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78"/>
  </p:notesMasterIdLst>
  <p:handoutMasterIdLst>
    <p:handoutMasterId r:id="rId79"/>
  </p:handoutMasterIdLst>
  <p:sldIdLst>
    <p:sldId id="311" r:id="rId2"/>
    <p:sldId id="315" r:id="rId3"/>
    <p:sldId id="316" r:id="rId4"/>
    <p:sldId id="389" r:id="rId5"/>
    <p:sldId id="319" r:id="rId6"/>
    <p:sldId id="318" r:id="rId7"/>
    <p:sldId id="312" r:id="rId8"/>
    <p:sldId id="323" r:id="rId9"/>
    <p:sldId id="317" r:id="rId10"/>
    <p:sldId id="320" r:id="rId11"/>
    <p:sldId id="290" r:id="rId12"/>
    <p:sldId id="321"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367" r:id="rId56"/>
    <p:sldId id="368" r:id="rId57"/>
    <p:sldId id="369" r:id="rId58"/>
    <p:sldId id="370" r:id="rId59"/>
    <p:sldId id="371" r:id="rId60"/>
    <p:sldId id="390" r:id="rId61"/>
    <p:sldId id="391" r:id="rId62"/>
    <p:sldId id="392" r:id="rId63"/>
    <p:sldId id="375" r:id="rId64"/>
    <p:sldId id="376" r:id="rId65"/>
    <p:sldId id="377" r:id="rId66"/>
    <p:sldId id="378" r:id="rId67"/>
    <p:sldId id="379" r:id="rId68"/>
    <p:sldId id="380" r:id="rId69"/>
    <p:sldId id="381" r:id="rId70"/>
    <p:sldId id="382" r:id="rId71"/>
    <p:sldId id="383" r:id="rId72"/>
    <p:sldId id="384" r:id="rId73"/>
    <p:sldId id="385" r:id="rId74"/>
    <p:sldId id="386" r:id="rId75"/>
    <p:sldId id="387" r:id="rId76"/>
    <p:sldId id="388" r:id="rId7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initials="J"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86957" autoAdjust="0"/>
  </p:normalViewPr>
  <p:slideViewPr>
    <p:cSldViewPr snapToGrid="0" snapToObjects="1">
      <p:cViewPr>
        <p:scale>
          <a:sx n="77" d="100"/>
          <a:sy n="77" d="100"/>
        </p:scale>
        <p:origin x="2226" y="624"/>
      </p:cViewPr>
      <p:guideLst>
        <p:guide orient="horz" pos="2160"/>
        <p:guide pos="2880"/>
      </p:guideLst>
    </p:cSldViewPr>
  </p:slideViewPr>
  <p:outlineViewPr>
    <p:cViewPr>
      <p:scale>
        <a:sx n="33" d="100"/>
        <a:sy n="33" d="100"/>
      </p:scale>
      <p:origin x="0" y="-7308"/>
    </p:cViewPr>
  </p:outlineViewPr>
  <p:notesTextViewPr>
    <p:cViewPr>
      <p:scale>
        <a:sx n="200" d="100"/>
        <a:sy n="2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sanghitabhattacharyya:Desktop:Data%20items-30Aug%20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ella%20Berhanu\Documents\Midline\Sampling\Sampling%20for%20Midline_for%20PPS_08Oct_DB.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ella%20Berhanu\Documents\Midline\Sampling\Sampling%20for%20Midline_for%20PPS_08Oct_DB.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Della%20Berhanu\Documents\Midline\Sampling\Sampling%20for%20Midline_for%20PPS_08Oct_DB.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5815918820811105E-2"/>
          <c:y val="9.1158872659292497E-2"/>
          <c:w val="0.86703137896663895"/>
          <c:h val="0.47331727363514198"/>
        </c:manualLayout>
      </c:layout>
      <c:barChart>
        <c:barDir val="col"/>
        <c:grouping val="clustered"/>
        <c:varyColors val="0"/>
        <c:ser>
          <c:idx val="0"/>
          <c:order val="0"/>
          <c:invertIfNegative val="0"/>
          <c:dPt>
            <c:idx val="1"/>
            <c:invertIfNegative val="0"/>
            <c:bubble3D val="0"/>
            <c:spPr>
              <a:solidFill>
                <a:schemeClr val="accent6">
                  <a:lumMod val="75000"/>
                </a:schemeClr>
              </a:solidFill>
            </c:spPr>
          </c:dPt>
          <c:dPt>
            <c:idx val="6"/>
            <c:invertIfNegative val="0"/>
            <c:bubble3D val="0"/>
            <c:spPr>
              <a:solidFill>
                <a:schemeClr val="accent3">
                  <a:lumMod val="75000"/>
                </a:schemeClr>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Sheet1!$A$2:$B$8</c:f>
              <c:multiLvlStrCache>
                <c:ptCount val="7"/>
                <c:lvl>
                  <c:pt idx="0">
                    <c:v>Community health worker (ASHA)</c:v>
                  </c:pt>
                  <c:pt idx="1">
                    <c:v>Community health worker (AWW)</c:v>
                  </c:pt>
                  <c:pt idx="2">
                    <c:v>Sub center/ Additional Primary Health Centre (managed by ANM)</c:v>
                  </c:pt>
                  <c:pt idx="3">
                    <c:v>Primary Health Center (PHC) / Community Health Center (CHC) / Block Primary Health Center (BPHC)</c:v>
                  </c:pt>
                  <c:pt idx="4">
                    <c:v>District Female Hospital</c:v>
                  </c:pt>
                  <c:pt idx="5">
                    <c:v>District Programme Management Unit  and Chief Medical officer</c:v>
                  </c:pt>
                  <c:pt idx="6">
                    <c:v>Private sector (for profit and NGO)</c:v>
                  </c:pt>
                </c:lvl>
                <c:lvl>
                  <c:pt idx="0">
                    <c:v>Community</c:v>
                  </c:pt>
                  <c:pt idx="2">
                    <c:v>Village</c:v>
                  </c:pt>
                  <c:pt idx="3">
                    <c:v>Block</c:v>
                  </c:pt>
                  <c:pt idx="4">
                    <c:v>District</c:v>
                  </c:pt>
                </c:lvl>
              </c:multiLvlStrCache>
            </c:multiLvlStrRef>
          </c:cat>
          <c:val>
            <c:numRef>
              <c:f>Sheet1!$C$2:$C$8</c:f>
              <c:numCache>
                <c:formatCode>General</c:formatCode>
                <c:ptCount val="7"/>
                <c:pt idx="0">
                  <c:v>8</c:v>
                </c:pt>
                <c:pt idx="1">
                  <c:v>19</c:v>
                </c:pt>
                <c:pt idx="2">
                  <c:v>15</c:v>
                </c:pt>
                <c:pt idx="3">
                  <c:v>71</c:v>
                </c:pt>
                <c:pt idx="4">
                  <c:v>26</c:v>
                </c:pt>
                <c:pt idx="5">
                  <c:v>58</c:v>
                </c:pt>
                <c:pt idx="6">
                  <c:v>13</c:v>
                </c:pt>
              </c:numCache>
            </c:numRef>
          </c:val>
        </c:ser>
        <c:dLbls>
          <c:showLegendKey val="0"/>
          <c:showVal val="0"/>
          <c:showCatName val="0"/>
          <c:showSerName val="0"/>
          <c:showPercent val="0"/>
          <c:showBubbleSize val="0"/>
        </c:dLbls>
        <c:gapWidth val="150"/>
        <c:axId val="161075448"/>
        <c:axId val="161099136"/>
      </c:barChart>
      <c:catAx>
        <c:axId val="161075448"/>
        <c:scaling>
          <c:orientation val="minMax"/>
        </c:scaling>
        <c:delete val="0"/>
        <c:axPos val="b"/>
        <c:numFmt formatCode="General" sourceLinked="0"/>
        <c:majorTickMark val="none"/>
        <c:minorTickMark val="none"/>
        <c:tickLblPos val="nextTo"/>
        <c:crossAx val="161099136"/>
        <c:crosses val="autoZero"/>
        <c:auto val="1"/>
        <c:lblAlgn val="ctr"/>
        <c:lblOffset val="100"/>
        <c:noMultiLvlLbl val="0"/>
      </c:catAx>
      <c:valAx>
        <c:axId val="161099136"/>
        <c:scaling>
          <c:orientation val="minMax"/>
        </c:scaling>
        <c:delete val="0"/>
        <c:axPos val="l"/>
        <c:majorGridlines>
          <c:spPr>
            <a:ln>
              <a:solidFill>
                <a:schemeClr val="bg1"/>
              </a:solidFill>
            </a:ln>
          </c:spPr>
        </c:majorGridlines>
        <c:title>
          <c:tx>
            <c:rich>
              <a:bodyPr/>
              <a:lstStyle/>
              <a:p>
                <a:pPr>
                  <a:defRPr sz="1800"/>
                </a:pPr>
                <a:r>
                  <a:rPr lang="en-US" sz="1800"/>
                  <a:t>Number</a:t>
                </a:r>
              </a:p>
            </c:rich>
          </c:tx>
          <c:layout>
            <c:manualLayout>
              <c:xMode val="edge"/>
              <c:yMode val="edge"/>
              <c:x val="6.8915487849111198E-4"/>
              <c:y val="0.24049978955658799"/>
            </c:manualLayout>
          </c:layout>
          <c:overlay val="0"/>
        </c:title>
        <c:numFmt formatCode="General" sourceLinked="1"/>
        <c:majorTickMark val="out"/>
        <c:minorTickMark val="none"/>
        <c:tickLblPos val="nextTo"/>
        <c:txPr>
          <a:bodyPr/>
          <a:lstStyle/>
          <a:p>
            <a:pPr>
              <a:defRPr sz="1200"/>
            </a:pPr>
            <a:endParaRPr lang="en-US"/>
          </a:p>
        </c:txPr>
        <c:crossAx val="161075448"/>
        <c:crosses val="autoZero"/>
        <c:crossBetween val="between"/>
      </c:valAx>
    </c:plotArea>
    <c:plotVisOnly val="1"/>
    <c:dispBlanksAs val="gap"/>
    <c:showDLblsOverMax val="0"/>
  </c:chart>
  <c:spPr>
    <a:solidFill>
      <a:schemeClr val="bg1"/>
    </a:solidFill>
    <a:ln>
      <a:solidFill>
        <a:schemeClr val="tx1"/>
      </a:solidFill>
    </a:ln>
  </c:spPr>
  <c:txPr>
    <a:bodyPr/>
    <a:lstStyle/>
    <a:p>
      <a:pPr>
        <a:defRPr sz="12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2"/>
                </a:solidFill>
                <a:latin typeface="+mn-lt"/>
                <a:ea typeface="+mn-ea"/>
                <a:cs typeface="+mn-cs"/>
              </a:defRPr>
            </a:pPr>
            <a:r>
              <a:rPr lang="en-GB" sz="1600">
                <a:solidFill>
                  <a:schemeClr val="tx2"/>
                </a:solidFill>
              </a:rPr>
              <a:t>N = 11,810</a:t>
            </a:r>
          </a:p>
        </c:rich>
      </c:tx>
      <c:layout>
        <c:manualLayout>
          <c:xMode val="edge"/>
          <c:yMode val="edge"/>
          <c:x val="0.83690252759501005"/>
          <c:y val="0.12765957446808501"/>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Sheet2!$A$3:$A$8</c:f>
              <c:strCache>
                <c:ptCount val="6"/>
                <c:pt idx="0">
                  <c:v>Contextual information </c:v>
                </c:pt>
                <c:pt idx="1">
                  <c:v>Finance</c:v>
                </c:pt>
                <c:pt idx="2">
                  <c:v>Governance</c:v>
                </c:pt>
                <c:pt idx="3">
                  <c:v>Medical supplies</c:v>
                </c:pt>
                <c:pt idx="4">
                  <c:v>Workforce</c:v>
                </c:pt>
                <c:pt idx="5">
                  <c:v>Service delivery</c:v>
                </c:pt>
              </c:strCache>
            </c:strRef>
          </c:cat>
          <c:val>
            <c:numRef>
              <c:f>Sheet2!$B$3:$B$8</c:f>
              <c:numCache>
                <c:formatCode>0%</c:formatCode>
                <c:ptCount val="6"/>
                <c:pt idx="0">
                  <c:v>0.05</c:v>
                </c:pt>
                <c:pt idx="1">
                  <c:v>0.15</c:v>
                </c:pt>
                <c:pt idx="2">
                  <c:v>0.06</c:v>
                </c:pt>
                <c:pt idx="3">
                  <c:v>0.12</c:v>
                </c:pt>
                <c:pt idx="4">
                  <c:v>0.06</c:v>
                </c:pt>
                <c:pt idx="5">
                  <c:v>0.56000000000000005</c:v>
                </c:pt>
              </c:numCache>
            </c:numRef>
          </c:val>
        </c:ser>
        <c:dLbls>
          <c:showLegendKey val="0"/>
          <c:showVal val="0"/>
          <c:showCatName val="0"/>
          <c:showSerName val="0"/>
          <c:showPercent val="0"/>
          <c:showBubbleSize val="0"/>
        </c:dLbls>
        <c:gapWidth val="219"/>
        <c:overlap val="-27"/>
        <c:axId val="160887808"/>
        <c:axId val="160864544"/>
      </c:barChart>
      <c:catAx>
        <c:axId val="160887808"/>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sz="1600" b="1">
                    <a:solidFill>
                      <a:schemeClr val="tx2"/>
                    </a:solidFill>
                  </a:rPr>
                  <a:t>WHO Health System Category</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60864544"/>
        <c:crosses val="autoZero"/>
        <c:auto val="1"/>
        <c:lblAlgn val="ctr"/>
        <c:lblOffset val="100"/>
        <c:noMultiLvlLbl val="0"/>
      </c:catAx>
      <c:valAx>
        <c:axId val="160864544"/>
        <c:scaling>
          <c:orientation val="minMax"/>
          <c:max val="1"/>
        </c:scaling>
        <c:delete val="0"/>
        <c:axPos val="l"/>
        <c:majorGridlines>
          <c:spPr>
            <a:ln w="9525" cap="flat" cmpd="sng" algn="ctr">
              <a:solidFill>
                <a:schemeClr val="tx2">
                  <a:lumMod val="20000"/>
                  <a:lumOff val="8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6088780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Sheet3!$B$3</c:f>
              <c:strCache>
                <c:ptCount val="1"/>
                <c:pt idx="0">
                  <c:v>Community n = 1,607</c:v>
                </c:pt>
              </c:strCache>
            </c:strRef>
          </c:tx>
          <c:spPr>
            <a:solidFill>
              <a:schemeClr val="accent1"/>
            </a:solidFill>
            <a:ln>
              <a:noFill/>
            </a:ln>
            <a:effectLst/>
          </c:spPr>
          <c:invertIfNegative val="0"/>
          <c:cat>
            <c:strRef>
              <c:f>Sheet3!$A$4:$A$9</c:f>
              <c:strCache>
                <c:ptCount val="6"/>
                <c:pt idx="0">
                  <c:v>Contextual information </c:v>
                </c:pt>
                <c:pt idx="1">
                  <c:v>Finance</c:v>
                </c:pt>
                <c:pt idx="2">
                  <c:v>Governance</c:v>
                </c:pt>
                <c:pt idx="3">
                  <c:v>Medical supplies</c:v>
                </c:pt>
                <c:pt idx="4">
                  <c:v>Workforce</c:v>
                </c:pt>
                <c:pt idx="5">
                  <c:v>Service delivery</c:v>
                </c:pt>
              </c:strCache>
            </c:strRef>
          </c:cat>
          <c:val>
            <c:numRef>
              <c:f>Sheet3!$B$4:$B$9</c:f>
              <c:numCache>
                <c:formatCode>0%</c:formatCode>
                <c:ptCount val="6"/>
                <c:pt idx="0">
                  <c:v>0.12</c:v>
                </c:pt>
                <c:pt idx="1">
                  <c:v>0.01</c:v>
                </c:pt>
                <c:pt idx="2">
                  <c:v>0.01</c:v>
                </c:pt>
                <c:pt idx="3">
                  <c:v>0.05</c:v>
                </c:pt>
                <c:pt idx="4">
                  <c:v>0.03</c:v>
                </c:pt>
                <c:pt idx="5">
                  <c:v>0.79</c:v>
                </c:pt>
              </c:numCache>
            </c:numRef>
          </c:val>
        </c:ser>
        <c:ser>
          <c:idx val="1"/>
          <c:order val="1"/>
          <c:tx>
            <c:strRef>
              <c:f>Sheet3!$C$3</c:f>
              <c:strCache>
                <c:ptCount val="1"/>
                <c:pt idx="0">
                  <c:v> Sub-district n = 5,254</c:v>
                </c:pt>
              </c:strCache>
            </c:strRef>
          </c:tx>
          <c:spPr>
            <a:solidFill>
              <a:schemeClr val="accent2"/>
            </a:solidFill>
            <a:ln>
              <a:noFill/>
            </a:ln>
            <a:effectLst/>
          </c:spPr>
          <c:invertIfNegative val="0"/>
          <c:cat>
            <c:strRef>
              <c:f>Sheet3!$A$4:$A$9</c:f>
              <c:strCache>
                <c:ptCount val="6"/>
                <c:pt idx="0">
                  <c:v>Contextual information </c:v>
                </c:pt>
                <c:pt idx="1">
                  <c:v>Finance</c:v>
                </c:pt>
                <c:pt idx="2">
                  <c:v>Governance</c:v>
                </c:pt>
                <c:pt idx="3">
                  <c:v>Medical supplies</c:v>
                </c:pt>
                <c:pt idx="4">
                  <c:v>Workforce</c:v>
                </c:pt>
                <c:pt idx="5">
                  <c:v>Service delivery</c:v>
                </c:pt>
              </c:strCache>
            </c:strRef>
          </c:cat>
          <c:val>
            <c:numRef>
              <c:f>Sheet3!$C$4:$C$9</c:f>
              <c:numCache>
                <c:formatCode>0%</c:formatCode>
                <c:ptCount val="6"/>
                <c:pt idx="0">
                  <c:v>0.02</c:v>
                </c:pt>
                <c:pt idx="1">
                  <c:v>0.09</c:v>
                </c:pt>
                <c:pt idx="2">
                  <c:v>0.03</c:v>
                </c:pt>
                <c:pt idx="3">
                  <c:v>0.14000000000000001</c:v>
                </c:pt>
                <c:pt idx="4">
                  <c:v>0.03</c:v>
                </c:pt>
                <c:pt idx="5">
                  <c:v>0.7</c:v>
                </c:pt>
              </c:numCache>
            </c:numRef>
          </c:val>
        </c:ser>
        <c:ser>
          <c:idx val="2"/>
          <c:order val="2"/>
          <c:tx>
            <c:strRef>
              <c:f>Sheet3!$D$3</c:f>
              <c:strCache>
                <c:ptCount val="1"/>
                <c:pt idx="0">
                  <c:v>District n = 4,468</c:v>
                </c:pt>
              </c:strCache>
            </c:strRef>
          </c:tx>
          <c:spPr>
            <a:solidFill>
              <a:schemeClr val="accent3"/>
            </a:solidFill>
            <a:ln>
              <a:noFill/>
            </a:ln>
            <a:effectLst/>
          </c:spPr>
          <c:invertIfNegative val="0"/>
          <c:cat>
            <c:strRef>
              <c:f>Sheet3!$A$4:$A$9</c:f>
              <c:strCache>
                <c:ptCount val="6"/>
                <c:pt idx="0">
                  <c:v>Contextual information </c:v>
                </c:pt>
                <c:pt idx="1">
                  <c:v>Finance</c:v>
                </c:pt>
                <c:pt idx="2">
                  <c:v>Governance</c:v>
                </c:pt>
                <c:pt idx="3">
                  <c:v>Medical supplies</c:v>
                </c:pt>
                <c:pt idx="4">
                  <c:v>Workforce</c:v>
                </c:pt>
                <c:pt idx="5">
                  <c:v>Service delivery</c:v>
                </c:pt>
              </c:strCache>
            </c:strRef>
          </c:cat>
          <c:val>
            <c:numRef>
              <c:f>Sheet3!$D$4:$D$9</c:f>
              <c:numCache>
                <c:formatCode>0%</c:formatCode>
                <c:ptCount val="6"/>
                <c:pt idx="0">
                  <c:v>0.05</c:v>
                </c:pt>
                <c:pt idx="1">
                  <c:v>0.28999999999999998</c:v>
                </c:pt>
                <c:pt idx="2">
                  <c:v>0.11</c:v>
                </c:pt>
                <c:pt idx="3">
                  <c:v>0.11</c:v>
                </c:pt>
                <c:pt idx="4">
                  <c:v>0.09</c:v>
                </c:pt>
                <c:pt idx="5">
                  <c:v>0.35</c:v>
                </c:pt>
              </c:numCache>
            </c:numRef>
          </c:val>
        </c:ser>
        <c:dLbls>
          <c:showLegendKey val="0"/>
          <c:showVal val="0"/>
          <c:showCatName val="0"/>
          <c:showSerName val="0"/>
          <c:showPercent val="0"/>
          <c:showBubbleSize val="0"/>
        </c:dLbls>
        <c:gapWidth val="219"/>
        <c:overlap val="-27"/>
        <c:axId val="161029864"/>
        <c:axId val="160825256"/>
      </c:barChart>
      <c:catAx>
        <c:axId val="16102986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r>
                  <a:rPr lang="en-GB" sz="1600" b="1" dirty="0">
                    <a:solidFill>
                      <a:schemeClr val="tx2"/>
                    </a:solidFill>
                  </a:rPr>
                  <a:t>WHO Health</a:t>
                </a:r>
                <a:r>
                  <a:rPr lang="en-GB" sz="1600" b="1" baseline="0" dirty="0">
                    <a:solidFill>
                      <a:schemeClr val="tx2"/>
                    </a:solidFill>
                  </a:rPr>
                  <a:t> System Categories</a:t>
                </a:r>
                <a:endParaRPr lang="en-GB" sz="1600" b="1" dirty="0">
                  <a:solidFill>
                    <a:schemeClr val="tx2"/>
                  </a:solidFill>
                </a:endParaRPr>
              </a:p>
            </c:rich>
          </c:tx>
          <c:layout>
            <c:manualLayout>
              <c:xMode val="edge"/>
              <c:yMode val="edge"/>
              <c:x val="0.30506700404019899"/>
              <c:y val="0.8781693081007390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60825256"/>
        <c:crosses val="autoZero"/>
        <c:auto val="1"/>
        <c:lblAlgn val="ctr"/>
        <c:lblOffset val="100"/>
        <c:noMultiLvlLbl val="0"/>
      </c:catAx>
      <c:valAx>
        <c:axId val="1608252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61029864"/>
        <c:crosses val="autoZero"/>
        <c:crossBetween val="between"/>
      </c:valAx>
      <c:spPr>
        <a:noFill/>
        <a:ln>
          <a:noFill/>
        </a:ln>
        <a:effectLst/>
      </c:spPr>
    </c:plotArea>
    <c:legend>
      <c:legendPos val="b"/>
      <c:layout>
        <c:manualLayout>
          <c:xMode val="edge"/>
          <c:yMode val="edge"/>
          <c:x val="0.10143754491241699"/>
          <c:y val="3.40748533432087E-2"/>
          <c:w val="0.84706433181474705"/>
          <c:h val="7.812554680664919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mn-lt"/>
                <a:ea typeface="+mn-ea"/>
                <a:cs typeface="+mn-cs"/>
              </a:defRPr>
            </a:pPr>
            <a:r>
              <a:rPr lang="en-GB" sz="1600" b="1">
                <a:solidFill>
                  <a:schemeClr val="tx2"/>
                </a:solidFill>
              </a:rPr>
              <a:t>N</a:t>
            </a:r>
            <a:r>
              <a:rPr lang="en-GB" sz="1600" b="1" baseline="0">
                <a:solidFill>
                  <a:schemeClr val="tx2"/>
                </a:solidFill>
              </a:rPr>
              <a:t> = 5,241</a:t>
            </a:r>
            <a:endParaRPr lang="en-GB" sz="1600" b="1">
              <a:solidFill>
                <a:schemeClr val="tx2"/>
              </a:solidFill>
            </a:endParaRPr>
          </a:p>
        </c:rich>
      </c:tx>
      <c:layout>
        <c:manualLayout>
          <c:xMode val="edge"/>
          <c:yMode val="edge"/>
          <c:x val="0.82405925286736403"/>
          <c:y val="0.120044589352681"/>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Sheet1!$A$5:$A$8</c:f>
              <c:strCache>
                <c:ptCount val="4"/>
                <c:pt idx="0">
                  <c:v>Maternal health</c:v>
                </c:pt>
                <c:pt idx="1">
                  <c:v>Neonatal health</c:v>
                </c:pt>
                <c:pt idx="2">
                  <c:v>Child health</c:v>
                </c:pt>
                <c:pt idx="3">
                  <c:v>Other*</c:v>
                </c:pt>
              </c:strCache>
            </c:strRef>
          </c:cat>
          <c:val>
            <c:numRef>
              <c:f>Sheet1!$B$5:$B$8</c:f>
              <c:numCache>
                <c:formatCode>0%</c:formatCode>
                <c:ptCount val="4"/>
                <c:pt idx="0">
                  <c:v>0.28000000000000003</c:v>
                </c:pt>
                <c:pt idx="1">
                  <c:v>0.18</c:v>
                </c:pt>
                <c:pt idx="2">
                  <c:v>0.34</c:v>
                </c:pt>
                <c:pt idx="3">
                  <c:v>0.2</c:v>
                </c:pt>
              </c:numCache>
            </c:numRef>
          </c:val>
        </c:ser>
        <c:dLbls>
          <c:showLegendKey val="0"/>
          <c:showVal val="0"/>
          <c:showCatName val="0"/>
          <c:showSerName val="0"/>
          <c:showPercent val="0"/>
          <c:showBubbleSize val="0"/>
        </c:dLbls>
        <c:gapWidth val="150"/>
        <c:overlap val="-27"/>
        <c:axId val="161141416"/>
        <c:axId val="161141800"/>
      </c:barChart>
      <c:catAx>
        <c:axId val="16114141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sz="1600" b="1" dirty="0" smtClean="0">
                    <a:solidFill>
                      <a:schemeClr val="tx2"/>
                    </a:solidFill>
                  </a:rPr>
                  <a:t>MNCH</a:t>
                </a:r>
                <a:r>
                  <a:rPr lang="en-GB" sz="1600" b="1" baseline="0" dirty="0" smtClean="0">
                    <a:solidFill>
                      <a:schemeClr val="tx2"/>
                    </a:solidFill>
                  </a:rPr>
                  <a:t> </a:t>
                </a:r>
                <a:r>
                  <a:rPr lang="en-GB" sz="1600" b="1" baseline="0" dirty="0">
                    <a:solidFill>
                      <a:schemeClr val="tx2"/>
                    </a:solidFill>
                  </a:rPr>
                  <a:t>Service Delivery Category</a:t>
                </a:r>
                <a:endParaRPr lang="en-GB" sz="1600" b="1" dirty="0">
                  <a:solidFill>
                    <a:schemeClr val="tx2"/>
                  </a:solidFill>
                </a:endParaRPr>
              </a:p>
            </c:rich>
          </c:tx>
          <c:layout>
            <c:manualLayout>
              <c:xMode val="edge"/>
              <c:yMode val="edge"/>
              <c:x val="0.41032982178597499"/>
              <c:y val="0.9305890691650450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61141800"/>
        <c:crosses val="autoZero"/>
        <c:auto val="1"/>
        <c:lblAlgn val="ctr"/>
        <c:lblOffset val="100"/>
        <c:noMultiLvlLbl val="0"/>
      </c:catAx>
      <c:valAx>
        <c:axId val="161141800"/>
        <c:scaling>
          <c:orientation val="minMax"/>
          <c:max val="1"/>
        </c:scaling>
        <c:delete val="0"/>
        <c:axPos val="l"/>
        <c:majorGridlines>
          <c:spPr>
            <a:ln w="9525" cap="flat" cmpd="sng" algn="ctr">
              <a:solidFill>
                <a:schemeClr val="tx2">
                  <a:lumMod val="20000"/>
                  <a:lumOff val="8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61141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dirty="0" smtClean="0"/>
              <a:t>N = 2,507</a:t>
            </a:r>
            <a:endParaRPr lang="en-GB" dirty="0"/>
          </a:p>
        </c:rich>
      </c:tx>
      <c:layout>
        <c:manualLayout>
          <c:xMode val="edge"/>
          <c:yMode val="edge"/>
          <c:x val="0.85387216303844404"/>
          <c:y val="0.1326176446643939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7122703412073505E-2"/>
          <c:y val="0.132097101490628"/>
          <c:w val="0.87232174103237103"/>
          <c:h val="0.61985266596059996"/>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Sheet2!$C$3:$C$8</c:f>
              <c:strCache>
                <c:ptCount val="6"/>
                <c:pt idx="0">
                  <c:v>Contextual</c:v>
                </c:pt>
                <c:pt idx="1">
                  <c:v>Finance</c:v>
                </c:pt>
                <c:pt idx="2">
                  <c:v>Governance</c:v>
                </c:pt>
                <c:pt idx="3">
                  <c:v>Medical supplies</c:v>
                </c:pt>
                <c:pt idx="4">
                  <c:v>Workforce</c:v>
                </c:pt>
                <c:pt idx="5">
                  <c:v>Service delivery</c:v>
                </c:pt>
              </c:strCache>
            </c:strRef>
          </c:cat>
          <c:val>
            <c:numRef>
              <c:f>Sheet2!$D$3:$D$8</c:f>
              <c:numCache>
                <c:formatCode>0%</c:formatCode>
                <c:ptCount val="6"/>
                <c:pt idx="0">
                  <c:v>0.05</c:v>
                </c:pt>
                <c:pt idx="1">
                  <c:v>0.04</c:v>
                </c:pt>
                <c:pt idx="2">
                  <c:v>0.04</c:v>
                </c:pt>
                <c:pt idx="3">
                  <c:v>0.08</c:v>
                </c:pt>
                <c:pt idx="4">
                  <c:v>0.05</c:v>
                </c:pt>
                <c:pt idx="5">
                  <c:v>0.74</c:v>
                </c:pt>
              </c:numCache>
            </c:numRef>
          </c:val>
        </c:ser>
        <c:dLbls>
          <c:showLegendKey val="0"/>
          <c:showVal val="0"/>
          <c:showCatName val="0"/>
          <c:showSerName val="0"/>
          <c:showPercent val="0"/>
          <c:showBubbleSize val="0"/>
        </c:dLbls>
        <c:gapWidth val="100"/>
        <c:overlap val="-24"/>
        <c:axId val="161205120"/>
        <c:axId val="105336664"/>
      </c:barChart>
      <c:catAx>
        <c:axId val="16120512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sz="1600"/>
                  <a:t>WHO Health System Categories</a:t>
                </a:r>
              </a:p>
            </c:rich>
          </c:tx>
          <c:layout>
            <c:manualLayout>
              <c:xMode val="edge"/>
              <c:yMode val="edge"/>
              <c:x val="0.343479697390767"/>
              <c:y val="0.9207366497962959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05336664"/>
        <c:crosses val="autoZero"/>
        <c:auto val="1"/>
        <c:lblAlgn val="ctr"/>
        <c:lblOffset val="100"/>
        <c:noMultiLvlLbl val="0"/>
      </c:catAx>
      <c:valAx>
        <c:axId val="105336664"/>
        <c:scaling>
          <c:orientation val="minMax"/>
          <c:max val="1"/>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61205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Sheet1!$A$24</c:f>
              <c:strCache>
                <c:ptCount val="1"/>
                <c:pt idx="0">
                  <c:v>Community (Health Post) n = 209</c:v>
                </c:pt>
              </c:strCache>
            </c:strRef>
          </c:tx>
          <c:spPr>
            <a:solidFill>
              <a:schemeClr val="accent1"/>
            </a:solidFill>
            <a:ln>
              <a:noFill/>
            </a:ln>
            <a:effectLst/>
          </c:spPr>
          <c:invertIfNegative val="0"/>
          <c:cat>
            <c:strRef>
              <c:f>Sheet1!$B$23:$G$23</c:f>
              <c:strCache>
                <c:ptCount val="6"/>
                <c:pt idx="0">
                  <c:v>Contextual factors</c:v>
                </c:pt>
                <c:pt idx="1">
                  <c:v>Finance</c:v>
                </c:pt>
                <c:pt idx="2">
                  <c:v>Governance</c:v>
                </c:pt>
                <c:pt idx="3">
                  <c:v>Medical supplies</c:v>
                </c:pt>
                <c:pt idx="4">
                  <c:v>Workforce</c:v>
                </c:pt>
                <c:pt idx="5">
                  <c:v>Service delivery </c:v>
                </c:pt>
              </c:strCache>
            </c:strRef>
          </c:cat>
          <c:val>
            <c:numRef>
              <c:f>Sheet1!$B$24:$G$24</c:f>
              <c:numCache>
                <c:formatCode>0%</c:formatCode>
                <c:ptCount val="6"/>
                <c:pt idx="0">
                  <c:v>0.16</c:v>
                </c:pt>
                <c:pt idx="1">
                  <c:v>0.01</c:v>
                </c:pt>
                <c:pt idx="2">
                  <c:v>0.13</c:v>
                </c:pt>
                <c:pt idx="3">
                  <c:v>0.13</c:v>
                </c:pt>
                <c:pt idx="4">
                  <c:v>0.03</c:v>
                </c:pt>
                <c:pt idx="5">
                  <c:v>0.54</c:v>
                </c:pt>
              </c:numCache>
            </c:numRef>
          </c:val>
        </c:ser>
        <c:ser>
          <c:idx val="1"/>
          <c:order val="1"/>
          <c:tx>
            <c:strRef>
              <c:f>Sheet1!$A$25</c:f>
              <c:strCache>
                <c:ptCount val="1"/>
                <c:pt idx="0">
                  <c:v>Sub-district (Health Centre) n = 764</c:v>
                </c:pt>
              </c:strCache>
            </c:strRef>
          </c:tx>
          <c:spPr>
            <a:solidFill>
              <a:schemeClr val="accent2"/>
            </a:solidFill>
            <a:ln>
              <a:noFill/>
            </a:ln>
            <a:effectLst/>
          </c:spPr>
          <c:invertIfNegative val="0"/>
          <c:cat>
            <c:strRef>
              <c:f>Sheet1!$B$23:$G$23</c:f>
              <c:strCache>
                <c:ptCount val="6"/>
                <c:pt idx="0">
                  <c:v>Contextual factors</c:v>
                </c:pt>
                <c:pt idx="1">
                  <c:v>Finance</c:v>
                </c:pt>
                <c:pt idx="2">
                  <c:v>Governance</c:v>
                </c:pt>
                <c:pt idx="3">
                  <c:v>Medical supplies</c:v>
                </c:pt>
                <c:pt idx="4">
                  <c:v>Workforce</c:v>
                </c:pt>
                <c:pt idx="5">
                  <c:v>Service delivery </c:v>
                </c:pt>
              </c:strCache>
            </c:strRef>
          </c:cat>
          <c:val>
            <c:numRef>
              <c:f>Sheet1!$B$25:$G$25</c:f>
              <c:numCache>
                <c:formatCode>0%</c:formatCode>
                <c:ptCount val="6"/>
                <c:pt idx="0">
                  <c:v>0.04</c:v>
                </c:pt>
                <c:pt idx="1">
                  <c:v>0.01</c:v>
                </c:pt>
                <c:pt idx="2">
                  <c:v>0.08</c:v>
                </c:pt>
                <c:pt idx="3">
                  <c:v>7.0000000000000007E-2</c:v>
                </c:pt>
                <c:pt idx="4">
                  <c:v>0.04</c:v>
                </c:pt>
                <c:pt idx="5">
                  <c:v>0.76</c:v>
                </c:pt>
              </c:numCache>
            </c:numRef>
          </c:val>
        </c:ser>
        <c:ser>
          <c:idx val="2"/>
          <c:order val="2"/>
          <c:tx>
            <c:strRef>
              <c:f>Sheet1!$A$26</c:f>
              <c:strCache>
                <c:ptCount val="1"/>
                <c:pt idx="0">
                  <c:v>District level n = 1,534</c:v>
                </c:pt>
              </c:strCache>
            </c:strRef>
          </c:tx>
          <c:spPr>
            <a:solidFill>
              <a:schemeClr val="accent3"/>
            </a:solidFill>
            <a:ln>
              <a:noFill/>
            </a:ln>
            <a:effectLst/>
          </c:spPr>
          <c:invertIfNegative val="0"/>
          <c:cat>
            <c:strRef>
              <c:f>Sheet1!$B$23:$G$23</c:f>
              <c:strCache>
                <c:ptCount val="6"/>
                <c:pt idx="0">
                  <c:v>Contextual factors</c:v>
                </c:pt>
                <c:pt idx="1">
                  <c:v>Finance</c:v>
                </c:pt>
                <c:pt idx="2">
                  <c:v>Governance</c:v>
                </c:pt>
                <c:pt idx="3">
                  <c:v>Medical supplies</c:v>
                </c:pt>
                <c:pt idx="4">
                  <c:v>Workforce</c:v>
                </c:pt>
                <c:pt idx="5">
                  <c:v>Service delivery </c:v>
                </c:pt>
              </c:strCache>
            </c:strRef>
          </c:cat>
          <c:val>
            <c:numRef>
              <c:f>Sheet1!$B$26:$G$26</c:f>
              <c:numCache>
                <c:formatCode>0%</c:formatCode>
                <c:ptCount val="6"/>
                <c:pt idx="0">
                  <c:v>0.06</c:v>
                </c:pt>
                <c:pt idx="1">
                  <c:v>0.01</c:v>
                </c:pt>
                <c:pt idx="2">
                  <c:v>7.0000000000000007E-2</c:v>
                </c:pt>
                <c:pt idx="3">
                  <c:v>7.0000000000000007E-2</c:v>
                </c:pt>
                <c:pt idx="4">
                  <c:v>0.05</c:v>
                </c:pt>
                <c:pt idx="5">
                  <c:v>0.74</c:v>
                </c:pt>
              </c:numCache>
            </c:numRef>
          </c:val>
        </c:ser>
        <c:dLbls>
          <c:showLegendKey val="0"/>
          <c:showVal val="0"/>
          <c:showCatName val="0"/>
          <c:showSerName val="0"/>
          <c:showPercent val="0"/>
          <c:showBubbleSize val="0"/>
        </c:dLbls>
        <c:gapWidth val="219"/>
        <c:overlap val="-27"/>
        <c:axId val="105337448"/>
        <c:axId val="105337840"/>
      </c:barChart>
      <c:catAx>
        <c:axId val="10533744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r>
                  <a:rPr lang="en-GB" sz="1600" b="1">
                    <a:solidFill>
                      <a:schemeClr val="tx2"/>
                    </a:solidFill>
                  </a:rPr>
                  <a:t>WHO Health</a:t>
                </a:r>
                <a:r>
                  <a:rPr lang="en-GB" sz="1600" b="1" baseline="0">
                    <a:solidFill>
                      <a:schemeClr val="tx2"/>
                    </a:solidFill>
                  </a:rPr>
                  <a:t> System Categories</a:t>
                </a:r>
                <a:endParaRPr lang="en-GB" sz="1600" b="1">
                  <a:solidFill>
                    <a:schemeClr val="tx2"/>
                  </a:solidFill>
                </a:endParaRPr>
              </a:p>
            </c:rich>
          </c:tx>
          <c:layout>
            <c:manualLayout>
              <c:xMode val="edge"/>
              <c:yMode val="edge"/>
              <c:x val="0.36803832740085601"/>
              <c:y val="0.86021830241885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05337840"/>
        <c:crosses val="autoZero"/>
        <c:auto val="1"/>
        <c:lblAlgn val="ctr"/>
        <c:lblOffset val="100"/>
        <c:noMultiLvlLbl val="0"/>
      </c:catAx>
      <c:valAx>
        <c:axId val="105337840"/>
        <c:scaling>
          <c:orientation val="minMax"/>
          <c:max val="1"/>
        </c:scaling>
        <c:delete val="0"/>
        <c:axPos val="l"/>
        <c:majorGridlines>
          <c:spPr>
            <a:ln w="9525" cap="flat" cmpd="sng" algn="ctr">
              <a:solidFill>
                <a:schemeClr val="tx2">
                  <a:lumMod val="20000"/>
                  <a:lumOff val="8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05337448"/>
        <c:crosses val="autoZero"/>
        <c:crossBetween val="between"/>
      </c:valAx>
      <c:spPr>
        <a:noFill/>
        <a:ln>
          <a:noFill/>
        </a:ln>
        <a:effectLst/>
      </c:spPr>
    </c:plotArea>
    <c:legend>
      <c:legendPos val="b"/>
      <c:layout>
        <c:manualLayout>
          <c:xMode val="edge"/>
          <c:yMode val="edge"/>
          <c:x val="6.9786910197869104E-2"/>
          <c:y val="4.4455104391941502E-2"/>
          <c:w val="0.9"/>
          <c:h val="7.502119927316780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a:t>N</a:t>
            </a:r>
            <a:r>
              <a:rPr lang="en-GB" baseline="0"/>
              <a:t> = 1,170</a:t>
            </a:r>
            <a:endParaRPr lang="en-GB"/>
          </a:p>
        </c:rich>
      </c:tx>
      <c:layout>
        <c:manualLayout>
          <c:xMode val="edge"/>
          <c:yMode val="edge"/>
          <c:x val="0.84355041718143897"/>
          <c:y val="0.1357945652769549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dLbl>
              <c:idx val="3"/>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Sheet3!$A$1:$A$4</c:f>
              <c:strCache>
                <c:ptCount val="4"/>
                <c:pt idx="0">
                  <c:v>Maternal health </c:v>
                </c:pt>
                <c:pt idx="1">
                  <c:v>Neonatal health  </c:v>
                </c:pt>
                <c:pt idx="2">
                  <c:v>Child health </c:v>
                </c:pt>
                <c:pt idx="3">
                  <c:v>Other *</c:v>
                </c:pt>
              </c:strCache>
            </c:strRef>
          </c:cat>
          <c:val>
            <c:numRef>
              <c:f>Sheet3!$B$1:$B$4</c:f>
              <c:numCache>
                <c:formatCode>0%</c:formatCode>
                <c:ptCount val="4"/>
                <c:pt idx="0">
                  <c:v>0.56000000000000005</c:v>
                </c:pt>
                <c:pt idx="1">
                  <c:v>0.03</c:v>
                </c:pt>
                <c:pt idx="2">
                  <c:v>0.27</c:v>
                </c:pt>
                <c:pt idx="3">
                  <c:v>0.15</c:v>
                </c:pt>
              </c:numCache>
            </c:numRef>
          </c:val>
        </c:ser>
        <c:dLbls>
          <c:showLegendKey val="0"/>
          <c:showVal val="0"/>
          <c:showCatName val="0"/>
          <c:showSerName val="0"/>
          <c:showPercent val="0"/>
          <c:showBubbleSize val="0"/>
        </c:dLbls>
        <c:gapWidth val="150"/>
        <c:overlap val="-24"/>
        <c:axId val="105338624"/>
        <c:axId val="105339016"/>
      </c:barChart>
      <c:catAx>
        <c:axId val="10533862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sz="1600" dirty="0" smtClean="0"/>
                  <a:t>MNCH </a:t>
                </a:r>
                <a:r>
                  <a:rPr lang="en-GB" sz="1600" dirty="0"/>
                  <a:t>Service Delivery Category</a:t>
                </a:r>
              </a:p>
            </c:rich>
          </c:tx>
          <c:layout>
            <c:manualLayout>
              <c:xMode val="edge"/>
              <c:yMode val="edge"/>
              <c:x val="0.32656455679788299"/>
              <c:y val="0.9133291187119829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05339016"/>
        <c:crosses val="autoZero"/>
        <c:auto val="1"/>
        <c:lblAlgn val="ctr"/>
        <c:lblOffset val="100"/>
        <c:noMultiLvlLbl val="0"/>
      </c:catAx>
      <c:valAx>
        <c:axId val="105339016"/>
        <c:scaling>
          <c:orientation val="minMax"/>
          <c:max val="1"/>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05338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0.8407</cdr:x>
      <cdr:y>0.04405</cdr:y>
    </cdr:from>
    <cdr:to>
      <cdr:x>0.97128</cdr:x>
      <cdr:y>0.12664</cdr:y>
    </cdr:to>
    <cdr:sp macro="" textlink="">
      <cdr:nvSpPr>
        <cdr:cNvPr id="2" name="Text Box 1"/>
        <cdr:cNvSpPr txBox="1"/>
      </cdr:nvSpPr>
      <cdr:spPr>
        <a:xfrm xmlns:a="http://schemas.openxmlformats.org/drawingml/2006/main">
          <a:off x="7014699" y="170907"/>
          <a:ext cx="1089546" cy="3204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N= 210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66362E3-780A-514C-B6A6-AAB4196CCE4F}" type="datetimeFigureOut">
              <a:rPr lang="en-US" smtClean="0"/>
              <a:pPr/>
              <a:t>10/27/2015</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64F5820-552F-894A-ABD3-AAB5E1E1C48F}" type="slidenum">
              <a:rPr lang="en-US" smtClean="0"/>
              <a:pPr/>
              <a:t>‹#›</a:t>
            </a:fld>
            <a:endParaRPr lang="en-US"/>
          </a:p>
        </p:txBody>
      </p:sp>
    </p:spTree>
    <p:extLst>
      <p:ext uri="{BB962C8B-B14F-4D97-AF65-F5344CB8AC3E}">
        <p14:creationId xmlns:p14="http://schemas.microsoft.com/office/powerpoint/2010/main" val="4215527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3A63EF4-7C1D-45F4-A21A-563A98E21129}" type="datetimeFigureOut">
              <a:rPr lang="en-GB" smtClean="0"/>
              <a:pPr/>
              <a:t>27/10/2015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488BA91-32C1-411B-A0F1-2825FDFCCA2C}" type="slidenum">
              <a:rPr lang="en-GB" smtClean="0"/>
              <a:pPr/>
              <a:t>‹#›</a:t>
            </a:fld>
            <a:endParaRPr lang="en-GB"/>
          </a:p>
        </p:txBody>
      </p:sp>
    </p:spTree>
    <p:extLst>
      <p:ext uri="{BB962C8B-B14F-4D97-AF65-F5344CB8AC3E}">
        <p14:creationId xmlns:p14="http://schemas.microsoft.com/office/powerpoint/2010/main" val="278302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88BA91-32C1-411B-A0F1-2825FDFCCA2C}" type="slidenum">
              <a:rPr lang="en-GB" smtClean="0"/>
              <a:pPr/>
              <a:t>2</a:t>
            </a:fld>
            <a:endParaRPr lang="en-GB"/>
          </a:p>
        </p:txBody>
      </p:sp>
    </p:spTree>
    <p:extLst>
      <p:ext uri="{BB962C8B-B14F-4D97-AF65-F5344CB8AC3E}">
        <p14:creationId xmlns:p14="http://schemas.microsoft.com/office/powerpoint/2010/main" val="1755464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12</a:t>
            </a:fld>
            <a:endParaRPr lang="en-GB"/>
          </a:p>
        </p:txBody>
      </p:sp>
    </p:spTree>
    <p:extLst>
      <p:ext uri="{BB962C8B-B14F-4D97-AF65-F5344CB8AC3E}">
        <p14:creationId xmlns:p14="http://schemas.microsoft.com/office/powerpoint/2010/main" val="439613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BA4AB6-6FF5-4A5F-B6B8-53E7C3B80224}" type="slidenum">
              <a:rPr lang="en-GB" smtClean="0"/>
              <a:pPr/>
              <a:t>13</a:t>
            </a:fld>
            <a:endParaRPr lang="en-GB" dirty="0"/>
          </a:p>
        </p:txBody>
      </p:sp>
    </p:spTree>
    <p:extLst>
      <p:ext uri="{BB962C8B-B14F-4D97-AF65-F5344CB8AC3E}">
        <p14:creationId xmlns:p14="http://schemas.microsoft.com/office/powerpoint/2010/main" val="3630159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aspect of the research we’ve done</a:t>
            </a:r>
            <a:r>
              <a:rPr lang="en-GB" baseline="0" dirty="0" smtClean="0"/>
              <a:t> is a</a:t>
            </a:r>
            <a:r>
              <a:rPr lang="en-GB" dirty="0" smtClean="0"/>
              <a:t> systematic</a:t>
            </a:r>
            <a:r>
              <a:rPr lang="en-GB" baseline="0" dirty="0" smtClean="0"/>
              <a:t> literature review to explore decision-making processes that support the use of health data at district level in low- and middle-income countries. </a:t>
            </a:r>
            <a:endParaRPr lang="en-GB" dirty="0"/>
          </a:p>
        </p:txBody>
      </p:sp>
      <p:sp>
        <p:nvSpPr>
          <p:cNvPr id="4" name="Slide Number Placeholder 3"/>
          <p:cNvSpPr>
            <a:spLocks noGrp="1"/>
          </p:cNvSpPr>
          <p:nvPr>
            <p:ph type="sldNum" sz="quarter" idx="10"/>
          </p:nvPr>
        </p:nvSpPr>
        <p:spPr/>
        <p:txBody>
          <a:bodyPr/>
          <a:lstStyle/>
          <a:p>
            <a:fld id="{B3EFCFB1-DBC3-4869-B230-C8A7DF5E4BEA}" type="slidenum">
              <a:rPr lang="en-GB" smtClean="0"/>
              <a:t>14</a:t>
            </a:fld>
            <a:endParaRPr lang="en-GB"/>
          </a:p>
        </p:txBody>
      </p:sp>
    </p:spTree>
    <p:extLst>
      <p:ext uri="{BB962C8B-B14F-4D97-AF65-F5344CB8AC3E}">
        <p14:creationId xmlns:p14="http://schemas.microsoft.com/office/powerpoint/2010/main" val="390926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Large amounts of data are generated for Health Management Information Systems in low- and middle-income countries, but there is little evidence that locally generated data are systematically used for decision making at district level. </a:t>
            </a:r>
            <a:endParaRPr lang="en-GB" dirty="0"/>
          </a:p>
        </p:txBody>
      </p:sp>
      <p:sp>
        <p:nvSpPr>
          <p:cNvPr id="4" name="Slide Number Placeholder 3"/>
          <p:cNvSpPr>
            <a:spLocks noGrp="1"/>
          </p:cNvSpPr>
          <p:nvPr>
            <p:ph type="sldNum" sz="quarter" idx="10"/>
          </p:nvPr>
        </p:nvSpPr>
        <p:spPr/>
        <p:txBody>
          <a:bodyPr/>
          <a:lstStyle/>
          <a:p>
            <a:fld id="{B3EFCFB1-DBC3-4869-B230-C8A7DF5E4BEA}" type="slidenum">
              <a:rPr lang="en-GB" smtClean="0"/>
              <a:t>15</a:t>
            </a:fld>
            <a:endParaRPr lang="en-GB"/>
          </a:p>
        </p:txBody>
      </p:sp>
    </p:spTree>
    <p:extLst>
      <p:ext uri="{BB962C8B-B14F-4D97-AF65-F5344CB8AC3E}">
        <p14:creationId xmlns:p14="http://schemas.microsoft.com/office/powerpoint/2010/main" val="3289202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wanted to find existing literature to inform our u</a:t>
            </a:r>
            <a:r>
              <a:rPr lang="en-GB" sz="1200" kern="1200" dirty="0" smtClean="0">
                <a:solidFill>
                  <a:schemeClr val="tx1"/>
                </a:solidFill>
                <a:effectLst/>
                <a:latin typeface="+mn-lt"/>
                <a:ea typeface="+mn-ea"/>
                <a:cs typeface="+mn-cs"/>
              </a:rPr>
              <a:t>nderstanding about how district administrators make decisions and reach consensus; and to identify the best methods of decision-making, in order to develop a decision-making process for use at district level. We</a:t>
            </a:r>
            <a:r>
              <a:rPr lang="en-GB" sz="1200" kern="1200" baseline="0" dirty="0" smtClean="0">
                <a:solidFill>
                  <a:schemeClr val="tx1"/>
                </a:solidFill>
                <a:effectLst/>
                <a:latin typeface="+mn-lt"/>
                <a:ea typeface="+mn-ea"/>
                <a:cs typeface="+mn-cs"/>
              </a:rPr>
              <a:t> are developing this process as part of </a:t>
            </a:r>
            <a:r>
              <a:rPr lang="en-GB" baseline="0" dirty="0" smtClean="0"/>
              <a:t>the data informed platform for health framework that Bilal has just spoken about.</a:t>
            </a:r>
          </a:p>
          <a:p>
            <a:r>
              <a:rPr lang="en-GB"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B3EFCFB1-DBC3-4869-B230-C8A7DF5E4BEA}" type="slidenum">
              <a:rPr lang="en-GB" smtClean="0"/>
              <a:t>16</a:t>
            </a:fld>
            <a:endParaRPr lang="en-GB"/>
          </a:p>
        </p:txBody>
      </p:sp>
    </p:spTree>
    <p:extLst>
      <p:ext uri="{BB962C8B-B14F-4D97-AF65-F5344CB8AC3E}">
        <p14:creationId xmlns:p14="http://schemas.microsoft.com/office/powerpoint/2010/main" val="3078326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conducted a systematic literature review, follow</a:t>
            </a:r>
            <a:r>
              <a:rPr lang="en-GB" dirty="0" smtClean="0"/>
              <a:t>ing</a:t>
            </a:r>
            <a:r>
              <a:rPr lang="en-GB" baseline="0" dirty="0" smtClean="0"/>
              <a:t> PRISMA guidelines. And developed a search strategy which we used to search 14 </a:t>
            </a:r>
            <a:r>
              <a:rPr lang="en-GB" sz="1200" kern="1200" dirty="0" smtClean="0">
                <a:solidFill>
                  <a:schemeClr val="tx1"/>
                </a:solidFill>
                <a:effectLst/>
                <a:latin typeface="+mn-lt"/>
                <a:ea typeface="+mn-ea"/>
                <a:cs typeface="+mn-cs"/>
              </a:rPr>
              <a:t>key databases of peer reviewed and grey literature...Here you see the three different</a:t>
            </a:r>
            <a:r>
              <a:rPr lang="en-GB" sz="1200" kern="1200" baseline="0" dirty="0" smtClean="0">
                <a:solidFill>
                  <a:schemeClr val="tx1"/>
                </a:solidFill>
                <a:effectLst/>
                <a:latin typeface="+mn-lt"/>
                <a:ea typeface="+mn-ea"/>
                <a:cs typeface="+mn-cs"/>
              </a:rPr>
              <a:t> steps – marked by the green boxes on the left-hand side – that we used to sift through the resources that the search produced, so that in our analysis we could focus on those which were relevant. At each step, t</a:t>
            </a:r>
            <a:r>
              <a:rPr lang="en-GB" sz="1200" kern="1200" dirty="0" smtClean="0">
                <a:solidFill>
                  <a:schemeClr val="tx1"/>
                </a:solidFill>
                <a:effectLst/>
                <a:latin typeface="+mn-lt"/>
                <a:ea typeface="+mn-ea"/>
                <a:cs typeface="+mn-cs"/>
              </a:rPr>
              <a:t>he resources </a:t>
            </a:r>
            <a:r>
              <a:rPr lang="en-GB" sz="1200" kern="1200" baseline="0" dirty="0" smtClean="0">
                <a:solidFill>
                  <a:schemeClr val="tx1"/>
                </a:solidFill>
                <a:effectLst/>
                <a:latin typeface="+mn-lt"/>
                <a:ea typeface="+mn-ea"/>
                <a:cs typeface="+mn-cs"/>
              </a:rPr>
              <a:t>were reviewed independently by </a:t>
            </a:r>
            <a:r>
              <a:rPr lang="en-GB" sz="1200" kern="1200" dirty="0" smtClean="0">
                <a:solidFill>
                  <a:schemeClr val="tx1"/>
                </a:solidFill>
                <a:effectLst/>
                <a:latin typeface="+mn-lt"/>
                <a:ea typeface="+mn-ea"/>
                <a:cs typeface="+mn-cs"/>
              </a:rPr>
              <a:t>2 </a:t>
            </a:r>
            <a:r>
              <a:rPr lang="en-GB" baseline="0" dirty="0" smtClean="0"/>
              <a:t>reviewers. We compared results and resolved any differences of opinion to reach consensus on which texts should be included in the next step and ultimately in the analysis…. </a:t>
            </a:r>
          </a:p>
          <a:p>
            <a:r>
              <a:rPr lang="en-GB" baseline="0" dirty="0" smtClean="0"/>
              <a:t>We then assessed the quality of the evidence in the 14 relevant resources using a set of 15 criteria adapted from various existing quality assessment forms for qualitative research. This helped ensure our findings were reliable and robust. We assessed whether the evidence in each resources was of high, acceptable or low quality. Ten were of high quality and 4 of acceptable quality, so all the resources were included in our analysis.</a:t>
            </a:r>
            <a:endParaRPr lang="en-GB" dirty="0"/>
          </a:p>
        </p:txBody>
      </p:sp>
      <p:sp>
        <p:nvSpPr>
          <p:cNvPr id="4" name="Slide Number Placeholder 3"/>
          <p:cNvSpPr>
            <a:spLocks noGrp="1"/>
          </p:cNvSpPr>
          <p:nvPr>
            <p:ph type="sldNum" sz="quarter" idx="10"/>
          </p:nvPr>
        </p:nvSpPr>
        <p:spPr/>
        <p:txBody>
          <a:bodyPr/>
          <a:lstStyle/>
          <a:p>
            <a:fld id="{B3EFCFB1-DBC3-4869-B230-C8A7DF5E4BEA}" type="slidenum">
              <a:rPr lang="en-GB" smtClean="0"/>
              <a:t>17</a:t>
            </a:fld>
            <a:endParaRPr lang="en-GB"/>
          </a:p>
        </p:txBody>
      </p:sp>
    </p:spTree>
    <p:extLst>
      <p:ext uri="{BB962C8B-B14F-4D97-AF65-F5344CB8AC3E}">
        <p14:creationId xmlns:p14="http://schemas.microsoft.com/office/powerpoint/2010/main" val="273004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These are the countries on which the studies in our analysis were based. </a:t>
            </a:r>
            <a:r>
              <a:rPr lang="en-GB" baseline="0" dirty="0" smtClean="0"/>
              <a:t>3 papers related to the same case study in Tanzania. And 1 paper included case studies from two countries; Ghana and Mozambique…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developed a data extraction</a:t>
            </a:r>
            <a:r>
              <a:rPr lang="en-GB" baseline="0" dirty="0" smtClean="0"/>
              <a:t> table to guide our analysis. </a:t>
            </a:r>
            <a:r>
              <a:rPr lang="en-GB" dirty="0" smtClean="0"/>
              <a:t>Nearly</a:t>
            </a:r>
            <a:r>
              <a:rPr lang="en-GB" baseline="0" dirty="0" smtClean="0"/>
              <a:t> all the resources we looked at described case studies (there was also 1 realist evaluation and 1 situation analysis). </a:t>
            </a:r>
            <a:endParaRPr lang="en-GB" dirty="0" smtClean="0"/>
          </a:p>
          <a:p>
            <a:endParaRPr lang="en-GB" dirty="0"/>
          </a:p>
        </p:txBody>
      </p:sp>
      <p:sp>
        <p:nvSpPr>
          <p:cNvPr id="4" name="Slide Number Placeholder 3"/>
          <p:cNvSpPr>
            <a:spLocks noGrp="1"/>
          </p:cNvSpPr>
          <p:nvPr>
            <p:ph type="sldNum" sz="quarter" idx="10"/>
          </p:nvPr>
        </p:nvSpPr>
        <p:spPr/>
        <p:txBody>
          <a:bodyPr/>
          <a:lstStyle/>
          <a:p>
            <a:fld id="{B3EFCFB1-DBC3-4869-B230-C8A7DF5E4BEA}" type="slidenum">
              <a:rPr lang="en-GB" smtClean="0"/>
              <a:t>18</a:t>
            </a:fld>
            <a:endParaRPr lang="en-GB"/>
          </a:p>
        </p:txBody>
      </p:sp>
    </p:spTree>
    <p:extLst>
      <p:ext uri="{BB962C8B-B14F-4D97-AF65-F5344CB8AC3E}">
        <p14:creationId xmlns:p14="http://schemas.microsoft.com/office/powerpoint/2010/main" val="131270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the decision-making processes included two steps…..[CLICK]</a:t>
            </a:r>
            <a:r>
              <a:rPr lang="en-GB" baseline="0" dirty="0" smtClean="0"/>
              <a:t> Prioritisation of health issues to be addressed, and [CLICK] the development of an action plan…</a:t>
            </a:r>
          </a:p>
          <a:p>
            <a:r>
              <a:rPr lang="en-GB" dirty="0" smtClean="0"/>
              <a:t>Some</a:t>
            </a:r>
            <a:r>
              <a:rPr lang="en-GB" baseline="0" dirty="0" smtClean="0"/>
              <a:t> processes also included other steps, for instance: steps for review, approval and implementation… One third of the processes included a step for monitoring and evaluating the actions taken…. </a:t>
            </a:r>
          </a:p>
          <a:p>
            <a:r>
              <a:rPr lang="en-GB" sz="1200" kern="1200" dirty="0" smtClean="0">
                <a:solidFill>
                  <a:schemeClr val="tx1"/>
                </a:solidFill>
                <a:effectLst/>
                <a:latin typeface="+mn-lt"/>
                <a:ea typeface="+mn-ea"/>
                <a:cs typeface="+mn-cs"/>
              </a:rPr>
              <a:t>None of the studies mentioned any formative work that had been done to develop and test the decision-making process described. And none mentioned any steps to evaluate the effectiveness of the decision-making process.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EFCFB1-DBC3-4869-B230-C8A7DF5E4BEA}" type="slidenum">
              <a:rPr lang="en-GB" smtClean="0"/>
              <a:t>19</a:t>
            </a:fld>
            <a:endParaRPr lang="en-GB"/>
          </a:p>
        </p:txBody>
      </p:sp>
    </p:spTree>
    <p:extLst>
      <p:ext uri="{BB962C8B-B14F-4D97-AF65-F5344CB8AC3E}">
        <p14:creationId xmlns:p14="http://schemas.microsoft.com/office/powerpoint/2010/main" val="683813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the decision-making processes we looked at used</a:t>
            </a:r>
            <a:r>
              <a:rPr lang="en-GB" baseline="0" dirty="0" smtClean="0"/>
              <a:t> locally-derived data. [CLICK] About two thirds used HMIS data…but most also used data from elsewhere, including…[CLICK] facility records….[CLICK] document reviews…[CLICK] and information from o</a:t>
            </a:r>
            <a:r>
              <a:rPr lang="en-GB" sz="1200" dirty="0" smtClean="0"/>
              <a:t>ther sources, such as: surveys, the demographic surveillance system – DSS, observation, discussion</a:t>
            </a:r>
            <a:r>
              <a:rPr lang="en-GB" sz="1200" baseline="0" dirty="0" smtClean="0"/>
              <a:t> and</a:t>
            </a:r>
            <a:r>
              <a:rPr lang="en-GB" sz="1200" dirty="0" smtClean="0"/>
              <a:t> experiential information (gathered</a:t>
            </a:r>
            <a:r>
              <a:rPr lang="en-GB" sz="1200" baseline="0" dirty="0" smtClean="0"/>
              <a:t> from </a:t>
            </a:r>
            <a:r>
              <a:rPr lang="en-GB" sz="1200" dirty="0" smtClean="0"/>
              <a:t>visits decision makers made to see the reality for themselves), and information gained from expert opinion.</a:t>
            </a:r>
          </a:p>
          <a:p>
            <a:endParaRPr lang="en-GB" dirty="0"/>
          </a:p>
        </p:txBody>
      </p:sp>
      <p:sp>
        <p:nvSpPr>
          <p:cNvPr id="4" name="Slide Number Placeholder 3"/>
          <p:cNvSpPr>
            <a:spLocks noGrp="1"/>
          </p:cNvSpPr>
          <p:nvPr>
            <p:ph type="sldNum" sz="quarter" idx="10"/>
          </p:nvPr>
        </p:nvSpPr>
        <p:spPr/>
        <p:txBody>
          <a:bodyPr/>
          <a:lstStyle/>
          <a:p>
            <a:fld id="{B3EFCFB1-DBC3-4869-B230-C8A7DF5E4BEA}" type="slidenum">
              <a:rPr lang="en-GB" smtClean="0"/>
              <a:t>20</a:t>
            </a:fld>
            <a:endParaRPr lang="en-GB"/>
          </a:p>
        </p:txBody>
      </p:sp>
    </p:spTree>
    <p:extLst>
      <p:ext uri="{BB962C8B-B14F-4D97-AF65-F5344CB8AC3E}">
        <p14:creationId xmlns:p14="http://schemas.microsoft.com/office/powerpoint/2010/main" val="121148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Challenges to</a:t>
            </a:r>
            <a:r>
              <a:rPr lang="en-GB" baseline="0" dirty="0" smtClean="0"/>
              <a:t> these processes fell into </a:t>
            </a:r>
            <a:r>
              <a:rPr lang="en-GB" dirty="0" smtClean="0"/>
              <a:t>3 broad</a:t>
            </a:r>
            <a:r>
              <a:rPr lang="en-GB" baseline="0" dirty="0" smtClean="0"/>
              <a:t> categories: [CLICK] Health data that are timely, accurate and relevant – usually data are collated for national HMIS reports; they are passed on for use in reports at higher levels of the health system and they in turn get handed up to national level, but in the process the data lose their granularity and may be out of date by the time they are fed back down to district level… </a:t>
            </a:r>
          </a:p>
          <a:p>
            <a:r>
              <a:rPr lang="en-GB" baseline="0" dirty="0" smtClean="0"/>
              <a:t>[CLICK] The capacity of district health officers often needs to be developed so that they have the knowledge and skills to use data…</a:t>
            </a:r>
          </a:p>
          <a:p>
            <a:r>
              <a:rPr lang="en-GB" baseline="0" dirty="0" smtClean="0"/>
              <a:t>[CLICK] In addition, in most cases, district decision-makers had no control over the health budget and resources to carry through on their decisions, because there was only limited health system decentralisation that did not allow for district-level budget distribution.</a:t>
            </a:r>
            <a:endParaRPr lang="en-GB" dirty="0"/>
          </a:p>
        </p:txBody>
      </p:sp>
      <p:sp>
        <p:nvSpPr>
          <p:cNvPr id="4" name="Slide Number Placeholder 3"/>
          <p:cNvSpPr>
            <a:spLocks noGrp="1"/>
          </p:cNvSpPr>
          <p:nvPr>
            <p:ph type="sldNum" sz="quarter" idx="10"/>
          </p:nvPr>
        </p:nvSpPr>
        <p:spPr/>
        <p:txBody>
          <a:bodyPr/>
          <a:lstStyle/>
          <a:p>
            <a:fld id="{B3EFCFB1-DBC3-4869-B230-C8A7DF5E4BEA}" type="slidenum">
              <a:rPr lang="en-GB" smtClean="0"/>
              <a:t>21</a:t>
            </a:fld>
            <a:endParaRPr lang="en-GB"/>
          </a:p>
        </p:txBody>
      </p:sp>
    </p:spTree>
    <p:extLst>
      <p:ext uri="{BB962C8B-B14F-4D97-AF65-F5344CB8AC3E}">
        <p14:creationId xmlns:p14="http://schemas.microsoft.com/office/powerpoint/2010/main" val="201230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C325B3-55B4-4492-AE2C-01A4B2F2E1D3}" type="slidenum">
              <a:rPr lang="en-GB" smtClean="0"/>
              <a:pPr/>
              <a:t>3</a:t>
            </a:fld>
            <a:endParaRPr lang="en-GB"/>
          </a:p>
        </p:txBody>
      </p:sp>
    </p:spTree>
    <p:extLst>
      <p:ext uri="{BB962C8B-B14F-4D97-AF65-F5344CB8AC3E}">
        <p14:creationId xmlns:p14="http://schemas.microsoft.com/office/powerpoint/2010/main" val="3333172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Although the</a:t>
            </a:r>
            <a:r>
              <a:rPr lang="en-GB" baseline="0" dirty="0" smtClean="0"/>
              <a:t> evidence was limited, we found examples of good practice and processes that used that HMIS for effective shared decision-making at district level. From our findings we identified three key features of a decision-making process….</a:t>
            </a:r>
          </a:p>
          <a:p>
            <a:r>
              <a:rPr lang="en-GB" baseline="0" dirty="0" smtClean="0"/>
              <a:t>[CLICK] That relevant and good quality data are a pre-requisite for evidence-based decision-making taking local needs and context into account…</a:t>
            </a:r>
          </a:p>
          <a:p>
            <a:r>
              <a:rPr lang="en-GB" baseline="0" dirty="0" smtClean="0"/>
              <a:t>[CLICK] That a structured decision-making process should include steps that will help decision makers build consensus, encourage discussion and develop a greater understanding of the issues, </a:t>
            </a:r>
            <a:r>
              <a:rPr lang="en-GB" i="1" baseline="0" dirty="0" smtClean="0"/>
              <a:t>and</a:t>
            </a:r>
            <a:r>
              <a:rPr lang="en-GB" baseline="0" dirty="0" smtClean="0"/>
              <a:t> help foster buy-in and ownership of the final decision…</a:t>
            </a:r>
          </a:p>
          <a:p>
            <a:r>
              <a:rPr lang="en-GB" baseline="0" dirty="0" smtClean="0"/>
              <a:t>[CLICK] And thirdly, that giving the community a well-defined role in the decision-making process, helps build trust, and strengthen transparency and accountability.</a:t>
            </a:r>
          </a:p>
        </p:txBody>
      </p:sp>
      <p:sp>
        <p:nvSpPr>
          <p:cNvPr id="4" name="Slide Number Placeholder 3"/>
          <p:cNvSpPr>
            <a:spLocks noGrp="1"/>
          </p:cNvSpPr>
          <p:nvPr>
            <p:ph type="sldNum" sz="quarter" idx="10"/>
          </p:nvPr>
        </p:nvSpPr>
        <p:spPr/>
        <p:txBody>
          <a:bodyPr/>
          <a:lstStyle/>
          <a:p>
            <a:fld id="{B3EFCFB1-DBC3-4869-B230-C8A7DF5E4BEA}" type="slidenum">
              <a:rPr lang="en-GB" smtClean="0"/>
              <a:t>22</a:t>
            </a:fld>
            <a:endParaRPr lang="en-GB"/>
          </a:p>
        </p:txBody>
      </p:sp>
    </p:spTree>
    <p:extLst>
      <p:ext uri="{BB962C8B-B14F-4D97-AF65-F5344CB8AC3E}">
        <p14:creationId xmlns:p14="http://schemas.microsoft.com/office/powerpoint/2010/main" val="289075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these key features we would also add a recommendation…[CLICK] That</a:t>
            </a:r>
            <a:r>
              <a:rPr lang="en-GB" sz="1200" kern="1200" baseline="0" dirty="0" smtClean="0">
                <a:solidFill>
                  <a:schemeClr val="tx1"/>
                </a:solidFill>
                <a:effectLst/>
                <a:latin typeface="+mn-lt"/>
                <a:ea typeface="+mn-ea"/>
                <a:cs typeface="+mn-cs"/>
              </a:rPr>
              <a:t> a standardised decision-making process is adopted… Although local socio-political priorities within a district will play a part in interpreting and applying the process, and may require adaptations, the technical aspects of a standardised process are likely to be broadly the same across the sub-national level. A well-defined protocol would help specify and implement that process, so that it can be used repeatedly and achieve operational consistency when used in the same setting. </a:t>
            </a:r>
          </a:p>
          <a:p>
            <a:r>
              <a:rPr lang="en-GB" sz="1200" kern="1200" baseline="0" dirty="0" smtClean="0">
                <a:solidFill>
                  <a:schemeClr val="tx1"/>
                </a:solidFill>
                <a:effectLst/>
                <a:latin typeface="+mn-lt"/>
                <a:ea typeface="+mn-ea"/>
                <a:cs typeface="+mn-cs"/>
              </a:rPr>
              <a:t>You might wonder what this diagram has to do with a standardised decision-making process: you’ll notice that all the shapes are circles – a circle represents a standardised process. But these circles are different sizes and have different tonal values to depict and ways in which that standardised process is applied and adapted locally.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Next, we will hear about the decision-making structure and the use of data for planning and resource allocation in districts of two states, in India; as well as the volume and types of health data collected at district level in India and Ethiopia, and data sharing flow between public and private health systems in both countries.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EFCFB1-DBC3-4869-B230-C8A7DF5E4BEA}" type="slidenum">
              <a:rPr lang="en-GB" smtClean="0"/>
              <a:t>23</a:t>
            </a:fld>
            <a:endParaRPr lang="en-GB"/>
          </a:p>
        </p:txBody>
      </p:sp>
    </p:spTree>
    <p:extLst>
      <p:ext uri="{BB962C8B-B14F-4D97-AF65-F5344CB8AC3E}">
        <p14:creationId xmlns:p14="http://schemas.microsoft.com/office/powerpoint/2010/main" val="3601412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Who? </a:t>
            </a:r>
            <a:r>
              <a:rPr lang="en-US" dirty="0" smtClean="0"/>
              <a:t>District Health Society (DHS)  is decision making body comprising of health and non health department.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What? </a:t>
            </a:r>
            <a:r>
              <a:rPr lang="en-US" dirty="0" smtClean="0"/>
              <a:t>Key functions of DHS includes allocation of funds, review/ ratification of district health plan.</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When? </a:t>
            </a:r>
            <a:r>
              <a:rPr lang="en-US" dirty="0" smtClean="0"/>
              <a:t>DHS meets every 2-3 months.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Representative? </a:t>
            </a:r>
            <a:r>
              <a:rPr lang="en-US" b="0" dirty="0" smtClean="0"/>
              <a:t>T</a:t>
            </a:r>
            <a:r>
              <a:rPr lang="en-US" dirty="0" smtClean="0"/>
              <a:t>he Non- health departments are not adequately represented.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27</a:t>
            </a:fld>
            <a:endParaRPr lang="en-US"/>
          </a:p>
        </p:txBody>
      </p:sp>
    </p:spTree>
    <p:extLst>
      <p:ext uri="{BB962C8B-B14F-4D97-AF65-F5344CB8AC3E}">
        <p14:creationId xmlns:p14="http://schemas.microsoft.com/office/powerpoint/2010/main" val="281855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How?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planning adopts a top-down approach and the priority changes as per state health agenda.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Community and sub- district bodies have the flexibility to submit proposal to DHS;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however</a:t>
            </a:r>
            <a:r>
              <a:rPr lang="en-US" dirty="0" smtClean="0"/>
              <a:t>, the final decision depends on agenda of the state health programs.</a:t>
            </a:r>
          </a:p>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28</a:t>
            </a:fld>
            <a:endParaRPr lang="en-US"/>
          </a:p>
        </p:txBody>
      </p:sp>
    </p:spTree>
    <p:extLst>
      <p:ext uri="{BB962C8B-B14F-4D97-AF65-F5344CB8AC3E}">
        <p14:creationId xmlns:p14="http://schemas.microsoft.com/office/powerpoint/2010/main" val="4135806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Data</a:t>
            </a:r>
            <a:r>
              <a:rPr lang="en-US" b="1" baseline="0" dirty="0" smtClean="0"/>
              <a:t> use? </a:t>
            </a:r>
            <a:r>
              <a:rPr lang="en-US" dirty="0" smtClean="0"/>
              <a:t>Observation of DHS meetings showed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 (Planning) </a:t>
            </a:r>
            <a:r>
              <a:rPr lang="en-US" dirty="0" smtClean="0"/>
              <a:t>Though large volume of data is generated at the grass-root level, it is not used for planning &amp; decision making at DHS.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There is rarely any presentation and discussion of health indicators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(Fund allocation</a:t>
            </a:r>
            <a:r>
              <a:rPr lang="en-US" dirty="0" smtClean="0"/>
              <a:t>) There is no allocation of funds to different program heads based on data.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29</a:t>
            </a:fld>
            <a:endParaRPr lang="en-US"/>
          </a:p>
        </p:txBody>
      </p:sp>
    </p:spTree>
    <p:extLst>
      <p:ext uri="{BB962C8B-B14F-4D97-AF65-F5344CB8AC3E}">
        <p14:creationId xmlns:p14="http://schemas.microsoft.com/office/powerpoint/2010/main" val="336250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Within the context of district level decision making-</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33</a:t>
            </a:fld>
            <a:endParaRPr lang="en-US"/>
          </a:p>
        </p:txBody>
      </p:sp>
    </p:spTree>
    <p:extLst>
      <p:ext uri="{BB962C8B-B14F-4D97-AF65-F5344CB8AC3E}">
        <p14:creationId xmlns:p14="http://schemas.microsoft.com/office/powerpoint/2010/main" val="172794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India (middle-income country) and Ethiopia (a low-income country)</a:t>
            </a:r>
          </a:p>
          <a:p>
            <a:pPr marL="228600" indent="-228600">
              <a:buAutoNum type="arabicPeriod"/>
            </a:pPr>
            <a:r>
              <a:rPr lang="en-US" baseline="0" dirty="0" smtClean="0"/>
              <a:t>Both have a decentralized health systems with different levels having a mandate to use data for planning and decision making </a:t>
            </a:r>
          </a:p>
          <a:p>
            <a:pPr marL="228600" indent="-228600">
              <a:buAutoNum type="arabicPeriod"/>
            </a:pPr>
            <a:r>
              <a:rPr lang="en-US" baseline="0" dirty="0" smtClean="0"/>
              <a:t>In both public and private sectors play a major role in providing health service delivery</a:t>
            </a:r>
          </a:p>
          <a:p>
            <a:pPr marL="228600" indent="-228600">
              <a:buAutoNum type="arabicPeriod"/>
            </a:pPr>
            <a:r>
              <a:rPr lang="en-US" baseline="0" dirty="0" smtClean="0"/>
              <a:t>Health data are generate from multiple sources</a:t>
            </a:r>
          </a:p>
          <a:p>
            <a:pPr marL="228600" indent="-228600">
              <a:buAutoNum type="arabicPeriod"/>
            </a:pPr>
            <a:r>
              <a:rPr lang="en-US" u="sng" baseline="0" dirty="0" smtClean="0">
                <a:solidFill>
                  <a:srgbClr val="7030A0"/>
                </a:solidFill>
              </a:rPr>
              <a:t>Here in addition to highlighting the similarities we need to state the differences as well</a:t>
            </a:r>
          </a:p>
          <a:p>
            <a:pPr marL="228600" indent="-228600">
              <a:buAutoNum type="arabicPeriod"/>
            </a:pPr>
            <a:endParaRPr lang="en-US" baseline="0" dirty="0" smtClean="0"/>
          </a:p>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34</a:t>
            </a:fld>
            <a:endParaRPr lang="en-US"/>
          </a:p>
        </p:txBody>
      </p:sp>
    </p:spTree>
    <p:extLst>
      <p:ext uri="{BB962C8B-B14F-4D97-AF65-F5344CB8AC3E}">
        <p14:creationId xmlns:p14="http://schemas.microsoft.com/office/powerpoint/2010/main" val="2065214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37</a:t>
            </a:fld>
            <a:endParaRPr lang="en-US"/>
          </a:p>
        </p:txBody>
      </p:sp>
    </p:spTree>
    <p:extLst>
      <p:ext uri="{BB962C8B-B14F-4D97-AF65-F5344CB8AC3E}">
        <p14:creationId xmlns:p14="http://schemas.microsoft.com/office/powerpoint/2010/main" val="173284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Content analysis was</a:t>
            </a:r>
            <a:r>
              <a:rPr lang="en-US" baseline="0" dirty="0" smtClean="0"/>
              <a:t> time intensive. It took several months to sort through and to ensure consensus we had more than one researcher categorizing data elements</a:t>
            </a:r>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38</a:t>
            </a:fld>
            <a:endParaRPr lang="en-US"/>
          </a:p>
        </p:txBody>
      </p:sp>
    </p:spTree>
    <p:extLst>
      <p:ext uri="{BB962C8B-B14F-4D97-AF65-F5344CB8AC3E}">
        <p14:creationId xmlns:p14="http://schemas.microsoft.com/office/powerpoint/2010/main" val="2033955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Double checking using more than one researcher</a:t>
            </a:r>
          </a:p>
          <a:p>
            <a:pPr marL="228600" indent="-228600">
              <a:buAutoNum type="arabicPeriod"/>
            </a:pPr>
            <a:r>
              <a:rPr lang="en-US" dirty="0" smtClean="0"/>
              <a:t>This</a:t>
            </a:r>
            <a:r>
              <a:rPr lang="en-US" baseline="0" dirty="0" smtClean="0"/>
              <a:t> can show you how data are filtered or added as you go from one level to the next</a:t>
            </a:r>
          </a:p>
          <a:p>
            <a:pPr marL="228600" indent="-228600">
              <a:buAutoNum type="arabicPeriod"/>
            </a:pPr>
            <a:r>
              <a:rPr lang="en-US" baseline="0" dirty="0" smtClean="0"/>
              <a:t>How one data element can come from multiple sources (duplication of data collection)</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39</a:t>
            </a:fld>
            <a:endParaRPr lang="en-US"/>
          </a:p>
        </p:txBody>
      </p:sp>
    </p:spTree>
    <p:extLst>
      <p:ext uri="{BB962C8B-B14F-4D97-AF65-F5344CB8AC3E}">
        <p14:creationId xmlns:p14="http://schemas.microsoft.com/office/powerpoint/2010/main" val="49654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5</a:t>
            </a:fld>
            <a:endParaRPr lang="en-GB"/>
          </a:p>
        </p:txBody>
      </p:sp>
    </p:spTree>
    <p:extLst>
      <p:ext uri="{BB962C8B-B14F-4D97-AF65-F5344CB8AC3E}">
        <p14:creationId xmlns:p14="http://schemas.microsoft.com/office/powerpoint/2010/main" val="1727688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a:t>
            </a:r>
            <a:r>
              <a:rPr lang="en-US" sz="1200" kern="1200" baseline="0" dirty="0" smtClean="0">
                <a:solidFill>
                  <a:schemeClr val="tx1"/>
                </a:solidFill>
                <a:effectLst/>
                <a:latin typeface="+mn-lt"/>
                <a:ea typeface="+mn-ea"/>
                <a:cs typeface="+mn-cs"/>
              </a:rPr>
              <a:t> to the WHO the attributes of a health system go beyond service delivery, they include contextual data, medical supplies, workforce, governance, and finance.  So in order to make an informed decision at the district level, information across these 6 categories are needed. Hence we wanted to see if the district level forms had data across these categories and such we did a content analysis.</a:t>
            </a:r>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40</a:t>
            </a:fld>
            <a:endParaRPr lang="en-US"/>
          </a:p>
        </p:txBody>
      </p:sp>
    </p:spTree>
    <p:extLst>
      <p:ext uri="{BB962C8B-B14F-4D97-AF65-F5344CB8AC3E}">
        <p14:creationId xmlns:p14="http://schemas.microsoft.com/office/powerpoint/2010/main" val="3850861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forms 207</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1815266-CB47-A646-8665-0C677830E538}" type="slidenum">
              <a:rPr lang="en-US" smtClean="0"/>
              <a:pPr/>
              <a:t>42</a:t>
            </a:fld>
            <a:endParaRPr lang="en-US"/>
          </a:p>
        </p:txBody>
      </p:sp>
    </p:spTree>
    <p:extLst>
      <p:ext uri="{BB962C8B-B14F-4D97-AF65-F5344CB8AC3E}">
        <p14:creationId xmlns:p14="http://schemas.microsoft.com/office/powerpoint/2010/main" val="3991850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45</a:t>
            </a:fld>
            <a:endParaRPr lang="en-GB"/>
          </a:p>
        </p:txBody>
      </p:sp>
    </p:spTree>
    <p:extLst>
      <p:ext uri="{BB962C8B-B14F-4D97-AF65-F5344CB8AC3E}">
        <p14:creationId xmlns:p14="http://schemas.microsoft.com/office/powerpoint/2010/main" val="1185305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forms 207</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1815266-CB47-A646-8665-0C677830E538}" type="slidenum">
              <a:rPr lang="en-US" smtClean="0"/>
              <a:pPr/>
              <a:t>48</a:t>
            </a:fld>
            <a:endParaRPr lang="en-US"/>
          </a:p>
        </p:txBody>
      </p:sp>
    </p:spTree>
    <p:extLst>
      <p:ext uri="{BB962C8B-B14F-4D97-AF65-F5344CB8AC3E}">
        <p14:creationId xmlns:p14="http://schemas.microsoft.com/office/powerpoint/2010/main" val="3612502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50</a:t>
            </a:fld>
            <a:endParaRPr lang="en-US"/>
          </a:p>
        </p:txBody>
      </p:sp>
    </p:spTree>
    <p:extLst>
      <p:ext uri="{BB962C8B-B14F-4D97-AF65-F5344CB8AC3E}">
        <p14:creationId xmlns:p14="http://schemas.microsoft.com/office/powerpoint/2010/main" val="1986753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duplication in the 210 </a:t>
            </a:r>
            <a:r>
              <a:rPr lang="en-US" baseline="0" dirty="0" err="1" smtClean="0"/>
              <a:t>fors</a:t>
            </a:r>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C0EDFAF-C60E-CB4D-9BCE-992D112FE8B5}" type="slidenum">
              <a:rPr lang="en-US" smtClean="0"/>
              <a:pPr/>
              <a:t>53</a:t>
            </a:fld>
            <a:endParaRPr lang="en-US"/>
          </a:p>
        </p:txBody>
      </p:sp>
    </p:spTree>
    <p:extLst>
      <p:ext uri="{BB962C8B-B14F-4D97-AF65-F5344CB8AC3E}">
        <p14:creationId xmlns:p14="http://schemas.microsoft.com/office/powerpoint/2010/main" val="4208072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55</a:t>
            </a:fld>
            <a:endParaRPr lang="en-GB"/>
          </a:p>
        </p:txBody>
      </p:sp>
    </p:spTree>
    <p:extLst>
      <p:ext uri="{BB962C8B-B14F-4D97-AF65-F5344CB8AC3E}">
        <p14:creationId xmlns:p14="http://schemas.microsoft.com/office/powerpoint/2010/main" val="757458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56</a:t>
            </a:fld>
            <a:endParaRPr lang="en-GB"/>
          </a:p>
        </p:txBody>
      </p:sp>
    </p:spTree>
    <p:extLst>
      <p:ext uri="{BB962C8B-B14F-4D97-AF65-F5344CB8AC3E}">
        <p14:creationId xmlns:p14="http://schemas.microsoft.com/office/powerpoint/2010/main" val="3487651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57</a:t>
            </a:fld>
            <a:endParaRPr lang="en-GB"/>
          </a:p>
        </p:txBody>
      </p:sp>
    </p:spTree>
    <p:extLst>
      <p:ext uri="{BB962C8B-B14F-4D97-AF65-F5344CB8AC3E}">
        <p14:creationId xmlns:p14="http://schemas.microsoft.com/office/powerpoint/2010/main" val="1288861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58</a:t>
            </a:fld>
            <a:endParaRPr lang="en-GB"/>
          </a:p>
        </p:txBody>
      </p:sp>
    </p:spTree>
    <p:extLst>
      <p:ext uri="{BB962C8B-B14F-4D97-AF65-F5344CB8AC3E}">
        <p14:creationId xmlns:p14="http://schemas.microsoft.com/office/powerpoint/2010/main" val="6485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88BA91-32C1-411B-A0F1-2825FDFCCA2C}" type="slidenum">
              <a:rPr lang="en-GB" smtClean="0"/>
              <a:pPr/>
              <a:t>6</a:t>
            </a:fld>
            <a:endParaRPr lang="en-GB"/>
          </a:p>
        </p:txBody>
      </p:sp>
    </p:spTree>
    <p:extLst>
      <p:ext uri="{BB962C8B-B14F-4D97-AF65-F5344CB8AC3E}">
        <p14:creationId xmlns:p14="http://schemas.microsoft.com/office/powerpoint/2010/main" val="3613074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59</a:t>
            </a:fld>
            <a:endParaRPr lang="en-GB"/>
          </a:p>
        </p:txBody>
      </p:sp>
    </p:spTree>
    <p:extLst>
      <p:ext uri="{BB962C8B-B14F-4D97-AF65-F5344CB8AC3E}">
        <p14:creationId xmlns:p14="http://schemas.microsoft.com/office/powerpoint/2010/main" val="467294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63</a:t>
            </a:fld>
            <a:endParaRPr lang="en-GB"/>
          </a:p>
        </p:txBody>
      </p:sp>
    </p:spTree>
    <p:extLst>
      <p:ext uri="{BB962C8B-B14F-4D97-AF65-F5344CB8AC3E}">
        <p14:creationId xmlns:p14="http://schemas.microsoft.com/office/powerpoint/2010/main" val="1843749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64</a:t>
            </a:fld>
            <a:endParaRPr lang="en-GB"/>
          </a:p>
        </p:txBody>
      </p:sp>
    </p:spTree>
    <p:extLst>
      <p:ext uri="{BB962C8B-B14F-4D97-AF65-F5344CB8AC3E}">
        <p14:creationId xmlns:p14="http://schemas.microsoft.com/office/powerpoint/2010/main" val="2414917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65</a:t>
            </a:fld>
            <a:endParaRPr lang="en-GB"/>
          </a:p>
        </p:txBody>
      </p:sp>
    </p:spTree>
    <p:extLst>
      <p:ext uri="{BB962C8B-B14F-4D97-AF65-F5344CB8AC3E}">
        <p14:creationId xmlns:p14="http://schemas.microsoft.com/office/powerpoint/2010/main" val="3948574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66</a:t>
            </a:fld>
            <a:endParaRPr lang="en-GB"/>
          </a:p>
        </p:txBody>
      </p:sp>
    </p:spTree>
    <p:extLst>
      <p:ext uri="{BB962C8B-B14F-4D97-AF65-F5344CB8AC3E}">
        <p14:creationId xmlns:p14="http://schemas.microsoft.com/office/powerpoint/2010/main" val="1817853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presentation is about our private sector study of data sharing in two districts each in Uttar Pradesh and West Bengal. </a:t>
            </a:r>
            <a:r>
              <a:rPr lang="en-GB" baseline="0" dirty="0" err="1" smtClean="0"/>
              <a:t>Sanghita</a:t>
            </a:r>
            <a:r>
              <a:rPr lang="en-GB" baseline="0" dirty="0" smtClean="0"/>
              <a:t> had shown these to you on a map of India earlier. We did this collaboration with Impact – a research organisation and the Public Health Foundation of India. These were part of our larger DIP work  which is being implemented in West Bengal currently. </a:t>
            </a:r>
            <a:endParaRPr lang="en-GB" dirty="0"/>
          </a:p>
        </p:txBody>
      </p:sp>
      <p:sp>
        <p:nvSpPr>
          <p:cNvPr id="4" name="Slide Number Placeholder 3"/>
          <p:cNvSpPr>
            <a:spLocks noGrp="1"/>
          </p:cNvSpPr>
          <p:nvPr>
            <p:ph type="sldNum" sz="quarter" idx="10"/>
          </p:nvPr>
        </p:nvSpPr>
        <p:spPr/>
        <p:txBody>
          <a:bodyPr/>
          <a:lstStyle/>
          <a:p>
            <a:fld id="{6432F4B7-C45C-41B0-AB35-782FD516CB4D}" type="slidenum">
              <a:rPr lang="en-GB" smtClean="0"/>
              <a:pPr/>
              <a:t>67</a:t>
            </a:fld>
            <a:endParaRPr lang="en-GB"/>
          </a:p>
        </p:txBody>
      </p:sp>
    </p:spTree>
    <p:extLst>
      <p:ext uri="{BB962C8B-B14F-4D97-AF65-F5344CB8AC3E}">
        <p14:creationId xmlns:p14="http://schemas.microsoft.com/office/powerpoint/2010/main" val="404722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background to this study is that the private sector in India plays a major role in health service delivery. District</a:t>
            </a:r>
            <a:r>
              <a:rPr lang="en-GB" baseline="0" dirty="0" smtClean="0"/>
              <a:t> health survey data from UP show that out of 57% institutional deliveries, 18% are in part facilities. It plays an even greater role in ambulatory care for acute illnesses like fevers and </a:t>
            </a:r>
            <a:r>
              <a:rPr lang="en-GB" baseline="0" dirty="0" err="1" smtClean="0"/>
              <a:t>diarrhea</a:t>
            </a:r>
            <a:r>
              <a:rPr lang="en-GB" baseline="0" dirty="0" smtClean="0"/>
              <a:t> and for chronic illnesses – both communicable and non communicable. Other smaller studies that a large proportion of child illnesses and also </a:t>
            </a:r>
            <a:r>
              <a:rPr lang="en-GB" baseline="0" dirty="0" err="1" smtClean="0"/>
              <a:t>newborn</a:t>
            </a:r>
            <a:r>
              <a:rPr lang="en-GB" baseline="0" dirty="0" smtClean="0"/>
              <a:t> illnesses are treated in the private sector including the informal sector. However in national, state or district level health databases there is very little routine data available on the private sector; neither does one find private sector representation in regular district or state level public health planning forums.</a:t>
            </a:r>
            <a:endParaRPr lang="en-GB" dirty="0"/>
          </a:p>
        </p:txBody>
      </p:sp>
      <p:sp>
        <p:nvSpPr>
          <p:cNvPr id="4" name="Slide Number Placeholder 3"/>
          <p:cNvSpPr>
            <a:spLocks noGrp="1"/>
          </p:cNvSpPr>
          <p:nvPr>
            <p:ph type="sldNum" sz="quarter" idx="10"/>
          </p:nvPr>
        </p:nvSpPr>
        <p:spPr/>
        <p:txBody>
          <a:bodyPr/>
          <a:lstStyle/>
          <a:p>
            <a:fld id="{6432F4B7-C45C-41B0-AB35-782FD516CB4D}" type="slidenum">
              <a:rPr lang="en-GB" smtClean="0"/>
              <a:pPr/>
              <a:t>68</a:t>
            </a:fld>
            <a:endParaRPr lang="en-GB"/>
          </a:p>
        </p:txBody>
      </p:sp>
    </p:spTree>
    <p:extLst>
      <p:ext uri="{BB962C8B-B14F-4D97-AF65-F5344CB8AC3E}">
        <p14:creationId xmlns:p14="http://schemas.microsoft.com/office/powerpoint/2010/main" val="2235373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 concrete example that without private sector data the picture of an important public health service like institutional delivery is incomplete. The government is trying very hard to promote institutional deliveries and they need to monitor this increase, but it is hard to accurately estimate institutional deliveries from the state and district health department’s routine data systems. And W. Bengal does not have DHS data, so they have to rely on their health department data. As you can see here, the percentage of institutional deliveries in both our study districts is much less as a percentage of annual estimated deliveries than as a percentage of total reported deliveries. This could be because private sector deliveries are missing from the system. </a:t>
            </a:r>
            <a:endParaRPr lang="en-GB" dirty="0"/>
          </a:p>
        </p:txBody>
      </p:sp>
      <p:sp>
        <p:nvSpPr>
          <p:cNvPr id="4" name="Slide Number Placeholder 3"/>
          <p:cNvSpPr>
            <a:spLocks noGrp="1"/>
          </p:cNvSpPr>
          <p:nvPr>
            <p:ph type="sldNum" sz="quarter" idx="10"/>
          </p:nvPr>
        </p:nvSpPr>
        <p:spPr/>
        <p:txBody>
          <a:bodyPr/>
          <a:lstStyle/>
          <a:p>
            <a:fld id="{6432F4B7-C45C-41B0-AB35-782FD516CB4D}" type="slidenum">
              <a:rPr lang="en-GB" smtClean="0"/>
              <a:pPr/>
              <a:t>69</a:t>
            </a:fld>
            <a:endParaRPr lang="en-GB"/>
          </a:p>
        </p:txBody>
      </p:sp>
    </p:spTree>
    <p:extLst>
      <p:ext uri="{BB962C8B-B14F-4D97-AF65-F5344CB8AC3E}">
        <p14:creationId xmlns:p14="http://schemas.microsoft.com/office/powerpoint/2010/main" val="4272392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two studies were</a:t>
            </a:r>
            <a:r>
              <a:rPr lang="en-GB" baseline="0" dirty="0" smtClean="0"/>
              <a:t> a rapid situational assessment of the private sector.  </a:t>
            </a:r>
            <a:r>
              <a:rPr lang="en-GB" dirty="0" smtClean="0"/>
              <a:t>We had 3 broad study objectives</a:t>
            </a:r>
            <a:r>
              <a:rPr lang="en-GB" baseline="0" dirty="0" smtClean="0"/>
              <a:t> – to profile the composition and role of the private sector, assess the current status of MNCH data sharing and the barriers and enablers to these.  Study sites were </a:t>
            </a:r>
            <a:r>
              <a:rPr lang="en-GB" baseline="0" dirty="0" err="1" smtClean="0"/>
              <a:t>Hardoi</a:t>
            </a:r>
            <a:r>
              <a:rPr lang="en-GB" baseline="0" dirty="0" smtClean="0"/>
              <a:t> and </a:t>
            </a:r>
            <a:r>
              <a:rPr lang="en-GB" baseline="0" dirty="0" err="1" smtClean="0"/>
              <a:t>Allbd</a:t>
            </a:r>
            <a:r>
              <a:rPr lang="en-GB" baseline="0" dirty="0" smtClean="0"/>
              <a:t> district in UP and North and South 24 </a:t>
            </a:r>
            <a:r>
              <a:rPr lang="en-GB" baseline="0" dirty="0" err="1" smtClean="0"/>
              <a:t>Parganas</a:t>
            </a:r>
            <a:r>
              <a:rPr lang="en-GB" baseline="0" dirty="0" smtClean="0"/>
              <a:t> in W. Bengal.  I will be presenting snippets of our findings under each of these objectives.</a:t>
            </a:r>
            <a:endParaRPr lang="en-GB" dirty="0"/>
          </a:p>
        </p:txBody>
      </p:sp>
      <p:sp>
        <p:nvSpPr>
          <p:cNvPr id="4" name="Slide Number Placeholder 3"/>
          <p:cNvSpPr>
            <a:spLocks noGrp="1"/>
          </p:cNvSpPr>
          <p:nvPr>
            <p:ph type="sldNum" sz="quarter" idx="10"/>
          </p:nvPr>
        </p:nvSpPr>
        <p:spPr/>
        <p:txBody>
          <a:bodyPr/>
          <a:lstStyle/>
          <a:p>
            <a:fld id="{6432F4B7-C45C-41B0-AB35-782FD516CB4D}" type="slidenum">
              <a:rPr lang="en-GB" smtClean="0"/>
              <a:pPr/>
              <a:t>70</a:t>
            </a:fld>
            <a:endParaRPr lang="en-GB"/>
          </a:p>
        </p:txBody>
      </p:sp>
    </p:spTree>
    <p:extLst>
      <p:ext uri="{BB962C8B-B14F-4D97-AF65-F5344CB8AC3E}">
        <p14:creationId xmlns:p14="http://schemas.microsoft.com/office/powerpoint/2010/main" val="615751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used qualitative methods including a review of records maintained by private facilities and sharing with the district health department and key informant interviews with 54 stakeholders in UP and 54 in W. Bengal, selected across various constituencies including the district and state health departments, private for profit facilities, PPPs in W. Bengal and associations of medical practitioners.</a:t>
            </a:r>
            <a:endParaRPr lang="en-GB" dirty="0"/>
          </a:p>
        </p:txBody>
      </p:sp>
      <p:sp>
        <p:nvSpPr>
          <p:cNvPr id="4" name="Slide Number Placeholder 3"/>
          <p:cNvSpPr>
            <a:spLocks noGrp="1"/>
          </p:cNvSpPr>
          <p:nvPr>
            <p:ph type="sldNum" sz="quarter" idx="10"/>
          </p:nvPr>
        </p:nvSpPr>
        <p:spPr/>
        <p:txBody>
          <a:bodyPr/>
          <a:lstStyle/>
          <a:p>
            <a:fld id="{6432F4B7-C45C-41B0-AB35-782FD516CB4D}" type="slidenum">
              <a:rPr lang="en-GB" smtClean="0"/>
              <a:pPr/>
              <a:t>71</a:t>
            </a:fld>
            <a:endParaRPr lang="en-GB"/>
          </a:p>
        </p:txBody>
      </p:sp>
    </p:spTree>
    <p:extLst>
      <p:ext uri="{BB962C8B-B14F-4D97-AF65-F5344CB8AC3E}">
        <p14:creationId xmlns:p14="http://schemas.microsoft.com/office/powerpoint/2010/main" val="180120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C325B3-55B4-4492-AE2C-01A4B2F2E1D3}" type="slidenum">
              <a:rPr lang="en-GB" smtClean="0"/>
              <a:pPr/>
              <a:t>7</a:t>
            </a:fld>
            <a:endParaRPr lang="en-GB"/>
          </a:p>
        </p:txBody>
      </p:sp>
    </p:spTree>
    <p:extLst>
      <p:ext uri="{BB962C8B-B14F-4D97-AF65-F5344CB8AC3E}">
        <p14:creationId xmlns:p14="http://schemas.microsoft.com/office/powerpoint/2010/main" val="3333172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These</a:t>
            </a:r>
            <a:r>
              <a:rPr lang="en-GB" baseline="0" dirty="0" smtClean="0"/>
              <a:t> pictures are from West Bengal but a lot of the content applies to UP also. Private facilities that can provide inpatient care and are equipped to do deliveries are double the number of public facilities in both districts. Size varies from small 3-5 bedded to 500 bedded corporate hospitals. The majority have less than 20 beds, and the focus is on C-</a:t>
            </a:r>
            <a:r>
              <a:rPr lang="en-GB" baseline="0" dirty="0" err="1" smtClean="0"/>
              <a:t>secs</a:t>
            </a:r>
            <a:r>
              <a:rPr lang="en-GB" baseline="0" dirty="0" smtClean="0"/>
              <a:t> and other small surgeries. There are also unlicensed facilities that do C-</a:t>
            </a:r>
            <a:r>
              <a:rPr lang="en-GB" baseline="0" dirty="0" err="1" smtClean="0"/>
              <a:t>secs</a:t>
            </a:r>
            <a:r>
              <a:rPr lang="en-GB" baseline="0" dirty="0" smtClean="0"/>
              <a:t>. We found these in the more remote areas and these also do C-</a:t>
            </a:r>
            <a:r>
              <a:rPr lang="en-GB" baseline="0" dirty="0" err="1" smtClean="0"/>
              <a:t>secs</a:t>
            </a:r>
            <a:r>
              <a:rPr lang="en-GB" baseline="0" dirty="0" smtClean="0"/>
              <a:t>. Providers are not medically qualified but learn through apprenticeships.  Charges about 2500 for a C-sec whereas in the city it will cost almost 15000.  Then there are PPPs in West Bengal – CDCs for increasing access to institutional deliveries in very remote areas. Have to reach here by boat. </a:t>
            </a:r>
            <a:r>
              <a:rPr lang="en-GB" baseline="0" dirty="0" err="1" smtClean="0"/>
              <a:t>Govt</a:t>
            </a:r>
            <a:r>
              <a:rPr lang="en-GB" baseline="0" dirty="0" smtClean="0"/>
              <a:t> pays them 5000/delivery and 1000 to the woman. Also </a:t>
            </a:r>
            <a:r>
              <a:rPr lang="en-GB" baseline="0" dirty="0" err="1" smtClean="0"/>
              <a:t>ayushmati</a:t>
            </a:r>
            <a:r>
              <a:rPr lang="en-GB" baseline="0" dirty="0" smtClean="0"/>
              <a:t> centres at accredited for profit facilities to increase access to C-</a:t>
            </a:r>
            <a:r>
              <a:rPr lang="en-GB" baseline="0" dirty="0" err="1" smtClean="0"/>
              <a:t>secs</a:t>
            </a:r>
            <a:r>
              <a:rPr lang="en-GB" baseline="0" dirty="0" smtClean="0"/>
              <a:t>. But </a:t>
            </a:r>
            <a:r>
              <a:rPr lang="en-GB" baseline="0" dirty="0" err="1" smtClean="0"/>
              <a:t>pref</a:t>
            </a:r>
            <a:r>
              <a:rPr lang="en-GB" baseline="0" dirty="0" smtClean="0"/>
              <a:t> here for normal </a:t>
            </a:r>
            <a:r>
              <a:rPr lang="en-GB" baseline="0" dirty="0" err="1" smtClean="0"/>
              <a:t>deleiveris</a:t>
            </a:r>
            <a:r>
              <a:rPr lang="en-GB" baseline="0" dirty="0" smtClean="0"/>
              <a:t> as the amount reimbursed is very small – 3,200 only. Also talk a bit about unregistered facilities – how many estimated ones? What people told us in both districts.</a:t>
            </a:r>
          </a:p>
          <a:p>
            <a:r>
              <a:rPr lang="en-GB" dirty="0" smtClean="0"/>
              <a:t>Canning block – 2 PHCs, 200,000 pop and 15 unlicensed.</a:t>
            </a:r>
            <a:endParaRPr lang="en-GB" dirty="0"/>
          </a:p>
        </p:txBody>
      </p:sp>
      <p:sp>
        <p:nvSpPr>
          <p:cNvPr id="4" name="Slide Number Placeholder 3"/>
          <p:cNvSpPr>
            <a:spLocks noGrp="1"/>
          </p:cNvSpPr>
          <p:nvPr>
            <p:ph type="sldNum" sz="quarter" idx="10"/>
          </p:nvPr>
        </p:nvSpPr>
        <p:spPr/>
        <p:txBody>
          <a:bodyPr/>
          <a:lstStyle/>
          <a:p>
            <a:fld id="{6432F4B7-C45C-41B0-AB35-782FD516CB4D}" type="slidenum">
              <a:rPr lang="en-GB" smtClean="0"/>
              <a:pPr/>
              <a:t>72</a:t>
            </a:fld>
            <a:endParaRPr lang="en-GB"/>
          </a:p>
        </p:txBody>
      </p:sp>
    </p:spTree>
    <p:extLst>
      <p:ext uri="{BB962C8B-B14F-4D97-AF65-F5344CB8AC3E}">
        <p14:creationId xmlns:p14="http://schemas.microsoft.com/office/powerpoint/2010/main" val="463459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Important point – contrary to our assumption that the private sector does not share any information or reports we found that all those facilities registered for ultrasounds and MTPs were reporting detailed timely reports on these. The district health departments also monitor these facilities regularly. The PPPs in West Bengal also share meticulous records with the health department. – both CDCs and the </a:t>
            </a:r>
            <a:r>
              <a:rPr lang="en-GB" baseline="0" dirty="0" err="1" smtClean="0"/>
              <a:t>Ayushmati</a:t>
            </a:r>
            <a:r>
              <a:rPr lang="en-GB" baseline="0" dirty="0" smtClean="0"/>
              <a:t> centres.  Data is also checked and verified by the block medical officers.</a:t>
            </a:r>
            <a:endParaRPr lang="en-GB" dirty="0" smtClean="0"/>
          </a:p>
          <a:p>
            <a:r>
              <a:rPr lang="en-GB" dirty="0" smtClean="0"/>
              <a:t>However,</a:t>
            </a:r>
            <a:r>
              <a:rPr lang="en-GB" baseline="0" dirty="0" smtClean="0"/>
              <a:t> data sharing by other private facilities for deliveries and </a:t>
            </a:r>
            <a:r>
              <a:rPr lang="en-GB" baseline="0" dirty="0" err="1" smtClean="0"/>
              <a:t>newborn</a:t>
            </a:r>
            <a:r>
              <a:rPr lang="en-GB" baseline="0" dirty="0" smtClean="0"/>
              <a:t> care varies from district to district and facility to facility. In South 24 </a:t>
            </a:r>
            <a:r>
              <a:rPr lang="en-GB" baseline="0" dirty="0" err="1" smtClean="0"/>
              <a:t>parganas</a:t>
            </a:r>
            <a:r>
              <a:rPr lang="en-GB" baseline="0" dirty="0" smtClean="0"/>
              <a:t> its quite high – 174/230 while in North 24 </a:t>
            </a:r>
            <a:r>
              <a:rPr lang="en-GB" baseline="0" dirty="0" err="1" smtClean="0"/>
              <a:t>parganas</a:t>
            </a:r>
            <a:r>
              <a:rPr lang="en-GB" baseline="0" dirty="0" smtClean="0"/>
              <a:t> hardly 10-15 share. Some do it on manual hand written forms while others do it on computerised formats. The unlicensed do not share any data at all.</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432F4B7-C45C-41B0-AB35-782FD516CB4D}" type="slidenum">
              <a:rPr lang="en-GB" smtClean="0"/>
              <a:pPr/>
              <a:t>73</a:t>
            </a:fld>
            <a:endParaRPr lang="en-GB"/>
          </a:p>
        </p:txBody>
      </p:sp>
    </p:spTree>
    <p:extLst>
      <p:ext uri="{BB962C8B-B14F-4D97-AF65-F5344CB8AC3E}">
        <p14:creationId xmlns:p14="http://schemas.microsoft.com/office/powerpoint/2010/main" val="42498196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is an over view of factors</a:t>
            </a:r>
            <a:r>
              <a:rPr lang="en-GB" baseline="0" dirty="0" smtClean="0"/>
              <a:t> affecting data sharing. I am highlighting the barriers here. Legal frameworks are important. Public sector officials said that we cannot force them to give any data as there is no legal mandate for that. But private facilities may interpret that differently. Many said that if there is an official notification from the state, they will have to share data. But it is also to do with the health department’s limited perceived need which leads to inadequate capacity for handling the data as embodied by inadequate data capturing and management for private sector data and also a limited push on the private sector to share data – no communication or follow up. For the legislated services these systems are very well worked out. On the private sector side they do have some apprehensions about information disclosure to the tax department and the level of effort required, but there was a general willingness to share data, </a:t>
            </a:r>
            <a:r>
              <a:rPr lang="en-GB" baseline="0" dirty="0" err="1" smtClean="0"/>
              <a:t>esp</a:t>
            </a:r>
            <a:r>
              <a:rPr lang="en-GB" baseline="0" dirty="0" smtClean="0"/>
              <a:t> public health data, if asked to do so.</a:t>
            </a:r>
            <a:endParaRPr lang="en-GB" dirty="0"/>
          </a:p>
        </p:txBody>
      </p:sp>
      <p:sp>
        <p:nvSpPr>
          <p:cNvPr id="4" name="Slide Number Placeholder 3"/>
          <p:cNvSpPr>
            <a:spLocks noGrp="1"/>
          </p:cNvSpPr>
          <p:nvPr>
            <p:ph type="sldNum" sz="quarter" idx="10"/>
          </p:nvPr>
        </p:nvSpPr>
        <p:spPr/>
        <p:txBody>
          <a:bodyPr/>
          <a:lstStyle/>
          <a:p>
            <a:fld id="{6432F4B7-C45C-41B0-AB35-782FD516CB4D}" type="slidenum">
              <a:rPr lang="en-GB" smtClean="0"/>
              <a:pPr/>
              <a:t>74</a:t>
            </a:fld>
            <a:endParaRPr lang="en-GB"/>
          </a:p>
        </p:txBody>
      </p:sp>
    </p:spTree>
    <p:extLst>
      <p:ext uri="{BB962C8B-B14F-4D97-AF65-F5344CB8AC3E}">
        <p14:creationId xmlns:p14="http://schemas.microsoft.com/office/powerpoint/2010/main" val="2271037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432F4B7-C45C-41B0-AB35-782FD516CB4D}" type="slidenum">
              <a:rPr lang="en-GB" smtClean="0"/>
              <a:pPr/>
              <a:t>75</a:t>
            </a:fld>
            <a:endParaRPr lang="en-GB"/>
          </a:p>
        </p:txBody>
      </p:sp>
    </p:spTree>
    <p:extLst>
      <p:ext uri="{BB962C8B-B14F-4D97-AF65-F5344CB8AC3E}">
        <p14:creationId xmlns:p14="http://schemas.microsoft.com/office/powerpoint/2010/main" val="148835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8</a:t>
            </a:fld>
            <a:endParaRPr lang="en-GB"/>
          </a:p>
        </p:txBody>
      </p:sp>
    </p:spTree>
    <p:extLst>
      <p:ext uri="{BB962C8B-B14F-4D97-AF65-F5344CB8AC3E}">
        <p14:creationId xmlns:p14="http://schemas.microsoft.com/office/powerpoint/2010/main" val="360741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C325B3-55B4-4492-AE2C-01A4B2F2E1D3}" type="slidenum">
              <a:rPr lang="en-GB" smtClean="0"/>
              <a:pPr/>
              <a:t>9</a:t>
            </a:fld>
            <a:endParaRPr lang="en-GB"/>
          </a:p>
        </p:txBody>
      </p:sp>
    </p:spTree>
    <p:extLst>
      <p:ext uri="{BB962C8B-B14F-4D97-AF65-F5344CB8AC3E}">
        <p14:creationId xmlns:p14="http://schemas.microsoft.com/office/powerpoint/2010/main" val="3333172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10</a:t>
            </a:fld>
            <a:endParaRPr lang="en-GB"/>
          </a:p>
        </p:txBody>
      </p:sp>
    </p:spTree>
    <p:extLst>
      <p:ext uri="{BB962C8B-B14F-4D97-AF65-F5344CB8AC3E}">
        <p14:creationId xmlns:p14="http://schemas.microsoft.com/office/powerpoint/2010/main" val="1058856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488BA91-32C1-411B-A0F1-2825FDFCCA2C}" type="slidenum">
              <a:rPr lang="en-GB" smtClean="0"/>
              <a:pPr/>
              <a:t>11</a:t>
            </a:fld>
            <a:endParaRPr lang="en-GB"/>
          </a:p>
        </p:txBody>
      </p:sp>
    </p:spTree>
    <p:extLst>
      <p:ext uri="{BB962C8B-B14F-4D97-AF65-F5344CB8AC3E}">
        <p14:creationId xmlns:p14="http://schemas.microsoft.com/office/powerpoint/2010/main" val="119256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2130425"/>
            <a:ext cx="8343900" cy="1470025"/>
          </a:xfrm>
        </p:spPr>
        <p:txBody>
          <a:bodyPr>
            <a:normAutofit/>
          </a:bodyPr>
          <a:lstStyle>
            <a:lvl1pPr algn="l">
              <a:defRPr sz="2400">
                <a:solidFill>
                  <a:srgbClr val="000000"/>
                </a:solidFill>
                <a:latin typeface="Arial Black"/>
                <a:cs typeface="Arial Black"/>
              </a:defRPr>
            </a:lvl1pPr>
          </a:lstStyle>
          <a:p>
            <a:r>
              <a:rPr lang="en-US" smtClean="0"/>
              <a:t>Click to edit Master title style</a:t>
            </a:r>
            <a:endParaRPr lang="en-US" dirty="0"/>
          </a:p>
        </p:txBody>
      </p:sp>
      <p:sp>
        <p:nvSpPr>
          <p:cNvPr id="3" name="Subtitle 2"/>
          <p:cNvSpPr>
            <a:spLocks noGrp="1"/>
          </p:cNvSpPr>
          <p:nvPr>
            <p:ph type="subTitle" idx="1"/>
          </p:nvPr>
        </p:nvSpPr>
        <p:spPr>
          <a:xfrm>
            <a:off x="342900" y="3886200"/>
            <a:ext cx="8343900" cy="1587500"/>
          </a:xfrm>
          <a:prstGeom prst="rect">
            <a:avLst/>
          </a:prstGeom>
        </p:spPr>
        <p:txBody>
          <a:bodyPr>
            <a:normAutofit/>
          </a:bodyPr>
          <a:lstStyle>
            <a:lvl1pPr marL="0" indent="0" algn="l">
              <a:buNone/>
              <a:defRPr sz="22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7717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4700">
                <a:solidFill>
                  <a:srgbClr val="000000"/>
                </a:solidFill>
                <a:latin typeface="Arial Black"/>
                <a:cs typeface="Arial Black"/>
              </a:defRPr>
            </a:lvl1pPr>
          </a:lstStyle>
          <a:p>
            <a:r>
              <a:rPr lang="en-GB" dirty="0" smtClean="0"/>
              <a:t>Click to add title</a:t>
            </a:r>
            <a:endParaRPr lang="en-US" dirty="0"/>
          </a:p>
        </p:txBody>
      </p:sp>
      <p:sp>
        <p:nvSpPr>
          <p:cNvPr id="3" name="Content Placeholder 2"/>
          <p:cNvSpPr>
            <a:spLocks noGrp="1"/>
          </p:cNvSpPr>
          <p:nvPr>
            <p:ph idx="1"/>
          </p:nvPr>
        </p:nvSpPr>
        <p:spPr>
          <a:xfrm>
            <a:off x="342900" y="1600201"/>
            <a:ext cx="8343900" cy="3880200"/>
          </a:xfrm>
          <a:prstGeom prst="rect">
            <a:avLst/>
          </a:prstGeom>
        </p:spPr>
        <p:txBody>
          <a:bodyPr>
            <a:normAutofit/>
          </a:bodyPr>
          <a:lstStyle>
            <a:lvl1pPr>
              <a:defRPr sz="2200">
                <a:solidFill>
                  <a:srgbClr val="000000"/>
                </a:solidFill>
                <a:latin typeface="+mj-lt"/>
              </a:defRPr>
            </a:lvl1pPr>
            <a:lvl2pPr>
              <a:defRPr sz="1800">
                <a:solidFill>
                  <a:srgbClr val="000000"/>
                </a:solidFill>
                <a:latin typeface="+mj-lt"/>
              </a:defRPr>
            </a:lvl2pPr>
            <a:lvl3pPr>
              <a:defRPr sz="1800">
                <a:solidFill>
                  <a:srgbClr val="000000"/>
                </a:solidFill>
                <a:latin typeface="+mj-lt"/>
              </a:defRPr>
            </a:lvl3pPr>
            <a:lvl4pPr>
              <a:defRPr sz="1800">
                <a:solidFill>
                  <a:srgbClr val="000000"/>
                </a:solidFill>
                <a:latin typeface="+mj-lt"/>
              </a:defRPr>
            </a:lvl4pPr>
            <a:lvl5pPr>
              <a:defRPr sz="1800">
                <a:solidFill>
                  <a:srgbClr val="00000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142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4178300"/>
            <a:ext cx="8343900" cy="1302101"/>
          </a:xfrm>
        </p:spPr>
        <p:txBody>
          <a:bodyPr anchor="t"/>
          <a:lstStyle>
            <a:lvl1pPr algn="l">
              <a:defRPr sz="4700" b="1" cap="all">
                <a:solidFill>
                  <a:srgbClr val="00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42900" y="2678113"/>
            <a:ext cx="8343900" cy="1500187"/>
          </a:xfrm>
          <a:prstGeom prst="rect">
            <a:avLst/>
          </a:prstGeom>
        </p:spPr>
        <p:txBody>
          <a:bodyPr anchor="b"/>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46216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GB" dirty="0" smtClean="0"/>
              <a:t>Click to add title</a:t>
            </a:r>
            <a:endParaRPr lang="en-US" dirty="0"/>
          </a:p>
        </p:txBody>
      </p:sp>
      <p:sp>
        <p:nvSpPr>
          <p:cNvPr id="3" name="Content Placeholder 2"/>
          <p:cNvSpPr>
            <a:spLocks noGrp="1"/>
          </p:cNvSpPr>
          <p:nvPr>
            <p:ph sz="half" idx="1"/>
          </p:nvPr>
        </p:nvSpPr>
        <p:spPr>
          <a:xfrm>
            <a:off x="342900" y="1600201"/>
            <a:ext cx="4038600" cy="3880200"/>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3880200"/>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2200">
                <a:solidFill>
                  <a:srgbClr val="000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3582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1600201"/>
            <a:ext cx="4154488" cy="574674"/>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174875"/>
            <a:ext cx="4154488" cy="3324225"/>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00201"/>
            <a:ext cx="4041775" cy="574674"/>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324225"/>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342900" y="274638"/>
            <a:ext cx="6070600" cy="1143000"/>
          </a:xfrm>
        </p:spPr>
        <p:txBody>
          <a:bodyPr/>
          <a:lstStyle>
            <a:lvl1pPr>
              <a:defRPr>
                <a:solidFill>
                  <a:srgbClr val="000000"/>
                </a:solidFill>
              </a:defRPr>
            </a:lvl1pPr>
          </a:lstStyle>
          <a:p>
            <a:r>
              <a:rPr lang="en-GB" dirty="0" smtClean="0"/>
              <a:t>Click to add title</a:t>
            </a:r>
            <a:endParaRPr lang="en-US" dirty="0"/>
          </a:p>
        </p:txBody>
      </p:sp>
    </p:spTree>
    <p:extLst>
      <p:ext uri="{BB962C8B-B14F-4D97-AF65-F5344CB8AC3E}">
        <p14:creationId xmlns:p14="http://schemas.microsoft.com/office/powerpoint/2010/main" val="236927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2900" y="274638"/>
            <a:ext cx="6070600" cy="1143000"/>
          </a:xfrm>
        </p:spPr>
        <p:txBody>
          <a:bodyPr/>
          <a:lstStyle>
            <a:lvl1pPr>
              <a:defRPr>
                <a:solidFill>
                  <a:srgbClr val="000000"/>
                </a:solidFill>
              </a:defRPr>
            </a:lvl1pPr>
          </a:lstStyle>
          <a:p>
            <a:r>
              <a:rPr lang="en-GB" dirty="0" smtClean="0"/>
              <a:t>Click to add title</a:t>
            </a:r>
            <a:endParaRPr lang="en-US" dirty="0"/>
          </a:p>
        </p:txBody>
      </p:sp>
    </p:spTree>
    <p:extLst>
      <p:ext uri="{BB962C8B-B14F-4D97-AF65-F5344CB8AC3E}">
        <p14:creationId xmlns:p14="http://schemas.microsoft.com/office/powerpoint/2010/main" val="43038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46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598621"/>
            <a:ext cx="3122613" cy="750878"/>
          </a:xfrm>
        </p:spPr>
        <p:txBody>
          <a:bodyPr anchor="b"/>
          <a:lstStyle>
            <a:lvl1pPr algn="l">
              <a:defRPr sz="2400" b="1">
                <a:solidFill>
                  <a:srgbClr val="00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5513" y="1600201"/>
            <a:ext cx="5221287" cy="3886215"/>
          </a:xfrm>
          <a:prstGeom prst="rect">
            <a:avLst/>
          </a:prstGeom>
        </p:spPr>
        <p:txBody>
          <a:bodyPr/>
          <a:lstStyle>
            <a:lvl1pPr>
              <a:defRPr sz="2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351079"/>
            <a:ext cx="3122613" cy="3135337"/>
          </a:xfrm>
          <a:prstGeom prst="rect">
            <a:avLst/>
          </a:prstGeom>
        </p:spPr>
        <p:txBody>
          <a:bodyPr/>
          <a:lstStyle>
            <a:lvl1pPr marL="0" indent="0">
              <a:buNone/>
              <a:defRPr sz="22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972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4900"/>
            <a:ext cx="5486400" cy="566738"/>
          </a:xfrm>
        </p:spPr>
        <p:txBody>
          <a:bodyPr anchor="b"/>
          <a:lstStyle>
            <a:lvl1pPr algn="l">
              <a:defRPr sz="2000" b="1">
                <a:solidFill>
                  <a:srgbClr val="000000"/>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600200"/>
            <a:ext cx="5486400" cy="3314700"/>
          </a:xfrm>
          <a:prstGeom prst="rect">
            <a:avLst/>
          </a:prstGeom>
        </p:spPr>
        <p:txBody>
          <a:bodyPr/>
          <a:lstStyle>
            <a:lvl1pPr marL="0" indent="0">
              <a:buNone/>
              <a:defRPr sz="2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43732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Powerpoint slide backgrounds_v6-5.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68732"/>
          </a:xfrm>
          <a:prstGeom prst="rect">
            <a:avLst/>
          </a:prstGeom>
        </p:spPr>
      </p:pic>
      <p:sp>
        <p:nvSpPr>
          <p:cNvPr id="2" name="Title Placeholder 1"/>
          <p:cNvSpPr>
            <a:spLocks noGrp="1"/>
          </p:cNvSpPr>
          <p:nvPr>
            <p:ph type="title"/>
          </p:nvPr>
        </p:nvSpPr>
        <p:spPr>
          <a:xfrm>
            <a:off x="342900" y="274638"/>
            <a:ext cx="6070600" cy="1143000"/>
          </a:xfrm>
          <a:prstGeom prst="rect">
            <a:avLst/>
          </a:prstGeom>
        </p:spPr>
        <p:txBody>
          <a:bodyPr vert="horz" lIns="91440" tIns="45720" rIns="91440" bIns="45720" rtlCol="0" anchor="ctr">
            <a:noAutofit/>
          </a:bodyPr>
          <a:lstStyle/>
          <a:p>
            <a:r>
              <a:rPr lang="en-GB" dirty="0" smtClean="0"/>
              <a:t>Click to add title</a:t>
            </a:r>
            <a:endParaRPr lang="en-US" dirty="0"/>
          </a:p>
        </p:txBody>
      </p:sp>
      <p:pic>
        <p:nvPicPr>
          <p:cNvPr id="5" name="Picture 4" descr="IDEAS _cropped.jpg"/>
          <p:cNvPicPr>
            <a:picLocks noChangeAspect="1"/>
          </p:cNvPicPr>
          <p:nvPr userDrawn="1"/>
        </p:nvPicPr>
        <p:blipFill>
          <a:blip r:embed="rId12"/>
          <a:stretch>
            <a:fillRect/>
          </a:stretch>
        </p:blipFill>
        <p:spPr>
          <a:xfrm>
            <a:off x="5221986" y="5722430"/>
            <a:ext cx="1974342" cy="895563"/>
          </a:xfrm>
          <a:prstGeom prst="rect">
            <a:avLst/>
          </a:prstGeom>
        </p:spPr>
      </p:pic>
    </p:spTree>
    <p:extLst>
      <p:ext uri="{BB962C8B-B14F-4D97-AF65-F5344CB8AC3E}">
        <p14:creationId xmlns:p14="http://schemas.microsoft.com/office/powerpoint/2010/main" val="537733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l" defTabSz="457200" rtl="0" eaLnBrk="1" latinLnBrk="0" hangingPunct="1">
        <a:spcBef>
          <a:spcPct val="0"/>
        </a:spcBef>
        <a:buNone/>
        <a:defRPr sz="4700" kern="1200" baseline="0">
          <a:solidFill>
            <a:schemeClr val="accent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blog.econocom.com/en/blog/is-big-data-an-efficient-remedy-for-the-healthcare-syste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1.png"/><Relationship Id="rId4" Type="http://schemas.openxmlformats.org/officeDocument/2006/relationships/image" Target="../media/image47.emf"/></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0"/>
            <a:ext cx="8343900" cy="3600451"/>
          </a:xfrm>
        </p:spPr>
        <p:txBody>
          <a:bodyPr>
            <a:normAutofit fontScale="90000"/>
          </a:bodyPr>
          <a:lstStyle/>
          <a:p>
            <a:pPr algn="ctr"/>
            <a:r>
              <a:rPr lang="en-US" sz="4400" dirty="0" smtClean="0">
                <a:solidFill>
                  <a:schemeClr val="tx2">
                    <a:lumMod val="60000"/>
                    <a:lumOff val="40000"/>
                  </a:schemeClr>
                </a:solidFill>
                <a:latin typeface="Cambria" panose="02040503050406030204" pitchFamily="18" charset="0"/>
              </a:rPr>
              <a:t>District</a:t>
            </a:r>
            <a:r>
              <a:rPr lang="en-US" sz="3600" dirty="0" smtClean="0">
                <a:solidFill>
                  <a:schemeClr val="tx2">
                    <a:lumMod val="60000"/>
                    <a:lumOff val="40000"/>
                  </a:schemeClr>
                </a:solidFill>
                <a:latin typeface="Cambria" panose="02040503050406030204" pitchFamily="18" charset="0"/>
              </a:rPr>
              <a:t> </a:t>
            </a:r>
            <a:r>
              <a:rPr lang="en-US" sz="4400" dirty="0" smtClean="0">
                <a:solidFill>
                  <a:schemeClr val="tx2">
                    <a:lumMod val="60000"/>
                    <a:lumOff val="40000"/>
                  </a:schemeClr>
                </a:solidFill>
                <a:latin typeface="Cambria" panose="02040503050406030204" pitchFamily="18" charset="0"/>
              </a:rPr>
              <a:t>decision-making for health in low-income settings:  </a:t>
            </a:r>
            <a:r>
              <a:rPr lang="en-US" sz="4400" b="1" dirty="0" smtClean="0">
                <a:latin typeface="Cambria" panose="02040503050406030204" pitchFamily="18" charset="0"/>
              </a:rPr>
              <a:t/>
            </a:r>
            <a:br>
              <a:rPr lang="en-US" sz="4400" b="1" dirty="0" smtClean="0">
                <a:latin typeface="Cambria" panose="02040503050406030204" pitchFamily="18" charset="0"/>
              </a:rPr>
            </a:br>
            <a:r>
              <a:rPr lang="en-US" sz="4400" b="1" dirty="0" smtClean="0">
                <a:solidFill>
                  <a:schemeClr val="tx2">
                    <a:lumMod val="60000"/>
                    <a:lumOff val="40000"/>
                  </a:schemeClr>
                </a:solidFill>
                <a:latin typeface="Cambria" panose="02040503050406030204" pitchFamily="18" charset="0"/>
              </a:rPr>
              <a:t>Data-Informed Platform For Health</a:t>
            </a:r>
            <a:r>
              <a:rPr lang="en-US" sz="3600" b="1" dirty="0" smtClean="0">
                <a:solidFill>
                  <a:schemeClr val="tx2">
                    <a:lumMod val="60000"/>
                    <a:lumOff val="40000"/>
                  </a:schemeClr>
                </a:solidFill>
                <a:latin typeface="Cambria" panose="02040503050406030204" pitchFamily="18" charset="0"/>
              </a:rPr>
              <a:t/>
            </a:r>
            <a:br>
              <a:rPr lang="en-US" sz="3600" b="1" dirty="0" smtClean="0">
                <a:solidFill>
                  <a:schemeClr val="tx2">
                    <a:lumMod val="60000"/>
                    <a:lumOff val="40000"/>
                  </a:schemeClr>
                </a:solidFill>
                <a:latin typeface="Cambria" panose="02040503050406030204" pitchFamily="18" charset="0"/>
              </a:rPr>
            </a:br>
            <a:r>
              <a:rPr lang="en-US" sz="3600" b="1" dirty="0" smtClean="0">
                <a:solidFill>
                  <a:schemeClr val="tx2">
                    <a:lumMod val="60000"/>
                    <a:lumOff val="40000"/>
                  </a:schemeClr>
                </a:solidFill>
                <a:latin typeface="Cambria" panose="02040503050406030204" pitchFamily="18" charset="0"/>
              </a:rPr>
              <a:t>a feasibility study from India, Nigeria and Ethiopia</a:t>
            </a:r>
            <a:r>
              <a:rPr lang="en-GB" b="1" dirty="0"/>
              <a:t/>
            </a:r>
            <a:br>
              <a:rPr lang="en-GB" b="1" dirty="0"/>
            </a:br>
            <a:endParaRPr lang="en-GB" b="1" dirty="0"/>
          </a:p>
        </p:txBody>
      </p:sp>
      <p:sp>
        <p:nvSpPr>
          <p:cNvPr id="3" name="Subtitle 2"/>
          <p:cNvSpPr>
            <a:spLocks noGrp="1"/>
          </p:cNvSpPr>
          <p:nvPr>
            <p:ph type="subTitle" idx="1"/>
          </p:nvPr>
        </p:nvSpPr>
        <p:spPr>
          <a:xfrm>
            <a:off x="81023" y="5892834"/>
            <a:ext cx="5301205" cy="820482"/>
          </a:xfrm>
        </p:spPr>
        <p:txBody>
          <a:bodyPr>
            <a:normAutofit/>
          </a:bodyPr>
          <a:lstStyle/>
          <a:p>
            <a:r>
              <a:rPr lang="en-US" sz="2000" b="1" dirty="0" smtClean="0"/>
              <a:t>Dr. Bilal </a:t>
            </a:r>
            <a:r>
              <a:rPr lang="en-US" sz="2000" b="1" dirty="0" err="1" smtClean="0"/>
              <a:t>Avan</a:t>
            </a:r>
            <a:r>
              <a:rPr lang="en-US" sz="2000" b="1" dirty="0" smtClean="0"/>
              <a:t/>
            </a:r>
            <a:br>
              <a:rPr lang="en-US" sz="2000" b="1" dirty="0" smtClean="0"/>
            </a:br>
            <a:r>
              <a:rPr lang="en-US" sz="2000" dirty="0" smtClean="0"/>
              <a:t>London School of Hygiene and Tropical Medicine</a:t>
            </a:r>
            <a:endParaRPr lang="en-GB" sz="2000" dirty="0"/>
          </a:p>
        </p:txBody>
      </p:sp>
      <p:pic>
        <p:nvPicPr>
          <p:cNvPr id="7" name="Picture 6" descr="_DSC1535.JPG"/>
          <p:cNvPicPr>
            <a:picLocks noChangeAspect="1"/>
          </p:cNvPicPr>
          <p:nvPr/>
        </p:nvPicPr>
        <p:blipFill>
          <a:blip r:embed="rId2" cstate="print"/>
          <a:srcRect r="11993"/>
          <a:stretch>
            <a:fillRect/>
          </a:stretch>
        </p:blipFill>
        <p:spPr>
          <a:xfrm>
            <a:off x="2736322" y="3629340"/>
            <a:ext cx="3113123" cy="1984382"/>
          </a:xfrm>
          <a:prstGeom prst="rect">
            <a:avLst/>
          </a:prstGeom>
        </p:spPr>
      </p:pic>
      <p:sp>
        <p:nvSpPr>
          <p:cNvPr id="4" name="TextBox 3"/>
          <p:cNvSpPr txBox="1"/>
          <p:nvPr/>
        </p:nvSpPr>
        <p:spPr>
          <a:xfrm>
            <a:off x="8756374" y="6539948"/>
            <a:ext cx="387626" cy="369332"/>
          </a:xfrm>
          <a:prstGeom prst="rect">
            <a:avLst/>
          </a:prstGeom>
          <a:noFill/>
        </p:spPr>
        <p:txBody>
          <a:bodyPr wrap="square" rtlCol="0">
            <a:spAutoFit/>
          </a:bodyPr>
          <a:lstStyle/>
          <a:p>
            <a:r>
              <a:rPr lang="en-GB" dirty="0" smtClean="0"/>
              <a:t>1</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80889"/>
            <a:ext cx="8336866" cy="1143000"/>
          </a:xfrm>
        </p:spPr>
        <p:txBody>
          <a:bodyPr/>
          <a:lstStyle/>
          <a:p>
            <a:r>
              <a:rPr lang="en-GB" b="1" dirty="0" smtClean="0">
                <a:solidFill>
                  <a:schemeClr val="tx2">
                    <a:lumMod val="60000"/>
                    <a:lumOff val="40000"/>
                  </a:schemeClr>
                </a:solidFill>
                <a:latin typeface="Cambria" panose="02040503050406030204" pitchFamily="18" charset="0"/>
              </a:rPr>
              <a:t>Summary of findings </a:t>
            </a:r>
            <a:endParaRPr lang="en-GB" b="1" dirty="0">
              <a:solidFill>
                <a:schemeClr val="tx2">
                  <a:lumMod val="60000"/>
                  <a:lumOff val="40000"/>
                </a:schemeClr>
              </a:solidFill>
              <a:latin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02085089"/>
              </p:ext>
            </p:extLst>
          </p:nvPr>
        </p:nvGraphicFramePr>
        <p:xfrm>
          <a:off x="23738" y="1062687"/>
          <a:ext cx="9120261" cy="4959518"/>
        </p:xfrm>
        <a:graphic>
          <a:graphicData uri="http://schemas.openxmlformats.org/drawingml/2006/table">
            <a:tbl>
              <a:tblPr/>
              <a:tblGrid>
                <a:gridCol w="1897013"/>
                <a:gridCol w="4909512"/>
                <a:gridCol w="769750"/>
                <a:gridCol w="785180"/>
                <a:gridCol w="758806"/>
              </a:tblGrid>
              <a:tr h="478302">
                <a:tc>
                  <a:txBody>
                    <a:bodyPr/>
                    <a:lstStyle/>
                    <a:p>
                      <a:pPr algn="ctr">
                        <a:lnSpc>
                          <a:spcPct val="115000"/>
                        </a:lnSpc>
                        <a:spcAft>
                          <a:spcPts val="0"/>
                        </a:spcAft>
                      </a:pPr>
                      <a:r>
                        <a:rPr lang="en-GB" sz="2000" b="1" dirty="0">
                          <a:solidFill>
                            <a:schemeClr val="bg1"/>
                          </a:solidFill>
                          <a:latin typeface="Calibri"/>
                          <a:ea typeface="Times New Roman"/>
                          <a:cs typeface="Calibri"/>
                        </a:rPr>
                        <a:t>Components</a:t>
                      </a:r>
                      <a:endParaRPr lang="en-GB" sz="2000" b="1" dirty="0">
                        <a:solidFill>
                          <a:schemeClr val="bg1"/>
                        </a:solidFill>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2000" b="1" dirty="0">
                          <a:solidFill>
                            <a:schemeClr val="bg1"/>
                          </a:solidFill>
                          <a:latin typeface="Calibri"/>
                          <a:ea typeface="Times New Roman"/>
                          <a:cs typeface="Calibri"/>
                        </a:rPr>
                        <a:t>Specific inquiries considered</a:t>
                      </a:r>
                      <a:endParaRPr lang="en-GB" sz="2000" b="1" dirty="0">
                        <a:solidFill>
                          <a:schemeClr val="bg1"/>
                        </a:solidFill>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1500" b="1" dirty="0">
                          <a:solidFill>
                            <a:schemeClr val="bg1"/>
                          </a:solidFill>
                          <a:latin typeface="Calibri"/>
                          <a:ea typeface="Times New Roman"/>
                          <a:cs typeface="Calibri"/>
                        </a:rPr>
                        <a:t>India </a:t>
                      </a:r>
                      <a:endParaRPr lang="en-GB" sz="1500" b="1" dirty="0">
                        <a:solidFill>
                          <a:schemeClr val="bg1"/>
                        </a:solidFill>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1500" b="1" dirty="0">
                          <a:solidFill>
                            <a:schemeClr val="bg1"/>
                          </a:solidFill>
                          <a:latin typeface="Calibri"/>
                          <a:ea typeface="Times New Roman"/>
                          <a:cs typeface="Calibri"/>
                        </a:rPr>
                        <a:t>Ethiopia </a:t>
                      </a:r>
                      <a:endParaRPr lang="en-GB" sz="1500" b="1" dirty="0">
                        <a:solidFill>
                          <a:schemeClr val="bg1"/>
                        </a:solidFill>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1500" b="1" dirty="0">
                          <a:solidFill>
                            <a:schemeClr val="bg1"/>
                          </a:solidFill>
                          <a:latin typeface="Calibri"/>
                          <a:ea typeface="Times New Roman"/>
                          <a:cs typeface="Calibri"/>
                        </a:rPr>
                        <a:t>Nigeria</a:t>
                      </a:r>
                      <a:endParaRPr lang="en-GB" sz="1500" b="1" dirty="0">
                        <a:solidFill>
                          <a:schemeClr val="bg1"/>
                        </a:solidFill>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824465">
                <a:tc>
                  <a:txBody>
                    <a:bodyPr/>
                    <a:lstStyle/>
                    <a:p>
                      <a:pPr algn="ctr">
                        <a:lnSpc>
                          <a:spcPct val="100000"/>
                        </a:lnSpc>
                        <a:spcAft>
                          <a:spcPts val="0"/>
                        </a:spcAft>
                      </a:pPr>
                      <a:endParaRPr lang="en-GB" sz="2000" b="1" dirty="0" smtClean="0">
                        <a:solidFill>
                          <a:srgbClr val="000000"/>
                        </a:solidFill>
                        <a:latin typeface="Calibri"/>
                        <a:ea typeface="Times New Roman"/>
                        <a:cs typeface="Calibri"/>
                      </a:endParaRPr>
                    </a:p>
                    <a:p>
                      <a:pPr algn="ctr">
                        <a:lnSpc>
                          <a:spcPct val="100000"/>
                        </a:lnSpc>
                        <a:spcAft>
                          <a:spcPts val="0"/>
                        </a:spcAft>
                      </a:pPr>
                      <a:r>
                        <a:rPr lang="en-GB" sz="2000" b="1" dirty="0" smtClean="0">
                          <a:solidFill>
                            <a:srgbClr val="000000"/>
                          </a:solidFill>
                          <a:latin typeface="Calibri"/>
                          <a:ea typeface="Times New Roman"/>
                          <a:cs typeface="Calibri"/>
                        </a:rPr>
                        <a:t>Technology</a:t>
                      </a:r>
                      <a:r>
                        <a:rPr lang="en-GB" sz="2000" b="1" baseline="0" dirty="0" smtClean="0">
                          <a:solidFill>
                            <a:srgbClr val="000000"/>
                          </a:solidFill>
                          <a:latin typeface="Calibri"/>
                          <a:ea typeface="Times New Roman"/>
                          <a:cs typeface="Calibri"/>
                        </a:rPr>
                        <a:t> and </a:t>
                      </a:r>
                      <a:r>
                        <a:rPr lang="en-GB" sz="2000" b="1" dirty="0" smtClean="0">
                          <a:solidFill>
                            <a:srgbClr val="000000"/>
                          </a:solidFill>
                          <a:latin typeface="Calibri"/>
                          <a:ea typeface="Times New Roman"/>
                          <a:cs typeface="Calibri"/>
                        </a:rPr>
                        <a:t>Systems</a:t>
                      </a:r>
                      <a:endParaRPr lang="en-GB" sz="20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111760" indent="-180340" algn="just">
                        <a:lnSpc>
                          <a:spcPct val="115000"/>
                        </a:lnSpc>
                        <a:spcAft>
                          <a:spcPts val="0"/>
                        </a:spcAft>
                        <a:buFont typeface="Arial" pitchFamily="34" charset="0"/>
                        <a:buChar char="•"/>
                      </a:pPr>
                      <a:r>
                        <a:rPr lang="en-GB" sz="1800" b="1" dirty="0">
                          <a:solidFill>
                            <a:srgbClr val="000000"/>
                          </a:solidFill>
                          <a:latin typeface="Calibri"/>
                          <a:ea typeface="Times New Roman"/>
                          <a:cs typeface="Calibri"/>
                        </a:rPr>
                        <a:t>Do stakeholders have </a:t>
                      </a:r>
                      <a:r>
                        <a:rPr lang="en-GB" sz="1800" b="1" dirty="0" smtClean="0">
                          <a:solidFill>
                            <a:srgbClr val="000000"/>
                          </a:solidFill>
                          <a:latin typeface="Calibri"/>
                          <a:ea typeface="Times New Roman"/>
                          <a:cs typeface="Calibri"/>
                        </a:rPr>
                        <a:t>the necessary </a:t>
                      </a:r>
                      <a:r>
                        <a:rPr lang="en-GB" sz="1800" b="1" dirty="0">
                          <a:solidFill>
                            <a:srgbClr val="000000"/>
                          </a:solidFill>
                          <a:latin typeface="Calibri"/>
                          <a:ea typeface="Times New Roman"/>
                          <a:cs typeface="Calibri"/>
                        </a:rPr>
                        <a:t>background expertise needed for DIPH? </a:t>
                      </a:r>
                      <a:endParaRPr lang="en-GB" sz="1800" b="1" dirty="0" smtClean="0">
                        <a:solidFill>
                          <a:srgbClr val="000000"/>
                        </a:solidFill>
                        <a:latin typeface="Calibri"/>
                        <a:ea typeface="Times New Roman"/>
                        <a:cs typeface="Calibri"/>
                      </a:endParaRPr>
                    </a:p>
                    <a:p>
                      <a:pPr marL="111760" indent="-180340" algn="just">
                        <a:lnSpc>
                          <a:spcPct val="115000"/>
                        </a:lnSpc>
                        <a:spcAft>
                          <a:spcPts val="0"/>
                        </a:spcAft>
                        <a:buFont typeface="Arial" pitchFamily="34" charset="0"/>
                        <a:buChar char="•"/>
                      </a:pPr>
                      <a:r>
                        <a:rPr lang="en-GB" sz="1800" b="1" dirty="0" smtClean="0">
                          <a:solidFill>
                            <a:srgbClr val="000000"/>
                          </a:solidFill>
                          <a:latin typeface="Calibri"/>
                          <a:ea typeface="Times New Roman"/>
                          <a:cs typeface="Calibri"/>
                        </a:rPr>
                        <a:t>Health </a:t>
                      </a:r>
                      <a:r>
                        <a:rPr lang="en-GB" sz="1800" b="1" dirty="0">
                          <a:solidFill>
                            <a:srgbClr val="000000"/>
                          </a:solidFill>
                          <a:latin typeface="Calibri"/>
                          <a:ea typeface="Times New Roman"/>
                          <a:cs typeface="Calibri"/>
                        </a:rPr>
                        <a:t>system readiness in terms of necessary technology required? </a:t>
                      </a:r>
                      <a:endParaRPr lang="en-GB" sz="800" b="1" dirty="0" smtClean="0">
                        <a:solidFill>
                          <a:srgbClr val="000000"/>
                        </a:solidFill>
                        <a:latin typeface="Calibri"/>
                        <a:ea typeface="Times New Roman"/>
                        <a:cs typeface="Calibri"/>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n-GB" sz="1800" b="1" dirty="0" smtClean="0">
                        <a:solidFill>
                          <a:srgbClr val="000000"/>
                        </a:solidFill>
                        <a:latin typeface="Calibri"/>
                        <a:ea typeface="Times New Roman"/>
                        <a:cs typeface="Calibri"/>
                      </a:endParaRPr>
                    </a:p>
                    <a:p>
                      <a:pPr algn="ctr">
                        <a:lnSpc>
                          <a:spcPct val="115000"/>
                        </a:lnSpc>
                        <a:spcAft>
                          <a:spcPts val="0"/>
                        </a:spcAft>
                      </a:pPr>
                      <a:endParaRPr lang="en-GB" sz="1000" b="1" dirty="0" smtClean="0">
                        <a:solidFill>
                          <a:srgbClr val="000000"/>
                        </a:solidFill>
                        <a:latin typeface="Calibri"/>
                        <a:ea typeface="Times New Roman"/>
                        <a:cs typeface="Calibri"/>
                      </a:endParaRPr>
                    </a:p>
                    <a:p>
                      <a:pPr algn="ctr">
                        <a:lnSpc>
                          <a:spcPct val="115000"/>
                        </a:lnSpc>
                        <a:spcAft>
                          <a:spcPts val="0"/>
                        </a:spcAft>
                      </a:pPr>
                      <a:r>
                        <a:rPr lang="en-GB" sz="1800" b="1"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800" b="1" dirty="0" smtClean="0">
                        <a:solidFill>
                          <a:srgbClr val="000000"/>
                        </a:solidFill>
                        <a:latin typeface="Calibri"/>
                        <a:ea typeface="Times New Roman"/>
                        <a:cs typeface="Calibri"/>
                      </a:endParaRPr>
                    </a:p>
                    <a:p>
                      <a:pPr algn="ctr">
                        <a:lnSpc>
                          <a:spcPct val="115000"/>
                        </a:lnSpc>
                        <a:spcAft>
                          <a:spcPts val="0"/>
                        </a:spcAft>
                      </a:pPr>
                      <a:endParaRPr lang="en-GB" sz="1000" b="1" dirty="0" smtClean="0">
                        <a:solidFill>
                          <a:srgbClr val="000000"/>
                        </a:solidFill>
                        <a:latin typeface="Calibri"/>
                        <a:ea typeface="Times New Roman"/>
                        <a:cs typeface="Calibri"/>
                      </a:endParaRPr>
                    </a:p>
                    <a:p>
                      <a:pPr algn="ctr">
                        <a:lnSpc>
                          <a:spcPct val="115000"/>
                        </a:lnSpc>
                        <a:spcAft>
                          <a:spcPts val="0"/>
                        </a:spcAft>
                      </a:pPr>
                      <a:r>
                        <a:rPr lang="en-GB" sz="1800" b="1"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800" b="1" dirty="0" smtClean="0">
                        <a:solidFill>
                          <a:srgbClr val="000000"/>
                        </a:solidFill>
                        <a:latin typeface="Calibri"/>
                        <a:ea typeface="Times New Roman"/>
                        <a:cs typeface="Calibri"/>
                      </a:endParaRPr>
                    </a:p>
                    <a:p>
                      <a:pPr algn="ctr">
                        <a:lnSpc>
                          <a:spcPct val="115000"/>
                        </a:lnSpc>
                        <a:spcAft>
                          <a:spcPts val="0"/>
                        </a:spcAft>
                      </a:pPr>
                      <a:endParaRPr lang="en-GB" sz="1000" b="1" dirty="0" smtClean="0">
                        <a:solidFill>
                          <a:srgbClr val="000000"/>
                        </a:solidFill>
                        <a:latin typeface="Calibri"/>
                        <a:ea typeface="Times New Roman"/>
                        <a:cs typeface="Calibri"/>
                      </a:endParaRPr>
                    </a:p>
                    <a:p>
                      <a:pPr algn="ctr">
                        <a:lnSpc>
                          <a:spcPct val="115000"/>
                        </a:lnSpc>
                        <a:spcAft>
                          <a:spcPts val="0"/>
                        </a:spcAft>
                      </a:pPr>
                      <a:r>
                        <a:rPr lang="en-GB" sz="1800" b="1"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7581">
                <a:tc>
                  <a:txBody>
                    <a:bodyPr/>
                    <a:lstStyle/>
                    <a:p>
                      <a:pPr algn="ctr">
                        <a:lnSpc>
                          <a:spcPct val="100000"/>
                        </a:lnSpc>
                        <a:spcAft>
                          <a:spcPts val="0"/>
                        </a:spcAft>
                      </a:pPr>
                      <a:r>
                        <a:rPr lang="en-GB" sz="2000" b="1" dirty="0">
                          <a:solidFill>
                            <a:srgbClr val="000000"/>
                          </a:solidFill>
                          <a:latin typeface="Calibri"/>
                          <a:ea typeface="Times New Roman"/>
                          <a:cs typeface="Calibri"/>
                        </a:rPr>
                        <a:t>Economic</a:t>
                      </a:r>
                      <a:endParaRPr lang="en-GB" sz="20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111760" indent="-180340" algn="just">
                        <a:lnSpc>
                          <a:spcPct val="115000"/>
                        </a:lnSpc>
                        <a:spcAft>
                          <a:spcPts val="0"/>
                        </a:spcAft>
                        <a:buFont typeface="Arial" pitchFamily="34" charset="0"/>
                        <a:buChar char="•"/>
                      </a:pPr>
                      <a:r>
                        <a:rPr lang="en-GB" sz="1800" b="1" dirty="0">
                          <a:solidFill>
                            <a:srgbClr val="000000"/>
                          </a:solidFill>
                          <a:latin typeface="Calibri"/>
                          <a:ea typeface="Symbol"/>
                          <a:cs typeface="Calibri"/>
                        </a:rPr>
                        <a:t> </a:t>
                      </a:r>
                      <a:r>
                        <a:rPr lang="en-GB" sz="1800" b="1" dirty="0" smtClean="0">
                          <a:solidFill>
                            <a:srgbClr val="000000"/>
                          </a:solidFill>
                          <a:latin typeface="Calibri"/>
                          <a:ea typeface="Times New Roman"/>
                          <a:cs typeface="Calibri"/>
                        </a:rPr>
                        <a:t>Do </a:t>
                      </a:r>
                      <a:r>
                        <a:rPr lang="en-GB" sz="1800" b="1" dirty="0">
                          <a:solidFill>
                            <a:srgbClr val="000000"/>
                          </a:solidFill>
                          <a:latin typeface="Calibri"/>
                          <a:ea typeface="Times New Roman"/>
                          <a:cs typeface="Calibri"/>
                        </a:rPr>
                        <a:t>the resources needed for the DIPH exist? </a:t>
                      </a:r>
                      <a:endParaRPr lang="en-GB" sz="1800" b="1" dirty="0">
                        <a:latin typeface="Calibri"/>
                        <a:ea typeface="Times New Roman"/>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1800" b="1" dirty="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u="sng">
                          <a:solidFill>
                            <a:srgbClr val="000000"/>
                          </a:solidFill>
                          <a:latin typeface="Calibri"/>
                          <a:ea typeface="Times New Roman"/>
                          <a:cs typeface="Calibri"/>
                        </a:rPr>
                        <a:t>+</a:t>
                      </a:r>
                      <a:endParaRPr lang="en-GB" sz="1800" b="1">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u="sng" dirty="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8671">
                <a:tc>
                  <a:txBody>
                    <a:bodyPr/>
                    <a:lstStyle/>
                    <a:p>
                      <a:pPr algn="ctr">
                        <a:lnSpc>
                          <a:spcPct val="100000"/>
                        </a:lnSpc>
                        <a:spcAft>
                          <a:spcPts val="0"/>
                        </a:spcAft>
                      </a:pPr>
                      <a:endParaRPr lang="en-GB" sz="2000" b="1" dirty="0" smtClean="0">
                        <a:solidFill>
                          <a:srgbClr val="000000"/>
                        </a:solidFill>
                        <a:latin typeface="Calibri"/>
                        <a:ea typeface="Times New Roman"/>
                        <a:cs typeface="Calibri"/>
                      </a:endParaRPr>
                    </a:p>
                    <a:p>
                      <a:pPr algn="ctr">
                        <a:lnSpc>
                          <a:spcPct val="100000"/>
                        </a:lnSpc>
                        <a:spcAft>
                          <a:spcPts val="0"/>
                        </a:spcAft>
                      </a:pPr>
                      <a:r>
                        <a:rPr lang="en-GB" sz="2000" b="1" dirty="0" smtClean="0">
                          <a:solidFill>
                            <a:srgbClr val="000000"/>
                          </a:solidFill>
                          <a:latin typeface="Calibri"/>
                          <a:ea typeface="Times New Roman"/>
                          <a:cs typeface="Calibri"/>
                        </a:rPr>
                        <a:t>Legal</a:t>
                      </a:r>
                      <a:r>
                        <a:rPr lang="en-GB" sz="2000" b="1" baseline="0" dirty="0" smtClean="0">
                          <a:solidFill>
                            <a:srgbClr val="000000"/>
                          </a:solidFill>
                          <a:latin typeface="Calibri"/>
                          <a:ea typeface="Times New Roman"/>
                          <a:cs typeface="Calibri"/>
                        </a:rPr>
                        <a:t> and </a:t>
                      </a:r>
                      <a:r>
                        <a:rPr lang="en-GB" sz="2000" b="1" dirty="0" smtClean="0">
                          <a:solidFill>
                            <a:srgbClr val="000000"/>
                          </a:solidFill>
                          <a:latin typeface="Calibri"/>
                          <a:ea typeface="Times New Roman"/>
                          <a:cs typeface="Calibri"/>
                        </a:rPr>
                        <a:t>Political</a:t>
                      </a:r>
                      <a:endParaRPr lang="en-GB" sz="20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111760" indent="-180340" algn="just">
                        <a:lnSpc>
                          <a:spcPct val="115000"/>
                        </a:lnSpc>
                        <a:spcAft>
                          <a:spcPts val="0"/>
                        </a:spcAft>
                        <a:buFont typeface="Arial" pitchFamily="34" charset="0"/>
                        <a:buChar char="•"/>
                      </a:pPr>
                      <a:r>
                        <a:rPr lang="en-GB" sz="1800" b="1" dirty="0" smtClean="0">
                          <a:solidFill>
                            <a:srgbClr val="000000"/>
                          </a:solidFill>
                          <a:latin typeface="Calibri"/>
                          <a:ea typeface="Times New Roman"/>
                          <a:cs typeface="Calibri"/>
                        </a:rPr>
                        <a:t>Are </a:t>
                      </a:r>
                      <a:r>
                        <a:rPr lang="en-GB" sz="1800" b="1" dirty="0">
                          <a:solidFill>
                            <a:srgbClr val="000000"/>
                          </a:solidFill>
                          <a:latin typeface="Calibri"/>
                          <a:ea typeface="Times New Roman"/>
                          <a:cs typeface="Calibri"/>
                        </a:rPr>
                        <a:t>the necessary rules and </a:t>
                      </a:r>
                      <a:r>
                        <a:rPr lang="en-GB" sz="1800" b="1" dirty="0" smtClean="0">
                          <a:solidFill>
                            <a:srgbClr val="000000"/>
                          </a:solidFill>
                          <a:latin typeface="Calibri"/>
                          <a:ea typeface="Times New Roman"/>
                          <a:cs typeface="Calibri"/>
                        </a:rPr>
                        <a:t>regulations </a:t>
                      </a:r>
                      <a:r>
                        <a:rPr lang="en-GB" sz="1800" b="1" dirty="0">
                          <a:solidFill>
                            <a:srgbClr val="000000"/>
                          </a:solidFill>
                          <a:latin typeface="Calibri"/>
                          <a:ea typeface="Times New Roman"/>
                          <a:cs typeface="Calibri"/>
                        </a:rPr>
                        <a:t>in place to enable the stakeholders to support the new health system service or new initiative</a:t>
                      </a:r>
                      <a:r>
                        <a:rPr lang="en-GB" sz="1800" b="1" dirty="0" smtClean="0">
                          <a:solidFill>
                            <a:srgbClr val="000000"/>
                          </a:solidFill>
                          <a:latin typeface="Calibri"/>
                          <a:ea typeface="Times New Roman"/>
                          <a:cs typeface="Calibri"/>
                        </a:rPr>
                        <a:t>?</a:t>
                      </a:r>
                    </a:p>
                    <a:p>
                      <a:pPr marL="111760" indent="-180340" algn="just">
                        <a:lnSpc>
                          <a:spcPct val="115000"/>
                        </a:lnSpc>
                        <a:spcAft>
                          <a:spcPts val="0"/>
                        </a:spcAft>
                        <a:buFont typeface="Arial" pitchFamily="34" charset="0"/>
                        <a:buChar char="•"/>
                      </a:pPr>
                      <a:r>
                        <a:rPr lang="en-GB" sz="1800" b="1" dirty="0" smtClean="0">
                          <a:solidFill>
                            <a:srgbClr val="000000"/>
                          </a:solidFill>
                          <a:latin typeface="Calibri"/>
                          <a:ea typeface="Times New Roman"/>
                          <a:cs typeface="Calibri"/>
                        </a:rPr>
                        <a:t>Does </a:t>
                      </a:r>
                      <a:r>
                        <a:rPr lang="en-GB" sz="1800" b="1" dirty="0">
                          <a:solidFill>
                            <a:srgbClr val="000000"/>
                          </a:solidFill>
                          <a:latin typeface="Calibri"/>
                          <a:ea typeface="Times New Roman"/>
                          <a:cs typeface="Calibri"/>
                        </a:rPr>
                        <a:t>the essential political-will exist to support </a:t>
                      </a:r>
                      <a:r>
                        <a:rPr lang="en-GB" sz="1800" b="1" dirty="0" smtClean="0">
                          <a:solidFill>
                            <a:srgbClr val="000000"/>
                          </a:solidFill>
                          <a:latin typeface="Calibri"/>
                          <a:ea typeface="Times New Roman"/>
                          <a:cs typeface="Calibri"/>
                        </a:rPr>
                        <a:t>the</a:t>
                      </a:r>
                      <a:r>
                        <a:rPr lang="en-GB" sz="1800" b="1" baseline="0" dirty="0" smtClean="0">
                          <a:solidFill>
                            <a:srgbClr val="000000"/>
                          </a:solidFill>
                          <a:latin typeface="Calibri"/>
                          <a:ea typeface="Times New Roman"/>
                          <a:cs typeface="Calibri"/>
                        </a:rPr>
                        <a:t> </a:t>
                      </a:r>
                      <a:r>
                        <a:rPr lang="en-GB" sz="1800" b="1" dirty="0" smtClean="0">
                          <a:solidFill>
                            <a:srgbClr val="000000"/>
                          </a:solidFill>
                          <a:latin typeface="Calibri"/>
                          <a:ea typeface="Times New Roman"/>
                          <a:cs typeface="Calibri"/>
                        </a:rPr>
                        <a:t>DIPH</a:t>
                      </a:r>
                      <a:r>
                        <a:rPr lang="en-GB" sz="1800" b="1" dirty="0">
                          <a:solidFill>
                            <a:srgbClr val="000000"/>
                          </a:solidFill>
                          <a:latin typeface="Calibri"/>
                          <a:ea typeface="Times New Roman"/>
                          <a:cs typeface="Calibri"/>
                        </a:rPr>
                        <a:t>? </a:t>
                      </a:r>
                      <a:endParaRPr lang="en-GB" sz="1800" b="1" dirty="0" smtClean="0">
                        <a:solidFill>
                          <a:srgbClr val="000000"/>
                        </a:solidFill>
                        <a:latin typeface="Calibri"/>
                        <a:ea typeface="Times New Roman"/>
                        <a:cs typeface="Calibri"/>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n-GB" sz="1800" b="1" dirty="0" smtClean="0">
                        <a:solidFill>
                          <a:srgbClr val="000000"/>
                        </a:solidFill>
                        <a:latin typeface="Calibri"/>
                        <a:ea typeface="Times New Roman"/>
                        <a:cs typeface="Calibri"/>
                      </a:endParaRPr>
                    </a:p>
                    <a:p>
                      <a:pPr algn="ctr">
                        <a:lnSpc>
                          <a:spcPct val="115000"/>
                        </a:lnSpc>
                        <a:spcAft>
                          <a:spcPts val="0"/>
                        </a:spcAft>
                      </a:pPr>
                      <a:endParaRPr lang="en-GB" sz="1800" b="1" dirty="0" smtClean="0">
                        <a:solidFill>
                          <a:srgbClr val="000000"/>
                        </a:solidFill>
                        <a:latin typeface="Calibri"/>
                        <a:ea typeface="Times New Roman"/>
                        <a:cs typeface="Calibri"/>
                      </a:endParaRPr>
                    </a:p>
                    <a:p>
                      <a:pPr algn="ctr">
                        <a:lnSpc>
                          <a:spcPct val="115000"/>
                        </a:lnSpc>
                        <a:spcAft>
                          <a:spcPts val="0"/>
                        </a:spcAft>
                      </a:pPr>
                      <a:r>
                        <a:rPr lang="en-GB" sz="1800" b="1"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800" b="1" dirty="0" smtClean="0">
                        <a:solidFill>
                          <a:srgbClr val="000000"/>
                        </a:solidFill>
                        <a:latin typeface="Calibri"/>
                        <a:ea typeface="Times New Roman"/>
                        <a:cs typeface="Calibri"/>
                      </a:endParaRPr>
                    </a:p>
                    <a:p>
                      <a:pPr algn="ctr">
                        <a:lnSpc>
                          <a:spcPct val="115000"/>
                        </a:lnSpc>
                        <a:spcAft>
                          <a:spcPts val="0"/>
                        </a:spcAft>
                      </a:pPr>
                      <a:endParaRPr lang="en-GB" sz="1800" b="1" dirty="0" smtClean="0">
                        <a:solidFill>
                          <a:srgbClr val="000000"/>
                        </a:solidFill>
                        <a:latin typeface="Calibri"/>
                        <a:ea typeface="Times New Roman"/>
                        <a:cs typeface="Calibri"/>
                      </a:endParaRPr>
                    </a:p>
                    <a:p>
                      <a:pPr algn="ctr">
                        <a:lnSpc>
                          <a:spcPct val="115000"/>
                        </a:lnSpc>
                        <a:spcAft>
                          <a:spcPts val="0"/>
                        </a:spcAft>
                      </a:pPr>
                      <a:r>
                        <a:rPr lang="en-GB" sz="1800" b="1"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800" b="1" u="sng" dirty="0" smtClean="0">
                        <a:solidFill>
                          <a:srgbClr val="000000"/>
                        </a:solidFill>
                        <a:latin typeface="Calibri"/>
                        <a:ea typeface="Times New Roman"/>
                        <a:cs typeface="Calibri"/>
                      </a:endParaRPr>
                    </a:p>
                    <a:p>
                      <a:pPr algn="ctr">
                        <a:lnSpc>
                          <a:spcPct val="115000"/>
                        </a:lnSpc>
                        <a:spcAft>
                          <a:spcPts val="0"/>
                        </a:spcAft>
                      </a:pPr>
                      <a:endParaRPr lang="en-GB" sz="1800" b="1" u="sng" dirty="0" smtClean="0">
                        <a:solidFill>
                          <a:srgbClr val="000000"/>
                        </a:solidFill>
                        <a:latin typeface="Calibri"/>
                        <a:ea typeface="Times New Roman"/>
                        <a:cs typeface="Calibri"/>
                      </a:endParaRPr>
                    </a:p>
                    <a:p>
                      <a:pPr algn="ctr">
                        <a:lnSpc>
                          <a:spcPct val="115000"/>
                        </a:lnSpc>
                        <a:spcAft>
                          <a:spcPts val="0"/>
                        </a:spcAft>
                      </a:pPr>
                      <a:r>
                        <a:rPr lang="en-GB" sz="1800" b="1" u="sng"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737">
                <a:tc>
                  <a:txBody>
                    <a:bodyPr/>
                    <a:lstStyle/>
                    <a:p>
                      <a:pPr algn="ctr">
                        <a:lnSpc>
                          <a:spcPct val="100000"/>
                        </a:lnSpc>
                        <a:spcAft>
                          <a:spcPts val="0"/>
                        </a:spcAft>
                      </a:pPr>
                      <a:r>
                        <a:rPr lang="en-GB" sz="2000" b="1" dirty="0">
                          <a:solidFill>
                            <a:srgbClr val="000000"/>
                          </a:solidFill>
                          <a:latin typeface="Calibri"/>
                          <a:ea typeface="Times New Roman"/>
                          <a:cs typeface="Calibri"/>
                        </a:rPr>
                        <a:t>Operational</a:t>
                      </a:r>
                      <a:endParaRPr lang="en-GB" sz="20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111760" indent="-180340" algn="just">
                        <a:lnSpc>
                          <a:spcPct val="115000"/>
                        </a:lnSpc>
                        <a:spcAft>
                          <a:spcPts val="0"/>
                        </a:spcAft>
                        <a:buFont typeface="Arial" pitchFamily="34" charset="0"/>
                        <a:buChar char="•"/>
                      </a:pPr>
                      <a:r>
                        <a:rPr lang="en-GB" sz="1800" b="1" dirty="0" smtClean="0">
                          <a:solidFill>
                            <a:srgbClr val="000000"/>
                          </a:solidFill>
                          <a:latin typeface="Calibri"/>
                          <a:ea typeface="Times New Roman"/>
                          <a:cs typeface="Calibri"/>
                        </a:rPr>
                        <a:t>Do </a:t>
                      </a:r>
                      <a:r>
                        <a:rPr lang="en-GB" sz="1800" b="1" dirty="0">
                          <a:solidFill>
                            <a:srgbClr val="000000"/>
                          </a:solidFill>
                          <a:latin typeface="Calibri"/>
                          <a:ea typeface="Times New Roman"/>
                          <a:cs typeface="Calibri"/>
                        </a:rPr>
                        <a:t>the existing procedures and protocol of health system </a:t>
                      </a:r>
                      <a:r>
                        <a:rPr lang="en-GB" sz="1800" b="1" dirty="0" smtClean="0">
                          <a:solidFill>
                            <a:srgbClr val="000000"/>
                          </a:solidFill>
                          <a:latin typeface="Calibri"/>
                          <a:ea typeface="Times New Roman"/>
                          <a:cs typeface="Calibri"/>
                        </a:rPr>
                        <a:t>support </a:t>
                      </a:r>
                      <a:r>
                        <a:rPr lang="en-GB" sz="1800" b="1" dirty="0">
                          <a:solidFill>
                            <a:srgbClr val="000000"/>
                          </a:solidFill>
                          <a:latin typeface="Calibri"/>
                          <a:ea typeface="Times New Roman"/>
                          <a:cs typeface="Calibri"/>
                        </a:rPr>
                        <a:t>the DIPH? </a:t>
                      </a:r>
                      <a:endParaRPr lang="en-GB" sz="1800" b="1" dirty="0" smtClean="0">
                        <a:solidFill>
                          <a:srgbClr val="000000"/>
                        </a:solidFill>
                        <a:latin typeface="Calibri"/>
                        <a:ea typeface="Times New Roman"/>
                        <a:cs typeface="Calibri"/>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a:solidFill>
                            <a:srgbClr val="000000"/>
                          </a:solidFill>
                          <a:latin typeface="Calibri"/>
                          <a:ea typeface="Times New Roman"/>
                          <a:cs typeface="Calibri"/>
                        </a:rPr>
                        <a:t>+</a:t>
                      </a:r>
                      <a:endParaRPr lang="en-GB" sz="1800" b="1">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a:solidFill>
                            <a:srgbClr val="000000"/>
                          </a:solidFill>
                          <a:latin typeface="Calibri"/>
                          <a:ea typeface="Times New Roman"/>
                          <a:cs typeface="Calibri"/>
                        </a:rPr>
                        <a:t>++</a:t>
                      </a:r>
                      <a:endParaRPr lang="en-GB" sz="1800" b="1">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9113">
                <a:tc>
                  <a:txBody>
                    <a:bodyPr/>
                    <a:lstStyle/>
                    <a:p>
                      <a:pPr algn="ctr">
                        <a:lnSpc>
                          <a:spcPct val="100000"/>
                        </a:lnSpc>
                        <a:spcAft>
                          <a:spcPts val="0"/>
                        </a:spcAft>
                      </a:pPr>
                      <a:r>
                        <a:rPr lang="en-GB" sz="2000" b="1" dirty="0">
                          <a:solidFill>
                            <a:srgbClr val="000000"/>
                          </a:solidFill>
                          <a:latin typeface="Calibri"/>
                          <a:ea typeface="Times New Roman"/>
                          <a:cs typeface="Calibri"/>
                        </a:rPr>
                        <a:t>Schedule</a:t>
                      </a:r>
                      <a:endParaRPr lang="en-GB" sz="20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111760" indent="-180340" algn="just">
                        <a:lnSpc>
                          <a:spcPct val="115000"/>
                        </a:lnSpc>
                        <a:spcAft>
                          <a:spcPts val="0"/>
                        </a:spcAft>
                        <a:buFont typeface="Arial" pitchFamily="34" charset="0"/>
                        <a:buChar char="•"/>
                      </a:pPr>
                      <a:r>
                        <a:rPr lang="en-GB" sz="1800" b="1" dirty="0">
                          <a:solidFill>
                            <a:srgbClr val="000000"/>
                          </a:solidFill>
                          <a:latin typeface="Calibri"/>
                          <a:ea typeface="Times New Roman"/>
                          <a:cs typeface="Calibri"/>
                        </a:rPr>
                        <a:t>What </a:t>
                      </a:r>
                      <a:r>
                        <a:rPr lang="en-GB" sz="1800" b="1" dirty="0" smtClean="0">
                          <a:solidFill>
                            <a:srgbClr val="000000"/>
                          </a:solidFill>
                          <a:latin typeface="Calibri"/>
                          <a:ea typeface="Times New Roman"/>
                          <a:cs typeface="Calibri"/>
                        </a:rPr>
                        <a:t>prerequisites need </a:t>
                      </a:r>
                      <a:r>
                        <a:rPr lang="en-GB" sz="1800" b="1" dirty="0">
                          <a:solidFill>
                            <a:srgbClr val="000000"/>
                          </a:solidFill>
                          <a:latin typeface="Calibri"/>
                          <a:ea typeface="Times New Roman"/>
                          <a:cs typeface="Calibri"/>
                        </a:rPr>
                        <a:t>to be in place prior to the execution of the DIPH?</a:t>
                      </a:r>
                      <a:endParaRPr lang="en-GB" sz="1800" b="1" dirty="0">
                        <a:latin typeface="Calibri"/>
                        <a:ea typeface="Times New Roman"/>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1800" b="1"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1800" b="1" dirty="0" smtClean="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GB" sz="1800" b="1" u="sng" dirty="0">
                          <a:solidFill>
                            <a:srgbClr val="000000"/>
                          </a:solidFill>
                          <a:latin typeface="Calibri"/>
                          <a:ea typeface="Times New Roman"/>
                          <a:cs typeface="Calibri"/>
                        </a:rPr>
                        <a:t>+</a:t>
                      </a:r>
                      <a:endParaRPr lang="en-GB" sz="1800" b="1" dirty="0">
                        <a:latin typeface="Calibri"/>
                        <a:ea typeface="Calibri"/>
                        <a:cs typeface="Times New Roman"/>
                      </a:endParaRPr>
                    </a:p>
                  </a:txBody>
                  <a:tcPr marL="54796" marR="54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025" name="Rectangle 1"/>
          <p:cNvSpPr>
            <a:spLocks noChangeArrowheads="1"/>
          </p:cNvSpPr>
          <p:nvPr/>
        </p:nvSpPr>
        <p:spPr bwMode="auto">
          <a:xfrm>
            <a:off x="0" y="6238700"/>
            <a:ext cx="528963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GB" sz="14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sufficient</a:t>
            </a:r>
            <a:r>
              <a:rPr kumimoji="0" lang="en-GB" sz="14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 = basic minimum, + = limited, </a:t>
            </a:r>
            <a:r>
              <a:rPr kumimoji="0" lang="en-GB" sz="1400" b="0" i="0" u="sng" strike="noStrike" cap="none" normalizeH="0" baseline="0" dirty="0" smtClean="0">
                <a:ln>
                  <a:noFill/>
                </a:ln>
                <a:solidFill>
                  <a:schemeClr val="tx1"/>
                </a:solidFill>
                <a:effectLst/>
                <a:latin typeface="Calibri" pitchFamily="34" charset="0"/>
                <a:ea typeface="Times New Roman" pitchFamily="18" charset="0"/>
                <a:cs typeface="Calibri" pitchFamily="34" charset="0"/>
              </a:rPr>
              <a:t>+</a:t>
            </a:r>
            <a:r>
              <a:rPr kumimoji="0" lang="en-GB" sz="14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 negligible, - = nil</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8679766" y="6530009"/>
            <a:ext cx="464234" cy="369332"/>
          </a:xfrm>
          <a:prstGeom prst="rect">
            <a:avLst/>
          </a:prstGeom>
          <a:noFill/>
        </p:spPr>
        <p:txBody>
          <a:bodyPr wrap="square" rtlCol="0">
            <a:spAutoFit/>
          </a:bodyPr>
          <a:lstStyle/>
          <a:p>
            <a:r>
              <a:rPr lang="en-GB" dirty="0" smtClean="0"/>
              <a:t>10</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97144" cy="1143000"/>
          </a:xfrm>
        </p:spPr>
        <p:txBody>
          <a:bodyPr>
            <a:normAutofit/>
          </a:bodyPr>
          <a:lstStyle/>
          <a:p>
            <a:r>
              <a:rPr lang="en-GB" sz="4400" b="1" dirty="0" smtClean="0">
                <a:solidFill>
                  <a:schemeClr val="accent1"/>
                </a:solidFill>
                <a:latin typeface="Cambria" pitchFamily="18" charset="0"/>
              </a:rPr>
              <a:t>Findings and lessons learnt </a:t>
            </a:r>
          </a:p>
        </p:txBody>
      </p:sp>
      <p:sp>
        <p:nvSpPr>
          <p:cNvPr id="3" name="Rectangle 2"/>
          <p:cNvSpPr/>
          <p:nvPr/>
        </p:nvSpPr>
        <p:spPr>
          <a:xfrm>
            <a:off x="344216" y="1058300"/>
            <a:ext cx="8352928" cy="5262979"/>
          </a:xfrm>
          <a:prstGeom prst="rect">
            <a:avLst/>
          </a:prstGeom>
        </p:spPr>
        <p:txBody>
          <a:bodyPr wrap="square">
            <a:spAutoFit/>
          </a:bodyPr>
          <a:lstStyle/>
          <a:p>
            <a:pPr marL="457200" indent="-457200"/>
            <a:r>
              <a:rPr lang="en-GB" sz="2400" b="1" i="1" dirty="0" smtClean="0"/>
              <a:t>Potential challenges</a:t>
            </a:r>
          </a:p>
          <a:p>
            <a:pPr marL="457200" indent="-457200">
              <a:buFont typeface="Arial" pitchFamily="34" charset="0"/>
              <a:buChar char="•"/>
            </a:pPr>
            <a:r>
              <a:rPr lang="en-GB" sz="2400" dirty="0" smtClean="0"/>
              <a:t>Utility perspective for the health systems</a:t>
            </a:r>
          </a:p>
          <a:p>
            <a:pPr marL="457200" indent="-457200">
              <a:buFont typeface="Arial" pitchFamily="34" charset="0"/>
              <a:buChar char="•"/>
            </a:pPr>
            <a:r>
              <a:rPr lang="en-GB" sz="2400" dirty="0" smtClean="0"/>
              <a:t>Embedding in the health system</a:t>
            </a:r>
          </a:p>
          <a:p>
            <a:pPr marL="457200" indent="-457200">
              <a:buFont typeface="Arial" pitchFamily="34" charset="0"/>
              <a:buChar char="•"/>
            </a:pPr>
            <a:r>
              <a:rPr lang="en-GB" sz="2400" dirty="0" smtClean="0"/>
              <a:t>Private sector placement </a:t>
            </a:r>
          </a:p>
          <a:p>
            <a:pPr marL="457200" indent="-457200">
              <a:buFont typeface="Arial" pitchFamily="34" charset="0"/>
              <a:buChar char="•"/>
            </a:pPr>
            <a:r>
              <a:rPr lang="en-GB" sz="2400" dirty="0" smtClean="0"/>
              <a:t>Technical capacity building </a:t>
            </a:r>
          </a:p>
          <a:p>
            <a:pPr marL="457200" indent="-457200">
              <a:buFont typeface="Arial" pitchFamily="34" charset="0"/>
              <a:buChar char="•"/>
            </a:pPr>
            <a:r>
              <a:rPr lang="en-GB" sz="2400" dirty="0" smtClean="0"/>
              <a:t>Standardisation of </a:t>
            </a:r>
            <a:r>
              <a:rPr lang="en-GB" sz="2400" dirty="0" smtClean="0"/>
              <a:t>decision-making </a:t>
            </a:r>
            <a:r>
              <a:rPr lang="en-GB" sz="2400" dirty="0" smtClean="0"/>
              <a:t>processes </a:t>
            </a:r>
          </a:p>
          <a:p>
            <a:pPr marL="457200" indent="-457200">
              <a:buFont typeface="Arial" pitchFamily="34" charset="0"/>
              <a:buChar char="•"/>
            </a:pPr>
            <a:r>
              <a:rPr lang="en-GB" sz="2400" dirty="0" smtClean="0"/>
              <a:t>Network architecture across different levels </a:t>
            </a:r>
          </a:p>
          <a:p>
            <a:pPr marL="457200" indent="-457200">
              <a:buFont typeface="Arial" pitchFamily="34" charset="0"/>
              <a:buChar char="•"/>
            </a:pPr>
            <a:r>
              <a:rPr lang="en-GB" sz="2400" dirty="0" smtClean="0"/>
              <a:t>Organisational barriers among public, NGO and private sector </a:t>
            </a:r>
          </a:p>
          <a:p>
            <a:pPr marL="457200" indent="-457200">
              <a:buFont typeface="Arial" pitchFamily="34" charset="0"/>
              <a:buChar char="•"/>
            </a:pPr>
            <a:r>
              <a:rPr lang="en-GB" sz="2400" dirty="0" smtClean="0"/>
              <a:t>Data harmonisation</a:t>
            </a:r>
          </a:p>
          <a:p>
            <a:pPr marL="457200" indent="-457200">
              <a:buFont typeface="Arial" pitchFamily="34" charset="0"/>
              <a:buChar char="•"/>
            </a:pPr>
            <a:r>
              <a:rPr lang="en-GB" sz="2400" dirty="0" smtClean="0"/>
              <a:t>Performance evaluation </a:t>
            </a:r>
          </a:p>
          <a:p>
            <a:pPr marL="457200" indent="-457200"/>
            <a:endParaRPr lang="en-GB" sz="2400" dirty="0" smtClean="0"/>
          </a:p>
          <a:p>
            <a:pPr marL="457200" indent="-457200"/>
            <a:r>
              <a:rPr lang="en-GB" sz="2400" b="1" i="1" dirty="0" smtClean="0"/>
              <a:t>Opportunities - related  ongoing initiatives in the country </a:t>
            </a:r>
          </a:p>
          <a:p>
            <a:pPr marL="457200" indent="-457200">
              <a:buFont typeface="Arial" pitchFamily="34" charset="0"/>
              <a:buChar char="•"/>
            </a:pPr>
            <a:r>
              <a:rPr lang="en-GB" sz="2400" dirty="0" smtClean="0"/>
              <a:t> M-health</a:t>
            </a:r>
          </a:p>
          <a:p>
            <a:pPr marL="457200" indent="-457200">
              <a:buFont typeface="Arial" pitchFamily="34" charset="0"/>
              <a:buChar char="•"/>
            </a:pPr>
            <a:r>
              <a:rPr lang="en-GB" sz="2400" dirty="0" smtClean="0"/>
              <a:t>Score cards on performances </a:t>
            </a:r>
            <a:endParaRPr lang="en-GB" sz="2400" dirty="0" smtClean="0">
              <a:solidFill>
                <a:schemeClr val="bg1">
                  <a:lumMod val="50000"/>
                </a:schemeClr>
              </a:solidFill>
            </a:endParaRPr>
          </a:p>
        </p:txBody>
      </p:sp>
      <p:pic>
        <p:nvPicPr>
          <p:cNvPr id="1026" name="Picture 2"/>
          <p:cNvPicPr>
            <a:picLocks noChangeAspect="1" noChangeArrowheads="1"/>
          </p:cNvPicPr>
          <p:nvPr/>
        </p:nvPicPr>
        <p:blipFill>
          <a:blip r:embed="rId3"/>
          <a:srcRect/>
          <a:stretch>
            <a:fillRect/>
          </a:stretch>
        </p:blipFill>
        <p:spPr bwMode="auto">
          <a:xfrm>
            <a:off x="6233589" y="1058815"/>
            <a:ext cx="2463555" cy="1800221"/>
          </a:xfrm>
          <a:prstGeom prst="rect">
            <a:avLst/>
          </a:prstGeom>
          <a:noFill/>
          <a:ln w="9525">
            <a:noFill/>
            <a:miter lim="800000"/>
            <a:headEnd/>
            <a:tailEnd/>
          </a:ln>
        </p:spPr>
      </p:pic>
      <p:sp>
        <p:nvSpPr>
          <p:cNvPr id="5" name="TextBox 4"/>
          <p:cNvSpPr txBox="1"/>
          <p:nvPr/>
        </p:nvSpPr>
        <p:spPr>
          <a:xfrm>
            <a:off x="8679766" y="6530009"/>
            <a:ext cx="464234" cy="369332"/>
          </a:xfrm>
          <a:prstGeom prst="rect">
            <a:avLst/>
          </a:prstGeom>
          <a:noFill/>
        </p:spPr>
        <p:txBody>
          <a:bodyPr wrap="square" rtlCol="0">
            <a:spAutoFit/>
          </a:bodyPr>
          <a:lstStyle/>
          <a:p>
            <a:r>
              <a:rPr lang="en-GB" dirty="0" smtClean="0"/>
              <a:t>11</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lumMod val="60000"/>
                    <a:lumOff val="40000"/>
                  </a:schemeClr>
                </a:solidFill>
                <a:latin typeface="Cambria" panose="02040503050406030204" pitchFamily="18" charset="0"/>
              </a:rPr>
              <a:t>Next steps </a:t>
            </a:r>
            <a:endParaRPr lang="en-GB" b="1" dirty="0">
              <a:solidFill>
                <a:schemeClr val="tx2">
                  <a:lumMod val="60000"/>
                  <a:lumOff val="40000"/>
                </a:schemeClr>
              </a:solidFill>
              <a:latin typeface="Cambria" panose="02040503050406030204" pitchFamily="18" charset="0"/>
            </a:endParaRPr>
          </a:p>
        </p:txBody>
      </p:sp>
      <p:sp>
        <p:nvSpPr>
          <p:cNvPr id="3" name="Content Placeholder 2"/>
          <p:cNvSpPr>
            <a:spLocks noGrp="1"/>
          </p:cNvSpPr>
          <p:nvPr>
            <p:ph idx="1"/>
          </p:nvPr>
        </p:nvSpPr>
        <p:spPr>
          <a:xfrm>
            <a:off x="-1" y="2547661"/>
            <a:ext cx="9051403" cy="3236198"/>
          </a:xfrm>
        </p:spPr>
        <p:txBody>
          <a:bodyPr>
            <a:normAutofit lnSpcReduction="10000"/>
          </a:bodyPr>
          <a:lstStyle/>
          <a:p>
            <a:r>
              <a:rPr lang="en-GB" sz="2800" b="1" dirty="0" smtClean="0">
                <a:solidFill>
                  <a:schemeClr val="tx2">
                    <a:lumMod val="60000"/>
                    <a:lumOff val="40000"/>
                  </a:schemeClr>
                </a:solidFill>
              </a:rPr>
              <a:t>Pilot study </a:t>
            </a:r>
          </a:p>
          <a:p>
            <a:pPr marL="457200" lvl="1" indent="-457200">
              <a:buFont typeface="Arial" pitchFamily="34" charset="0"/>
              <a:buChar char="•"/>
            </a:pPr>
            <a:r>
              <a:rPr lang="en-GB" sz="2400" dirty="0">
                <a:solidFill>
                  <a:schemeClr val="tx1"/>
                </a:solidFill>
                <a:latin typeface="+mn-lt"/>
              </a:rPr>
              <a:t>To build upon the evidence </a:t>
            </a:r>
            <a:r>
              <a:rPr lang="en-GB" sz="2400" dirty="0" smtClean="0">
                <a:solidFill>
                  <a:schemeClr val="tx1"/>
                </a:solidFill>
                <a:latin typeface="+mn-lt"/>
              </a:rPr>
              <a:t>of </a:t>
            </a:r>
            <a:r>
              <a:rPr lang="en-GB" sz="2400" dirty="0" smtClean="0">
                <a:solidFill>
                  <a:schemeClr val="tx1"/>
                </a:solidFill>
                <a:latin typeface="+mn-lt"/>
              </a:rPr>
              <a:t>decision-making </a:t>
            </a:r>
            <a:r>
              <a:rPr lang="en-GB" sz="2400" dirty="0">
                <a:solidFill>
                  <a:schemeClr val="tx1"/>
                </a:solidFill>
                <a:latin typeface="+mn-lt"/>
              </a:rPr>
              <a:t>at the district level  </a:t>
            </a:r>
          </a:p>
          <a:p>
            <a:pPr marL="457200" lvl="1" indent="-457200">
              <a:buFont typeface="Arial" pitchFamily="34" charset="0"/>
              <a:buChar char="•"/>
            </a:pPr>
            <a:r>
              <a:rPr lang="en-GB" sz="2400" dirty="0">
                <a:solidFill>
                  <a:schemeClr val="tx1"/>
                </a:solidFill>
                <a:latin typeface="+mn-lt"/>
              </a:rPr>
              <a:t>Strategies to </a:t>
            </a:r>
            <a:r>
              <a:rPr lang="en-GB" sz="2400" dirty="0" smtClean="0">
                <a:solidFill>
                  <a:schemeClr val="tx1"/>
                </a:solidFill>
                <a:latin typeface="+mn-lt"/>
              </a:rPr>
              <a:t>support </a:t>
            </a:r>
            <a:r>
              <a:rPr lang="en-GB" sz="2400" dirty="0">
                <a:solidFill>
                  <a:schemeClr val="tx1"/>
                </a:solidFill>
                <a:latin typeface="+mn-lt"/>
              </a:rPr>
              <a:t>readiness and acceptance </a:t>
            </a:r>
            <a:r>
              <a:rPr lang="en-GB" sz="2400" dirty="0" smtClean="0">
                <a:solidFill>
                  <a:schemeClr val="tx1"/>
                </a:solidFill>
                <a:latin typeface="+mn-lt"/>
              </a:rPr>
              <a:t>of </a:t>
            </a:r>
            <a:r>
              <a:rPr lang="en-GB" sz="2400" dirty="0">
                <a:solidFill>
                  <a:schemeClr val="tx1"/>
                </a:solidFill>
                <a:latin typeface="+mn-lt"/>
              </a:rPr>
              <a:t>private sector </a:t>
            </a:r>
          </a:p>
          <a:p>
            <a:pPr marL="457200" lvl="1" indent="-457200">
              <a:buFont typeface="Arial" pitchFamily="34" charset="0"/>
              <a:buChar char="•"/>
            </a:pPr>
            <a:r>
              <a:rPr lang="en-GB" sz="2400" dirty="0">
                <a:solidFill>
                  <a:schemeClr val="tx1"/>
                </a:solidFill>
                <a:latin typeface="+mn-lt"/>
              </a:rPr>
              <a:t>Streamlining the district level leadership and health system governance </a:t>
            </a:r>
          </a:p>
          <a:p>
            <a:pPr marL="457200" lvl="1" indent="-457200">
              <a:buFont typeface="Arial" pitchFamily="34" charset="0"/>
              <a:buChar char="•"/>
            </a:pPr>
            <a:endParaRPr lang="en-GB" sz="2000" dirty="0">
              <a:solidFill>
                <a:schemeClr val="tx1"/>
              </a:solidFill>
              <a:latin typeface="+mn-lt"/>
            </a:endParaRPr>
          </a:p>
          <a:p>
            <a:pPr marL="342900" lvl="1" indent="-342900">
              <a:buFont typeface="Arial"/>
              <a:buChar char="•"/>
            </a:pPr>
            <a:r>
              <a:rPr lang="en-GB" sz="2800" b="1" dirty="0" smtClean="0">
                <a:solidFill>
                  <a:schemeClr val="tx2">
                    <a:lumMod val="60000"/>
                    <a:lumOff val="40000"/>
                  </a:schemeClr>
                </a:solidFill>
              </a:rPr>
              <a:t>Scaling up of DIPH in the context of </a:t>
            </a:r>
            <a:r>
              <a:rPr lang="en-GB" sz="2800" b="1" dirty="0" smtClean="0">
                <a:solidFill>
                  <a:schemeClr val="tx2">
                    <a:lumMod val="60000"/>
                    <a:lumOff val="40000"/>
                  </a:schemeClr>
                </a:solidFill>
              </a:rPr>
              <a:t>key MNCH </a:t>
            </a:r>
            <a:r>
              <a:rPr lang="en-GB" sz="2800" b="1" dirty="0" smtClean="0">
                <a:solidFill>
                  <a:schemeClr val="tx2">
                    <a:lumMod val="60000"/>
                    <a:lumOff val="40000"/>
                  </a:schemeClr>
                </a:solidFill>
              </a:rPr>
              <a:t>interventions and innovations </a:t>
            </a:r>
            <a:endParaRPr lang="en-GB" sz="2800" dirty="0" smtClean="0"/>
          </a:p>
        </p:txBody>
      </p:sp>
      <p:pic>
        <p:nvPicPr>
          <p:cNvPr id="4" name="Picture 3"/>
          <p:cNvPicPr>
            <a:picLocks noChangeAspect="1"/>
          </p:cNvPicPr>
          <p:nvPr/>
        </p:nvPicPr>
        <p:blipFill rotWithShape="1">
          <a:blip r:embed="rId3"/>
          <a:srcRect b="32838"/>
          <a:stretch/>
        </p:blipFill>
        <p:spPr>
          <a:xfrm>
            <a:off x="6290833" y="674043"/>
            <a:ext cx="2395968" cy="1873618"/>
          </a:xfrm>
          <a:prstGeom prst="rect">
            <a:avLst/>
          </a:prstGeom>
        </p:spPr>
      </p:pic>
      <p:sp>
        <p:nvSpPr>
          <p:cNvPr id="5" name="TextBox 4"/>
          <p:cNvSpPr txBox="1"/>
          <p:nvPr/>
        </p:nvSpPr>
        <p:spPr>
          <a:xfrm>
            <a:off x="8679766" y="6530009"/>
            <a:ext cx="464234" cy="369332"/>
          </a:xfrm>
          <a:prstGeom prst="rect">
            <a:avLst/>
          </a:prstGeom>
          <a:noFill/>
        </p:spPr>
        <p:txBody>
          <a:bodyPr wrap="square" rtlCol="0">
            <a:spAutoFit/>
          </a:bodyPr>
          <a:lstStyle/>
          <a:p>
            <a:r>
              <a:rPr lang="en-GB" dirty="0" smtClean="0"/>
              <a:t>12</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a:endParaRPr lang="en-GB" sz="4400" dirty="0" smtClean="0"/>
          </a:p>
          <a:p>
            <a:pPr algn="r">
              <a:buNone/>
            </a:pPr>
            <a:endParaRPr lang="en-GB" sz="4400" dirty="0" smtClean="0"/>
          </a:p>
          <a:p>
            <a:endParaRPr lang="en-GB" dirty="0" smtClean="0"/>
          </a:p>
          <a:p>
            <a:pPr>
              <a:buNone/>
            </a:pPr>
            <a:endParaRPr lang="en-GB" dirty="0"/>
          </a:p>
        </p:txBody>
      </p:sp>
      <p:sp>
        <p:nvSpPr>
          <p:cNvPr id="4" name="Slide Number Placeholder 3"/>
          <p:cNvSpPr>
            <a:spLocks noGrp="1"/>
          </p:cNvSpPr>
          <p:nvPr>
            <p:ph type="sldNum" sz="quarter" idx="4294967295"/>
          </p:nvPr>
        </p:nvSpPr>
        <p:spPr>
          <a:xfrm>
            <a:off x="8686800" y="6492875"/>
            <a:ext cx="414969" cy="365125"/>
          </a:xfrm>
          <a:prstGeom prst="rect">
            <a:avLst/>
          </a:prstGeom>
        </p:spPr>
        <p:txBody>
          <a:bodyPr/>
          <a:lstStyle/>
          <a:p>
            <a:fld id="{4E103B0E-CB8A-4A30-ACDB-E9C38CED63CD}" type="slidenum">
              <a:rPr lang="en-GB" smtClean="0"/>
              <a:pPr/>
              <a:t>13</a:t>
            </a:fld>
            <a:endParaRPr lang="en-GB" dirty="0"/>
          </a:p>
        </p:txBody>
      </p:sp>
      <p:pic>
        <p:nvPicPr>
          <p:cNvPr id="5" name="Picture 4"/>
          <p:cNvPicPr>
            <a:picLocks noChangeAspect="1"/>
          </p:cNvPicPr>
          <p:nvPr/>
        </p:nvPicPr>
        <p:blipFill>
          <a:blip r:embed="rId3"/>
          <a:stretch>
            <a:fillRect/>
          </a:stretch>
        </p:blipFill>
        <p:spPr>
          <a:xfrm>
            <a:off x="2425117" y="1424355"/>
            <a:ext cx="6469167" cy="1362654"/>
          </a:xfrm>
          <a:prstGeom prst="rect">
            <a:avLst/>
          </a:prstGeom>
          <a:solidFill>
            <a:schemeClr val="bg1"/>
          </a:solidFill>
        </p:spPr>
      </p:pic>
      <p:pic>
        <p:nvPicPr>
          <p:cNvPr id="6" name="Picture 5" descr="Gates photo9_UP_360_credit.jpg"/>
          <p:cNvPicPr/>
          <p:nvPr/>
        </p:nvPicPr>
        <p:blipFill>
          <a:blip r:embed="rId4"/>
          <a:stretch>
            <a:fillRect/>
          </a:stretch>
        </p:blipFill>
        <p:spPr>
          <a:xfrm>
            <a:off x="3646025" y="2787008"/>
            <a:ext cx="3564748" cy="2467897"/>
          </a:xfrm>
          <a:prstGeom prst="rect">
            <a:avLst/>
          </a:prstGeom>
        </p:spPr>
      </p:pic>
    </p:spTree>
    <p:extLst>
      <p:ext uri="{BB962C8B-B14F-4D97-AF65-F5344CB8AC3E}">
        <p14:creationId xmlns:p14="http://schemas.microsoft.com/office/powerpoint/2010/main" val="709916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35915"/>
            <a:ext cx="8139249" cy="809756"/>
          </a:xfrm>
        </p:spPr>
        <p:txBody>
          <a:bodyPr>
            <a:normAutofit fontScale="90000"/>
          </a:bodyPr>
          <a:lstStyle/>
          <a:p>
            <a:pPr lvl="0"/>
            <a:r>
              <a:rPr lang="en-US" sz="4000" dirty="0" smtClean="0"/>
              <a:t/>
            </a:r>
            <a:br>
              <a:rPr lang="en-US" sz="4000" dirty="0" smtClean="0"/>
            </a:br>
            <a:r>
              <a:rPr lang="en-US" sz="4000" b="1" dirty="0" smtClean="0">
                <a:solidFill>
                  <a:srgbClr val="0070C0"/>
                </a:solidFill>
                <a:latin typeface="Cambria" panose="02040503050406030204" pitchFamily="18" charset="0"/>
              </a:rPr>
              <a:t>A systematic literature review:</a:t>
            </a:r>
            <a:r>
              <a:rPr lang="en-GB" dirty="0"/>
              <a:t/>
            </a:r>
            <a:br>
              <a:rPr lang="en-GB" dirty="0"/>
            </a:br>
            <a:endParaRPr lang="en-US" dirty="0"/>
          </a:p>
        </p:txBody>
      </p:sp>
      <p:sp>
        <p:nvSpPr>
          <p:cNvPr id="4" name="TextBox 3"/>
          <p:cNvSpPr txBox="1"/>
          <p:nvPr/>
        </p:nvSpPr>
        <p:spPr>
          <a:xfrm>
            <a:off x="355600" y="5689600"/>
            <a:ext cx="6057900" cy="400110"/>
          </a:xfrm>
          <a:prstGeom prst="rect">
            <a:avLst/>
          </a:prstGeom>
          <a:noFill/>
        </p:spPr>
        <p:txBody>
          <a:bodyPr wrap="square" rtlCol="0">
            <a:spAutoFit/>
          </a:bodyPr>
          <a:lstStyle/>
          <a:p>
            <a:r>
              <a:rPr lang="en-GB" sz="2000" b="1" dirty="0" smtClean="0">
                <a:solidFill>
                  <a:srgbClr val="000000"/>
                </a:solidFill>
                <a:cs typeface="Arial Black"/>
              </a:rPr>
              <a:t>Improving health worldwide</a:t>
            </a:r>
            <a:endParaRPr lang="en-GB" sz="2000" b="1" dirty="0">
              <a:solidFill>
                <a:srgbClr val="000000"/>
              </a:solidFill>
              <a:cs typeface="Arial Black"/>
            </a:endParaRPr>
          </a:p>
        </p:txBody>
      </p:sp>
      <p:sp>
        <p:nvSpPr>
          <p:cNvPr id="5" name="Rectangle 4"/>
          <p:cNvSpPr/>
          <p:nvPr/>
        </p:nvSpPr>
        <p:spPr>
          <a:xfrm>
            <a:off x="368300" y="6224201"/>
            <a:ext cx="6045200" cy="323165"/>
          </a:xfrm>
          <a:prstGeom prst="rect">
            <a:avLst/>
          </a:prstGeom>
        </p:spPr>
        <p:txBody>
          <a:bodyPr wrap="square">
            <a:spAutoFit/>
          </a:bodyPr>
          <a:lstStyle/>
          <a:p>
            <a:r>
              <a:rPr lang="en-GB" sz="1500" b="1" dirty="0" smtClean="0">
                <a:solidFill>
                  <a:srgbClr val="000000"/>
                </a:solidFill>
                <a:latin typeface="+mj-lt"/>
                <a:cs typeface="Arial Black"/>
              </a:rPr>
              <a:t>ideas.lshtm.ac.uk</a:t>
            </a:r>
          </a:p>
        </p:txBody>
      </p:sp>
      <p:sp>
        <p:nvSpPr>
          <p:cNvPr id="7" name="Content Placeholder 6"/>
          <p:cNvSpPr>
            <a:spLocks noGrp="1"/>
          </p:cNvSpPr>
          <p:nvPr>
            <p:ph idx="1"/>
          </p:nvPr>
        </p:nvSpPr>
        <p:spPr>
          <a:xfrm>
            <a:off x="342900" y="979715"/>
            <a:ext cx="8343900" cy="4500686"/>
          </a:xfrm>
        </p:spPr>
        <p:txBody>
          <a:bodyPr>
            <a:normAutofit/>
          </a:bodyPr>
          <a:lstStyle/>
          <a:p>
            <a:pPr marL="0" indent="0">
              <a:buNone/>
            </a:pPr>
            <a:r>
              <a:rPr lang="en-US" sz="3600" b="1" dirty="0" smtClean="0">
                <a:solidFill>
                  <a:srgbClr val="0070C0"/>
                </a:solidFill>
                <a:latin typeface="Cambria" panose="02040503050406030204" pitchFamily="18" charset="0"/>
              </a:rPr>
              <a:t>To </a:t>
            </a:r>
            <a:r>
              <a:rPr lang="en-US" sz="3600" b="1" dirty="0">
                <a:solidFill>
                  <a:srgbClr val="0070C0"/>
                </a:solidFill>
                <a:latin typeface="Cambria" panose="02040503050406030204" pitchFamily="18" charset="0"/>
              </a:rPr>
              <a:t>explore decision-making </a:t>
            </a:r>
            <a:r>
              <a:rPr lang="en-US" sz="3600" b="1" dirty="0" smtClean="0">
                <a:solidFill>
                  <a:srgbClr val="0070C0"/>
                </a:solidFill>
                <a:latin typeface="Cambria" panose="02040503050406030204" pitchFamily="18" charset="0"/>
              </a:rPr>
              <a:t>processes </a:t>
            </a:r>
            <a:r>
              <a:rPr lang="en-US" sz="3600" b="1" dirty="0">
                <a:solidFill>
                  <a:srgbClr val="0070C0"/>
                </a:solidFill>
                <a:latin typeface="Cambria" panose="02040503050406030204" pitchFamily="18" charset="0"/>
              </a:rPr>
              <a:t>that support the use of health data at district level in low- and middle-income countries </a:t>
            </a:r>
            <a:endParaRPr lang="en-US" sz="3600" b="1" dirty="0" smtClean="0">
              <a:solidFill>
                <a:srgbClr val="0070C0"/>
              </a:solidFill>
              <a:latin typeface="Cambria" panose="02040503050406030204" pitchFamily="18" charset="0"/>
            </a:endParaRPr>
          </a:p>
          <a:p>
            <a:pPr marL="0" indent="0">
              <a:buNone/>
            </a:pPr>
            <a:endParaRPr lang="en-US" sz="3600" dirty="0" smtClean="0">
              <a:solidFill>
                <a:srgbClr val="0070C0"/>
              </a:solidFill>
              <a:latin typeface="Cambria" panose="02040503050406030204" pitchFamily="18" charset="0"/>
            </a:endParaRPr>
          </a:p>
          <a:p>
            <a:pPr marL="0" indent="0">
              <a:buNone/>
            </a:pPr>
            <a:r>
              <a:rPr lang="en-US" sz="2800" dirty="0" smtClean="0"/>
              <a:t>Deepthi Wickremasinghe, </a:t>
            </a:r>
            <a:r>
              <a:rPr lang="en-US" sz="2800" dirty="0" err="1" smtClean="0"/>
              <a:t>Iram</a:t>
            </a:r>
            <a:r>
              <a:rPr lang="en-US" sz="2800" dirty="0" smtClean="0"/>
              <a:t> </a:t>
            </a:r>
            <a:r>
              <a:rPr lang="en-US" sz="2800" dirty="0"/>
              <a:t>Hashmi </a:t>
            </a:r>
            <a:r>
              <a:rPr lang="en-US" sz="2800" dirty="0" err="1" smtClean="0"/>
              <a:t>Ejaz</a:t>
            </a:r>
            <a:r>
              <a:rPr lang="en-US" sz="2800" dirty="0" smtClean="0"/>
              <a:t>, </a:t>
            </a:r>
          </a:p>
          <a:p>
            <a:pPr marL="0" indent="0">
              <a:buNone/>
            </a:pPr>
            <a:r>
              <a:rPr lang="en-US" sz="2800" dirty="0" smtClean="0"/>
              <a:t>Joanna </a:t>
            </a:r>
            <a:r>
              <a:rPr lang="en-US" sz="2800" dirty="0" err="1" smtClean="0"/>
              <a:t>Schellenberg</a:t>
            </a:r>
            <a:r>
              <a:rPr lang="en-US" sz="2800" dirty="0" smtClean="0"/>
              <a:t>, Bilal </a:t>
            </a:r>
            <a:r>
              <a:rPr lang="en-US" sz="2800" dirty="0"/>
              <a:t>Iqbal </a:t>
            </a:r>
            <a:r>
              <a:rPr lang="en-US" sz="2800" dirty="0" err="1" smtClean="0"/>
              <a:t>Avan</a:t>
            </a:r>
            <a:endParaRPr lang="en-GB" sz="2800" dirty="0"/>
          </a:p>
          <a:p>
            <a:pPr marL="0" indent="0">
              <a:buNone/>
            </a:pPr>
            <a:endParaRPr lang="en-GB" dirty="0"/>
          </a:p>
        </p:txBody>
      </p:sp>
      <p:sp>
        <p:nvSpPr>
          <p:cNvPr id="3" name="TextBox 2"/>
          <p:cNvSpPr txBox="1"/>
          <p:nvPr/>
        </p:nvSpPr>
        <p:spPr>
          <a:xfrm>
            <a:off x="8686800" y="6547366"/>
            <a:ext cx="457200" cy="261610"/>
          </a:xfrm>
          <a:prstGeom prst="rect">
            <a:avLst/>
          </a:prstGeom>
          <a:noFill/>
        </p:spPr>
        <p:txBody>
          <a:bodyPr wrap="square" rtlCol="0">
            <a:spAutoFit/>
          </a:bodyPr>
          <a:lstStyle/>
          <a:p>
            <a:r>
              <a:rPr lang="en-GB" sz="1100" dirty="0" smtClean="0"/>
              <a:t>14</a:t>
            </a:r>
            <a:endParaRPr lang="en-GB" sz="1100" dirty="0"/>
          </a:p>
        </p:txBody>
      </p:sp>
    </p:spTree>
    <p:extLst>
      <p:ext uri="{BB962C8B-B14F-4D97-AF65-F5344CB8AC3E}">
        <p14:creationId xmlns:p14="http://schemas.microsoft.com/office/powerpoint/2010/main" val="3326211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9803" y="-7088"/>
            <a:ext cx="5084197" cy="1143000"/>
          </a:xfrm>
        </p:spPr>
        <p:txBody>
          <a:bodyPr>
            <a:noAutofit/>
          </a:bodyPr>
          <a:lstStyle/>
          <a:p>
            <a:r>
              <a:rPr lang="en-GB" sz="3200" b="1" dirty="0" smtClean="0">
                <a:solidFill>
                  <a:srgbClr val="0070C0"/>
                </a:solidFill>
                <a:latin typeface="Cambria" panose="02040503050406030204" pitchFamily="18" charset="0"/>
              </a:rPr>
              <a:t>Are local health data used </a:t>
            </a:r>
            <a:br>
              <a:rPr lang="en-GB" sz="3200" b="1" dirty="0" smtClean="0">
                <a:solidFill>
                  <a:srgbClr val="0070C0"/>
                </a:solidFill>
                <a:latin typeface="Cambria" panose="02040503050406030204" pitchFamily="18" charset="0"/>
              </a:rPr>
            </a:br>
            <a:r>
              <a:rPr lang="en-GB" sz="3200" b="1" dirty="0" smtClean="0">
                <a:solidFill>
                  <a:srgbClr val="0070C0"/>
                </a:solidFill>
                <a:latin typeface="Cambria" panose="02040503050406030204" pitchFamily="18" charset="0"/>
              </a:rPr>
              <a:t>in decision-making?</a:t>
            </a:r>
            <a:endParaRPr lang="en-GB" sz="3200" b="1" dirty="0">
              <a:solidFill>
                <a:srgbClr val="0070C0"/>
              </a:solidFill>
              <a:latin typeface="Cambria" panose="020405030504060302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2402"/>
          <a:stretch/>
        </p:blipFill>
        <p:spPr>
          <a:xfrm>
            <a:off x="285930" y="143040"/>
            <a:ext cx="3705634" cy="284582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915"/>
          <a:stretch/>
        </p:blipFill>
        <p:spPr>
          <a:xfrm>
            <a:off x="4118549" y="1129172"/>
            <a:ext cx="4244387" cy="3947426"/>
          </a:xfrm>
          <a:prstGeom prst="rect">
            <a:avLst/>
          </a:prstGeom>
        </p:spPr>
      </p:pic>
      <p:sp>
        <p:nvSpPr>
          <p:cNvPr id="7" name="TextBox 6"/>
          <p:cNvSpPr txBox="1"/>
          <p:nvPr/>
        </p:nvSpPr>
        <p:spPr>
          <a:xfrm>
            <a:off x="3521124" y="5087545"/>
            <a:ext cx="4896404" cy="553998"/>
          </a:xfrm>
          <a:prstGeom prst="rect">
            <a:avLst/>
          </a:prstGeom>
          <a:noFill/>
        </p:spPr>
        <p:txBody>
          <a:bodyPr wrap="square" rtlCol="0">
            <a:spAutoFit/>
          </a:bodyPr>
          <a:lstStyle/>
          <a:p>
            <a:pPr marL="228600" indent="-228600">
              <a:buAutoNum type="arabicPeriod"/>
            </a:pPr>
            <a:r>
              <a:rPr lang="en-GB" sz="1000" dirty="0" smtClean="0"/>
              <a:t>Record keeping in a health post in Ethiopia - Neil Spicer</a:t>
            </a:r>
          </a:p>
          <a:p>
            <a:pPr marL="228600" indent="-228600">
              <a:buAutoNum type="arabicPeriod"/>
            </a:pPr>
            <a:r>
              <a:rPr lang="en-GB" sz="1000" dirty="0" smtClean="0"/>
              <a:t>Data collection in </a:t>
            </a:r>
            <a:r>
              <a:rPr lang="en-GB" sz="1000" dirty="0" err="1" smtClean="0"/>
              <a:t>Gombe</a:t>
            </a:r>
            <a:r>
              <a:rPr lang="en-GB" sz="1000" dirty="0" smtClean="0"/>
              <a:t> State, Nigeria - Society for Family Health</a:t>
            </a:r>
          </a:p>
          <a:p>
            <a:r>
              <a:rPr lang="en-GB" sz="1000" dirty="0" smtClean="0"/>
              <a:t>3.     Woman </a:t>
            </a:r>
            <a:r>
              <a:rPr lang="en-GB" sz="1000" dirty="0"/>
              <a:t>adding data to a health form in Uttar Pradesh ,India – </a:t>
            </a:r>
            <a:r>
              <a:rPr lang="en-GB" sz="1000" dirty="0" err="1" smtClean="0"/>
              <a:t>Meenakshi</a:t>
            </a:r>
            <a:r>
              <a:rPr lang="en-GB" sz="1000" dirty="0" smtClean="0"/>
              <a:t> </a:t>
            </a:r>
            <a:r>
              <a:rPr lang="en-GB" sz="1000" dirty="0" err="1"/>
              <a:t>Gautham</a:t>
            </a:r>
            <a:endParaRPr lang="en-GB" sz="1000" dirty="0"/>
          </a:p>
        </p:txBody>
      </p:sp>
      <p:sp>
        <p:nvSpPr>
          <p:cNvPr id="9" name="TextBox 8"/>
          <p:cNvSpPr txBox="1"/>
          <p:nvPr/>
        </p:nvSpPr>
        <p:spPr>
          <a:xfrm>
            <a:off x="8461420" y="4365938"/>
            <a:ext cx="453097" cy="246221"/>
          </a:xfrm>
          <a:prstGeom prst="rect">
            <a:avLst/>
          </a:prstGeom>
          <a:noFill/>
        </p:spPr>
        <p:txBody>
          <a:bodyPr wrap="square" rtlCol="0">
            <a:spAutoFit/>
          </a:bodyPr>
          <a:lstStyle/>
          <a:p>
            <a:r>
              <a:rPr lang="en-GB" sz="1000" dirty="0" smtClean="0">
                <a:solidFill>
                  <a:schemeClr val="bg1"/>
                </a:solidFill>
              </a:rPr>
              <a:t>2</a:t>
            </a:r>
            <a:endParaRPr lang="en-GB" sz="1000" dirty="0">
              <a:solidFill>
                <a:schemeClr val="bg1"/>
              </a:solidFill>
            </a:endParaRPr>
          </a:p>
        </p:txBody>
      </p:sp>
      <p:grpSp>
        <p:nvGrpSpPr>
          <p:cNvPr id="11" name="Group 10"/>
          <p:cNvGrpSpPr/>
          <p:nvPr/>
        </p:nvGrpSpPr>
        <p:grpSpPr>
          <a:xfrm>
            <a:off x="15932075" y="13984339"/>
            <a:ext cx="7248926" cy="8002516"/>
            <a:chOff x="15739933" y="9000658"/>
            <a:chExt cx="7248926" cy="8002516"/>
          </a:xfrm>
        </p:grpSpPr>
        <p:pic>
          <p:nvPicPr>
            <p:cNvPr id="12" name="Picture 9" descr="J:\IDEAS\Communications\Photos\UP, India\Meenakshi Gautham_2012\DIPH Feasibility visit\IMG_0838.JPG"/>
            <p:cNvPicPr>
              <a:picLocks noChangeAspect="1" noChangeArrowheads="1"/>
            </p:cNvPicPr>
            <p:nvPr/>
          </p:nvPicPr>
          <p:blipFill>
            <a:blip r:embed="rId5" cstate="print"/>
            <a:srcRect l="19552" t="3281" r="25079" b="2078"/>
            <a:stretch>
              <a:fillRect/>
            </a:stretch>
          </p:blipFill>
          <p:spPr bwMode="auto">
            <a:xfrm>
              <a:off x="16332029" y="9000658"/>
              <a:ext cx="4032000" cy="4594469"/>
            </a:xfrm>
            <a:prstGeom prst="rect">
              <a:avLst/>
            </a:prstGeom>
            <a:noFill/>
          </p:spPr>
        </p:pic>
        <p:sp>
          <p:nvSpPr>
            <p:cNvPr id="13" name="TextBox 12"/>
            <p:cNvSpPr txBox="1"/>
            <p:nvPr/>
          </p:nvSpPr>
          <p:spPr>
            <a:xfrm>
              <a:off x="15739933" y="16603064"/>
              <a:ext cx="7248926" cy="400110"/>
            </a:xfrm>
            <a:prstGeom prst="rect">
              <a:avLst/>
            </a:prstGeom>
            <a:noFill/>
          </p:spPr>
          <p:txBody>
            <a:bodyPr wrap="square" rtlCol="0">
              <a:spAutoFit/>
            </a:bodyPr>
            <a:lstStyle/>
            <a:p>
              <a:r>
                <a:rPr lang="en-GB" sz="2000" dirty="0" smtClean="0">
                  <a:latin typeface="Arial" pitchFamily="34" charset="0"/>
                  <a:cs typeface="Arial" pitchFamily="34" charset="0"/>
                </a:rPr>
                <a:t>Woman adding data to a health form in Uttar Pradesh, India</a:t>
              </a:r>
              <a:endParaRPr lang="en-GB" sz="2000" dirty="0">
                <a:latin typeface="Arial" pitchFamily="34" charset="0"/>
                <a:cs typeface="Arial" pitchFamily="34" charset="0"/>
              </a:endParaRPr>
            </a:p>
          </p:txBody>
        </p:sp>
      </p:grpSp>
      <p:sp>
        <p:nvSpPr>
          <p:cNvPr id="19" name="TextBox 18"/>
          <p:cNvSpPr txBox="1"/>
          <p:nvPr/>
        </p:nvSpPr>
        <p:spPr>
          <a:xfrm>
            <a:off x="15932075" y="21586745"/>
            <a:ext cx="7248926" cy="400110"/>
          </a:xfrm>
          <a:prstGeom prst="rect">
            <a:avLst/>
          </a:prstGeom>
          <a:noFill/>
        </p:spPr>
        <p:txBody>
          <a:bodyPr wrap="square" rtlCol="0">
            <a:spAutoFit/>
          </a:bodyPr>
          <a:lstStyle/>
          <a:p>
            <a:r>
              <a:rPr lang="en-GB" sz="2000" dirty="0" smtClean="0">
                <a:latin typeface="Arial" pitchFamily="34" charset="0"/>
                <a:cs typeface="Arial" pitchFamily="34" charset="0"/>
              </a:rPr>
              <a:t>Woman adding data to a health form in Uttar Pradesh, India</a:t>
            </a:r>
            <a:endParaRPr lang="en-GB" sz="2000" dirty="0">
              <a:latin typeface="Arial" pitchFamily="34" charset="0"/>
              <a:cs typeface="Arial" pitchFamily="34" charset="0"/>
            </a:endParaRPr>
          </a:p>
        </p:txBody>
      </p:sp>
      <p:pic>
        <p:nvPicPr>
          <p:cNvPr id="20" name="Picture 9" descr="J:\IDEAS\Communications\Photos\UP, India\Meenakshi Gautham_2012\DIPH Feasibility visit\IMG_0838.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Lst>
          </a:blip>
          <a:srcRect l="19552" t="3281" r="25079" b="2078"/>
          <a:stretch>
            <a:fillRect/>
          </a:stretch>
        </p:blipFill>
        <p:spPr bwMode="auto">
          <a:xfrm>
            <a:off x="285929" y="3191573"/>
            <a:ext cx="3057771" cy="3484387"/>
          </a:xfrm>
          <a:prstGeom prst="rect">
            <a:avLst/>
          </a:prstGeom>
          <a:noFill/>
        </p:spPr>
      </p:pic>
      <p:sp>
        <p:nvSpPr>
          <p:cNvPr id="3" name="TextBox 2"/>
          <p:cNvSpPr txBox="1"/>
          <p:nvPr/>
        </p:nvSpPr>
        <p:spPr>
          <a:xfrm>
            <a:off x="3545123" y="2630475"/>
            <a:ext cx="372003" cy="369332"/>
          </a:xfrm>
          <a:prstGeom prst="rect">
            <a:avLst/>
          </a:prstGeom>
          <a:noFill/>
        </p:spPr>
        <p:txBody>
          <a:bodyPr wrap="square" rtlCol="0">
            <a:spAutoFit/>
          </a:bodyPr>
          <a:lstStyle/>
          <a:p>
            <a:r>
              <a:rPr lang="en-GB" dirty="0" smtClean="0">
                <a:solidFill>
                  <a:schemeClr val="bg1"/>
                </a:solidFill>
              </a:rPr>
              <a:t>1</a:t>
            </a:r>
            <a:endParaRPr lang="en-GB" dirty="0">
              <a:solidFill>
                <a:schemeClr val="bg1"/>
              </a:solidFill>
            </a:endParaRPr>
          </a:p>
        </p:txBody>
      </p:sp>
      <p:sp>
        <p:nvSpPr>
          <p:cNvPr id="4" name="TextBox 3"/>
          <p:cNvSpPr txBox="1"/>
          <p:nvPr/>
        </p:nvSpPr>
        <p:spPr>
          <a:xfrm>
            <a:off x="8049491" y="4765964"/>
            <a:ext cx="313445" cy="369332"/>
          </a:xfrm>
          <a:prstGeom prst="rect">
            <a:avLst/>
          </a:prstGeom>
          <a:noFill/>
        </p:spPr>
        <p:txBody>
          <a:bodyPr wrap="square" rtlCol="0">
            <a:spAutoFit/>
          </a:bodyPr>
          <a:lstStyle/>
          <a:p>
            <a:r>
              <a:rPr lang="en-GB" dirty="0" smtClean="0">
                <a:solidFill>
                  <a:schemeClr val="bg1"/>
                </a:solidFill>
              </a:rPr>
              <a:t>2</a:t>
            </a:r>
            <a:endParaRPr lang="en-GB" dirty="0">
              <a:solidFill>
                <a:schemeClr val="bg1"/>
              </a:solidFill>
            </a:endParaRPr>
          </a:p>
        </p:txBody>
      </p:sp>
      <p:sp>
        <p:nvSpPr>
          <p:cNvPr id="8" name="TextBox 7"/>
          <p:cNvSpPr txBox="1"/>
          <p:nvPr/>
        </p:nvSpPr>
        <p:spPr>
          <a:xfrm>
            <a:off x="3089564" y="6331524"/>
            <a:ext cx="247921" cy="369332"/>
          </a:xfrm>
          <a:prstGeom prst="rect">
            <a:avLst/>
          </a:prstGeom>
          <a:noFill/>
        </p:spPr>
        <p:txBody>
          <a:bodyPr wrap="square" rtlCol="0">
            <a:spAutoFit/>
          </a:bodyPr>
          <a:lstStyle/>
          <a:p>
            <a:r>
              <a:rPr lang="en-GB" dirty="0" smtClean="0">
                <a:solidFill>
                  <a:schemeClr val="bg1"/>
                </a:solidFill>
              </a:rPr>
              <a:t>3</a:t>
            </a:r>
            <a:endParaRPr lang="en-GB" dirty="0">
              <a:solidFill>
                <a:schemeClr val="bg1"/>
              </a:solidFill>
            </a:endParaRPr>
          </a:p>
        </p:txBody>
      </p:sp>
      <p:sp>
        <p:nvSpPr>
          <p:cNvPr id="15" name="TextBox 14"/>
          <p:cNvSpPr txBox="1"/>
          <p:nvPr/>
        </p:nvSpPr>
        <p:spPr>
          <a:xfrm>
            <a:off x="8681013" y="6547366"/>
            <a:ext cx="462987" cy="261610"/>
          </a:xfrm>
          <a:prstGeom prst="rect">
            <a:avLst/>
          </a:prstGeom>
          <a:noFill/>
        </p:spPr>
        <p:txBody>
          <a:bodyPr wrap="square" rtlCol="0">
            <a:spAutoFit/>
          </a:bodyPr>
          <a:lstStyle/>
          <a:p>
            <a:r>
              <a:rPr lang="en-GB" sz="1100" dirty="0" smtClean="0"/>
              <a:t>15</a:t>
            </a:r>
            <a:endParaRPr lang="en-GB" sz="1100" dirty="0"/>
          </a:p>
        </p:txBody>
      </p:sp>
    </p:spTree>
    <p:extLst>
      <p:ext uri="{BB962C8B-B14F-4D97-AF65-F5344CB8AC3E}">
        <p14:creationId xmlns:p14="http://schemas.microsoft.com/office/powerpoint/2010/main" val="1353573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26260"/>
            <a:ext cx="8396154" cy="973229"/>
          </a:xfrm>
        </p:spPr>
        <p:txBody>
          <a:bodyPr>
            <a:noAutofit/>
          </a:bodyPr>
          <a:lstStyle/>
          <a:p>
            <a:r>
              <a:rPr lang="en-GB" sz="3600" b="1" dirty="0" smtClean="0">
                <a:solidFill>
                  <a:srgbClr val="0070C0"/>
                </a:solidFill>
                <a:latin typeface="Cambria" panose="02040503050406030204" pitchFamily="18" charset="0"/>
              </a:rPr>
              <a:t>What processes do district decision makers use…</a:t>
            </a:r>
            <a:endParaRPr lang="en-GB" sz="3600" b="1" dirty="0">
              <a:solidFill>
                <a:srgbClr val="0070C0"/>
              </a:solidFill>
              <a:latin typeface="Cambria" panose="02040503050406030204" pitchFamily="18" charset="0"/>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4663" y="1041443"/>
            <a:ext cx="7354390" cy="5515794"/>
          </a:xfrm>
        </p:spPr>
      </p:pic>
      <p:sp>
        <p:nvSpPr>
          <p:cNvPr id="9" name="TextBox 8"/>
          <p:cNvSpPr txBox="1"/>
          <p:nvPr/>
        </p:nvSpPr>
        <p:spPr>
          <a:xfrm>
            <a:off x="1371602" y="1897768"/>
            <a:ext cx="5812969" cy="646331"/>
          </a:xfrm>
          <a:prstGeom prst="rect">
            <a:avLst/>
          </a:prstGeom>
          <a:noFill/>
        </p:spPr>
        <p:txBody>
          <a:bodyPr wrap="square" rtlCol="0">
            <a:spAutoFit/>
          </a:bodyPr>
          <a:lstStyle/>
          <a:p>
            <a:r>
              <a:rPr lang="en-GB" sz="3600" b="1" dirty="0" smtClean="0">
                <a:solidFill>
                  <a:schemeClr val="bg1"/>
                </a:solidFill>
                <a:latin typeface="Cambria" panose="02040503050406030204" pitchFamily="18" charset="0"/>
              </a:rPr>
              <a:t>to make health decisions?</a:t>
            </a:r>
            <a:endParaRPr lang="en-GB" sz="3600" b="1" dirty="0">
              <a:solidFill>
                <a:schemeClr val="bg1"/>
              </a:solidFill>
              <a:latin typeface="Cambria" panose="02040503050406030204" pitchFamily="18" charset="0"/>
            </a:endParaRPr>
          </a:p>
        </p:txBody>
      </p:sp>
      <p:sp>
        <p:nvSpPr>
          <p:cNvPr id="10" name="TextBox 9"/>
          <p:cNvSpPr txBox="1"/>
          <p:nvPr/>
        </p:nvSpPr>
        <p:spPr>
          <a:xfrm>
            <a:off x="4467497" y="6557237"/>
            <a:ext cx="4271556" cy="261610"/>
          </a:xfrm>
          <a:prstGeom prst="rect">
            <a:avLst/>
          </a:prstGeom>
          <a:noFill/>
        </p:spPr>
        <p:txBody>
          <a:bodyPr wrap="square" rtlCol="0">
            <a:spAutoFit/>
          </a:bodyPr>
          <a:lstStyle/>
          <a:p>
            <a:r>
              <a:rPr lang="en-GB" sz="1100" dirty="0" smtClean="0"/>
              <a:t>Community meeting in </a:t>
            </a:r>
            <a:r>
              <a:rPr lang="en-GB" sz="1100" dirty="0" err="1" smtClean="0"/>
              <a:t>Gombe</a:t>
            </a:r>
            <a:r>
              <a:rPr lang="en-GB" sz="1100" dirty="0" smtClean="0"/>
              <a:t> State, Nigeria – Society for Family Health</a:t>
            </a:r>
            <a:endParaRPr lang="en-GB" sz="1100" dirty="0"/>
          </a:p>
        </p:txBody>
      </p:sp>
      <p:sp>
        <p:nvSpPr>
          <p:cNvPr id="6" name="TextBox 5"/>
          <p:cNvSpPr txBox="1"/>
          <p:nvPr/>
        </p:nvSpPr>
        <p:spPr>
          <a:xfrm>
            <a:off x="8752114" y="6547366"/>
            <a:ext cx="391886" cy="261610"/>
          </a:xfrm>
          <a:prstGeom prst="rect">
            <a:avLst/>
          </a:prstGeom>
          <a:noFill/>
        </p:spPr>
        <p:txBody>
          <a:bodyPr wrap="square" rtlCol="0">
            <a:spAutoFit/>
          </a:bodyPr>
          <a:lstStyle/>
          <a:p>
            <a:r>
              <a:rPr lang="en-GB" sz="1100" dirty="0" smtClean="0"/>
              <a:t>16</a:t>
            </a:r>
            <a:endParaRPr lang="en-GB" sz="1100" dirty="0"/>
          </a:p>
        </p:txBody>
      </p:sp>
    </p:spTree>
    <p:extLst>
      <p:ext uri="{BB962C8B-B14F-4D97-AF65-F5344CB8AC3E}">
        <p14:creationId xmlns:p14="http://schemas.microsoft.com/office/powerpoint/2010/main" val="3497922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4" y="73972"/>
            <a:ext cx="8539843" cy="1099300"/>
          </a:xfrm>
        </p:spPr>
        <p:txBody>
          <a:bodyPr>
            <a:normAutofit fontScale="90000"/>
          </a:bodyPr>
          <a:lstStyle/>
          <a:p>
            <a:pPr>
              <a:spcBef>
                <a:spcPts val="600"/>
              </a:spcBef>
            </a:pPr>
            <a:r>
              <a:rPr lang="en-GB" sz="3100" dirty="0" smtClean="0"/>
              <a:t/>
            </a:r>
            <a:br>
              <a:rPr lang="en-GB" sz="3100" dirty="0" smtClean="0"/>
            </a:br>
            <a:r>
              <a:rPr lang="en-GB" sz="4000" b="1" dirty="0" smtClean="0">
                <a:solidFill>
                  <a:srgbClr val="0070C0"/>
                </a:solidFill>
                <a:latin typeface="Cambria" panose="02040503050406030204" pitchFamily="18" charset="0"/>
              </a:rPr>
              <a:t>Flow diagram of the systematic review process </a:t>
            </a:r>
            <a:r>
              <a:rPr lang="en-GB" sz="4800" dirty="0"/>
              <a:t/>
            </a:r>
            <a:br>
              <a:rPr lang="en-GB" sz="4800" dirty="0"/>
            </a:br>
            <a:endParaRPr lang="en-GB" dirty="0"/>
          </a:p>
        </p:txBody>
      </p:sp>
      <p:grpSp>
        <p:nvGrpSpPr>
          <p:cNvPr id="7" name="Group 6"/>
          <p:cNvGrpSpPr/>
          <p:nvPr/>
        </p:nvGrpSpPr>
        <p:grpSpPr>
          <a:xfrm>
            <a:off x="400802" y="1102525"/>
            <a:ext cx="8364747" cy="5509959"/>
            <a:chOff x="82378" y="98854"/>
            <a:chExt cx="6779741" cy="4720281"/>
          </a:xfrm>
        </p:grpSpPr>
        <p:sp>
          <p:nvSpPr>
            <p:cNvPr id="8" name="TextBox 7"/>
            <p:cNvSpPr txBox="1"/>
            <p:nvPr/>
          </p:nvSpPr>
          <p:spPr>
            <a:xfrm>
              <a:off x="82378" y="98854"/>
              <a:ext cx="6779741" cy="4720281"/>
            </a:xfrm>
            <a:prstGeom prst="rect">
              <a:avLst/>
            </a:prstGeom>
            <a:solidFill>
              <a:schemeClr val="bg1"/>
            </a:solidFill>
          </p:spPr>
          <p:txBody>
            <a:bodyPr wrap="square" rtlCol="0">
              <a:spAutoFit/>
            </a:bodyPr>
            <a:lstStyle/>
            <a:p>
              <a:endParaRPr lang="en-GB" dirty="0"/>
            </a:p>
          </p:txBody>
        </p:sp>
        <p:grpSp>
          <p:nvGrpSpPr>
            <p:cNvPr id="10" name="Group 9"/>
            <p:cNvGrpSpPr/>
            <p:nvPr/>
          </p:nvGrpSpPr>
          <p:grpSpPr>
            <a:xfrm>
              <a:off x="197707" y="148872"/>
              <a:ext cx="6664411" cy="4394766"/>
              <a:chOff x="197707" y="3610"/>
              <a:chExt cx="6664411" cy="4532913"/>
            </a:xfrm>
            <a:solidFill>
              <a:schemeClr val="bg1"/>
            </a:solidFill>
          </p:grpSpPr>
          <p:sp>
            <p:nvSpPr>
              <p:cNvPr id="12" name="Rectangle 11"/>
              <p:cNvSpPr/>
              <p:nvPr/>
            </p:nvSpPr>
            <p:spPr>
              <a:xfrm>
                <a:off x="197707" y="3610"/>
                <a:ext cx="6664411" cy="453291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chemeClr val="bg1"/>
                  </a:solidFill>
                </a:endParaRPr>
              </a:p>
            </p:txBody>
          </p:sp>
          <p:grpSp>
            <p:nvGrpSpPr>
              <p:cNvPr id="13" name="Group 12"/>
              <p:cNvGrpSpPr/>
              <p:nvPr/>
            </p:nvGrpSpPr>
            <p:grpSpPr>
              <a:xfrm>
                <a:off x="332976" y="246007"/>
                <a:ext cx="6430288" cy="4097854"/>
                <a:chOff x="332976" y="246007"/>
                <a:chExt cx="6430288" cy="4097854"/>
              </a:xfrm>
              <a:grpFill/>
            </p:grpSpPr>
            <p:sp>
              <p:nvSpPr>
                <p:cNvPr id="14" name="Rounded Rectangle 13"/>
                <p:cNvSpPr/>
                <p:nvPr/>
              </p:nvSpPr>
              <p:spPr>
                <a:xfrm>
                  <a:off x="2203554" y="246007"/>
                  <a:ext cx="2518348" cy="366101"/>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marL="0" lvl="1" algn="ctr"/>
                  <a:r>
                    <a:rPr lang="en-GB" sz="1400" b="1" dirty="0" smtClean="0">
                      <a:solidFill>
                        <a:schemeClr val="tx1"/>
                      </a:solidFill>
                    </a:rPr>
                    <a:t>Protocol and Eligibility criteria created</a:t>
                  </a:r>
                  <a:endParaRPr lang="en-GB" sz="1400" b="1" dirty="0">
                    <a:solidFill>
                      <a:schemeClr val="tx1"/>
                    </a:solidFill>
                  </a:endParaRPr>
                </a:p>
              </p:txBody>
            </p:sp>
            <p:sp>
              <p:nvSpPr>
                <p:cNvPr id="15" name="Down Arrow 14"/>
                <p:cNvSpPr/>
                <p:nvPr/>
              </p:nvSpPr>
              <p:spPr>
                <a:xfrm>
                  <a:off x="2634712" y="618069"/>
                  <a:ext cx="185980" cy="263755"/>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16" name="Down Arrow 15"/>
                <p:cNvSpPr/>
                <p:nvPr/>
              </p:nvSpPr>
              <p:spPr>
                <a:xfrm>
                  <a:off x="4088977" y="612026"/>
                  <a:ext cx="185980" cy="258693"/>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17" name="Rounded Rectangle 16"/>
                <p:cNvSpPr/>
                <p:nvPr/>
              </p:nvSpPr>
              <p:spPr>
                <a:xfrm>
                  <a:off x="3693863" y="890858"/>
                  <a:ext cx="2409618" cy="34789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r>
                    <a:rPr lang="en-GB" sz="1400" b="1" dirty="0" smtClean="0">
                      <a:solidFill>
                        <a:schemeClr val="tx1"/>
                      </a:solidFill>
                    </a:rPr>
                    <a:t>173 grey </a:t>
                  </a:r>
                  <a:r>
                    <a:rPr lang="en-GB" sz="1400" b="1" dirty="0">
                      <a:solidFill>
                        <a:schemeClr val="tx1"/>
                      </a:solidFill>
                    </a:rPr>
                    <a:t>l</a:t>
                  </a:r>
                  <a:r>
                    <a:rPr lang="en-GB" sz="1400" b="1" dirty="0" smtClean="0">
                      <a:solidFill>
                        <a:schemeClr val="tx1"/>
                      </a:solidFill>
                    </a:rPr>
                    <a:t>iterature records identified</a:t>
                  </a:r>
                  <a:endParaRPr lang="en-GB" sz="1400" b="1" dirty="0">
                    <a:solidFill>
                      <a:schemeClr val="tx1"/>
                    </a:solidFill>
                  </a:endParaRPr>
                </a:p>
              </p:txBody>
            </p:sp>
            <p:sp>
              <p:nvSpPr>
                <p:cNvPr id="18" name="Rounded Rectangle 17"/>
                <p:cNvSpPr/>
                <p:nvPr/>
              </p:nvSpPr>
              <p:spPr>
                <a:xfrm>
                  <a:off x="996287" y="891146"/>
                  <a:ext cx="2462212" cy="347604"/>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spcBef>
                      <a:spcPts val="600"/>
                    </a:spcBef>
                  </a:pPr>
                  <a:r>
                    <a:rPr lang="en-GB" sz="1400" b="1" dirty="0" smtClean="0">
                      <a:solidFill>
                        <a:schemeClr val="tx1"/>
                      </a:solidFill>
                    </a:rPr>
                    <a:t>6108 peer-reviewed records identified</a:t>
                  </a:r>
                </a:p>
              </p:txBody>
            </p:sp>
            <p:sp>
              <p:nvSpPr>
                <p:cNvPr id="19" name="Rounded Rectangle 18"/>
                <p:cNvSpPr/>
                <p:nvPr/>
              </p:nvSpPr>
              <p:spPr>
                <a:xfrm>
                  <a:off x="2203554" y="2158649"/>
                  <a:ext cx="2518348" cy="461097"/>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2462 titles &amp; abstracts screened for eligibility</a:t>
                  </a:r>
                </a:p>
              </p:txBody>
            </p:sp>
            <p:sp>
              <p:nvSpPr>
                <p:cNvPr id="20" name="Rounded Rectangle 19"/>
                <p:cNvSpPr/>
                <p:nvPr/>
              </p:nvSpPr>
              <p:spPr>
                <a:xfrm>
                  <a:off x="2201987" y="4027983"/>
                  <a:ext cx="2518349" cy="315878"/>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14 full texts included for analysis</a:t>
                  </a:r>
                </a:p>
              </p:txBody>
            </p:sp>
            <p:sp>
              <p:nvSpPr>
                <p:cNvPr id="21" name="Rounded Rectangle 20"/>
                <p:cNvSpPr/>
                <p:nvPr/>
              </p:nvSpPr>
              <p:spPr>
                <a:xfrm>
                  <a:off x="5040243" y="2900288"/>
                  <a:ext cx="1601440" cy="26982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3 full texts not available</a:t>
                  </a:r>
                  <a:endParaRPr lang="en-GB" sz="1400" b="1" dirty="0">
                    <a:solidFill>
                      <a:schemeClr val="tx1"/>
                    </a:solidFill>
                  </a:endParaRPr>
                </a:p>
              </p:txBody>
            </p:sp>
            <p:sp>
              <p:nvSpPr>
                <p:cNvPr id="22" name="Down Arrow 21"/>
                <p:cNvSpPr/>
                <p:nvPr/>
              </p:nvSpPr>
              <p:spPr>
                <a:xfrm rot="16200000">
                  <a:off x="4767437" y="2207699"/>
                  <a:ext cx="213426" cy="304497"/>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23" name="Rounded Rectangle 22"/>
                <p:cNvSpPr/>
                <p:nvPr/>
              </p:nvSpPr>
              <p:spPr>
                <a:xfrm>
                  <a:off x="2203554" y="1542944"/>
                  <a:ext cx="2518348" cy="313052"/>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6281 titles and abstracts</a:t>
                  </a:r>
                </a:p>
              </p:txBody>
            </p:sp>
            <p:sp>
              <p:nvSpPr>
                <p:cNvPr id="24" name="Down Arrow 23"/>
                <p:cNvSpPr/>
                <p:nvPr/>
              </p:nvSpPr>
              <p:spPr>
                <a:xfrm rot="16200000">
                  <a:off x="4747078" y="2904773"/>
                  <a:ext cx="224393" cy="290653"/>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25" name="Rounded Rectangle 24"/>
                <p:cNvSpPr/>
                <p:nvPr/>
              </p:nvSpPr>
              <p:spPr>
                <a:xfrm>
                  <a:off x="2203554" y="2900671"/>
                  <a:ext cx="2518348" cy="270279"/>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157 full texts</a:t>
                  </a:r>
                  <a:endParaRPr lang="en-GB" sz="1400" b="1" dirty="0">
                    <a:solidFill>
                      <a:schemeClr val="tx1"/>
                    </a:solidFill>
                  </a:endParaRPr>
                </a:p>
              </p:txBody>
            </p:sp>
            <p:sp>
              <p:nvSpPr>
                <p:cNvPr id="26" name="Rounded Rectangle 25"/>
                <p:cNvSpPr/>
                <p:nvPr/>
              </p:nvSpPr>
              <p:spPr>
                <a:xfrm>
                  <a:off x="5045682" y="2201903"/>
                  <a:ext cx="1595999" cy="316394"/>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2305 records excluded</a:t>
                  </a:r>
                </a:p>
              </p:txBody>
            </p:sp>
            <p:sp>
              <p:nvSpPr>
                <p:cNvPr id="27" name="Rounded Rectangle 26"/>
                <p:cNvSpPr/>
                <p:nvPr/>
              </p:nvSpPr>
              <p:spPr>
                <a:xfrm>
                  <a:off x="2201988" y="3467694"/>
                  <a:ext cx="2519914" cy="287037"/>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154 full texts read</a:t>
                  </a:r>
                  <a:endParaRPr lang="en-GB" sz="1400" b="1" dirty="0">
                    <a:solidFill>
                      <a:schemeClr val="tx1"/>
                    </a:solidFill>
                  </a:endParaRPr>
                </a:p>
              </p:txBody>
            </p:sp>
            <p:sp>
              <p:nvSpPr>
                <p:cNvPr id="28" name="Rounded Rectangle 27"/>
                <p:cNvSpPr/>
                <p:nvPr/>
              </p:nvSpPr>
              <p:spPr>
                <a:xfrm>
                  <a:off x="5040243" y="3487807"/>
                  <a:ext cx="1601439" cy="278408"/>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140 full texts excluded</a:t>
                  </a:r>
                  <a:endParaRPr lang="en-GB" sz="1400" b="1" dirty="0">
                    <a:solidFill>
                      <a:schemeClr val="tx1"/>
                    </a:solidFill>
                  </a:endParaRPr>
                </a:p>
              </p:txBody>
            </p:sp>
            <p:sp>
              <p:nvSpPr>
                <p:cNvPr id="29" name="Down Arrow 28"/>
                <p:cNvSpPr/>
                <p:nvPr/>
              </p:nvSpPr>
              <p:spPr>
                <a:xfrm rot="16200000">
                  <a:off x="4774352" y="3486576"/>
                  <a:ext cx="198033" cy="306063"/>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30" name="Down Arrow 29"/>
                <p:cNvSpPr/>
                <p:nvPr/>
              </p:nvSpPr>
              <p:spPr>
                <a:xfrm rot="16200000">
                  <a:off x="4777538" y="1540515"/>
                  <a:ext cx="193227" cy="304495"/>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31" name="Rounded Rectangle 30"/>
                <p:cNvSpPr/>
                <p:nvPr/>
              </p:nvSpPr>
              <p:spPr>
                <a:xfrm>
                  <a:off x="5045681" y="1543409"/>
                  <a:ext cx="1717583" cy="308750"/>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r>
                    <a:rPr lang="en-GB" sz="1400" b="1" dirty="0" smtClean="0">
                      <a:solidFill>
                        <a:schemeClr val="tx1"/>
                      </a:solidFill>
                    </a:rPr>
                    <a:t>3819 duplicates removed </a:t>
                  </a:r>
                  <a:endParaRPr lang="en-GB" sz="1400" b="1" dirty="0">
                    <a:solidFill>
                      <a:schemeClr val="tx1"/>
                    </a:solidFill>
                  </a:endParaRPr>
                </a:p>
              </p:txBody>
            </p:sp>
            <p:sp>
              <p:nvSpPr>
                <p:cNvPr id="32" name="Down Arrow 31"/>
                <p:cNvSpPr/>
                <p:nvPr/>
              </p:nvSpPr>
              <p:spPr>
                <a:xfrm>
                  <a:off x="4088977" y="1241950"/>
                  <a:ext cx="185980" cy="265598"/>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33" name="Down Arrow 32"/>
                <p:cNvSpPr/>
                <p:nvPr/>
              </p:nvSpPr>
              <p:spPr>
                <a:xfrm>
                  <a:off x="3368172" y="1851684"/>
                  <a:ext cx="185980" cy="263205"/>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34" name="Down Arrow 33"/>
                <p:cNvSpPr/>
                <p:nvPr/>
              </p:nvSpPr>
              <p:spPr>
                <a:xfrm>
                  <a:off x="3368172" y="2625662"/>
                  <a:ext cx="185980" cy="257436"/>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35" name="Down Arrow 34"/>
                <p:cNvSpPr/>
                <p:nvPr/>
              </p:nvSpPr>
              <p:spPr>
                <a:xfrm>
                  <a:off x="3368172" y="3171323"/>
                  <a:ext cx="185980" cy="250696"/>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36" name="Down Arrow 35"/>
                <p:cNvSpPr/>
                <p:nvPr/>
              </p:nvSpPr>
              <p:spPr>
                <a:xfrm>
                  <a:off x="3368172" y="3759683"/>
                  <a:ext cx="185980" cy="237715"/>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sp>
              <p:nvSpPr>
                <p:cNvPr id="37" name="TextBox 36"/>
                <p:cNvSpPr txBox="1"/>
                <p:nvPr/>
              </p:nvSpPr>
              <p:spPr>
                <a:xfrm>
                  <a:off x="332976" y="824616"/>
                  <a:ext cx="548805" cy="1106378"/>
                </a:xfrm>
                <a:prstGeom prst="rect">
                  <a:avLst/>
                </a:prstGeom>
                <a:solidFill>
                  <a:schemeClr val="accent3">
                    <a:lumMod val="75000"/>
                  </a:schemeClr>
                </a:solidFill>
                <a:ln>
                  <a:solidFill>
                    <a:schemeClr val="bg1">
                      <a:lumMod val="50000"/>
                    </a:schemeClr>
                  </a:solidFill>
                </a:ln>
              </p:spPr>
              <p:txBody>
                <a:bodyPr vert="vert270" wrap="square" rtlCol="0">
                  <a:spAutoFit/>
                </a:bodyPr>
                <a:lstStyle/>
                <a:p>
                  <a:pPr algn="ctr"/>
                  <a:r>
                    <a:rPr lang="en-GB" sz="1600" dirty="0" smtClean="0">
                      <a:solidFill>
                        <a:schemeClr val="bg1"/>
                      </a:solidFill>
                    </a:rPr>
                    <a:t>Study identification</a:t>
                  </a:r>
                  <a:endParaRPr lang="en-GB" sz="1600" dirty="0">
                    <a:solidFill>
                      <a:schemeClr val="bg1"/>
                    </a:solidFill>
                  </a:endParaRPr>
                </a:p>
              </p:txBody>
            </p:sp>
            <p:sp>
              <p:nvSpPr>
                <p:cNvPr id="38" name="TextBox 37"/>
                <p:cNvSpPr txBox="1"/>
                <p:nvPr/>
              </p:nvSpPr>
              <p:spPr>
                <a:xfrm>
                  <a:off x="332976" y="2158649"/>
                  <a:ext cx="531402" cy="1012301"/>
                </a:xfrm>
                <a:prstGeom prst="rect">
                  <a:avLst/>
                </a:prstGeom>
                <a:solidFill>
                  <a:schemeClr val="accent3">
                    <a:lumMod val="75000"/>
                  </a:schemeClr>
                </a:solidFill>
                <a:ln>
                  <a:solidFill>
                    <a:schemeClr val="bg1">
                      <a:lumMod val="50000"/>
                    </a:schemeClr>
                  </a:solidFill>
                </a:ln>
              </p:spPr>
              <p:txBody>
                <a:bodyPr vert="vert270" wrap="square" rtlCol="0">
                  <a:spAutoFit/>
                </a:bodyPr>
                <a:lstStyle/>
                <a:p>
                  <a:pPr algn="ctr"/>
                  <a:r>
                    <a:rPr lang="en-GB" sz="1600" dirty="0" smtClean="0">
                      <a:solidFill>
                        <a:schemeClr val="bg1"/>
                      </a:solidFill>
                    </a:rPr>
                    <a:t>First </a:t>
                  </a:r>
                </a:p>
                <a:p>
                  <a:pPr algn="ctr"/>
                  <a:r>
                    <a:rPr lang="en-GB" sz="1600" dirty="0" smtClean="0">
                      <a:solidFill>
                        <a:schemeClr val="bg1"/>
                      </a:solidFill>
                    </a:rPr>
                    <a:t>screening</a:t>
                  </a:r>
                  <a:endParaRPr lang="en-GB" sz="1600" dirty="0">
                    <a:solidFill>
                      <a:schemeClr val="bg1"/>
                    </a:solidFill>
                  </a:endParaRPr>
                </a:p>
              </p:txBody>
            </p:sp>
            <p:sp>
              <p:nvSpPr>
                <p:cNvPr id="39" name="TextBox 38"/>
                <p:cNvSpPr txBox="1"/>
                <p:nvPr/>
              </p:nvSpPr>
              <p:spPr>
                <a:xfrm>
                  <a:off x="332976" y="3467694"/>
                  <a:ext cx="531402" cy="876167"/>
                </a:xfrm>
                <a:prstGeom prst="rect">
                  <a:avLst/>
                </a:prstGeom>
                <a:solidFill>
                  <a:schemeClr val="accent3">
                    <a:lumMod val="75000"/>
                  </a:schemeClr>
                </a:solidFill>
                <a:ln>
                  <a:solidFill>
                    <a:schemeClr val="bg1">
                      <a:lumMod val="50000"/>
                    </a:schemeClr>
                  </a:solidFill>
                </a:ln>
              </p:spPr>
              <p:txBody>
                <a:bodyPr vert="vert270" wrap="square" rtlCol="0">
                  <a:spAutoFit/>
                </a:bodyPr>
                <a:lstStyle/>
                <a:p>
                  <a:pPr algn="ctr"/>
                  <a:r>
                    <a:rPr lang="en-GB" sz="1600" dirty="0" smtClean="0">
                      <a:solidFill>
                        <a:schemeClr val="bg1"/>
                      </a:solidFill>
                    </a:rPr>
                    <a:t>Second screening</a:t>
                  </a:r>
                  <a:endParaRPr lang="en-GB" sz="1600" dirty="0">
                    <a:solidFill>
                      <a:schemeClr val="bg1"/>
                    </a:solidFill>
                  </a:endParaRPr>
                </a:p>
              </p:txBody>
            </p:sp>
            <p:sp>
              <p:nvSpPr>
                <p:cNvPr id="40" name="Down Arrow 39"/>
                <p:cNvSpPr/>
                <p:nvPr/>
              </p:nvSpPr>
              <p:spPr>
                <a:xfrm>
                  <a:off x="2634829" y="1241338"/>
                  <a:ext cx="185980" cy="265598"/>
                </a:xfrm>
                <a:prstGeom prst="downArrow">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888" tIns="45944" rIns="91888" bIns="45944" rtlCol="0" anchor="ctr"/>
                <a:lstStyle>
                  <a:defPPr>
                    <a:defRPr lang="en-US"/>
                  </a:defPPr>
                  <a:lvl1pPr marL="0" algn="l" defTabSz="4175911" rtl="0" eaLnBrk="1" latinLnBrk="0" hangingPunct="1">
                    <a:defRPr sz="8200" kern="1200">
                      <a:solidFill>
                        <a:schemeClr val="lt1"/>
                      </a:solidFill>
                      <a:latin typeface="+mn-lt"/>
                      <a:ea typeface="+mn-ea"/>
                      <a:cs typeface="+mn-cs"/>
                    </a:defRPr>
                  </a:lvl1pPr>
                  <a:lvl2pPr marL="2087955" algn="l" defTabSz="4175911" rtl="0" eaLnBrk="1" latinLnBrk="0" hangingPunct="1">
                    <a:defRPr sz="8200" kern="1200">
                      <a:solidFill>
                        <a:schemeClr val="lt1"/>
                      </a:solidFill>
                      <a:latin typeface="+mn-lt"/>
                      <a:ea typeface="+mn-ea"/>
                      <a:cs typeface="+mn-cs"/>
                    </a:defRPr>
                  </a:lvl2pPr>
                  <a:lvl3pPr marL="4175911" algn="l" defTabSz="4175911" rtl="0" eaLnBrk="1" latinLnBrk="0" hangingPunct="1">
                    <a:defRPr sz="8200" kern="1200">
                      <a:solidFill>
                        <a:schemeClr val="lt1"/>
                      </a:solidFill>
                      <a:latin typeface="+mn-lt"/>
                      <a:ea typeface="+mn-ea"/>
                      <a:cs typeface="+mn-cs"/>
                    </a:defRPr>
                  </a:lvl3pPr>
                  <a:lvl4pPr marL="6263866" algn="l" defTabSz="4175911" rtl="0" eaLnBrk="1" latinLnBrk="0" hangingPunct="1">
                    <a:defRPr sz="8200" kern="1200">
                      <a:solidFill>
                        <a:schemeClr val="lt1"/>
                      </a:solidFill>
                      <a:latin typeface="+mn-lt"/>
                      <a:ea typeface="+mn-ea"/>
                      <a:cs typeface="+mn-cs"/>
                    </a:defRPr>
                  </a:lvl4pPr>
                  <a:lvl5pPr marL="8351821" algn="l" defTabSz="4175911" rtl="0" eaLnBrk="1" latinLnBrk="0" hangingPunct="1">
                    <a:defRPr sz="8200" kern="1200">
                      <a:solidFill>
                        <a:schemeClr val="lt1"/>
                      </a:solidFill>
                      <a:latin typeface="+mn-lt"/>
                      <a:ea typeface="+mn-ea"/>
                      <a:cs typeface="+mn-cs"/>
                    </a:defRPr>
                  </a:lvl5pPr>
                  <a:lvl6pPr marL="10439776" algn="l" defTabSz="4175911" rtl="0" eaLnBrk="1" latinLnBrk="0" hangingPunct="1">
                    <a:defRPr sz="8200" kern="1200">
                      <a:solidFill>
                        <a:schemeClr val="lt1"/>
                      </a:solidFill>
                      <a:latin typeface="+mn-lt"/>
                      <a:ea typeface="+mn-ea"/>
                      <a:cs typeface="+mn-cs"/>
                    </a:defRPr>
                  </a:lvl6pPr>
                  <a:lvl7pPr marL="12527733" algn="l" defTabSz="4175911" rtl="0" eaLnBrk="1" latinLnBrk="0" hangingPunct="1">
                    <a:defRPr sz="8200" kern="1200">
                      <a:solidFill>
                        <a:schemeClr val="lt1"/>
                      </a:solidFill>
                      <a:latin typeface="+mn-lt"/>
                      <a:ea typeface="+mn-ea"/>
                      <a:cs typeface="+mn-cs"/>
                    </a:defRPr>
                  </a:lvl7pPr>
                  <a:lvl8pPr marL="14615687" algn="l" defTabSz="4175911" rtl="0" eaLnBrk="1" latinLnBrk="0" hangingPunct="1">
                    <a:defRPr sz="8200" kern="1200">
                      <a:solidFill>
                        <a:schemeClr val="lt1"/>
                      </a:solidFill>
                      <a:latin typeface="+mn-lt"/>
                      <a:ea typeface="+mn-ea"/>
                      <a:cs typeface="+mn-cs"/>
                    </a:defRPr>
                  </a:lvl8pPr>
                  <a:lvl9pPr marL="16703642" algn="l" defTabSz="4175911" rtl="0" eaLnBrk="1" latinLnBrk="0" hangingPunct="1">
                    <a:defRPr sz="8200" kern="1200">
                      <a:solidFill>
                        <a:schemeClr val="lt1"/>
                      </a:solidFill>
                      <a:latin typeface="+mn-lt"/>
                      <a:ea typeface="+mn-ea"/>
                      <a:cs typeface="+mn-cs"/>
                    </a:defRPr>
                  </a:lvl9pPr>
                </a:lstStyle>
                <a:p>
                  <a:pPr algn="ctr"/>
                  <a:endParaRPr lang="en-GB" sz="1000"/>
                </a:p>
              </p:txBody>
            </p:sp>
          </p:grpSp>
        </p:grpSp>
      </p:grpSp>
      <p:sp>
        <p:nvSpPr>
          <p:cNvPr id="41" name="TextBox 40"/>
          <p:cNvSpPr txBox="1"/>
          <p:nvPr/>
        </p:nvSpPr>
        <p:spPr>
          <a:xfrm>
            <a:off x="8646816" y="6547366"/>
            <a:ext cx="497183" cy="261610"/>
          </a:xfrm>
          <a:prstGeom prst="rect">
            <a:avLst/>
          </a:prstGeom>
          <a:noFill/>
        </p:spPr>
        <p:txBody>
          <a:bodyPr wrap="square" rtlCol="0">
            <a:spAutoFit/>
          </a:bodyPr>
          <a:lstStyle/>
          <a:p>
            <a:r>
              <a:rPr lang="en-GB" sz="1100" dirty="0" smtClean="0"/>
              <a:t>17</a:t>
            </a:r>
            <a:endParaRPr lang="en-GB" sz="1100" dirty="0"/>
          </a:p>
        </p:txBody>
      </p:sp>
    </p:spTree>
    <p:extLst>
      <p:ext uri="{BB962C8B-B14F-4D97-AF65-F5344CB8AC3E}">
        <p14:creationId xmlns:p14="http://schemas.microsoft.com/office/powerpoint/2010/main" val="1139962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0238" y="48840"/>
            <a:ext cx="8513762" cy="1677987"/>
          </a:xfrm>
        </p:spPr>
        <p:txBody>
          <a:bodyPr>
            <a:noAutofit/>
          </a:bodyPr>
          <a:lstStyle/>
          <a:p>
            <a:r>
              <a:rPr lang="en-GB" sz="3600" b="1" dirty="0" smtClean="0">
                <a:solidFill>
                  <a:srgbClr val="0070C0"/>
                </a:solidFill>
                <a:latin typeface="Cambria" panose="02040503050406030204" pitchFamily="18" charset="0"/>
              </a:rPr>
              <a:t>What we found:</a:t>
            </a:r>
            <a:br>
              <a:rPr lang="en-GB" sz="3600" b="1" dirty="0" smtClean="0">
                <a:solidFill>
                  <a:srgbClr val="0070C0"/>
                </a:solidFill>
                <a:latin typeface="Cambria" panose="02040503050406030204" pitchFamily="18" charset="0"/>
              </a:rPr>
            </a:br>
            <a:r>
              <a:rPr lang="en-GB" sz="3600" b="1" dirty="0" smtClean="0">
                <a:solidFill>
                  <a:srgbClr val="0070C0"/>
                </a:solidFill>
                <a:latin typeface="Cambria" panose="02040503050406030204" pitchFamily="18" charset="0"/>
              </a:rPr>
              <a:t>Examples of generic decision-making processes at district level from</a:t>
            </a:r>
            <a:endParaRPr lang="en-GB" sz="3600" b="1" dirty="0">
              <a:solidFill>
                <a:srgbClr val="0070C0"/>
              </a:solidFill>
              <a:latin typeface="Cambria" panose="02040503050406030204" pitchFamily="18" charset="0"/>
            </a:endParaRPr>
          </a:p>
        </p:txBody>
      </p:sp>
      <p:sp>
        <p:nvSpPr>
          <p:cNvPr id="9" name="Rectangle 8"/>
          <p:cNvSpPr/>
          <p:nvPr/>
        </p:nvSpPr>
        <p:spPr>
          <a:xfrm>
            <a:off x="0" y="1847850"/>
            <a:ext cx="9144000" cy="501014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0" name="Group 9"/>
          <p:cNvGrpSpPr/>
          <p:nvPr/>
        </p:nvGrpSpPr>
        <p:grpSpPr>
          <a:xfrm>
            <a:off x="770210" y="1847850"/>
            <a:ext cx="7419049" cy="4945548"/>
            <a:chOff x="743316" y="1352996"/>
            <a:chExt cx="6987884" cy="4945548"/>
          </a:xfrm>
        </p:grpSpPr>
        <p:pic>
          <p:nvPicPr>
            <p:cNvPr id="11" name="Picture 10"/>
            <p:cNvPicPr>
              <a:picLocks noChangeAspect="1"/>
            </p:cNvPicPr>
            <p:nvPr/>
          </p:nvPicPr>
          <p:blipFill>
            <a:blip r:embed="rId3"/>
            <a:stretch>
              <a:fillRect/>
            </a:stretch>
          </p:blipFill>
          <p:spPr>
            <a:xfrm>
              <a:off x="743316" y="1357311"/>
              <a:ext cx="1920688" cy="1228675"/>
            </a:xfrm>
            <a:prstGeom prst="rect">
              <a:avLst/>
            </a:prstGeom>
          </p:spPr>
        </p:pic>
        <p:pic>
          <p:nvPicPr>
            <p:cNvPr id="12" name="Picture 11"/>
            <p:cNvPicPr>
              <a:picLocks noChangeAspect="1"/>
            </p:cNvPicPr>
            <p:nvPr/>
          </p:nvPicPr>
          <p:blipFill>
            <a:blip r:embed="rId4"/>
            <a:stretch>
              <a:fillRect/>
            </a:stretch>
          </p:blipFill>
          <p:spPr>
            <a:xfrm>
              <a:off x="3337200" y="1357311"/>
              <a:ext cx="1840307" cy="1228675"/>
            </a:xfrm>
            <a:prstGeom prst="rect">
              <a:avLst/>
            </a:prstGeom>
          </p:spPr>
        </p:pic>
        <p:pic>
          <p:nvPicPr>
            <p:cNvPr id="13" name="Picture 12"/>
            <p:cNvPicPr>
              <a:picLocks noChangeAspect="1"/>
            </p:cNvPicPr>
            <p:nvPr/>
          </p:nvPicPr>
          <p:blipFill>
            <a:blip r:embed="rId5"/>
            <a:stretch>
              <a:fillRect/>
            </a:stretch>
          </p:blipFill>
          <p:spPr>
            <a:xfrm>
              <a:off x="5850703" y="1352996"/>
              <a:ext cx="1850846" cy="1232990"/>
            </a:xfrm>
            <a:prstGeom prst="rect">
              <a:avLst/>
            </a:prstGeom>
          </p:spPr>
        </p:pic>
        <p:pic>
          <p:nvPicPr>
            <p:cNvPr id="14" name="Picture 13"/>
            <p:cNvPicPr>
              <a:picLocks noChangeAspect="1"/>
            </p:cNvPicPr>
            <p:nvPr/>
          </p:nvPicPr>
          <p:blipFill>
            <a:blip r:embed="rId6"/>
            <a:stretch>
              <a:fillRect/>
            </a:stretch>
          </p:blipFill>
          <p:spPr>
            <a:xfrm>
              <a:off x="743316" y="2965466"/>
              <a:ext cx="1920688" cy="1279517"/>
            </a:xfrm>
            <a:prstGeom prst="rect">
              <a:avLst/>
            </a:prstGeom>
          </p:spPr>
        </p:pic>
        <p:sp>
          <p:nvSpPr>
            <p:cNvPr id="15" name="TextBox 14"/>
            <p:cNvSpPr txBox="1"/>
            <p:nvPr/>
          </p:nvSpPr>
          <p:spPr>
            <a:xfrm>
              <a:off x="743316" y="2581836"/>
              <a:ext cx="1920688" cy="369332"/>
            </a:xfrm>
            <a:prstGeom prst="rect">
              <a:avLst/>
            </a:prstGeom>
            <a:noFill/>
          </p:spPr>
          <p:txBody>
            <a:bodyPr wrap="square" rtlCol="0">
              <a:spAutoFit/>
            </a:bodyPr>
            <a:lstStyle/>
            <a:p>
              <a:pPr algn="ctr"/>
              <a:r>
                <a:rPr lang="en-GB" dirty="0" smtClean="0"/>
                <a:t>Cambodia</a:t>
              </a:r>
              <a:endParaRPr lang="en-GB" dirty="0"/>
            </a:p>
          </p:txBody>
        </p:sp>
        <p:sp>
          <p:nvSpPr>
            <p:cNvPr id="16" name="TextBox 15"/>
            <p:cNvSpPr txBox="1"/>
            <p:nvPr/>
          </p:nvSpPr>
          <p:spPr>
            <a:xfrm>
              <a:off x="3256819" y="2549570"/>
              <a:ext cx="1920688" cy="369332"/>
            </a:xfrm>
            <a:prstGeom prst="rect">
              <a:avLst/>
            </a:prstGeom>
            <a:noFill/>
          </p:spPr>
          <p:txBody>
            <a:bodyPr wrap="square" rtlCol="0">
              <a:spAutoFit/>
            </a:bodyPr>
            <a:lstStyle/>
            <a:p>
              <a:pPr algn="ctr"/>
              <a:r>
                <a:rPr lang="en-GB" dirty="0" smtClean="0"/>
                <a:t>Ghana</a:t>
              </a:r>
              <a:endParaRPr lang="en-GB" dirty="0"/>
            </a:p>
          </p:txBody>
        </p:sp>
        <p:sp>
          <p:nvSpPr>
            <p:cNvPr id="17" name="TextBox 16"/>
            <p:cNvSpPr txBox="1"/>
            <p:nvPr/>
          </p:nvSpPr>
          <p:spPr>
            <a:xfrm>
              <a:off x="5770322" y="2577354"/>
              <a:ext cx="1920688" cy="369332"/>
            </a:xfrm>
            <a:prstGeom prst="rect">
              <a:avLst/>
            </a:prstGeom>
            <a:noFill/>
          </p:spPr>
          <p:txBody>
            <a:bodyPr wrap="square" rtlCol="0">
              <a:spAutoFit/>
            </a:bodyPr>
            <a:lstStyle/>
            <a:p>
              <a:pPr algn="ctr"/>
              <a:r>
                <a:rPr lang="en-GB" dirty="0" smtClean="0"/>
                <a:t>India</a:t>
              </a:r>
              <a:endParaRPr lang="en-GB" dirty="0"/>
            </a:p>
          </p:txBody>
        </p:sp>
        <p:sp>
          <p:nvSpPr>
            <p:cNvPr id="18" name="TextBox 17"/>
            <p:cNvSpPr txBox="1"/>
            <p:nvPr/>
          </p:nvSpPr>
          <p:spPr>
            <a:xfrm>
              <a:off x="743316" y="4218049"/>
              <a:ext cx="1920688" cy="369332"/>
            </a:xfrm>
            <a:prstGeom prst="rect">
              <a:avLst/>
            </a:prstGeom>
            <a:noFill/>
          </p:spPr>
          <p:txBody>
            <a:bodyPr wrap="square" rtlCol="0">
              <a:spAutoFit/>
            </a:bodyPr>
            <a:lstStyle/>
            <a:p>
              <a:pPr algn="ctr"/>
              <a:r>
                <a:rPr lang="en-GB" dirty="0" smtClean="0"/>
                <a:t>Malawi</a:t>
              </a:r>
              <a:endParaRPr lang="en-GB" dirty="0"/>
            </a:p>
          </p:txBody>
        </p:sp>
        <p:pic>
          <p:nvPicPr>
            <p:cNvPr id="19" name="Picture 18"/>
            <p:cNvPicPr>
              <a:picLocks noChangeAspect="1"/>
            </p:cNvPicPr>
            <p:nvPr/>
          </p:nvPicPr>
          <p:blipFill>
            <a:blip r:embed="rId7"/>
            <a:stretch>
              <a:fillRect/>
            </a:stretch>
          </p:blipFill>
          <p:spPr>
            <a:xfrm>
              <a:off x="3337200" y="2951586"/>
              <a:ext cx="1840307" cy="1225969"/>
            </a:xfrm>
            <a:prstGeom prst="rect">
              <a:avLst/>
            </a:prstGeom>
          </p:spPr>
        </p:pic>
        <p:sp>
          <p:nvSpPr>
            <p:cNvPr id="20" name="TextBox 19"/>
            <p:cNvSpPr txBox="1"/>
            <p:nvPr/>
          </p:nvSpPr>
          <p:spPr>
            <a:xfrm>
              <a:off x="3297009" y="4206573"/>
              <a:ext cx="1920688" cy="369332"/>
            </a:xfrm>
            <a:prstGeom prst="rect">
              <a:avLst/>
            </a:prstGeom>
            <a:noFill/>
          </p:spPr>
          <p:txBody>
            <a:bodyPr wrap="square" rtlCol="0">
              <a:spAutoFit/>
            </a:bodyPr>
            <a:lstStyle/>
            <a:p>
              <a:pPr algn="ctr"/>
              <a:r>
                <a:rPr lang="en-GB" dirty="0" smtClean="0"/>
                <a:t>Mozambique</a:t>
              </a:r>
              <a:endParaRPr lang="en-GB" dirty="0"/>
            </a:p>
          </p:txBody>
        </p:sp>
        <p:pic>
          <p:nvPicPr>
            <p:cNvPr id="21" name="Picture 20"/>
            <p:cNvPicPr>
              <a:picLocks noChangeAspect="1"/>
            </p:cNvPicPr>
            <p:nvPr/>
          </p:nvPicPr>
          <p:blipFill>
            <a:blip r:embed="rId8"/>
            <a:stretch>
              <a:fillRect/>
            </a:stretch>
          </p:blipFill>
          <p:spPr>
            <a:xfrm>
              <a:off x="5850702" y="3021873"/>
              <a:ext cx="1840308" cy="920154"/>
            </a:xfrm>
            <a:prstGeom prst="rect">
              <a:avLst/>
            </a:prstGeom>
          </p:spPr>
        </p:pic>
        <p:sp>
          <p:nvSpPr>
            <p:cNvPr id="22" name="TextBox 21"/>
            <p:cNvSpPr txBox="1"/>
            <p:nvPr/>
          </p:nvSpPr>
          <p:spPr>
            <a:xfrm>
              <a:off x="5770322" y="3938330"/>
              <a:ext cx="1920688" cy="369332"/>
            </a:xfrm>
            <a:prstGeom prst="rect">
              <a:avLst/>
            </a:prstGeom>
            <a:noFill/>
          </p:spPr>
          <p:txBody>
            <a:bodyPr wrap="square" rtlCol="0">
              <a:spAutoFit/>
            </a:bodyPr>
            <a:lstStyle/>
            <a:p>
              <a:pPr algn="ctr"/>
              <a:r>
                <a:rPr lang="en-GB" dirty="0" smtClean="0"/>
                <a:t>Nigeria</a:t>
              </a:r>
              <a:endParaRPr lang="en-GB" dirty="0"/>
            </a:p>
          </p:txBody>
        </p:sp>
        <p:pic>
          <p:nvPicPr>
            <p:cNvPr id="23" name="Picture 22"/>
            <p:cNvPicPr>
              <a:picLocks noChangeAspect="1"/>
            </p:cNvPicPr>
            <p:nvPr/>
          </p:nvPicPr>
          <p:blipFill>
            <a:blip r:embed="rId9"/>
            <a:stretch>
              <a:fillRect/>
            </a:stretch>
          </p:blipFill>
          <p:spPr>
            <a:xfrm>
              <a:off x="743316" y="4643643"/>
              <a:ext cx="1920688" cy="960344"/>
            </a:xfrm>
            <a:prstGeom prst="rect">
              <a:avLst/>
            </a:prstGeom>
          </p:spPr>
        </p:pic>
        <p:sp>
          <p:nvSpPr>
            <p:cNvPr id="24" name="TextBox 23"/>
            <p:cNvSpPr txBox="1"/>
            <p:nvPr/>
          </p:nvSpPr>
          <p:spPr>
            <a:xfrm>
              <a:off x="743316" y="5660249"/>
              <a:ext cx="1920688" cy="369332"/>
            </a:xfrm>
            <a:prstGeom prst="rect">
              <a:avLst/>
            </a:prstGeom>
            <a:noFill/>
          </p:spPr>
          <p:txBody>
            <a:bodyPr wrap="square" rtlCol="0">
              <a:spAutoFit/>
            </a:bodyPr>
            <a:lstStyle/>
            <a:p>
              <a:pPr algn="ctr"/>
              <a:r>
                <a:rPr lang="en-GB" dirty="0" smtClean="0"/>
                <a:t>Philippines</a:t>
              </a:r>
              <a:endParaRPr lang="en-GB" dirty="0"/>
            </a:p>
          </p:txBody>
        </p:sp>
        <p:pic>
          <p:nvPicPr>
            <p:cNvPr id="25" name="Picture 24"/>
            <p:cNvPicPr>
              <a:picLocks noChangeAspect="1"/>
            </p:cNvPicPr>
            <p:nvPr/>
          </p:nvPicPr>
          <p:blipFill>
            <a:blip r:embed="rId10"/>
            <a:stretch>
              <a:fillRect/>
            </a:stretch>
          </p:blipFill>
          <p:spPr>
            <a:xfrm>
              <a:off x="3298400" y="4643643"/>
              <a:ext cx="1879107" cy="1254580"/>
            </a:xfrm>
            <a:prstGeom prst="rect">
              <a:avLst/>
            </a:prstGeom>
          </p:spPr>
        </p:pic>
        <p:sp>
          <p:nvSpPr>
            <p:cNvPr id="26" name="TextBox 25"/>
            <p:cNvSpPr txBox="1"/>
            <p:nvPr/>
          </p:nvSpPr>
          <p:spPr>
            <a:xfrm>
              <a:off x="3277609" y="5929212"/>
              <a:ext cx="1920688" cy="369332"/>
            </a:xfrm>
            <a:prstGeom prst="rect">
              <a:avLst/>
            </a:prstGeom>
            <a:noFill/>
          </p:spPr>
          <p:txBody>
            <a:bodyPr wrap="square" rtlCol="0">
              <a:spAutoFit/>
            </a:bodyPr>
            <a:lstStyle/>
            <a:p>
              <a:pPr algn="ctr"/>
              <a:r>
                <a:rPr lang="en-GB" dirty="0" smtClean="0"/>
                <a:t>Tanzania</a:t>
              </a:r>
              <a:endParaRPr lang="en-GB" dirty="0"/>
            </a:p>
          </p:txBody>
        </p:sp>
        <p:pic>
          <p:nvPicPr>
            <p:cNvPr id="27" name="Picture 26"/>
            <p:cNvPicPr>
              <a:picLocks noChangeAspect="1"/>
            </p:cNvPicPr>
            <p:nvPr/>
          </p:nvPicPr>
          <p:blipFill>
            <a:blip r:embed="rId11"/>
            <a:stretch>
              <a:fillRect/>
            </a:stretch>
          </p:blipFill>
          <p:spPr>
            <a:xfrm>
              <a:off x="5837451" y="4643643"/>
              <a:ext cx="1853560" cy="1234798"/>
            </a:xfrm>
            <a:prstGeom prst="rect">
              <a:avLst/>
            </a:prstGeom>
          </p:spPr>
        </p:pic>
        <p:sp>
          <p:nvSpPr>
            <p:cNvPr id="28" name="TextBox 27"/>
            <p:cNvSpPr txBox="1"/>
            <p:nvPr/>
          </p:nvSpPr>
          <p:spPr>
            <a:xfrm>
              <a:off x="5810512" y="5879961"/>
              <a:ext cx="1920688" cy="369332"/>
            </a:xfrm>
            <a:prstGeom prst="rect">
              <a:avLst/>
            </a:prstGeom>
            <a:noFill/>
          </p:spPr>
          <p:txBody>
            <a:bodyPr wrap="square" rtlCol="0">
              <a:spAutoFit/>
            </a:bodyPr>
            <a:lstStyle/>
            <a:p>
              <a:pPr algn="ctr"/>
              <a:r>
                <a:rPr lang="en-GB" dirty="0" smtClean="0"/>
                <a:t>Zambia</a:t>
              </a:r>
              <a:endParaRPr lang="en-GB" dirty="0"/>
            </a:p>
          </p:txBody>
        </p:sp>
      </p:grpSp>
      <p:sp>
        <p:nvSpPr>
          <p:cNvPr id="29" name="TextBox 28"/>
          <p:cNvSpPr txBox="1"/>
          <p:nvPr/>
        </p:nvSpPr>
        <p:spPr>
          <a:xfrm>
            <a:off x="42883" y="6572056"/>
            <a:ext cx="1828800" cy="261610"/>
          </a:xfrm>
          <a:prstGeom prst="rect">
            <a:avLst/>
          </a:prstGeom>
          <a:noFill/>
        </p:spPr>
        <p:txBody>
          <a:bodyPr wrap="square" rtlCol="0">
            <a:spAutoFit/>
          </a:bodyPr>
          <a:lstStyle/>
          <a:p>
            <a:r>
              <a:rPr lang="en-GB" sz="1100" dirty="0"/>
              <a:t> </a:t>
            </a:r>
            <a:r>
              <a:rPr lang="en-GB" sz="1100" dirty="0" smtClean="0"/>
              <a:t>Flags </a:t>
            </a:r>
            <a:r>
              <a:rPr lang="en-GB" sz="1100" dirty="0"/>
              <a:t>f</a:t>
            </a:r>
            <a:r>
              <a:rPr lang="en-GB" sz="1100" dirty="0" smtClean="0"/>
              <a:t>rom Science </a:t>
            </a:r>
            <a:r>
              <a:rPr lang="en-GB" sz="1100" dirty="0"/>
              <a:t>Kids </a:t>
            </a:r>
            <a:r>
              <a:rPr lang="en-GB" sz="1100" dirty="0" smtClean="0"/>
              <a:t>©</a:t>
            </a:r>
            <a:endParaRPr lang="en-GB" sz="1100" dirty="0"/>
          </a:p>
        </p:txBody>
      </p:sp>
      <p:sp>
        <p:nvSpPr>
          <p:cNvPr id="30" name="TextBox 29"/>
          <p:cNvSpPr txBox="1"/>
          <p:nvPr/>
        </p:nvSpPr>
        <p:spPr>
          <a:xfrm>
            <a:off x="8669438" y="6547366"/>
            <a:ext cx="474562" cy="261610"/>
          </a:xfrm>
          <a:prstGeom prst="rect">
            <a:avLst/>
          </a:prstGeom>
          <a:noFill/>
        </p:spPr>
        <p:txBody>
          <a:bodyPr wrap="square" rtlCol="0">
            <a:spAutoFit/>
          </a:bodyPr>
          <a:lstStyle/>
          <a:p>
            <a:r>
              <a:rPr lang="en-GB" sz="1100" dirty="0" smtClean="0"/>
              <a:t>18</a:t>
            </a:r>
            <a:endParaRPr lang="en-GB" sz="1100" dirty="0"/>
          </a:p>
        </p:txBody>
      </p:sp>
    </p:spTree>
    <p:extLst>
      <p:ext uri="{BB962C8B-B14F-4D97-AF65-F5344CB8AC3E}">
        <p14:creationId xmlns:p14="http://schemas.microsoft.com/office/powerpoint/2010/main" val="3063881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169817"/>
            <a:ext cx="8513717" cy="1678581"/>
          </a:xfrm>
        </p:spPr>
        <p:txBody>
          <a:bodyPr>
            <a:normAutofit fontScale="90000"/>
          </a:bodyPr>
          <a:lstStyle/>
          <a:p>
            <a:r>
              <a:rPr lang="en-GB" sz="4000" b="1" dirty="0" smtClean="0">
                <a:solidFill>
                  <a:srgbClr val="0070C0"/>
                </a:solidFill>
                <a:latin typeface="Cambria" panose="02040503050406030204" pitchFamily="18" charset="0"/>
              </a:rPr>
              <a:t>What we found:</a:t>
            </a:r>
            <a:r>
              <a:rPr lang="en-GB" b="1" dirty="0" smtClean="0">
                <a:solidFill>
                  <a:srgbClr val="0070C0"/>
                </a:solidFill>
                <a:latin typeface="Cambria" panose="02040503050406030204" pitchFamily="18" charset="0"/>
              </a:rPr>
              <a:t/>
            </a:r>
            <a:br>
              <a:rPr lang="en-GB" b="1" dirty="0" smtClean="0">
                <a:solidFill>
                  <a:srgbClr val="0070C0"/>
                </a:solidFill>
                <a:latin typeface="Cambria" panose="02040503050406030204" pitchFamily="18" charset="0"/>
              </a:rPr>
            </a:br>
            <a:r>
              <a:rPr lang="en-GB" sz="4000" b="1" dirty="0" smtClean="0">
                <a:solidFill>
                  <a:srgbClr val="0070C0"/>
                </a:solidFill>
                <a:latin typeface="Cambria" panose="02040503050406030204" pitchFamily="18" charset="0"/>
              </a:rPr>
              <a:t>All the decision–making processes included two steps </a:t>
            </a:r>
            <a:endParaRPr lang="en-GB" sz="40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342900" y="2043954"/>
            <a:ext cx="8343900" cy="4369912"/>
          </a:xfrm>
        </p:spPr>
        <p:txBody>
          <a:bodyPr>
            <a:noAutofit/>
          </a:bodyPr>
          <a:lstStyle/>
          <a:p>
            <a:pPr marL="514350" indent="-514350">
              <a:buAutoNum type="arabicPeriod"/>
            </a:pPr>
            <a:r>
              <a:rPr lang="en-GB" sz="3200" dirty="0" smtClean="0"/>
              <a:t>Prioritise </a:t>
            </a:r>
            <a:r>
              <a:rPr lang="en-GB" sz="3200" dirty="0"/>
              <a:t>the health issues to be </a:t>
            </a:r>
            <a:r>
              <a:rPr lang="en-GB" sz="3200" dirty="0" smtClean="0"/>
              <a:t>addressed</a:t>
            </a:r>
          </a:p>
          <a:p>
            <a:pPr marL="0" indent="0">
              <a:buNone/>
            </a:pPr>
            <a:endParaRPr lang="en-GB" sz="1600" dirty="0" smtClean="0"/>
          </a:p>
          <a:p>
            <a:pPr marL="0" indent="0">
              <a:buNone/>
            </a:pPr>
            <a:r>
              <a:rPr lang="en-GB" sz="3200" dirty="0" smtClean="0"/>
              <a:t>2.   Develop </a:t>
            </a:r>
            <a:r>
              <a:rPr lang="en-GB" sz="3200" dirty="0"/>
              <a:t>an action plan</a:t>
            </a:r>
          </a:p>
        </p:txBody>
      </p:sp>
      <p:pic>
        <p:nvPicPr>
          <p:cNvPr id="4" name="Picture 3"/>
          <p:cNvPicPr>
            <a:picLocks noChangeAspect="1"/>
          </p:cNvPicPr>
          <p:nvPr/>
        </p:nvPicPr>
        <p:blipFill>
          <a:blip r:embed="rId3"/>
          <a:stretch>
            <a:fillRect/>
          </a:stretch>
        </p:blipFill>
        <p:spPr>
          <a:xfrm>
            <a:off x="369410" y="3975256"/>
            <a:ext cx="5614702" cy="2607272"/>
          </a:xfrm>
          <a:prstGeom prst="rect">
            <a:avLst/>
          </a:prstGeom>
        </p:spPr>
      </p:pic>
      <p:sp>
        <p:nvSpPr>
          <p:cNvPr id="5" name="TextBox 4"/>
          <p:cNvSpPr txBox="1"/>
          <p:nvPr/>
        </p:nvSpPr>
        <p:spPr>
          <a:xfrm>
            <a:off x="365570" y="6575181"/>
            <a:ext cx="5472000" cy="261610"/>
          </a:xfrm>
          <a:prstGeom prst="rect">
            <a:avLst/>
          </a:prstGeom>
          <a:noFill/>
        </p:spPr>
        <p:txBody>
          <a:bodyPr wrap="square" rtlCol="0">
            <a:spAutoFit/>
          </a:bodyPr>
          <a:lstStyle/>
          <a:p>
            <a:r>
              <a:rPr lang="en-GB" sz="1100" dirty="0" smtClean="0"/>
              <a:t>Maternal and </a:t>
            </a:r>
            <a:r>
              <a:rPr lang="en-GB" sz="1100" dirty="0" err="1" smtClean="0"/>
              <a:t>newborn</a:t>
            </a:r>
            <a:r>
              <a:rPr lang="en-GB" sz="1100" dirty="0" smtClean="0"/>
              <a:t> health register in Uttar Pradesh, India –  Bilal Iqbal </a:t>
            </a:r>
            <a:r>
              <a:rPr lang="en-GB" sz="1100" dirty="0" err="1" smtClean="0"/>
              <a:t>Avan</a:t>
            </a:r>
            <a:endParaRPr lang="en-GB" sz="1100" dirty="0"/>
          </a:p>
        </p:txBody>
      </p:sp>
      <p:sp>
        <p:nvSpPr>
          <p:cNvPr id="6" name="TextBox 5"/>
          <p:cNvSpPr txBox="1"/>
          <p:nvPr/>
        </p:nvSpPr>
        <p:spPr>
          <a:xfrm>
            <a:off x="8686800" y="6547366"/>
            <a:ext cx="457200" cy="261610"/>
          </a:xfrm>
          <a:prstGeom prst="rect">
            <a:avLst/>
          </a:prstGeom>
          <a:noFill/>
        </p:spPr>
        <p:txBody>
          <a:bodyPr wrap="square" rtlCol="0">
            <a:spAutoFit/>
          </a:bodyPr>
          <a:lstStyle/>
          <a:p>
            <a:r>
              <a:rPr lang="en-GB" sz="1100" dirty="0" smtClean="0"/>
              <a:t>19</a:t>
            </a:r>
            <a:endParaRPr lang="en-GB" sz="1100" dirty="0"/>
          </a:p>
        </p:txBody>
      </p:sp>
    </p:spTree>
    <p:extLst>
      <p:ext uri="{BB962C8B-B14F-4D97-AF65-F5344CB8AC3E}">
        <p14:creationId xmlns:p14="http://schemas.microsoft.com/office/powerpoint/2010/main" val="183097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42900" y="253218"/>
            <a:ext cx="8801100" cy="1603717"/>
          </a:xfrm>
          <a:prstGeom prst="rect">
            <a:avLst/>
          </a:prstGeom>
        </p:spPr>
        <p:txBody>
          <a:bodyPr vert="horz" lIns="91440" tIns="45720" rIns="91440" bIns="45720" rtlCol="0" anchor="ctr">
            <a:normAutofit/>
          </a:bodyPr>
          <a:lstStyle/>
          <a:p>
            <a:pPr lvl="0">
              <a:spcBef>
                <a:spcPct val="0"/>
              </a:spcBef>
              <a:defRPr/>
            </a:pPr>
            <a:r>
              <a:rPr lang="en-GB" sz="4400" b="1" dirty="0" smtClean="0">
                <a:solidFill>
                  <a:schemeClr val="accent1"/>
                </a:solidFill>
                <a:latin typeface="Cambria" pitchFamily="18" charset="0"/>
                <a:cs typeface="Arial Black"/>
              </a:rPr>
              <a:t>Outline</a:t>
            </a:r>
          </a:p>
          <a:p>
            <a:pPr algn="ctr">
              <a:lnSpc>
                <a:spcPct val="80000"/>
              </a:lnSpc>
              <a:spcBef>
                <a:spcPct val="0"/>
              </a:spcBef>
              <a:defRPr/>
            </a:pPr>
            <a:endParaRPr lang="en-GB" sz="3200" b="1" dirty="0">
              <a:solidFill>
                <a:schemeClr val="accent1"/>
              </a:solidFill>
              <a:latin typeface="Cambria" pitchFamily="18" charset="0"/>
              <a:ea typeface="+mj-ea"/>
              <a:cs typeface="Arial Black"/>
            </a:endParaRPr>
          </a:p>
        </p:txBody>
      </p:sp>
      <p:sp>
        <p:nvSpPr>
          <p:cNvPr id="4" name="Title 1"/>
          <p:cNvSpPr txBox="1">
            <a:spLocks/>
          </p:cNvSpPr>
          <p:nvPr/>
        </p:nvSpPr>
        <p:spPr>
          <a:xfrm>
            <a:off x="633046" y="1598052"/>
            <a:ext cx="7455877" cy="3875648"/>
          </a:xfrm>
          <a:prstGeom prst="rect">
            <a:avLst/>
          </a:prstGeom>
        </p:spPr>
        <p:txBody>
          <a:bodyPr vert="horz" lIns="91440" tIns="45720" rIns="91440" bIns="45720" rtlCol="0" anchor="ctr">
            <a:normAutofit/>
          </a:bodyPr>
          <a:lstStyle/>
          <a:p>
            <a:pPr marL="514350" lvl="0" indent="-514350">
              <a:spcBef>
                <a:spcPct val="0"/>
              </a:spcBef>
              <a:spcAft>
                <a:spcPts val="1200"/>
              </a:spcAft>
              <a:buFont typeface="+mj-lt"/>
              <a:buAutoNum type="arabicPeriod"/>
              <a:defRPr/>
            </a:pPr>
            <a:r>
              <a:rPr lang="en-GB" sz="2800" dirty="0" smtClean="0">
                <a:cs typeface="Arial Black"/>
              </a:rPr>
              <a:t>Data Informed Platform for Health</a:t>
            </a:r>
          </a:p>
          <a:p>
            <a:pPr marL="514350" lvl="0" indent="-514350">
              <a:spcBef>
                <a:spcPct val="0"/>
              </a:spcBef>
              <a:spcAft>
                <a:spcPts val="1200"/>
              </a:spcAft>
              <a:buFont typeface="+mj-lt"/>
              <a:buAutoNum type="arabicPeriod"/>
              <a:defRPr/>
            </a:pPr>
            <a:r>
              <a:rPr lang="en-GB" sz="2800" dirty="0" smtClean="0">
                <a:cs typeface="Arial Black"/>
              </a:rPr>
              <a:t>Conduct of feasibility study  </a:t>
            </a:r>
          </a:p>
          <a:p>
            <a:pPr marL="514350" indent="-514350">
              <a:spcBef>
                <a:spcPct val="0"/>
              </a:spcBef>
              <a:spcAft>
                <a:spcPts val="1200"/>
              </a:spcAft>
              <a:buFont typeface="+mj-lt"/>
              <a:buAutoNum type="arabicPeriod"/>
              <a:defRPr/>
            </a:pPr>
            <a:r>
              <a:rPr lang="en-GB" sz="2800" dirty="0" smtClean="0">
                <a:cs typeface="Arial Black"/>
              </a:rPr>
              <a:t>Lessons learnt from the feasibility studies</a:t>
            </a:r>
          </a:p>
          <a:p>
            <a:pPr marL="514350" lvl="0" indent="-514350">
              <a:spcBef>
                <a:spcPct val="0"/>
              </a:spcBef>
              <a:spcAft>
                <a:spcPts val="1200"/>
              </a:spcAft>
              <a:buFont typeface="+mj-lt"/>
              <a:buAutoNum type="arabicPeriod"/>
              <a:defRPr/>
            </a:pPr>
            <a:r>
              <a:rPr lang="en-GB" sz="2800" dirty="0" smtClean="0">
                <a:cs typeface="Arial Black"/>
              </a:rPr>
              <a:t>Next steps</a:t>
            </a:r>
          </a:p>
          <a:p>
            <a:pPr lvl="0" algn="ctr">
              <a:spcBef>
                <a:spcPct val="0"/>
              </a:spcBef>
              <a:spcAft>
                <a:spcPts val="1200"/>
              </a:spcAft>
              <a:defRPr/>
            </a:pPr>
            <a:endParaRPr kumimoji="0" lang="en-GB" sz="2400" b="1" u="none" strike="noStrike" kern="1200" cap="none" spc="0" normalizeH="0" baseline="0" noProof="0" dirty="0" smtClean="0">
              <a:ln>
                <a:noFill/>
              </a:ln>
              <a:effectLst/>
              <a:uLnTx/>
              <a:uFillTx/>
              <a:latin typeface="Cambria" pitchFamily="18" charset="0"/>
              <a:ea typeface="+mj-ea"/>
              <a:cs typeface="Arial Black"/>
            </a:endParaRPr>
          </a:p>
        </p:txBody>
      </p:sp>
      <p:pic>
        <p:nvPicPr>
          <p:cNvPr id="5" name="Picture 4" descr="http://blog.econocom.com/wp-content/uploads/2013/04/data-doctor-300x199.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409592" y="909197"/>
            <a:ext cx="2857500" cy="1895475"/>
          </a:xfrm>
          <a:prstGeom prst="rect">
            <a:avLst/>
          </a:prstGeom>
          <a:noFill/>
          <a:ln>
            <a:noFill/>
          </a:ln>
        </p:spPr>
      </p:pic>
      <p:sp>
        <p:nvSpPr>
          <p:cNvPr id="7" name="TextBox 6"/>
          <p:cNvSpPr txBox="1"/>
          <p:nvPr/>
        </p:nvSpPr>
        <p:spPr>
          <a:xfrm>
            <a:off x="8756374" y="6530009"/>
            <a:ext cx="387626" cy="369332"/>
          </a:xfrm>
          <a:prstGeom prst="rect">
            <a:avLst/>
          </a:prstGeom>
          <a:noFill/>
        </p:spPr>
        <p:txBody>
          <a:bodyPr wrap="square" rtlCol="0">
            <a:spAutoFit/>
          </a:bodyPr>
          <a:lstStyle/>
          <a:p>
            <a:r>
              <a:rPr lang="en-GB" dirty="0"/>
              <a:t>2</a:t>
            </a:r>
          </a:p>
        </p:txBody>
      </p:sp>
    </p:spTree>
    <p:extLst>
      <p:ext uri="{BB962C8B-B14F-4D97-AF65-F5344CB8AC3E}">
        <p14:creationId xmlns:p14="http://schemas.microsoft.com/office/powerpoint/2010/main" val="2351009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494" y="71842"/>
            <a:ext cx="5172122" cy="1861461"/>
          </a:xfrm>
        </p:spPr>
        <p:txBody>
          <a:bodyPr>
            <a:normAutofit/>
          </a:bodyPr>
          <a:lstStyle/>
          <a:p>
            <a:r>
              <a:rPr lang="en-GB" sz="3600" b="1" dirty="0" smtClean="0">
                <a:solidFill>
                  <a:srgbClr val="0070C0"/>
                </a:solidFill>
                <a:latin typeface="Cambria" panose="02040503050406030204" pitchFamily="18" charset="0"/>
              </a:rPr>
              <a:t>What we found:</a:t>
            </a:r>
            <a:br>
              <a:rPr lang="en-GB" sz="3600" b="1" dirty="0" smtClean="0">
                <a:solidFill>
                  <a:srgbClr val="0070C0"/>
                </a:solidFill>
                <a:latin typeface="Cambria" panose="02040503050406030204" pitchFamily="18" charset="0"/>
              </a:rPr>
            </a:br>
            <a:r>
              <a:rPr lang="en-GB" sz="3600" b="1" dirty="0" smtClean="0">
                <a:solidFill>
                  <a:srgbClr val="0070C0"/>
                </a:solidFill>
                <a:latin typeface="Cambria" panose="02040503050406030204" pitchFamily="18" charset="0"/>
              </a:rPr>
              <a:t>Types of data used for decision-making</a:t>
            </a:r>
            <a:endParaRPr lang="en-GB" sz="36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3684494" y="1975564"/>
            <a:ext cx="4867834" cy="3817815"/>
          </a:xfrm>
        </p:spPr>
        <p:txBody>
          <a:bodyPr>
            <a:noAutofit/>
          </a:bodyPr>
          <a:lstStyle/>
          <a:p>
            <a:pPr>
              <a:spcAft>
                <a:spcPts val="600"/>
              </a:spcAft>
            </a:pPr>
            <a:r>
              <a:rPr lang="en-GB" sz="3200" dirty="0" smtClean="0"/>
              <a:t>Health Management Information Systems data (HMIS)</a:t>
            </a:r>
          </a:p>
          <a:p>
            <a:pPr>
              <a:spcAft>
                <a:spcPts val="600"/>
              </a:spcAft>
            </a:pPr>
            <a:r>
              <a:rPr lang="en-GB" sz="3200" dirty="0" smtClean="0"/>
              <a:t>Facility records</a:t>
            </a:r>
          </a:p>
          <a:p>
            <a:pPr>
              <a:spcAft>
                <a:spcPts val="600"/>
              </a:spcAft>
            </a:pPr>
            <a:r>
              <a:rPr lang="en-GB" sz="3200" dirty="0" smtClean="0"/>
              <a:t>Document reviews</a:t>
            </a:r>
          </a:p>
          <a:p>
            <a:pPr>
              <a:spcAft>
                <a:spcPts val="600"/>
              </a:spcAft>
            </a:pPr>
            <a:r>
              <a:rPr lang="en-GB" sz="3200" dirty="0" smtClean="0"/>
              <a:t>Other sources of data…</a:t>
            </a:r>
            <a:endParaRPr lang="en-GB"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98" y="300456"/>
            <a:ext cx="3214377" cy="6013486"/>
          </a:xfrm>
          <a:prstGeom prst="rect">
            <a:avLst/>
          </a:prstGeom>
        </p:spPr>
      </p:pic>
      <p:sp>
        <p:nvSpPr>
          <p:cNvPr id="7" name="TextBox 6"/>
          <p:cNvSpPr txBox="1"/>
          <p:nvPr/>
        </p:nvSpPr>
        <p:spPr>
          <a:xfrm>
            <a:off x="342898" y="6313942"/>
            <a:ext cx="3214377" cy="261610"/>
          </a:xfrm>
          <a:prstGeom prst="rect">
            <a:avLst/>
          </a:prstGeom>
          <a:noFill/>
        </p:spPr>
        <p:txBody>
          <a:bodyPr wrap="square" rtlCol="0">
            <a:spAutoFit/>
          </a:bodyPr>
          <a:lstStyle/>
          <a:p>
            <a:r>
              <a:rPr lang="en-GB" sz="1100" dirty="0" smtClean="0"/>
              <a:t>Health facility data in Ethiopia – Bilal Iqbal </a:t>
            </a:r>
            <a:r>
              <a:rPr lang="en-GB" sz="1100" dirty="0" err="1" smtClean="0"/>
              <a:t>Avan</a:t>
            </a:r>
            <a:endParaRPr lang="en-GB" sz="1100" dirty="0"/>
          </a:p>
        </p:txBody>
      </p:sp>
      <p:sp>
        <p:nvSpPr>
          <p:cNvPr id="8" name="TextBox 7"/>
          <p:cNvSpPr txBox="1"/>
          <p:nvPr/>
        </p:nvSpPr>
        <p:spPr>
          <a:xfrm>
            <a:off x="8727311" y="6547366"/>
            <a:ext cx="416689" cy="261610"/>
          </a:xfrm>
          <a:prstGeom prst="rect">
            <a:avLst/>
          </a:prstGeom>
          <a:noFill/>
        </p:spPr>
        <p:txBody>
          <a:bodyPr wrap="square" rtlCol="0">
            <a:spAutoFit/>
          </a:bodyPr>
          <a:lstStyle/>
          <a:p>
            <a:r>
              <a:rPr lang="en-GB" sz="1100" dirty="0" smtClean="0"/>
              <a:t>20</a:t>
            </a:r>
            <a:endParaRPr lang="en-GB" sz="1100" dirty="0"/>
          </a:p>
        </p:txBody>
      </p:sp>
    </p:spTree>
    <p:extLst>
      <p:ext uri="{BB962C8B-B14F-4D97-AF65-F5344CB8AC3E}">
        <p14:creationId xmlns:p14="http://schemas.microsoft.com/office/powerpoint/2010/main" val="417966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1" y="169818"/>
            <a:ext cx="8830490" cy="1053864"/>
          </a:xfrm>
        </p:spPr>
        <p:txBody>
          <a:bodyPr>
            <a:normAutofit fontScale="90000"/>
          </a:bodyPr>
          <a:lstStyle/>
          <a:p>
            <a:r>
              <a:rPr lang="en-GB" sz="4000" b="1" dirty="0" smtClean="0">
                <a:solidFill>
                  <a:srgbClr val="0070C0"/>
                </a:solidFill>
                <a:latin typeface="Cambria" panose="02040503050406030204" pitchFamily="18" charset="0"/>
              </a:rPr>
              <a:t>What we found:</a:t>
            </a:r>
            <a:r>
              <a:rPr lang="en-GB" b="1" dirty="0" smtClean="0">
                <a:solidFill>
                  <a:srgbClr val="0070C0"/>
                </a:solidFill>
                <a:latin typeface="Cambria" panose="02040503050406030204" pitchFamily="18" charset="0"/>
              </a:rPr>
              <a:t/>
            </a:r>
            <a:br>
              <a:rPr lang="en-GB" b="1" dirty="0" smtClean="0">
                <a:solidFill>
                  <a:srgbClr val="0070C0"/>
                </a:solidFill>
                <a:latin typeface="Cambria" panose="02040503050406030204" pitchFamily="18" charset="0"/>
              </a:rPr>
            </a:br>
            <a:r>
              <a:rPr lang="en-GB" sz="4000" b="1" dirty="0" smtClean="0">
                <a:solidFill>
                  <a:srgbClr val="0070C0"/>
                </a:solidFill>
                <a:latin typeface="Cambria" panose="02040503050406030204" pitchFamily="18" charset="0"/>
              </a:rPr>
              <a:t>Challenges to decision-making processes</a:t>
            </a:r>
            <a:endParaRPr lang="en-GB" sz="40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267789" y="1547588"/>
            <a:ext cx="8660673" cy="4785976"/>
          </a:xfrm>
        </p:spPr>
        <p:txBody>
          <a:bodyPr>
            <a:noAutofit/>
          </a:bodyPr>
          <a:lstStyle/>
          <a:p>
            <a:pPr marL="0" indent="0">
              <a:spcBef>
                <a:spcPts val="40"/>
              </a:spcBef>
              <a:buNone/>
            </a:pPr>
            <a:endParaRPr lang="en-GB" sz="3200" dirty="0" smtClean="0"/>
          </a:p>
          <a:p>
            <a:pPr marL="0" indent="0">
              <a:spcBef>
                <a:spcPts val="40"/>
              </a:spcBef>
              <a:buNone/>
            </a:pPr>
            <a:endParaRPr lang="en-GB" sz="3200" dirty="0"/>
          </a:p>
          <a:p>
            <a:pPr marL="0" indent="0">
              <a:spcBef>
                <a:spcPts val="40"/>
              </a:spcBef>
              <a:buNone/>
            </a:pPr>
            <a:endParaRPr lang="en-GB" sz="3200" dirty="0" smtClean="0"/>
          </a:p>
          <a:p>
            <a:pPr marL="0" indent="0">
              <a:spcBef>
                <a:spcPts val="40"/>
              </a:spcBef>
              <a:buNone/>
            </a:pPr>
            <a:r>
              <a:rPr lang="en-GB" sz="3200" dirty="0" smtClean="0"/>
              <a:t>                 </a:t>
            </a:r>
          </a:p>
          <a:p>
            <a:pPr marL="0" indent="0">
              <a:spcBef>
                <a:spcPts val="40"/>
              </a:spcBef>
              <a:buNone/>
            </a:pPr>
            <a:endParaRPr lang="en-GB" sz="3200" dirty="0"/>
          </a:p>
          <a:p>
            <a:pPr marL="0" indent="0">
              <a:spcBef>
                <a:spcPts val="40"/>
              </a:spcBef>
              <a:buNone/>
            </a:pPr>
            <a:endParaRPr lang="en-GB" sz="3200" dirty="0"/>
          </a:p>
          <a:p>
            <a:pPr marL="0" indent="0">
              <a:buNone/>
            </a:pPr>
            <a:endParaRPr lang="en-GB" sz="2800" dirty="0" smtClean="0"/>
          </a:p>
          <a:p>
            <a:pPr marL="0" indent="0">
              <a:buNone/>
            </a:pPr>
            <a:r>
              <a:rPr lang="en-GB" sz="2800" dirty="0" smtClean="0"/>
              <a:t>                      </a:t>
            </a:r>
            <a:endParaRPr lang="en-GB"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3206834"/>
            <a:ext cx="1403873" cy="14038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2" y="4777994"/>
            <a:ext cx="1578011" cy="1380760"/>
          </a:xfrm>
          <a:prstGeom prst="rect">
            <a:avLst/>
          </a:prstGeom>
        </p:spPr>
      </p:pic>
      <p:sp>
        <p:nvSpPr>
          <p:cNvPr id="7" name="TextBox 6"/>
          <p:cNvSpPr txBox="1"/>
          <p:nvPr/>
        </p:nvSpPr>
        <p:spPr>
          <a:xfrm>
            <a:off x="182882" y="6413866"/>
            <a:ext cx="4980789" cy="261610"/>
          </a:xfrm>
          <a:prstGeom prst="rect">
            <a:avLst/>
          </a:prstGeom>
          <a:noFill/>
        </p:spPr>
        <p:txBody>
          <a:bodyPr wrap="square" rtlCol="0">
            <a:spAutoFit/>
          </a:bodyPr>
          <a:lstStyle/>
          <a:p>
            <a:r>
              <a:rPr lang="en-GB" sz="1100" dirty="0" smtClean="0"/>
              <a:t>All icons from The Noun Project (Clipboard by Jerad </a:t>
            </a:r>
            <a:r>
              <a:rPr lang="en-GB" sz="1100" dirty="0" err="1" smtClean="0"/>
              <a:t>Maplethorpe</a:t>
            </a:r>
            <a:r>
              <a:rPr lang="en-GB" sz="1100" dirty="0" smtClean="0"/>
              <a:t>; Coins by Musket)</a:t>
            </a:r>
            <a:endParaRPr lang="en-GB" sz="11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789" y="1547588"/>
            <a:ext cx="1209006" cy="1411658"/>
          </a:xfrm>
          <a:prstGeom prst="rect">
            <a:avLst/>
          </a:prstGeom>
        </p:spPr>
      </p:pic>
      <p:sp>
        <p:nvSpPr>
          <p:cNvPr id="9" name="TextBox 8"/>
          <p:cNvSpPr txBox="1"/>
          <p:nvPr/>
        </p:nvSpPr>
        <p:spPr>
          <a:xfrm>
            <a:off x="8588415" y="6547366"/>
            <a:ext cx="555585" cy="261610"/>
          </a:xfrm>
          <a:prstGeom prst="rect">
            <a:avLst/>
          </a:prstGeom>
          <a:noFill/>
        </p:spPr>
        <p:txBody>
          <a:bodyPr wrap="square" rtlCol="0">
            <a:spAutoFit/>
          </a:bodyPr>
          <a:lstStyle/>
          <a:p>
            <a:r>
              <a:rPr lang="en-GB" sz="1100" dirty="0" smtClean="0"/>
              <a:t>21</a:t>
            </a:r>
            <a:endParaRPr lang="en-GB" sz="1100" dirty="0"/>
          </a:p>
        </p:txBody>
      </p:sp>
      <p:sp>
        <p:nvSpPr>
          <p:cNvPr id="4" name="TextBox 3"/>
          <p:cNvSpPr txBox="1"/>
          <p:nvPr/>
        </p:nvSpPr>
        <p:spPr>
          <a:xfrm>
            <a:off x="1760893" y="1547588"/>
            <a:ext cx="6591571" cy="1354217"/>
          </a:xfrm>
          <a:prstGeom prst="rect">
            <a:avLst/>
          </a:prstGeom>
          <a:noFill/>
        </p:spPr>
        <p:txBody>
          <a:bodyPr wrap="square" rtlCol="0">
            <a:spAutoFit/>
          </a:bodyPr>
          <a:lstStyle/>
          <a:p>
            <a:pPr>
              <a:spcBef>
                <a:spcPts val="40"/>
              </a:spcBef>
            </a:pPr>
            <a:r>
              <a:rPr lang="en-GB" sz="3200" dirty="0"/>
              <a:t>Availability of health and health facility </a:t>
            </a:r>
            <a:r>
              <a:rPr lang="en-GB" sz="3200" dirty="0" smtClean="0"/>
              <a:t>data </a:t>
            </a:r>
            <a:r>
              <a:rPr lang="en-GB" sz="3200" dirty="0"/>
              <a:t>of good quality</a:t>
            </a:r>
          </a:p>
          <a:p>
            <a:endParaRPr lang="en-GB" dirty="0"/>
          </a:p>
        </p:txBody>
      </p:sp>
      <p:sp>
        <p:nvSpPr>
          <p:cNvPr id="10" name="TextBox 9"/>
          <p:cNvSpPr txBox="1"/>
          <p:nvPr/>
        </p:nvSpPr>
        <p:spPr>
          <a:xfrm>
            <a:off x="1716735" y="3135687"/>
            <a:ext cx="6591571" cy="1354217"/>
          </a:xfrm>
          <a:prstGeom prst="rect">
            <a:avLst/>
          </a:prstGeom>
          <a:noFill/>
        </p:spPr>
        <p:txBody>
          <a:bodyPr wrap="square" rtlCol="0">
            <a:spAutoFit/>
          </a:bodyPr>
          <a:lstStyle/>
          <a:p>
            <a:pPr>
              <a:spcBef>
                <a:spcPts val="40"/>
              </a:spcBef>
            </a:pPr>
            <a:r>
              <a:rPr lang="en-GB" sz="3200" dirty="0"/>
              <a:t>Human dynamics within a </a:t>
            </a:r>
            <a:r>
              <a:rPr lang="en-GB" sz="3200" dirty="0" smtClean="0"/>
              <a:t>formal, data-based </a:t>
            </a:r>
            <a:r>
              <a:rPr lang="en-GB" sz="3200" dirty="0"/>
              <a:t>decision-making process</a:t>
            </a:r>
          </a:p>
          <a:p>
            <a:endParaRPr lang="en-GB" dirty="0"/>
          </a:p>
        </p:txBody>
      </p:sp>
      <p:sp>
        <p:nvSpPr>
          <p:cNvPr id="11" name="TextBox 10"/>
          <p:cNvSpPr txBox="1"/>
          <p:nvPr/>
        </p:nvSpPr>
        <p:spPr>
          <a:xfrm>
            <a:off x="1715307" y="4655418"/>
            <a:ext cx="6591571" cy="1077218"/>
          </a:xfrm>
          <a:prstGeom prst="rect">
            <a:avLst/>
          </a:prstGeom>
          <a:noFill/>
        </p:spPr>
        <p:txBody>
          <a:bodyPr wrap="square" rtlCol="0">
            <a:spAutoFit/>
          </a:bodyPr>
          <a:lstStyle/>
          <a:p>
            <a:r>
              <a:rPr lang="en-GB" sz="3200" dirty="0" smtClean="0"/>
              <a:t>Decisions </a:t>
            </a:r>
            <a:r>
              <a:rPr lang="en-GB" sz="3200" dirty="0"/>
              <a:t>compromised by financial </a:t>
            </a:r>
          </a:p>
          <a:p>
            <a:r>
              <a:rPr lang="en-GB" sz="3200" dirty="0" smtClean="0"/>
              <a:t>constraints </a:t>
            </a:r>
            <a:endParaRPr lang="en-GB" sz="3200" dirty="0"/>
          </a:p>
        </p:txBody>
      </p:sp>
    </p:spTree>
    <p:extLst>
      <p:ext uri="{BB962C8B-B14F-4D97-AF65-F5344CB8AC3E}">
        <p14:creationId xmlns:p14="http://schemas.microsoft.com/office/powerpoint/2010/main" val="7155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2900" y="274638"/>
            <a:ext cx="8322536" cy="1143000"/>
          </a:xfrm>
        </p:spPr>
        <p:txBody>
          <a:bodyPr>
            <a:noAutofit/>
          </a:bodyPr>
          <a:lstStyle/>
          <a:p>
            <a:r>
              <a:rPr lang="en-GB" sz="3600" b="1" dirty="0">
                <a:solidFill>
                  <a:srgbClr val="0070C0"/>
                </a:solidFill>
                <a:latin typeface="Cambria" panose="02040503050406030204" pitchFamily="18" charset="0"/>
              </a:rPr>
              <a:t>Interpretation: Three </a:t>
            </a:r>
            <a:r>
              <a:rPr lang="en-GB" sz="3600" b="1" dirty="0" smtClean="0">
                <a:solidFill>
                  <a:srgbClr val="0070C0"/>
                </a:solidFill>
                <a:latin typeface="Cambria" panose="02040503050406030204" pitchFamily="18" charset="0"/>
              </a:rPr>
              <a:t>good practices for </a:t>
            </a:r>
            <a:r>
              <a:rPr lang="en-GB" sz="3600" b="1" dirty="0">
                <a:solidFill>
                  <a:srgbClr val="0070C0"/>
                </a:solidFill>
                <a:latin typeface="Cambria" panose="02040503050406030204" pitchFamily="18" charset="0"/>
              </a:rPr>
              <a:t>a decision-making process</a:t>
            </a:r>
            <a:endParaRPr lang="en-GB" sz="3600" b="1" dirty="0">
              <a:latin typeface="Cambria" panose="02040503050406030204" pitchFamily="18" charset="0"/>
            </a:endParaRPr>
          </a:p>
        </p:txBody>
      </p:sp>
      <p:pic>
        <p:nvPicPr>
          <p:cNvPr id="7" name="Content Placeholder 6"/>
          <p:cNvPicPr>
            <a:picLocks noGrp="1" noChangeAspect="1"/>
          </p:cNvPicPr>
          <p:nvPr>
            <p:ph idx="1"/>
          </p:nvPr>
        </p:nvPicPr>
        <p:blipFill>
          <a:blip r:embed="rId3"/>
          <a:stretch>
            <a:fillRect/>
          </a:stretch>
        </p:blipFill>
        <p:spPr>
          <a:xfrm>
            <a:off x="578044" y="1747976"/>
            <a:ext cx="1030313" cy="969348"/>
          </a:xfrm>
          <a:prstGeom prst="rect">
            <a:avLst/>
          </a:prstGeom>
        </p:spPr>
      </p:pic>
      <p:sp>
        <p:nvSpPr>
          <p:cNvPr id="8" name="Rounded Rectangle 7"/>
          <p:cNvSpPr/>
          <p:nvPr/>
        </p:nvSpPr>
        <p:spPr>
          <a:xfrm>
            <a:off x="2581834" y="1750471"/>
            <a:ext cx="5903259" cy="1077218"/>
          </a:xfrm>
          <a:prstGeom prst="round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2770515" y="1761087"/>
            <a:ext cx="5540189" cy="1077218"/>
          </a:xfrm>
          <a:prstGeom prst="rect">
            <a:avLst/>
          </a:prstGeom>
          <a:noFill/>
        </p:spPr>
        <p:txBody>
          <a:bodyPr wrap="square" rtlCol="0">
            <a:spAutoFit/>
          </a:bodyPr>
          <a:lstStyle/>
          <a:p>
            <a:pPr algn="ctr"/>
            <a:r>
              <a:rPr lang="en-GB" sz="3200" dirty="0" smtClean="0">
                <a:solidFill>
                  <a:schemeClr val="bg1"/>
                </a:solidFill>
              </a:rPr>
              <a:t>Relevant and good quality data are pre-requisite</a:t>
            </a:r>
            <a:endParaRPr lang="en-GB" sz="3200" dirty="0">
              <a:solidFill>
                <a:schemeClr val="bg1"/>
              </a:solidFill>
            </a:endParaRPr>
          </a:p>
        </p:txBody>
      </p:sp>
      <p:pic>
        <p:nvPicPr>
          <p:cNvPr id="10" name="Picture 9"/>
          <p:cNvPicPr>
            <a:picLocks noChangeAspect="1"/>
          </p:cNvPicPr>
          <p:nvPr/>
        </p:nvPicPr>
        <p:blipFill>
          <a:blip r:embed="rId4"/>
          <a:stretch>
            <a:fillRect/>
          </a:stretch>
        </p:blipFill>
        <p:spPr>
          <a:xfrm>
            <a:off x="584140" y="3067333"/>
            <a:ext cx="1487553" cy="1054699"/>
          </a:xfrm>
          <a:prstGeom prst="rect">
            <a:avLst/>
          </a:prstGeom>
        </p:spPr>
      </p:pic>
      <p:sp>
        <p:nvSpPr>
          <p:cNvPr id="11" name="Rounded Rectangle 10"/>
          <p:cNvSpPr/>
          <p:nvPr/>
        </p:nvSpPr>
        <p:spPr>
          <a:xfrm>
            <a:off x="2581834" y="3110007"/>
            <a:ext cx="5903259" cy="1085463"/>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2770515" y="3110007"/>
            <a:ext cx="5539341" cy="1077218"/>
          </a:xfrm>
          <a:prstGeom prst="rect">
            <a:avLst/>
          </a:prstGeom>
          <a:noFill/>
        </p:spPr>
        <p:txBody>
          <a:bodyPr wrap="square" rtlCol="0">
            <a:spAutoFit/>
          </a:bodyPr>
          <a:lstStyle/>
          <a:p>
            <a:pPr algn="ctr"/>
            <a:r>
              <a:rPr lang="en-GB" sz="3200" dirty="0" smtClean="0">
                <a:solidFill>
                  <a:schemeClr val="bg1"/>
                </a:solidFill>
              </a:rPr>
              <a:t>A structured process, including steps to help build consensus</a:t>
            </a:r>
            <a:endParaRPr lang="en-GB" sz="3200" dirty="0">
              <a:solidFill>
                <a:schemeClr val="bg1"/>
              </a:solidFill>
            </a:endParaRPr>
          </a:p>
        </p:txBody>
      </p:sp>
      <p:pic>
        <p:nvPicPr>
          <p:cNvPr id="13" name="Picture 12"/>
          <p:cNvPicPr>
            <a:picLocks noChangeAspect="1"/>
          </p:cNvPicPr>
          <p:nvPr/>
        </p:nvPicPr>
        <p:blipFill>
          <a:blip r:embed="rId5"/>
          <a:stretch>
            <a:fillRect/>
          </a:stretch>
        </p:blipFill>
        <p:spPr>
          <a:xfrm>
            <a:off x="578044" y="4444370"/>
            <a:ext cx="1493649" cy="1005927"/>
          </a:xfrm>
          <a:prstGeom prst="rect">
            <a:avLst/>
          </a:prstGeom>
        </p:spPr>
      </p:pic>
      <p:sp>
        <p:nvSpPr>
          <p:cNvPr id="14" name="Rounded Rectangle 13"/>
          <p:cNvSpPr/>
          <p:nvPr/>
        </p:nvSpPr>
        <p:spPr>
          <a:xfrm>
            <a:off x="2595281" y="4446793"/>
            <a:ext cx="5889811" cy="1100703"/>
          </a:xfrm>
          <a:prstGeom prst="round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2915322" y="4457216"/>
            <a:ext cx="5244353" cy="1077218"/>
          </a:xfrm>
          <a:prstGeom prst="rect">
            <a:avLst/>
          </a:prstGeom>
          <a:noFill/>
        </p:spPr>
        <p:txBody>
          <a:bodyPr wrap="square" rtlCol="0">
            <a:spAutoFit/>
          </a:bodyPr>
          <a:lstStyle/>
          <a:p>
            <a:pPr algn="ctr"/>
            <a:r>
              <a:rPr lang="en-GB" sz="3200" dirty="0" smtClean="0">
                <a:solidFill>
                  <a:schemeClr val="bg1"/>
                </a:solidFill>
              </a:rPr>
              <a:t>A well-defined role for the community</a:t>
            </a:r>
            <a:endParaRPr lang="en-GB" sz="3200" dirty="0">
              <a:solidFill>
                <a:schemeClr val="bg1"/>
              </a:solidFill>
            </a:endParaRPr>
          </a:p>
        </p:txBody>
      </p:sp>
      <p:sp>
        <p:nvSpPr>
          <p:cNvPr id="17" name="TextBox 16"/>
          <p:cNvSpPr txBox="1"/>
          <p:nvPr/>
        </p:nvSpPr>
        <p:spPr>
          <a:xfrm>
            <a:off x="309284" y="6406916"/>
            <a:ext cx="4356845" cy="430887"/>
          </a:xfrm>
          <a:prstGeom prst="rect">
            <a:avLst/>
          </a:prstGeom>
          <a:noFill/>
        </p:spPr>
        <p:txBody>
          <a:bodyPr wrap="square" rtlCol="0">
            <a:spAutoFit/>
          </a:bodyPr>
          <a:lstStyle/>
          <a:p>
            <a:r>
              <a:rPr lang="en-GB" sz="1100" dirty="0" smtClean="0"/>
              <a:t>Icons from The Noun Project </a:t>
            </a:r>
          </a:p>
          <a:p>
            <a:r>
              <a:rPr lang="en-GB" sz="1100" dirty="0" smtClean="0"/>
              <a:t>(Graph by Simple Icons; Consensus by </a:t>
            </a:r>
            <a:r>
              <a:rPr lang="en-GB" sz="1100" dirty="0" err="1" smtClean="0"/>
              <a:t>Krisada</a:t>
            </a:r>
            <a:r>
              <a:rPr lang="en-GB" sz="1100" dirty="0" smtClean="0"/>
              <a:t>; People by </a:t>
            </a:r>
            <a:r>
              <a:rPr lang="en-GB" sz="1100" dirty="0" err="1" smtClean="0"/>
              <a:t>Tuk</a:t>
            </a:r>
            <a:r>
              <a:rPr lang="en-GB" sz="1100" dirty="0" smtClean="0"/>
              <a:t> </a:t>
            </a:r>
            <a:r>
              <a:rPr lang="en-GB" sz="1100" dirty="0" err="1" smtClean="0"/>
              <a:t>Tuk</a:t>
            </a:r>
            <a:r>
              <a:rPr lang="en-GB" sz="1100" dirty="0" smtClean="0"/>
              <a:t> Design)</a:t>
            </a:r>
            <a:endParaRPr lang="en-GB" sz="1100" dirty="0"/>
          </a:p>
        </p:txBody>
      </p:sp>
      <p:sp>
        <p:nvSpPr>
          <p:cNvPr id="18" name="TextBox 17"/>
          <p:cNvSpPr txBox="1"/>
          <p:nvPr/>
        </p:nvSpPr>
        <p:spPr>
          <a:xfrm>
            <a:off x="8665436" y="6547366"/>
            <a:ext cx="478564" cy="261610"/>
          </a:xfrm>
          <a:prstGeom prst="rect">
            <a:avLst/>
          </a:prstGeom>
          <a:noFill/>
        </p:spPr>
        <p:txBody>
          <a:bodyPr wrap="square" rtlCol="0">
            <a:spAutoFit/>
          </a:bodyPr>
          <a:lstStyle/>
          <a:p>
            <a:r>
              <a:rPr lang="en-GB" sz="1100" dirty="0" smtClean="0"/>
              <a:t>22</a:t>
            </a:r>
            <a:endParaRPr lang="en-GB" sz="1100" dirty="0"/>
          </a:p>
        </p:txBody>
      </p:sp>
    </p:spTree>
    <p:extLst>
      <p:ext uri="{BB962C8B-B14F-4D97-AF65-F5344CB8AC3E}">
        <p14:creationId xmlns:p14="http://schemas.microsoft.com/office/powerpoint/2010/main" val="37541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79580" y="1963274"/>
            <a:ext cx="5322373" cy="2856919"/>
          </a:xfrm>
          <a:prstGeom prst="round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268942" y="457206"/>
            <a:ext cx="8417858" cy="1143000"/>
          </a:xfrm>
        </p:spPr>
        <p:txBody>
          <a:bodyPr/>
          <a:lstStyle/>
          <a:p>
            <a:pPr>
              <a:spcBef>
                <a:spcPts val="1500"/>
              </a:spcBef>
            </a:pPr>
            <a:r>
              <a:rPr lang="en-GB" sz="3600" b="1" dirty="0">
                <a:solidFill>
                  <a:srgbClr val="0070C0"/>
                </a:solidFill>
                <a:latin typeface="Cambria" panose="02040503050406030204" pitchFamily="18" charset="0"/>
              </a:rPr>
              <a:t>Recommendation…</a:t>
            </a:r>
          </a:p>
        </p:txBody>
      </p:sp>
      <p:sp>
        <p:nvSpPr>
          <p:cNvPr id="5" name="Content Placeholder 4"/>
          <p:cNvSpPr>
            <a:spLocks noGrp="1"/>
          </p:cNvSpPr>
          <p:nvPr>
            <p:ph sz="half" idx="1"/>
          </p:nvPr>
        </p:nvSpPr>
        <p:spPr>
          <a:xfrm>
            <a:off x="3663624" y="1975848"/>
            <a:ext cx="5154285" cy="2844345"/>
          </a:xfrm>
        </p:spPr>
        <p:txBody>
          <a:bodyPr/>
          <a:lstStyle/>
          <a:p>
            <a:pPr marL="0" indent="0" algn="ctr">
              <a:buNone/>
            </a:pPr>
            <a:r>
              <a:rPr lang="en-GB" sz="3200" dirty="0" smtClean="0">
                <a:solidFill>
                  <a:schemeClr val="bg1"/>
                </a:solidFill>
              </a:rPr>
              <a:t>Wider </a:t>
            </a:r>
            <a:r>
              <a:rPr lang="en-GB" sz="3200" dirty="0">
                <a:solidFill>
                  <a:schemeClr val="bg1"/>
                </a:solidFill>
              </a:rPr>
              <a:t>adoption of a</a:t>
            </a:r>
            <a:r>
              <a:rPr lang="en-GB" sz="3200" dirty="0" smtClean="0">
                <a:solidFill>
                  <a:schemeClr val="bg1"/>
                </a:solidFill>
              </a:rPr>
              <a:t>  decision-making process </a:t>
            </a:r>
            <a:r>
              <a:rPr lang="en-GB" sz="3200" dirty="0">
                <a:solidFill>
                  <a:schemeClr val="bg1"/>
                </a:solidFill>
              </a:rPr>
              <a:t>would be enhanced by standardisation and </a:t>
            </a:r>
            <a:r>
              <a:rPr lang="en-GB" sz="3200" dirty="0" smtClean="0">
                <a:solidFill>
                  <a:schemeClr val="bg1"/>
                </a:solidFill>
              </a:rPr>
              <a:t>           pre-testing </a:t>
            </a:r>
            <a:r>
              <a:rPr lang="en-GB" sz="3200" dirty="0">
                <a:solidFill>
                  <a:schemeClr val="bg1"/>
                </a:solidFill>
              </a:rPr>
              <a:t>in diverse settings</a:t>
            </a:r>
            <a:endParaRPr lang="en-GB" sz="3200" b="1" dirty="0">
              <a:solidFill>
                <a:schemeClr val="bg1"/>
              </a:solidFill>
              <a:latin typeface="Cambria" panose="02040503050406030204" pitchFamily="18" charset="0"/>
            </a:endParaRPr>
          </a:p>
        </p:txBody>
      </p:sp>
      <p:sp>
        <p:nvSpPr>
          <p:cNvPr id="6" name="TextBox 5"/>
          <p:cNvSpPr txBox="1"/>
          <p:nvPr/>
        </p:nvSpPr>
        <p:spPr>
          <a:xfrm>
            <a:off x="309284" y="6406916"/>
            <a:ext cx="4356845" cy="261610"/>
          </a:xfrm>
          <a:prstGeom prst="rect">
            <a:avLst/>
          </a:prstGeom>
          <a:noFill/>
        </p:spPr>
        <p:txBody>
          <a:bodyPr wrap="square" rtlCol="0">
            <a:spAutoFit/>
          </a:bodyPr>
          <a:lstStyle/>
          <a:p>
            <a:r>
              <a:rPr lang="en-GB" sz="1100" dirty="0" smtClean="0"/>
              <a:t>Icon from The Noun Project (Bubble comparison by Meaghan Hendricks)</a:t>
            </a:r>
            <a:endParaRPr lang="en-GB" sz="11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84" y="1751105"/>
            <a:ext cx="3270296" cy="3661401"/>
          </a:xfrm>
          <a:prstGeom prst="rect">
            <a:avLst/>
          </a:prstGeom>
        </p:spPr>
      </p:pic>
      <p:sp>
        <p:nvSpPr>
          <p:cNvPr id="8" name="TextBox 7"/>
          <p:cNvSpPr txBox="1"/>
          <p:nvPr/>
        </p:nvSpPr>
        <p:spPr>
          <a:xfrm>
            <a:off x="8780929" y="6551600"/>
            <a:ext cx="457200" cy="261610"/>
          </a:xfrm>
          <a:prstGeom prst="rect">
            <a:avLst/>
          </a:prstGeom>
          <a:noFill/>
        </p:spPr>
        <p:txBody>
          <a:bodyPr wrap="square" rtlCol="0">
            <a:spAutoFit/>
          </a:bodyPr>
          <a:lstStyle/>
          <a:p>
            <a:r>
              <a:rPr lang="en-GB" sz="1100" dirty="0" smtClean="0"/>
              <a:t>23</a:t>
            </a:r>
            <a:endParaRPr lang="en-GB" sz="1100" dirty="0"/>
          </a:p>
        </p:txBody>
      </p:sp>
    </p:spTree>
    <p:extLst>
      <p:ext uri="{BB962C8B-B14F-4D97-AF65-F5344CB8AC3E}">
        <p14:creationId xmlns:p14="http://schemas.microsoft.com/office/powerpoint/2010/main" val="27800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32766"/>
            <a:ext cx="9021739" cy="2581042"/>
          </a:xfrm>
        </p:spPr>
        <p:txBody>
          <a:bodyPr>
            <a:noAutofit/>
          </a:bodyPr>
          <a:lstStyle/>
          <a:p>
            <a:pPr algn="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b="1" dirty="0">
                <a:solidFill>
                  <a:srgbClr val="0070C0"/>
                </a:solidFill>
                <a:latin typeface="Cambria" panose="02040503050406030204" pitchFamily="18" charset="0"/>
              </a:rPr>
              <a:t/>
            </a:r>
            <a:br>
              <a:rPr lang="en-US" sz="2800" b="1" dirty="0">
                <a:solidFill>
                  <a:srgbClr val="0070C0"/>
                </a:solidFill>
                <a:latin typeface="Cambria" panose="02040503050406030204" pitchFamily="18" charset="0"/>
              </a:rPr>
            </a:br>
            <a:r>
              <a:rPr lang="en-US" sz="3000" b="1" dirty="0" smtClean="0">
                <a:solidFill>
                  <a:srgbClr val="0070C0"/>
                </a:solidFill>
                <a:latin typeface="Cambria" panose="02040503050406030204" pitchFamily="18" charset="0"/>
              </a:rPr>
              <a:t>Content analysis </a:t>
            </a:r>
            <a:r>
              <a:rPr lang="en-US" sz="3000" b="1" dirty="0">
                <a:solidFill>
                  <a:srgbClr val="0070C0"/>
                </a:solidFill>
                <a:latin typeface="Cambria" panose="02040503050406030204" pitchFamily="18" charset="0"/>
              </a:rPr>
              <a:t>of </a:t>
            </a:r>
            <a:r>
              <a:rPr lang="en-US" sz="3000" b="1" dirty="0" smtClean="0">
                <a:solidFill>
                  <a:srgbClr val="0070C0"/>
                </a:solidFill>
                <a:latin typeface="Cambria" panose="02040503050406030204" pitchFamily="18" charset="0"/>
              </a:rPr>
              <a:t>district level health data and inter-</a:t>
            </a:r>
            <a:r>
              <a:rPr lang="en-US" sz="3000" b="1" dirty="0" err="1" smtClean="0">
                <a:solidFill>
                  <a:srgbClr val="0070C0"/>
                </a:solidFill>
                <a:latin typeface="Cambria" panose="02040503050406030204" pitchFamily="18" charset="0"/>
              </a:rPr>
              <a:t>sectoral</a:t>
            </a:r>
            <a:r>
              <a:rPr lang="en-US" sz="3000" b="1" dirty="0" smtClean="0">
                <a:solidFill>
                  <a:srgbClr val="0070C0"/>
                </a:solidFill>
                <a:latin typeface="Cambria" panose="02040503050406030204" pitchFamily="18" charset="0"/>
              </a:rPr>
              <a:t> linkages in India </a:t>
            </a:r>
            <a:r>
              <a:rPr lang="en-US" sz="3000" b="1" dirty="0">
                <a:solidFill>
                  <a:srgbClr val="0070C0"/>
                </a:solidFill>
                <a:latin typeface="Cambria" panose="02040503050406030204" pitchFamily="18" charset="0"/>
              </a:rPr>
              <a:t>and </a:t>
            </a:r>
            <a:r>
              <a:rPr lang="en-US" sz="3000" b="1" dirty="0" smtClean="0">
                <a:solidFill>
                  <a:srgbClr val="0070C0"/>
                </a:solidFill>
                <a:latin typeface="Cambria" panose="02040503050406030204" pitchFamily="18" charset="0"/>
              </a:rPr>
              <a:t>Ethiopia</a:t>
            </a: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b="1" dirty="0" smtClean="0">
                <a:solidFill>
                  <a:schemeClr val="tx1"/>
                </a:solidFill>
                <a:latin typeface="Calibri" panose="020F0502020204030204" pitchFamily="34" charset="0"/>
              </a:rPr>
              <a:t>Dr. Della </a:t>
            </a:r>
            <a:r>
              <a:rPr lang="en-US" sz="2800" b="1" dirty="0" err="1" smtClean="0">
                <a:solidFill>
                  <a:schemeClr val="tx1"/>
                </a:solidFill>
                <a:latin typeface="Calibri" panose="020F0502020204030204" pitchFamily="34" charset="0"/>
              </a:rPr>
              <a:t>Berhanu</a:t>
            </a:r>
            <a:r>
              <a:rPr lang="en-US" sz="2000" dirty="0" smtClean="0">
                <a:solidFill>
                  <a:schemeClr val="tx1"/>
                </a:solidFill>
                <a:latin typeface="Calibri" panose="020F0502020204030204" pitchFamily="34" charset="0"/>
              </a:rPr>
              <a:t/>
            </a:r>
            <a:br>
              <a:rPr lang="en-US" sz="2000" dirty="0" smtClean="0">
                <a:solidFill>
                  <a:schemeClr val="tx1"/>
                </a:solidFill>
                <a:latin typeface="Calibri" panose="020F0502020204030204" pitchFamily="34" charset="0"/>
              </a:rPr>
            </a:br>
            <a:r>
              <a:rPr lang="en-US" sz="2000" b="1" dirty="0" smtClean="0">
                <a:solidFill>
                  <a:schemeClr val="tx1"/>
                </a:solidFill>
                <a:latin typeface="Calibri" panose="020F0502020204030204" pitchFamily="34" charset="0"/>
              </a:rPr>
              <a:t>London School of Hygiene and Tropical Medicine</a:t>
            </a:r>
            <a:r>
              <a:rPr lang="en-US" sz="1600" b="1" dirty="0" smtClean="0">
                <a:solidFill>
                  <a:schemeClr val="tx1"/>
                </a:solidFill>
                <a:latin typeface="Calibri" panose="020F0502020204030204" pitchFamily="34" charset="0"/>
              </a:rPr>
              <a:t/>
            </a:r>
            <a:br>
              <a:rPr lang="en-US" sz="1600" b="1" dirty="0" smtClean="0">
                <a:solidFill>
                  <a:schemeClr val="tx1"/>
                </a:solidFill>
                <a:latin typeface="Calibri" panose="020F0502020204030204" pitchFamily="34" charset="0"/>
              </a:rPr>
            </a:br>
            <a:r>
              <a:rPr lang="en-US" sz="2800" b="1" dirty="0" smtClean="0">
                <a:solidFill>
                  <a:schemeClr val="tx1"/>
                </a:solidFill>
                <a:latin typeface="Calibri" panose="020F0502020204030204" pitchFamily="34" charset="0"/>
              </a:rPr>
              <a:t/>
            </a:r>
            <a:br>
              <a:rPr lang="en-US" sz="2800" b="1" dirty="0" smtClean="0">
                <a:solidFill>
                  <a:schemeClr val="tx1"/>
                </a:solidFill>
                <a:latin typeface="Calibri" panose="020F0502020204030204" pitchFamily="34" charset="0"/>
              </a:rPr>
            </a:br>
            <a:r>
              <a:rPr lang="en-US" sz="2800" b="1" dirty="0" smtClean="0">
                <a:solidFill>
                  <a:schemeClr val="tx1"/>
                </a:solidFill>
                <a:latin typeface="Calibri" panose="020F0502020204030204" pitchFamily="34" charset="0"/>
              </a:rPr>
              <a:t>Dr. </a:t>
            </a:r>
            <a:r>
              <a:rPr lang="en-US" sz="2800" b="1" dirty="0" err="1" smtClean="0">
                <a:solidFill>
                  <a:schemeClr val="tx1"/>
                </a:solidFill>
                <a:latin typeface="Calibri" panose="020F0502020204030204" pitchFamily="34" charset="0"/>
              </a:rPr>
              <a:t>Sanghita</a:t>
            </a:r>
            <a:r>
              <a:rPr lang="en-US" sz="2800" b="1" dirty="0" smtClean="0">
                <a:solidFill>
                  <a:schemeClr val="tx1"/>
                </a:solidFill>
                <a:latin typeface="Calibri" panose="020F0502020204030204" pitchFamily="34" charset="0"/>
              </a:rPr>
              <a:t> Bhattacharyya</a:t>
            </a:r>
            <a:r>
              <a:rPr lang="en-US" sz="2000" dirty="0" smtClean="0">
                <a:solidFill>
                  <a:schemeClr val="tx1"/>
                </a:solidFill>
                <a:latin typeface="Calibri" panose="020F0502020204030204" pitchFamily="34" charset="0"/>
              </a:rPr>
              <a:t/>
            </a:r>
            <a:br>
              <a:rPr lang="en-US" sz="2000" dirty="0" smtClean="0">
                <a:solidFill>
                  <a:schemeClr val="tx1"/>
                </a:solidFill>
                <a:latin typeface="Calibri" panose="020F0502020204030204" pitchFamily="34" charset="0"/>
              </a:rPr>
            </a:br>
            <a:r>
              <a:rPr lang="en-US" sz="2000" b="1" dirty="0" smtClean="0">
                <a:solidFill>
                  <a:schemeClr val="tx1"/>
                </a:solidFill>
                <a:latin typeface="Calibri" panose="020F0502020204030204" pitchFamily="34" charset="0"/>
              </a:rPr>
              <a:t>Public Health Foundation of India</a:t>
            </a:r>
            <a:r>
              <a:rPr lang="en-US" sz="1600" b="1" dirty="0" smtClean="0"/>
              <a:t/>
            </a:r>
            <a:br>
              <a:rPr lang="en-US" sz="1600" b="1" dirty="0" smtClean="0"/>
            </a:br>
            <a:r>
              <a:rPr lang="en-US" sz="1600" b="1" dirty="0"/>
              <a:t/>
            </a:r>
            <a:br>
              <a:rPr lang="en-US" sz="1600" b="1" dirty="0"/>
            </a:br>
            <a:endParaRPr lang="en-US" sz="2000" b="1"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009900" y="5727700"/>
            <a:ext cx="2248136" cy="965947"/>
          </a:xfrm>
          <a:prstGeom prst="rect">
            <a:avLst/>
          </a:prstGeom>
          <a:noFill/>
          <a:ln>
            <a:noFill/>
          </a:ln>
        </p:spPr>
      </p:pic>
      <p:sp>
        <p:nvSpPr>
          <p:cNvPr id="5" name="TextBox 4"/>
          <p:cNvSpPr txBox="1"/>
          <p:nvPr/>
        </p:nvSpPr>
        <p:spPr>
          <a:xfrm>
            <a:off x="8780929" y="6551600"/>
            <a:ext cx="457200" cy="261610"/>
          </a:xfrm>
          <a:prstGeom prst="rect">
            <a:avLst/>
          </a:prstGeom>
          <a:noFill/>
        </p:spPr>
        <p:txBody>
          <a:bodyPr wrap="square" rtlCol="0">
            <a:spAutoFit/>
          </a:bodyPr>
          <a:lstStyle/>
          <a:p>
            <a:r>
              <a:rPr lang="en-GB" sz="1100" dirty="0" smtClean="0"/>
              <a:t>24</a:t>
            </a:r>
            <a:endParaRPr lang="en-GB" sz="1100" dirty="0"/>
          </a:p>
        </p:txBody>
      </p:sp>
    </p:spTree>
    <p:extLst>
      <p:ext uri="{BB962C8B-B14F-4D97-AF65-F5344CB8AC3E}">
        <p14:creationId xmlns:p14="http://schemas.microsoft.com/office/powerpoint/2010/main" val="371681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44" y="0"/>
            <a:ext cx="9019756" cy="1143000"/>
          </a:xfrm>
        </p:spPr>
        <p:txBody>
          <a:bodyPr>
            <a:noAutofit/>
          </a:bodyPr>
          <a:lstStyle/>
          <a:p>
            <a:pPr algn="ctr"/>
            <a:r>
              <a:rPr lang="en-US" sz="3200" b="1" dirty="0" smtClean="0">
                <a:solidFill>
                  <a:srgbClr val="0070C0"/>
                </a:solidFill>
                <a:latin typeface="Cambria" panose="02040503050406030204" pitchFamily="18" charset="0"/>
              </a:rPr>
              <a:t>Current district decision-making process</a:t>
            </a:r>
            <a:endParaRPr lang="en-US" sz="3200" b="1" dirty="0">
              <a:solidFill>
                <a:srgbClr val="0070C0"/>
              </a:solidFill>
              <a:latin typeface="Cambria" panose="02040503050406030204" pitchFamily="18" charset="0"/>
            </a:endParaRPr>
          </a:p>
        </p:txBody>
      </p:sp>
      <p:pic>
        <p:nvPicPr>
          <p:cNvPr id="5" name="Content Placeholder 2"/>
          <p:cNvPicPr>
            <a:picLocks noChangeAspect="1"/>
          </p:cNvPicPr>
          <p:nvPr/>
        </p:nvPicPr>
        <p:blipFill rotWithShape="1">
          <a:blip r:embed="rId2" cstate="email">
            <a:extLst>
              <a:ext uri="{28A0092B-C50C-407E-A947-70E740481C1C}">
                <a14:useLocalDpi xmlns:a14="http://schemas.microsoft.com/office/drawing/2010/main"/>
              </a:ext>
            </a:extLst>
          </a:blip>
          <a:srcRect t="-14258" b="-2289"/>
          <a:stretch/>
        </p:blipFill>
        <p:spPr>
          <a:xfrm>
            <a:off x="644990" y="487016"/>
            <a:ext cx="7937800" cy="5310159"/>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6" name="TextBox 5"/>
          <p:cNvSpPr txBox="1"/>
          <p:nvPr/>
        </p:nvSpPr>
        <p:spPr>
          <a:xfrm>
            <a:off x="8780929" y="6551600"/>
            <a:ext cx="457200" cy="261610"/>
          </a:xfrm>
          <a:prstGeom prst="rect">
            <a:avLst/>
          </a:prstGeom>
          <a:noFill/>
        </p:spPr>
        <p:txBody>
          <a:bodyPr wrap="square" rtlCol="0">
            <a:spAutoFit/>
          </a:bodyPr>
          <a:lstStyle/>
          <a:p>
            <a:r>
              <a:rPr lang="en-GB" sz="1100" dirty="0" smtClean="0"/>
              <a:t>25</a:t>
            </a:r>
            <a:endParaRPr lang="en-GB" sz="1100" dirty="0"/>
          </a:p>
        </p:txBody>
      </p:sp>
    </p:spTree>
    <p:extLst>
      <p:ext uri="{BB962C8B-B14F-4D97-AF65-F5344CB8AC3E}">
        <p14:creationId xmlns:p14="http://schemas.microsoft.com/office/powerpoint/2010/main" val="11206549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78" y="18084"/>
            <a:ext cx="8942221" cy="1143000"/>
          </a:xfrm>
        </p:spPr>
        <p:txBody>
          <a:bodyPr>
            <a:normAutofit/>
          </a:bodyPr>
          <a:lstStyle/>
          <a:p>
            <a:r>
              <a:rPr lang="en-US" sz="4400" b="1" dirty="0" smtClean="0">
                <a:solidFill>
                  <a:srgbClr val="0070C0"/>
                </a:solidFill>
                <a:latin typeface="Cambria" panose="02040503050406030204" pitchFamily="18" charset="0"/>
              </a:rPr>
              <a:t>District decision-making: India</a:t>
            </a:r>
            <a:endParaRPr lang="en-US" sz="4400" b="1" dirty="0">
              <a:solidFill>
                <a:srgbClr val="0070C0"/>
              </a:solidFill>
              <a:latin typeface="Cambria" panose="02040503050406030204" pitchFamily="18" charset="0"/>
            </a:endParaRPr>
          </a:p>
        </p:txBody>
      </p:sp>
      <p:sp>
        <p:nvSpPr>
          <p:cNvPr id="3" name="Content Placeholder 2"/>
          <p:cNvSpPr>
            <a:spLocks noGrp="1"/>
          </p:cNvSpPr>
          <p:nvPr>
            <p:ph sz="quarter" idx="1"/>
          </p:nvPr>
        </p:nvSpPr>
        <p:spPr>
          <a:xfrm>
            <a:off x="276160" y="1072569"/>
            <a:ext cx="8683733" cy="4636092"/>
          </a:xfrm>
        </p:spPr>
        <p:txBody>
          <a:bodyPr>
            <a:noAutofit/>
          </a:bodyPr>
          <a:lstStyle/>
          <a:p>
            <a:pPr marL="0" lvl="1" indent="0">
              <a:spcAft>
                <a:spcPts val="1200"/>
              </a:spcAft>
              <a:buNone/>
            </a:pPr>
            <a:r>
              <a:rPr lang="en-US" sz="2400" b="1" dirty="0" smtClean="0"/>
              <a:t>Objective:</a:t>
            </a:r>
            <a:endParaRPr lang="en-US" sz="2400" dirty="0"/>
          </a:p>
          <a:p>
            <a:pPr marL="457200" lvl="1" indent="-457200">
              <a:spcAft>
                <a:spcPts val="1200"/>
              </a:spcAft>
              <a:buFont typeface="Arial" panose="020B0604020202020204" pitchFamily="34" charset="0"/>
              <a:buChar char="•"/>
            </a:pPr>
            <a:r>
              <a:rPr lang="en-US" sz="2400" dirty="0" smtClean="0"/>
              <a:t>To explore district decision-making </a:t>
            </a:r>
            <a:r>
              <a:rPr lang="en-US" sz="2400" dirty="0"/>
              <a:t>structure </a:t>
            </a:r>
            <a:endParaRPr lang="en-US" sz="2400" dirty="0" smtClean="0"/>
          </a:p>
          <a:p>
            <a:pPr marL="457200" lvl="1" indent="-457200">
              <a:spcAft>
                <a:spcPts val="1200"/>
              </a:spcAft>
              <a:buFont typeface="Arial" panose="020B0604020202020204" pitchFamily="34" charset="0"/>
              <a:buChar char="•"/>
            </a:pPr>
            <a:r>
              <a:rPr lang="en-US" sz="2400" dirty="0" smtClean="0"/>
              <a:t>To understand </a:t>
            </a:r>
            <a:r>
              <a:rPr lang="en-US" sz="2400" dirty="0"/>
              <a:t>use of data for planning and resource </a:t>
            </a:r>
            <a:r>
              <a:rPr lang="en-US" sz="2400" dirty="0" smtClean="0"/>
              <a:t>allocation</a:t>
            </a:r>
            <a:r>
              <a:rPr lang="en-US" sz="2400" b="1" dirty="0" smtClean="0"/>
              <a:t> </a:t>
            </a:r>
            <a:endParaRPr lang="en-US" sz="2400" b="1" dirty="0"/>
          </a:p>
          <a:p>
            <a:pPr marL="0" lvl="1" indent="0">
              <a:spcAft>
                <a:spcPts val="1200"/>
              </a:spcAft>
              <a:buNone/>
            </a:pPr>
            <a:r>
              <a:rPr lang="en-US" sz="2400" b="1" dirty="0" smtClean="0"/>
              <a:t>Study Area: </a:t>
            </a:r>
          </a:p>
          <a:p>
            <a:pPr marL="457200" lvl="1" indent="-457200">
              <a:spcAft>
                <a:spcPts val="1200"/>
              </a:spcAft>
              <a:buFont typeface="Arial" panose="020B0604020202020204" pitchFamily="34" charset="0"/>
              <a:buChar char="•"/>
            </a:pPr>
            <a:r>
              <a:rPr lang="en-US" sz="2400" dirty="0" smtClean="0"/>
              <a:t>North </a:t>
            </a:r>
            <a:r>
              <a:rPr lang="en-US" sz="2400" dirty="0"/>
              <a:t>and South 24 </a:t>
            </a:r>
            <a:r>
              <a:rPr lang="en-US" sz="2400" dirty="0" err="1" smtClean="0"/>
              <a:t>Parganas</a:t>
            </a:r>
            <a:r>
              <a:rPr lang="en-US" sz="2400" dirty="0" smtClean="0"/>
              <a:t> </a:t>
            </a:r>
            <a:r>
              <a:rPr lang="en-US" sz="2400" dirty="0"/>
              <a:t>districts </a:t>
            </a:r>
            <a:r>
              <a:rPr lang="en-US" sz="2400" dirty="0" smtClean="0"/>
              <a:t>in </a:t>
            </a:r>
            <a:r>
              <a:rPr lang="en-US" sz="2400" dirty="0" smtClean="0"/>
              <a:t>West Bengal </a:t>
            </a:r>
            <a:r>
              <a:rPr lang="en-US" sz="2400" dirty="0" smtClean="0"/>
              <a:t>State</a:t>
            </a:r>
            <a:endParaRPr lang="en-US" sz="2400" dirty="0" smtClean="0"/>
          </a:p>
          <a:p>
            <a:pPr marL="0" indent="0">
              <a:spcBef>
                <a:spcPts val="600"/>
              </a:spcBef>
              <a:buNone/>
            </a:pPr>
            <a:r>
              <a:rPr lang="en-US" sz="2400" b="1" dirty="0" smtClean="0"/>
              <a:t>Methods: </a:t>
            </a:r>
          </a:p>
          <a:p>
            <a:pPr>
              <a:spcBef>
                <a:spcPts val="600"/>
              </a:spcBef>
            </a:pPr>
            <a:r>
              <a:rPr lang="en-US" sz="2400" dirty="0" smtClean="0"/>
              <a:t>In-depth interviews with 28 representatives of </a:t>
            </a:r>
            <a:r>
              <a:rPr lang="en-US" sz="2400" dirty="0" smtClean="0"/>
              <a:t>district </a:t>
            </a:r>
            <a:r>
              <a:rPr lang="en-US" sz="2400" dirty="0" smtClean="0"/>
              <a:t>decision-making body in India.  </a:t>
            </a:r>
          </a:p>
          <a:p>
            <a:pPr>
              <a:spcBef>
                <a:spcPts val="600"/>
              </a:spcBef>
            </a:pPr>
            <a:r>
              <a:rPr lang="en-US" sz="2400" dirty="0" smtClean="0"/>
              <a:t>Observation of 4 district decision-making meetings in India</a:t>
            </a:r>
          </a:p>
          <a:p>
            <a:pPr marL="400050" lvl="1" indent="0">
              <a:spcAft>
                <a:spcPts val="1200"/>
              </a:spcAft>
              <a:buNone/>
            </a:pPr>
            <a:endParaRPr lang="en-US" sz="24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6" name="TextBox 5"/>
          <p:cNvSpPr txBox="1"/>
          <p:nvPr/>
        </p:nvSpPr>
        <p:spPr>
          <a:xfrm>
            <a:off x="8691478" y="6551600"/>
            <a:ext cx="457200" cy="261610"/>
          </a:xfrm>
          <a:prstGeom prst="rect">
            <a:avLst/>
          </a:prstGeom>
          <a:noFill/>
        </p:spPr>
        <p:txBody>
          <a:bodyPr wrap="square" rtlCol="0">
            <a:spAutoFit/>
          </a:bodyPr>
          <a:lstStyle/>
          <a:p>
            <a:r>
              <a:rPr lang="en-GB" sz="1100" dirty="0" smtClean="0"/>
              <a:t>26</a:t>
            </a:r>
            <a:endParaRPr lang="en-GB" sz="1100" dirty="0"/>
          </a:p>
        </p:txBody>
      </p:sp>
    </p:spTree>
    <p:extLst>
      <p:ext uri="{BB962C8B-B14F-4D97-AF65-F5344CB8AC3E}">
        <p14:creationId xmlns:p14="http://schemas.microsoft.com/office/powerpoint/2010/main" val="193789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17" y="18084"/>
            <a:ext cx="8638242" cy="1143000"/>
          </a:xfrm>
        </p:spPr>
        <p:txBody>
          <a:bodyPr>
            <a:normAutofit/>
          </a:bodyPr>
          <a:lstStyle/>
          <a:p>
            <a:r>
              <a:rPr lang="en-US" sz="4000" b="1" dirty="0" smtClean="0">
                <a:solidFill>
                  <a:srgbClr val="0070C0"/>
                </a:solidFill>
                <a:latin typeface="Cambria" panose="02040503050406030204" pitchFamily="18" charset="0"/>
              </a:rPr>
              <a:t>District decision-making: Structure</a:t>
            </a:r>
            <a:endParaRPr lang="en-US" sz="40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0" y="1151388"/>
            <a:ext cx="3419364" cy="4771898"/>
          </a:xfrm>
        </p:spPr>
        <p:txBody>
          <a:bodyPr>
            <a:noAutofit/>
          </a:bodyPr>
          <a:lstStyle/>
          <a:p>
            <a:pPr>
              <a:spcBef>
                <a:spcPts val="600"/>
              </a:spcBef>
              <a:spcAft>
                <a:spcPts val="1200"/>
              </a:spcAft>
            </a:pPr>
            <a:r>
              <a:rPr lang="en-US" sz="2400" dirty="0" smtClean="0"/>
              <a:t>Who? </a:t>
            </a:r>
          </a:p>
          <a:p>
            <a:pPr>
              <a:spcBef>
                <a:spcPts val="600"/>
              </a:spcBef>
              <a:spcAft>
                <a:spcPts val="1200"/>
              </a:spcAft>
            </a:pPr>
            <a:r>
              <a:rPr lang="en-US" sz="2400" dirty="0" smtClean="0"/>
              <a:t>What?</a:t>
            </a:r>
          </a:p>
          <a:p>
            <a:pPr>
              <a:spcBef>
                <a:spcPts val="600"/>
              </a:spcBef>
              <a:spcAft>
                <a:spcPts val="1200"/>
              </a:spcAft>
            </a:pPr>
            <a:endParaRPr lang="en-US" sz="2400" dirty="0"/>
          </a:p>
          <a:p>
            <a:pPr>
              <a:spcBef>
                <a:spcPts val="600"/>
              </a:spcBef>
              <a:spcAft>
                <a:spcPts val="1200"/>
              </a:spcAft>
            </a:pPr>
            <a:r>
              <a:rPr lang="en-US" sz="2400" dirty="0" smtClean="0"/>
              <a:t>When? </a:t>
            </a:r>
          </a:p>
          <a:p>
            <a:pPr>
              <a:spcBef>
                <a:spcPts val="600"/>
              </a:spcBef>
              <a:spcAft>
                <a:spcPts val="1200"/>
              </a:spcAft>
            </a:pPr>
            <a:endParaRPr lang="en-US" sz="2400" dirty="0" smtClean="0"/>
          </a:p>
          <a:p>
            <a:pPr>
              <a:spcBef>
                <a:spcPts val="600"/>
              </a:spcBef>
              <a:spcAft>
                <a:spcPts val="1200"/>
              </a:spcAft>
            </a:pPr>
            <a:r>
              <a:rPr lang="en-US" sz="2400" dirty="0" smtClean="0"/>
              <a:t> Representative? </a:t>
            </a:r>
            <a:endParaRPr lang="en-US" sz="24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5" name="Content Placeholder 2"/>
          <p:cNvSpPr txBox="1">
            <a:spLocks/>
          </p:cNvSpPr>
          <p:nvPr/>
        </p:nvSpPr>
        <p:spPr>
          <a:xfrm>
            <a:off x="2628900" y="1151388"/>
            <a:ext cx="6353736" cy="4486780"/>
          </a:xfrm>
          <a:prstGeom prst="rect">
            <a:avLst/>
          </a:prstGeom>
          <a:ln>
            <a:noFill/>
          </a:ln>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lvl1pPr marL="342900" indent="-342900" algn="l" defTabSz="457200" rtl="0" eaLnBrk="1" latinLnBrk="0" hangingPunct="1">
              <a:spcBef>
                <a:spcPct val="20000"/>
              </a:spcBef>
              <a:buFont typeface="Arial"/>
              <a:buChar char="•"/>
              <a:defRPr sz="2200" kern="1200">
                <a:solidFill>
                  <a:srgbClr val="000000"/>
                </a:solidFill>
                <a:latin typeface="+mj-lt"/>
                <a:ea typeface="+mn-ea"/>
                <a:cs typeface="+mn-cs"/>
              </a:defRPr>
            </a:lvl1pPr>
            <a:lvl2pPr marL="742950" indent="-285750" algn="l" defTabSz="457200" rtl="0" eaLnBrk="1" latinLnBrk="0" hangingPunct="1">
              <a:spcBef>
                <a:spcPct val="20000"/>
              </a:spcBef>
              <a:buFont typeface="Arial"/>
              <a:buChar char="–"/>
              <a:defRPr sz="1800" kern="1200">
                <a:solidFill>
                  <a:srgbClr val="000000"/>
                </a:solidFill>
                <a:latin typeface="+mj-lt"/>
                <a:ea typeface="+mn-ea"/>
                <a:cs typeface="+mn-cs"/>
              </a:defRPr>
            </a:lvl2pPr>
            <a:lvl3pPr marL="1143000" indent="-228600" algn="l" defTabSz="457200" rtl="0" eaLnBrk="1" latinLnBrk="0" hangingPunct="1">
              <a:spcBef>
                <a:spcPct val="20000"/>
              </a:spcBef>
              <a:buFont typeface="Arial"/>
              <a:buChar char="•"/>
              <a:defRPr sz="1800" kern="1200">
                <a:solidFill>
                  <a:srgbClr val="000000"/>
                </a:solidFill>
                <a:latin typeface="+mj-lt"/>
                <a:ea typeface="+mn-ea"/>
                <a:cs typeface="+mn-cs"/>
              </a:defRPr>
            </a:lvl3pPr>
            <a:lvl4pPr marL="1600200" indent="-228600" algn="l" defTabSz="457200" rtl="0" eaLnBrk="1" latinLnBrk="0" hangingPunct="1">
              <a:spcBef>
                <a:spcPct val="20000"/>
              </a:spcBef>
              <a:buFont typeface="Arial"/>
              <a:buChar char="–"/>
              <a:defRPr sz="1800" kern="1200">
                <a:solidFill>
                  <a:srgbClr val="000000"/>
                </a:solidFill>
                <a:latin typeface="+mj-lt"/>
                <a:ea typeface="+mn-ea"/>
                <a:cs typeface="+mn-cs"/>
              </a:defRPr>
            </a:lvl4pPr>
            <a:lvl5pPr marL="2057400" indent="-228600" algn="l" defTabSz="457200" rtl="0" eaLnBrk="1" latinLnBrk="0" hangingPunct="1">
              <a:spcBef>
                <a:spcPct val="20000"/>
              </a:spcBef>
              <a:buFont typeface="Arial"/>
              <a:buChar char="»"/>
              <a:defRPr sz="1800" kern="1200">
                <a:solidFill>
                  <a:srgbClr val="000000"/>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i="1" dirty="0" smtClean="0"/>
              <a:t>“</a:t>
            </a:r>
            <a:r>
              <a:rPr lang="en-US" b="1" i="1" dirty="0" smtClean="0"/>
              <a:t>District Health Society </a:t>
            </a:r>
            <a:r>
              <a:rPr lang="en-US" i="1" dirty="0" smtClean="0"/>
              <a:t>is </a:t>
            </a:r>
            <a:r>
              <a:rPr lang="en-US" i="1" dirty="0"/>
              <a:t>a type of district level convergence meeting, where you get all the government </a:t>
            </a:r>
            <a:r>
              <a:rPr lang="en-US" i="1" dirty="0" smtClean="0"/>
              <a:t>officials… So the meeting can </a:t>
            </a:r>
            <a:r>
              <a:rPr lang="en-US" i="1" dirty="0"/>
              <a:t>determine policy for different health activities </a:t>
            </a:r>
            <a:r>
              <a:rPr lang="en-US" i="1" dirty="0" smtClean="0"/>
              <a:t>like construction</a:t>
            </a:r>
            <a:r>
              <a:rPr lang="en-US" i="1" dirty="0"/>
              <a:t>, </a:t>
            </a:r>
            <a:r>
              <a:rPr lang="en-US" i="1" dirty="0" smtClean="0"/>
              <a:t>health </a:t>
            </a:r>
            <a:r>
              <a:rPr lang="en-US" i="1" dirty="0" err="1" smtClean="0"/>
              <a:t>programmes</a:t>
            </a:r>
            <a:r>
              <a:rPr lang="en-US" i="1" dirty="0"/>
              <a:t>, funding, budgeting, planning, </a:t>
            </a:r>
            <a:r>
              <a:rPr lang="en-US" i="1" dirty="0" err="1" smtClean="0"/>
              <a:t>analysing</a:t>
            </a:r>
            <a:r>
              <a:rPr lang="en-US" i="1" dirty="0" smtClean="0"/>
              <a:t> </a:t>
            </a:r>
            <a:r>
              <a:rPr lang="en-US" i="1" dirty="0"/>
              <a:t>current health situation of district </a:t>
            </a:r>
            <a:r>
              <a:rPr lang="en-US" i="1" dirty="0" smtClean="0"/>
              <a:t>…</a:t>
            </a:r>
            <a:r>
              <a:rPr lang="en-US" i="1" dirty="0"/>
              <a:t>” </a:t>
            </a:r>
            <a:r>
              <a:rPr lang="en-US" i="1" dirty="0" smtClean="0"/>
              <a:t>	                          								   			</a:t>
            </a:r>
            <a:r>
              <a:rPr lang="en-US" b="1" dirty="0" smtClean="0"/>
              <a:t>[</a:t>
            </a:r>
            <a:r>
              <a:rPr lang="en-US" b="1" dirty="0" smtClean="0"/>
              <a:t>Health department rep.] </a:t>
            </a:r>
          </a:p>
          <a:p>
            <a:pPr marL="0" indent="0">
              <a:buNone/>
            </a:pPr>
            <a:endParaRPr lang="en-US" dirty="0"/>
          </a:p>
          <a:p>
            <a:pPr marL="0" indent="0">
              <a:buNone/>
            </a:pPr>
            <a:r>
              <a:rPr lang="en-US" i="1" dirty="0"/>
              <a:t>As per guideline </a:t>
            </a:r>
            <a:r>
              <a:rPr lang="en-US" i="1" dirty="0" smtClean="0"/>
              <a:t>our department should participate in </a:t>
            </a:r>
            <a:r>
              <a:rPr lang="en-US" b="1" i="1" dirty="0" smtClean="0"/>
              <a:t>District </a:t>
            </a:r>
            <a:r>
              <a:rPr lang="en-US" b="1" i="1" dirty="0"/>
              <a:t>H</a:t>
            </a:r>
            <a:r>
              <a:rPr lang="en-US" b="1" i="1" dirty="0" smtClean="0"/>
              <a:t>ealth Society  </a:t>
            </a:r>
            <a:r>
              <a:rPr lang="en-US" i="1" dirty="0" smtClean="0"/>
              <a:t>meetings </a:t>
            </a:r>
            <a:r>
              <a:rPr lang="en-US" i="1" dirty="0"/>
              <a:t>but practically they </a:t>
            </a:r>
            <a:r>
              <a:rPr lang="en-US" i="1" dirty="0" smtClean="0"/>
              <a:t>are </a:t>
            </a:r>
            <a:r>
              <a:rPr lang="en-US" i="1" dirty="0"/>
              <a:t>not aware </a:t>
            </a:r>
            <a:r>
              <a:rPr lang="en-US" i="1" dirty="0" smtClean="0"/>
              <a:t>of importance, and the health </a:t>
            </a:r>
            <a:r>
              <a:rPr lang="en-US" i="1" dirty="0"/>
              <a:t>department is also not taking initiative to motivate </a:t>
            </a:r>
            <a:r>
              <a:rPr lang="en-US" i="1" dirty="0" smtClean="0"/>
              <a:t>our </a:t>
            </a:r>
            <a:r>
              <a:rPr lang="en-US" i="1" dirty="0"/>
              <a:t>participation </a:t>
            </a:r>
            <a:r>
              <a:rPr lang="en-US" i="1" dirty="0" smtClean="0"/>
              <a:t>… </a:t>
            </a:r>
            <a:r>
              <a:rPr lang="en-US" i="1" dirty="0"/>
              <a:t>Our role is </a:t>
            </a:r>
            <a:r>
              <a:rPr lang="en-US" i="1" dirty="0" smtClean="0"/>
              <a:t>ill-defined</a:t>
            </a:r>
            <a:r>
              <a:rPr lang="en-US" i="1" dirty="0" smtClean="0"/>
              <a:t>…”</a:t>
            </a:r>
          </a:p>
          <a:p>
            <a:pPr marL="0" indent="0">
              <a:buNone/>
            </a:pPr>
            <a:r>
              <a:rPr lang="en-US" i="1" dirty="0"/>
              <a:t>	</a:t>
            </a:r>
            <a:r>
              <a:rPr lang="en-US" i="1" dirty="0" smtClean="0"/>
              <a:t>					</a:t>
            </a:r>
            <a:r>
              <a:rPr lang="en-US" b="1" dirty="0" smtClean="0"/>
              <a:t>[Non-health department rep.]</a:t>
            </a:r>
            <a:endParaRPr lang="en-US" b="1"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7" name="TextBox 6"/>
          <p:cNvSpPr txBox="1"/>
          <p:nvPr/>
        </p:nvSpPr>
        <p:spPr>
          <a:xfrm>
            <a:off x="8691478" y="6551600"/>
            <a:ext cx="457200" cy="261610"/>
          </a:xfrm>
          <a:prstGeom prst="rect">
            <a:avLst/>
          </a:prstGeom>
          <a:noFill/>
        </p:spPr>
        <p:txBody>
          <a:bodyPr wrap="square" rtlCol="0">
            <a:spAutoFit/>
          </a:bodyPr>
          <a:lstStyle/>
          <a:p>
            <a:r>
              <a:rPr lang="en-GB" sz="1100" dirty="0" smtClean="0"/>
              <a:t>27</a:t>
            </a:r>
            <a:endParaRPr lang="en-GB" sz="1100" dirty="0"/>
          </a:p>
        </p:txBody>
      </p:sp>
    </p:spTree>
    <p:extLst>
      <p:ext uri="{BB962C8B-B14F-4D97-AF65-F5344CB8AC3E}">
        <p14:creationId xmlns:p14="http://schemas.microsoft.com/office/powerpoint/2010/main" val="19344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17" y="18084"/>
            <a:ext cx="8638242" cy="1143000"/>
          </a:xfrm>
        </p:spPr>
        <p:txBody>
          <a:bodyPr>
            <a:normAutofit/>
          </a:bodyPr>
          <a:lstStyle/>
          <a:p>
            <a:r>
              <a:rPr lang="en-US" sz="4000" b="1" dirty="0" smtClean="0">
                <a:solidFill>
                  <a:srgbClr val="0070C0"/>
                </a:solidFill>
                <a:latin typeface="Cambria" panose="02040503050406030204" pitchFamily="18" charset="0"/>
              </a:rPr>
              <a:t>District decision-making: Process</a:t>
            </a:r>
            <a:endParaRPr lang="en-US" sz="40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236817" y="888593"/>
            <a:ext cx="3531693" cy="4771898"/>
          </a:xfrm>
        </p:spPr>
        <p:txBody>
          <a:bodyPr>
            <a:noAutofit/>
          </a:bodyPr>
          <a:lstStyle/>
          <a:p>
            <a:endParaRPr lang="en-US" dirty="0"/>
          </a:p>
          <a:p>
            <a:pPr lvl="0"/>
            <a:endParaRPr lang="en-US" sz="2400" dirty="0" smtClean="0"/>
          </a:p>
          <a:p>
            <a:pPr lvl="0"/>
            <a:r>
              <a:rPr lang="en-US" sz="2400" dirty="0" smtClean="0"/>
              <a:t>How?</a:t>
            </a:r>
          </a:p>
          <a:p>
            <a:pPr lvl="0"/>
            <a:endParaRPr lang="en-US" sz="2400" dirty="0"/>
          </a:p>
          <a:p>
            <a:pPr lvl="0"/>
            <a:endParaRPr lang="en-US" sz="2400" dirty="0" smtClean="0"/>
          </a:p>
          <a:p>
            <a:pPr lvl="0"/>
            <a:endParaRPr lang="en-US" sz="2400" dirty="0"/>
          </a:p>
          <a:p>
            <a:pPr lvl="0"/>
            <a:endParaRPr lang="en-US" sz="2400" dirty="0" smtClean="0"/>
          </a:p>
          <a:p>
            <a:pPr lvl="0"/>
            <a:endParaRPr lang="en-US" sz="2400" dirty="0"/>
          </a:p>
          <a:p>
            <a:pPr lvl="0"/>
            <a:r>
              <a:rPr lang="en-US" sz="2400" dirty="0" smtClean="0"/>
              <a:t>However…</a:t>
            </a:r>
            <a:endParaRPr lang="en-US" sz="24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5" name="Content Placeholder 2"/>
          <p:cNvSpPr txBox="1">
            <a:spLocks/>
          </p:cNvSpPr>
          <p:nvPr/>
        </p:nvSpPr>
        <p:spPr>
          <a:xfrm>
            <a:off x="2172467" y="1005757"/>
            <a:ext cx="6879479" cy="4643090"/>
          </a:xfrm>
          <a:prstGeom prst="rect">
            <a:avLst/>
          </a:prstGeom>
          <a:ln>
            <a:noFill/>
          </a:ln>
        </p:spPr>
        <p:style>
          <a:lnRef idx="1">
            <a:schemeClr val="accent1"/>
          </a:lnRef>
          <a:fillRef idx="2">
            <a:schemeClr val="accent1"/>
          </a:fillRef>
          <a:effectRef idx="1">
            <a:schemeClr val="accent1"/>
          </a:effectRef>
          <a:fontRef idx="minor">
            <a:schemeClr val="dk1"/>
          </a:fontRef>
        </p:style>
        <p:txBody>
          <a:bodyPr>
            <a:noAutofit/>
          </a:bodyPr>
          <a:lstStyle>
            <a:lvl1pPr marL="342900" indent="-342900" algn="l" defTabSz="457200" rtl="0" eaLnBrk="1" latinLnBrk="0" hangingPunct="1">
              <a:spcBef>
                <a:spcPct val="20000"/>
              </a:spcBef>
              <a:buFont typeface="Arial"/>
              <a:buChar char="•"/>
              <a:defRPr sz="2200" kern="1200">
                <a:solidFill>
                  <a:srgbClr val="000000"/>
                </a:solidFill>
                <a:latin typeface="+mj-lt"/>
                <a:ea typeface="+mn-ea"/>
                <a:cs typeface="+mn-cs"/>
              </a:defRPr>
            </a:lvl1pPr>
            <a:lvl2pPr marL="742950" indent="-285750" algn="l" defTabSz="457200" rtl="0" eaLnBrk="1" latinLnBrk="0" hangingPunct="1">
              <a:spcBef>
                <a:spcPct val="20000"/>
              </a:spcBef>
              <a:buFont typeface="Arial"/>
              <a:buChar char="–"/>
              <a:defRPr sz="1800" kern="1200">
                <a:solidFill>
                  <a:srgbClr val="000000"/>
                </a:solidFill>
                <a:latin typeface="+mj-lt"/>
                <a:ea typeface="+mn-ea"/>
                <a:cs typeface="+mn-cs"/>
              </a:defRPr>
            </a:lvl2pPr>
            <a:lvl3pPr marL="1143000" indent="-228600" algn="l" defTabSz="457200" rtl="0" eaLnBrk="1" latinLnBrk="0" hangingPunct="1">
              <a:spcBef>
                <a:spcPct val="20000"/>
              </a:spcBef>
              <a:buFont typeface="Arial"/>
              <a:buChar char="•"/>
              <a:defRPr sz="1800" kern="1200">
                <a:solidFill>
                  <a:srgbClr val="000000"/>
                </a:solidFill>
                <a:latin typeface="+mj-lt"/>
                <a:ea typeface="+mn-ea"/>
                <a:cs typeface="+mn-cs"/>
              </a:defRPr>
            </a:lvl3pPr>
            <a:lvl4pPr marL="1600200" indent="-228600" algn="l" defTabSz="457200" rtl="0" eaLnBrk="1" latinLnBrk="0" hangingPunct="1">
              <a:spcBef>
                <a:spcPct val="20000"/>
              </a:spcBef>
              <a:buFont typeface="Arial"/>
              <a:buChar char="–"/>
              <a:defRPr sz="1800" kern="1200">
                <a:solidFill>
                  <a:srgbClr val="000000"/>
                </a:solidFill>
                <a:latin typeface="+mj-lt"/>
                <a:ea typeface="+mn-ea"/>
                <a:cs typeface="+mn-cs"/>
              </a:defRPr>
            </a:lvl4pPr>
            <a:lvl5pPr marL="2057400" indent="-228600" algn="l" defTabSz="457200" rtl="0" eaLnBrk="1" latinLnBrk="0" hangingPunct="1">
              <a:spcBef>
                <a:spcPct val="20000"/>
              </a:spcBef>
              <a:buFont typeface="Arial"/>
              <a:buChar char="»"/>
              <a:defRPr sz="1800" kern="1200">
                <a:solidFill>
                  <a:srgbClr val="000000"/>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100" i="1" dirty="0" smtClean="0"/>
              <a:t>“We </a:t>
            </a:r>
            <a:r>
              <a:rPr lang="en-US" sz="2100" i="1" dirty="0"/>
              <a:t>have to </a:t>
            </a:r>
            <a:r>
              <a:rPr lang="en-US" sz="2100" i="1" dirty="0" smtClean="0"/>
              <a:t>go by </a:t>
            </a:r>
            <a:r>
              <a:rPr lang="en-US" sz="2100" i="1" dirty="0"/>
              <a:t>the priorities set by Government of India </a:t>
            </a:r>
            <a:r>
              <a:rPr lang="en-US" sz="2100" i="1" dirty="0" smtClean="0"/>
              <a:t>state government</a:t>
            </a:r>
            <a:r>
              <a:rPr lang="en-US" sz="2100" i="1" dirty="0"/>
              <a:t>. Other suggestions from local political or community can be considered and discussed depending upon </a:t>
            </a:r>
            <a:r>
              <a:rPr lang="en-US" sz="2100" i="1" dirty="0" smtClean="0"/>
              <a:t>its usefulness…” </a:t>
            </a:r>
          </a:p>
          <a:p>
            <a:pPr marL="0" indent="0">
              <a:spcBef>
                <a:spcPts val="0"/>
              </a:spcBef>
              <a:buNone/>
            </a:pPr>
            <a:r>
              <a:rPr lang="en-US" sz="2100" dirty="0" smtClean="0"/>
              <a:t>							</a:t>
            </a:r>
            <a:r>
              <a:rPr lang="en-US" sz="2000" b="1" dirty="0" smtClean="0"/>
              <a:t>             [Health department rep.]</a:t>
            </a:r>
          </a:p>
          <a:p>
            <a:pPr marL="0" indent="0">
              <a:spcBef>
                <a:spcPts val="0"/>
              </a:spcBef>
              <a:buNone/>
            </a:pPr>
            <a:r>
              <a:rPr lang="en-US" sz="2100" b="1" dirty="0" smtClean="0"/>
              <a:t> </a:t>
            </a:r>
          </a:p>
          <a:p>
            <a:pPr marL="0" indent="0">
              <a:spcBef>
                <a:spcPts val="0"/>
              </a:spcBef>
              <a:buNone/>
            </a:pPr>
            <a:r>
              <a:rPr lang="en-US" sz="2100" i="1" dirty="0" smtClean="0"/>
              <a:t>“Funds are not released based on priorities set by us, rather priorities are set based on availability of funds” </a:t>
            </a:r>
          </a:p>
          <a:p>
            <a:pPr marL="0" indent="0">
              <a:spcBef>
                <a:spcPts val="0"/>
              </a:spcBef>
              <a:buNone/>
            </a:pPr>
            <a:r>
              <a:rPr lang="en-US" sz="2100" dirty="0" smtClean="0"/>
              <a:t>							</a:t>
            </a:r>
            <a:r>
              <a:rPr lang="en-US" sz="2000" dirty="0" smtClean="0"/>
              <a:t>              </a:t>
            </a:r>
            <a:r>
              <a:rPr lang="en-US" sz="2000" b="1" dirty="0" smtClean="0"/>
              <a:t>[Health department rep.] </a:t>
            </a:r>
          </a:p>
          <a:p>
            <a:pPr marL="0" indent="0">
              <a:spcBef>
                <a:spcPts val="0"/>
              </a:spcBef>
              <a:buNone/>
            </a:pPr>
            <a:endParaRPr lang="en-US" sz="2100" dirty="0" smtClean="0"/>
          </a:p>
          <a:p>
            <a:pPr marL="0" indent="0">
              <a:spcBef>
                <a:spcPts val="0"/>
              </a:spcBef>
              <a:buNone/>
            </a:pPr>
            <a:r>
              <a:rPr lang="en-US" sz="2100" i="1" dirty="0" smtClean="0"/>
              <a:t>“</a:t>
            </a:r>
            <a:r>
              <a:rPr lang="en-US" sz="2100" i="1" dirty="0" smtClean="0"/>
              <a:t>District Health Society </a:t>
            </a:r>
            <a:r>
              <a:rPr lang="en-US" sz="2100" i="1" dirty="0" smtClean="0"/>
              <a:t>only </a:t>
            </a:r>
            <a:r>
              <a:rPr lang="en-US" sz="2100" i="1" dirty="0"/>
              <a:t>plans for health </a:t>
            </a:r>
            <a:r>
              <a:rPr lang="en-US" sz="2100" i="1" dirty="0" smtClean="0"/>
              <a:t>department</a:t>
            </a:r>
            <a:r>
              <a:rPr lang="en-US" sz="2100" i="1" dirty="0" smtClean="0"/>
              <a:t>.… mostly </a:t>
            </a:r>
            <a:r>
              <a:rPr lang="en-US" sz="2100" i="1" dirty="0" smtClean="0"/>
              <a:t>health department </a:t>
            </a:r>
            <a:r>
              <a:rPr lang="en-US" sz="2100" i="1" dirty="0"/>
              <a:t>decisions are </a:t>
            </a:r>
            <a:r>
              <a:rPr lang="en-US" sz="2100" i="1" dirty="0" err="1" smtClean="0"/>
              <a:t>prioritised</a:t>
            </a:r>
            <a:r>
              <a:rPr lang="en-US" sz="2100" i="1" dirty="0" smtClean="0"/>
              <a:t> </a:t>
            </a:r>
            <a:r>
              <a:rPr lang="en-US" sz="2100" i="1" dirty="0"/>
              <a:t>at the </a:t>
            </a:r>
            <a:r>
              <a:rPr lang="en-US" sz="2100" i="1" dirty="0" smtClean="0"/>
              <a:t>meeting”</a:t>
            </a:r>
          </a:p>
          <a:p>
            <a:pPr marL="0" indent="0">
              <a:spcBef>
                <a:spcPts val="0"/>
              </a:spcBef>
              <a:buNone/>
            </a:pPr>
            <a:r>
              <a:rPr lang="en-US" sz="2100" i="1" dirty="0" smtClean="0"/>
              <a:t> 				</a:t>
            </a:r>
            <a:r>
              <a:rPr lang="en-US" sz="2100" i="1" dirty="0" smtClean="0"/>
              <a:t>       </a:t>
            </a:r>
            <a:r>
              <a:rPr lang="en-US" sz="2100" i="1" dirty="0" smtClean="0"/>
              <a:t>		          </a:t>
            </a:r>
            <a:r>
              <a:rPr lang="en-US" sz="2000" b="1" dirty="0" smtClean="0"/>
              <a:t>[</a:t>
            </a:r>
            <a:r>
              <a:rPr lang="en-US" sz="2000" b="1" dirty="0" smtClean="0"/>
              <a:t>Non-health department rep.]</a:t>
            </a:r>
            <a:endParaRPr lang="en-US" sz="2000" b="1" dirty="0"/>
          </a:p>
          <a:p>
            <a:pPr marL="0" indent="0">
              <a:spcAft>
                <a:spcPts val="1200"/>
              </a:spcAft>
              <a:buNone/>
            </a:pPr>
            <a:endParaRPr lang="en-US" sz="2100" dirty="0" smtClean="0"/>
          </a:p>
          <a:p>
            <a:pPr marL="0" indent="0">
              <a:spcAft>
                <a:spcPts val="1200"/>
              </a:spcAft>
              <a:buNone/>
            </a:pPr>
            <a:endParaRPr lang="en-US" sz="2100" dirty="0"/>
          </a:p>
          <a:p>
            <a:pPr marL="0" indent="0">
              <a:spcAft>
                <a:spcPts val="1200"/>
              </a:spcAft>
              <a:buNone/>
            </a:pPr>
            <a:endParaRPr lang="en-US" sz="2100" dirty="0" smtClean="0"/>
          </a:p>
          <a:p>
            <a:pPr marL="0" indent="0">
              <a:spcAft>
                <a:spcPts val="1200"/>
              </a:spcAft>
              <a:buNone/>
            </a:pPr>
            <a:endParaRPr lang="en-US" sz="2100" dirty="0"/>
          </a:p>
        </p:txBody>
      </p:sp>
      <p:sp>
        <p:nvSpPr>
          <p:cNvPr id="6" name="TextBox 5"/>
          <p:cNvSpPr txBox="1"/>
          <p:nvPr/>
        </p:nvSpPr>
        <p:spPr>
          <a:xfrm>
            <a:off x="8691478" y="6551600"/>
            <a:ext cx="457200" cy="261610"/>
          </a:xfrm>
          <a:prstGeom prst="rect">
            <a:avLst/>
          </a:prstGeom>
          <a:noFill/>
        </p:spPr>
        <p:txBody>
          <a:bodyPr wrap="square" rtlCol="0">
            <a:spAutoFit/>
          </a:bodyPr>
          <a:lstStyle/>
          <a:p>
            <a:r>
              <a:rPr lang="en-GB" sz="1100" dirty="0" smtClean="0"/>
              <a:t>28</a:t>
            </a:r>
            <a:endParaRPr lang="en-GB" sz="1100" dirty="0"/>
          </a:p>
        </p:txBody>
      </p:sp>
    </p:spTree>
    <p:extLst>
      <p:ext uri="{BB962C8B-B14F-4D97-AF65-F5344CB8AC3E}">
        <p14:creationId xmlns:p14="http://schemas.microsoft.com/office/powerpoint/2010/main" val="221576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06" y="18084"/>
            <a:ext cx="9001047" cy="1143000"/>
          </a:xfrm>
        </p:spPr>
        <p:txBody>
          <a:bodyPr>
            <a:normAutofit/>
          </a:bodyPr>
          <a:lstStyle/>
          <a:p>
            <a:r>
              <a:rPr lang="en-US" sz="3000" b="1" dirty="0" smtClean="0">
                <a:solidFill>
                  <a:srgbClr val="0070C0"/>
                </a:solidFill>
                <a:latin typeface="Cambria" panose="02040503050406030204" pitchFamily="18" charset="0"/>
              </a:rPr>
              <a:t>District decision-making: Observation on data </a:t>
            </a:r>
            <a:r>
              <a:rPr lang="en-US" sz="3000" b="1" dirty="0">
                <a:solidFill>
                  <a:srgbClr val="0070C0"/>
                </a:solidFill>
                <a:latin typeface="Cambria" panose="02040503050406030204" pitchFamily="18" charset="0"/>
              </a:rPr>
              <a:t>u</a:t>
            </a:r>
            <a:r>
              <a:rPr lang="en-US" sz="3000" b="1" dirty="0" smtClean="0">
                <a:solidFill>
                  <a:srgbClr val="0070C0"/>
                </a:solidFill>
                <a:latin typeface="Cambria" panose="02040503050406030204" pitchFamily="18" charset="0"/>
              </a:rPr>
              <a:t>se</a:t>
            </a:r>
            <a:endParaRPr lang="en-US" sz="30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67505" y="1011197"/>
            <a:ext cx="3863889" cy="4771898"/>
          </a:xfrm>
        </p:spPr>
        <p:txBody>
          <a:bodyPr>
            <a:noAutofit/>
          </a:bodyPr>
          <a:lstStyle/>
          <a:p>
            <a:pPr marL="0" lvl="0" indent="0">
              <a:spcAft>
                <a:spcPts val="600"/>
              </a:spcAft>
              <a:buNone/>
            </a:pPr>
            <a:r>
              <a:rPr lang="en-US" sz="2400" dirty="0" smtClean="0"/>
              <a:t>For:</a:t>
            </a:r>
          </a:p>
          <a:p>
            <a:pPr lvl="0">
              <a:spcAft>
                <a:spcPts val="600"/>
              </a:spcAft>
            </a:pPr>
            <a:r>
              <a:rPr lang="en-US" sz="2400" dirty="0"/>
              <a:t>P</a:t>
            </a:r>
            <a:r>
              <a:rPr lang="en-US" sz="2400" dirty="0" smtClean="0"/>
              <a:t>lanning?</a:t>
            </a:r>
          </a:p>
          <a:p>
            <a:pPr lvl="0">
              <a:spcAft>
                <a:spcPts val="600"/>
              </a:spcAft>
            </a:pPr>
            <a:endParaRPr lang="en-US" sz="2400" dirty="0"/>
          </a:p>
          <a:p>
            <a:pPr lvl="0">
              <a:spcAft>
                <a:spcPts val="600"/>
              </a:spcAft>
            </a:pPr>
            <a:endParaRPr lang="en-US" sz="2400" dirty="0"/>
          </a:p>
          <a:p>
            <a:pPr lvl="0">
              <a:spcAft>
                <a:spcPts val="600"/>
              </a:spcAft>
            </a:pPr>
            <a:endParaRPr lang="en-US" sz="2400" dirty="0" smtClean="0"/>
          </a:p>
          <a:p>
            <a:pPr lvl="0">
              <a:spcAft>
                <a:spcPts val="600"/>
              </a:spcAft>
            </a:pPr>
            <a:endParaRPr lang="en-US" sz="2400" dirty="0"/>
          </a:p>
          <a:p>
            <a:pPr lvl="0">
              <a:spcAft>
                <a:spcPts val="600"/>
              </a:spcAft>
            </a:pPr>
            <a:endParaRPr lang="en-US" sz="2400" dirty="0" smtClean="0"/>
          </a:p>
          <a:p>
            <a:pPr lvl="0">
              <a:spcAft>
                <a:spcPts val="600"/>
              </a:spcAft>
            </a:pPr>
            <a:r>
              <a:rPr lang="en-US" sz="2400" dirty="0" smtClean="0"/>
              <a:t>Fund allocation?</a:t>
            </a:r>
            <a:endParaRPr lang="en-US" sz="24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5" name="Content Placeholder 2"/>
          <p:cNvSpPr txBox="1">
            <a:spLocks/>
          </p:cNvSpPr>
          <p:nvPr/>
        </p:nvSpPr>
        <p:spPr>
          <a:xfrm>
            <a:off x="2571366" y="973265"/>
            <a:ext cx="6497188" cy="4691105"/>
          </a:xfrm>
          <a:prstGeom prst="rect">
            <a:avLst/>
          </a:prstGeom>
          <a:ln>
            <a:noFill/>
          </a:ln>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lvl1pPr marL="342900" indent="-342900" algn="l" defTabSz="457200" rtl="0" eaLnBrk="1" latinLnBrk="0" hangingPunct="1">
              <a:spcBef>
                <a:spcPct val="20000"/>
              </a:spcBef>
              <a:buFont typeface="Arial"/>
              <a:buChar char="•"/>
              <a:defRPr sz="2200" kern="1200">
                <a:solidFill>
                  <a:srgbClr val="000000"/>
                </a:solidFill>
                <a:latin typeface="+mj-lt"/>
                <a:ea typeface="+mn-ea"/>
                <a:cs typeface="+mn-cs"/>
              </a:defRPr>
            </a:lvl1pPr>
            <a:lvl2pPr marL="742950" indent="-285750" algn="l" defTabSz="457200" rtl="0" eaLnBrk="1" latinLnBrk="0" hangingPunct="1">
              <a:spcBef>
                <a:spcPct val="20000"/>
              </a:spcBef>
              <a:buFont typeface="Arial"/>
              <a:buChar char="–"/>
              <a:defRPr sz="1800" kern="1200">
                <a:solidFill>
                  <a:srgbClr val="000000"/>
                </a:solidFill>
                <a:latin typeface="+mj-lt"/>
                <a:ea typeface="+mn-ea"/>
                <a:cs typeface="+mn-cs"/>
              </a:defRPr>
            </a:lvl2pPr>
            <a:lvl3pPr marL="1143000" indent="-228600" algn="l" defTabSz="457200" rtl="0" eaLnBrk="1" latinLnBrk="0" hangingPunct="1">
              <a:spcBef>
                <a:spcPct val="20000"/>
              </a:spcBef>
              <a:buFont typeface="Arial"/>
              <a:buChar char="•"/>
              <a:defRPr sz="1800" kern="1200">
                <a:solidFill>
                  <a:srgbClr val="000000"/>
                </a:solidFill>
                <a:latin typeface="+mj-lt"/>
                <a:ea typeface="+mn-ea"/>
                <a:cs typeface="+mn-cs"/>
              </a:defRPr>
            </a:lvl3pPr>
            <a:lvl4pPr marL="1600200" indent="-228600" algn="l" defTabSz="457200" rtl="0" eaLnBrk="1" latinLnBrk="0" hangingPunct="1">
              <a:spcBef>
                <a:spcPct val="20000"/>
              </a:spcBef>
              <a:buFont typeface="Arial"/>
              <a:buChar char="–"/>
              <a:defRPr sz="1800" kern="1200">
                <a:solidFill>
                  <a:srgbClr val="000000"/>
                </a:solidFill>
                <a:latin typeface="+mj-lt"/>
                <a:ea typeface="+mn-ea"/>
                <a:cs typeface="+mn-cs"/>
              </a:defRPr>
            </a:lvl4pPr>
            <a:lvl5pPr marL="2057400" indent="-228600" algn="l" defTabSz="457200" rtl="0" eaLnBrk="1" latinLnBrk="0" hangingPunct="1">
              <a:spcBef>
                <a:spcPct val="20000"/>
              </a:spcBef>
              <a:buFont typeface="Arial"/>
              <a:buChar char="»"/>
              <a:defRPr sz="1800" kern="1200">
                <a:solidFill>
                  <a:srgbClr val="000000"/>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i="1" dirty="0" smtClean="0"/>
              <a:t>“Enormous </a:t>
            </a:r>
            <a:r>
              <a:rPr lang="en-US" i="1" dirty="0"/>
              <a:t>data is being </a:t>
            </a:r>
            <a:r>
              <a:rPr lang="en-US" i="1" dirty="0" smtClean="0"/>
              <a:t>collected, </a:t>
            </a:r>
            <a:r>
              <a:rPr lang="en-US" i="1" dirty="0"/>
              <a:t>but remain </a:t>
            </a:r>
            <a:r>
              <a:rPr lang="en-US" i="1" dirty="0" err="1" smtClean="0"/>
              <a:t>unutilised</a:t>
            </a:r>
            <a:r>
              <a:rPr lang="en-US" i="1" dirty="0" smtClean="0"/>
              <a:t> </a:t>
            </a:r>
            <a:r>
              <a:rPr lang="en-US" i="1" dirty="0"/>
              <a:t>due to lack of time </a:t>
            </a:r>
            <a:r>
              <a:rPr lang="en-US" i="1" dirty="0" smtClean="0"/>
              <a:t>and </a:t>
            </a:r>
            <a:r>
              <a:rPr lang="en-US" i="1" dirty="0"/>
              <a:t>inadequate </a:t>
            </a:r>
            <a:r>
              <a:rPr lang="en-US" i="1" dirty="0" smtClean="0"/>
              <a:t>manpower. Data </a:t>
            </a:r>
            <a:r>
              <a:rPr lang="en-US" i="1" dirty="0"/>
              <a:t>is a very interesting tool if we use it in a proper </a:t>
            </a:r>
            <a:r>
              <a:rPr lang="en-US" i="1" dirty="0" smtClean="0"/>
              <a:t>way</a:t>
            </a:r>
            <a:r>
              <a:rPr lang="en-US" dirty="0" smtClean="0"/>
              <a:t>”               </a:t>
            </a:r>
          </a:p>
          <a:p>
            <a:pPr marL="0" indent="0">
              <a:buNone/>
            </a:pPr>
            <a:r>
              <a:rPr lang="en-US" b="1" dirty="0" smtClean="0"/>
              <a:t>                                                                  </a:t>
            </a:r>
            <a:r>
              <a:rPr lang="en-US" sz="2100" b="1" dirty="0" smtClean="0"/>
              <a:t>[</a:t>
            </a:r>
            <a:r>
              <a:rPr lang="en-US" sz="2100" b="1" dirty="0"/>
              <a:t>Health department rep.] </a:t>
            </a:r>
            <a:endParaRPr lang="en-US" sz="2100" b="1" dirty="0" smtClean="0"/>
          </a:p>
          <a:p>
            <a:pPr marL="0" indent="0">
              <a:buNone/>
            </a:pPr>
            <a:endParaRPr lang="en-US" i="1" dirty="0"/>
          </a:p>
          <a:p>
            <a:pPr marL="0" indent="0">
              <a:buNone/>
            </a:pPr>
            <a:r>
              <a:rPr lang="en-US" i="1" dirty="0"/>
              <a:t>“Yes data is useful for planning. </a:t>
            </a:r>
            <a:r>
              <a:rPr lang="en-US" i="1" dirty="0" err="1" smtClean="0"/>
              <a:t>E.g</a:t>
            </a:r>
            <a:r>
              <a:rPr lang="en-US" i="1" dirty="0" smtClean="0"/>
              <a:t> </a:t>
            </a:r>
            <a:r>
              <a:rPr lang="en-US" i="1" dirty="0"/>
              <a:t>Mission director when visited this hospital found bed occupancy rate at 130%. Then proposal of increasing beds in maternity ward from 85 to 120 was developed and put in </a:t>
            </a:r>
            <a:r>
              <a:rPr lang="en-US" i="1" dirty="0" smtClean="0"/>
              <a:t>District Health Society </a:t>
            </a:r>
            <a:r>
              <a:rPr lang="en-US" i="1" dirty="0" smtClean="0"/>
              <a:t>meeting” </a:t>
            </a:r>
          </a:p>
          <a:p>
            <a:pPr marL="0" indent="0">
              <a:buNone/>
            </a:pPr>
            <a:r>
              <a:rPr lang="en-US" b="1" dirty="0" smtClean="0"/>
              <a:t>                                                                  </a:t>
            </a:r>
            <a:r>
              <a:rPr lang="en-US" sz="2100" b="1" dirty="0" smtClean="0"/>
              <a:t>[</a:t>
            </a:r>
            <a:r>
              <a:rPr lang="en-US" sz="2100" b="1" dirty="0"/>
              <a:t>Health department rep.] </a:t>
            </a:r>
            <a:endParaRPr lang="en-US" b="1" dirty="0"/>
          </a:p>
          <a:p>
            <a:pPr marL="0" indent="0">
              <a:buNone/>
            </a:pPr>
            <a:endParaRPr lang="en-US" i="1" dirty="0" smtClean="0"/>
          </a:p>
          <a:p>
            <a:pPr marL="0" indent="0">
              <a:buNone/>
            </a:pPr>
            <a:r>
              <a:rPr lang="en-US" i="1" dirty="0" smtClean="0"/>
              <a:t>“There </a:t>
            </a:r>
            <a:r>
              <a:rPr lang="en-US" i="1" dirty="0"/>
              <a:t>is no such link between funding and data, in my personal opinion funding is very specific (state guideline) and never linked with data</a:t>
            </a:r>
            <a:r>
              <a:rPr lang="en-US" dirty="0"/>
              <a:t> </a:t>
            </a:r>
            <a:r>
              <a:rPr lang="en-US" i="1" dirty="0" smtClean="0"/>
              <a:t>…</a:t>
            </a:r>
            <a:r>
              <a:rPr lang="en-US" dirty="0"/>
              <a:t>” </a:t>
            </a:r>
            <a:endParaRPr lang="en-US" dirty="0" smtClean="0"/>
          </a:p>
          <a:p>
            <a:pPr marL="0" indent="0">
              <a:buNone/>
            </a:pPr>
            <a:r>
              <a:rPr lang="en-US" b="1" dirty="0" smtClean="0"/>
              <a:t>                                                         </a:t>
            </a:r>
            <a:r>
              <a:rPr lang="en-US" sz="2100" b="1" dirty="0" smtClean="0"/>
              <a:t>[Non-health department rep.]</a:t>
            </a:r>
            <a:endParaRPr lang="en-US" sz="2100" b="1"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6" name="TextBox 5"/>
          <p:cNvSpPr txBox="1"/>
          <p:nvPr/>
        </p:nvSpPr>
        <p:spPr>
          <a:xfrm>
            <a:off x="8691478" y="6551600"/>
            <a:ext cx="457200" cy="261610"/>
          </a:xfrm>
          <a:prstGeom prst="rect">
            <a:avLst/>
          </a:prstGeom>
          <a:noFill/>
        </p:spPr>
        <p:txBody>
          <a:bodyPr wrap="square" rtlCol="0">
            <a:spAutoFit/>
          </a:bodyPr>
          <a:lstStyle/>
          <a:p>
            <a:r>
              <a:rPr lang="en-GB" sz="1100" dirty="0" smtClean="0"/>
              <a:t>29</a:t>
            </a:r>
            <a:endParaRPr lang="en-GB" sz="1100" dirty="0"/>
          </a:p>
        </p:txBody>
      </p:sp>
    </p:spTree>
    <p:extLst>
      <p:ext uri="{BB962C8B-B14F-4D97-AF65-F5344CB8AC3E}">
        <p14:creationId xmlns:p14="http://schemas.microsoft.com/office/powerpoint/2010/main" val="167525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88" y="168812"/>
            <a:ext cx="8168054" cy="1031649"/>
          </a:xfrm>
        </p:spPr>
        <p:txBody>
          <a:bodyPr>
            <a:normAutofit/>
          </a:bodyPr>
          <a:lstStyle/>
          <a:p>
            <a:pPr lvl="0"/>
            <a:r>
              <a:rPr lang="en-GB" sz="4400" b="1" dirty="0" smtClean="0">
                <a:solidFill>
                  <a:srgbClr val="0070C0"/>
                </a:solidFill>
                <a:latin typeface="Cambria" panose="02040503050406030204" pitchFamily="18" charset="0"/>
              </a:rPr>
              <a:t>Background </a:t>
            </a:r>
          </a:p>
        </p:txBody>
      </p:sp>
      <p:sp>
        <p:nvSpPr>
          <p:cNvPr id="3" name="Content Placeholder 2"/>
          <p:cNvSpPr>
            <a:spLocks noGrp="1"/>
          </p:cNvSpPr>
          <p:nvPr>
            <p:ph idx="1"/>
          </p:nvPr>
        </p:nvSpPr>
        <p:spPr>
          <a:xfrm>
            <a:off x="174088" y="1200461"/>
            <a:ext cx="8849991" cy="5316069"/>
          </a:xfrm>
          <a:solidFill>
            <a:schemeClr val="bg1"/>
          </a:solidFill>
          <a:ln>
            <a:solidFill>
              <a:schemeClr val="bg1"/>
            </a:solidFill>
          </a:ln>
        </p:spPr>
        <p:txBody>
          <a:bodyPr>
            <a:normAutofit/>
          </a:bodyPr>
          <a:lstStyle/>
          <a:p>
            <a:r>
              <a:rPr lang="en-US" dirty="0" smtClean="0"/>
              <a:t>Low-resource settings often have limited use of local data for health system planning and decision-making for MNCH services. </a:t>
            </a:r>
          </a:p>
          <a:p>
            <a:endParaRPr lang="en-US" dirty="0" smtClean="0"/>
          </a:p>
          <a:p>
            <a:r>
              <a:rPr lang="en-US" b="1" dirty="0" smtClean="0">
                <a:solidFill>
                  <a:schemeClr val="tx2">
                    <a:lumMod val="60000"/>
                    <a:lumOff val="40000"/>
                  </a:schemeClr>
                </a:solidFill>
              </a:rPr>
              <a:t>Key challenges</a:t>
            </a:r>
          </a:p>
          <a:p>
            <a:pPr lvl="2"/>
            <a:r>
              <a:rPr lang="en-US" sz="2000" dirty="0" smtClean="0"/>
              <a:t>Data quality</a:t>
            </a:r>
          </a:p>
          <a:p>
            <a:pPr lvl="2"/>
            <a:r>
              <a:rPr lang="en-US" sz="2000" dirty="0" smtClean="0"/>
              <a:t>Professional expertise</a:t>
            </a:r>
          </a:p>
          <a:p>
            <a:pPr lvl="2"/>
            <a:r>
              <a:rPr lang="en-US" sz="2000" dirty="0" smtClean="0"/>
              <a:t>Information-system infrastructure</a:t>
            </a:r>
          </a:p>
          <a:p>
            <a:pPr lvl="2"/>
            <a:r>
              <a:rPr lang="en-US" sz="2000" dirty="0" smtClean="0"/>
              <a:t>Robustness of technology</a:t>
            </a:r>
          </a:p>
          <a:p>
            <a:pPr lvl="2"/>
            <a:r>
              <a:rPr lang="en-US" sz="2000" dirty="0" smtClean="0"/>
              <a:t>Culture of evidence-based decision-making</a:t>
            </a:r>
          </a:p>
          <a:p>
            <a:pPr lvl="2"/>
            <a:r>
              <a:rPr lang="en-US" sz="2000" dirty="0" smtClean="0"/>
              <a:t>Health </a:t>
            </a:r>
            <a:r>
              <a:rPr lang="en-US" sz="2000" dirty="0"/>
              <a:t>s</a:t>
            </a:r>
            <a:r>
              <a:rPr lang="en-US" sz="2000" dirty="0" smtClean="0"/>
              <a:t>ystem responsiveness</a:t>
            </a:r>
            <a:endParaRPr lang="en-US" sz="2000" dirty="0" smtClean="0"/>
          </a:p>
          <a:p>
            <a:pPr lvl="1"/>
            <a:endParaRPr lang="en-US" dirty="0" smtClean="0"/>
          </a:p>
          <a:p>
            <a:pPr lvl="1"/>
            <a:endParaRPr lang="en-US" dirty="0" smtClean="0"/>
          </a:p>
          <a:p>
            <a:pPr marL="342900" lvl="1" indent="-342900">
              <a:buFont typeface="Arial"/>
              <a:buChar char="•"/>
            </a:pPr>
            <a:r>
              <a:rPr lang="en-US" sz="2200" dirty="0" smtClean="0"/>
              <a:t>One of the possible solution:   </a:t>
            </a:r>
            <a:r>
              <a:rPr lang="en-GB" sz="2200" b="1" dirty="0" smtClean="0">
                <a:solidFill>
                  <a:schemeClr val="tx2">
                    <a:lumMod val="60000"/>
                    <a:lumOff val="40000"/>
                  </a:schemeClr>
                </a:solidFill>
              </a:rPr>
              <a:t>Data Informed Platform for Health</a:t>
            </a:r>
          </a:p>
        </p:txBody>
      </p:sp>
      <p:pic>
        <p:nvPicPr>
          <p:cNvPr id="6" name="Picture 5"/>
          <p:cNvPicPr>
            <a:picLocks noChangeAspect="1"/>
          </p:cNvPicPr>
          <p:nvPr/>
        </p:nvPicPr>
        <p:blipFill>
          <a:blip r:embed="rId3"/>
          <a:stretch>
            <a:fillRect/>
          </a:stretch>
        </p:blipFill>
        <p:spPr>
          <a:xfrm>
            <a:off x="6085114" y="3756352"/>
            <a:ext cx="2938963" cy="1506217"/>
          </a:xfrm>
          <a:prstGeom prst="rect">
            <a:avLst/>
          </a:prstGeom>
        </p:spPr>
      </p:pic>
      <p:pic>
        <p:nvPicPr>
          <p:cNvPr id="7" name="Picture 6" descr="_DSC1638.JPG"/>
          <p:cNvPicPr>
            <a:picLocks noChangeAspect="1"/>
          </p:cNvPicPr>
          <p:nvPr/>
        </p:nvPicPr>
        <p:blipFill>
          <a:blip r:embed="rId4"/>
          <a:stretch>
            <a:fillRect/>
          </a:stretch>
        </p:blipFill>
        <p:spPr>
          <a:xfrm>
            <a:off x="6085115" y="1928775"/>
            <a:ext cx="2938963" cy="1648686"/>
          </a:xfrm>
          <a:prstGeom prst="rect">
            <a:avLst/>
          </a:prstGeom>
        </p:spPr>
      </p:pic>
      <p:sp>
        <p:nvSpPr>
          <p:cNvPr id="8" name="TextBox 7"/>
          <p:cNvSpPr txBox="1"/>
          <p:nvPr/>
        </p:nvSpPr>
        <p:spPr>
          <a:xfrm>
            <a:off x="8756374" y="6530009"/>
            <a:ext cx="387626" cy="369332"/>
          </a:xfrm>
          <a:prstGeom prst="rect">
            <a:avLst/>
          </a:prstGeom>
          <a:noFill/>
        </p:spPr>
        <p:txBody>
          <a:bodyPr wrap="square" rtlCol="0">
            <a:spAutoFit/>
          </a:bodyPr>
          <a:lstStyle/>
          <a:p>
            <a:r>
              <a:rPr lang="en-GB" dirty="0"/>
              <a:t>3</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225555"/>
            <a:ext cx="8638242" cy="1143000"/>
          </a:xfrm>
        </p:spPr>
        <p:txBody>
          <a:bodyPr>
            <a:normAutofit/>
          </a:bodyPr>
          <a:lstStyle/>
          <a:p>
            <a:r>
              <a:rPr lang="en-US" sz="4000" b="1" dirty="0" smtClean="0">
                <a:solidFill>
                  <a:srgbClr val="0070C0"/>
                </a:solidFill>
                <a:latin typeface="Cambria" panose="02040503050406030204" pitchFamily="18" charset="0"/>
              </a:rPr>
              <a:t>Needs identified by stakeholders</a:t>
            </a:r>
            <a:endParaRPr lang="en-US" sz="40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320477" y="1083185"/>
            <a:ext cx="8225595" cy="4771898"/>
          </a:xfrm>
        </p:spPr>
        <p:txBody>
          <a:bodyPr>
            <a:noAutofit/>
          </a:bodyPr>
          <a:lstStyle/>
          <a:p>
            <a:pPr marL="0" lvl="0" indent="0">
              <a:spcAft>
                <a:spcPts val="1200"/>
              </a:spcAft>
              <a:buNone/>
            </a:pPr>
            <a:r>
              <a:rPr lang="en-US" sz="2400" dirty="0" smtClean="0"/>
              <a:t>District Health Society members identified the following three key needs in terms of current decision-making process:  </a:t>
            </a:r>
            <a:endParaRPr lang="en-US" sz="2400" dirty="0"/>
          </a:p>
          <a:p>
            <a:pPr marL="0" lvl="0" indent="0">
              <a:spcAft>
                <a:spcPts val="1200"/>
              </a:spcAft>
              <a:buNone/>
            </a:pPr>
            <a:endParaRPr lang="en-US" sz="2400" dirty="0" smtClean="0"/>
          </a:p>
          <a:p>
            <a:pPr marL="457200" indent="-457200">
              <a:spcAft>
                <a:spcPts val="1200"/>
              </a:spcAft>
              <a:buFont typeface="+mj-lt"/>
              <a:buAutoNum type="arabicPeriod"/>
            </a:pPr>
            <a:r>
              <a:rPr lang="en-US" sz="2400" dirty="0" smtClean="0"/>
              <a:t>Improve </a:t>
            </a:r>
            <a:r>
              <a:rPr lang="en-US" sz="2400" b="1" dirty="0" smtClean="0"/>
              <a:t>coordination</a:t>
            </a:r>
            <a:r>
              <a:rPr lang="en-US" sz="2400" dirty="0" smtClean="0"/>
              <a:t> </a:t>
            </a:r>
            <a:r>
              <a:rPr lang="en-US" sz="2400" dirty="0"/>
              <a:t>between different </a:t>
            </a:r>
            <a:r>
              <a:rPr lang="en-US" sz="2400" dirty="0" smtClean="0"/>
              <a:t>departments for </a:t>
            </a:r>
            <a:r>
              <a:rPr lang="en-US" sz="2400" b="1" dirty="0" smtClean="0"/>
              <a:t>knowledge interchange</a:t>
            </a:r>
            <a:endParaRPr lang="en-US" sz="2400" b="1" dirty="0"/>
          </a:p>
          <a:p>
            <a:pPr marL="457200" lvl="0" indent="-457200">
              <a:spcAft>
                <a:spcPts val="1200"/>
              </a:spcAft>
              <a:buFont typeface="+mj-lt"/>
              <a:buAutoNum type="arabicPeriod"/>
            </a:pPr>
            <a:r>
              <a:rPr lang="en-US" sz="2400" dirty="0" smtClean="0"/>
              <a:t>Increase </a:t>
            </a:r>
            <a:r>
              <a:rPr lang="en-US" sz="2400" b="1" dirty="0" smtClean="0"/>
              <a:t>use of data </a:t>
            </a:r>
            <a:r>
              <a:rPr lang="en-US" sz="2400" dirty="0" smtClean="0"/>
              <a:t>to identify problems and use for planning.</a:t>
            </a:r>
            <a:endParaRPr lang="en-US" sz="2400" dirty="0"/>
          </a:p>
          <a:p>
            <a:pPr marL="457200" lvl="0" indent="-457200">
              <a:spcAft>
                <a:spcPts val="1200"/>
              </a:spcAft>
              <a:buFont typeface="+mj-lt"/>
              <a:buAutoNum type="arabicPeriod"/>
            </a:pPr>
            <a:r>
              <a:rPr lang="en-US" sz="2400" dirty="0" smtClean="0"/>
              <a:t>Develop a structured </a:t>
            </a:r>
            <a:r>
              <a:rPr lang="en-US" sz="2400" b="1" dirty="0" smtClean="0"/>
              <a:t>decision-making tool </a:t>
            </a:r>
            <a:r>
              <a:rPr lang="en-US" sz="2400" dirty="0" smtClean="0"/>
              <a:t>for District Health Society meetings.</a:t>
            </a:r>
            <a:endParaRPr lang="en-US" sz="2400" dirty="0"/>
          </a:p>
          <a:p>
            <a:pPr marL="0" lvl="0" indent="0">
              <a:buNone/>
            </a:pPr>
            <a:endParaRPr lang="en-US" sz="24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5" name="TextBox 4"/>
          <p:cNvSpPr txBox="1"/>
          <p:nvPr/>
        </p:nvSpPr>
        <p:spPr>
          <a:xfrm>
            <a:off x="8691478" y="6551600"/>
            <a:ext cx="457200" cy="261610"/>
          </a:xfrm>
          <a:prstGeom prst="rect">
            <a:avLst/>
          </a:prstGeom>
          <a:noFill/>
        </p:spPr>
        <p:txBody>
          <a:bodyPr wrap="square" rtlCol="0">
            <a:spAutoFit/>
          </a:bodyPr>
          <a:lstStyle/>
          <a:p>
            <a:r>
              <a:rPr lang="en-GB" sz="1100" dirty="0" smtClean="0"/>
              <a:t>30</a:t>
            </a:r>
            <a:endParaRPr lang="en-GB" sz="1100" dirty="0"/>
          </a:p>
        </p:txBody>
      </p:sp>
    </p:spTree>
    <p:extLst>
      <p:ext uri="{BB962C8B-B14F-4D97-AF65-F5344CB8AC3E}">
        <p14:creationId xmlns:p14="http://schemas.microsoft.com/office/powerpoint/2010/main" val="18124916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988" y="1890334"/>
            <a:ext cx="8887011" cy="2643516"/>
          </a:xfrm>
        </p:spPr>
        <p:txBody>
          <a:bodyPr>
            <a:noAutofit/>
          </a:bodyPr>
          <a:lstStyle/>
          <a:p>
            <a:pPr marL="0" lvl="0" indent="0">
              <a:spcAft>
                <a:spcPts val="1200"/>
              </a:spcAft>
              <a:buNone/>
            </a:pPr>
            <a:r>
              <a:rPr lang="en-US" sz="3600" b="1" dirty="0">
                <a:solidFill>
                  <a:srgbClr val="4F81BD"/>
                </a:solidFill>
                <a:latin typeface="Cambria" pitchFamily="18" charset="0"/>
                <a:ea typeface="+mj-ea"/>
                <a:cs typeface="Cambria" pitchFamily="18" charset="0"/>
              </a:rPr>
              <a:t>Content </a:t>
            </a:r>
            <a:r>
              <a:rPr lang="en-US" sz="3600" b="1" dirty="0" smtClean="0">
                <a:solidFill>
                  <a:srgbClr val="4F81BD"/>
                </a:solidFill>
                <a:latin typeface="Cambria" pitchFamily="18" charset="0"/>
                <a:ea typeface="+mj-ea"/>
                <a:cs typeface="Cambria" pitchFamily="18" charset="0"/>
              </a:rPr>
              <a:t>analysis </a:t>
            </a:r>
            <a:r>
              <a:rPr lang="en-US" sz="3600" b="1" dirty="0">
                <a:solidFill>
                  <a:srgbClr val="4F81BD"/>
                </a:solidFill>
                <a:latin typeface="Cambria" pitchFamily="18" charset="0"/>
                <a:ea typeface="+mj-ea"/>
                <a:cs typeface="Cambria" pitchFamily="18" charset="0"/>
              </a:rPr>
              <a:t>of </a:t>
            </a:r>
            <a:r>
              <a:rPr lang="en-US" sz="3600" b="1" dirty="0" smtClean="0">
                <a:solidFill>
                  <a:srgbClr val="4F81BD"/>
                </a:solidFill>
                <a:latin typeface="Cambria" pitchFamily="18" charset="0"/>
                <a:ea typeface="+mj-ea"/>
                <a:cs typeface="Cambria" pitchFamily="18" charset="0"/>
              </a:rPr>
              <a:t>district level health data and inter-</a:t>
            </a:r>
            <a:r>
              <a:rPr lang="en-US" sz="3600" b="1" dirty="0" err="1" smtClean="0">
                <a:solidFill>
                  <a:srgbClr val="4F81BD"/>
                </a:solidFill>
                <a:latin typeface="Cambria" pitchFamily="18" charset="0"/>
                <a:ea typeface="+mj-ea"/>
                <a:cs typeface="Cambria" pitchFamily="18" charset="0"/>
              </a:rPr>
              <a:t>sectoral</a:t>
            </a:r>
            <a:r>
              <a:rPr lang="en-US" sz="3600" b="1" dirty="0" smtClean="0">
                <a:solidFill>
                  <a:srgbClr val="4F81BD"/>
                </a:solidFill>
                <a:latin typeface="Cambria" pitchFamily="18" charset="0"/>
                <a:ea typeface="+mj-ea"/>
                <a:cs typeface="Cambria" pitchFamily="18" charset="0"/>
              </a:rPr>
              <a:t> linkages in </a:t>
            </a:r>
            <a:r>
              <a:rPr lang="en-US" sz="3600" b="1" dirty="0">
                <a:solidFill>
                  <a:srgbClr val="4F81BD"/>
                </a:solidFill>
                <a:latin typeface="Cambria" pitchFamily="18" charset="0"/>
                <a:ea typeface="+mj-ea"/>
                <a:cs typeface="Cambria" pitchFamily="18" charset="0"/>
              </a:rPr>
              <a:t>India and Ethiopia</a:t>
            </a:r>
            <a:br>
              <a:rPr lang="en-US" sz="3600" b="1" dirty="0">
                <a:solidFill>
                  <a:srgbClr val="4F81BD"/>
                </a:solidFill>
                <a:latin typeface="Cambria" pitchFamily="18" charset="0"/>
                <a:ea typeface="+mj-ea"/>
                <a:cs typeface="Cambria" pitchFamily="18" charset="0"/>
              </a:rPr>
            </a:br>
            <a:r>
              <a:rPr lang="en-US" sz="3600" b="1" dirty="0">
                <a:solidFill>
                  <a:srgbClr val="4F81BD"/>
                </a:solidFill>
                <a:latin typeface="Cambria" pitchFamily="18" charset="0"/>
                <a:ea typeface="+mj-ea"/>
                <a:cs typeface="Cambria" pitchFamily="18" charset="0"/>
              </a:rPr>
              <a:t/>
            </a:r>
            <a:br>
              <a:rPr lang="en-US" sz="3600" b="1" dirty="0">
                <a:solidFill>
                  <a:srgbClr val="4F81BD"/>
                </a:solidFill>
                <a:latin typeface="Cambria" pitchFamily="18" charset="0"/>
                <a:ea typeface="+mj-ea"/>
                <a:cs typeface="Cambria" pitchFamily="18" charset="0"/>
              </a:rPr>
            </a:br>
            <a:endParaRPr lang="en-US" sz="32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5" name="TextBox 4"/>
          <p:cNvSpPr txBox="1"/>
          <p:nvPr/>
        </p:nvSpPr>
        <p:spPr>
          <a:xfrm>
            <a:off x="8686799" y="6551600"/>
            <a:ext cx="457200" cy="261610"/>
          </a:xfrm>
          <a:prstGeom prst="rect">
            <a:avLst/>
          </a:prstGeom>
          <a:noFill/>
        </p:spPr>
        <p:txBody>
          <a:bodyPr wrap="square" rtlCol="0">
            <a:spAutoFit/>
          </a:bodyPr>
          <a:lstStyle/>
          <a:p>
            <a:r>
              <a:rPr lang="en-GB" sz="1100" dirty="0" smtClean="0"/>
              <a:t>31</a:t>
            </a:r>
            <a:endParaRPr lang="en-GB" sz="1100" dirty="0"/>
          </a:p>
        </p:txBody>
      </p:sp>
    </p:spTree>
    <p:extLst>
      <p:ext uri="{BB962C8B-B14F-4D97-AF65-F5344CB8AC3E}">
        <p14:creationId xmlns:p14="http://schemas.microsoft.com/office/powerpoint/2010/main" val="24174070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84"/>
            <a:ext cx="9199232" cy="1143000"/>
          </a:xfrm>
        </p:spPr>
        <p:txBody>
          <a:bodyPr>
            <a:noAutofit/>
          </a:bodyPr>
          <a:lstStyle/>
          <a:p>
            <a:r>
              <a:rPr lang="en-US" sz="4000" b="1" dirty="0" smtClean="0">
                <a:solidFill>
                  <a:srgbClr val="0070C0"/>
                </a:solidFill>
                <a:latin typeface="Cambria" panose="02040503050406030204" pitchFamily="18" charset="0"/>
              </a:rPr>
              <a:t>  Outline</a:t>
            </a:r>
            <a:endParaRPr lang="en-US" sz="4000" b="1" dirty="0">
              <a:solidFill>
                <a:srgbClr val="0070C0"/>
              </a:solidFill>
              <a:latin typeface="Cambria" panose="02040503050406030204" pitchFamily="18" charset="0"/>
            </a:endParaRPr>
          </a:p>
        </p:txBody>
      </p:sp>
      <p:sp>
        <p:nvSpPr>
          <p:cNvPr id="3" name="Content Placeholder 2"/>
          <p:cNvSpPr>
            <a:spLocks noGrp="1"/>
          </p:cNvSpPr>
          <p:nvPr>
            <p:ph sz="quarter" idx="1"/>
          </p:nvPr>
        </p:nvSpPr>
        <p:spPr>
          <a:xfrm>
            <a:off x="-128874" y="1170760"/>
            <a:ext cx="8849428" cy="4636092"/>
          </a:xfrm>
        </p:spPr>
        <p:txBody>
          <a:bodyPr>
            <a:noAutofit/>
          </a:bodyPr>
          <a:lstStyle/>
          <a:p>
            <a:pPr marL="857250" lvl="1" indent="-457200">
              <a:spcAft>
                <a:spcPts val="1200"/>
              </a:spcAft>
              <a:buFont typeface="Arial" panose="020B0604020202020204" pitchFamily="34" charset="0"/>
              <a:buChar char="•"/>
            </a:pPr>
            <a:endParaRPr lang="en-US" sz="3200" dirty="0" smtClean="0"/>
          </a:p>
          <a:p>
            <a:pPr marL="857250" lvl="1" indent="-457200">
              <a:spcAft>
                <a:spcPts val="1200"/>
              </a:spcAft>
              <a:buFont typeface="Arial" panose="020B0604020202020204" pitchFamily="34" charset="0"/>
              <a:buChar char="•"/>
            </a:pPr>
            <a:r>
              <a:rPr lang="en-US" sz="3200" dirty="0" smtClean="0"/>
              <a:t>Background</a:t>
            </a:r>
          </a:p>
          <a:p>
            <a:pPr marL="857250" lvl="1" indent="-457200">
              <a:spcAft>
                <a:spcPts val="1200"/>
              </a:spcAft>
              <a:buFont typeface="Arial" panose="020B0604020202020204" pitchFamily="34" charset="0"/>
              <a:buChar char="•"/>
            </a:pPr>
            <a:r>
              <a:rPr lang="en-US" sz="3200" dirty="0" smtClean="0"/>
              <a:t>Method</a:t>
            </a:r>
          </a:p>
          <a:p>
            <a:pPr marL="857250" lvl="1" indent="-457200">
              <a:spcAft>
                <a:spcPts val="1200"/>
              </a:spcAft>
              <a:buFont typeface="Arial" panose="020B0604020202020204" pitchFamily="34" charset="0"/>
              <a:buChar char="•"/>
            </a:pPr>
            <a:r>
              <a:rPr lang="en-US" sz="3200" dirty="0" smtClean="0"/>
              <a:t>Findings from India and Ethiopia</a:t>
            </a:r>
          </a:p>
          <a:p>
            <a:pPr marL="857250" lvl="1" indent="-457200">
              <a:spcAft>
                <a:spcPts val="1200"/>
              </a:spcAft>
              <a:buFont typeface="Arial" panose="020B0604020202020204" pitchFamily="34" charset="0"/>
              <a:buChar char="•"/>
            </a:pPr>
            <a:r>
              <a:rPr lang="en-US" sz="3200" dirty="0" smtClean="0"/>
              <a:t>Summary</a:t>
            </a:r>
            <a:endParaRPr lang="en-US" sz="32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6" name="TextBox 5"/>
          <p:cNvSpPr txBox="1"/>
          <p:nvPr/>
        </p:nvSpPr>
        <p:spPr>
          <a:xfrm>
            <a:off x="8659028" y="6570807"/>
            <a:ext cx="457200" cy="261610"/>
          </a:xfrm>
          <a:prstGeom prst="rect">
            <a:avLst/>
          </a:prstGeom>
          <a:noFill/>
        </p:spPr>
        <p:txBody>
          <a:bodyPr wrap="square" rtlCol="0">
            <a:spAutoFit/>
          </a:bodyPr>
          <a:lstStyle/>
          <a:p>
            <a:r>
              <a:rPr lang="en-GB" sz="1100" dirty="0" smtClean="0"/>
              <a:t>32</a:t>
            </a:r>
            <a:endParaRPr lang="en-GB" sz="1100" dirty="0"/>
          </a:p>
        </p:txBody>
      </p:sp>
    </p:spTree>
    <p:extLst>
      <p:ext uri="{BB962C8B-B14F-4D97-AF65-F5344CB8AC3E}">
        <p14:creationId xmlns:p14="http://schemas.microsoft.com/office/powerpoint/2010/main" val="4190620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79" y="18084"/>
            <a:ext cx="7964394" cy="1143000"/>
          </a:xfrm>
        </p:spPr>
        <p:txBody>
          <a:bodyPr>
            <a:normAutofit/>
          </a:bodyPr>
          <a:lstStyle/>
          <a:p>
            <a:r>
              <a:rPr lang="en-US" sz="4400" b="1" dirty="0" smtClean="0">
                <a:solidFill>
                  <a:srgbClr val="0070C0"/>
                </a:solidFill>
                <a:latin typeface="Cambria" panose="02040503050406030204" pitchFamily="18" charset="0"/>
              </a:rPr>
              <a:t>Background</a:t>
            </a:r>
            <a:endParaRPr lang="en-US" sz="4400" b="1" dirty="0">
              <a:solidFill>
                <a:srgbClr val="0070C0"/>
              </a:solidFill>
              <a:latin typeface="Cambria" panose="02040503050406030204" pitchFamily="18" charset="0"/>
            </a:endParaRPr>
          </a:p>
        </p:txBody>
      </p:sp>
      <p:sp>
        <p:nvSpPr>
          <p:cNvPr id="3" name="Content Placeholder 2"/>
          <p:cNvSpPr>
            <a:spLocks noGrp="1"/>
          </p:cNvSpPr>
          <p:nvPr>
            <p:ph sz="quarter" idx="1"/>
          </p:nvPr>
        </p:nvSpPr>
        <p:spPr>
          <a:xfrm>
            <a:off x="0" y="1156757"/>
            <a:ext cx="5721684" cy="4160197"/>
          </a:xfrm>
        </p:spPr>
        <p:txBody>
          <a:bodyPr>
            <a:noAutofit/>
          </a:bodyPr>
          <a:lstStyle/>
          <a:p>
            <a:pPr marL="400050" lvl="1" indent="0">
              <a:spcBef>
                <a:spcPts val="1200"/>
              </a:spcBef>
              <a:spcAft>
                <a:spcPts val="1200"/>
              </a:spcAft>
              <a:buNone/>
            </a:pPr>
            <a:r>
              <a:rPr lang="en-US" sz="2400" dirty="0" smtClean="0"/>
              <a:t>Why conduct a content analysis of data? </a:t>
            </a:r>
          </a:p>
          <a:p>
            <a:pPr marL="400050" lvl="1" indent="0">
              <a:spcBef>
                <a:spcPts val="1200"/>
              </a:spcBef>
              <a:spcAft>
                <a:spcPts val="1200"/>
              </a:spcAft>
              <a:buNone/>
            </a:pPr>
            <a:r>
              <a:rPr lang="en-US" sz="2400" dirty="0" smtClean="0"/>
              <a:t>To inform us on data:</a:t>
            </a:r>
          </a:p>
          <a:p>
            <a:pPr lvl="2" indent="-342900">
              <a:spcBef>
                <a:spcPts val="1200"/>
              </a:spcBef>
              <a:spcAft>
                <a:spcPts val="1200"/>
              </a:spcAft>
              <a:buFont typeface="Wingdings" charset="2"/>
              <a:buChar char="§"/>
            </a:pPr>
            <a:r>
              <a:rPr lang="en-US" sz="2400" dirty="0" smtClean="0"/>
              <a:t>Availability</a:t>
            </a:r>
          </a:p>
          <a:p>
            <a:pPr lvl="2" indent="-342900">
              <a:spcBef>
                <a:spcPts val="1200"/>
              </a:spcBef>
              <a:spcAft>
                <a:spcPts val="1200"/>
              </a:spcAft>
              <a:buFont typeface="Wingdings" charset="2"/>
              <a:buChar char="§"/>
            </a:pPr>
            <a:r>
              <a:rPr lang="en-US" sz="2400" dirty="0" smtClean="0"/>
              <a:t>Duplication</a:t>
            </a:r>
          </a:p>
          <a:p>
            <a:pPr lvl="2" indent="-342900">
              <a:spcBef>
                <a:spcPts val="1200"/>
              </a:spcBef>
              <a:spcAft>
                <a:spcPts val="1200"/>
              </a:spcAft>
              <a:buFont typeface="Wingdings" charset="2"/>
              <a:buChar char="§"/>
            </a:pPr>
            <a:r>
              <a:rPr lang="en-US" sz="2400" dirty="0" smtClean="0"/>
              <a:t>Filtration from one level to the next</a:t>
            </a:r>
          </a:p>
          <a:p>
            <a:pPr lvl="2" indent="-342900">
              <a:spcBef>
                <a:spcPts val="1200"/>
              </a:spcBef>
              <a:spcAft>
                <a:spcPts val="1200"/>
              </a:spcAft>
              <a:buFont typeface="Wingdings" charset="2"/>
              <a:buChar char="§"/>
            </a:pPr>
            <a:r>
              <a:rPr lang="x-none" sz="2400" dirty="0" smtClean="0"/>
              <a:t> </a:t>
            </a:r>
            <a:r>
              <a:rPr lang="en-US" sz="2400" dirty="0" smtClean="0"/>
              <a:t>Quality </a:t>
            </a:r>
            <a:endParaRPr lang="en-US" sz="4800" b="1"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4" name="TextBox 3"/>
          <p:cNvSpPr txBox="1"/>
          <p:nvPr/>
        </p:nvSpPr>
        <p:spPr>
          <a:xfrm>
            <a:off x="5842000" y="1056105"/>
            <a:ext cx="2973294" cy="4154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14300" lvl="1">
              <a:spcAft>
                <a:spcPts val="1200"/>
              </a:spcAft>
            </a:pPr>
            <a:r>
              <a:rPr lang="en-US" sz="2400" dirty="0"/>
              <a:t>Shared data can provide comprehensive information for local decision-making, aligning health service delivery with the available resources and community health </a:t>
            </a:r>
            <a:r>
              <a:rPr lang="en-US" sz="2400" dirty="0" smtClean="0"/>
              <a:t>needs </a:t>
            </a:r>
            <a:endParaRPr lang="en-US" sz="2400" dirty="0"/>
          </a:p>
        </p:txBody>
      </p:sp>
      <p:sp>
        <p:nvSpPr>
          <p:cNvPr id="6" name="TextBox 5"/>
          <p:cNvSpPr txBox="1"/>
          <p:nvPr/>
        </p:nvSpPr>
        <p:spPr>
          <a:xfrm>
            <a:off x="8659028" y="6570807"/>
            <a:ext cx="457200" cy="261610"/>
          </a:xfrm>
          <a:prstGeom prst="rect">
            <a:avLst/>
          </a:prstGeom>
          <a:noFill/>
        </p:spPr>
        <p:txBody>
          <a:bodyPr wrap="square" rtlCol="0">
            <a:spAutoFit/>
          </a:bodyPr>
          <a:lstStyle/>
          <a:p>
            <a:r>
              <a:rPr lang="en-GB" sz="1100" dirty="0" smtClean="0"/>
              <a:t>33</a:t>
            </a:r>
            <a:endParaRPr lang="en-GB" sz="1100" dirty="0"/>
          </a:p>
        </p:txBody>
      </p:sp>
    </p:spTree>
    <p:extLst>
      <p:ext uri="{BB962C8B-B14F-4D97-AF65-F5344CB8AC3E}">
        <p14:creationId xmlns:p14="http://schemas.microsoft.com/office/powerpoint/2010/main" val="8581229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93" y="-34995"/>
            <a:ext cx="7964394" cy="1143000"/>
          </a:xfrm>
        </p:spPr>
        <p:txBody>
          <a:bodyPr>
            <a:normAutofit/>
          </a:bodyPr>
          <a:lstStyle/>
          <a:p>
            <a:r>
              <a:rPr lang="en-US" sz="4400" b="1" dirty="0" smtClean="0">
                <a:solidFill>
                  <a:srgbClr val="0070C0"/>
                </a:solidFill>
                <a:latin typeface="Cambria" panose="02040503050406030204" pitchFamily="18" charset="0"/>
              </a:rPr>
              <a:t>Background</a:t>
            </a:r>
            <a:endParaRPr lang="en-US" sz="4400" b="1" dirty="0">
              <a:solidFill>
                <a:srgbClr val="0070C0"/>
              </a:solidFill>
              <a:latin typeface="Cambria" panose="02040503050406030204" pitchFamily="18" charset="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grpSp>
        <p:nvGrpSpPr>
          <p:cNvPr id="7" name="Group 6"/>
          <p:cNvGrpSpPr/>
          <p:nvPr/>
        </p:nvGrpSpPr>
        <p:grpSpPr>
          <a:xfrm>
            <a:off x="4444272" y="1052342"/>
            <a:ext cx="3549556" cy="3430239"/>
            <a:chOff x="4444272" y="1052342"/>
            <a:chExt cx="3549556" cy="3430239"/>
          </a:xfrm>
        </p:grpSpPr>
        <p:sp>
          <p:nvSpPr>
            <p:cNvPr id="36" name="Rectangle 35"/>
            <p:cNvSpPr/>
            <p:nvPr/>
          </p:nvSpPr>
          <p:spPr>
            <a:xfrm>
              <a:off x="4634526" y="1640875"/>
              <a:ext cx="3117551" cy="676572"/>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1600" b="1" dirty="0">
                  <a:effectLst/>
                  <a:ea typeface="Calibri" panose="020F0502020204030204" pitchFamily="34" charset="0"/>
                  <a:cs typeface="Times New Roman" panose="02020603050405020304" pitchFamily="18" charset="0"/>
                </a:rPr>
                <a:t>Primary Hospital</a:t>
              </a:r>
            </a:p>
            <a:p>
              <a:pPr marL="0" marR="0" algn="ctr">
                <a:lnSpc>
                  <a:spcPct val="107000"/>
                </a:lnSpc>
                <a:spcBef>
                  <a:spcPts val="0"/>
                </a:spcBef>
                <a:spcAft>
                  <a:spcPts val="800"/>
                </a:spcAft>
              </a:pPr>
              <a:r>
                <a:rPr lang="en-GB" sz="1600" dirty="0" smtClean="0">
                  <a:effectLst/>
                  <a:ea typeface="Calibri" panose="020F0502020204030204" pitchFamily="34" charset="0"/>
                  <a:cs typeface="Times New Roman" panose="02020603050405020304" pitchFamily="18" charset="0"/>
                </a:rPr>
                <a:t>60-100,000 </a:t>
              </a:r>
              <a:endParaRPr lang="en-GB" sz="1600" dirty="0">
                <a:effectLst/>
                <a:ea typeface="Calibri" panose="020F0502020204030204" pitchFamily="34" charset="0"/>
                <a:cs typeface="Times New Roman" panose="02020603050405020304" pitchFamily="18" charset="0"/>
              </a:endParaRPr>
            </a:p>
          </p:txBody>
        </p:sp>
        <p:sp>
          <p:nvSpPr>
            <p:cNvPr id="40" name="Rectangle 39"/>
            <p:cNvSpPr/>
            <p:nvPr/>
          </p:nvSpPr>
          <p:spPr>
            <a:xfrm>
              <a:off x="5306084" y="2698219"/>
              <a:ext cx="1774433" cy="67865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1600" b="1" dirty="0">
                  <a:effectLst/>
                  <a:ea typeface="Calibri" panose="020F0502020204030204" pitchFamily="34" charset="0"/>
                  <a:cs typeface="Times New Roman" panose="02020603050405020304" pitchFamily="18" charset="0"/>
                </a:rPr>
                <a:t>Health Centre</a:t>
              </a:r>
            </a:p>
            <a:p>
              <a:pPr marL="0" marR="0" algn="ctr">
                <a:lnSpc>
                  <a:spcPct val="107000"/>
                </a:lnSpc>
                <a:spcBef>
                  <a:spcPts val="0"/>
                </a:spcBef>
                <a:spcAft>
                  <a:spcPts val="800"/>
                </a:spcAft>
              </a:pPr>
              <a:r>
                <a:rPr lang="en-GB" sz="1600" dirty="0" smtClean="0">
                  <a:effectLst/>
                  <a:ea typeface="Calibri" panose="020F0502020204030204" pitchFamily="34" charset="0"/>
                  <a:cs typeface="Times New Roman" panose="02020603050405020304" pitchFamily="18" charset="0"/>
                </a:rPr>
                <a:t>15-25,000</a:t>
              </a:r>
              <a:endParaRPr lang="en-GB" sz="1600" dirty="0">
                <a:effectLst/>
                <a:ea typeface="Calibri" panose="020F0502020204030204" pitchFamily="34" charset="0"/>
                <a:cs typeface="Times New Roman" panose="02020603050405020304" pitchFamily="18" charset="0"/>
              </a:endParaRPr>
            </a:p>
          </p:txBody>
        </p:sp>
        <p:sp>
          <p:nvSpPr>
            <p:cNvPr id="41" name="Rectangle 40"/>
            <p:cNvSpPr/>
            <p:nvPr/>
          </p:nvSpPr>
          <p:spPr>
            <a:xfrm>
              <a:off x="5658867" y="3804746"/>
              <a:ext cx="1182698" cy="677835"/>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1600" b="1" dirty="0">
                  <a:effectLst/>
                  <a:ea typeface="Calibri" panose="020F0502020204030204" pitchFamily="34" charset="0"/>
                  <a:cs typeface="Times New Roman" panose="02020603050405020304" pitchFamily="18" charset="0"/>
                </a:rPr>
                <a:t>Health Post</a:t>
              </a:r>
            </a:p>
            <a:p>
              <a:pPr marL="0" marR="0" algn="ctr">
                <a:lnSpc>
                  <a:spcPct val="107000"/>
                </a:lnSpc>
                <a:spcBef>
                  <a:spcPts val="0"/>
                </a:spcBef>
                <a:spcAft>
                  <a:spcPts val="800"/>
                </a:spcAft>
              </a:pPr>
              <a:r>
                <a:rPr lang="en-GB" sz="1600" dirty="0" smtClean="0">
                  <a:effectLst/>
                  <a:ea typeface="Calibri" panose="020F0502020204030204" pitchFamily="34" charset="0"/>
                  <a:cs typeface="Times New Roman" panose="02020603050405020304" pitchFamily="18" charset="0"/>
                </a:rPr>
                <a:t>3-5,000</a:t>
              </a:r>
              <a:endParaRPr lang="en-GB" sz="1600" dirty="0">
                <a:effectLst/>
                <a:ea typeface="Calibri" panose="020F0502020204030204" pitchFamily="34" charset="0"/>
                <a:cs typeface="Times New Roman" panose="02020603050405020304" pitchFamily="18" charset="0"/>
              </a:endParaRPr>
            </a:p>
          </p:txBody>
        </p:sp>
        <p:sp>
          <p:nvSpPr>
            <p:cNvPr id="43" name="Rectangle 42"/>
            <p:cNvSpPr/>
            <p:nvPr/>
          </p:nvSpPr>
          <p:spPr>
            <a:xfrm>
              <a:off x="4444272" y="1052342"/>
              <a:ext cx="3549556" cy="486802"/>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2000" b="1" dirty="0">
                  <a:solidFill>
                    <a:srgbClr val="FFFFFF"/>
                  </a:solidFill>
                  <a:effectLst/>
                  <a:ea typeface="Calibri" panose="020F0502020204030204" pitchFamily="34" charset="0"/>
                  <a:cs typeface="Times New Roman" panose="02020603050405020304" pitchFamily="18" charset="0"/>
                </a:rPr>
                <a:t>Ethiopian Health System</a:t>
              </a:r>
              <a:endParaRPr lang="en-GB" sz="2000" b="1" dirty="0">
                <a:effectLst/>
                <a:ea typeface="Calibri" panose="020F0502020204030204" pitchFamily="34" charset="0"/>
                <a:cs typeface="Times New Roman" panose="02020603050405020304" pitchFamily="18" charset="0"/>
              </a:endParaRPr>
            </a:p>
          </p:txBody>
        </p:sp>
      </p:grpSp>
      <p:sp>
        <p:nvSpPr>
          <p:cNvPr id="14" name="Rectangle 13"/>
          <p:cNvSpPr/>
          <p:nvPr/>
        </p:nvSpPr>
        <p:spPr>
          <a:xfrm>
            <a:off x="880925" y="3357899"/>
            <a:ext cx="2365363" cy="676572"/>
          </a:xfrm>
          <a:prstGeom prst="rect">
            <a:avLst/>
          </a:prstGeom>
          <a:solidFill>
            <a:schemeClr val="accent3">
              <a:lumMod val="60000"/>
              <a:lumOff val="40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1600" b="1" dirty="0">
                <a:effectLst/>
                <a:ea typeface="Calibri" panose="020F0502020204030204" pitchFamily="34" charset="0"/>
                <a:cs typeface="Times New Roman" panose="02020603050405020304" pitchFamily="18" charset="0"/>
              </a:rPr>
              <a:t>Primary </a:t>
            </a:r>
            <a:r>
              <a:rPr lang="en-GB" sz="1600" b="1" dirty="0" smtClean="0">
                <a:effectLst/>
                <a:ea typeface="Calibri" panose="020F0502020204030204" pitchFamily="34" charset="0"/>
                <a:cs typeface="Times New Roman" panose="02020603050405020304" pitchFamily="18" charset="0"/>
              </a:rPr>
              <a:t>Health </a:t>
            </a:r>
            <a:r>
              <a:rPr lang="en-GB" sz="1600" b="1" dirty="0" smtClean="0">
                <a:effectLst/>
                <a:ea typeface="Calibri" panose="020F0502020204030204" pitchFamily="34" charset="0"/>
                <a:cs typeface="Times New Roman" panose="02020603050405020304" pitchFamily="18" charset="0"/>
              </a:rPr>
              <a:t>Centre</a:t>
            </a:r>
            <a:endParaRPr lang="en-GB" sz="1600" b="1"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1400" dirty="0" smtClean="0">
                <a:effectLst/>
                <a:ea typeface="Calibri" panose="020F0502020204030204" pitchFamily="34" charset="0"/>
                <a:cs typeface="Times New Roman" panose="02020603050405020304" pitchFamily="18" charset="0"/>
              </a:rPr>
              <a:t>5000-10,000</a:t>
            </a:r>
            <a:endParaRPr lang="en-GB" sz="1400" dirty="0">
              <a:effectLst/>
              <a:ea typeface="Calibri" panose="020F0502020204030204" pitchFamily="34" charset="0"/>
              <a:cs typeface="Times New Roman" panose="02020603050405020304" pitchFamily="18" charset="0"/>
            </a:endParaRPr>
          </a:p>
        </p:txBody>
      </p:sp>
      <p:sp>
        <p:nvSpPr>
          <p:cNvPr id="15" name="Rectangle 14"/>
          <p:cNvSpPr/>
          <p:nvPr/>
        </p:nvSpPr>
        <p:spPr>
          <a:xfrm>
            <a:off x="583118" y="2486412"/>
            <a:ext cx="2957389" cy="682842"/>
          </a:xfrm>
          <a:prstGeom prst="rect">
            <a:avLst/>
          </a:prstGeom>
          <a:solidFill>
            <a:schemeClr val="accent3">
              <a:lumMod val="60000"/>
              <a:lumOff val="40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1600" b="1" dirty="0" smtClean="0">
                <a:effectLst/>
                <a:ea typeface="Calibri" panose="020F0502020204030204" pitchFamily="34" charset="0"/>
                <a:cs typeface="Times New Roman" panose="02020603050405020304" pitchFamily="18" charset="0"/>
              </a:rPr>
              <a:t>Community Health </a:t>
            </a:r>
            <a:r>
              <a:rPr lang="en-GB" sz="1600" b="1" dirty="0" smtClean="0">
                <a:effectLst/>
                <a:ea typeface="Calibri" panose="020F0502020204030204" pitchFamily="34" charset="0"/>
                <a:cs typeface="Times New Roman" panose="02020603050405020304" pitchFamily="18" charset="0"/>
              </a:rPr>
              <a:t>Centre</a:t>
            </a:r>
            <a:endParaRPr lang="en-GB" sz="1600" b="1"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1400" dirty="0" smtClean="0">
                <a:effectLst/>
                <a:ea typeface="Calibri" panose="020F0502020204030204" pitchFamily="34" charset="0"/>
                <a:cs typeface="Times New Roman" panose="02020603050405020304" pitchFamily="18" charset="0"/>
              </a:rPr>
              <a:t>10,000- 30,000</a:t>
            </a:r>
            <a:endParaRPr lang="en-GB" sz="1400" dirty="0">
              <a:effectLst/>
              <a:ea typeface="Calibri" panose="020F0502020204030204" pitchFamily="34" charset="0"/>
              <a:cs typeface="Times New Roman" panose="02020603050405020304" pitchFamily="18" charset="0"/>
            </a:endParaRPr>
          </a:p>
        </p:txBody>
      </p:sp>
      <p:sp>
        <p:nvSpPr>
          <p:cNvPr id="16" name="Rectangle 15"/>
          <p:cNvSpPr/>
          <p:nvPr/>
        </p:nvSpPr>
        <p:spPr>
          <a:xfrm>
            <a:off x="279796" y="1614925"/>
            <a:ext cx="3549556" cy="677974"/>
          </a:xfrm>
          <a:prstGeom prst="rect">
            <a:avLst/>
          </a:prstGeom>
          <a:solidFill>
            <a:schemeClr val="accent3">
              <a:lumMod val="60000"/>
              <a:lumOff val="40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1600" b="1" dirty="0" smtClean="0">
                <a:effectLst/>
                <a:ea typeface="Calibri" panose="020F0502020204030204" pitchFamily="34" charset="0"/>
                <a:cs typeface="Times New Roman" panose="02020603050405020304" pitchFamily="18" charset="0"/>
              </a:rPr>
              <a:t>District Hospital</a:t>
            </a:r>
            <a:endParaRPr lang="en-GB" sz="1600" b="1"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GB" sz="1400" dirty="0" smtClean="0">
                <a:effectLst/>
                <a:ea typeface="Calibri" panose="020F0502020204030204" pitchFamily="34" charset="0"/>
                <a:cs typeface="Times New Roman" panose="02020603050405020304" pitchFamily="18" charset="0"/>
              </a:rPr>
              <a:t>&gt; 30,000 </a:t>
            </a:r>
            <a:endParaRPr lang="en-GB" sz="1400" dirty="0">
              <a:effectLst/>
              <a:ea typeface="Calibri" panose="020F0502020204030204" pitchFamily="34" charset="0"/>
              <a:cs typeface="Times New Roman" panose="02020603050405020304" pitchFamily="18" charset="0"/>
            </a:endParaRPr>
          </a:p>
        </p:txBody>
      </p:sp>
      <p:sp>
        <p:nvSpPr>
          <p:cNvPr id="17" name="Rectangle 16"/>
          <p:cNvSpPr/>
          <p:nvPr/>
        </p:nvSpPr>
        <p:spPr>
          <a:xfrm>
            <a:off x="1175974" y="4226679"/>
            <a:ext cx="1774433" cy="678651"/>
          </a:xfrm>
          <a:prstGeom prst="rect">
            <a:avLst/>
          </a:prstGeom>
          <a:solidFill>
            <a:schemeClr val="accent3">
              <a:lumMod val="60000"/>
              <a:lumOff val="40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1600" b="1" dirty="0" smtClean="0">
                <a:effectLst/>
                <a:ea typeface="Calibri" panose="020F0502020204030204" pitchFamily="34" charset="0"/>
                <a:cs typeface="Times New Roman" panose="02020603050405020304" pitchFamily="18" charset="0"/>
              </a:rPr>
              <a:t>Sub </a:t>
            </a:r>
            <a:r>
              <a:rPr lang="en-GB" sz="1600" b="1" dirty="0">
                <a:effectLst/>
                <a:ea typeface="Calibri" panose="020F0502020204030204" pitchFamily="34" charset="0"/>
                <a:cs typeface="Times New Roman" panose="02020603050405020304" pitchFamily="18" charset="0"/>
              </a:rPr>
              <a:t>Centre</a:t>
            </a:r>
          </a:p>
          <a:p>
            <a:pPr marL="0" marR="0" algn="ctr">
              <a:lnSpc>
                <a:spcPct val="107000"/>
              </a:lnSpc>
              <a:spcBef>
                <a:spcPts val="0"/>
              </a:spcBef>
              <a:spcAft>
                <a:spcPts val="800"/>
              </a:spcAft>
            </a:pPr>
            <a:r>
              <a:rPr lang="en-GB" sz="1400" dirty="0" smtClean="0">
                <a:effectLst/>
                <a:ea typeface="Calibri" panose="020F0502020204030204" pitchFamily="34" charset="0"/>
                <a:cs typeface="Times New Roman" panose="02020603050405020304" pitchFamily="18" charset="0"/>
              </a:rPr>
              <a:t>&gt;5,000</a:t>
            </a:r>
            <a:endParaRPr lang="en-GB" sz="1400" dirty="0">
              <a:effectLst/>
              <a:ea typeface="Calibri" panose="020F0502020204030204" pitchFamily="34" charset="0"/>
              <a:cs typeface="Times New Roman" panose="02020603050405020304" pitchFamily="18" charset="0"/>
            </a:endParaRPr>
          </a:p>
        </p:txBody>
      </p:sp>
      <p:sp>
        <p:nvSpPr>
          <p:cNvPr id="18" name="Rectangle 17"/>
          <p:cNvSpPr/>
          <p:nvPr/>
        </p:nvSpPr>
        <p:spPr>
          <a:xfrm>
            <a:off x="1313723" y="5098167"/>
            <a:ext cx="1636684" cy="677835"/>
          </a:xfrm>
          <a:prstGeom prst="rect">
            <a:avLst/>
          </a:prstGeom>
          <a:solidFill>
            <a:schemeClr val="accent3">
              <a:lumMod val="60000"/>
              <a:lumOff val="40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pPr>
            <a:r>
              <a:rPr lang="en-GB" sz="1600" b="1" dirty="0" smtClean="0">
                <a:effectLst/>
                <a:ea typeface="Calibri" panose="020F0502020204030204" pitchFamily="34" charset="0"/>
                <a:cs typeface="Times New Roman" panose="02020603050405020304" pitchFamily="18" charset="0"/>
              </a:rPr>
              <a:t>Community </a:t>
            </a:r>
            <a:r>
              <a:rPr lang="en-GB" sz="1600" b="1" dirty="0" smtClean="0">
                <a:effectLst/>
                <a:ea typeface="Calibri" panose="020F0502020204030204" pitchFamily="34" charset="0"/>
                <a:cs typeface="Times New Roman" panose="02020603050405020304" pitchFamily="18" charset="0"/>
              </a:rPr>
              <a:t>health </a:t>
            </a:r>
            <a:r>
              <a:rPr lang="en-GB" sz="1600" b="1" dirty="0" smtClean="0">
                <a:effectLst/>
                <a:ea typeface="Calibri" panose="020F0502020204030204" pitchFamily="34" charset="0"/>
                <a:cs typeface="Times New Roman" panose="02020603050405020304" pitchFamily="18" charset="0"/>
              </a:rPr>
              <a:t>workers</a:t>
            </a:r>
            <a:endParaRPr lang="en-GB" sz="1600" dirty="0" smtClean="0">
              <a:effectLst/>
              <a:ea typeface="Calibri" panose="020F0502020204030204" pitchFamily="34" charset="0"/>
              <a:cs typeface="Times New Roman" panose="02020603050405020304" pitchFamily="18" charset="0"/>
            </a:endParaRPr>
          </a:p>
          <a:p>
            <a:pPr marL="0" marR="0" algn="ctr">
              <a:lnSpc>
                <a:spcPct val="107000"/>
              </a:lnSpc>
              <a:spcBef>
                <a:spcPts val="0"/>
              </a:spcBef>
            </a:pPr>
            <a:r>
              <a:rPr lang="en-GB" sz="1600" dirty="0" smtClean="0">
                <a:effectLst/>
                <a:ea typeface="Calibri" panose="020F0502020204030204" pitchFamily="34" charset="0"/>
                <a:cs typeface="Times New Roman" panose="02020603050405020304" pitchFamily="18" charset="0"/>
              </a:rPr>
              <a:t>1,000 </a:t>
            </a:r>
            <a:endParaRPr lang="en-GB" sz="1400" dirty="0">
              <a:effectLst/>
              <a:ea typeface="Calibri" panose="020F0502020204030204" pitchFamily="34" charset="0"/>
              <a:cs typeface="Times New Roman" panose="02020603050405020304" pitchFamily="18" charset="0"/>
            </a:endParaRPr>
          </a:p>
        </p:txBody>
      </p:sp>
      <p:sp>
        <p:nvSpPr>
          <p:cNvPr id="19" name="Rectangle 18"/>
          <p:cNvSpPr/>
          <p:nvPr/>
        </p:nvSpPr>
        <p:spPr>
          <a:xfrm>
            <a:off x="279796" y="1052342"/>
            <a:ext cx="3549556" cy="486802"/>
          </a:xfrm>
          <a:prstGeom prst="rect">
            <a:avLst/>
          </a:prstGeom>
          <a:solidFill>
            <a:schemeClr val="accent3">
              <a:lumMod val="50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2000" b="1" dirty="0" smtClean="0">
                <a:solidFill>
                  <a:srgbClr val="FFFFFF"/>
                </a:solidFill>
                <a:effectLst/>
                <a:ea typeface="Calibri" panose="020F0502020204030204" pitchFamily="34" charset="0"/>
                <a:cs typeface="Times New Roman" panose="02020603050405020304" pitchFamily="18" charset="0"/>
              </a:rPr>
              <a:t>Indian </a:t>
            </a:r>
            <a:r>
              <a:rPr lang="en-GB" sz="2000" b="1" dirty="0">
                <a:solidFill>
                  <a:srgbClr val="FFFFFF"/>
                </a:solidFill>
                <a:effectLst/>
                <a:ea typeface="Calibri" panose="020F0502020204030204" pitchFamily="34" charset="0"/>
                <a:cs typeface="Times New Roman" panose="02020603050405020304" pitchFamily="18" charset="0"/>
              </a:rPr>
              <a:t>Health System</a:t>
            </a:r>
            <a:endParaRPr lang="en-GB" sz="2000" b="1" dirty="0">
              <a:effectLst/>
              <a:ea typeface="Calibri" panose="020F0502020204030204" pitchFamily="34" charset="0"/>
              <a:cs typeface="Times New Roman" panose="02020603050405020304" pitchFamily="18" charset="0"/>
            </a:endParaRPr>
          </a:p>
        </p:txBody>
      </p:sp>
      <p:sp>
        <p:nvSpPr>
          <p:cNvPr id="20" name="TextBox 19"/>
          <p:cNvSpPr txBox="1"/>
          <p:nvPr/>
        </p:nvSpPr>
        <p:spPr>
          <a:xfrm>
            <a:off x="8682221" y="6600745"/>
            <a:ext cx="457200" cy="261610"/>
          </a:xfrm>
          <a:prstGeom prst="rect">
            <a:avLst/>
          </a:prstGeom>
          <a:noFill/>
        </p:spPr>
        <p:txBody>
          <a:bodyPr wrap="square" rtlCol="0">
            <a:spAutoFit/>
          </a:bodyPr>
          <a:lstStyle/>
          <a:p>
            <a:r>
              <a:rPr lang="en-GB" sz="1100" dirty="0" smtClean="0"/>
              <a:t>34</a:t>
            </a:r>
            <a:endParaRPr lang="en-GB" sz="1100" dirty="0"/>
          </a:p>
        </p:txBody>
      </p:sp>
    </p:spTree>
    <p:extLst>
      <p:ext uri="{BB962C8B-B14F-4D97-AF65-F5344CB8AC3E}">
        <p14:creationId xmlns:p14="http://schemas.microsoft.com/office/powerpoint/2010/main" val="915527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79" y="18084"/>
            <a:ext cx="7964394" cy="1143000"/>
          </a:xfrm>
        </p:spPr>
        <p:txBody>
          <a:bodyPr>
            <a:normAutofit/>
          </a:bodyPr>
          <a:lstStyle/>
          <a:p>
            <a:r>
              <a:rPr lang="en-US" sz="4400" b="1" dirty="0" smtClean="0">
                <a:solidFill>
                  <a:srgbClr val="0070C0"/>
                </a:solidFill>
                <a:latin typeface="Cambria" panose="02040503050406030204" pitchFamily="18" charset="0"/>
              </a:rPr>
              <a:t>Objectives</a:t>
            </a:r>
            <a:endParaRPr lang="en-US" sz="4400" b="1" dirty="0">
              <a:solidFill>
                <a:srgbClr val="0070C0"/>
              </a:solidFill>
              <a:latin typeface="Cambria" panose="02040503050406030204" pitchFamily="18" charset="0"/>
            </a:endParaRPr>
          </a:p>
        </p:txBody>
      </p:sp>
      <p:sp>
        <p:nvSpPr>
          <p:cNvPr id="3" name="Content Placeholder 2"/>
          <p:cNvSpPr>
            <a:spLocks noGrp="1"/>
          </p:cNvSpPr>
          <p:nvPr>
            <p:ph sz="quarter" idx="1"/>
          </p:nvPr>
        </p:nvSpPr>
        <p:spPr>
          <a:xfrm>
            <a:off x="104588" y="1323022"/>
            <a:ext cx="8815294" cy="3998259"/>
          </a:xfrm>
        </p:spPr>
        <p:txBody>
          <a:bodyPr>
            <a:normAutofit/>
          </a:bodyPr>
          <a:lstStyle/>
          <a:p>
            <a:pPr marL="0" indent="0">
              <a:buNone/>
            </a:pPr>
            <a:r>
              <a:rPr lang="en-US" sz="3200" b="1" dirty="0" smtClean="0"/>
              <a:t>To understand the:</a:t>
            </a:r>
          </a:p>
          <a:p>
            <a:pPr marL="514350" indent="-514350">
              <a:buFont typeface="Arial"/>
              <a:buAutoNum type="arabicPeriod"/>
            </a:pPr>
            <a:endParaRPr lang="en-US" sz="2600" b="1" dirty="0" smtClean="0"/>
          </a:p>
          <a:p>
            <a:pPr marL="514350" indent="-514350">
              <a:buFont typeface="Arial"/>
              <a:buAutoNum type="arabicPeriod"/>
            </a:pPr>
            <a:r>
              <a:rPr lang="en-US" sz="2600" b="1" dirty="0" smtClean="0"/>
              <a:t>Volume and types of data collected at different health system levels in a </a:t>
            </a:r>
            <a:r>
              <a:rPr lang="en-US" sz="2600" b="1" dirty="0" smtClean="0"/>
              <a:t>district</a:t>
            </a:r>
            <a:endParaRPr lang="en-US" sz="2600" b="1" dirty="0" smtClean="0"/>
          </a:p>
          <a:p>
            <a:pPr marL="514350" indent="-514350">
              <a:buFont typeface="Arial"/>
              <a:buAutoNum type="arabicPeriod"/>
            </a:pPr>
            <a:endParaRPr lang="en-US" sz="2600" b="1" dirty="0" smtClean="0"/>
          </a:p>
          <a:p>
            <a:pPr marL="514350" indent="-514350">
              <a:buFont typeface="Arial"/>
              <a:buAutoNum type="arabicPeriod"/>
            </a:pPr>
            <a:r>
              <a:rPr lang="en-US" sz="2600" b="1" dirty="0" smtClean="0"/>
              <a:t>Data flow and data sharing between public and private health </a:t>
            </a:r>
            <a:r>
              <a:rPr lang="en-US" sz="2600" b="1" dirty="0" smtClean="0"/>
              <a:t>system</a:t>
            </a:r>
            <a:endParaRPr lang="en-US" sz="2600" b="1" dirty="0" smtClean="0"/>
          </a:p>
          <a:p>
            <a:pPr marL="400050" lvl="1" indent="0">
              <a:buNone/>
            </a:pPr>
            <a:endParaRPr lang="en-US" sz="3000" b="1" dirty="0" smtClean="0"/>
          </a:p>
          <a:p>
            <a:pPr marL="914400" lvl="1" indent="-514350">
              <a:buFont typeface="+mj-lt"/>
              <a:buAutoNum type="alphaLcParenR"/>
            </a:pPr>
            <a:endParaRPr lang="en-US" sz="2400" b="1" dirty="0"/>
          </a:p>
          <a:p>
            <a:pPr marL="914400" lvl="1" indent="-514350">
              <a:buFont typeface="+mj-lt"/>
              <a:buAutoNum type="alphaLcParenR"/>
            </a:pPr>
            <a:endParaRPr lang="en-US" sz="2400" b="1" dirty="0" smtClean="0"/>
          </a:p>
          <a:p>
            <a:pPr marL="914400" lvl="1" indent="-514350">
              <a:buFont typeface="+mj-lt"/>
              <a:buAutoNum type="alphaLcParenR"/>
            </a:pPr>
            <a:endParaRPr lang="en-US" sz="2400" b="1"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35</a:t>
            </a:r>
            <a:endParaRPr lang="en-GB" sz="1100" dirty="0"/>
          </a:p>
        </p:txBody>
      </p:sp>
    </p:spTree>
    <p:extLst>
      <p:ext uri="{BB962C8B-B14F-4D97-AF65-F5344CB8AC3E}">
        <p14:creationId xmlns:p14="http://schemas.microsoft.com/office/powerpoint/2010/main" val="2892893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66" y="18084"/>
            <a:ext cx="8009218" cy="456723"/>
          </a:xfrm>
        </p:spPr>
        <p:txBody>
          <a:bodyPr>
            <a:noAutofit/>
          </a:bodyPr>
          <a:lstStyle/>
          <a:p>
            <a:pPr algn="ctr"/>
            <a:r>
              <a:rPr lang="en-US" sz="4400" b="1" dirty="0" smtClean="0">
                <a:solidFill>
                  <a:srgbClr val="0070C0"/>
                </a:solidFill>
                <a:latin typeface="Cambria" panose="02040503050406030204" pitchFamily="18" charset="0"/>
              </a:rPr>
              <a:t>Study areas</a:t>
            </a:r>
            <a:endParaRPr lang="en-US" sz="4400" b="1" dirty="0">
              <a:solidFill>
                <a:srgbClr val="0070C0"/>
              </a:solidFill>
              <a:latin typeface="Cambria" panose="02040503050406030204" pitchFamily="18" charset="0"/>
            </a:endParaRPr>
          </a:p>
        </p:txBody>
      </p:sp>
      <p:sp>
        <p:nvSpPr>
          <p:cNvPr id="3" name="Content Placeholder 2"/>
          <p:cNvSpPr>
            <a:spLocks noGrp="1"/>
          </p:cNvSpPr>
          <p:nvPr>
            <p:ph sz="quarter" idx="1"/>
          </p:nvPr>
        </p:nvSpPr>
        <p:spPr>
          <a:xfrm>
            <a:off x="240266" y="1301675"/>
            <a:ext cx="8903734" cy="4442908"/>
          </a:xfrm>
        </p:spPr>
        <p:txBody>
          <a:bodyPr>
            <a:normAutofit/>
          </a:bodyPr>
          <a:lstStyle/>
          <a:p>
            <a:pPr marL="0" lvl="1" indent="0">
              <a:spcAft>
                <a:spcPts val="1200"/>
              </a:spcAft>
              <a:buNone/>
            </a:pPr>
            <a:r>
              <a:rPr lang="en-US" sz="2400" dirty="0"/>
              <a:t>	</a:t>
            </a:r>
            <a:r>
              <a:rPr lang="en-US" sz="2400" dirty="0" smtClean="0"/>
              <a:t>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pic>
        <p:nvPicPr>
          <p:cNvPr id="6" name="Picture 5"/>
          <p:cNvPicPr>
            <a:picLocks noChangeAspect="1"/>
          </p:cNvPicPr>
          <p:nvPr/>
        </p:nvPicPr>
        <p:blipFill>
          <a:blip r:embed="rId3"/>
          <a:stretch>
            <a:fillRect/>
          </a:stretch>
        </p:blipFill>
        <p:spPr>
          <a:xfrm>
            <a:off x="4824610" y="563662"/>
            <a:ext cx="4153216" cy="4120021"/>
          </a:xfrm>
          <a:prstGeom prst="rect">
            <a:avLst/>
          </a:prstGeom>
          <a:solidFill>
            <a:schemeClr val="accent2"/>
          </a:solidFill>
        </p:spPr>
      </p:pic>
      <p:pic>
        <p:nvPicPr>
          <p:cNvPr id="7" name="Picture 6"/>
          <p:cNvPicPr>
            <a:picLocks noChangeAspect="1"/>
          </p:cNvPicPr>
          <p:nvPr/>
        </p:nvPicPr>
        <p:blipFill>
          <a:blip r:embed="rId4"/>
          <a:stretch>
            <a:fillRect/>
          </a:stretch>
        </p:blipFill>
        <p:spPr>
          <a:xfrm>
            <a:off x="188244" y="630071"/>
            <a:ext cx="3645619" cy="4053612"/>
          </a:xfrm>
          <a:prstGeom prst="rect">
            <a:avLst/>
          </a:prstGeom>
        </p:spPr>
      </p:pic>
      <p:sp>
        <p:nvSpPr>
          <p:cNvPr id="4" name="TextBox 3"/>
          <p:cNvSpPr txBox="1"/>
          <p:nvPr/>
        </p:nvSpPr>
        <p:spPr>
          <a:xfrm>
            <a:off x="188244" y="4719294"/>
            <a:ext cx="4084792" cy="707886"/>
          </a:xfrm>
          <a:prstGeom prst="rect">
            <a:avLst/>
          </a:prstGeom>
          <a:noFill/>
        </p:spPr>
        <p:txBody>
          <a:bodyPr wrap="square" rtlCol="0">
            <a:spAutoFit/>
          </a:bodyPr>
          <a:lstStyle/>
          <a:p>
            <a:pPr marL="285750" lvl="1" indent="-285750">
              <a:spcAft>
                <a:spcPts val="1200"/>
              </a:spcAft>
              <a:buFont typeface="Arial" panose="020B0604020202020204" pitchFamily="34" charset="0"/>
              <a:buChar char="•"/>
            </a:pPr>
            <a:r>
              <a:rPr lang="en-US" sz="2000" dirty="0" err="1"/>
              <a:t>Sitapur</a:t>
            </a:r>
            <a:r>
              <a:rPr lang="en-US" sz="2000" dirty="0"/>
              <a:t> and </a:t>
            </a:r>
            <a:r>
              <a:rPr lang="en-US" sz="2000" dirty="0" err="1"/>
              <a:t>Unnao</a:t>
            </a:r>
            <a:r>
              <a:rPr lang="en-US" sz="2000" dirty="0"/>
              <a:t> districts in Uttar Pradesh </a:t>
            </a:r>
            <a:r>
              <a:rPr lang="en-US" sz="2000" dirty="0" smtClean="0"/>
              <a:t>State</a:t>
            </a:r>
            <a:endParaRPr lang="en-US" sz="2000" dirty="0"/>
          </a:p>
        </p:txBody>
      </p:sp>
      <p:sp>
        <p:nvSpPr>
          <p:cNvPr id="8" name="TextBox 7"/>
          <p:cNvSpPr txBox="1"/>
          <p:nvPr/>
        </p:nvSpPr>
        <p:spPr>
          <a:xfrm>
            <a:off x="4807170" y="4719294"/>
            <a:ext cx="4289356" cy="861774"/>
          </a:xfrm>
          <a:prstGeom prst="rect">
            <a:avLst/>
          </a:prstGeom>
          <a:noFill/>
        </p:spPr>
        <p:txBody>
          <a:bodyPr wrap="square" rtlCol="0">
            <a:spAutoFit/>
          </a:bodyPr>
          <a:lstStyle/>
          <a:p>
            <a:pPr marL="285750" lvl="1" indent="-285750">
              <a:spcAft>
                <a:spcPts val="1200"/>
              </a:spcAft>
              <a:buFont typeface="Arial" panose="020B0604020202020204" pitchFamily="34" charset="0"/>
              <a:buChar char="•"/>
            </a:pPr>
            <a:r>
              <a:rPr lang="en-US" sz="2000" dirty="0" err="1"/>
              <a:t>Dendi</a:t>
            </a:r>
            <a:r>
              <a:rPr lang="en-US" sz="2000" dirty="0"/>
              <a:t> district in </a:t>
            </a:r>
            <a:r>
              <a:rPr lang="en-US" sz="2000" dirty="0" err="1"/>
              <a:t>Oromia</a:t>
            </a:r>
            <a:r>
              <a:rPr lang="en-US" sz="2000" dirty="0"/>
              <a:t> </a:t>
            </a:r>
            <a:r>
              <a:rPr lang="en-US" sz="2000" dirty="0" smtClean="0"/>
              <a:t>region</a:t>
            </a:r>
            <a:endParaRPr lang="en-US" sz="2000" dirty="0"/>
          </a:p>
          <a:p>
            <a:pPr marL="285750" lvl="1" indent="-285750">
              <a:spcAft>
                <a:spcPts val="1200"/>
              </a:spcAft>
              <a:buFont typeface="Arial" panose="020B0604020202020204" pitchFamily="34" charset="0"/>
              <a:buChar char="•"/>
            </a:pPr>
            <a:r>
              <a:rPr lang="en-US" sz="2000" dirty="0" smtClean="0"/>
              <a:t>Basso </a:t>
            </a:r>
            <a:r>
              <a:rPr lang="en-US" sz="2000" dirty="0"/>
              <a:t>district in </a:t>
            </a:r>
            <a:r>
              <a:rPr lang="en-US" sz="2000" dirty="0" err="1"/>
              <a:t>Amhara</a:t>
            </a:r>
            <a:r>
              <a:rPr lang="en-US" sz="2000" dirty="0"/>
              <a:t> region</a:t>
            </a:r>
          </a:p>
        </p:txBody>
      </p:sp>
      <p:sp>
        <p:nvSpPr>
          <p:cNvPr id="9" name="Oval 8"/>
          <p:cNvSpPr/>
          <p:nvPr/>
        </p:nvSpPr>
        <p:spPr>
          <a:xfrm>
            <a:off x="6670684" y="1982321"/>
            <a:ext cx="189912" cy="178053"/>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277085" y="2160374"/>
            <a:ext cx="189912" cy="178053"/>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682221" y="6600745"/>
            <a:ext cx="457200" cy="261610"/>
          </a:xfrm>
          <a:prstGeom prst="rect">
            <a:avLst/>
          </a:prstGeom>
          <a:noFill/>
        </p:spPr>
        <p:txBody>
          <a:bodyPr wrap="square" rtlCol="0">
            <a:spAutoFit/>
          </a:bodyPr>
          <a:lstStyle/>
          <a:p>
            <a:r>
              <a:rPr lang="en-GB" sz="1100" dirty="0" smtClean="0"/>
              <a:t>36</a:t>
            </a:r>
            <a:endParaRPr lang="en-GB" sz="1100" dirty="0"/>
          </a:p>
        </p:txBody>
      </p:sp>
    </p:spTree>
    <p:extLst>
      <p:ext uri="{BB962C8B-B14F-4D97-AF65-F5344CB8AC3E}">
        <p14:creationId xmlns:p14="http://schemas.microsoft.com/office/powerpoint/2010/main" val="774578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83" y="106819"/>
            <a:ext cx="8009218" cy="854198"/>
          </a:xfrm>
        </p:spPr>
        <p:txBody>
          <a:bodyPr>
            <a:normAutofit/>
          </a:bodyPr>
          <a:lstStyle/>
          <a:p>
            <a:r>
              <a:rPr lang="en-US" b="1" dirty="0" smtClean="0">
                <a:solidFill>
                  <a:srgbClr val="0070C0"/>
                </a:solidFill>
                <a:latin typeface="Cambria" panose="02040503050406030204" pitchFamily="18" charset="0"/>
              </a:rPr>
              <a:t>Methods: Data collection  </a:t>
            </a:r>
            <a:endParaRPr lang="en-US" b="1" dirty="0">
              <a:solidFill>
                <a:srgbClr val="0070C0"/>
              </a:solidFill>
              <a:latin typeface="Cambria" panose="02040503050406030204" pitchFamily="18" charset="0"/>
            </a:endParaRPr>
          </a:p>
        </p:txBody>
      </p:sp>
      <p:sp>
        <p:nvSpPr>
          <p:cNvPr id="3" name="Content Placeholder 2"/>
          <p:cNvSpPr>
            <a:spLocks noGrp="1"/>
          </p:cNvSpPr>
          <p:nvPr>
            <p:ph sz="quarter" idx="1"/>
          </p:nvPr>
        </p:nvSpPr>
        <p:spPr>
          <a:xfrm>
            <a:off x="436281" y="1053296"/>
            <a:ext cx="8305339" cy="4743880"/>
          </a:xfrm>
        </p:spPr>
        <p:txBody>
          <a:bodyPr>
            <a:normAutofit/>
          </a:bodyPr>
          <a:lstStyle/>
          <a:p>
            <a:pPr marL="0" lvl="0" indent="0">
              <a:spcBef>
                <a:spcPts val="600"/>
              </a:spcBef>
              <a:buNone/>
            </a:pPr>
            <a:endParaRPr lang="en-US" sz="2800" b="1" dirty="0"/>
          </a:p>
          <a:p>
            <a:pPr>
              <a:spcBef>
                <a:spcPts val="600"/>
              </a:spcBef>
              <a:spcAft>
                <a:spcPts val="1200"/>
              </a:spcAft>
            </a:pPr>
            <a:r>
              <a:rPr lang="en-US" sz="2800" b="1" dirty="0" smtClean="0">
                <a:solidFill>
                  <a:schemeClr val="tx1"/>
                </a:solidFill>
              </a:rPr>
              <a:t>Visited</a:t>
            </a:r>
            <a:r>
              <a:rPr lang="en-US" sz="2800" dirty="0" smtClean="0">
                <a:solidFill>
                  <a:schemeClr val="tx1"/>
                </a:solidFill>
              </a:rPr>
              <a:t> </a:t>
            </a:r>
            <a:r>
              <a:rPr lang="en-US" sz="2800" dirty="0">
                <a:solidFill>
                  <a:schemeClr val="tx1"/>
                </a:solidFill>
              </a:rPr>
              <a:t>8</a:t>
            </a:r>
            <a:r>
              <a:rPr lang="en-US" sz="2800" dirty="0" smtClean="0">
                <a:solidFill>
                  <a:schemeClr val="tx1"/>
                </a:solidFill>
              </a:rPr>
              <a:t> public health facilities in each country  </a:t>
            </a:r>
          </a:p>
          <a:p>
            <a:pPr>
              <a:spcBef>
                <a:spcPts val="600"/>
              </a:spcBef>
              <a:spcAft>
                <a:spcPts val="1200"/>
              </a:spcAft>
            </a:pPr>
            <a:r>
              <a:rPr lang="en-US" sz="2800" b="1" dirty="0" smtClean="0">
                <a:solidFill>
                  <a:schemeClr val="tx1"/>
                </a:solidFill>
              </a:rPr>
              <a:t>Collected</a:t>
            </a:r>
            <a:r>
              <a:rPr lang="en-US" sz="2800" dirty="0" smtClean="0">
                <a:solidFill>
                  <a:schemeClr val="tx1"/>
                </a:solidFill>
              </a:rPr>
              <a:t> data </a:t>
            </a:r>
            <a:r>
              <a:rPr lang="en-US" sz="2800" dirty="0">
                <a:solidFill>
                  <a:schemeClr val="tx1"/>
                </a:solidFill>
              </a:rPr>
              <a:t>forms </a:t>
            </a:r>
            <a:r>
              <a:rPr lang="en-US" sz="2800" dirty="0" smtClean="0">
                <a:solidFill>
                  <a:schemeClr val="tx1"/>
                </a:solidFill>
              </a:rPr>
              <a:t>from </a:t>
            </a:r>
            <a:r>
              <a:rPr lang="en-US" sz="2800" dirty="0">
                <a:solidFill>
                  <a:schemeClr val="tx1"/>
                </a:solidFill>
              </a:rPr>
              <a:t>different </a:t>
            </a:r>
            <a:r>
              <a:rPr lang="en-US" sz="2800" dirty="0" smtClean="0">
                <a:solidFill>
                  <a:schemeClr val="tx1"/>
                </a:solidFill>
              </a:rPr>
              <a:t>public health </a:t>
            </a:r>
            <a:r>
              <a:rPr lang="en-US" sz="2800" dirty="0">
                <a:solidFill>
                  <a:schemeClr val="tx1"/>
                </a:solidFill>
              </a:rPr>
              <a:t>system </a:t>
            </a:r>
            <a:r>
              <a:rPr lang="en-US" sz="2800" dirty="0" smtClean="0">
                <a:solidFill>
                  <a:schemeClr val="tx1"/>
                </a:solidFill>
              </a:rPr>
              <a:t>levels </a:t>
            </a:r>
          </a:p>
          <a:p>
            <a:pPr>
              <a:spcBef>
                <a:spcPts val="600"/>
              </a:spcBef>
              <a:spcAft>
                <a:spcPts val="1200"/>
              </a:spcAft>
            </a:pPr>
            <a:r>
              <a:rPr lang="en-US" sz="2800" b="1" dirty="0" smtClean="0">
                <a:solidFill>
                  <a:schemeClr val="tx1"/>
                </a:solidFill>
              </a:rPr>
              <a:t>Interviewed</a:t>
            </a:r>
            <a:r>
              <a:rPr lang="en-US" sz="2800" dirty="0" smtClean="0">
                <a:solidFill>
                  <a:schemeClr val="tx1"/>
                </a:solidFill>
              </a:rPr>
              <a:t> individuals at the district level to understand data flow and data </a:t>
            </a:r>
            <a:r>
              <a:rPr lang="en-US" sz="2800" dirty="0" smtClean="0">
                <a:solidFill>
                  <a:schemeClr val="tx1"/>
                </a:solidFill>
              </a:rPr>
              <a:t>sharing</a:t>
            </a:r>
            <a:endParaRPr lang="en-US" sz="2800" dirty="0" smtClean="0">
              <a:solidFill>
                <a:schemeClr val="tx1"/>
              </a:solidFill>
            </a:endParaRPr>
          </a:p>
          <a:p>
            <a:pPr marL="0" lvl="0" indent="0">
              <a:spcBef>
                <a:spcPts val="600"/>
              </a:spcBef>
              <a:buNone/>
            </a:pPr>
            <a:endParaRPr lang="en-US" sz="2800" b="1" dirty="0" smtClean="0"/>
          </a:p>
          <a:p>
            <a:pPr marL="0" lvl="0" indent="0">
              <a:spcBef>
                <a:spcPts val="600"/>
              </a:spcBef>
              <a:buNone/>
            </a:pPr>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37</a:t>
            </a:r>
            <a:endParaRPr lang="en-GB" sz="1100" dirty="0"/>
          </a:p>
        </p:txBody>
      </p:sp>
    </p:spTree>
    <p:extLst>
      <p:ext uri="{BB962C8B-B14F-4D97-AF65-F5344CB8AC3E}">
        <p14:creationId xmlns:p14="http://schemas.microsoft.com/office/powerpoint/2010/main" val="3311972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83" y="2644"/>
            <a:ext cx="8009218" cy="854198"/>
          </a:xfrm>
        </p:spPr>
        <p:txBody>
          <a:bodyPr>
            <a:normAutofit/>
          </a:bodyPr>
          <a:lstStyle/>
          <a:p>
            <a:r>
              <a:rPr lang="en-US" b="1" dirty="0" smtClean="0">
                <a:solidFill>
                  <a:srgbClr val="0070C0"/>
                </a:solidFill>
                <a:latin typeface="Cambria" panose="02040503050406030204" pitchFamily="18" charset="0"/>
              </a:rPr>
              <a:t>Methods: Content analysis</a:t>
            </a:r>
            <a:endParaRPr lang="en-US" b="1" dirty="0">
              <a:solidFill>
                <a:srgbClr val="0070C0"/>
              </a:solidFill>
              <a:latin typeface="Cambria" panose="02040503050406030204" pitchFamily="18" charset="0"/>
            </a:endParaRPr>
          </a:p>
        </p:txBody>
      </p:sp>
      <p:sp>
        <p:nvSpPr>
          <p:cNvPr id="3" name="Content Placeholder 2"/>
          <p:cNvSpPr>
            <a:spLocks noGrp="1"/>
          </p:cNvSpPr>
          <p:nvPr>
            <p:ph sz="quarter" idx="1"/>
          </p:nvPr>
        </p:nvSpPr>
        <p:spPr>
          <a:xfrm>
            <a:off x="251613" y="394634"/>
            <a:ext cx="8800333" cy="5402542"/>
          </a:xfrm>
        </p:spPr>
        <p:txBody>
          <a:bodyPr>
            <a:normAutofit fontScale="92500" lnSpcReduction="20000"/>
          </a:bodyPr>
          <a:lstStyle/>
          <a:p>
            <a:pPr marL="0" lvl="1" indent="0">
              <a:spcBef>
                <a:spcPts val="600"/>
              </a:spcBef>
              <a:buNone/>
            </a:pPr>
            <a:endParaRPr lang="en-US" sz="2800" b="1" dirty="0" smtClean="0"/>
          </a:p>
          <a:p>
            <a:pPr marL="0" lvl="0" indent="0">
              <a:spcBef>
                <a:spcPts val="600"/>
              </a:spcBef>
              <a:buNone/>
            </a:pPr>
            <a:endParaRPr lang="en-US" sz="2800" b="1" dirty="0"/>
          </a:p>
          <a:p>
            <a:pPr marL="0" indent="0">
              <a:spcBef>
                <a:spcPts val="0"/>
              </a:spcBef>
              <a:buNone/>
              <a:defRPr/>
            </a:pPr>
            <a:r>
              <a:rPr lang="en-US" sz="2800" b="1" dirty="0" smtClean="0">
                <a:solidFill>
                  <a:schemeClr val="tx1"/>
                </a:solidFill>
              </a:rPr>
              <a:t>Data </a:t>
            </a:r>
            <a:r>
              <a:rPr lang="en-US" sz="2800" b="1" dirty="0" err="1" smtClean="0">
                <a:solidFill>
                  <a:schemeClr val="tx1"/>
                </a:solidFill>
              </a:rPr>
              <a:t>categorisation</a:t>
            </a:r>
            <a:r>
              <a:rPr lang="en-US" sz="2800" b="1" dirty="0" smtClean="0">
                <a:solidFill>
                  <a:schemeClr val="tx1"/>
                </a:solidFill>
              </a:rPr>
              <a:t>:</a:t>
            </a:r>
          </a:p>
          <a:p>
            <a:pPr>
              <a:spcBef>
                <a:spcPts val="0"/>
              </a:spcBef>
              <a:defRPr/>
            </a:pPr>
            <a:r>
              <a:rPr lang="en-US" sz="2600" dirty="0" smtClean="0">
                <a:solidFill>
                  <a:schemeClr val="tx1"/>
                </a:solidFill>
              </a:rPr>
              <a:t>Used </a:t>
            </a:r>
            <a:r>
              <a:rPr lang="en-US" sz="2600" dirty="0">
                <a:solidFill>
                  <a:schemeClr val="tx1"/>
                </a:solidFill>
              </a:rPr>
              <a:t>Microsoft Access </a:t>
            </a:r>
            <a:endParaRPr lang="en-US" sz="2600" dirty="0" smtClean="0">
              <a:solidFill>
                <a:schemeClr val="tx1"/>
              </a:solidFill>
            </a:endParaRPr>
          </a:p>
          <a:p>
            <a:pPr>
              <a:spcBef>
                <a:spcPts val="0"/>
              </a:spcBef>
              <a:defRPr/>
            </a:pPr>
            <a:endParaRPr lang="en-US" sz="2600" dirty="0" smtClean="0">
              <a:solidFill>
                <a:schemeClr val="tx1"/>
              </a:solidFill>
            </a:endParaRPr>
          </a:p>
          <a:p>
            <a:pPr>
              <a:spcBef>
                <a:spcPts val="0"/>
              </a:spcBef>
              <a:defRPr/>
            </a:pPr>
            <a:r>
              <a:rPr lang="en-US" sz="2600" dirty="0" err="1" smtClean="0">
                <a:solidFill>
                  <a:schemeClr val="tx1"/>
                </a:solidFill>
              </a:rPr>
              <a:t>Categorised</a:t>
            </a:r>
            <a:r>
              <a:rPr lang="en-US" sz="2600" dirty="0" smtClean="0">
                <a:solidFill>
                  <a:schemeClr val="tx1"/>
                </a:solidFill>
              </a:rPr>
              <a:t> forms by level </a:t>
            </a:r>
            <a:r>
              <a:rPr lang="en-US" sz="2600" dirty="0">
                <a:solidFill>
                  <a:schemeClr val="tx1"/>
                </a:solidFill>
              </a:rPr>
              <a:t>of completion </a:t>
            </a:r>
            <a:r>
              <a:rPr lang="en-US" sz="2600" dirty="0" smtClean="0">
                <a:solidFill>
                  <a:schemeClr val="tx1"/>
                </a:solidFill>
              </a:rPr>
              <a:t>and reporting frequency</a:t>
            </a:r>
          </a:p>
          <a:p>
            <a:pPr>
              <a:spcBef>
                <a:spcPts val="0"/>
              </a:spcBef>
              <a:defRPr/>
            </a:pPr>
            <a:endParaRPr lang="en-US" sz="2600" dirty="0">
              <a:solidFill>
                <a:schemeClr val="tx1"/>
              </a:solidFill>
            </a:endParaRPr>
          </a:p>
          <a:p>
            <a:pPr>
              <a:spcBef>
                <a:spcPts val="0"/>
              </a:spcBef>
              <a:defRPr/>
            </a:pPr>
            <a:r>
              <a:rPr lang="en-US" sz="2600" dirty="0" smtClean="0">
                <a:solidFill>
                  <a:schemeClr val="tx1"/>
                </a:solidFill>
              </a:rPr>
              <a:t>Identified and sorted thematic areas into </a:t>
            </a:r>
            <a:r>
              <a:rPr lang="en-US" sz="2600" dirty="0">
                <a:solidFill>
                  <a:schemeClr val="tx1"/>
                </a:solidFill>
              </a:rPr>
              <a:t>the </a:t>
            </a:r>
            <a:r>
              <a:rPr lang="en-US" sz="2600" dirty="0" smtClean="0">
                <a:solidFill>
                  <a:schemeClr val="tx1"/>
                </a:solidFill>
              </a:rPr>
              <a:t>six WHO </a:t>
            </a:r>
            <a:r>
              <a:rPr lang="en-US" sz="2600" dirty="0">
                <a:solidFill>
                  <a:schemeClr val="tx1"/>
                </a:solidFill>
              </a:rPr>
              <a:t>health </a:t>
            </a:r>
            <a:r>
              <a:rPr lang="en-US" sz="2600" dirty="0" smtClean="0">
                <a:solidFill>
                  <a:schemeClr val="tx1"/>
                </a:solidFill>
              </a:rPr>
              <a:t>system categories </a:t>
            </a:r>
          </a:p>
          <a:p>
            <a:pPr>
              <a:spcBef>
                <a:spcPts val="0"/>
              </a:spcBef>
              <a:defRPr/>
            </a:pPr>
            <a:endParaRPr lang="en-US" sz="2600" dirty="0" smtClean="0">
              <a:solidFill>
                <a:schemeClr val="tx1"/>
              </a:solidFill>
            </a:endParaRPr>
          </a:p>
          <a:p>
            <a:pPr>
              <a:spcBef>
                <a:spcPts val="0"/>
              </a:spcBef>
              <a:defRPr/>
            </a:pPr>
            <a:r>
              <a:rPr lang="en-US" sz="2600" dirty="0" smtClean="0">
                <a:solidFill>
                  <a:schemeClr val="tx1"/>
                </a:solidFill>
              </a:rPr>
              <a:t>Each </a:t>
            </a:r>
            <a:r>
              <a:rPr lang="en-US" sz="2600" dirty="0">
                <a:solidFill>
                  <a:schemeClr val="tx1"/>
                </a:solidFill>
              </a:rPr>
              <a:t>data element </a:t>
            </a:r>
            <a:r>
              <a:rPr lang="en-US" sz="2600" dirty="0" smtClean="0">
                <a:solidFill>
                  <a:schemeClr val="tx1"/>
                </a:solidFill>
              </a:rPr>
              <a:t>was </a:t>
            </a:r>
            <a:r>
              <a:rPr lang="en-US" sz="2600" dirty="0">
                <a:solidFill>
                  <a:schemeClr val="tx1"/>
                </a:solidFill>
              </a:rPr>
              <a:t>then </a:t>
            </a:r>
            <a:r>
              <a:rPr lang="en-US" sz="2600" dirty="0" err="1" smtClean="0">
                <a:solidFill>
                  <a:schemeClr val="tx1"/>
                </a:solidFill>
              </a:rPr>
              <a:t>categorised</a:t>
            </a:r>
            <a:r>
              <a:rPr lang="en-US" sz="2600" dirty="0" smtClean="0">
                <a:solidFill>
                  <a:schemeClr val="tx1"/>
                </a:solidFill>
              </a:rPr>
              <a:t> into </a:t>
            </a:r>
            <a:r>
              <a:rPr lang="en-US" sz="2600" dirty="0">
                <a:solidFill>
                  <a:schemeClr val="tx1"/>
                </a:solidFill>
              </a:rPr>
              <a:t>to </a:t>
            </a:r>
            <a:r>
              <a:rPr lang="en-US" sz="2600" dirty="0" smtClean="0">
                <a:solidFill>
                  <a:schemeClr val="tx1"/>
                </a:solidFill>
              </a:rPr>
              <a:t>a thematic area</a:t>
            </a:r>
          </a:p>
          <a:p>
            <a:pPr>
              <a:spcBef>
                <a:spcPts val="0"/>
              </a:spcBef>
              <a:defRPr/>
            </a:pPr>
            <a:endParaRPr lang="en-US" sz="2800" dirty="0">
              <a:solidFill>
                <a:schemeClr val="tx1"/>
              </a:solidFill>
            </a:endParaRPr>
          </a:p>
          <a:p>
            <a:pPr marL="0" indent="0">
              <a:spcBef>
                <a:spcPts val="0"/>
              </a:spcBef>
              <a:buNone/>
              <a:defRPr/>
            </a:pPr>
            <a:r>
              <a:rPr lang="en-US" sz="2800" b="1" dirty="0">
                <a:solidFill>
                  <a:schemeClr val="tx1"/>
                </a:solidFill>
              </a:rPr>
              <a:t>Content </a:t>
            </a:r>
            <a:r>
              <a:rPr lang="en-US" sz="2800" b="1" dirty="0" smtClean="0">
                <a:solidFill>
                  <a:schemeClr val="tx1"/>
                </a:solidFill>
              </a:rPr>
              <a:t>analysis:</a:t>
            </a:r>
          </a:p>
          <a:p>
            <a:pPr>
              <a:spcBef>
                <a:spcPts val="0"/>
              </a:spcBef>
              <a:defRPr/>
            </a:pPr>
            <a:r>
              <a:rPr lang="en-US" sz="2600" dirty="0">
                <a:solidFill>
                  <a:schemeClr val="tx1"/>
                </a:solidFill>
              </a:rPr>
              <a:t>T</a:t>
            </a:r>
            <a:r>
              <a:rPr lang="en-US" sz="2600" dirty="0" smtClean="0">
                <a:solidFill>
                  <a:schemeClr val="tx1"/>
                </a:solidFill>
              </a:rPr>
              <a:t>o </a:t>
            </a:r>
            <a:r>
              <a:rPr lang="en-US" sz="2600" dirty="0">
                <a:solidFill>
                  <a:schemeClr val="tx1"/>
                </a:solidFill>
              </a:rPr>
              <a:t>see the type and amount of data available for different health system </a:t>
            </a:r>
            <a:r>
              <a:rPr lang="en-US" sz="2600" dirty="0" smtClean="0">
                <a:solidFill>
                  <a:schemeClr val="tx1"/>
                </a:solidFill>
              </a:rPr>
              <a:t>levels</a:t>
            </a:r>
          </a:p>
          <a:p>
            <a:pPr>
              <a:spcBef>
                <a:spcPts val="0"/>
              </a:spcBef>
              <a:defRPr/>
            </a:pPr>
            <a:endParaRPr lang="en-US" sz="2600" dirty="0">
              <a:solidFill>
                <a:schemeClr val="tx1"/>
              </a:solidFill>
            </a:endParaRPr>
          </a:p>
          <a:p>
            <a:pPr>
              <a:spcBef>
                <a:spcPts val="0"/>
              </a:spcBef>
              <a:defRPr/>
            </a:pPr>
            <a:r>
              <a:rPr lang="en-US" sz="2600" dirty="0" smtClean="0">
                <a:solidFill>
                  <a:schemeClr val="tx1"/>
                </a:solidFill>
              </a:rPr>
              <a:t>Further analysis to </a:t>
            </a:r>
            <a:r>
              <a:rPr lang="en-US" sz="2600" dirty="0">
                <a:solidFill>
                  <a:schemeClr val="tx1"/>
                </a:solidFill>
              </a:rPr>
              <a:t>understand the MCH service delivery </a:t>
            </a:r>
            <a:r>
              <a:rPr lang="en-US" sz="2600" dirty="0" smtClean="0">
                <a:solidFill>
                  <a:schemeClr val="tx1"/>
                </a:solidFill>
              </a:rPr>
              <a:t>data</a:t>
            </a:r>
            <a:endParaRPr lang="en-GB" sz="2600" dirty="0"/>
          </a:p>
          <a:p>
            <a:endParaRPr lang="en-GB" sz="2800" dirty="0"/>
          </a:p>
          <a:p>
            <a:endParaRPr lang="en-GB" sz="2800" dirty="0"/>
          </a:p>
          <a:p>
            <a:endParaRPr lang="en-GB" sz="2800" dirty="0"/>
          </a:p>
          <a:p>
            <a:pPr marL="0" lvl="0" indent="0">
              <a:spcBef>
                <a:spcPts val="600"/>
              </a:spcBef>
              <a:buNone/>
            </a:pPr>
            <a:endParaRPr lang="en-US" sz="2800" b="1" dirty="0" smtClean="0"/>
          </a:p>
          <a:p>
            <a:pPr marL="457200" lvl="0" indent="-457200">
              <a:spcBef>
                <a:spcPts val="600"/>
              </a:spcBef>
              <a:buFont typeface="+mj-lt"/>
              <a:buAutoNum type="arabicPeriod"/>
            </a:pPr>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38</a:t>
            </a:r>
            <a:endParaRPr lang="en-GB" sz="1100" dirty="0"/>
          </a:p>
        </p:txBody>
      </p:sp>
    </p:spTree>
    <p:extLst>
      <p:ext uri="{BB962C8B-B14F-4D97-AF65-F5344CB8AC3E}">
        <p14:creationId xmlns:p14="http://schemas.microsoft.com/office/powerpoint/2010/main" val="2183576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2622"/>
            <a:ext cx="9144000" cy="6755378"/>
          </a:xfrm>
          <a:prstGeom prst="rect">
            <a:avLst/>
          </a:prstGeom>
        </p:spPr>
      </p:pic>
    </p:spTree>
    <p:extLst>
      <p:ext uri="{BB962C8B-B14F-4D97-AF65-F5344CB8AC3E}">
        <p14:creationId xmlns:p14="http://schemas.microsoft.com/office/powerpoint/2010/main" val="4020392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58738"/>
            <a:ext cx="8892000" cy="648000"/>
          </a:xfrm>
        </p:spPr>
        <p:txBody>
          <a:bodyPr/>
          <a:lstStyle/>
          <a:p>
            <a:pPr lvl="0" defTabSz="914400" fontAlgn="base">
              <a:spcAft>
                <a:spcPct val="0"/>
              </a:spcAft>
            </a:pPr>
            <a:r>
              <a:rPr lang="en-GB" sz="2800" b="1" dirty="0">
                <a:solidFill>
                  <a:schemeClr val="accent1"/>
                </a:solidFill>
                <a:latin typeface="Cambria" pitchFamily="18" charset="0"/>
              </a:rPr>
              <a:t>Generic Structure: Data Informed Platform for Health</a:t>
            </a:r>
            <a:endParaRPr lang="en-GB" sz="2800" dirty="0">
              <a:solidFill>
                <a:schemeClr val="accent1"/>
              </a:solidFill>
              <a:latin typeface="Arial" pitchFamily="34" charset="0"/>
              <a:cs typeface="Arial" pitchFamily="34" charset="0"/>
            </a:endParaRPr>
          </a:p>
        </p:txBody>
      </p:sp>
      <p:grpSp>
        <p:nvGrpSpPr>
          <p:cNvPr id="27" name="Group 26"/>
          <p:cNvGrpSpPr/>
          <p:nvPr/>
        </p:nvGrpSpPr>
        <p:grpSpPr>
          <a:xfrm>
            <a:off x="127000" y="673100"/>
            <a:ext cx="8892000" cy="5194300"/>
            <a:chOff x="127000" y="596900"/>
            <a:chExt cx="8892000" cy="5194300"/>
          </a:xfrm>
        </p:grpSpPr>
        <p:sp>
          <p:nvSpPr>
            <p:cNvPr id="26" name="Rectangle 25"/>
            <p:cNvSpPr/>
            <p:nvPr/>
          </p:nvSpPr>
          <p:spPr>
            <a:xfrm>
              <a:off x="127000" y="596900"/>
              <a:ext cx="8892000" cy="5194300"/>
            </a:xfrm>
            <a:prstGeom prst="rect">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ounded Rectangle 2"/>
            <p:cNvSpPr/>
            <p:nvPr/>
          </p:nvSpPr>
          <p:spPr>
            <a:xfrm>
              <a:off x="2362200" y="962969"/>
              <a:ext cx="3619500" cy="774700"/>
            </a:xfrm>
            <a:prstGeom prst="roundRect">
              <a:avLst/>
            </a:prstGeom>
            <a:solidFill>
              <a:schemeClr val="accent1">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t>Data Informed Platform for Health</a:t>
              </a:r>
              <a:endParaRPr lang="en-GB" b="1" dirty="0"/>
            </a:p>
          </p:txBody>
        </p:sp>
        <p:sp>
          <p:nvSpPr>
            <p:cNvPr id="4" name="Rectangle 3"/>
            <p:cNvSpPr/>
            <p:nvPr/>
          </p:nvSpPr>
          <p:spPr>
            <a:xfrm>
              <a:off x="215900" y="706738"/>
              <a:ext cx="1104900" cy="4919362"/>
            </a:xfrm>
            <a:prstGeom prst="rect">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dirty="0" smtClean="0">
                <a:solidFill>
                  <a:schemeClr val="tx1"/>
                </a:solidFill>
              </a:endParaRPr>
            </a:p>
            <a:p>
              <a:pPr algn="ctr"/>
              <a:r>
                <a:rPr lang="en-GB" b="1" dirty="0" smtClean="0">
                  <a:solidFill>
                    <a:schemeClr val="tx1"/>
                  </a:solidFill>
                </a:rPr>
                <a:t>Level II</a:t>
              </a:r>
            </a:p>
            <a:p>
              <a:pPr algn="ctr"/>
              <a:endParaRPr lang="en-GB" b="1" dirty="0" smtClean="0">
                <a:solidFill>
                  <a:schemeClr val="tx1"/>
                </a:solidFill>
              </a:endParaRPr>
            </a:p>
            <a:p>
              <a:pPr algn="ctr"/>
              <a:endParaRPr lang="en-GB" b="1" dirty="0" smtClean="0">
                <a:solidFill>
                  <a:schemeClr val="tx1"/>
                </a:solidFill>
              </a:endParaRPr>
            </a:p>
            <a:p>
              <a:pPr algn="ctr"/>
              <a:endParaRPr lang="en-GB" b="1" dirty="0">
                <a:solidFill>
                  <a:schemeClr val="tx1"/>
                </a:solidFill>
              </a:endParaRPr>
            </a:p>
            <a:p>
              <a:pPr algn="ctr"/>
              <a:endParaRPr lang="en-GB" b="1" dirty="0" smtClean="0">
                <a:solidFill>
                  <a:schemeClr val="tx1"/>
                </a:solidFill>
              </a:endParaRPr>
            </a:p>
            <a:p>
              <a:pPr algn="ctr"/>
              <a:endParaRPr lang="en-GB" b="1" dirty="0">
                <a:solidFill>
                  <a:schemeClr val="tx1"/>
                </a:solidFill>
              </a:endParaRPr>
            </a:p>
            <a:p>
              <a:pPr algn="ctr"/>
              <a:endParaRPr lang="en-GB" b="1" dirty="0" smtClean="0">
                <a:solidFill>
                  <a:schemeClr val="tx1"/>
                </a:solidFill>
              </a:endParaRPr>
            </a:p>
            <a:p>
              <a:pPr algn="ctr"/>
              <a:endParaRPr lang="en-GB" b="1" dirty="0" smtClean="0">
                <a:solidFill>
                  <a:schemeClr val="tx1"/>
                </a:solidFill>
              </a:endParaRPr>
            </a:p>
            <a:p>
              <a:pPr algn="ctr"/>
              <a:endParaRPr lang="en-GB" b="1" dirty="0">
                <a:solidFill>
                  <a:schemeClr val="tx1"/>
                </a:solidFill>
              </a:endParaRPr>
            </a:p>
            <a:p>
              <a:pPr algn="ctr"/>
              <a:endParaRPr lang="en-GB" b="1" dirty="0" smtClean="0">
                <a:solidFill>
                  <a:schemeClr val="tx1"/>
                </a:solidFill>
              </a:endParaRPr>
            </a:p>
            <a:p>
              <a:pPr algn="ctr"/>
              <a:endParaRPr lang="en-GB" b="1" dirty="0">
                <a:solidFill>
                  <a:schemeClr val="tx1"/>
                </a:solidFill>
              </a:endParaRPr>
            </a:p>
            <a:p>
              <a:pPr algn="ctr"/>
              <a:r>
                <a:rPr lang="en-GB" b="1" dirty="0" smtClean="0">
                  <a:solidFill>
                    <a:schemeClr val="tx1"/>
                  </a:solidFill>
                </a:rPr>
                <a:t>Level I</a:t>
              </a:r>
            </a:p>
            <a:p>
              <a:pPr algn="ctr"/>
              <a:endParaRPr lang="en-GB" b="1" dirty="0">
                <a:solidFill>
                  <a:schemeClr val="tx1"/>
                </a:solidFill>
              </a:endParaRPr>
            </a:p>
            <a:p>
              <a:pPr algn="ctr"/>
              <a:endParaRPr lang="en-GB" b="1" dirty="0" smtClean="0">
                <a:solidFill>
                  <a:schemeClr val="tx1"/>
                </a:solidFill>
              </a:endParaRPr>
            </a:p>
            <a:p>
              <a:pPr algn="ctr"/>
              <a:endParaRPr lang="en-GB" b="1" dirty="0">
                <a:solidFill>
                  <a:schemeClr val="tx1"/>
                </a:solidFill>
              </a:endParaRPr>
            </a:p>
          </p:txBody>
        </p:sp>
        <p:sp>
          <p:nvSpPr>
            <p:cNvPr id="5" name="Rectangle 4"/>
            <p:cNvSpPr/>
            <p:nvPr/>
          </p:nvSpPr>
          <p:spPr>
            <a:xfrm>
              <a:off x="7023100" y="706738"/>
              <a:ext cx="1919700" cy="4919362"/>
            </a:xfrm>
            <a:prstGeom prst="rect">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solidFill>
                </a:rPr>
                <a:t>Primary goal</a:t>
              </a:r>
            </a:p>
            <a:p>
              <a:pPr algn="ctr"/>
              <a:endParaRPr lang="en-GB" sz="1000" dirty="0">
                <a:solidFill>
                  <a:schemeClr val="tx1"/>
                </a:solidFill>
              </a:endParaRPr>
            </a:p>
            <a:p>
              <a:pPr algn="ctr"/>
              <a:r>
                <a:rPr lang="en-GB" dirty="0" smtClean="0">
                  <a:solidFill>
                    <a:schemeClr val="tx1"/>
                  </a:solidFill>
                </a:rPr>
                <a:t>Use of data for appraisal and comparison of programmes and initiatives</a:t>
              </a:r>
            </a:p>
            <a:p>
              <a:pPr algn="ctr"/>
              <a:endParaRPr lang="en-GB" dirty="0">
                <a:solidFill>
                  <a:schemeClr val="tx1"/>
                </a:solidFill>
              </a:endParaRPr>
            </a:p>
            <a:p>
              <a:pPr algn="ctr"/>
              <a:endParaRPr lang="en-GB" dirty="0" smtClean="0">
                <a:solidFill>
                  <a:schemeClr val="tx1"/>
                </a:solidFill>
              </a:endParaRPr>
            </a:p>
            <a:p>
              <a:pPr algn="ctr"/>
              <a:endParaRPr lang="en-GB" dirty="0" smtClean="0">
                <a:solidFill>
                  <a:schemeClr val="tx1"/>
                </a:solidFill>
              </a:endParaRPr>
            </a:p>
            <a:p>
              <a:pPr algn="ctr"/>
              <a:endParaRPr lang="en-GB" dirty="0" smtClean="0">
                <a:solidFill>
                  <a:schemeClr val="tx1"/>
                </a:solidFill>
              </a:endParaRPr>
            </a:p>
            <a:p>
              <a:pPr algn="ctr"/>
              <a:endParaRPr lang="en-GB" dirty="0" smtClean="0">
                <a:solidFill>
                  <a:schemeClr val="tx1"/>
                </a:solidFill>
              </a:endParaRPr>
            </a:p>
            <a:p>
              <a:pPr algn="ctr"/>
              <a:r>
                <a:rPr lang="en-GB" dirty="0" smtClean="0">
                  <a:solidFill>
                    <a:schemeClr val="tx1"/>
                  </a:solidFill>
                </a:rPr>
                <a:t>Use of local data for decision-making and priority setting in the local health administration</a:t>
              </a:r>
              <a:endParaRPr lang="en-GB" dirty="0">
                <a:solidFill>
                  <a:schemeClr val="tx1"/>
                </a:solidFill>
              </a:endParaRPr>
            </a:p>
          </p:txBody>
        </p:sp>
        <p:sp>
          <p:nvSpPr>
            <p:cNvPr id="9" name="Rounded Rectangle 8"/>
            <p:cNvSpPr/>
            <p:nvPr/>
          </p:nvSpPr>
          <p:spPr>
            <a:xfrm>
              <a:off x="1441450" y="4241800"/>
              <a:ext cx="1752600" cy="1384300"/>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bg1"/>
                  </a:solidFill>
                </a:rPr>
                <a:t>Data informed area for health (inputs &amp; processes)</a:t>
              </a:r>
              <a:endParaRPr lang="en-GB" dirty="0">
                <a:solidFill>
                  <a:schemeClr val="bg1"/>
                </a:solidFill>
              </a:endParaRPr>
            </a:p>
          </p:txBody>
        </p:sp>
        <p:sp>
          <p:nvSpPr>
            <p:cNvPr id="11" name="Rounded Rectangle 10"/>
            <p:cNvSpPr/>
            <p:nvPr/>
          </p:nvSpPr>
          <p:spPr>
            <a:xfrm>
              <a:off x="3314700" y="4241800"/>
              <a:ext cx="1752600" cy="1384300"/>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bg1"/>
                  </a:solidFill>
                </a:rPr>
                <a:t>Data informed area for health (inputs &amp; processes)</a:t>
              </a:r>
              <a:endParaRPr lang="en-GB" dirty="0">
                <a:solidFill>
                  <a:schemeClr val="bg1"/>
                </a:solidFill>
              </a:endParaRPr>
            </a:p>
          </p:txBody>
        </p:sp>
        <p:sp>
          <p:nvSpPr>
            <p:cNvPr id="12" name="Rounded Rectangle 11"/>
            <p:cNvSpPr/>
            <p:nvPr/>
          </p:nvSpPr>
          <p:spPr>
            <a:xfrm>
              <a:off x="5149850" y="4267200"/>
              <a:ext cx="1752600" cy="1384300"/>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bg1"/>
                  </a:solidFill>
                </a:rPr>
                <a:t>Data informed area for health (inputs &amp; processes)</a:t>
              </a:r>
              <a:endParaRPr lang="en-GB" dirty="0">
                <a:solidFill>
                  <a:schemeClr val="bg1"/>
                </a:solidFill>
              </a:endParaRPr>
            </a:p>
          </p:txBody>
        </p:sp>
        <p:cxnSp>
          <p:nvCxnSpPr>
            <p:cNvPr id="16" name="Straight Arrow Connector 15"/>
            <p:cNvCxnSpPr/>
            <p:nvPr/>
          </p:nvCxnSpPr>
          <p:spPr>
            <a:xfrm flipV="1">
              <a:off x="2070100" y="1935634"/>
              <a:ext cx="584200" cy="18870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765800" y="1935634"/>
              <a:ext cx="444500" cy="18870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03700" y="1935634"/>
              <a:ext cx="0" cy="20140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774950" y="2409267"/>
              <a:ext cx="11049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496800" y="2409267"/>
              <a:ext cx="11049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7976600" y="2841067"/>
              <a:ext cx="12700" cy="94353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8" name="Rectangle 42"/>
          <p:cNvSpPr>
            <a:spLocks noChangeArrowheads="1"/>
          </p:cNvSpPr>
          <p:nvPr/>
        </p:nvSpPr>
        <p:spPr bwMode="auto">
          <a:xfrm>
            <a:off x="127000" y="5895419"/>
            <a:ext cx="8892000" cy="92333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GB" b="1" dirty="0" smtClean="0"/>
          </a:p>
          <a:p>
            <a:r>
              <a:rPr lang="en-GB" b="1" dirty="0" smtClean="0"/>
              <a:t>Level </a:t>
            </a:r>
            <a:r>
              <a:rPr lang="en-GB" b="1" dirty="0"/>
              <a:t>I: </a:t>
            </a:r>
            <a:r>
              <a:rPr lang="en-GB" dirty="0"/>
              <a:t>Primary geographical unit e.g. districts</a:t>
            </a:r>
          </a:p>
          <a:p>
            <a:r>
              <a:rPr lang="en-GB" b="1" dirty="0" smtClean="0"/>
              <a:t>Level II:</a:t>
            </a:r>
            <a:r>
              <a:rPr lang="en-GB" dirty="0" smtClean="0"/>
              <a:t> Secondary geographical </a:t>
            </a:r>
            <a:r>
              <a:rPr lang="en-GB" dirty="0"/>
              <a:t>unit e.g. p</a:t>
            </a:r>
            <a:r>
              <a:rPr lang="en-GB" dirty="0" smtClean="0"/>
              <a:t>rovince</a:t>
            </a:r>
            <a:r>
              <a:rPr lang="en-GB" dirty="0"/>
              <a:t>, state, region or </a:t>
            </a:r>
            <a:r>
              <a:rPr lang="en-GB" dirty="0" smtClean="0">
                <a:ln w="0"/>
                <a:effectLst>
                  <a:outerShdw blurRad="38100" dist="19050" dir="2700000" algn="tl" rotWithShape="0">
                    <a:schemeClr val="dk1">
                      <a:alpha val="40000"/>
                    </a:schemeClr>
                  </a:outerShdw>
                </a:effectLst>
              </a:rPr>
              <a:t>zone</a:t>
            </a:r>
          </a:p>
        </p:txBody>
      </p:sp>
      <p:sp>
        <p:nvSpPr>
          <p:cNvPr id="29" name="TextBox 28"/>
          <p:cNvSpPr txBox="1"/>
          <p:nvPr/>
        </p:nvSpPr>
        <p:spPr>
          <a:xfrm>
            <a:off x="8813800" y="6538998"/>
            <a:ext cx="330200" cy="369332"/>
          </a:xfrm>
          <a:prstGeom prst="rect">
            <a:avLst/>
          </a:prstGeom>
          <a:noFill/>
        </p:spPr>
        <p:txBody>
          <a:bodyPr wrap="square" rtlCol="0">
            <a:spAutoFit/>
          </a:bodyPr>
          <a:lstStyle/>
          <a:p>
            <a:r>
              <a:rPr lang="en-GB" dirty="0" smtClean="0"/>
              <a:t>4</a:t>
            </a:r>
            <a:endParaRPr lang="en-GB" dirty="0"/>
          </a:p>
        </p:txBody>
      </p:sp>
    </p:spTree>
    <p:extLst>
      <p:ext uri="{BB962C8B-B14F-4D97-AF65-F5344CB8AC3E}">
        <p14:creationId xmlns:p14="http://schemas.microsoft.com/office/powerpoint/2010/main" val="1631631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26" y="65314"/>
            <a:ext cx="9012615" cy="1129004"/>
          </a:xfrm>
        </p:spPr>
        <p:txBody>
          <a:bodyPr>
            <a:noAutofit/>
          </a:bodyPr>
          <a:lstStyle/>
          <a:p>
            <a:r>
              <a:rPr lang="en-US" sz="4000" b="1" dirty="0" smtClean="0">
                <a:solidFill>
                  <a:srgbClr val="0070C0"/>
                </a:solidFill>
                <a:latin typeface="Cambria" panose="02040503050406030204" pitchFamily="18" charset="0"/>
              </a:rPr>
              <a:t>Methods </a:t>
            </a:r>
            <a:r>
              <a:rPr lang="en-US" sz="3200" b="1" dirty="0" smtClean="0">
                <a:solidFill>
                  <a:srgbClr val="0070C0"/>
                </a:solidFill>
                <a:latin typeface="Cambria" panose="02040503050406030204" pitchFamily="18" charset="0"/>
              </a:rPr>
              <a:t/>
            </a:r>
            <a:br>
              <a:rPr lang="en-US" sz="3200" b="1" dirty="0" smtClean="0">
                <a:solidFill>
                  <a:srgbClr val="0070C0"/>
                </a:solidFill>
                <a:latin typeface="Cambria" panose="02040503050406030204" pitchFamily="18" charset="0"/>
              </a:rPr>
            </a:br>
            <a:r>
              <a:rPr lang="en-US" sz="3200" b="1" dirty="0" smtClean="0">
                <a:solidFill>
                  <a:srgbClr val="0070C0"/>
                </a:solidFill>
                <a:latin typeface="Cambria" panose="02040503050406030204" pitchFamily="18" charset="0"/>
              </a:rPr>
              <a:t>Content analysis of data forms</a:t>
            </a:r>
            <a:endParaRPr lang="en-US" sz="3200" b="1" dirty="0">
              <a:solidFill>
                <a:srgbClr val="0070C0"/>
              </a:solidFill>
              <a:latin typeface="Cambria" panose="02040503050406030204" pitchFamily="18" charset="0"/>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62138576"/>
              </p:ext>
            </p:extLst>
          </p:nvPr>
        </p:nvGraphicFramePr>
        <p:xfrm>
          <a:off x="0" y="1291918"/>
          <a:ext cx="9144000" cy="5556771"/>
        </p:xfrm>
        <a:graphic>
          <a:graphicData uri="http://schemas.openxmlformats.org/drawingml/2006/table">
            <a:tbl>
              <a:tblPr firstRow="1" bandRow="1">
                <a:tableStyleId>{5C22544A-7EE6-4342-B048-85BDC9FD1C3A}</a:tableStyleId>
              </a:tblPr>
              <a:tblGrid>
                <a:gridCol w="2883374"/>
                <a:gridCol w="6260626"/>
              </a:tblGrid>
              <a:tr h="722393">
                <a:tc>
                  <a:txBody>
                    <a:bodyPr/>
                    <a:lstStyle/>
                    <a:p>
                      <a:r>
                        <a:rPr lang="en-US" sz="2000" dirty="0" smtClean="0"/>
                        <a:t>WHO </a:t>
                      </a:r>
                      <a:r>
                        <a:rPr lang="en-US" sz="2000" dirty="0" smtClean="0"/>
                        <a:t>health system categories</a:t>
                      </a:r>
                      <a:endParaRPr lang="en-US" sz="2000" dirty="0"/>
                    </a:p>
                  </a:txBody>
                  <a:tcPr/>
                </a:tc>
                <a:tc>
                  <a:txBody>
                    <a:bodyPr/>
                    <a:lstStyle/>
                    <a:p>
                      <a:r>
                        <a:rPr lang="en-US" sz="2000" dirty="0" smtClean="0"/>
                        <a:t>Thematic Areas</a:t>
                      </a:r>
                      <a:endParaRPr lang="en-US" sz="2000" dirty="0"/>
                    </a:p>
                  </a:txBody>
                  <a:tcPr/>
                </a:tc>
              </a:tr>
              <a:tr h="1188690">
                <a:tc>
                  <a:txBody>
                    <a:bodyPr/>
                    <a:lstStyle/>
                    <a:p>
                      <a:pPr marL="0" marR="0">
                        <a:lnSpc>
                          <a:spcPct val="100000"/>
                        </a:lnSpc>
                        <a:spcBef>
                          <a:spcPts val="0"/>
                        </a:spcBef>
                        <a:spcAft>
                          <a:spcPts val="0"/>
                        </a:spcAft>
                      </a:pPr>
                      <a:r>
                        <a:rPr lang="en-US" sz="2000" b="1" kern="1200" dirty="0">
                          <a:solidFill>
                            <a:srgbClr val="000000"/>
                          </a:solidFill>
                          <a:effectLst/>
                          <a:latin typeface="Calibri"/>
                          <a:ea typeface="MS Mincho"/>
                          <a:cs typeface="Calibri"/>
                        </a:rPr>
                        <a:t>1. Service delivery</a:t>
                      </a:r>
                      <a:endParaRPr lang="en-US" sz="2000" dirty="0">
                        <a:effectLst/>
                        <a:latin typeface="Calibri"/>
                        <a:ea typeface="MS Mincho"/>
                        <a:cs typeface="Times New Roman"/>
                      </a:endParaRPr>
                    </a:p>
                  </a:txBody>
                  <a:tcPr marL="68580" marR="68580" marT="0" marB="0"/>
                </a:tc>
                <a:tc>
                  <a:txBody>
                    <a:bodyPr/>
                    <a:lstStyle/>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ANC, </a:t>
                      </a:r>
                      <a:r>
                        <a:rPr lang="en-US" sz="1800" kern="1200" dirty="0">
                          <a:solidFill>
                            <a:srgbClr val="000000"/>
                          </a:solidFill>
                          <a:effectLst/>
                          <a:latin typeface="Calibri"/>
                          <a:ea typeface="MS Mincho"/>
                          <a:cs typeface="Calibri"/>
                        </a:rPr>
                        <a:t>D</a:t>
                      </a:r>
                      <a:r>
                        <a:rPr lang="en-US" sz="1800" kern="1200" dirty="0" smtClean="0">
                          <a:solidFill>
                            <a:srgbClr val="000000"/>
                          </a:solidFill>
                          <a:effectLst/>
                          <a:latin typeface="Calibri"/>
                          <a:ea typeface="MS Mincho"/>
                          <a:cs typeface="Calibri"/>
                        </a:rPr>
                        <a:t>elivery</a:t>
                      </a:r>
                      <a:r>
                        <a:rPr lang="en-US" sz="1800" kern="1200" dirty="0">
                          <a:solidFill>
                            <a:srgbClr val="000000"/>
                          </a:solidFill>
                          <a:effectLst/>
                          <a:latin typeface="Calibri"/>
                          <a:ea typeface="MS Mincho"/>
                          <a:cs typeface="Calibri"/>
                        </a:rPr>
                        <a:t>, </a:t>
                      </a:r>
                      <a:r>
                        <a:rPr lang="en-US" sz="1800" kern="1200" dirty="0" smtClean="0">
                          <a:solidFill>
                            <a:srgbClr val="000000"/>
                          </a:solidFill>
                          <a:effectLst/>
                          <a:latin typeface="Calibri"/>
                          <a:ea typeface="MS Mincho"/>
                          <a:cs typeface="Calibri"/>
                        </a:rPr>
                        <a:t>PNC, </a:t>
                      </a:r>
                      <a:r>
                        <a:rPr lang="en-US" sz="1800" kern="1200" dirty="0">
                          <a:solidFill>
                            <a:srgbClr val="000000"/>
                          </a:solidFill>
                          <a:effectLst/>
                          <a:latin typeface="Calibri"/>
                          <a:ea typeface="MS Mincho"/>
                          <a:cs typeface="Calibri"/>
                        </a:rPr>
                        <a:t>N</a:t>
                      </a:r>
                      <a:r>
                        <a:rPr lang="en-US" sz="1800" kern="1200" dirty="0" smtClean="0">
                          <a:solidFill>
                            <a:srgbClr val="000000"/>
                          </a:solidFill>
                          <a:effectLst/>
                          <a:latin typeface="Calibri"/>
                          <a:ea typeface="MS Mincho"/>
                          <a:cs typeface="Calibri"/>
                        </a:rPr>
                        <a:t>ewborn </a:t>
                      </a:r>
                      <a:r>
                        <a:rPr lang="en-US" sz="1800" kern="1200" dirty="0" smtClean="0">
                          <a:solidFill>
                            <a:srgbClr val="000000"/>
                          </a:solidFill>
                          <a:effectLst/>
                          <a:latin typeface="Calibri"/>
                          <a:ea typeface="MS Mincho"/>
                          <a:cs typeface="Calibri"/>
                        </a:rPr>
                        <a:t>care</a:t>
                      </a:r>
                      <a:r>
                        <a:rPr lang="en-US" sz="1800" kern="1200" dirty="0" smtClean="0">
                          <a:solidFill>
                            <a:srgbClr val="000000"/>
                          </a:solidFill>
                          <a:effectLst/>
                          <a:latin typeface="+mn-lt"/>
                          <a:ea typeface="MS Mincho"/>
                          <a:cs typeface="Calibri"/>
                        </a:rPr>
                        <a:t>, </a:t>
                      </a:r>
                      <a:r>
                        <a:rPr lang="en-US" sz="1800" kern="1200" dirty="0" err="1" smtClean="0">
                          <a:solidFill>
                            <a:srgbClr val="000000"/>
                          </a:solidFill>
                          <a:effectLst/>
                          <a:latin typeface="+mn-lt"/>
                          <a:ea typeface="MS Mincho"/>
                          <a:cs typeface="Calibri"/>
                        </a:rPr>
                        <a:t>Immunisation</a:t>
                      </a:r>
                      <a:r>
                        <a:rPr lang="en-US" sz="1800" kern="1200" dirty="0" smtClean="0">
                          <a:solidFill>
                            <a:srgbClr val="000000"/>
                          </a:solidFill>
                          <a:effectLst/>
                          <a:latin typeface="+mn-lt"/>
                          <a:ea typeface="MS Mincho"/>
                          <a:cs typeface="Calibri"/>
                        </a:rPr>
                        <a:t>, Nutrition</a:t>
                      </a:r>
                    </a:p>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Family </a:t>
                      </a:r>
                      <a:r>
                        <a:rPr lang="en-US" sz="1800" kern="1200" dirty="0" smtClean="0">
                          <a:solidFill>
                            <a:srgbClr val="000000"/>
                          </a:solidFill>
                          <a:effectLst/>
                          <a:latin typeface="Calibri"/>
                          <a:ea typeface="MS Mincho"/>
                          <a:cs typeface="Calibri"/>
                        </a:rPr>
                        <a:t>planning</a:t>
                      </a:r>
                      <a:r>
                        <a:rPr lang="en-US" sz="1800" kern="1200" dirty="0">
                          <a:solidFill>
                            <a:srgbClr val="000000"/>
                          </a:solidFill>
                          <a:effectLst/>
                          <a:latin typeface="Calibri"/>
                          <a:ea typeface="MS Mincho"/>
                          <a:cs typeface="Calibri"/>
                        </a:rPr>
                        <a:t>, A</a:t>
                      </a:r>
                      <a:r>
                        <a:rPr lang="en-US" sz="1800" kern="1200" dirty="0" smtClean="0">
                          <a:solidFill>
                            <a:srgbClr val="000000"/>
                          </a:solidFill>
                          <a:effectLst/>
                          <a:latin typeface="Calibri"/>
                          <a:ea typeface="MS Mincho"/>
                          <a:cs typeface="Calibri"/>
                        </a:rPr>
                        <a:t>dolescent </a:t>
                      </a:r>
                      <a:r>
                        <a:rPr lang="en-US" sz="1800" kern="1200" dirty="0" smtClean="0">
                          <a:solidFill>
                            <a:srgbClr val="000000"/>
                          </a:solidFill>
                          <a:effectLst/>
                          <a:latin typeface="Calibri"/>
                          <a:ea typeface="MS Mincho"/>
                          <a:cs typeface="Calibri"/>
                        </a:rPr>
                        <a:t>health </a:t>
                      </a:r>
                      <a:endParaRPr lang="en-US" sz="1800" kern="1200" dirty="0" smtClean="0">
                        <a:solidFill>
                          <a:srgbClr val="000000"/>
                        </a:solidFill>
                        <a:effectLst/>
                        <a:latin typeface="Calibri"/>
                        <a:ea typeface="MS Mincho"/>
                        <a:cs typeface="Calibri"/>
                      </a:endParaRPr>
                    </a:p>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Water and </a:t>
                      </a:r>
                      <a:r>
                        <a:rPr lang="en-US" sz="1800" kern="1200" dirty="0" smtClean="0">
                          <a:solidFill>
                            <a:srgbClr val="000000"/>
                          </a:solidFill>
                          <a:effectLst/>
                          <a:latin typeface="Calibri"/>
                          <a:ea typeface="MS Mincho"/>
                          <a:cs typeface="Calibri"/>
                        </a:rPr>
                        <a:t>sanitation </a:t>
                      </a:r>
                      <a:endParaRPr lang="en-US" sz="1800" kern="1200" dirty="0" smtClean="0">
                        <a:solidFill>
                          <a:srgbClr val="000000"/>
                        </a:solidFill>
                        <a:effectLst/>
                        <a:latin typeface="Calibri"/>
                        <a:ea typeface="MS Mincho"/>
                        <a:cs typeface="Calibri"/>
                      </a:endParaRP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smtClean="0">
                          <a:solidFill>
                            <a:srgbClr val="000000"/>
                          </a:solidFill>
                          <a:effectLst/>
                          <a:latin typeface="+mn-lt"/>
                          <a:ea typeface="MS Mincho"/>
                          <a:cs typeface="Calibri"/>
                        </a:rPr>
                        <a:t>Non-communicable </a:t>
                      </a:r>
                      <a:r>
                        <a:rPr lang="en-US" sz="1800" kern="1200" dirty="0" smtClean="0">
                          <a:solidFill>
                            <a:srgbClr val="000000"/>
                          </a:solidFill>
                          <a:effectLst/>
                          <a:latin typeface="+mn-lt"/>
                          <a:ea typeface="MS Mincho"/>
                          <a:cs typeface="Calibri"/>
                        </a:rPr>
                        <a:t>diseases</a:t>
                      </a:r>
                      <a:r>
                        <a:rPr lang="en-US" sz="1800" kern="1200" dirty="0" smtClean="0">
                          <a:solidFill>
                            <a:srgbClr val="000000"/>
                          </a:solidFill>
                          <a:effectLst/>
                          <a:latin typeface="+mn-lt"/>
                          <a:ea typeface="MS Mincho"/>
                          <a:cs typeface="Calibri"/>
                        </a:rPr>
                        <a:t>,</a:t>
                      </a:r>
                      <a:r>
                        <a:rPr lang="en-US" sz="1800" kern="1200" baseline="0" dirty="0" smtClean="0">
                          <a:solidFill>
                            <a:srgbClr val="000000"/>
                          </a:solidFill>
                          <a:effectLst/>
                          <a:latin typeface="+mn-lt"/>
                          <a:ea typeface="MS Mincho"/>
                          <a:cs typeface="Calibri"/>
                        </a:rPr>
                        <a:t> </a:t>
                      </a:r>
                      <a:r>
                        <a:rPr lang="en-US" sz="1800" kern="1200" dirty="0" smtClean="0">
                          <a:solidFill>
                            <a:srgbClr val="000000"/>
                          </a:solidFill>
                          <a:effectLst/>
                          <a:latin typeface="Calibri"/>
                          <a:ea typeface="MS Mincho"/>
                          <a:cs typeface="Calibri"/>
                        </a:rPr>
                        <a:t>TB</a:t>
                      </a:r>
                      <a:r>
                        <a:rPr lang="en-US" sz="1800" kern="1200" dirty="0">
                          <a:solidFill>
                            <a:srgbClr val="000000"/>
                          </a:solidFill>
                          <a:effectLst/>
                          <a:latin typeface="Calibri"/>
                          <a:ea typeface="MS Mincho"/>
                          <a:cs typeface="Calibri"/>
                        </a:rPr>
                        <a:t>, </a:t>
                      </a:r>
                      <a:r>
                        <a:rPr lang="en-US" sz="1800" kern="1200" dirty="0" smtClean="0">
                          <a:solidFill>
                            <a:srgbClr val="000000"/>
                          </a:solidFill>
                          <a:effectLst/>
                          <a:latin typeface="Calibri"/>
                          <a:ea typeface="MS Mincho"/>
                          <a:cs typeface="Calibri"/>
                        </a:rPr>
                        <a:t>Malaria</a:t>
                      </a:r>
                      <a:r>
                        <a:rPr lang="en-US" sz="1800" kern="1200" dirty="0">
                          <a:solidFill>
                            <a:srgbClr val="000000"/>
                          </a:solidFill>
                          <a:effectLst/>
                          <a:latin typeface="Calibri"/>
                          <a:ea typeface="MS Mincho"/>
                          <a:cs typeface="Calibri"/>
                        </a:rPr>
                        <a:t>, </a:t>
                      </a:r>
                      <a:r>
                        <a:rPr lang="en-US" sz="1800" kern="1200" dirty="0" smtClean="0">
                          <a:solidFill>
                            <a:srgbClr val="000000"/>
                          </a:solidFill>
                          <a:effectLst/>
                          <a:latin typeface="Calibri"/>
                          <a:ea typeface="MS Mincho"/>
                          <a:cs typeface="Calibri"/>
                        </a:rPr>
                        <a:t>HIV</a:t>
                      </a:r>
                      <a:endParaRPr lang="en-US" sz="1800" dirty="0">
                        <a:effectLst/>
                        <a:latin typeface="Calibri"/>
                        <a:ea typeface="MS Mincho"/>
                        <a:cs typeface="Times New Roman"/>
                      </a:endParaRPr>
                    </a:p>
                  </a:txBody>
                  <a:tcPr marL="68580" marR="68580" marT="0" marB="0"/>
                </a:tc>
              </a:tr>
              <a:tr h="628168">
                <a:tc>
                  <a:txBody>
                    <a:bodyPr/>
                    <a:lstStyle/>
                    <a:p>
                      <a:pPr marL="0" marR="0">
                        <a:lnSpc>
                          <a:spcPct val="100000"/>
                        </a:lnSpc>
                        <a:spcBef>
                          <a:spcPts val="0"/>
                        </a:spcBef>
                        <a:spcAft>
                          <a:spcPts val="0"/>
                        </a:spcAft>
                      </a:pPr>
                      <a:r>
                        <a:rPr lang="en-US" sz="2000" b="1" kern="1200" dirty="0">
                          <a:solidFill>
                            <a:srgbClr val="000000"/>
                          </a:solidFill>
                          <a:effectLst/>
                          <a:latin typeface="Calibri"/>
                          <a:ea typeface="MS Mincho"/>
                          <a:cs typeface="Calibri"/>
                        </a:rPr>
                        <a:t>2. Contextual factors</a:t>
                      </a:r>
                      <a:endParaRPr lang="en-US" sz="2000" dirty="0">
                        <a:effectLst/>
                        <a:latin typeface="Calibri"/>
                        <a:ea typeface="MS Mincho"/>
                        <a:cs typeface="Times New Roman"/>
                      </a:endParaRPr>
                    </a:p>
                    <a:p>
                      <a:pPr marL="0" marR="0">
                        <a:lnSpc>
                          <a:spcPct val="100000"/>
                        </a:lnSpc>
                        <a:spcBef>
                          <a:spcPts val="0"/>
                        </a:spcBef>
                        <a:spcAft>
                          <a:spcPts val="0"/>
                        </a:spcAft>
                      </a:pPr>
                      <a:r>
                        <a:rPr lang="en-US" sz="2000" b="1" kern="1200" dirty="0">
                          <a:solidFill>
                            <a:srgbClr val="000000"/>
                          </a:solidFill>
                          <a:effectLst/>
                          <a:latin typeface="Calibri"/>
                          <a:ea typeface="MS Mincho"/>
                          <a:cs typeface="Calibri"/>
                        </a:rPr>
                        <a:t> </a:t>
                      </a:r>
                      <a:endParaRPr lang="en-US" sz="2000" dirty="0">
                        <a:effectLst/>
                        <a:latin typeface="Calibri"/>
                        <a:ea typeface="MS Mincho"/>
                        <a:cs typeface="Times New Roman"/>
                      </a:endParaRPr>
                    </a:p>
                  </a:txBody>
                  <a:tcPr marL="68580" marR="68580" marT="0" marB="0"/>
                </a:tc>
                <a:tc>
                  <a:txBody>
                    <a:bodyPr/>
                    <a:lstStyle/>
                    <a:p>
                      <a:pPr marL="285750" marR="0" indent="-285750">
                        <a:lnSpc>
                          <a:spcPct val="100000"/>
                        </a:lnSpc>
                        <a:spcBef>
                          <a:spcPts val="0"/>
                        </a:spcBef>
                        <a:spcAft>
                          <a:spcPts val="0"/>
                        </a:spcAft>
                        <a:buFont typeface="Arial" panose="020B0604020202020204" pitchFamily="34" charset="0"/>
                        <a:buChar char="•"/>
                      </a:pPr>
                      <a:r>
                        <a:rPr lang="en-US" sz="1800" kern="1200" baseline="0" dirty="0">
                          <a:solidFill>
                            <a:srgbClr val="000000"/>
                          </a:solidFill>
                          <a:effectLst/>
                          <a:latin typeface="Calibri"/>
                          <a:ea typeface="MS Mincho"/>
                          <a:cs typeface="Calibri"/>
                        </a:rPr>
                        <a:t> </a:t>
                      </a:r>
                      <a:r>
                        <a:rPr lang="en-US" sz="1800" kern="1200" baseline="0" dirty="0" smtClean="0">
                          <a:solidFill>
                            <a:srgbClr val="000000"/>
                          </a:solidFill>
                          <a:effectLst/>
                          <a:latin typeface="Calibri"/>
                          <a:ea typeface="MS Mincho"/>
                          <a:cs typeface="Calibri"/>
                        </a:rPr>
                        <a:t>I</a:t>
                      </a:r>
                      <a:r>
                        <a:rPr lang="en-US" sz="1800" kern="1200" dirty="0" smtClean="0">
                          <a:solidFill>
                            <a:srgbClr val="000000"/>
                          </a:solidFill>
                          <a:effectLst/>
                          <a:latin typeface="Calibri"/>
                          <a:ea typeface="MS Mincho"/>
                          <a:cs typeface="Calibri"/>
                        </a:rPr>
                        <a:t>nfrastructure </a:t>
                      </a:r>
                      <a:r>
                        <a:rPr lang="en-US" sz="1800" kern="1200" dirty="0">
                          <a:solidFill>
                            <a:srgbClr val="000000"/>
                          </a:solidFill>
                          <a:effectLst/>
                          <a:latin typeface="Calibri"/>
                          <a:ea typeface="MS Mincho"/>
                          <a:cs typeface="Calibri"/>
                        </a:rPr>
                        <a:t>of </a:t>
                      </a:r>
                      <a:r>
                        <a:rPr lang="en-US" sz="1800" kern="1200" dirty="0" smtClean="0">
                          <a:solidFill>
                            <a:srgbClr val="000000"/>
                          </a:solidFill>
                          <a:effectLst/>
                          <a:latin typeface="Calibri"/>
                          <a:ea typeface="MS Mincho"/>
                          <a:cs typeface="Calibri"/>
                        </a:rPr>
                        <a:t>facilities,</a:t>
                      </a:r>
                      <a:r>
                        <a:rPr lang="en-US" sz="1800" kern="1200" baseline="0" dirty="0" smtClean="0">
                          <a:solidFill>
                            <a:srgbClr val="000000"/>
                          </a:solidFill>
                          <a:effectLst/>
                          <a:latin typeface="Calibri"/>
                          <a:ea typeface="MS Mincho"/>
                          <a:cs typeface="Calibri"/>
                        </a:rPr>
                        <a:t> households and </a:t>
                      </a:r>
                      <a:r>
                        <a:rPr lang="en-US" sz="1800" kern="1200" dirty="0" smtClean="0">
                          <a:solidFill>
                            <a:srgbClr val="000000"/>
                          </a:solidFill>
                          <a:effectLst/>
                          <a:latin typeface="Calibri"/>
                          <a:ea typeface="MS Mincho"/>
                          <a:cs typeface="Calibri"/>
                        </a:rPr>
                        <a:t>villages</a:t>
                      </a:r>
                    </a:p>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 </a:t>
                      </a:r>
                      <a:r>
                        <a:rPr lang="en-US" sz="1800" kern="1200" dirty="0">
                          <a:solidFill>
                            <a:srgbClr val="000000"/>
                          </a:solidFill>
                          <a:effectLst/>
                          <a:latin typeface="Calibri"/>
                          <a:ea typeface="MS Mincho"/>
                          <a:cs typeface="Calibri"/>
                        </a:rPr>
                        <a:t>D</a:t>
                      </a:r>
                      <a:r>
                        <a:rPr lang="en-US" sz="1800" kern="1200" dirty="0" smtClean="0">
                          <a:solidFill>
                            <a:srgbClr val="000000"/>
                          </a:solidFill>
                          <a:effectLst/>
                          <a:latin typeface="Calibri"/>
                          <a:ea typeface="MS Mincho"/>
                          <a:cs typeface="Calibri"/>
                        </a:rPr>
                        <a:t>emography</a:t>
                      </a:r>
                      <a:endParaRPr lang="en-US" sz="1800" dirty="0">
                        <a:effectLst/>
                        <a:latin typeface="Calibri"/>
                        <a:ea typeface="MS Mincho"/>
                        <a:cs typeface="Times New Roman"/>
                      </a:endParaRPr>
                    </a:p>
                  </a:txBody>
                  <a:tcPr marL="68580" marR="68580" marT="0" marB="0"/>
                </a:tc>
              </a:tr>
              <a:tr h="540660">
                <a:tc>
                  <a:txBody>
                    <a:bodyPr/>
                    <a:lstStyle/>
                    <a:p>
                      <a:pPr marL="0" marR="0">
                        <a:lnSpc>
                          <a:spcPct val="100000"/>
                        </a:lnSpc>
                        <a:spcBef>
                          <a:spcPts val="0"/>
                        </a:spcBef>
                        <a:spcAft>
                          <a:spcPts val="0"/>
                        </a:spcAft>
                      </a:pPr>
                      <a:r>
                        <a:rPr lang="en-US" sz="2000" b="1" kern="1200" dirty="0">
                          <a:solidFill>
                            <a:srgbClr val="000000"/>
                          </a:solidFill>
                          <a:effectLst/>
                          <a:latin typeface="Calibri"/>
                          <a:ea typeface="MS Mincho"/>
                          <a:cs typeface="Calibri"/>
                        </a:rPr>
                        <a:t>3. Medical supplies</a:t>
                      </a:r>
                      <a:endParaRPr lang="en-US" sz="2000" dirty="0">
                        <a:effectLst/>
                        <a:latin typeface="Calibri"/>
                        <a:ea typeface="MS Mincho"/>
                        <a:cs typeface="Times New Roman"/>
                      </a:endParaRPr>
                    </a:p>
                  </a:txBody>
                  <a:tcPr marL="68580" marR="68580" marT="0" marB="0"/>
                </a:tc>
                <a:tc>
                  <a:txBody>
                    <a:bodyPr/>
                    <a:lstStyle/>
                    <a:p>
                      <a:pPr marL="285750" marR="0" indent="-285750">
                        <a:lnSpc>
                          <a:spcPct val="100000"/>
                        </a:lnSpc>
                        <a:spcBef>
                          <a:spcPts val="0"/>
                        </a:spcBef>
                        <a:spcAft>
                          <a:spcPts val="0"/>
                        </a:spcAft>
                        <a:buFont typeface="Arial" panose="020B0604020202020204" pitchFamily="34" charset="0"/>
                        <a:buChar char="•"/>
                      </a:pPr>
                      <a:r>
                        <a:rPr lang="en-US" sz="1800" kern="1200" dirty="0">
                          <a:solidFill>
                            <a:srgbClr val="000000"/>
                          </a:solidFill>
                          <a:effectLst/>
                          <a:latin typeface="Calibri"/>
                          <a:ea typeface="MS Mincho"/>
                          <a:cs typeface="Calibri"/>
                        </a:rPr>
                        <a:t>Resources/ supplies</a:t>
                      </a:r>
                      <a:endParaRPr lang="en-US" sz="1800" dirty="0">
                        <a:effectLst/>
                        <a:latin typeface="Calibri"/>
                        <a:ea typeface="MS Mincho"/>
                        <a:cs typeface="Times New Roman"/>
                      </a:endParaRPr>
                    </a:p>
                    <a:p>
                      <a:pPr marL="0" marR="0">
                        <a:lnSpc>
                          <a:spcPct val="100000"/>
                        </a:lnSpc>
                        <a:spcBef>
                          <a:spcPts val="0"/>
                        </a:spcBef>
                        <a:spcAft>
                          <a:spcPts val="0"/>
                        </a:spcAft>
                      </a:pPr>
                      <a:r>
                        <a:rPr lang="en-US" sz="1800" kern="1200" dirty="0">
                          <a:solidFill>
                            <a:srgbClr val="000000"/>
                          </a:solidFill>
                          <a:effectLst/>
                          <a:latin typeface="Calibri"/>
                          <a:ea typeface="MS Mincho"/>
                          <a:cs typeface="Calibri"/>
                        </a:rPr>
                        <a:t> </a:t>
                      </a:r>
                      <a:endParaRPr lang="en-US" sz="1800" dirty="0">
                        <a:effectLst/>
                        <a:latin typeface="Calibri"/>
                        <a:ea typeface="MS Mincho"/>
                        <a:cs typeface="Times New Roman"/>
                      </a:endParaRPr>
                    </a:p>
                  </a:txBody>
                  <a:tcPr marL="68580" marR="68580" marT="0" marB="0"/>
                </a:tc>
              </a:tr>
              <a:tr h="540660">
                <a:tc>
                  <a:txBody>
                    <a:bodyPr/>
                    <a:lstStyle/>
                    <a:p>
                      <a:pPr marL="0" marR="0">
                        <a:lnSpc>
                          <a:spcPct val="100000"/>
                        </a:lnSpc>
                        <a:spcBef>
                          <a:spcPts val="0"/>
                        </a:spcBef>
                        <a:spcAft>
                          <a:spcPts val="0"/>
                        </a:spcAft>
                      </a:pPr>
                      <a:r>
                        <a:rPr lang="en-US" sz="2000" b="1" kern="1200" dirty="0">
                          <a:solidFill>
                            <a:srgbClr val="000000"/>
                          </a:solidFill>
                          <a:effectLst/>
                          <a:latin typeface="Calibri"/>
                          <a:ea typeface="MS Mincho"/>
                          <a:cs typeface="Calibri"/>
                        </a:rPr>
                        <a:t>4. Workforce</a:t>
                      </a:r>
                      <a:endParaRPr lang="en-US" sz="2000" dirty="0">
                        <a:effectLst/>
                        <a:latin typeface="Calibri"/>
                        <a:ea typeface="MS Mincho"/>
                        <a:cs typeface="Times New Roman"/>
                      </a:endParaRPr>
                    </a:p>
                  </a:txBody>
                  <a:tcPr marL="68580" marR="68580" marT="0" marB="0"/>
                </a:tc>
                <a:tc>
                  <a:txBody>
                    <a:bodyPr/>
                    <a:lstStyle/>
                    <a:p>
                      <a:pPr marL="285750" marR="0" indent="-285750">
                        <a:lnSpc>
                          <a:spcPct val="100000"/>
                        </a:lnSpc>
                        <a:spcBef>
                          <a:spcPts val="0"/>
                        </a:spcBef>
                        <a:spcAft>
                          <a:spcPts val="0"/>
                        </a:spcAft>
                        <a:buFont typeface="Arial" panose="020B0604020202020204" pitchFamily="34" charset="0"/>
                        <a:buChar char="•"/>
                      </a:pPr>
                      <a:r>
                        <a:rPr lang="en-US" sz="1800" kern="1200" dirty="0">
                          <a:solidFill>
                            <a:srgbClr val="000000"/>
                          </a:solidFill>
                          <a:effectLst/>
                          <a:latin typeface="Calibri"/>
                          <a:ea typeface="MS Mincho"/>
                          <a:cs typeface="Calibri"/>
                        </a:rPr>
                        <a:t>Human </a:t>
                      </a:r>
                      <a:r>
                        <a:rPr lang="en-US" sz="1800" kern="1200" dirty="0" smtClean="0">
                          <a:solidFill>
                            <a:srgbClr val="000000"/>
                          </a:solidFill>
                          <a:effectLst/>
                          <a:latin typeface="Calibri"/>
                          <a:ea typeface="MS Mincho"/>
                          <a:cs typeface="Calibri"/>
                        </a:rPr>
                        <a:t>resources</a:t>
                      </a:r>
                      <a:endParaRPr lang="en-US" sz="1800" kern="1200" dirty="0" smtClean="0">
                        <a:solidFill>
                          <a:srgbClr val="000000"/>
                        </a:solidFill>
                        <a:effectLst/>
                        <a:latin typeface="Calibri"/>
                        <a:ea typeface="MS Mincho"/>
                        <a:cs typeface="Calibri"/>
                      </a:endParaRPr>
                    </a:p>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Training</a:t>
                      </a:r>
                      <a:r>
                        <a:rPr lang="en-US" sz="1800" kern="1200" dirty="0">
                          <a:solidFill>
                            <a:srgbClr val="000000"/>
                          </a:solidFill>
                          <a:effectLst/>
                          <a:latin typeface="Calibri"/>
                          <a:ea typeface="MS Mincho"/>
                          <a:cs typeface="Calibri"/>
                        </a:rPr>
                        <a:t> </a:t>
                      </a:r>
                      <a:endParaRPr lang="en-US" sz="1800" dirty="0">
                        <a:effectLst/>
                        <a:latin typeface="Calibri"/>
                        <a:ea typeface="MS Mincho"/>
                        <a:cs typeface="Times New Roman"/>
                      </a:endParaRPr>
                    </a:p>
                  </a:txBody>
                  <a:tcPr marL="68580" marR="68580" marT="0" marB="0"/>
                </a:tc>
              </a:tr>
              <a:tr h="800914">
                <a:tc>
                  <a:txBody>
                    <a:bodyPr/>
                    <a:lstStyle/>
                    <a:p>
                      <a:pPr marL="0" marR="0">
                        <a:lnSpc>
                          <a:spcPct val="100000"/>
                        </a:lnSpc>
                        <a:spcBef>
                          <a:spcPts val="0"/>
                        </a:spcBef>
                        <a:spcAft>
                          <a:spcPts val="0"/>
                        </a:spcAft>
                      </a:pPr>
                      <a:r>
                        <a:rPr lang="en-US" sz="2000" b="1" kern="1200" dirty="0">
                          <a:solidFill>
                            <a:srgbClr val="000000"/>
                          </a:solidFill>
                          <a:effectLst/>
                          <a:latin typeface="Calibri"/>
                          <a:ea typeface="MS Mincho"/>
                          <a:cs typeface="Calibri"/>
                        </a:rPr>
                        <a:t>5. Governance</a:t>
                      </a:r>
                      <a:endParaRPr lang="en-US" sz="2000" dirty="0">
                        <a:effectLst/>
                        <a:latin typeface="Calibri"/>
                        <a:ea typeface="MS Mincho"/>
                        <a:cs typeface="Times New Roman"/>
                      </a:endParaRPr>
                    </a:p>
                  </a:txBody>
                  <a:tcPr marL="68580" marR="68580" marT="0" marB="0"/>
                </a:tc>
                <a:tc>
                  <a:txBody>
                    <a:bodyPr/>
                    <a:lstStyle/>
                    <a:p>
                      <a:pPr marL="285750" marR="0" indent="-285750">
                        <a:lnSpc>
                          <a:spcPct val="100000"/>
                        </a:lnSpc>
                        <a:spcBef>
                          <a:spcPts val="0"/>
                        </a:spcBef>
                        <a:spcAft>
                          <a:spcPts val="0"/>
                        </a:spcAft>
                        <a:buFont typeface="Arial" panose="020B0604020202020204" pitchFamily="34" charset="0"/>
                        <a:buChar char="•"/>
                      </a:pPr>
                      <a:r>
                        <a:rPr lang="en-US" sz="1800" kern="1200" dirty="0">
                          <a:solidFill>
                            <a:srgbClr val="000000"/>
                          </a:solidFill>
                          <a:effectLst/>
                          <a:latin typeface="Calibri"/>
                          <a:ea typeface="MS Mincho"/>
                          <a:cs typeface="Calibri"/>
                        </a:rPr>
                        <a:t>Management (supervision</a:t>
                      </a:r>
                      <a:r>
                        <a:rPr lang="en-US" sz="1800" kern="1200" dirty="0" smtClean="0">
                          <a:solidFill>
                            <a:srgbClr val="000000"/>
                          </a:solidFill>
                          <a:effectLst/>
                          <a:latin typeface="Calibri"/>
                          <a:ea typeface="MS Mincho"/>
                          <a:cs typeface="Calibri"/>
                        </a:rPr>
                        <a:t>)</a:t>
                      </a:r>
                    </a:p>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Grievance redress </a:t>
                      </a:r>
                    </a:p>
                    <a:p>
                      <a:pPr marL="0" marR="0">
                        <a:lnSpc>
                          <a:spcPct val="100000"/>
                        </a:lnSpc>
                        <a:spcBef>
                          <a:spcPts val="0"/>
                        </a:spcBef>
                        <a:spcAft>
                          <a:spcPts val="0"/>
                        </a:spcAft>
                      </a:pPr>
                      <a:endParaRPr lang="en-US" sz="1800" dirty="0">
                        <a:effectLst/>
                        <a:latin typeface="Calibri"/>
                        <a:ea typeface="MS Mincho"/>
                        <a:cs typeface="Times New Roman"/>
                      </a:endParaRPr>
                    </a:p>
                  </a:txBody>
                  <a:tcPr marL="68580" marR="68580" marT="0" marB="0"/>
                </a:tc>
              </a:tr>
              <a:tr h="1067885">
                <a:tc>
                  <a:txBody>
                    <a:bodyPr/>
                    <a:lstStyle/>
                    <a:p>
                      <a:pPr marL="0" marR="0">
                        <a:lnSpc>
                          <a:spcPct val="100000"/>
                        </a:lnSpc>
                        <a:spcBef>
                          <a:spcPts val="0"/>
                        </a:spcBef>
                        <a:spcAft>
                          <a:spcPts val="0"/>
                        </a:spcAft>
                      </a:pPr>
                      <a:r>
                        <a:rPr lang="en-US" sz="2000" b="1" kern="1200" dirty="0">
                          <a:solidFill>
                            <a:srgbClr val="000000"/>
                          </a:solidFill>
                          <a:effectLst/>
                          <a:latin typeface="Calibri"/>
                          <a:ea typeface="MS Mincho"/>
                          <a:cs typeface="Calibri"/>
                        </a:rPr>
                        <a:t>6. Finance</a:t>
                      </a:r>
                      <a:endParaRPr lang="en-US" sz="2000" dirty="0">
                        <a:effectLst/>
                        <a:latin typeface="Calibri"/>
                        <a:ea typeface="MS Mincho"/>
                        <a:cs typeface="Times New Roman"/>
                      </a:endParaRPr>
                    </a:p>
                  </a:txBody>
                  <a:tcPr marL="68580" marR="68580" marT="0" marB="0"/>
                </a:tc>
                <a:tc>
                  <a:txBody>
                    <a:bodyPr/>
                    <a:lstStyle/>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Expenditure</a:t>
                      </a:r>
                      <a:endParaRPr lang="en-US" sz="1800" kern="1200" dirty="0" smtClean="0">
                        <a:solidFill>
                          <a:srgbClr val="000000"/>
                        </a:solidFill>
                        <a:effectLst/>
                        <a:latin typeface="Calibri"/>
                        <a:ea typeface="MS Mincho"/>
                        <a:cs typeface="Calibri"/>
                      </a:endParaRPr>
                    </a:p>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Financial incentive</a:t>
                      </a:r>
                    </a:p>
                    <a:p>
                      <a:pPr marL="285750" marR="0" indent="-285750">
                        <a:lnSpc>
                          <a:spcPct val="100000"/>
                        </a:lnSpc>
                        <a:spcBef>
                          <a:spcPts val="0"/>
                        </a:spcBef>
                        <a:spcAft>
                          <a:spcPts val="0"/>
                        </a:spcAft>
                        <a:buFont typeface="Arial" panose="020B0604020202020204" pitchFamily="34" charset="0"/>
                        <a:buChar char="•"/>
                      </a:pPr>
                      <a:r>
                        <a:rPr lang="en-US" sz="1800" kern="1200" dirty="0" smtClean="0">
                          <a:solidFill>
                            <a:srgbClr val="000000"/>
                          </a:solidFill>
                          <a:effectLst/>
                          <a:latin typeface="Calibri"/>
                          <a:ea typeface="MS Mincho"/>
                          <a:cs typeface="Calibri"/>
                        </a:rPr>
                        <a:t>Insurance </a:t>
                      </a:r>
                      <a:r>
                        <a:rPr lang="en-US" sz="1800" kern="1200" dirty="0">
                          <a:solidFill>
                            <a:srgbClr val="000000"/>
                          </a:solidFill>
                          <a:effectLst/>
                          <a:latin typeface="Calibri"/>
                          <a:ea typeface="MS Mincho"/>
                          <a:cs typeface="Calibri"/>
                        </a:rPr>
                        <a:t>scheme</a:t>
                      </a:r>
                      <a:endParaRPr lang="en-US" sz="1800" dirty="0">
                        <a:effectLst/>
                        <a:latin typeface="Calibri"/>
                        <a:ea typeface="MS Mincho"/>
                        <a:cs typeface="Times New Roman"/>
                      </a:endParaRPr>
                    </a:p>
                    <a:p>
                      <a:pPr marL="0" marR="0">
                        <a:lnSpc>
                          <a:spcPct val="100000"/>
                        </a:lnSpc>
                        <a:spcBef>
                          <a:spcPts val="0"/>
                        </a:spcBef>
                        <a:spcAft>
                          <a:spcPts val="0"/>
                        </a:spcAft>
                      </a:pPr>
                      <a:r>
                        <a:rPr lang="en-US" sz="1800" kern="1200" dirty="0">
                          <a:solidFill>
                            <a:srgbClr val="000000"/>
                          </a:solidFill>
                          <a:effectLst/>
                          <a:latin typeface="Calibri"/>
                          <a:ea typeface="MS Mincho"/>
                          <a:cs typeface="Calibri"/>
                        </a:rPr>
                        <a:t> </a:t>
                      </a:r>
                      <a:endParaRPr lang="en-US" sz="1800" dirty="0">
                        <a:effectLst/>
                        <a:latin typeface="Calibri"/>
                        <a:ea typeface="MS Mincho"/>
                        <a:cs typeface="Times New Roman"/>
                      </a:endParaRPr>
                    </a:p>
                  </a:txBody>
                  <a:tcPr marL="68580" marR="68580" marT="0" marB="0"/>
                </a:tc>
              </a:tr>
            </a:tbl>
          </a:graphicData>
        </a:graphic>
      </p:graphicFrame>
      <p:sp>
        <p:nvSpPr>
          <p:cNvPr id="5" name="TextBox 4"/>
          <p:cNvSpPr txBox="1"/>
          <p:nvPr/>
        </p:nvSpPr>
        <p:spPr>
          <a:xfrm>
            <a:off x="8682221" y="6600745"/>
            <a:ext cx="457200" cy="261610"/>
          </a:xfrm>
          <a:prstGeom prst="rect">
            <a:avLst/>
          </a:prstGeom>
          <a:noFill/>
        </p:spPr>
        <p:txBody>
          <a:bodyPr wrap="square" rtlCol="0">
            <a:spAutoFit/>
          </a:bodyPr>
          <a:lstStyle/>
          <a:p>
            <a:r>
              <a:rPr lang="en-GB" sz="1100" dirty="0" smtClean="0"/>
              <a:t>40</a:t>
            </a:r>
            <a:endParaRPr lang="en-GB" sz="1100" dirty="0"/>
          </a:p>
        </p:txBody>
      </p:sp>
    </p:spTree>
    <p:extLst>
      <p:ext uri="{BB962C8B-B14F-4D97-AF65-F5344CB8AC3E}">
        <p14:creationId xmlns:p14="http://schemas.microsoft.com/office/powerpoint/2010/main" val="19125564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93" y="961077"/>
            <a:ext cx="8906609" cy="3265690"/>
          </a:xfrm>
        </p:spPr>
        <p:txBody>
          <a:bodyPr>
            <a:normAutofit fontScale="90000"/>
          </a:bodyPr>
          <a:lstStyle/>
          <a:p>
            <a:r>
              <a:rPr lang="en-US" b="1" dirty="0" smtClean="0">
                <a:solidFill>
                  <a:srgbClr val="0070C0"/>
                </a:solidFill>
                <a:latin typeface="Cambria" panose="02040503050406030204" pitchFamily="18" charset="0"/>
              </a:rPr>
              <a:t>Findings: </a:t>
            </a:r>
            <a:br>
              <a:rPr lang="en-US" b="1" dirty="0" smtClean="0">
                <a:solidFill>
                  <a:srgbClr val="0070C0"/>
                </a:solidFill>
                <a:latin typeface="Cambria" panose="02040503050406030204" pitchFamily="18" charset="0"/>
              </a:rPr>
            </a:br>
            <a:r>
              <a:rPr lang="en-US" b="1" dirty="0" smtClean="0">
                <a:solidFill>
                  <a:srgbClr val="0070C0"/>
                </a:solidFill>
                <a:latin typeface="Cambria" panose="02040503050406030204" pitchFamily="18" charset="0"/>
              </a:rPr>
              <a:t/>
            </a:r>
            <a:br>
              <a:rPr lang="en-US" b="1" dirty="0" smtClean="0">
                <a:solidFill>
                  <a:srgbClr val="0070C0"/>
                </a:solidFill>
                <a:latin typeface="Cambria" panose="02040503050406030204" pitchFamily="18" charset="0"/>
              </a:rPr>
            </a:br>
            <a:r>
              <a:rPr lang="en-US" b="1" dirty="0" smtClean="0">
                <a:solidFill>
                  <a:srgbClr val="0070C0"/>
                </a:solidFill>
                <a:latin typeface="Cambria" panose="02040503050406030204" pitchFamily="18" charset="0"/>
              </a:rPr>
              <a:t>Content analysis of district </a:t>
            </a:r>
            <a:r>
              <a:rPr lang="en-US" b="1" dirty="0">
                <a:solidFill>
                  <a:srgbClr val="0070C0"/>
                </a:solidFill>
                <a:latin typeface="Cambria" panose="02040503050406030204" pitchFamily="18" charset="0"/>
              </a:rPr>
              <a:t>h</a:t>
            </a:r>
            <a:r>
              <a:rPr lang="en-US" b="1" dirty="0" smtClean="0">
                <a:solidFill>
                  <a:srgbClr val="0070C0"/>
                </a:solidFill>
                <a:latin typeface="Cambria" panose="02040503050406030204" pitchFamily="18" charset="0"/>
              </a:rPr>
              <a:t>ealth </a:t>
            </a:r>
            <a:r>
              <a:rPr lang="en-US" b="1" dirty="0">
                <a:solidFill>
                  <a:srgbClr val="0070C0"/>
                </a:solidFill>
                <a:latin typeface="Cambria" panose="02040503050406030204" pitchFamily="18" charset="0"/>
              </a:rPr>
              <a:t>d</a:t>
            </a:r>
            <a:r>
              <a:rPr lang="en-US" b="1" dirty="0" smtClean="0">
                <a:solidFill>
                  <a:srgbClr val="0070C0"/>
                </a:solidFill>
                <a:latin typeface="Cambria" panose="02040503050406030204" pitchFamily="18" charset="0"/>
              </a:rPr>
              <a:t>ata and inters-</a:t>
            </a:r>
            <a:r>
              <a:rPr lang="en-US" b="1" dirty="0" err="1">
                <a:solidFill>
                  <a:srgbClr val="0070C0"/>
                </a:solidFill>
                <a:latin typeface="Cambria" panose="02040503050406030204" pitchFamily="18" charset="0"/>
              </a:rPr>
              <a:t>s</a:t>
            </a:r>
            <a:r>
              <a:rPr lang="en-US" b="1" dirty="0" err="1" smtClean="0">
                <a:solidFill>
                  <a:srgbClr val="0070C0"/>
                </a:solidFill>
                <a:latin typeface="Cambria" panose="02040503050406030204" pitchFamily="18" charset="0"/>
              </a:rPr>
              <a:t>ectoral</a:t>
            </a:r>
            <a:r>
              <a:rPr lang="en-US" b="1" dirty="0" smtClean="0">
                <a:solidFill>
                  <a:srgbClr val="0070C0"/>
                </a:solidFill>
                <a:latin typeface="Cambria" panose="02040503050406030204" pitchFamily="18" charset="0"/>
              </a:rPr>
              <a:t> linkages in India</a:t>
            </a:r>
            <a:endParaRPr lang="en-US" b="1" dirty="0">
              <a:solidFill>
                <a:srgbClr val="0070C0"/>
              </a:solidFill>
              <a:latin typeface="Cambria" panose="02040503050406030204" pitchFamily="18" charset="0"/>
            </a:endParaRPr>
          </a:p>
        </p:txBody>
      </p:sp>
      <p:sp>
        <p:nvSpPr>
          <p:cNvPr id="3" name="TextBox 2"/>
          <p:cNvSpPr txBox="1"/>
          <p:nvPr/>
        </p:nvSpPr>
        <p:spPr>
          <a:xfrm>
            <a:off x="8682221" y="6600745"/>
            <a:ext cx="457200" cy="261610"/>
          </a:xfrm>
          <a:prstGeom prst="rect">
            <a:avLst/>
          </a:prstGeom>
          <a:noFill/>
        </p:spPr>
        <p:txBody>
          <a:bodyPr wrap="square" rtlCol="0">
            <a:spAutoFit/>
          </a:bodyPr>
          <a:lstStyle/>
          <a:p>
            <a:r>
              <a:rPr lang="en-GB" sz="1100" dirty="0" smtClean="0"/>
              <a:t>41</a:t>
            </a:r>
            <a:endParaRPr lang="en-GB" sz="1100" dirty="0"/>
          </a:p>
        </p:txBody>
      </p:sp>
    </p:spTree>
    <p:extLst>
      <p:ext uri="{BB962C8B-B14F-4D97-AF65-F5344CB8AC3E}">
        <p14:creationId xmlns:p14="http://schemas.microsoft.com/office/powerpoint/2010/main" val="247975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5" y="652192"/>
            <a:ext cx="8954222" cy="645725"/>
          </a:xfrm>
        </p:spPr>
        <p:txBody>
          <a:bodyPr>
            <a:noAutofit/>
          </a:bodyPr>
          <a:lstStyle/>
          <a:p>
            <a:r>
              <a:rPr lang="en-US" sz="2800" b="1" dirty="0" smtClean="0">
                <a:solidFill>
                  <a:srgbClr val="0070C0"/>
                </a:solidFill>
                <a:latin typeface="Cambria" panose="02040503050406030204" pitchFamily="18" charset="0"/>
              </a:rPr>
              <a:t>Volume of data available in a district health system </a:t>
            </a:r>
            <a:endParaRPr lang="en-US" sz="2800" b="1" dirty="0">
              <a:solidFill>
                <a:srgbClr val="0070C0"/>
              </a:solidFill>
              <a:latin typeface="Cambria" panose="02040503050406030204" pitchFamily="18" charset="0"/>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graphicFrame>
        <p:nvGraphicFramePr>
          <p:cNvPr id="8" name="Content Placeholder 7"/>
          <p:cNvGraphicFramePr>
            <a:graphicFrameLocks noGrp="1"/>
          </p:cNvGraphicFramePr>
          <p:nvPr>
            <p:ph idx="1"/>
            <p:extLst>
              <p:ext uri="{D42A27DB-BD31-4B8C-83A1-F6EECF244321}">
                <p14:modId xmlns:p14="http://schemas.microsoft.com/office/powerpoint/2010/main" val="1042097295"/>
              </p:ext>
            </p:extLst>
          </p:nvPr>
        </p:nvGraphicFramePr>
        <p:xfrm>
          <a:off x="189778" y="1297917"/>
          <a:ext cx="8792094" cy="4630224"/>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p:cNvSpPr txBox="1">
            <a:spLocks/>
          </p:cNvSpPr>
          <p:nvPr/>
        </p:nvSpPr>
        <p:spPr>
          <a:xfrm>
            <a:off x="131385" y="228600"/>
            <a:ext cx="9012615" cy="742576"/>
          </a:xfrm>
          <a:prstGeom prst="rect">
            <a:avLst/>
          </a:prstGeom>
        </p:spPr>
        <p:txBody>
          <a:bodyP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3200" dirty="0" smtClean="0"/>
              <a:t>India</a:t>
            </a:r>
            <a:endParaRPr lang="en-US" sz="3200" dirty="0"/>
          </a:p>
        </p:txBody>
      </p:sp>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42</a:t>
            </a:r>
            <a:endParaRPr lang="en-GB" sz="1100" dirty="0"/>
          </a:p>
        </p:txBody>
      </p:sp>
    </p:spTree>
    <p:extLst>
      <p:ext uri="{BB962C8B-B14F-4D97-AF65-F5344CB8AC3E}">
        <p14:creationId xmlns:p14="http://schemas.microsoft.com/office/powerpoint/2010/main" val="29521934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34" y="695389"/>
            <a:ext cx="8701694" cy="1143000"/>
          </a:xfrm>
        </p:spPr>
        <p:txBody>
          <a:bodyPr>
            <a:normAutofit/>
          </a:bodyPr>
          <a:lstStyle/>
          <a:p>
            <a:r>
              <a:rPr lang="en-US" sz="2800" b="1" dirty="0" smtClean="0">
                <a:solidFill>
                  <a:srgbClr val="0070C0"/>
                </a:solidFill>
                <a:latin typeface="Cambria" panose="02040503050406030204" pitchFamily="18" charset="0"/>
              </a:rPr>
              <a:t>Types of data available in a district health system </a:t>
            </a:r>
            <a:endParaRPr lang="en-US" sz="2800" b="1" dirty="0">
              <a:solidFill>
                <a:srgbClr val="0070C0"/>
              </a:solidFill>
              <a:latin typeface="Cambria" panose="020405030504060302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812117"/>
            <a:ext cx="1985918" cy="773631"/>
          </a:xfrm>
          <a:prstGeom prst="rect">
            <a:avLst/>
          </a:prstGeom>
          <a:noFill/>
          <a:ln>
            <a:noFill/>
          </a:ln>
        </p:spPr>
      </p:pic>
      <p:graphicFrame>
        <p:nvGraphicFramePr>
          <p:cNvPr id="6" name="Content Placeholder 5"/>
          <p:cNvGraphicFramePr>
            <a:graphicFrameLocks noGrp="1"/>
          </p:cNvGraphicFramePr>
          <p:nvPr>
            <p:ph idx="1"/>
            <p:extLst/>
          </p:nvPr>
        </p:nvGraphicFramePr>
        <p:xfrm>
          <a:off x="521796" y="1469082"/>
          <a:ext cx="8343900" cy="387985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31385" y="228600"/>
            <a:ext cx="9012615" cy="742576"/>
          </a:xfrm>
          <a:prstGeom prst="rect">
            <a:avLst/>
          </a:prstGeom>
        </p:spPr>
        <p:txBody>
          <a:bodyP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3200" dirty="0" smtClean="0"/>
              <a:t>India</a:t>
            </a:r>
            <a:endParaRPr lang="en-US" sz="3200" dirty="0"/>
          </a:p>
        </p:txBody>
      </p:sp>
      <p:sp>
        <p:nvSpPr>
          <p:cNvPr id="8" name="TextBox 7"/>
          <p:cNvSpPr txBox="1"/>
          <p:nvPr/>
        </p:nvSpPr>
        <p:spPr>
          <a:xfrm>
            <a:off x="8682221" y="6600745"/>
            <a:ext cx="457200" cy="261610"/>
          </a:xfrm>
          <a:prstGeom prst="rect">
            <a:avLst/>
          </a:prstGeom>
          <a:noFill/>
        </p:spPr>
        <p:txBody>
          <a:bodyPr wrap="square" rtlCol="0">
            <a:spAutoFit/>
          </a:bodyPr>
          <a:lstStyle/>
          <a:p>
            <a:r>
              <a:rPr lang="en-GB" sz="1100" dirty="0" smtClean="0"/>
              <a:t>43</a:t>
            </a:r>
            <a:endParaRPr lang="en-GB" sz="1100" dirty="0"/>
          </a:p>
        </p:txBody>
      </p:sp>
    </p:spTree>
    <p:extLst>
      <p:ext uri="{BB962C8B-B14F-4D97-AF65-F5344CB8AC3E}">
        <p14:creationId xmlns:p14="http://schemas.microsoft.com/office/powerpoint/2010/main" val="112535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7" y="0"/>
            <a:ext cx="9012615" cy="742576"/>
          </a:xfrm>
        </p:spPr>
        <p:txBody>
          <a:bodyPr>
            <a:noAutofit/>
          </a:bodyPr>
          <a:lstStyle/>
          <a:p>
            <a:r>
              <a:rPr lang="en-US" sz="3200" b="1" dirty="0" smtClean="0">
                <a:solidFill>
                  <a:srgbClr val="0070C0"/>
                </a:solidFill>
                <a:latin typeface="Cambria" panose="02040503050406030204" pitchFamily="18" charset="0"/>
              </a:rPr>
              <a:t>India</a:t>
            </a:r>
            <a:endParaRPr lang="en-US" sz="3200" b="1" dirty="0">
              <a:solidFill>
                <a:srgbClr val="0070C0"/>
              </a:solidFill>
              <a:latin typeface="Cambria" panose="02040503050406030204" pitchFamily="18" charset="0"/>
            </a:endParaRPr>
          </a:p>
        </p:txBody>
      </p:sp>
      <p:sp>
        <p:nvSpPr>
          <p:cNvPr id="5" name="Title 1"/>
          <p:cNvSpPr txBox="1">
            <a:spLocks/>
          </p:cNvSpPr>
          <p:nvPr/>
        </p:nvSpPr>
        <p:spPr>
          <a:xfrm>
            <a:off x="359088" y="1281429"/>
            <a:ext cx="9012615" cy="7425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endParaRPr lang="en-US" sz="2000" dirty="0"/>
          </a:p>
        </p:txBody>
      </p:sp>
      <p:sp>
        <p:nvSpPr>
          <p:cNvPr id="9" name="Title 1"/>
          <p:cNvSpPr txBox="1">
            <a:spLocks/>
          </p:cNvSpPr>
          <p:nvPr/>
        </p:nvSpPr>
        <p:spPr>
          <a:xfrm>
            <a:off x="68147" y="690137"/>
            <a:ext cx="9012615" cy="7425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2400" dirty="0" smtClean="0"/>
              <a:t>Types of data available at different levels of the district public health </a:t>
            </a:r>
            <a:r>
              <a:rPr lang="en-US" sz="2400" dirty="0"/>
              <a:t>system</a:t>
            </a:r>
          </a:p>
        </p:txBody>
      </p:sp>
      <p:graphicFrame>
        <p:nvGraphicFramePr>
          <p:cNvPr id="11" name="Chart 10"/>
          <p:cNvGraphicFramePr>
            <a:graphicFrameLocks/>
          </p:cNvGraphicFramePr>
          <p:nvPr>
            <p:extLst/>
          </p:nvPr>
        </p:nvGraphicFramePr>
        <p:xfrm>
          <a:off x="236260" y="1446415"/>
          <a:ext cx="8549658" cy="423949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812117"/>
            <a:ext cx="1985918" cy="773631"/>
          </a:xfrm>
          <a:prstGeom prst="rect">
            <a:avLst/>
          </a:prstGeom>
          <a:noFill/>
          <a:ln>
            <a:noFill/>
          </a:ln>
        </p:spPr>
      </p:pic>
      <p:sp>
        <p:nvSpPr>
          <p:cNvPr id="7" name="TextBox 6"/>
          <p:cNvSpPr txBox="1"/>
          <p:nvPr/>
        </p:nvSpPr>
        <p:spPr>
          <a:xfrm>
            <a:off x="8682221" y="6600745"/>
            <a:ext cx="457200" cy="261610"/>
          </a:xfrm>
          <a:prstGeom prst="rect">
            <a:avLst/>
          </a:prstGeom>
          <a:noFill/>
        </p:spPr>
        <p:txBody>
          <a:bodyPr wrap="square" rtlCol="0">
            <a:spAutoFit/>
          </a:bodyPr>
          <a:lstStyle/>
          <a:p>
            <a:r>
              <a:rPr lang="en-GB" sz="1100" dirty="0" smtClean="0"/>
              <a:t>44</a:t>
            </a:r>
            <a:endParaRPr lang="en-GB" sz="1100" dirty="0"/>
          </a:p>
        </p:txBody>
      </p:sp>
    </p:spTree>
    <p:extLst>
      <p:ext uri="{BB962C8B-B14F-4D97-AF65-F5344CB8AC3E}">
        <p14:creationId xmlns:p14="http://schemas.microsoft.com/office/powerpoint/2010/main" val="23835956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670"/>
            <a:ext cx="8846560" cy="990600"/>
          </a:xfrm>
        </p:spPr>
        <p:txBody>
          <a:bodyPr>
            <a:noAutofit/>
          </a:bodyPr>
          <a:lstStyle/>
          <a:p>
            <a:r>
              <a:rPr lang="en-US" sz="2800" b="1" dirty="0" smtClean="0">
                <a:solidFill>
                  <a:srgbClr val="0070C0"/>
                </a:solidFill>
                <a:latin typeface="Cambria" panose="02040503050406030204" pitchFamily="18" charset="0"/>
              </a:rPr>
              <a:t>Maternal, </a:t>
            </a:r>
            <a:r>
              <a:rPr lang="en-US" sz="2800" b="1" dirty="0" smtClean="0">
                <a:solidFill>
                  <a:srgbClr val="0070C0"/>
                </a:solidFill>
                <a:latin typeface="Cambria" panose="02040503050406030204" pitchFamily="18" charset="0"/>
              </a:rPr>
              <a:t>neonatal </a:t>
            </a:r>
            <a:r>
              <a:rPr lang="en-US" sz="2800" b="1" dirty="0">
                <a:solidFill>
                  <a:srgbClr val="0070C0"/>
                </a:solidFill>
                <a:latin typeface="Cambria" panose="02040503050406030204" pitchFamily="18" charset="0"/>
              </a:rPr>
              <a:t>and </a:t>
            </a:r>
            <a:r>
              <a:rPr lang="en-US" sz="2800" b="1" dirty="0" smtClean="0">
                <a:solidFill>
                  <a:srgbClr val="0070C0"/>
                </a:solidFill>
                <a:latin typeface="Cambria" panose="02040503050406030204" pitchFamily="18" charset="0"/>
              </a:rPr>
              <a:t>child </a:t>
            </a:r>
            <a:r>
              <a:rPr lang="en-US" sz="2800" b="1" dirty="0">
                <a:solidFill>
                  <a:srgbClr val="0070C0"/>
                </a:solidFill>
                <a:latin typeface="Cambria" panose="02040503050406030204" pitchFamily="18" charset="0"/>
              </a:rPr>
              <a:t>h</a:t>
            </a:r>
            <a:r>
              <a:rPr lang="en-US" sz="2800" b="1" dirty="0" smtClean="0">
                <a:solidFill>
                  <a:srgbClr val="0070C0"/>
                </a:solidFill>
                <a:latin typeface="Cambria" panose="02040503050406030204" pitchFamily="18" charset="0"/>
              </a:rPr>
              <a:t>ealth data collected in district public health system </a:t>
            </a:r>
            <a:endParaRPr lang="en-US" sz="2800" b="1" dirty="0">
              <a:solidFill>
                <a:srgbClr val="0070C0"/>
              </a:solidFill>
              <a:latin typeface="Cambria" panose="02040503050406030204" pitchFamily="18" charset="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graphicFrame>
        <p:nvGraphicFramePr>
          <p:cNvPr id="7" name="Content Placeholder 6"/>
          <p:cNvGraphicFramePr>
            <a:graphicFrameLocks noGrp="1"/>
          </p:cNvGraphicFramePr>
          <p:nvPr>
            <p:ph idx="1"/>
            <p:extLst>
              <p:ext uri="{D42A27DB-BD31-4B8C-83A1-F6EECF244321}">
                <p14:modId xmlns:p14="http://schemas.microsoft.com/office/powerpoint/2010/main" val="2004970418"/>
              </p:ext>
            </p:extLst>
          </p:nvPr>
        </p:nvGraphicFramePr>
        <p:xfrm>
          <a:off x="342900" y="1201189"/>
          <a:ext cx="8343900" cy="387985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p:cNvSpPr txBox="1">
            <a:spLocks/>
          </p:cNvSpPr>
          <p:nvPr/>
        </p:nvSpPr>
        <p:spPr>
          <a:xfrm>
            <a:off x="267648" y="5119066"/>
            <a:ext cx="4018602" cy="97693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1600" dirty="0" smtClean="0">
                <a:solidFill>
                  <a:schemeClr val="tx2"/>
                </a:solidFill>
                <a:latin typeface="+mn-lt"/>
              </a:rPr>
              <a:t>*</a:t>
            </a:r>
            <a:r>
              <a:rPr lang="en-US" sz="1600" b="0" dirty="0">
                <a:solidFill>
                  <a:schemeClr val="tx2"/>
                </a:solidFill>
                <a:latin typeface="+mn-lt"/>
              </a:rPr>
              <a:t>I</a:t>
            </a:r>
            <a:r>
              <a:rPr lang="en-US" sz="1600" b="0" dirty="0" smtClean="0">
                <a:solidFill>
                  <a:schemeClr val="tx2"/>
                </a:solidFill>
                <a:latin typeface="+mn-lt"/>
              </a:rPr>
              <a:t>ntegrated </a:t>
            </a:r>
            <a:r>
              <a:rPr lang="en-US" sz="1600" b="0" dirty="0">
                <a:solidFill>
                  <a:schemeClr val="tx2"/>
                </a:solidFill>
                <a:latin typeface="+mn-lt"/>
              </a:rPr>
              <a:t>MCH </a:t>
            </a:r>
            <a:r>
              <a:rPr lang="en-US" sz="1600" b="0" dirty="0" err="1">
                <a:solidFill>
                  <a:schemeClr val="tx2"/>
                </a:solidFill>
                <a:latin typeface="+mn-lt"/>
              </a:rPr>
              <a:t>programme</a:t>
            </a:r>
            <a:r>
              <a:rPr lang="en-US" sz="1600" b="0" dirty="0">
                <a:solidFill>
                  <a:schemeClr val="tx2"/>
                </a:solidFill>
                <a:latin typeface="+mn-lt"/>
              </a:rPr>
              <a:t> including nutrition, family planning, abortion, sanitation</a:t>
            </a:r>
            <a:endParaRPr lang="en-GB" sz="1600" b="0" dirty="0">
              <a:solidFill>
                <a:schemeClr val="tx2"/>
              </a:solidFill>
              <a:latin typeface="+mn-lt"/>
            </a:endParaRPr>
          </a:p>
          <a:p>
            <a:endParaRPr lang="en-US" sz="1200" dirty="0">
              <a:solidFill>
                <a:schemeClr val="tx1"/>
              </a:solidFill>
            </a:endParaRPr>
          </a:p>
        </p:txBody>
      </p:sp>
      <p:sp>
        <p:nvSpPr>
          <p:cNvPr id="6" name="Title 1"/>
          <p:cNvSpPr txBox="1">
            <a:spLocks/>
          </p:cNvSpPr>
          <p:nvPr/>
        </p:nvSpPr>
        <p:spPr>
          <a:xfrm>
            <a:off x="1" y="31825"/>
            <a:ext cx="9144000" cy="742576"/>
          </a:xfrm>
          <a:prstGeom prst="rect">
            <a:avLst/>
          </a:prstGeom>
        </p:spPr>
        <p:txBody>
          <a:bodyP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4000" dirty="0" smtClean="0"/>
              <a:t>India</a:t>
            </a:r>
            <a:endParaRPr lang="en-US" sz="4000" dirty="0"/>
          </a:p>
        </p:txBody>
      </p:sp>
      <p:sp>
        <p:nvSpPr>
          <p:cNvPr id="9" name="TextBox 8"/>
          <p:cNvSpPr txBox="1"/>
          <p:nvPr/>
        </p:nvSpPr>
        <p:spPr>
          <a:xfrm>
            <a:off x="8682221" y="6600745"/>
            <a:ext cx="457200" cy="261610"/>
          </a:xfrm>
          <a:prstGeom prst="rect">
            <a:avLst/>
          </a:prstGeom>
          <a:noFill/>
        </p:spPr>
        <p:txBody>
          <a:bodyPr wrap="square" rtlCol="0">
            <a:spAutoFit/>
          </a:bodyPr>
          <a:lstStyle/>
          <a:p>
            <a:r>
              <a:rPr lang="en-GB" sz="1100" dirty="0" smtClean="0"/>
              <a:t>45</a:t>
            </a:r>
            <a:endParaRPr lang="en-GB" sz="1100" dirty="0"/>
          </a:p>
        </p:txBody>
      </p:sp>
    </p:spTree>
    <p:extLst>
      <p:ext uri="{BB962C8B-B14F-4D97-AF65-F5344CB8AC3E}">
        <p14:creationId xmlns:p14="http://schemas.microsoft.com/office/powerpoint/2010/main" val="32351264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a:stCxn id="5" idx="0"/>
            <a:endCxn id="3" idx="2"/>
          </p:cNvCxnSpPr>
          <p:nvPr/>
        </p:nvCxnSpPr>
        <p:spPr>
          <a:xfrm flipH="1" flipV="1">
            <a:off x="3556564" y="2329349"/>
            <a:ext cx="11282" cy="2983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93286" y="990226"/>
            <a:ext cx="8579663" cy="6116260"/>
            <a:chOff x="1743062" y="631488"/>
            <a:chExt cx="7808219" cy="6070556"/>
          </a:xfrm>
        </p:grpSpPr>
        <p:grpSp>
          <p:nvGrpSpPr>
            <p:cNvPr id="14" name="Group 13"/>
            <p:cNvGrpSpPr/>
            <p:nvPr/>
          </p:nvGrpSpPr>
          <p:grpSpPr>
            <a:xfrm>
              <a:off x="1743062" y="631488"/>
              <a:ext cx="7808219" cy="6070556"/>
              <a:chOff x="1743062" y="631488"/>
              <a:chExt cx="7808219" cy="6070556"/>
            </a:xfrm>
          </p:grpSpPr>
          <p:grpSp>
            <p:nvGrpSpPr>
              <p:cNvPr id="52" name="Group 51"/>
              <p:cNvGrpSpPr/>
              <p:nvPr/>
            </p:nvGrpSpPr>
            <p:grpSpPr>
              <a:xfrm>
                <a:off x="1743062" y="1111562"/>
                <a:ext cx="7808219" cy="5590482"/>
                <a:chOff x="1743062" y="1111562"/>
                <a:chExt cx="7808219" cy="5590482"/>
              </a:xfrm>
            </p:grpSpPr>
            <p:sp>
              <p:nvSpPr>
                <p:cNvPr id="51" name="Rectangle 50"/>
                <p:cNvSpPr/>
                <p:nvPr/>
              </p:nvSpPr>
              <p:spPr>
                <a:xfrm>
                  <a:off x="1743062" y="1111562"/>
                  <a:ext cx="7718340" cy="5590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p:cNvGrpSpPr/>
                <p:nvPr/>
              </p:nvGrpSpPr>
              <p:grpSpPr>
                <a:xfrm>
                  <a:off x="1832941" y="1245923"/>
                  <a:ext cx="7718340" cy="4695811"/>
                  <a:chOff x="1832941" y="1245923"/>
                  <a:chExt cx="7718340" cy="4695811"/>
                </a:xfrm>
              </p:grpSpPr>
              <p:sp>
                <p:nvSpPr>
                  <p:cNvPr id="2" name="Rounded Rectangle 1"/>
                  <p:cNvSpPr/>
                  <p:nvPr/>
                </p:nvSpPr>
                <p:spPr>
                  <a:xfrm>
                    <a:off x="1861751" y="1301578"/>
                    <a:ext cx="1268627" cy="659027"/>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3853342" y="1301577"/>
                    <a:ext cx="1355122" cy="659027"/>
                  </a:xfrm>
                  <a:prstGeom prst="roundRect">
                    <a:avLst/>
                  </a:prstGeom>
                  <a:solidFill>
                    <a:srgbClr val="C0504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 name="Rounded Rectangle 3"/>
                  <p:cNvSpPr/>
                  <p:nvPr/>
                </p:nvSpPr>
                <p:spPr>
                  <a:xfrm>
                    <a:off x="1861751" y="2228334"/>
                    <a:ext cx="1268627" cy="659027"/>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792663" y="2256694"/>
                    <a:ext cx="1497015" cy="1183157"/>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3783994" y="3703729"/>
                    <a:ext cx="1511157" cy="852617"/>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3809998" y="4805168"/>
                    <a:ext cx="1511158" cy="1110126"/>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861751" y="4814624"/>
                    <a:ext cx="1268627" cy="941208"/>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a:stCxn id="2" idx="3"/>
                    <a:endCxn id="3" idx="1"/>
                  </p:cNvCxnSpPr>
                  <p:nvPr/>
                </p:nvCxnSpPr>
                <p:spPr>
                  <a:xfrm flipV="1">
                    <a:off x="3130378" y="1631091"/>
                    <a:ext cx="722965"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130376" y="2557846"/>
                    <a:ext cx="679622"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130376" y="4950932"/>
                    <a:ext cx="679622"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0"/>
                    <a:endCxn id="4" idx="2"/>
                  </p:cNvCxnSpPr>
                  <p:nvPr/>
                </p:nvCxnSpPr>
                <p:spPr>
                  <a:xfrm flipV="1">
                    <a:off x="2496065" y="2887361"/>
                    <a:ext cx="0" cy="192726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130376" y="1921483"/>
                    <a:ext cx="679622" cy="33774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7946" y="3426545"/>
                    <a:ext cx="0" cy="2677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537946" y="4537439"/>
                    <a:ext cx="0" cy="2677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02939" y="1245923"/>
                    <a:ext cx="1145061" cy="733144"/>
                  </a:xfrm>
                  <a:prstGeom prst="rect">
                    <a:avLst/>
                  </a:prstGeom>
                  <a:noFill/>
                </p:spPr>
                <p:txBody>
                  <a:bodyPr wrap="square" rtlCol="0">
                    <a:spAutoFit/>
                  </a:bodyPr>
                  <a:lstStyle/>
                  <a:p>
                    <a:pPr algn="ctr"/>
                    <a:r>
                      <a:rPr lang="en-GB" sz="1400" dirty="0" smtClean="0"/>
                      <a:t>Private </a:t>
                    </a:r>
                  </a:p>
                  <a:p>
                    <a:pPr algn="ctr"/>
                    <a:r>
                      <a:rPr lang="en-GB" sz="1400" dirty="0" smtClean="0"/>
                      <a:t>(for-profit and not-for-profit)</a:t>
                    </a:r>
                    <a:endParaRPr lang="en-GB" sz="1400" dirty="0"/>
                  </a:p>
                </p:txBody>
              </p:sp>
              <p:sp>
                <p:nvSpPr>
                  <p:cNvPr id="35" name="TextBox 34"/>
                  <p:cNvSpPr txBox="1"/>
                  <p:nvPr/>
                </p:nvSpPr>
                <p:spPr>
                  <a:xfrm>
                    <a:off x="3809998" y="1350924"/>
                    <a:ext cx="1355124" cy="580405"/>
                  </a:xfrm>
                  <a:prstGeom prst="rect">
                    <a:avLst/>
                  </a:prstGeom>
                  <a:noFill/>
                </p:spPr>
                <p:txBody>
                  <a:bodyPr wrap="square" rtlCol="0">
                    <a:spAutoFit/>
                  </a:bodyPr>
                  <a:lstStyle/>
                  <a:p>
                    <a:pPr algn="ctr"/>
                    <a:r>
                      <a:rPr lang="en-GB" sz="1600" b="1" dirty="0" smtClean="0">
                        <a:solidFill>
                          <a:srgbClr val="FFFFFF"/>
                        </a:solidFill>
                      </a:rPr>
                      <a:t>District Health Society</a:t>
                    </a:r>
                    <a:endParaRPr lang="en-GB" sz="1600" b="1" dirty="0">
                      <a:solidFill>
                        <a:srgbClr val="FFFFFF"/>
                      </a:solidFill>
                    </a:endParaRPr>
                  </a:p>
                </p:txBody>
              </p:sp>
              <p:grpSp>
                <p:nvGrpSpPr>
                  <p:cNvPr id="38" name="Group 37"/>
                  <p:cNvGrpSpPr/>
                  <p:nvPr/>
                </p:nvGrpSpPr>
                <p:grpSpPr>
                  <a:xfrm>
                    <a:off x="7080427" y="5255788"/>
                    <a:ext cx="696099" cy="316323"/>
                    <a:chOff x="6993930" y="5255787"/>
                    <a:chExt cx="696099" cy="316323"/>
                  </a:xfrm>
                </p:grpSpPr>
                <p:cxnSp>
                  <p:nvCxnSpPr>
                    <p:cNvPr id="32" name="Straight Arrow Connector 31"/>
                    <p:cNvCxnSpPr/>
                    <p:nvPr/>
                  </p:nvCxnSpPr>
                  <p:spPr>
                    <a:xfrm>
                      <a:off x="6993930" y="5255787"/>
                      <a:ext cx="679624"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010407" y="5572109"/>
                      <a:ext cx="679622"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960604" y="2202501"/>
                    <a:ext cx="1070919" cy="733144"/>
                  </a:xfrm>
                  <a:prstGeom prst="rect">
                    <a:avLst/>
                  </a:prstGeom>
                  <a:noFill/>
                </p:spPr>
                <p:txBody>
                  <a:bodyPr wrap="square" rtlCol="0">
                    <a:spAutoFit/>
                  </a:bodyPr>
                  <a:lstStyle/>
                  <a:p>
                    <a:pPr algn="ctr"/>
                    <a:r>
                      <a:rPr lang="en-GB" sz="1400" dirty="0" smtClean="0"/>
                      <a:t>Non-health departments </a:t>
                    </a:r>
                    <a:r>
                      <a:rPr lang="en-GB" sz="1400" dirty="0"/>
                      <a:t>&amp;</a:t>
                    </a:r>
                    <a:r>
                      <a:rPr lang="en-GB" sz="1400" dirty="0" smtClean="0"/>
                      <a:t> </a:t>
                    </a:r>
                    <a:r>
                      <a:rPr lang="en-GB" sz="1400" dirty="0" smtClean="0"/>
                      <a:t>ministries</a:t>
                    </a:r>
                    <a:endParaRPr lang="en-GB" sz="1400" dirty="0"/>
                  </a:p>
                </p:txBody>
              </p:sp>
              <p:sp>
                <p:nvSpPr>
                  <p:cNvPr id="42" name="TextBox 41"/>
                  <p:cNvSpPr txBox="1"/>
                  <p:nvPr/>
                </p:nvSpPr>
                <p:spPr>
                  <a:xfrm>
                    <a:off x="3771547" y="2286473"/>
                    <a:ext cx="1535467" cy="1160811"/>
                  </a:xfrm>
                  <a:prstGeom prst="rect">
                    <a:avLst/>
                  </a:prstGeom>
                  <a:noFill/>
                </p:spPr>
                <p:txBody>
                  <a:bodyPr wrap="square" rtlCol="0">
                    <a:spAutoFit/>
                  </a:bodyPr>
                  <a:lstStyle/>
                  <a:p>
                    <a:pPr algn="ctr"/>
                    <a:r>
                      <a:rPr lang="en-GB" sz="1400" b="1" dirty="0" smtClean="0"/>
                      <a:t>District level - </a:t>
                    </a:r>
                  </a:p>
                  <a:p>
                    <a:pPr algn="ctr"/>
                    <a:r>
                      <a:rPr lang="en-GB" sz="1400" dirty="0" smtClean="0"/>
                      <a:t>District hospital </a:t>
                    </a:r>
                    <a:r>
                      <a:rPr lang="en-GB" sz="1400" dirty="0" smtClean="0"/>
                      <a:t>&amp; </a:t>
                    </a:r>
                    <a:r>
                      <a:rPr lang="en-GB" sz="1400" dirty="0" smtClean="0"/>
                      <a:t>district NHM programme management unit</a:t>
                    </a:r>
                    <a:endParaRPr lang="en-GB" sz="1400" dirty="0"/>
                  </a:p>
                </p:txBody>
              </p:sp>
              <p:sp>
                <p:nvSpPr>
                  <p:cNvPr id="44" name="TextBox 43"/>
                  <p:cNvSpPr txBox="1"/>
                  <p:nvPr/>
                </p:nvSpPr>
                <p:spPr>
                  <a:xfrm>
                    <a:off x="3845878" y="3656889"/>
                    <a:ext cx="1418976" cy="946977"/>
                  </a:xfrm>
                  <a:prstGeom prst="rect">
                    <a:avLst/>
                  </a:prstGeom>
                  <a:noFill/>
                </p:spPr>
                <p:txBody>
                  <a:bodyPr wrap="square" rtlCol="0">
                    <a:spAutoFit/>
                  </a:bodyPr>
                  <a:lstStyle/>
                  <a:p>
                    <a:pPr algn="ctr"/>
                    <a:r>
                      <a:rPr lang="en-GB" sz="1400" b="1" dirty="0" smtClean="0"/>
                      <a:t>Sub-district level –</a:t>
                    </a:r>
                  </a:p>
                  <a:p>
                    <a:pPr algn="ctr"/>
                    <a:r>
                      <a:rPr lang="en-GB" sz="1400" dirty="0" smtClean="0"/>
                      <a:t>Primary </a:t>
                    </a:r>
                    <a:r>
                      <a:rPr lang="en-GB" sz="1400" dirty="0" smtClean="0"/>
                      <a:t>&amp; </a:t>
                    </a:r>
                    <a:r>
                      <a:rPr lang="en-GB" sz="1400" dirty="0" smtClean="0"/>
                      <a:t>community health centre</a:t>
                    </a:r>
                    <a:endParaRPr lang="en-GB" sz="1400" dirty="0"/>
                  </a:p>
                </p:txBody>
              </p:sp>
              <p:sp>
                <p:nvSpPr>
                  <p:cNvPr id="45" name="TextBox 44"/>
                  <p:cNvSpPr txBox="1"/>
                  <p:nvPr/>
                </p:nvSpPr>
                <p:spPr>
                  <a:xfrm>
                    <a:off x="3828541" y="4780923"/>
                    <a:ext cx="1478473" cy="1160811"/>
                  </a:xfrm>
                  <a:prstGeom prst="rect">
                    <a:avLst/>
                  </a:prstGeom>
                  <a:noFill/>
                </p:spPr>
                <p:txBody>
                  <a:bodyPr wrap="square" rtlCol="0">
                    <a:spAutoFit/>
                  </a:bodyPr>
                  <a:lstStyle/>
                  <a:p>
                    <a:pPr algn="ctr"/>
                    <a:r>
                      <a:rPr lang="en-GB" sz="1400" b="1" dirty="0" smtClean="0"/>
                      <a:t>Community and village level – </a:t>
                    </a:r>
                    <a:endParaRPr lang="en-GB" sz="1400" dirty="0" smtClean="0"/>
                  </a:p>
                  <a:p>
                    <a:pPr algn="ctr"/>
                    <a:r>
                      <a:rPr lang="en-GB" sz="1400" dirty="0" smtClean="0"/>
                      <a:t>Community health worker </a:t>
                    </a:r>
                    <a:r>
                      <a:rPr lang="en-GB" sz="1400" dirty="0" smtClean="0"/>
                      <a:t>&amp; </a:t>
                    </a:r>
                    <a:r>
                      <a:rPr lang="en-GB" sz="1400" dirty="0" smtClean="0"/>
                      <a:t>health </a:t>
                    </a:r>
                    <a:r>
                      <a:rPr lang="en-GB" sz="1400" dirty="0" smtClean="0"/>
                      <a:t>sub-centre</a:t>
                    </a:r>
                    <a:endParaRPr lang="en-GB" sz="1400" dirty="0"/>
                  </a:p>
                </p:txBody>
              </p:sp>
              <p:sp>
                <p:nvSpPr>
                  <p:cNvPr id="46" name="TextBox 45"/>
                  <p:cNvSpPr txBox="1"/>
                  <p:nvPr/>
                </p:nvSpPr>
                <p:spPr>
                  <a:xfrm>
                    <a:off x="1832941" y="4849842"/>
                    <a:ext cx="1291271" cy="946977"/>
                  </a:xfrm>
                  <a:prstGeom prst="rect">
                    <a:avLst/>
                  </a:prstGeom>
                  <a:noFill/>
                </p:spPr>
                <p:txBody>
                  <a:bodyPr wrap="square" rtlCol="0">
                    <a:spAutoFit/>
                  </a:bodyPr>
                  <a:lstStyle/>
                  <a:p>
                    <a:pPr algn="ctr"/>
                    <a:r>
                      <a:rPr lang="en-GB" sz="1400" dirty="0" smtClean="0"/>
                      <a:t>Village health, sanitation </a:t>
                    </a:r>
                    <a:r>
                      <a:rPr lang="en-GB" sz="1400" dirty="0" smtClean="0"/>
                      <a:t>and </a:t>
                    </a:r>
                    <a:r>
                      <a:rPr lang="en-GB" sz="1400" dirty="0" smtClean="0"/>
                      <a:t>nutrition committees</a:t>
                    </a:r>
                    <a:endParaRPr lang="en-GB" sz="1400" dirty="0"/>
                  </a:p>
                </p:txBody>
              </p:sp>
              <p:sp>
                <p:nvSpPr>
                  <p:cNvPr id="48" name="TextBox 47"/>
                  <p:cNvSpPr txBox="1"/>
                  <p:nvPr/>
                </p:nvSpPr>
                <p:spPr>
                  <a:xfrm>
                    <a:off x="7893914" y="5139883"/>
                    <a:ext cx="1567488" cy="305477"/>
                  </a:xfrm>
                  <a:prstGeom prst="rect">
                    <a:avLst/>
                  </a:prstGeom>
                  <a:noFill/>
                </p:spPr>
                <p:txBody>
                  <a:bodyPr wrap="square" rtlCol="0">
                    <a:spAutoFit/>
                  </a:bodyPr>
                  <a:lstStyle/>
                  <a:p>
                    <a:r>
                      <a:rPr lang="en-GB" sz="1400" b="1" dirty="0" smtClean="0"/>
                      <a:t>Formal data sharing</a:t>
                    </a:r>
                    <a:endParaRPr lang="en-GB" sz="1400" b="1" dirty="0"/>
                  </a:p>
                </p:txBody>
              </p:sp>
              <p:sp>
                <p:nvSpPr>
                  <p:cNvPr id="49" name="TextBox 48"/>
                  <p:cNvSpPr txBox="1"/>
                  <p:nvPr/>
                </p:nvSpPr>
                <p:spPr>
                  <a:xfrm>
                    <a:off x="7893915" y="5448999"/>
                    <a:ext cx="1657366" cy="305477"/>
                  </a:xfrm>
                  <a:prstGeom prst="rect">
                    <a:avLst/>
                  </a:prstGeom>
                  <a:noFill/>
                </p:spPr>
                <p:txBody>
                  <a:bodyPr wrap="square" rtlCol="0">
                    <a:spAutoFit/>
                  </a:bodyPr>
                  <a:lstStyle/>
                  <a:p>
                    <a:r>
                      <a:rPr lang="en-GB" sz="1400" b="1" dirty="0" smtClean="0"/>
                      <a:t>Informal data sharing</a:t>
                    </a:r>
                    <a:endParaRPr lang="en-GB" sz="1400" b="1" dirty="0"/>
                  </a:p>
                </p:txBody>
              </p:sp>
            </p:grpSp>
          </p:grpSp>
          <p:sp>
            <p:nvSpPr>
              <p:cNvPr id="12" name="TextBox 11"/>
              <p:cNvSpPr txBox="1"/>
              <p:nvPr/>
            </p:nvSpPr>
            <p:spPr>
              <a:xfrm>
                <a:off x="1861751" y="631488"/>
                <a:ext cx="7603011" cy="369332"/>
              </a:xfrm>
              <a:prstGeom prst="rect">
                <a:avLst/>
              </a:prstGeom>
              <a:solidFill>
                <a:schemeClr val="bg1"/>
              </a:solidFill>
            </p:spPr>
            <p:txBody>
              <a:bodyPr wrap="square" rtlCol="0">
                <a:spAutoFit/>
              </a:bodyPr>
              <a:lstStyle/>
              <a:p>
                <a:r>
                  <a:rPr lang="x-none" dirty="0"/>
                  <a:t> </a:t>
                </a:r>
                <a:endParaRPr lang="en-GB" dirty="0"/>
              </a:p>
            </p:txBody>
          </p:sp>
        </p:grpSp>
        <p:cxnSp>
          <p:nvCxnSpPr>
            <p:cNvPr id="47" name="Straight Arrow Connector 46"/>
            <p:cNvCxnSpPr/>
            <p:nvPr/>
          </p:nvCxnSpPr>
          <p:spPr>
            <a:xfrm flipV="1">
              <a:off x="4526027" y="1990942"/>
              <a:ext cx="0" cy="2677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Title 1"/>
          <p:cNvSpPr txBox="1">
            <a:spLocks/>
          </p:cNvSpPr>
          <p:nvPr/>
        </p:nvSpPr>
        <p:spPr>
          <a:xfrm>
            <a:off x="131385" y="228600"/>
            <a:ext cx="9012615" cy="742576"/>
          </a:xfrm>
          <a:prstGeom prst="rect">
            <a:avLst/>
          </a:prstGeom>
        </p:spPr>
        <p:txBody>
          <a:bodyP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3200" dirty="0" smtClean="0"/>
              <a:t>India</a:t>
            </a:r>
            <a:endParaRPr lang="en-US" sz="3200" dirty="0"/>
          </a:p>
        </p:txBody>
      </p:sp>
      <p:sp>
        <p:nvSpPr>
          <p:cNvPr id="39" name="Title 1"/>
          <p:cNvSpPr txBox="1">
            <a:spLocks/>
          </p:cNvSpPr>
          <p:nvPr/>
        </p:nvSpPr>
        <p:spPr>
          <a:xfrm>
            <a:off x="131381" y="731338"/>
            <a:ext cx="9012615" cy="51777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2800" dirty="0" smtClean="0"/>
              <a:t>Inter-sectoral </a:t>
            </a:r>
            <a:r>
              <a:rPr lang="en-US" sz="2800" dirty="0"/>
              <a:t>linkages in health data flow and </a:t>
            </a:r>
            <a:r>
              <a:rPr lang="en-US" sz="2800" dirty="0" smtClean="0"/>
              <a:t>sharing</a:t>
            </a:r>
            <a:endParaRPr lang="en-US" sz="2800" dirty="0"/>
          </a:p>
        </p:txBody>
      </p:sp>
      <p:cxnSp>
        <p:nvCxnSpPr>
          <p:cNvPr id="40" name="Straight Arrow Connector 39"/>
          <p:cNvCxnSpPr/>
          <p:nvPr/>
        </p:nvCxnSpPr>
        <p:spPr>
          <a:xfrm>
            <a:off x="4424890" y="2942112"/>
            <a:ext cx="529718"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685469" y="2952992"/>
            <a:ext cx="617840"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933647" y="2538639"/>
            <a:ext cx="1736283" cy="116955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sz="1400" b="1" dirty="0" smtClean="0"/>
              <a:t>State</a:t>
            </a:r>
          </a:p>
          <a:p>
            <a:pPr algn="ctr"/>
            <a:r>
              <a:rPr lang="en-GB" sz="1400" dirty="0" smtClean="0"/>
              <a:t>Health directorate and NHM programme management unit</a:t>
            </a:r>
            <a:endParaRPr lang="en-GB" sz="1400" dirty="0"/>
          </a:p>
        </p:txBody>
      </p:sp>
      <p:sp>
        <p:nvSpPr>
          <p:cNvPr id="54" name="TextBox 53"/>
          <p:cNvSpPr txBox="1"/>
          <p:nvPr/>
        </p:nvSpPr>
        <p:spPr>
          <a:xfrm>
            <a:off x="7286576" y="2538639"/>
            <a:ext cx="1616580" cy="132267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sz="1400" b="1" dirty="0" smtClean="0"/>
              <a:t>Centre</a:t>
            </a:r>
          </a:p>
          <a:p>
            <a:pPr algn="ctr"/>
            <a:r>
              <a:rPr lang="en-GB" sz="1400" dirty="0" smtClean="0"/>
              <a:t>Ministry of Health </a:t>
            </a:r>
            <a:r>
              <a:rPr lang="en-GB" sz="1400" dirty="0"/>
              <a:t>&amp;</a:t>
            </a:r>
            <a:r>
              <a:rPr lang="en-GB" sz="1400" dirty="0" smtClean="0"/>
              <a:t> </a:t>
            </a:r>
            <a:r>
              <a:rPr lang="en-GB" sz="1400" dirty="0" smtClean="0"/>
              <a:t>Family Welfare (Monitoring and </a:t>
            </a:r>
            <a:r>
              <a:rPr lang="en-GB" sz="1400" dirty="0" smtClean="0"/>
              <a:t>evaluation </a:t>
            </a:r>
            <a:r>
              <a:rPr lang="en-GB" sz="1400" dirty="0" smtClean="0"/>
              <a:t>division)</a:t>
            </a:r>
            <a:endParaRPr lang="en-GB" sz="1400" dirty="0"/>
          </a:p>
        </p:txBody>
      </p:sp>
      <p:sp>
        <p:nvSpPr>
          <p:cNvPr id="55" name="TextBox 54"/>
          <p:cNvSpPr txBox="1"/>
          <p:nvPr/>
        </p:nvSpPr>
        <p:spPr>
          <a:xfrm>
            <a:off x="8682221" y="6600745"/>
            <a:ext cx="457200" cy="261610"/>
          </a:xfrm>
          <a:prstGeom prst="rect">
            <a:avLst/>
          </a:prstGeom>
          <a:noFill/>
        </p:spPr>
        <p:txBody>
          <a:bodyPr wrap="square" rtlCol="0">
            <a:spAutoFit/>
          </a:bodyPr>
          <a:lstStyle/>
          <a:p>
            <a:r>
              <a:rPr lang="en-GB" sz="1100" dirty="0" smtClean="0"/>
              <a:t>46</a:t>
            </a:r>
            <a:endParaRPr lang="en-GB" sz="1100" dirty="0"/>
          </a:p>
        </p:txBody>
      </p:sp>
    </p:spTree>
    <p:extLst>
      <p:ext uri="{BB962C8B-B14F-4D97-AF65-F5344CB8AC3E}">
        <p14:creationId xmlns:p14="http://schemas.microsoft.com/office/powerpoint/2010/main" val="9833686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3006"/>
            <a:ext cx="8593550" cy="2809789"/>
          </a:xfrm>
        </p:spPr>
        <p:txBody>
          <a:bodyPr>
            <a:normAutofit fontScale="90000"/>
          </a:bodyPr>
          <a:lstStyle/>
          <a:p>
            <a:r>
              <a:rPr lang="en-US" sz="5300" b="1" dirty="0" smtClean="0">
                <a:solidFill>
                  <a:srgbClr val="0070C0"/>
                </a:solidFill>
                <a:latin typeface="Cambria" panose="02040503050406030204" pitchFamily="18" charset="0"/>
              </a:rPr>
              <a:t>Findings: </a:t>
            </a:r>
            <a:r>
              <a:rPr lang="en-US" b="1" dirty="0" smtClean="0">
                <a:solidFill>
                  <a:srgbClr val="0070C0"/>
                </a:solidFill>
                <a:latin typeface="Cambria" panose="02040503050406030204" pitchFamily="18" charset="0"/>
              </a:rPr>
              <a:t/>
            </a:r>
            <a:br>
              <a:rPr lang="en-US" b="1" dirty="0" smtClean="0">
                <a:solidFill>
                  <a:srgbClr val="0070C0"/>
                </a:solidFill>
                <a:latin typeface="Cambria" panose="02040503050406030204" pitchFamily="18" charset="0"/>
              </a:rPr>
            </a:br>
            <a:r>
              <a:rPr lang="en-US" b="1" dirty="0">
                <a:solidFill>
                  <a:srgbClr val="0070C0"/>
                </a:solidFill>
                <a:latin typeface="Cambria" panose="02040503050406030204" pitchFamily="18" charset="0"/>
              </a:rPr>
              <a:t>Content </a:t>
            </a:r>
            <a:r>
              <a:rPr lang="en-US" b="1" dirty="0" smtClean="0">
                <a:solidFill>
                  <a:srgbClr val="0070C0"/>
                </a:solidFill>
                <a:latin typeface="Cambria" panose="02040503050406030204" pitchFamily="18" charset="0"/>
              </a:rPr>
              <a:t>analysis </a:t>
            </a:r>
            <a:r>
              <a:rPr lang="en-US" b="1" dirty="0">
                <a:solidFill>
                  <a:srgbClr val="0070C0"/>
                </a:solidFill>
                <a:latin typeface="Cambria" panose="02040503050406030204" pitchFamily="18" charset="0"/>
              </a:rPr>
              <a:t>of </a:t>
            </a:r>
            <a:r>
              <a:rPr lang="en-US" b="1" dirty="0" smtClean="0">
                <a:solidFill>
                  <a:srgbClr val="0070C0"/>
                </a:solidFill>
                <a:latin typeface="Cambria" panose="02040503050406030204" pitchFamily="18" charset="0"/>
              </a:rPr>
              <a:t>district </a:t>
            </a:r>
            <a:r>
              <a:rPr lang="en-US" b="1" dirty="0">
                <a:solidFill>
                  <a:srgbClr val="0070C0"/>
                </a:solidFill>
                <a:latin typeface="Cambria" panose="02040503050406030204" pitchFamily="18" charset="0"/>
              </a:rPr>
              <a:t>h</a:t>
            </a:r>
            <a:r>
              <a:rPr lang="en-US" b="1" dirty="0" smtClean="0">
                <a:solidFill>
                  <a:srgbClr val="0070C0"/>
                </a:solidFill>
                <a:latin typeface="Cambria" panose="02040503050406030204" pitchFamily="18" charset="0"/>
              </a:rPr>
              <a:t>ealth </a:t>
            </a:r>
            <a:r>
              <a:rPr lang="en-US" b="1" dirty="0">
                <a:solidFill>
                  <a:srgbClr val="0070C0"/>
                </a:solidFill>
                <a:latin typeface="Cambria" panose="02040503050406030204" pitchFamily="18" charset="0"/>
              </a:rPr>
              <a:t>d</a:t>
            </a:r>
            <a:r>
              <a:rPr lang="en-US" b="1" dirty="0" smtClean="0">
                <a:solidFill>
                  <a:srgbClr val="0070C0"/>
                </a:solidFill>
                <a:latin typeface="Cambria" panose="02040503050406030204" pitchFamily="18" charset="0"/>
              </a:rPr>
              <a:t>ata </a:t>
            </a:r>
            <a:r>
              <a:rPr lang="en-US" b="1" dirty="0">
                <a:solidFill>
                  <a:srgbClr val="0070C0"/>
                </a:solidFill>
                <a:latin typeface="Cambria" panose="02040503050406030204" pitchFamily="18" charset="0"/>
              </a:rPr>
              <a:t>and </a:t>
            </a:r>
            <a:r>
              <a:rPr lang="en-US" b="1" dirty="0" smtClean="0">
                <a:solidFill>
                  <a:srgbClr val="0070C0"/>
                </a:solidFill>
                <a:latin typeface="Cambria" panose="02040503050406030204" pitchFamily="18" charset="0"/>
              </a:rPr>
              <a:t>inters-</a:t>
            </a:r>
            <a:r>
              <a:rPr lang="en-US" b="1" dirty="0" err="1" smtClean="0">
                <a:solidFill>
                  <a:srgbClr val="0070C0"/>
                </a:solidFill>
                <a:latin typeface="Cambria" panose="02040503050406030204" pitchFamily="18" charset="0"/>
              </a:rPr>
              <a:t>sectoral</a:t>
            </a:r>
            <a:r>
              <a:rPr lang="en-US" b="1" dirty="0" smtClean="0">
                <a:solidFill>
                  <a:srgbClr val="0070C0"/>
                </a:solidFill>
                <a:latin typeface="Cambria" panose="02040503050406030204" pitchFamily="18" charset="0"/>
              </a:rPr>
              <a:t> </a:t>
            </a:r>
            <a:r>
              <a:rPr lang="en-US" b="1" dirty="0">
                <a:solidFill>
                  <a:srgbClr val="0070C0"/>
                </a:solidFill>
                <a:latin typeface="Cambria" panose="02040503050406030204" pitchFamily="18" charset="0"/>
              </a:rPr>
              <a:t>linkages in </a:t>
            </a:r>
            <a:r>
              <a:rPr lang="en-US" b="1" dirty="0" smtClean="0">
                <a:solidFill>
                  <a:srgbClr val="0070C0"/>
                </a:solidFill>
                <a:latin typeface="Cambria" panose="02040503050406030204" pitchFamily="18" charset="0"/>
              </a:rPr>
              <a:t>Ethiopia</a:t>
            </a:r>
            <a:endParaRPr lang="en-US" b="1" dirty="0">
              <a:solidFill>
                <a:srgbClr val="0070C0"/>
              </a:solidFill>
              <a:latin typeface="Cambria" panose="02040503050406030204" pitchFamily="18" charset="0"/>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812117"/>
            <a:ext cx="1985918" cy="773631"/>
          </a:xfrm>
          <a:prstGeom prst="rect">
            <a:avLst/>
          </a:prstGeom>
          <a:noFill/>
          <a:ln>
            <a:noFill/>
          </a:ln>
        </p:spPr>
      </p:pic>
      <p:sp>
        <p:nvSpPr>
          <p:cNvPr id="4" name="TextBox 3"/>
          <p:cNvSpPr txBox="1"/>
          <p:nvPr/>
        </p:nvSpPr>
        <p:spPr>
          <a:xfrm>
            <a:off x="8682221" y="6600745"/>
            <a:ext cx="457200" cy="261610"/>
          </a:xfrm>
          <a:prstGeom prst="rect">
            <a:avLst/>
          </a:prstGeom>
          <a:noFill/>
        </p:spPr>
        <p:txBody>
          <a:bodyPr wrap="square" rtlCol="0">
            <a:spAutoFit/>
          </a:bodyPr>
          <a:lstStyle/>
          <a:p>
            <a:r>
              <a:rPr lang="en-GB" sz="1100" dirty="0" smtClean="0"/>
              <a:t>47</a:t>
            </a:r>
            <a:endParaRPr lang="en-GB" sz="1100" dirty="0"/>
          </a:p>
        </p:txBody>
      </p:sp>
    </p:spTree>
    <p:extLst>
      <p:ext uri="{BB962C8B-B14F-4D97-AF65-F5344CB8AC3E}">
        <p14:creationId xmlns:p14="http://schemas.microsoft.com/office/powerpoint/2010/main" val="3952084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2992" y="1247037"/>
            <a:ext cx="4669610" cy="2523125"/>
          </a:xfrm>
          <a:prstGeom prst="rect">
            <a:avLst/>
          </a:prstGeom>
        </p:spPr>
      </p:pic>
      <p:pic>
        <p:nvPicPr>
          <p:cNvPr id="10" name="Picture 9"/>
          <p:cNvPicPr>
            <a:picLocks noChangeAspect="1"/>
          </p:cNvPicPr>
          <p:nvPr/>
        </p:nvPicPr>
        <p:blipFill rotWithShape="1">
          <a:blip r:embed="rId4"/>
          <a:srcRect b="12532"/>
          <a:stretch/>
        </p:blipFill>
        <p:spPr>
          <a:xfrm>
            <a:off x="1364382" y="1918653"/>
            <a:ext cx="2861145" cy="3004795"/>
          </a:xfrm>
          <a:prstGeom prst="rect">
            <a:avLst/>
          </a:prstGeom>
        </p:spPr>
      </p:pic>
      <p:sp>
        <p:nvSpPr>
          <p:cNvPr id="2" name="Title 1"/>
          <p:cNvSpPr>
            <a:spLocks noGrp="1"/>
          </p:cNvSpPr>
          <p:nvPr>
            <p:ph type="title"/>
          </p:nvPr>
        </p:nvSpPr>
        <p:spPr>
          <a:xfrm>
            <a:off x="131385" y="652192"/>
            <a:ext cx="8954222" cy="990600"/>
          </a:xfrm>
        </p:spPr>
        <p:txBody>
          <a:bodyPr>
            <a:noAutofit/>
          </a:bodyPr>
          <a:lstStyle/>
          <a:p>
            <a:r>
              <a:rPr lang="en-US" sz="2800" b="1" dirty="0" smtClean="0">
                <a:solidFill>
                  <a:srgbClr val="0070C0"/>
                </a:solidFill>
                <a:latin typeface="Cambria" panose="02040503050406030204" pitchFamily="18" charset="0"/>
              </a:rPr>
              <a:t>Volume of data available in a district health system </a:t>
            </a:r>
            <a:endParaRPr lang="en-US" sz="2800" b="1" dirty="0">
              <a:solidFill>
                <a:srgbClr val="0070C0"/>
              </a:solidFill>
              <a:latin typeface="Cambria" panose="02040503050406030204" pitchFamily="18" charset="0"/>
            </a:endParaRPr>
          </a:p>
        </p:txBody>
      </p: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3272118" y="5797176"/>
            <a:ext cx="1985918" cy="773631"/>
          </a:xfrm>
          <a:prstGeom prst="rect">
            <a:avLst/>
          </a:prstGeom>
          <a:noFill/>
          <a:ln>
            <a:noFill/>
          </a:ln>
        </p:spPr>
      </p:pic>
      <p:sp>
        <p:nvSpPr>
          <p:cNvPr id="5" name="Title 1"/>
          <p:cNvSpPr txBox="1">
            <a:spLocks/>
          </p:cNvSpPr>
          <p:nvPr/>
        </p:nvSpPr>
        <p:spPr>
          <a:xfrm>
            <a:off x="131385" y="228600"/>
            <a:ext cx="9012615" cy="742576"/>
          </a:xfrm>
          <a:prstGeom prst="rect">
            <a:avLst/>
          </a:prstGeom>
        </p:spPr>
        <p:txBody>
          <a:bodyP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4000" dirty="0" smtClean="0"/>
              <a:t>Ethiopia</a:t>
            </a:r>
            <a:endParaRPr lang="en-US" sz="4000" dirty="0"/>
          </a:p>
        </p:txBody>
      </p:sp>
      <p:pic>
        <p:nvPicPr>
          <p:cNvPr id="6" name="Picture 5"/>
          <p:cNvPicPr>
            <a:picLocks noChangeAspect="1"/>
          </p:cNvPicPr>
          <p:nvPr/>
        </p:nvPicPr>
        <p:blipFill>
          <a:blip r:embed="rId6"/>
          <a:stretch>
            <a:fillRect/>
          </a:stretch>
        </p:blipFill>
        <p:spPr>
          <a:xfrm>
            <a:off x="2734266" y="2508599"/>
            <a:ext cx="4899111" cy="2886141"/>
          </a:xfrm>
          <a:prstGeom prst="rect">
            <a:avLst/>
          </a:prstGeom>
        </p:spPr>
      </p:pic>
      <p:pic>
        <p:nvPicPr>
          <p:cNvPr id="9" name="Picture 8"/>
          <p:cNvPicPr>
            <a:picLocks noChangeAspect="1"/>
          </p:cNvPicPr>
          <p:nvPr/>
        </p:nvPicPr>
        <p:blipFill>
          <a:blip r:embed="rId7"/>
          <a:stretch>
            <a:fillRect/>
          </a:stretch>
        </p:blipFill>
        <p:spPr>
          <a:xfrm>
            <a:off x="4376101" y="2963567"/>
            <a:ext cx="4536800" cy="2802880"/>
          </a:xfrm>
          <a:prstGeom prst="rect">
            <a:avLst/>
          </a:prstGeom>
        </p:spPr>
      </p:pic>
      <p:sp>
        <p:nvSpPr>
          <p:cNvPr id="12" name="Text Box 1"/>
          <p:cNvSpPr txBox="1"/>
          <p:nvPr/>
        </p:nvSpPr>
        <p:spPr>
          <a:xfrm>
            <a:off x="6643468" y="1747566"/>
            <a:ext cx="1565812" cy="3824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N= </a:t>
            </a:r>
            <a:r>
              <a:rPr lang="en-US" sz="1600" b="1" dirty="0" smtClean="0"/>
              <a:t>13 forms</a:t>
            </a:r>
            <a:endParaRPr lang="en-US" sz="1600" b="1" dirty="0"/>
          </a:p>
        </p:txBody>
      </p:sp>
      <p:sp>
        <p:nvSpPr>
          <p:cNvPr id="11" name="TextBox 10"/>
          <p:cNvSpPr txBox="1"/>
          <p:nvPr/>
        </p:nvSpPr>
        <p:spPr>
          <a:xfrm>
            <a:off x="8682221" y="6600745"/>
            <a:ext cx="457200" cy="261610"/>
          </a:xfrm>
          <a:prstGeom prst="rect">
            <a:avLst/>
          </a:prstGeom>
          <a:noFill/>
        </p:spPr>
        <p:txBody>
          <a:bodyPr wrap="square" rtlCol="0">
            <a:spAutoFit/>
          </a:bodyPr>
          <a:lstStyle/>
          <a:p>
            <a:r>
              <a:rPr lang="en-GB" sz="1100" dirty="0" smtClean="0"/>
              <a:t>48</a:t>
            </a:r>
            <a:endParaRPr lang="en-GB" sz="1100" dirty="0"/>
          </a:p>
        </p:txBody>
      </p:sp>
    </p:spTree>
    <p:extLst>
      <p:ext uri="{BB962C8B-B14F-4D97-AF65-F5344CB8AC3E}">
        <p14:creationId xmlns:p14="http://schemas.microsoft.com/office/powerpoint/2010/main" val="1904103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5" y="228600"/>
            <a:ext cx="9012615" cy="742576"/>
          </a:xfrm>
        </p:spPr>
        <p:txBody>
          <a:bodyPr>
            <a:noAutofit/>
          </a:bodyPr>
          <a:lstStyle/>
          <a:p>
            <a:r>
              <a:rPr lang="en-US" sz="4000" b="1" dirty="0" smtClean="0">
                <a:solidFill>
                  <a:srgbClr val="0070C0"/>
                </a:solidFill>
                <a:latin typeface="Cambria" panose="02040503050406030204" pitchFamily="18" charset="0"/>
              </a:rPr>
              <a:t>Ethiopia</a:t>
            </a:r>
            <a:endParaRPr lang="en-US" sz="4000" b="1" dirty="0">
              <a:solidFill>
                <a:srgbClr val="0070C0"/>
              </a:solidFill>
              <a:latin typeface="Cambria" panose="02040503050406030204" pitchFamily="18" charset="0"/>
            </a:endParaRPr>
          </a:p>
        </p:txBody>
      </p:sp>
      <p:sp>
        <p:nvSpPr>
          <p:cNvPr id="5" name="Title 1"/>
          <p:cNvSpPr txBox="1">
            <a:spLocks/>
          </p:cNvSpPr>
          <p:nvPr/>
        </p:nvSpPr>
        <p:spPr>
          <a:xfrm>
            <a:off x="136524" y="971176"/>
            <a:ext cx="9012615" cy="7425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2800" dirty="0" smtClean="0"/>
              <a:t>Types of data available in a district health </a:t>
            </a:r>
            <a:r>
              <a:rPr lang="en-US" sz="2800" dirty="0"/>
              <a:t>system</a:t>
            </a:r>
          </a:p>
        </p:txBody>
      </p:sp>
      <p:graphicFrame>
        <p:nvGraphicFramePr>
          <p:cNvPr id="12" name="Chart 11"/>
          <p:cNvGraphicFramePr>
            <a:graphicFrameLocks/>
          </p:cNvGraphicFramePr>
          <p:nvPr>
            <p:extLst>
              <p:ext uri="{D42A27DB-BD31-4B8C-83A1-F6EECF244321}">
                <p14:modId xmlns:p14="http://schemas.microsoft.com/office/powerpoint/2010/main" val="1313226861"/>
              </p:ext>
            </p:extLst>
          </p:nvPr>
        </p:nvGraphicFramePr>
        <p:xfrm>
          <a:off x="753035" y="1451371"/>
          <a:ext cx="7057465" cy="4223288"/>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812117"/>
            <a:ext cx="1985918" cy="773631"/>
          </a:xfrm>
          <a:prstGeom prst="rect">
            <a:avLst/>
          </a:prstGeom>
          <a:noFill/>
          <a:ln>
            <a:noFill/>
          </a:ln>
        </p:spPr>
      </p:pic>
      <p:sp>
        <p:nvSpPr>
          <p:cNvPr id="7" name="TextBox 6"/>
          <p:cNvSpPr txBox="1"/>
          <p:nvPr/>
        </p:nvSpPr>
        <p:spPr>
          <a:xfrm>
            <a:off x="8682221" y="6600745"/>
            <a:ext cx="457200" cy="261610"/>
          </a:xfrm>
          <a:prstGeom prst="rect">
            <a:avLst/>
          </a:prstGeom>
          <a:noFill/>
        </p:spPr>
        <p:txBody>
          <a:bodyPr wrap="square" rtlCol="0">
            <a:spAutoFit/>
          </a:bodyPr>
          <a:lstStyle/>
          <a:p>
            <a:r>
              <a:rPr lang="en-GB" sz="1100" dirty="0" smtClean="0"/>
              <a:t>49</a:t>
            </a:r>
            <a:endParaRPr lang="en-GB" sz="1100" dirty="0"/>
          </a:p>
        </p:txBody>
      </p:sp>
    </p:spTree>
    <p:extLst>
      <p:ext uri="{BB962C8B-B14F-4D97-AF65-F5344CB8AC3E}">
        <p14:creationId xmlns:p14="http://schemas.microsoft.com/office/powerpoint/2010/main" val="636072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51817"/>
            <a:ext cx="8708504" cy="1143000"/>
          </a:xfrm>
        </p:spPr>
        <p:txBody>
          <a:bodyPr>
            <a:noAutofit/>
          </a:bodyPr>
          <a:lstStyle/>
          <a:p>
            <a:pPr algn="ctr">
              <a:defRPr/>
            </a:pPr>
            <a:r>
              <a:rPr lang="en-GB" sz="4000" b="1" dirty="0" smtClean="0">
                <a:solidFill>
                  <a:schemeClr val="tx2">
                    <a:lumMod val="60000"/>
                    <a:lumOff val="40000"/>
                  </a:schemeClr>
                </a:solidFill>
                <a:latin typeface="Cambria" panose="02040503050406030204" pitchFamily="18" charset="0"/>
              </a:rPr>
              <a:t>Data Informed Platform for Health </a:t>
            </a:r>
            <a:endParaRPr lang="en-GB" sz="4000" b="1" dirty="0">
              <a:solidFill>
                <a:schemeClr val="accent1"/>
              </a:solidFill>
              <a:latin typeface="Cambria" pitchFamily="18" charset="0"/>
            </a:endParaRPr>
          </a:p>
        </p:txBody>
      </p:sp>
      <p:sp>
        <p:nvSpPr>
          <p:cNvPr id="3" name="Content Placeholder 2"/>
          <p:cNvSpPr>
            <a:spLocks noGrp="1"/>
          </p:cNvSpPr>
          <p:nvPr>
            <p:ph idx="1"/>
          </p:nvPr>
        </p:nvSpPr>
        <p:spPr>
          <a:xfrm>
            <a:off x="342900" y="1296364"/>
            <a:ext cx="8627480" cy="5233645"/>
          </a:xfrm>
          <a:solidFill>
            <a:schemeClr val="bg1"/>
          </a:solidFill>
        </p:spPr>
        <p:txBody>
          <a:bodyPr>
            <a:normAutofit/>
          </a:bodyPr>
          <a:lstStyle/>
          <a:p>
            <a:pPr lvl="1">
              <a:spcBef>
                <a:spcPts val="0"/>
              </a:spcBef>
              <a:buFont typeface="Arial" panose="020B0604020202020204" pitchFamily="34" charset="0"/>
              <a:buChar char="•"/>
            </a:pPr>
            <a:r>
              <a:rPr lang="en-GB" sz="2800" dirty="0" smtClean="0">
                <a:solidFill>
                  <a:schemeClr val="tx1"/>
                </a:solidFill>
              </a:rPr>
              <a:t>District as a unit of implementation </a:t>
            </a:r>
          </a:p>
          <a:p>
            <a:pPr lvl="1">
              <a:spcBef>
                <a:spcPts val="0"/>
              </a:spcBef>
              <a:buFont typeface="Arial" panose="020B0604020202020204" pitchFamily="34" charset="0"/>
              <a:buChar char="•"/>
            </a:pPr>
            <a:endParaRPr lang="en-GB" sz="2800" dirty="0" smtClean="0">
              <a:solidFill>
                <a:schemeClr val="tx1"/>
              </a:solidFill>
            </a:endParaRPr>
          </a:p>
          <a:p>
            <a:pPr lvl="1">
              <a:spcBef>
                <a:spcPts val="0"/>
              </a:spcBef>
              <a:buFont typeface="Arial" panose="020B0604020202020204" pitchFamily="34" charset="0"/>
              <a:buChar char="•"/>
            </a:pPr>
            <a:r>
              <a:rPr lang="en-GB" sz="2800" dirty="0" smtClean="0">
                <a:solidFill>
                  <a:schemeClr val="tx1"/>
                </a:solidFill>
              </a:rPr>
              <a:t>Bringing together diverse public sector services influencing MNCH  health</a:t>
            </a:r>
          </a:p>
          <a:p>
            <a:pPr lvl="1">
              <a:spcBef>
                <a:spcPts val="0"/>
              </a:spcBef>
              <a:buFont typeface="Arial" panose="020B0604020202020204" pitchFamily="34" charset="0"/>
              <a:buChar char="•"/>
            </a:pPr>
            <a:endParaRPr lang="en-GB" sz="2800" dirty="0" smtClean="0">
              <a:solidFill>
                <a:schemeClr val="tx1"/>
              </a:solidFill>
            </a:endParaRPr>
          </a:p>
          <a:p>
            <a:pPr lvl="1">
              <a:spcBef>
                <a:spcPts val="0"/>
              </a:spcBef>
              <a:buFont typeface="Arial" panose="020B0604020202020204" pitchFamily="34" charset="0"/>
              <a:buChar char="•"/>
            </a:pPr>
            <a:r>
              <a:rPr lang="en-GB" sz="2800" dirty="0" smtClean="0">
                <a:solidFill>
                  <a:schemeClr val="tx1"/>
                </a:solidFill>
              </a:rPr>
              <a:t>Role of private sector and NGOs</a:t>
            </a:r>
          </a:p>
          <a:p>
            <a:pPr lvl="1">
              <a:spcBef>
                <a:spcPts val="0"/>
              </a:spcBef>
              <a:buFont typeface="Arial" panose="020B0604020202020204" pitchFamily="34" charset="0"/>
              <a:buChar char="•"/>
            </a:pPr>
            <a:endParaRPr lang="en-GB" sz="2800" dirty="0" smtClean="0">
              <a:solidFill>
                <a:schemeClr val="tx1"/>
              </a:solidFill>
            </a:endParaRPr>
          </a:p>
          <a:p>
            <a:pPr lvl="1">
              <a:spcBef>
                <a:spcPts val="0"/>
              </a:spcBef>
              <a:buFont typeface="Arial" panose="020B0604020202020204" pitchFamily="34" charset="0"/>
              <a:buChar char="•"/>
            </a:pPr>
            <a:r>
              <a:rPr lang="en-GB" sz="2800" dirty="0" smtClean="0">
                <a:solidFill>
                  <a:schemeClr val="tx1"/>
                </a:solidFill>
              </a:rPr>
              <a:t>District-level databases, </a:t>
            </a:r>
            <a:r>
              <a:rPr lang="en-GB" sz="2800" dirty="0" smtClean="0">
                <a:solidFill>
                  <a:schemeClr val="tx1"/>
                </a:solidFill>
              </a:rPr>
              <a:t>potentially </a:t>
            </a:r>
            <a:r>
              <a:rPr lang="en-GB" sz="2800" dirty="0" smtClean="0">
                <a:solidFill>
                  <a:schemeClr val="tx1"/>
                </a:solidFill>
              </a:rPr>
              <a:t>linked at regional or federal </a:t>
            </a:r>
            <a:r>
              <a:rPr lang="en-GB" sz="2800" dirty="0" smtClean="0">
                <a:solidFill>
                  <a:schemeClr val="tx1"/>
                </a:solidFill>
              </a:rPr>
              <a:t>level</a:t>
            </a:r>
            <a:endParaRPr lang="en-GB" sz="2800" dirty="0" smtClean="0">
              <a:solidFill>
                <a:schemeClr val="tx1"/>
              </a:solidFill>
            </a:endParaRPr>
          </a:p>
          <a:p>
            <a:pPr lvl="1">
              <a:spcBef>
                <a:spcPts val="0"/>
              </a:spcBef>
              <a:buFont typeface="Arial" panose="020B0604020202020204" pitchFamily="34" charset="0"/>
              <a:buChar char="•"/>
            </a:pPr>
            <a:endParaRPr lang="en-GB" sz="2800" dirty="0" smtClean="0">
              <a:solidFill>
                <a:schemeClr val="tx1"/>
              </a:solidFill>
            </a:endParaRPr>
          </a:p>
          <a:p>
            <a:pPr lvl="1">
              <a:spcBef>
                <a:spcPts val="0"/>
              </a:spcBef>
              <a:buFont typeface="Arial" panose="020B0604020202020204" pitchFamily="34" charset="0"/>
              <a:buChar char="•"/>
            </a:pPr>
            <a:r>
              <a:rPr lang="en-GB" sz="2800" dirty="0" smtClean="0">
                <a:solidFill>
                  <a:schemeClr val="tx1"/>
                </a:solidFill>
              </a:rPr>
              <a:t>Implementation research challenge </a:t>
            </a:r>
            <a:endParaRPr lang="en-GB" sz="2400" dirty="0" smtClean="0">
              <a:solidFill>
                <a:schemeClr val="tx1"/>
              </a:solidFill>
            </a:endParaRPr>
          </a:p>
          <a:p>
            <a:endParaRPr lang="en-GB" dirty="0"/>
          </a:p>
        </p:txBody>
      </p:sp>
      <p:sp>
        <p:nvSpPr>
          <p:cNvPr id="6" name="TextBox 5"/>
          <p:cNvSpPr txBox="1"/>
          <p:nvPr/>
        </p:nvSpPr>
        <p:spPr>
          <a:xfrm>
            <a:off x="8756374" y="6530009"/>
            <a:ext cx="387626" cy="369332"/>
          </a:xfrm>
          <a:prstGeom prst="rect">
            <a:avLst/>
          </a:prstGeom>
          <a:noFill/>
        </p:spPr>
        <p:txBody>
          <a:bodyPr wrap="square" rtlCol="0">
            <a:spAutoFit/>
          </a:bodyPr>
          <a:lstStyle/>
          <a:p>
            <a:r>
              <a:rPr lang="en-GB" dirty="0" smtClean="0"/>
              <a:t>5</a:t>
            </a:r>
            <a:endParaRPr lang="en-GB"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05" y="137160"/>
            <a:ext cx="9012615" cy="742576"/>
          </a:xfrm>
        </p:spPr>
        <p:txBody>
          <a:bodyPr>
            <a:noAutofit/>
          </a:bodyPr>
          <a:lstStyle/>
          <a:p>
            <a:r>
              <a:rPr lang="en-US" sz="4000" b="1" dirty="0" smtClean="0">
                <a:solidFill>
                  <a:srgbClr val="0070C0"/>
                </a:solidFill>
                <a:latin typeface="Cambria" panose="02040503050406030204" pitchFamily="18" charset="0"/>
              </a:rPr>
              <a:t>Ethiopia</a:t>
            </a:r>
            <a:endParaRPr lang="en-US" sz="4000" b="1" dirty="0">
              <a:solidFill>
                <a:srgbClr val="0070C0"/>
              </a:solidFill>
              <a:latin typeface="Cambria" panose="02040503050406030204" pitchFamily="18" charset="0"/>
            </a:endParaRPr>
          </a:p>
        </p:txBody>
      </p:sp>
      <p:sp>
        <p:nvSpPr>
          <p:cNvPr id="5" name="Title 1"/>
          <p:cNvSpPr txBox="1">
            <a:spLocks/>
          </p:cNvSpPr>
          <p:nvPr/>
        </p:nvSpPr>
        <p:spPr>
          <a:xfrm>
            <a:off x="359088" y="1281429"/>
            <a:ext cx="9012615" cy="7425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2000" dirty="0" smtClean="0"/>
              <a:t>. </a:t>
            </a:r>
            <a:endParaRPr lang="en-US" sz="2000" dirty="0"/>
          </a:p>
        </p:txBody>
      </p:sp>
      <p:graphicFrame>
        <p:nvGraphicFramePr>
          <p:cNvPr id="8" name="Content Placeholder 7"/>
          <p:cNvGraphicFramePr>
            <a:graphicFrameLocks noGrp="1"/>
          </p:cNvGraphicFramePr>
          <p:nvPr>
            <p:ph idx="1"/>
            <p:extLst/>
          </p:nvPr>
        </p:nvGraphicFramePr>
        <p:xfrm>
          <a:off x="294491" y="1600199"/>
          <a:ext cx="8343900" cy="437567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p:cNvSpPr txBox="1">
            <a:spLocks/>
          </p:cNvSpPr>
          <p:nvPr/>
        </p:nvSpPr>
        <p:spPr>
          <a:xfrm>
            <a:off x="68147" y="857624"/>
            <a:ext cx="9012615" cy="7425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2800" dirty="0" smtClean="0"/>
              <a:t>Types of data available at different levels of the district public health </a:t>
            </a:r>
            <a:r>
              <a:rPr lang="en-US" sz="2800" dirty="0"/>
              <a:t>system</a:t>
            </a: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3272118" y="5812117"/>
            <a:ext cx="1985918" cy="773631"/>
          </a:xfrm>
          <a:prstGeom prst="rect">
            <a:avLst/>
          </a:prstGeom>
          <a:noFill/>
          <a:ln>
            <a:noFill/>
          </a:ln>
        </p:spPr>
      </p:pic>
      <p:sp>
        <p:nvSpPr>
          <p:cNvPr id="7" name="TextBox 6"/>
          <p:cNvSpPr txBox="1"/>
          <p:nvPr/>
        </p:nvSpPr>
        <p:spPr>
          <a:xfrm>
            <a:off x="8682221" y="6600745"/>
            <a:ext cx="457200" cy="261610"/>
          </a:xfrm>
          <a:prstGeom prst="rect">
            <a:avLst/>
          </a:prstGeom>
          <a:noFill/>
        </p:spPr>
        <p:txBody>
          <a:bodyPr wrap="square" rtlCol="0">
            <a:spAutoFit/>
          </a:bodyPr>
          <a:lstStyle/>
          <a:p>
            <a:r>
              <a:rPr lang="en-GB" sz="1100" dirty="0" smtClean="0"/>
              <a:t>50</a:t>
            </a:r>
            <a:endParaRPr lang="en-GB" sz="1100" dirty="0"/>
          </a:p>
        </p:txBody>
      </p:sp>
    </p:spTree>
    <p:extLst>
      <p:ext uri="{BB962C8B-B14F-4D97-AF65-F5344CB8AC3E}">
        <p14:creationId xmlns:p14="http://schemas.microsoft.com/office/powerpoint/2010/main" val="38619602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5" y="228600"/>
            <a:ext cx="9012615" cy="742576"/>
          </a:xfrm>
        </p:spPr>
        <p:txBody>
          <a:bodyPr>
            <a:noAutofit/>
          </a:bodyPr>
          <a:lstStyle/>
          <a:p>
            <a:r>
              <a:rPr lang="en-US" sz="4000" b="1" dirty="0" smtClean="0">
                <a:solidFill>
                  <a:srgbClr val="0070C0"/>
                </a:solidFill>
                <a:latin typeface="Cambria" panose="02040503050406030204" pitchFamily="18" charset="0"/>
              </a:rPr>
              <a:t>Ethiopia</a:t>
            </a:r>
            <a:endParaRPr lang="en-US" sz="4000" b="1" dirty="0">
              <a:solidFill>
                <a:srgbClr val="0070C0"/>
              </a:solidFill>
              <a:latin typeface="Cambria" panose="02040503050406030204" pitchFamily="18" charset="0"/>
            </a:endParaRPr>
          </a:p>
        </p:txBody>
      </p:sp>
      <p:sp>
        <p:nvSpPr>
          <p:cNvPr id="5" name="Title 1"/>
          <p:cNvSpPr txBox="1">
            <a:spLocks/>
          </p:cNvSpPr>
          <p:nvPr/>
        </p:nvSpPr>
        <p:spPr>
          <a:xfrm>
            <a:off x="119867" y="971176"/>
            <a:ext cx="9012615" cy="7425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2800" dirty="0" smtClean="0"/>
              <a:t>Maternal, </a:t>
            </a:r>
            <a:r>
              <a:rPr lang="en-US" sz="2800" dirty="0" smtClean="0"/>
              <a:t>neonatal </a:t>
            </a:r>
            <a:r>
              <a:rPr lang="en-US" sz="2800" dirty="0"/>
              <a:t>and </a:t>
            </a:r>
            <a:r>
              <a:rPr lang="en-US" sz="2800" dirty="0" smtClean="0"/>
              <a:t>child </a:t>
            </a:r>
            <a:r>
              <a:rPr lang="en-US" sz="2800" dirty="0"/>
              <a:t>h</a:t>
            </a:r>
            <a:r>
              <a:rPr lang="en-US" sz="2800" dirty="0" smtClean="0"/>
              <a:t>ealth </a:t>
            </a:r>
            <a:r>
              <a:rPr lang="en-US" sz="2800" dirty="0"/>
              <a:t>data collected in district public health system </a:t>
            </a:r>
          </a:p>
        </p:txBody>
      </p:sp>
      <p:graphicFrame>
        <p:nvGraphicFramePr>
          <p:cNvPr id="8" name="Chart 7"/>
          <p:cNvGraphicFramePr>
            <a:graphicFrameLocks/>
          </p:cNvGraphicFramePr>
          <p:nvPr>
            <p:extLst>
              <p:ext uri="{D42A27DB-BD31-4B8C-83A1-F6EECF244321}">
                <p14:modId xmlns:p14="http://schemas.microsoft.com/office/powerpoint/2010/main" val="2496039327"/>
              </p:ext>
            </p:extLst>
          </p:nvPr>
        </p:nvGraphicFramePr>
        <p:xfrm>
          <a:off x="849854" y="1606936"/>
          <a:ext cx="7084472" cy="4164541"/>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p:cNvSpPr txBox="1">
            <a:spLocks/>
          </p:cNvSpPr>
          <p:nvPr/>
        </p:nvSpPr>
        <p:spPr>
          <a:xfrm>
            <a:off x="219075" y="5990379"/>
            <a:ext cx="4914900" cy="6400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1200" dirty="0" smtClean="0">
                <a:solidFill>
                  <a:schemeClr val="tx2"/>
                </a:solidFill>
                <a:latin typeface="+mn-lt"/>
              </a:rPr>
              <a:t>*</a:t>
            </a:r>
            <a:r>
              <a:rPr lang="en-US" sz="1400" b="0" dirty="0">
                <a:solidFill>
                  <a:schemeClr val="tx2"/>
                </a:solidFill>
                <a:latin typeface="+mn-lt"/>
              </a:rPr>
              <a:t>I</a:t>
            </a:r>
            <a:r>
              <a:rPr lang="en-US" sz="1400" b="0" dirty="0" smtClean="0">
                <a:solidFill>
                  <a:schemeClr val="tx2"/>
                </a:solidFill>
                <a:latin typeface="+mn-lt"/>
              </a:rPr>
              <a:t>ntegrated </a:t>
            </a:r>
            <a:r>
              <a:rPr lang="en-US" sz="1400" b="0" dirty="0">
                <a:solidFill>
                  <a:schemeClr val="tx2"/>
                </a:solidFill>
                <a:latin typeface="+mn-lt"/>
              </a:rPr>
              <a:t>MCH </a:t>
            </a:r>
            <a:r>
              <a:rPr lang="en-US" sz="1400" b="0" dirty="0" err="1">
                <a:solidFill>
                  <a:schemeClr val="tx2"/>
                </a:solidFill>
                <a:latin typeface="+mn-lt"/>
              </a:rPr>
              <a:t>programme</a:t>
            </a:r>
            <a:r>
              <a:rPr lang="en-US" sz="1400" b="0" dirty="0">
                <a:solidFill>
                  <a:schemeClr val="tx2"/>
                </a:solidFill>
                <a:latin typeface="+mn-lt"/>
              </a:rPr>
              <a:t> including nutrition, family planning, abortion, sanitation</a:t>
            </a:r>
            <a:endParaRPr lang="en-GB" sz="1400" b="0" dirty="0">
              <a:solidFill>
                <a:schemeClr val="tx2"/>
              </a:solidFill>
              <a:latin typeface="+mn-lt"/>
            </a:endParaRPr>
          </a:p>
          <a:p>
            <a:endParaRPr lang="en-US" sz="1200" dirty="0">
              <a:solidFill>
                <a:schemeClr val="tx1"/>
              </a:solidFill>
            </a:endParaRPr>
          </a:p>
        </p:txBody>
      </p:sp>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51</a:t>
            </a:r>
            <a:endParaRPr lang="en-GB" sz="1100" dirty="0"/>
          </a:p>
        </p:txBody>
      </p:sp>
    </p:spTree>
    <p:extLst>
      <p:ext uri="{BB962C8B-B14F-4D97-AF65-F5344CB8AC3E}">
        <p14:creationId xmlns:p14="http://schemas.microsoft.com/office/powerpoint/2010/main" val="14938931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9144000" cy="742576"/>
          </a:xfrm>
        </p:spPr>
        <p:txBody>
          <a:bodyPr>
            <a:noAutofit/>
          </a:bodyPr>
          <a:lstStyle/>
          <a:p>
            <a:r>
              <a:rPr lang="en-US" sz="4000" b="1" dirty="0" smtClean="0">
                <a:solidFill>
                  <a:srgbClr val="0070C0"/>
                </a:solidFill>
                <a:latin typeface="Cambria" panose="02040503050406030204" pitchFamily="18" charset="0"/>
              </a:rPr>
              <a:t>Ethiopia</a:t>
            </a:r>
            <a:endParaRPr lang="en-US" sz="4000" b="1" dirty="0">
              <a:solidFill>
                <a:srgbClr val="0070C0"/>
              </a:solidFill>
              <a:latin typeface="Cambria" panose="02040503050406030204" pitchFamily="18" charset="0"/>
            </a:endParaRPr>
          </a:p>
        </p:txBody>
      </p:sp>
      <p:sp>
        <p:nvSpPr>
          <p:cNvPr id="5" name="Title 1"/>
          <p:cNvSpPr txBox="1">
            <a:spLocks/>
          </p:cNvSpPr>
          <p:nvPr/>
        </p:nvSpPr>
        <p:spPr>
          <a:xfrm>
            <a:off x="26668" y="706097"/>
            <a:ext cx="9012615" cy="7425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700" b="1" kern="1200" baseline="0">
                <a:solidFill>
                  <a:schemeClr val="accent1"/>
                </a:solidFill>
                <a:latin typeface="Cambria" pitchFamily="18" charset="0"/>
                <a:ea typeface="+mj-ea"/>
                <a:cs typeface="Cambria" pitchFamily="18" charset="0"/>
              </a:defRPr>
            </a:lvl1pPr>
          </a:lstStyle>
          <a:p>
            <a:r>
              <a:rPr lang="en-US" sz="2800" dirty="0" smtClean="0"/>
              <a:t>Inter-sectoral </a:t>
            </a:r>
            <a:r>
              <a:rPr lang="en-US" sz="2800" dirty="0"/>
              <a:t>linkages in health data flow and </a:t>
            </a:r>
            <a:r>
              <a:rPr lang="en-US" sz="2800" dirty="0" smtClean="0"/>
              <a:t>sharing</a:t>
            </a:r>
            <a:endParaRPr lang="en-US" sz="2800" dirty="0"/>
          </a:p>
        </p:txBody>
      </p:sp>
      <p:grpSp>
        <p:nvGrpSpPr>
          <p:cNvPr id="158" name="Group 157"/>
          <p:cNvGrpSpPr/>
          <p:nvPr/>
        </p:nvGrpSpPr>
        <p:grpSpPr>
          <a:xfrm>
            <a:off x="417860" y="1485511"/>
            <a:ext cx="8264360" cy="3603172"/>
            <a:chOff x="1334530" y="919943"/>
            <a:chExt cx="7947388" cy="3603172"/>
          </a:xfrm>
        </p:grpSpPr>
        <p:sp>
          <p:nvSpPr>
            <p:cNvPr id="160" name="Rounded Rectangle 159"/>
            <p:cNvSpPr/>
            <p:nvPr/>
          </p:nvSpPr>
          <p:spPr>
            <a:xfrm>
              <a:off x="1334531" y="947352"/>
              <a:ext cx="1359241" cy="708454"/>
            </a:xfrm>
            <a:prstGeom prst="roundRect">
              <a:avLst/>
            </a:prstGeom>
            <a:solidFill>
              <a:schemeClr val="accent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ounded Rectangle 160"/>
            <p:cNvSpPr/>
            <p:nvPr/>
          </p:nvSpPr>
          <p:spPr>
            <a:xfrm>
              <a:off x="3694670" y="930876"/>
              <a:ext cx="1359241" cy="708454"/>
            </a:xfrm>
            <a:prstGeom prst="roundRect">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ounded Rectangle 162"/>
            <p:cNvSpPr/>
            <p:nvPr/>
          </p:nvSpPr>
          <p:spPr>
            <a:xfrm>
              <a:off x="2496064" y="2248930"/>
              <a:ext cx="1178011" cy="741405"/>
            </a:xfrm>
            <a:prstGeom prst="roundRect">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ounded Rectangle 163"/>
            <p:cNvSpPr/>
            <p:nvPr/>
          </p:nvSpPr>
          <p:spPr>
            <a:xfrm>
              <a:off x="3793521" y="2248929"/>
              <a:ext cx="1178011" cy="741405"/>
            </a:xfrm>
            <a:prstGeom prst="roundRect">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ounded Rectangle 164"/>
            <p:cNvSpPr/>
            <p:nvPr/>
          </p:nvSpPr>
          <p:spPr>
            <a:xfrm>
              <a:off x="5090978" y="2248928"/>
              <a:ext cx="1178011" cy="741405"/>
            </a:xfrm>
            <a:prstGeom prst="roundRect">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ounded Rectangle 165"/>
            <p:cNvSpPr/>
            <p:nvPr/>
          </p:nvSpPr>
          <p:spPr>
            <a:xfrm>
              <a:off x="3593913" y="3604051"/>
              <a:ext cx="1598033" cy="901093"/>
            </a:xfrm>
            <a:prstGeom prst="roundRect">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ounded Rectangle 166"/>
            <p:cNvSpPr/>
            <p:nvPr/>
          </p:nvSpPr>
          <p:spPr>
            <a:xfrm>
              <a:off x="1334530" y="3604051"/>
              <a:ext cx="1425146" cy="741405"/>
            </a:xfrm>
            <a:prstGeom prst="roundRect">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TextBox 168"/>
            <p:cNvSpPr txBox="1"/>
            <p:nvPr/>
          </p:nvSpPr>
          <p:spPr>
            <a:xfrm>
              <a:off x="1440701" y="996006"/>
              <a:ext cx="1128584" cy="584775"/>
            </a:xfrm>
            <a:prstGeom prst="rect">
              <a:avLst/>
            </a:prstGeom>
            <a:noFill/>
          </p:spPr>
          <p:txBody>
            <a:bodyPr wrap="square" rtlCol="0">
              <a:spAutoFit/>
            </a:bodyPr>
            <a:lstStyle/>
            <a:p>
              <a:pPr algn="ctr"/>
              <a:r>
                <a:rPr lang="en-GB" sz="1600" b="1" dirty="0" smtClean="0">
                  <a:solidFill>
                    <a:schemeClr val="bg1"/>
                  </a:solidFill>
                </a:rPr>
                <a:t>District Cabinet</a:t>
              </a:r>
              <a:endParaRPr lang="en-GB" sz="1600" b="1" dirty="0">
                <a:solidFill>
                  <a:schemeClr val="bg1"/>
                </a:solidFill>
              </a:endParaRPr>
            </a:p>
          </p:txBody>
        </p:sp>
        <p:sp>
          <p:nvSpPr>
            <p:cNvPr id="170" name="TextBox 169"/>
            <p:cNvSpPr txBox="1"/>
            <p:nvPr/>
          </p:nvSpPr>
          <p:spPr>
            <a:xfrm>
              <a:off x="3694635" y="919943"/>
              <a:ext cx="1354991" cy="746048"/>
            </a:xfrm>
            <a:prstGeom prst="rect">
              <a:avLst/>
            </a:prstGeom>
            <a:noFill/>
          </p:spPr>
          <p:txBody>
            <a:bodyPr wrap="square" rtlCol="0">
              <a:spAutoFit/>
            </a:bodyPr>
            <a:lstStyle/>
            <a:p>
              <a:pPr algn="ctr"/>
              <a:r>
                <a:rPr lang="en-GB" sz="1400" b="1" dirty="0" smtClean="0"/>
                <a:t>District level </a:t>
              </a:r>
            </a:p>
            <a:p>
              <a:pPr algn="ctr"/>
              <a:r>
                <a:rPr lang="en-GB" sz="1400" dirty="0" smtClean="0"/>
                <a:t>District Health Office</a:t>
              </a:r>
              <a:endParaRPr lang="en-GB" sz="1400" dirty="0"/>
            </a:p>
          </p:txBody>
        </p:sp>
        <p:sp>
          <p:nvSpPr>
            <p:cNvPr id="174" name="TextBox 173"/>
            <p:cNvSpPr txBox="1"/>
            <p:nvPr/>
          </p:nvSpPr>
          <p:spPr>
            <a:xfrm>
              <a:off x="2452614" y="2324872"/>
              <a:ext cx="1284871" cy="523220"/>
            </a:xfrm>
            <a:prstGeom prst="rect">
              <a:avLst/>
            </a:prstGeom>
            <a:noFill/>
          </p:spPr>
          <p:txBody>
            <a:bodyPr wrap="square" rtlCol="0">
              <a:spAutoFit/>
            </a:bodyPr>
            <a:lstStyle/>
            <a:p>
              <a:pPr algn="ctr"/>
              <a:r>
                <a:rPr lang="en-GB" sz="1400" b="1" dirty="0" smtClean="0"/>
                <a:t>Private</a:t>
              </a:r>
            </a:p>
            <a:p>
              <a:pPr algn="ctr"/>
              <a:r>
                <a:rPr lang="en-GB" sz="1400" dirty="0" smtClean="0"/>
                <a:t>(not-for-profit)</a:t>
              </a:r>
              <a:endParaRPr lang="en-GB" sz="1400" dirty="0"/>
            </a:p>
          </p:txBody>
        </p:sp>
        <p:sp>
          <p:nvSpPr>
            <p:cNvPr id="175" name="TextBox 174"/>
            <p:cNvSpPr txBox="1"/>
            <p:nvPr/>
          </p:nvSpPr>
          <p:spPr>
            <a:xfrm>
              <a:off x="5086859" y="2269230"/>
              <a:ext cx="1182129" cy="523220"/>
            </a:xfrm>
            <a:prstGeom prst="rect">
              <a:avLst/>
            </a:prstGeom>
            <a:noFill/>
          </p:spPr>
          <p:txBody>
            <a:bodyPr wrap="square" rtlCol="0">
              <a:spAutoFit/>
            </a:bodyPr>
            <a:lstStyle/>
            <a:p>
              <a:pPr algn="ctr"/>
              <a:r>
                <a:rPr lang="en-GB" sz="1400" b="1" dirty="0" smtClean="0"/>
                <a:t>Private</a:t>
              </a:r>
            </a:p>
            <a:p>
              <a:pPr algn="ctr"/>
              <a:r>
                <a:rPr lang="en-GB" sz="1400" dirty="0" smtClean="0"/>
                <a:t>(for-profit)</a:t>
              </a:r>
              <a:endParaRPr lang="en-GB" sz="1400" dirty="0"/>
            </a:p>
          </p:txBody>
        </p:sp>
        <p:sp>
          <p:nvSpPr>
            <p:cNvPr id="176" name="TextBox 175"/>
            <p:cNvSpPr txBox="1"/>
            <p:nvPr/>
          </p:nvSpPr>
          <p:spPr>
            <a:xfrm>
              <a:off x="3807723" y="2258197"/>
              <a:ext cx="1182128" cy="738664"/>
            </a:xfrm>
            <a:prstGeom prst="rect">
              <a:avLst/>
            </a:prstGeom>
            <a:noFill/>
          </p:spPr>
          <p:txBody>
            <a:bodyPr wrap="square" rtlCol="0">
              <a:spAutoFit/>
            </a:bodyPr>
            <a:lstStyle/>
            <a:p>
              <a:pPr algn="ctr"/>
              <a:r>
                <a:rPr lang="en-GB" sz="1400" b="1" dirty="0" smtClean="0"/>
                <a:t>Sub-district level</a:t>
              </a:r>
            </a:p>
            <a:p>
              <a:pPr algn="ctr"/>
              <a:r>
                <a:rPr lang="en-GB" sz="1400" dirty="0" smtClean="0"/>
                <a:t>Health centre</a:t>
              </a:r>
              <a:endParaRPr lang="en-GB" sz="1400" dirty="0"/>
            </a:p>
          </p:txBody>
        </p:sp>
        <p:sp>
          <p:nvSpPr>
            <p:cNvPr id="177" name="TextBox 176"/>
            <p:cNvSpPr txBox="1"/>
            <p:nvPr/>
          </p:nvSpPr>
          <p:spPr>
            <a:xfrm>
              <a:off x="1392194" y="3627312"/>
              <a:ext cx="1301577" cy="738664"/>
            </a:xfrm>
            <a:prstGeom prst="rect">
              <a:avLst/>
            </a:prstGeom>
            <a:noFill/>
          </p:spPr>
          <p:txBody>
            <a:bodyPr wrap="square" rtlCol="0">
              <a:spAutoFit/>
            </a:bodyPr>
            <a:lstStyle/>
            <a:p>
              <a:pPr algn="ctr"/>
              <a:r>
                <a:rPr lang="en-GB" sz="1400" b="1" dirty="0" err="1" smtClean="0"/>
                <a:t>Kebele</a:t>
              </a:r>
              <a:r>
                <a:rPr lang="en-GB" sz="1400" b="1" dirty="0" smtClean="0"/>
                <a:t> administration</a:t>
              </a:r>
            </a:p>
            <a:p>
              <a:pPr algn="ctr"/>
              <a:r>
                <a:rPr lang="en-GB" sz="1400" dirty="0" smtClean="0"/>
                <a:t>Command post</a:t>
              </a:r>
              <a:endParaRPr lang="en-GB" sz="1400" dirty="0"/>
            </a:p>
          </p:txBody>
        </p:sp>
        <p:sp>
          <p:nvSpPr>
            <p:cNvPr id="178" name="TextBox 177"/>
            <p:cNvSpPr txBox="1"/>
            <p:nvPr/>
          </p:nvSpPr>
          <p:spPr>
            <a:xfrm>
              <a:off x="3630169" y="3569008"/>
              <a:ext cx="1543458" cy="954107"/>
            </a:xfrm>
            <a:prstGeom prst="rect">
              <a:avLst/>
            </a:prstGeom>
            <a:noFill/>
          </p:spPr>
          <p:txBody>
            <a:bodyPr wrap="square" rtlCol="0">
              <a:spAutoFit/>
            </a:bodyPr>
            <a:lstStyle/>
            <a:p>
              <a:pPr algn="ctr"/>
              <a:r>
                <a:rPr lang="en-GB" sz="1400" b="1" dirty="0" smtClean="0"/>
                <a:t>Community and village level</a:t>
              </a:r>
            </a:p>
            <a:p>
              <a:pPr algn="ctr"/>
              <a:r>
                <a:rPr lang="en-GB" sz="1400" dirty="0" smtClean="0"/>
                <a:t>Health Post (Health extension workers)</a:t>
              </a:r>
              <a:endParaRPr lang="en-GB" sz="1400" dirty="0"/>
            </a:p>
          </p:txBody>
        </p:sp>
        <p:cxnSp>
          <p:nvCxnSpPr>
            <p:cNvPr id="180" name="Straight Arrow Connector 179"/>
            <p:cNvCxnSpPr>
              <a:stCxn id="164" idx="0"/>
              <a:endCxn id="170" idx="2"/>
            </p:cNvCxnSpPr>
            <p:nvPr/>
          </p:nvCxnSpPr>
          <p:spPr>
            <a:xfrm flipH="1" flipV="1">
              <a:off x="4372131" y="1665991"/>
              <a:ext cx="10396" cy="582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flipV="1">
              <a:off x="4382526" y="3044632"/>
              <a:ext cx="11127" cy="5500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3085070" y="1960605"/>
              <a:ext cx="2594913"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3093308" y="1960605"/>
              <a:ext cx="4119" cy="2883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5679983" y="1960605"/>
              <a:ext cx="6" cy="29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a:off x="6495534" y="3286894"/>
              <a:ext cx="7867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0" name="TextBox 189"/>
            <p:cNvSpPr txBox="1"/>
            <p:nvPr/>
          </p:nvSpPr>
          <p:spPr>
            <a:xfrm>
              <a:off x="7414052" y="3139473"/>
              <a:ext cx="1652438" cy="307777"/>
            </a:xfrm>
            <a:prstGeom prst="rect">
              <a:avLst/>
            </a:prstGeom>
            <a:noFill/>
          </p:spPr>
          <p:txBody>
            <a:bodyPr wrap="square" rtlCol="0">
              <a:spAutoFit/>
            </a:bodyPr>
            <a:lstStyle/>
            <a:p>
              <a:r>
                <a:rPr lang="en-GB" sz="1400" dirty="0" smtClean="0"/>
                <a:t>Formal data sharing</a:t>
              </a:r>
              <a:endParaRPr lang="en-GB" sz="1200" dirty="0"/>
            </a:p>
          </p:txBody>
        </p:sp>
        <p:sp>
          <p:nvSpPr>
            <p:cNvPr id="191" name="TextBox 190"/>
            <p:cNvSpPr txBox="1"/>
            <p:nvPr/>
          </p:nvSpPr>
          <p:spPr>
            <a:xfrm>
              <a:off x="7414051" y="3461662"/>
              <a:ext cx="1867867" cy="307777"/>
            </a:xfrm>
            <a:prstGeom prst="rect">
              <a:avLst/>
            </a:prstGeom>
            <a:noFill/>
          </p:spPr>
          <p:txBody>
            <a:bodyPr wrap="square" rtlCol="0">
              <a:spAutoFit/>
            </a:bodyPr>
            <a:lstStyle/>
            <a:p>
              <a:r>
                <a:rPr lang="en-GB" sz="1400" dirty="0" smtClean="0"/>
                <a:t>Informal data sharing</a:t>
              </a:r>
              <a:endParaRPr lang="en-GB" sz="1400" dirty="0"/>
            </a:p>
          </p:txBody>
        </p:sp>
      </p:grpSp>
      <p:pic>
        <p:nvPicPr>
          <p:cNvPr id="38" name="Picture 37"/>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812117"/>
            <a:ext cx="1985918" cy="773631"/>
          </a:xfrm>
          <a:prstGeom prst="rect">
            <a:avLst/>
          </a:prstGeom>
          <a:noFill/>
          <a:ln>
            <a:noFill/>
          </a:ln>
        </p:spPr>
      </p:pic>
      <p:cxnSp>
        <p:nvCxnSpPr>
          <p:cNvPr id="48" name="Straight Arrow Connector 47"/>
          <p:cNvCxnSpPr>
            <a:stCxn id="161" idx="1"/>
          </p:cNvCxnSpPr>
          <p:nvPr/>
        </p:nvCxnSpPr>
        <p:spPr>
          <a:xfrm flipH="1" flipV="1">
            <a:off x="1790132" y="1849129"/>
            <a:ext cx="1081999" cy="1542"/>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1127527" y="2257282"/>
            <a:ext cx="9929" cy="1793956"/>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1914767" y="4557709"/>
            <a:ext cx="768111"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819563" y="4209748"/>
            <a:ext cx="771192"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82221" y="6600745"/>
            <a:ext cx="457200" cy="261610"/>
          </a:xfrm>
          <a:prstGeom prst="rect">
            <a:avLst/>
          </a:prstGeom>
          <a:noFill/>
        </p:spPr>
        <p:txBody>
          <a:bodyPr wrap="square" rtlCol="0">
            <a:spAutoFit/>
          </a:bodyPr>
          <a:lstStyle/>
          <a:p>
            <a:r>
              <a:rPr lang="en-GB" sz="1100" dirty="0" smtClean="0"/>
              <a:t>52</a:t>
            </a:r>
            <a:endParaRPr lang="en-GB" sz="1100" dirty="0"/>
          </a:p>
        </p:txBody>
      </p:sp>
    </p:spTree>
    <p:extLst>
      <p:ext uri="{BB962C8B-B14F-4D97-AF65-F5344CB8AC3E}">
        <p14:creationId xmlns:p14="http://schemas.microsoft.com/office/powerpoint/2010/main" val="25405316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6070600" cy="1143000"/>
          </a:xfrm>
        </p:spPr>
        <p:txBody>
          <a:bodyPr>
            <a:normAutofit/>
          </a:bodyPr>
          <a:lstStyle/>
          <a:p>
            <a:r>
              <a:rPr lang="en-US" sz="4800" b="1" dirty="0">
                <a:solidFill>
                  <a:srgbClr val="0070C0"/>
                </a:solidFill>
                <a:latin typeface="Cambria" panose="02040503050406030204" pitchFamily="18" charset="0"/>
              </a:rPr>
              <a:t>S</a:t>
            </a:r>
            <a:r>
              <a:rPr lang="en-US" sz="4800" b="1" dirty="0" smtClean="0">
                <a:solidFill>
                  <a:srgbClr val="0070C0"/>
                </a:solidFill>
                <a:latin typeface="Cambria" panose="02040503050406030204" pitchFamily="18" charset="0"/>
              </a:rPr>
              <a:t>ummary</a:t>
            </a:r>
            <a:endParaRPr lang="en-US" sz="48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342900" y="897372"/>
            <a:ext cx="8343900" cy="4970065"/>
          </a:xfrm>
        </p:spPr>
        <p:txBody>
          <a:bodyPr>
            <a:normAutofit/>
          </a:bodyPr>
          <a:lstStyle/>
          <a:p>
            <a:pPr marL="0" indent="0">
              <a:buNone/>
            </a:pPr>
            <a:r>
              <a:rPr lang="en-US" b="1" dirty="0" smtClean="0"/>
              <a:t>Content</a:t>
            </a:r>
          </a:p>
          <a:p>
            <a:r>
              <a:rPr lang="en-US" dirty="0" smtClean="0"/>
              <a:t>Information is available on all 6 categories in both countries</a:t>
            </a:r>
          </a:p>
          <a:p>
            <a:r>
              <a:rPr lang="en-US" dirty="0" smtClean="0"/>
              <a:t>In both countries a majority of the data is on service delivery</a:t>
            </a:r>
          </a:p>
          <a:p>
            <a:r>
              <a:rPr lang="en-US" dirty="0"/>
              <a:t>Parsimony </a:t>
            </a:r>
            <a:r>
              <a:rPr lang="en-US" dirty="0" smtClean="0"/>
              <a:t>vs </a:t>
            </a:r>
            <a:r>
              <a:rPr lang="en-US" dirty="0"/>
              <a:t>Diversity of forms (13 vs 210 forms)</a:t>
            </a:r>
          </a:p>
          <a:p>
            <a:r>
              <a:rPr lang="en-US" dirty="0" smtClean="0"/>
              <a:t>There is filtering of data from the community up</a:t>
            </a:r>
          </a:p>
          <a:p>
            <a:r>
              <a:rPr lang="en-US" dirty="0" smtClean="0"/>
              <a:t>Unlike in India, in Ethiopia district level collects additional data</a:t>
            </a:r>
          </a:p>
          <a:p>
            <a:r>
              <a:rPr lang="en-US" dirty="0" smtClean="0"/>
              <a:t>More data on neonates collected </a:t>
            </a:r>
            <a:r>
              <a:rPr lang="en-US" dirty="0"/>
              <a:t>in </a:t>
            </a:r>
            <a:r>
              <a:rPr lang="en-US" dirty="0" smtClean="0"/>
              <a:t>India</a:t>
            </a:r>
          </a:p>
          <a:p>
            <a:endParaRPr lang="en-US" dirty="0" smtClean="0"/>
          </a:p>
          <a:p>
            <a:pPr marL="0" indent="0">
              <a:buNone/>
            </a:pPr>
            <a:r>
              <a:rPr lang="en-US" b="1" dirty="0"/>
              <a:t>Technique</a:t>
            </a:r>
          </a:p>
          <a:p>
            <a:r>
              <a:rPr lang="en-US" dirty="0"/>
              <a:t>A new way of looking at the available district level data</a:t>
            </a:r>
          </a:p>
          <a:p>
            <a:r>
              <a:rPr lang="en-US" dirty="0"/>
              <a:t>It provides an objective and quantifiable perceptive on what exits </a:t>
            </a:r>
          </a:p>
          <a:p>
            <a:r>
              <a:rPr lang="en-US" dirty="0"/>
              <a:t>Allows </a:t>
            </a:r>
            <a:r>
              <a:rPr lang="en-US" dirty="0" err="1" smtClean="0"/>
              <a:t>optimisation</a:t>
            </a:r>
            <a:r>
              <a:rPr lang="en-US" dirty="0" smtClean="0"/>
              <a:t> </a:t>
            </a:r>
            <a:r>
              <a:rPr lang="en-US" dirty="0"/>
              <a:t>of data utility</a:t>
            </a:r>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72118" y="5812117"/>
            <a:ext cx="1985918" cy="773631"/>
          </a:xfrm>
          <a:prstGeom prst="rect">
            <a:avLst/>
          </a:prstGeom>
          <a:noFill/>
          <a:ln>
            <a:noFill/>
          </a:ln>
        </p:spPr>
      </p:pic>
      <p:sp>
        <p:nvSpPr>
          <p:cNvPr id="5" name="TextBox 4"/>
          <p:cNvSpPr txBox="1"/>
          <p:nvPr/>
        </p:nvSpPr>
        <p:spPr>
          <a:xfrm>
            <a:off x="8682221" y="6600745"/>
            <a:ext cx="457200" cy="261610"/>
          </a:xfrm>
          <a:prstGeom prst="rect">
            <a:avLst/>
          </a:prstGeom>
          <a:noFill/>
        </p:spPr>
        <p:txBody>
          <a:bodyPr wrap="square" rtlCol="0">
            <a:spAutoFit/>
          </a:bodyPr>
          <a:lstStyle/>
          <a:p>
            <a:r>
              <a:rPr lang="en-GB" sz="1100" dirty="0" smtClean="0"/>
              <a:t>53</a:t>
            </a:r>
            <a:endParaRPr lang="en-GB" sz="1100" dirty="0"/>
          </a:p>
        </p:txBody>
      </p:sp>
    </p:spTree>
    <p:extLst>
      <p:ext uri="{BB962C8B-B14F-4D97-AF65-F5344CB8AC3E}">
        <p14:creationId xmlns:p14="http://schemas.microsoft.com/office/powerpoint/2010/main" val="39845741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87063"/>
            <a:ext cx="8904941" cy="1143000"/>
          </a:xfrm>
        </p:spPr>
        <p:txBody>
          <a:bodyPr>
            <a:noAutofit/>
          </a:bodyPr>
          <a:lstStyle/>
          <a:p>
            <a:r>
              <a:rPr lang="en-IN" sz="2400" b="1" dirty="0" smtClean="0">
                <a:solidFill>
                  <a:srgbClr val="0070C0"/>
                </a:solidFill>
                <a:latin typeface="Cambria" panose="02040503050406030204" pitchFamily="18" charset="0"/>
              </a:rPr>
              <a:t>This study was undertaken under the Informed </a:t>
            </a:r>
            <a:r>
              <a:rPr lang="en-IN" sz="2400" b="1" dirty="0" err="1" smtClean="0">
                <a:solidFill>
                  <a:srgbClr val="0070C0"/>
                </a:solidFill>
                <a:latin typeface="Cambria" panose="02040503050406030204" pitchFamily="18" charset="0"/>
              </a:rPr>
              <a:t>DEcisions</a:t>
            </a:r>
            <a:r>
              <a:rPr lang="en-IN" sz="2400" b="1" dirty="0" smtClean="0">
                <a:solidFill>
                  <a:srgbClr val="0070C0"/>
                </a:solidFill>
                <a:latin typeface="Cambria" panose="02040503050406030204" pitchFamily="18" charset="0"/>
              </a:rPr>
              <a:t> for Action (IDEAS) project, London School of Hygiene and Tropical Medicine</a:t>
            </a:r>
            <a:endParaRPr lang="en-IN" sz="2400" b="1" dirty="0">
              <a:solidFill>
                <a:srgbClr val="0070C0"/>
              </a:solidFill>
              <a:latin typeface="Cambria" panose="02040503050406030204" pitchFamily="18" charset="0"/>
            </a:endParaRPr>
          </a:p>
        </p:txBody>
      </p:sp>
      <p:sp>
        <p:nvSpPr>
          <p:cNvPr id="3" name="Content Placeholder 2"/>
          <p:cNvSpPr>
            <a:spLocks noGrp="1"/>
          </p:cNvSpPr>
          <p:nvPr>
            <p:ph idx="1"/>
          </p:nvPr>
        </p:nvSpPr>
        <p:spPr>
          <a:xfrm>
            <a:off x="250548" y="1500692"/>
            <a:ext cx="8654393" cy="3982399"/>
          </a:xfrm>
        </p:spPr>
        <p:txBody>
          <a:bodyPr numCol="1">
            <a:normAutofit fontScale="92500" lnSpcReduction="20000"/>
          </a:bodyPr>
          <a:lstStyle/>
          <a:p>
            <a:pPr marL="0" indent="0">
              <a:buNone/>
            </a:pPr>
            <a:r>
              <a:rPr lang="en-IN" sz="2400" b="1" dirty="0" smtClean="0"/>
              <a:t>Research team- India</a:t>
            </a:r>
          </a:p>
          <a:p>
            <a:pPr marL="0" indent="0">
              <a:buNone/>
            </a:pPr>
            <a:r>
              <a:rPr lang="en-IN" dirty="0"/>
              <a:t>Dr. Sanghita </a:t>
            </a:r>
            <a:r>
              <a:rPr lang="en-IN" dirty="0" smtClean="0"/>
              <a:t>Bhattacharyya, Dr</a:t>
            </a:r>
            <a:r>
              <a:rPr lang="en-IN" dirty="0"/>
              <a:t>. Aradhana </a:t>
            </a:r>
            <a:r>
              <a:rPr lang="en-IN" dirty="0" smtClean="0"/>
              <a:t>Srivastava, Dr. Bhusan </a:t>
            </a:r>
            <a:r>
              <a:rPr lang="en-IN" dirty="0" err="1" smtClean="0"/>
              <a:t>Girase</a:t>
            </a:r>
            <a:r>
              <a:rPr lang="en-IN" dirty="0" smtClean="0"/>
              <a:t>,</a:t>
            </a:r>
          </a:p>
          <a:p>
            <a:pPr marL="0" indent="0">
              <a:buNone/>
            </a:pPr>
            <a:r>
              <a:rPr lang="en-IN" dirty="0" err="1" smtClean="0"/>
              <a:t>Ms.</a:t>
            </a:r>
            <a:r>
              <a:rPr lang="en-IN" dirty="0" smtClean="0"/>
              <a:t> </a:t>
            </a:r>
            <a:r>
              <a:rPr lang="en-IN" dirty="0" err="1" smtClean="0"/>
              <a:t>Mayukhmala</a:t>
            </a:r>
            <a:r>
              <a:rPr lang="en-IN" dirty="0" smtClean="0"/>
              <a:t> Guha, Ms. Anns Issac.</a:t>
            </a:r>
          </a:p>
          <a:p>
            <a:pPr marL="0" indent="0">
              <a:buNone/>
            </a:pPr>
            <a:endParaRPr lang="en-IN" sz="2400" b="1" dirty="0" smtClean="0"/>
          </a:p>
          <a:p>
            <a:pPr marL="0" indent="0">
              <a:buNone/>
            </a:pPr>
            <a:r>
              <a:rPr lang="en-IN" sz="2400" b="1" dirty="0" smtClean="0"/>
              <a:t>Research </a:t>
            </a:r>
            <a:r>
              <a:rPr lang="en-IN" sz="2400" b="1" dirty="0"/>
              <a:t>Team- </a:t>
            </a:r>
            <a:r>
              <a:rPr lang="en-IN" sz="2400" b="1" dirty="0" smtClean="0"/>
              <a:t>Ethiopia</a:t>
            </a:r>
          </a:p>
          <a:p>
            <a:pPr marL="0" indent="0">
              <a:buNone/>
            </a:pPr>
            <a:r>
              <a:rPr lang="en-IN" dirty="0"/>
              <a:t>Dr. Della Berhanu, </a:t>
            </a:r>
            <a:r>
              <a:rPr lang="en-IN" dirty="0" smtClean="0"/>
              <a:t> Mr. </a:t>
            </a:r>
            <a:r>
              <a:rPr lang="en-IN" dirty="0" err="1" smtClean="0"/>
              <a:t>Nolawi</a:t>
            </a:r>
            <a:r>
              <a:rPr lang="en-IN" dirty="0" smtClean="0"/>
              <a:t> </a:t>
            </a:r>
            <a:r>
              <a:rPr lang="en-IN" dirty="0" err="1" smtClean="0"/>
              <a:t>Taddesse</a:t>
            </a:r>
            <a:r>
              <a:rPr lang="en-IN" dirty="0" smtClean="0"/>
              <a:t> and </a:t>
            </a:r>
            <a:r>
              <a:rPr lang="en-IN" dirty="0" err="1" smtClean="0"/>
              <a:t>Seifu</a:t>
            </a:r>
            <a:r>
              <a:rPr lang="en-IN" dirty="0" smtClean="0"/>
              <a:t> </a:t>
            </a:r>
            <a:r>
              <a:rPr lang="en-IN" dirty="0" err="1" smtClean="0"/>
              <a:t>Taddesse</a:t>
            </a:r>
            <a:endParaRPr lang="en-IN" dirty="0" smtClean="0"/>
          </a:p>
          <a:p>
            <a:pPr marL="0" indent="0">
              <a:buNone/>
            </a:pPr>
            <a:r>
              <a:rPr lang="en-IN" dirty="0" smtClean="0"/>
              <a:t> </a:t>
            </a:r>
            <a:endParaRPr lang="en-IN" sz="2400" b="1" dirty="0" smtClean="0"/>
          </a:p>
          <a:p>
            <a:pPr marL="0" indent="0">
              <a:buNone/>
            </a:pPr>
            <a:r>
              <a:rPr lang="en-IN" sz="2400" b="1" dirty="0" smtClean="0">
                <a:solidFill>
                  <a:schemeClr val="tx1"/>
                </a:solidFill>
              </a:rPr>
              <a:t>Research supervised by </a:t>
            </a:r>
          </a:p>
          <a:p>
            <a:pPr marL="0" indent="0">
              <a:buNone/>
            </a:pPr>
            <a:r>
              <a:rPr lang="en-IN" dirty="0" err="1" smtClean="0">
                <a:solidFill>
                  <a:schemeClr val="tx1"/>
                </a:solidFill>
              </a:rPr>
              <a:t>Dr.</a:t>
            </a:r>
            <a:r>
              <a:rPr lang="en-IN" dirty="0" smtClean="0">
                <a:solidFill>
                  <a:schemeClr val="tx1"/>
                </a:solidFill>
              </a:rPr>
              <a:t> Bilal I </a:t>
            </a:r>
            <a:r>
              <a:rPr lang="en-IN" dirty="0" err="1" smtClean="0">
                <a:solidFill>
                  <a:schemeClr val="tx1"/>
                </a:solidFill>
              </a:rPr>
              <a:t>Avan</a:t>
            </a:r>
            <a:endParaRPr lang="en-IN" dirty="0" smtClean="0">
              <a:solidFill>
                <a:schemeClr val="tx1"/>
              </a:solidFill>
            </a:endParaRPr>
          </a:p>
          <a:p>
            <a:pPr marL="0" indent="0">
              <a:buNone/>
            </a:pPr>
            <a:endParaRPr lang="en-IN" sz="2400" b="1" dirty="0" smtClean="0"/>
          </a:p>
          <a:p>
            <a:pPr marL="0" indent="0">
              <a:buNone/>
            </a:pPr>
            <a:r>
              <a:rPr lang="en-IN" sz="2400" b="1" dirty="0" smtClean="0"/>
              <a:t>Principal Investigator</a:t>
            </a:r>
          </a:p>
          <a:p>
            <a:pPr marL="0" indent="0">
              <a:buNone/>
            </a:pPr>
            <a:r>
              <a:rPr lang="en-IN" dirty="0" err="1" smtClean="0"/>
              <a:t>Dr.</a:t>
            </a:r>
            <a:r>
              <a:rPr lang="en-IN" dirty="0" smtClean="0"/>
              <a:t> Joanna </a:t>
            </a:r>
            <a:r>
              <a:rPr lang="en-IN" dirty="0" err="1" smtClean="0"/>
              <a:t>Schellenberg</a:t>
            </a:r>
            <a:endParaRPr lang="en-IN" dirty="0" smtClean="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272118" y="5682664"/>
            <a:ext cx="1985918" cy="888143"/>
          </a:xfrm>
          <a:prstGeom prst="rect">
            <a:avLst/>
          </a:prstGeom>
          <a:noFill/>
          <a:ln>
            <a:noFill/>
          </a:ln>
        </p:spPr>
      </p:pic>
      <p:sp>
        <p:nvSpPr>
          <p:cNvPr id="5" name="TextBox 4"/>
          <p:cNvSpPr txBox="1"/>
          <p:nvPr/>
        </p:nvSpPr>
        <p:spPr>
          <a:xfrm>
            <a:off x="8682221" y="6600745"/>
            <a:ext cx="457200" cy="261610"/>
          </a:xfrm>
          <a:prstGeom prst="rect">
            <a:avLst/>
          </a:prstGeom>
          <a:noFill/>
        </p:spPr>
        <p:txBody>
          <a:bodyPr wrap="square" rtlCol="0">
            <a:spAutoFit/>
          </a:bodyPr>
          <a:lstStyle/>
          <a:p>
            <a:r>
              <a:rPr lang="en-GB" sz="1100" dirty="0" smtClean="0"/>
              <a:t>54</a:t>
            </a:r>
            <a:endParaRPr lang="en-GB" sz="1100" dirty="0"/>
          </a:p>
        </p:txBody>
      </p:sp>
    </p:spTree>
    <p:extLst>
      <p:ext uri="{BB962C8B-B14F-4D97-AF65-F5344CB8AC3E}">
        <p14:creationId xmlns:p14="http://schemas.microsoft.com/office/powerpoint/2010/main" val="28685277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399144"/>
            <a:ext cx="8343900" cy="1396999"/>
          </a:xfrm>
        </p:spPr>
        <p:txBody>
          <a:bodyPr>
            <a:normAutofit fontScale="70000" lnSpcReduction="20000"/>
          </a:bodyPr>
          <a:lstStyle/>
          <a:p>
            <a:r>
              <a:rPr lang="en-US" sz="4600" b="1" dirty="0" smtClean="0">
                <a:solidFill>
                  <a:schemeClr val="accent1"/>
                </a:solidFill>
                <a:latin typeface="Cambria" pitchFamily="18" charset="0"/>
              </a:rPr>
              <a:t>Use of health data for decisions at the district level on maternal and newborn health in Northeast </a:t>
            </a:r>
            <a:r>
              <a:rPr lang="en-US" sz="4600" b="1" dirty="0">
                <a:solidFill>
                  <a:schemeClr val="accent1"/>
                </a:solidFill>
                <a:latin typeface="Cambria" pitchFamily="18" charset="0"/>
              </a:rPr>
              <a:t>N</a:t>
            </a:r>
            <a:r>
              <a:rPr lang="en-US" sz="4600" b="1" dirty="0" smtClean="0">
                <a:solidFill>
                  <a:schemeClr val="accent1"/>
                </a:solidFill>
                <a:latin typeface="Cambria" pitchFamily="18" charset="0"/>
              </a:rPr>
              <a:t>igeria</a:t>
            </a:r>
            <a:endParaRPr lang="en-GB" sz="4600" b="1" dirty="0">
              <a:solidFill>
                <a:schemeClr val="accent1"/>
              </a:solidFill>
              <a:latin typeface="Cambria" pitchFamily="18" charset="0"/>
            </a:endParaRPr>
          </a:p>
        </p:txBody>
      </p:sp>
      <p:sp>
        <p:nvSpPr>
          <p:cNvPr id="4" name="TextBox 3"/>
          <p:cNvSpPr txBox="1"/>
          <p:nvPr/>
        </p:nvSpPr>
        <p:spPr>
          <a:xfrm>
            <a:off x="487680" y="2306320"/>
            <a:ext cx="5925820" cy="3077766"/>
          </a:xfrm>
          <a:prstGeom prst="rect">
            <a:avLst/>
          </a:prstGeom>
          <a:noFill/>
        </p:spPr>
        <p:txBody>
          <a:bodyPr wrap="square" rtlCol="0">
            <a:spAutoFit/>
          </a:bodyPr>
          <a:lstStyle/>
          <a:p>
            <a:pPr marL="182563" indent="-182563">
              <a:buFont typeface="Arial" pitchFamily="34" charset="0"/>
              <a:buChar char="•"/>
            </a:pPr>
            <a:endParaRPr lang="en-GB" dirty="0" smtClean="0"/>
          </a:p>
          <a:p>
            <a:pPr marL="182563" indent="-182563">
              <a:buFont typeface="Arial" pitchFamily="34" charset="0"/>
              <a:buChar char="•"/>
            </a:pPr>
            <a:endParaRPr lang="en-GB" dirty="0"/>
          </a:p>
          <a:p>
            <a:pPr>
              <a:lnSpc>
                <a:spcPct val="80000"/>
              </a:lnSpc>
              <a:spcBef>
                <a:spcPct val="20000"/>
              </a:spcBef>
            </a:pPr>
            <a:endParaRPr lang="en-GB" sz="1600" b="1" dirty="0" smtClean="0">
              <a:solidFill>
                <a:schemeClr val="accent1"/>
              </a:solidFill>
              <a:latin typeface="Cambria" pitchFamily="18" charset="0"/>
            </a:endParaRPr>
          </a:p>
          <a:p>
            <a:pPr>
              <a:lnSpc>
                <a:spcPct val="80000"/>
              </a:lnSpc>
              <a:spcBef>
                <a:spcPct val="20000"/>
              </a:spcBef>
            </a:pPr>
            <a:endParaRPr lang="en-GB" sz="1600" b="1" dirty="0">
              <a:solidFill>
                <a:schemeClr val="accent1"/>
              </a:solidFill>
              <a:latin typeface="Cambria" pitchFamily="18" charset="0"/>
            </a:endParaRPr>
          </a:p>
          <a:p>
            <a:pPr>
              <a:lnSpc>
                <a:spcPct val="80000"/>
              </a:lnSpc>
              <a:spcBef>
                <a:spcPct val="20000"/>
              </a:spcBef>
            </a:pPr>
            <a:endParaRPr lang="en-GB" sz="1600" b="1" dirty="0" smtClean="0">
              <a:solidFill>
                <a:schemeClr val="accent1"/>
              </a:solidFill>
              <a:latin typeface="Cambria" pitchFamily="18" charset="0"/>
            </a:endParaRPr>
          </a:p>
          <a:p>
            <a:pPr>
              <a:lnSpc>
                <a:spcPct val="80000"/>
              </a:lnSpc>
              <a:spcBef>
                <a:spcPct val="20000"/>
              </a:spcBef>
            </a:pPr>
            <a:endParaRPr lang="en-GB" sz="1600" b="1" dirty="0">
              <a:solidFill>
                <a:schemeClr val="accent1"/>
              </a:solidFill>
              <a:latin typeface="Cambria" pitchFamily="18" charset="0"/>
            </a:endParaRPr>
          </a:p>
          <a:p>
            <a:pPr>
              <a:lnSpc>
                <a:spcPct val="80000"/>
              </a:lnSpc>
              <a:spcBef>
                <a:spcPct val="20000"/>
              </a:spcBef>
            </a:pPr>
            <a:endParaRPr lang="en-GB" sz="1600" b="1" dirty="0" smtClean="0">
              <a:solidFill>
                <a:schemeClr val="accent1"/>
              </a:solidFill>
              <a:latin typeface="Cambria" pitchFamily="18" charset="0"/>
            </a:endParaRPr>
          </a:p>
          <a:p>
            <a:pPr>
              <a:lnSpc>
                <a:spcPct val="80000"/>
              </a:lnSpc>
              <a:spcBef>
                <a:spcPct val="20000"/>
              </a:spcBef>
            </a:pPr>
            <a:endParaRPr lang="en-GB" sz="2000" b="1" dirty="0">
              <a:solidFill>
                <a:schemeClr val="accent1"/>
              </a:solidFill>
              <a:latin typeface="Cambria" pitchFamily="18" charset="0"/>
            </a:endParaRPr>
          </a:p>
          <a:p>
            <a:pPr>
              <a:lnSpc>
                <a:spcPct val="80000"/>
              </a:lnSpc>
              <a:spcBef>
                <a:spcPct val="20000"/>
              </a:spcBef>
            </a:pPr>
            <a:r>
              <a:rPr lang="en-GB" sz="2000" b="1" dirty="0" err="1" smtClean="0">
                <a:latin typeface="Calibri" panose="020F0502020204030204" pitchFamily="34" charset="0"/>
              </a:rPr>
              <a:t>Dr</a:t>
            </a:r>
            <a:r>
              <a:rPr lang="en-GB" sz="2000" b="1" dirty="0" err="1">
                <a:latin typeface="Calibri" panose="020F0502020204030204" pitchFamily="34" charset="0"/>
              </a:rPr>
              <a:t>.</a:t>
            </a:r>
            <a:r>
              <a:rPr lang="en-GB" sz="2000" b="1" dirty="0">
                <a:latin typeface="Calibri" panose="020F0502020204030204" pitchFamily="34" charset="0"/>
              </a:rPr>
              <a:t> </a:t>
            </a:r>
            <a:r>
              <a:rPr lang="en-GB" sz="2000" b="1" dirty="0" err="1">
                <a:latin typeface="Calibri" panose="020F0502020204030204" pitchFamily="34" charset="0"/>
              </a:rPr>
              <a:t>Nasir</a:t>
            </a:r>
            <a:r>
              <a:rPr lang="en-GB" sz="2000" b="1" dirty="0">
                <a:latin typeface="Calibri" panose="020F0502020204030204" pitchFamily="34" charset="0"/>
              </a:rPr>
              <a:t> Umar</a:t>
            </a:r>
          </a:p>
          <a:p>
            <a:pPr>
              <a:lnSpc>
                <a:spcPct val="80000"/>
              </a:lnSpc>
              <a:spcBef>
                <a:spcPct val="20000"/>
              </a:spcBef>
            </a:pPr>
            <a:r>
              <a:rPr lang="en-US" sz="2000" b="1" dirty="0">
                <a:latin typeface="Calibri" panose="020F0502020204030204" pitchFamily="34" charset="0"/>
              </a:rPr>
              <a:t>London School of Hygiene &amp; Tropical Medicine</a:t>
            </a:r>
            <a:endParaRPr lang="en-GB" sz="2000" b="1" dirty="0">
              <a:latin typeface="Calibri" panose="020F0502020204030204" pitchFamily="34" charset="0"/>
            </a:endParaRPr>
          </a:p>
          <a:p>
            <a:pPr marL="182563" indent="-182563"/>
            <a:endParaRPr lang="en-GB" dirty="0"/>
          </a:p>
        </p:txBody>
      </p:sp>
      <p:sp>
        <p:nvSpPr>
          <p:cNvPr id="5" name="TextBox 4"/>
          <p:cNvSpPr txBox="1"/>
          <p:nvPr/>
        </p:nvSpPr>
        <p:spPr>
          <a:xfrm>
            <a:off x="355600" y="5689600"/>
            <a:ext cx="6057900" cy="400110"/>
          </a:xfrm>
          <a:prstGeom prst="rect">
            <a:avLst/>
          </a:prstGeom>
          <a:noFill/>
        </p:spPr>
        <p:txBody>
          <a:bodyPr wrap="square" rtlCol="0">
            <a:spAutoFit/>
          </a:bodyPr>
          <a:lstStyle/>
          <a:p>
            <a:r>
              <a:rPr lang="en-GB" sz="2000" b="1" dirty="0" smtClean="0">
                <a:solidFill>
                  <a:srgbClr val="000000"/>
                </a:solidFill>
                <a:cs typeface="Arial Black"/>
              </a:rPr>
              <a:t>Improving health worldwide</a:t>
            </a:r>
            <a:endParaRPr lang="en-GB" sz="2000" b="1" dirty="0">
              <a:solidFill>
                <a:srgbClr val="000000"/>
              </a:solidFill>
              <a:cs typeface="Arial Black"/>
            </a:endParaRPr>
          </a:p>
        </p:txBody>
      </p:sp>
      <p:sp>
        <p:nvSpPr>
          <p:cNvPr id="6" name="Rectangle 5"/>
          <p:cNvSpPr/>
          <p:nvPr/>
        </p:nvSpPr>
        <p:spPr>
          <a:xfrm>
            <a:off x="368300" y="6224201"/>
            <a:ext cx="6045200" cy="323165"/>
          </a:xfrm>
          <a:prstGeom prst="rect">
            <a:avLst/>
          </a:prstGeom>
        </p:spPr>
        <p:txBody>
          <a:bodyPr wrap="square">
            <a:spAutoFit/>
          </a:bodyPr>
          <a:lstStyle/>
          <a:p>
            <a:r>
              <a:rPr lang="en-GB" sz="1500" b="1" dirty="0" smtClean="0">
                <a:solidFill>
                  <a:srgbClr val="000000"/>
                </a:solidFill>
                <a:latin typeface="+mj-lt"/>
                <a:cs typeface="Arial Black"/>
              </a:rPr>
              <a:t>ideas.lshtm.ac.uk</a:t>
            </a:r>
          </a:p>
        </p:txBody>
      </p:sp>
      <p:pic>
        <p:nvPicPr>
          <p:cNvPr id="7" name="Picture 6"/>
          <p:cNvPicPr/>
          <p:nvPr/>
        </p:nvPicPr>
        <p:blipFill rotWithShape="1">
          <a:blip r:embed="rId3">
            <a:extLst>
              <a:ext uri="{28A0092B-C50C-407E-A947-70E740481C1C}">
                <a14:useLocalDpi xmlns:a14="http://schemas.microsoft.com/office/drawing/2010/main" val="0"/>
              </a:ext>
            </a:extLst>
          </a:blip>
          <a:srcRect t="9649" b="25714"/>
          <a:stretch/>
        </p:blipFill>
        <p:spPr bwMode="auto">
          <a:xfrm>
            <a:off x="3960032" y="1796142"/>
            <a:ext cx="4726767" cy="2854513"/>
          </a:xfrm>
          <a:prstGeom prst="rect">
            <a:avLst/>
          </a:prstGeom>
          <a:noFill/>
          <a:ln>
            <a:noFill/>
          </a:ln>
        </p:spPr>
      </p:pic>
      <p:sp>
        <p:nvSpPr>
          <p:cNvPr id="8" name="TextBox 7"/>
          <p:cNvSpPr txBox="1"/>
          <p:nvPr/>
        </p:nvSpPr>
        <p:spPr>
          <a:xfrm>
            <a:off x="8682221" y="6600745"/>
            <a:ext cx="457200" cy="261610"/>
          </a:xfrm>
          <a:prstGeom prst="rect">
            <a:avLst/>
          </a:prstGeom>
          <a:noFill/>
        </p:spPr>
        <p:txBody>
          <a:bodyPr wrap="square" rtlCol="0">
            <a:spAutoFit/>
          </a:bodyPr>
          <a:lstStyle/>
          <a:p>
            <a:r>
              <a:rPr lang="en-GB" sz="1100" dirty="0" smtClean="0"/>
              <a:t>55</a:t>
            </a:r>
            <a:endParaRPr lang="en-GB" sz="1100" dirty="0"/>
          </a:p>
        </p:txBody>
      </p:sp>
    </p:spTree>
    <p:extLst>
      <p:ext uri="{BB962C8B-B14F-4D97-AF65-F5344CB8AC3E}">
        <p14:creationId xmlns:p14="http://schemas.microsoft.com/office/powerpoint/2010/main" val="2458929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638" y="72572"/>
            <a:ext cx="8831170" cy="761999"/>
          </a:xfrm>
        </p:spPr>
        <p:txBody>
          <a:bodyPr>
            <a:normAutofit fontScale="25000" lnSpcReduction="20000"/>
          </a:bodyPr>
          <a:lstStyle/>
          <a:p>
            <a:r>
              <a:rPr lang="en-US" sz="12800" b="1" dirty="0" smtClean="0">
                <a:solidFill>
                  <a:schemeClr val="accent1"/>
                </a:solidFill>
                <a:latin typeface="Cambria" pitchFamily="18" charset="0"/>
              </a:rPr>
              <a:t>Background: </a:t>
            </a:r>
            <a:r>
              <a:rPr lang="en-GB" sz="12800" b="1" dirty="0">
                <a:solidFill>
                  <a:schemeClr val="accent1"/>
                </a:solidFill>
                <a:latin typeface="Cambria" pitchFamily="18" charset="0"/>
              </a:rPr>
              <a:t>T</a:t>
            </a:r>
            <a:r>
              <a:rPr lang="en-GB" sz="12800" b="1" dirty="0" smtClean="0">
                <a:solidFill>
                  <a:schemeClr val="accent1"/>
                </a:solidFill>
                <a:latin typeface="Cambria" pitchFamily="18" charset="0"/>
              </a:rPr>
              <a:t>hree-tier </a:t>
            </a:r>
            <a:r>
              <a:rPr lang="en-GB" sz="12800" b="1" dirty="0">
                <a:solidFill>
                  <a:schemeClr val="accent1"/>
                </a:solidFill>
                <a:latin typeface="Cambria" pitchFamily="18" charset="0"/>
              </a:rPr>
              <a:t>system of government</a:t>
            </a:r>
            <a:endParaRPr lang="en-US" sz="12800" b="1" dirty="0">
              <a:solidFill>
                <a:schemeClr val="accent1"/>
              </a:solidFill>
              <a:latin typeface="Cambria" pitchFamily="18" charset="0"/>
            </a:endParaRPr>
          </a:p>
          <a:p>
            <a:r>
              <a:rPr lang="en-GB" sz="4600" b="1" dirty="0" smtClean="0">
                <a:solidFill>
                  <a:schemeClr val="accent1"/>
                </a:solidFill>
                <a:latin typeface="Cambria" pitchFamily="18" charset="0"/>
              </a:rPr>
              <a:t> </a:t>
            </a:r>
          </a:p>
        </p:txBody>
      </p:sp>
      <p:sp>
        <p:nvSpPr>
          <p:cNvPr id="4" name="TextBox 3"/>
          <p:cNvSpPr txBox="1"/>
          <p:nvPr/>
        </p:nvSpPr>
        <p:spPr>
          <a:xfrm>
            <a:off x="171638" y="659160"/>
            <a:ext cx="4393926" cy="5355313"/>
          </a:xfrm>
          <a:prstGeom prst="rect">
            <a:avLst/>
          </a:prstGeom>
          <a:noFill/>
        </p:spPr>
        <p:txBody>
          <a:bodyPr wrap="square" rtlCol="0">
            <a:spAutoFit/>
          </a:bodyPr>
          <a:lstStyle/>
          <a:p>
            <a:pPr>
              <a:lnSpc>
                <a:spcPct val="130000"/>
              </a:lnSpc>
            </a:pPr>
            <a:r>
              <a:rPr lang="en-GB" sz="2400" b="1" dirty="0" smtClean="0"/>
              <a:t>Federal: </a:t>
            </a:r>
          </a:p>
          <a:p>
            <a:pPr marL="285750" indent="-285750">
              <a:lnSpc>
                <a:spcPct val="130000"/>
              </a:lnSpc>
              <a:buFont typeface="Wingdings" charset="2"/>
              <a:buChar char="ü"/>
            </a:pPr>
            <a:r>
              <a:rPr lang="en-GB" sz="2400" dirty="0" smtClean="0"/>
              <a:t>Set strategic decisions or policy goals; </a:t>
            </a:r>
            <a:r>
              <a:rPr lang="en-GB" sz="2400" dirty="0"/>
              <a:t>r</a:t>
            </a:r>
            <a:r>
              <a:rPr lang="en-GB" sz="2400" dirty="0" smtClean="0"/>
              <a:t>esource mobilisation &amp; distribution to attain set goals</a:t>
            </a:r>
            <a:endParaRPr lang="en-GB" sz="2400" dirty="0"/>
          </a:p>
          <a:p>
            <a:pPr>
              <a:lnSpc>
                <a:spcPct val="130000"/>
              </a:lnSpc>
            </a:pPr>
            <a:r>
              <a:rPr lang="en-GB" sz="2400" b="1" dirty="0"/>
              <a:t>State:</a:t>
            </a:r>
          </a:p>
          <a:p>
            <a:pPr marL="285750" indent="-285750">
              <a:lnSpc>
                <a:spcPct val="130000"/>
              </a:lnSpc>
              <a:buFont typeface="Wingdings" charset="2"/>
              <a:buChar char="ü"/>
            </a:pPr>
            <a:r>
              <a:rPr lang="en-GB" sz="2400" dirty="0"/>
              <a:t>Oversee the adoption or adaption of national health policies at the state and </a:t>
            </a:r>
            <a:r>
              <a:rPr lang="en-GB" sz="2400" dirty="0" smtClean="0"/>
              <a:t>LGAs </a:t>
            </a:r>
            <a:endParaRPr lang="en-GB" sz="2400" dirty="0"/>
          </a:p>
          <a:p>
            <a:pPr>
              <a:lnSpc>
                <a:spcPct val="130000"/>
              </a:lnSpc>
            </a:pPr>
            <a:r>
              <a:rPr lang="en-GB" sz="2400" b="1" dirty="0"/>
              <a:t>LGAs:</a:t>
            </a:r>
          </a:p>
          <a:p>
            <a:pPr marL="285750" indent="-285750">
              <a:lnSpc>
                <a:spcPct val="130000"/>
              </a:lnSpc>
              <a:buFont typeface="Wingdings" charset="2"/>
              <a:buChar char="ü"/>
            </a:pPr>
            <a:r>
              <a:rPr lang="en-GB" sz="2400" b="1" dirty="0"/>
              <a:t>D</a:t>
            </a:r>
            <a:r>
              <a:rPr lang="en-GB" sz="2400" b="1" dirty="0" smtClean="0"/>
              <a:t>ecisions </a:t>
            </a:r>
            <a:r>
              <a:rPr lang="en-GB" sz="2400" b="1" dirty="0"/>
              <a:t>on the provision of primary health </a:t>
            </a:r>
            <a:r>
              <a:rPr lang="en-GB" sz="2400" b="1" dirty="0" smtClean="0"/>
              <a:t>care</a:t>
            </a:r>
            <a:endParaRPr lang="en-GB" sz="2400" b="1"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427885" y="1045845"/>
            <a:ext cx="4574923" cy="4585945"/>
          </a:xfrm>
          <a:prstGeom prst="rect">
            <a:avLst/>
          </a:prstGeom>
          <a:noFill/>
          <a:ln>
            <a:noFill/>
          </a:ln>
        </p:spPr>
      </p:pic>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56</a:t>
            </a:r>
            <a:endParaRPr lang="en-GB" sz="1100" dirty="0"/>
          </a:p>
        </p:txBody>
      </p:sp>
    </p:spTree>
    <p:extLst>
      <p:ext uri="{BB962C8B-B14F-4D97-AF65-F5344CB8AC3E}">
        <p14:creationId xmlns:p14="http://schemas.microsoft.com/office/powerpoint/2010/main" val="40161618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453572"/>
            <a:ext cx="8343900" cy="761999"/>
          </a:xfrm>
        </p:spPr>
        <p:txBody>
          <a:bodyPr>
            <a:normAutofit fontScale="32500" lnSpcReduction="20000"/>
          </a:bodyPr>
          <a:lstStyle/>
          <a:p>
            <a:r>
              <a:rPr lang="en-US" sz="11100" b="1" dirty="0" smtClean="0">
                <a:solidFill>
                  <a:schemeClr val="accent1"/>
                </a:solidFill>
                <a:latin typeface="Cambria" pitchFamily="18" charset="0"/>
              </a:rPr>
              <a:t>Study setting: </a:t>
            </a:r>
            <a:r>
              <a:rPr lang="en-US" sz="11100" b="1" dirty="0" err="1" smtClean="0">
                <a:solidFill>
                  <a:schemeClr val="accent1"/>
                </a:solidFill>
                <a:latin typeface="Cambria" pitchFamily="18" charset="0"/>
              </a:rPr>
              <a:t>Gombe</a:t>
            </a:r>
            <a:r>
              <a:rPr lang="en-US" sz="11100" b="1" dirty="0" smtClean="0">
                <a:solidFill>
                  <a:schemeClr val="accent1"/>
                </a:solidFill>
                <a:latin typeface="Cambria" pitchFamily="18" charset="0"/>
              </a:rPr>
              <a:t> state</a:t>
            </a:r>
            <a:endParaRPr lang="en-US" sz="11100" b="1" dirty="0">
              <a:solidFill>
                <a:schemeClr val="accent1"/>
              </a:solidFill>
              <a:latin typeface="Cambria" pitchFamily="18" charset="0"/>
            </a:endParaRPr>
          </a:p>
          <a:p>
            <a:r>
              <a:rPr lang="en-GB" sz="4600" b="1" dirty="0" smtClean="0">
                <a:solidFill>
                  <a:schemeClr val="accent1"/>
                </a:solidFill>
                <a:latin typeface="Cambria" pitchFamily="18" charset="0"/>
              </a:rPr>
              <a:t> </a:t>
            </a:r>
          </a:p>
        </p:txBody>
      </p:sp>
      <p:sp>
        <p:nvSpPr>
          <p:cNvPr id="4" name="TextBox 3"/>
          <p:cNvSpPr txBox="1"/>
          <p:nvPr/>
        </p:nvSpPr>
        <p:spPr>
          <a:xfrm>
            <a:off x="332032" y="1096001"/>
            <a:ext cx="3873369" cy="4850558"/>
          </a:xfrm>
          <a:prstGeom prst="rect">
            <a:avLst/>
          </a:prstGeom>
          <a:noFill/>
        </p:spPr>
        <p:txBody>
          <a:bodyPr wrap="square" rtlCol="0">
            <a:spAutoFit/>
          </a:bodyPr>
          <a:lstStyle/>
          <a:p>
            <a:pPr marL="457200" indent="-457200">
              <a:lnSpc>
                <a:spcPct val="130000"/>
              </a:lnSpc>
              <a:buFont typeface="Wingdings" charset="2"/>
              <a:buChar char="ü"/>
            </a:pPr>
            <a:r>
              <a:rPr lang="en-US" sz="2800" dirty="0" smtClean="0"/>
              <a:t>Located </a:t>
            </a:r>
            <a:r>
              <a:rPr lang="en-US" sz="2800" dirty="0"/>
              <a:t>in the North-East region of </a:t>
            </a:r>
            <a:r>
              <a:rPr lang="en-US" sz="2800" dirty="0" smtClean="0"/>
              <a:t>Nigeria; estimated </a:t>
            </a:r>
            <a:r>
              <a:rPr lang="en-US" sz="2800" dirty="0"/>
              <a:t>population of 2.8 </a:t>
            </a:r>
            <a:r>
              <a:rPr lang="en-US" sz="2800" dirty="0" smtClean="0"/>
              <a:t>million</a:t>
            </a:r>
          </a:p>
          <a:p>
            <a:pPr marL="457200" indent="-457200">
              <a:lnSpc>
                <a:spcPct val="130000"/>
              </a:lnSpc>
              <a:buFont typeface="Wingdings" charset="2"/>
              <a:buChar char="ü"/>
            </a:pPr>
            <a:r>
              <a:rPr lang="en-US" sz="2800" dirty="0"/>
              <a:t>M</a:t>
            </a:r>
            <a:r>
              <a:rPr lang="en-US" sz="2800" dirty="0" smtClean="0"/>
              <a:t>ulti</a:t>
            </a:r>
            <a:r>
              <a:rPr lang="en-US" sz="2800" dirty="0"/>
              <a:t>-ethnic and comprises 11 </a:t>
            </a:r>
            <a:r>
              <a:rPr lang="en-US" sz="2800" dirty="0" smtClean="0"/>
              <a:t>LGAs</a:t>
            </a:r>
          </a:p>
          <a:p>
            <a:pPr marL="457200" indent="-457200">
              <a:lnSpc>
                <a:spcPct val="130000"/>
              </a:lnSpc>
              <a:buFont typeface="Wingdings" charset="2"/>
              <a:buChar char="ü"/>
            </a:pPr>
            <a:r>
              <a:rPr lang="en-US" sz="2800" dirty="0" smtClean="0"/>
              <a:t>About </a:t>
            </a:r>
            <a:r>
              <a:rPr lang="en-US" sz="2800" dirty="0"/>
              <a:t>75% of the state is rural </a:t>
            </a:r>
            <a:endParaRPr lang="en-GB" sz="2000" dirty="0" smtClean="0"/>
          </a:p>
          <a:p>
            <a:pPr marL="182563" indent="-182563"/>
            <a:endParaRPr lang="en-GB" dirty="0" smtClean="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78266" y="1215571"/>
            <a:ext cx="4108533" cy="422402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107049" y="4106091"/>
            <a:ext cx="3048000" cy="2667000"/>
          </a:xfrm>
          <a:prstGeom prst="rect">
            <a:avLst/>
          </a:prstGeom>
          <a:noFill/>
          <a:ln>
            <a:noFill/>
          </a:ln>
        </p:spPr>
      </p:pic>
      <p:sp>
        <p:nvSpPr>
          <p:cNvPr id="7" name="TextBox 6"/>
          <p:cNvSpPr txBox="1"/>
          <p:nvPr/>
        </p:nvSpPr>
        <p:spPr>
          <a:xfrm>
            <a:off x="8682221" y="6600745"/>
            <a:ext cx="457200" cy="261610"/>
          </a:xfrm>
          <a:prstGeom prst="rect">
            <a:avLst/>
          </a:prstGeom>
          <a:noFill/>
        </p:spPr>
        <p:txBody>
          <a:bodyPr wrap="square" rtlCol="0">
            <a:spAutoFit/>
          </a:bodyPr>
          <a:lstStyle/>
          <a:p>
            <a:r>
              <a:rPr lang="en-GB" sz="1100" dirty="0" smtClean="0"/>
              <a:t>57</a:t>
            </a:r>
            <a:endParaRPr lang="en-GB" sz="1100" dirty="0"/>
          </a:p>
        </p:txBody>
      </p:sp>
    </p:spTree>
    <p:extLst>
      <p:ext uri="{BB962C8B-B14F-4D97-AF65-F5344CB8AC3E}">
        <p14:creationId xmlns:p14="http://schemas.microsoft.com/office/powerpoint/2010/main" val="12123382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453572"/>
            <a:ext cx="8343900" cy="761999"/>
          </a:xfrm>
        </p:spPr>
        <p:txBody>
          <a:bodyPr>
            <a:normAutofit fontScale="32500" lnSpcReduction="20000"/>
          </a:bodyPr>
          <a:lstStyle/>
          <a:p>
            <a:r>
              <a:rPr lang="en-US" sz="11100" b="1" dirty="0">
                <a:solidFill>
                  <a:schemeClr val="accent1"/>
                </a:solidFill>
                <a:latin typeface="Cambria" pitchFamily="18" charset="0"/>
              </a:rPr>
              <a:t>S</a:t>
            </a:r>
            <a:r>
              <a:rPr lang="en-US" sz="11100" b="1" dirty="0" smtClean="0">
                <a:solidFill>
                  <a:schemeClr val="accent1"/>
                </a:solidFill>
                <a:latin typeface="Cambria" pitchFamily="18" charset="0"/>
              </a:rPr>
              <a:t>tudy setting: </a:t>
            </a:r>
            <a:r>
              <a:rPr lang="en-US" sz="11100" b="1" dirty="0" err="1" smtClean="0">
                <a:solidFill>
                  <a:schemeClr val="accent1"/>
                </a:solidFill>
                <a:latin typeface="Cambria" pitchFamily="18" charset="0"/>
              </a:rPr>
              <a:t>Shongom</a:t>
            </a:r>
            <a:r>
              <a:rPr lang="en-US" sz="11100" b="1" dirty="0" smtClean="0">
                <a:solidFill>
                  <a:schemeClr val="accent1"/>
                </a:solidFill>
                <a:latin typeface="Cambria" pitchFamily="18" charset="0"/>
              </a:rPr>
              <a:t> LGA</a:t>
            </a:r>
            <a:endParaRPr lang="en-US" sz="11100" b="1" dirty="0">
              <a:solidFill>
                <a:schemeClr val="accent1"/>
              </a:solidFill>
              <a:latin typeface="Cambria" pitchFamily="18" charset="0"/>
            </a:endParaRPr>
          </a:p>
          <a:p>
            <a:r>
              <a:rPr lang="en-GB" sz="4600" b="1" dirty="0" smtClean="0">
                <a:solidFill>
                  <a:schemeClr val="accent1"/>
                </a:solidFill>
                <a:latin typeface="Cambria" pitchFamily="18" charset="0"/>
              </a:rPr>
              <a:t> </a:t>
            </a:r>
          </a:p>
        </p:txBody>
      </p:sp>
      <p:sp>
        <p:nvSpPr>
          <p:cNvPr id="4" name="TextBox 3"/>
          <p:cNvSpPr txBox="1"/>
          <p:nvPr/>
        </p:nvSpPr>
        <p:spPr>
          <a:xfrm>
            <a:off x="351491" y="1027905"/>
            <a:ext cx="4324512" cy="2049792"/>
          </a:xfrm>
          <a:prstGeom prst="rect">
            <a:avLst/>
          </a:prstGeom>
          <a:noFill/>
        </p:spPr>
        <p:txBody>
          <a:bodyPr wrap="square" rtlCol="0">
            <a:spAutoFit/>
          </a:bodyPr>
          <a:lstStyle/>
          <a:p>
            <a:pPr marL="342900" indent="-342900">
              <a:lnSpc>
                <a:spcPct val="130000"/>
              </a:lnSpc>
              <a:buFont typeface="Wingdings" charset="2"/>
              <a:buChar char="ü"/>
            </a:pPr>
            <a:r>
              <a:rPr lang="en-US" sz="2800" dirty="0" smtClean="0"/>
              <a:t>Estimated </a:t>
            </a:r>
            <a:r>
              <a:rPr lang="en-US" sz="2800" dirty="0"/>
              <a:t>population of </a:t>
            </a:r>
            <a:r>
              <a:rPr lang="en-US" sz="2800" dirty="0" smtClean="0"/>
              <a:t>151,520</a:t>
            </a:r>
          </a:p>
          <a:p>
            <a:pPr marL="342900" indent="-342900">
              <a:lnSpc>
                <a:spcPct val="130000"/>
              </a:lnSpc>
              <a:buFont typeface="Wingdings" charset="2"/>
              <a:buChar char="ü"/>
            </a:pPr>
            <a:r>
              <a:rPr lang="en-US" sz="2800" dirty="0" smtClean="0"/>
              <a:t>Purposefully selected</a:t>
            </a:r>
          </a:p>
          <a:p>
            <a:pPr marL="182563" indent="-182563"/>
            <a:endParaRPr lang="en-GB" dirty="0" smtClean="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686039" y="1215571"/>
            <a:ext cx="4457961" cy="329184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617848" y="3599400"/>
            <a:ext cx="5486400" cy="3086100"/>
          </a:xfrm>
          <a:prstGeom prst="rect">
            <a:avLst/>
          </a:prstGeom>
          <a:noFill/>
          <a:ln>
            <a:noFill/>
          </a:ln>
        </p:spPr>
      </p:pic>
      <p:sp>
        <p:nvSpPr>
          <p:cNvPr id="7" name="TextBox 6"/>
          <p:cNvSpPr txBox="1"/>
          <p:nvPr/>
        </p:nvSpPr>
        <p:spPr>
          <a:xfrm>
            <a:off x="8682221" y="6600745"/>
            <a:ext cx="457200" cy="261610"/>
          </a:xfrm>
          <a:prstGeom prst="rect">
            <a:avLst/>
          </a:prstGeom>
          <a:noFill/>
        </p:spPr>
        <p:txBody>
          <a:bodyPr wrap="square" rtlCol="0">
            <a:spAutoFit/>
          </a:bodyPr>
          <a:lstStyle/>
          <a:p>
            <a:r>
              <a:rPr lang="en-GB" sz="1100" dirty="0" smtClean="0"/>
              <a:t>58</a:t>
            </a:r>
            <a:endParaRPr lang="en-GB" sz="1100" dirty="0"/>
          </a:p>
        </p:txBody>
      </p:sp>
    </p:spTree>
    <p:extLst>
      <p:ext uri="{BB962C8B-B14F-4D97-AF65-F5344CB8AC3E}">
        <p14:creationId xmlns:p14="http://schemas.microsoft.com/office/powerpoint/2010/main" val="33181195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453572"/>
            <a:ext cx="8343900" cy="761999"/>
          </a:xfrm>
        </p:spPr>
        <p:txBody>
          <a:bodyPr>
            <a:normAutofit fontScale="32500" lnSpcReduction="20000"/>
          </a:bodyPr>
          <a:lstStyle/>
          <a:p>
            <a:r>
              <a:rPr lang="en-US" sz="11100" b="1" dirty="0" smtClean="0">
                <a:solidFill>
                  <a:schemeClr val="accent1"/>
                </a:solidFill>
                <a:latin typeface="Cambria" pitchFamily="18" charset="0"/>
              </a:rPr>
              <a:t>Methodology: Data collection</a:t>
            </a:r>
            <a:endParaRPr lang="en-US" sz="11100" b="1" dirty="0">
              <a:solidFill>
                <a:schemeClr val="accent1"/>
              </a:solidFill>
              <a:latin typeface="Cambria" pitchFamily="18" charset="0"/>
            </a:endParaRPr>
          </a:p>
          <a:p>
            <a:r>
              <a:rPr lang="en-GB" sz="4600" b="1" dirty="0" smtClean="0">
                <a:solidFill>
                  <a:schemeClr val="accent1"/>
                </a:solidFill>
                <a:latin typeface="Cambria" pitchFamily="18" charset="0"/>
              </a:rPr>
              <a:t> </a:t>
            </a:r>
          </a:p>
        </p:txBody>
      </p:sp>
      <p:sp>
        <p:nvSpPr>
          <p:cNvPr id="4" name="TextBox 3"/>
          <p:cNvSpPr txBox="1"/>
          <p:nvPr/>
        </p:nvSpPr>
        <p:spPr>
          <a:xfrm>
            <a:off x="342900" y="1000034"/>
            <a:ext cx="8565098" cy="5109091"/>
          </a:xfrm>
          <a:prstGeom prst="rect">
            <a:avLst/>
          </a:prstGeom>
          <a:noFill/>
        </p:spPr>
        <p:txBody>
          <a:bodyPr wrap="square" rtlCol="0">
            <a:spAutoFit/>
          </a:bodyPr>
          <a:lstStyle/>
          <a:p>
            <a:pPr marL="342900" indent="-342900">
              <a:buFont typeface="Wingdings" charset="2"/>
              <a:buChar char="ü"/>
            </a:pPr>
            <a:r>
              <a:rPr lang="en-GB" sz="2800" dirty="0" smtClean="0"/>
              <a:t>In-depth interviews about the generation of maternal &amp; </a:t>
            </a:r>
            <a:r>
              <a:rPr lang="en-GB" sz="2800" dirty="0" err="1" smtClean="0"/>
              <a:t>newborn</a:t>
            </a:r>
            <a:r>
              <a:rPr lang="en-GB" sz="2800" dirty="0" smtClean="0"/>
              <a:t> health data and use of data collected to improve maternal &amp; </a:t>
            </a:r>
            <a:r>
              <a:rPr lang="en-GB" sz="2800" dirty="0" err="1" smtClean="0"/>
              <a:t>newborn</a:t>
            </a:r>
            <a:r>
              <a:rPr lang="en-GB" sz="2800" dirty="0" smtClean="0"/>
              <a:t> care</a:t>
            </a:r>
          </a:p>
          <a:p>
            <a:pPr marL="342900" indent="-342900">
              <a:buFont typeface="Wingdings" charset="2"/>
              <a:buChar char="ü"/>
            </a:pPr>
            <a:r>
              <a:rPr lang="en-GB" sz="2800" dirty="0"/>
              <a:t>K</a:t>
            </a:r>
            <a:r>
              <a:rPr lang="en-GB" sz="2800" dirty="0" smtClean="0"/>
              <a:t>ey informants: drawn in collaborations with state ministry of health, state ministry for local government affairs, primary health care department of the LGA</a:t>
            </a:r>
          </a:p>
          <a:p>
            <a:pPr marL="342900" indent="-342900">
              <a:buFont typeface="Wingdings" charset="2"/>
              <a:buChar char="ü"/>
            </a:pPr>
            <a:r>
              <a:rPr lang="en-GB" sz="2800" dirty="0" smtClean="0"/>
              <a:t>Interviewees: health administrators, decision-makers, health workers</a:t>
            </a:r>
          </a:p>
          <a:p>
            <a:pPr marL="342900" indent="-342900">
              <a:buFont typeface="Wingdings" charset="2"/>
              <a:buChar char="ü"/>
            </a:pPr>
            <a:r>
              <a:rPr lang="en-GB" sz="2800" dirty="0" smtClean="0"/>
              <a:t>21 of the 30 interviewees approached agreed to participate (June</a:t>
            </a:r>
            <a:r>
              <a:rPr lang="en-GB" sz="2800" dirty="0"/>
              <a:t>–December 2012, follow up May –June </a:t>
            </a:r>
            <a:r>
              <a:rPr lang="en-GB" sz="2800" dirty="0" smtClean="0"/>
              <a:t>2013</a:t>
            </a:r>
            <a:r>
              <a:rPr lang="en-GB" sz="2400" dirty="0" smtClean="0"/>
              <a:t> </a:t>
            </a:r>
          </a:p>
          <a:p>
            <a:endParaRPr lang="en-GB" dirty="0" smtClean="0"/>
          </a:p>
        </p:txBody>
      </p:sp>
      <p:sp>
        <p:nvSpPr>
          <p:cNvPr id="5" name="TextBox 4"/>
          <p:cNvSpPr txBox="1"/>
          <p:nvPr/>
        </p:nvSpPr>
        <p:spPr>
          <a:xfrm>
            <a:off x="8682221" y="6600745"/>
            <a:ext cx="457200" cy="261610"/>
          </a:xfrm>
          <a:prstGeom prst="rect">
            <a:avLst/>
          </a:prstGeom>
          <a:noFill/>
        </p:spPr>
        <p:txBody>
          <a:bodyPr wrap="square" rtlCol="0">
            <a:spAutoFit/>
          </a:bodyPr>
          <a:lstStyle/>
          <a:p>
            <a:r>
              <a:rPr lang="en-GB" sz="1100" dirty="0" smtClean="0"/>
              <a:t>59</a:t>
            </a:r>
            <a:endParaRPr lang="en-GB" sz="1100" dirty="0"/>
          </a:p>
        </p:txBody>
      </p:sp>
    </p:spTree>
    <p:extLst>
      <p:ext uri="{BB962C8B-B14F-4D97-AF65-F5344CB8AC3E}">
        <p14:creationId xmlns:p14="http://schemas.microsoft.com/office/powerpoint/2010/main" val="864099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354" y="0"/>
            <a:ext cx="8654302" cy="1691571"/>
          </a:xfrm>
        </p:spPr>
        <p:txBody>
          <a:bodyPr>
            <a:normAutofit/>
          </a:bodyPr>
          <a:lstStyle/>
          <a:p>
            <a:r>
              <a:rPr lang="en-GB" sz="4400" b="1" dirty="0" smtClean="0">
                <a:solidFill>
                  <a:schemeClr val="accent1"/>
                </a:solidFill>
                <a:latin typeface="Cambria" pitchFamily="18" charset="0"/>
              </a:rPr>
              <a:t>DIPH feasibility study: </a:t>
            </a:r>
            <a:br>
              <a:rPr lang="en-GB" sz="4400" b="1" dirty="0" smtClean="0">
                <a:solidFill>
                  <a:schemeClr val="accent1"/>
                </a:solidFill>
                <a:latin typeface="Cambria" pitchFamily="18" charset="0"/>
              </a:rPr>
            </a:br>
            <a:r>
              <a:rPr lang="en-GB" sz="4400" b="1" dirty="0" smtClean="0">
                <a:solidFill>
                  <a:schemeClr val="accent1"/>
                </a:solidFill>
                <a:latin typeface="Cambria" pitchFamily="18" charset="0"/>
              </a:rPr>
              <a:t>India, Ethiopia and Nigeria </a:t>
            </a:r>
            <a:endParaRPr lang="en-GB" dirty="0"/>
          </a:p>
        </p:txBody>
      </p:sp>
      <p:sp>
        <p:nvSpPr>
          <p:cNvPr id="3" name="Subtitle 2"/>
          <p:cNvSpPr>
            <a:spLocks noGrp="1"/>
          </p:cNvSpPr>
          <p:nvPr>
            <p:ph type="subTitle" idx="1"/>
          </p:nvPr>
        </p:nvSpPr>
        <p:spPr>
          <a:xfrm>
            <a:off x="281354" y="1691571"/>
            <a:ext cx="8539089" cy="2160240"/>
          </a:xfrm>
        </p:spPr>
        <p:txBody>
          <a:bodyPr>
            <a:normAutofit fontScale="77500" lnSpcReduction="20000"/>
          </a:bodyPr>
          <a:lstStyle/>
          <a:p>
            <a:pPr>
              <a:spcBef>
                <a:spcPct val="0"/>
              </a:spcBef>
            </a:pPr>
            <a:r>
              <a:rPr lang="en-US" sz="3600" b="1" dirty="0" smtClean="0">
                <a:solidFill>
                  <a:schemeClr val="tx1"/>
                </a:solidFill>
              </a:rPr>
              <a:t>Overall aim </a:t>
            </a:r>
          </a:p>
          <a:p>
            <a:pPr>
              <a:spcBef>
                <a:spcPct val="0"/>
              </a:spcBef>
            </a:pPr>
            <a:endParaRPr lang="en-GB" sz="2600" b="1" dirty="0" smtClean="0">
              <a:solidFill>
                <a:schemeClr val="tx1"/>
              </a:solidFill>
              <a:latin typeface="+mj-lt"/>
              <a:ea typeface="+mj-ea"/>
              <a:cs typeface="+mj-cs"/>
            </a:endParaRPr>
          </a:p>
          <a:p>
            <a:pPr algn="just">
              <a:spcBef>
                <a:spcPct val="0"/>
              </a:spcBef>
            </a:pPr>
            <a:r>
              <a:rPr lang="en-US" sz="3000" dirty="0" smtClean="0">
                <a:solidFill>
                  <a:schemeClr val="tx1"/>
                </a:solidFill>
              </a:rPr>
              <a:t>To determine whether DIPH approach is technically feasible to implement</a:t>
            </a:r>
          </a:p>
          <a:p>
            <a:pPr algn="just">
              <a:spcBef>
                <a:spcPct val="0"/>
              </a:spcBef>
            </a:pPr>
            <a:endParaRPr lang="en-US" sz="2600" dirty="0" smtClean="0">
              <a:solidFill>
                <a:schemeClr val="tx1"/>
              </a:solidFill>
            </a:endParaRPr>
          </a:p>
          <a:p>
            <a:pPr algn="just">
              <a:spcBef>
                <a:spcPct val="0"/>
              </a:spcBef>
            </a:pPr>
            <a:r>
              <a:rPr lang="en-US" sz="3300" b="1" i="1" dirty="0" smtClean="0">
                <a:solidFill>
                  <a:schemeClr val="tx1"/>
                </a:solidFill>
              </a:rPr>
              <a:t>Focus</a:t>
            </a:r>
            <a:r>
              <a:rPr lang="en-US" sz="3300" i="1" dirty="0" smtClean="0">
                <a:solidFill>
                  <a:schemeClr val="tx1"/>
                </a:solidFill>
              </a:rPr>
              <a:t>: MNH related services offered by public health system and key </a:t>
            </a:r>
            <a:r>
              <a:rPr lang="en-US" sz="3300" i="1" dirty="0" err="1" smtClean="0">
                <a:solidFill>
                  <a:schemeClr val="tx1"/>
                </a:solidFill>
              </a:rPr>
              <a:t>organisations</a:t>
            </a:r>
            <a:endParaRPr lang="en-US" sz="3300" i="1" dirty="0" smtClean="0">
              <a:solidFill>
                <a:schemeClr val="tx1"/>
              </a:solidFill>
            </a:endParaRPr>
          </a:p>
          <a:p>
            <a:pPr>
              <a:spcBef>
                <a:spcPct val="0"/>
              </a:spcBef>
            </a:pPr>
            <a:endParaRPr lang="en-GB" sz="3600" b="1" dirty="0">
              <a:solidFill>
                <a:srgbClr val="0037A4"/>
              </a:solidFill>
              <a:latin typeface="+mj-lt"/>
              <a:ea typeface="+mj-ea"/>
              <a:cs typeface="+mj-cs"/>
            </a:endParaRPr>
          </a:p>
        </p:txBody>
      </p:sp>
      <p:pic>
        <p:nvPicPr>
          <p:cNvPr id="5" name="Picture 4"/>
          <p:cNvPicPr>
            <a:picLocks noChangeAspect="1"/>
          </p:cNvPicPr>
          <p:nvPr/>
        </p:nvPicPr>
        <p:blipFill>
          <a:blip r:embed="rId3"/>
          <a:stretch>
            <a:fillRect/>
          </a:stretch>
        </p:blipFill>
        <p:spPr>
          <a:xfrm>
            <a:off x="185201" y="3999601"/>
            <a:ext cx="4155306" cy="2672181"/>
          </a:xfrm>
          <a:prstGeom prst="rect">
            <a:avLst/>
          </a:prstGeom>
        </p:spPr>
      </p:pic>
      <p:sp>
        <p:nvSpPr>
          <p:cNvPr id="6" name="TextBox 5"/>
          <p:cNvSpPr txBox="1"/>
          <p:nvPr/>
        </p:nvSpPr>
        <p:spPr>
          <a:xfrm>
            <a:off x="8756374" y="6530009"/>
            <a:ext cx="387626" cy="369332"/>
          </a:xfrm>
          <a:prstGeom prst="rect">
            <a:avLst/>
          </a:prstGeom>
          <a:noFill/>
        </p:spPr>
        <p:txBody>
          <a:bodyPr wrap="square" rtlCol="0">
            <a:spAutoFit/>
          </a:bodyPr>
          <a:lstStyle/>
          <a:p>
            <a:r>
              <a:rPr lang="en-GB" dirty="0" smtClean="0"/>
              <a:t>6</a:t>
            </a:r>
            <a:endParaRPr lang="en-GB"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1350444"/>
            <a:ext cx="8528726" cy="5494667"/>
          </a:xfrm>
          <a:prstGeom prst="rect">
            <a:avLst/>
          </a:prstGeom>
          <a:solidFill>
            <a:schemeClr val="bg1"/>
          </a:solidFill>
          <a:ln>
            <a:solidFill>
              <a:schemeClr val="bg1"/>
            </a:solidFill>
          </a:ln>
        </p:spPr>
        <p:txBody>
          <a:bodyPr wrap="square" rtlCol="0">
            <a:spAutoFit/>
          </a:bodyPr>
          <a:lstStyle/>
          <a:p>
            <a:endParaRPr lang="en-GB" dirty="0"/>
          </a:p>
        </p:txBody>
      </p:sp>
      <p:sp>
        <p:nvSpPr>
          <p:cNvPr id="2" name="Title 1"/>
          <p:cNvSpPr>
            <a:spLocks noGrp="1"/>
          </p:cNvSpPr>
          <p:nvPr>
            <p:ph type="title"/>
          </p:nvPr>
        </p:nvSpPr>
        <p:spPr>
          <a:xfrm>
            <a:off x="342900" y="274638"/>
            <a:ext cx="8275806" cy="1143000"/>
          </a:xfrm>
        </p:spPr>
        <p:txBody>
          <a:bodyPr>
            <a:noAutofit/>
          </a:bodyPr>
          <a:lstStyle/>
          <a:p>
            <a:r>
              <a:rPr lang="en-US" sz="4000" b="1" dirty="0">
                <a:solidFill>
                  <a:schemeClr val="accent1"/>
                </a:solidFill>
                <a:latin typeface="Cambria" pitchFamily="18" charset="0"/>
              </a:rPr>
              <a:t>Methods: Data analysis framework</a:t>
            </a:r>
            <a:endParaRPr lang="en-US" sz="4000" b="1" dirty="0">
              <a:solidFill>
                <a:schemeClr val="accent1"/>
              </a:solidFill>
              <a:latin typeface="Cambria" pitchFamily="18" charset="0"/>
            </a:endParaRPr>
          </a:p>
        </p:txBody>
      </p:sp>
      <p:sp>
        <p:nvSpPr>
          <p:cNvPr id="3" name="Content Placeholder 2"/>
          <p:cNvSpPr>
            <a:spLocks noGrp="1"/>
          </p:cNvSpPr>
          <p:nvPr>
            <p:ph idx="1"/>
          </p:nvPr>
        </p:nvSpPr>
        <p:spPr>
          <a:xfrm>
            <a:off x="342900" y="1473736"/>
            <a:ext cx="8528726" cy="5371375"/>
          </a:xfrm>
        </p:spPr>
        <p:txBody>
          <a:bodyPr>
            <a:normAutofit lnSpcReduction="10000"/>
          </a:bodyPr>
          <a:lstStyle/>
          <a:p>
            <a:pPr marL="0" indent="0" algn="ctr">
              <a:buNone/>
            </a:pPr>
            <a:r>
              <a:rPr lang="en-GB" b="1" dirty="0" smtClean="0"/>
              <a:t>Improved health decisions</a:t>
            </a:r>
          </a:p>
          <a:p>
            <a:pPr marL="0" indent="0" algn="ctr">
              <a:buNone/>
            </a:pPr>
            <a:endParaRPr lang="en-GB" b="1" dirty="0" smtClean="0"/>
          </a:p>
          <a:p>
            <a:pPr marL="0" indent="0" algn="ctr">
              <a:buNone/>
            </a:pPr>
            <a:endParaRPr lang="en-GB" b="1" dirty="0"/>
          </a:p>
          <a:p>
            <a:pPr marL="0" indent="0" algn="ctr">
              <a:buNone/>
            </a:pPr>
            <a:endParaRPr lang="en-GB" b="1" dirty="0" smtClean="0"/>
          </a:p>
          <a:p>
            <a:pPr marL="0" indent="0" algn="ctr">
              <a:buNone/>
            </a:pPr>
            <a:endParaRPr lang="en-GB" b="1" dirty="0"/>
          </a:p>
          <a:p>
            <a:pPr marL="0" indent="0" algn="ctr">
              <a:buNone/>
            </a:pPr>
            <a:endParaRPr lang="en-GB" b="1" dirty="0" smtClean="0"/>
          </a:p>
          <a:p>
            <a:pPr marL="0" indent="0" algn="ctr">
              <a:buNone/>
            </a:pPr>
            <a:endParaRPr lang="en-GB" b="1" dirty="0"/>
          </a:p>
          <a:p>
            <a:pPr marL="0" indent="0" algn="ctr">
              <a:buNone/>
            </a:pPr>
            <a:endParaRPr lang="en-GB" b="1" dirty="0" smtClean="0"/>
          </a:p>
          <a:p>
            <a:pPr marL="0" indent="0" algn="ctr">
              <a:buNone/>
            </a:pPr>
            <a:endParaRPr lang="en-GB" b="1" dirty="0"/>
          </a:p>
          <a:p>
            <a:pPr marL="0" indent="0" algn="ctr">
              <a:buNone/>
            </a:pPr>
            <a:endParaRPr lang="en-GB" b="1" dirty="0" smtClean="0"/>
          </a:p>
          <a:p>
            <a:pPr marL="0" indent="0" algn="ctr">
              <a:buNone/>
            </a:pPr>
            <a:endParaRPr lang="en-GB" b="1" dirty="0"/>
          </a:p>
          <a:p>
            <a:pPr marL="0" indent="0" algn="ctr">
              <a:buNone/>
            </a:pPr>
            <a:endParaRPr lang="en-GB" b="1" dirty="0" smtClean="0"/>
          </a:p>
          <a:p>
            <a:pPr marL="0" indent="0" algn="ctr">
              <a:buNone/>
            </a:pPr>
            <a:endParaRPr lang="en-GB" sz="800" b="1" dirty="0"/>
          </a:p>
          <a:p>
            <a:pPr marL="0" indent="0" algn="ctr">
              <a:buNone/>
            </a:pPr>
            <a:endParaRPr lang="en-GB" sz="800" b="1" dirty="0" smtClean="0"/>
          </a:p>
          <a:p>
            <a:pPr marL="0" indent="0" algn="ctr">
              <a:buNone/>
            </a:pPr>
            <a:endParaRPr lang="en-GB" sz="800" b="1" dirty="0"/>
          </a:p>
          <a:p>
            <a:pPr marL="0" indent="0" algn="ctr">
              <a:buNone/>
            </a:pPr>
            <a:endParaRPr lang="en-GB" sz="800" b="1" dirty="0" smtClean="0"/>
          </a:p>
          <a:p>
            <a:pPr marL="0" indent="0" algn="ctr">
              <a:buNone/>
            </a:pPr>
            <a:r>
              <a:rPr lang="en-GB" b="1" dirty="0" smtClean="0"/>
              <a:t>Improved accountability</a:t>
            </a:r>
            <a:endParaRPr lang="en-GB" b="1" dirty="0"/>
          </a:p>
        </p:txBody>
      </p:sp>
      <p:sp>
        <p:nvSpPr>
          <p:cNvPr id="4" name="Rounded Rectangle 3"/>
          <p:cNvSpPr/>
          <p:nvPr/>
        </p:nvSpPr>
        <p:spPr>
          <a:xfrm>
            <a:off x="944799" y="2356524"/>
            <a:ext cx="7324928" cy="358153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Up Arrow 5"/>
          <p:cNvSpPr/>
          <p:nvPr/>
        </p:nvSpPr>
        <p:spPr>
          <a:xfrm>
            <a:off x="4402982" y="1955258"/>
            <a:ext cx="408561" cy="291829"/>
          </a:xfrm>
          <a:prstGeom prst="upArrow">
            <a:avLst/>
          </a:prstGeom>
          <a:solidFill>
            <a:schemeClr val="bg1">
              <a:lumMod val="50000"/>
            </a:schemeClr>
          </a:solidFill>
          <a:ln>
            <a:solidFill>
              <a:schemeClr val="bg1">
                <a:lumMod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sp>
        <p:nvSpPr>
          <p:cNvPr id="7" name="Up Arrow 6"/>
          <p:cNvSpPr/>
          <p:nvPr/>
        </p:nvSpPr>
        <p:spPr>
          <a:xfrm rot="10800000">
            <a:off x="4402981" y="6075797"/>
            <a:ext cx="408561" cy="291829"/>
          </a:xfrm>
          <a:prstGeom prst="upArrow">
            <a:avLst/>
          </a:prstGeom>
          <a:solidFill>
            <a:schemeClr val="bg1">
              <a:lumMod val="50000"/>
            </a:schemeClr>
          </a:solidFill>
          <a:ln>
            <a:solidFill>
              <a:schemeClr val="bg1">
                <a:lumMod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sp>
        <p:nvSpPr>
          <p:cNvPr id="8" name="Rectangle 7"/>
          <p:cNvSpPr/>
          <p:nvPr/>
        </p:nvSpPr>
        <p:spPr>
          <a:xfrm>
            <a:off x="3745146" y="2762653"/>
            <a:ext cx="1721796" cy="67120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Information availability</a:t>
            </a:r>
            <a:endParaRPr lang="en-GB" dirty="0"/>
          </a:p>
        </p:txBody>
      </p:sp>
      <p:sp>
        <p:nvSpPr>
          <p:cNvPr id="9" name="Rectangle 8"/>
          <p:cNvSpPr/>
          <p:nvPr/>
        </p:nvSpPr>
        <p:spPr>
          <a:xfrm>
            <a:off x="6173818" y="3835126"/>
            <a:ext cx="1721796" cy="67120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Information use</a:t>
            </a:r>
            <a:endParaRPr lang="en-GB" dirty="0"/>
          </a:p>
        </p:txBody>
      </p:sp>
      <p:sp>
        <p:nvSpPr>
          <p:cNvPr id="10" name="Rectangle 9"/>
          <p:cNvSpPr/>
          <p:nvPr/>
        </p:nvSpPr>
        <p:spPr>
          <a:xfrm>
            <a:off x="3745146" y="4947454"/>
            <a:ext cx="1721796" cy="67120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Data demand</a:t>
            </a:r>
            <a:endParaRPr lang="en-GB" dirty="0"/>
          </a:p>
        </p:txBody>
      </p:sp>
      <p:sp>
        <p:nvSpPr>
          <p:cNvPr id="11" name="Rectangle 10"/>
          <p:cNvSpPr/>
          <p:nvPr/>
        </p:nvSpPr>
        <p:spPr>
          <a:xfrm>
            <a:off x="1267835" y="3835126"/>
            <a:ext cx="1721796" cy="67120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Data collection and analysis</a:t>
            </a:r>
            <a:endParaRPr lang="en-GB" dirty="0"/>
          </a:p>
        </p:txBody>
      </p:sp>
      <p:cxnSp>
        <p:nvCxnSpPr>
          <p:cNvPr id="15" name="Straight Connector 14"/>
          <p:cNvCxnSpPr/>
          <p:nvPr/>
        </p:nvCxnSpPr>
        <p:spPr>
          <a:xfrm flipV="1">
            <a:off x="2128733" y="3087153"/>
            <a:ext cx="0" cy="74448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128733" y="3083661"/>
            <a:ext cx="1616413" cy="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466944" y="5283058"/>
            <a:ext cx="1567772" cy="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7029848" y="4506335"/>
            <a:ext cx="4868" cy="77672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133597" y="4512628"/>
            <a:ext cx="0" cy="758209"/>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endCxn id="10" idx="1"/>
          </p:cNvCxnSpPr>
          <p:nvPr/>
        </p:nvCxnSpPr>
        <p:spPr>
          <a:xfrm>
            <a:off x="2128733" y="5283058"/>
            <a:ext cx="1616413" cy="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044441" y="3094664"/>
            <a:ext cx="0" cy="741543"/>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465157" y="3093107"/>
            <a:ext cx="1579284" cy="271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745146" y="3831633"/>
            <a:ext cx="1877441" cy="646331"/>
          </a:xfrm>
          <a:prstGeom prst="rect">
            <a:avLst/>
          </a:prstGeom>
          <a:noFill/>
        </p:spPr>
        <p:txBody>
          <a:bodyPr wrap="square" rtlCol="0">
            <a:spAutoFit/>
          </a:bodyPr>
          <a:lstStyle/>
          <a:p>
            <a:pPr algn="ctr"/>
            <a:r>
              <a:rPr lang="en-GB" dirty="0" smtClean="0"/>
              <a:t>Decision-making process</a:t>
            </a:r>
            <a:endParaRPr lang="en-GB" dirty="0"/>
          </a:p>
        </p:txBody>
      </p:sp>
      <p:sp>
        <p:nvSpPr>
          <p:cNvPr id="40" name="TextBox 39"/>
          <p:cNvSpPr txBox="1"/>
          <p:nvPr/>
        </p:nvSpPr>
        <p:spPr>
          <a:xfrm>
            <a:off x="8682221" y="6600745"/>
            <a:ext cx="457200" cy="261610"/>
          </a:xfrm>
          <a:prstGeom prst="rect">
            <a:avLst/>
          </a:prstGeom>
          <a:noFill/>
        </p:spPr>
        <p:txBody>
          <a:bodyPr wrap="square" rtlCol="0">
            <a:spAutoFit/>
          </a:bodyPr>
          <a:lstStyle/>
          <a:p>
            <a:r>
              <a:rPr lang="en-GB" sz="1100" dirty="0" smtClean="0"/>
              <a:t>60</a:t>
            </a:r>
            <a:endParaRPr lang="en-GB" sz="1100" dirty="0"/>
          </a:p>
        </p:txBody>
      </p:sp>
    </p:spTree>
    <p:extLst>
      <p:ext uri="{BB962C8B-B14F-4D97-AF65-F5344CB8AC3E}">
        <p14:creationId xmlns:p14="http://schemas.microsoft.com/office/powerpoint/2010/main" val="4207956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577364" cy="1143000"/>
          </a:xfrm>
        </p:spPr>
        <p:txBody>
          <a:bodyPr/>
          <a:lstStyle/>
          <a:p>
            <a:r>
              <a:rPr lang="en-US" sz="3600" b="1" dirty="0">
                <a:solidFill>
                  <a:schemeClr val="accent1"/>
                </a:solidFill>
                <a:latin typeface="Cambria" pitchFamily="18" charset="0"/>
              </a:rPr>
              <a:t>Findings: Data collection, analysis &amp; health information availability for MNH</a:t>
            </a:r>
            <a:endParaRPr lang="en-US" sz="3600" b="1" dirty="0">
              <a:solidFill>
                <a:schemeClr val="accent1"/>
              </a:solidFill>
              <a:latin typeface="Cambria" pitchFamily="18" charset="0"/>
            </a:endParaRPr>
          </a:p>
        </p:txBody>
      </p:sp>
      <p:sp>
        <p:nvSpPr>
          <p:cNvPr id="3" name="Rectangle 2"/>
          <p:cNvSpPr/>
          <p:nvPr/>
        </p:nvSpPr>
        <p:spPr>
          <a:xfrm>
            <a:off x="184826" y="1417638"/>
            <a:ext cx="8852170" cy="54403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6" name="Group 45"/>
          <p:cNvGrpSpPr/>
          <p:nvPr/>
        </p:nvGrpSpPr>
        <p:grpSpPr>
          <a:xfrm>
            <a:off x="342900" y="1536965"/>
            <a:ext cx="8672207" cy="4837949"/>
            <a:chOff x="342900" y="1682885"/>
            <a:chExt cx="8672207" cy="4837949"/>
          </a:xfrm>
        </p:grpSpPr>
        <p:sp>
          <p:nvSpPr>
            <p:cNvPr id="4" name="Rounded Rectangle 3"/>
            <p:cNvSpPr/>
            <p:nvPr/>
          </p:nvSpPr>
          <p:spPr>
            <a:xfrm>
              <a:off x="342901" y="1682885"/>
              <a:ext cx="8577363" cy="140078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ounded Rectangle 4"/>
            <p:cNvSpPr/>
            <p:nvPr/>
          </p:nvSpPr>
          <p:spPr>
            <a:xfrm>
              <a:off x="342900" y="3236068"/>
              <a:ext cx="8577363" cy="140078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ounded Rectangle 5"/>
            <p:cNvSpPr/>
            <p:nvPr/>
          </p:nvSpPr>
          <p:spPr>
            <a:xfrm>
              <a:off x="342901" y="4760009"/>
              <a:ext cx="8577363" cy="176082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ounded Rectangle 6"/>
            <p:cNvSpPr/>
            <p:nvPr/>
          </p:nvSpPr>
          <p:spPr>
            <a:xfrm>
              <a:off x="2071994" y="1774319"/>
              <a:ext cx="1935804" cy="117316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ounded Rectangle 7"/>
            <p:cNvSpPr/>
            <p:nvPr/>
          </p:nvSpPr>
          <p:spPr>
            <a:xfrm>
              <a:off x="2071994" y="3348915"/>
              <a:ext cx="1935804" cy="117316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ounded Rectangle 8"/>
            <p:cNvSpPr/>
            <p:nvPr/>
          </p:nvSpPr>
          <p:spPr>
            <a:xfrm>
              <a:off x="2071994" y="4902098"/>
              <a:ext cx="1935804" cy="117316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ounded Rectangle 9"/>
            <p:cNvSpPr/>
            <p:nvPr/>
          </p:nvSpPr>
          <p:spPr>
            <a:xfrm>
              <a:off x="4231534" y="1788808"/>
              <a:ext cx="2918296" cy="49514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ounded Rectangle 10"/>
            <p:cNvSpPr/>
            <p:nvPr/>
          </p:nvSpPr>
          <p:spPr>
            <a:xfrm>
              <a:off x="4231535" y="4902098"/>
              <a:ext cx="3715964" cy="49514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ounded Rectangle 11"/>
            <p:cNvSpPr/>
            <p:nvPr/>
          </p:nvSpPr>
          <p:spPr>
            <a:xfrm>
              <a:off x="4241261" y="3359228"/>
              <a:ext cx="943578" cy="867440"/>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ounded Rectangle 12"/>
            <p:cNvSpPr/>
            <p:nvPr/>
          </p:nvSpPr>
          <p:spPr>
            <a:xfrm>
              <a:off x="5414655" y="3366341"/>
              <a:ext cx="1560077" cy="85259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ounded Rectangle 13"/>
            <p:cNvSpPr/>
            <p:nvPr/>
          </p:nvSpPr>
          <p:spPr>
            <a:xfrm>
              <a:off x="7186308" y="3366341"/>
              <a:ext cx="1191640" cy="85259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ounded Rectangle 14"/>
            <p:cNvSpPr/>
            <p:nvPr/>
          </p:nvSpPr>
          <p:spPr>
            <a:xfrm>
              <a:off x="4231529" y="5723816"/>
              <a:ext cx="1391064" cy="712458"/>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15"/>
            <p:cNvSpPr/>
            <p:nvPr/>
          </p:nvSpPr>
          <p:spPr>
            <a:xfrm>
              <a:off x="6476194" y="5726124"/>
              <a:ext cx="1857982" cy="51159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342901" y="2031197"/>
              <a:ext cx="1420239" cy="338554"/>
            </a:xfrm>
            <a:prstGeom prst="rect">
              <a:avLst/>
            </a:prstGeom>
            <a:noFill/>
          </p:spPr>
          <p:txBody>
            <a:bodyPr wrap="square" rtlCol="0">
              <a:spAutoFit/>
            </a:bodyPr>
            <a:lstStyle/>
            <a:p>
              <a:r>
                <a:rPr lang="en-GB" sz="1600" dirty="0" smtClean="0"/>
                <a:t>Federal level</a:t>
              </a:r>
              <a:endParaRPr lang="en-GB" sz="1600" dirty="0"/>
            </a:p>
          </p:txBody>
        </p:sp>
        <p:sp>
          <p:nvSpPr>
            <p:cNvPr id="18" name="TextBox 17"/>
            <p:cNvSpPr txBox="1"/>
            <p:nvPr/>
          </p:nvSpPr>
          <p:spPr>
            <a:xfrm>
              <a:off x="457199" y="3437986"/>
              <a:ext cx="1391055" cy="338554"/>
            </a:xfrm>
            <a:prstGeom prst="rect">
              <a:avLst/>
            </a:prstGeom>
            <a:noFill/>
          </p:spPr>
          <p:txBody>
            <a:bodyPr wrap="square" rtlCol="0">
              <a:spAutoFit/>
            </a:bodyPr>
            <a:lstStyle/>
            <a:p>
              <a:r>
                <a:rPr lang="en-GB" sz="1600" dirty="0" smtClean="0"/>
                <a:t>State level</a:t>
              </a:r>
              <a:endParaRPr lang="en-GB" sz="1600" dirty="0"/>
            </a:p>
          </p:txBody>
        </p:sp>
        <p:sp>
          <p:nvSpPr>
            <p:cNvPr id="19" name="TextBox 18"/>
            <p:cNvSpPr txBox="1"/>
            <p:nvPr/>
          </p:nvSpPr>
          <p:spPr>
            <a:xfrm>
              <a:off x="457199" y="5150551"/>
              <a:ext cx="1673158" cy="584775"/>
            </a:xfrm>
            <a:prstGeom prst="rect">
              <a:avLst/>
            </a:prstGeom>
            <a:noFill/>
          </p:spPr>
          <p:txBody>
            <a:bodyPr wrap="square" rtlCol="0">
              <a:spAutoFit/>
            </a:bodyPr>
            <a:lstStyle/>
            <a:p>
              <a:r>
                <a:rPr lang="en-GB" sz="1600" dirty="0" smtClean="0"/>
                <a:t>Local government level</a:t>
              </a:r>
              <a:endParaRPr lang="en-GB" sz="1600" dirty="0"/>
            </a:p>
          </p:txBody>
        </p:sp>
        <p:sp>
          <p:nvSpPr>
            <p:cNvPr id="20" name="TextBox 19"/>
            <p:cNvSpPr txBox="1"/>
            <p:nvPr/>
          </p:nvSpPr>
          <p:spPr>
            <a:xfrm>
              <a:off x="2266547" y="1906621"/>
              <a:ext cx="1478605" cy="584775"/>
            </a:xfrm>
            <a:prstGeom prst="rect">
              <a:avLst/>
            </a:prstGeom>
            <a:noFill/>
          </p:spPr>
          <p:txBody>
            <a:bodyPr wrap="square" rtlCol="0">
              <a:spAutoFit/>
            </a:bodyPr>
            <a:lstStyle/>
            <a:p>
              <a:pPr algn="ctr"/>
              <a:r>
                <a:rPr lang="en-GB" sz="1600" dirty="0" smtClean="0"/>
                <a:t>Tertiary health care</a:t>
              </a:r>
              <a:endParaRPr lang="en-GB" sz="1600" dirty="0"/>
            </a:p>
          </p:txBody>
        </p:sp>
        <p:sp>
          <p:nvSpPr>
            <p:cNvPr id="21" name="TextBox 20"/>
            <p:cNvSpPr txBox="1"/>
            <p:nvPr/>
          </p:nvSpPr>
          <p:spPr>
            <a:xfrm>
              <a:off x="4270443" y="1832203"/>
              <a:ext cx="2879387" cy="338554"/>
            </a:xfrm>
            <a:prstGeom prst="rect">
              <a:avLst/>
            </a:prstGeom>
            <a:noFill/>
          </p:spPr>
          <p:txBody>
            <a:bodyPr wrap="square" rtlCol="0">
              <a:spAutoFit/>
            </a:bodyPr>
            <a:lstStyle/>
            <a:p>
              <a:r>
                <a:rPr lang="en-GB" sz="1600" dirty="0" smtClean="0"/>
                <a:t>DPRS Federal Ministry of Health</a:t>
              </a:r>
              <a:endParaRPr lang="en-GB" sz="1600" dirty="0"/>
            </a:p>
          </p:txBody>
        </p:sp>
        <p:sp>
          <p:nvSpPr>
            <p:cNvPr id="23" name="TextBox 22"/>
            <p:cNvSpPr txBox="1"/>
            <p:nvPr/>
          </p:nvSpPr>
          <p:spPr>
            <a:xfrm>
              <a:off x="2300591" y="3490632"/>
              <a:ext cx="1478605" cy="584775"/>
            </a:xfrm>
            <a:prstGeom prst="rect">
              <a:avLst/>
            </a:prstGeom>
            <a:noFill/>
          </p:spPr>
          <p:txBody>
            <a:bodyPr wrap="square" rtlCol="0">
              <a:spAutoFit/>
            </a:bodyPr>
            <a:lstStyle/>
            <a:p>
              <a:pPr algn="ctr"/>
              <a:r>
                <a:rPr lang="en-GB" sz="1600" dirty="0" smtClean="0"/>
                <a:t>Secondary health care</a:t>
              </a:r>
              <a:endParaRPr lang="en-GB" sz="1600" dirty="0"/>
            </a:p>
          </p:txBody>
        </p:sp>
        <p:sp>
          <p:nvSpPr>
            <p:cNvPr id="24" name="TextBox 23"/>
            <p:cNvSpPr txBox="1"/>
            <p:nvPr/>
          </p:nvSpPr>
          <p:spPr>
            <a:xfrm>
              <a:off x="4280168" y="3429924"/>
              <a:ext cx="843877" cy="584775"/>
            </a:xfrm>
            <a:prstGeom prst="rect">
              <a:avLst/>
            </a:prstGeom>
            <a:noFill/>
          </p:spPr>
          <p:txBody>
            <a:bodyPr wrap="square" rtlCol="0">
              <a:spAutoFit/>
            </a:bodyPr>
            <a:lstStyle/>
            <a:p>
              <a:pPr algn="ctr"/>
              <a:r>
                <a:rPr lang="en-GB" sz="1600" dirty="0" smtClean="0"/>
                <a:t>DPRS SMOH</a:t>
              </a:r>
              <a:endParaRPr lang="en-GB" sz="1600" dirty="0"/>
            </a:p>
          </p:txBody>
        </p:sp>
        <p:sp>
          <p:nvSpPr>
            <p:cNvPr id="25" name="TextBox 24"/>
            <p:cNvSpPr txBox="1"/>
            <p:nvPr/>
          </p:nvSpPr>
          <p:spPr>
            <a:xfrm>
              <a:off x="5414655" y="3339326"/>
              <a:ext cx="1560077" cy="830997"/>
            </a:xfrm>
            <a:prstGeom prst="rect">
              <a:avLst/>
            </a:prstGeom>
            <a:noFill/>
          </p:spPr>
          <p:txBody>
            <a:bodyPr wrap="square" rtlCol="0">
              <a:spAutoFit/>
            </a:bodyPr>
            <a:lstStyle/>
            <a:p>
              <a:pPr algn="ctr"/>
              <a:r>
                <a:rPr lang="en-GB" sz="1600" dirty="0" smtClean="0"/>
                <a:t>Department of Primary Health Care SMOH</a:t>
              </a:r>
              <a:endParaRPr lang="en-GB" sz="1600" dirty="0"/>
            </a:p>
          </p:txBody>
        </p:sp>
        <p:sp>
          <p:nvSpPr>
            <p:cNvPr id="28" name="TextBox 27"/>
            <p:cNvSpPr txBox="1"/>
            <p:nvPr/>
          </p:nvSpPr>
          <p:spPr>
            <a:xfrm>
              <a:off x="2264114" y="5165513"/>
              <a:ext cx="1478605" cy="584775"/>
            </a:xfrm>
            <a:prstGeom prst="rect">
              <a:avLst/>
            </a:prstGeom>
            <a:noFill/>
          </p:spPr>
          <p:txBody>
            <a:bodyPr wrap="square" rtlCol="0">
              <a:spAutoFit/>
            </a:bodyPr>
            <a:lstStyle/>
            <a:p>
              <a:pPr algn="ctr"/>
              <a:r>
                <a:rPr lang="en-GB" sz="1600" dirty="0" smtClean="0"/>
                <a:t>Primary health care</a:t>
              </a:r>
              <a:endParaRPr lang="en-GB" sz="1600" dirty="0"/>
            </a:p>
          </p:txBody>
        </p:sp>
        <p:sp>
          <p:nvSpPr>
            <p:cNvPr id="29" name="TextBox 28"/>
            <p:cNvSpPr txBox="1"/>
            <p:nvPr/>
          </p:nvSpPr>
          <p:spPr>
            <a:xfrm>
              <a:off x="7215491" y="3389346"/>
              <a:ext cx="1162456" cy="830997"/>
            </a:xfrm>
            <a:prstGeom prst="rect">
              <a:avLst/>
            </a:prstGeom>
            <a:noFill/>
          </p:spPr>
          <p:txBody>
            <a:bodyPr wrap="square" rtlCol="0">
              <a:spAutoFit/>
            </a:bodyPr>
            <a:lstStyle/>
            <a:p>
              <a:pPr algn="ctr"/>
              <a:r>
                <a:rPr lang="en-GB" sz="1600" dirty="0" smtClean="0"/>
                <a:t>Programme officers SMOH</a:t>
              </a:r>
              <a:endParaRPr lang="en-GB" sz="1600" dirty="0"/>
            </a:p>
          </p:txBody>
        </p:sp>
        <p:sp>
          <p:nvSpPr>
            <p:cNvPr id="30" name="TextBox 29"/>
            <p:cNvSpPr txBox="1"/>
            <p:nvPr/>
          </p:nvSpPr>
          <p:spPr>
            <a:xfrm>
              <a:off x="4270443" y="4970834"/>
              <a:ext cx="3677055" cy="338554"/>
            </a:xfrm>
            <a:prstGeom prst="rect">
              <a:avLst/>
            </a:prstGeom>
            <a:noFill/>
          </p:spPr>
          <p:txBody>
            <a:bodyPr wrap="square" rtlCol="0">
              <a:spAutoFit/>
            </a:bodyPr>
            <a:lstStyle/>
            <a:p>
              <a:r>
                <a:rPr lang="en-GB" sz="1600" dirty="0" smtClean="0"/>
                <a:t>Director/ Coordinator Primary Health Care</a:t>
              </a:r>
              <a:endParaRPr lang="en-GB" sz="1600" dirty="0"/>
            </a:p>
          </p:txBody>
        </p:sp>
        <p:sp>
          <p:nvSpPr>
            <p:cNvPr id="31" name="TextBox 30"/>
            <p:cNvSpPr txBox="1"/>
            <p:nvPr/>
          </p:nvSpPr>
          <p:spPr>
            <a:xfrm>
              <a:off x="4280168" y="5672634"/>
              <a:ext cx="1247575" cy="830997"/>
            </a:xfrm>
            <a:prstGeom prst="rect">
              <a:avLst/>
            </a:prstGeom>
            <a:noFill/>
          </p:spPr>
          <p:txBody>
            <a:bodyPr wrap="square" rtlCol="0">
              <a:spAutoFit/>
            </a:bodyPr>
            <a:lstStyle/>
            <a:p>
              <a:pPr algn="ctr"/>
              <a:r>
                <a:rPr lang="en-GB" sz="1600" dirty="0" smtClean="0"/>
                <a:t>Monitoring &amp; Evaluation Officer</a:t>
              </a:r>
              <a:endParaRPr lang="en-GB" sz="1600" dirty="0"/>
            </a:p>
          </p:txBody>
        </p:sp>
        <p:sp>
          <p:nvSpPr>
            <p:cNvPr id="32" name="TextBox 31"/>
            <p:cNvSpPr txBox="1"/>
            <p:nvPr/>
          </p:nvSpPr>
          <p:spPr>
            <a:xfrm>
              <a:off x="6450961" y="5717582"/>
              <a:ext cx="1908447" cy="338554"/>
            </a:xfrm>
            <a:prstGeom prst="rect">
              <a:avLst/>
            </a:prstGeom>
            <a:noFill/>
          </p:spPr>
          <p:txBody>
            <a:bodyPr wrap="square" rtlCol="0">
              <a:spAutoFit/>
            </a:bodyPr>
            <a:lstStyle/>
            <a:p>
              <a:pPr algn="ctr"/>
              <a:r>
                <a:rPr lang="en-GB" sz="1600" dirty="0" smtClean="0"/>
                <a:t>Programme officers</a:t>
              </a:r>
              <a:endParaRPr lang="en-GB" sz="1600" dirty="0"/>
            </a:p>
          </p:txBody>
        </p:sp>
        <p:sp>
          <p:nvSpPr>
            <p:cNvPr id="33" name="Up Arrow 32"/>
            <p:cNvSpPr/>
            <p:nvPr/>
          </p:nvSpPr>
          <p:spPr>
            <a:xfrm>
              <a:off x="4566164" y="2432881"/>
              <a:ext cx="327821" cy="803188"/>
            </a:xfrm>
            <a:prstGeom prst="up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Up Arrow 33"/>
            <p:cNvSpPr/>
            <p:nvPr/>
          </p:nvSpPr>
          <p:spPr>
            <a:xfrm>
              <a:off x="6030782" y="4253253"/>
              <a:ext cx="327821" cy="504282"/>
            </a:xfrm>
            <a:prstGeom prst="up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Up Arrow 34"/>
            <p:cNvSpPr/>
            <p:nvPr/>
          </p:nvSpPr>
          <p:spPr>
            <a:xfrm>
              <a:off x="4763150" y="5483019"/>
              <a:ext cx="327821" cy="230779"/>
            </a:xfrm>
            <a:prstGeom prst="up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Up Arrow 35"/>
            <p:cNvSpPr/>
            <p:nvPr/>
          </p:nvSpPr>
          <p:spPr>
            <a:xfrm rot="5400000">
              <a:off x="3956302" y="5045317"/>
              <a:ext cx="327821" cy="203176"/>
            </a:xfrm>
            <a:prstGeom prst="up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Up Arrow 36"/>
            <p:cNvSpPr/>
            <p:nvPr/>
          </p:nvSpPr>
          <p:spPr>
            <a:xfrm rot="5400000">
              <a:off x="3953873" y="3628785"/>
              <a:ext cx="327821" cy="203176"/>
            </a:xfrm>
            <a:prstGeom prst="up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Up Arrow 37"/>
            <p:cNvSpPr/>
            <p:nvPr/>
          </p:nvSpPr>
          <p:spPr>
            <a:xfrm rot="5400000">
              <a:off x="3954495" y="1948737"/>
              <a:ext cx="327821" cy="203176"/>
            </a:xfrm>
            <a:prstGeom prst="up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Up Arrow 38"/>
            <p:cNvSpPr/>
            <p:nvPr/>
          </p:nvSpPr>
          <p:spPr>
            <a:xfrm rot="16200000">
              <a:off x="5149156" y="3635555"/>
              <a:ext cx="327821" cy="203176"/>
            </a:xfrm>
            <a:prstGeom prst="up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Up Arrow 39"/>
            <p:cNvSpPr/>
            <p:nvPr/>
          </p:nvSpPr>
          <p:spPr>
            <a:xfrm rot="16200000">
              <a:off x="6912411" y="3633459"/>
              <a:ext cx="327821" cy="203176"/>
            </a:xfrm>
            <a:prstGeom prst="up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2" name="Straight Arrow Connector 41"/>
            <p:cNvCxnSpPr/>
            <p:nvPr/>
          </p:nvCxnSpPr>
          <p:spPr>
            <a:xfrm>
              <a:off x="4713050" y="4267401"/>
              <a:ext cx="0" cy="645118"/>
            </a:xfrm>
            <a:prstGeom prst="straightConnector1">
              <a:avLst/>
            </a:prstGeom>
            <a:ln>
              <a:solidFill>
                <a:schemeClr val="tx1">
                  <a:lumMod val="50000"/>
                  <a:lumOff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43" name="Curved Right Arrow 42"/>
            <p:cNvSpPr/>
            <p:nvPr/>
          </p:nvSpPr>
          <p:spPr>
            <a:xfrm rot="10800000">
              <a:off x="8377947" y="3624744"/>
              <a:ext cx="637160" cy="2382751"/>
            </a:xfrm>
            <a:prstGeom prst="curved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 name="Curved Right Arrow 44"/>
            <p:cNvSpPr/>
            <p:nvPr/>
          </p:nvSpPr>
          <p:spPr>
            <a:xfrm rot="5400000">
              <a:off x="6167966" y="4548514"/>
              <a:ext cx="268508" cy="2082099"/>
            </a:xfrm>
            <a:prstGeom prst="curvedRightArrow">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grpSp>
      <p:sp>
        <p:nvSpPr>
          <p:cNvPr id="47" name="TextBox 46"/>
          <p:cNvSpPr txBox="1"/>
          <p:nvPr/>
        </p:nvSpPr>
        <p:spPr>
          <a:xfrm>
            <a:off x="342900" y="6374914"/>
            <a:ext cx="4223264" cy="461665"/>
          </a:xfrm>
          <a:prstGeom prst="rect">
            <a:avLst/>
          </a:prstGeom>
          <a:noFill/>
        </p:spPr>
        <p:txBody>
          <a:bodyPr wrap="square" rtlCol="0">
            <a:spAutoFit/>
          </a:bodyPr>
          <a:lstStyle/>
          <a:p>
            <a:r>
              <a:rPr lang="en-GB" sz="1200" dirty="0" smtClean="0"/>
              <a:t>DPRS: Department of Planning, Research &amp; Statistics</a:t>
            </a:r>
          </a:p>
          <a:p>
            <a:r>
              <a:rPr lang="en-GB" sz="1200" dirty="0" smtClean="0"/>
              <a:t>SMOH: State Ministry of Health</a:t>
            </a:r>
            <a:endParaRPr lang="en-GB" sz="1200" dirty="0"/>
          </a:p>
        </p:txBody>
      </p:sp>
      <p:sp>
        <p:nvSpPr>
          <p:cNvPr id="48" name="TextBox 47"/>
          <p:cNvSpPr txBox="1"/>
          <p:nvPr/>
        </p:nvSpPr>
        <p:spPr>
          <a:xfrm>
            <a:off x="8682221" y="6600745"/>
            <a:ext cx="457200" cy="261610"/>
          </a:xfrm>
          <a:prstGeom prst="rect">
            <a:avLst/>
          </a:prstGeom>
          <a:noFill/>
        </p:spPr>
        <p:txBody>
          <a:bodyPr wrap="square" rtlCol="0">
            <a:spAutoFit/>
          </a:bodyPr>
          <a:lstStyle/>
          <a:p>
            <a:r>
              <a:rPr lang="en-GB" sz="1100" dirty="0" smtClean="0"/>
              <a:t>61</a:t>
            </a:r>
            <a:endParaRPr lang="en-GB" sz="1100" dirty="0"/>
          </a:p>
        </p:txBody>
      </p:sp>
    </p:spTree>
    <p:extLst>
      <p:ext uri="{BB962C8B-B14F-4D97-AF65-F5344CB8AC3E}">
        <p14:creationId xmlns:p14="http://schemas.microsoft.com/office/powerpoint/2010/main" val="28991409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008" y="60622"/>
            <a:ext cx="8803531" cy="1143000"/>
          </a:xfrm>
        </p:spPr>
        <p:txBody>
          <a:bodyPr/>
          <a:lstStyle/>
          <a:p>
            <a:r>
              <a:rPr lang="en-US" sz="3600" b="1" dirty="0">
                <a:solidFill>
                  <a:schemeClr val="accent1"/>
                </a:solidFill>
                <a:latin typeface="Cambria" pitchFamily="18" charset="0"/>
              </a:rPr>
              <a:t>Findings: Use of health information &amp; data demand for MNH</a:t>
            </a:r>
            <a:endParaRPr lang="en-US" sz="3600" b="1" dirty="0">
              <a:solidFill>
                <a:schemeClr val="accent1"/>
              </a:solidFill>
              <a:latin typeface="Cambria" pitchFamily="18" charset="0"/>
            </a:endParaRPr>
          </a:p>
        </p:txBody>
      </p:sp>
      <p:sp>
        <p:nvSpPr>
          <p:cNvPr id="5" name="Rectangle 4"/>
          <p:cNvSpPr/>
          <p:nvPr/>
        </p:nvSpPr>
        <p:spPr>
          <a:xfrm>
            <a:off x="33233" y="1118421"/>
            <a:ext cx="9144000" cy="589757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t>Director/ Coordinator Primary Health care</a:t>
            </a:r>
            <a:endParaRPr lang="en-GB" sz="1600" dirty="0"/>
          </a:p>
        </p:txBody>
      </p:sp>
      <p:sp>
        <p:nvSpPr>
          <p:cNvPr id="6" name="Rounded Rectangle 5"/>
          <p:cNvSpPr/>
          <p:nvPr/>
        </p:nvSpPr>
        <p:spPr>
          <a:xfrm>
            <a:off x="3002603" y="1654687"/>
            <a:ext cx="2607013" cy="30155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ounded Rectangle 7"/>
          <p:cNvSpPr/>
          <p:nvPr/>
        </p:nvSpPr>
        <p:spPr>
          <a:xfrm>
            <a:off x="3002604" y="1258920"/>
            <a:ext cx="2607013" cy="30155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ounded Rectangle 8"/>
          <p:cNvSpPr/>
          <p:nvPr/>
        </p:nvSpPr>
        <p:spPr>
          <a:xfrm>
            <a:off x="3002604" y="2060056"/>
            <a:ext cx="2607013" cy="45373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ounded Rectangle 9"/>
          <p:cNvSpPr/>
          <p:nvPr/>
        </p:nvSpPr>
        <p:spPr>
          <a:xfrm>
            <a:off x="3002604" y="2669435"/>
            <a:ext cx="2607013" cy="416732"/>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ounded Rectangle 13"/>
          <p:cNvSpPr/>
          <p:nvPr/>
        </p:nvSpPr>
        <p:spPr>
          <a:xfrm>
            <a:off x="4212888" y="3550609"/>
            <a:ext cx="1295400" cy="107003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ounded Rectangle 14"/>
          <p:cNvSpPr/>
          <p:nvPr/>
        </p:nvSpPr>
        <p:spPr>
          <a:xfrm>
            <a:off x="5589352" y="3550609"/>
            <a:ext cx="1321340" cy="107003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15"/>
          <p:cNvSpPr/>
          <p:nvPr/>
        </p:nvSpPr>
        <p:spPr>
          <a:xfrm>
            <a:off x="6991756" y="3550606"/>
            <a:ext cx="1269459" cy="1070041"/>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ounded Rectangle 16"/>
          <p:cNvSpPr/>
          <p:nvPr/>
        </p:nvSpPr>
        <p:spPr>
          <a:xfrm>
            <a:off x="2836424" y="3540875"/>
            <a:ext cx="1295400" cy="1076885"/>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ounded Rectangle 17"/>
          <p:cNvSpPr/>
          <p:nvPr/>
        </p:nvSpPr>
        <p:spPr>
          <a:xfrm>
            <a:off x="1459960" y="3550609"/>
            <a:ext cx="1295400" cy="1082214"/>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ounded Rectangle 18"/>
          <p:cNvSpPr/>
          <p:nvPr/>
        </p:nvSpPr>
        <p:spPr>
          <a:xfrm>
            <a:off x="81064" y="3550604"/>
            <a:ext cx="1295400" cy="1070043"/>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ounded Rectangle 19"/>
          <p:cNvSpPr/>
          <p:nvPr/>
        </p:nvSpPr>
        <p:spPr>
          <a:xfrm>
            <a:off x="2836424" y="4797818"/>
            <a:ext cx="1295400" cy="914404"/>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ounded Rectangle 20"/>
          <p:cNvSpPr/>
          <p:nvPr/>
        </p:nvSpPr>
        <p:spPr>
          <a:xfrm>
            <a:off x="4224238" y="4786286"/>
            <a:ext cx="1295400" cy="914404"/>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ounded Rectangle 21"/>
          <p:cNvSpPr/>
          <p:nvPr/>
        </p:nvSpPr>
        <p:spPr>
          <a:xfrm>
            <a:off x="5619752" y="4797818"/>
            <a:ext cx="1295400" cy="914404"/>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ounded Rectangle 22"/>
          <p:cNvSpPr/>
          <p:nvPr/>
        </p:nvSpPr>
        <p:spPr>
          <a:xfrm>
            <a:off x="6991756" y="4797818"/>
            <a:ext cx="1295400" cy="914404"/>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ounded Rectangle 23"/>
          <p:cNvSpPr/>
          <p:nvPr/>
        </p:nvSpPr>
        <p:spPr>
          <a:xfrm>
            <a:off x="164560" y="4992378"/>
            <a:ext cx="1295400" cy="738664"/>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ounded Rectangle 24"/>
          <p:cNvSpPr/>
          <p:nvPr/>
        </p:nvSpPr>
        <p:spPr>
          <a:xfrm>
            <a:off x="164560" y="6043490"/>
            <a:ext cx="1295400" cy="65420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ounded Rectangle 25"/>
          <p:cNvSpPr/>
          <p:nvPr/>
        </p:nvSpPr>
        <p:spPr>
          <a:xfrm>
            <a:off x="1541024" y="6043490"/>
            <a:ext cx="1295400" cy="65420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8" name="Straight Arrow Connector 27"/>
          <p:cNvCxnSpPr/>
          <p:nvPr/>
        </p:nvCxnSpPr>
        <p:spPr>
          <a:xfrm flipH="1">
            <a:off x="4411226" y="2610446"/>
            <a:ext cx="4149115" cy="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1887165" y="4701174"/>
            <a:ext cx="9727" cy="1230023"/>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103124" y="1229736"/>
            <a:ext cx="2434348" cy="307777"/>
          </a:xfrm>
          <a:prstGeom prst="rect">
            <a:avLst/>
          </a:prstGeom>
          <a:noFill/>
        </p:spPr>
        <p:txBody>
          <a:bodyPr wrap="square" rtlCol="0">
            <a:spAutoFit/>
          </a:bodyPr>
          <a:lstStyle/>
          <a:p>
            <a:pPr algn="ctr"/>
            <a:r>
              <a:rPr lang="en-GB" sz="1400" dirty="0" smtClean="0"/>
              <a:t>Executive Chairman</a:t>
            </a:r>
            <a:endParaRPr lang="en-GB" sz="1400" dirty="0"/>
          </a:p>
        </p:txBody>
      </p:sp>
      <p:sp>
        <p:nvSpPr>
          <p:cNvPr id="33" name="TextBox 32"/>
          <p:cNvSpPr txBox="1"/>
          <p:nvPr/>
        </p:nvSpPr>
        <p:spPr>
          <a:xfrm>
            <a:off x="3024645" y="1635105"/>
            <a:ext cx="2564707" cy="307777"/>
          </a:xfrm>
          <a:prstGeom prst="rect">
            <a:avLst/>
          </a:prstGeom>
          <a:noFill/>
        </p:spPr>
        <p:txBody>
          <a:bodyPr wrap="square" rtlCol="0">
            <a:spAutoFit/>
          </a:bodyPr>
          <a:lstStyle/>
          <a:p>
            <a:pPr algn="ctr"/>
            <a:r>
              <a:rPr lang="en-GB" sz="1400" dirty="0" smtClean="0"/>
              <a:t>Secretary</a:t>
            </a:r>
            <a:endParaRPr lang="en-GB" sz="1400" dirty="0"/>
          </a:p>
        </p:txBody>
      </p:sp>
      <p:sp>
        <p:nvSpPr>
          <p:cNvPr id="34" name="TextBox 33"/>
          <p:cNvSpPr txBox="1"/>
          <p:nvPr/>
        </p:nvSpPr>
        <p:spPr>
          <a:xfrm>
            <a:off x="3103124" y="2030998"/>
            <a:ext cx="2434348" cy="523220"/>
          </a:xfrm>
          <a:prstGeom prst="rect">
            <a:avLst/>
          </a:prstGeom>
          <a:noFill/>
        </p:spPr>
        <p:txBody>
          <a:bodyPr wrap="square" rtlCol="0">
            <a:spAutoFit/>
          </a:bodyPr>
          <a:lstStyle/>
          <a:p>
            <a:pPr algn="ctr"/>
            <a:r>
              <a:rPr lang="en-GB" sz="1400" dirty="0" smtClean="0"/>
              <a:t>Director/ Coordinator Primary Health care</a:t>
            </a:r>
            <a:endParaRPr lang="en-GB" sz="1400" dirty="0"/>
          </a:p>
        </p:txBody>
      </p:sp>
      <p:sp>
        <p:nvSpPr>
          <p:cNvPr id="35" name="TextBox 34"/>
          <p:cNvSpPr txBox="1"/>
          <p:nvPr/>
        </p:nvSpPr>
        <p:spPr>
          <a:xfrm>
            <a:off x="3024645" y="2610446"/>
            <a:ext cx="2568102" cy="523220"/>
          </a:xfrm>
          <a:prstGeom prst="rect">
            <a:avLst/>
          </a:prstGeom>
          <a:noFill/>
        </p:spPr>
        <p:txBody>
          <a:bodyPr wrap="square" rtlCol="0">
            <a:spAutoFit/>
          </a:bodyPr>
          <a:lstStyle/>
          <a:p>
            <a:pPr algn="ctr"/>
            <a:r>
              <a:rPr lang="en-GB" sz="1400" dirty="0" smtClean="0"/>
              <a:t>Deputy Director Primary Health care</a:t>
            </a:r>
            <a:endParaRPr lang="en-GB" sz="1400" dirty="0"/>
          </a:p>
        </p:txBody>
      </p:sp>
      <p:sp>
        <p:nvSpPr>
          <p:cNvPr id="36" name="TextBox 35"/>
          <p:cNvSpPr txBox="1"/>
          <p:nvPr/>
        </p:nvSpPr>
        <p:spPr>
          <a:xfrm>
            <a:off x="81064" y="3482513"/>
            <a:ext cx="1271892" cy="1169551"/>
          </a:xfrm>
          <a:prstGeom prst="rect">
            <a:avLst/>
          </a:prstGeom>
          <a:noFill/>
        </p:spPr>
        <p:txBody>
          <a:bodyPr wrap="square" rtlCol="0">
            <a:spAutoFit/>
          </a:bodyPr>
          <a:lstStyle/>
          <a:p>
            <a:pPr algn="ctr"/>
            <a:r>
              <a:rPr lang="en-GB" sz="1400" dirty="0" smtClean="0"/>
              <a:t>Assistant Coordinator Maternal, </a:t>
            </a:r>
            <a:r>
              <a:rPr lang="en-GB" sz="1400" dirty="0" err="1" smtClean="0"/>
              <a:t>Newborn</a:t>
            </a:r>
            <a:r>
              <a:rPr lang="en-GB" sz="1400" dirty="0" smtClean="0"/>
              <a:t> and Child Health</a:t>
            </a:r>
            <a:endParaRPr lang="en-GB" sz="1400" dirty="0"/>
          </a:p>
        </p:txBody>
      </p:sp>
      <p:sp>
        <p:nvSpPr>
          <p:cNvPr id="37" name="TextBox 36"/>
          <p:cNvSpPr txBox="1"/>
          <p:nvPr/>
        </p:nvSpPr>
        <p:spPr>
          <a:xfrm>
            <a:off x="1442943" y="3516230"/>
            <a:ext cx="1271892" cy="954107"/>
          </a:xfrm>
          <a:prstGeom prst="rect">
            <a:avLst/>
          </a:prstGeom>
          <a:noFill/>
        </p:spPr>
        <p:txBody>
          <a:bodyPr wrap="square" rtlCol="0">
            <a:spAutoFit/>
          </a:bodyPr>
          <a:lstStyle/>
          <a:p>
            <a:pPr algn="ctr"/>
            <a:r>
              <a:rPr lang="en-GB" sz="1400" dirty="0" smtClean="0"/>
              <a:t>Assistant Coordinator Disease Control</a:t>
            </a:r>
            <a:endParaRPr lang="en-GB" sz="1400" dirty="0"/>
          </a:p>
        </p:txBody>
      </p:sp>
      <p:sp>
        <p:nvSpPr>
          <p:cNvPr id="39" name="TextBox 38"/>
          <p:cNvSpPr txBox="1"/>
          <p:nvPr/>
        </p:nvSpPr>
        <p:spPr>
          <a:xfrm>
            <a:off x="2848178" y="3548337"/>
            <a:ext cx="1271892" cy="954107"/>
          </a:xfrm>
          <a:prstGeom prst="rect">
            <a:avLst/>
          </a:prstGeom>
          <a:noFill/>
        </p:spPr>
        <p:txBody>
          <a:bodyPr wrap="square" rtlCol="0">
            <a:spAutoFit/>
          </a:bodyPr>
          <a:lstStyle/>
          <a:p>
            <a:pPr algn="ctr"/>
            <a:r>
              <a:rPr lang="en-GB" sz="1400" dirty="0" smtClean="0"/>
              <a:t>Assistant Coordinator Monitoring &amp; Evaluation</a:t>
            </a:r>
            <a:endParaRPr lang="en-GB" sz="1400" dirty="0"/>
          </a:p>
        </p:txBody>
      </p:sp>
      <p:sp>
        <p:nvSpPr>
          <p:cNvPr id="40" name="TextBox 39"/>
          <p:cNvSpPr txBox="1"/>
          <p:nvPr/>
        </p:nvSpPr>
        <p:spPr>
          <a:xfrm>
            <a:off x="4201134" y="3516229"/>
            <a:ext cx="1290137" cy="954107"/>
          </a:xfrm>
          <a:prstGeom prst="rect">
            <a:avLst/>
          </a:prstGeom>
          <a:noFill/>
        </p:spPr>
        <p:txBody>
          <a:bodyPr wrap="square" rtlCol="0">
            <a:spAutoFit/>
          </a:bodyPr>
          <a:lstStyle/>
          <a:p>
            <a:pPr algn="ctr"/>
            <a:r>
              <a:rPr lang="en-GB" sz="1400" dirty="0" smtClean="0"/>
              <a:t>Assistant Coordinator Essential Drugs and Supply</a:t>
            </a:r>
            <a:endParaRPr lang="en-GB" sz="1400" dirty="0"/>
          </a:p>
        </p:txBody>
      </p:sp>
      <p:sp>
        <p:nvSpPr>
          <p:cNvPr id="41" name="TextBox 40"/>
          <p:cNvSpPr txBox="1"/>
          <p:nvPr/>
        </p:nvSpPr>
        <p:spPr>
          <a:xfrm>
            <a:off x="5615296" y="3491841"/>
            <a:ext cx="1252436" cy="1169551"/>
          </a:xfrm>
          <a:prstGeom prst="rect">
            <a:avLst/>
          </a:prstGeom>
          <a:noFill/>
        </p:spPr>
        <p:txBody>
          <a:bodyPr wrap="square" rtlCol="0">
            <a:spAutoFit/>
          </a:bodyPr>
          <a:lstStyle/>
          <a:p>
            <a:pPr algn="ctr"/>
            <a:r>
              <a:rPr lang="en-GB" sz="1400" dirty="0" smtClean="0"/>
              <a:t>Assistant Coordinator Environment, Sanitation and Water Supply</a:t>
            </a:r>
            <a:endParaRPr lang="en-GB" sz="1400" dirty="0"/>
          </a:p>
        </p:txBody>
      </p:sp>
      <p:sp>
        <p:nvSpPr>
          <p:cNvPr id="42" name="TextBox 41"/>
          <p:cNvSpPr txBox="1"/>
          <p:nvPr/>
        </p:nvSpPr>
        <p:spPr>
          <a:xfrm>
            <a:off x="6991756" y="3500849"/>
            <a:ext cx="1252436" cy="1169551"/>
          </a:xfrm>
          <a:prstGeom prst="rect">
            <a:avLst/>
          </a:prstGeom>
          <a:noFill/>
        </p:spPr>
        <p:txBody>
          <a:bodyPr wrap="square" rtlCol="0">
            <a:spAutoFit/>
          </a:bodyPr>
          <a:lstStyle/>
          <a:p>
            <a:pPr algn="ctr"/>
            <a:r>
              <a:rPr lang="en-GB" sz="1400" dirty="0" smtClean="0"/>
              <a:t>Assistant Coordinator Leprosy Control and Tuberculosis</a:t>
            </a:r>
            <a:endParaRPr lang="en-GB" sz="1400" dirty="0"/>
          </a:p>
        </p:txBody>
      </p:sp>
      <p:sp>
        <p:nvSpPr>
          <p:cNvPr id="43" name="TextBox 42"/>
          <p:cNvSpPr txBox="1"/>
          <p:nvPr/>
        </p:nvSpPr>
        <p:spPr>
          <a:xfrm>
            <a:off x="214008" y="4992376"/>
            <a:ext cx="1228935" cy="738664"/>
          </a:xfrm>
          <a:prstGeom prst="rect">
            <a:avLst/>
          </a:prstGeom>
          <a:noFill/>
        </p:spPr>
        <p:txBody>
          <a:bodyPr wrap="square" rtlCol="0">
            <a:spAutoFit/>
          </a:bodyPr>
          <a:lstStyle/>
          <a:p>
            <a:pPr algn="ctr"/>
            <a:r>
              <a:rPr lang="en-GB" sz="1400" dirty="0" smtClean="0"/>
              <a:t>Disease Surveillance Officer</a:t>
            </a:r>
            <a:endParaRPr lang="en-GB" sz="1400" dirty="0"/>
          </a:p>
        </p:txBody>
      </p:sp>
      <p:sp>
        <p:nvSpPr>
          <p:cNvPr id="44" name="TextBox 43"/>
          <p:cNvSpPr txBox="1"/>
          <p:nvPr/>
        </p:nvSpPr>
        <p:spPr>
          <a:xfrm>
            <a:off x="197792" y="5978270"/>
            <a:ext cx="1228935" cy="738664"/>
          </a:xfrm>
          <a:prstGeom prst="rect">
            <a:avLst/>
          </a:prstGeom>
          <a:noFill/>
        </p:spPr>
        <p:txBody>
          <a:bodyPr wrap="square" rtlCol="0">
            <a:spAutoFit/>
          </a:bodyPr>
          <a:lstStyle/>
          <a:p>
            <a:pPr algn="ctr"/>
            <a:r>
              <a:rPr lang="en-GB" sz="1400" dirty="0" smtClean="0"/>
              <a:t>Local Immunisation Officer</a:t>
            </a:r>
            <a:endParaRPr lang="en-GB" sz="1400" dirty="0"/>
          </a:p>
        </p:txBody>
      </p:sp>
      <p:sp>
        <p:nvSpPr>
          <p:cNvPr id="45" name="TextBox 44"/>
          <p:cNvSpPr txBox="1"/>
          <p:nvPr/>
        </p:nvSpPr>
        <p:spPr>
          <a:xfrm>
            <a:off x="1541024" y="6017823"/>
            <a:ext cx="1298239" cy="738664"/>
          </a:xfrm>
          <a:prstGeom prst="rect">
            <a:avLst/>
          </a:prstGeom>
          <a:noFill/>
        </p:spPr>
        <p:txBody>
          <a:bodyPr wrap="square" rtlCol="0">
            <a:spAutoFit/>
          </a:bodyPr>
          <a:lstStyle/>
          <a:p>
            <a:pPr algn="ctr"/>
            <a:r>
              <a:rPr lang="en-GB" sz="1400" dirty="0" smtClean="0"/>
              <a:t>Onchocerciasis Programme Officer</a:t>
            </a:r>
            <a:endParaRPr lang="en-GB" sz="1400" dirty="0"/>
          </a:p>
        </p:txBody>
      </p:sp>
      <p:sp>
        <p:nvSpPr>
          <p:cNvPr id="46" name="TextBox 45"/>
          <p:cNvSpPr txBox="1"/>
          <p:nvPr/>
        </p:nvSpPr>
        <p:spPr>
          <a:xfrm>
            <a:off x="2897634" y="4851041"/>
            <a:ext cx="1228935" cy="523220"/>
          </a:xfrm>
          <a:prstGeom prst="rect">
            <a:avLst/>
          </a:prstGeom>
          <a:noFill/>
        </p:spPr>
        <p:txBody>
          <a:bodyPr wrap="square" rtlCol="0">
            <a:spAutoFit/>
          </a:bodyPr>
          <a:lstStyle/>
          <a:p>
            <a:pPr algn="ctr"/>
            <a:r>
              <a:rPr lang="en-GB" sz="1400" dirty="0" smtClean="0"/>
              <a:t>Malaria Focal Person</a:t>
            </a:r>
            <a:endParaRPr lang="en-GB" sz="1400" dirty="0"/>
          </a:p>
        </p:txBody>
      </p:sp>
      <p:sp>
        <p:nvSpPr>
          <p:cNvPr id="47" name="TextBox 46"/>
          <p:cNvSpPr txBox="1"/>
          <p:nvPr/>
        </p:nvSpPr>
        <p:spPr>
          <a:xfrm>
            <a:off x="4278969" y="4854455"/>
            <a:ext cx="1228935" cy="523220"/>
          </a:xfrm>
          <a:prstGeom prst="rect">
            <a:avLst/>
          </a:prstGeom>
          <a:noFill/>
        </p:spPr>
        <p:txBody>
          <a:bodyPr wrap="square" rtlCol="0">
            <a:spAutoFit/>
          </a:bodyPr>
          <a:lstStyle/>
          <a:p>
            <a:pPr algn="ctr"/>
            <a:r>
              <a:rPr lang="en-GB" sz="1400" dirty="0" smtClean="0"/>
              <a:t>Nutrition Officer </a:t>
            </a:r>
            <a:endParaRPr lang="en-GB" sz="1400" dirty="0"/>
          </a:p>
        </p:txBody>
      </p:sp>
      <p:sp>
        <p:nvSpPr>
          <p:cNvPr id="48" name="TextBox 47"/>
          <p:cNvSpPr txBox="1"/>
          <p:nvPr/>
        </p:nvSpPr>
        <p:spPr>
          <a:xfrm>
            <a:off x="5578007" y="4801232"/>
            <a:ext cx="1326246" cy="954107"/>
          </a:xfrm>
          <a:prstGeom prst="rect">
            <a:avLst/>
          </a:prstGeom>
          <a:noFill/>
        </p:spPr>
        <p:txBody>
          <a:bodyPr wrap="square" rtlCol="0">
            <a:spAutoFit/>
          </a:bodyPr>
          <a:lstStyle/>
          <a:p>
            <a:pPr algn="ctr"/>
            <a:r>
              <a:rPr lang="en-GB" sz="1400" dirty="0" smtClean="0"/>
              <a:t>Social Mobilisation  Officer/ Health Educator </a:t>
            </a:r>
            <a:endParaRPr lang="en-GB" sz="1400" dirty="0"/>
          </a:p>
        </p:txBody>
      </p:sp>
      <p:sp>
        <p:nvSpPr>
          <p:cNvPr id="49" name="TextBox 48"/>
          <p:cNvSpPr txBox="1"/>
          <p:nvPr/>
        </p:nvSpPr>
        <p:spPr>
          <a:xfrm>
            <a:off x="7032690" y="4831585"/>
            <a:ext cx="1228935" cy="738664"/>
          </a:xfrm>
          <a:prstGeom prst="rect">
            <a:avLst/>
          </a:prstGeom>
          <a:noFill/>
        </p:spPr>
        <p:txBody>
          <a:bodyPr wrap="square" rtlCol="0">
            <a:spAutoFit/>
          </a:bodyPr>
          <a:lstStyle/>
          <a:p>
            <a:pPr algn="ctr"/>
            <a:r>
              <a:rPr lang="en-GB" sz="1400" dirty="0" smtClean="0"/>
              <a:t>Local Action Committee on AIDS Officer </a:t>
            </a:r>
            <a:endParaRPr lang="en-GB" sz="1400" dirty="0"/>
          </a:p>
        </p:txBody>
      </p:sp>
      <p:cxnSp>
        <p:nvCxnSpPr>
          <p:cNvPr id="50" name="Straight Arrow Connector 49"/>
          <p:cNvCxnSpPr/>
          <p:nvPr/>
        </p:nvCxnSpPr>
        <p:spPr>
          <a:xfrm flipV="1">
            <a:off x="4303481" y="3094973"/>
            <a:ext cx="0" cy="219512"/>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812259" y="5933884"/>
            <a:ext cx="1" cy="9302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51434" y="5942096"/>
            <a:ext cx="1" cy="9302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812259" y="5933884"/>
            <a:ext cx="1339175"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1459960" y="5358467"/>
            <a:ext cx="427205"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3492646" y="6031903"/>
            <a:ext cx="5067694" cy="321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20" idx="2"/>
          </p:cNvCxnSpPr>
          <p:nvPr/>
        </p:nvCxnSpPr>
        <p:spPr>
          <a:xfrm flipV="1">
            <a:off x="3484124" y="5712222"/>
            <a:ext cx="0" cy="31967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4862210" y="5698115"/>
            <a:ext cx="0" cy="31967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6237052" y="5707232"/>
            <a:ext cx="0" cy="31967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7642294" y="5715444"/>
            <a:ext cx="0" cy="31967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717012" y="3314557"/>
            <a:ext cx="6900962"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717010" y="3310065"/>
            <a:ext cx="0" cy="23401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2098751" y="3308944"/>
            <a:ext cx="0" cy="23401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3484124" y="3315678"/>
            <a:ext cx="0" cy="21723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4855930" y="3308872"/>
            <a:ext cx="0" cy="23401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6246780" y="3317820"/>
            <a:ext cx="0" cy="23401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7621621" y="3302748"/>
            <a:ext cx="0" cy="23401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8560340" y="2610446"/>
            <a:ext cx="0" cy="342467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8720033" y="6754384"/>
            <a:ext cx="457200" cy="261610"/>
          </a:xfrm>
          <a:prstGeom prst="rect">
            <a:avLst/>
          </a:prstGeom>
          <a:noFill/>
        </p:spPr>
        <p:txBody>
          <a:bodyPr wrap="square" rtlCol="0">
            <a:spAutoFit/>
          </a:bodyPr>
          <a:lstStyle/>
          <a:p>
            <a:r>
              <a:rPr lang="en-GB" sz="1100" dirty="0" smtClean="0"/>
              <a:t>62</a:t>
            </a:r>
            <a:endParaRPr lang="en-GB" sz="1100" dirty="0"/>
          </a:p>
        </p:txBody>
      </p:sp>
      <p:cxnSp>
        <p:nvCxnSpPr>
          <p:cNvPr id="108" name="Straight Connector 107"/>
          <p:cNvCxnSpPr/>
          <p:nvPr/>
        </p:nvCxnSpPr>
        <p:spPr>
          <a:xfrm flipV="1">
            <a:off x="4304850" y="2513788"/>
            <a:ext cx="0" cy="15564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4310680" y="1948274"/>
            <a:ext cx="0" cy="10956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4310680" y="1555410"/>
            <a:ext cx="0" cy="9960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0193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169093"/>
            <a:ext cx="8343900" cy="761999"/>
          </a:xfrm>
        </p:spPr>
        <p:txBody>
          <a:bodyPr>
            <a:normAutofit fontScale="32500" lnSpcReduction="20000"/>
          </a:bodyPr>
          <a:lstStyle/>
          <a:p>
            <a:r>
              <a:rPr lang="en-US" sz="11100" b="1" dirty="0" smtClean="0">
                <a:solidFill>
                  <a:schemeClr val="accent1"/>
                </a:solidFill>
                <a:latin typeface="Cambria" pitchFamily="18" charset="0"/>
              </a:rPr>
              <a:t>General findings</a:t>
            </a:r>
            <a:endParaRPr lang="en-US" sz="11100" b="1" dirty="0">
              <a:solidFill>
                <a:schemeClr val="accent1"/>
              </a:solidFill>
              <a:latin typeface="Cambria" pitchFamily="18" charset="0"/>
            </a:endParaRPr>
          </a:p>
          <a:p>
            <a:r>
              <a:rPr lang="en-GB" sz="4600" b="1" dirty="0" smtClean="0">
                <a:solidFill>
                  <a:schemeClr val="accent1"/>
                </a:solidFill>
                <a:latin typeface="Cambria" pitchFamily="18" charset="0"/>
              </a:rPr>
              <a:t> </a:t>
            </a:r>
          </a:p>
        </p:txBody>
      </p:sp>
      <p:sp>
        <p:nvSpPr>
          <p:cNvPr id="4" name="TextBox 3"/>
          <p:cNvSpPr txBox="1"/>
          <p:nvPr/>
        </p:nvSpPr>
        <p:spPr>
          <a:xfrm>
            <a:off x="154475" y="782320"/>
            <a:ext cx="8822178" cy="4878259"/>
          </a:xfrm>
          <a:prstGeom prst="rect">
            <a:avLst/>
          </a:prstGeom>
          <a:noFill/>
        </p:spPr>
        <p:txBody>
          <a:bodyPr wrap="square" rtlCol="0">
            <a:spAutoFit/>
          </a:bodyPr>
          <a:lstStyle/>
          <a:p>
            <a:pPr marL="342900" indent="-342900">
              <a:lnSpc>
                <a:spcPct val="130000"/>
              </a:lnSpc>
              <a:buFont typeface="Wingdings" charset="2"/>
              <a:buChar char="§"/>
            </a:pPr>
            <a:r>
              <a:rPr lang="en-US" sz="2000" b="1" dirty="0" smtClean="0"/>
              <a:t>Data collection &amp; analysis</a:t>
            </a:r>
          </a:p>
          <a:p>
            <a:pPr marL="800100" lvl="1" indent="-342900">
              <a:lnSpc>
                <a:spcPct val="130000"/>
              </a:lnSpc>
              <a:buFont typeface="Wingdings" charset="2"/>
              <a:buChar char="ü"/>
            </a:pPr>
            <a:r>
              <a:rPr lang="en-US" sz="2000" dirty="0" smtClean="0"/>
              <a:t>Limited </a:t>
            </a:r>
            <a:r>
              <a:rPr lang="en-US" sz="2000" dirty="0"/>
              <a:t>skills of local government area staff to process and use health </a:t>
            </a:r>
            <a:r>
              <a:rPr lang="en-US" sz="2000" dirty="0" smtClean="0"/>
              <a:t>information</a:t>
            </a:r>
          </a:p>
          <a:p>
            <a:pPr marL="342900" lvl="1" indent="-342900">
              <a:lnSpc>
                <a:spcPct val="130000"/>
              </a:lnSpc>
              <a:buFont typeface="Wingdings" charset="2"/>
              <a:buChar char="§"/>
            </a:pPr>
            <a:r>
              <a:rPr lang="en-US" sz="2000" b="1" dirty="0"/>
              <a:t>Information availability</a:t>
            </a:r>
          </a:p>
          <a:p>
            <a:pPr marL="800100" lvl="1" indent="-342900">
              <a:lnSpc>
                <a:spcPct val="130000"/>
              </a:lnSpc>
              <a:buFont typeface="Wingdings" charset="2"/>
              <a:buChar char="ü"/>
            </a:pPr>
            <a:r>
              <a:rPr lang="en-US" sz="2000" dirty="0" smtClean="0"/>
              <a:t>Limited </a:t>
            </a:r>
            <a:r>
              <a:rPr lang="en-US" sz="2000" dirty="0"/>
              <a:t>access to health </a:t>
            </a:r>
            <a:r>
              <a:rPr lang="en-US" sz="2000" dirty="0" smtClean="0"/>
              <a:t>information by decision makers</a:t>
            </a:r>
          </a:p>
          <a:p>
            <a:pPr marL="342900" lvl="1" indent="-342900">
              <a:lnSpc>
                <a:spcPct val="130000"/>
              </a:lnSpc>
              <a:buFont typeface="Wingdings" charset="2"/>
              <a:buChar char="§"/>
            </a:pPr>
            <a:r>
              <a:rPr lang="en-US" sz="2000" b="1" dirty="0"/>
              <a:t>Information use</a:t>
            </a:r>
          </a:p>
          <a:p>
            <a:pPr marL="800100" lvl="1" indent="-342900">
              <a:lnSpc>
                <a:spcPct val="130000"/>
              </a:lnSpc>
              <a:buFont typeface="Wingdings" charset="2"/>
              <a:buChar char="ü"/>
            </a:pPr>
            <a:r>
              <a:rPr lang="en-US" sz="2000" dirty="0" smtClean="0"/>
              <a:t>Inappropriate </a:t>
            </a:r>
            <a:r>
              <a:rPr lang="en-US" sz="2000" dirty="0"/>
              <a:t>health </a:t>
            </a:r>
            <a:r>
              <a:rPr lang="en-US" sz="2000" dirty="0" smtClean="0"/>
              <a:t>information supplied to decision makers </a:t>
            </a:r>
          </a:p>
          <a:p>
            <a:pPr marL="342900" lvl="1" indent="-342900">
              <a:lnSpc>
                <a:spcPct val="130000"/>
              </a:lnSpc>
              <a:buFont typeface="Wingdings" charset="2"/>
              <a:buChar char="§"/>
            </a:pPr>
            <a:r>
              <a:rPr lang="en-US" sz="2000" b="1" dirty="0"/>
              <a:t>Data demand</a:t>
            </a:r>
          </a:p>
          <a:p>
            <a:pPr marL="800100" lvl="1" indent="-342900">
              <a:lnSpc>
                <a:spcPct val="130000"/>
              </a:lnSpc>
              <a:buFont typeface="Wingdings" charset="2"/>
              <a:buChar char="ü"/>
            </a:pPr>
            <a:r>
              <a:rPr lang="en-US" sz="2000" dirty="0" smtClean="0"/>
              <a:t>Lack </a:t>
            </a:r>
            <a:r>
              <a:rPr lang="en-US" sz="2000" dirty="0"/>
              <a:t>of funds for regular data management activities</a:t>
            </a:r>
          </a:p>
          <a:p>
            <a:pPr marL="800100" lvl="1" indent="-342900">
              <a:lnSpc>
                <a:spcPct val="130000"/>
              </a:lnSpc>
              <a:buFont typeface="Wingdings" charset="2"/>
              <a:buChar char="ü"/>
            </a:pPr>
            <a:r>
              <a:rPr lang="en-US" sz="2000" dirty="0"/>
              <a:t>Insufficient </a:t>
            </a:r>
            <a:r>
              <a:rPr lang="en-US" sz="2000" dirty="0" err="1"/>
              <a:t>organisational</a:t>
            </a:r>
            <a:r>
              <a:rPr lang="en-US" sz="2000" dirty="0"/>
              <a:t> support to demand, process and use health information</a:t>
            </a:r>
          </a:p>
          <a:p>
            <a:pPr marL="800100" lvl="1" indent="-342900">
              <a:lnSpc>
                <a:spcPct val="130000"/>
              </a:lnSpc>
              <a:buFont typeface="Wingdings" charset="2"/>
              <a:buChar char="ü"/>
            </a:pPr>
            <a:r>
              <a:rPr lang="en-US" sz="2000" dirty="0"/>
              <a:t>Limited interaction between data producers and data </a:t>
            </a:r>
            <a:r>
              <a:rPr lang="en-US" sz="2000" dirty="0" smtClean="0"/>
              <a:t>users</a:t>
            </a:r>
            <a:endParaRPr lang="en-GB" sz="2000" dirty="0"/>
          </a:p>
        </p:txBody>
      </p:sp>
      <p:sp>
        <p:nvSpPr>
          <p:cNvPr id="5" name="TextBox 4"/>
          <p:cNvSpPr txBox="1"/>
          <p:nvPr/>
        </p:nvSpPr>
        <p:spPr>
          <a:xfrm>
            <a:off x="8682221" y="6600745"/>
            <a:ext cx="457200" cy="261610"/>
          </a:xfrm>
          <a:prstGeom prst="rect">
            <a:avLst/>
          </a:prstGeom>
          <a:noFill/>
        </p:spPr>
        <p:txBody>
          <a:bodyPr wrap="square" rtlCol="0">
            <a:spAutoFit/>
          </a:bodyPr>
          <a:lstStyle/>
          <a:p>
            <a:r>
              <a:rPr lang="en-GB" sz="1100" dirty="0" smtClean="0"/>
              <a:t>63</a:t>
            </a:r>
            <a:endParaRPr lang="en-GB" sz="1100" dirty="0"/>
          </a:p>
        </p:txBody>
      </p:sp>
    </p:spTree>
    <p:extLst>
      <p:ext uri="{BB962C8B-B14F-4D97-AF65-F5344CB8AC3E}">
        <p14:creationId xmlns:p14="http://schemas.microsoft.com/office/powerpoint/2010/main" val="22095168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368729"/>
            <a:ext cx="8343900" cy="761999"/>
          </a:xfrm>
        </p:spPr>
        <p:txBody>
          <a:bodyPr>
            <a:normAutofit fontScale="32500" lnSpcReduction="20000"/>
          </a:bodyPr>
          <a:lstStyle/>
          <a:p>
            <a:r>
              <a:rPr lang="en-US" sz="11100" b="1" dirty="0" smtClean="0">
                <a:solidFill>
                  <a:schemeClr val="accent1"/>
                </a:solidFill>
                <a:latin typeface="Cambria" pitchFamily="18" charset="0"/>
              </a:rPr>
              <a:t>Conclusions</a:t>
            </a:r>
            <a:endParaRPr lang="en-US" sz="11100" b="1" dirty="0">
              <a:solidFill>
                <a:schemeClr val="accent1"/>
              </a:solidFill>
              <a:latin typeface="Cambria" pitchFamily="18" charset="0"/>
            </a:endParaRPr>
          </a:p>
          <a:p>
            <a:r>
              <a:rPr lang="en-GB" sz="4600" b="1" dirty="0" smtClean="0">
                <a:solidFill>
                  <a:schemeClr val="accent1"/>
                </a:solidFill>
                <a:latin typeface="Cambria" pitchFamily="18" charset="0"/>
              </a:rPr>
              <a:t> </a:t>
            </a:r>
          </a:p>
        </p:txBody>
      </p:sp>
      <p:sp>
        <p:nvSpPr>
          <p:cNvPr id="4" name="TextBox 3"/>
          <p:cNvSpPr txBox="1"/>
          <p:nvPr/>
        </p:nvSpPr>
        <p:spPr>
          <a:xfrm>
            <a:off x="487680" y="950515"/>
            <a:ext cx="5262183" cy="1815882"/>
          </a:xfrm>
          <a:prstGeom prst="rect">
            <a:avLst/>
          </a:prstGeom>
          <a:noFill/>
        </p:spPr>
        <p:txBody>
          <a:bodyPr wrap="square" rtlCol="0">
            <a:spAutoFit/>
          </a:bodyPr>
          <a:lstStyle/>
          <a:p>
            <a:r>
              <a:rPr lang="en-GB" sz="2800" dirty="0" smtClean="0"/>
              <a:t>Limited use of health data for decisions to improve maternal &amp; </a:t>
            </a:r>
            <a:r>
              <a:rPr lang="en-GB" sz="2800" dirty="0" err="1" smtClean="0"/>
              <a:t>newborn</a:t>
            </a:r>
            <a:r>
              <a:rPr lang="en-GB" sz="2800" dirty="0" smtClean="0"/>
              <a:t> health at the LGA level in </a:t>
            </a:r>
            <a:r>
              <a:rPr lang="en-GB" sz="2800" dirty="0" err="1" smtClean="0"/>
              <a:t>Shongom</a:t>
            </a:r>
            <a:r>
              <a:rPr lang="en-GB" sz="2800" dirty="0" smtClean="0"/>
              <a:t> LGA</a:t>
            </a:r>
            <a:endParaRPr lang="en-GB" sz="2800" dirty="0"/>
          </a:p>
        </p:txBody>
      </p:sp>
      <p:pic>
        <p:nvPicPr>
          <p:cNvPr id="6" name="Picture 5"/>
          <p:cNvPicPr>
            <a:picLocks noChangeAspect="1"/>
          </p:cNvPicPr>
          <p:nvPr/>
        </p:nvPicPr>
        <p:blipFill>
          <a:blip r:embed="rId3"/>
          <a:stretch>
            <a:fillRect/>
          </a:stretch>
        </p:blipFill>
        <p:spPr>
          <a:xfrm>
            <a:off x="542804" y="3027703"/>
            <a:ext cx="6196663" cy="3494229"/>
          </a:xfrm>
          <a:prstGeom prst="rect">
            <a:avLst/>
          </a:prstGeom>
        </p:spPr>
      </p:pic>
      <p:pic>
        <p:nvPicPr>
          <p:cNvPr id="5" name="Picture 4" descr="noun_106012_c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863" y="335041"/>
            <a:ext cx="2814859" cy="2706145"/>
          </a:xfrm>
          <a:prstGeom prst="rect">
            <a:avLst/>
          </a:prstGeom>
        </p:spPr>
      </p:pic>
      <p:sp>
        <p:nvSpPr>
          <p:cNvPr id="7" name="TextBox 6"/>
          <p:cNvSpPr txBox="1"/>
          <p:nvPr/>
        </p:nvSpPr>
        <p:spPr>
          <a:xfrm>
            <a:off x="8682221" y="6600745"/>
            <a:ext cx="457200" cy="261610"/>
          </a:xfrm>
          <a:prstGeom prst="rect">
            <a:avLst/>
          </a:prstGeom>
          <a:noFill/>
        </p:spPr>
        <p:txBody>
          <a:bodyPr wrap="square" rtlCol="0">
            <a:spAutoFit/>
          </a:bodyPr>
          <a:lstStyle/>
          <a:p>
            <a:r>
              <a:rPr lang="en-GB" sz="1100" dirty="0" smtClean="0"/>
              <a:t>64</a:t>
            </a:r>
            <a:endParaRPr lang="en-GB" sz="1100" dirty="0"/>
          </a:p>
        </p:txBody>
      </p:sp>
    </p:spTree>
    <p:extLst>
      <p:ext uri="{BB962C8B-B14F-4D97-AF65-F5344CB8AC3E}">
        <p14:creationId xmlns:p14="http://schemas.microsoft.com/office/powerpoint/2010/main" val="8057855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0349" y="453572"/>
            <a:ext cx="8343900" cy="761999"/>
          </a:xfrm>
        </p:spPr>
        <p:txBody>
          <a:bodyPr>
            <a:normAutofit fontScale="32500" lnSpcReduction="20000"/>
          </a:bodyPr>
          <a:lstStyle/>
          <a:p>
            <a:r>
              <a:rPr lang="en-US" sz="11100" b="1" dirty="0" smtClean="0">
                <a:solidFill>
                  <a:schemeClr val="accent1"/>
                </a:solidFill>
                <a:latin typeface="Cambria" pitchFamily="18" charset="0"/>
              </a:rPr>
              <a:t>New developments</a:t>
            </a:r>
            <a:endParaRPr lang="en-US" sz="11100" b="1" dirty="0">
              <a:solidFill>
                <a:schemeClr val="accent1"/>
              </a:solidFill>
              <a:latin typeface="Cambria" pitchFamily="18" charset="0"/>
            </a:endParaRPr>
          </a:p>
          <a:p>
            <a:r>
              <a:rPr lang="en-GB" sz="4600" b="1" dirty="0" smtClean="0">
                <a:solidFill>
                  <a:schemeClr val="accent1"/>
                </a:solidFill>
                <a:latin typeface="Cambria" pitchFamily="18" charset="0"/>
              </a:rPr>
              <a:t> </a:t>
            </a:r>
          </a:p>
        </p:txBody>
      </p:sp>
      <p:sp>
        <p:nvSpPr>
          <p:cNvPr id="4" name="TextBox 3"/>
          <p:cNvSpPr txBox="1"/>
          <p:nvPr/>
        </p:nvSpPr>
        <p:spPr>
          <a:xfrm>
            <a:off x="242578" y="1036320"/>
            <a:ext cx="4249521" cy="4878259"/>
          </a:xfrm>
          <a:prstGeom prst="rect">
            <a:avLst/>
          </a:prstGeom>
          <a:noFill/>
        </p:spPr>
        <p:txBody>
          <a:bodyPr wrap="square" rtlCol="0">
            <a:spAutoFit/>
          </a:bodyPr>
          <a:lstStyle/>
          <a:p>
            <a:pPr marL="342900" indent="-342900">
              <a:lnSpc>
                <a:spcPct val="130000"/>
              </a:lnSpc>
              <a:buFont typeface="Wingdings" charset="2"/>
              <a:buChar char="§"/>
            </a:pPr>
            <a:r>
              <a:rPr lang="en-GB" sz="2000" b="1" dirty="0" smtClean="0"/>
              <a:t>Primary Health Care Under One Roof</a:t>
            </a:r>
          </a:p>
          <a:p>
            <a:pPr marL="800100" lvl="1" indent="-342900">
              <a:lnSpc>
                <a:spcPct val="130000"/>
              </a:lnSpc>
              <a:buFont typeface="Wingdings" charset="2"/>
              <a:buChar char="ü"/>
            </a:pPr>
            <a:r>
              <a:rPr lang="en-GB" sz="2000" dirty="0" smtClean="0"/>
              <a:t>One management body</a:t>
            </a:r>
          </a:p>
          <a:p>
            <a:pPr marL="800100" lvl="1" indent="-342900">
              <a:lnSpc>
                <a:spcPct val="130000"/>
              </a:lnSpc>
              <a:buFont typeface="Wingdings" charset="2"/>
              <a:buChar char="ü"/>
            </a:pPr>
            <a:r>
              <a:rPr lang="en-GB" sz="2000" dirty="0" smtClean="0"/>
              <a:t>One plan</a:t>
            </a:r>
          </a:p>
          <a:p>
            <a:pPr marL="800100" lvl="1" indent="-342900">
              <a:lnSpc>
                <a:spcPct val="130000"/>
              </a:lnSpc>
              <a:buFont typeface="Wingdings" charset="2"/>
              <a:buChar char="ü"/>
            </a:pPr>
            <a:r>
              <a:rPr lang="en-GB" sz="2000" dirty="0" smtClean="0"/>
              <a:t>One monitoring &amp; evaluation</a:t>
            </a:r>
          </a:p>
          <a:p>
            <a:pPr marL="342900" indent="-342900">
              <a:lnSpc>
                <a:spcPct val="130000"/>
              </a:lnSpc>
              <a:buFont typeface="Wingdings" charset="2"/>
              <a:buChar char="§"/>
            </a:pPr>
            <a:r>
              <a:rPr lang="en-GB" sz="2000" b="1" dirty="0" smtClean="0"/>
              <a:t>New national Health Act</a:t>
            </a:r>
          </a:p>
          <a:p>
            <a:pPr marL="800100" lvl="1" indent="-342900">
              <a:lnSpc>
                <a:spcPct val="130000"/>
              </a:lnSpc>
              <a:buFont typeface="Wingdings" charset="2"/>
              <a:buChar char="ü"/>
            </a:pPr>
            <a:r>
              <a:rPr lang="en-GB" sz="2000" dirty="0" smtClean="0"/>
              <a:t>Linked budget earmarked for health</a:t>
            </a:r>
          </a:p>
          <a:p>
            <a:pPr marL="342900" indent="-342900">
              <a:lnSpc>
                <a:spcPct val="130000"/>
              </a:lnSpc>
              <a:buFont typeface="Wingdings" charset="2"/>
              <a:buChar char="§"/>
            </a:pPr>
            <a:r>
              <a:rPr lang="en-GB" sz="2000" b="1" dirty="0" smtClean="0"/>
              <a:t>Decentralisation of power/direct funding to LGAs</a:t>
            </a:r>
          </a:p>
          <a:p>
            <a:pPr marL="342900" indent="-342900">
              <a:lnSpc>
                <a:spcPct val="130000"/>
              </a:lnSpc>
              <a:buFont typeface="Wingdings" charset="2"/>
              <a:buChar char="§"/>
            </a:pPr>
            <a:r>
              <a:rPr lang="en-GB" sz="2000" b="1" dirty="0" smtClean="0"/>
              <a:t>Improving security</a:t>
            </a:r>
          </a:p>
          <a:p>
            <a:pPr marL="800100" lvl="1" indent="-342900">
              <a:lnSpc>
                <a:spcPct val="130000"/>
              </a:lnSpc>
              <a:buFont typeface="Wingdings" charset="2"/>
              <a:buChar char="ü"/>
            </a:pPr>
            <a:endParaRPr lang="en-GB" sz="2000" dirty="0"/>
          </a:p>
        </p:txBody>
      </p:sp>
      <p:sp>
        <p:nvSpPr>
          <p:cNvPr id="2" name="TextBox 1"/>
          <p:cNvSpPr txBox="1"/>
          <p:nvPr/>
        </p:nvSpPr>
        <p:spPr>
          <a:xfrm>
            <a:off x="4994659" y="1475853"/>
            <a:ext cx="3692142" cy="369332"/>
          </a:xfrm>
          <a:prstGeom prst="rect">
            <a:avLst/>
          </a:prstGeom>
          <a:noFill/>
        </p:spPr>
        <p:txBody>
          <a:bodyPr wrap="square" rtlCol="0">
            <a:spAutoFit/>
          </a:bodyPr>
          <a:lstStyle/>
          <a:p>
            <a:pPr marL="285750" indent="-285750">
              <a:buFont typeface="Wingdings" charset="2"/>
              <a:buChar char="§"/>
            </a:pPr>
            <a:endParaRPr lang="en-US" dirty="0" smtClean="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82726" y="130050"/>
            <a:ext cx="4380195" cy="3430270"/>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582726" y="3158253"/>
            <a:ext cx="4380195" cy="3424555"/>
          </a:xfrm>
          <a:prstGeom prst="rect">
            <a:avLst/>
          </a:prstGeom>
          <a:noFill/>
          <a:ln>
            <a:noFill/>
          </a:ln>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3312607" y="4860509"/>
            <a:ext cx="2849188" cy="1997491"/>
          </a:xfrm>
          <a:prstGeom prst="rect">
            <a:avLst/>
          </a:prstGeom>
          <a:noFill/>
          <a:ln>
            <a:noFill/>
          </a:ln>
        </p:spPr>
      </p:pic>
      <p:sp>
        <p:nvSpPr>
          <p:cNvPr id="10" name="TextBox 9"/>
          <p:cNvSpPr txBox="1"/>
          <p:nvPr/>
        </p:nvSpPr>
        <p:spPr>
          <a:xfrm>
            <a:off x="8682221" y="6600745"/>
            <a:ext cx="457200" cy="261610"/>
          </a:xfrm>
          <a:prstGeom prst="rect">
            <a:avLst/>
          </a:prstGeom>
          <a:noFill/>
        </p:spPr>
        <p:txBody>
          <a:bodyPr wrap="square" rtlCol="0">
            <a:spAutoFit/>
          </a:bodyPr>
          <a:lstStyle/>
          <a:p>
            <a:r>
              <a:rPr lang="en-GB" sz="1100" dirty="0" smtClean="0"/>
              <a:t>65</a:t>
            </a:r>
            <a:endParaRPr lang="en-GB" sz="1100" dirty="0"/>
          </a:p>
        </p:txBody>
      </p:sp>
      <p:sp>
        <p:nvSpPr>
          <p:cNvPr id="12" name="TextBox 11"/>
          <p:cNvSpPr txBox="1"/>
          <p:nvPr/>
        </p:nvSpPr>
        <p:spPr>
          <a:xfrm>
            <a:off x="8987021" y="6905545"/>
            <a:ext cx="457200" cy="261610"/>
          </a:xfrm>
          <a:prstGeom prst="rect">
            <a:avLst/>
          </a:prstGeom>
          <a:noFill/>
        </p:spPr>
        <p:txBody>
          <a:bodyPr wrap="square" rtlCol="0">
            <a:spAutoFit/>
          </a:bodyPr>
          <a:lstStyle/>
          <a:p>
            <a:r>
              <a:rPr lang="en-GB" sz="1100" dirty="0" smtClean="0"/>
              <a:t>64</a:t>
            </a:r>
            <a:endParaRPr lang="en-GB" sz="1100" dirty="0"/>
          </a:p>
        </p:txBody>
      </p:sp>
    </p:spTree>
    <p:extLst>
      <p:ext uri="{BB962C8B-B14F-4D97-AF65-F5344CB8AC3E}">
        <p14:creationId xmlns:p14="http://schemas.microsoft.com/office/powerpoint/2010/main" val="3105255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680" y="411866"/>
            <a:ext cx="8162862" cy="4247317"/>
          </a:xfrm>
          <a:prstGeom prst="rect">
            <a:avLst/>
          </a:prstGeom>
          <a:noFill/>
        </p:spPr>
        <p:txBody>
          <a:bodyPr wrap="square" rtlCol="0">
            <a:spAutoFit/>
          </a:bodyPr>
          <a:lstStyle/>
          <a:p>
            <a:endParaRPr lang="en-IN" b="1" dirty="0" smtClean="0"/>
          </a:p>
          <a:p>
            <a:r>
              <a:rPr lang="en-IN" b="1" dirty="0" smtClean="0"/>
              <a:t>Thank you very much for listening</a:t>
            </a:r>
          </a:p>
          <a:p>
            <a:endParaRPr lang="en-IN" b="1" dirty="0"/>
          </a:p>
          <a:p>
            <a:endParaRPr lang="en-IN" b="1" dirty="0" smtClean="0"/>
          </a:p>
          <a:p>
            <a:r>
              <a:rPr lang="en-IN" b="1" dirty="0" smtClean="0"/>
              <a:t>Research supervisor</a:t>
            </a:r>
            <a:endParaRPr lang="en-IN" b="1" dirty="0"/>
          </a:p>
          <a:p>
            <a:r>
              <a:rPr lang="en-IN" dirty="0"/>
              <a:t>Dr. Bilal I Avan</a:t>
            </a:r>
          </a:p>
          <a:p>
            <a:endParaRPr lang="en-IN" b="1" dirty="0"/>
          </a:p>
          <a:p>
            <a:endParaRPr lang="en-IN" b="1" dirty="0" smtClean="0"/>
          </a:p>
          <a:p>
            <a:r>
              <a:rPr lang="en-IN" b="1" dirty="0" smtClean="0"/>
              <a:t>Principal </a:t>
            </a:r>
            <a:r>
              <a:rPr lang="en-IN" b="1" dirty="0"/>
              <a:t>Investigator</a:t>
            </a:r>
          </a:p>
          <a:p>
            <a:r>
              <a:rPr lang="en-IN" dirty="0"/>
              <a:t>Dr. Joanna </a:t>
            </a:r>
            <a:r>
              <a:rPr lang="en-IN" dirty="0" smtClean="0"/>
              <a:t>Schellenberg</a:t>
            </a:r>
          </a:p>
          <a:p>
            <a:endParaRPr lang="en-IN" dirty="0"/>
          </a:p>
          <a:p>
            <a:r>
              <a:rPr lang="en-IN" b="1" dirty="0"/>
              <a:t>Acknowlegements</a:t>
            </a:r>
          </a:p>
          <a:p>
            <a:r>
              <a:rPr lang="en-IN" dirty="0" smtClean="0"/>
              <a:t>HealthHub Nigeria – MLE partner in Nigeria</a:t>
            </a:r>
          </a:p>
          <a:p>
            <a:r>
              <a:rPr lang="en-IN" dirty="0" smtClean="0"/>
              <a:t>Gombe state MoH, MLGA</a:t>
            </a:r>
          </a:p>
          <a:p>
            <a:r>
              <a:rPr lang="en-IN" dirty="0" smtClean="0"/>
              <a:t>Shongom LGA</a:t>
            </a:r>
            <a:endParaRPr lang="en-IN" dirty="0"/>
          </a:p>
        </p:txBody>
      </p:sp>
      <p:pic>
        <p:nvPicPr>
          <p:cNvPr id="2" name="Picture 1"/>
          <p:cNvPicPr>
            <a:picLocks noChangeAspect="1"/>
          </p:cNvPicPr>
          <p:nvPr/>
        </p:nvPicPr>
        <p:blipFill>
          <a:blip r:embed="rId3"/>
          <a:stretch>
            <a:fillRect/>
          </a:stretch>
        </p:blipFill>
        <p:spPr>
          <a:xfrm>
            <a:off x="4958499" y="632093"/>
            <a:ext cx="3374796" cy="4775654"/>
          </a:xfrm>
          <a:prstGeom prst="rect">
            <a:avLst/>
          </a:prstGeom>
        </p:spPr>
      </p:pic>
      <p:sp>
        <p:nvSpPr>
          <p:cNvPr id="5" name="TextBox 4"/>
          <p:cNvSpPr txBox="1"/>
          <p:nvPr/>
        </p:nvSpPr>
        <p:spPr>
          <a:xfrm>
            <a:off x="8682221" y="6600745"/>
            <a:ext cx="457200" cy="261610"/>
          </a:xfrm>
          <a:prstGeom prst="rect">
            <a:avLst/>
          </a:prstGeom>
          <a:noFill/>
        </p:spPr>
        <p:txBody>
          <a:bodyPr wrap="square" rtlCol="0">
            <a:spAutoFit/>
          </a:bodyPr>
          <a:lstStyle/>
          <a:p>
            <a:r>
              <a:rPr lang="en-GB" sz="1100" dirty="0" smtClean="0"/>
              <a:t>66</a:t>
            </a:r>
            <a:endParaRPr lang="en-GB" sz="1100" dirty="0"/>
          </a:p>
        </p:txBody>
      </p:sp>
    </p:spTree>
    <p:extLst>
      <p:ext uri="{BB962C8B-B14F-4D97-AF65-F5344CB8AC3E}">
        <p14:creationId xmlns:p14="http://schemas.microsoft.com/office/powerpoint/2010/main" val="42070602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274637"/>
            <a:ext cx="8610600" cy="1649179"/>
          </a:xfrm>
        </p:spPr>
        <p:txBody>
          <a:bodyPr>
            <a:noAutofit/>
          </a:bodyPr>
          <a:lstStyle/>
          <a:p>
            <a:r>
              <a:rPr lang="en-US" sz="3600" b="1" dirty="0" smtClean="0">
                <a:solidFill>
                  <a:srgbClr val="0070C0"/>
                </a:solidFill>
                <a:latin typeface="Cambria" panose="02040503050406030204" pitchFamily="18" charset="0"/>
              </a:rPr>
              <a:t>IDEAS private </a:t>
            </a:r>
            <a:r>
              <a:rPr lang="en-US" sz="3600" b="1" dirty="0">
                <a:solidFill>
                  <a:srgbClr val="0070C0"/>
                </a:solidFill>
                <a:latin typeface="Cambria" panose="02040503050406030204" pitchFamily="18" charset="0"/>
              </a:rPr>
              <a:t>s</a:t>
            </a:r>
            <a:r>
              <a:rPr lang="en-US" sz="3600" b="1" dirty="0" smtClean="0">
                <a:solidFill>
                  <a:srgbClr val="0070C0"/>
                </a:solidFill>
                <a:latin typeface="Cambria" panose="02040503050406030204" pitchFamily="18" charset="0"/>
              </a:rPr>
              <a:t>ector </a:t>
            </a:r>
            <a:r>
              <a:rPr lang="en-US" sz="3600" b="1" dirty="0">
                <a:solidFill>
                  <a:srgbClr val="0070C0"/>
                </a:solidFill>
                <a:latin typeface="Cambria" panose="02040503050406030204" pitchFamily="18" charset="0"/>
              </a:rPr>
              <a:t>s</a:t>
            </a:r>
            <a:r>
              <a:rPr lang="en-US" sz="3600" b="1" dirty="0" smtClean="0">
                <a:solidFill>
                  <a:srgbClr val="0070C0"/>
                </a:solidFill>
                <a:latin typeface="Cambria" panose="02040503050406030204" pitchFamily="18" charset="0"/>
              </a:rPr>
              <a:t>tudy of MNCH data </a:t>
            </a:r>
            <a:r>
              <a:rPr lang="en-US" sz="3600" b="1" dirty="0">
                <a:solidFill>
                  <a:srgbClr val="0070C0"/>
                </a:solidFill>
                <a:latin typeface="Cambria" panose="02040503050406030204" pitchFamily="18" charset="0"/>
              </a:rPr>
              <a:t>s</a:t>
            </a:r>
            <a:r>
              <a:rPr lang="en-US" sz="3600" b="1" dirty="0" smtClean="0">
                <a:solidFill>
                  <a:srgbClr val="0070C0"/>
                </a:solidFill>
                <a:latin typeface="Cambria" panose="02040503050406030204" pitchFamily="18" charset="0"/>
              </a:rPr>
              <a:t>haring in Uttar Pradesh and </a:t>
            </a:r>
            <a:br>
              <a:rPr lang="en-US" sz="3600" b="1" dirty="0" smtClean="0">
                <a:solidFill>
                  <a:srgbClr val="0070C0"/>
                </a:solidFill>
                <a:latin typeface="Cambria" panose="02040503050406030204" pitchFamily="18" charset="0"/>
              </a:rPr>
            </a:br>
            <a:r>
              <a:rPr lang="en-US" sz="3600" b="1" dirty="0" smtClean="0">
                <a:solidFill>
                  <a:srgbClr val="0070C0"/>
                </a:solidFill>
                <a:latin typeface="Cambria" panose="02040503050406030204" pitchFamily="18" charset="0"/>
              </a:rPr>
              <a:t>West Bengal, India</a:t>
            </a:r>
            <a:endParaRPr lang="en-US" sz="3600" b="1" dirty="0">
              <a:solidFill>
                <a:srgbClr val="0070C0"/>
              </a:solidFill>
              <a:latin typeface="Cambria" panose="02040503050406030204" pitchFamily="18" charset="0"/>
            </a:endParaRPr>
          </a:p>
        </p:txBody>
      </p:sp>
      <p:sp>
        <p:nvSpPr>
          <p:cNvPr id="5" name="Rectangle 4"/>
          <p:cNvSpPr/>
          <p:nvPr/>
        </p:nvSpPr>
        <p:spPr>
          <a:xfrm>
            <a:off x="368300" y="6224201"/>
            <a:ext cx="6045200" cy="323165"/>
          </a:xfrm>
          <a:prstGeom prst="rect">
            <a:avLst/>
          </a:prstGeom>
        </p:spPr>
        <p:txBody>
          <a:bodyPr wrap="square">
            <a:spAutoFit/>
          </a:bodyPr>
          <a:lstStyle/>
          <a:p>
            <a:r>
              <a:rPr lang="en-GB" sz="1500" b="1" dirty="0" smtClean="0">
                <a:solidFill>
                  <a:srgbClr val="000000"/>
                </a:solidFill>
                <a:latin typeface="+mj-lt"/>
                <a:cs typeface="Arial Black"/>
              </a:rPr>
              <a:t>ideas.lshtm.ac.uk</a:t>
            </a:r>
          </a:p>
        </p:txBody>
      </p:sp>
      <p:sp>
        <p:nvSpPr>
          <p:cNvPr id="7" name="Content Placeholder 6"/>
          <p:cNvSpPr>
            <a:spLocks noGrp="1"/>
          </p:cNvSpPr>
          <p:nvPr>
            <p:ph idx="1"/>
          </p:nvPr>
        </p:nvSpPr>
        <p:spPr>
          <a:xfrm>
            <a:off x="4838672" y="2460749"/>
            <a:ext cx="4305300" cy="2839418"/>
          </a:xfrm>
        </p:spPr>
        <p:txBody>
          <a:bodyPr>
            <a:normAutofit fontScale="92500" lnSpcReduction="10000"/>
          </a:bodyPr>
          <a:lstStyle/>
          <a:p>
            <a:pPr>
              <a:buNone/>
            </a:pPr>
            <a:endParaRPr lang="en-GB" dirty="0" smtClean="0"/>
          </a:p>
          <a:p>
            <a:pPr>
              <a:buNone/>
            </a:pPr>
            <a:endParaRPr lang="en-GB" dirty="0" smtClean="0"/>
          </a:p>
          <a:p>
            <a:pPr>
              <a:buNone/>
            </a:pPr>
            <a:endParaRPr lang="en-GB" dirty="0" smtClean="0"/>
          </a:p>
          <a:p>
            <a:pPr algn="ctr">
              <a:buNone/>
            </a:pPr>
            <a:r>
              <a:rPr lang="en-GB" sz="2000" b="1" dirty="0" smtClean="0"/>
              <a:t>Meenakshi </a:t>
            </a:r>
            <a:r>
              <a:rPr lang="en-GB" sz="2000" b="1" dirty="0" err="1" smtClean="0"/>
              <a:t>Gautham</a:t>
            </a:r>
            <a:r>
              <a:rPr lang="en-GB" sz="2000" b="1" dirty="0" smtClean="0"/>
              <a:t>, IDEAS-LSHTM</a:t>
            </a:r>
          </a:p>
          <a:p>
            <a:pPr algn="ctr">
              <a:buNone/>
            </a:pPr>
            <a:r>
              <a:rPr lang="en-GB" sz="2000" b="1" dirty="0"/>
              <a:t>Neil Spicer, </a:t>
            </a:r>
            <a:r>
              <a:rPr lang="en-GB" sz="2000" b="1" dirty="0" smtClean="0"/>
              <a:t>IDEAS-LSHTM</a:t>
            </a:r>
          </a:p>
          <a:p>
            <a:pPr algn="ctr">
              <a:buNone/>
            </a:pPr>
            <a:r>
              <a:rPr lang="en-GB" sz="2000" b="1" dirty="0" smtClean="0"/>
              <a:t>Manish </a:t>
            </a:r>
            <a:r>
              <a:rPr lang="en-GB" sz="2000" b="1" dirty="0" err="1" smtClean="0"/>
              <a:t>Subharwal</a:t>
            </a:r>
            <a:r>
              <a:rPr lang="en-GB" sz="2000" b="1" dirty="0" smtClean="0"/>
              <a:t>, IMPACT </a:t>
            </a:r>
          </a:p>
          <a:p>
            <a:pPr algn="ctr">
              <a:buNone/>
            </a:pPr>
            <a:r>
              <a:rPr lang="en-GB" sz="2000" b="1" dirty="0" smtClean="0"/>
              <a:t>Sanjay Gupta, IMPACT</a:t>
            </a:r>
          </a:p>
          <a:p>
            <a:pPr algn="ctr">
              <a:buNone/>
            </a:pPr>
            <a:r>
              <a:rPr lang="en-GB" sz="2000" b="1" dirty="0" err="1" smtClean="0"/>
              <a:t>Nirmala</a:t>
            </a:r>
            <a:r>
              <a:rPr lang="en-GB" sz="2000" b="1" dirty="0" smtClean="0"/>
              <a:t> Mishra, PHFI</a:t>
            </a:r>
          </a:p>
        </p:txBody>
      </p:sp>
      <p:pic>
        <p:nvPicPr>
          <p:cNvPr id="6" name="Picture 2" descr="D:\MEENAKSHI PICS AUGUST 2014\resized\P1010611-resized.jpg"/>
          <p:cNvPicPr>
            <a:picLocks noChangeAspect="1" noChangeArrowheads="1"/>
          </p:cNvPicPr>
          <p:nvPr/>
        </p:nvPicPr>
        <p:blipFill>
          <a:blip r:embed="rId3"/>
          <a:srcRect/>
          <a:stretch>
            <a:fillRect/>
          </a:stretch>
        </p:blipFill>
        <p:spPr bwMode="auto">
          <a:xfrm>
            <a:off x="342900" y="2298699"/>
            <a:ext cx="4548386" cy="3411636"/>
          </a:xfrm>
          <a:prstGeom prst="rect">
            <a:avLst/>
          </a:prstGeom>
          <a:noFill/>
        </p:spPr>
      </p:pic>
      <p:sp>
        <p:nvSpPr>
          <p:cNvPr id="8" name="TextBox 7"/>
          <p:cNvSpPr txBox="1"/>
          <p:nvPr/>
        </p:nvSpPr>
        <p:spPr>
          <a:xfrm>
            <a:off x="8682221" y="6600745"/>
            <a:ext cx="457200" cy="261610"/>
          </a:xfrm>
          <a:prstGeom prst="rect">
            <a:avLst/>
          </a:prstGeom>
          <a:noFill/>
        </p:spPr>
        <p:txBody>
          <a:bodyPr wrap="square" rtlCol="0">
            <a:spAutoFit/>
          </a:bodyPr>
          <a:lstStyle/>
          <a:p>
            <a:r>
              <a:rPr lang="en-GB" sz="1100" dirty="0" smtClean="0"/>
              <a:t>67</a:t>
            </a:r>
            <a:endParaRPr lang="en-GB" sz="1100" dirty="0"/>
          </a:p>
        </p:txBody>
      </p:sp>
    </p:spTree>
    <p:extLst>
      <p:ext uri="{BB962C8B-B14F-4D97-AF65-F5344CB8AC3E}">
        <p14:creationId xmlns:p14="http://schemas.microsoft.com/office/powerpoint/2010/main" val="38202132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7"/>
            <a:ext cx="8889476" cy="1192421"/>
          </a:xfrm>
        </p:spPr>
        <p:txBody>
          <a:bodyPr/>
          <a:lstStyle/>
          <a:p>
            <a:r>
              <a:rPr lang="en-US" sz="2800" b="1" dirty="0" smtClean="0">
                <a:solidFill>
                  <a:srgbClr val="0070C0"/>
                </a:solidFill>
                <a:latin typeface="Cambria" panose="02040503050406030204" pitchFamily="18" charset="0"/>
              </a:rPr>
              <a:t>Private sector: important service provider but limited role in public health planning or data sharing</a:t>
            </a:r>
            <a:endParaRPr lang="en-US" sz="2800" b="1" dirty="0">
              <a:solidFill>
                <a:srgbClr val="0070C0"/>
              </a:solidFill>
              <a:latin typeface="Cambria" panose="02040503050406030204" pitchFamily="18" charset="0"/>
            </a:endParaRPr>
          </a:p>
        </p:txBody>
      </p:sp>
      <p:sp>
        <p:nvSpPr>
          <p:cNvPr id="6" name="TextBox 5"/>
          <p:cNvSpPr txBox="1"/>
          <p:nvPr/>
        </p:nvSpPr>
        <p:spPr>
          <a:xfrm>
            <a:off x="661050" y="5151847"/>
            <a:ext cx="3563790" cy="276999"/>
          </a:xfrm>
          <a:prstGeom prst="rect">
            <a:avLst/>
          </a:prstGeom>
          <a:noFill/>
        </p:spPr>
        <p:txBody>
          <a:bodyPr wrap="square" rtlCol="0">
            <a:spAutoFit/>
          </a:bodyPr>
          <a:lstStyle/>
          <a:p>
            <a:r>
              <a:rPr lang="en-GB" sz="1200" dirty="0" smtClean="0"/>
              <a:t>Source: Annual Health Survey, Uttar Pradesh, 2012-13</a:t>
            </a:r>
            <a:endParaRPr lang="en-GB" sz="1200" dirty="0"/>
          </a:p>
        </p:txBody>
      </p:sp>
      <p:graphicFrame>
        <p:nvGraphicFramePr>
          <p:cNvPr id="7" name="Table 6"/>
          <p:cNvGraphicFramePr>
            <a:graphicFrameLocks noGrp="1"/>
          </p:cNvGraphicFramePr>
          <p:nvPr>
            <p:extLst>
              <p:ext uri="{D42A27DB-BD31-4B8C-83A1-F6EECF244321}">
                <p14:modId xmlns:p14="http://schemas.microsoft.com/office/powerpoint/2010/main" val="340743041"/>
              </p:ext>
            </p:extLst>
          </p:nvPr>
        </p:nvGraphicFramePr>
        <p:xfrm>
          <a:off x="743577" y="1975996"/>
          <a:ext cx="7578356" cy="3169306"/>
        </p:xfrm>
        <a:graphic>
          <a:graphicData uri="http://schemas.openxmlformats.org/drawingml/2006/table">
            <a:tbl>
              <a:tblPr firstRow="1" bandRow="1">
                <a:tableStyleId>{5C22544A-7EE6-4342-B048-85BDC9FD1C3A}</a:tableStyleId>
              </a:tblPr>
              <a:tblGrid>
                <a:gridCol w="2884436"/>
                <a:gridCol w="1747520"/>
                <a:gridCol w="1615440"/>
                <a:gridCol w="1330960"/>
              </a:tblGrid>
              <a:tr h="586423">
                <a:tc>
                  <a:txBody>
                    <a:bodyPr/>
                    <a:lstStyle/>
                    <a:p>
                      <a:endParaRPr lang="en-GB" dirty="0"/>
                    </a:p>
                  </a:txBody>
                  <a:tcPr/>
                </a:tc>
                <a:tc>
                  <a:txBody>
                    <a:bodyPr/>
                    <a:lstStyle/>
                    <a:p>
                      <a:r>
                        <a:rPr lang="en-GB" dirty="0" smtClean="0"/>
                        <a:t>Government source</a:t>
                      </a:r>
                      <a:endParaRPr lang="en-GB" dirty="0"/>
                    </a:p>
                  </a:txBody>
                  <a:tcPr/>
                </a:tc>
                <a:tc>
                  <a:txBody>
                    <a:bodyPr/>
                    <a:lstStyle/>
                    <a:p>
                      <a:r>
                        <a:rPr lang="en-GB" dirty="0" smtClean="0"/>
                        <a:t>Private</a:t>
                      </a:r>
                      <a:r>
                        <a:rPr lang="en-GB" baseline="0" dirty="0" smtClean="0"/>
                        <a:t> Source</a:t>
                      </a:r>
                      <a:endParaRPr lang="en-GB" dirty="0"/>
                    </a:p>
                  </a:txBody>
                  <a:tcPr/>
                </a:tc>
                <a:tc>
                  <a:txBody>
                    <a:bodyPr/>
                    <a:lstStyle/>
                    <a:p>
                      <a:r>
                        <a:rPr lang="en-GB" dirty="0" smtClean="0"/>
                        <a:t>Total</a:t>
                      </a:r>
                      <a:endParaRPr lang="en-GB" dirty="0"/>
                    </a:p>
                  </a:txBody>
                  <a:tcPr/>
                </a:tc>
              </a:tr>
              <a:tr h="756191">
                <a:tc>
                  <a:txBody>
                    <a:bodyPr/>
                    <a:lstStyle/>
                    <a:p>
                      <a:r>
                        <a:rPr lang="en-GB" dirty="0" smtClean="0"/>
                        <a:t>Institutional deliveries</a:t>
                      </a:r>
                      <a:endParaRPr lang="en-GB" dirty="0"/>
                    </a:p>
                  </a:txBody>
                  <a:tcPr/>
                </a:tc>
                <a:tc>
                  <a:txBody>
                    <a:bodyPr/>
                    <a:lstStyle/>
                    <a:p>
                      <a:r>
                        <a:rPr lang="en-GB" dirty="0" smtClean="0"/>
                        <a:t>39%</a:t>
                      </a:r>
                      <a:endParaRPr lang="en-GB" dirty="0"/>
                    </a:p>
                  </a:txBody>
                  <a:tcPr/>
                </a:tc>
                <a:tc>
                  <a:txBody>
                    <a:bodyPr/>
                    <a:lstStyle/>
                    <a:p>
                      <a:r>
                        <a:rPr lang="en-GB" dirty="0" smtClean="0"/>
                        <a:t>17.6%</a:t>
                      </a:r>
                      <a:endParaRPr lang="en-GB" dirty="0"/>
                    </a:p>
                  </a:txBody>
                  <a:tcPr>
                    <a:solidFill>
                      <a:srgbClr val="FFFF00"/>
                    </a:solidFill>
                  </a:tcPr>
                </a:tc>
                <a:tc>
                  <a:txBody>
                    <a:bodyPr/>
                    <a:lstStyle/>
                    <a:p>
                      <a:r>
                        <a:rPr lang="en-GB" dirty="0" smtClean="0"/>
                        <a:t>56.7%</a:t>
                      </a:r>
                      <a:endParaRPr lang="en-GB" dirty="0"/>
                    </a:p>
                  </a:txBody>
                  <a:tcPr/>
                </a:tc>
              </a:tr>
              <a:tr h="858635">
                <a:tc>
                  <a:txBody>
                    <a:bodyPr/>
                    <a:lstStyle/>
                    <a:p>
                      <a:r>
                        <a:rPr lang="en-GB" dirty="0" smtClean="0"/>
                        <a:t>Care seeking for</a:t>
                      </a:r>
                      <a:r>
                        <a:rPr lang="en-GB" baseline="0" dirty="0" smtClean="0"/>
                        <a:t> an acute illness (fever, </a:t>
                      </a:r>
                      <a:r>
                        <a:rPr lang="en-GB" baseline="0" dirty="0" smtClean="0"/>
                        <a:t>diarrhoea </a:t>
                      </a:r>
                      <a:r>
                        <a:rPr lang="en-GB" baseline="0" dirty="0" err="1" smtClean="0"/>
                        <a:t>etc</a:t>
                      </a:r>
                      <a:r>
                        <a:rPr lang="en-GB" baseline="0" dirty="0" smtClean="0"/>
                        <a:t>)</a:t>
                      </a:r>
                      <a:endParaRPr lang="en-GB" dirty="0"/>
                    </a:p>
                  </a:txBody>
                  <a:tcPr/>
                </a:tc>
                <a:tc>
                  <a:txBody>
                    <a:bodyPr/>
                    <a:lstStyle/>
                    <a:p>
                      <a:r>
                        <a:rPr lang="en-GB" dirty="0" smtClean="0"/>
                        <a:t>5.4%</a:t>
                      </a:r>
                      <a:endParaRPr lang="en-GB" dirty="0"/>
                    </a:p>
                  </a:txBody>
                  <a:tcPr/>
                </a:tc>
                <a:tc>
                  <a:txBody>
                    <a:bodyPr/>
                    <a:lstStyle/>
                    <a:p>
                      <a:r>
                        <a:rPr lang="en-GB" dirty="0" smtClean="0"/>
                        <a:t>92%</a:t>
                      </a:r>
                      <a:endParaRPr lang="en-GB" dirty="0"/>
                    </a:p>
                  </a:txBody>
                  <a:tcPr>
                    <a:solidFill>
                      <a:srgbClr val="FFFF00"/>
                    </a:solidFill>
                  </a:tcPr>
                </a:tc>
                <a:tc>
                  <a:txBody>
                    <a:bodyPr/>
                    <a:lstStyle/>
                    <a:p>
                      <a:r>
                        <a:rPr lang="en-GB" dirty="0" smtClean="0"/>
                        <a:t>97.4%</a:t>
                      </a:r>
                      <a:endParaRPr lang="en-GB" dirty="0"/>
                    </a:p>
                  </a:txBody>
                  <a:tcPr/>
                </a:tc>
              </a:tr>
              <a:tr h="765472">
                <a:tc>
                  <a:txBody>
                    <a:bodyPr/>
                    <a:lstStyle/>
                    <a:p>
                      <a:r>
                        <a:rPr lang="en-GB" dirty="0" smtClean="0"/>
                        <a:t>Regular treatment </a:t>
                      </a:r>
                      <a:r>
                        <a:rPr lang="en-GB" baseline="0" dirty="0" smtClean="0"/>
                        <a:t>for a chronic illness (TB, asthma, </a:t>
                      </a:r>
                      <a:r>
                        <a:rPr lang="en-GB" baseline="0" dirty="0" smtClean="0"/>
                        <a:t>hypertension</a:t>
                      </a:r>
                      <a:r>
                        <a:rPr lang="en-GB" baseline="0" dirty="0" smtClean="0"/>
                        <a:t>, diabetes)</a:t>
                      </a:r>
                      <a:endParaRPr lang="en-GB" dirty="0"/>
                    </a:p>
                  </a:txBody>
                  <a:tcPr/>
                </a:tc>
                <a:tc>
                  <a:txBody>
                    <a:bodyPr/>
                    <a:lstStyle/>
                    <a:p>
                      <a:r>
                        <a:rPr lang="en-GB" dirty="0" smtClean="0"/>
                        <a:t>15.6%</a:t>
                      </a:r>
                      <a:endParaRPr lang="en-GB" dirty="0"/>
                    </a:p>
                  </a:txBody>
                  <a:tcPr/>
                </a:tc>
                <a:tc>
                  <a:txBody>
                    <a:bodyPr/>
                    <a:lstStyle/>
                    <a:p>
                      <a:r>
                        <a:rPr lang="en-GB" dirty="0" smtClean="0"/>
                        <a:t>43.1%</a:t>
                      </a:r>
                      <a:endParaRPr lang="en-GB" dirty="0"/>
                    </a:p>
                  </a:txBody>
                  <a:tcPr>
                    <a:solidFill>
                      <a:srgbClr val="FFFF00"/>
                    </a:solidFill>
                  </a:tcPr>
                </a:tc>
                <a:tc>
                  <a:txBody>
                    <a:bodyPr/>
                    <a:lstStyle/>
                    <a:p>
                      <a:r>
                        <a:rPr lang="en-GB" dirty="0" smtClean="0"/>
                        <a:t>58.7%</a:t>
                      </a:r>
                      <a:endParaRPr lang="en-GB" dirty="0"/>
                    </a:p>
                  </a:txBody>
                  <a:tcPr/>
                </a:tc>
              </a:tr>
            </a:tbl>
          </a:graphicData>
        </a:graphic>
      </p:graphicFrame>
      <p:sp>
        <p:nvSpPr>
          <p:cNvPr id="9" name="TextBox 8"/>
          <p:cNvSpPr txBox="1"/>
          <p:nvPr/>
        </p:nvSpPr>
        <p:spPr>
          <a:xfrm>
            <a:off x="864047" y="1606664"/>
            <a:ext cx="2816702" cy="369332"/>
          </a:xfrm>
          <a:prstGeom prst="rect">
            <a:avLst/>
          </a:prstGeom>
          <a:noFill/>
        </p:spPr>
        <p:txBody>
          <a:bodyPr wrap="square" rtlCol="0">
            <a:spAutoFit/>
          </a:bodyPr>
          <a:lstStyle/>
          <a:p>
            <a:r>
              <a:rPr lang="en-GB" b="1" dirty="0" smtClean="0"/>
              <a:t>UTTAR PRADESH (UP)</a:t>
            </a:r>
            <a:endParaRPr lang="en-GB" b="1" dirty="0"/>
          </a:p>
        </p:txBody>
      </p:sp>
      <p:sp>
        <p:nvSpPr>
          <p:cNvPr id="8" name="TextBox 7"/>
          <p:cNvSpPr txBox="1"/>
          <p:nvPr/>
        </p:nvSpPr>
        <p:spPr>
          <a:xfrm>
            <a:off x="8682221" y="6600745"/>
            <a:ext cx="457200" cy="261610"/>
          </a:xfrm>
          <a:prstGeom prst="rect">
            <a:avLst/>
          </a:prstGeom>
          <a:noFill/>
        </p:spPr>
        <p:txBody>
          <a:bodyPr wrap="square" rtlCol="0">
            <a:spAutoFit/>
          </a:bodyPr>
          <a:lstStyle/>
          <a:p>
            <a:r>
              <a:rPr lang="en-GB" sz="1100" dirty="0" smtClean="0"/>
              <a:t>68</a:t>
            </a:r>
            <a:endParaRPr lang="en-GB" sz="1100" dirty="0"/>
          </a:p>
        </p:txBody>
      </p:sp>
      <p:sp>
        <p:nvSpPr>
          <p:cNvPr id="10" name="TextBox 9"/>
          <p:cNvSpPr txBox="1"/>
          <p:nvPr/>
        </p:nvSpPr>
        <p:spPr>
          <a:xfrm>
            <a:off x="8834621" y="6753145"/>
            <a:ext cx="457200" cy="261610"/>
          </a:xfrm>
          <a:prstGeom prst="rect">
            <a:avLst/>
          </a:prstGeom>
          <a:noFill/>
        </p:spPr>
        <p:txBody>
          <a:bodyPr wrap="square" rtlCol="0">
            <a:spAutoFit/>
          </a:bodyPr>
          <a:lstStyle/>
          <a:p>
            <a:r>
              <a:rPr lang="en-GB" sz="1100" dirty="0" smtClean="0"/>
              <a:t>67</a:t>
            </a:r>
            <a:endParaRPr lang="en-GB" sz="1100" dirty="0"/>
          </a:p>
        </p:txBody>
      </p:sp>
      <p:sp>
        <p:nvSpPr>
          <p:cNvPr id="11" name="TextBox 10"/>
          <p:cNvSpPr txBox="1"/>
          <p:nvPr/>
        </p:nvSpPr>
        <p:spPr>
          <a:xfrm>
            <a:off x="8987021" y="6905545"/>
            <a:ext cx="457200" cy="261610"/>
          </a:xfrm>
          <a:prstGeom prst="rect">
            <a:avLst/>
          </a:prstGeom>
          <a:noFill/>
        </p:spPr>
        <p:txBody>
          <a:bodyPr wrap="square" rtlCol="0">
            <a:spAutoFit/>
          </a:bodyPr>
          <a:lstStyle/>
          <a:p>
            <a:r>
              <a:rPr lang="en-GB" sz="1100" dirty="0" smtClean="0"/>
              <a:t>67</a:t>
            </a:r>
            <a:endParaRPr lang="en-GB" sz="1100" dirty="0"/>
          </a:p>
        </p:txBody>
      </p:sp>
    </p:spTree>
    <p:extLst>
      <p:ext uri="{BB962C8B-B14F-4D97-AF65-F5344CB8AC3E}">
        <p14:creationId xmlns:p14="http://schemas.microsoft.com/office/powerpoint/2010/main" val="19879371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3475" y="126862"/>
            <a:ext cx="8647165" cy="764387"/>
          </a:xfrm>
        </p:spPr>
        <p:txBody>
          <a:bodyPr/>
          <a:lstStyle/>
          <a:p>
            <a:r>
              <a:rPr lang="en-US" sz="2800" b="1" dirty="0" smtClean="0">
                <a:solidFill>
                  <a:srgbClr val="0070C0"/>
                </a:solidFill>
                <a:latin typeface="Cambria" panose="02040503050406030204" pitchFamily="18" charset="0"/>
              </a:rPr>
              <a:t>Difficulties in estimation of institutional deliveries without complete data</a:t>
            </a:r>
            <a:endParaRPr lang="en-US" sz="2800" b="1" dirty="0">
              <a:solidFill>
                <a:srgbClr val="0070C0"/>
              </a:solidFill>
              <a:latin typeface="Cambria" panose="02040503050406030204" pitchFamily="18" charset="0"/>
            </a:endParaRPr>
          </a:p>
        </p:txBody>
      </p:sp>
      <p:graphicFrame>
        <p:nvGraphicFramePr>
          <p:cNvPr id="8" name="Table 7"/>
          <p:cNvGraphicFramePr>
            <a:graphicFrameLocks noGrp="1"/>
          </p:cNvGraphicFramePr>
          <p:nvPr>
            <p:extLst/>
          </p:nvPr>
        </p:nvGraphicFramePr>
        <p:xfrm>
          <a:off x="322608" y="1865086"/>
          <a:ext cx="7964865" cy="2854637"/>
        </p:xfrm>
        <a:graphic>
          <a:graphicData uri="http://schemas.openxmlformats.org/drawingml/2006/table">
            <a:tbl>
              <a:tblPr firstRow="1" bandRow="1">
                <a:tableStyleId>{5C22544A-7EE6-4342-B048-85BDC9FD1C3A}</a:tableStyleId>
              </a:tblPr>
              <a:tblGrid>
                <a:gridCol w="4931727"/>
                <a:gridCol w="1411015"/>
                <a:gridCol w="1622123"/>
              </a:tblGrid>
              <a:tr h="918307">
                <a:tc>
                  <a:txBody>
                    <a:bodyPr/>
                    <a:lstStyle/>
                    <a:p>
                      <a:r>
                        <a:rPr lang="en-GB" dirty="0" smtClean="0"/>
                        <a:t>Institutional</a:t>
                      </a:r>
                      <a:r>
                        <a:rPr lang="en-GB" baseline="0" dirty="0" smtClean="0"/>
                        <a:t> deliveries </a:t>
                      </a:r>
                    </a:p>
                    <a:p>
                      <a:endParaRPr lang="en-GB" baseline="0" dirty="0" smtClean="0"/>
                    </a:p>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North 24 </a:t>
                      </a:r>
                      <a:r>
                        <a:rPr lang="en-GB" dirty="0" err="1" smtClean="0"/>
                        <a:t>Parganas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South 24 </a:t>
                      </a:r>
                      <a:r>
                        <a:rPr lang="en-GB" dirty="0" err="1" smtClean="0"/>
                        <a:t>Parganas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5731">
                <a:tc>
                  <a:txBody>
                    <a:bodyPr/>
                    <a:lstStyle/>
                    <a:p>
                      <a:r>
                        <a:rPr lang="en-GB" dirty="0" smtClean="0"/>
                        <a:t>Total reported institutional deliveries (to total </a:t>
                      </a:r>
                      <a:r>
                        <a:rPr lang="en-GB" i="0" dirty="0" smtClean="0"/>
                        <a:t>annual</a:t>
                      </a:r>
                      <a:r>
                        <a:rPr lang="en-GB" i="1" dirty="0" smtClean="0"/>
                        <a:t> estimated</a:t>
                      </a:r>
                      <a:r>
                        <a:rPr lang="en-GB" dirty="0" smtClean="0"/>
                        <a:t> </a:t>
                      </a:r>
                      <a:r>
                        <a:rPr lang="en-GB" i="0" dirty="0" smtClean="0"/>
                        <a:t>deliveries</a:t>
                      </a:r>
                      <a:r>
                        <a:rPr lang="en-GB" dirty="0" smtClean="0"/>
                        <a: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18.7%</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dirty="0" smtClean="0">
                          <a:solidFill>
                            <a:schemeClr val="tx1"/>
                          </a:solidFill>
                        </a:rPr>
                        <a:t>28.9%</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080599">
                <a:tc>
                  <a:txBody>
                    <a:bodyPr/>
                    <a:lstStyle/>
                    <a:p>
                      <a:r>
                        <a:rPr lang="en-GB" dirty="0" smtClean="0"/>
                        <a:t>Total reported institutional deliveries (to total </a:t>
                      </a:r>
                      <a:r>
                        <a:rPr lang="en-GB" i="1" dirty="0" smtClean="0"/>
                        <a:t>reported </a:t>
                      </a:r>
                      <a:r>
                        <a:rPr lang="en-GB" i="0" dirty="0" smtClean="0"/>
                        <a:t>deliveries</a:t>
                      </a:r>
                      <a:r>
                        <a:rPr lang="en-GB" dirty="0" smtClean="0"/>
                        <a: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solidFill>
                            <a:schemeClr val="tx1"/>
                          </a:solidFill>
                        </a:rPr>
                        <a:t>88.8%</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kern="1200" dirty="0" smtClean="0">
                          <a:solidFill>
                            <a:schemeClr val="tx1"/>
                          </a:solidFill>
                          <a:latin typeface="+mn-lt"/>
                          <a:ea typeface="+mn-ea"/>
                          <a:cs typeface="+mn-cs"/>
                        </a:rPr>
                        <a:t>61.5</a:t>
                      </a:r>
                      <a:r>
                        <a:rPr lang="en-GB" dirty="0" smtClean="0">
                          <a:solidFill>
                            <a:schemeClr val="tx1"/>
                          </a:solidFill>
                        </a:rPr>
                        <a:t>%</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TextBox 2"/>
          <p:cNvSpPr txBox="1"/>
          <p:nvPr/>
        </p:nvSpPr>
        <p:spPr>
          <a:xfrm>
            <a:off x="361740" y="1491958"/>
            <a:ext cx="1656080" cy="369332"/>
          </a:xfrm>
          <a:prstGeom prst="rect">
            <a:avLst/>
          </a:prstGeom>
          <a:noFill/>
        </p:spPr>
        <p:txBody>
          <a:bodyPr wrap="square" rtlCol="0">
            <a:spAutoFit/>
          </a:bodyPr>
          <a:lstStyle/>
          <a:p>
            <a:r>
              <a:rPr lang="en-GB" b="1" dirty="0" smtClean="0"/>
              <a:t>WEST BENGAL</a:t>
            </a:r>
            <a:endParaRPr lang="en-GB" b="1" dirty="0"/>
          </a:p>
        </p:txBody>
      </p:sp>
      <p:sp>
        <p:nvSpPr>
          <p:cNvPr id="7" name="Rectangle 6"/>
          <p:cNvSpPr/>
          <p:nvPr/>
        </p:nvSpPr>
        <p:spPr>
          <a:xfrm>
            <a:off x="322608" y="4724194"/>
            <a:ext cx="6309360" cy="276999"/>
          </a:xfrm>
          <a:prstGeom prst="rect">
            <a:avLst/>
          </a:prstGeom>
        </p:spPr>
        <p:txBody>
          <a:bodyPr wrap="square">
            <a:spAutoFit/>
          </a:bodyPr>
          <a:lstStyle/>
          <a:p>
            <a:r>
              <a:rPr lang="en-GB" sz="1200" dirty="0"/>
              <a:t>S</a:t>
            </a:r>
            <a:r>
              <a:rPr lang="en-GB" sz="1200" dirty="0" smtClean="0"/>
              <a:t>ource</a:t>
            </a:r>
            <a:r>
              <a:rPr lang="en-GB" sz="1200" dirty="0"/>
              <a:t>: NRHM Factsheet based on district HMIS Apr-Sept </a:t>
            </a:r>
            <a:r>
              <a:rPr lang="en-GB" sz="1200" dirty="0" smtClean="0"/>
              <a:t>2014</a:t>
            </a:r>
            <a:endParaRPr lang="en-GB" sz="1200" dirty="0"/>
          </a:p>
        </p:txBody>
      </p:sp>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69</a:t>
            </a:r>
            <a:endParaRPr lang="en-GB" sz="1100" dirty="0"/>
          </a:p>
        </p:txBody>
      </p:sp>
    </p:spTree>
    <p:extLst>
      <p:ext uri="{BB962C8B-B14F-4D97-AF65-F5344CB8AC3E}">
        <p14:creationId xmlns:p14="http://schemas.microsoft.com/office/powerpoint/2010/main" val="181796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7"/>
            <a:ext cx="8168054" cy="1031649"/>
          </a:xfrm>
        </p:spPr>
        <p:txBody>
          <a:bodyPr>
            <a:normAutofit fontScale="90000"/>
          </a:bodyPr>
          <a:lstStyle/>
          <a:p>
            <a:pPr lvl="0"/>
            <a:r>
              <a:rPr lang="en-GB" sz="1800" b="1" i="1" dirty="0" smtClean="0">
                <a:solidFill>
                  <a:srgbClr val="0070C0"/>
                </a:solidFill>
                <a:latin typeface="+mn-lt"/>
              </a:rPr>
              <a:t/>
            </a:r>
            <a:br>
              <a:rPr lang="en-GB" sz="1800" b="1" i="1" dirty="0" smtClean="0">
                <a:solidFill>
                  <a:srgbClr val="0070C0"/>
                </a:solidFill>
                <a:latin typeface="+mn-lt"/>
              </a:rPr>
            </a:br>
            <a:r>
              <a:rPr lang="en-GB" sz="4900" b="1" dirty="0" smtClean="0">
                <a:solidFill>
                  <a:srgbClr val="0070C0"/>
                </a:solidFill>
                <a:latin typeface="Cambria" panose="02040503050406030204" pitchFamily="18" charset="0"/>
              </a:rPr>
              <a:t>Feasibility </a:t>
            </a:r>
            <a:r>
              <a:rPr lang="en-GB" sz="4900" b="1" dirty="0" smtClean="0">
                <a:solidFill>
                  <a:srgbClr val="0070C0"/>
                </a:solidFill>
                <a:latin typeface="Cambria" panose="02040503050406030204" pitchFamily="18" charset="0"/>
              </a:rPr>
              <a:t>study</a:t>
            </a:r>
            <a:r>
              <a:rPr lang="en-GB" sz="3200" dirty="0" smtClean="0">
                <a:solidFill>
                  <a:srgbClr val="0070C0"/>
                </a:solidFill>
              </a:rPr>
              <a:t/>
            </a:r>
            <a:br>
              <a:rPr lang="en-GB" sz="3200" dirty="0" smtClean="0">
                <a:solidFill>
                  <a:srgbClr val="0070C0"/>
                </a:solidFill>
              </a:rPr>
            </a:br>
            <a:endParaRPr lang="en-GB" sz="3200" dirty="0" smtClean="0">
              <a:solidFill>
                <a:srgbClr val="0070C0"/>
              </a:solidFill>
            </a:endParaRPr>
          </a:p>
        </p:txBody>
      </p:sp>
      <p:sp>
        <p:nvSpPr>
          <p:cNvPr id="3" name="Content Placeholder 2"/>
          <p:cNvSpPr>
            <a:spLocks noGrp="1"/>
          </p:cNvSpPr>
          <p:nvPr>
            <p:ph idx="1"/>
          </p:nvPr>
        </p:nvSpPr>
        <p:spPr>
          <a:xfrm>
            <a:off x="342900" y="1192193"/>
            <a:ext cx="8801100" cy="5665808"/>
          </a:xfrm>
        </p:spPr>
        <p:txBody>
          <a:bodyPr>
            <a:normAutofit fontScale="92500" lnSpcReduction="10000"/>
          </a:bodyPr>
          <a:lstStyle/>
          <a:p>
            <a:pPr>
              <a:buNone/>
            </a:pPr>
            <a:r>
              <a:rPr lang="en-GB" sz="2600" b="1" dirty="0" smtClean="0">
                <a:solidFill>
                  <a:srgbClr val="0070C0"/>
                </a:solidFill>
              </a:rPr>
              <a:t>TELOS framework </a:t>
            </a:r>
          </a:p>
          <a:p>
            <a:pPr>
              <a:buNone/>
            </a:pPr>
            <a:endParaRPr lang="en-GB" sz="1200" dirty="0" smtClean="0"/>
          </a:p>
          <a:p>
            <a:pPr marL="0" indent="0">
              <a:buNone/>
            </a:pPr>
            <a:r>
              <a:rPr lang="en-GB" sz="2600" b="1" dirty="0" smtClean="0">
                <a:solidFill>
                  <a:srgbClr val="0070C0"/>
                </a:solidFill>
              </a:rPr>
              <a:t>Greek philosophy of teleology</a:t>
            </a:r>
            <a:r>
              <a:rPr lang="en-GB" sz="2600" dirty="0" smtClean="0"/>
              <a:t>: the study of the nature or intentions of a plan or object. </a:t>
            </a:r>
          </a:p>
          <a:p>
            <a:pPr>
              <a:buNone/>
            </a:pPr>
            <a:endParaRPr lang="en-GB" sz="2600" dirty="0" smtClean="0"/>
          </a:p>
          <a:p>
            <a:pPr marL="0" indent="0">
              <a:buNone/>
            </a:pPr>
            <a:r>
              <a:rPr lang="en-GB" sz="2600" dirty="0" smtClean="0"/>
              <a:t>The concept is used in business and management to assess the   feasibility of a new service, programme or initiative. </a:t>
            </a:r>
          </a:p>
          <a:p>
            <a:pPr>
              <a:buNone/>
            </a:pPr>
            <a:endParaRPr lang="en-GB" sz="2600" dirty="0" smtClean="0"/>
          </a:p>
          <a:p>
            <a:pPr>
              <a:buNone/>
            </a:pPr>
            <a:r>
              <a:rPr lang="en-GB" sz="2600" b="1" dirty="0" smtClean="0">
                <a:solidFill>
                  <a:srgbClr val="0070C0"/>
                </a:solidFill>
              </a:rPr>
              <a:t>Five dimensions of feasibility research: </a:t>
            </a:r>
          </a:p>
          <a:p>
            <a:pPr lvl="1"/>
            <a:r>
              <a:rPr lang="en-GB" sz="2600" b="1" dirty="0" smtClean="0">
                <a:solidFill>
                  <a:srgbClr val="0070C0"/>
                </a:solidFill>
              </a:rPr>
              <a:t>T</a:t>
            </a:r>
            <a:r>
              <a:rPr lang="en-GB" sz="2600" dirty="0" smtClean="0"/>
              <a:t>echnology and Systems, </a:t>
            </a:r>
          </a:p>
          <a:p>
            <a:pPr lvl="1"/>
            <a:r>
              <a:rPr lang="en-GB" sz="2600" b="1" dirty="0" smtClean="0">
                <a:solidFill>
                  <a:srgbClr val="0070C0"/>
                </a:solidFill>
              </a:rPr>
              <a:t>E</a:t>
            </a:r>
            <a:r>
              <a:rPr lang="en-GB" sz="2600" dirty="0" smtClean="0"/>
              <a:t>conomic, </a:t>
            </a:r>
          </a:p>
          <a:p>
            <a:pPr lvl="1"/>
            <a:r>
              <a:rPr lang="en-GB" sz="2600" b="1" dirty="0" smtClean="0">
                <a:solidFill>
                  <a:srgbClr val="0070C0"/>
                </a:solidFill>
              </a:rPr>
              <a:t>L</a:t>
            </a:r>
            <a:r>
              <a:rPr lang="en-GB" sz="2600" dirty="0" smtClean="0"/>
              <a:t>egal and Political, </a:t>
            </a:r>
          </a:p>
          <a:p>
            <a:pPr lvl="1"/>
            <a:r>
              <a:rPr lang="en-GB" sz="2600" b="1" dirty="0" smtClean="0">
                <a:solidFill>
                  <a:srgbClr val="0070C0"/>
                </a:solidFill>
              </a:rPr>
              <a:t>O</a:t>
            </a:r>
            <a:r>
              <a:rPr lang="en-GB" sz="2600" dirty="0" smtClean="0"/>
              <a:t>perational, and </a:t>
            </a:r>
          </a:p>
          <a:p>
            <a:pPr lvl="1"/>
            <a:r>
              <a:rPr lang="en-GB" sz="2600" b="1" dirty="0" smtClean="0">
                <a:solidFill>
                  <a:srgbClr val="0070C0"/>
                </a:solidFill>
              </a:rPr>
              <a:t>S</a:t>
            </a:r>
            <a:r>
              <a:rPr lang="en-GB" sz="2600" dirty="0" smtClean="0"/>
              <a:t>cheduling feasibility. </a:t>
            </a:r>
          </a:p>
          <a:p>
            <a:endParaRPr lang="en-GB" dirty="0"/>
          </a:p>
        </p:txBody>
      </p:sp>
      <p:pic>
        <p:nvPicPr>
          <p:cNvPr id="41990" name="Picture 6" descr="the_thinker.jpg (520×541)"/>
          <p:cNvPicPr>
            <a:picLocks noChangeAspect="1" noChangeArrowheads="1"/>
          </p:cNvPicPr>
          <p:nvPr/>
        </p:nvPicPr>
        <p:blipFill>
          <a:blip r:embed="rId3"/>
          <a:srcRect/>
          <a:stretch>
            <a:fillRect/>
          </a:stretch>
        </p:blipFill>
        <p:spPr bwMode="auto">
          <a:xfrm>
            <a:off x="7048982" y="3463488"/>
            <a:ext cx="1912139" cy="1989361"/>
          </a:xfrm>
          <a:prstGeom prst="rect">
            <a:avLst/>
          </a:prstGeom>
          <a:noFill/>
        </p:spPr>
      </p:pic>
      <p:sp>
        <p:nvSpPr>
          <p:cNvPr id="5" name="TextBox 4"/>
          <p:cNvSpPr txBox="1"/>
          <p:nvPr/>
        </p:nvSpPr>
        <p:spPr>
          <a:xfrm>
            <a:off x="8756374" y="6530009"/>
            <a:ext cx="387626" cy="369332"/>
          </a:xfrm>
          <a:prstGeom prst="rect">
            <a:avLst/>
          </a:prstGeom>
          <a:noFill/>
        </p:spPr>
        <p:txBody>
          <a:bodyPr wrap="square" rtlCol="0">
            <a:spAutoFit/>
          </a:bodyPr>
          <a:lstStyle/>
          <a:p>
            <a:r>
              <a:rPr lang="en-GB" dirty="0"/>
              <a:t>7</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274638"/>
            <a:ext cx="6070600" cy="674486"/>
          </a:xfrm>
        </p:spPr>
        <p:txBody>
          <a:bodyPr/>
          <a:lstStyle/>
          <a:p>
            <a:r>
              <a:rPr lang="en-US" b="1" dirty="0" smtClean="0">
                <a:solidFill>
                  <a:srgbClr val="0070C0"/>
                </a:solidFill>
                <a:latin typeface="Cambria" panose="02040503050406030204" pitchFamily="18" charset="0"/>
              </a:rPr>
              <a:t>Study objectives</a:t>
            </a:r>
            <a:endParaRPr lang="en-US" b="1" dirty="0">
              <a:solidFill>
                <a:srgbClr val="0070C0"/>
              </a:solidFill>
              <a:latin typeface="Cambria" panose="02040503050406030204" pitchFamily="18" charset="0"/>
            </a:endParaRPr>
          </a:p>
        </p:txBody>
      </p:sp>
      <p:sp>
        <p:nvSpPr>
          <p:cNvPr id="5" name="Content Placeholder 4"/>
          <p:cNvSpPr>
            <a:spLocks noGrp="1"/>
          </p:cNvSpPr>
          <p:nvPr>
            <p:ph sz="half" idx="1"/>
          </p:nvPr>
        </p:nvSpPr>
        <p:spPr>
          <a:xfrm>
            <a:off x="342900" y="1065848"/>
            <a:ext cx="7950074" cy="4927015"/>
          </a:xfrm>
          <a:ln w="3175">
            <a:solidFill>
              <a:schemeClr val="bg1"/>
            </a:solidFill>
          </a:ln>
        </p:spPr>
        <p:txBody>
          <a:bodyPr/>
          <a:lstStyle/>
          <a:p>
            <a:pPr marL="457200" indent="-457200">
              <a:buFont typeface="+mj-lt"/>
              <a:buAutoNum type="arabicPeriod"/>
            </a:pPr>
            <a:r>
              <a:rPr lang="en-GB" sz="2400" dirty="0" smtClean="0"/>
              <a:t>Determine the composition and role of the private health sector in MNCH services (institutional deliveries, </a:t>
            </a:r>
            <a:r>
              <a:rPr lang="en-GB" sz="2400" dirty="0" err="1" smtClean="0"/>
              <a:t>newborn</a:t>
            </a:r>
            <a:r>
              <a:rPr lang="en-GB" sz="2400" dirty="0" smtClean="0"/>
              <a:t> care, immunisation, family planning)</a:t>
            </a:r>
          </a:p>
          <a:p>
            <a:pPr marL="457200" indent="-457200">
              <a:buFont typeface="+mj-lt"/>
              <a:buAutoNum type="arabicPeriod"/>
            </a:pPr>
            <a:endParaRPr lang="en-GB" sz="2400" dirty="0" smtClean="0"/>
          </a:p>
          <a:p>
            <a:pPr marL="457200" indent="-457200">
              <a:buFont typeface="+mj-lt"/>
              <a:buAutoNum type="arabicPeriod"/>
            </a:pPr>
            <a:r>
              <a:rPr lang="en-GB" sz="2400" dirty="0" smtClean="0"/>
              <a:t>Assess the status of MNCH data sharing by the private sector at the district level </a:t>
            </a:r>
          </a:p>
          <a:p>
            <a:pPr marL="457200" indent="-457200">
              <a:buFont typeface="+mj-lt"/>
              <a:buAutoNum type="arabicPeriod"/>
            </a:pPr>
            <a:endParaRPr lang="en-GB" sz="2400" dirty="0" smtClean="0"/>
          </a:p>
          <a:p>
            <a:pPr marL="457200" indent="-457200">
              <a:buFont typeface="+mj-lt"/>
              <a:buAutoNum type="arabicPeriod"/>
            </a:pPr>
            <a:r>
              <a:rPr lang="en-GB" sz="2400" dirty="0" smtClean="0"/>
              <a:t>Identify the barriers and enablers to data sharing</a:t>
            </a:r>
          </a:p>
          <a:p>
            <a:pPr marL="0" indent="0">
              <a:buNone/>
            </a:pPr>
            <a:endParaRPr lang="en-GB" sz="2400" dirty="0"/>
          </a:p>
          <a:p>
            <a:pPr marL="0" indent="0">
              <a:buNone/>
            </a:pPr>
            <a:r>
              <a:rPr lang="en-GB" sz="2400" dirty="0" smtClean="0"/>
              <a:t>UP: </a:t>
            </a:r>
            <a:r>
              <a:rPr lang="en-GB" sz="2400" dirty="0" err="1" smtClean="0"/>
              <a:t>Hardoi</a:t>
            </a:r>
            <a:r>
              <a:rPr lang="en-GB" sz="2400" dirty="0" smtClean="0"/>
              <a:t> and Allahabad districts</a:t>
            </a:r>
          </a:p>
          <a:p>
            <a:pPr marL="0" indent="0">
              <a:buNone/>
            </a:pPr>
            <a:r>
              <a:rPr lang="en-GB" sz="2400" dirty="0" smtClean="0"/>
              <a:t>West Bengal: North and South 24 </a:t>
            </a:r>
            <a:r>
              <a:rPr lang="en-GB" sz="2400" dirty="0" err="1" smtClean="0"/>
              <a:t>Parganas</a:t>
            </a:r>
            <a:endParaRPr lang="en-GB" sz="2400" dirty="0" smtClean="0"/>
          </a:p>
          <a:p>
            <a:pPr marL="457200" indent="-457200">
              <a:buFont typeface="+mj-lt"/>
              <a:buAutoNum type="arabicPeriod"/>
            </a:pPr>
            <a:endParaRPr lang="en-GB" sz="2400" dirty="0" smtClean="0"/>
          </a:p>
          <a:p>
            <a:pPr lvl="1">
              <a:buFont typeface="Wingdings" panose="05000000000000000000" pitchFamily="2" charset="2"/>
              <a:buChar char="Ø"/>
            </a:pPr>
            <a:endParaRPr lang="en-GB" sz="2400" dirty="0" smtClean="0"/>
          </a:p>
          <a:p>
            <a:endParaRPr lang="en-GB" sz="2400" dirty="0"/>
          </a:p>
          <a:p>
            <a:pPr marL="0" indent="0">
              <a:buNone/>
            </a:pPr>
            <a:endParaRPr lang="en-GB" sz="2400" dirty="0" smtClean="0"/>
          </a:p>
        </p:txBody>
      </p:sp>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70</a:t>
            </a:r>
            <a:endParaRPr lang="en-GB" sz="1100" dirty="0"/>
          </a:p>
        </p:txBody>
      </p:sp>
    </p:spTree>
    <p:extLst>
      <p:ext uri="{BB962C8B-B14F-4D97-AF65-F5344CB8AC3E}">
        <p14:creationId xmlns:p14="http://schemas.microsoft.com/office/powerpoint/2010/main" val="28540504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647" y="80668"/>
            <a:ext cx="7536033" cy="532358"/>
          </a:xfrm>
        </p:spPr>
        <p:txBody>
          <a:bodyPr/>
          <a:lstStyle/>
          <a:p>
            <a:r>
              <a:rPr lang="en-US" b="1" dirty="0" smtClean="0">
                <a:solidFill>
                  <a:srgbClr val="0070C0"/>
                </a:solidFill>
                <a:latin typeface="Cambria" panose="02040503050406030204" pitchFamily="18" charset="0"/>
              </a:rPr>
              <a:t>Qualitative study</a:t>
            </a:r>
            <a:endParaRPr lang="en-US" b="1" dirty="0">
              <a:solidFill>
                <a:srgbClr val="0070C0"/>
              </a:solidFill>
              <a:latin typeface="Cambria" panose="02040503050406030204" pitchFamily="18" charset="0"/>
            </a:endParaRPr>
          </a:p>
        </p:txBody>
      </p:sp>
      <p:sp>
        <p:nvSpPr>
          <p:cNvPr id="5" name="Content Placeholder 4"/>
          <p:cNvSpPr>
            <a:spLocks noGrp="1"/>
          </p:cNvSpPr>
          <p:nvPr>
            <p:ph sz="half" idx="1"/>
          </p:nvPr>
        </p:nvSpPr>
        <p:spPr>
          <a:xfrm>
            <a:off x="0" y="6005968"/>
            <a:ext cx="6344816" cy="760592"/>
          </a:xfrm>
        </p:spPr>
        <p:txBody>
          <a:bodyPr/>
          <a:lstStyle/>
          <a:p>
            <a:pPr marL="0" indent="0">
              <a:buNone/>
            </a:pPr>
            <a:r>
              <a:rPr lang="en-US" dirty="0" smtClean="0"/>
              <a:t>Secondary data sources: </a:t>
            </a:r>
          </a:p>
          <a:p>
            <a:pPr marL="0" indent="0">
              <a:spcBef>
                <a:spcPts val="0"/>
              </a:spcBef>
              <a:buNone/>
            </a:pPr>
            <a:r>
              <a:rPr lang="en-US" dirty="0" smtClean="0"/>
              <a:t>district level routine data</a:t>
            </a:r>
          </a:p>
          <a:p>
            <a:endParaRPr lang="en-US" dirty="0" smtClean="0"/>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01" y="814812"/>
            <a:ext cx="3089957" cy="5149928"/>
          </a:xfrm>
          <a:prstGeom prst="rect">
            <a:avLst/>
          </a:prstGeom>
          <a:ln w="3175">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550" y="840782"/>
            <a:ext cx="5401301" cy="3483378"/>
          </a:xfrm>
          <a:prstGeom prst="rect">
            <a:avLst/>
          </a:prstGeom>
          <a:ln w="3175">
            <a:solidFill>
              <a:schemeClr val="tx1"/>
            </a:solidFill>
          </a:ln>
        </p:spPr>
      </p:pic>
      <p:sp>
        <p:nvSpPr>
          <p:cNvPr id="9" name="Rectangle 8"/>
          <p:cNvSpPr/>
          <p:nvPr/>
        </p:nvSpPr>
        <p:spPr>
          <a:xfrm>
            <a:off x="3450873" y="4469529"/>
            <a:ext cx="5621449" cy="1015663"/>
          </a:xfrm>
          <a:prstGeom prst="rect">
            <a:avLst/>
          </a:prstGeom>
        </p:spPr>
        <p:txBody>
          <a:bodyPr wrap="square">
            <a:spAutoFit/>
          </a:bodyPr>
          <a:lstStyle/>
          <a:p>
            <a:r>
              <a:rPr lang="en-US" sz="2000" dirty="0" smtClean="0"/>
              <a:t>Key </a:t>
            </a:r>
            <a:r>
              <a:rPr lang="en-US" sz="2000" dirty="0"/>
              <a:t>informant </a:t>
            </a:r>
            <a:r>
              <a:rPr lang="en-US" sz="2000" dirty="0" smtClean="0"/>
              <a:t>Interviews</a:t>
            </a:r>
          </a:p>
          <a:p>
            <a:r>
              <a:rPr lang="en-US" sz="2000" dirty="0" smtClean="0"/>
              <a:t>		Uttar </a:t>
            </a:r>
            <a:r>
              <a:rPr lang="en-US" sz="2000" dirty="0" smtClean="0"/>
              <a:t>Pradesh: 	54 </a:t>
            </a:r>
            <a:r>
              <a:rPr lang="en-US" sz="2000" dirty="0" smtClean="0"/>
              <a:t>interviews </a:t>
            </a:r>
          </a:p>
          <a:p>
            <a:r>
              <a:rPr lang="en-US" sz="2000" dirty="0" smtClean="0"/>
              <a:t>		West </a:t>
            </a:r>
            <a:r>
              <a:rPr lang="en-US" sz="2000" dirty="0" smtClean="0"/>
              <a:t>Bengal: 	36 </a:t>
            </a:r>
            <a:r>
              <a:rPr lang="en-US" sz="2000" dirty="0" smtClean="0"/>
              <a:t>interviews</a:t>
            </a:r>
          </a:p>
        </p:txBody>
      </p:sp>
      <p:sp>
        <p:nvSpPr>
          <p:cNvPr id="7" name="TextBox 6"/>
          <p:cNvSpPr txBox="1"/>
          <p:nvPr/>
        </p:nvSpPr>
        <p:spPr>
          <a:xfrm>
            <a:off x="8682221" y="6600745"/>
            <a:ext cx="457200" cy="261610"/>
          </a:xfrm>
          <a:prstGeom prst="rect">
            <a:avLst/>
          </a:prstGeom>
          <a:noFill/>
        </p:spPr>
        <p:txBody>
          <a:bodyPr wrap="square" rtlCol="0">
            <a:spAutoFit/>
          </a:bodyPr>
          <a:lstStyle/>
          <a:p>
            <a:r>
              <a:rPr lang="en-GB" sz="1100" dirty="0" smtClean="0"/>
              <a:t>71</a:t>
            </a:r>
            <a:endParaRPr lang="en-GB" sz="1100" dirty="0"/>
          </a:p>
        </p:txBody>
      </p:sp>
    </p:spTree>
    <p:extLst>
      <p:ext uri="{BB962C8B-B14F-4D97-AF65-F5344CB8AC3E}">
        <p14:creationId xmlns:p14="http://schemas.microsoft.com/office/powerpoint/2010/main" val="23345682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390" y="129478"/>
            <a:ext cx="7736097" cy="487362"/>
          </a:xfrm>
        </p:spPr>
        <p:txBody>
          <a:bodyPr/>
          <a:lstStyle/>
          <a:p>
            <a:r>
              <a:rPr lang="en-US" sz="3600" b="1" dirty="0" smtClean="0">
                <a:solidFill>
                  <a:srgbClr val="0070C0"/>
                </a:solidFill>
                <a:latin typeface="Cambria" panose="02040503050406030204" pitchFamily="18" charset="0"/>
              </a:rPr>
              <a:t>Private facilities: features </a:t>
            </a:r>
            <a:endParaRPr lang="en-US" sz="3600" b="1" dirty="0">
              <a:solidFill>
                <a:srgbClr val="0070C0"/>
              </a:solidFill>
              <a:latin typeface="Cambria" panose="020405030504060302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129" t="6540" r="13272"/>
          <a:stretch/>
        </p:blipFill>
        <p:spPr>
          <a:xfrm>
            <a:off x="4842846" y="772340"/>
            <a:ext cx="3337919" cy="2627099"/>
          </a:xfrm>
          <a:prstGeom prst="rect">
            <a:avLst/>
          </a:prstGeom>
          <a:ln w="3175">
            <a:solidFill>
              <a:schemeClr val="tx1"/>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7445"/>
          <a:stretch/>
        </p:blipFill>
        <p:spPr>
          <a:xfrm>
            <a:off x="4842846" y="3842185"/>
            <a:ext cx="3480494" cy="2642367"/>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6223" t="529" r="3004" b="2177"/>
          <a:stretch/>
        </p:blipFill>
        <p:spPr>
          <a:xfrm>
            <a:off x="262390" y="772340"/>
            <a:ext cx="3590374" cy="2602788"/>
          </a:xfrm>
          <a:prstGeom prst="rect">
            <a:avLst/>
          </a:prstGeom>
          <a:ln w="3175">
            <a:solidFill>
              <a:schemeClr val="tx1"/>
            </a:solidFill>
          </a:ln>
        </p:spPr>
      </p:pic>
      <p:sp>
        <p:nvSpPr>
          <p:cNvPr id="11" name="TextBox 10"/>
          <p:cNvSpPr txBox="1"/>
          <p:nvPr/>
        </p:nvSpPr>
        <p:spPr>
          <a:xfrm>
            <a:off x="262391" y="3399439"/>
            <a:ext cx="3030704" cy="338554"/>
          </a:xfrm>
          <a:prstGeom prst="rect">
            <a:avLst/>
          </a:prstGeom>
          <a:noFill/>
        </p:spPr>
        <p:txBody>
          <a:bodyPr wrap="square" rtlCol="0">
            <a:spAutoFit/>
          </a:bodyPr>
          <a:lstStyle/>
          <a:p>
            <a:r>
              <a:rPr lang="en-GB" sz="1600" dirty="0" smtClean="0"/>
              <a:t>Outnumber public facilities  2:1</a:t>
            </a:r>
            <a:endParaRPr lang="en-GB" sz="1600"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91" y="3854033"/>
            <a:ext cx="3590373" cy="2579700"/>
          </a:xfrm>
          <a:prstGeom prst="rect">
            <a:avLst/>
          </a:prstGeom>
          <a:ln w="6350">
            <a:solidFill>
              <a:schemeClr val="tx1"/>
            </a:solidFill>
          </a:ln>
        </p:spPr>
      </p:pic>
      <p:sp>
        <p:nvSpPr>
          <p:cNvPr id="15" name="TextBox 14"/>
          <p:cNvSpPr txBox="1"/>
          <p:nvPr/>
        </p:nvSpPr>
        <p:spPr>
          <a:xfrm>
            <a:off x="4859623" y="3393361"/>
            <a:ext cx="3138864" cy="338554"/>
          </a:xfrm>
          <a:prstGeom prst="rect">
            <a:avLst/>
          </a:prstGeom>
          <a:noFill/>
        </p:spPr>
        <p:txBody>
          <a:bodyPr wrap="square" rtlCol="0">
            <a:spAutoFit/>
          </a:bodyPr>
          <a:lstStyle/>
          <a:p>
            <a:r>
              <a:rPr lang="en-GB" sz="1600" dirty="0" smtClean="0"/>
              <a:t>Licensed and unlicensed</a:t>
            </a:r>
            <a:endParaRPr lang="en-GB" sz="1600" dirty="0"/>
          </a:p>
        </p:txBody>
      </p:sp>
      <p:sp>
        <p:nvSpPr>
          <p:cNvPr id="16" name="TextBox 15"/>
          <p:cNvSpPr txBox="1"/>
          <p:nvPr/>
        </p:nvSpPr>
        <p:spPr>
          <a:xfrm>
            <a:off x="5968473" y="6484553"/>
            <a:ext cx="2514045" cy="338554"/>
          </a:xfrm>
          <a:prstGeom prst="rect">
            <a:avLst/>
          </a:prstGeom>
          <a:noFill/>
        </p:spPr>
        <p:txBody>
          <a:bodyPr wrap="square" rtlCol="0">
            <a:spAutoFit/>
          </a:bodyPr>
          <a:lstStyle/>
          <a:p>
            <a:r>
              <a:rPr lang="en-GB" sz="1600" dirty="0" smtClean="0"/>
              <a:t>Public private partnerships</a:t>
            </a:r>
            <a:endParaRPr lang="en-GB" sz="1600" dirty="0"/>
          </a:p>
        </p:txBody>
      </p:sp>
      <p:pic>
        <p:nvPicPr>
          <p:cNvPr id="5" name="Content Placeholder 4"/>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a:off x="4130438" y="5589445"/>
            <a:ext cx="1826637" cy="1174654"/>
          </a:xfrm>
        </p:spPr>
      </p:pic>
      <p:sp>
        <p:nvSpPr>
          <p:cNvPr id="3" name="TextBox 2"/>
          <p:cNvSpPr txBox="1"/>
          <p:nvPr/>
        </p:nvSpPr>
        <p:spPr>
          <a:xfrm>
            <a:off x="529389" y="6484553"/>
            <a:ext cx="2763706" cy="338554"/>
          </a:xfrm>
          <a:prstGeom prst="rect">
            <a:avLst/>
          </a:prstGeom>
          <a:noFill/>
        </p:spPr>
        <p:txBody>
          <a:bodyPr wrap="square" rtlCol="0">
            <a:spAutoFit/>
          </a:bodyPr>
          <a:lstStyle/>
          <a:p>
            <a:r>
              <a:rPr lang="en-GB" sz="1600" dirty="0" smtClean="0"/>
              <a:t>Bed strength : 5 to 500</a:t>
            </a:r>
            <a:endParaRPr lang="en-GB" sz="1600" dirty="0"/>
          </a:p>
        </p:txBody>
      </p:sp>
      <p:sp>
        <p:nvSpPr>
          <p:cNvPr id="13" name="TextBox 12"/>
          <p:cNvSpPr txBox="1"/>
          <p:nvPr/>
        </p:nvSpPr>
        <p:spPr>
          <a:xfrm>
            <a:off x="8682221" y="6600745"/>
            <a:ext cx="457200" cy="261610"/>
          </a:xfrm>
          <a:prstGeom prst="rect">
            <a:avLst/>
          </a:prstGeom>
          <a:noFill/>
        </p:spPr>
        <p:txBody>
          <a:bodyPr wrap="square" rtlCol="0">
            <a:spAutoFit/>
          </a:bodyPr>
          <a:lstStyle/>
          <a:p>
            <a:r>
              <a:rPr lang="en-GB" sz="1100" dirty="0" smtClean="0"/>
              <a:t>72</a:t>
            </a:r>
            <a:endParaRPr lang="en-GB" sz="1100" dirty="0"/>
          </a:p>
        </p:txBody>
      </p:sp>
    </p:spTree>
    <p:extLst>
      <p:ext uri="{BB962C8B-B14F-4D97-AF65-F5344CB8AC3E}">
        <p14:creationId xmlns:p14="http://schemas.microsoft.com/office/powerpoint/2010/main" val="275761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66437"/>
            <a:ext cx="9139420" cy="695576"/>
          </a:xfrm>
        </p:spPr>
        <p:txBody>
          <a:bodyPr/>
          <a:lstStyle/>
          <a:p>
            <a:r>
              <a:rPr lang="en-US" sz="3200" b="1" dirty="0" smtClean="0">
                <a:solidFill>
                  <a:srgbClr val="0070C0"/>
                </a:solidFill>
                <a:latin typeface="Cambria" panose="02040503050406030204" pitchFamily="18" charset="0"/>
              </a:rPr>
              <a:t>Good data sharing for legislated services and PPPs, but not other services</a:t>
            </a:r>
            <a:endParaRPr lang="en-US" sz="3200" b="1" dirty="0">
              <a:solidFill>
                <a:srgbClr val="0070C0"/>
              </a:solidFill>
              <a:latin typeface="Cambria" panose="020405030504060302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3" r="5437"/>
          <a:stretch/>
        </p:blipFill>
        <p:spPr>
          <a:xfrm>
            <a:off x="4608155" y="946196"/>
            <a:ext cx="4133093" cy="28466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156" y="3869394"/>
            <a:ext cx="4133092" cy="2696389"/>
          </a:xfrm>
          <a:prstGeom prst="rect">
            <a:avLst/>
          </a:prstGeom>
        </p:spPr>
      </p:pic>
      <p:sp>
        <p:nvSpPr>
          <p:cNvPr id="10" name="TextBox 9"/>
          <p:cNvSpPr txBox="1"/>
          <p:nvPr/>
        </p:nvSpPr>
        <p:spPr>
          <a:xfrm>
            <a:off x="383689" y="909502"/>
            <a:ext cx="3938053" cy="2970044"/>
          </a:xfrm>
          <a:prstGeom prst="rect">
            <a:avLst/>
          </a:prstGeom>
          <a:noFill/>
        </p:spPr>
        <p:txBody>
          <a:bodyPr wrap="square" rtlCol="0">
            <a:spAutoFit/>
          </a:bodyPr>
          <a:lstStyle/>
          <a:p>
            <a:pPr>
              <a:spcBef>
                <a:spcPts val="600"/>
              </a:spcBef>
            </a:pPr>
            <a:r>
              <a:rPr lang="en-GB" b="1" dirty="0" smtClean="0"/>
              <a:t>Standardised and regular data sharing:</a:t>
            </a:r>
          </a:p>
          <a:p>
            <a:pPr marL="285750" indent="-285750">
              <a:spcBef>
                <a:spcPts val="600"/>
              </a:spcBef>
              <a:buFont typeface="Arial" panose="020B0604020202020204" pitchFamily="34" charset="0"/>
              <a:buChar char="•"/>
            </a:pPr>
            <a:r>
              <a:rPr lang="en-GB" dirty="0" smtClean="0"/>
              <a:t>Ultrasound services</a:t>
            </a:r>
          </a:p>
          <a:p>
            <a:pPr marL="285750" indent="-285750">
              <a:spcBef>
                <a:spcPts val="600"/>
              </a:spcBef>
              <a:buFont typeface="Arial" panose="020B0604020202020204" pitchFamily="34" charset="0"/>
              <a:buChar char="•"/>
            </a:pPr>
            <a:r>
              <a:rPr lang="en-GB" dirty="0" smtClean="0"/>
              <a:t>Medical </a:t>
            </a:r>
            <a:r>
              <a:rPr lang="en-GB" dirty="0" smtClean="0"/>
              <a:t>termination </a:t>
            </a:r>
            <a:r>
              <a:rPr lang="en-GB" dirty="0" smtClean="0"/>
              <a:t>of pregnancy</a:t>
            </a:r>
          </a:p>
          <a:p>
            <a:pPr marL="285750" indent="-285750">
              <a:spcBef>
                <a:spcPts val="600"/>
              </a:spcBef>
              <a:buFont typeface="Arial" panose="020B0604020202020204" pitchFamily="34" charset="0"/>
              <a:buChar char="•"/>
            </a:pPr>
            <a:r>
              <a:rPr lang="en-GB" dirty="0" smtClean="0"/>
              <a:t>Institutional deliveries by Community </a:t>
            </a:r>
            <a:r>
              <a:rPr lang="en-GB" dirty="0" smtClean="0"/>
              <a:t>delivery </a:t>
            </a:r>
            <a:r>
              <a:rPr lang="en-GB" dirty="0"/>
              <a:t>c</a:t>
            </a:r>
            <a:r>
              <a:rPr lang="en-GB" dirty="0" smtClean="0"/>
              <a:t>entres </a:t>
            </a:r>
            <a:endParaRPr lang="en-GB" dirty="0" smtClean="0"/>
          </a:p>
          <a:p>
            <a:pPr marL="285750" indent="-285750">
              <a:spcBef>
                <a:spcPts val="600"/>
              </a:spcBef>
              <a:buFont typeface="Arial" panose="020B0604020202020204" pitchFamily="34" charset="0"/>
              <a:buChar char="•"/>
            </a:pPr>
            <a:r>
              <a:rPr lang="en-GB" dirty="0" smtClean="0"/>
              <a:t>Caesarean and normal deliveries by </a:t>
            </a:r>
            <a:r>
              <a:rPr lang="en-GB" dirty="0" err="1" smtClean="0"/>
              <a:t>Ayushmati</a:t>
            </a:r>
            <a:r>
              <a:rPr lang="en-GB" dirty="0"/>
              <a:t> </a:t>
            </a:r>
            <a:r>
              <a:rPr lang="en-GB" dirty="0" smtClean="0"/>
              <a:t>centres</a:t>
            </a:r>
          </a:p>
          <a:p>
            <a:pPr marL="285750" indent="-285750">
              <a:spcBef>
                <a:spcPts val="600"/>
              </a:spcBef>
              <a:buFont typeface="Arial" panose="020B0604020202020204" pitchFamily="34" charset="0"/>
              <a:buChar char="•"/>
            </a:pPr>
            <a:r>
              <a:rPr lang="en-GB" dirty="0" smtClean="0"/>
              <a:t>Online registration by private facilities in West Bengal</a:t>
            </a:r>
          </a:p>
        </p:txBody>
      </p:sp>
      <p:sp>
        <p:nvSpPr>
          <p:cNvPr id="12" name="TextBox 11"/>
          <p:cNvSpPr txBox="1"/>
          <p:nvPr/>
        </p:nvSpPr>
        <p:spPr>
          <a:xfrm>
            <a:off x="517375" y="4071478"/>
            <a:ext cx="3686475" cy="1277273"/>
          </a:xfrm>
          <a:prstGeom prst="rect">
            <a:avLst/>
          </a:prstGeom>
          <a:noFill/>
        </p:spPr>
        <p:txBody>
          <a:bodyPr wrap="square" rtlCol="0">
            <a:spAutoFit/>
          </a:bodyPr>
          <a:lstStyle/>
          <a:p>
            <a:pPr>
              <a:spcBef>
                <a:spcPts val="600"/>
              </a:spcBef>
            </a:pPr>
            <a:r>
              <a:rPr lang="en-GB" b="1" dirty="0" smtClean="0"/>
              <a:t>Varying and irregular data sharing:</a:t>
            </a:r>
          </a:p>
          <a:p>
            <a:pPr marL="285750" indent="-285750">
              <a:spcBef>
                <a:spcPts val="600"/>
              </a:spcBef>
              <a:buFont typeface="Arial" panose="020B0604020202020204" pitchFamily="34" charset="0"/>
              <a:buChar char="•"/>
            </a:pPr>
            <a:r>
              <a:rPr lang="en-GB" dirty="0" smtClean="0"/>
              <a:t>By all other private for profit facilities, although most maintain basic </a:t>
            </a:r>
            <a:r>
              <a:rPr lang="en-GB" dirty="0" smtClean="0"/>
              <a:t>data</a:t>
            </a:r>
            <a:endParaRPr lang="en-GB" dirty="0" smtClean="0"/>
          </a:p>
        </p:txBody>
      </p:sp>
      <p:sp>
        <p:nvSpPr>
          <p:cNvPr id="2" name="TextBox 1"/>
          <p:cNvSpPr txBox="1"/>
          <p:nvPr/>
        </p:nvSpPr>
        <p:spPr>
          <a:xfrm>
            <a:off x="517375" y="5624897"/>
            <a:ext cx="3556785" cy="646331"/>
          </a:xfrm>
          <a:prstGeom prst="rect">
            <a:avLst/>
          </a:prstGeom>
          <a:noFill/>
        </p:spPr>
        <p:txBody>
          <a:bodyPr wrap="square" rtlCol="0">
            <a:spAutoFit/>
          </a:bodyPr>
          <a:lstStyle/>
          <a:p>
            <a:r>
              <a:rPr lang="en-GB" b="1" dirty="0" smtClean="0"/>
              <a:t>No data sharing:</a:t>
            </a:r>
          </a:p>
          <a:p>
            <a:pPr marL="285750" indent="-285750">
              <a:buFont typeface="Arial" panose="020B0604020202020204" pitchFamily="34" charset="0"/>
              <a:buChar char="•"/>
            </a:pPr>
            <a:r>
              <a:rPr lang="en-GB" dirty="0" smtClean="0"/>
              <a:t>By private unlicensed facilities</a:t>
            </a:r>
            <a:endParaRPr lang="en-GB" dirty="0"/>
          </a:p>
        </p:txBody>
      </p:sp>
      <p:sp>
        <p:nvSpPr>
          <p:cNvPr id="9" name="TextBox 8"/>
          <p:cNvSpPr txBox="1"/>
          <p:nvPr/>
        </p:nvSpPr>
        <p:spPr>
          <a:xfrm>
            <a:off x="8682221" y="6600745"/>
            <a:ext cx="457200" cy="261610"/>
          </a:xfrm>
          <a:prstGeom prst="rect">
            <a:avLst/>
          </a:prstGeom>
          <a:noFill/>
        </p:spPr>
        <p:txBody>
          <a:bodyPr wrap="square" rtlCol="0">
            <a:spAutoFit/>
          </a:bodyPr>
          <a:lstStyle/>
          <a:p>
            <a:r>
              <a:rPr lang="en-GB" sz="1100" dirty="0" smtClean="0"/>
              <a:t>73</a:t>
            </a:r>
            <a:endParaRPr lang="en-GB" sz="1100" dirty="0"/>
          </a:p>
        </p:txBody>
      </p:sp>
    </p:spTree>
    <p:extLst>
      <p:ext uri="{BB962C8B-B14F-4D97-AF65-F5344CB8AC3E}">
        <p14:creationId xmlns:p14="http://schemas.microsoft.com/office/powerpoint/2010/main" val="28019061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3022" y="856665"/>
            <a:ext cx="8370238" cy="5913783"/>
          </a:xfrm>
          <a:prstGeom prst="rect">
            <a:avLst/>
          </a:prstGeom>
          <a:solidFill>
            <a:schemeClr val="bg1"/>
          </a:solidFill>
          <a:ln>
            <a:solidFill>
              <a:schemeClr val="bg1"/>
            </a:solidFill>
          </a:ln>
        </p:spPr>
        <p:txBody>
          <a:bodyPr wrap="square" rtlCol="0">
            <a:spAutoFit/>
          </a:bodyPr>
          <a:lstStyle/>
          <a:p>
            <a:endParaRPr lang="en-GB" dirty="0"/>
          </a:p>
        </p:txBody>
      </p:sp>
      <p:sp>
        <p:nvSpPr>
          <p:cNvPr id="4" name="Title 3"/>
          <p:cNvSpPr>
            <a:spLocks noGrp="1"/>
          </p:cNvSpPr>
          <p:nvPr>
            <p:ph type="title"/>
          </p:nvPr>
        </p:nvSpPr>
        <p:spPr>
          <a:xfrm>
            <a:off x="109330" y="169935"/>
            <a:ext cx="8905461" cy="616614"/>
          </a:xfrm>
        </p:spPr>
        <p:txBody>
          <a:bodyPr/>
          <a:lstStyle/>
          <a:p>
            <a:r>
              <a:rPr lang="en-US" sz="3200" b="1" dirty="0" smtClean="0">
                <a:solidFill>
                  <a:srgbClr val="0070C0"/>
                </a:solidFill>
                <a:latin typeface="Cambria" panose="02040503050406030204" pitchFamily="18" charset="0"/>
              </a:rPr>
              <a:t>Factors affecting routine MNCH data sharing</a:t>
            </a:r>
            <a:endParaRPr lang="en-US" sz="3200" b="1" dirty="0">
              <a:solidFill>
                <a:srgbClr val="0070C0"/>
              </a:solidFill>
              <a:latin typeface="Cambria" panose="02040503050406030204" pitchFamily="18" charset="0"/>
            </a:endParaRPr>
          </a:p>
        </p:txBody>
      </p:sp>
      <p:sp>
        <p:nvSpPr>
          <p:cNvPr id="3" name="Rectangle 2"/>
          <p:cNvSpPr/>
          <p:nvPr/>
        </p:nvSpPr>
        <p:spPr>
          <a:xfrm>
            <a:off x="1390530" y="899939"/>
            <a:ext cx="2523281" cy="9144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Lack of a legal framework</a:t>
            </a:r>
            <a:endParaRPr lang="en-GB" dirty="0"/>
          </a:p>
        </p:txBody>
      </p:sp>
      <p:sp>
        <p:nvSpPr>
          <p:cNvPr id="6" name="Rectangle 5"/>
          <p:cNvSpPr/>
          <p:nvPr/>
        </p:nvSpPr>
        <p:spPr>
          <a:xfrm>
            <a:off x="4721482" y="933724"/>
            <a:ext cx="2523281" cy="9144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Health department’s limited perceived utility for the data</a:t>
            </a:r>
            <a:endParaRPr lang="en-GB" dirty="0"/>
          </a:p>
        </p:txBody>
      </p:sp>
      <p:sp>
        <p:nvSpPr>
          <p:cNvPr id="8" name="Down Arrow 7"/>
          <p:cNvSpPr/>
          <p:nvPr/>
        </p:nvSpPr>
        <p:spPr>
          <a:xfrm>
            <a:off x="4060211" y="1490874"/>
            <a:ext cx="372259" cy="747167"/>
          </a:xfrm>
          <a:prstGeom prst="down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3010985" y="2357941"/>
            <a:ext cx="2745371" cy="9144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Health department’s limited capacity to handle and utilise the data</a:t>
            </a:r>
            <a:endParaRPr lang="en-GB" dirty="0"/>
          </a:p>
        </p:txBody>
      </p:sp>
      <p:sp>
        <p:nvSpPr>
          <p:cNvPr id="13" name="Rectangle 12"/>
          <p:cNvSpPr/>
          <p:nvPr/>
        </p:nvSpPr>
        <p:spPr>
          <a:xfrm>
            <a:off x="1760475" y="3483988"/>
            <a:ext cx="2229413" cy="1030897"/>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Lack of communication/</a:t>
            </a:r>
          </a:p>
          <a:p>
            <a:pPr algn="ctr"/>
            <a:r>
              <a:rPr lang="en-GB" dirty="0" smtClean="0"/>
              <a:t>follow up by district/state</a:t>
            </a:r>
            <a:endParaRPr lang="en-GB" dirty="0"/>
          </a:p>
        </p:txBody>
      </p:sp>
      <p:sp>
        <p:nvSpPr>
          <p:cNvPr id="14" name="Rectangle 13"/>
          <p:cNvSpPr/>
          <p:nvPr/>
        </p:nvSpPr>
        <p:spPr>
          <a:xfrm>
            <a:off x="4500382" y="3483988"/>
            <a:ext cx="2229413" cy="1030897"/>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Inadequate, non-standardised data systems</a:t>
            </a:r>
            <a:endParaRPr lang="en-GB" dirty="0"/>
          </a:p>
        </p:txBody>
      </p:sp>
      <p:sp>
        <p:nvSpPr>
          <p:cNvPr id="17" name="Down Arrow 16"/>
          <p:cNvSpPr/>
          <p:nvPr/>
        </p:nvSpPr>
        <p:spPr>
          <a:xfrm rot="19215775">
            <a:off x="2268651" y="4519220"/>
            <a:ext cx="343056" cy="699696"/>
          </a:xfrm>
          <a:prstGeom prst="down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Down Arrow 17"/>
          <p:cNvSpPr/>
          <p:nvPr/>
        </p:nvSpPr>
        <p:spPr>
          <a:xfrm rot="2586982">
            <a:off x="6023811" y="4475019"/>
            <a:ext cx="372259" cy="747167"/>
          </a:xfrm>
          <a:prstGeom prst="down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5443471" y="3272341"/>
            <a:ext cx="0" cy="2116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320031" y="3272341"/>
            <a:ext cx="0" cy="2116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832419" y="4901637"/>
            <a:ext cx="2987305" cy="174777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PRIVATE FACILITIES:</a:t>
            </a:r>
          </a:p>
          <a:p>
            <a:pPr algn="ctr"/>
            <a:r>
              <a:rPr lang="en-GB" dirty="0"/>
              <a:t>-Fear of information disclosure </a:t>
            </a:r>
          </a:p>
          <a:p>
            <a:pPr algn="ctr"/>
            <a:r>
              <a:rPr lang="en-GB" dirty="0"/>
              <a:t>-Fear of effort required</a:t>
            </a:r>
          </a:p>
          <a:p>
            <a:pPr algn="ctr"/>
            <a:r>
              <a:rPr lang="en-GB" dirty="0"/>
              <a:t>-Lack of incentives</a:t>
            </a:r>
          </a:p>
          <a:p>
            <a:pPr algn="ctr"/>
            <a:r>
              <a:rPr lang="en-GB" dirty="0"/>
              <a:t>-But general willingness</a:t>
            </a:r>
          </a:p>
        </p:txBody>
      </p:sp>
      <p:sp>
        <p:nvSpPr>
          <p:cNvPr id="15" name="TextBox 14"/>
          <p:cNvSpPr txBox="1"/>
          <p:nvPr/>
        </p:nvSpPr>
        <p:spPr>
          <a:xfrm>
            <a:off x="8682221" y="6600745"/>
            <a:ext cx="457200" cy="261610"/>
          </a:xfrm>
          <a:prstGeom prst="rect">
            <a:avLst/>
          </a:prstGeom>
          <a:noFill/>
        </p:spPr>
        <p:txBody>
          <a:bodyPr wrap="square" rtlCol="0">
            <a:spAutoFit/>
          </a:bodyPr>
          <a:lstStyle/>
          <a:p>
            <a:r>
              <a:rPr lang="en-GB" sz="1100" dirty="0" smtClean="0"/>
              <a:t>74</a:t>
            </a:r>
            <a:endParaRPr lang="en-GB" sz="1100" dirty="0"/>
          </a:p>
        </p:txBody>
      </p:sp>
    </p:spTree>
    <p:extLst>
      <p:ext uri="{BB962C8B-B14F-4D97-AF65-F5344CB8AC3E}">
        <p14:creationId xmlns:p14="http://schemas.microsoft.com/office/powerpoint/2010/main" val="10428137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274638"/>
            <a:ext cx="7734300" cy="969962"/>
          </a:xfrm>
        </p:spPr>
        <p:txBody>
          <a:bodyPr/>
          <a:lstStyle/>
          <a:p>
            <a:r>
              <a:rPr lang="en-US" sz="4400" b="1" dirty="0" smtClean="0">
                <a:solidFill>
                  <a:srgbClr val="0070C0"/>
                </a:solidFill>
                <a:latin typeface="Cambria" panose="02040503050406030204" pitchFamily="18" charset="0"/>
              </a:rPr>
              <a:t>Conclusions</a:t>
            </a:r>
            <a:r>
              <a:rPr lang="en-US" sz="3600" dirty="0" smtClean="0"/>
              <a:t> </a:t>
            </a:r>
            <a:endParaRPr lang="en-US" sz="3200" dirty="0"/>
          </a:p>
        </p:txBody>
      </p:sp>
      <p:sp>
        <p:nvSpPr>
          <p:cNvPr id="5" name="Content Placeholder 4"/>
          <p:cNvSpPr>
            <a:spLocks noGrp="1"/>
          </p:cNvSpPr>
          <p:nvPr>
            <p:ph sz="half" idx="1"/>
          </p:nvPr>
        </p:nvSpPr>
        <p:spPr>
          <a:xfrm>
            <a:off x="342900" y="1320800"/>
            <a:ext cx="7734300" cy="5120640"/>
          </a:xfrm>
        </p:spPr>
        <p:txBody>
          <a:bodyPr/>
          <a:lstStyle/>
          <a:p>
            <a:r>
              <a:rPr lang="en-US" sz="2800" dirty="0" smtClean="0"/>
              <a:t>Private sector data is necessary for monitoring health services and outcomes</a:t>
            </a:r>
          </a:p>
          <a:p>
            <a:r>
              <a:rPr lang="en-US" sz="2800" dirty="0" smtClean="0"/>
              <a:t>Legislation is important but not the only prerequisite for public private data sharing</a:t>
            </a:r>
          </a:p>
          <a:p>
            <a:r>
              <a:rPr lang="en-US" sz="2800" dirty="0" smtClean="0"/>
              <a:t>Public health departments need to perceive value for data and develop data systems and </a:t>
            </a:r>
            <a:r>
              <a:rPr lang="en-US" sz="2800" dirty="0" err="1" smtClean="0"/>
              <a:t>utilisation</a:t>
            </a:r>
            <a:r>
              <a:rPr lang="en-US" sz="2800" dirty="0" smtClean="0"/>
              <a:t> mechanisms</a:t>
            </a:r>
          </a:p>
          <a:p>
            <a:r>
              <a:rPr lang="en-US" sz="2800" dirty="0" smtClean="0"/>
              <a:t>Private sector willingness to share public health data and also for other health engagements needs to be </a:t>
            </a:r>
            <a:r>
              <a:rPr lang="en-US" sz="2800" dirty="0" smtClean="0"/>
              <a:t>harnessed</a:t>
            </a:r>
            <a:endParaRPr lang="en-US" sz="2800" dirty="0" smtClean="0"/>
          </a:p>
          <a:p>
            <a:pPr marL="457200" indent="-457200">
              <a:buNone/>
            </a:pPr>
            <a:endParaRPr lang="en-US" dirty="0"/>
          </a:p>
        </p:txBody>
      </p:sp>
      <p:sp>
        <p:nvSpPr>
          <p:cNvPr id="6" name="TextBox 5"/>
          <p:cNvSpPr txBox="1"/>
          <p:nvPr/>
        </p:nvSpPr>
        <p:spPr>
          <a:xfrm>
            <a:off x="8682221" y="6600745"/>
            <a:ext cx="457200" cy="261610"/>
          </a:xfrm>
          <a:prstGeom prst="rect">
            <a:avLst/>
          </a:prstGeom>
          <a:noFill/>
        </p:spPr>
        <p:txBody>
          <a:bodyPr wrap="square" rtlCol="0">
            <a:spAutoFit/>
          </a:bodyPr>
          <a:lstStyle/>
          <a:p>
            <a:r>
              <a:rPr lang="en-GB" sz="1100" dirty="0" smtClean="0"/>
              <a:t>75</a:t>
            </a:r>
            <a:endParaRPr lang="en-GB" sz="1100" dirty="0"/>
          </a:p>
        </p:txBody>
      </p:sp>
    </p:spTree>
    <p:extLst>
      <p:ext uri="{BB962C8B-B14F-4D97-AF65-F5344CB8AC3E}">
        <p14:creationId xmlns:p14="http://schemas.microsoft.com/office/powerpoint/2010/main" val="35321086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8343900" cy="654752"/>
          </a:xfrm>
        </p:spPr>
        <p:txBody>
          <a:bodyPr>
            <a:normAutofit fontScale="90000"/>
          </a:bodyPr>
          <a:lstStyle/>
          <a:p>
            <a:r>
              <a:rPr lang="en-GB" b="1" dirty="0" smtClean="0">
                <a:solidFill>
                  <a:schemeClr val="accent1"/>
                </a:solidFill>
                <a:latin typeface="Cambria" panose="02040503050406030204" pitchFamily="18" charset="0"/>
              </a:rPr>
              <a:t>Summary</a:t>
            </a:r>
            <a:endParaRPr lang="en-GB" dirty="0">
              <a:latin typeface="Cambria" panose="02040503050406030204" pitchFamily="18" charset="0"/>
            </a:endParaRPr>
          </a:p>
        </p:txBody>
      </p:sp>
      <p:sp>
        <p:nvSpPr>
          <p:cNvPr id="3" name="Content Placeholder 2"/>
          <p:cNvSpPr>
            <a:spLocks noGrp="1"/>
          </p:cNvSpPr>
          <p:nvPr>
            <p:ph idx="1"/>
          </p:nvPr>
        </p:nvSpPr>
        <p:spPr>
          <a:xfrm>
            <a:off x="126459" y="929390"/>
            <a:ext cx="8920263" cy="5846163"/>
          </a:xfrm>
          <a:solidFill>
            <a:schemeClr val="bg1"/>
          </a:solidFill>
        </p:spPr>
        <p:txBody>
          <a:bodyPr>
            <a:normAutofit/>
          </a:bodyPr>
          <a:lstStyle/>
          <a:p>
            <a:r>
              <a:rPr lang="en-GB" sz="2800" dirty="0" smtClean="0"/>
              <a:t>The ‘Data-Informed Platform for Health’ introduces </a:t>
            </a:r>
            <a:r>
              <a:rPr lang="en-GB" sz="2800" dirty="0"/>
              <a:t>a data-based, structured decision-making process at </a:t>
            </a:r>
            <a:r>
              <a:rPr lang="en-GB" sz="2800" dirty="0" smtClean="0"/>
              <a:t>district level</a:t>
            </a:r>
          </a:p>
          <a:p>
            <a:r>
              <a:rPr lang="en-GB" sz="2800" dirty="0" smtClean="0"/>
              <a:t>Literature review shows examples of </a:t>
            </a:r>
            <a:r>
              <a:rPr lang="en-GB" sz="2800" dirty="0"/>
              <a:t>good </a:t>
            </a:r>
            <a:r>
              <a:rPr lang="en-GB" sz="2800" dirty="0" smtClean="0"/>
              <a:t>practice, </a:t>
            </a:r>
            <a:r>
              <a:rPr lang="en-GB" sz="2800" dirty="0"/>
              <a:t>but </a:t>
            </a:r>
            <a:r>
              <a:rPr lang="en-GB" sz="2800" dirty="0" smtClean="0"/>
              <a:t>no </a:t>
            </a:r>
            <a:r>
              <a:rPr lang="en-GB" sz="2800" dirty="0"/>
              <a:t>guideline </a:t>
            </a:r>
            <a:r>
              <a:rPr lang="en-GB" sz="2800" dirty="0" smtClean="0"/>
              <a:t>for </a:t>
            </a:r>
            <a:r>
              <a:rPr lang="en-GB" sz="2800" dirty="0" smtClean="0"/>
              <a:t>decision-making </a:t>
            </a:r>
            <a:r>
              <a:rPr lang="en-GB" sz="2800" dirty="0"/>
              <a:t>at </a:t>
            </a:r>
            <a:r>
              <a:rPr lang="en-GB" sz="2800" dirty="0" smtClean="0"/>
              <a:t>district level</a:t>
            </a:r>
          </a:p>
          <a:p>
            <a:r>
              <a:rPr lang="en-GB" sz="2800" dirty="0"/>
              <a:t>Health ministry staff and other stakeholders are receptive</a:t>
            </a:r>
          </a:p>
          <a:p>
            <a:r>
              <a:rPr lang="en-GB" sz="2800" dirty="0"/>
              <a:t>Private sector (India) shows willingness to participate</a:t>
            </a:r>
          </a:p>
          <a:p>
            <a:r>
              <a:rPr lang="en-GB" sz="2800" dirty="0"/>
              <a:t>At district level, </a:t>
            </a:r>
            <a:r>
              <a:rPr lang="en-GB" sz="2800" dirty="0" smtClean="0"/>
              <a:t>many </a:t>
            </a:r>
            <a:r>
              <a:rPr lang="en-GB" sz="2800" dirty="0"/>
              <a:t>health data </a:t>
            </a:r>
            <a:r>
              <a:rPr lang="en-GB" sz="2800" dirty="0" smtClean="0"/>
              <a:t>are </a:t>
            </a:r>
            <a:r>
              <a:rPr lang="en-GB" sz="2800" dirty="0"/>
              <a:t>available but streamlining is </a:t>
            </a:r>
            <a:r>
              <a:rPr lang="en-GB" sz="2800" dirty="0" smtClean="0"/>
              <a:t>needed </a:t>
            </a:r>
            <a:endParaRPr lang="en-GB" sz="2800" dirty="0"/>
          </a:p>
          <a:p>
            <a:r>
              <a:rPr lang="en-GB" sz="2800" dirty="0" smtClean="0"/>
              <a:t>Feasibility in Nigeria, </a:t>
            </a:r>
            <a:r>
              <a:rPr lang="en-GB" sz="2800" dirty="0" smtClean="0"/>
              <a:t>Ethiopia </a:t>
            </a:r>
            <a:r>
              <a:rPr lang="en-GB" sz="2800" dirty="0" smtClean="0"/>
              <a:t>and India </a:t>
            </a:r>
          </a:p>
          <a:p>
            <a:pPr lvl="1"/>
            <a:r>
              <a:rPr lang="en-GB" sz="2400" dirty="0" smtClean="0"/>
              <a:t>Challenging, need to adapt to context </a:t>
            </a:r>
          </a:p>
          <a:p>
            <a:pPr lvl="1"/>
            <a:r>
              <a:rPr lang="en-GB" sz="2400" dirty="0" smtClean="0"/>
              <a:t>Pilot work ongoing in India </a:t>
            </a:r>
          </a:p>
          <a:p>
            <a:endParaRPr lang="en-GB" dirty="0"/>
          </a:p>
        </p:txBody>
      </p:sp>
      <p:sp>
        <p:nvSpPr>
          <p:cNvPr id="4" name="TextBox 3"/>
          <p:cNvSpPr txBox="1"/>
          <p:nvPr/>
        </p:nvSpPr>
        <p:spPr>
          <a:xfrm>
            <a:off x="8682221" y="6600745"/>
            <a:ext cx="457200" cy="261610"/>
          </a:xfrm>
          <a:prstGeom prst="rect">
            <a:avLst/>
          </a:prstGeom>
          <a:noFill/>
        </p:spPr>
        <p:txBody>
          <a:bodyPr wrap="square" rtlCol="0">
            <a:spAutoFit/>
          </a:bodyPr>
          <a:lstStyle/>
          <a:p>
            <a:r>
              <a:rPr lang="en-GB" sz="1100" dirty="0" smtClean="0"/>
              <a:t>76</a:t>
            </a:r>
            <a:endParaRPr lang="en-GB" sz="1100" dirty="0"/>
          </a:p>
        </p:txBody>
      </p:sp>
    </p:spTree>
    <p:extLst>
      <p:ext uri="{BB962C8B-B14F-4D97-AF65-F5344CB8AC3E}">
        <p14:creationId xmlns:p14="http://schemas.microsoft.com/office/powerpoint/2010/main" val="4240859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45416" cy="646121"/>
          </a:xfrm>
        </p:spPr>
        <p:txBody>
          <a:bodyPr>
            <a:normAutofit/>
          </a:bodyPr>
          <a:lstStyle/>
          <a:p>
            <a:r>
              <a:rPr lang="en-GB" sz="3600" b="1" dirty="0">
                <a:solidFill>
                  <a:srgbClr val="0070C0"/>
                </a:solidFill>
                <a:latin typeface="Cambria" panose="02040503050406030204" pitchFamily="18" charset="0"/>
              </a:rPr>
              <a:t>TELOS </a:t>
            </a:r>
            <a:r>
              <a:rPr lang="en-GB" sz="3600" b="1" dirty="0" smtClean="0">
                <a:solidFill>
                  <a:srgbClr val="0070C0"/>
                </a:solidFill>
                <a:latin typeface="Cambria" panose="02040503050406030204" pitchFamily="18" charset="0"/>
              </a:rPr>
              <a:t>framework: nature of inquiry </a:t>
            </a:r>
            <a:endParaRPr lang="en-GB" sz="3600" b="1" dirty="0">
              <a:solidFill>
                <a:srgbClr val="0070C0"/>
              </a:solidFill>
              <a:latin typeface="Cambria" panose="020405030504060302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07283769"/>
              </p:ext>
            </p:extLst>
          </p:nvPr>
        </p:nvGraphicFramePr>
        <p:xfrm>
          <a:off x="0" y="697457"/>
          <a:ext cx="9143999" cy="6146309"/>
        </p:xfrm>
        <a:graphic>
          <a:graphicData uri="http://schemas.openxmlformats.org/drawingml/2006/table">
            <a:tbl>
              <a:tblPr firstRow="1" bandRow="1">
                <a:tableStyleId>{22838BEF-8BB2-4498-84A7-C5851F593DF1}</a:tableStyleId>
              </a:tblPr>
              <a:tblGrid>
                <a:gridCol w="1097679"/>
                <a:gridCol w="1330888"/>
                <a:gridCol w="6715432"/>
              </a:tblGrid>
              <a:tr h="1316170">
                <a:tc>
                  <a:txBody>
                    <a:bodyPr/>
                    <a:lstStyle/>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sz="1800" kern="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800" kern="1200" dirty="0" smtClean="0">
                        <a:effectLst/>
                      </a:endParaRPr>
                    </a:p>
                    <a:p>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b="1" kern="1200" dirty="0" smtClean="0">
                          <a:effectLst/>
                        </a:rPr>
                        <a:t>Technology  </a:t>
                      </a:r>
                    </a:p>
                    <a:p>
                      <a:pPr marL="0" marR="0" indent="0" algn="ctr" defTabSz="457200" rtl="0" eaLnBrk="1" fontAlgn="auto" latinLnBrk="0" hangingPunct="1">
                        <a:lnSpc>
                          <a:spcPct val="100000"/>
                        </a:lnSpc>
                        <a:spcBef>
                          <a:spcPts val="0"/>
                        </a:spcBef>
                        <a:spcAft>
                          <a:spcPts val="0"/>
                        </a:spcAft>
                        <a:buClrTx/>
                        <a:buSzTx/>
                        <a:buFontTx/>
                        <a:buNone/>
                        <a:tabLst/>
                        <a:defRPr/>
                      </a:pPr>
                      <a:r>
                        <a:rPr lang="en-GB" sz="1800" b="1" kern="1200" dirty="0" smtClean="0">
                          <a:effectLst/>
                        </a:rPr>
                        <a:t>and </a:t>
                      </a:r>
                      <a:r>
                        <a:rPr lang="en-GB" sz="1800" b="1" kern="1200" dirty="0" smtClean="0">
                          <a:effectLst/>
                        </a:rPr>
                        <a:t>System Feasibility</a:t>
                      </a:r>
                      <a:endParaRPr lang="en-GB" b="1" dirty="0">
                        <a:solidFill>
                          <a:schemeClr val="tx1"/>
                        </a:solidFill>
                      </a:endParaRPr>
                    </a:p>
                  </a:txBody>
                  <a:tcPr/>
                </a:tc>
                <a:tc>
                  <a:txBody>
                    <a:bodyPr/>
                    <a:lstStyle/>
                    <a:p>
                      <a:pPr marL="285750" lvl="0" indent="-285750">
                        <a:buFont typeface="Arial" panose="020B0604020202020204" pitchFamily="34" charset="0"/>
                        <a:buChar char="•"/>
                      </a:pPr>
                      <a:r>
                        <a:rPr lang="en-GB" sz="1800" b="0" kern="1200" dirty="0" smtClean="0">
                          <a:effectLst/>
                        </a:rPr>
                        <a:t>Do stakeholders have the expertise needed?</a:t>
                      </a:r>
                    </a:p>
                    <a:p>
                      <a:pPr marL="285750" lvl="0" indent="-285750">
                        <a:buFont typeface="Arial" panose="020B0604020202020204" pitchFamily="34" charset="0"/>
                        <a:buChar char="•"/>
                      </a:pPr>
                      <a:r>
                        <a:rPr lang="en-GB" sz="1800" b="0" kern="1200" dirty="0" smtClean="0">
                          <a:effectLst/>
                        </a:rPr>
                        <a:t>Are additional resources needed in the health system including infrastructure, skills-sets or job aids?</a:t>
                      </a:r>
                    </a:p>
                    <a:p>
                      <a:pPr marL="285750" lvl="0" indent="-285750">
                        <a:buFont typeface="Arial" panose="020B0604020202020204" pitchFamily="34" charset="0"/>
                        <a:buChar char="•"/>
                      </a:pPr>
                      <a:r>
                        <a:rPr lang="en-GB" sz="1800" b="0" kern="1200" dirty="0" smtClean="0">
                          <a:effectLst/>
                        </a:rPr>
                        <a:t>Is the health system ready in terms of the technology required?</a:t>
                      </a:r>
                      <a:endParaRPr lang="en-GB" sz="1800" b="0" dirty="0">
                        <a:solidFill>
                          <a:schemeClr val="tx1"/>
                        </a:solidFill>
                      </a:endParaRPr>
                    </a:p>
                  </a:txBody>
                  <a:tcPr/>
                </a:tc>
              </a:tr>
              <a:tr h="1154602">
                <a:tc>
                  <a:txBody>
                    <a:bodyPr/>
                    <a:lstStyle/>
                    <a:p>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b="1" kern="1200" dirty="0" smtClean="0">
                          <a:effectLst/>
                        </a:rPr>
                        <a:t>Economic Feasibility</a:t>
                      </a:r>
                    </a:p>
                    <a:p>
                      <a:pPr algn="ctr"/>
                      <a:endParaRPr lang="en-GB" b="1" dirty="0">
                        <a:solidFill>
                          <a:schemeClr val="tx1"/>
                        </a:solidFill>
                      </a:endParaRPr>
                    </a:p>
                  </a:txBody>
                  <a:tcPr/>
                </a:tc>
                <a:tc>
                  <a:txBody>
                    <a:bodyPr/>
                    <a:lstStyle/>
                    <a:p>
                      <a:pPr marL="285750" lvl="0" indent="-285750">
                        <a:buFont typeface="Arial" panose="020B0604020202020204" pitchFamily="34" charset="0"/>
                        <a:buChar char="•"/>
                      </a:pPr>
                      <a:r>
                        <a:rPr lang="en-GB" sz="1800" kern="1200" dirty="0" smtClean="0">
                          <a:effectLst/>
                        </a:rPr>
                        <a:t>Do the resources needed exist?</a:t>
                      </a:r>
                    </a:p>
                    <a:p>
                      <a:pPr marL="285750" lvl="0" indent="-285750">
                        <a:buFont typeface="Arial" panose="020B0604020202020204" pitchFamily="34" charset="0"/>
                        <a:buChar char="•"/>
                      </a:pPr>
                      <a:r>
                        <a:rPr lang="en-GB" sz="1800" kern="1200" dirty="0" smtClean="0">
                          <a:effectLst/>
                        </a:rPr>
                        <a:t>Will the proposed health service or initiative lead to better use of resources to improve health outcomes, when compared with other options?</a:t>
                      </a:r>
                      <a:endParaRPr lang="en-GB" sz="1800" dirty="0">
                        <a:solidFill>
                          <a:schemeClr val="tx1"/>
                        </a:solidFill>
                      </a:endParaRPr>
                    </a:p>
                  </a:txBody>
                  <a:tcPr/>
                </a:tc>
              </a:tr>
              <a:tr h="1418511">
                <a:tc>
                  <a:txBody>
                    <a:bodyPr/>
                    <a:lstStyle/>
                    <a:p>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b="1" kern="1200" dirty="0" smtClean="0">
                          <a:effectLst/>
                        </a:rPr>
                        <a:t>Legal </a:t>
                      </a:r>
                      <a:r>
                        <a:rPr lang="en-GB" sz="1800" b="1" kern="1200" dirty="0" smtClean="0">
                          <a:effectLst/>
                        </a:rPr>
                        <a:t>and </a:t>
                      </a:r>
                      <a:r>
                        <a:rPr lang="en-GB" sz="1800" b="1" kern="1200" dirty="0" smtClean="0">
                          <a:effectLst/>
                        </a:rPr>
                        <a:t>Political</a:t>
                      </a:r>
                    </a:p>
                    <a:p>
                      <a:pPr marL="0" marR="0" indent="0" algn="ctr" defTabSz="457200" rtl="0" eaLnBrk="1" fontAlgn="auto" latinLnBrk="0" hangingPunct="1">
                        <a:lnSpc>
                          <a:spcPct val="100000"/>
                        </a:lnSpc>
                        <a:spcBef>
                          <a:spcPts val="0"/>
                        </a:spcBef>
                        <a:spcAft>
                          <a:spcPts val="0"/>
                        </a:spcAft>
                        <a:buClrTx/>
                        <a:buSzTx/>
                        <a:buFontTx/>
                        <a:buNone/>
                        <a:tabLst/>
                        <a:defRPr/>
                      </a:pPr>
                      <a:r>
                        <a:rPr lang="en-GB" sz="1800" b="1" kern="1200" dirty="0" smtClean="0">
                          <a:effectLst/>
                        </a:rPr>
                        <a:t>Feasibility</a:t>
                      </a:r>
                    </a:p>
                    <a:p>
                      <a:pPr algn="ctr"/>
                      <a:endParaRPr lang="en-GB" b="1" dirty="0">
                        <a:solidFill>
                          <a:schemeClr val="tx1"/>
                        </a:solidFill>
                      </a:endParaRPr>
                    </a:p>
                  </a:txBody>
                  <a:tcPr/>
                </a:tc>
                <a:tc>
                  <a:txBody>
                    <a:bodyPr/>
                    <a:lstStyle/>
                    <a:p>
                      <a:pPr marL="285750" lvl="0" indent="-285750">
                        <a:buFont typeface="Arial" panose="020B0604020202020204" pitchFamily="34" charset="0"/>
                        <a:buChar char="•"/>
                      </a:pPr>
                      <a:r>
                        <a:rPr lang="en-GB" sz="1800" kern="1200" dirty="0" smtClean="0">
                          <a:effectLst/>
                        </a:rPr>
                        <a:t>Are rules and regulations in place to enable stakeholders to support the new service or initiative?</a:t>
                      </a:r>
                    </a:p>
                    <a:p>
                      <a:pPr marL="285750" lvl="0" indent="-285750">
                        <a:buFont typeface="Arial" panose="020B0604020202020204" pitchFamily="34" charset="0"/>
                        <a:buChar char="•"/>
                      </a:pPr>
                      <a:r>
                        <a:rPr lang="en-GB" sz="1800" kern="1200" dirty="0" smtClean="0">
                          <a:effectLst/>
                        </a:rPr>
                        <a:t>Does the essential political will exist?</a:t>
                      </a:r>
                    </a:p>
                    <a:p>
                      <a:pPr marL="285750" lvl="0" indent="-285750">
                        <a:buFont typeface="Arial" panose="020B0604020202020204" pitchFamily="34" charset="0"/>
                        <a:buChar char="•"/>
                      </a:pPr>
                      <a:r>
                        <a:rPr lang="en-GB" sz="1800" kern="1200" dirty="0" smtClean="0">
                          <a:effectLst/>
                        </a:rPr>
                        <a:t>Is there a legal framework to engage with the private sector or other key service providers?</a:t>
                      </a:r>
                      <a:endParaRPr lang="en-GB" sz="1800" kern="1200" dirty="0" smtClean="0">
                        <a:solidFill>
                          <a:schemeClr val="tx1"/>
                        </a:solidFill>
                        <a:effectLst/>
                        <a:latin typeface="+mn-lt"/>
                        <a:ea typeface="+mn-ea"/>
                        <a:cs typeface="+mn-cs"/>
                      </a:endParaRPr>
                    </a:p>
                  </a:txBody>
                  <a:tcPr/>
                </a:tc>
              </a:tr>
              <a:tr h="989659">
                <a:tc>
                  <a:txBody>
                    <a:bodyPr/>
                    <a:lstStyle/>
                    <a:p>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b="1" kern="1200" dirty="0" smtClean="0">
                          <a:effectLst/>
                        </a:rPr>
                        <a:t>Operational Feasibility</a:t>
                      </a:r>
                    </a:p>
                    <a:p>
                      <a:pPr algn="ctr"/>
                      <a:endParaRPr lang="en-GB" b="1" dirty="0">
                        <a:solidFill>
                          <a:schemeClr val="tx1"/>
                        </a:solidFill>
                      </a:endParaRPr>
                    </a:p>
                  </a:txBody>
                  <a:tcPr/>
                </a:tc>
                <a:tc>
                  <a:txBody>
                    <a:bodyPr/>
                    <a:lstStyle/>
                    <a:p>
                      <a:pPr marL="285750" lvl="0" indent="-285750">
                        <a:buFont typeface="Arial" panose="020B0604020202020204" pitchFamily="34" charset="0"/>
                        <a:buChar char="•"/>
                      </a:pPr>
                      <a:r>
                        <a:rPr lang="en-GB" sz="1800" kern="1200" dirty="0" smtClean="0">
                          <a:effectLst/>
                        </a:rPr>
                        <a:t>Do existing health system procedures and protocols support the new service or initiative?</a:t>
                      </a:r>
                    </a:p>
                    <a:p>
                      <a:pPr marL="285750" lvl="0" indent="-285750">
                        <a:buFont typeface="Arial" panose="020B0604020202020204" pitchFamily="34" charset="0"/>
                        <a:buChar char="•"/>
                      </a:pPr>
                      <a:r>
                        <a:rPr lang="en-GB" sz="1800" kern="1200" dirty="0" smtClean="0">
                          <a:effectLst/>
                        </a:rPr>
                        <a:t>How will key collaborators be involved?</a:t>
                      </a:r>
                      <a:endParaRPr lang="en-GB" sz="1800" kern="1200" dirty="0" smtClean="0">
                        <a:solidFill>
                          <a:schemeClr val="tx1"/>
                        </a:solidFill>
                        <a:effectLst/>
                        <a:latin typeface="+mn-lt"/>
                        <a:ea typeface="+mn-ea"/>
                        <a:cs typeface="+mn-cs"/>
                      </a:endParaRPr>
                    </a:p>
                  </a:txBody>
                  <a:tcPr/>
                </a:tc>
              </a:tr>
              <a:tr h="1154602">
                <a:tc>
                  <a:txBody>
                    <a:bodyPr/>
                    <a:lstStyle/>
                    <a:p>
                      <a:endParaRPr lang="en-GB"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800" b="1" kern="1200" dirty="0" smtClean="0">
                          <a:effectLst/>
                        </a:rPr>
                        <a:t>Schedule Feasibility</a:t>
                      </a:r>
                    </a:p>
                    <a:p>
                      <a:pPr algn="ctr"/>
                      <a:endParaRPr lang="en-GB" b="1" dirty="0">
                        <a:solidFill>
                          <a:schemeClr val="tx1"/>
                        </a:solidFill>
                      </a:endParaRPr>
                    </a:p>
                  </a:txBody>
                  <a:tcPr/>
                </a:tc>
                <a:tc>
                  <a:txBody>
                    <a:bodyPr/>
                    <a:lstStyle/>
                    <a:p>
                      <a:pPr marL="285750" lvl="0" indent="-285750">
                        <a:buFont typeface="Arial" panose="020B0604020202020204" pitchFamily="34" charset="0"/>
                        <a:buChar char="•"/>
                      </a:pPr>
                      <a:r>
                        <a:rPr lang="en-GB" sz="1800" kern="1200" dirty="0" smtClean="0">
                          <a:effectLst/>
                        </a:rPr>
                        <a:t>What are the prerequisites  before  the new service or initiative can begin?</a:t>
                      </a:r>
                    </a:p>
                    <a:p>
                      <a:pPr marL="285750" lvl="0" indent="-285750">
                        <a:buFont typeface="Arial" panose="020B0604020202020204" pitchFamily="34" charset="0"/>
                        <a:buChar char="•"/>
                      </a:pPr>
                      <a:r>
                        <a:rPr lang="en-GB" sz="1800" kern="1200" dirty="0" smtClean="0">
                          <a:effectLst/>
                        </a:rPr>
                        <a:t>Is the service or initiative likely to be developed in time to be useful to the health system?</a:t>
                      </a:r>
                      <a:endParaRPr lang="en-GB" sz="1800" kern="1200" dirty="0" smtClean="0">
                        <a:solidFill>
                          <a:schemeClr val="tx1"/>
                        </a:solidFill>
                        <a:effectLst/>
                        <a:latin typeface="+mn-lt"/>
                        <a:ea typeface="+mn-ea"/>
                        <a:cs typeface="+mn-cs"/>
                      </a:endParaRPr>
                    </a:p>
                  </a:txBody>
                  <a:tcPr/>
                </a:tc>
              </a:tr>
            </a:tbl>
          </a:graphicData>
        </a:graphic>
      </p:graphicFrame>
      <p:pic>
        <p:nvPicPr>
          <p:cNvPr id="6" name="Picture 5"/>
          <p:cNvPicPr>
            <a:picLocks noChangeAspect="1"/>
          </p:cNvPicPr>
          <p:nvPr/>
        </p:nvPicPr>
        <p:blipFill>
          <a:blip r:embed="rId3"/>
          <a:stretch>
            <a:fillRect/>
          </a:stretch>
        </p:blipFill>
        <p:spPr>
          <a:xfrm>
            <a:off x="139700" y="953993"/>
            <a:ext cx="810375" cy="811484"/>
          </a:xfrm>
          <a:prstGeom prst="rect">
            <a:avLst/>
          </a:prstGeom>
        </p:spPr>
      </p:pic>
      <p:pic>
        <p:nvPicPr>
          <p:cNvPr id="7" name="Picture 6"/>
          <p:cNvPicPr>
            <a:picLocks noChangeAspect="1"/>
          </p:cNvPicPr>
          <p:nvPr/>
        </p:nvPicPr>
        <p:blipFill>
          <a:blip r:embed="rId4"/>
          <a:stretch>
            <a:fillRect/>
          </a:stretch>
        </p:blipFill>
        <p:spPr>
          <a:xfrm>
            <a:off x="139700" y="2282650"/>
            <a:ext cx="822968" cy="809624"/>
          </a:xfrm>
          <a:prstGeom prst="rect">
            <a:avLst/>
          </a:prstGeom>
        </p:spPr>
      </p:pic>
      <p:pic>
        <p:nvPicPr>
          <p:cNvPr id="8" name="Picture 7"/>
          <p:cNvPicPr>
            <a:picLocks noChangeAspect="1"/>
          </p:cNvPicPr>
          <p:nvPr/>
        </p:nvPicPr>
        <p:blipFill>
          <a:blip r:embed="rId5"/>
          <a:stretch>
            <a:fillRect/>
          </a:stretch>
        </p:blipFill>
        <p:spPr>
          <a:xfrm>
            <a:off x="135035" y="3609447"/>
            <a:ext cx="819704" cy="716483"/>
          </a:xfrm>
          <a:prstGeom prst="rect">
            <a:avLst/>
          </a:prstGeom>
        </p:spPr>
      </p:pic>
      <p:pic>
        <p:nvPicPr>
          <p:cNvPr id="9" name="Picture 8"/>
          <p:cNvPicPr>
            <a:picLocks noChangeAspect="1"/>
          </p:cNvPicPr>
          <p:nvPr/>
        </p:nvPicPr>
        <p:blipFill>
          <a:blip r:embed="rId6"/>
          <a:stretch>
            <a:fillRect/>
          </a:stretch>
        </p:blipFill>
        <p:spPr>
          <a:xfrm>
            <a:off x="135035" y="4843103"/>
            <a:ext cx="823715" cy="712796"/>
          </a:xfrm>
          <a:prstGeom prst="rect">
            <a:avLst/>
          </a:prstGeom>
        </p:spPr>
      </p:pic>
      <p:pic>
        <p:nvPicPr>
          <p:cNvPr id="10" name="Picture 9"/>
          <p:cNvPicPr>
            <a:picLocks noChangeAspect="1"/>
          </p:cNvPicPr>
          <p:nvPr/>
        </p:nvPicPr>
        <p:blipFill>
          <a:blip r:embed="rId7"/>
          <a:stretch>
            <a:fillRect/>
          </a:stretch>
        </p:blipFill>
        <p:spPr>
          <a:xfrm>
            <a:off x="189034" y="5816427"/>
            <a:ext cx="761041" cy="680292"/>
          </a:xfrm>
          <a:prstGeom prst="rect">
            <a:avLst/>
          </a:prstGeom>
        </p:spPr>
      </p:pic>
      <p:sp>
        <p:nvSpPr>
          <p:cNvPr id="11" name="TextBox 10"/>
          <p:cNvSpPr txBox="1"/>
          <p:nvPr/>
        </p:nvSpPr>
        <p:spPr>
          <a:xfrm>
            <a:off x="8756374" y="6530009"/>
            <a:ext cx="387626" cy="369332"/>
          </a:xfrm>
          <a:prstGeom prst="rect">
            <a:avLst/>
          </a:prstGeom>
          <a:noFill/>
        </p:spPr>
        <p:txBody>
          <a:bodyPr wrap="square" rtlCol="0">
            <a:spAutoFit/>
          </a:bodyPr>
          <a:lstStyle/>
          <a:p>
            <a:r>
              <a:rPr lang="en-GB" dirty="0"/>
              <a:t>8</a:t>
            </a:r>
          </a:p>
        </p:txBody>
      </p:sp>
    </p:spTree>
    <p:extLst>
      <p:ext uri="{BB962C8B-B14F-4D97-AF65-F5344CB8AC3E}">
        <p14:creationId xmlns:p14="http://schemas.microsoft.com/office/powerpoint/2010/main" val="17718229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0169"/>
            <a:ext cx="8168054" cy="958467"/>
          </a:xfrm>
        </p:spPr>
        <p:txBody>
          <a:bodyPr>
            <a:normAutofit fontScale="90000"/>
          </a:bodyPr>
          <a:lstStyle/>
          <a:p>
            <a:pPr lvl="0"/>
            <a:r>
              <a:rPr lang="en-GB" sz="1800" b="1" i="1" dirty="0" smtClean="0">
                <a:solidFill>
                  <a:srgbClr val="0070C0"/>
                </a:solidFill>
                <a:latin typeface="+mn-lt"/>
              </a:rPr>
              <a:t/>
            </a:r>
            <a:br>
              <a:rPr lang="en-GB" sz="1800" b="1" i="1" dirty="0" smtClean="0">
                <a:solidFill>
                  <a:srgbClr val="0070C0"/>
                </a:solidFill>
                <a:latin typeface="+mn-lt"/>
              </a:rPr>
            </a:br>
            <a:r>
              <a:rPr lang="en-GB" sz="4900" b="1" dirty="0" smtClean="0">
                <a:solidFill>
                  <a:srgbClr val="0070C0"/>
                </a:solidFill>
                <a:latin typeface="Cambria" panose="02040503050406030204" pitchFamily="18" charset="0"/>
              </a:rPr>
              <a:t>Methodology </a:t>
            </a:r>
            <a:r>
              <a:rPr lang="en-GB" sz="3200" dirty="0" smtClean="0">
                <a:solidFill>
                  <a:srgbClr val="0070C0"/>
                </a:solidFill>
              </a:rPr>
              <a:t/>
            </a:r>
            <a:br>
              <a:rPr lang="en-GB" sz="3200" dirty="0" smtClean="0">
                <a:solidFill>
                  <a:srgbClr val="0070C0"/>
                </a:solidFill>
              </a:rPr>
            </a:br>
            <a:endParaRPr lang="en-GB" sz="3200" dirty="0" smtClean="0">
              <a:solidFill>
                <a:srgbClr val="0070C0"/>
              </a:solidFill>
            </a:endParaRPr>
          </a:p>
        </p:txBody>
      </p:sp>
      <p:sp>
        <p:nvSpPr>
          <p:cNvPr id="3" name="Content Placeholder 2"/>
          <p:cNvSpPr>
            <a:spLocks noGrp="1"/>
          </p:cNvSpPr>
          <p:nvPr>
            <p:ph idx="1"/>
          </p:nvPr>
        </p:nvSpPr>
        <p:spPr>
          <a:xfrm>
            <a:off x="342900" y="835865"/>
            <a:ext cx="8576017" cy="5316069"/>
          </a:xfrm>
        </p:spPr>
        <p:txBody>
          <a:bodyPr>
            <a:normAutofit/>
          </a:bodyPr>
          <a:lstStyle/>
          <a:p>
            <a:pPr lvl="0"/>
            <a:r>
              <a:rPr lang="en-US" sz="2800" b="1" dirty="0" smtClean="0">
                <a:solidFill>
                  <a:schemeClr val="tx2">
                    <a:lumMod val="60000"/>
                    <a:lumOff val="40000"/>
                  </a:schemeClr>
                </a:solidFill>
              </a:rPr>
              <a:t>Context:  </a:t>
            </a:r>
            <a:r>
              <a:rPr lang="en-US" sz="2800" b="1" dirty="0" smtClean="0"/>
              <a:t>India,  Ethiopia  and Nigeria </a:t>
            </a:r>
          </a:p>
          <a:p>
            <a:pPr lvl="0"/>
            <a:r>
              <a:rPr lang="en-US" sz="2800" b="1" dirty="0" smtClean="0">
                <a:solidFill>
                  <a:schemeClr val="tx2">
                    <a:lumMod val="60000"/>
                    <a:lumOff val="40000"/>
                  </a:schemeClr>
                </a:solidFill>
              </a:rPr>
              <a:t>Collaborative effort with respective </a:t>
            </a:r>
            <a:r>
              <a:rPr lang="en-US" sz="2800" b="1" dirty="0" err="1" smtClean="0">
                <a:solidFill>
                  <a:schemeClr val="tx2">
                    <a:lumMod val="60000"/>
                    <a:lumOff val="40000"/>
                  </a:schemeClr>
                </a:solidFill>
              </a:rPr>
              <a:t>MoHs</a:t>
            </a:r>
            <a:r>
              <a:rPr lang="en-US" sz="2800" b="1" dirty="0" smtClean="0">
                <a:solidFill>
                  <a:schemeClr val="tx2">
                    <a:lumMod val="60000"/>
                    <a:lumOff val="40000"/>
                  </a:schemeClr>
                </a:solidFill>
              </a:rPr>
              <a:t>  </a:t>
            </a:r>
          </a:p>
          <a:p>
            <a:pPr lvl="0"/>
            <a:r>
              <a:rPr lang="en-US" sz="2800" b="1" dirty="0" smtClean="0">
                <a:solidFill>
                  <a:schemeClr val="tx2">
                    <a:lumMod val="60000"/>
                    <a:lumOff val="40000"/>
                  </a:schemeClr>
                </a:solidFill>
              </a:rPr>
              <a:t>Selection of study districts</a:t>
            </a:r>
          </a:p>
          <a:p>
            <a:pPr lvl="0"/>
            <a:r>
              <a:rPr lang="en-US" sz="2800" b="1" dirty="0" smtClean="0">
                <a:solidFill>
                  <a:schemeClr val="tx2">
                    <a:lumMod val="60000"/>
                    <a:lumOff val="40000"/>
                  </a:schemeClr>
                </a:solidFill>
              </a:rPr>
              <a:t>Data collection: </a:t>
            </a:r>
            <a:endParaRPr lang="en-GB" sz="2800" dirty="0" smtClean="0">
              <a:solidFill>
                <a:schemeClr val="tx2">
                  <a:lumMod val="60000"/>
                  <a:lumOff val="40000"/>
                </a:schemeClr>
              </a:solidFill>
            </a:endParaRPr>
          </a:p>
          <a:p>
            <a:pPr lvl="1"/>
            <a:r>
              <a:rPr lang="en-US" sz="2400" b="1" dirty="0" smtClean="0"/>
              <a:t>In-depth field visit </a:t>
            </a:r>
            <a:endParaRPr lang="en-GB" sz="2400" dirty="0" smtClean="0"/>
          </a:p>
          <a:p>
            <a:pPr lvl="1"/>
            <a:r>
              <a:rPr lang="en-US" sz="2400" b="1" dirty="0" smtClean="0"/>
              <a:t>Key informant interviews </a:t>
            </a:r>
            <a:endParaRPr lang="en-GB" sz="2400" dirty="0" smtClean="0"/>
          </a:p>
          <a:p>
            <a:pPr lvl="1"/>
            <a:r>
              <a:rPr lang="en-US" sz="2400" b="1" dirty="0" smtClean="0"/>
              <a:t>Service-delivery staff interviews </a:t>
            </a:r>
            <a:endParaRPr lang="en-GB" sz="2400" dirty="0" smtClean="0"/>
          </a:p>
          <a:p>
            <a:pPr lvl="1"/>
            <a:r>
              <a:rPr lang="en-US" sz="2400" b="1" dirty="0" smtClean="0"/>
              <a:t>Record and document review</a:t>
            </a:r>
          </a:p>
          <a:p>
            <a:r>
              <a:rPr lang="en-US" sz="2800" b="1" dirty="0" smtClean="0">
                <a:solidFill>
                  <a:schemeClr val="tx2">
                    <a:lumMod val="60000"/>
                    <a:lumOff val="40000"/>
                  </a:schemeClr>
                </a:solidFill>
              </a:rPr>
              <a:t>The readiness to implement DIPH is described on the basis of the relative status of the country according to the feasibility framework</a:t>
            </a:r>
            <a:endParaRPr lang="en-GB" sz="2800" b="1" dirty="0" smtClean="0">
              <a:solidFill>
                <a:schemeClr val="tx2">
                  <a:lumMod val="60000"/>
                  <a:lumOff val="40000"/>
                </a:schemeClr>
              </a:solidFill>
            </a:endParaRPr>
          </a:p>
          <a:p>
            <a:endParaRPr lang="en-GB" sz="2400" b="1" dirty="0"/>
          </a:p>
        </p:txBody>
      </p:sp>
      <p:pic>
        <p:nvPicPr>
          <p:cNvPr id="4" name="Picture 6" descr="the_thinker.jpg (520×541)"/>
          <p:cNvPicPr>
            <a:picLocks noChangeAspect="1" noChangeArrowheads="1"/>
          </p:cNvPicPr>
          <p:nvPr/>
        </p:nvPicPr>
        <p:blipFill>
          <a:blip r:embed="rId3"/>
          <a:srcRect/>
          <a:stretch>
            <a:fillRect/>
          </a:stretch>
        </p:blipFill>
        <p:spPr bwMode="auto">
          <a:xfrm>
            <a:off x="6786390" y="1888552"/>
            <a:ext cx="2132527" cy="2218649"/>
          </a:xfrm>
          <a:prstGeom prst="rect">
            <a:avLst/>
          </a:prstGeom>
          <a:noFill/>
        </p:spPr>
      </p:pic>
      <p:sp>
        <p:nvSpPr>
          <p:cNvPr id="5" name="TextBox 4"/>
          <p:cNvSpPr txBox="1"/>
          <p:nvPr/>
        </p:nvSpPr>
        <p:spPr>
          <a:xfrm>
            <a:off x="8756374" y="6530009"/>
            <a:ext cx="387626" cy="369332"/>
          </a:xfrm>
          <a:prstGeom prst="rect">
            <a:avLst/>
          </a:prstGeom>
          <a:noFill/>
        </p:spPr>
        <p:txBody>
          <a:bodyPr wrap="square" rtlCol="0">
            <a:spAutoFit/>
          </a:bodyPr>
          <a:lstStyle/>
          <a:p>
            <a:r>
              <a:rPr lang="en-GB" dirty="0"/>
              <a:t>9</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pt_whi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ppt_white-1</Template>
  <TotalTime>4636</TotalTime>
  <Words>6058</Words>
  <Application>Microsoft Office PowerPoint</Application>
  <PresentationFormat>On-screen Show (4:3)</PresentationFormat>
  <Paragraphs>960</Paragraphs>
  <Slides>76</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MS Mincho</vt:lpstr>
      <vt:lpstr>Arial</vt:lpstr>
      <vt:lpstr>Arial Black</vt:lpstr>
      <vt:lpstr>Calibri</vt:lpstr>
      <vt:lpstr>Cambria</vt:lpstr>
      <vt:lpstr>Symbol</vt:lpstr>
      <vt:lpstr>Times New Roman</vt:lpstr>
      <vt:lpstr>Wingdings</vt:lpstr>
      <vt:lpstr>ppt_white-1</vt:lpstr>
      <vt:lpstr>District decision-making for health in low-income settings:   Data-Informed Platform For Health a feasibility study from India, Nigeria and Ethiopia </vt:lpstr>
      <vt:lpstr>PowerPoint Presentation</vt:lpstr>
      <vt:lpstr>Background </vt:lpstr>
      <vt:lpstr>Generic Structure: Data Informed Platform for Health</vt:lpstr>
      <vt:lpstr>Data Informed Platform for Health </vt:lpstr>
      <vt:lpstr>DIPH feasibility study:  India, Ethiopia and Nigeria </vt:lpstr>
      <vt:lpstr> Feasibility study </vt:lpstr>
      <vt:lpstr>TELOS framework: nature of inquiry </vt:lpstr>
      <vt:lpstr> Methodology  </vt:lpstr>
      <vt:lpstr>Summary of findings </vt:lpstr>
      <vt:lpstr>Findings and lessons learnt </vt:lpstr>
      <vt:lpstr>Next steps </vt:lpstr>
      <vt:lpstr>PowerPoint Presentation</vt:lpstr>
      <vt:lpstr> A systematic literature review: </vt:lpstr>
      <vt:lpstr>Are local health data used  in decision-making?</vt:lpstr>
      <vt:lpstr>What processes do district decision makers use…</vt:lpstr>
      <vt:lpstr> Flow diagram of the systematic review process  </vt:lpstr>
      <vt:lpstr>What we found: Examples of generic decision-making processes at district level from</vt:lpstr>
      <vt:lpstr>What we found: All the decision–making processes included two steps </vt:lpstr>
      <vt:lpstr>What we found: Types of data used for decision-making</vt:lpstr>
      <vt:lpstr>What we found: Challenges to decision-making processes</vt:lpstr>
      <vt:lpstr>Interpretation: Three good practices for a decision-making process</vt:lpstr>
      <vt:lpstr>Recommendation…</vt:lpstr>
      <vt:lpstr>     Content analysis of district level health data and inter-sectoral linkages in India and Ethiopia    Dr. Della Berhanu London School of Hygiene and Tropical Medicine  Dr. Sanghita Bhattacharyya Public Health Foundation of India  </vt:lpstr>
      <vt:lpstr>Current district decision-making process</vt:lpstr>
      <vt:lpstr>District decision-making: India</vt:lpstr>
      <vt:lpstr>District decision-making: Structure</vt:lpstr>
      <vt:lpstr>District decision-making: Process</vt:lpstr>
      <vt:lpstr>District decision-making: Observation on data use</vt:lpstr>
      <vt:lpstr>Needs identified by stakeholders</vt:lpstr>
      <vt:lpstr>PowerPoint Presentation</vt:lpstr>
      <vt:lpstr>  Outline</vt:lpstr>
      <vt:lpstr>Background</vt:lpstr>
      <vt:lpstr>Background</vt:lpstr>
      <vt:lpstr>Objectives</vt:lpstr>
      <vt:lpstr>Study areas</vt:lpstr>
      <vt:lpstr>Methods: Data collection  </vt:lpstr>
      <vt:lpstr>Methods: Content analysis</vt:lpstr>
      <vt:lpstr>PowerPoint Presentation</vt:lpstr>
      <vt:lpstr>Methods  Content analysis of data forms</vt:lpstr>
      <vt:lpstr>Findings:   Content analysis of district health data and inters-sectoral linkages in India</vt:lpstr>
      <vt:lpstr>Volume of data available in a district health system </vt:lpstr>
      <vt:lpstr>Types of data available in a district health system </vt:lpstr>
      <vt:lpstr>India</vt:lpstr>
      <vt:lpstr>Maternal, neonatal and child health data collected in district public health system </vt:lpstr>
      <vt:lpstr>PowerPoint Presentation</vt:lpstr>
      <vt:lpstr>Findings:  Content analysis of district health data and inters-sectoral linkages in Ethiopia</vt:lpstr>
      <vt:lpstr>Volume of data available in a district health system </vt:lpstr>
      <vt:lpstr>Ethiopia</vt:lpstr>
      <vt:lpstr>Ethiopia</vt:lpstr>
      <vt:lpstr>Ethiopia</vt:lpstr>
      <vt:lpstr>Ethiopia</vt:lpstr>
      <vt:lpstr>Summary</vt:lpstr>
      <vt:lpstr>This study was undertaken under the Informed DEcisions for Action (IDEAS) project, London School of Hygiene and Tropical Medicine</vt:lpstr>
      <vt:lpstr>PowerPoint Presentation</vt:lpstr>
      <vt:lpstr>PowerPoint Presentation</vt:lpstr>
      <vt:lpstr>PowerPoint Presentation</vt:lpstr>
      <vt:lpstr>PowerPoint Presentation</vt:lpstr>
      <vt:lpstr>PowerPoint Presentation</vt:lpstr>
      <vt:lpstr>Methods: Data analysis framework</vt:lpstr>
      <vt:lpstr>Findings: Data collection, analysis &amp; health information availability for MNH</vt:lpstr>
      <vt:lpstr>Findings: Use of health information &amp; data demand for MNH</vt:lpstr>
      <vt:lpstr>PowerPoint Presentation</vt:lpstr>
      <vt:lpstr>PowerPoint Presentation</vt:lpstr>
      <vt:lpstr>PowerPoint Presentation</vt:lpstr>
      <vt:lpstr>PowerPoint Presentation</vt:lpstr>
      <vt:lpstr>IDEAS private sector study of MNCH data sharing in Uttar Pradesh and  West Bengal, India</vt:lpstr>
      <vt:lpstr>Private sector: important service provider but limited role in public health planning or data sharing</vt:lpstr>
      <vt:lpstr>Difficulties in estimation of institutional deliveries without complete data</vt:lpstr>
      <vt:lpstr>Study objectives</vt:lpstr>
      <vt:lpstr>Qualitative study</vt:lpstr>
      <vt:lpstr>Private facilities: features </vt:lpstr>
      <vt:lpstr>Good data sharing for legislated services and PPPs, but not other services</vt:lpstr>
      <vt:lpstr>Factors affecting routine MNCH data sharing</vt:lpstr>
      <vt:lpstr>Conclusions </vt:lpstr>
      <vt:lpstr>Summary</vt:lpstr>
    </vt:vector>
  </TitlesOfParts>
  <Company>London School of Hygiene &amp; Tropical Medicine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Tania Ghosh</dc:creator>
  <cp:lastModifiedBy>Deepthi Wickremasinghe</cp:lastModifiedBy>
  <cp:revision>268</cp:revision>
  <dcterms:created xsi:type="dcterms:W3CDTF">2012-03-14T10:45:18Z</dcterms:created>
  <dcterms:modified xsi:type="dcterms:W3CDTF">2015-10-27T16:47:22Z</dcterms:modified>
</cp:coreProperties>
</file>