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315" r:id="rId3"/>
    <p:sldId id="372" r:id="rId4"/>
    <p:sldId id="373" r:id="rId5"/>
    <p:sldId id="444" r:id="rId6"/>
    <p:sldId id="443" r:id="rId7"/>
    <p:sldId id="438" r:id="rId8"/>
    <p:sldId id="423" r:id="rId9"/>
    <p:sldId id="393" r:id="rId10"/>
    <p:sldId id="430" r:id="rId11"/>
    <p:sldId id="384" r:id="rId12"/>
    <p:sldId id="426" r:id="rId13"/>
    <p:sldId id="440" r:id="rId14"/>
    <p:sldId id="442" r:id="rId15"/>
    <p:sldId id="441" r:id="rId16"/>
    <p:sldId id="421" r:id="rId17"/>
    <p:sldId id="439" r:id="rId18"/>
    <p:sldId id="424" r:id="rId19"/>
    <p:sldId id="401" r:id="rId20"/>
    <p:sldId id="425" r:id="rId21"/>
    <p:sldId id="403" r:id="rId22"/>
    <p:sldId id="437" r:id="rId23"/>
    <p:sldId id="418" r:id="rId24"/>
    <p:sldId id="427" r:id="rId25"/>
    <p:sldId id="432" r:id="rId26"/>
    <p:sldId id="436" r:id="rId27"/>
    <p:sldId id="313" r:id="rId28"/>
    <p:sldId id="409" r:id="rId2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anna" initials="J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1" autoAdjust="0"/>
    <p:restoredTop sz="89394" autoAdjust="0"/>
  </p:normalViewPr>
  <p:slideViewPr>
    <p:cSldViewPr snapToGrid="0" snapToObjects="1">
      <p:cViewPr varScale="1">
        <p:scale>
          <a:sx n="52" d="100"/>
          <a:sy n="52" d="100"/>
        </p:scale>
        <p:origin x="-102" y="-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362E3-780A-514C-B6A6-AAB4196CCE4F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F5820-552F-894A-ABD3-AAB5E1E1C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5527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10343-6C88-49D2-8967-59771424BD56}" type="datetimeFigureOut">
              <a:rPr lang="en-GB" smtClean="0"/>
              <a:pPr/>
              <a:t>28/10/2015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2A861-A246-425A-87F0-E36A109071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94707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2A861-A246-425A-87F0-E36A1090712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1437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2A861-A246-425A-87F0-E36A1090712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01198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2A861-A246-425A-87F0-E36A10907129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01198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2A861-A246-425A-87F0-E36A10907129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01198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2A861-A246-425A-87F0-E36A10907129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01198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2A861-A246-425A-87F0-E36A10907129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95044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2A861-A246-425A-87F0-E36A10907129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32250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2A861-A246-425A-87F0-E36A10907129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15537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2A861-A246-425A-87F0-E36A10907129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86887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2A861-A246-425A-87F0-E36A10907129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6946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2A861-A246-425A-87F0-E36A10907129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16352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2A861-A246-425A-87F0-E36A1090712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6498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0" baseline="0" dirty="0" smtClean="0">
              <a:latin typeface="Arial" pitchFamily="34" charset="0"/>
              <a:cs typeface="Arial" pitchFamily="34" charset="0"/>
            </a:endParaRPr>
          </a:p>
          <a:p>
            <a:endParaRPr lang="en-GB" baseline="0" dirty="0" smtClean="0"/>
          </a:p>
          <a:p>
            <a:endParaRPr lang="en-GB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8BA91-32C1-411B-A0F1-2825FDFCCA2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02274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8BA91-32C1-411B-A0F1-2825FDFCCA2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4428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0" i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2A861-A246-425A-87F0-E36A1090712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4913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0" i="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2A861-A246-425A-87F0-E36A1090712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4913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2A861-A246-425A-87F0-E36A1090712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09849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  <a:p>
            <a:r>
              <a:rPr lang="en-GB" baseline="0" dirty="0" smtClean="0"/>
              <a:t> 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2A861-A246-425A-87F0-E36A1090712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84800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GB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2A861-A246-425A-87F0-E36A1090712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499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2130425"/>
            <a:ext cx="8343900" cy="1470025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accent1"/>
                </a:solidFill>
                <a:latin typeface="Cambria" pitchFamily="18" charset="0"/>
                <a:cs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886200"/>
            <a:ext cx="8343900" cy="1587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000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717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4700" b="1">
                <a:solidFill>
                  <a:schemeClr val="accent1"/>
                </a:solidFill>
                <a:latin typeface="Cambria" pitchFamily="18" charset="0"/>
                <a:cs typeface="Cambria" pitchFamily="18" charset="0"/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00201"/>
            <a:ext cx="8343900" cy="388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000000"/>
                </a:solidFill>
                <a:latin typeface="+mj-lt"/>
              </a:defRPr>
            </a:lvl1pPr>
            <a:lvl2pPr>
              <a:defRPr sz="18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142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178300"/>
            <a:ext cx="8343900" cy="1302101"/>
          </a:xfrm>
        </p:spPr>
        <p:txBody>
          <a:bodyPr anchor="t"/>
          <a:lstStyle>
            <a:lvl1pPr algn="l">
              <a:defRPr sz="4700" b="1" cap="all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678113"/>
            <a:ext cx="83439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4621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4038600" cy="38802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802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358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4154488" cy="5746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4154488" cy="33242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1"/>
            <a:ext cx="4041775" cy="5746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242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74638"/>
            <a:ext cx="6070600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927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74638"/>
            <a:ext cx="6070600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038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5946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598621"/>
            <a:ext cx="3122613" cy="750878"/>
          </a:xfrm>
        </p:spPr>
        <p:txBody>
          <a:bodyPr anchor="b"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513" y="1600201"/>
            <a:ext cx="5221287" cy="388621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8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351079"/>
            <a:ext cx="3122613" cy="3135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1972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149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00200"/>
            <a:ext cx="5486400" cy="331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73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 slide backgrounds_v6-5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87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07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Click to add title</a:t>
            </a:r>
            <a:endParaRPr lang="en-US" dirty="0"/>
          </a:p>
        </p:txBody>
      </p:sp>
      <p:pic>
        <p:nvPicPr>
          <p:cNvPr id="4" name="Content Placeholder 5" descr="IDEAS_ for print_300dpi_strapline copy.jp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273556" y="5780088"/>
            <a:ext cx="1706622" cy="80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73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700" b="1" kern="1200" baseline="0">
          <a:solidFill>
            <a:schemeClr val="accent1"/>
          </a:solidFill>
          <a:latin typeface="Cambria" pitchFamily="18" charset="0"/>
          <a:ea typeface="+mj-ea"/>
          <a:cs typeface="Cambria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eil.spicer@lshtm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Joanna.schellenberg@lshtm.ac.uk" TargetMode="External"/><Relationship Id="rId4" Type="http://schemas.openxmlformats.org/officeDocument/2006/relationships/hyperlink" Target="mailto:ideas@lshtm.ac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600" y="5689600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  <a:cs typeface="Arial Black"/>
              </a:rPr>
              <a:t>Improving health worldwide</a:t>
            </a:r>
            <a:endParaRPr lang="en-GB" sz="2000" b="1" dirty="0">
              <a:solidFill>
                <a:srgbClr val="000000"/>
              </a:solidFill>
              <a:cs typeface="Arial Blac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8300" y="6224201"/>
            <a:ext cx="6045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b="1" dirty="0" smtClean="0">
                <a:solidFill>
                  <a:srgbClr val="000000"/>
                </a:solidFill>
                <a:latin typeface="+mj-lt"/>
                <a:cs typeface="Arial Black"/>
              </a:rPr>
              <a:t>ideas.lshtm.ac.uk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6688" y="914400"/>
            <a:ext cx="7899992" cy="456600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GB" sz="2800" b="1" dirty="0" smtClean="0">
              <a:solidFill>
                <a:schemeClr val="bg1">
                  <a:lumMod val="65000"/>
                </a:schemeClr>
              </a:solidFill>
              <a:latin typeface="+mn-lt"/>
              <a:cs typeface="Arial" pitchFamily="34" charset="0"/>
            </a:endParaRPr>
          </a:p>
          <a:p>
            <a:pPr algn="ctr">
              <a:buNone/>
            </a:pPr>
            <a:r>
              <a:rPr lang="en-GB" sz="2800" b="1" i="1" dirty="0" smtClean="0">
                <a:solidFill>
                  <a:schemeClr val="accent1">
                    <a:lumMod val="75000"/>
                  </a:schemeClr>
                </a:solidFill>
              </a:rPr>
              <a:t>Catalysing scale-up of maternal and newborn child health innovations: a qualitative study in Ethiopia, Uttar Pradesh, India and northeast Nigeria </a:t>
            </a:r>
            <a:endParaRPr lang="en-GB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indent="12700" algn="ctr">
              <a:buNone/>
            </a:pPr>
            <a:endParaRPr lang="en-GB" sz="2400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indent="12700" algn="ctr">
              <a:buNone/>
            </a:pPr>
            <a:r>
              <a:rPr lang="en-GB" sz="2400" b="1" dirty="0" smtClean="0">
                <a:solidFill>
                  <a:schemeClr val="tx1"/>
                </a:solidFill>
                <a:cs typeface="Arial" pitchFamily="34" charset="0"/>
              </a:rPr>
              <a:t>Dr. Neil Spicer</a:t>
            </a:r>
          </a:p>
          <a:p>
            <a:pPr indent="12700" algn="ctr">
              <a:buNone/>
            </a:pPr>
            <a:r>
              <a:rPr lang="en-GB" sz="2400" b="1" i="1" dirty="0" smtClean="0">
                <a:solidFill>
                  <a:schemeClr val="tx1"/>
                </a:solidFill>
                <a:cs typeface="Arial" pitchFamily="34" charset="0"/>
              </a:rPr>
              <a:t>London School of Hygiene &amp; Tropical Medicine  </a:t>
            </a:r>
          </a:p>
          <a:p>
            <a:pPr indent="12700" algn="ctr">
              <a:buNone/>
            </a:pPr>
            <a:r>
              <a:rPr lang="en-GB" sz="2400" b="1" dirty="0" smtClean="0">
                <a:solidFill>
                  <a:schemeClr val="bg1">
                    <a:lumMod val="65000"/>
                  </a:schemeClr>
                </a:solidFill>
                <a:cs typeface="Arial" pitchFamily="34" charset="0"/>
                <a:hlinkClick r:id="rId4"/>
              </a:rPr>
              <a:t>neil.spicer@lshtm.ac.uk</a:t>
            </a:r>
            <a:endParaRPr lang="en-GB" sz="2400" b="1" dirty="0" smtClean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  <a:p>
            <a:pPr indent="12700" algn="ctr">
              <a:buNone/>
            </a:pPr>
            <a:endParaRPr lang="en-GB" sz="2400" b="1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indent="12700" algn="ctr">
              <a:buNone/>
            </a:pPr>
            <a:r>
              <a:rPr lang="en-GB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Global Maternal Newborn Health Conference</a:t>
            </a:r>
          </a:p>
          <a:p>
            <a:pPr indent="12700" algn="ctr">
              <a:buNone/>
            </a:pPr>
            <a:r>
              <a:rPr lang="en-GB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18</a:t>
            </a:r>
            <a:r>
              <a:rPr lang="en-GB" sz="240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th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– 21</a:t>
            </a:r>
            <a:r>
              <a:rPr lang="en-GB" sz="2400" baseline="300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st</a:t>
            </a:r>
            <a:r>
              <a:rPr lang="en-GB" sz="2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October 2015</a:t>
            </a:r>
            <a:endParaRPr lang="en-GB" sz="24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indent="12700" algn="ctr">
              <a:buNone/>
            </a:pPr>
            <a:endParaRPr lang="en-GB" sz="2400" b="1" dirty="0" smtClean="0">
              <a:solidFill>
                <a:schemeClr val="tx1"/>
              </a:solidFill>
              <a:cs typeface="Arial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510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939" y="1796215"/>
            <a:ext cx="5582097" cy="2679741"/>
          </a:xfrm>
        </p:spPr>
        <p:txBody>
          <a:bodyPr/>
          <a:lstStyle/>
          <a:p>
            <a:pPr algn="just">
              <a:buNone/>
            </a:pPr>
            <a:endParaRPr lang="en-GB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Tension between effective </a:t>
            </a:r>
            <a:r>
              <a:rPr lang="en-GB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‘boutique projects’ and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GB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imple, low cost, scalable innovations:</a:t>
            </a:r>
          </a:p>
          <a:p>
            <a:pPr algn="just">
              <a:buNone/>
            </a:pPr>
            <a:endParaRPr lang="en-GB" sz="800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1588" algn="just">
              <a:buNone/>
            </a:pPr>
            <a:r>
              <a:rPr lang="en-GB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‘Most innovations succeed in their pilot phase because of intensive resources and a determined view of recording a success story...’</a:t>
            </a:r>
          </a:p>
          <a:p>
            <a:pPr marL="0" indent="1588" algn="just">
              <a:buNone/>
            </a:pPr>
            <a:endParaRPr lang="en-GB" sz="8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1588" algn="just">
              <a:buNone/>
            </a:pPr>
            <a:endParaRPr lang="en-GB" sz="1800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1588" algn="just">
              <a:buNone/>
            </a:pPr>
            <a:endParaRPr lang="en-GB" sz="1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1588" algn="just"/>
            <a:endParaRPr lang="en-GB" sz="90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GB" sz="1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pic>
        <p:nvPicPr>
          <p:cNvPr id="4" name="Picture 3" descr="ethiopiamay2014_4.jpg"/>
          <p:cNvPicPr>
            <a:picLocks noChangeAspect="1"/>
          </p:cNvPicPr>
          <p:nvPr/>
        </p:nvPicPr>
        <p:blipFill rotWithShape="1">
          <a:blip r:embed="rId3"/>
          <a:srcRect l="18243" b="27611"/>
          <a:stretch/>
        </p:blipFill>
        <p:spPr>
          <a:xfrm>
            <a:off x="6555180" y="1565535"/>
            <a:ext cx="2365103" cy="3141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615" y="394636"/>
            <a:ext cx="8024884" cy="5774810"/>
          </a:xfrm>
        </p:spPr>
        <p:txBody>
          <a:bodyPr/>
          <a:lstStyle/>
          <a:p>
            <a:pPr algn="just">
              <a:buNone/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Planning, assessment and sensitisation </a:t>
            </a:r>
          </a:p>
          <a:p>
            <a:pPr algn="just">
              <a:buNone/>
            </a:pPr>
            <a:endParaRPr lang="en-GB" sz="8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Planning for and resourcing scale-up </a:t>
            </a:r>
          </a:p>
          <a:p>
            <a:pPr algn="just"/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Developing a scale-up plan that is integral to a project: </a:t>
            </a:r>
            <a:r>
              <a:rPr lang="en-GB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‘…if you plan scale-up when your pilot is over then there are many things you can’t go back and correct...’</a:t>
            </a:r>
          </a:p>
          <a:p>
            <a:pPr algn="just"/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Dedicating staff and resources for scale-up activities e.g. advocacy and evaluation officers </a:t>
            </a:r>
          </a:p>
          <a:p>
            <a:pPr algn="just"/>
            <a:endParaRPr lang="en-GB" sz="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Assessing the context </a:t>
            </a:r>
          </a:p>
          <a:p>
            <a:pPr marL="342900" lvl="1" indent="-342900" algn="just">
              <a:buFont typeface="Arial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Policies,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systems, community and health worker needs/norms - 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inform innovation design and scale-up plan</a:t>
            </a:r>
          </a:p>
          <a:p>
            <a:pPr marL="342900" lvl="1" indent="-342900" algn="just">
              <a:buFont typeface="Arial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Stakeholder analysis to identify potential supporters, partners and rivals</a:t>
            </a:r>
          </a:p>
          <a:p>
            <a:pPr marL="342900" lvl="1" indent="-342900" algn="just">
              <a:buFont typeface="Arial"/>
              <a:buChar char="•"/>
            </a:pPr>
            <a:endParaRPr lang="en-GB" sz="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Sensitisation </a:t>
            </a:r>
          </a:p>
          <a:p>
            <a:pPr marL="355600" indent="-355600" algn="just"/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Early (and ongoing) stakeholder involvement to engender ownership and trust: </a:t>
            </a:r>
            <a:r>
              <a:rPr lang="en-GB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‘It requires spending a lot of time with relevant people, sitting down, exposure and discussion...’</a:t>
            </a:r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5600" indent="-355600" algn="just"/>
            <a:endParaRPr lang="en-GB" sz="2000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GB" sz="1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buFont typeface="Arial"/>
              <a:buChar char="•"/>
            </a:pPr>
            <a:endParaRPr lang="en-GB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GB" sz="180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en-GB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888" y="1600201"/>
            <a:ext cx="4408371" cy="38802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STAGE TWO: DECISION MAKING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	</a:t>
            </a:r>
          </a:p>
          <a:p>
            <a:pPr marL="0" indent="0">
              <a:buNone/>
            </a:pP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Influencing decision makers to adopt and finance an innovation at scale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 </a:t>
            </a:r>
            <a:endParaRPr lang="en-GB" b="1" dirty="0">
              <a:solidFill>
                <a:schemeClr val="accent2"/>
              </a:solidFill>
            </a:endParaRPr>
          </a:p>
        </p:txBody>
      </p:sp>
      <p:pic>
        <p:nvPicPr>
          <p:cNvPr id="4" name="Picture 2" descr="L:\lshtm\GATES IDEAS DOCS\MEETINGS\seattle learning ws oct 2014\DSCF39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5200" y="1739219"/>
            <a:ext cx="1974357" cy="2961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304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829" y="385590"/>
            <a:ext cx="7880466" cy="6207697"/>
          </a:xfrm>
        </p:spPr>
        <p:txBody>
          <a:bodyPr/>
          <a:lstStyle/>
          <a:p>
            <a:pPr marL="3175" indent="-3175" algn="just" defTabSz="180975">
              <a:buNone/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Strong base of evidence  </a:t>
            </a:r>
          </a:p>
          <a:p>
            <a:pPr marL="3175" indent="-3175" algn="just" defTabSz="180975">
              <a:buNone/>
            </a:pPr>
            <a:endParaRPr lang="en-GB" sz="8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b="1" dirty="0" smtClean="0">
                <a:latin typeface="Arial" pitchFamily="34" charset="0"/>
                <a:cs typeface="Arial" pitchFamily="34" charset="0"/>
              </a:rPr>
              <a:t>Quantitative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evidence: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demonstrating innovation effectiveness</a:t>
            </a:r>
          </a:p>
          <a:p>
            <a:pPr lvl="1" algn="just">
              <a:buFont typeface="Arial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Decisions not always based on effectiveness data </a:t>
            </a: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lvl="1" algn="just"/>
            <a:endParaRPr lang="en-GB" sz="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‘Experiential’ evidence: </a:t>
            </a:r>
            <a:r>
              <a:rPr lang="en-GB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 visits, meeting 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beneficiaries: </a:t>
            </a:r>
            <a:r>
              <a:rPr lang="en-GB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‘...</a:t>
            </a:r>
            <a:r>
              <a:rPr lang="en-GB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take decision makers to the field...this way we get emotional buy-in</a:t>
            </a:r>
            <a:r>
              <a:rPr lang="en-GB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’</a:t>
            </a:r>
          </a:p>
          <a:p>
            <a:pPr algn="just"/>
            <a:r>
              <a:rPr lang="en-GB" sz="2000" b="1" dirty="0" smtClean="0">
                <a:latin typeface="Arial" pitchFamily="34" charset="0"/>
                <a:cs typeface="Arial" pitchFamily="34" charset="0"/>
              </a:rPr>
              <a:t>Cost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data: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cost effectiveness/cost estimates of scaling innovation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GB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‘When it’s required to take it to scale government first asks - “what’s the cost?”...’</a:t>
            </a:r>
            <a:endParaRPr lang="en-GB" sz="2000" b="1" i="1" u="sng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buFont typeface="Arial"/>
              <a:buChar char="•"/>
            </a:pPr>
            <a:r>
              <a:rPr lang="en-IN" sz="2000" b="1" dirty="0" smtClean="0">
                <a:latin typeface="Arial" pitchFamily="34" charset="0"/>
                <a:cs typeface="Arial" pitchFamily="34" charset="0"/>
              </a:rPr>
              <a:t>Qualitative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latin typeface="Arial" pitchFamily="34" charset="0"/>
                <a:cs typeface="Arial" pitchFamily="34" charset="0"/>
              </a:rPr>
              <a:t>data: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implementation lessons showing </a:t>
            </a:r>
            <a:r>
              <a:rPr lang="en-IN" sz="2000" i="1" dirty="0" smtClean="0">
                <a:latin typeface="Arial" pitchFamily="34" charset="0"/>
                <a:cs typeface="Arial" pitchFamily="34" charset="0"/>
              </a:rPr>
              <a:t>how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sz="2000" i="1" dirty="0" smtClean="0">
                <a:latin typeface="Arial" pitchFamily="34" charset="0"/>
                <a:cs typeface="Arial" pitchFamily="34" charset="0"/>
              </a:rPr>
              <a:t>to scale </a:t>
            </a:r>
            <a:r>
              <a:rPr lang="en-IN" sz="2000" dirty="0" smtClean="0">
                <a:latin typeface="Arial" pitchFamily="34" charset="0"/>
                <a:cs typeface="Arial" pitchFamily="34" charset="0"/>
              </a:rPr>
              <a:t>an innovation</a:t>
            </a:r>
            <a:endParaRPr lang="en-GB" sz="2000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buFont typeface="Arial"/>
              <a:buChar char="•"/>
            </a:pPr>
            <a:r>
              <a:rPr lang="en-IN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Secondary data and needs assessments: </a:t>
            </a:r>
            <a:r>
              <a:rPr lang="en-IN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demonstrating innovation addresses important health needs </a:t>
            </a:r>
            <a:endParaRPr lang="en-GB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3538" lvl="1" indent="-363538" algn="just">
              <a:buNone/>
            </a:pPr>
            <a:endParaRPr lang="en-GB" sz="2000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63538" lvl="1" indent="-363538" algn="just">
              <a:buFont typeface="Arial" pitchFamily="34" charset="0"/>
              <a:buChar char="•"/>
            </a:pPr>
            <a:endParaRPr lang="en-GB" sz="2000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63538" lvl="1" indent="-363538" algn="just">
              <a:buFont typeface="Arial" pitchFamily="34" charset="0"/>
              <a:buChar char="•"/>
            </a:pPr>
            <a:endParaRPr lang="en-GB" sz="20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18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GB" sz="180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GB" sz="1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829" y="385590"/>
            <a:ext cx="7880466" cy="6207697"/>
          </a:xfrm>
        </p:spPr>
        <p:txBody>
          <a:bodyPr/>
          <a:lstStyle/>
          <a:p>
            <a:pPr algn="just">
              <a:buNone/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Alignment and country ownership </a:t>
            </a:r>
          </a:p>
          <a:p>
            <a:pPr algn="just">
              <a:buNone/>
            </a:pPr>
            <a:endParaRPr lang="en-GB" sz="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Alignment</a:t>
            </a:r>
          </a:p>
          <a:p>
            <a:pPr marL="363538" indent="-363538" algn="just"/>
            <a:r>
              <a:rPr lang="en-GB" sz="2000" dirty="0" smtClean="0">
                <a:latin typeface="Arial" pitchFamily="34" charset="0"/>
                <a:cs typeface="Arial" pitchFamily="34" charset="0"/>
              </a:rPr>
              <a:t>Aligning innovation with 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government programmes and priorities is critical to government uptake </a:t>
            </a:r>
            <a:endParaRPr lang="en-GB" sz="2000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3538" indent="-363538" algn="just"/>
            <a:r>
              <a:rPr lang="en-GB" sz="2000" dirty="0" smtClean="0">
                <a:latin typeface="Arial" pitchFamily="34" charset="0"/>
                <a:cs typeface="Arial" pitchFamily="34" charset="0"/>
              </a:rPr>
              <a:t>Ensuring evidence aligns with government targets/indicators: </a:t>
            </a:r>
            <a:r>
              <a:rPr lang="en-GB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‘...the ministry wants to see how the innovation contributes to the ministry and to health...’</a:t>
            </a:r>
          </a:p>
          <a:p>
            <a:pPr marL="363538" indent="-363538" algn="just"/>
            <a:r>
              <a:rPr lang="en-GB" sz="2000" dirty="0" smtClean="0">
                <a:latin typeface="Arial" pitchFamily="34" charset="0"/>
                <a:cs typeface="Arial" pitchFamily="34" charset="0"/>
              </a:rPr>
              <a:t>Synchronising advocacy and communication with decision making cycles </a:t>
            </a:r>
          </a:p>
          <a:p>
            <a:pPr marL="363538" lvl="1" indent="-363538" algn="just">
              <a:buFont typeface="Arial" pitchFamily="34" charset="0"/>
              <a:buChar char="•"/>
            </a:pPr>
            <a:endParaRPr lang="en-GB" sz="8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63538" lvl="1" indent="-363538" algn="just">
              <a:buNone/>
            </a:pPr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Country ownership</a:t>
            </a:r>
          </a:p>
          <a:p>
            <a:pPr marL="363538" lvl="1" indent="-363538" algn="just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Ongoing government engagement in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design, planning, evaluation strengthens  </a:t>
            </a:r>
            <a:r>
              <a:rPr lang="en-GB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country ownership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‘...involving decision makers in every step, creating ownership, creating trust by filling gaps and supporting their initiatives...’</a:t>
            </a:r>
          </a:p>
          <a:p>
            <a:pPr marL="363538" lvl="1" indent="-363538" algn="just">
              <a:buFont typeface="Arial" pitchFamily="34" charset="0"/>
              <a:buChar char="•"/>
            </a:pPr>
            <a:endParaRPr lang="en-GB" sz="2000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63538" lvl="1" indent="-363538" algn="just">
              <a:buFont typeface="Arial" pitchFamily="34" charset="0"/>
              <a:buChar char="•"/>
            </a:pPr>
            <a:endParaRPr lang="en-GB" sz="2000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63538" lvl="1" indent="-363538" algn="just">
              <a:buFont typeface="Arial" pitchFamily="34" charset="0"/>
              <a:buChar char="•"/>
            </a:pPr>
            <a:endParaRPr lang="en-GB" sz="20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18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GB" sz="180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GB" sz="1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829" y="385590"/>
            <a:ext cx="7880466" cy="6207697"/>
          </a:xfrm>
        </p:spPr>
        <p:txBody>
          <a:bodyPr/>
          <a:lstStyle/>
          <a:p>
            <a:pPr marL="342900" lvl="2" indent="-342900" algn="just">
              <a:buNone/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Harmonisation</a:t>
            </a:r>
          </a:p>
          <a:p>
            <a:pPr marL="342900" lvl="2" indent="-342900" algn="just">
              <a:buNone/>
            </a:pPr>
            <a:endParaRPr lang="en-GB" sz="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 algn="just">
              <a:buNone/>
            </a:pPr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Embracing country coordination bodies</a:t>
            </a:r>
          </a:p>
          <a:p>
            <a:pPr marL="342900" lvl="2" indent="-342900" algn="just"/>
            <a:r>
              <a:rPr lang="en-GB" sz="2000" dirty="0" smtClean="0">
                <a:latin typeface="Arial" pitchFamily="34" charset="0"/>
                <a:cs typeface="Arial" pitchFamily="34" charset="0"/>
              </a:rPr>
              <a:t>Implementer and development partner voices more unified when presenting evidence – if not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‘Government is bombarded with information; it’s difficult to synthesise and make meaningful decisions 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[about scale-up]</a:t>
            </a:r>
            <a:r>
              <a:rPr lang="en-GB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’</a:t>
            </a:r>
            <a:endParaRPr lang="en-GB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2" indent="-342900" algn="just"/>
            <a:r>
              <a:rPr lang="en-GB" sz="2000" dirty="0" smtClean="0">
                <a:latin typeface="Arial" pitchFamily="34" charset="0"/>
                <a:cs typeface="Arial" pitchFamily="34" charset="0"/>
              </a:rPr>
              <a:t>Platform for exchanging learning to strengthen innovations:</a:t>
            </a:r>
            <a:r>
              <a:rPr lang="en-GB" sz="2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‘Instead of wasting time reinventing the wheel we really need to come together...’ </a:t>
            </a:r>
            <a:endParaRPr lang="en-GB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3538" lvl="1" indent="-363538" algn="just">
              <a:buNone/>
            </a:pPr>
            <a:endParaRPr lang="en-GB" sz="800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63538" lvl="1" indent="-363538" algn="just">
              <a:buNone/>
            </a:pPr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Working in partnership </a:t>
            </a:r>
          </a:p>
          <a:p>
            <a:pPr marL="363538" lvl="1" indent="-363538" algn="just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Building broad support across government ministries, development partners, professional associations, communities</a:t>
            </a:r>
            <a:endParaRPr lang="en-GB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3538" lvl="1" indent="-363538" algn="just">
              <a:buFont typeface="Arial" pitchFamily="34" charset="0"/>
              <a:buChar char="•"/>
            </a:pPr>
            <a:endParaRPr lang="en-GB" sz="2000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63538" lvl="1" indent="-363538" algn="just">
              <a:buFont typeface="Arial" pitchFamily="34" charset="0"/>
              <a:buChar char="•"/>
            </a:pPr>
            <a:endParaRPr lang="en-GB" sz="20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18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GB" sz="180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GB" sz="1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3" y="407624"/>
            <a:ext cx="7927828" cy="6020471"/>
          </a:xfrm>
        </p:spPr>
        <p:txBody>
          <a:bodyPr>
            <a:normAutofit/>
          </a:bodyPr>
          <a:lstStyle/>
          <a:p>
            <a:pPr marL="342900" lvl="1" indent="-342900" algn="just">
              <a:buNone/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Power of individuals</a:t>
            </a:r>
            <a:r>
              <a:rPr lang="en-GB" sz="2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 catalyse scale-up </a:t>
            </a:r>
          </a:p>
          <a:p>
            <a:pPr marL="342900" lvl="1" indent="-342900" algn="just">
              <a:buNone/>
            </a:pPr>
            <a:endParaRPr lang="en-GB" sz="8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buFont typeface="Arial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Support of influential individuals more critical than formal government engagement:</a:t>
            </a:r>
            <a:endParaRPr lang="en-GB" sz="2000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342900" algn="just"/>
            <a:r>
              <a:rPr lang="en-GB" dirty="0" smtClean="0">
                <a:latin typeface="Arial" pitchFamily="34" charset="0"/>
                <a:cs typeface="Arial" pitchFamily="34" charset="0"/>
              </a:rPr>
              <a:t>Key government personalities </a:t>
            </a:r>
          </a:p>
          <a:p>
            <a:pPr marL="742950" lvl="2" indent="-342900" algn="just"/>
            <a:r>
              <a:rPr lang="en-GB" dirty="0" smtClean="0">
                <a:latin typeface="Arial" pitchFamily="34" charset="0"/>
                <a:cs typeface="Arial" pitchFamily="34" charset="0"/>
              </a:rPr>
              <a:t>Well-connected and respected ‘champions’: 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‘If you ask me any single thing I think it’s [this person’s] vision, passion and belief - one [person] can make a difference!’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lvl="2" indent="-342900" algn="just"/>
            <a:r>
              <a:rPr lang="en-GB" dirty="0" smtClean="0">
                <a:latin typeface="Arial" pitchFamily="34" charset="0"/>
                <a:cs typeface="Arial" pitchFamily="34" charset="0"/>
              </a:rPr>
              <a:t>Charismatic project leaders: </a:t>
            </a:r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‘...it’s less to do with 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clearly articulated scale-up strategy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...it´s </a:t>
            </a:r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personalities and </a:t>
            </a: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leadership </a:t>
            </a:r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of that project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’</a:t>
            </a:r>
          </a:p>
          <a:p>
            <a:pPr marL="742950" lvl="2" indent="-342900" algn="just"/>
            <a:r>
              <a:rPr lang="en-GB" dirty="0" smtClean="0">
                <a:latin typeface="Arial" pitchFamily="34" charset="0"/>
                <a:cs typeface="Arial" pitchFamily="34" charset="0"/>
              </a:rPr>
              <a:t>Influential traditional and religious leaders e.g. Emirs of Nigeria</a:t>
            </a:r>
            <a:endParaRPr lang="en-GB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buFont typeface="Arial"/>
              <a:buChar char="•"/>
            </a:pPr>
            <a:endParaRPr lang="en-GB" sz="2000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3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2015" y="399012"/>
            <a:ext cx="7891549" cy="6194276"/>
          </a:xfrm>
        </p:spPr>
        <p:txBody>
          <a:bodyPr/>
          <a:lstStyle/>
          <a:p>
            <a:pPr algn="just">
              <a:buNone/>
            </a:pP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Responsiveness and flexibility </a:t>
            </a:r>
          </a:p>
          <a:p>
            <a:pPr algn="just">
              <a:buNone/>
            </a:pPr>
            <a:endParaRPr lang="en-GB" sz="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Designing project and preparing for scale-up important but...</a:t>
            </a:r>
          </a:p>
          <a:p>
            <a:pPr algn="just"/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Responding to changes in country policies, programmes, priorities, reshuffling and attrition of government staff</a:t>
            </a:r>
          </a:p>
          <a:p>
            <a:pPr algn="just"/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Waiting until time is right - responding to policy windows: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‘[events came together]</a:t>
            </a:r>
            <a:r>
              <a:rPr lang="en-GB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in a certain pivotal moment where the Ministry decided there’s going to be a policy shift...[the implementer was] flexible and nimble</a:t>
            </a:r>
            <a:r>
              <a:rPr lang="en-GB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...recognising </a:t>
            </a:r>
            <a:r>
              <a:rPr lang="en-GB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there’s an opportunity...’ </a:t>
            </a:r>
          </a:p>
          <a:p>
            <a:pPr lvl="1" algn="just"/>
            <a:endParaRPr lang="en-GB" sz="20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GB" sz="180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GB" sz="1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38" y="1600201"/>
            <a:ext cx="4340994" cy="38802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STAGE THREE: DELIVERY AT SCALE</a:t>
            </a:r>
          </a:p>
          <a:p>
            <a:pPr marL="0" indent="0">
              <a:buNone/>
            </a:pPr>
            <a:endParaRPr lang="en-GB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Supporting the implementation of an innovation at scale  </a:t>
            </a:r>
            <a:endParaRPr lang="en-GB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 descr="mexic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162" y="2346234"/>
            <a:ext cx="3136520" cy="209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64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3725" y="440676"/>
            <a:ext cx="8275640" cy="5502264"/>
          </a:xfrm>
        </p:spPr>
        <p:txBody>
          <a:bodyPr/>
          <a:lstStyle/>
          <a:p>
            <a:pPr marL="457200" lvl="1" indent="-457200">
              <a:buNone/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Working with government in ‘transition’ to scale  </a:t>
            </a:r>
          </a:p>
          <a:p>
            <a:pPr marL="0" lvl="1" indent="0">
              <a:buNone/>
            </a:pPr>
            <a:endParaRPr lang="en-GB" sz="8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Providing technical assistance</a:t>
            </a:r>
          </a:p>
          <a:p>
            <a:pPr algn="just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developing programme at scale </a:t>
            </a:r>
            <a:endParaRPr lang="en-GB" sz="2000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Feeding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lessons, evidence and project resources</a:t>
            </a:r>
          </a:p>
          <a:p>
            <a:pPr algn="just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Harnessing experience of project staff: </a:t>
            </a:r>
            <a:r>
              <a:rPr lang="en-GB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‘[</a:t>
            </a:r>
            <a:r>
              <a:rPr lang="en-GB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government] are doing it for the first time...if we were </a:t>
            </a:r>
            <a:r>
              <a:rPr lang="en-GB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there, then </a:t>
            </a:r>
            <a:r>
              <a:rPr lang="en-GB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their absorption power would be far greater...’ </a:t>
            </a:r>
          </a:p>
          <a:p>
            <a:pPr marL="342900" lvl="1" indent="-342900" algn="just">
              <a:buNone/>
            </a:pP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None/>
            </a:pPr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and modification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 algn="just">
              <a:buFont typeface="Arial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Reviewing and modifying innovation for scale e.g. selecting effective and cost effective elements</a:t>
            </a:r>
            <a:endParaRPr lang="en-GB" sz="2000" i="1" u="sng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buFont typeface="Arial"/>
              <a:buChar char="•"/>
            </a:pPr>
            <a:endParaRPr lang="en-GB" sz="8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1" indent="-449263">
              <a:buNone/>
            </a:pPr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Strengthening government capacity</a:t>
            </a:r>
          </a:p>
          <a:p>
            <a:pPr marL="354013" lvl="1" indent="-354013" defTabSz="357188"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Staff, organisational and systems capacity to scale innovations: </a:t>
            </a:r>
            <a:r>
              <a:rPr lang="en-GB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‘You have to do some capacity building with those you want to work with – that’s the reality...’</a:t>
            </a:r>
          </a:p>
          <a:p>
            <a:pPr marL="446088" lvl="1" indent="-446088">
              <a:buFont typeface="Arial" pitchFamily="34" charset="0"/>
              <a:buChar char="•"/>
            </a:pPr>
            <a:endParaRPr lang="en-GB" sz="2000" i="1" dirty="0">
              <a:solidFill>
                <a:schemeClr val="tx2"/>
              </a:solidFill>
            </a:endParaRPr>
          </a:p>
          <a:p>
            <a:pPr marL="446088" lvl="1" indent="-446088">
              <a:buFont typeface="Arial" pitchFamily="34" charset="0"/>
              <a:buChar char="•"/>
            </a:pPr>
            <a:endParaRPr lang="en-GB" sz="20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Overview </a:t>
            </a:r>
            <a:endParaRPr lang="en-GB" sz="32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3" y="1417638"/>
            <a:ext cx="7955281" cy="520387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‘IDEAS’ </a:t>
            </a:r>
            <a:r>
              <a:rPr lang="en-US" sz="2800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Informed Decisions for Actions in maternal &amp; newborn health </a:t>
            </a:r>
          </a:p>
          <a:p>
            <a:pPr algn="just">
              <a:buNone/>
            </a:pP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Measurement, Learning and Evaluation grant by the </a:t>
            </a: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Bill &amp; Melinda Gates Foundation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to the </a:t>
            </a: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London School of Hygiene &amp; Tropical Medicine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since 2010  </a:t>
            </a:r>
          </a:p>
          <a:p>
            <a:pPr algn="just"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Aims to improve evidence for maternal and newborn health (MNH) policies and programmes </a:t>
            </a:r>
          </a:p>
          <a:p>
            <a:pPr algn="just"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Working in three high maternal and newborn mortality areas – </a:t>
            </a:r>
          </a:p>
          <a:p>
            <a:pPr lvl="1" algn="just">
              <a:buFont typeface="Arial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Northeast Nigeria</a:t>
            </a:r>
          </a:p>
          <a:p>
            <a:pPr lvl="1" algn="just">
              <a:buFont typeface="Arial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Uttar Pradesh in India </a:t>
            </a:r>
          </a:p>
          <a:p>
            <a:pPr lvl="1" algn="just">
              <a:buFont typeface="Arial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Ethiopia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00201"/>
            <a:ext cx="4642986" cy="38802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STAGE FOUR: DEMAND AND UPTAKE</a:t>
            </a:r>
          </a:p>
          <a:p>
            <a:pPr marL="0" indent="0">
              <a:buNone/>
            </a:pPr>
            <a:endParaRPr lang="en-GB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Fostering community demand and uptake of an innovation at scale   </a:t>
            </a:r>
            <a:endParaRPr lang="en-GB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 descr="ethiopiamay2014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758" y="2116819"/>
            <a:ext cx="1844544" cy="276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01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616946"/>
            <a:ext cx="5550824" cy="5461976"/>
          </a:xfrm>
        </p:spPr>
        <p:txBody>
          <a:bodyPr/>
          <a:lstStyle/>
          <a:p>
            <a:pPr marL="363538" lvl="1" indent="-342900">
              <a:buNone/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Stimulating community demand and uptake </a:t>
            </a:r>
            <a:endParaRPr lang="en-GB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63538" lvl="1" indent="-342900">
              <a:buNone/>
            </a:pPr>
            <a:endParaRPr lang="en-GB" sz="800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3538" lvl="1" indent="-342900">
              <a:buNone/>
            </a:pPr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Invoking community leaders</a:t>
            </a:r>
          </a:p>
          <a:p>
            <a:pPr marL="358775" lvl="1" indent="-3429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Working with traditional and religious leaders, churches and mosques, community groups to propagate acceptance</a:t>
            </a:r>
            <a:endParaRPr lang="en-GB" sz="2000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GB" sz="800" b="1" i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Media champions, celebrity endorsement</a:t>
            </a:r>
            <a:endParaRPr lang="en-GB" sz="2000" i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8775" lvl="1" indent="-342900"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Media training and sensitisation and celebrity endorsement to foster acceptance of innovations among communities</a:t>
            </a:r>
            <a:endParaRPr lang="en-GB" sz="20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en-GB" sz="20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+mj-lt"/>
              <a:buAutoNum type="alphaLcPeriod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ndia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012" y="1938327"/>
            <a:ext cx="2933488" cy="2200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DONOR AND GOVERNMENT ACTIONS TO CATALYSE SCALE-UP</a:t>
            </a:r>
            <a:endParaRPr lang="en-GB" b="1" dirty="0">
              <a:solidFill>
                <a:schemeClr val="accent2"/>
              </a:solidFill>
            </a:endParaRPr>
          </a:p>
        </p:txBody>
      </p:sp>
      <p:pic>
        <p:nvPicPr>
          <p:cNvPr id="4" name="Picture 3" descr="mexico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058" y="2414766"/>
            <a:ext cx="2028705" cy="30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7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433137"/>
            <a:ext cx="8464216" cy="5534525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Donor actions </a:t>
            </a:r>
          </a:p>
          <a:p>
            <a:pPr marL="0" indent="0">
              <a:buNone/>
            </a:pPr>
            <a:endParaRPr lang="en-GB" sz="800" dirty="0">
              <a:latin typeface="Arial" pitchFamily="34" charset="0"/>
              <a:cs typeface="Arial" pitchFamily="34" charset="0"/>
            </a:endParaRPr>
          </a:p>
          <a:p>
            <a:pPr marL="457200" lvl="2" indent="-457200"/>
            <a:r>
              <a:rPr lang="en-GB" sz="2000" dirty="0" smtClean="0">
                <a:latin typeface="Arial" pitchFamily="34" charset="0"/>
                <a:cs typeface="Arial" pitchFamily="34" charset="0"/>
              </a:rPr>
              <a:t>Incentivising implementers to integrate scale-up within project plans</a:t>
            </a:r>
          </a:p>
          <a:p>
            <a:pPr marL="457200" lvl="2" indent="-457200"/>
            <a:r>
              <a:rPr lang="en-GB" sz="2000" dirty="0" smtClean="0">
                <a:latin typeface="Arial" pitchFamily="34" charset="0"/>
                <a:cs typeface="Arial" pitchFamily="34" charset="0"/>
              </a:rPr>
              <a:t>Allowing flexibility in project plans to respond to change   </a:t>
            </a:r>
          </a:p>
          <a:p>
            <a:pPr marL="457200" lvl="2" indent="-457200"/>
            <a:r>
              <a:rPr lang="en-GB" sz="2000" dirty="0" smtClean="0">
                <a:latin typeface="Arial" pitchFamily="34" charset="0"/>
                <a:cs typeface="Arial" pitchFamily="34" charset="0"/>
              </a:rPr>
              <a:t>Programme officers involved in catalysing scale-up: </a:t>
            </a:r>
            <a:r>
              <a:rPr lang="en-GB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‘Usually donors give money and you deliver the deliverables. But this was different – [the Program Officer] engaged in the MOH and in bringing grantees together...’</a:t>
            </a:r>
            <a:endParaRPr lang="en-GB" sz="2000" i="1" u="sng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2" indent="-457200"/>
            <a:r>
              <a:rPr lang="en-GB" sz="2000" dirty="0" smtClean="0">
                <a:latin typeface="Arial" pitchFamily="34" charset="0"/>
                <a:cs typeface="Arial" pitchFamily="34" charset="0"/>
              </a:rPr>
              <a:t>Supporting implementers during transition to scale</a:t>
            </a:r>
          </a:p>
          <a:p>
            <a:pPr marL="457200" lvl="2" indent="-457200"/>
            <a:r>
              <a:rPr lang="en-GB" sz="2000" dirty="0" smtClean="0">
                <a:latin typeface="Arial" pitchFamily="34" charset="0"/>
                <a:cs typeface="Arial" pitchFamily="34" charset="0"/>
              </a:rPr>
              <a:t>Embracing aid effectiveness principles – harmonisation, alignment and country ownership </a:t>
            </a:r>
          </a:p>
          <a:p>
            <a:pPr marL="355600" lvl="2" indent="-355600" algn="just">
              <a:buFont typeface="Arial" pitchFamily="34" charset="0"/>
              <a:buChar char="•"/>
            </a:pPr>
            <a:endParaRPr lang="en-GB" sz="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Government actions </a:t>
            </a:r>
          </a:p>
          <a:p>
            <a:endParaRPr lang="en-GB" sz="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 smtClean="0">
                <a:latin typeface="Arial" pitchFamily="34" charset="0"/>
                <a:cs typeface="Arial" pitchFamily="34" charset="0"/>
              </a:rPr>
              <a:t>Working closely with implementers to maximise relevance and value of innovations </a:t>
            </a:r>
          </a:p>
          <a:p>
            <a:pPr algn="just"/>
            <a:r>
              <a:rPr lang="en-GB" sz="2000" dirty="0" smtClean="0">
                <a:latin typeface="Arial" pitchFamily="34" charset="0"/>
                <a:cs typeface="Arial" pitchFamily="34" charset="0"/>
              </a:rPr>
              <a:t>Strengthening donor coordination to foster exchange and capture of evidence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62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CONTEXT: BARRIERS AND ENABLERS TO SCALE-UP</a:t>
            </a:r>
            <a:endParaRPr lang="en-GB" b="1" dirty="0">
              <a:solidFill>
                <a:schemeClr val="accent2"/>
              </a:solidFill>
            </a:endParaRPr>
          </a:p>
        </p:txBody>
      </p:sp>
      <p:pic>
        <p:nvPicPr>
          <p:cNvPr id="5" name="Picture 2" descr="C:\Users\Neil\Pictures\AFRICA\ethiopia\ethiopia feb 2013\selection\ethiopia18.jpg"/>
          <p:cNvPicPr>
            <a:picLocks noChangeAspect="1" noChangeArrowheads="1"/>
          </p:cNvPicPr>
          <p:nvPr/>
        </p:nvPicPr>
        <p:blipFill>
          <a:blip r:embed="rId2"/>
          <a:srcRect b="6991"/>
          <a:stretch>
            <a:fillRect/>
          </a:stretch>
        </p:blipFill>
        <p:spPr bwMode="auto">
          <a:xfrm>
            <a:off x="2350371" y="2560782"/>
            <a:ext cx="3281132" cy="2184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7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3137" y="368490"/>
            <a:ext cx="8246838" cy="5098263"/>
          </a:xfrm>
        </p:spPr>
        <p:txBody>
          <a:bodyPr/>
          <a:lstStyle/>
          <a:p>
            <a:pPr>
              <a:buNone/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Decision making </a:t>
            </a:r>
          </a:p>
          <a:p>
            <a:pPr algn="just">
              <a:buNone/>
            </a:pPr>
            <a:endParaRPr lang="en-GB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Prioritisation of health issues </a:t>
            </a:r>
          </a:p>
          <a:p>
            <a:pPr algn="just"/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MDGs made MNH a high policy priority in LMICs (+)</a:t>
            </a:r>
          </a:p>
          <a:p>
            <a:pPr algn="just"/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Supportive policy frameworks – </a:t>
            </a:r>
            <a:r>
              <a:rPr lang="en-GB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National Health Mission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India and </a:t>
            </a:r>
            <a:r>
              <a:rPr lang="en-GB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 Extension Program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Ethiopia (+)</a:t>
            </a:r>
          </a:p>
          <a:p>
            <a:pPr algn="just"/>
            <a:r>
              <a:rPr lang="en-GB" sz="2000" dirty="0" smtClean="0">
                <a:latin typeface="Arial" pitchFamily="34" charset="0"/>
                <a:cs typeface="Arial" pitchFamily="34" charset="0"/>
              </a:rPr>
              <a:t>Limited public resources for rural health services in Nigeria: </a:t>
            </a:r>
            <a:r>
              <a:rPr lang="en-GB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‘...a lot of politicking and jostling for a piece of the cake...you struggle for monies for MNH...’ 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(-) </a:t>
            </a:r>
            <a:endParaRPr lang="en-GB" sz="2000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GB" sz="8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Harmonisation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Limited data sharing among development partners and implementers (-)</a:t>
            </a:r>
          </a:p>
          <a:p>
            <a:pPr algn="just"/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Governments starting to strengthen development partner coordination - especially Ethiopia (+)</a:t>
            </a:r>
          </a:p>
          <a:p>
            <a:pPr algn="just">
              <a:buNone/>
            </a:pPr>
            <a:endParaRPr lang="en-GB" sz="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886" y="368490"/>
            <a:ext cx="8397605" cy="5098263"/>
          </a:xfrm>
        </p:spPr>
        <p:txBody>
          <a:bodyPr/>
          <a:lstStyle/>
          <a:p>
            <a:pPr>
              <a:buNone/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Delivery at scale </a:t>
            </a:r>
          </a:p>
          <a:p>
            <a:pPr>
              <a:buNone/>
            </a:pPr>
            <a:endParaRPr lang="en-GB" sz="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Scaling innovations through ‘weak’ health systems challenging (-)</a:t>
            </a:r>
          </a:p>
          <a:p>
            <a:pPr lvl="1" algn="just">
              <a:buFont typeface="Arial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Human resources – shortages,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high turnover, workloads</a:t>
            </a: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GB" sz="1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‘Every new programme you have a new set of forms...that </a:t>
            </a:r>
            <a:r>
              <a:rPr lang="en-GB" sz="1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kinda</a:t>
            </a:r>
            <a:r>
              <a:rPr lang="en-GB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adds a lot of workload...’ </a:t>
            </a:r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(-)</a:t>
            </a:r>
            <a:endParaRPr lang="en-GB" sz="1800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Northeast Nigeria security situation: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of some organisations that just closed down their programmes in the north</a:t>
            </a:r>
            <a:r>
              <a:rPr lang="en-GB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(-) </a:t>
            </a:r>
          </a:p>
          <a:p>
            <a:pPr>
              <a:buNone/>
            </a:pPr>
            <a:endParaRPr lang="en-GB" sz="800" b="1" dirty="0" smtClean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Demand and uptake </a:t>
            </a:r>
          </a:p>
          <a:p>
            <a:pPr algn="just"/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Sociocultural beliefs and norms difficult to shift – especially hegemonic gender relations: </a:t>
            </a:r>
            <a:r>
              <a:rPr lang="en-GB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‘...a labouring mother is left alone in a dark place...the culture doesn’t allow women to deliver on the delivery couch...’ 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(-)</a:t>
            </a:r>
            <a:endParaRPr lang="en-GB" sz="2000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Poverty, geographical distances, difficult terrain (-) </a:t>
            </a:r>
            <a:endParaRPr lang="en-GB" sz="1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GB" sz="1800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GB" sz="1800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GB" sz="1800" b="1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GB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GB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414" y="148856"/>
            <a:ext cx="6070601" cy="744279"/>
          </a:xfrm>
        </p:spPr>
        <p:txBody>
          <a:bodyPr/>
          <a:lstStyle/>
          <a:p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Acknowledgements </a:t>
            </a:r>
            <a:endParaRPr lang="en-GB" sz="3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586" y="893135"/>
            <a:ext cx="7783034" cy="5188176"/>
          </a:xfrm>
        </p:spPr>
        <p:txBody>
          <a:bodyPr/>
          <a:lstStyle/>
          <a:p>
            <a:pPr>
              <a:buNone/>
            </a:pP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Research partners:</a:t>
            </a:r>
          </a:p>
          <a:p>
            <a:pPr>
              <a:buNone/>
            </a:pPr>
            <a:endParaRPr lang="en-GB" sz="800" b="1" dirty="0" smtClean="0">
              <a:latin typeface="Arial" pitchFamily="34" charset="0"/>
              <a:cs typeface="Arial" pitchFamily="34" charset="0"/>
            </a:endParaRPr>
          </a:p>
          <a:p>
            <a:pPr marL="363538" indent="-363538"/>
            <a:r>
              <a:rPr lang="en-GB" sz="1800" b="1" dirty="0" smtClean="0">
                <a:latin typeface="Arial" pitchFamily="34" charset="0"/>
                <a:cs typeface="Arial" pitchFamily="34" charset="0"/>
              </a:rPr>
              <a:t>Sambodhi (Uttar Pradesh, India):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Sonali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Swain;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Dipankar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Bhattacharya,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Kaveri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Haldar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Varun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Mohan </a:t>
            </a:r>
          </a:p>
          <a:p>
            <a:pPr marL="363538" indent="-363538"/>
            <a:r>
              <a:rPr lang="en-GB" sz="1800" b="1" dirty="0" smtClean="0">
                <a:latin typeface="Arial" pitchFamily="34" charset="0"/>
                <a:cs typeface="Arial" pitchFamily="34" charset="0"/>
              </a:rPr>
              <a:t>Health Hub (northeast Nigeria):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Ritgak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Dimka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; Felix Obi;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Alero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Babalola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-Jacobs;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Chioma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Nwafor-Ejeagba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Yashua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Alkali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Hamza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363538" indent="-363538"/>
            <a:r>
              <a:rPr lang="en-GB" sz="1800" b="1" dirty="0" err="1" smtClean="0">
                <a:latin typeface="Arial" pitchFamily="34" charset="0"/>
                <a:cs typeface="Arial" pitchFamily="34" charset="0"/>
              </a:rPr>
              <a:t>Jarco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 (Ethiopia):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Addis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Woldemariam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Zewdu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Sisay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Feleke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Fanta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Feker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Belete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33400">
              <a:buNone/>
            </a:pPr>
            <a:endParaRPr lang="en-GB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IDEAS team including: </a:t>
            </a:r>
          </a:p>
          <a:p>
            <a:pPr>
              <a:buNone/>
            </a:pPr>
            <a:endParaRPr lang="en-GB" sz="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Deepthi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Wickremasinghe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Dr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Meenakshi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Gautham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Dr Nasir Umar </a:t>
            </a: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Dr Della </a:t>
            </a: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Berhanu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endParaRPr lang="en-GB" sz="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Interview participants in India, Nigeria and Ethiopia </a:t>
            </a:r>
          </a:p>
          <a:p>
            <a:pPr>
              <a:buNone/>
            </a:pPr>
            <a:endParaRPr lang="en-GB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1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1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9448" y="1151563"/>
            <a:ext cx="2755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 </a:t>
            </a:r>
            <a:endParaRPr lang="en-GB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ndia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48" y="2485411"/>
            <a:ext cx="3001992" cy="225149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91455" y="1113502"/>
            <a:ext cx="2987315" cy="684392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177024" y="1977656"/>
            <a:ext cx="4733060" cy="33583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IDEAS Project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Website: </a:t>
            </a:r>
            <a:r>
              <a:rPr lang="en-US" sz="22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ideas.lshtm.ac.uk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Email: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hlinkClick r:id="rId4"/>
              </a:rPr>
              <a:t>ideas@lshtm.ac.uk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Newsletter sign up: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eepurl.com/j3iBz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Twitter: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@LSHTM_IDEAS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2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2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neil.spicer@lshtm.ac.uk</a:t>
            </a:r>
            <a:endParaRPr lang="en-GB" sz="2200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42900" y="1600200"/>
            <a:ext cx="4657725" cy="483869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build capacity for measurement, learning and evaluation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characterise innovations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measure efforts to enhance interactions between families and frontline workers and increase the coverage of critical interventions 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explore scale-up of maternal and newborn health innovations 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investigate the impact on coverage and survival of maternal and newborn health innovations implemented at scale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promote best practice for policy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Picture 5" descr="mexic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485" y="2252333"/>
            <a:ext cx="3894171" cy="259611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070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Our objectives </a:t>
            </a:r>
            <a:endParaRPr lang="en-GB" sz="32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1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Our objectives </a:t>
            </a:r>
            <a:endParaRPr lang="en-GB" sz="32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00200"/>
            <a:ext cx="4657725" cy="4838699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To build capacity for measurement, learning and evaluation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To characterise innovations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To measure efforts to enhance interactions between families and frontline workers and increase the coverage of critical interventions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explore scale-up of maternal and newborn health innovations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To investigate the impact on coverage and survival of maternal and newborn health innovations implemented at scale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To promote best practice for policy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 descr="mexic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485" y="2252333"/>
            <a:ext cx="3894171" cy="25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71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53002" y="941696"/>
            <a:ext cx="8258735" cy="5595582"/>
          </a:xfrm>
        </p:spPr>
        <p:txBody>
          <a:bodyPr/>
          <a:lstStyle/>
          <a:p>
            <a:pPr marL="0" lvl="0" indent="0" algn="just">
              <a:buNone/>
              <a:defRPr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Aims </a:t>
            </a:r>
          </a:p>
          <a:p>
            <a:pPr marL="266700" indent="-266700" algn="just"/>
            <a:r>
              <a:rPr lang="en-GB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identify key actions to catalyse scale-up of externally funded MNH innovations – Gates Foundation/other MNH donors </a:t>
            </a:r>
          </a:p>
          <a:p>
            <a:pPr marL="266700" indent="-266700" algn="just"/>
            <a:r>
              <a:rPr lang="en-GB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identify contextual factors enabling or inhibiting their scale-up</a:t>
            </a:r>
          </a:p>
          <a:p>
            <a:pPr algn="just">
              <a:buNone/>
            </a:pPr>
            <a:endParaRPr lang="en-GB" sz="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Definitions 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‘Scale-up’: </a:t>
            </a: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increasing the geographical reach of externally funded MNH innovations to benefit a greater number of people beyond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grantee programme districts</a:t>
            </a:r>
          </a:p>
          <a:p>
            <a:pPr marL="266700" indent="-266700" algn="just">
              <a:buFont typeface="Arial" pitchFamily="34" charset="0"/>
              <a:buChar char="•"/>
            </a:pPr>
            <a:endParaRPr lang="en-GB" sz="800" b="1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Arial" pitchFamily="34" charset="0"/>
              <a:buChar char="•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‘Innovations’: </a:t>
            </a: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new interventions within a context to enhance interactions between frontline workers and households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- examples - </a:t>
            </a:r>
          </a:p>
          <a:p>
            <a:pPr marL="677863" lvl="1" indent="-182563">
              <a:buFont typeface="Arial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Mobile phone app with health communication messages </a:t>
            </a:r>
          </a:p>
          <a:p>
            <a:pPr marL="677863" lvl="1" indent="-182563">
              <a:buFont typeface="Arial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health workers trained to administer antibiotics to newborns </a:t>
            </a:r>
          </a:p>
          <a:p>
            <a:pPr marL="677863" lvl="1" indent="-182563">
              <a:buFont typeface="Arial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 transport scheme to promote facility births </a:t>
            </a:r>
          </a:p>
          <a:p>
            <a:pPr marL="266700" indent="-266700" algn="just">
              <a:buFont typeface="Arial" pitchFamily="34" charset="0"/>
              <a:buChar char="•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None/>
            </a:pPr>
            <a:endParaRPr lang="en-GB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None/>
            </a:pPr>
            <a:endParaRPr lang="en-GB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None/>
            </a:pPr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53002" y="88628"/>
            <a:ext cx="8514497" cy="853068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Qualitative study of scale-up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7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53002" y="941696"/>
            <a:ext cx="8258735" cy="5595582"/>
          </a:xfrm>
        </p:spPr>
        <p:txBody>
          <a:bodyPr/>
          <a:lstStyle/>
          <a:p>
            <a:pPr marL="266700" indent="-266700" algn="just">
              <a:buNone/>
            </a:pP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Methods </a:t>
            </a:r>
          </a:p>
          <a:p>
            <a:pPr marL="273050" indent="-273050" algn="just"/>
            <a:r>
              <a:rPr lang="en-GB" sz="2000" b="1" dirty="0" smtClean="0">
                <a:latin typeface="Arial" pitchFamily="34" charset="0"/>
                <a:cs typeface="Arial" pitchFamily="34" charset="0"/>
              </a:rPr>
              <a:t>In-depth qualitative interviews: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150 (2012/13) and 60 (2014/15) </a:t>
            </a:r>
          </a:p>
          <a:p>
            <a:pPr marL="266700" indent="-266700" algn="just">
              <a:spcAft>
                <a:spcPts val="500"/>
              </a:spcAft>
              <a:defRPr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Stakeholders in MNH: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government;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development agencies; implementers; professional associations; academics/experts; frontline workers </a:t>
            </a:r>
          </a:p>
          <a:p>
            <a:pPr marL="266700" indent="-266700" algn="just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Analysis: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comparative thematic analysis using a common analytic framework </a:t>
            </a:r>
          </a:p>
          <a:p>
            <a:pPr marL="266700" indent="-266700" algn="just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Validity: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data triangulation; investigator triangulation; member checks</a:t>
            </a:r>
          </a:p>
          <a:p>
            <a:pPr marL="266700" indent="-266700" algn="just">
              <a:buNone/>
            </a:pPr>
            <a:endParaRPr lang="en-GB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" y="2838734"/>
            <a:ext cx="8306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GB" dirty="0"/>
          </a:p>
        </p:txBody>
      </p:sp>
      <p:pic>
        <p:nvPicPr>
          <p:cNvPr id="9" name="Picture 8" descr="India dec 2014_36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468" y="4181739"/>
            <a:ext cx="2587292" cy="172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37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2900" y="1333040"/>
            <a:ext cx="8470594" cy="52440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162300" y="1890442"/>
            <a:ext cx="3064982" cy="44538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37122" y="2012270"/>
            <a:ext cx="1994054" cy="9457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/>
              <a:t>Designing for </a:t>
            </a:r>
            <a:endParaRPr lang="en-GB" b="1" i="1" dirty="0" smtClean="0"/>
          </a:p>
          <a:p>
            <a:pPr algn="ctr"/>
            <a:r>
              <a:rPr lang="en-GB" b="1" i="1" dirty="0" smtClean="0"/>
              <a:t>scale-up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37121" y="3128320"/>
            <a:ext cx="1994055" cy="938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/>
              <a:t>Decision </a:t>
            </a:r>
            <a:r>
              <a:rPr lang="en-GB" b="1" i="1" dirty="0" smtClean="0"/>
              <a:t>making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953303" y="4237337"/>
            <a:ext cx="1994056" cy="9414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/>
              <a:t>Delivery at scale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953303" y="5357861"/>
            <a:ext cx="1994054" cy="8456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/>
              <a:t>Demand </a:t>
            </a:r>
            <a:r>
              <a:rPr lang="en-GB" b="1" i="1" dirty="0" smtClean="0"/>
              <a:t>&amp; uptake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129573" y="1530288"/>
            <a:ext cx="164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STAGE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79862" y="1521110"/>
            <a:ext cx="164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ACTIONS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36859" y="1532136"/>
            <a:ext cx="164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CONTEXT</a:t>
            </a:r>
            <a:endParaRPr lang="en-GB" b="1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42900" y="274638"/>
            <a:ext cx="84705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700" b="1" kern="1200" baseline="0">
                <a:solidFill>
                  <a:schemeClr val="accent1"/>
                </a:solidFill>
                <a:latin typeface="Cambria" pitchFamily="18" charset="0"/>
                <a:ea typeface="+mj-ea"/>
                <a:cs typeface="Cambria" pitchFamily="18" charset="0"/>
              </a:defRPr>
            </a:lvl1pPr>
          </a:lstStyle>
          <a:p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Evidence informed framework of scale-up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urved Right Arrow 16"/>
          <p:cNvSpPr/>
          <p:nvPr/>
        </p:nvSpPr>
        <p:spPr>
          <a:xfrm>
            <a:off x="464428" y="2352623"/>
            <a:ext cx="351164" cy="1216842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Curved Right Arrow 17"/>
          <p:cNvSpPr/>
          <p:nvPr/>
        </p:nvSpPr>
        <p:spPr>
          <a:xfrm>
            <a:off x="464428" y="3591647"/>
            <a:ext cx="351164" cy="1216842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Curved Right Arrow 18"/>
          <p:cNvSpPr/>
          <p:nvPr/>
        </p:nvSpPr>
        <p:spPr>
          <a:xfrm>
            <a:off x="464428" y="4830671"/>
            <a:ext cx="351164" cy="1216842"/>
          </a:xfrm>
          <a:prstGeom prst="curv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57550" y="2021469"/>
            <a:ext cx="2844188" cy="93871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 smtClean="0"/>
              <a:t>Planning</a:t>
            </a:r>
            <a:r>
              <a:rPr lang="en-GB" sz="1100" b="1" dirty="0"/>
              <a:t>, assessment </a:t>
            </a:r>
            <a:r>
              <a:rPr lang="en-GB" sz="1100" b="1" dirty="0" smtClean="0"/>
              <a:t>&amp; sensitisation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 smtClean="0"/>
              <a:t>Designing </a:t>
            </a:r>
            <a:r>
              <a:rPr lang="en-GB" sz="1100" b="1" dirty="0"/>
              <a:t>scalable </a:t>
            </a:r>
            <a:r>
              <a:rPr lang="en-GB" sz="1100" b="1"/>
              <a:t>innovations </a:t>
            </a:r>
            <a:endParaRPr lang="en-GB" sz="1100" b="1" smtClean="0"/>
          </a:p>
          <a:p>
            <a:pPr marL="171450" indent="-171450"/>
            <a:r>
              <a:rPr lang="en-GB" sz="1100" b="1" smtClean="0"/>
              <a:t> </a:t>
            </a:r>
            <a:endParaRPr lang="en-GB" sz="1100" b="1" dirty="0"/>
          </a:p>
          <a:p>
            <a:r>
              <a:rPr lang="en-GB" sz="1100" b="1" dirty="0" smtClean="0"/>
              <a:t> </a:t>
            </a:r>
            <a:endParaRPr lang="en-GB" sz="11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57550" y="3128320"/>
            <a:ext cx="2844188" cy="93871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b="1" dirty="0" smtClean="0"/>
              <a:t>Presenting strong evidence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b="1" dirty="0" smtClean="0"/>
              <a:t>Harmonisation , alignment &amp; country ownership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b="1" dirty="0" smtClean="0"/>
              <a:t>Invoking powerful individuals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b="1" dirty="0" smtClean="0"/>
              <a:t>Responsiveness and flexibility </a:t>
            </a:r>
            <a:endParaRPr lang="en-GB" sz="11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79527" y="4244998"/>
            <a:ext cx="2830528" cy="93871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GB" sz="1100" b="1" dirty="0" smtClean="0"/>
          </a:p>
          <a:p>
            <a:pPr marL="182563" indent="-182563">
              <a:buFont typeface="Arial" pitchFamily="34" charset="0"/>
              <a:buChar char="•"/>
            </a:pPr>
            <a:r>
              <a:rPr lang="en-GB" sz="1100" b="1" dirty="0" smtClean="0"/>
              <a:t>Supporting </a:t>
            </a:r>
            <a:r>
              <a:rPr lang="en-GB" sz="1100" b="1" dirty="0"/>
              <a:t>‘transition’ to </a:t>
            </a:r>
            <a:r>
              <a:rPr lang="en-GB" sz="1100" b="1" dirty="0" smtClean="0"/>
              <a:t>scale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sz="1100" b="1" dirty="0" smtClean="0"/>
              <a:t>Review &amp; modification </a:t>
            </a:r>
            <a:endParaRPr lang="en-GB" sz="1100" b="1" dirty="0"/>
          </a:p>
          <a:p>
            <a:pPr marL="182563" indent="-182563">
              <a:buFont typeface="Arial" pitchFamily="34" charset="0"/>
              <a:buChar char="•"/>
            </a:pPr>
            <a:r>
              <a:rPr lang="en-GB" sz="1100" b="1" dirty="0" smtClean="0"/>
              <a:t>Strengthening health systems capacity</a:t>
            </a:r>
          </a:p>
          <a:p>
            <a:r>
              <a:rPr lang="en-GB" sz="1100" b="1" dirty="0" smtClean="0"/>
              <a:t> </a:t>
            </a:r>
            <a:endParaRPr lang="en-GB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52845" y="5361677"/>
            <a:ext cx="2848893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100" b="1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b="1" dirty="0" smtClean="0"/>
              <a:t>Engaging </a:t>
            </a:r>
            <a:r>
              <a:rPr lang="en-GB" sz="1100" b="1" dirty="0"/>
              <a:t>community ‘opinion leaders’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b="1" dirty="0"/>
              <a:t>Engaging media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1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6432071" y="1868916"/>
            <a:ext cx="2051090" cy="44753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571791" y="2497378"/>
            <a:ext cx="1771650" cy="1261884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Health governance </a:t>
            </a:r>
            <a:endParaRPr lang="en-GB" sz="1200" b="1" dirty="0"/>
          </a:p>
          <a:p>
            <a:r>
              <a:rPr lang="en-GB" sz="800" b="1" dirty="0"/>
              <a:t> </a:t>
            </a:r>
          </a:p>
          <a:p>
            <a:r>
              <a:rPr lang="en-GB" sz="1200" b="1" dirty="0"/>
              <a:t>Prioritisation of health </a:t>
            </a:r>
            <a:r>
              <a:rPr lang="en-GB" sz="1200" b="1" dirty="0" smtClean="0"/>
              <a:t>issues</a:t>
            </a:r>
            <a:endParaRPr lang="en-GB" sz="1200" b="1" dirty="0"/>
          </a:p>
          <a:p>
            <a:r>
              <a:rPr lang="en-GB" sz="800" b="1" dirty="0"/>
              <a:t>  </a:t>
            </a:r>
          </a:p>
          <a:p>
            <a:r>
              <a:rPr lang="en-GB" sz="1200" b="1" dirty="0"/>
              <a:t>Development partner </a:t>
            </a:r>
            <a:r>
              <a:rPr lang="en-GB" sz="1200" b="1" dirty="0" smtClean="0"/>
              <a:t>coordination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6571791" y="4418418"/>
            <a:ext cx="1771650" cy="58477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Health systems </a:t>
            </a:r>
            <a:r>
              <a:rPr lang="en-GB" sz="1200" b="1" dirty="0" smtClean="0"/>
              <a:t>capacity</a:t>
            </a:r>
            <a:endParaRPr lang="en-GB" sz="1200" b="1" dirty="0"/>
          </a:p>
          <a:p>
            <a:r>
              <a:rPr lang="en-GB" sz="800" b="1" dirty="0"/>
              <a:t>  </a:t>
            </a:r>
          </a:p>
          <a:p>
            <a:r>
              <a:rPr lang="en-GB" sz="1200" b="1" dirty="0"/>
              <a:t>Security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71791" y="5372499"/>
            <a:ext cx="1771650" cy="769441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lvl="0"/>
            <a:r>
              <a:rPr lang="en-GB" sz="1200" b="1" dirty="0" smtClean="0"/>
              <a:t>Socioeconomic and cultural  contexts </a:t>
            </a:r>
            <a:endParaRPr lang="en-GB" sz="1200" b="1" dirty="0"/>
          </a:p>
          <a:p>
            <a:pPr lvl="0"/>
            <a:endParaRPr lang="en-GB" sz="800" b="1" dirty="0"/>
          </a:p>
          <a:p>
            <a:pPr lvl="0"/>
            <a:r>
              <a:rPr lang="en-GB" sz="1200" b="1" dirty="0"/>
              <a:t>Geographical contexts </a:t>
            </a:r>
          </a:p>
        </p:txBody>
      </p:sp>
    </p:spTree>
    <p:extLst>
      <p:ext uri="{BB962C8B-B14F-4D97-AF65-F5344CB8AC3E}">
        <p14:creationId xmlns:p14="http://schemas.microsoft.com/office/powerpoint/2010/main" xmlns="" val="40683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2" y="1600201"/>
            <a:ext cx="4880009" cy="38802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STAGE ONE: DESIGNING FOR SCALE-UP</a:t>
            </a:r>
          </a:p>
          <a:p>
            <a:pPr marL="0" indent="0">
              <a:buNone/>
            </a:pPr>
            <a:endParaRPr lang="en-GB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Making scale-up an integral part of the project   </a:t>
            </a:r>
            <a:endParaRPr lang="en-GB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India dec 2014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912" y="1990891"/>
            <a:ext cx="2024749" cy="303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88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116" y="385011"/>
            <a:ext cx="7825564" cy="6056475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just">
              <a:buNone/>
            </a:pPr>
            <a:r>
              <a:rPr lang="en-GB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Designing innovations to be scalable </a:t>
            </a:r>
          </a:p>
          <a:p>
            <a:pPr lvl="0" algn="just">
              <a:buNone/>
            </a:pPr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Effective </a:t>
            </a:r>
          </a:p>
          <a:p>
            <a:pPr algn="just">
              <a:buFont typeface="Arial" pitchFamily="34" charset="0"/>
              <a:buChar char="•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Comparative advantage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over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alternatives</a:t>
            </a:r>
            <a:endParaRPr lang="en-GB" sz="20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Observable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effects/impacts</a:t>
            </a:r>
            <a:endParaRPr lang="en-GB" sz="2000" i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en-GB" sz="2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Simple</a:t>
            </a:r>
          </a:p>
          <a:p>
            <a:pPr lvl="0" algn="just">
              <a:buFont typeface="Arial" pitchFamily="34" charset="0"/>
              <a:buChar char="•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Easy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to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use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by health workers and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communities: </a:t>
            </a:r>
            <a:r>
              <a:rPr lang="en-GB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‘...it’s feasible to train them and it doesn’t take an entire lifetime to learn...’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Low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financial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and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human resource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inputs</a:t>
            </a:r>
            <a:endParaRPr lang="en-GB" sz="2000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Appropriate  </a:t>
            </a:r>
          </a:p>
          <a:p>
            <a:pPr lvl="0" algn="just">
              <a:buFont typeface="Arial" pitchFamily="34" charset="0"/>
              <a:buChar char="•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Needs and priorities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of health workers and communities met: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‘The innovation makes health workers enthusiastic...it decreases their workload by some amount...’</a:t>
            </a:r>
            <a:endParaRPr lang="en-GB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Culturally acceptable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>
              <a:buFont typeface="Arial" pitchFamily="34" charset="0"/>
              <a:buChar char="•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Adaptable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to different geographic settings </a:t>
            </a:r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Aligned </a:t>
            </a:r>
          </a:p>
          <a:p>
            <a:pPr algn="just">
              <a:buFont typeface="Arial" pitchFamily="34" charset="0"/>
              <a:buChar char="•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Builds on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existing policies and programmes</a:t>
            </a:r>
            <a:endParaRPr lang="en-GB" sz="2000" u="sng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white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ppt_white-1</Template>
  <TotalTime>7798</TotalTime>
  <Words>1773</Words>
  <Application>Microsoft Office PowerPoint</Application>
  <PresentationFormat>On-screen Show (4:3)</PresentationFormat>
  <Paragraphs>329</Paragraphs>
  <Slides>28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ppt_white-1</vt:lpstr>
      <vt:lpstr>Slide 1</vt:lpstr>
      <vt:lpstr>Overview </vt:lpstr>
      <vt:lpstr>Our objectives </vt:lpstr>
      <vt:lpstr>Our objectives </vt:lpstr>
      <vt:lpstr>Qualitative study of scale-up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Acknowledgements </vt:lpstr>
      <vt:lpstr>Contact us</vt:lpstr>
    </vt:vector>
  </TitlesOfParts>
  <Company>London School of Hygiene &amp; Tropical 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Tania Ghosh</dc:creator>
  <cp:lastModifiedBy>Agnes Becker</cp:lastModifiedBy>
  <cp:revision>1264</cp:revision>
  <dcterms:created xsi:type="dcterms:W3CDTF">2012-03-14T10:45:18Z</dcterms:created>
  <dcterms:modified xsi:type="dcterms:W3CDTF">2015-10-28T15:41:55Z</dcterms:modified>
</cp:coreProperties>
</file>