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ca Anna" initials="R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1"/>
    <p:restoredTop sz="94545"/>
  </p:normalViewPr>
  <p:slideViewPr>
    <p:cSldViewPr snapToGrid="0" snapToObjects="1">
      <p:cViewPr varScale="1">
        <p:scale>
          <a:sx n="79" d="100"/>
          <a:sy n="79" d="100"/>
        </p:scale>
        <p:origin x="152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commentAuthors" Target="commentAuthors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Macintosh%20HD:Users:reiko:Documents:vaccine_paper:vaccine_table_2.xlsx" TargetMode="External"/><Relationship Id="rId4" Type="http://schemas.openxmlformats.org/officeDocument/2006/relationships/chartUserShapes" Target="../drawings/drawing1.xml"/><Relationship Id="rId1" Type="http://schemas.microsoft.com/office/2011/relationships/chartStyle" Target="style1.xml"/><Relationship Id="rId2" Type="http://schemas.microsoft.com/office/2011/relationships/chartColorStyle" Target="colors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[vaccine_table_2.xlsx]Figure2!$A$52</c:f>
              <c:strCache>
                <c:ptCount val="1"/>
                <c:pt idx="0">
                  <c:v>birth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solidFill>
                <a:schemeClr val="dk1">
                  <a:tint val="92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  <c:invertIfNegative val="0"/>
          <c:cat>
            <c:multiLvlStrRef>
              <c:f>[vaccine_table_2.xlsx]Figure2!$B$50:$AR$51</c:f>
              <c:multiLvlStrCache>
                <c:ptCount val="43"/>
                <c:lvl>
                  <c:pt idx="0">
                    <c:v>HBV</c:v>
                  </c:pt>
                  <c:pt idx="1">
                    <c:v>BCG</c:v>
                  </c:pt>
                  <c:pt idx="2">
                    <c:v>OPV</c:v>
                  </c:pt>
                  <c:pt idx="4">
                    <c:v>HBV</c:v>
                  </c:pt>
                  <c:pt idx="5">
                    <c:v>BCG</c:v>
                  </c:pt>
                  <c:pt idx="6">
                    <c:v>OPV</c:v>
                  </c:pt>
                  <c:pt idx="8">
                    <c:v>HBV</c:v>
                  </c:pt>
                  <c:pt idx="9">
                    <c:v>BCG</c:v>
                  </c:pt>
                  <c:pt idx="10">
                    <c:v>OPV</c:v>
                  </c:pt>
                  <c:pt idx="12">
                    <c:v>HBV</c:v>
                  </c:pt>
                  <c:pt idx="13">
                    <c:v>BCG</c:v>
                  </c:pt>
                  <c:pt idx="14">
                    <c:v>OPV</c:v>
                  </c:pt>
                  <c:pt idx="16">
                    <c:v>HBV</c:v>
                  </c:pt>
                  <c:pt idx="17">
                    <c:v>BCG</c:v>
                  </c:pt>
                  <c:pt idx="18">
                    <c:v>OPV</c:v>
                  </c:pt>
                  <c:pt idx="20">
                    <c:v>HBV</c:v>
                  </c:pt>
                  <c:pt idx="21">
                    <c:v>BCG</c:v>
                  </c:pt>
                  <c:pt idx="22">
                    <c:v>OPV</c:v>
                  </c:pt>
                  <c:pt idx="24">
                    <c:v>HBV</c:v>
                  </c:pt>
                  <c:pt idx="25">
                    <c:v>BCG</c:v>
                  </c:pt>
                  <c:pt idx="26">
                    <c:v>OPV</c:v>
                  </c:pt>
                  <c:pt idx="28">
                    <c:v>HBV</c:v>
                  </c:pt>
                  <c:pt idx="29">
                    <c:v>BCG</c:v>
                  </c:pt>
                  <c:pt idx="30">
                    <c:v>OPV</c:v>
                  </c:pt>
                  <c:pt idx="32">
                    <c:v>HBV</c:v>
                  </c:pt>
                  <c:pt idx="33">
                    <c:v>BCG</c:v>
                  </c:pt>
                  <c:pt idx="34">
                    <c:v>OPV</c:v>
                  </c:pt>
                  <c:pt idx="36">
                    <c:v>HBV</c:v>
                  </c:pt>
                  <c:pt idx="37">
                    <c:v>BCG</c:v>
                  </c:pt>
                  <c:pt idx="38">
                    <c:v>OPV</c:v>
                  </c:pt>
                  <c:pt idx="40">
                    <c:v>HBV</c:v>
                  </c:pt>
                  <c:pt idx="41">
                    <c:v>BCG</c:v>
                  </c:pt>
                  <c:pt idx="42">
                    <c:v>OPV</c:v>
                  </c:pt>
                </c:lvl>
                <c:lvl>
                  <c:pt idx="0">
                    <c:v>2004</c:v>
                  </c:pt>
                  <c:pt idx="3">
                    <c:v>.</c:v>
                  </c:pt>
                  <c:pt idx="4">
                    <c:v>2005</c:v>
                  </c:pt>
                  <c:pt idx="7">
                    <c:v>.</c:v>
                  </c:pt>
                  <c:pt idx="8">
                    <c:v>2006</c:v>
                  </c:pt>
                  <c:pt idx="11">
                    <c:v>.</c:v>
                  </c:pt>
                  <c:pt idx="12">
                    <c:v>2007</c:v>
                  </c:pt>
                  <c:pt idx="15">
                    <c:v>.</c:v>
                  </c:pt>
                  <c:pt idx="16">
                    <c:v>2008</c:v>
                  </c:pt>
                  <c:pt idx="19">
                    <c:v>.</c:v>
                  </c:pt>
                  <c:pt idx="20">
                    <c:v>2009</c:v>
                  </c:pt>
                  <c:pt idx="23">
                    <c:v>.</c:v>
                  </c:pt>
                  <c:pt idx="24">
                    <c:v>2010</c:v>
                  </c:pt>
                  <c:pt idx="27">
                    <c:v>.</c:v>
                  </c:pt>
                  <c:pt idx="28">
                    <c:v>2011</c:v>
                  </c:pt>
                  <c:pt idx="31">
                    <c:v>.</c:v>
                  </c:pt>
                  <c:pt idx="32">
                    <c:v>2012</c:v>
                  </c:pt>
                  <c:pt idx="35">
                    <c:v>.</c:v>
                  </c:pt>
                  <c:pt idx="36">
                    <c:v>2013</c:v>
                  </c:pt>
                  <c:pt idx="39">
                    <c:v>.</c:v>
                  </c:pt>
                  <c:pt idx="40">
                    <c:v>2014</c:v>
                  </c:pt>
                </c:lvl>
              </c:multiLvlStrCache>
            </c:multiLvlStrRef>
          </c:cat>
          <c:val>
            <c:numRef>
              <c:f>[vaccine_table_2.xlsx]Figure2!$B$52:$AR$52</c:f>
              <c:numCache>
                <c:formatCode>General</c:formatCode>
                <c:ptCount val="43"/>
                <c:pt idx="0">
                  <c:v>0.39</c:v>
                </c:pt>
                <c:pt idx="1">
                  <c:v>0.77</c:v>
                </c:pt>
                <c:pt idx="2">
                  <c:v>2.319999999999998</c:v>
                </c:pt>
                <c:pt idx="4">
                  <c:v>1.75</c:v>
                </c:pt>
                <c:pt idx="5">
                  <c:v>1.75</c:v>
                </c:pt>
                <c:pt idx="6">
                  <c:v>3.5</c:v>
                </c:pt>
                <c:pt idx="8">
                  <c:v>1.0</c:v>
                </c:pt>
                <c:pt idx="9">
                  <c:v>1.0</c:v>
                </c:pt>
                <c:pt idx="10">
                  <c:v>2.0</c:v>
                </c:pt>
                <c:pt idx="12">
                  <c:v>0.83</c:v>
                </c:pt>
                <c:pt idx="13">
                  <c:v>0.83</c:v>
                </c:pt>
                <c:pt idx="14">
                  <c:v>1.25</c:v>
                </c:pt>
                <c:pt idx="16">
                  <c:v>0.8</c:v>
                </c:pt>
                <c:pt idx="17">
                  <c:v>0.96</c:v>
                </c:pt>
                <c:pt idx="18">
                  <c:v>0.96</c:v>
                </c:pt>
                <c:pt idx="20">
                  <c:v>1.81</c:v>
                </c:pt>
                <c:pt idx="21">
                  <c:v>1.72</c:v>
                </c:pt>
                <c:pt idx="22">
                  <c:v>1.63</c:v>
                </c:pt>
                <c:pt idx="24">
                  <c:v>1.13</c:v>
                </c:pt>
                <c:pt idx="25">
                  <c:v>1.13</c:v>
                </c:pt>
                <c:pt idx="26">
                  <c:v>1.21</c:v>
                </c:pt>
                <c:pt idx="28">
                  <c:v>1.12</c:v>
                </c:pt>
                <c:pt idx="29">
                  <c:v>1.12</c:v>
                </c:pt>
                <c:pt idx="30">
                  <c:v>1.2</c:v>
                </c:pt>
                <c:pt idx="32">
                  <c:v>0.91</c:v>
                </c:pt>
                <c:pt idx="33">
                  <c:v>0.91</c:v>
                </c:pt>
                <c:pt idx="34">
                  <c:v>0.79</c:v>
                </c:pt>
                <c:pt idx="36">
                  <c:v>1.05</c:v>
                </c:pt>
                <c:pt idx="37">
                  <c:v>0.99</c:v>
                </c:pt>
                <c:pt idx="38">
                  <c:v>1.12</c:v>
                </c:pt>
                <c:pt idx="40">
                  <c:v>0.87</c:v>
                </c:pt>
                <c:pt idx="41">
                  <c:v>0.8</c:v>
                </c:pt>
                <c:pt idx="42">
                  <c:v>0.8</c:v>
                </c:pt>
              </c:numCache>
            </c:numRef>
          </c:val>
        </c:ser>
        <c:ser>
          <c:idx val="1"/>
          <c:order val="1"/>
          <c:tx>
            <c:strRef>
              <c:f>[vaccine_table_2.xlsx]Figure2!$A$53</c:f>
              <c:strCache>
                <c:ptCount val="1"/>
                <c:pt idx="0">
                  <c:v>2-7 days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 w="9525" cap="flat" cmpd="sng" algn="ctr">
              <a:solidFill>
                <a:schemeClr val="dk1">
                  <a:tint val="92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  <c:invertIfNegative val="0"/>
          <c:cat>
            <c:multiLvlStrRef>
              <c:f>[vaccine_table_2.xlsx]Figure2!$B$50:$AR$51</c:f>
              <c:multiLvlStrCache>
                <c:ptCount val="43"/>
                <c:lvl>
                  <c:pt idx="0">
                    <c:v>HBV</c:v>
                  </c:pt>
                  <c:pt idx="1">
                    <c:v>BCG</c:v>
                  </c:pt>
                  <c:pt idx="2">
                    <c:v>OPV</c:v>
                  </c:pt>
                  <c:pt idx="4">
                    <c:v>HBV</c:v>
                  </c:pt>
                  <c:pt idx="5">
                    <c:v>BCG</c:v>
                  </c:pt>
                  <c:pt idx="6">
                    <c:v>OPV</c:v>
                  </c:pt>
                  <c:pt idx="8">
                    <c:v>HBV</c:v>
                  </c:pt>
                  <c:pt idx="9">
                    <c:v>BCG</c:v>
                  </c:pt>
                  <c:pt idx="10">
                    <c:v>OPV</c:v>
                  </c:pt>
                  <c:pt idx="12">
                    <c:v>HBV</c:v>
                  </c:pt>
                  <c:pt idx="13">
                    <c:v>BCG</c:v>
                  </c:pt>
                  <c:pt idx="14">
                    <c:v>OPV</c:v>
                  </c:pt>
                  <c:pt idx="16">
                    <c:v>HBV</c:v>
                  </c:pt>
                  <c:pt idx="17">
                    <c:v>BCG</c:v>
                  </c:pt>
                  <c:pt idx="18">
                    <c:v>OPV</c:v>
                  </c:pt>
                  <c:pt idx="20">
                    <c:v>HBV</c:v>
                  </c:pt>
                  <c:pt idx="21">
                    <c:v>BCG</c:v>
                  </c:pt>
                  <c:pt idx="22">
                    <c:v>OPV</c:v>
                  </c:pt>
                  <c:pt idx="24">
                    <c:v>HBV</c:v>
                  </c:pt>
                  <c:pt idx="25">
                    <c:v>BCG</c:v>
                  </c:pt>
                  <c:pt idx="26">
                    <c:v>OPV</c:v>
                  </c:pt>
                  <c:pt idx="28">
                    <c:v>HBV</c:v>
                  </c:pt>
                  <c:pt idx="29">
                    <c:v>BCG</c:v>
                  </c:pt>
                  <c:pt idx="30">
                    <c:v>OPV</c:v>
                  </c:pt>
                  <c:pt idx="32">
                    <c:v>HBV</c:v>
                  </c:pt>
                  <c:pt idx="33">
                    <c:v>BCG</c:v>
                  </c:pt>
                  <c:pt idx="34">
                    <c:v>OPV</c:v>
                  </c:pt>
                  <c:pt idx="36">
                    <c:v>HBV</c:v>
                  </c:pt>
                  <c:pt idx="37">
                    <c:v>BCG</c:v>
                  </c:pt>
                  <c:pt idx="38">
                    <c:v>OPV</c:v>
                  </c:pt>
                  <c:pt idx="40">
                    <c:v>HBV</c:v>
                  </c:pt>
                  <c:pt idx="41">
                    <c:v>BCG</c:v>
                  </c:pt>
                  <c:pt idx="42">
                    <c:v>OPV</c:v>
                  </c:pt>
                </c:lvl>
                <c:lvl>
                  <c:pt idx="0">
                    <c:v>2004</c:v>
                  </c:pt>
                  <c:pt idx="3">
                    <c:v>.</c:v>
                  </c:pt>
                  <c:pt idx="4">
                    <c:v>2005</c:v>
                  </c:pt>
                  <c:pt idx="7">
                    <c:v>.</c:v>
                  </c:pt>
                  <c:pt idx="8">
                    <c:v>2006</c:v>
                  </c:pt>
                  <c:pt idx="11">
                    <c:v>.</c:v>
                  </c:pt>
                  <c:pt idx="12">
                    <c:v>2007</c:v>
                  </c:pt>
                  <c:pt idx="15">
                    <c:v>.</c:v>
                  </c:pt>
                  <c:pt idx="16">
                    <c:v>2008</c:v>
                  </c:pt>
                  <c:pt idx="19">
                    <c:v>.</c:v>
                  </c:pt>
                  <c:pt idx="20">
                    <c:v>2009</c:v>
                  </c:pt>
                  <c:pt idx="23">
                    <c:v>.</c:v>
                  </c:pt>
                  <c:pt idx="24">
                    <c:v>2010</c:v>
                  </c:pt>
                  <c:pt idx="27">
                    <c:v>.</c:v>
                  </c:pt>
                  <c:pt idx="28">
                    <c:v>2011</c:v>
                  </c:pt>
                  <c:pt idx="31">
                    <c:v>.</c:v>
                  </c:pt>
                  <c:pt idx="32">
                    <c:v>2012</c:v>
                  </c:pt>
                  <c:pt idx="35">
                    <c:v>.</c:v>
                  </c:pt>
                  <c:pt idx="36">
                    <c:v>2013</c:v>
                  </c:pt>
                  <c:pt idx="39">
                    <c:v>.</c:v>
                  </c:pt>
                  <c:pt idx="40">
                    <c:v>2014</c:v>
                  </c:pt>
                </c:lvl>
              </c:multiLvlStrCache>
            </c:multiLvlStrRef>
          </c:cat>
          <c:val>
            <c:numRef>
              <c:f>[vaccine_table_2.xlsx]Figure2!$B$53:$AR$53</c:f>
              <c:numCache>
                <c:formatCode>General</c:formatCode>
                <c:ptCount val="43"/>
                <c:pt idx="0">
                  <c:v>5.4</c:v>
                </c:pt>
                <c:pt idx="1">
                  <c:v>5.41</c:v>
                </c:pt>
                <c:pt idx="2">
                  <c:v>4.630000000000001</c:v>
                </c:pt>
                <c:pt idx="4">
                  <c:v>4.0</c:v>
                </c:pt>
                <c:pt idx="5">
                  <c:v>4.0</c:v>
                </c:pt>
                <c:pt idx="6">
                  <c:v>3.75</c:v>
                </c:pt>
                <c:pt idx="8">
                  <c:v>4.189999999999999</c:v>
                </c:pt>
                <c:pt idx="9">
                  <c:v>4.189999999999999</c:v>
                </c:pt>
                <c:pt idx="10">
                  <c:v>4.189999999999999</c:v>
                </c:pt>
                <c:pt idx="12">
                  <c:v>3.329999999999999</c:v>
                </c:pt>
                <c:pt idx="13">
                  <c:v>3.329999999999999</c:v>
                </c:pt>
                <c:pt idx="14">
                  <c:v>3.32</c:v>
                </c:pt>
                <c:pt idx="16">
                  <c:v>3.82</c:v>
                </c:pt>
                <c:pt idx="17">
                  <c:v>4.29</c:v>
                </c:pt>
                <c:pt idx="18">
                  <c:v>4.29</c:v>
                </c:pt>
                <c:pt idx="20">
                  <c:v>5.149999999999999</c:v>
                </c:pt>
                <c:pt idx="21">
                  <c:v>5.6</c:v>
                </c:pt>
                <c:pt idx="22">
                  <c:v>5.689999999999999</c:v>
                </c:pt>
                <c:pt idx="24">
                  <c:v>4.75</c:v>
                </c:pt>
                <c:pt idx="25">
                  <c:v>5.24</c:v>
                </c:pt>
                <c:pt idx="26">
                  <c:v>5.24</c:v>
                </c:pt>
                <c:pt idx="28">
                  <c:v>4.05</c:v>
                </c:pt>
                <c:pt idx="29">
                  <c:v>4.13</c:v>
                </c:pt>
                <c:pt idx="30">
                  <c:v>4.270000000000001</c:v>
                </c:pt>
                <c:pt idx="32">
                  <c:v>4.119999999999997</c:v>
                </c:pt>
                <c:pt idx="33">
                  <c:v>4.31</c:v>
                </c:pt>
                <c:pt idx="34">
                  <c:v>4.430000000000001</c:v>
                </c:pt>
                <c:pt idx="36">
                  <c:v>5.33</c:v>
                </c:pt>
                <c:pt idx="37">
                  <c:v>5.39</c:v>
                </c:pt>
                <c:pt idx="38">
                  <c:v>5.39</c:v>
                </c:pt>
                <c:pt idx="40">
                  <c:v>3.42</c:v>
                </c:pt>
                <c:pt idx="41">
                  <c:v>3.29</c:v>
                </c:pt>
                <c:pt idx="42">
                  <c:v>3.36</c:v>
                </c:pt>
              </c:numCache>
            </c:numRef>
          </c:val>
        </c:ser>
        <c:ser>
          <c:idx val="2"/>
          <c:order val="2"/>
          <c:tx>
            <c:strRef>
              <c:f>[vaccine_table_2.xlsx]Figure2!$A$54</c:f>
              <c:strCache>
                <c:ptCount val="1"/>
                <c:pt idx="0">
                  <c:v>8-28 days</c:v>
                </c:pt>
              </c:strCache>
            </c:strRef>
          </c:tx>
          <c:spPr>
            <a:solidFill>
              <a:srgbClr val="92D050"/>
            </a:solidFill>
            <a:ln w="9525" cap="flat" cmpd="sng" algn="ctr">
              <a:solidFill>
                <a:schemeClr val="dk1">
                  <a:tint val="92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  <c:invertIfNegative val="0"/>
          <c:cat>
            <c:multiLvlStrRef>
              <c:f>[vaccine_table_2.xlsx]Figure2!$B$50:$AR$51</c:f>
              <c:multiLvlStrCache>
                <c:ptCount val="43"/>
                <c:lvl>
                  <c:pt idx="0">
                    <c:v>HBV</c:v>
                  </c:pt>
                  <c:pt idx="1">
                    <c:v>BCG</c:v>
                  </c:pt>
                  <c:pt idx="2">
                    <c:v>OPV</c:v>
                  </c:pt>
                  <c:pt idx="4">
                    <c:v>HBV</c:v>
                  </c:pt>
                  <c:pt idx="5">
                    <c:v>BCG</c:v>
                  </c:pt>
                  <c:pt idx="6">
                    <c:v>OPV</c:v>
                  </c:pt>
                  <c:pt idx="8">
                    <c:v>HBV</c:v>
                  </c:pt>
                  <c:pt idx="9">
                    <c:v>BCG</c:v>
                  </c:pt>
                  <c:pt idx="10">
                    <c:v>OPV</c:v>
                  </c:pt>
                  <c:pt idx="12">
                    <c:v>HBV</c:v>
                  </c:pt>
                  <c:pt idx="13">
                    <c:v>BCG</c:v>
                  </c:pt>
                  <c:pt idx="14">
                    <c:v>OPV</c:v>
                  </c:pt>
                  <c:pt idx="16">
                    <c:v>HBV</c:v>
                  </c:pt>
                  <c:pt idx="17">
                    <c:v>BCG</c:v>
                  </c:pt>
                  <c:pt idx="18">
                    <c:v>OPV</c:v>
                  </c:pt>
                  <c:pt idx="20">
                    <c:v>HBV</c:v>
                  </c:pt>
                  <c:pt idx="21">
                    <c:v>BCG</c:v>
                  </c:pt>
                  <c:pt idx="22">
                    <c:v>OPV</c:v>
                  </c:pt>
                  <c:pt idx="24">
                    <c:v>HBV</c:v>
                  </c:pt>
                  <c:pt idx="25">
                    <c:v>BCG</c:v>
                  </c:pt>
                  <c:pt idx="26">
                    <c:v>OPV</c:v>
                  </c:pt>
                  <c:pt idx="28">
                    <c:v>HBV</c:v>
                  </c:pt>
                  <c:pt idx="29">
                    <c:v>BCG</c:v>
                  </c:pt>
                  <c:pt idx="30">
                    <c:v>OPV</c:v>
                  </c:pt>
                  <c:pt idx="32">
                    <c:v>HBV</c:v>
                  </c:pt>
                  <c:pt idx="33">
                    <c:v>BCG</c:v>
                  </c:pt>
                  <c:pt idx="34">
                    <c:v>OPV</c:v>
                  </c:pt>
                  <c:pt idx="36">
                    <c:v>HBV</c:v>
                  </c:pt>
                  <c:pt idx="37">
                    <c:v>BCG</c:v>
                  </c:pt>
                  <c:pt idx="38">
                    <c:v>OPV</c:v>
                  </c:pt>
                  <c:pt idx="40">
                    <c:v>HBV</c:v>
                  </c:pt>
                  <c:pt idx="41">
                    <c:v>BCG</c:v>
                  </c:pt>
                  <c:pt idx="42">
                    <c:v>OPV</c:v>
                  </c:pt>
                </c:lvl>
                <c:lvl>
                  <c:pt idx="0">
                    <c:v>2004</c:v>
                  </c:pt>
                  <c:pt idx="3">
                    <c:v>.</c:v>
                  </c:pt>
                  <c:pt idx="4">
                    <c:v>2005</c:v>
                  </c:pt>
                  <c:pt idx="7">
                    <c:v>.</c:v>
                  </c:pt>
                  <c:pt idx="8">
                    <c:v>2006</c:v>
                  </c:pt>
                  <c:pt idx="11">
                    <c:v>.</c:v>
                  </c:pt>
                  <c:pt idx="12">
                    <c:v>2007</c:v>
                  </c:pt>
                  <c:pt idx="15">
                    <c:v>.</c:v>
                  </c:pt>
                  <c:pt idx="16">
                    <c:v>2008</c:v>
                  </c:pt>
                  <c:pt idx="19">
                    <c:v>.</c:v>
                  </c:pt>
                  <c:pt idx="20">
                    <c:v>2009</c:v>
                  </c:pt>
                  <c:pt idx="23">
                    <c:v>.</c:v>
                  </c:pt>
                  <c:pt idx="24">
                    <c:v>2010</c:v>
                  </c:pt>
                  <c:pt idx="27">
                    <c:v>.</c:v>
                  </c:pt>
                  <c:pt idx="28">
                    <c:v>2011</c:v>
                  </c:pt>
                  <c:pt idx="31">
                    <c:v>.</c:v>
                  </c:pt>
                  <c:pt idx="32">
                    <c:v>2012</c:v>
                  </c:pt>
                  <c:pt idx="35">
                    <c:v>.</c:v>
                  </c:pt>
                  <c:pt idx="36">
                    <c:v>2013</c:v>
                  </c:pt>
                  <c:pt idx="39">
                    <c:v>.</c:v>
                  </c:pt>
                  <c:pt idx="40">
                    <c:v>2014</c:v>
                  </c:pt>
                </c:lvl>
              </c:multiLvlStrCache>
            </c:multiLvlStrRef>
          </c:cat>
          <c:val>
            <c:numRef>
              <c:f>[vaccine_table_2.xlsx]Figure2!$B$54:$AR$54</c:f>
              <c:numCache>
                <c:formatCode>General</c:formatCode>
                <c:ptCount val="43"/>
                <c:pt idx="0">
                  <c:v>40.93</c:v>
                </c:pt>
                <c:pt idx="1">
                  <c:v>37.06</c:v>
                </c:pt>
                <c:pt idx="2">
                  <c:v>36.29000000000001</c:v>
                </c:pt>
                <c:pt idx="4">
                  <c:v>46.0</c:v>
                </c:pt>
                <c:pt idx="5">
                  <c:v>44.0</c:v>
                </c:pt>
                <c:pt idx="6">
                  <c:v>44.25</c:v>
                </c:pt>
                <c:pt idx="8">
                  <c:v>48.3</c:v>
                </c:pt>
                <c:pt idx="9">
                  <c:v>46.31</c:v>
                </c:pt>
                <c:pt idx="10">
                  <c:v>46.90000000000001</c:v>
                </c:pt>
                <c:pt idx="12">
                  <c:v>55.26000000000001</c:v>
                </c:pt>
                <c:pt idx="13">
                  <c:v>53.18000000000001</c:v>
                </c:pt>
                <c:pt idx="14">
                  <c:v>54.43</c:v>
                </c:pt>
                <c:pt idx="16">
                  <c:v>48.09</c:v>
                </c:pt>
                <c:pt idx="17">
                  <c:v>47.93</c:v>
                </c:pt>
                <c:pt idx="18">
                  <c:v>46.34</c:v>
                </c:pt>
                <c:pt idx="20">
                  <c:v>47.56</c:v>
                </c:pt>
                <c:pt idx="21">
                  <c:v>51.27</c:v>
                </c:pt>
                <c:pt idx="22">
                  <c:v>51.63</c:v>
                </c:pt>
                <c:pt idx="24">
                  <c:v>51.41</c:v>
                </c:pt>
                <c:pt idx="25">
                  <c:v>53.26000000000001</c:v>
                </c:pt>
                <c:pt idx="26">
                  <c:v>53.50000000000001</c:v>
                </c:pt>
                <c:pt idx="28">
                  <c:v>54.13</c:v>
                </c:pt>
                <c:pt idx="29">
                  <c:v>55.17</c:v>
                </c:pt>
                <c:pt idx="30">
                  <c:v>56.37</c:v>
                </c:pt>
                <c:pt idx="32">
                  <c:v>55.49</c:v>
                </c:pt>
                <c:pt idx="33">
                  <c:v>56.51</c:v>
                </c:pt>
                <c:pt idx="34">
                  <c:v>57.18000000000001</c:v>
                </c:pt>
                <c:pt idx="36">
                  <c:v>56.32000000000001</c:v>
                </c:pt>
                <c:pt idx="37">
                  <c:v>57.11000000000001</c:v>
                </c:pt>
                <c:pt idx="38">
                  <c:v>58.03000000000001</c:v>
                </c:pt>
                <c:pt idx="40">
                  <c:v>57.95</c:v>
                </c:pt>
                <c:pt idx="41">
                  <c:v>58.08</c:v>
                </c:pt>
                <c:pt idx="42">
                  <c:v>59.15000000000001</c:v>
                </c:pt>
              </c:numCache>
            </c:numRef>
          </c:val>
        </c:ser>
        <c:ser>
          <c:idx val="3"/>
          <c:order val="3"/>
          <c:tx>
            <c:strRef>
              <c:f>[vaccine_table_2.xlsx]Figure2!$A$55</c:f>
              <c:strCache>
                <c:ptCount val="1"/>
                <c:pt idx="0">
                  <c:v>29-180 days</c:v>
                </c:pt>
              </c:strCache>
            </c:strRef>
          </c:tx>
          <c:spPr>
            <a:solidFill>
              <a:srgbClr val="FFC000"/>
            </a:solidFill>
            <a:ln w="9525" cap="flat" cmpd="sng" algn="ctr">
              <a:solidFill>
                <a:schemeClr val="dk1">
                  <a:tint val="92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  <c:invertIfNegative val="0"/>
          <c:cat>
            <c:multiLvlStrRef>
              <c:f>[vaccine_table_2.xlsx]Figure2!$B$50:$AR$51</c:f>
              <c:multiLvlStrCache>
                <c:ptCount val="43"/>
                <c:lvl>
                  <c:pt idx="0">
                    <c:v>HBV</c:v>
                  </c:pt>
                  <c:pt idx="1">
                    <c:v>BCG</c:v>
                  </c:pt>
                  <c:pt idx="2">
                    <c:v>OPV</c:v>
                  </c:pt>
                  <c:pt idx="4">
                    <c:v>HBV</c:v>
                  </c:pt>
                  <c:pt idx="5">
                    <c:v>BCG</c:v>
                  </c:pt>
                  <c:pt idx="6">
                    <c:v>OPV</c:v>
                  </c:pt>
                  <c:pt idx="8">
                    <c:v>HBV</c:v>
                  </c:pt>
                  <c:pt idx="9">
                    <c:v>BCG</c:v>
                  </c:pt>
                  <c:pt idx="10">
                    <c:v>OPV</c:v>
                  </c:pt>
                  <c:pt idx="12">
                    <c:v>HBV</c:v>
                  </c:pt>
                  <c:pt idx="13">
                    <c:v>BCG</c:v>
                  </c:pt>
                  <c:pt idx="14">
                    <c:v>OPV</c:v>
                  </c:pt>
                  <c:pt idx="16">
                    <c:v>HBV</c:v>
                  </c:pt>
                  <c:pt idx="17">
                    <c:v>BCG</c:v>
                  </c:pt>
                  <c:pt idx="18">
                    <c:v>OPV</c:v>
                  </c:pt>
                  <c:pt idx="20">
                    <c:v>HBV</c:v>
                  </c:pt>
                  <c:pt idx="21">
                    <c:v>BCG</c:v>
                  </c:pt>
                  <c:pt idx="22">
                    <c:v>OPV</c:v>
                  </c:pt>
                  <c:pt idx="24">
                    <c:v>HBV</c:v>
                  </c:pt>
                  <c:pt idx="25">
                    <c:v>BCG</c:v>
                  </c:pt>
                  <c:pt idx="26">
                    <c:v>OPV</c:v>
                  </c:pt>
                  <c:pt idx="28">
                    <c:v>HBV</c:v>
                  </c:pt>
                  <c:pt idx="29">
                    <c:v>BCG</c:v>
                  </c:pt>
                  <c:pt idx="30">
                    <c:v>OPV</c:v>
                  </c:pt>
                  <c:pt idx="32">
                    <c:v>HBV</c:v>
                  </c:pt>
                  <c:pt idx="33">
                    <c:v>BCG</c:v>
                  </c:pt>
                  <c:pt idx="34">
                    <c:v>OPV</c:v>
                  </c:pt>
                  <c:pt idx="36">
                    <c:v>HBV</c:v>
                  </c:pt>
                  <c:pt idx="37">
                    <c:v>BCG</c:v>
                  </c:pt>
                  <c:pt idx="38">
                    <c:v>OPV</c:v>
                  </c:pt>
                  <c:pt idx="40">
                    <c:v>HBV</c:v>
                  </c:pt>
                  <c:pt idx="41">
                    <c:v>BCG</c:v>
                  </c:pt>
                  <c:pt idx="42">
                    <c:v>OPV</c:v>
                  </c:pt>
                </c:lvl>
                <c:lvl>
                  <c:pt idx="0">
                    <c:v>2004</c:v>
                  </c:pt>
                  <c:pt idx="3">
                    <c:v>.</c:v>
                  </c:pt>
                  <c:pt idx="4">
                    <c:v>2005</c:v>
                  </c:pt>
                  <c:pt idx="7">
                    <c:v>.</c:v>
                  </c:pt>
                  <c:pt idx="8">
                    <c:v>2006</c:v>
                  </c:pt>
                  <c:pt idx="11">
                    <c:v>.</c:v>
                  </c:pt>
                  <c:pt idx="12">
                    <c:v>2007</c:v>
                  </c:pt>
                  <c:pt idx="15">
                    <c:v>.</c:v>
                  </c:pt>
                  <c:pt idx="16">
                    <c:v>2008</c:v>
                  </c:pt>
                  <c:pt idx="19">
                    <c:v>.</c:v>
                  </c:pt>
                  <c:pt idx="20">
                    <c:v>2009</c:v>
                  </c:pt>
                  <c:pt idx="23">
                    <c:v>.</c:v>
                  </c:pt>
                  <c:pt idx="24">
                    <c:v>2010</c:v>
                  </c:pt>
                  <c:pt idx="27">
                    <c:v>.</c:v>
                  </c:pt>
                  <c:pt idx="28">
                    <c:v>2011</c:v>
                  </c:pt>
                  <c:pt idx="31">
                    <c:v>.</c:v>
                  </c:pt>
                  <c:pt idx="32">
                    <c:v>2012</c:v>
                  </c:pt>
                  <c:pt idx="35">
                    <c:v>.</c:v>
                  </c:pt>
                  <c:pt idx="36">
                    <c:v>2013</c:v>
                  </c:pt>
                  <c:pt idx="39">
                    <c:v>.</c:v>
                  </c:pt>
                  <c:pt idx="40">
                    <c:v>2014</c:v>
                  </c:pt>
                </c:lvl>
              </c:multiLvlStrCache>
            </c:multiLvlStrRef>
          </c:cat>
          <c:val>
            <c:numRef>
              <c:f>[vaccine_table_2.xlsx]Figure2!$B$55:$AR$55</c:f>
              <c:numCache>
                <c:formatCode>General</c:formatCode>
                <c:ptCount val="43"/>
                <c:pt idx="0">
                  <c:v>40.92</c:v>
                </c:pt>
                <c:pt idx="1">
                  <c:v>38.61</c:v>
                </c:pt>
                <c:pt idx="2">
                  <c:v>42.47</c:v>
                </c:pt>
                <c:pt idx="4">
                  <c:v>40.25</c:v>
                </c:pt>
                <c:pt idx="5">
                  <c:v>39.75</c:v>
                </c:pt>
                <c:pt idx="6">
                  <c:v>39.75</c:v>
                </c:pt>
                <c:pt idx="8">
                  <c:v>39.92</c:v>
                </c:pt>
                <c:pt idx="9">
                  <c:v>39.72000000000001</c:v>
                </c:pt>
                <c:pt idx="10">
                  <c:v>39.72000000000001</c:v>
                </c:pt>
                <c:pt idx="12">
                  <c:v>36.15</c:v>
                </c:pt>
                <c:pt idx="13">
                  <c:v>35.6</c:v>
                </c:pt>
                <c:pt idx="14">
                  <c:v>35.88</c:v>
                </c:pt>
                <c:pt idx="16">
                  <c:v>36.3</c:v>
                </c:pt>
                <c:pt idx="17">
                  <c:v>37.11000000000001</c:v>
                </c:pt>
                <c:pt idx="18">
                  <c:v>35.35</c:v>
                </c:pt>
                <c:pt idx="20">
                  <c:v>31.65000000000001</c:v>
                </c:pt>
                <c:pt idx="21">
                  <c:v>33.82</c:v>
                </c:pt>
                <c:pt idx="22">
                  <c:v>33.64</c:v>
                </c:pt>
                <c:pt idx="24">
                  <c:v>35.62000000000001</c:v>
                </c:pt>
                <c:pt idx="25">
                  <c:v>36.74</c:v>
                </c:pt>
                <c:pt idx="26">
                  <c:v>36.99</c:v>
                </c:pt>
                <c:pt idx="28">
                  <c:v>33.65000000000001</c:v>
                </c:pt>
                <c:pt idx="29">
                  <c:v>34.63</c:v>
                </c:pt>
                <c:pt idx="30">
                  <c:v>34.56</c:v>
                </c:pt>
                <c:pt idx="32">
                  <c:v>34.39</c:v>
                </c:pt>
                <c:pt idx="33">
                  <c:v>35.00000000000001</c:v>
                </c:pt>
                <c:pt idx="34">
                  <c:v>35.23000000000001</c:v>
                </c:pt>
                <c:pt idx="36">
                  <c:v>32.23000000000001</c:v>
                </c:pt>
                <c:pt idx="37">
                  <c:v>33.55</c:v>
                </c:pt>
                <c:pt idx="38">
                  <c:v>33.42</c:v>
                </c:pt>
                <c:pt idx="40">
                  <c:v>33.94</c:v>
                </c:pt>
                <c:pt idx="41">
                  <c:v>34.68</c:v>
                </c:pt>
                <c:pt idx="42">
                  <c:v>34.28</c:v>
                </c:pt>
              </c:numCache>
            </c:numRef>
          </c:val>
        </c:ser>
        <c:ser>
          <c:idx val="4"/>
          <c:order val="4"/>
          <c:tx>
            <c:strRef>
              <c:f>[vaccine_table_2.xlsx]Figure2!$A$56</c:f>
              <c:strCache>
                <c:ptCount val="1"/>
                <c:pt idx="0">
                  <c:v>181-365 days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 w="9525" cap="flat" cmpd="sng" algn="ctr">
              <a:solidFill>
                <a:schemeClr val="dk1">
                  <a:tint val="92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  <c:invertIfNegative val="0"/>
          <c:cat>
            <c:multiLvlStrRef>
              <c:f>[vaccine_table_2.xlsx]Figure2!$B$50:$AR$51</c:f>
              <c:multiLvlStrCache>
                <c:ptCount val="43"/>
                <c:lvl>
                  <c:pt idx="0">
                    <c:v>HBV</c:v>
                  </c:pt>
                  <c:pt idx="1">
                    <c:v>BCG</c:v>
                  </c:pt>
                  <c:pt idx="2">
                    <c:v>OPV</c:v>
                  </c:pt>
                  <c:pt idx="4">
                    <c:v>HBV</c:v>
                  </c:pt>
                  <c:pt idx="5">
                    <c:v>BCG</c:v>
                  </c:pt>
                  <c:pt idx="6">
                    <c:v>OPV</c:v>
                  </c:pt>
                  <c:pt idx="8">
                    <c:v>HBV</c:v>
                  </c:pt>
                  <c:pt idx="9">
                    <c:v>BCG</c:v>
                  </c:pt>
                  <c:pt idx="10">
                    <c:v>OPV</c:v>
                  </c:pt>
                  <c:pt idx="12">
                    <c:v>HBV</c:v>
                  </c:pt>
                  <c:pt idx="13">
                    <c:v>BCG</c:v>
                  </c:pt>
                  <c:pt idx="14">
                    <c:v>OPV</c:v>
                  </c:pt>
                  <c:pt idx="16">
                    <c:v>HBV</c:v>
                  </c:pt>
                  <c:pt idx="17">
                    <c:v>BCG</c:v>
                  </c:pt>
                  <c:pt idx="18">
                    <c:v>OPV</c:v>
                  </c:pt>
                  <c:pt idx="20">
                    <c:v>HBV</c:v>
                  </c:pt>
                  <c:pt idx="21">
                    <c:v>BCG</c:v>
                  </c:pt>
                  <c:pt idx="22">
                    <c:v>OPV</c:v>
                  </c:pt>
                  <c:pt idx="24">
                    <c:v>HBV</c:v>
                  </c:pt>
                  <c:pt idx="25">
                    <c:v>BCG</c:v>
                  </c:pt>
                  <c:pt idx="26">
                    <c:v>OPV</c:v>
                  </c:pt>
                  <c:pt idx="28">
                    <c:v>HBV</c:v>
                  </c:pt>
                  <c:pt idx="29">
                    <c:v>BCG</c:v>
                  </c:pt>
                  <c:pt idx="30">
                    <c:v>OPV</c:v>
                  </c:pt>
                  <c:pt idx="32">
                    <c:v>HBV</c:v>
                  </c:pt>
                  <c:pt idx="33">
                    <c:v>BCG</c:v>
                  </c:pt>
                  <c:pt idx="34">
                    <c:v>OPV</c:v>
                  </c:pt>
                  <c:pt idx="36">
                    <c:v>HBV</c:v>
                  </c:pt>
                  <c:pt idx="37">
                    <c:v>BCG</c:v>
                  </c:pt>
                  <c:pt idx="38">
                    <c:v>OPV</c:v>
                  </c:pt>
                  <c:pt idx="40">
                    <c:v>HBV</c:v>
                  </c:pt>
                  <c:pt idx="41">
                    <c:v>BCG</c:v>
                  </c:pt>
                  <c:pt idx="42">
                    <c:v>OPV</c:v>
                  </c:pt>
                </c:lvl>
                <c:lvl>
                  <c:pt idx="0">
                    <c:v>2004</c:v>
                  </c:pt>
                  <c:pt idx="3">
                    <c:v>.</c:v>
                  </c:pt>
                  <c:pt idx="4">
                    <c:v>2005</c:v>
                  </c:pt>
                  <c:pt idx="7">
                    <c:v>.</c:v>
                  </c:pt>
                  <c:pt idx="8">
                    <c:v>2006</c:v>
                  </c:pt>
                  <c:pt idx="11">
                    <c:v>.</c:v>
                  </c:pt>
                  <c:pt idx="12">
                    <c:v>2007</c:v>
                  </c:pt>
                  <c:pt idx="15">
                    <c:v>.</c:v>
                  </c:pt>
                  <c:pt idx="16">
                    <c:v>2008</c:v>
                  </c:pt>
                  <c:pt idx="19">
                    <c:v>.</c:v>
                  </c:pt>
                  <c:pt idx="20">
                    <c:v>2009</c:v>
                  </c:pt>
                  <c:pt idx="23">
                    <c:v>.</c:v>
                  </c:pt>
                  <c:pt idx="24">
                    <c:v>2010</c:v>
                  </c:pt>
                  <c:pt idx="27">
                    <c:v>.</c:v>
                  </c:pt>
                  <c:pt idx="28">
                    <c:v>2011</c:v>
                  </c:pt>
                  <c:pt idx="31">
                    <c:v>.</c:v>
                  </c:pt>
                  <c:pt idx="32">
                    <c:v>2012</c:v>
                  </c:pt>
                  <c:pt idx="35">
                    <c:v>.</c:v>
                  </c:pt>
                  <c:pt idx="36">
                    <c:v>2013</c:v>
                  </c:pt>
                  <c:pt idx="39">
                    <c:v>.</c:v>
                  </c:pt>
                  <c:pt idx="40">
                    <c:v>2014</c:v>
                  </c:pt>
                </c:lvl>
              </c:multiLvlStrCache>
            </c:multiLvlStrRef>
          </c:cat>
          <c:val>
            <c:numRef>
              <c:f>[vaccine_table_2.xlsx]Figure2!$B$56:$AR$56</c:f>
              <c:numCache>
                <c:formatCode>General</c:formatCode>
                <c:ptCount val="43"/>
                <c:pt idx="0">
                  <c:v>1.55</c:v>
                </c:pt>
                <c:pt idx="1">
                  <c:v>1.930000000000007</c:v>
                </c:pt>
                <c:pt idx="2">
                  <c:v>1.550000000000011</c:v>
                </c:pt>
                <c:pt idx="4">
                  <c:v>0.5</c:v>
                </c:pt>
                <c:pt idx="5">
                  <c:v>0.5</c:v>
                </c:pt>
                <c:pt idx="6">
                  <c:v>0.75</c:v>
                </c:pt>
                <c:pt idx="8">
                  <c:v>0.600000000000008</c:v>
                </c:pt>
                <c:pt idx="9">
                  <c:v>0.799999999999997</c:v>
                </c:pt>
                <c:pt idx="10">
                  <c:v>0.799999999999997</c:v>
                </c:pt>
                <c:pt idx="12">
                  <c:v>0.140000000000001</c:v>
                </c:pt>
                <c:pt idx="13">
                  <c:v>0.269999999999996</c:v>
                </c:pt>
                <c:pt idx="14">
                  <c:v>0.27000000000001</c:v>
                </c:pt>
                <c:pt idx="16">
                  <c:v>0.47999999999999</c:v>
                </c:pt>
                <c:pt idx="17">
                  <c:v>0.629999999999995</c:v>
                </c:pt>
                <c:pt idx="18">
                  <c:v>0.480000000000004</c:v>
                </c:pt>
                <c:pt idx="20">
                  <c:v>0.810000000000002</c:v>
                </c:pt>
                <c:pt idx="21">
                  <c:v>1.260000000000005</c:v>
                </c:pt>
                <c:pt idx="22">
                  <c:v>0.899999999999991</c:v>
                </c:pt>
                <c:pt idx="24">
                  <c:v>0.560000000000002</c:v>
                </c:pt>
                <c:pt idx="25">
                  <c:v>0.489999999999995</c:v>
                </c:pt>
                <c:pt idx="26">
                  <c:v>0.480000000000004</c:v>
                </c:pt>
                <c:pt idx="28">
                  <c:v>1.129999999999995</c:v>
                </c:pt>
                <c:pt idx="29">
                  <c:v>1.200000000000003</c:v>
                </c:pt>
                <c:pt idx="30">
                  <c:v>1.129999999999995</c:v>
                </c:pt>
                <c:pt idx="32">
                  <c:v>0.420000000000002</c:v>
                </c:pt>
                <c:pt idx="33">
                  <c:v>0.420000000000002</c:v>
                </c:pt>
                <c:pt idx="34">
                  <c:v>0.310000000000002</c:v>
                </c:pt>
                <c:pt idx="36">
                  <c:v>0.399999999999991</c:v>
                </c:pt>
                <c:pt idx="37">
                  <c:v>0.39</c:v>
                </c:pt>
                <c:pt idx="38">
                  <c:v>0.200000000000003</c:v>
                </c:pt>
                <c:pt idx="40">
                  <c:v>0.329999999999998</c:v>
                </c:pt>
                <c:pt idx="41">
                  <c:v>0.330000000000012</c:v>
                </c:pt>
                <c:pt idx="42">
                  <c:v>0.259999999999991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-2114908304"/>
        <c:axId val="2128373680"/>
      </c:barChart>
      <c:catAx>
        <c:axId val="-211490830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lang="ja-JP" sz="14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ja-JP" sz="1400"/>
                  <a:t>Year of Birth</a:t>
                </a:r>
                <a:endParaRPr lang="ja-JP" altLang="en-US" sz="140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lang="ja-JP" sz="14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0" spcFirstLastPara="1" vertOverflow="ellipsis" vert="eaVert" wrap="square" anchor="ctr" anchorCtr="1"/>
          <a:lstStyle/>
          <a:p>
            <a:pPr>
              <a:defRPr lang="ja-JP" sz="12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128373680"/>
        <c:crosses val="autoZero"/>
        <c:auto val="1"/>
        <c:lblAlgn val="ctr"/>
        <c:lblOffset val="100"/>
        <c:noMultiLvlLbl val="0"/>
      </c:catAx>
      <c:valAx>
        <c:axId val="2128373680"/>
        <c:scaling>
          <c:orientation val="minMax"/>
          <c:max val="100.0"/>
        </c:scaling>
        <c:delete val="0"/>
        <c:axPos val="l"/>
        <c:majorGridlines>
          <c:spPr>
            <a:ln w="9525" cap="flat" cmpd="sng" algn="ctr">
              <a:solidFill>
                <a:schemeClr val="dk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ja-JP" sz="14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ja-JP" sz="1400"/>
                  <a:t>Vaccine</a:t>
                </a:r>
                <a:r>
                  <a:rPr lang="en-US" altLang="ja-JP" sz="1400" baseline="0"/>
                  <a:t> coverage (%)</a:t>
                </a:r>
                <a:endParaRPr lang="ja-JP" altLang="en-US" sz="140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lang="ja-JP" sz="14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2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-2114908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200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tint val="75000"/>
          <a:shade val="95000"/>
          <a:satMod val="105000"/>
        </a:schemeClr>
      </a:solidFill>
      <a:prstDash val="solid"/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33">
  <cs:axisTitle>
    <cs:lnRef idx="0"/>
    <cs:fillRef idx="0"/>
    <cs:effectRef idx="0"/>
    <cs:fontRef idx="minor">
      <a:schemeClr val="dk1"/>
    </cs:fontRef>
    <cs:defRPr sz="1000" b="1" kern="1200"/>
  </cs:axisTitle>
  <cs:categoryAxis>
    <cs:lnRef idx="1">
      <a:schemeClr val="dk1">
        <a:tint val="75000"/>
      </a:schemeClr>
    </cs:lnRef>
    <cs:fillRef idx="0"/>
    <cs:effectRef idx="0"/>
    <cs:fontRef idx="minor">
      <a:schemeClr val="dk1"/>
    </cs:fontRef>
    <cs:spPr>
      <a:ln>
        <a:round/>
      </a:ln>
    </cs:spPr>
    <cs:defRPr sz="1000" kern="1200"/>
  </cs:categoryAxis>
  <cs:chartArea>
    <cs:lnRef idx="1">
      <a:schemeClr val="dk1">
        <a:tint val="75000"/>
      </a:schemeClr>
    </cs:lnRef>
    <cs:fillRef idx="1">
      <a:schemeClr val="lt1"/>
    </cs:fillRef>
    <cs:effectRef idx="0"/>
    <cs:fontRef idx="minor">
      <a:schemeClr val="dk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dk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1">
      <a:schemeClr val="dk1">
        <a:tint val="92000"/>
      </a:schemeClr>
    </cs:lnRef>
    <cs:fillRef idx="1">
      <cs:styleClr val="auto"/>
    </cs:fillRef>
    <cs:effectRef idx="0"/>
    <cs:fontRef idx="minor">
      <a:schemeClr val="dk1"/>
    </cs:fontRef>
    <cs:spPr>
      <a:ln>
        <a:round/>
      </a:ln>
    </cs:spPr>
  </cs:dataPoint>
  <cs:dataPoint3D>
    <cs:lnRef idx="1">
      <a:schemeClr val="dk1">
        <a:tint val="92000"/>
      </a:schemeClr>
    </cs:lnRef>
    <cs:fillRef idx="1">
      <cs:styleClr val="auto"/>
    </cs:fillRef>
    <cs:effectRef idx="0"/>
    <cs:fontRef idx="minor">
      <a:schemeClr val="dk1"/>
    </cs:fontRef>
    <cs:spPr>
      <a:ln>
        <a:round/>
      </a:ln>
    </cs:spPr>
  </cs:dataPoint3D>
  <cs:dataPointLine>
    <cs:lnRef idx="1">
      <cs:styleClr val="auto"/>
    </cs:lnRef>
    <cs:lineWidthScale>5</cs:lineWidthScale>
    <cs:fillRef idx="0"/>
    <cs:effectRef idx="0"/>
    <cs:fontRef idx="minor">
      <a:schemeClr val="dk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dk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dk1"/>
    </cs:fontRef>
    <cs:spPr>
      <a:ln>
        <a:round/>
      </a:ln>
    </cs:spPr>
  </cs:dataPointWireframe>
  <cs:dataTable>
    <cs:lnRef idx="1">
      <a:schemeClr val="dk1">
        <a:tint val="75000"/>
      </a:schemeClr>
    </cs:lnRef>
    <cs:fillRef idx="0"/>
    <cs:effectRef idx="0"/>
    <cs:fontRef idx="minor">
      <a:schemeClr val="dk1"/>
    </cs:fontRef>
    <cs:spPr>
      <a:ln>
        <a:round/>
      </a:ln>
    </cs:spPr>
    <cs:defRPr sz="1000" kern="1200"/>
  </cs:dataTable>
  <cs:downBar>
    <cs:lnRef idx="1">
      <a:schemeClr val="dk1"/>
    </cs:lnRef>
    <cs:fillRef idx="1">
      <a:schemeClr val="dk1">
        <a:tint val="85000"/>
      </a:schemeClr>
    </cs:fillRef>
    <cs:effectRef idx="0"/>
    <cs:fontRef idx="minor">
      <a:schemeClr val="dk1"/>
    </cs:fontRef>
    <cs:spPr>
      <a:ln>
        <a:round/>
      </a:ln>
    </cs:spPr>
  </cs:downBar>
  <cs:dropLine>
    <cs:lnRef idx="1">
      <a:schemeClr val="dk1"/>
    </cs:lnRef>
    <cs:fillRef idx="0"/>
    <cs:effectRef idx="0"/>
    <cs:fontRef idx="minor">
      <a:schemeClr val="dk1"/>
    </cs:fontRef>
    <cs:spPr>
      <a:ln>
        <a:round/>
      </a:ln>
    </cs:spPr>
  </cs:dropLine>
  <cs:errorBar>
    <cs:lnRef idx="1">
      <a:schemeClr val="dk1"/>
    </cs:lnRef>
    <cs:fillRef idx="1">
      <a:schemeClr val="dk1"/>
    </cs:fillRef>
    <cs:effectRef idx="0"/>
    <cs:fontRef idx="minor">
      <a:schemeClr val="dk1"/>
    </cs:fontRef>
    <cs:spPr>
      <a:ln>
        <a:round/>
      </a:ln>
    </cs:spPr>
  </cs:errorBar>
  <cs:floor>
    <cs:lnRef idx="1">
      <a:schemeClr val="dk1">
        <a:tint val="75000"/>
      </a:schemeClr>
    </cs:lnRef>
    <cs:fillRef idx="1">
      <a:schemeClr val="dk1">
        <a:tint val="20000"/>
      </a:schemeClr>
    </cs:fillRef>
    <cs:effectRef idx="0"/>
    <cs:fontRef idx="minor">
      <a:schemeClr val="dk1"/>
    </cs:fontRef>
    <cs:spPr>
      <a:ln>
        <a:round/>
      </a:ln>
    </cs:spPr>
  </cs:floor>
  <cs:gridlineMajor>
    <cs:lnRef idx="1">
      <a:schemeClr val="dk1">
        <a:tint val="75000"/>
      </a:schemeClr>
    </cs:lnRef>
    <cs:fillRef idx="0"/>
    <cs:effectRef idx="0"/>
    <cs:fontRef idx="minor">
      <a:schemeClr val="dk1"/>
    </cs:fontRef>
    <cs:spPr>
      <a:ln>
        <a:round/>
      </a:ln>
    </cs:spPr>
  </cs:gridlineMajor>
  <cs:gridlineMinor>
    <cs:lnRef idx="1">
      <a:schemeClr val="dk1">
        <a:tint val="50000"/>
      </a:schemeClr>
    </cs:lnRef>
    <cs:fillRef idx="0"/>
    <cs:effectRef idx="0"/>
    <cs:fontRef idx="minor">
      <a:schemeClr val="dk1"/>
    </cs:fontRef>
    <cs:spPr>
      <a:ln>
        <a:round/>
      </a:ln>
    </cs:spPr>
  </cs:gridlineMinor>
  <cs:hiLoLine>
    <cs:lnRef idx="1">
      <a:schemeClr val="dk1"/>
    </cs:lnRef>
    <cs:fillRef idx="0"/>
    <cs:effectRef idx="0"/>
    <cs:fontRef idx="minor">
      <a:schemeClr val="dk1"/>
    </cs:fontRef>
    <cs:spPr>
      <a:ln>
        <a:round/>
      </a:ln>
    </cs:spPr>
  </cs:hiLoLine>
  <cs:leaderLine>
    <cs:lnRef idx="1">
      <a:schemeClr val="dk1"/>
    </cs:lnRef>
    <cs:fillRef idx="0"/>
    <cs:effectRef idx="0"/>
    <cs:fontRef idx="minor">
      <a:schemeClr val="dk1"/>
    </cs:fontRef>
    <cs:spPr>
      <a:ln>
        <a:round/>
      </a:ln>
    </cs:spPr>
  </cs:leaderLine>
  <cs:legend>
    <cs:lnRef idx="0"/>
    <cs:fillRef idx="0"/>
    <cs:effectRef idx="0"/>
    <cs:fontRef idx="minor">
      <a:schemeClr val="dk1"/>
    </cs:fontRef>
    <cs:defRPr sz="1000" kern="1200"/>
  </cs:legend>
  <cs:plotArea>
    <cs:lnRef idx="0"/>
    <cs:fillRef idx="1">
      <a:schemeClr val="dk1">
        <a:tint val="20000"/>
      </a:schemeClr>
    </cs:fillRef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1">
      <a:schemeClr val="dk1">
        <a:tint val="75000"/>
      </a:schemeClr>
    </cs:lnRef>
    <cs:fillRef idx="0"/>
    <cs:effectRef idx="0"/>
    <cs:fontRef idx="minor">
      <a:schemeClr val="dk1"/>
    </cs:fontRef>
    <cs:spPr>
      <a:ln>
        <a:round/>
      </a:ln>
    </cs:spPr>
    <cs:defRPr sz="1000" kern="1200"/>
  </cs:seriesAxis>
  <cs:seriesLine>
    <cs:lnRef idx="1">
      <a:schemeClr val="dk1"/>
    </cs:lnRef>
    <cs:fillRef idx="0"/>
    <cs:effectRef idx="0"/>
    <cs:fontRef idx="minor">
      <a:schemeClr val="dk1"/>
    </cs:fontRef>
    <cs:spPr>
      <a:ln>
        <a:round/>
      </a:ln>
    </cs:spPr>
  </cs:seriesLine>
  <cs:title>
    <cs:lnRef idx="0"/>
    <cs:fillRef idx="0"/>
    <cs:effectRef idx="0"/>
    <cs:fontRef idx="minor">
      <a:schemeClr val="dk1"/>
    </cs:fontRef>
    <cs:defRPr sz="1800" b="1" kern="1200"/>
  </cs:title>
  <cs:trendline>
    <cs:lnRef idx="1">
      <a:schemeClr val="dk1"/>
    </cs:lnRef>
    <cs:fillRef idx="0"/>
    <cs:effectRef idx="0"/>
    <cs:fontRef idx="minor">
      <a:schemeClr val="dk1"/>
    </cs:fontRef>
    <cs:spPr>
      <a:ln cap="rnd">
        <a:round/>
      </a:ln>
    </cs:spPr>
  </cs:trendline>
  <cs:trendlineLabel>
    <cs:lnRef idx="0"/>
    <cs:fillRef idx="0"/>
    <cs:effectRef idx="0"/>
    <cs:fontRef idx="minor">
      <a:schemeClr val="dk1"/>
    </cs:fontRef>
    <cs:defRPr sz="1000" kern="1200"/>
  </cs:trendlineLabel>
  <cs:upBar>
    <cs:lnRef idx="1">
      <a:schemeClr val="dk1"/>
    </cs:lnRef>
    <cs:fillRef idx="1">
      <a:schemeClr val="lt1"/>
    </cs:fillRef>
    <cs:effectRef idx="0"/>
    <cs:fontRef idx="minor">
      <a:schemeClr val="dk1"/>
    </cs:fontRef>
    <cs:spPr>
      <a:ln>
        <a:round/>
      </a:ln>
    </cs:spPr>
  </cs:upBar>
  <cs:valueAxis>
    <cs:lnRef idx="1">
      <a:schemeClr val="dk1">
        <a:tint val="75000"/>
      </a:schemeClr>
    </cs:lnRef>
    <cs:fillRef idx="0"/>
    <cs:effectRef idx="0"/>
    <cs:fontRef idx="minor">
      <a:schemeClr val="dk1"/>
    </cs:fontRef>
    <cs:spPr>
      <a:ln>
        <a:round/>
      </a:ln>
    </cs:spPr>
    <cs:defRPr sz="1000" kern="1200"/>
  </cs:valueAxis>
  <cs:wall>
    <cs:lnRef idx="0"/>
    <cs:fillRef idx="1">
      <a:schemeClr val="dk1">
        <a:tint val="20000"/>
      </a:schemeClr>
    </cs:fillRef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0.83388</cdr:x>
      <cdr:y>0.29915</cdr:y>
    </cdr:from>
    <cdr:to>
      <cdr:x>0.96959</cdr:x>
      <cdr:y>0.35953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6980601" y="1578552"/>
          <a:ext cx="1136073" cy="3186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ja-JP" altLang="en-US" sz="1100"/>
        </a:p>
      </cdr:txBody>
    </cdr:sp>
  </cdr:relSizeAnchor>
  <cdr:relSizeAnchor xmlns:cdr="http://schemas.openxmlformats.org/drawingml/2006/chartDrawing">
    <cdr:from>
      <cdr:x>0.8554</cdr:x>
      <cdr:y>0.3149</cdr:y>
    </cdr:from>
    <cdr:to>
      <cdr:x>0.97787</cdr:x>
      <cdr:y>0.35953</cdr:y>
    </cdr:to>
    <cdr:sp macro="" textlink="">
      <cdr:nvSpPr>
        <cdr:cNvPr id="3" name="テキスト ボックス 2"/>
        <cdr:cNvSpPr txBox="1"/>
      </cdr:nvSpPr>
      <cdr:spPr>
        <a:xfrm xmlns:a="http://schemas.openxmlformats.org/drawingml/2006/main">
          <a:off x="7160710" y="1661680"/>
          <a:ext cx="1025237" cy="2355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altLang="ja-JP" sz="1200" b="1" dirty="0" smtClean="0"/>
            <a:t>Days after birth</a:t>
          </a:r>
          <a:endParaRPr lang="ja-JP" altLang="en-US" sz="1200" b="1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DAFCF-8C11-8F4E-985D-2C670D0C1F64}" type="datetimeFigureOut">
              <a:rPr kumimoji="1" lang="ja-JP" altLang="en-US" smtClean="0"/>
              <a:pPr/>
              <a:t>2016/5/6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A3447-C1CA-8D41-AFDC-E22EEE6CD83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1136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DAFCF-8C11-8F4E-985D-2C670D0C1F64}" type="datetimeFigureOut">
              <a:rPr kumimoji="1" lang="ja-JP" altLang="en-US" smtClean="0"/>
              <a:pPr/>
              <a:t>2016/5/6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A3447-C1CA-8D41-AFDC-E22EEE6CD83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0351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DAFCF-8C11-8F4E-985D-2C670D0C1F64}" type="datetimeFigureOut">
              <a:rPr kumimoji="1" lang="ja-JP" altLang="en-US" smtClean="0"/>
              <a:pPr/>
              <a:t>2016/5/6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A3447-C1CA-8D41-AFDC-E22EEE6CD83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8889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DAFCF-8C11-8F4E-985D-2C670D0C1F64}" type="datetimeFigureOut">
              <a:rPr kumimoji="1" lang="ja-JP" altLang="en-US" smtClean="0"/>
              <a:pPr/>
              <a:t>2016/5/6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A3447-C1CA-8D41-AFDC-E22EEE6CD83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4013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DAFCF-8C11-8F4E-985D-2C670D0C1F64}" type="datetimeFigureOut">
              <a:rPr kumimoji="1" lang="ja-JP" altLang="en-US" smtClean="0"/>
              <a:pPr/>
              <a:t>2016/5/6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A3447-C1CA-8D41-AFDC-E22EEE6CD83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7169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DAFCF-8C11-8F4E-985D-2C670D0C1F64}" type="datetimeFigureOut">
              <a:rPr kumimoji="1" lang="ja-JP" altLang="en-US" smtClean="0"/>
              <a:pPr/>
              <a:t>2016/5/6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A3447-C1CA-8D41-AFDC-E22EEE6CD83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6308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DAFCF-8C11-8F4E-985D-2C670D0C1F64}" type="datetimeFigureOut">
              <a:rPr kumimoji="1" lang="ja-JP" altLang="en-US" smtClean="0"/>
              <a:pPr/>
              <a:t>2016/5/6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A3447-C1CA-8D41-AFDC-E22EEE6CD83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9630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DAFCF-8C11-8F4E-985D-2C670D0C1F64}" type="datetimeFigureOut">
              <a:rPr kumimoji="1" lang="ja-JP" altLang="en-US" smtClean="0"/>
              <a:pPr/>
              <a:t>2016/5/6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A3447-C1CA-8D41-AFDC-E22EEE6CD83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3660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DAFCF-8C11-8F4E-985D-2C670D0C1F64}" type="datetimeFigureOut">
              <a:rPr kumimoji="1" lang="ja-JP" altLang="en-US" smtClean="0"/>
              <a:pPr/>
              <a:t>2016/5/6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A3447-C1CA-8D41-AFDC-E22EEE6CD83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3610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DAFCF-8C11-8F4E-985D-2C670D0C1F64}" type="datetimeFigureOut">
              <a:rPr kumimoji="1" lang="ja-JP" altLang="en-US" smtClean="0"/>
              <a:pPr/>
              <a:t>2016/5/6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A3447-C1CA-8D41-AFDC-E22EEE6CD83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2886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DAFCF-8C11-8F4E-985D-2C670D0C1F64}" type="datetimeFigureOut">
              <a:rPr kumimoji="1" lang="ja-JP" altLang="en-US" smtClean="0"/>
              <a:pPr/>
              <a:t>2016/5/6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A3447-C1CA-8D41-AFDC-E22EEE6CD83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5064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DAFCF-8C11-8F4E-985D-2C670D0C1F64}" type="datetimeFigureOut">
              <a:rPr kumimoji="1" lang="ja-JP" altLang="en-US" smtClean="0"/>
              <a:pPr/>
              <a:t>2016/5/6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A3447-C1CA-8D41-AFDC-E22EEE6CD83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5821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/>
          <a:srcRect t="8306"/>
          <a:stretch/>
        </p:blipFill>
        <p:spPr bwMode="auto">
          <a:xfrm>
            <a:off x="347305" y="837804"/>
            <a:ext cx="8644295" cy="579561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465839" y="170934"/>
            <a:ext cx="422583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b="1" dirty="0" smtClean="0">
                <a:latin typeface="Times New Roman" charset="0"/>
                <a:ea typeface="Times New Roman" charset="0"/>
                <a:cs typeface="Times New Roman" charset="0"/>
              </a:rPr>
              <a:t>Figure 1. Map of </a:t>
            </a:r>
            <a:r>
              <a:rPr kumimoji="1" lang="en-US" altLang="ja-JP" sz="1000" b="1" dirty="0" err="1" smtClean="0">
                <a:latin typeface="Times New Roman" charset="0"/>
                <a:ea typeface="Times New Roman" charset="0"/>
                <a:cs typeface="Times New Roman" charset="0"/>
              </a:rPr>
              <a:t>Farafenni</a:t>
            </a:r>
            <a:r>
              <a:rPr kumimoji="1" lang="en-US" altLang="ja-JP" sz="1000" b="1" dirty="0" smtClean="0">
                <a:latin typeface="Times New Roman" charset="0"/>
                <a:ea typeface="Times New Roman" charset="0"/>
                <a:cs typeface="Times New Roman" charset="0"/>
              </a:rPr>
              <a:t> Health and Demographic Surveillance System</a:t>
            </a:r>
            <a:endParaRPr kumimoji="1" lang="ja-JP" altLang="en-US" sz="1000" b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16133" y="837804"/>
            <a:ext cx="1885839" cy="1557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9655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グラフ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9093391"/>
              </p:ext>
            </p:extLst>
          </p:nvPr>
        </p:nvGraphicFramePr>
        <p:xfrm>
          <a:off x="417725" y="790575"/>
          <a:ext cx="8371210" cy="5276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テキスト ボックス 1"/>
          <p:cNvSpPr txBox="1"/>
          <p:nvPr/>
        </p:nvSpPr>
        <p:spPr>
          <a:xfrm>
            <a:off x="417725" y="213208"/>
            <a:ext cx="42466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 smtClean="0">
                <a:latin typeface="Times New Roman" charset="0"/>
                <a:ea typeface="Times New Roman" charset="0"/>
                <a:cs typeface="Times New Roman" charset="0"/>
              </a:rPr>
              <a:t>Figure 2. Vaccine coverage within 1 year of </a:t>
            </a:r>
            <a:r>
              <a:rPr lang="en-US" altLang="ja-JP" sz="1000" dirty="0" smtClean="0">
                <a:latin typeface="Times New Roman" charset="0"/>
                <a:ea typeface="Times New Roman" charset="0"/>
                <a:cs typeface="Times New Roman" charset="0"/>
              </a:rPr>
              <a:t>age in</a:t>
            </a:r>
            <a:r>
              <a:rPr kumimoji="1" lang="en-US" altLang="ja-JP" sz="1000" dirty="0" smtClean="0">
                <a:latin typeface="Times New Roman" charset="0"/>
                <a:ea typeface="Times New Roman" charset="0"/>
                <a:cs typeface="Times New Roman" charset="0"/>
              </a:rPr>
              <a:t> FHDSS from 2004 to 2014 </a:t>
            </a:r>
            <a:endParaRPr kumimoji="1" lang="ja-JP" altLang="en-US" sz="10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3796520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912</TotalTime>
  <Words>36</Words>
  <Application>Microsoft Macintosh PowerPoint</Application>
  <PresentationFormat>画面に合わせる (4:3)</PresentationFormat>
  <Paragraphs>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Arial</vt:lpstr>
      <vt:lpstr>Calibri</vt:lpstr>
      <vt:lpstr>ＭＳ Ｐゴシック</vt:lpstr>
      <vt:lpstr>Times New Roman</vt:lpstr>
      <vt:lpstr>ホワイト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Miyahra  Reiko</dc:creator>
  <cp:lastModifiedBy>宮原麗子</cp:lastModifiedBy>
  <cp:revision>28</cp:revision>
  <dcterms:created xsi:type="dcterms:W3CDTF">2015-07-19T17:25:42Z</dcterms:created>
  <dcterms:modified xsi:type="dcterms:W3CDTF">2016-05-06T10:47:42Z</dcterms:modified>
</cp:coreProperties>
</file>