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1" r:id="rId3"/>
    <p:sldId id="266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 autoAdjust="0"/>
    <p:restoredTop sz="80270" autoAdjust="0"/>
  </p:normalViewPr>
  <p:slideViewPr>
    <p:cSldViewPr snapToGrid="0" snapToObjects="1">
      <p:cViewPr>
        <p:scale>
          <a:sx n="150" d="100"/>
          <a:sy n="150" d="100"/>
        </p:scale>
        <p:origin x="-80" y="208"/>
      </p:cViewPr>
      <p:guideLst>
        <p:guide orient="horz" pos="74"/>
        <p:guide pos="39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" d="100"/>
          <a:sy n="10" d="100"/>
        </p:scale>
        <p:origin x="-92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4567-3FC3-A847-AFFB-97594005DBB2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6831-36F9-6340-8AE1-E37A235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6831-36F9-6340-8AE1-E37A235031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2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6831-36F9-6340-8AE1-E37A23503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6831-36F9-6340-8AE1-E37A23503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ECDB-8AE3-644A-8108-0215B38E8596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E346-86CE-CF4C-91F2-472C0AE2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9" Type="http://schemas.openxmlformats.org/officeDocument/2006/relationships/image" Target="../media/image15.tiff"/><Relationship Id="rId10" Type="http://schemas.openxmlformats.org/officeDocument/2006/relationships/image" Target="../media/image16.tiff"/><Relationship Id="rId11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51425" y="1181100"/>
            <a:ext cx="7813074" cy="4852473"/>
            <a:chOff x="1027625" y="1422400"/>
            <a:chExt cx="7813074" cy="48524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301988" y="2534990"/>
              <a:ext cx="357152" cy="1224241"/>
              <a:chOff x="265717" y="1085659"/>
              <a:chExt cx="418654" cy="1445368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09659" y="2254028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41924" y="2084700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10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1924" y="1906905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20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41924" y="1720643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30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1920" y="1542845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40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1920" y="1365051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50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65717" y="1221123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100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65717" y="1085659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200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 rot="16200000">
              <a:off x="368445" y="3034721"/>
              <a:ext cx="1595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Times New Roman"/>
                  <a:cs typeface="Times New Roman"/>
                </a:rPr>
                <a:t>IgG</a:t>
              </a:r>
              <a:r>
                <a:rPr lang="en-US" sz="1200" b="1" dirty="0" smtClean="0">
                  <a:latin typeface="Times New Roman"/>
                  <a:cs typeface="Times New Roman"/>
                </a:rPr>
                <a:t> ASC/1M PBMCs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grpSp>
          <p:nvGrpSpPr>
            <p:cNvPr id="259" name="Group 258"/>
            <p:cNvGrpSpPr/>
            <p:nvPr/>
          </p:nvGrpSpPr>
          <p:grpSpPr>
            <a:xfrm>
              <a:off x="1595471" y="2321031"/>
              <a:ext cx="1700940" cy="1574369"/>
              <a:chOff x="609737" y="833054"/>
              <a:chExt cx="1993842" cy="1858736"/>
            </a:xfrm>
          </p:grpSpPr>
          <p:pic>
            <p:nvPicPr>
              <p:cNvPr id="4" name="Picture 3" descr="1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737" y="833054"/>
                <a:ext cx="1951348" cy="1645920"/>
              </a:xfrm>
              <a:prstGeom prst="rect">
                <a:avLst/>
              </a:prstGeom>
            </p:spPr>
          </p:pic>
          <p:grpSp>
            <p:nvGrpSpPr>
              <p:cNvPr id="91" name="Group 90"/>
              <p:cNvGrpSpPr/>
              <p:nvPr/>
            </p:nvGrpSpPr>
            <p:grpSpPr>
              <a:xfrm>
                <a:off x="682464" y="2382716"/>
                <a:ext cx="1921115" cy="309074"/>
                <a:chOff x="1457146" y="5311590"/>
                <a:chExt cx="1921115" cy="309074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1457146" y="5311801"/>
                  <a:ext cx="615967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992021" y="5311801"/>
                  <a:ext cx="698645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30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596938" y="5311590"/>
                  <a:ext cx="781323" cy="30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210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 rot="16200000">
              <a:off x="1687461" y="5338694"/>
              <a:ext cx="1595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Times New Roman"/>
                  <a:cs typeface="Times New Roman"/>
                </a:rPr>
                <a:t>IgG</a:t>
              </a:r>
              <a:r>
                <a:rPr lang="en-US" sz="1200" b="1" dirty="0" smtClean="0">
                  <a:latin typeface="Times New Roman"/>
                  <a:cs typeface="Times New Roman"/>
                </a:rPr>
                <a:t> ASC/1M PBMCs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V="1">
              <a:off x="1280319" y="2575466"/>
              <a:ext cx="17088" cy="12555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" name="Group 255"/>
            <p:cNvGrpSpPr/>
            <p:nvPr/>
          </p:nvGrpSpPr>
          <p:grpSpPr>
            <a:xfrm>
              <a:off x="2613911" y="4658613"/>
              <a:ext cx="1999010" cy="1581313"/>
              <a:chOff x="499712" y="3592857"/>
              <a:chExt cx="2343240" cy="1866934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877172" y="3592857"/>
                <a:ext cx="1965780" cy="1866934"/>
                <a:chOff x="877172" y="3592857"/>
                <a:chExt cx="1965780" cy="1866934"/>
              </a:xfrm>
            </p:grpSpPr>
            <p:pic>
              <p:nvPicPr>
                <p:cNvPr id="8" name="Picture 7" descr="23F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172" y="3592857"/>
                  <a:ext cx="1883390" cy="1645920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944912" y="5150717"/>
                  <a:ext cx="1898040" cy="309074"/>
                  <a:chOff x="1533349" y="5311590"/>
                  <a:chExt cx="1898040" cy="309074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533349" y="5311801"/>
                    <a:ext cx="615967" cy="3088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latin typeface="Times New Roman"/>
                        <a:cs typeface="Times New Roman"/>
                      </a:rPr>
                      <a:t>Day 0</a:t>
                    </a:r>
                    <a:endParaRPr lang="en-US" sz="11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074923" y="5311801"/>
                    <a:ext cx="698646" cy="3088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latin typeface="Times New Roman"/>
                        <a:cs typeface="Times New Roman"/>
                      </a:rPr>
                      <a:t>Day 30</a:t>
                    </a:r>
                    <a:endParaRPr lang="en-US" sz="11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650066" y="5311590"/>
                    <a:ext cx="781323" cy="3088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latin typeface="Times New Roman"/>
                        <a:cs typeface="Times New Roman"/>
                      </a:rPr>
                      <a:t>Day 210</a:t>
                    </a:r>
                    <a:endParaRPr lang="en-US" sz="1100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55" name="Group 254"/>
              <p:cNvGrpSpPr/>
              <p:nvPr/>
            </p:nvGrpSpPr>
            <p:grpSpPr>
              <a:xfrm>
                <a:off x="499712" y="3845374"/>
                <a:ext cx="446339" cy="1482322"/>
                <a:chOff x="499712" y="3845374"/>
                <a:chExt cx="446339" cy="1482322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64662" y="5029183"/>
                  <a:ext cx="26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96926" y="4851391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5393" y="4682063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05393" y="4504268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30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05389" y="4334937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40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05389" y="4165610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50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20719" y="4021682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20719" y="3894685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82" name="Straight Arrow Connector 181"/>
                <p:cNvCxnSpPr/>
                <p:nvPr/>
              </p:nvCxnSpPr>
              <p:spPr>
                <a:xfrm flipV="1">
                  <a:off x="499712" y="3845374"/>
                  <a:ext cx="20030" cy="14823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Picture 4" descr="6B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51" y="2321310"/>
              <a:ext cx="1606714" cy="1394111"/>
            </a:xfrm>
            <a:prstGeom prst="rect">
              <a:avLst/>
            </a:prstGeom>
          </p:spPr>
        </p:pic>
        <p:grpSp>
          <p:nvGrpSpPr>
            <p:cNvPr id="95" name="Group 94"/>
            <p:cNvGrpSpPr/>
            <p:nvPr/>
          </p:nvGrpSpPr>
          <p:grpSpPr>
            <a:xfrm>
              <a:off x="3542816" y="3641397"/>
              <a:ext cx="1646120" cy="268960"/>
              <a:chOff x="1457146" y="5303123"/>
              <a:chExt cx="1929582" cy="317541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457146" y="5311801"/>
                <a:ext cx="615967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Day 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021795" y="5311801"/>
                <a:ext cx="69864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Day 30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05405" y="5303123"/>
                <a:ext cx="781323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Day 210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3232024" y="2569766"/>
              <a:ext cx="357152" cy="1195555"/>
              <a:chOff x="1041420" y="3945487"/>
              <a:chExt cx="418654" cy="1411500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1185362" y="5079988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1117627" y="4919127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10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1117627" y="4741332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20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117627" y="4580471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30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1117623" y="4402673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40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117623" y="4224879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50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041420" y="4080951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100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1041420" y="3945487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200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5064859" y="2308717"/>
              <a:ext cx="1966134" cy="1584881"/>
              <a:chOff x="4676555" y="818516"/>
              <a:chExt cx="2304702" cy="1871147"/>
            </a:xfrm>
          </p:grpSpPr>
          <p:pic>
            <p:nvPicPr>
              <p:cNvPr id="6" name="Picture 5" descr="14.tif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0476" y="818516"/>
                <a:ext cx="1864835" cy="1645920"/>
              </a:xfrm>
              <a:prstGeom prst="rect">
                <a:avLst/>
              </a:prstGeom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5087590" y="2380589"/>
                <a:ext cx="1893667" cy="309074"/>
                <a:chOff x="1457146" y="5311590"/>
                <a:chExt cx="1893667" cy="309074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1457146" y="5311801"/>
                  <a:ext cx="615967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947360" y="5311801"/>
                  <a:ext cx="698645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30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569490" y="5311590"/>
                  <a:ext cx="781323" cy="30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210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676555" y="1119784"/>
                <a:ext cx="418654" cy="1403033"/>
                <a:chOff x="1041420" y="3945487"/>
                <a:chExt cx="418654" cy="1403033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1185362" y="5071521"/>
                  <a:ext cx="26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1117627" y="4874553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1117627" y="4706755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1117627" y="4540485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30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117622" y="4362687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40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1117623" y="4224879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50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1041420" y="4080951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1041420" y="3945487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262" name="Group 261"/>
            <p:cNvGrpSpPr/>
            <p:nvPr/>
          </p:nvGrpSpPr>
          <p:grpSpPr>
            <a:xfrm>
              <a:off x="6917038" y="2314527"/>
              <a:ext cx="1923661" cy="1585563"/>
              <a:chOff x="6847679" y="825376"/>
              <a:chExt cx="2254916" cy="1871952"/>
            </a:xfrm>
          </p:grpSpPr>
          <p:pic>
            <p:nvPicPr>
              <p:cNvPr id="7" name="Picture 6" descr="19F .tif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6815" y="825376"/>
                <a:ext cx="1794131" cy="1645920"/>
              </a:xfrm>
              <a:prstGeom prst="rect">
                <a:avLst/>
              </a:prstGeom>
            </p:spPr>
          </p:pic>
          <p:grpSp>
            <p:nvGrpSpPr>
              <p:cNvPr id="103" name="Group 102"/>
              <p:cNvGrpSpPr/>
              <p:nvPr/>
            </p:nvGrpSpPr>
            <p:grpSpPr>
              <a:xfrm>
                <a:off x="7230235" y="2388254"/>
                <a:ext cx="1872360" cy="309074"/>
                <a:chOff x="1457146" y="5311590"/>
                <a:chExt cx="1872360" cy="309074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>
                  <a:off x="1457146" y="5311801"/>
                  <a:ext cx="615967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970993" y="5311801"/>
                  <a:ext cx="698645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30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548183" y="5311590"/>
                  <a:ext cx="781323" cy="30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210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6847679" y="1182095"/>
                <a:ext cx="433799" cy="1352231"/>
                <a:chOff x="1041420" y="3945487"/>
                <a:chExt cx="433799" cy="1352231"/>
              </a:xfrm>
            </p:grpSpPr>
            <p:sp>
              <p:nvSpPr>
                <p:cNvPr id="232" name="TextBox 231"/>
                <p:cNvSpPr txBox="1"/>
                <p:nvPr/>
              </p:nvSpPr>
              <p:spPr>
                <a:xfrm>
                  <a:off x="1202296" y="5020719"/>
                  <a:ext cx="26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1134561" y="4859858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1134561" y="4690530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1126094" y="4529669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30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1117623" y="4360338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40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7" name="TextBox 236"/>
                <p:cNvSpPr txBox="1"/>
                <p:nvPr/>
              </p:nvSpPr>
              <p:spPr>
                <a:xfrm>
                  <a:off x="1117623" y="4191011"/>
                  <a:ext cx="3406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50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1041420" y="4064017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1041420" y="3945487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253" name="Group 252"/>
            <p:cNvGrpSpPr/>
            <p:nvPr/>
          </p:nvGrpSpPr>
          <p:grpSpPr>
            <a:xfrm>
              <a:off x="4510640" y="4658613"/>
              <a:ext cx="1954757" cy="1571480"/>
              <a:chOff x="3129450" y="3592857"/>
              <a:chExt cx="2291367" cy="1855326"/>
            </a:xfrm>
          </p:grpSpPr>
          <p:pic>
            <p:nvPicPr>
              <p:cNvPr id="9" name="Picture 8" descr="TT.tif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219" y="3592857"/>
                <a:ext cx="1874067" cy="1645920"/>
              </a:xfrm>
              <a:prstGeom prst="rect">
                <a:avLst/>
              </a:prstGeom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3531244" y="5139109"/>
                <a:ext cx="1889573" cy="309074"/>
                <a:chOff x="1541816" y="5311590"/>
                <a:chExt cx="1889573" cy="309074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1541816" y="5311801"/>
                  <a:ext cx="615967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2034356" y="5311801"/>
                  <a:ext cx="698646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30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650066" y="5311590"/>
                  <a:ext cx="781323" cy="308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210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129450" y="3858386"/>
                <a:ext cx="430704" cy="1430837"/>
                <a:chOff x="3129450" y="3858386"/>
                <a:chExt cx="430704" cy="1430837"/>
              </a:xfrm>
            </p:grpSpPr>
            <p:sp>
              <p:nvSpPr>
                <p:cNvPr id="240" name="TextBox 239"/>
                <p:cNvSpPr txBox="1"/>
                <p:nvPr/>
              </p:nvSpPr>
              <p:spPr>
                <a:xfrm>
                  <a:off x="3293542" y="5012224"/>
                  <a:ext cx="26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1" name="TextBox 240"/>
                <p:cNvSpPr txBox="1"/>
                <p:nvPr/>
              </p:nvSpPr>
              <p:spPr>
                <a:xfrm>
                  <a:off x="3138043" y="4741873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3137917" y="4448167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3141500" y="4146242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300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3129450" y="3858386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400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252" name="Group 251"/>
            <p:cNvGrpSpPr/>
            <p:nvPr/>
          </p:nvGrpSpPr>
          <p:grpSpPr>
            <a:xfrm>
              <a:off x="6260106" y="4658613"/>
              <a:ext cx="2027309" cy="1574143"/>
              <a:chOff x="5468036" y="3592857"/>
              <a:chExt cx="2376412" cy="1858470"/>
            </a:xfrm>
          </p:grpSpPr>
          <p:pic>
            <p:nvPicPr>
              <p:cNvPr id="10" name="Picture 9" descr="DT.tif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897" y="3592857"/>
                <a:ext cx="1941341" cy="1645920"/>
              </a:xfrm>
              <a:prstGeom prst="rect">
                <a:avLst/>
              </a:prstGeom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5912540" y="5142253"/>
                <a:ext cx="1931908" cy="309074"/>
                <a:chOff x="1558750" y="5311590"/>
                <a:chExt cx="1931908" cy="309074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1558750" y="5311801"/>
                  <a:ext cx="615967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117258" y="5311801"/>
                  <a:ext cx="698645" cy="308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30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709335" y="5311590"/>
                  <a:ext cx="781323" cy="308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/>
                      <a:cs typeface="Times New Roman"/>
                    </a:rPr>
                    <a:t>Day 210</a:t>
                  </a:r>
                  <a:endParaRPr lang="en-US" sz="11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5468036" y="3841452"/>
                <a:ext cx="430704" cy="1430837"/>
                <a:chOff x="3129450" y="3858386"/>
                <a:chExt cx="430704" cy="1430837"/>
              </a:xfrm>
            </p:grpSpPr>
            <p:sp>
              <p:nvSpPr>
                <p:cNvPr id="247" name="TextBox 246"/>
                <p:cNvSpPr txBox="1"/>
                <p:nvPr/>
              </p:nvSpPr>
              <p:spPr>
                <a:xfrm>
                  <a:off x="3293542" y="5012224"/>
                  <a:ext cx="26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3138043" y="4741873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100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3137917" y="4448167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200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3141500" y="4146242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300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3129450" y="3858386"/>
                  <a:ext cx="4186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400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3" name="TextBox 262"/>
            <p:cNvSpPr txBox="1"/>
            <p:nvPr/>
          </p:nvSpPr>
          <p:spPr>
            <a:xfrm>
              <a:off x="1840932" y="1873596"/>
              <a:ext cx="1109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Serotype 1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887899" y="4231044"/>
              <a:ext cx="14712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Tetanus toxoid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162728" y="4216702"/>
              <a:ext cx="1330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Serotype 23F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3725453" y="1876306"/>
              <a:ext cx="1246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Serotype 6B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527310" y="1889294"/>
              <a:ext cx="1212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Serotype 14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7263048" y="1875227"/>
              <a:ext cx="1330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Serotype 19F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608915" y="4218057"/>
              <a:ext cx="1740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latin typeface="Times New Roman"/>
                  <a:cs typeface="Times New Roman"/>
                </a:rPr>
                <a:t>Diphtheria toxoid</a:t>
              </a:r>
              <a:endParaRPr lang="en-US" sz="1600" b="1" u="sng" dirty="0">
                <a:latin typeface="Times New Roman"/>
                <a:cs typeface="Times New Roman"/>
              </a:endParaRPr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1891494" y="2246204"/>
              <a:ext cx="1120937" cy="813604"/>
              <a:chOff x="956736" y="744712"/>
              <a:chExt cx="1313962" cy="960560"/>
            </a:xfrm>
          </p:grpSpPr>
          <p:sp>
            <p:nvSpPr>
              <p:cNvPr id="270" name="TextBox 269"/>
              <p:cNvSpPr txBox="1"/>
              <p:nvPr/>
            </p:nvSpPr>
            <p:spPr>
              <a:xfrm>
                <a:off x="1247328" y="744712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P&lt;0.01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1579643" y="1024113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P=0.10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956736" y="1196557"/>
                <a:ext cx="691055" cy="50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</a:t>
                </a:r>
                <a:r>
                  <a:rPr lang="en-US" sz="1100" dirty="0" smtClean="0">
                    <a:latin typeface="Times New Roman"/>
                    <a:cs typeface="Times New Roman"/>
                  </a:rPr>
                  <a:t>0.01</a:t>
                </a:r>
                <a:endParaRPr lang="en-US" sz="1100" dirty="0">
                  <a:latin typeface="Times New Roman"/>
                  <a:cs typeface="Times New Roman"/>
                </a:endParaRPr>
              </a:p>
              <a:p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7404922" y="2225569"/>
              <a:ext cx="1120937" cy="534123"/>
              <a:chOff x="939802" y="850903"/>
              <a:chExt cx="1313962" cy="630598"/>
            </a:xfrm>
          </p:grpSpPr>
          <p:sp>
            <p:nvSpPr>
              <p:cNvPr id="278" name="TextBox 277"/>
              <p:cNvSpPr txBox="1"/>
              <p:nvPr/>
            </p:nvSpPr>
            <p:spPr>
              <a:xfrm>
                <a:off x="1264262" y="850903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</a:t>
                </a:r>
                <a:r>
                  <a:rPr lang="en-US" sz="1100" dirty="0" smtClean="0">
                    <a:latin typeface="Times New Roman"/>
                    <a:cs typeface="Times New Roman"/>
                  </a:rPr>
                  <a:t>0.01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562709" y="1172638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P=0.03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939802" y="1167276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P&lt;0.01</a:t>
                </a:r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5632406" y="2216605"/>
              <a:ext cx="1084821" cy="555638"/>
              <a:chOff x="889000" y="842436"/>
              <a:chExt cx="1271627" cy="655999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1221927" y="842436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P=0.03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1469572" y="1189572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P=0.03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889000" y="1116474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P=0.12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3740170" y="2240112"/>
              <a:ext cx="1149830" cy="515238"/>
              <a:chOff x="855132" y="842436"/>
              <a:chExt cx="1347830" cy="608301"/>
            </a:xfrm>
          </p:grpSpPr>
          <p:sp>
            <p:nvSpPr>
              <p:cNvPr id="286" name="TextBox 285"/>
              <p:cNvSpPr txBox="1"/>
              <p:nvPr/>
            </p:nvSpPr>
            <p:spPr>
              <a:xfrm>
                <a:off x="1213460" y="842436"/>
                <a:ext cx="691055" cy="30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P=0.24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1511907" y="1130303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P=0.09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855132" y="1141875"/>
                <a:ext cx="691055" cy="30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P=0.26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3227180" y="4573051"/>
              <a:ext cx="1099267" cy="541294"/>
              <a:chOff x="1007538" y="910172"/>
              <a:chExt cx="1288562" cy="639065"/>
            </a:xfrm>
          </p:grpSpPr>
          <p:sp>
            <p:nvSpPr>
              <p:cNvPr id="290" name="TextBox 289"/>
              <p:cNvSpPr txBox="1"/>
              <p:nvPr/>
            </p:nvSpPr>
            <p:spPr>
              <a:xfrm>
                <a:off x="1204993" y="910172"/>
                <a:ext cx="691056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P&lt;0.01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1605044" y="1240374"/>
                <a:ext cx="691056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P=0.13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1007538" y="1175743"/>
                <a:ext cx="691056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P=0.30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5067923" y="4577827"/>
              <a:ext cx="1106491" cy="579782"/>
              <a:chOff x="897467" y="884771"/>
              <a:chExt cx="1297028" cy="684505"/>
            </a:xfrm>
          </p:grpSpPr>
          <p:sp>
            <p:nvSpPr>
              <p:cNvPr id="294" name="TextBox 293"/>
              <p:cNvSpPr txBox="1"/>
              <p:nvPr/>
            </p:nvSpPr>
            <p:spPr>
              <a:xfrm>
                <a:off x="1213460" y="884771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P&lt;0.01</a:t>
                </a: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1503440" y="1164171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P=0.65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897467" y="1260413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P=0.01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6833089" y="4591872"/>
              <a:ext cx="1113714" cy="543924"/>
              <a:chOff x="1024472" y="986375"/>
              <a:chExt cx="1305495" cy="642170"/>
            </a:xfrm>
          </p:grpSpPr>
          <p:sp>
            <p:nvSpPr>
              <p:cNvPr id="298" name="TextBox 297"/>
              <p:cNvSpPr txBox="1"/>
              <p:nvPr/>
            </p:nvSpPr>
            <p:spPr>
              <a:xfrm>
                <a:off x="1365866" y="986375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P&lt;0.01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638912" y="1265774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/>
                    <a:cs typeface="Times New Roman"/>
                  </a:rPr>
                  <a:t>P=0.22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1024472" y="1319682"/>
                <a:ext cx="691055" cy="30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/>
                    <a:cs typeface="Times New Roman"/>
                  </a:rPr>
                  <a:t>P&lt;0.01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30300" y="1422400"/>
              <a:ext cx="948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Figure 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898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49" y="1818656"/>
            <a:ext cx="1331167" cy="992723"/>
          </a:xfrm>
          <a:prstGeom prst="rect">
            <a:avLst/>
          </a:prstGeom>
        </p:spPr>
      </p:pic>
      <p:pic>
        <p:nvPicPr>
          <p:cNvPr id="3" name="Picture 2" descr="1_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49" y="3337952"/>
            <a:ext cx="1331167" cy="992723"/>
          </a:xfrm>
          <a:prstGeom prst="rect">
            <a:avLst/>
          </a:prstGeom>
        </p:spPr>
      </p:pic>
      <p:pic>
        <p:nvPicPr>
          <p:cNvPr id="4" name="Picture 3" descr="6b_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80" y="1818656"/>
            <a:ext cx="1331167" cy="992723"/>
          </a:xfrm>
          <a:prstGeom prst="rect">
            <a:avLst/>
          </a:prstGeom>
        </p:spPr>
      </p:pic>
      <p:pic>
        <p:nvPicPr>
          <p:cNvPr id="5" name="Picture 4" descr="6b_6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80" y="3337952"/>
            <a:ext cx="1331167" cy="992723"/>
          </a:xfrm>
          <a:prstGeom prst="rect">
            <a:avLst/>
          </a:prstGeom>
        </p:spPr>
      </p:pic>
      <p:pic>
        <p:nvPicPr>
          <p:cNvPr id="6" name="Picture 5" descr="14_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33" y="1820143"/>
            <a:ext cx="1331167" cy="992723"/>
          </a:xfrm>
          <a:prstGeom prst="rect">
            <a:avLst/>
          </a:prstGeom>
        </p:spPr>
      </p:pic>
      <p:pic>
        <p:nvPicPr>
          <p:cNvPr id="7" name="Picture 6" descr="14_6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24" y="3345736"/>
            <a:ext cx="1331167" cy="992723"/>
          </a:xfrm>
          <a:prstGeom prst="rect">
            <a:avLst/>
          </a:prstGeom>
        </p:spPr>
      </p:pic>
      <p:pic>
        <p:nvPicPr>
          <p:cNvPr id="8" name="Picture 7" descr="19f_2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8" y="1817968"/>
            <a:ext cx="1331167" cy="992723"/>
          </a:xfrm>
          <a:prstGeom prst="rect">
            <a:avLst/>
          </a:prstGeom>
        </p:spPr>
      </p:pic>
      <p:pic>
        <p:nvPicPr>
          <p:cNvPr id="9" name="Picture 8" descr="19_6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91" y="3353527"/>
            <a:ext cx="1331167" cy="992723"/>
          </a:xfrm>
          <a:prstGeom prst="rect">
            <a:avLst/>
          </a:prstGeom>
        </p:spPr>
      </p:pic>
      <p:pic>
        <p:nvPicPr>
          <p:cNvPr id="10" name="Picture 9" descr="23f_2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96" y="1817968"/>
            <a:ext cx="1331167" cy="992723"/>
          </a:xfrm>
          <a:prstGeom prst="rect">
            <a:avLst/>
          </a:prstGeom>
        </p:spPr>
      </p:pic>
      <p:pic>
        <p:nvPicPr>
          <p:cNvPr id="11" name="Picture 10" descr="23f_6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46" y="3337952"/>
            <a:ext cx="1331167" cy="9927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84831" y="1861223"/>
            <a:ext cx="414827" cy="1032251"/>
            <a:chOff x="510165" y="1598077"/>
            <a:chExt cx="455341" cy="1123003"/>
          </a:xfrm>
        </p:grpSpPr>
        <p:sp>
          <p:nvSpPr>
            <p:cNvPr id="12" name="TextBox 11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4868" y="3379082"/>
            <a:ext cx="414827" cy="1032251"/>
            <a:chOff x="510165" y="1598077"/>
            <a:chExt cx="455341" cy="1123003"/>
          </a:xfrm>
        </p:grpSpPr>
        <p:sp>
          <p:nvSpPr>
            <p:cNvPr id="19" name="TextBox 18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33948" y="1853066"/>
            <a:ext cx="414827" cy="1032251"/>
            <a:chOff x="510165" y="1598077"/>
            <a:chExt cx="455341" cy="1123003"/>
          </a:xfrm>
        </p:grpSpPr>
        <p:sp>
          <p:nvSpPr>
            <p:cNvPr id="25" name="TextBox 24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01298" y="1868687"/>
            <a:ext cx="414827" cy="1032251"/>
            <a:chOff x="510165" y="1598077"/>
            <a:chExt cx="455341" cy="1123003"/>
          </a:xfrm>
        </p:grpSpPr>
        <p:sp>
          <p:nvSpPr>
            <p:cNvPr id="31" name="TextBox 30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69649" y="1879994"/>
            <a:ext cx="414827" cy="1032251"/>
            <a:chOff x="510165" y="1598077"/>
            <a:chExt cx="455341" cy="1123003"/>
          </a:xfrm>
        </p:grpSpPr>
        <p:sp>
          <p:nvSpPr>
            <p:cNvPr id="37" name="TextBox 36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35698" y="1845284"/>
            <a:ext cx="414827" cy="1032251"/>
            <a:chOff x="510165" y="1598077"/>
            <a:chExt cx="455341" cy="1123003"/>
          </a:xfrm>
        </p:grpSpPr>
        <p:sp>
          <p:nvSpPr>
            <p:cNvPr id="43" name="TextBox 42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53475" y="3377709"/>
            <a:ext cx="414827" cy="1032251"/>
            <a:chOff x="510165" y="1598077"/>
            <a:chExt cx="455341" cy="1123003"/>
          </a:xfrm>
        </p:grpSpPr>
        <p:sp>
          <p:nvSpPr>
            <p:cNvPr id="49" name="TextBox 48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93585" y="3394962"/>
            <a:ext cx="414827" cy="1032251"/>
            <a:chOff x="510165" y="1598077"/>
            <a:chExt cx="455341" cy="1123003"/>
          </a:xfrm>
        </p:grpSpPr>
        <p:sp>
          <p:nvSpPr>
            <p:cNvPr id="55" name="TextBox 54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22557" y="3382287"/>
            <a:ext cx="414827" cy="1032251"/>
            <a:chOff x="510165" y="1598077"/>
            <a:chExt cx="455341" cy="1123003"/>
          </a:xfrm>
        </p:grpSpPr>
        <p:sp>
          <p:nvSpPr>
            <p:cNvPr id="61" name="TextBox 60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824261" y="3376867"/>
            <a:ext cx="414827" cy="1032251"/>
            <a:chOff x="510165" y="1598077"/>
            <a:chExt cx="455341" cy="1123003"/>
          </a:xfrm>
        </p:grpSpPr>
        <p:sp>
          <p:nvSpPr>
            <p:cNvPr id="67" name="TextBox 66"/>
            <p:cNvSpPr txBox="1"/>
            <p:nvPr/>
          </p:nvSpPr>
          <p:spPr>
            <a:xfrm>
              <a:off x="516466" y="2453212"/>
              <a:ext cx="449040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0.01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9125" y="2016776"/>
              <a:ext cx="273084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7901" y="1800528"/>
              <a:ext cx="343467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0165" y="1598077"/>
              <a:ext cx="413849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4449" y="2236913"/>
              <a:ext cx="378658" cy="267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0.1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2008480" y="3712700"/>
            <a:ext cx="385164" cy="1441812"/>
            <a:chOff x="856769" y="4576914"/>
            <a:chExt cx="419026" cy="1582628"/>
          </a:xfrm>
        </p:grpSpPr>
        <p:sp>
          <p:nvSpPr>
            <p:cNvPr id="72" name="TextBox 71"/>
            <p:cNvSpPr txBox="1"/>
            <p:nvPr/>
          </p:nvSpPr>
          <p:spPr>
            <a:xfrm>
              <a:off x="988568" y="4576914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35379" y="4788582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35375" y="5000249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26902" y="5203451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26896" y="542358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35357" y="5618322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56769" y="576228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65229" y="5889274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rot="16200000">
            <a:off x="3547291" y="3720411"/>
            <a:ext cx="385164" cy="1426391"/>
            <a:chOff x="856768" y="4593844"/>
            <a:chExt cx="419026" cy="1565700"/>
          </a:xfrm>
        </p:grpSpPr>
        <p:sp>
          <p:nvSpPr>
            <p:cNvPr id="91" name="TextBox 90"/>
            <p:cNvSpPr txBox="1"/>
            <p:nvPr/>
          </p:nvSpPr>
          <p:spPr>
            <a:xfrm>
              <a:off x="988568" y="4593844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5378" y="4788579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5375" y="5000247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26901" y="5203449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26896" y="5423586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5357" y="5618320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56768" y="5762284"/>
              <a:ext cx="410173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65228" y="5889275"/>
              <a:ext cx="410173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rot="16200000">
            <a:off x="2012637" y="2183256"/>
            <a:ext cx="385165" cy="1449528"/>
            <a:chOff x="856768" y="4568446"/>
            <a:chExt cx="419027" cy="1591097"/>
          </a:xfrm>
        </p:grpSpPr>
        <p:sp>
          <p:nvSpPr>
            <p:cNvPr id="100" name="TextBox 99"/>
            <p:cNvSpPr txBox="1"/>
            <p:nvPr/>
          </p:nvSpPr>
          <p:spPr>
            <a:xfrm>
              <a:off x="988568" y="4568446"/>
              <a:ext cx="270659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35379" y="4788582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35373" y="498331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26902" y="5203449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26896" y="542358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35356" y="5618321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6768" y="5762283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65228" y="588927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6200000">
            <a:off x="3562740" y="2191023"/>
            <a:ext cx="385167" cy="1449529"/>
            <a:chOff x="856766" y="4568447"/>
            <a:chExt cx="419029" cy="1591098"/>
          </a:xfrm>
        </p:grpSpPr>
        <p:sp>
          <p:nvSpPr>
            <p:cNvPr id="109" name="TextBox 108"/>
            <p:cNvSpPr txBox="1"/>
            <p:nvPr/>
          </p:nvSpPr>
          <p:spPr>
            <a:xfrm>
              <a:off x="988568" y="4568447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35379" y="476317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35375" y="498331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26902" y="5203449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26895" y="542358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35357" y="561832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56766" y="576228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65227" y="5889277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rot="16200000">
            <a:off x="5090720" y="2203431"/>
            <a:ext cx="385166" cy="1410964"/>
            <a:chOff x="856767" y="4610777"/>
            <a:chExt cx="419028" cy="1548767"/>
          </a:xfrm>
        </p:grpSpPr>
        <p:sp>
          <p:nvSpPr>
            <p:cNvPr id="118" name="TextBox 117"/>
            <p:cNvSpPr txBox="1"/>
            <p:nvPr/>
          </p:nvSpPr>
          <p:spPr>
            <a:xfrm>
              <a:off x="988569" y="4610777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35379" y="479704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35375" y="5000248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26902" y="520345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26896" y="542358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35357" y="561832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56767" y="576228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65228" y="5889276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rot="16200000">
            <a:off x="6625547" y="2211214"/>
            <a:ext cx="385166" cy="1410964"/>
            <a:chOff x="856767" y="4610777"/>
            <a:chExt cx="419028" cy="1548767"/>
          </a:xfrm>
        </p:grpSpPr>
        <p:sp>
          <p:nvSpPr>
            <p:cNvPr id="127" name="TextBox 126"/>
            <p:cNvSpPr txBox="1"/>
            <p:nvPr/>
          </p:nvSpPr>
          <p:spPr>
            <a:xfrm>
              <a:off x="988569" y="4610777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35379" y="4805513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35375" y="5000248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26902" y="520345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26896" y="542358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35357" y="561832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56767" y="576228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65228" y="5889276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rot="16200000">
            <a:off x="8179244" y="2198173"/>
            <a:ext cx="385166" cy="1410964"/>
            <a:chOff x="856767" y="4610778"/>
            <a:chExt cx="419028" cy="1548767"/>
          </a:xfrm>
        </p:grpSpPr>
        <p:sp>
          <p:nvSpPr>
            <p:cNvPr id="136" name="TextBox 135"/>
            <p:cNvSpPr txBox="1"/>
            <p:nvPr/>
          </p:nvSpPr>
          <p:spPr>
            <a:xfrm>
              <a:off x="988570" y="4610778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35379" y="4780112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935375" y="500024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26902" y="5203450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926896" y="5423584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35357" y="560138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56767" y="5762284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5228" y="5889277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rot="16200000">
            <a:off x="5093929" y="3712769"/>
            <a:ext cx="385164" cy="1457241"/>
            <a:chOff x="856768" y="4559981"/>
            <a:chExt cx="419026" cy="1599563"/>
          </a:xfrm>
        </p:grpSpPr>
        <p:sp>
          <p:nvSpPr>
            <p:cNvPr id="145" name="TextBox 144"/>
            <p:cNvSpPr txBox="1"/>
            <p:nvPr/>
          </p:nvSpPr>
          <p:spPr>
            <a:xfrm>
              <a:off x="988568" y="4559981"/>
              <a:ext cx="270659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35378" y="4763178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35375" y="4966384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26901" y="5178052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26896" y="5381256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35357" y="5584457"/>
              <a:ext cx="340416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56768" y="5762284"/>
              <a:ext cx="410173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65228" y="5889275"/>
              <a:ext cx="410173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rot="16200000">
            <a:off x="6639772" y="3716625"/>
            <a:ext cx="385165" cy="1449528"/>
            <a:chOff x="856768" y="4568446"/>
            <a:chExt cx="419027" cy="1591097"/>
          </a:xfrm>
        </p:grpSpPr>
        <p:sp>
          <p:nvSpPr>
            <p:cNvPr id="154" name="TextBox 153"/>
            <p:cNvSpPr txBox="1"/>
            <p:nvPr/>
          </p:nvSpPr>
          <p:spPr>
            <a:xfrm>
              <a:off x="988568" y="4568446"/>
              <a:ext cx="270659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35379" y="476317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935375" y="4974849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26902" y="5169586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26896" y="5389722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35356" y="558445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6768" y="5762283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5228" y="588927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 rot="16200000">
            <a:off x="8163700" y="3708843"/>
            <a:ext cx="385165" cy="1449528"/>
            <a:chOff x="856768" y="4568446"/>
            <a:chExt cx="419027" cy="1591097"/>
          </a:xfrm>
        </p:grpSpPr>
        <p:sp>
          <p:nvSpPr>
            <p:cNvPr id="163" name="TextBox 162"/>
            <p:cNvSpPr txBox="1"/>
            <p:nvPr/>
          </p:nvSpPr>
          <p:spPr>
            <a:xfrm>
              <a:off x="988568" y="4568446"/>
              <a:ext cx="270659" cy="27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935379" y="476317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35375" y="500024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26902" y="5203449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30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26896" y="5423587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40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35356" y="5618321"/>
              <a:ext cx="340416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50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56768" y="5762283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100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65228" y="5889275"/>
              <a:ext cx="410173" cy="27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/>
                  <a:cs typeface="Times New Roman"/>
                </a:rPr>
                <a:t>200</a:t>
              </a:r>
              <a:endParaRPr lang="en-US" sz="10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V="1">
            <a:off x="1290578" y="1923111"/>
            <a:ext cx="15427" cy="24931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70" idx="1"/>
          </p:cNvCxnSpPr>
          <p:nvPr/>
        </p:nvCxnSpPr>
        <p:spPr>
          <a:xfrm flipV="1">
            <a:off x="1306005" y="4618414"/>
            <a:ext cx="7651932" cy="15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4109802" y="4571464"/>
            <a:ext cx="1360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Times New Roman"/>
                <a:cs typeface="Times New Roman"/>
              </a:rPr>
              <a:t>IgG</a:t>
            </a:r>
            <a:r>
              <a:rPr lang="en-US" sz="1000" b="1" dirty="0" smtClean="0">
                <a:latin typeface="Times New Roman"/>
                <a:cs typeface="Times New Roman"/>
              </a:rPr>
              <a:t> ASC/1M PBMCs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 rot="16200000">
            <a:off x="-56737" y="3021283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/>
                <a:cs typeface="Times New Roman"/>
              </a:rPr>
              <a:t>Plasma </a:t>
            </a:r>
            <a:r>
              <a:rPr lang="en-US" sz="1200" b="1" dirty="0" err="1" smtClean="0">
                <a:latin typeface="Times New Roman"/>
                <a:cs typeface="Times New Roman"/>
              </a:rPr>
              <a:t>IgG</a:t>
            </a:r>
            <a:r>
              <a:rPr lang="en-US" sz="1200" b="1" dirty="0" smtClean="0">
                <a:latin typeface="Times New Roman"/>
                <a:cs typeface="Times New Roman"/>
              </a:rPr>
              <a:t> concentration (mcg/ml)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799652" y="1442923"/>
            <a:ext cx="99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320285" y="1440706"/>
            <a:ext cx="118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19F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735407" y="1454159"/>
            <a:ext cx="118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23F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294298" y="1445705"/>
            <a:ext cx="111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6B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820175" y="1450635"/>
            <a:ext cx="10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14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77578" y="2237930"/>
            <a:ext cx="64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Day 30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77209" y="3628445"/>
            <a:ext cx="71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Day 210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978263" y="2437101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Rho=0.38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P=0.09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8313498" y="2396890"/>
            <a:ext cx="737890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Rho=-0.08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P=0.72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837727" y="2377617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Rho=0.55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P=0.01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224973" y="2331343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Rho=0.10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P=0.65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592994" y="2410797"/>
            <a:ext cx="697628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Rho=0.27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P=0.24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016210" y="3866338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Rho=0.55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P&lt;0.01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712459" y="3811541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Rho=0.34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P=0.05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939085" y="3913606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Rho=0.30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P=0.11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57663" y="3876704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Rho=0.68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P&lt;0.01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275645" y="3959454"/>
            <a:ext cx="695185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Rho=0.30</a:t>
            </a:r>
          </a:p>
          <a:p>
            <a:pPr>
              <a:lnSpc>
                <a:spcPct val="80000"/>
              </a:lnSpc>
            </a:pPr>
            <a:r>
              <a:rPr lang="en-US" sz="1000" dirty="0" smtClean="0">
                <a:latin typeface="Times New Roman"/>
                <a:cs typeface="Times New Roman"/>
              </a:rPr>
              <a:t>P=0.09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85344" y="520700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  <p:sp>
        <p:nvSpPr>
          <p:cNvPr id="185" name="TextBox 184"/>
          <p:cNvSpPr txBox="1"/>
          <p:nvPr/>
        </p:nvSpPr>
        <p:spPr>
          <a:xfrm>
            <a:off x="1054100" y="1117600"/>
            <a:ext cx="9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78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9478" y="1747280"/>
            <a:ext cx="1442638" cy="1440000"/>
            <a:chOff x="962795" y="2666999"/>
            <a:chExt cx="1761355" cy="1765301"/>
          </a:xfrm>
        </p:grpSpPr>
        <p:pic>
          <p:nvPicPr>
            <p:cNvPr id="8" name="Picture 7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7857" y="3175000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</a:p>
            <a:p>
              <a:pPr algn="ctr"/>
              <a:r>
                <a:rPr lang="en-US" sz="900" dirty="0" smtClean="0"/>
                <a:t>(10%)</a:t>
              </a:r>
              <a:endParaRPr 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0793" y="3777355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  <a:endParaRPr lang="en-US" sz="1200" b="1" dirty="0" smtClean="0"/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smtClean="0"/>
                <a:t>0%)</a:t>
              </a:r>
              <a:endParaRPr 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6667" y="3183455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</a:p>
            <a:p>
              <a:pPr algn="ctr"/>
              <a:r>
                <a:rPr lang="en-US" sz="900" dirty="0" smtClean="0"/>
                <a:t>(33%)</a:t>
              </a:r>
              <a:endParaRPr lang="en-US" sz="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729" y="3767672"/>
              <a:ext cx="554494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</a:p>
            <a:p>
              <a:pPr algn="ctr"/>
              <a:r>
                <a:rPr lang="en-US" sz="900" dirty="0" smtClean="0"/>
                <a:t>(57%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06489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53452" y="1741356"/>
            <a:ext cx="1442637" cy="1440000"/>
            <a:chOff x="962795" y="2666999"/>
            <a:chExt cx="1761355" cy="1765301"/>
          </a:xfrm>
        </p:grpSpPr>
        <p:pic>
          <p:nvPicPr>
            <p:cNvPr id="25" name="Picture 24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37858" y="3175000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6</a:t>
              </a:r>
            </a:p>
            <a:p>
              <a:pPr algn="ctr"/>
              <a:r>
                <a:rPr lang="en-US" sz="900" dirty="0" smtClean="0"/>
                <a:t>(29%)</a:t>
              </a:r>
              <a:endParaRPr 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73561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(5%)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6668" y="3183455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9</a:t>
              </a:r>
            </a:p>
            <a:p>
              <a:pPr algn="ctr"/>
              <a:r>
                <a:rPr lang="en-US" sz="900" dirty="0" smtClean="0"/>
                <a:t>(43%)</a:t>
              </a:r>
              <a:endParaRPr lang="en-US" sz="9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729" y="3767672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</a:p>
            <a:p>
              <a:pPr algn="ctr"/>
              <a:r>
                <a:rPr lang="en-US" sz="900" dirty="0" smtClean="0"/>
                <a:t>(24%)</a:t>
              </a:r>
              <a:endParaRPr 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706489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70261" y="1753303"/>
            <a:ext cx="1442639" cy="1440000"/>
            <a:chOff x="962795" y="2666999"/>
            <a:chExt cx="1761355" cy="1765301"/>
          </a:xfrm>
        </p:grpSpPr>
        <p:pic>
          <p:nvPicPr>
            <p:cNvPr id="33" name="Picture 32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58533" y="3185380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</a:p>
            <a:p>
              <a:pPr algn="ctr"/>
              <a:r>
                <a:rPr lang="en-US" sz="900" dirty="0" smtClean="0"/>
                <a:t>(18%)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73562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(5%)</a:t>
              </a:r>
              <a:endParaRPr lang="en-US" sz="9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96669" y="3183455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</a:p>
            <a:p>
              <a:pPr algn="ctr"/>
              <a:r>
                <a:rPr lang="en-US" sz="900" dirty="0" smtClean="0"/>
                <a:t>(45%)</a:t>
              </a:r>
              <a:endParaRPr lang="en-US" sz="9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79728" y="3767672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</a:p>
            <a:p>
              <a:pPr algn="ctr"/>
              <a:r>
                <a:rPr lang="en-US" sz="900" dirty="0" smtClean="0"/>
                <a:t>(32%)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706489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88428" y="1740930"/>
            <a:ext cx="1442638" cy="1440000"/>
            <a:chOff x="962795" y="2666999"/>
            <a:chExt cx="1761355" cy="1765301"/>
          </a:xfrm>
        </p:grpSpPr>
        <p:pic>
          <p:nvPicPr>
            <p:cNvPr id="41" name="Picture 40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537857" y="3175000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</a:p>
            <a:p>
              <a:pPr algn="ctr"/>
              <a:r>
                <a:rPr lang="en-US" sz="900" dirty="0" smtClean="0"/>
                <a:t>(22%)</a:t>
              </a:r>
              <a:endParaRPr lang="en-US" sz="9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73562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</a:p>
            <a:p>
              <a:pPr algn="ctr"/>
              <a:r>
                <a:rPr lang="en-US" sz="900" dirty="0" smtClean="0"/>
                <a:t>(9%)</a:t>
              </a:r>
              <a:endParaRPr lang="en-US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96666" y="3183455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</a:p>
            <a:p>
              <a:pPr algn="ctr"/>
              <a:r>
                <a:rPr lang="en-US" sz="900" dirty="0" smtClean="0"/>
                <a:t>(17%)</a:t>
              </a:r>
              <a:endParaRPr lang="en-US" sz="9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79728" y="3767672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</a:p>
            <a:p>
              <a:pPr algn="ctr"/>
              <a:r>
                <a:rPr lang="en-US" sz="900" dirty="0" smtClean="0"/>
                <a:t>(52%)</a:t>
              </a:r>
              <a:endParaRPr lang="en-US" sz="9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706489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93895" y="1744831"/>
            <a:ext cx="1442640" cy="1440000"/>
            <a:chOff x="962795" y="2666999"/>
            <a:chExt cx="1761355" cy="1765301"/>
          </a:xfrm>
        </p:grpSpPr>
        <p:pic>
          <p:nvPicPr>
            <p:cNvPr id="49" name="Picture 48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537858" y="3175000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6</a:t>
              </a:r>
            </a:p>
            <a:p>
              <a:pPr algn="ctr"/>
              <a:r>
                <a:rPr lang="en-US" sz="900" dirty="0" smtClean="0"/>
                <a:t>(29%)</a:t>
              </a:r>
              <a:endParaRPr lang="en-US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37851" y="3784617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</a:p>
            <a:p>
              <a:pPr algn="ctr"/>
              <a:r>
                <a:rPr lang="en-US" sz="900" dirty="0" smtClean="0"/>
                <a:t>(10%)</a:t>
              </a:r>
              <a:endParaRPr lang="en-US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96668" y="3183455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</a:p>
            <a:p>
              <a:pPr algn="ctr"/>
              <a:r>
                <a:rPr lang="en-US" sz="900" dirty="0" smtClean="0"/>
                <a:t>(48%)</a:t>
              </a:r>
              <a:endParaRPr 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79728" y="3767672"/>
              <a:ext cx="55449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3</a:t>
              </a:r>
            </a:p>
            <a:p>
              <a:pPr algn="ctr"/>
              <a:r>
                <a:rPr lang="en-US" sz="900" dirty="0" smtClean="0"/>
                <a:t>(14%)</a:t>
              </a:r>
              <a:endParaRPr lang="en-US" sz="9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706489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94186" y="4016184"/>
            <a:ext cx="1442637" cy="1440000"/>
            <a:chOff x="962796" y="2666999"/>
            <a:chExt cx="1761354" cy="1765301"/>
          </a:xfrm>
        </p:grpSpPr>
        <p:pic>
          <p:nvPicPr>
            <p:cNvPr id="57" name="Picture 56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573566" y="3175000"/>
              <a:ext cx="483073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(3%)</a:t>
              </a:r>
              <a:endParaRPr lang="en-US" sz="9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88015" y="3767671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(3%)</a:t>
              </a:r>
              <a:endParaRPr lang="en-US" sz="9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96668" y="3183455"/>
              <a:ext cx="554494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20</a:t>
              </a:r>
            </a:p>
            <a:p>
              <a:pPr algn="ctr"/>
              <a:r>
                <a:rPr lang="en-US" sz="900" dirty="0" smtClean="0"/>
                <a:t>(61%)</a:t>
              </a:r>
              <a:endParaRPr lang="en-US" sz="9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79728" y="3767672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11</a:t>
              </a:r>
            </a:p>
            <a:p>
              <a:pPr algn="ctr"/>
              <a:r>
                <a:rPr lang="en-US" sz="900" dirty="0" smtClean="0"/>
                <a:t>(33%)</a:t>
              </a:r>
              <a:endParaRPr lang="en-US" sz="9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706490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94757" y="4020898"/>
            <a:ext cx="1442637" cy="1439999"/>
            <a:chOff x="962796" y="2666999"/>
            <a:chExt cx="1761354" cy="1765301"/>
          </a:xfrm>
        </p:grpSpPr>
        <p:pic>
          <p:nvPicPr>
            <p:cNvPr id="65" name="Picture 64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573566" y="3175000"/>
              <a:ext cx="483073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</a:p>
            <a:p>
              <a:pPr algn="ctr"/>
              <a:r>
                <a:rPr lang="en-US" sz="900" dirty="0" smtClean="0"/>
                <a:t>(6%)</a:t>
              </a:r>
              <a:endParaRPr lang="en-US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73560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(3%)</a:t>
              </a:r>
              <a:endParaRPr lang="en-US" sz="9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96671" y="3183455"/>
              <a:ext cx="554494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</a:p>
            <a:p>
              <a:pPr algn="ctr"/>
              <a:r>
                <a:rPr lang="en-US" sz="900" dirty="0" smtClean="0"/>
                <a:t>(29%)</a:t>
              </a:r>
              <a:endParaRPr lang="en-US" sz="9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79729" y="3767674"/>
              <a:ext cx="554494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22</a:t>
              </a:r>
            </a:p>
            <a:p>
              <a:pPr algn="ctr"/>
              <a:r>
                <a:rPr lang="en-US" sz="900" dirty="0" smtClean="0"/>
                <a:t>(63%)</a:t>
              </a:r>
              <a:endParaRPr lang="en-US" sz="9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706490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75152" y="4021064"/>
            <a:ext cx="1442637" cy="1440000"/>
            <a:chOff x="962796" y="2666999"/>
            <a:chExt cx="1761354" cy="1765301"/>
          </a:xfrm>
        </p:grpSpPr>
        <p:pic>
          <p:nvPicPr>
            <p:cNvPr id="73" name="Picture 72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552330" y="3175000"/>
              <a:ext cx="525549" cy="565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</a:p>
            <a:p>
              <a:pPr algn="ctr"/>
              <a:r>
                <a:rPr lang="en-US" sz="1200" dirty="0" smtClean="0"/>
                <a:t> </a:t>
              </a:r>
              <a:r>
                <a:rPr lang="en-US" sz="900" dirty="0"/>
                <a:t>(0</a:t>
              </a:r>
              <a:r>
                <a:rPr lang="en-US" sz="900" dirty="0" smtClean="0"/>
                <a:t>%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73563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/>
                <a:t>0</a:t>
              </a:r>
              <a:r>
                <a:rPr lang="en-US" sz="900" dirty="0" smtClean="0"/>
                <a:t>%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08848" y="3791553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/>
                <a:t>40</a:t>
              </a:r>
              <a:r>
                <a:rPr lang="en-US" sz="900" dirty="0" smtClean="0"/>
                <a:t>%)</a:t>
              </a:r>
              <a:endParaRPr lang="en-US" sz="9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706490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46143" y="4019061"/>
            <a:ext cx="1442637" cy="1440000"/>
            <a:chOff x="962796" y="2666999"/>
            <a:chExt cx="1761354" cy="1765301"/>
          </a:xfrm>
        </p:grpSpPr>
        <p:pic>
          <p:nvPicPr>
            <p:cNvPr id="81" name="Picture 80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499"/>
              <a:ext cx="1416050" cy="144780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573566" y="3175000"/>
              <a:ext cx="483073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(3%)</a:t>
              </a:r>
              <a:endParaRPr lang="en-US" sz="9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73561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/>
                <a:t>0</a:t>
              </a:r>
              <a:r>
                <a:rPr lang="en-US" sz="900" dirty="0" smtClean="0"/>
                <a:t>%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96670" y="3183455"/>
              <a:ext cx="554494" cy="50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18</a:t>
              </a:r>
            </a:p>
            <a:p>
              <a:pPr algn="ctr"/>
              <a:r>
                <a:rPr lang="en-US" sz="900" dirty="0" smtClean="0"/>
                <a:t>(55%)</a:t>
              </a:r>
              <a:endParaRPr lang="en-US" sz="9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79729" y="3767672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14</a:t>
              </a:r>
            </a:p>
            <a:p>
              <a:pPr algn="ctr"/>
              <a:r>
                <a:rPr lang="en-US" sz="900" dirty="0" smtClean="0"/>
                <a:t>(42%)</a:t>
              </a:r>
              <a:endParaRPr lang="en-US" sz="9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706490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87790" y="4016919"/>
            <a:ext cx="1442637" cy="1440000"/>
            <a:chOff x="962796" y="2666999"/>
            <a:chExt cx="1761354" cy="1765301"/>
          </a:xfrm>
        </p:grpSpPr>
        <p:pic>
          <p:nvPicPr>
            <p:cNvPr id="89" name="Picture 88" descr="2by2 tables templat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9" t="19718"/>
            <a:stretch/>
          </p:blipFill>
          <p:spPr>
            <a:xfrm>
              <a:off x="1308100" y="2984500"/>
              <a:ext cx="1416050" cy="144780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1573566" y="3175000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900" dirty="0" smtClean="0"/>
                <a:t>(3%)</a:t>
              </a:r>
              <a:endParaRPr lang="en-US" sz="9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73561" y="3784617"/>
              <a:ext cx="483073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/>
                <a:t>0</a:t>
              </a:r>
              <a:r>
                <a:rPr lang="en-US" sz="900" dirty="0" smtClean="0"/>
                <a:t>%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96671" y="3183455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16</a:t>
              </a:r>
            </a:p>
            <a:p>
              <a:pPr algn="ctr"/>
              <a:r>
                <a:rPr lang="en-US" sz="900" dirty="0" smtClean="0"/>
                <a:t>(52%)</a:t>
              </a:r>
              <a:endParaRPr lang="en-US" sz="9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79730" y="3767672"/>
              <a:ext cx="554494" cy="50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14</a:t>
              </a:r>
            </a:p>
            <a:p>
              <a:pPr algn="ctr"/>
              <a:r>
                <a:rPr lang="en-US" sz="900" dirty="0" smtClean="0"/>
                <a:t>(45%)</a:t>
              </a:r>
              <a:endParaRPr lang="en-US" sz="9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44136" y="2666999"/>
              <a:ext cx="710837" cy="377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ELISA</a:t>
              </a:r>
              <a:endParaRPr lang="en-US" sz="1400" dirty="0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706490" y="3612042"/>
              <a:ext cx="888385" cy="37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ELISpot</a:t>
              </a:r>
              <a:endParaRPr lang="en-US" sz="1400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091752" y="1442923"/>
            <a:ext cx="99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67885" y="1440706"/>
            <a:ext cx="118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19F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83007" y="1454159"/>
            <a:ext cx="118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23F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08598" y="1445705"/>
            <a:ext cx="111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6B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70975" y="1450635"/>
            <a:ext cx="10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/>
                <a:cs typeface="Times New Roman"/>
              </a:rPr>
              <a:t>Serotype 14</a:t>
            </a:r>
            <a:endParaRPr lang="en-US" sz="1400" b="1" u="sng" dirty="0"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8602" y="2543059"/>
            <a:ext cx="64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Day 30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8605" y="4690618"/>
            <a:ext cx="71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Day 210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4100" y="1117600"/>
            <a:ext cx="9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130548" y="3133152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</a:t>
            </a:r>
            <a:r>
              <a:rPr lang="en-US" sz="1100" dirty="0" smtClean="0"/>
              <a:t>=</a:t>
            </a:r>
            <a:r>
              <a:rPr lang="en-US" sz="1100" dirty="0" smtClean="0"/>
              <a:t>0.17</a:t>
            </a:r>
            <a:endParaRPr lang="en-US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092283" y="5457315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1.00</a:t>
            </a:r>
            <a:endParaRPr lang="en-US" sz="11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61220" y="3132405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1.00</a:t>
            </a:r>
            <a:endParaRPr lang="en-US" sz="11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452465" y="3129410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0.07</a:t>
            </a:r>
            <a:endParaRPr lang="en-US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024100" y="3133158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0.61</a:t>
            </a:r>
            <a:endParaRPr lang="en-US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595086" y="3129803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0.61</a:t>
            </a:r>
            <a:endParaRPr lang="en-US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631983" y="5454140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1.00</a:t>
            </a:r>
            <a:endParaRPr lang="en-US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448383" y="5464175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</a:t>
            </a:r>
            <a:r>
              <a:rPr lang="en-US" sz="1100" dirty="0"/>
              <a:t>=</a:t>
            </a:r>
            <a:r>
              <a:rPr lang="en-US" sz="1100" dirty="0" smtClean="0"/>
              <a:t>0.27</a:t>
            </a:r>
            <a:endParaRPr lang="en-US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874201" y="5456055"/>
            <a:ext cx="577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P=</a:t>
            </a:r>
            <a:r>
              <a:rPr lang="en-US" sz="1100" dirty="0" smtClean="0"/>
              <a:t>1.00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394404" y="4439698"/>
            <a:ext cx="48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18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900" dirty="0" smtClean="0"/>
              <a:t>(60%</a:t>
            </a:r>
            <a:r>
              <a:rPr lang="en-US" sz="900" dirty="0" smtClean="0"/>
              <a:t>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16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09781" y="3638533"/>
            <a:ext cx="454076" cy="1481057"/>
            <a:chOff x="265717" y="1085659"/>
            <a:chExt cx="339597" cy="1437158"/>
          </a:xfrm>
        </p:grpSpPr>
        <p:sp>
          <p:nvSpPr>
            <p:cNvPr id="29" name="TextBox 28"/>
            <p:cNvSpPr txBox="1"/>
            <p:nvPr/>
          </p:nvSpPr>
          <p:spPr>
            <a:xfrm>
              <a:off x="409659" y="2254028"/>
              <a:ext cx="19565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1924" y="2060053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10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1924" y="1882258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20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924" y="1720643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30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20" y="1530521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40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1920" y="1365051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50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5717" y="1221123"/>
              <a:ext cx="31074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100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5717" y="1085659"/>
              <a:ext cx="31074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200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7082" y="1404835"/>
            <a:ext cx="454076" cy="1481057"/>
            <a:chOff x="265717" y="1085659"/>
            <a:chExt cx="339597" cy="1437158"/>
          </a:xfrm>
        </p:grpSpPr>
        <p:sp>
          <p:nvSpPr>
            <p:cNvPr id="47" name="TextBox 46"/>
            <p:cNvSpPr txBox="1"/>
            <p:nvPr/>
          </p:nvSpPr>
          <p:spPr>
            <a:xfrm>
              <a:off x="409659" y="2254028"/>
              <a:ext cx="19565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1924" y="2060053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10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1924" y="1882258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20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1924" y="1720643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30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1920" y="1530521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40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920" y="1365051"/>
              <a:ext cx="253200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50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5717" y="1221123"/>
              <a:ext cx="31074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100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5717" y="1085659"/>
              <a:ext cx="310745" cy="26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200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505316" y="496292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C</a:t>
            </a:r>
            <a:r>
              <a:rPr lang="en-US" sz="1200" b="1" dirty="0" smtClean="0">
                <a:latin typeface="Times New Roman"/>
                <a:cs typeface="Times New Roman"/>
              </a:rPr>
              <a:t>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5632" y="4950251"/>
            <a:ext cx="958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/>
                <a:cs typeface="Times New Roman"/>
              </a:rPr>
              <a:t>No carriage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1146990" y="1871621"/>
            <a:ext cx="153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IgG</a:t>
            </a:r>
            <a:r>
              <a:rPr lang="en-US" sz="1200" dirty="0" smtClean="0">
                <a:latin typeface="Times New Roman"/>
                <a:cs typeface="Times New Roman"/>
              </a:rPr>
              <a:t> ASC/1M PBMCs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(Serotype 19F)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83" name="Picture 82" descr="19f Etp2 vs Ctp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91" y="1376457"/>
            <a:ext cx="2019512" cy="1440000"/>
          </a:xfrm>
          <a:prstGeom prst="rect">
            <a:avLst/>
          </a:prstGeom>
        </p:spPr>
      </p:pic>
      <p:pic>
        <p:nvPicPr>
          <p:cNvPr id="84" name="Picture 83" descr="19f Etp6 vs Ctp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1" y="3548157"/>
            <a:ext cx="2004172" cy="15162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080902" y="1299194"/>
            <a:ext cx="626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P&lt;0.01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93731" y="3415326"/>
            <a:ext cx="613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P=0.01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69900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054100" y="520700"/>
            <a:ext cx="9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4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476479" y="2771267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C</a:t>
            </a:r>
            <a:r>
              <a:rPr lang="en-US" sz="1200" b="1" dirty="0" smtClean="0">
                <a:latin typeface="Times New Roman"/>
                <a:cs typeface="Times New Roman"/>
              </a:rPr>
              <a:t>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96795" y="2758594"/>
            <a:ext cx="958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/>
                <a:cs typeface="Times New Roman"/>
              </a:rPr>
              <a:t>No carriage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 rot="16200000">
            <a:off x="1129849" y="4076244"/>
            <a:ext cx="153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IgG</a:t>
            </a:r>
            <a:r>
              <a:rPr lang="en-US" sz="1200" dirty="0" smtClean="0">
                <a:latin typeface="Times New Roman"/>
                <a:cs typeface="Times New Roman"/>
              </a:rPr>
              <a:t> ASC/1M PBMCs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(Serotype 19F)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400" y="965200"/>
            <a:ext cx="69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Day 30</a:t>
            </a:r>
            <a:endParaRPr lang="en-US" sz="1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3071293" y="3183156"/>
            <a:ext cx="785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Day 210</a:t>
            </a:r>
            <a:endParaRPr lang="en-US" sz="1400" b="1" dirty="0"/>
          </a:p>
        </p:txBody>
      </p:sp>
      <p:pic>
        <p:nvPicPr>
          <p:cNvPr id="2" name="Picture 1" descr="Carriage vs elispo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9" y="1181100"/>
            <a:ext cx="3587577" cy="260489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223116" y="370421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C</a:t>
            </a:r>
            <a:r>
              <a:rPr lang="en-US" sz="1200" b="1" dirty="0" smtClean="0">
                <a:latin typeface="Times New Roman"/>
                <a:cs typeface="Times New Roman"/>
              </a:rPr>
              <a:t>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62532" y="3691542"/>
            <a:ext cx="73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No </a:t>
            </a:r>
          </a:p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carriage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4916" y="3704188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C</a:t>
            </a:r>
            <a:r>
              <a:rPr lang="en-US" sz="1200" b="1" dirty="0" smtClean="0">
                <a:latin typeface="Times New Roman"/>
                <a:cs typeface="Times New Roman"/>
              </a:rPr>
              <a:t>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64332" y="3691515"/>
            <a:ext cx="73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No </a:t>
            </a:r>
          </a:p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carriage</a:t>
            </a:r>
            <a:endParaRPr lang="en-US" sz="12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500" y="990600"/>
            <a:ext cx="718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Day 30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300" y="981694"/>
            <a:ext cx="808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Day 210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3939" y="348362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045039" y="260299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045039" y="3050992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045039" y="214260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956139" y="1270969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5045039" y="170027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18200" y="1493735"/>
            <a:ext cx="685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dirty="0"/>
              <a:t>&lt;</a:t>
            </a:r>
            <a:r>
              <a:rPr lang="en-US" sz="1400" dirty="0" smtClean="0"/>
              <a:t>0.01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652600" y="1504848"/>
            <a:ext cx="685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P=</a:t>
            </a:r>
            <a:r>
              <a:rPr lang="en-US" sz="1400" dirty="0" smtClean="0"/>
              <a:t>0.15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9781" y="762000"/>
            <a:ext cx="43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103870" y="763032"/>
            <a:ext cx="44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53363" y="2129162"/>
            <a:ext cx="188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% with memory B cells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(Serotype 19F)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77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11934</TotalTime>
  <Words>758</Words>
  <Application>Microsoft Macintosh PowerPoint</Application>
  <PresentationFormat>On-screen Show (4:3)</PresentationFormat>
  <Paragraphs>431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Muema</dc:creator>
  <cp:lastModifiedBy>Daniel Muema</cp:lastModifiedBy>
  <cp:revision>100</cp:revision>
  <cp:lastPrinted>2015-01-12T12:22:50Z</cp:lastPrinted>
  <dcterms:created xsi:type="dcterms:W3CDTF">2014-08-06T12:23:46Z</dcterms:created>
  <dcterms:modified xsi:type="dcterms:W3CDTF">2015-02-03T10:59:26Z</dcterms:modified>
</cp:coreProperties>
</file>