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4" r:id="rId3"/>
    <p:sldId id="265" r:id="rId4"/>
    <p:sldId id="258" r:id="rId5"/>
    <p:sldId id="259" r:id="rId6"/>
    <p:sldId id="257" r:id="rId7"/>
  </p:sldIdLst>
  <p:sldSz cx="6858000" cy="9144000" type="screen4x3"/>
  <p:notesSz cx="6858000" cy="9144000"/>
  <p:defaultTextStyle>
    <a:defPPr>
      <a:defRPr lang="pt-B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880">
          <p15:clr>
            <a:srgbClr val="A4A3A4"/>
          </p15:clr>
        </p15:guide>
        <p15:guide id="2" pos="431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autoAdjust="0"/>
    <p:restoredTop sz="94679" autoAdjust="0"/>
  </p:normalViewPr>
  <p:slideViewPr>
    <p:cSldViewPr>
      <p:cViewPr varScale="1">
        <p:scale>
          <a:sx n="81" d="100"/>
          <a:sy n="81" d="100"/>
        </p:scale>
        <p:origin x="876" y="102"/>
      </p:cViewPr>
      <p:guideLst>
        <p:guide orient="horz" pos="2880"/>
        <p:guide pos="4319"/>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514350" y="2840568"/>
            <a:ext cx="5829300" cy="1960033"/>
          </a:xfrm>
        </p:spPr>
        <p:txBody>
          <a:bodyPr/>
          <a:lstStyle/>
          <a:p>
            <a:r>
              <a:rPr lang="pt-BR"/>
              <a:t>Clique para editar o estilo do título mestre</a:t>
            </a:r>
            <a:endParaRPr lang="en-US"/>
          </a:p>
        </p:txBody>
      </p:sp>
      <p:sp>
        <p:nvSpPr>
          <p:cNvPr id="3" name="Subtítulo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a:p>
        </p:txBody>
      </p:sp>
      <p:sp>
        <p:nvSpPr>
          <p:cNvPr id="4" name="Espaço Reservado para Data 3">
            <a:extLst>
              <a:ext uri="{FF2B5EF4-FFF2-40B4-BE49-F238E27FC236}">
                <a16:creationId xmlns:a16="http://schemas.microsoft.com/office/drawing/2014/main" id="{B3983F73-34E9-4F0B-ABE6-A4C596AEEED2}"/>
              </a:ext>
            </a:extLst>
          </p:cNvPr>
          <p:cNvSpPr>
            <a:spLocks noGrp="1"/>
          </p:cNvSpPr>
          <p:nvPr>
            <p:ph type="dt" sz="half" idx="10"/>
          </p:nvPr>
        </p:nvSpPr>
        <p:spPr/>
        <p:txBody>
          <a:bodyPr/>
          <a:lstStyle>
            <a:lvl1pPr>
              <a:defRPr/>
            </a:lvl1pPr>
          </a:lstStyle>
          <a:p>
            <a:pPr>
              <a:defRPr/>
            </a:pPr>
            <a:fld id="{18AFF48F-342D-408B-8EBF-7586D5D8C784}" type="datetimeFigureOut">
              <a:rPr lang="pt-BR"/>
              <a:pPr>
                <a:defRPr/>
              </a:pPr>
              <a:t>20/10/2020</a:t>
            </a:fld>
            <a:endParaRPr lang="en-US"/>
          </a:p>
        </p:txBody>
      </p:sp>
      <p:sp>
        <p:nvSpPr>
          <p:cNvPr id="5" name="Espaço Reservado para Rodapé 4">
            <a:extLst>
              <a:ext uri="{FF2B5EF4-FFF2-40B4-BE49-F238E27FC236}">
                <a16:creationId xmlns:a16="http://schemas.microsoft.com/office/drawing/2014/main" id="{D358FE64-752F-4867-B2F7-13938E2E85B2}"/>
              </a:ext>
            </a:extLst>
          </p:cNvPr>
          <p:cNvSpPr>
            <a:spLocks noGrp="1"/>
          </p:cNvSpPr>
          <p:nvPr>
            <p:ph type="ftr" sz="quarter" idx="11"/>
          </p:nvPr>
        </p:nvSpPr>
        <p:spPr/>
        <p:txBody>
          <a:bodyPr/>
          <a:lstStyle>
            <a:lvl1pPr>
              <a:defRPr/>
            </a:lvl1pPr>
          </a:lstStyle>
          <a:p>
            <a:pPr>
              <a:defRPr/>
            </a:pPr>
            <a:endParaRPr lang="en-US"/>
          </a:p>
        </p:txBody>
      </p:sp>
      <p:sp>
        <p:nvSpPr>
          <p:cNvPr id="6" name="Espaço Reservado para Número de Slide 5">
            <a:extLst>
              <a:ext uri="{FF2B5EF4-FFF2-40B4-BE49-F238E27FC236}">
                <a16:creationId xmlns:a16="http://schemas.microsoft.com/office/drawing/2014/main" id="{6BE5D9AA-EB3D-4070-A9A7-AF2DB596FC2B}"/>
              </a:ext>
            </a:extLst>
          </p:cNvPr>
          <p:cNvSpPr>
            <a:spLocks noGrp="1"/>
          </p:cNvSpPr>
          <p:nvPr>
            <p:ph type="sldNum" sz="quarter" idx="12"/>
          </p:nvPr>
        </p:nvSpPr>
        <p:spPr/>
        <p:txBody>
          <a:bodyPr/>
          <a:lstStyle>
            <a:lvl1pPr>
              <a:defRPr/>
            </a:lvl1pPr>
          </a:lstStyle>
          <a:p>
            <a:fld id="{7F5A9885-2E90-4C23-91F8-08ED03B89FEF}" type="slidenum">
              <a:rPr lang="en-US" altLang="en-US"/>
              <a:pPr/>
              <a:t>‹#›</a:t>
            </a:fld>
            <a:endParaRPr lang="en-US" altLang="en-US"/>
          </a:p>
        </p:txBody>
      </p:sp>
    </p:spTree>
    <p:extLst>
      <p:ext uri="{BB962C8B-B14F-4D97-AF65-F5344CB8AC3E}">
        <p14:creationId xmlns:p14="http://schemas.microsoft.com/office/powerpoint/2010/main" val="3439562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endParaRPr lang="en-US"/>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Data 3">
            <a:extLst>
              <a:ext uri="{FF2B5EF4-FFF2-40B4-BE49-F238E27FC236}">
                <a16:creationId xmlns:a16="http://schemas.microsoft.com/office/drawing/2014/main" id="{B0BA7FF1-1557-44FC-8C46-B7E3F0819F34}"/>
              </a:ext>
            </a:extLst>
          </p:cNvPr>
          <p:cNvSpPr>
            <a:spLocks noGrp="1"/>
          </p:cNvSpPr>
          <p:nvPr>
            <p:ph type="dt" sz="half" idx="10"/>
          </p:nvPr>
        </p:nvSpPr>
        <p:spPr/>
        <p:txBody>
          <a:bodyPr/>
          <a:lstStyle>
            <a:lvl1pPr>
              <a:defRPr/>
            </a:lvl1pPr>
          </a:lstStyle>
          <a:p>
            <a:pPr>
              <a:defRPr/>
            </a:pPr>
            <a:fld id="{CD53EAAC-3160-4B69-87BF-15B6A02D50E3}" type="datetimeFigureOut">
              <a:rPr lang="pt-BR"/>
              <a:pPr>
                <a:defRPr/>
              </a:pPr>
              <a:t>20/10/2020</a:t>
            </a:fld>
            <a:endParaRPr lang="en-US"/>
          </a:p>
        </p:txBody>
      </p:sp>
      <p:sp>
        <p:nvSpPr>
          <p:cNvPr id="5" name="Espaço Reservado para Rodapé 4">
            <a:extLst>
              <a:ext uri="{FF2B5EF4-FFF2-40B4-BE49-F238E27FC236}">
                <a16:creationId xmlns:a16="http://schemas.microsoft.com/office/drawing/2014/main" id="{82BEBA91-27B3-4764-8BF4-A253EB5BD0CA}"/>
              </a:ext>
            </a:extLst>
          </p:cNvPr>
          <p:cNvSpPr>
            <a:spLocks noGrp="1"/>
          </p:cNvSpPr>
          <p:nvPr>
            <p:ph type="ftr" sz="quarter" idx="11"/>
          </p:nvPr>
        </p:nvSpPr>
        <p:spPr/>
        <p:txBody>
          <a:bodyPr/>
          <a:lstStyle>
            <a:lvl1pPr>
              <a:defRPr/>
            </a:lvl1pPr>
          </a:lstStyle>
          <a:p>
            <a:pPr>
              <a:defRPr/>
            </a:pPr>
            <a:endParaRPr lang="en-US"/>
          </a:p>
        </p:txBody>
      </p:sp>
      <p:sp>
        <p:nvSpPr>
          <p:cNvPr id="6" name="Espaço Reservado para Número de Slide 5">
            <a:extLst>
              <a:ext uri="{FF2B5EF4-FFF2-40B4-BE49-F238E27FC236}">
                <a16:creationId xmlns:a16="http://schemas.microsoft.com/office/drawing/2014/main" id="{D2438F3C-7982-491E-9825-D3D98BCC6BC3}"/>
              </a:ext>
            </a:extLst>
          </p:cNvPr>
          <p:cNvSpPr>
            <a:spLocks noGrp="1"/>
          </p:cNvSpPr>
          <p:nvPr>
            <p:ph type="sldNum" sz="quarter" idx="12"/>
          </p:nvPr>
        </p:nvSpPr>
        <p:spPr/>
        <p:txBody>
          <a:bodyPr/>
          <a:lstStyle>
            <a:lvl1pPr>
              <a:defRPr/>
            </a:lvl1pPr>
          </a:lstStyle>
          <a:p>
            <a:fld id="{4825C5FD-383D-466B-8DB3-3BAC7CDC563A}" type="slidenum">
              <a:rPr lang="en-US" altLang="en-US"/>
              <a:pPr/>
              <a:t>‹#›</a:t>
            </a:fld>
            <a:endParaRPr lang="en-US" altLang="en-US"/>
          </a:p>
        </p:txBody>
      </p:sp>
    </p:spTree>
    <p:extLst>
      <p:ext uri="{BB962C8B-B14F-4D97-AF65-F5344CB8AC3E}">
        <p14:creationId xmlns:p14="http://schemas.microsoft.com/office/powerpoint/2010/main" val="2411879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729037" y="488951"/>
            <a:ext cx="1157288" cy="10401300"/>
          </a:xfrm>
        </p:spPr>
        <p:txBody>
          <a:bodyPr vert="eaVert"/>
          <a:lstStyle/>
          <a:p>
            <a:r>
              <a:rPr lang="pt-BR"/>
              <a:t>Clique para editar o estilo do título mestre</a:t>
            </a:r>
            <a:endParaRPr lang="en-US"/>
          </a:p>
        </p:txBody>
      </p:sp>
      <p:sp>
        <p:nvSpPr>
          <p:cNvPr id="3" name="Espaço Reservado para Texto Vertical 2"/>
          <p:cNvSpPr>
            <a:spLocks noGrp="1"/>
          </p:cNvSpPr>
          <p:nvPr>
            <p:ph type="body" orient="vert" idx="1"/>
          </p:nvPr>
        </p:nvSpPr>
        <p:spPr>
          <a:xfrm>
            <a:off x="257175" y="488951"/>
            <a:ext cx="3357563" cy="10401300"/>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Data 3">
            <a:extLst>
              <a:ext uri="{FF2B5EF4-FFF2-40B4-BE49-F238E27FC236}">
                <a16:creationId xmlns:a16="http://schemas.microsoft.com/office/drawing/2014/main" id="{3C519CD7-AA76-4F24-90B0-DC78D4AB6DAF}"/>
              </a:ext>
            </a:extLst>
          </p:cNvPr>
          <p:cNvSpPr>
            <a:spLocks noGrp="1"/>
          </p:cNvSpPr>
          <p:nvPr>
            <p:ph type="dt" sz="half" idx="10"/>
          </p:nvPr>
        </p:nvSpPr>
        <p:spPr/>
        <p:txBody>
          <a:bodyPr/>
          <a:lstStyle>
            <a:lvl1pPr>
              <a:defRPr/>
            </a:lvl1pPr>
          </a:lstStyle>
          <a:p>
            <a:pPr>
              <a:defRPr/>
            </a:pPr>
            <a:fld id="{40857AD6-AA61-47D3-A2DC-0CABE516A22C}" type="datetimeFigureOut">
              <a:rPr lang="pt-BR"/>
              <a:pPr>
                <a:defRPr/>
              </a:pPr>
              <a:t>20/10/2020</a:t>
            </a:fld>
            <a:endParaRPr lang="en-US"/>
          </a:p>
        </p:txBody>
      </p:sp>
      <p:sp>
        <p:nvSpPr>
          <p:cNvPr id="5" name="Espaço Reservado para Rodapé 4">
            <a:extLst>
              <a:ext uri="{FF2B5EF4-FFF2-40B4-BE49-F238E27FC236}">
                <a16:creationId xmlns:a16="http://schemas.microsoft.com/office/drawing/2014/main" id="{BE7FA9B7-56F1-499C-82FC-08164F96195A}"/>
              </a:ext>
            </a:extLst>
          </p:cNvPr>
          <p:cNvSpPr>
            <a:spLocks noGrp="1"/>
          </p:cNvSpPr>
          <p:nvPr>
            <p:ph type="ftr" sz="quarter" idx="11"/>
          </p:nvPr>
        </p:nvSpPr>
        <p:spPr/>
        <p:txBody>
          <a:bodyPr/>
          <a:lstStyle>
            <a:lvl1pPr>
              <a:defRPr/>
            </a:lvl1pPr>
          </a:lstStyle>
          <a:p>
            <a:pPr>
              <a:defRPr/>
            </a:pPr>
            <a:endParaRPr lang="en-US"/>
          </a:p>
        </p:txBody>
      </p:sp>
      <p:sp>
        <p:nvSpPr>
          <p:cNvPr id="6" name="Espaço Reservado para Número de Slide 5">
            <a:extLst>
              <a:ext uri="{FF2B5EF4-FFF2-40B4-BE49-F238E27FC236}">
                <a16:creationId xmlns:a16="http://schemas.microsoft.com/office/drawing/2014/main" id="{341E076E-0C7D-456B-A4FA-D481223FCF70}"/>
              </a:ext>
            </a:extLst>
          </p:cNvPr>
          <p:cNvSpPr>
            <a:spLocks noGrp="1"/>
          </p:cNvSpPr>
          <p:nvPr>
            <p:ph type="sldNum" sz="quarter" idx="12"/>
          </p:nvPr>
        </p:nvSpPr>
        <p:spPr/>
        <p:txBody>
          <a:bodyPr/>
          <a:lstStyle>
            <a:lvl1pPr>
              <a:defRPr/>
            </a:lvl1pPr>
          </a:lstStyle>
          <a:p>
            <a:fld id="{9650AB27-F24B-482D-AE16-8F2A43E210C4}" type="slidenum">
              <a:rPr lang="en-US" altLang="en-US"/>
              <a:pPr/>
              <a:t>‹#›</a:t>
            </a:fld>
            <a:endParaRPr lang="en-US" altLang="en-US"/>
          </a:p>
        </p:txBody>
      </p:sp>
    </p:spTree>
    <p:extLst>
      <p:ext uri="{BB962C8B-B14F-4D97-AF65-F5344CB8AC3E}">
        <p14:creationId xmlns:p14="http://schemas.microsoft.com/office/powerpoint/2010/main" val="1060459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endParaRPr lang="en-US"/>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Data 3">
            <a:extLst>
              <a:ext uri="{FF2B5EF4-FFF2-40B4-BE49-F238E27FC236}">
                <a16:creationId xmlns:a16="http://schemas.microsoft.com/office/drawing/2014/main" id="{8BDC3180-05A4-4121-B192-E68587CF5D95}"/>
              </a:ext>
            </a:extLst>
          </p:cNvPr>
          <p:cNvSpPr>
            <a:spLocks noGrp="1"/>
          </p:cNvSpPr>
          <p:nvPr>
            <p:ph type="dt" sz="half" idx="10"/>
          </p:nvPr>
        </p:nvSpPr>
        <p:spPr/>
        <p:txBody>
          <a:bodyPr/>
          <a:lstStyle>
            <a:lvl1pPr>
              <a:defRPr/>
            </a:lvl1pPr>
          </a:lstStyle>
          <a:p>
            <a:pPr>
              <a:defRPr/>
            </a:pPr>
            <a:fld id="{6170FA51-5FAE-49DE-8A3A-9820CC66890F}" type="datetimeFigureOut">
              <a:rPr lang="pt-BR"/>
              <a:pPr>
                <a:defRPr/>
              </a:pPr>
              <a:t>20/10/2020</a:t>
            </a:fld>
            <a:endParaRPr lang="en-US"/>
          </a:p>
        </p:txBody>
      </p:sp>
      <p:sp>
        <p:nvSpPr>
          <p:cNvPr id="5" name="Espaço Reservado para Rodapé 4">
            <a:extLst>
              <a:ext uri="{FF2B5EF4-FFF2-40B4-BE49-F238E27FC236}">
                <a16:creationId xmlns:a16="http://schemas.microsoft.com/office/drawing/2014/main" id="{9BD4665D-37C1-4C83-8797-EB9DB548E35C}"/>
              </a:ext>
            </a:extLst>
          </p:cNvPr>
          <p:cNvSpPr>
            <a:spLocks noGrp="1"/>
          </p:cNvSpPr>
          <p:nvPr>
            <p:ph type="ftr" sz="quarter" idx="11"/>
          </p:nvPr>
        </p:nvSpPr>
        <p:spPr/>
        <p:txBody>
          <a:bodyPr/>
          <a:lstStyle>
            <a:lvl1pPr>
              <a:defRPr/>
            </a:lvl1pPr>
          </a:lstStyle>
          <a:p>
            <a:pPr>
              <a:defRPr/>
            </a:pPr>
            <a:endParaRPr lang="en-US"/>
          </a:p>
        </p:txBody>
      </p:sp>
      <p:sp>
        <p:nvSpPr>
          <p:cNvPr id="6" name="Espaço Reservado para Número de Slide 5">
            <a:extLst>
              <a:ext uri="{FF2B5EF4-FFF2-40B4-BE49-F238E27FC236}">
                <a16:creationId xmlns:a16="http://schemas.microsoft.com/office/drawing/2014/main" id="{EF1E1ADE-7E77-4826-9FCA-21C389CAF8D3}"/>
              </a:ext>
            </a:extLst>
          </p:cNvPr>
          <p:cNvSpPr>
            <a:spLocks noGrp="1"/>
          </p:cNvSpPr>
          <p:nvPr>
            <p:ph type="sldNum" sz="quarter" idx="12"/>
          </p:nvPr>
        </p:nvSpPr>
        <p:spPr/>
        <p:txBody>
          <a:bodyPr/>
          <a:lstStyle>
            <a:lvl1pPr>
              <a:defRPr/>
            </a:lvl1pPr>
          </a:lstStyle>
          <a:p>
            <a:fld id="{B3528EC5-CB8B-422D-BB76-FC2B5184A4A0}" type="slidenum">
              <a:rPr lang="en-US" altLang="en-US"/>
              <a:pPr/>
              <a:t>‹#›</a:t>
            </a:fld>
            <a:endParaRPr lang="en-US" altLang="en-US"/>
          </a:p>
        </p:txBody>
      </p:sp>
    </p:spTree>
    <p:extLst>
      <p:ext uri="{BB962C8B-B14F-4D97-AF65-F5344CB8AC3E}">
        <p14:creationId xmlns:p14="http://schemas.microsoft.com/office/powerpoint/2010/main" val="4018485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541735" y="5875867"/>
            <a:ext cx="5829300" cy="1816100"/>
          </a:xfrm>
        </p:spPr>
        <p:txBody>
          <a:bodyPr anchor="t"/>
          <a:lstStyle>
            <a:lvl1pPr algn="l">
              <a:defRPr sz="4000" b="1" cap="all"/>
            </a:lvl1pPr>
          </a:lstStyle>
          <a:p>
            <a:r>
              <a:rPr lang="pt-BR"/>
              <a:t>Clique para editar o estilo do título mestre</a:t>
            </a:r>
            <a:endParaRPr lang="en-US"/>
          </a:p>
        </p:txBody>
      </p:sp>
      <p:sp>
        <p:nvSpPr>
          <p:cNvPr id="3" name="Espaço Reservado para Texto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do texto mestre</a:t>
            </a:r>
          </a:p>
        </p:txBody>
      </p:sp>
      <p:sp>
        <p:nvSpPr>
          <p:cNvPr id="4" name="Espaço Reservado para Data 3">
            <a:extLst>
              <a:ext uri="{FF2B5EF4-FFF2-40B4-BE49-F238E27FC236}">
                <a16:creationId xmlns:a16="http://schemas.microsoft.com/office/drawing/2014/main" id="{364D1079-E4CA-4FB0-ABDC-6D0D9344F41F}"/>
              </a:ext>
            </a:extLst>
          </p:cNvPr>
          <p:cNvSpPr>
            <a:spLocks noGrp="1"/>
          </p:cNvSpPr>
          <p:nvPr>
            <p:ph type="dt" sz="half" idx="10"/>
          </p:nvPr>
        </p:nvSpPr>
        <p:spPr/>
        <p:txBody>
          <a:bodyPr/>
          <a:lstStyle>
            <a:lvl1pPr>
              <a:defRPr/>
            </a:lvl1pPr>
          </a:lstStyle>
          <a:p>
            <a:pPr>
              <a:defRPr/>
            </a:pPr>
            <a:fld id="{B011CC2E-9CF3-408A-876E-1CDEBC652895}" type="datetimeFigureOut">
              <a:rPr lang="pt-BR"/>
              <a:pPr>
                <a:defRPr/>
              </a:pPr>
              <a:t>20/10/2020</a:t>
            </a:fld>
            <a:endParaRPr lang="en-US"/>
          </a:p>
        </p:txBody>
      </p:sp>
      <p:sp>
        <p:nvSpPr>
          <p:cNvPr id="5" name="Espaço Reservado para Rodapé 4">
            <a:extLst>
              <a:ext uri="{FF2B5EF4-FFF2-40B4-BE49-F238E27FC236}">
                <a16:creationId xmlns:a16="http://schemas.microsoft.com/office/drawing/2014/main" id="{0CBE950D-F799-4CA3-9C02-6F12A32FF2C0}"/>
              </a:ext>
            </a:extLst>
          </p:cNvPr>
          <p:cNvSpPr>
            <a:spLocks noGrp="1"/>
          </p:cNvSpPr>
          <p:nvPr>
            <p:ph type="ftr" sz="quarter" idx="11"/>
          </p:nvPr>
        </p:nvSpPr>
        <p:spPr/>
        <p:txBody>
          <a:bodyPr/>
          <a:lstStyle>
            <a:lvl1pPr>
              <a:defRPr/>
            </a:lvl1pPr>
          </a:lstStyle>
          <a:p>
            <a:pPr>
              <a:defRPr/>
            </a:pPr>
            <a:endParaRPr lang="en-US"/>
          </a:p>
        </p:txBody>
      </p:sp>
      <p:sp>
        <p:nvSpPr>
          <p:cNvPr id="6" name="Espaço Reservado para Número de Slide 5">
            <a:extLst>
              <a:ext uri="{FF2B5EF4-FFF2-40B4-BE49-F238E27FC236}">
                <a16:creationId xmlns:a16="http://schemas.microsoft.com/office/drawing/2014/main" id="{47648224-80A5-458D-9E40-510422236E15}"/>
              </a:ext>
            </a:extLst>
          </p:cNvPr>
          <p:cNvSpPr>
            <a:spLocks noGrp="1"/>
          </p:cNvSpPr>
          <p:nvPr>
            <p:ph type="sldNum" sz="quarter" idx="12"/>
          </p:nvPr>
        </p:nvSpPr>
        <p:spPr/>
        <p:txBody>
          <a:bodyPr/>
          <a:lstStyle>
            <a:lvl1pPr>
              <a:defRPr/>
            </a:lvl1pPr>
          </a:lstStyle>
          <a:p>
            <a:fld id="{242592E9-B1DB-48B7-8017-F9CF8908AFF7}" type="slidenum">
              <a:rPr lang="en-US" altLang="en-US"/>
              <a:pPr/>
              <a:t>‹#›</a:t>
            </a:fld>
            <a:endParaRPr lang="en-US" altLang="en-US"/>
          </a:p>
        </p:txBody>
      </p:sp>
    </p:spTree>
    <p:extLst>
      <p:ext uri="{BB962C8B-B14F-4D97-AF65-F5344CB8AC3E}">
        <p14:creationId xmlns:p14="http://schemas.microsoft.com/office/powerpoint/2010/main" val="3441925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endParaRPr lang="en-US"/>
          </a:p>
        </p:txBody>
      </p:sp>
      <p:sp>
        <p:nvSpPr>
          <p:cNvPr id="3" name="Espaço Reservado para Conteúdo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Conteúdo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5" name="Espaço Reservado para Data 3">
            <a:extLst>
              <a:ext uri="{FF2B5EF4-FFF2-40B4-BE49-F238E27FC236}">
                <a16:creationId xmlns:a16="http://schemas.microsoft.com/office/drawing/2014/main" id="{2F719665-F43B-454F-902F-B5E53059E444}"/>
              </a:ext>
            </a:extLst>
          </p:cNvPr>
          <p:cNvSpPr>
            <a:spLocks noGrp="1"/>
          </p:cNvSpPr>
          <p:nvPr>
            <p:ph type="dt" sz="half" idx="10"/>
          </p:nvPr>
        </p:nvSpPr>
        <p:spPr/>
        <p:txBody>
          <a:bodyPr/>
          <a:lstStyle>
            <a:lvl1pPr>
              <a:defRPr/>
            </a:lvl1pPr>
          </a:lstStyle>
          <a:p>
            <a:pPr>
              <a:defRPr/>
            </a:pPr>
            <a:fld id="{2B5CEF2B-C0BF-4317-B9CB-D1CF8966B89A}" type="datetimeFigureOut">
              <a:rPr lang="pt-BR"/>
              <a:pPr>
                <a:defRPr/>
              </a:pPr>
              <a:t>20/10/2020</a:t>
            </a:fld>
            <a:endParaRPr lang="en-US"/>
          </a:p>
        </p:txBody>
      </p:sp>
      <p:sp>
        <p:nvSpPr>
          <p:cNvPr id="6" name="Espaço Reservado para Rodapé 4">
            <a:extLst>
              <a:ext uri="{FF2B5EF4-FFF2-40B4-BE49-F238E27FC236}">
                <a16:creationId xmlns:a16="http://schemas.microsoft.com/office/drawing/2014/main" id="{9402B0DD-BB23-48CE-8013-9F3FD9E0AA61}"/>
              </a:ext>
            </a:extLst>
          </p:cNvPr>
          <p:cNvSpPr>
            <a:spLocks noGrp="1"/>
          </p:cNvSpPr>
          <p:nvPr>
            <p:ph type="ftr" sz="quarter" idx="11"/>
          </p:nvPr>
        </p:nvSpPr>
        <p:spPr/>
        <p:txBody>
          <a:bodyPr/>
          <a:lstStyle>
            <a:lvl1pPr>
              <a:defRPr/>
            </a:lvl1pPr>
          </a:lstStyle>
          <a:p>
            <a:pPr>
              <a:defRPr/>
            </a:pPr>
            <a:endParaRPr lang="en-US"/>
          </a:p>
        </p:txBody>
      </p:sp>
      <p:sp>
        <p:nvSpPr>
          <p:cNvPr id="7" name="Espaço Reservado para Número de Slide 5">
            <a:extLst>
              <a:ext uri="{FF2B5EF4-FFF2-40B4-BE49-F238E27FC236}">
                <a16:creationId xmlns:a16="http://schemas.microsoft.com/office/drawing/2014/main" id="{563A3B45-A532-4C64-BA1E-E17DC1C0E387}"/>
              </a:ext>
            </a:extLst>
          </p:cNvPr>
          <p:cNvSpPr>
            <a:spLocks noGrp="1"/>
          </p:cNvSpPr>
          <p:nvPr>
            <p:ph type="sldNum" sz="quarter" idx="12"/>
          </p:nvPr>
        </p:nvSpPr>
        <p:spPr/>
        <p:txBody>
          <a:bodyPr/>
          <a:lstStyle>
            <a:lvl1pPr>
              <a:defRPr/>
            </a:lvl1pPr>
          </a:lstStyle>
          <a:p>
            <a:fld id="{915A8884-AD5D-44D8-BCEA-02A88D58A080}" type="slidenum">
              <a:rPr lang="en-US" altLang="en-US"/>
              <a:pPr/>
              <a:t>‹#›</a:t>
            </a:fld>
            <a:endParaRPr lang="en-US" altLang="en-US"/>
          </a:p>
        </p:txBody>
      </p:sp>
    </p:spTree>
    <p:extLst>
      <p:ext uri="{BB962C8B-B14F-4D97-AF65-F5344CB8AC3E}">
        <p14:creationId xmlns:p14="http://schemas.microsoft.com/office/powerpoint/2010/main" val="2341804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342900" y="366184"/>
            <a:ext cx="6172200" cy="1524000"/>
          </a:xfrm>
        </p:spPr>
        <p:txBody>
          <a:bodyPr/>
          <a:lstStyle>
            <a:lvl1pPr>
              <a:defRPr/>
            </a:lvl1pPr>
          </a:lstStyle>
          <a:p>
            <a:r>
              <a:rPr lang="pt-BR"/>
              <a:t>Clique para editar o estilo do título mestre</a:t>
            </a:r>
            <a:endParaRPr lang="en-US"/>
          </a:p>
        </p:txBody>
      </p:sp>
      <p:sp>
        <p:nvSpPr>
          <p:cNvPr id="3" name="Espaço Reservado para Texto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5" name="Espaço Reservado para Texto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7" name="Espaço Reservado para Data 3">
            <a:extLst>
              <a:ext uri="{FF2B5EF4-FFF2-40B4-BE49-F238E27FC236}">
                <a16:creationId xmlns:a16="http://schemas.microsoft.com/office/drawing/2014/main" id="{001A5A11-C126-493B-82F5-EFB8E1122F37}"/>
              </a:ext>
            </a:extLst>
          </p:cNvPr>
          <p:cNvSpPr>
            <a:spLocks noGrp="1"/>
          </p:cNvSpPr>
          <p:nvPr>
            <p:ph type="dt" sz="half" idx="10"/>
          </p:nvPr>
        </p:nvSpPr>
        <p:spPr/>
        <p:txBody>
          <a:bodyPr/>
          <a:lstStyle>
            <a:lvl1pPr>
              <a:defRPr/>
            </a:lvl1pPr>
          </a:lstStyle>
          <a:p>
            <a:pPr>
              <a:defRPr/>
            </a:pPr>
            <a:fld id="{48632037-F178-4788-8080-6107F0B269D2}" type="datetimeFigureOut">
              <a:rPr lang="pt-BR"/>
              <a:pPr>
                <a:defRPr/>
              </a:pPr>
              <a:t>20/10/2020</a:t>
            </a:fld>
            <a:endParaRPr lang="en-US"/>
          </a:p>
        </p:txBody>
      </p:sp>
      <p:sp>
        <p:nvSpPr>
          <p:cNvPr id="8" name="Espaço Reservado para Rodapé 4">
            <a:extLst>
              <a:ext uri="{FF2B5EF4-FFF2-40B4-BE49-F238E27FC236}">
                <a16:creationId xmlns:a16="http://schemas.microsoft.com/office/drawing/2014/main" id="{BC86F6FE-772E-40FA-9E4A-86803B950EC8}"/>
              </a:ext>
            </a:extLst>
          </p:cNvPr>
          <p:cNvSpPr>
            <a:spLocks noGrp="1"/>
          </p:cNvSpPr>
          <p:nvPr>
            <p:ph type="ftr" sz="quarter" idx="11"/>
          </p:nvPr>
        </p:nvSpPr>
        <p:spPr/>
        <p:txBody>
          <a:bodyPr/>
          <a:lstStyle>
            <a:lvl1pPr>
              <a:defRPr/>
            </a:lvl1pPr>
          </a:lstStyle>
          <a:p>
            <a:pPr>
              <a:defRPr/>
            </a:pPr>
            <a:endParaRPr lang="en-US"/>
          </a:p>
        </p:txBody>
      </p:sp>
      <p:sp>
        <p:nvSpPr>
          <p:cNvPr id="9" name="Espaço Reservado para Número de Slide 5">
            <a:extLst>
              <a:ext uri="{FF2B5EF4-FFF2-40B4-BE49-F238E27FC236}">
                <a16:creationId xmlns:a16="http://schemas.microsoft.com/office/drawing/2014/main" id="{7441075F-6137-4A2A-8B7D-5365711DD954}"/>
              </a:ext>
            </a:extLst>
          </p:cNvPr>
          <p:cNvSpPr>
            <a:spLocks noGrp="1"/>
          </p:cNvSpPr>
          <p:nvPr>
            <p:ph type="sldNum" sz="quarter" idx="12"/>
          </p:nvPr>
        </p:nvSpPr>
        <p:spPr/>
        <p:txBody>
          <a:bodyPr/>
          <a:lstStyle>
            <a:lvl1pPr>
              <a:defRPr/>
            </a:lvl1pPr>
          </a:lstStyle>
          <a:p>
            <a:fld id="{2637BDB7-2925-4EEF-9EC3-69859D5E8341}" type="slidenum">
              <a:rPr lang="en-US" altLang="en-US"/>
              <a:pPr/>
              <a:t>‹#›</a:t>
            </a:fld>
            <a:endParaRPr lang="en-US" altLang="en-US"/>
          </a:p>
        </p:txBody>
      </p:sp>
    </p:spTree>
    <p:extLst>
      <p:ext uri="{BB962C8B-B14F-4D97-AF65-F5344CB8AC3E}">
        <p14:creationId xmlns:p14="http://schemas.microsoft.com/office/powerpoint/2010/main" val="1402178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endParaRPr lang="en-US"/>
          </a:p>
        </p:txBody>
      </p:sp>
      <p:sp>
        <p:nvSpPr>
          <p:cNvPr id="3" name="Espaço Reservado para Data 3">
            <a:extLst>
              <a:ext uri="{FF2B5EF4-FFF2-40B4-BE49-F238E27FC236}">
                <a16:creationId xmlns:a16="http://schemas.microsoft.com/office/drawing/2014/main" id="{923ACCE4-7EBF-4EB6-9CC7-2DC1804F5E02}"/>
              </a:ext>
            </a:extLst>
          </p:cNvPr>
          <p:cNvSpPr>
            <a:spLocks noGrp="1"/>
          </p:cNvSpPr>
          <p:nvPr>
            <p:ph type="dt" sz="half" idx="10"/>
          </p:nvPr>
        </p:nvSpPr>
        <p:spPr/>
        <p:txBody>
          <a:bodyPr/>
          <a:lstStyle>
            <a:lvl1pPr>
              <a:defRPr/>
            </a:lvl1pPr>
          </a:lstStyle>
          <a:p>
            <a:pPr>
              <a:defRPr/>
            </a:pPr>
            <a:fld id="{1F06A361-7C68-4D1B-AB26-1434FE7C2E61}" type="datetimeFigureOut">
              <a:rPr lang="pt-BR"/>
              <a:pPr>
                <a:defRPr/>
              </a:pPr>
              <a:t>20/10/2020</a:t>
            </a:fld>
            <a:endParaRPr lang="en-US"/>
          </a:p>
        </p:txBody>
      </p:sp>
      <p:sp>
        <p:nvSpPr>
          <p:cNvPr id="4" name="Espaço Reservado para Rodapé 4">
            <a:extLst>
              <a:ext uri="{FF2B5EF4-FFF2-40B4-BE49-F238E27FC236}">
                <a16:creationId xmlns:a16="http://schemas.microsoft.com/office/drawing/2014/main" id="{C6A145A8-BE47-45F4-916B-98737F4482C0}"/>
              </a:ext>
            </a:extLst>
          </p:cNvPr>
          <p:cNvSpPr>
            <a:spLocks noGrp="1"/>
          </p:cNvSpPr>
          <p:nvPr>
            <p:ph type="ftr" sz="quarter" idx="11"/>
          </p:nvPr>
        </p:nvSpPr>
        <p:spPr/>
        <p:txBody>
          <a:bodyPr/>
          <a:lstStyle>
            <a:lvl1pPr>
              <a:defRPr/>
            </a:lvl1pPr>
          </a:lstStyle>
          <a:p>
            <a:pPr>
              <a:defRPr/>
            </a:pPr>
            <a:endParaRPr lang="en-US"/>
          </a:p>
        </p:txBody>
      </p:sp>
      <p:sp>
        <p:nvSpPr>
          <p:cNvPr id="5" name="Espaço Reservado para Número de Slide 5">
            <a:extLst>
              <a:ext uri="{FF2B5EF4-FFF2-40B4-BE49-F238E27FC236}">
                <a16:creationId xmlns:a16="http://schemas.microsoft.com/office/drawing/2014/main" id="{394AA72E-47FC-4274-8AFE-8F3D764B79F9}"/>
              </a:ext>
            </a:extLst>
          </p:cNvPr>
          <p:cNvSpPr>
            <a:spLocks noGrp="1"/>
          </p:cNvSpPr>
          <p:nvPr>
            <p:ph type="sldNum" sz="quarter" idx="12"/>
          </p:nvPr>
        </p:nvSpPr>
        <p:spPr/>
        <p:txBody>
          <a:bodyPr/>
          <a:lstStyle>
            <a:lvl1pPr>
              <a:defRPr/>
            </a:lvl1pPr>
          </a:lstStyle>
          <a:p>
            <a:fld id="{EFEAD1C4-5B45-49A7-BDE9-BE5CE1CA6E23}" type="slidenum">
              <a:rPr lang="en-US" altLang="en-US"/>
              <a:pPr/>
              <a:t>‹#›</a:t>
            </a:fld>
            <a:endParaRPr lang="en-US" altLang="en-US"/>
          </a:p>
        </p:txBody>
      </p:sp>
    </p:spTree>
    <p:extLst>
      <p:ext uri="{BB962C8B-B14F-4D97-AF65-F5344CB8AC3E}">
        <p14:creationId xmlns:p14="http://schemas.microsoft.com/office/powerpoint/2010/main" val="2661410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a:extLst>
              <a:ext uri="{FF2B5EF4-FFF2-40B4-BE49-F238E27FC236}">
                <a16:creationId xmlns:a16="http://schemas.microsoft.com/office/drawing/2014/main" id="{1D906B69-B13C-4D66-AB71-4337FF39BA0D}"/>
              </a:ext>
            </a:extLst>
          </p:cNvPr>
          <p:cNvSpPr>
            <a:spLocks noGrp="1"/>
          </p:cNvSpPr>
          <p:nvPr>
            <p:ph type="dt" sz="half" idx="10"/>
          </p:nvPr>
        </p:nvSpPr>
        <p:spPr/>
        <p:txBody>
          <a:bodyPr/>
          <a:lstStyle>
            <a:lvl1pPr>
              <a:defRPr/>
            </a:lvl1pPr>
          </a:lstStyle>
          <a:p>
            <a:pPr>
              <a:defRPr/>
            </a:pPr>
            <a:fld id="{1C01FF89-CDD1-473B-B122-1B478091D0B7}" type="datetimeFigureOut">
              <a:rPr lang="pt-BR"/>
              <a:pPr>
                <a:defRPr/>
              </a:pPr>
              <a:t>20/10/2020</a:t>
            </a:fld>
            <a:endParaRPr lang="en-US"/>
          </a:p>
        </p:txBody>
      </p:sp>
      <p:sp>
        <p:nvSpPr>
          <p:cNvPr id="3" name="Espaço Reservado para Rodapé 4">
            <a:extLst>
              <a:ext uri="{FF2B5EF4-FFF2-40B4-BE49-F238E27FC236}">
                <a16:creationId xmlns:a16="http://schemas.microsoft.com/office/drawing/2014/main" id="{480C377E-A8A2-4DDD-848A-16FCD847F0BA}"/>
              </a:ext>
            </a:extLst>
          </p:cNvPr>
          <p:cNvSpPr>
            <a:spLocks noGrp="1"/>
          </p:cNvSpPr>
          <p:nvPr>
            <p:ph type="ftr" sz="quarter" idx="11"/>
          </p:nvPr>
        </p:nvSpPr>
        <p:spPr/>
        <p:txBody>
          <a:bodyPr/>
          <a:lstStyle>
            <a:lvl1pPr>
              <a:defRPr/>
            </a:lvl1pPr>
          </a:lstStyle>
          <a:p>
            <a:pPr>
              <a:defRPr/>
            </a:pPr>
            <a:endParaRPr lang="en-US"/>
          </a:p>
        </p:txBody>
      </p:sp>
      <p:sp>
        <p:nvSpPr>
          <p:cNvPr id="4" name="Espaço Reservado para Número de Slide 5">
            <a:extLst>
              <a:ext uri="{FF2B5EF4-FFF2-40B4-BE49-F238E27FC236}">
                <a16:creationId xmlns:a16="http://schemas.microsoft.com/office/drawing/2014/main" id="{74030C00-02D4-4F06-A8F0-015FF52A4383}"/>
              </a:ext>
            </a:extLst>
          </p:cNvPr>
          <p:cNvSpPr>
            <a:spLocks noGrp="1"/>
          </p:cNvSpPr>
          <p:nvPr>
            <p:ph type="sldNum" sz="quarter" idx="12"/>
          </p:nvPr>
        </p:nvSpPr>
        <p:spPr/>
        <p:txBody>
          <a:bodyPr/>
          <a:lstStyle>
            <a:lvl1pPr>
              <a:defRPr/>
            </a:lvl1pPr>
          </a:lstStyle>
          <a:p>
            <a:fld id="{D6DFC256-8D57-4019-A3AB-694C6C896D01}" type="slidenum">
              <a:rPr lang="en-US" altLang="en-US"/>
              <a:pPr/>
              <a:t>‹#›</a:t>
            </a:fld>
            <a:endParaRPr lang="en-US" altLang="en-US"/>
          </a:p>
        </p:txBody>
      </p:sp>
    </p:spTree>
    <p:extLst>
      <p:ext uri="{BB962C8B-B14F-4D97-AF65-F5344CB8AC3E}">
        <p14:creationId xmlns:p14="http://schemas.microsoft.com/office/powerpoint/2010/main" val="1775763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342900" y="364067"/>
            <a:ext cx="2256235" cy="1549400"/>
          </a:xfrm>
        </p:spPr>
        <p:txBody>
          <a:bodyPr anchor="b"/>
          <a:lstStyle>
            <a:lvl1pPr algn="l">
              <a:defRPr sz="2000" b="1"/>
            </a:lvl1pPr>
          </a:lstStyle>
          <a:p>
            <a:r>
              <a:rPr lang="pt-BR"/>
              <a:t>Clique para editar o estilo do título mestre</a:t>
            </a:r>
            <a:endParaRPr lang="en-US"/>
          </a:p>
        </p:txBody>
      </p:sp>
      <p:sp>
        <p:nvSpPr>
          <p:cNvPr id="3" name="Espaço Reservado para Conteúdo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Texto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3">
            <a:extLst>
              <a:ext uri="{FF2B5EF4-FFF2-40B4-BE49-F238E27FC236}">
                <a16:creationId xmlns:a16="http://schemas.microsoft.com/office/drawing/2014/main" id="{EFD13556-2A15-4380-8239-F1A47FEBFA57}"/>
              </a:ext>
            </a:extLst>
          </p:cNvPr>
          <p:cNvSpPr>
            <a:spLocks noGrp="1"/>
          </p:cNvSpPr>
          <p:nvPr>
            <p:ph type="dt" sz="half" idx="10"/>
          </p:nvPr>
        </p:nvSpPr>
        <p:spPr/>
        <p:txBody>
          <a:bodyPr/>
          <a:lstStyle>
            <a:lvl1pPr>
              <a:defRPr/>
            </a:lvl1pPr>
          </a:lstStyle>
          <a:p>
            <a:pPr>
              <a:defRPr/>
            </a:pPr>
            <a:fld id="{B10F4992-A53B-4F77-99C8-C2085CA7938F}" type="datetimeFigureOut">
              <a:rPr lang="pt-BR"/>
              <a:pPr>
                <a:defRPr/>
              </a:pPr>
              <a:t>20/10/2020</a:t>
            </a:fld>
            <a:endParaRPr lang="en-US"/>
          </a:p>
        </p:txBody>
      </p:sp>
      <p:sp>
        <p:nvSpPr>
          <p:cNvPr id="6" name="Espaço Reservado para Rodapé 4">
            <a:extLst>
              <a:ext uri="{FF2B5EF4-FFF2-40B4-BE49-F238E27FC236}">
                <a16:creationId xmlns:a16="http://schemas.microsoft.com/office/drawing/2014/main" id="{59795763-F31C-4327-B283-7CFCBD408BFB}"/>
              </a:ext>
            </a:extLst>
          </p:cNvPr>
          <p:cNvSpPr>
            <a:spLocks noGrp="1"/>
          </p:cNvSpPr>
          <p:nvPr>
            <p:ph type="ftr" sz="quarter" idx="11"/>
          </p:nvPr>
        </p:nvSpPr>
        <p:spPr/>
        <p:txBody>
          <a:bodyPr/>
          <a:lstStyle>
            <a:lvl1pPr>
              <a:defRPr/>
            </a:lvl1pPr>
          </a:lstStyle>
          <a:p>
            <a:pPr>
              <a:defRPr/>
            </a:pPr>
            <a:endParaRPr lang="en-US"/>
          </a:p>
        </p:txBody>
      </p:sp>
      <p:sp>
        <p:nvSpPr>
          <p:cNvPr id="7" name="Espaço Reservado para Número de Slide 5">
            <a:extLst>
              <a:ext uri="{FF2B5EF4-FFF2-40B4-BE49-F238E27FC236}">
                <a16:creationId xmlns:a16="http://schemas.microsoft.com/office/drawing/2014/main" id="{7BB065DF-117D-4F6C-A3FD-BF8817D4E620}"/>
              </a:ext>
            </a:extLst>
          </p:cNvPr>
          <p:cNvSpPr>
            <a:spLocks noGrp="1"/>
          </p:cNvSpPr>
          <p:nvPr>
            <p:ph type="sldNum" sz="quarter" idx="12"/>
          </p:nvPr>
        </p:nvSpPr>
        <p:spPr/>
        <p:txBody>
          <a:bodyPr/>
          <a:lstStyle>
            <a:lvl1pPr>
              <a:defRPr/>
            </a:lvl1pPr>
          </a:lstStyle>
          <a:p>
            <a:fld id="{38161260-E56F-4DCF-837A-3F02692AF18B}" type="slidenum">
              <a:rPr lang="en-US" altLang="en-US"/>
              <a:pPr/>
              <a:t>‹#›</a:t>
            </a:fld>
            <a:endParaRPr lang="en-US" altLang="en-US"/>
          </a:p>
        </p:txBody>
      </p:sp>
    </p:spTree>
    <p:extLst>
      <p:ext uri="{BB962C8B-B14F-4D97-AF65-F5344CB8AC3E}">
        <p14:creationId xmlns:p14="http://schemas.microsoft.com/office/powerpoint/2010/main" val="2291111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344216" y="6400800"/>
            <a:ext cx="4114800" cy="755651"/>
          </a:xfrm>
        </p:spPr>
        <p:txBody>
          <a:bodyPr anchor="b"/>
          <a:lstStyle>
            <a:lvl1pPr algn="l">
              <a:defRPr sz="2000" b="1"/>
            </a:lvl1pPr>
          </a:lstStyle>
          <a:p>
            <a:r>
              <a:rPr lang="pt-BR"/>
              <a:t>Clique para editar o estilo do título mestre</a:t>
            </a:r>
            <a:endParaRPr lang="en-US"/>
          </a:p>
        </p:txBody>
      </p:sp>
      <p:sp>
        <p:nvSpPr>
          <p:cNvPr id="3" name="Espaço Reservado para Imagem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Espaço Reservado para Texto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3">
            <a:extLst>
              <a:ext uri="{FF2B5EF4-FFF2-40B4-BE49-F238E27FC236}">
                <a16:creationId xmlns:a16="http://schemas.microsoft.com/office/drawing/2014/main" id="{B197D8A2-B648-47CB-B627-A44FF90BBDF1}"/>
              </a:ext>
            </a:extLst>
          </p:cNvPr>
          <p:cNvSpPr>
            <a:spLocks noGrp="1"/>
          </p:cNvSpPr>
          <p:nvPr>
            <p:ph type="dt" sz="half" idx="10"/>
          </p:nvPr>
        </p:nvSpPr>
        <p:spPr/>
        <p:txBody>
          <a:bodyPr/>
          <a:lstStyle>
            <a:lvl1pPr>
              <a:defRPr/>
            </a:lvl1pPr>
          </a:lstStyle>
          <a:p>
            <a:pPr>
              <a:defRPr/>
            </a:pPr>
            <a:fld id="{99215624-BE23-42C0-9FBE-EC4FA0107C12}" type="datetimeFigureOut">
              <a:rPr lang="pt-BR"/>
              <a:pPr>
                <a:defRPr/>
              </a:pPr>
              <a:t>20/10/2020</a:t>
            </a:fld>
            <a:endParaRPr lang="en-US"/>
          </a:p>
        </p:txBody>
      </p:sp>
      <p:sp>
        <p:nvSpPr>
          <p:cNvPr id="6" name="Espaço Reservado para Rodapé 4">
            <a:extLst>
              <a:ext uri="{FF2B5EF4-FFF2-40B4-BE49-F238E27FC236}">
                <a16:creationId xmlns:a16="http://schemas.microsoft.com/office/drawing/2014/main" id="{45603278-6AA5-471B-907E-BCD6E8E7EA86}"/>
              </a:ext>
            </a:extLst>
          </p:cNvPr>
          <p:cNvSpPr>
            <a:spLocks noGrp="1"/>
          </p:cNvSpPr>
          <p:nvPr>
            <p:ph type="ftr" sz="quarter" idx="11"/>
          </p:nvPr>
        </p:nvSpPr>
        <p:spPr/>
        <p:txBody>
          <a:bodyPr/>
          <a:lstStyle>
            <a:lvl1pPr>
              <a:defRPr/>
            </a:lvl1pPr>
          </a:lstStyle>
          <a:p>
            <a:pPr>
              <a:defRPr/>
            </a:pPr>
            <a:endParaRPr lang="en-US"/>
          </a:p>
        </p:txBody>
      </p:sp>
      <p:sp>
        <p:nvSpPr>
          <p:cNvPr id="7" name="Espaço Reservado para Número de Slide 5">
            <a:extLst>
              <a:ext uri="{FF2B5EF4-FFF2-40B4-BE49-F238E27FC236}">
                <a16:creationId xmlns:a16="http://schemas.microsoft.com/office/drawing/2014/main" id="{1E984E1F-7A2C-4D9C-9512-F4D8CA13A293}"/>
              </a:ext>
            </a:extLst>
          </p:cNvPr>
          <p:cNvSpPr>
            <a:spLocks noGrp="1"/>
          </p:cNvSpPr>
          <p:nvPr>
            <p:ph type="sldNum" sz="quarter" idx="12"/>
          </p:nvPr>
        </p:nvSpPr>
        <p:spPr/>
        <p:txBody>
          <a:bodyPr/>
          <a:lstStyle>
            <a:lvl1pPr>
              <a:defRPr/>
            </a:lvl1pPr>
          </a:lstStyle>
          <a:p>
            <a:fld id="{262BC8FB-DBBE-4F26-A744-D586DB66613A}" type="slidenum">
              <a:rPr lang="en-US" altLang="en-US"/>
              <a:pPr/>
              <a:t>‹#›</a:t>
            </a:fld>
            <a:endParaRPr lang="en-US" altLang="en-US"/>
          </a:p>
        </p:txBody>
      </p:sp>
    </p:spTree>
    <p:extLst>
      <p:ext uri="{BB962C8B-B14F-4D97-AF65-F5344CB8AC3E}">
        <p14:creationId xmlns:p14="http://schemas.microsoft.com/office/powerpoint/2010/main" val="455562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ço Reservado para Título 1">
            <a:extLst>
              <a:ext uri="{FF2B5EF4-FFF2-40B4-BE49-F238E27FC236}">
                <a16:creationId xmlns:a16="http://schemas.microsoft.com/office/drawing/2014/main" id="{F9BCADC8-7EBC-4FDF-8B43-321615D07FE5}"/>
              </a:ext>
            </a:extLst>
          </p:cNvPr>
          <p:cNvSpPr>
            <a:spLocks noGrp="1"/>
          </p:cNvSpPr>
          <p:nvPr>
            <p:ph type="title"/>
          </p:nvPr>
        </p:nvSpPr>
        <p:spPr bwMode="auto">
          <a:xfrm>
            <a:off x="342900" y="366713"/>
            <a:ext cx="6172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altLang="en-US"/>
              <a:t>Clique para editar o estilo do título mestre</a:t>
            </a:r>
            <a:endParaRPr lang="en-US" altLang="en-US"/>
          </a:p>
        </p:txBody>
      </p:sp>
      <p:sp>
        <p:nvSpPr>
          <p:cNvPr id="1027" name="Espaço Reservado para Texto 2">
            <a:extLst>
              <a:ext uri="{FF2B5EF4-FFF2-40B4-BE49-F238E27FC236}">
                <a16:creationId xmlns:a16="http://schemas.microsoft.com/office/drawing/2014/main" id="{E72CBACD-0DBA-4EC6-8444-8C79E300A23F}"/>
              </a:ext>
            </a:extLst>
          </p:cNvPr>
          <p:cNvSpPr>
            <a:spLocks noGrp="1"/>
          </p:cNvSpPr>
          <p:nvPr>
            <p:ph type="body" idx="1"/>
          </p:nvPr>
        </p:nvSpPr>
        <p:spPr bwMode="auto">
          <a:xfrm>
            <a:off x="342900" y="2133600"/>
            <a:ext cx="6172200" cy="603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en-US"/>
              <a:t>Clique para editar os estilos do texto mestre</a:t>
            </a:r>
          </a:p>
          <a:p>
            <a:pPr lvl="1"/>
            <a:r>
              <a:rPr lang="pt-BR" altLang="en-US"/>
              <a:t>Segundo nível</a:t>
            </a:r>
          </a:p>
          <a:p>
            <a:pPr lvl="2"/>
            <a:r>
              <a:rPr lang="pt-BR" altLang="en-US"/>
              <a:t>Terceiro nível</a:t>
            </a:r>
          </a:p>
          <a:p>
            <a:pPr lvl="3"/>
            <a:r>
              <a:rPr lang="pt-BR" altLang="en-US"/>
              <a:t>Quarto nível</a:t>
            </a:r>
          </a:p>
          <a:p>
            <a:pPr lvl="4"/>
            <a:r>
              <a:rPr lang="pt-BR" altLang="en-US"/>
              <a:t>Quinto nível</a:t>
            </a:r>
            <a:endParaRPr lang="en-US" altLang="en-US"/>
          </a:p>
        </p:txBody>
      </p:sp>
      <p:sp>
        <p:nvSpPr>
          <p:cNvPr id="4" name="Espaço Reservado para Data 3">
            <a:extLst>
              <a:ext uri="{FF2B5EF4-FFF2-40B4-BE49-F238E27FC236}">
                <a16:creationId xmlns:a16="http://schemas.microsoft.com/office/drawing/2014/main" id="{DAFAEA1D-6976-4A08-9BB0-F1AB805F600D}"/>
              </a:ext>
            </a:extLst>
          </p:cNvPr>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581AAFFB-89F4-4B15-9790-C3606376027B}" type="datetimeFigureOut">
              <a:rPr lang="pt-BR"/>
              <a:pPr>
                <a:defRPr/>
              </a:pPr>
              <a:t>20/10/2020</a:t>
            </a:fld>
            <a:endParaRPr lang="en-US"/>
          </a:p>
        </p:txBody>
      </p:sp>
      <p:sp>
        <p:nvSpPr>
          <p:cNvPr id="5" name="Espaço Reservado para Rodapé 4">
            <a:extLst>
              <a:ext uri="{FF2B5EF4-FFF2-40B4-BE49-F238E27FC236}">
                <a16:creationId xmlns:a16="http://schemas.microsoft.com/office/drawing/2014/main" id="{20D246CA-9BBF-4305-A5DE-678FF37CABDB}"/>
              </a:ext>
            </a:extLst>
          </p:cNvPr>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Espaço Reservado para Número de Slide 5">
            <a:extLst>
              <a:ext uri="{FF2B5EF4-FFF2-40B4-BE49-F238E27FC236}">
                <a16:creationId xmlns:a16="http://schemas.microsoft.com/office/drawing/2014/main" id="{961CD17A-52C7-442D-A420-75E96ECAD96A}"/>
              </a:ext>
            </a:extLst>
          </p:cNvPr>
          <p:cNvSpPr>
            <a:spLocks noGrp="1"/>
          </p:cNvSpPr>
          <p:nvPr>
            <p:ph type="sldNum" sz="quarter" idx="4"/>
          </p:nvPr>
        </p:nvSpPr>
        <p:spPr>
          <a:xfrm>
            <a:off x="4914900" y="8475663"/>
            <a:ext cx="1600200" cy="48577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01466A90-FED2-441D-B416-13486203B0F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Group 3">
            <a:extLst>
              <a:ext uri="{FF2B5EF4-FFF2-40B4-BE49-F238E27FC236}">
                <a16:creationId xmlns:a16="http://schemas.microsoft.com/office/drawing/2014/main" id="{0F010E64-AB58-4390-B32C-88C5E9653500}"/>
              </a:ext>
            </a:extLst>
          </p:cNvPr>
          <p:cNvGrpSpPr>
            <a:grpSpLocks noChangeAspect="1"/>
          </p:cNvGrpSpPr>
          <p:nvPr/>
        </p:nvGrpSpPr>
        <p:grpSpPr bwMode="auto">
          <a:xfrm>
            <a:off x="1757363" y="179388"/>
            <a:ext cx="3792537" cy="2459037"/>
            <a:chOff x="751" y="-100"/>
            <a:chExt cx="2984" cy="1935"/>
          </a:xfrm>
        </p:grpSpPr>
        <p:sp>
          <p:nvSpPr>
            <p:cNvPr id="3156" name="Text Box 8">
              <a:extLst>
                <a:ext uri="{FF2B5EF4-FFF2-40B4-BE49-F238E27FC236}">
                  <a16:creationId xmlns:a16="http://schemas.microsoft.com/office/drawing/2014/main" id="{96B7DDFE-4D85-4C66-8BE2-5D821E454F66}"/>
                </a:ext>
              </a:extLst>
            </p:cNvPr>
            <p:cNvSpPr txBox="1">
              <a:spLocks noChangeAspect="1" noChangeArrowheads="1"/>
            </p:cNvSpPr>
            <p:nvPr/>
          </p:nvSpPr>
          <p:spPr bwMode="auto">
            <a:xfrm>
              <a:off x="971" y="1643"/>
              <a:ext cx="46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pt-BR" altLang="en-US" sz="1000">
                  <a:latin typeface="Arial" panose="020B0604020202020204" pitchFamily="34" charset="0"/>
                </a:rPr>
                <a:t>Control</a:t>
              </a:r>
            </a:p>
          </p:txBody>
        </p:sp>
        <p:sp>
          <p:nvSpPr>
            <p:cNvPr id="3157" name="Text Box 8">
              <a:extLst>
                <a:ext uri="{FF2B5EF4-FFF2-40B4-BE49-F238E27FC236}">
                  <a16:creationId xmlns:a16="http://schemas.microsoft.com/office/drawing/2014/main" id="{43BA01A5-090B-4C35-8E7B-053F97B22B5C}"/>
                </a:ext>
              </a:extLst>
            </p:cNvPr>
            <p:cNvSpPr txBox="1">
              <a:spLocks noChangeAspect="1" noChangeArrowheads="1"/>
            </p:cNvSpPr>
            <p:nvPr/>
          </p:nvSpPr>
          <p:spPr bwMode="auto">
            <a:xfrm>
              <a:off x="1249" y="90"/>
              <a:ext cx="46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pt-BR" altLang="en-US" sz="1000">
                  <a:latin typeface="Arial" panose="020B0604020202020204" pitchFamily="34" charset="0"/>
                </a:rPr>
                <a:t>Day 14</a:t>
              </a:r>
            </a:p>
          </p:txBody>
        </p:sp>
        <p:sp>
          <p:nvSpPr>
            <p:cNvPr id="3158" name="Text Box 8">
              <a:extLst>
                <a:ext uri="{FF2B5EF4-FFF2-40B4-BE49-F238E27FC236}">
                  <a16:creationId xmlns:a16="http://schemas.microsoft.com/office/drawing/2014/main" id="{DC75D773-035C-49BF-A9CF-F668407145D6}"/>
                </a:ext>
              </a:extLst>
            </p:cNvPr>
            <p:cNvSpPr txBox="1">
              <a:spLocks noChangeAspect="1" noChangeArrowheads="1"/>
            </p:cNvSpPr>
            <p:nvPr/>
          </p:nvSpPr>
          <p:spPr bwMode="auto">
            <a:xfrm>
              <a:off x="1412" y="1643"/>
              <a:ext cx="69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pt-BR" altLang="en-US" sz="1000">
                  <a:latin typeface="Arial" panose="020B0604020202020204" pitchFamily="34" charset="0"/>
                </a:rPr>
                <a:t>DFA 5mg/kg</a:t>
              </a:r>
            </a:p>
          </p:txBody>
        </p:sp>
        <p:sp>
          <p:nvSpPr>
            <p:cNvPr id="3159" name="Rectangle 680">
              <a:extLst>
                <a:ext uri="{FF2B5EF4-FFF2-40B4-BE49-F238E27FC236}">
                  <a16:creationId xmlns:a16="http://schemas.microsoft.com/office/drawing/2014/main" id="{8C3662BA-D269-48CF-BAF2-12C7EA1C3D8A}"/>
                </a:ext>
              </a:extLst>
            </p:cNvPr>
            <p:cNvSpPr>
              <a:spLocks noChangeAspect="1" noChangeArrowheads="1"/>
            </p:cNvSpPr>
            <p:nvPr/>
          </p:nvSpPr>
          <p:spPr bwMode="auto">
            <a:xfrm>
              <a:off x="1148" y="714"/>
              <a:ext cx="274" cy="908"/>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60" name="Freeform 681">
              <a:extLst>
                <a:ext uri="{FF2B5EF4-FFF2-40B4-BE49-F238E27FC236}">
                  <a16:creationId xmlns:a16="http://schemas.microsoft.com/office/drawing/2014/main" id="{0D95904F-229E-42FD-816F-6E6973D11E93}"/>
                </a:ext>
              </a:extLst>
            </p:cNvPr>
            <p:cNvSpPr>
              <a:spLocks noChangeAspect="1"/>
            </p:cNvSpPr>
            <p:nvPr/>
          </p:nvSpPr>
          <p:spPr bwMode="auto">
            <a:xfrm>
              <a:off x="1148" y="714"/>
              <a:ext cx="274" cy="906"/>
            </a:xfrm>
            <a:custGeom>
              <a:avLst/>
              <a:gdLst>
                <a:gd name="T0" fmla="*/ 0 w 243"/>
                <a:gd name="T1" fmla="*/ 906 h 688"/>
                <a:gd name="T2" fmla="*/ 0 w 243"/>
                <a:gd name="T3" fmla="*/ 906 h 688"/>
                <a:gd name="T4" fmla="*/ 0 w 243"/>
                <a:gd name="T5" fmla="*/ 0 h 688"/>
                <a:gd name="T6" fmla="*/ 274 w 243"/>
                <a:gd name="T7" fmla="*/ 0 h 688"/>
                <a:gd name="T8" fmla="*/ 274 w 243"/>
                <a:gd name="T9" fmla="*/ 906 h 688"/>
                <a:gd name="T10" fmla="*/ 0 60000 65536"/>
                <a:gd name="T11" fmla="*/ 0 60000 65536"/>
                <a:gd name="T12" fmla="*/ 0 60000 65536"/>
                <a:gd name="T13" fmla="*/ 0 60000 65536"/>
                <a:gd name="T14" fmla="*/ 0 60000 65536"/>
                <a:gd name="T15" fmla="*/ 0 w 243"/>
                <a:gd name="T16" fmla="*/ 0 h 688"/>
                <a:gd name="T17" fmla="*/ 243 w 243"/>
                <a:gd name="T18" fmla="*/ 688 h 688"/>
              </a:gdLst>
              <a:ahLst/>
              <a:cxnLst>
                <a:cxn ang="T10">
                  <a:pos x="T0" y="T1"/>
                </a:cxn>
                <a:cxn ang="T11">
                  <a:pos x="T2" y="T3"/>
                </a:cxn>
                <a:cxn ang="T12">
                  <a:pos x="T4" y="T5"/>
                </a:cxn>
                <a:cxn ang="T13">
                  <a:pos x="T6" y="T7"/>
                </a:cxn>
                <a:cxn ang="T14">
                  <a:pos x="T8" y="T9"/>
                </a:cxn>
              </a:cxnLst>
              <a:rect l="T15" t="T16" r="T17" b="T18"/>
              <a:pathLst>
                <a:path w="243" h="688">
                  <a:moveTo>
                    <a:pt x="0" y="688"/>
                  </a:moveTo>
                  <a:lnTo>
                    <a:pt x="0" y="688"/>
                  </a:lnTo>
                  <a:lnTo>
                    <a:pt x="0" y="0"/>
                  </a:lnTo>
                  <a:lnTo>
                    <a:pt x="243" y="0"/>
                  </a:lnTo>
                  <a:lnTo>
                    <a:pt x="243" y="688"/>
                  </a:lnTo>
                </a:path>
              </a:pathLst>
            </a:custGeom>
            <a:noFill/>
            <a:ln w="6">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161" name="Rectangle 682">
              <a:extLst>
                <a:ext uri="{FF2B5EF4-FFF2-40B4-BE49-F238E27FC236}">
                  <a16:creationId xmlns:a16="http://schemas.microsoft.com/office/drawing/2014/main" id="{DDF45151-6DD0-45BC-97E0-47ABACA392CB}"/>
                </a:ext>
              </a:extLst>
            </p:cNvPr>
            <p:cNvSpPr>
              <a:spLocks noChangeAspect="1" noChangeArrowheads="1"/>
            </p:cNvSpPr>
            <p:nvPr/>
          </p:nvSpPr>
          <p:spPr bwMode="auto">
            <a:xfrm>
              <a:off x="1561" y="1455"/>
              <a:ext cx="274" cy="1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62" name="Freeform 683">
              <a:extLst>
                <a:ext uri="{FF2B5EF4-FFF2-40B4-BE49-F238E27FC236}">
                  <a16:creationId xmlns:a16="http://schemas.microsoft.com/office/drawing/2014/main" id="{E1CADCD0-E01A-4F8A-B646-D1E40CE82B87}"/>
                </a:ext>
              </a:extLst>
            </p:cNvPr>
            <p:cNvSpPr>
              <a:spLocks noChangeAspect="1"/>
            </p:cNvSpPr>
            <p:nvPr/>
          </p:nvSpPr>
          <p:spPr bwMode="auto">
            <a:xfrm>
              <a:off x="1561" y="1455"/>
              <a:ext cx="273" cy="167"/>
            </a:xfrm>
            <a:custGeom>
              <a:avLst/>
              <a:gdLst>
                <a:gd name="T0" fmla="*/ 0 w 243"/>
                <a:gd name="T1" fmla="*/ 167 h 127"/>
                <a:gd name="T2" fmla="*/ 0 w 243"/>
                <a:gd name="T3" fmla="*/ 167 h 127"/>
                <a:gd name="T4" fmla="*/ 0 w 243"/>
                <a:gd name="T5" fmla="*/ 0 h 127"/>
                <a:gd name="T6" fmla="*/ 273 w 243"/>
                <a:gd name="T7" fmla="*/ 0 h 127"/>
                <a:gd name="T8" fmla="*/ 273 w 243"/>
                <a:gd name="T9" fmla="*/ 167 h 127"/>
                <a:gd name="T10" fmla="*/ 0 60000 65536"/>
                <a:gd name="T11" fmla="*/ 0 60000 65536"/>
                <a:gd name="T12" fmla="*/ 0 60000 65536"/>
                <a:gd name="T13" fmla="*/ 0 60000 65536"/>
                <a:gd name="T14" fmla="*/ 0 60000 65536"/>
                <a:gd name="T15" fmla="*/ 0 w 243"/>
                <a:gd name="T16" fmla="*/ 0 h 127"/>
                <a:gd name="T17" fmla="*/ 243 w 243"/>
                <a:gd name="T18" fmla="*/ 127 h 127"/>
              </a:gdLst>
              <a:ahLst/>
              <a:cxnLst>
                <a:cxn ang="T10">
                  <a:pos x="T0" y="T1"/>
                </a:cxn>
                <a:cxn ang="T11">
                  <a:pos x="T2" y="T3"/>
                </a:cxn>
                <a:cxn ang="T12">
                  <a:pos x="T4" y="T5"/>
                </a:cxn>
                <a:cxn ang="T13">
                  <a:pos x="T6" y="T7"/>
                </a:cxn>
                <a:cxn ang="T14">
                  <a:pos x="T8" y="T9"/>
                </a:cxn>
              </a:cxnLst>
              <a:rect l="T15" t="T16" r="T17" b="T18"/>
              <a:pathLst>
                <a:path w="243" h="127">
                  <a:moveTo>
                    <a:pt x="0" y="127"/>
                  </a:moveTo>
                  <a:lnTo>
                    <a:pt x="0" y="127"/>
                  </a:lnTo>
                  <a:lnTo>
                    <a:pt x="0" y="0"/>
                  </a:lnTo>
                  <a:lnTo>
                    <a:pt x="243" y="0"/>
                  </a:lnTo>
                  <a:lnTo>
                    <a:pt x="243" y="12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163" name="Line 684">
              <a:extLst>
                <a:ext uri="{FF2B5EF4-FFF2-40B4-BE49-F238E27FC236}">
                  <a16:creationId xmlns:a16="http://schemas.microsoft.com/office/drawing/2014/main" id="{022DD582-56F0-4F83-9AC7-D09501EDD810}"/>
                </a:ext>
              </a:extLst>
            </p:cNvPr>
            <p:cNvSpPr>
              <a:spLocks noChangeAspect="1" noChangeShapeType="1"/>
            </p:cNvSpPr>
            <p:nvPr/>
          </p:nvSpPr>
          <p:spPr bwMode="auto">
            <a:xfrm>
              <a:off x="1080" y="1622"/>
              <a:ext cx="825" cy="1"/>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64" name="Line 685">
              <a:extLst>
                <a:ext uri="{FF2B5EF4-FFF2-40B4-BE49-F238E27FC236}">
                  <a16:creationId xmlns:a16="http://schemas.microsoft.com/office/drawing/2014/main" id="{E8ADE211-A045-49CF-9B28-0CF28FF8BA2A}"/>
                </a:ext>
              </a:extLst>
            </p:cNvPr>
            <p:cNvSpPr>
              <a:spLocks noChangeAspect="1" noChangeShapeType="1"/>
            </p:cNvSpPr>
            <p:nvPr/>
          </p:nvSpPr>
          <p:spPr bwMode="auto">
            <a:xfrm flipV="1">
              <a:off x="1080" y="171"/>
              <a:ext cx="1" cy="1451"/>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65" name="Line 686">
              <a:extLst>
                <a:ext uri="{FF2B5EF4-FFF2-40B4-BE49-F238E27FC236}">
                  <a16:creationId xmlns:a16="http://schemas.microsoft.com/office/drawing/2014/main" id="{20A298E9-4862-40BB-B3CD-B03B9ECC8603}"/>
                </a:ext>
              </a:extLst>
            </p:cNvPr>
            <p:cNvSpPr>
              <a:spLocks noChangeAspect="1" noChangeShapeType="1"/>
            </p:cNvSpPr>
            <p:nvPr/>
          </p:nvSpPr>
          <p:spPr bwMode="auto">
            <a:xfrm flipH="1">
              <a:off x="1058" y="1622"/>
              <a:ext cx="22" cy="1"/>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66" name="Rectangle 687">
              <a:extLst>
                <a:ext uri="{FF2B5EF4-FFF2-40B4-BE49-F238E27FC236}">
                  <a16:creationId xmlns:a16="http://schemas.microsoft.com/office/drawing/2014/main" id="{CBA23A2F-1508-4A56-A05D-FF3ECF34B790}"/>
                </a:ext>
              </a:extLst>
            </p:cNvPr>
            <p:cNvSpPr>
              <a:spLocks noChangeAspect="1" noChangeArrowheads="1"/>
            </p:cNvSpPr>
            <p:nvPr/>
          </p:nvSpPr>
          <p:spPr bwMode="auto">
            <a:xfrm>
              <a:off x="996" y="1563"/>
              <a:ext cx="45"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800">
                  <a:solidFill>
                    <a:srgbClr val="000000"/>
                  </a:solidFill>
                  <a:latin typeface="Arial" panose="020B0604020202020204" pitchFamily="34" charset="0"/>
                </a:rPr>
                <a:t>0</a:t>
              </a:r>
              <a:endParaRPr lang="pt-BR" altLang="en-US" sz="1400">
                <a:latin typeface="Arial" panose="020B0604020202020204" pitchFamily="34" charset="0"/>
              </a:endParaRPr>
            </a:p>
          </p:txBody>
        </p:sp>
        <p:sp>
          <p:nvSpPr>
            <p:cNvPr id="3167" name="Rectangle 688">
              <a:extLst>
                <a:ext uri="{FF2B5EF4-FFF2-40B4-BE49-F238E27FC236}">
                  <a16:creationId xmlns:a16="http://schemas.microsoft.com/office/drawing/2014/main" id="{BBEA2B8C-0A5E-4DE7-9446-B9186F8EFE19}"/>
                </a:ext>
              </a:extLst>
            </p:cNvPr>
            <p:cNvSpPr>
              <a:spLocks noChangeAspect="1" noChangeArrowheads="1"/>
            </p:cNvSpPr>
            <p:nvPr/>
          </p:nvSpPr>
          <p:spPr bwMode="auto">
            <a:xfrm>
              <a:off x="1045" y="1558"/>
              <a:ext cx="1"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68" name="Rectangle 689">
              <a:extLst>
                <a:ext uri="{FF2B5EF4-FFF2-40B4-BE49-F238E27FC236}">
                  <a16:creationId xmlns:a16="http://schemas.microsoft.com/office/drawing/2014/main" id="{D7F1AAAF-E8FD-4B04-951A-A983FA5E7F2A}"/>
                </a:ext>
              </a:extLst>
            </p:cNvPr>
            <p:cNvSpPr>
              <a:spLocks noChangeAspect="1" noChangeArrowheads="1"/>
            </p:cNvSpPr>
            <p:nvPr/>
          </p:nvSpPr>
          <p:spPr bwMode="auto">
            <a:xfrm>
              <a:off x="1045" y="1558"/>
              <a:ext cx="1"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69" name="Line 690">
              <a:extLst>
                <a:ext uri="{FF2B5EF4-FFF2-40B4-BE49-F238E27FC236}">
                  <a16:creationId xmlns:a16="http://schemas.microsoft.com/office/drawing/2014/main" id="{C4F40AC0-EE94-4A18-AF1A-B3625E63B8EB}"/>
                </a:ext>
              </a:extLst>
            </p:cNvPr>
            <p:cNvSpPr>
              <a:spLocks noChangeAspect="1" noChangeShapeType="1"/>
            </p:cNvSpPr>
            <p:nvPr/>
          </p:nvSpPr>
          <p:spPr bwMode="auto">
            <a:xfrm flipH="1">
              <a:off x="1058" y="897"/>
              <a:ext cx="22" cy="2"/>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70" name="Rectangle 691">
              <a:extLst>
                <a:ext uri="{FF2B5EF4-FFF2-40B4-BE49-F238E27FC236}">
                  <a16:creationId xmlns:a16="http://schemas.microsoft.com/office/drawing/2014/main" id="{51936750-EEE7-4EBD-9817-2A8EF9FB1210}"/>
                </a:ext>
              </a:extLst>
            </p:cNvPr>
            <p:cNvSpPr>
              <a:spLocks noChangeAspect="1" noChangeArrowheads="1"/>
            </p:cNvSpPr>
            <p:nvPr/>
          </p:nvSpPr>
          <p:spPr bwMode="auto">
            <a:xfrm>
              <a:off x="950" y="858"/>
              <a:ext cx="112"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800">
                  <a:solidFill>
                    <a:srgbClr val="000000"/>
                  </a:solidFill>
                  <a:latin typeface="Arial" panose="020B0604020202020204" pitchFamily="34" charset="0"/>
                </a:rPr>
                <a:t>2.0</a:t>
              </a:r>
              <a:endParaRPr lang="pt-BR" altLang="en-US" sz="1400">
                <a:latin typeface="Arial" panose="020B0604020202020204" pitchFamily="34" charset="0"/>
              </a:endParaRPr>
            </a:p>
          </p:txBody>
        </p:sp>
        <p:sp>
          <p:nvSpPr>
            <p:cNvPr id="3171" name="Rectangle 693">
              <a:extLst>
                <a:ext uri="{FF2B5EF4-FFF2-40B4-BE49-F238E27FC236}">
                  <a16:creationId xmlns:a16="http://schemas.microsoft.com/office/drawing/2014/main" id="{3178018D-8DFB-46D5-A73B-699F037D159C}"/>
                </a:ext>
              </a:extLst>
            </p:cNvPr>
            <p:cNvSpPr>
              <a:spLocks noChangeAspect="1" noChangeArrowheads="1"/>
            </p:cNvSpPr>
            <p:nvPr/>
          </p:nvSpPr>
          <p:spPr bwMode="auto">
            <a:xfrm>
              <a:off x="1045" y="834"/>
              <a:ext cx="1"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72" name="Line 694">
              <a:extLst>
                <a:ext uri="{FF2B5EF4-FFF2-40B4-BE49-F238E27FC236}">
                  <a16:creationId xmlns:a16="http://schemas.microsoft.com/office/drawing/2014/main" id="{FC61729F-9393-41DC-9B20-386C2F627168}"/>
                </a:ext>
              </a:extLst>
            </p:cNvPr>
            <p:cNvSpPr>
              <a:spLocks noChangeAspect="1" noChangeShapeType="1"/>
            </p:cNvSpPr>
            <p:nvPr/>
          </p:nvSpPr>
          <p:spPr bwMode="auto">
            <a:xfrm flipH="1">
              <a:off x="1058" y="168"/>
              <a:ext cx="22" cy="2"/>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73" name="Rectangle 695">
              <a:extLst>
                <a:ext uri="{FF2B5EF4-FFF2-40B4-BE49-F238E27FC236}">
                  <a16:creationId xmlns:a16="http://schemas.microsoft.com/office/drawing/2014/main" id="{AB42D72D-19A0-43A0-B9E0-21305D8EAE68}"/>
                </a:ext>
              </a:extLst>
            </p:cNvPr>
            <p:cNvSpPr>
              <a:spLocks noChangeAspect="1" noChangeArrowheads="1"/>
            </p:cNvSpPr>
            <p:nvPr/>
          </p:nvSpPr>
          <p:spPr bwMode="auto">
            <a:xfrm>
              <a:off x="955" y="132"/>
              <a:ext cx="11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800">
                  <a:solidFill>
                    <a:srgbClr val="000000"/>
                  </a:solidFill>
                  <a:latin typeface="Arial" panose="020B0604020202020204" pitchFamily="34" charset="0"/>
                </a:rPr>
                <a:t>4.0</a:t>
              </a:r>
              <a:endParaRPr lang="pt-BR" altLang="en-US" sz="1400">
                <a:latin typeface="Arial" panose="020B0604020202020204" pitchFamily="34" charset="0"/>
              </a:endParaRPr>
            </a:p>
          </p:txBody>
        </p:sp>
        <p:sp>
          <p:nvSpPr>
            <p:cNvPr id="3174" name="Rectangle 697">
              <a:extLst>
                <a:ext uri="{FF2B5EF4-FFF2-40B4-BE49-F238E27FC236}">
                  <a16:creationId xmlns:a16="http://schemas.microsoft.com/office/drawing/2014/main" id="{C726ABB2-B799-4165-A17E-6A9517430211}"/>
                </a:ext>
              </a:extLst>
            </p:cNvPr>
            <p:cNvSpPr>
              <a:spLocks noChangeAspect="1" noChangeArrowheads="1"/>
            </p:cNvSpPr>
            <p:nvPr/>
          </p:nvSpPr>
          <p:spPr bwMode="auto">
            <a:xfrm>
              <a:off x="1045" y="109"/>
              <a:ext cx="1"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75" name="Rectangle 14">
              <a:extLst>
                <a:ext uri="{FF2B5EF4-FFF2-40B4-BE49-F238E27FC236}">
                  <a16:creationId xmlns:a16="http://schemas.microsoft.com/office/drawing/2014/main" id="{E482EECA-405D-4618-BAB0-52215A0464D7}"/>
                </a:ext>
              </a:extLst>
            </p:cNvPr>
            <p:cNvSpPr>
              <a:spLocks noChangeAspect="1" noChangeArrowheads="1"/>
            </p:cNvSpPr>
            <p:nvPr/>
          </p:nvSpPr>
          <p:spPr bwMode="auto">
            <a:xfrm rot="-5400000">
              <a:off x="10" y="641"/>
              <a:ext cx="1675"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000">
                  <a:latin typeface="Arial" panose="020B0604020202020204" pitchFamily="34" charset="0"/>
                </a:rPr>
                <a:t>Parasitaemia (x 10</a:t>
              </a:r>
              <a:r>
                <a:rPr lang="pt-BR" altLang="en-US" sz="1000" baseline="30000">
                  <a:latin typeface="Arial" panose="020B0604020202020204" pitchFamily="34" charset="0"/>
                </a:rPr>
                <a:t>5</a:t>
              </a:r>
              <a:r>
                <a:rPr lang="pt-BR" altLang="en-US" sz="1000">
                  <a:latin typeface="Arial" panose="020B0604020202020204" pitchFamily="34" charset="0"/>
                </a:rPr>
                <a:t>/ 1mL of blood)</a:t>
              </a:r>
              <a:endParaRPr lang="pt-BR" altLang="en-US" sz="1000" baseline="30000">
                <a:latin typeface="Arial" panose="020B0604020202020204" pitchFamily="34" charset="0"/>
              </a:endParaRPr>
            </a:p>
          </p:txBody>
        </p:sp>
        <p:sp>
          <p:nvSpPr>
            <p:cNvPr id="3176" name="Line 601">
              <a:extLst>
                <a:ext uri="{FF2B5EF4-FFF2-40B4-BE49-F238E27FC236}">
                  <a16:creationId xmlns:a16="http://schemas.microsoft.com/office/drawing/2014/main" id="{02E4E19D-D2D5-4646-BEEB-EE91C9518304}"/>
                </a:ext>
              </a:extLst>
            </p:cNvPr>
            <p:cNvSpPr>
              <a:spLocks noChangeAspect="1" noChangeShapeType="1"/>
            </p:cNvSpPr>
            <p:nvPr/>
          </p:nvSpPr>
          <p:spPr bwMode="auto">
            <a:xfrm>
              <a:off x="1284" y="438"/>
              <a:ext cx="0" cy="199"/>
            </a:xfrm>
            <a:prstGeom prst="line">
              <a:avLst/>
            </a:prstGeom>
            <a:noFill/>
            <a:ln w="4"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77" name="Line 602">
              <a:extLst>
                <a:ext uri="{FF2B5EF4-FFF2-40B4-BE49-F238E27FC236}">
                  <a16:creationId xmlns:a16="http://schemas.microsoft.com/office/drawing/2014/main" id="{AB127787-1582-44CE-989C-8E78C40C9C2E}"/>
                </a:ext>
              </a:extLst>
            </p:cNvPr>
            <p:cNvSpPr>
              <a:spLocks noChangeAspect="1" noChangeShapeType="1"/>
            </p:cNvSpPr>
            <p:nvPr/>
          </p:nvSpPr>
          <p:spPr bwMode="auto">
            <a:xfrm>
              <a:off x="1284" y="438"/>
              <a:ext cx="419" cy="0"/>
            </a:xfrm>
            <a:prstGeom prst="line">
              <a:avLst/>
            </a:prstGeom>
            <a:noFill/>
            <a:ln w="4"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78" name="Line 603">
              <a:extLst>
                <a:ext uri="{FF2B5EF4-FFF2-40B4-BE49-F238E27FC236}">
                  <a16:creationId xmlns:a16="http://schemas.microsoft.com/office/drawing/2014/main" id="{ADE78C4D-3D4A-4AD1-A9C4-ECF63B84B8CB}"/>
                </a:ext>
              </a:extLst>
            </p:cNvPr>
            <p:cNvSpPr>
              <a:spLocks noChangeAspect="1" noChangeShapeType="1"/>
            </p:cNvSpPr>
            <p:nvPr/>
          </p:nvSpPr>
          <p:spPr bwMode="auto">
            <a:xfrm>
              <a:off x="1703" y="438"/>
              <a:ext cx="1" cy="959"/>
            </a:xfrm>
            <a:prstGeom prst="line">
              <a:avLst/>
            </a:prstGeom>
            <a:noFill/>
            <a:ln w="4"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79" name="Rectangle 13">
              <a:extLst>
                <a:ext uri="{FF2B5EF4-FFF2-40B4-BE49-F238E27FC236}">
                  <a16:creationId xmlns:a16="http://schemas.microsoft.com/office/drawing/2014/main" id="{D988D703-4D67-4DBA-A32D-114AEBFF68F3}"/>
                </a:ext>
              </a:extLst>
            </p:cNvPr>
            <p:cNvSpPr>
              <a:spLocks noChangeAspect="1" noChangeArrowheads="1"/>
            </p:cNvSpPr>
            <p:nvPr/>
          </p:nvSpPr>
          <p:spPr bwMode="auto">
            <a:xfrm rot="-5400000">
              <a:off x="2158" y="738"/>
              <a:ext cx="70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000">
                  <a:latin typeface="Arial" panose="020B0604020202020204" pitchFamily="34" charset="0"/>
                </a:rPr>
                <a:t>Mortality (%)</a:t>
              </a:r>
            </a:p>
          </p:txBody>
        </p:sp>
        <p:sp>
          <p:nvSpPr>
            <p:cNvPr id="3180" name="Rectangle 704">
              <a:extLst>
                <a:ext uri="{FF2B5EF4-FFF2-40B4-BE49-F238E27FC236}">
                  <a16:creationId xmlns:a16="http://schemas.microsoft.com/office/drawing/2014/main" id="{82D16DB5-5E75-44F9-8AFD-D6B4C94B8B37}"/>
                </a:ext>
              </a:extLst>
            </p:cNvPr>
            <p:cNvSpPr>
              <a:spLocks noChangeAspect="1" noChangeArrowheads="1"/>
            </p:cNvSpPr>
            <p:nvPr/>
          </p:nvSpPr>
          <p:spPr bwMode="auto">
            <a:xfrm>
              <a:off x="2772" y="653"/>
              <a:ext cx="274" cy="97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81" name="Freeform 705">
              <a:extLst>
                <a:ext uri="{FF2B5EF4-FFF2-40B4-BE49-F238E27FC236}">
                  <a16:creationId xmlns:a16="http://schemas.microsoft.com/office/drawing/2014/main" id="{4E9C8C3D-5C61-4A53-9524-EDF017245059}"/>
                </a:ext>
              </a:extLst>
            </p:cNvPr>
            <p:cNvSpPr>
              <a:spLocks noChangeAspect="1"/>
            </p:cNvSpPr>
            <p:nvPr/>
          </p:nvSpPr>
          <p:spPr bwMode="auto">
            <a:xfrm>
              <a:off x="2772" y="653"/>
              <a:ext cx="273" cy="969"/>
            </a:xfrm>
            <a:custGeom>
              <a:avLst/>
              <a:gdLst>
                <a:gd name="T0" fmla="*/ 0 w 243"/>
                <a:gd name="T1" fmla="*/ 969 h 736"/>
                <a:gd name="T2" fmla="*/ 0 w 243"/>
                <a:gd name="T3" fmla="*/ 969 h 736"/>
                <a:gd name="T4" fmla="*/ 0 w 243"/>
                <a:gd name="T5" fmla="*/ 0 h 736"/>
                <a:gd name="T6" fmla="*/ 273 w 243"/>
                <a:gd name="T7" fmla="*/ 0 h 736"/>
                <a:gd name="T8" fmla="*/ 273 w 243"/>
                <a:gd name="T9" fmla="*/ 969 h 736"/>
                <a:gd name="T10" fmla="*/ 0 60000 65536"/>
                <a:gd name="T11" fmla="*/ 0 60000 65536"/>
                <a:gd name="T12" fmla="*/ 0 60000 65536"/>
                <a:gd name="T13" fmla="*/ 0 60000 65536"/>
                <a:gd name="T14" fmla="*/ 0 60000 65536"/>
                <a:gd name="T15" fmla="*/ 0 w 243"/>
                <a:gd name="T16" fmla="*/ 0 h 736"/>
                <a:gd name="T17" fmla="*/ 243 w 243"/>
                <a:gd name="T18" fmla="*/ 736 h 736"/>
              </a:gdLst>
              <a:ahLst/>
              <a:cxnLst>
                <a:cxn ang="T10">
                  <a:pos x="T0" y="T1"/>
                </a:cxn>
                <a:cxn ang="T11">
                  <a:pos x="T2" y="T3"/>
                </a:cxn>
                <a:cxn ang="T12">
                  <a:pos x="T4" y="T5"/>
                </a:cxn>
                <a:cxn ang="T13">
                  <a:pos x="T6" y="T7"/>
                </a:cxn>
                <a:cxn ang="T14">
                  <a:pos x="T8" y="T9"/>
                </a:cxn>
              </a:cxnLst>
              <a:rect l="T15" t="T16" r="T17" b="T18"/>
              <a:pathLst>
                <a:path w="243" h="736">
                  <a:moveTo>
                    <a:pt x="0" y="736"/>
                  </a:moveTo>
                  <a:lnTo>
                    <a:pt x="0" y="736"/>
                  </a:lnTo>
                  <a:lnTo>
                    <a:pt x="0" y="0"/>
                  </a:lnTo>
                  <a:lnTo>
                    <a:pt x="243" y="0"/>
                  </a:lnTo>
                  <a:lnTo>
                    <a:pt x="243" y="736"/>
                  </a:lnTo>
                </a:path>
              </a:pathLst>
            </a:custGeom>
            <a:noFill/>
            <a:ln w="6">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182" name="Rectangle 706">
              <a:extLst>
                <a:ext uri="{FF2B5EF4-FFF2-40B4-BE49-F238E27FC236}">
                  <a16:creationId xmlns:a16="http://schemas.microsoft.com/office/drawing/2014/main" id="{2CC450FE-E398-4C9F-B92F-F076E57672F9}"/>
                </a:ext>
              </a:extLst>
            </p:cNvPr>
            <p:cNvSpPr>
              <a:spLocks noChangeAspect="1" noChangeArrowheads="1"/>
            </p:cNvSpPr>
            <p:nvPr/>
          </p:nvSpPr>
          <p:spPr bwMode="auto">
            <a:xfrm>
              <a:off x="3185" y="1146"/>
              <a:ext cx="274" cy="47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83" name="Freeform 707">
              <a:extLst>
                <a:ext uri="{FF2B5EF4-FFF2-40B4-BE49-F238E27FC236}">
                  <a16:creationId xmlns:a16="http://schemas.microsoft.com/office/drawing/2014/main" id="{5ABADB3A-9DA2-4059-B937-71C5899B310F}"/>
                </a:ext>
              </a:extLst>
            </p:cNvPr>
            <p:cNvSpPr>
              <a:spLocks noChangeAspect="1"/>
            </p:cNvSpPr>
            <p:nvPr/>
          </p:nvSpPr>
          <p:spPr bwMode="auto">
            <a:xfrm>
              <a:off x="3185" y="1146"/>
              <a:ext cx="273" cy="477"/>
            </a:xfrm>
            <a:custGeom>
              <a:avLst/>
              <a:gdLst>
                <a:gd name="T0" fmla="*/ 0 w 243"/>
                <a:gd name="T1" fmla="*/ 477 h 363"/>
                <a:gd name="T2" fmla="*/ 0 w 243"/>
                <a:gd name="T3" fmla="*/ 477 h 363"/>
                <a:gd name="T4" fmla="*/ 0 w 243"/>
                <a:gd name="T5" fmla="*/ 0 h 363"/>
                <a:gd name="T6" fmla="*/ 273 w 243"/>
                <a:gd name="T7" fmla="*/ 0 h 363"/>
                <a:gd name="T8" fmla="*/ 273 w 243"/>
                <a:gd name="T9" fmla="*/ 477 h 363"/>
                <a:gd name="T10" fmla="*/ 0 60000 65536"/>
                <a:gd name="T11" fmla="*/ 0 60000 65536"/>
                <a:gd name="T12" fmla="*/ 0 60000 65536"/>
                <a:gd name="T13" fmla="*/ 0 60000 65536"/>
                <a:gd name="T14" fmla="*/ 0 60000 65536"/>
                <a:gd name="T15" fmla="*/ 0 w 243"/>
                <a:gd name="T16" fmla="*/ 0 h 363"/>
                <a:gd name="T17" fmla="*/ 243 w 243"/>
                <a:gd name="T18" fmla="*/ 363 h 363"/>
              </a:gdLst>
              <a:ahLst/>
              <a:cxnLst>
                <a:cxn ang="T10">
                  <a:pos x="T0" y="T1"/>
                </a:cxn>
                <a:cxn ang="T11">
                  <a:pos x="T2" y="T3"/>
                </a:cxn>
                <a:cxn ang="T12">
                  <a:pos x="T4" y="T5"/>
                </a:cxn>
                <a:cxn ang="T13">
                  <a:pos x="T6" y="T7"/>
                </a:cxn>
                <a:cxn ang="T14">
                  <a:pos x="T8" y="T9"/>
                </a:cxn>
              </a:cxnLst>
              <a:rect l="T15" t="T16" r="T17" b="T18"/>
              <a:pathLst>
                <a:path w="243" h="363">
                  <a:moveTo>
                    <a:pt x="0" y="363"/>
                  </a:moveTo>
                  <a:lnTo>
                    <a:pt x="0" y="363"/>
                  </a:lnTo>
                  <a:lnTo>
                    <a:pt x="0" y="0"/>
                  </a:lnTo>
                  <a:lnTo>
                    <a:pt x="243" y="0"/>
                  </a:lnTo>
                  <a:lnTo>
                    <a:pt x="243"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184" name="Line 708">
              <a:extLst>
                <a:ext uri="{FF2B5EF4-FFF2-40B4-BE49-F238E27FC236}">
                  <a16:creationId xmlns:a16="http://schemas.microsoft.com/office/drawing/2014/main" id="{87FC44EA-DDBC-4DE1-A9CF-03A8C079DEA8}"/>
                </a:ext>
              </a:extLst>
            </p:cNvPr>
            <p:cNvSpPr>
              <a:spLocks noChangeAspect="1" noChangeShapeType="1"/>
            </p:cNvSpPr>
            <p:nvPr/>
          </p:nvSpPr>
          <p:spPr bwMode="auto">
            <a:xfrm>
              <a:off x="2703" y="1623"/>
              <a:ext cx="826" cy="2"/>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85" name="Line 709">
              <a:extLst>
                <a:ext uri="{FF2B5EF4-FFF2-40B4-BE49-F238E27FC236}">
                  <a16:creationId xmlns:a16="http://schemas.microsoft.com/office/drawing/2014/main" id="{65684090-8619-4C70-B213-985C7A44AD17}"/>
                </a:ext>
              </a:extLst>
            </p:cNvPr>
            <p:cNvSpPr>
              <a:spLocks noChangeAspect="1" noChangeShapeType="1"/>
            </p:cNvSpPr>
            <p:nvPr/>
          </p:nvSpPr>
          <p:spPr bwMode="auto">
            <a:xfrm flipV="1">
              <a:off x="2703" y="173"/>
              <a:ext cx="1" cy="1450"/>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86" name="Line 710">
              <a:extLst>
                <a:ext uri="{FF2B5EF4-FFF2-40B4-BE49-F238E27FC236}">
                  <a16:creationId xmlns:a16="http://schemas.microsoft.com/office/drawing/2014/main" id="{285CA46E-A0A7-4A07-9BAD-7DDCF7DCCC49}"/>
                </a:ext>
              </a:extLst>
            </p:cNvPr>
            <p:cNvSpPr>
              <a:spLocks noChangeAspect="1" noChangeShapeType="1"/>
            </p:cNvSpPr>
            <p:nvPr/>
          </p:nvSpPr>
          <p:spPr bwMode="auto">
            <a:xfrm flipH="1">
              <a:off x="2682" y="1623"/>
              <a:ext cx="21" cy="2"/>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87" name="Rectangle 711">
              <a:extLst>
                <a:ext uri="{FF2B5EF4-FFF2-40B4-BE49-F238E27FC236}">
                  <a16:creationId xmlns:a16="http://schemas.microsoft.com/office/drawing/2014/main" id="{EC4E05DB-1EC3-4344-88BF-495303A0F2D2}"/>
                </a:ext>
              </a:extLst>
            </p:cNvPr>
            <p:cNvSpPr>
              <a:spLocks noChangeAspect="1" noChangeArrowheads="1"/>
            </p:cNvSpPr>
            <p:nvPr/>
          </p:nvSpPr>
          <p:spPr bwMode="auto">
            <a:xfrm>
              <a:off x="2645" y="1586"/>
              <a:ext cx="45"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800">
                  <a:solidFill>
                    <a:srgbClr val="000000"/>
                  </a:solidFill>
                  <a:latin typeface="Arial" panose="020B0604020202020204" pitchFamily="34" charset="0"/>
                </a:rPr>
                <a:t>0</a:t>
              </a:r>
              <a:endParaRPr lang="pt-BR" altLang="en-US" sz="1400">
                <a:latin typeface="Arial" panose="020B0604020202020204" pitchFamily="34" charset="0"/>
              </a:endParaRPr>
            </a:p>
          </p:txBody>
        </p:sp>
        <p:sp>
          <p:nvSpPr>
            <p:cNvPr id="3188" name="Line 712">
              <a:extLst>
                <a:ext uri="{FF2B5EF4-FFF2-40B4-BE49-F238E27FC236}">
                  <a16:creationId xmlns:a16="http://schemas.microsoft.com/office/drawing/2014/main" id="{0FB84E03-E669-4ADA-AFBF-473C98D432A2}"/>
                </a:ext>
              </a:extLst>
            </p:cNvPr>
            <p:cNvSpPr>
              <a:spLocks noChangeAspect="1" noChangeShapeType="1"/>
            </p:cNvSpPr>
            <p:nvPr/>
          </p:nvSpPr>
          <p:spPr bwMode="auto">
            <a:xfrm flipH="1">
              <a:off x="2682" y="899"/>
              <a:ext cx="21" cy="1"/>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89" name="Rectangle 713">
              <a:extLst>
                <a:ext uri="{FF2B5EF4-FFF2-40B4-BE49-F238E27FC236}">
                  <a16:creationId xmlns:a16="http://schemas.microsoft.com/office/drawing/2014/main" id="{BFE70685-4959-47F4-BDE3-BAE6FA68C0D8}"/>
                </a:ext>
              </a:extLst>
            </p:cNvPr>
            <p:cNvSpPr>
              <a:spLocks noChangeAspect="1" noChangeArrowheads="1"/>
            </p:cNvSpPr>
            <p:nvPr/>
          </p:nvSpPr>
          <p:spPr bwMode="auto">
            <a:xfrm>
              <a:off x="2588" y="862"/>
              <a:ext cx="90"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800">
                  <a:solidFill>
                    <a:srgbClr val="000000"/>
                  </a:solidFill>
                  <a:latin typeface="Arial" panose="020B0604020202020204" pitchFamily="34" charset="0"/>
                </a:rPr>
                <a:t>50</a:t>
              </a:r>
              <a:endParaRPr lang="pt-BR" altLang="en-US" sz="1400">
                <a:latin typeface="Arial" panose="020B0604020202020204" pitchFamily="34" charset="0"/>
              </a:endParaRPr>
            </a:p>
          </p:txBody>
        </p:sp>
        <p:sp>
          <p:nvSpPr>
            <p:cNvPr id="3190" name="Line 714">
              <a:extLst>
                <a:ext uri="{FF2B5EF4-FFF2-40B4-BE49-F238E27FC236}">
                  <a16:creationId xmlns:a16="http://schemas.microsoft.com/office/drawing/2014/main" id="{C925AB01-0559-42F0-9279-5F27D4514372}"/>
                </a:ext>
              </a:extLst>
            </p:cNvPr>
            <p:cNvSpPr>
              <a:spLocks noChangeAspect="1" noChangeShapeType="1"/>
            </p:cNvSpPr>
            <p:nvPr/>
          </p:nvSpPr>
          <p:spPr bwMode="auto">
            <a:xfrm flipH="1">
              <a:off x="2682" y="173"/>
              <a:ext cx="21" cy="1"/>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91" name="Rectangle 715">
              <a:extLst>
                <a:ext uri="{FF2B5EF4-FFF2-40B4-BE49-F238E27FC236}">
                  <a16:creationId xmlns:a16="http://schemas.microsoft.com/office/drawing/2014/main" id="{9B048A0D-36D9-420A-A59B-9815B702DEBA}"/>
                </a:ext>
              </a:extLst>
            </p:cNvPr>
            <p:cNvSpPr>
              <a:spLocks noChangeAspect="1" noChangeArrowheads="1"/>
            </p:cNvSpPr>
            <p:nvPr/>
          </p:nvSpPr>
          <p:spPr bwMode="auto">
            <a:xfrm>
              <a:off x="2556" y="136"/>
              <a:ext cx="135"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800">
                  <a:solidFill>
                    <a:srgbClr val="000000"/>
                  </a:solidFill>
                  <a:latin typeface="Arial" panose="020B0604020202020204" pitchFamily="34" charset="0"/>
                </a:rPr>
                <a:t>100</a:t>
              </a:r>
              <a:endParaRPr lang="pt-BR" altLang="en-US" sz="1400">
                <a:latin typeface="Arial" panose="020B0604020202020204" pitchFamily="34" charset="0"/>
              </a:endParaRPr>
            </a:p>
          </p:txBody>
        </p:sp>
        <p:sp>
          <p:nvSpPr>
            <p:cNvPr id="3192" name="Text Box 8">
              <a:extLst>
                <a:ext uri="{FF2B5EF4-FFF2-40B4-BE49-F238E27FC236}">
                  <a16:creationId xmlns:a16="http://schemas.microsoft.com/office/drawing/2014/main" id="{587E9ADC-7A8F-4CDD-B351-E673DB946B22}"/>
                </a:ext>
              </a:extLst>
            </p:cNvPr>
            <p:cNvSpPr txBox="1">
              <a:spLocks noChangeAspect="1" noChangeArrowheads="1"/>
            </p:cNvSpPr>
            <p:nvPr/>
          </p:nvSpPr>
          <p:spPr bwMode="auto">
            <a:xfrm>
              <a:off x="2871" y="90"/>
              <a:ext cx="45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pt-BR" altLang="en-US" sz="1000">
                  <a:latin typeface="Arial" panose="020B0604020202020204" pitchFamily="34" charset="0"/>
                </a:rPr>
                <a:t>Day 14</a:t>
              </a:r>
            </a:p>
          </p:txBody>
        </p:sp>
        <p:sp>
          <p:nvSpPr>
            <p:cNvPr id="3193" name="Line 601">
              <a:extLst>
                <a:ext uri="{FF2B5EF4-FFF2-40B4-BE49-F238E27FC236}">
                  <a16:creationId xmlns:a16="http://schemas.microsoft.com/office/drawing/2014/main" id="{9F767ABD-C24B-4003-AB5D-6575EBC1697A}"/>
                </a:ext>
              </a:extLst>
            </p:cNvPr>
            <p:cNvSpPr>
              <a:spLocks noChangeAspect="1" noChangeShapeType="1"/>
            </p:cNvSpPr>
            <p:nvPr/>
          </p:nvSpPr>
          <p:spPr bwMode="auto">
            <a:xfrm>
              <a:off x="2904" y="438"/>
              <a:ext cx="1" cy="199"/>
            </a:xfrm>
            <a:prstGeom prst="line">
              <a:avLst/>
            </a:prstGeom>
            <a:noFill/>
            <a:ln w="4"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94" name="Line 602">
              <a:extLst>
                <a:ext uri="{FF2B5EF4-FFF2-40B4-BE49-F238E27FC236}">
                  <a16:creationId xmlns:a16="http://schemas.microsoft.com/office/drawing/2014/main" id="{4E149A4D-4C04-43C4-84DD-254A9F662ABB}"/>
                </a:ext>
              </a:extLst>
            </p:cNvPr>
            <p:cNvSpPr>
              <a:spLocks noChangeAspect="1" noChangeShapeType="1"/>
            </p:cNvSpPr>
            <p:nvPr/>
          </p:nvSpPr>
          <p:spPr bwMode="auto">
            <a:xfrm>
              <a:off x="2904" y="438"/>
              <a:ext cx="431" cy="0"/>
            </a:xfrm>
            <a:prstGeom prst="line">
              <a:avLst/>
            </a:prstGeom>
            <a:noFill/>
            <a:ln w="4"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95" name="Line 603">
              <a:extLst>
                <a:ext uri="{FF2B5EF4-FFF2-40B4-BE49-F238E27FC236}">
                  <a16:creationId xmlns:a16="http://schemas.microsoft.com/office/drawing/2014/main" id="{DEA6D5CC-5404-4BE0-9533-0288FEE74309}"/>
                </a:ext>
              </a:extLst>
            </p:cNvPr>
            <p:cNvSpPr>
              <a:spLocks noChangeAspect="1" noChangeShapeType="1"/>
            </p:cNvSpPr>
            <p:nvPr/>
          </p:nvSpPr>
          <p:spPr bwMode="auto">
            <a:xfrm>
              <a:off x="3335" y="438"/>
              <a:ext cx="1" cy="605"/>
            </a:xfrm>
            <a:prstGeom prst="line">
              <a:avLst/>
            </a:prstGeom>
            <a:noFill/>
            <a:ln w="4"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96" name="Text Box 8">
              <a:extLst>
                <a:ext uri="{FF2B5EF4-FFF2-40B4-BE49-F238E27FC236}">
                  <a16:creationId xmlns:a16="http://schemas.microsoft.com/office/drawing/2014/main" id="{F9045FD1-A073-4154-9D45-B35F551F08F4}"/>
                </a:ext>
              </a:extLst>
            </p:cNvPr>
            <p:cNvSpPr txBox="1">
              <a:spLocks noChangeAspect="1" noChangeArrowheads="1"/>
            </p:cNvSpPr>
            <p:nvPr/>
          </p:nvSpPr>
          <p:spPr bwMode="auto">
            <a:xfrm>
              <a:off x="2642" y="1641"/>
              <a:ext cx="466"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pt-BR" altLang="en-US" sz="1000">
                  <a:latin typeface="Arial" panose="020B0604020202020204" pitchFamily="34" charset="0"/>
                </a:rPr>
                <a:t>Control</a:t>
              </a:r>
            </a:p>
          </p:txBody>
        </p:sp>
        <p:sp>
          <p:nvSpPr>
            <p:cNvPr id="3197" name="Text Box 8">
              <a:extLst>
                <a:ext uri="{FF2B5EF4-FFF2-40B4-BE49-F238E27FC236}">
                  <a16:creationId xmlns:a16="http://schemas.microsoft.com/office/drawing/2014/main" id="{A8C689CE-DBBE-4CBF-8979-041D69A8CDD4}"/>
                </a:ext>
              </a:extLst>
            </p:cNvPr>
            <p:cNvSpPr txBox="1">
              <a:spLocks noChangeAspect="1" noChangeArrowheads="1"/>
            </p:cNvSpPr>
            <p:nvPr/>
          </p:nvSpPr>
          <p:spPr bwMode="auto">
            <a:xfrm>
              <a:off x="3037" y="1642"/>
              <a:ext cx="698"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pt-BR" altLang="en-US" sz="1000">
                  <a:latin typeface="Arial" panose="020B0604020202020204" pitchFamily="34" charset="0"/>
                </a:rPr>
                <a:t>DFA 5mg/kg</a:t>
              </a:r>
            </a:p>
          </p:txBody>
        </p:sp>
      </p:grpSp>
      <p:sp>
        <p:nvSpPr>
          <p:cNvPr id="2051" name="Text Box 46">
            <a:extLst>
              <a:ext uri="{FF2B5EF4-FFF2-40B4-BE49-F238E27FC236}">
                <a16:creationId xmlns:a16="http://schemas.microsoft.com/office/drawing/2014/main" id="{F449841A-915E-4C73-A5A3-3042DE7D5359}"/>
              </a:ext>
            </a:extLst>
          </p:cNvPr>
          <p:cNvSpPr txBox="1">
            <a:spLocks noChangeAspect="1" noChangeArrowheads="1"/>
          </p:cNvSpPr>
          <p:nvPr/>
        </p:nvSpPr>
        <p:spPr bwMode="auto">
          <a:xfrm>
            <a:off x="1268413" y="820738"/>
            <a:ext cx="2682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200"/>
              <a:t>a</a:t>
            </a:r>
          </a:p>
        </p:txBody>
      </p:sp>
      <p:sp>
        <p:nvSpPr>
          <p:cNvPr id="2052" name="Text Box 47">
            <a:extLst>
              <a:ext uri="{FF2B5EF4-FFF2-40B4-BE49-F238E27FC236}">
                <a16:creationId xmlns:a16="http://schemas.microsoft.com/office/drawing/2014/main" id="{63141DCF-9779-4B31-8BC2-9D55EA155234}"/>
              </a:ext>
            </a:extLst>
          </p:cNvPr>
          <p:cNvSpPr txBox="1">
            <a:spLocks noChangeAspect="1" noChangeArrowheads="1"/>
          </p:cNvSpPr>
          <p:nvPr/>
        </p:nvSpPr>
        <p:spPr bwMode="auto">
          <a:xfrm>
            <a:off x="1268413" y="3355975"/>
            <a:ext cx="2682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200"/>
              <a:t>b</a:t>
            </a:r>
          </a:p>
        </p:txBody>
      </p:sp>
      <p:sp>
        <p:nvSpPr>
          <p:cNvPr id="2053" name="Rectangle 13">
            <a:extLst>
              <a:ext uri="{FF2B5EF4-FFF2-40B4-BE49-F238E27FC236}">
                <a16:creationId xmlns:a16="http://schemas.microsoft.com/office/drawing/2014/main" id="{A4749BB8-4654-4437-8F46-A760D6AEE62F}"/>
              </a:ext>
            </a:extLst>
          </p:cNvPr>
          <p:cNvSpPr>
            <a:spLocks noChangeAspect="1" noChangeArrowheads="1"/>
          </p:cNvSpPr>
          <p:nvPr/>
        </p:nvSpPr>
        <p:spPr bwMode="auto">
          <a:xfrm rot="-5400000">
            <a:off x="1138238" y="3557587"/>
            <a:ext cx="13589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000">
                <a:latin typeface="Arial" panose="020B0604020202020204" pitchFamily="34" charset="0"/>
              </a:rPr>
              <a:t>Growth inhibition (%)</a:t>
            </a:r>
          </a:p>
        </p:txBody>
      </p:sp>
      <p:sp>
        <p:nvSpPr>
          <p:cNvPr id="2054" name="Freeform 368">
            <a:extLst>
              <a:ext uri="{FF2B5EF4-FFF2-40B4-BE49-F238E27FC236}">
                <a16:creationId xmlns:a16="http://schemas.microsoft.com/office/drawing/2014/main" id="{E52783D8-C010-4589-BF7A-17F3767246C4}"/>
              </a:ext>
            </a:extLst>
          </p:cNvPr>
          <p:cNvSpPr>
            <a:spLocks noChangeAspect="1"/>
          </p:cNvSpPr>
          <p:nvPr/>
        </p:nvSpPr>
        <p:spPr bwMode="auto">
          <a:xfrm>
            <a:off x="2057400" y="4435475"/>
            <a:ext cx="2735263" cy="84138"/>
          </a:xfrm>
          <a:custGeom>
            <a:avLst/>
            <a:gdLst>
              <a:gd name="T0" fmla="*/ 0 w 2340"/>
              <a:gd name="T1" fmla="*/ 84138 h 72"/>
              <a:gd name="T2" fmla="*/ 112216 w 2340"/>
              <a:gd name="T3" fmla="*/ 0 h 72"/>
              <a:gd name="T4" fmla="*/ 2735263 w 2340"/>
              <a:gd name="T5" fmla="*/ 0 h 72"/>
              <a:gd name="T6" fmla="*/ 0 60000 65536"/>
              <a:gd name="T7" fmla="*/ 0 60000 65536"/>
              <a:gd name="T8" fmla="*/ 0 60000 65536"/>
              <a:gd name="T9" fmla="*/ 0 w 2340"/>
              <a:gd name="T10" fmla="*/ 0 h 72"/>
              <a:gd name="T11" fmla="*/ 2340 w 2340"/>
              <a:gd name="T12" fmla="*/ 72 h 72"/>
            </a:gdLst>
            <a:ahLst/>
            <a:cxnLst>
              <a:cxn ang="T6">
                <a:pos x="T0" y="T1"/>
              </a:cxn>
              <a:cxn ang="T7">
                <a:pos x="T2" y="T3"/>
              </a:cxn>
              <a:cxn ang="T8">
                <a:pos x="T4" y="T5"/>
              </a:cxn>
            </a:cxnLst>
            <a:rect l="T9" t="T10" r="T11" b="T12"/>
            <a:pathLst>
              <a:path w="2340" h="72">
                <a:moveTo>
                  <a:pt x="0" y="72"/>
                </a:moveTo>
                <a:lnTo>
                  <a:pt x="96" y="0"/>
                </a:lnTo>
                <a:lnTo>
                  <a:pt x="2340" y="0"/>
                </a:lnTo>
              </a:path>
            </a:pathLst>
          </a:custGeom>
          <a:noFill/>
          <a:ln w="4763" cap="rnd">
            <a:solidFill>
              <a:srgbClr val="808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055" name="Freeform 369">
            <a:extLst>
              <a:ext uri="{FF2B5EF4-FFF2-40B4-BE49-F238E27FC236}">
                <a16:creationId xmlns:a16="http://schemas.microsoft.com/office/drawing/2014/main" id="{E87BCAF8-F55C-4567-A75A-526A30EED7FB}"/>
              </a:ext>
            </a:extLst>
          </p:cNvPr>
          <p:cNvSpPr>
            <a:spLocks noChangeAspect="1"/>
          </p:cNvSpPr>
          <p:nvPr/>
        </p:nvSpPr>
        <p:spPr bwMode="auto">
          <a:xfrm>
            <a:off x="2057400" y="3633788"/>
            <a:ext cx="2735263" cy="84137"/>
          </a:xfrm>
          <a:custGeom>
            <a:avLst/>
            <a:gdLst>
              <a:gd name="T0" fmla="*/ 0 w 2340"/>
              <a:gd name="T1" fmla="*/ 84137 h 72"/>
              <a:gd name="T2" fmla="*/ 112216 w 2340"/>
              <a:gd name="T3" fmla="*/ 0 h 72"/>
              <a:gd name="T4" fmla="*/ 2735263 w 2340"/>
              <a:gd name="T5" fmla="*/ 0 h 72"/>
              <a:gd name="T6" fmla="*/ 0 60000 65536"/>
              <a:gd name="T7" fmla="*/ 0 60000 65536"/>
              <a:gd name="T8" fmla="*/ 0 60000 65536"/>
              <a:gd name="T9" fmla="*/ 0 w 2340"/>
              <a:gd name="T10" fmla="*/ 0 h 72"/>
              <a:gd name="T11" fmla="*/ 2340 w 2340"/>
              <a:gd name="T12" fmla="*/ 72 h 72"/>
            </a:gdLst>
            <a:ahLst/>
            <a:cxnLst>
              <a:cxn ang="T6">
                <a:pos x="T0" y="T1"/>
              </a:cxn>
              <a:cxn ang="T7">
                <a:pos x="T2" y="T3"/>
              </a:cxn>
              <a:cxn ang="T8">
                <a:pos x="T4" y="T5"/>
              </a:cxn>
            </a:cxnLst>
            <a:rect l="T9" t="T10" r="T11" b="T12"/>
            <a:pathLst>
              <a:path w="2340" h="72">
                <a:moveTo>
                  <a:pt x="0" y="72"/>
                </a:moveTo>
                <a:lnTo>
                  <a:pt x="96" y="0"/>
                </a:lnTo>
                <a:lnTo>
                  <a:pt x="2340" y="0"/>
                </a:lnTo>
              </a:path>
            </a:pathLst>
          </a:custGeom>
          <a:noFill/>
          <a:ln w="476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056" name="Freeform 370">
            <a:extLst>
              <a:ext uri="{FF2B5EF4-FFF2-40B4-BE49-F238E27FC236}">
                <a16:creationId xmlns:a16="http://schemas.microsoft.com/office/drawing/2014/main" id="{B10E45FE-3833-40A9-89FA-B821FF8090CA}"/>
              </a:ext>
            </a:extLst>
          </p:cNvPr>
          <p:cNvSpPr>
            <a:spLocks noChangeAspect="1"/>
          </p:cNvSpPr>
          <p:nvPr/>
        </p:nvSpPr>
        <p:spPr bwMode="auto">
          <a:xfrm>
            <a:off x="2057400" y="2835275"/>
            <a:ext cx="2735263" cy="84138"/>
          </a:xfrm>
          <a:custGeom>
            <a:avLst/>
            <a:gdLst>
              <a:gd name="T0" fmla="*/ 0 w 2340"/>
              <a:gd name="T1" fmla="*/ 84138 h 72"/>
              <a:gd name="T2" fmla="*/ 112216 w 2340"/>
              <a:gd name="T3" fmla="*/ 0 h 72"/>
              <a:gd name="T4" fmla="*/ 2735263 w 2340"/>
              <a:gd name="T5" fmla="*/ 0 h 72"/>
              <a:gd name="T6" fmla="*/ 0 60000 65536"/>
              <a:gd name="T7" fmla="*/ 0 60000 65536"/>
              <a:gd name="T8" fmla="*/ 0 60000 65536"/>
              <a:gd name="T9" fmla="*/ 0 w 2340"/>
              <a:gd name="T10" fmla="*/ 0 h 72"/>
              <a:gd name="T11" fmla="*/ 2340 w 2340"/>
              <a:gd name="T12" fmla="*/ 72 h 72"/>
            </a:gdLst>
            <a:ahLst/>
            <a:cxnLst>
              <a:cxn ang="T6">
                <a:pos x="T0" y="T1"/>
              </a:cxn>
              <a:cxn ang="T7">
                <a:pos x="T2" y="T3"/>
              </a:cxn>
              <a:cxn ang="T8">
                <a:pos x="T4" y="T5"/>
              </a:cxn>
            </a:cxnLst>
            <a:rect l="T9" t="T10" r="T11" b="T12"/>
            <a:pathLst>
              <a:path w="2340" h="72">
                <a:moveTo>
                  <a:pt x="0" y="72"/>
                </a:moveTo>
                <a:lnTo>
                  <a:pt x="96" y="0"/>
                </a:lnTo>
                <a:lnTo>
                  <a:pt x="2340" y="0"/>
                </a:lnTo>
              </a:path>
            </a:pathLst>
          </a:custGeom>
          <a:noFill/>
          <a:ln w="476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057" name="Freeform 371">
            <a:extLst>
              <a:ext uri="{FF2B5EF4-FFF2-40B4-BE49-F238E27FC236}">
                <a16:creationId xmlns:a16="http://schemas.microsoft.com/office/drawing/2014/main" id="{1A514EA4-1E54-4374-A087-681C07188D44}"/>
              </a:ext>
            </a:extLst>
          </p:cNvPr>
          <p:cNvSpPr>
            <a:spLocks noChangeAspect="1"/>
          </p:cNvSpPr>
          <p:nvPr/>
        </p:nvSpPr>
        <p:spPr bwMode="auto">
          <a:xfrm>
            <a:off x="2057400" y="4435475"/>
            <a:ext cx="2735263" cy="84138"/>
          </a:xfrm>
          <a:custGeom>
            <a:avLst/>
            <a:gdLst>
              <a:gd name="T0" fmla="*/ 2735263 w 2340"/>
              <a:gd name="T1" fmla="*/ 0 h 72"/>
              <a:gd name="T2" fmla="*/ 2623047 w 2340"/>
              <a:gd name="T3" fmla="*/ 84138 h 72"/>
              <a:gd name="T4" fmla="*/ 0 w 2340"/>
              <a:gd name="T5" fmla="*/ 84138 h 72"/>
              <a:gd name="T6" fmla="*/ 112216 w 2340"/>
              <a:gd name="T7" fmla="*/ 0 h 72"/>
              <a:gd name="T8" fmla="*/ 2735263 w 2340"/>
              <a:gd name="T9" fmla="*/ 0 h 72"/>
              <a:gd name="T10" fmla="*/ 0 60000 65536"/>
              <a:gd name="T11" fmla="*/ 0 60000 65536"/>
              <a:gd name="T12" fmla="*/ 0 60000 65536"/>
              <a:gd name="T13" fmla="*/ 0 60000 65536"/>
              <a:gd name="T14" fmla="*/ 0 60000 65536"/>
              <a:gd name="T15" fmla="*/ 0 w 2340"/>
              <a:gd name="T16" fmla="*/ 0 h 72"/>
              <a:gd name="T17" fmla="*/ 2340 w 2340"/>
              <a:gd name="T18" fmla="*/ 72 h 72"/>
            </a:gdLst>
            <a:ahLst/>
            <a:cxnLst>
              <a:cxn ang="T10">
                <a:pos x="T0" y="T1"/>
              </a:cxn>
              <a:cxn ang="T11">
                <a:pos x="T2" y="T3"/>
              </a:cxn>
              <a:cxn ang="T12">
                <a:pos x="T4" y="T5"/>
              </a:cxn>
              <a:cxn ang="T13">
                <a:pos x="T6" y="T7"/>
              </a:cxn>
              <a:cxn ang="T14">
                <a:pos x="T8" y="T9"/>
              </a:cxn>
            </a:cxnLst>
            <a:rect l="T15" t="T16" r="T17" b="T18"/>
            <a:pathLst>
              <a:path w="2340" h="72">
                <a:moveTo>
                  <a:pt x="2340" y="0"/>
                </a:moveTo>
                <a:lnTo>
                  <a:pt x="2244" y="72"/>
                </a:lnTo>
                <a:lnTo>
                  <a:pt x="0" y="72"/>
                </a:lnTo>
                <a:lnTo>
                  <a:pt x="96" y="0"/>
                </a:lnTo>
                <a:lnTo>
                  <a:pt x="2340" y="0"/>
                </a:lnTo>
                <a:close/>
              </a:path>
            </a:pathLst>
          </a:custGeom>
          <a:noFill/>
          <a:ln w="4763" cap="rnd">
            <a:solidFill>
              <a:srgbClr val="808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058" name="Freeform 372">
            <a:extLst>
              <a:ext uri="{FF2B5EF4-FFF2-40B4-BE49-F238E27FC236}">
                <a16:creationId xmlns:a16="http://schemas.microsoft.com/office/drawing/2014/main" id="{1C8AB3A5-642B-48E8-9251-742A6EAFA2AC}"/>
              </a:ext>
            </a:extLst>
          </p:cNvPr>
          <p:cNvSpPr>
            <a:spLocks noChangeAspect="1"/>
          </p:cNvSpPr>
          <p:nvPr/>
        </p:nvSpPr>
        <p:spPr bwMode="auto">
          <a:xfrm>
            <a:off x="2416175" y="2974975"/>
            <a:ext cx="41275" cy="1517650"/>
          </a:xfrm>
          <a:custGeom>
            <a:avLst/>
            <a:gdLst>
              <a:gd name="T0" fmla="*/ 0 w 36"/>
              <a:gd name="T1" fmla="*/ 1517650 h 1297"/>
              <a:gd name="T2" fmla="*/ 0 w 36"/>
              <a:gd name="T3" fmla="*/ 28083 h 1297"/>
              <a:gd name="T4" fmla="*/ 41275 w 36"/>
              <a:gd name="T5" fmla="*/ 0 h 1297"/>
              <a:gd name="T6" fmla="*/ 41275 w 36"/>
              <a:gd name="T7" fmla="*/ 1489567 h 1297"/>
              <a:gd name="T8" fmla="*/ 0 w 36"/>
              <a:gd name="T9" fmla="*/ 1517650 h 1297"/>
              <a:gd name="T10" fmla="*/ 0 60000 65536"/>
              <a:gd name="T11" fmla="*/ 0 60000 65536"/>
              <a:gd name="T12" fmla="*/ 0 60000 65536"/>
              <a:gd name="T13" fmla="*/ 0 60000 65536"/>
              <a:gd name="T14" fmla="*/ 0 60000 65536"/>
              <a:gd name="T15" fmla="*/ 0 w 36"/>
              <a:gd name="T16" fmla="*/ 0 h 1297"/>
              <a:gd name="T17" fmla="*/ 36 w 36"/>
              <a:gd name="T18" fmla="*/ 1297 h 1297"/>
            </a:gdLst>
            <a:ahLst/>
            <a:cxnLst>
              <a:cxn ang="T10">
                <a:pos x="T0" y="T1"/>
              </a:cxn>
              <a:cxn ang="T11">
                <a:pos x="T2" y="T3"/>
              </a:cxn>
              <a:cxn ang="T12">
                <a:pos x="T4" y="T5"/>
              </a:cxn>
              <a:cxn ang="T13">
                <a:pos x="T6" y="T7"/>
              </a:cxn>
              <a:cxn ang="T14">
                <a:pos x="T8" y="T9"/>
              </a:cxn>
            </a:cxnLst>
            <a:rect l="T15" t="T16" r="T17" b="T18"/>
            <a:pathLst>
              <a:path w="36" h="1297">
                <a:moveTo>
                  <a:pt x="0" y="1297"/>
                </a:moveTo>
                <a:lnTo>
                  <a:pt x="0" y="24"/>
                </a:lnTo>
                <a:lnTo>
                  <a:pt x="36" y="0"/>
                </a:lnTo>
                <a:lnTo>
                  <a:pt x="36" y="1273"/>
                </a:lnTo>
                <a:lnTo>
                  <a:pt x="0" y="1297"/>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59" name="Freeform 373">
            <a:extLst>
              <a:ext uri="{FF2B5EF4-FFF2-40B4-BE49-F238E27FC236}">
                <a16:creationId xmlns:a16="http://schemas.microsoft.com/office/drawing/2014/main" id="{CBD173DD-9C5F-4E89-B6A6-145D784C874A}"/>
              </a:ext>
            </a:extLst>
          </p:cNvPr>
          <p:cNvSpPr>
            <a:spLocks noChangeAspect="1"/>
          </p:cNvSpPr>
          <p:nvPr/>
        </p:nvSpPr>
        <p:spPr bwMode="auto">
          <a:xfrm>
            <a:off x="2416175" y="2974975"/>
            <a:ext cx="41275" cy="1517650"/>
          </a:xfrm>
          <a:custGeom>
            <a:avLst/>
            <a:gdLst>
              <a:gd name="T0" fmla="*/ 0 w 36"/>
              <a:gd name="T1" fmla="*/ 1517650 h 1297"/>
              <a:gd name="T2" fmla="*/ 0 w 36"/>
              <a:gd name="T3" fmla="*/ 28083 h 1297"/>
              <a:gd name="T4" fmla="*/ 41275 w 36"/>
              <a:gd name="T5" fmla="*/ 0 h 1297"/>
              <a:gd name="T6" fmla="*/ 41275 w 36"/>
              <a:gd name="T7" fmla="*/ 1489567 h 1297"/>
              <a:gd name="T8" fmla="*/ 0 w 36"/>
              <a:gd name="T9" fmla="*/ 1517650 h 1297"/>
              <a:gd name="T10" fmla="*/ 0 60000 65536"/>
              <a:gd name="T11" fmla="*/ 0 60000 65536"/>
              <a:gd name="T12" fmla="*/ 0 60000 65536"/>
              <a:gd name="T13" fmla="*/ 0 60000 65536"/>
              <a:gd name="T14" fmla="*/ 0 60000 65536"/>
              <a:gd name="T15" fmla="*/ 0 w 36"/>
              <a:gd name="T16" fmla="*/ 0 h 1297"/>
              <a:gd name="T17" fmla="*/ 36 w 36"/>
              <a:gd name="T18" fmla="*/ 1297 h 1297"/>
            </a:gdLst>
            <a:ahLst/>
            <a:cxnLst>
              <a:cxn ang="T10">
                <a:pos x="T0" y="T1"/>
              </a:cxn>
              <a:cxn ang="T11">
                <a:pos x="T2" y="T3"/>
              </a:cxn>
              <a:cxn ang="T12">
                <a:pos x="T4" y="T5"/>
              </a:cxn>
              <a:cxn ang="T13">
                <a:pos x="T6" y="T7"/>
              </a:cxn>
              <a:cxn ang="T14">
                <a:pos x="T8" y="T9"/>
              </a:cxn>
            </a:cxnLst>
            <a:rect l="T15" t="T16" r="T17" b="T18"/>
            <a:pathLst>
              <a:path w="36" h="1297">
                <a:moveTo>
                  <a:pt x="0" y="1297"/>
                </a:moveTo>
                <a:lnTo>
                  <a:pt x="0" y="24"/>
                </a:lnTo>
                <a:lnTo>
                  <a:pt x="36" y="0"/>
                </a:lnTo>
                <a:lnTo>
                  <a:pt x="36" y="1273"/>
                </a:lnTo>
                <a:lnTo>
                  <a:pt x="0" y="1297"/>
                </a:lnTo>
                <a:close/>
              </a:path>
            </a:pathLst>
          </a:custGeom>
          <a:noFill/>
          <a:ln w="952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060" name="Rectangle 375">
            <a:extLst>
              <a:ext uri="{FF2B5EF4-FFF2-40B4-BE49-F238E27FC236}">
                <a16:creationId xmlns:a16="http://schemas.microsoft.com/office/drawing/2014/main" id="{6C06578C-6FD7-453E-B27B-1ABFA2211F2A}"/>
              </a:ext>
            </a:extLst>
          </p:cNvPr>
          <p:cNvSpPr>
            <a:spLocks noChangeAspect="1" noChangeArrowheads="1"/>
          </p:cNvSpPr>
          <p:nvPr/>
        </p:nvSpPr>
        <p:spPr bwMode="auto">
          <a:xfrm>
            <a:off x="2282825" y="3003550"/>
            <a:ext cx="133350" cy="14890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061" name="Rectangle 376">
            <a:extLst>
              <a:ext uri="{FF2B5EF4-FFF2-40B4-BE49-F238E27FC236}">
                <a16:creationId xmlns:a16="http://schemas.microsoft.com/office/drawing/2014/main" id="{90F45F84-8F75-4D8E-BABF-4017DFEFA6C0}"/>
              </a:ext>
            </a:extLst>
          </p:cNvPr>
          <p:cNvSpPr>
            <a:spLocks noChangeAspect="1" noChangeArrowheads="1"/>
          </p:cNvSpPr>
          <p:nvPr/>
        </p:nvSpPr>
        <p:spPr bwMode="auto">
          <a:xfrm>
            <a:off x="2282825" y="3003550"/>
            <a:ext cx="133350" cy="1489075"/>
          </a:xfrm>
          <a:prstGeom prst="rect">
            <a:avLst/>
          </a:prstGeom>
          <a:noFill/>
          <a:ln w="9525"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062" name="Freeform 378">
            <a:extLst>
              <a:ext uri="{FF2B5EF4-FFF2-40B4-BE49-F238E27FC236}">
                <a16:creationId xmlns:a16="http://schemas.microsoft.com/office/drawing/2014/main" id="{613E249E-764B-4CF8-BDCF-9F5080FDFAB7}"/>
              </a:ext>
            </a:extLst>
          </p:cNvPr>
          <p:cNvSpPr>
            <a:spLocks noChangeAspect="1"/>
          </p:cNvSpPr>
          <p:nvPr/>
        </p:nvSpPr>
        <p:spPr bwMode="auto">
          <a:xfrm>
            <a:off x="2282825" y="2974975"/>
            <a:ext cx="174625" cy="28575"/>
          </a:xfrm>
          <a:custGeom>
            <a:avLst/>
            <a:gdLst>
              <a:gd name="T0" fmla="*/ 132715 w 150"/>
              <a:gd name="T1" fmla="*/ 28575 h 24"/>
              <a:gd name="T2" fmla="*/ 174625 w 150"/>
              <a:gd name="T3" fmla="*/ 0 h 24"/>
              <a:gd name="T4" fmla="*/ 41910 w 150"/>
              <a:gd name="T5" fmla="*/ 0 h 24"/>
              <a:gd name="T6" fmla="*/ 0 w 150"/>
              <a:gd name="T7" fmla="*/ 28575 h 24"/>
              <a:gd name="T8" fmla="*/ 132715 w 150"/>
              <a:gd name="T9" fmla="*/ 28575 h 24"/>
              <a:gd name="T10" fmla="*/ 0 60000 65536"/>
              <a:gd name="T11" fmla="*/ 0 60000 65536"/>
              <a:gd name="T12" fmla="*/ 0 60000 65536"/>
              <a:gd name="T13" fmla="*/ 0 60000 65536"/>
              <a:gd name="T14" fmla="*/ 0 60000 65536"/>
              <a:gd name="T15" fmla="*/ 0 w 150"/>
              <a:gd name="T16" fmla="*/ 0 h 24"/>
              <a:gd name="T17" fmla="*/ 150 w 150"/>
              <a:gd name="T18" fmla="*/ 24 h 24"/>
            </a:gdLst>
            <a:ahLst/>
            <a:cxnLst>
              <a:cxn ang="T10">
                <a:pos x="T0" y="T1"/>
              </a:cxn>
              <a:cxn ang="T11">
                <a:pos x="T2" y="T3"/>
              </a:cxn>
              <a:cxn ang="T12">
                <a:pos x="T4" y="T5"/>
              </a:cxn>
              <a:cxn ang="T13">
                <a:pos x="T6" y="T7"/>
              </a:cxn>
              <a:cxn ang="T14">
                <a:pos x="T8" y="T9"/>
              </a:cxn>
            </a:cxnLst>
            <a:rect l="T15" t="T16" r="T17" b="T18"/>
            <a:pathLst>
              <a:path w="150" h="24">
                <a:moveTo>
                  <a:pt x="114" y="24"/>
                </a:moveTo>
                <a:lnTo>
                  <a:pt x="150" y="0"/>
                </a:lnTo>
                <a:lnTo>
                  <a:pt x="36" y="0"/>
                </a:lnTo>
                <a:lnTo>
                  <a:pt x="0" y="24"/>
                </a:lnTo>
                <a:lnTo>
                  <a:pt x="114" y="24"/>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63" name="Freeform 379">
            <a:extLst>
              <a:ext uri="{FF2B5EF4-FFF2-40B4-BE49-F238E27FC236}">
                <a16:creationId xmlns:a16="http://schemas.microsoft.com/office/drawing/2014/main" id="{0879210B-7E24-4F1D-BA9B-3AFF6717A21C}"/>
              </a:ext>
            </a:extLst>
          </p:cNvPr>
          <p:cNvSpPr>
            <a:spLocks noChangeAspect="1"/>
          </p:cNvSpPr>
          <p:nvPr/>
        </p:nvSpPr>
        <p:spPr bwMode="auto">
          <a:xfrm>
            <a:off x="2282825" y="2974975"/>
            <a:ext cx="174625" cy="28575"/>
          </a:xfrm>
          <a:custGeom>
            <a:avLst/>
            <a:gdLst>
              <a:gd name="T0" fmla="*/ 132715 w 150"/>
              <a:gd name="T1" fmla="*/ 28575 h 24"/>
              <a:gd name="T2" fmla="*/ 174625 w 150"/>
              <a:gd name="T3" fmla="*/ 0 h 24"/>
              <a:gd name="T4" fmla="*/ 41910 w 150"/>
              <a:gd name="T5" fmla="*/ 0 h 24"/>
              <a:gd name="T6" fmla="*/ 0 w 150"/>
              <a:gd name="T7" fmla="*/ 28575 h 24"/>
              <a:gd name="T8" fmla="*/ 132715 w 150"/>
              <a:gd name="T9" fmla="*/ 28575 h 24"/>
              <a:gd name="T10" fmla="*/ 0 60000 65536"/>
              <a:gd name="T11" fmla="*/ 0 60000 65536"/>
              <a:gd name="T12" fmla="*/ 0 60000 65536"/>
              <a:gd name="T13" fmla="*/ 0 60000 65536"/>
              <a:gd name="T14" fmla="*/ 0 60000 65536"/>
              <a:gd name="T15" fmla="*/ 0 w 150"/>
              <a:gd name="T16" fmla="*/ 0 h 24"/>
              <a:gd name="T17" fmla="*/ 150 w 150"/>
              <a:gd name="T18" fmla="*/ 24 h 24"/>
            </a:gdLst>
            <a:ahLst/>
            <a:cxnLst>
              <a:cxn ang="T10">
                <a:pos x="T0" y="T1"/>
              </a:cxn>
              <a:cxn ang="T11">
                <a:pos x="T2" y="T3"/>
              </a:cxn>
              <a:cxn ang="T12">
                <a:pos x="T4" y="T5"/>
              </a:cxn>
              <a:cxn ang="T13">
                <a:pos x="T6" y="T7"/>
              </a:cxn>
              <a:cxn ang="T14">
                <a:pos x="T8" y="T9"/>
              </a:cxn>
            </a:cxnLst>
            <a:rect l="T15" t="T16" r="T17" b="T18"/>
            <a:pathLst>
              <a:path w="150" h="24">
                <a:moveTo>
                  <a:pt x="114" y="24"/>
                </a:moveTo>
                <a:lnTo>
                  <a:pt x="150" y="0"/>
                </a:lnTo>
                <a:lnTo>
                  <a:pt x="36" y="0"/>
                </a:lnTo>
                <a:lnTo>
                  <a:pt x="0" y="24"/>
                </a:lnTo>
                <a:lnTo>
                  <a:pt x="114" y="24"/>
                </a:lnTo>
                <a:close/>
              </a:path>
            </a:pathLst>
          </a:custGeom>
          <a:noFill/>
          <a:ln w="952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064" name="Freeform 381">
            <a:extLst>
              <a:ext uri="{FF2B5EF4-FFF2-40B4-BE49-F238E27FC236}">
                <a16:creationId xmlns:a16="http://schemas.microsoft.com/office/drawing/2014/main" id="{CBD436F7-4EA8-4098-8086-1747CB3BAB55}"/>
              </a:ext>
            </a:extLst>
          </p:cNvPr>
          <p:cNvSpPr>
            <a:spLocks noChangeAspect="1"/>
          </p:cNvSpPr>
          <p:nvPr/>
        </p:nvSpPr>
        <p:spPr bwMode="auto">
          <a:xfrm>
            <a:off x="2843213" y="4464050"/>
            <a:ext cx="176212" cy="28575"/>
          </a:xfrm>
          <a:custGeom>
            <a:avLst/>
            <a:gdLst>
              <a:gd name="T0" fmla="*/ 133921 w 150"/>
              <a:gd name="T1" fmla="*/ 28575 h 24"/>
              <a:gd name="T2" fmla="*/ 176212 w 150"/>
              <a:gd name="T3" fmla="*/ 0 h 24"/>
              <a:gd name="T4" fmla="*/ 49339 w 150"/>
              <a:gd name="T5" fmla="*/ 0 h 24"/>
              <a:gd name="T6" fmla="*/ 0 w 150"/>
              <a:gd name="T7" fmla="*/ 28575 h 24"/>
              <a:gd name="T8" fmla="*/ 133921 w 150"/>
              <a:gd name="T9" fmla="*/ 28575 h 24"/>
              <a:gd name="T10" fmla="*/ 0 60000 65536"/>
              <a:gd name="T11" fmla="*/ 0 60000 65536"/>
              <a:gd name="T12" fmla="*/ 0 60000 65536"/>
              <a:gd name="T13" fmla="*/ 0 60000 65536"/>
              <a:gd name="T14" fmla="*/ 0 60000 65536"/>
              <a:gd name="T15" fmla="*/ 0 w 150"/>
              <a:gd name="T16" fmla="*/ 0 h 24"/>
              <a:gd name="T17" fmla="*/ 150 w 150"/>
              <a:gd name="T18" fmla="*/ 24 h 24"/>
            </a:gdLst>
            <a:ahLst/>
            <a:cxnLst>
              <a:cxn ang="T10">
                <a:pos x="T0" y="T1"/>
              </a:cxn>
              <a:cxn ang="T11">
                <a:pos x="T2" y="T3"/>
              </a:cxn>
              <a:cxn ang="T12">
                <a:pos x="T4" y="T5"/>
              </a:cxn>
              <a:cxn ang="T13">
                <a:pos x="T6" y="T7"/>
              </a:cxn>
              <a:cxn ang="T14">
                <a:pos x="T8" y="T9"/>
              </a:cxn>
            </a:cxnLst>
            <a:rect l="T15" t="T16" r="T17" b="T18"/>
            <a:pathLst>
              <a:path w="150" h="24">
                <a:moveTo>
                  <a:pt x="114" y="24"/>
                </a:moveTo>
                <a:lnTo>
                  <a:pt x="150" y="0"/>
                </a:lnTo>
                <a:lnTo>
                  <a:pt x="42" y="0"/>
                </a:lnTo>
                <a:lnTo>
                  <a:pt x="0" y="24"/>
                </a:lnTo>
                <a:lnTo>
                  <a:pt x="114" y="24"/>
                </a:lnTo>
                <a:close/>
              </a:path>
            </a:pathLst>
          </a:custGeom>
          <a:solidFill>
            <a:srgbClr val="5F5F5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65" name="Freeform 382">
            <a:extLst>
              <a:ext uri="{FF2B5EF4-FFF2-40B4-BE49-F238E27FC236}">
                <a16:creationId xmlns:a16="http://schemas.microsoft.com/office/drawing/2014/main" id="{F92FE415-E600-496E-A375-0D4E12A63AD4}"/>
              </a:ext>
            </a:extLst>
          </p:cNvPr>
          <p:cNvSpPr>
            <a:spLocks noChangeAspect="1"/>
          </p:cNvSpPr>
          <p:nvPr/>
        </p:nvSpPr>
        <p:spPr bwMode="auto">
          <a:xfrm>
            <a:off x="2843213" y="4464050"/>
            <a:ext cx="176212" cy="28575"/>
          </a:xfrm>
          <a:custGeom>
            <a:avLst/>
            <a:gdLst>
              <a:gd name="T0" fmla="*/ 133921 w 150"/>
              <a:gd name="T1" fmla="*/ 28575 h 24"/>
              <a:gd name="T2" fmla="*/ 176212 w 150"/>
              <a:gd name="T3" fmla="*/ 0 h 24"/>
              <a:gd name="T4" fmla="*/ 49339 w 150"/>
              <a:gd name="T5" fmla="*/ 0 h 24"/>
              <a:gd name="T6" fmla="*/ 0 w 150"/>
              <a:gd name="T7" fmla="*/ 28575 h 24"/>
              <a:gd name="T8" fmla="*/ 133921 w 150"/>
              <a:gd name="T9" fmla="*/ 28575 h 24"/>
              <a:gd name="T10" fmla="*/ 0 60000 65536"/>
              <a:gd name="T11" fmla="*/ 0 60000 65536"/>
              <a:gd name="T12" fmla="*/ 0 60000 65536"/>
              <a:gd name="T13" fmla="*/ 0 60000 65536"/>
              <a:gd name="T14" fmla="*/ 0 60000 65536"/>
              <a:gd name="T15" fmla="*/ 0 w 150"/>
              <a:gd name="T16" fmla="*/ 0 h 24"/>
              <a:gd name="T17" fmla="*/ 150 w 150"/>
              <a:gd name="T18" fmla="*/ 24 h 24"/>
            </a:gdLst>
            <a:ahLst/>
            <a:cxnLst>
              <a:cxn ang="T10">
                <a:pos x="T0" y="T1"/>
              </a:cxn>
              <a:cxn ang="T11">
                <a:pos x="T2" y="T3"/>
              </a:cxn>
              <a:cxn ang="T12">
                <a:pos x="T4" y="T5"/>
              </a:cxn>
              <a:cxn ang="T13">
                <a:pos x="T6" y="T7"/>
              </a:cxn>
              <a:cxn ang="T14">
                <a:pos x="T8" y="T9"/>
              </a:cxn>
            </a:cxnLst>
            <a:rect l="T15" t="T16" r="T17" b="T18"/>
            <a:pathLst>
              <a:path w="150" h="24">
                <a:moveTo>
                  <a:pt x="114" y="24"/>
                </a:moveTo>
                <a:lnTo>
                  <a:pt x="150" y="0"/>
                </a:lnTo>
                <a:lnTo>
                  <a:pt x="42" y="0"/>
                </a:lnTo>
                <a:lnTo>
                  <a:pt x="0" y="24"/>
                </a:lnTo>
                <a:lnTo>
                  <a:pt x="114" y="24"/>
                </a:lnTo>
                <a:close/>
              </a:path>
            </a:pathLst>
          </a:custGeom>
          <a:noFill/>
          <a:ln w="952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066" name="Freeform 383">
            <a:extLst>
              <a:ext uri="{FF2B5EF4-FFF2-40B4-BE49-F238E27FC236}">
                <a16:creationId xmlns:a16="http://schemas.microsoft.com/office/drawing/2014/main" id="{2FB3B09F-66CF-471D-A38F-5594E14A859E}"/>
              </a:ext>
            </a:extLst>
          </p:cNvPr>
          <p:cNvSpPr>
            <a:spLocks noChangeAspect="1"/>
          </p:cNvSpPr>
          <p:nvPr/>
        </p:nvSpPr>
        <p:spPr bwMode="auto">
          <a:xfrm>
            <a:off x="3173413" y="4464050"/>
            <a:ext cx="174625" cy="28575"/>
          </a:xfrm>
          <a:custGeom>
            <a:avLst/>
            <a:gdLst>
              <a:gd name="T0" fmla="*/ 132715 w 150"/>
              <a:gd name="T1" fmla="*/ 28575 h 24"/>
              <a:gd name="T2" fmla="*/ 174625 w 150"/>
              <a:gd name="T3" fmla="*/ 0 h 24"/>
              <a:gd name="T4" fmla="*/ 48895 w 150"/>
              <a:gd name="T5" fmla="*/ 0 h 24"/>
              <a:gd name="T6" fmla="*/ 0 w 150"/>
              <a:gd name="T7" fmla="*/ 28575 h 24"/>
              <a:gd name="T8" fmla="*/ 132715 w 150"/>
              <a:gd name="T9" fmla="*/ 28575 h 24"/>
              <a:gd name="T10" fmla="*/ 0 60000 65536"/>
              <a:gd name="T11" fmla="*/ 0 60000 65536"/>
              <a:gd name="T12" fmla="*/ 0 60000 65536"/>
              <a:gd name="T13" fmla="*/ 0 60000 65536"/>
              <a:gd name="T14" fmla="*/ 0 60000 65536"/>
              <a:gd name="T15" fmla="*/ 0 w 150"/>
              <a:gd name="T16" fmla="*/ 0 h 24"/>
              <a:gd name="T17" fmla="*/ 150 w 150"/>
              <a:gd name="T18" fmla="*/ 24 h 24"/>
            </a:gdLst>
            <a:ahLst/>
            <a:cxnLst>
              <a:cxn ang="T10">
                <a:pos x="T0" y="T1"/>
              </a:cxn>
              <a:cxn ang="T11">
                <a:pos x="T2" y="T3"/>
              </a:cxn>
              <a:cxn ang="T12">
                <a:pos x="T4" y="T5"/>
              </a:cxn>
              <a:cxn ang="T13">
                <a:pos x="T6" y="T7"/>
              </a:cxn>
              <a:cxn ang="T14">
                <a:pos x="T8" y="T9"/>
              </a:cxn>
            </a:cxnLst>
            <a:rect l="T15" t="T16" r="T17" b="T18"/>
            <a:pathLst>
              <a:path w="150" h="24">
                <a:moveTo>
                  <a:pt x="114" y="24"/>
                </a:moveTo>
                <a:lnTo>
                  <a:pt x="150" y="0"/>
                </a:lnTo>
                <a:lnTo>
                  <a:pt x="42" y="0"/>
                </a:lnTo>
                <a:lnTo>
                  <a:pt x="0" y="24"/>
                </a:lnTo>
                <a:lnTo>
                  <a:pt x="114" y="24"/>
                </a:lnTo>
                <a:close/>
              </a:path>
            </a:pathLst>
          </a:custGeom>
          <a:solidFill>
            <a:srgbClr val="5F5F5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67" name="Freeform 384">
            <a:extLst>
              <a:ext uri="{FF2B5EF4-FFF2-40B4-BE49-F238E27FC236}">
                <a16:creationId xmlns:a16="http://schemas.microsoft.com/office/drawing/2014/main" id="{361ED9B3-2238-4676-BAAF-3674B0D4F27D}"/>
              </a:ext>
            </a:extLst>
          </p:cNvPr>
          <p:cNvSpPr>
            <a:spLocks noChangeAspect="1"/>
          </p:cNvSpPr>
          <p:nvPr/>
        </p:nvSpPr>
        <p:spPr bwMode="auto">
          <a:xfrm>
            <a:off x="3173413" y="4464050"/>
            <a:ext cx="174625" cy="28575"/>
          </a:xfrm>
          <a:custGeom>
            <a:avLst/>
            <a:gdLst>
              <a:gd name="T0" fmla="*/ 132715 w 150"/>
              <a:gd name="T1" fmla="*/ 28575 h 24"/>
              <a:gd name="T2" fmla="*/ 174625 w 150"/>
              <a:gd name="T3" fmla="*/ 0 h 24"/>
              <a:gd name="T4" fmla="*/ 48895 w 150"/>
              <a:gd name="T5" fmla="*/ 0 h 24"/>
              <a:gd name="T6" fmla="*/ 0 w 150"/>
              <a:gd name="T7" fmla="*/ 28575 h 24"/>
              <a:gd name="T8" fmla="*/ 132715 w 150"/>
              <a:gd name="T9" fmla="*/ 28575 h 24"/>
              <a:gd name="T10" fmla="*/ 0 60000 65536"/>
              <a:gd name="T11" fmla="*/ 0 60000 65536"/>
              <a:gd name="T12" fmla="*/ 0 60000 65536"/>
              <a:gd name="T13" fmla="*/ 0 60000 65536"/>
              <a:gd name="T14" fmla="*/ 0 60000 65536"/>
              <a:gd name="T15" fmla="*/ 0 w 150"/>
              <a:gd name="T16" fmla="*/ 0 h 24"/>
              <a:gd name="T17" fmla="*/ 150 w 150"/>
              <a:gd name="T18" fmla="*/ 24 h 24"/>
            </a:gdLst>
            <a:ahLst/>
            <a:cxnLst>
              <a:cxn ang="T10">
                <a:pos x="T0" y="T1"/>
              </a:cxn>
              <a:cxn ang="T11">
                <a:pos x="T2" y="T3"/>
              </a:cxn>
              <a:cxn ang="T12">
                <a:pos x="T4" y="T5"/>
              </a:cxn>
              <a:cxn ang="T13">
                <a:pos x="T6" y="T7"/>
              </a:cxn>
              <a:cxn ang="T14">
                <a:pos x="T8" y="T9"/>
              </a:cxn>
            </a:cxnLst>
            <a:rect l="T15" t="T16" r="T17" b="T18"/>
            <a:pathLst>
              <a:path w="150" h="24">
                <a:moveTo>
                  <a:pt x="114" y="24"/>
                </a:moveTo>
                <a:lnTo>
                  <a:pt x="150" y="0"/>
                </a:lnTo>
                <a:lnTo>
                  <a:pt x="42" y="0"/>
                </a:lnTo>
                <a:lnTo>
                  <a:pt x="0" y="24"/>
                </a:lnTo>
                <a:lnTo>
                  <a:pt x="114" y="24"/>
                </a:lnTo>
                <a:close/>
              </a:path>
            </a:pathLst>
          </a:custGeom>
          <a:noFill/>
          <a:ln w="952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068" name="Freeform 385">
            <a:extLst>
              <a:ext uri="{FF2B5EF4-FFF2-40B4-BE49-F238E27FC236}">
                <a16:creationId xmlns:a16="http://schemas.microsoft.com/office/drawing/2014/main" id="{C6B01B31-CB0D-42D3-BA7B-C594D7296E90}"/>
              </a:ext>
            </a:extLst>
          </p:cNvPr>
          <p:cNvSpPr>
            <a:spLocks noChangeAspect="1"/>
          </p:cNvSpPr>
          <p:nvPr/>
        </p:nvSpPr>
        <p:spPr bwMode="auto">
          <a:xfrm>
            <a:off x="3502025" y="4464050"/>
            <a:ext cx="174625" cy="28575"/>
          </a:xfrm>
          <a:custGeom>
            <a:avLst/>
            <a:gdLst>
              <a:gd name="T0" fmla="*/ 125730 w 150"/>
              <a:gd name="T1" fmla="*/ 28575 h 24"/>
              <a:gd name="T2" fmla="*/ 174625 w 150"/>
              <a:gd name="T3" fmla="*/ 0 h 24"/>
              <a:gd name="T4" fmla="*/ 41910 w 150"/>
              <a:gd name="T5" fmla="*/ 0 h 24"/>
              <a:gd name="T6" fmla="*/ 0 w 150"/>
              <a:gd name="T7" fmla="*/ 28575 h 24"/>
              <a:gd name="T8" fmla="*/ 125730 w 150"/>
              <a:gd name="T9" fmla="*/ 28575 h 24"/>
              <a:gd name="T10" fmla="*/ 0 60000 65536"/>
              <a:gd name="T11" fmla="*/ 0 60000 65536"/>
              <a:gd name="T12" fmla="*/ 0 60000 65536"/>
              <a:gd name="T13" fmla="*/ 0 60000 65536"/>
              <a:gd name="T14" fmla="*/ 0 60000 65536"/>
              <a:gd name="T15" fmla="*/ 0 w 150"/>
              <a:gd name="T16" fmla="*/ 0 h 24"/>
              <a:gd name="T17" fmla="*/ 150 w 150"/>
              <a:gd name="T18" fmla="*/ 24 h 24"/>
            </a:gdLst>
            <a:ahLst/>
            <a:cxnLst>
              <a:cxn ang="T10">
                <a:pos x="T0" y="T1"/>
              </a:cxn>
              <a:cxn ang="T11">
                <a:pos x="T2" y="T3"/>
              </a:cxn>
              <a:cxn ang="T12">
                <a:pos x="T4" y="T5"/>
              </a:cxn>
              <a:cxn ang="T13">
                <a:pos x="T6" y="T7"/>
              </a:cxn>
              <a:cxn ang="T14">
                <a:pos x="T8" y="T9"/>
              </a:cxn>
            </a:cxnLst>
            <a:rect l="T15" t="T16" r="T17" b="T18"/>
            <a:pathLst>
              <a:path w="150" h="24">
                <a:moveTo>
                  <a:pt x="108" y="24"/>
                </a:moveTo>
                <a:lnTo>
                  <a:pt x="150" y="0"/>
                </a:lnTo>
                <a:lnTo>
                  <a:pt x="36" y="0"/>
                </a:lnTo>
                <a:lnTo>
                  <a:pt x="0" y="24"/>
                </a:lnTo>
                <a:lnTo>
                  <a:pt x="108" y="24"/>
                </a:lnTo>
                <a:close/>
              </a:path>
            </a:pathLst>
          </a:custGeom>
          <a:solidFill>
            <a:srgbClr val="5F5F5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69" name="Freeform 386">
            <a:extLst>
              <a:ext uri="{FF2B5EF4-FFF2-40B4-BE49-F238E27FC236}">
                <a16:creationId xmlns:a16="http://schemas.microsoft.com/office/drawing/2014/main" id="{A836E150-B9DE-4582-ABF7-D95C50850E06}"/>
              </a:ext>
            </a:extLst>
          </p:cNvPr>
          <p:cNvSpPr>
            <a:spLocks noChangeAspect="1"/>
          </p:cNvSpPr>
          <p:nvPr/>
        </p:nvSpPr>
        <p:spPr bwMode="auto">
          <a:xfrm>
            <a:off x="3502025" y="4464050"/>
            <a:ext cx="174625" cy="28575"/>
          </a:xfrm>
          <a:custGeom>
            <a:avLst/>
            <a:gdLst>
              <a:gd name="T0" fmla="*/ 125730 w 150"/>
              <a:gd name="T1" fmla="*/ 28575 h 24"/>
              <a:gd name="T2" fmla="*/ 174625 w 150"/>
              <a:gd name="T3" fmla="*/ 0 h 24"/>
              <a:gd name="T4" fmla="*/ 41910 w 150"/>
              <a:gd name="T5" fmla="*/ 0 h 24"/>
              <a:gd name="T6" fmla="*/ 0 w 150"/>
              <a:gd name="T7" fmla="*/ 28575 h 24"/>
              <a:gd name="T8" fmla="*/ 125730 w 150"/>
              <a:gd name="T9" fmla="*/ 28575 h 24"/>
              <a:gd name="T10" fmla="*/ 0 60000 65536"/>
              <a:gd name="T11" fmla="*/ 0 60000 65536"/>
              <a:gd name="T12" fmla="*/ 0 60000 65536"/>
              <a:gd name="T13" fmla="*/ 0 60000 65536"/>
              <a:gd name="T14" fmla="*/ 0 60000 65536"/>
              <a:gd name="T15" fmla="*/ 0 w 150"/>
              <a:gd name="T16" fmla="*/ 0 h 24"/>
              <a:gd name="T17" fmla="*/ 150 w 150"/>
              <a:gd name="T18" fmla="*/ 24 h 24"/>
            </a:gdLst>
            <a:ahLst/>
            <a:cxnLst>
              <a:cxn ang="T10">
                <a:pos x="T0" y="T1"/>
              </a:cxn>
              <a:cxn ang="T11">
                <a:pos x="T2" y="T3"/>
              </a:cxn>
              <a:cxn ang="T12">
                <a:pos x="T4" y="T5"/>
              </a:cxn>
              <a:cxn ang="T13">
                <a:pos x="T6" y="T7"/>
              </a:cxn>
              <a:cxn ang="T14">
                <a:pos x="T8" y="T9"/>
              </a:cxn>
            </a:cxnLst>
            <a:rect l="T15" t="T16" r="T17" b="T18"/>
            <a:pathLst>
              <a:path w="150" h="24">
                <a:moveTo>
                  <a:pt x="108" y="24"/>
                </a:moveTo>
                <a:lnTo>
                  <a:pt x="150" y="0"/>
                </a:lnTo>
                <a:lnTo>
                  <a:pt x="36" y="0"/>
                </a:lnTo>
                <a:lnTo>
                  <a:pt x="0" y="24"/>
                </a:lnTo>
                <a:lnTo>
                  <a:pt x="108" y="24"/>
                </a:lnTo>
                <a:close/>
              </a:path>
            </a:pathLst>
          </a:custGeom>
          <a:noFill/>
          <a:ln w="952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070" name="Freeform 387">
            <a:extLst>
              <a:ext uri="{FF2B5EF4-FFF2-40B4-BE49-F238E27FC236}">
                <a16:creationId xmlns:a16="http://schemas.microsoft.com/office/drawing/2014/main" id="{FEA22319-7A19-4CDC-AD77-3CFEE3798CB4}"/>
              </a:ext>
            </a:extLst>
          </p:cNvPr>
          <p:cNvSpPr>
            <a:spLocks noChangeAspect="1"/>
          </p:cNvSpPr>
          <p:nvPr/>
        </p:nvSpPr>
        <p:spPr bwMode="auto">
          <a:xfrm>
            <a:off x="3832225" y="4464050"/>
            <a:ext cx="174625" cy="28575"/>
          </a:xfrm>
          <a:custGeom>
            <a:avLst/>
            <a:gdLst>
              <a:gd name="T0" fmla="*/ 125730 w 150"/>
              <a:gd name="T1" fmla="*/ 28575 h 24"/>
              <a:gd name="T2" fmla="*/ 174625 w 150"/>
              <a:gd name="T3" fmla="*/ 0 h 24"/>
              <a:gd name="T4" fmla="*/ 41910 w 150"/>
              <a:gd name="T5" fmla="*/ 0 h 24"/>
              <a:gd name="T6" fmla="*/ 0 w 150"/>
              <a:gd name="T7" fmla="*/ 28575 h 24"/>
              <a:gd name="T8" fmla="*/ 125730 w 150"/>
              <a:gd name="T9" fmla="*/ 28575 h 24"/>
              <a:gd name="T10" fmla="*/ 0 60000 65536"/>
              <a:gd name="T11" fmla="*/ 0 60000 65536"/>
              <a:gd name="T12" fmla="*/ 0 60000 65536"/>
              <a:gd name="T13" fmla="*/ 0 60000 65536"/>
              <a:gd name="T14" fmla="*/ 0 60000 65536"/>
              <a:gd name="T15" fmla="*/ 0 w 150"/>
              <a:gd name="T16" fmla="*/ 0 h 24"/>
              <a:gd name="T17" fmla="*/ 150 w 150"/>
              <a:gd name="T18" fmla="*/ 24 h 24"/>
            </a:gdLst>
            <a:ahLst/>
            <a:cxnLst>
              <a:cxn ang="T10">
                <a:pos x="T0" y="T1"/>
              </a:cxn>
              <a:cxn ang="T11">
                <a:pos x="T2" y="T3"/>
              </a:cxn>
              <a:cxn ang="T12">
                <a:pos x="T4" y="T5"/>
              </a:cxn>
              <a:cxn ang="T13">
                <a:pos x="T6" y="T7"/>
              </a:cxn>
              <a:cxn ang="T14">
                <a:pos x="T8" y="T9"/>
              </a:cxn>
            </a:cxnLst>
            <a:rect l="T15" t="T16" r="T17" b="T18"/>
            <a:pathLst>
              <a:path w="150" h="24">
                <a:moveTo>
                  <a:pt x="108" y="24"/>
                </a:moveTo>
                <a:lnTo>
                  <a:pt x="150" y="0"/>
                </a:lnTo>
                <a:lnTo>
                  <a:pt x="36" y="0"/>
                </a:lnTo>
                <a:lnTo>
                  <a:pt x="0" y="24"/>
                </a:lnTo>
                <a:lnTo>
                  <a:pt x="108" y="24"/>
                </a:lnTo>
                <a:close/>
              </a:path>
            </a:pathLst>
          </a:custGeom>
          <a:solidFill>
            <a:srgbClr val="5F5F5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71" name="Freeform 388">
            <a:extLst>
              <a:ext uri="{FF2B5EF4-FFF2-40B4-BE49-F238E27FC236}">
                <a16:creationId xmlns:a16="http://schemas.microsoft.com/office/drawing/2014/main" id="{28B15006-34EE-48CA-A22E-FC88137636F3}"/>
              </a:ext>
            </a:extLst>
          </p:cNvPr>
          <p:cNvSpPr>
            <a:spLocks noChangeAspect="1"/>
          </p:cNvSpPr>
          <p:nvPr/>
        </p:nvSpPr>
        <p:spPr bwMode="auto">
          <a:xfrm>
            <a:off x="3832225" y="4464050"/>
            <a:ext cx="174625" cy="28575"/>
          </a:xfrm>
          <a:custGeom>
            <a:avLst/>
            <a:gdLst>
              <a:gd name="T0" fmla="*/ 125730 w 150"/>
              <a:gd name="T1" fmla="*/ 28575 h 24"/>
              <a:gd name="T2" fmla="*/ 174625 w 150"/>
              <a:gd name="T3" fmla="*/ 0 h 24"/>
              <a:gd name="T4" fmla="*/ 41910 w 150"/>
              <a:gd name="T5" fmla="*/ 0 h 24"/>
              <a:gd name="T6" fmla="*/ 0 w 150"/>
              <a:gd name="T7" fmla="*/ 28575 h 24"/>
              <a:gd name="T8" fmla="*/ 125730 w 150"/>
              <a:gd name="T9" fmla="*/ 28575 h 24"/>
              <a:gd name="T10" fmla="*/ 0 60000 65536"/>
              <a:gd name="T11" fmla="*/ 0 60000 65536"/>
              <a:gd name="T12" fmla="*/ 0 60000 65536"/>
              <a:gd name="T13" fmla="*/ 0 60000 65536"/>
              <a:gd name="T14" fmla="*/ 0 60000 65536"/>
              <a:gd name="T15" fmla="*/ 0 w 150"/>
              <a:gd name="T16" fmla="*/ 0 h 24"/>
              <a:gd name="T17" fmla="*/ 150 w 150"/>
              <a:gd name="T18" fmla="*/ 24 h 24"/>
            </a:gdLst>
            <a:ahLst/>
            <a:cxnLst>
              <a:cxn ang="T10">
                <a:pos x="T0" y="T1"/>
              </a:cxn>
              <a:cxn ang="T11">
                <a:pos x="T2" y="T3"/>
              </a:cxn>
              <a:cxn ang="T12">
                <a:pos x="T4" y="T5"/>
              </a:cxn>
              <a:cxn ang="T13">
                <a:pos x="T6" y="T7"/>
              </a:cxn>
              <a:cxn ang="T14">
                <a:pos x="T8" y="T9"/>
              </a:cxn>
            </a:cxnLst>
            <a:rect l="T15" t="T16" r="T17" b="T18"/>
            <a:pathLst>
              <a:path w="150" h="24">
                <a:moveTo>
                  <a:pt x="108" y="24"/>
                </a:moveTo>
                <a:lnTo>
                  <a:pt x="150" y="0"/>
                </a:lnTo>
                <a:lnTo>
                  <a:pt x="36" y="0"/>
                </a:lnTo>
                <a:lnTo>
                  <a:pt x="0" y="24"/>
                </a:lnTo>
                <a:lnTo>
                  <a:pt x="108" y="24"/>
                </a:lnTo>
                <a:close/>
              </a:path>
            </a:pathLst>
          </a:custGeom>
          <a:noFill/>
          <a:ln w="952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072" name="Freeform 389">
            <a:extLst>
              <a:ext uri="{FF2B5EF4-FFF2-40B4-BE49-F238E27FC236}">
                <a16:creationId xmlns:a16="http://schemas.microsoft.com/office/drawing/2014/main" id="{2C2956B3-1B24-4E61-BF58-6B7626EC626A}"/>
              </a:ext>
            </a:extLst>
          </p:cNvPr>
          <p:cNvSpPr>
            <a:spLocks noChangeAspect="1"/>
          </p:cNvSpPr>
          <p:nvPr/>
        </p:nvSpPr>
        <p:spPr bwMode="auto">
          <a:xfrm>
            <a:off x="4287838" y="4392613"/>
            <a:ext cx="42862" cy="100012"/>
          </a:xfrm>
          <a:custGeom>
            <a:avLst/>
            <a:gdLst>
              <a:gd name="T0" fmla="*/ 0 w 36"/>
              <a:gd name="T1" fmla="*/ 100012 h 84"/>
              <a:gd name="T2" fmla="*/ 0 w 36"/>
              <a:gd name="T3" fmla="*/ 35719 h 84"/>
              <a:gd name="T4" fmla="*/ 42862 w 36"/>
              <a:gd name="T5" fmla="*/ 0 h 84"/>
              <a:gd name="T6" fmla="*/ 42862 w 36"/>
              <a:gd name="T7" fmla="*/ 71437 h 84"/>
              <a:gd name="T8" fmla="*/ 0 w 36"/>
              <a:gd name="T9" fmla="*/ 100012 h 84"/>
              <a:gd name="T10" fmla="*/ 0 60000 65536"/>
              <a:gd name="T11" fmla="*/ 0 60000 65536"/>
              <a:gd name="T12" fmla="*/ 0 60000 65536"/>
              <a:gd name="T13" fmla="*/ 0 60000 65536"/>
              <a:gd name="T14" fmla="*/ 0 60000 65536"/>
              <a:gd name="T15" fmla="*/ 0 w 36"/>
              <a:gd name="T16" fmla="*/ 0 h 84"/>
              <a:gd name="T17" fmla="*/ 36 w 36"/>
              <a:gd name="T18" fmla="*/ 84 h 84"/>
            </a:gdLst>
            <a:ahLst/>
            <a:cxnLst>
              <a:cxn ang="T10">
                <a:pos x="T0" y="T1"/>
              </a:cxn>
              <a:cxn ang="T11">
                <a:pos x="T2" y="T3"/>
              </a:cxn>
              <a:cxn ang="T12">
                <a:pos x="T4" y="T5"/>
              </a:cxn>
              <a:cxn ang="T13">
                <a:pos x="T6" y="T7"/>
              </a:cxn>
              <a:cxn ang="T14">
                <a:pos x="T8" y="T9"/>
              </a:cxn>
            </a:cxnLst>
            <a:rect l="T15" t="T16" r="T17" b="T18"/>
            <a:pathLst>
              <a:path w="36" h="84">
                <a:moveTo>
                  <a:pt x="0" y="84"/>
                </a:moveTo>
                <a:lnTo>
                  <a:pt x="0" y="30"/>
                </a:lnTo>
                <a:lnTo>
                  <a:pt x="36" y="0"/>
                </a:lnTo>
                <a:lnTo>
                  <a:pt x="36" y="60"/>
                </a:lnTo>
                <a:lnTo>
                  <a:pt x="0" y="84"/>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73" name="Freeform 390">
            <a:extLst>
              <a:ext uri="{FF2B5EF4-FFF2-40B4-BE49-F238E27FC236}">
                <a16:creationId xmlns:a16="http://schemas.microsoft.com/office/drawing/2014/main" id="{217A3CA0-2E30-4F82-B75F-C7B4DC92AC2F}"/>
              </a:ext>
            </a:extLst>
          </p:cNvPr>
          <p:cNvSpPr>
            <a:spLocks noChangeAspect="1"/>
          </p:cNvSpPr>
          <p:nvPr/>
        </p:nvSpPr>
        <p:spPr bwMode="auto">
          <a:xfrm>
            <a:off x="4287838" y="4392613"/>
            <a:ext cx="42862" cy="100012"/>
          </a:xfrm>
          <a:custGeom>
            <a:avLst/>
            <a:gdLst>
              <a:gd name="T0" fmla="*/ 0 w 36"/>
              <a:gd name="T1" fmla="*/ 100012 h 84"/>
              <a:gd name="T2" fmla="*/ 0 w 36"/>
              <a:gd name="T3" fmla="*/ 35719 h 84"/>
              <a:gd name="T4" fmla="*/ 42862 w 36"/>
              <a:gd name="T5" fmla="*/ 0 h 84"/>
              <a:gd name="T6" fmla="*/ 42862 w 36"/>
              <a:gd name="T7" fmla="*/ 71437 h 84"/>
              <a:gd name="T8" fmla="*/ 0 w 36"/>
              <a:gd name="T9" fmla="*/ 100012 h 84"/>
              <a:gd name="T10" fmla="*/ 0 60000 65536"/>
              <a:gd name="T11" fmla="*/ 0 60000 65536"/>
              <a:gd name="T12" fmla="*/ 0 60000 65536"/>
              <a:gd name="T13" fmla="*/ 0 60000 65536"/>
              <a:gd name="T14" fmla="*/ 0 60000 65536"/>
              <a:gd name="T15" fmla="*/ 0 w 36"/>
              <a:gd name="T16" fmla="*/ 0 h 84"/>
              <a:gd name="T17" fmla="*/ 36 w 36"/>
              <a:gd name="T18" fmla="*/ 84 h 84"/>
            </a:gdLst>
            <a:ahLst/>
            <a:cxnLst>
              <a:cxn ang="T10">
                <a:pos x="T0" y="T1"/>
              </a:cxn>
              <a:cxn ang="T11">
                <a:pos x="T2" y="T3"/>
              </a:cxn>
              <a:cxn ang="T12">
                <a:pos x="T4" y="T5"/>
              </a:cxn>
              <a:cxn ang="T13">
                <a:pos x="T6" y="T7"/>
              </a:cxn>
              <a:cxn ang="T14">
                <a:pos x="T8" y="T9"/>
              </a:cxn>
            </a:cxnLst>
            <a:rect l="T15" t="T16" r="T17" b="T18"/>
            <a:pathLst>
              <a:path w="36" h="84">
                <a:moveTo>
                  <a:pt x="0" y="84"/>
                </a:moveTo>
                <a:lnTo>
                  <a:pt x="0" y="30"/>
                </a:lnTo>
                <a:lnTo>
                  <a:pt x="36" y="0"/>
                </a:lnTo>
                <a:lnTo>
                  <a:pt x="36" y="60"/>
                </a:lnTo>
                <a:lnTo>
                  <a:pt x="0" y="84"/>
                </a:lnTo>
                <a:close/>
              </a:path>
            </a:pathLst>
          </a:custGeom>
          <a:noFill/>
          <a:ln w="952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074" name="Rectangle 391">
            <a:extLst>
              <a:ext uri="{FF2B5EF4-FFF2-40B4-BE49-F238E27FC236}">
                <a16:creationId xmlns:a16="http://schemas.microsoft.com/office/drawing/2014/main" id="{A10510B3-85D2-4DBD-AEEB-AB400DAA44BE}"/>
              </a:ext>
            </a:extLst>
          </p:cNvPr>
          <p:cNvSpPr>
            <a:spLocks noChangeAspect="1" noChangeArrowheads="1"/>
          </p:cNvSpPr>
          <p:nvPr/>
        </p:nvSpPr>
        <p:spPr bwMode="auto">
          <a:xfrm>
            <a:off x="4154488" y="4429125"/>
            <a:ext cx="133350" cy="63500"/>
          </a:xfrm>
          <a:prstGeom prst="rect">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075" name="Rectangle 392">
            <a:extLst>
              <a:ext uri="{FF2B5EF4-FFF2-40B4-BE49-F238E27FC236}">
                <a16:creationId xmlns:a16="http://schemas.microsoft.com/office/drawing/2014/main" id="{E5DE2168-275E-42DB-B5FE-4957E3112B65}"/>
              </a:ext>
            </a:extLst>
          </p:cNvPr>
          <p:cNvSpPr>
            <a:spLocks noChangeAspect="1" noChangeArrowheads="1"/>
          </p:cNvSpPr>
          <p:nvPr/>
        </p:nvSpPr>
        <p:spPr bwMode="auto">
          <a:xfrm>
            <a:off x="4154488" y="4429125"/>
            <a:ext cx="133350" cy="63500"/>
          </a:xfrm>
          <a:prstGeom prst="rect">
            <a:avLst/>
          </a:prstGeom>
          <a:noFill/>
          <a:ln w="9525"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076" name="Freeform 393">
            <a:extLst>
              <a:ext uri="{FF2B5EF4-FFF2-40B4-BE49-F238E27FC236}">
                <a16:creationId xmlns:a16="http://schemas.microsoft.com/office/drawing/2014/main" id="{496DBC5A-DFF0-445A-AB0F-70F4789F81B0}"/>
              </a:ext>
            </a:extLst>
          </p:cNvPr>
          <p:cNvSpPr>
            <a:spLocks noChangeAspect="1"/>
          </p:cNvSpPr>
          <p:nvPr/>
        </p:nvSpPr>
        <p:spPr bwMode="auto">
          <a:xfrm>
            <a:off x="4154488" y="4392613"/>
            <a:ext cx="176212" cy="36512"/>
          </a:xfrm>
          <a:custGeom>
            <a:avLst/>
            <a:gdLst>
              <a:gd name="T0" fmla="*/ 133921 w 150"/>
              <a:gd name="T1" fmla="*/ 36512 h 30"/>
              <a:gd name="T2" fmla="*/ 176212 w 150"/>
              <a:gd name="T3" fmla="*/ 0 h 30"/>
              <a:gd name="T4" fmla="*/ 49339 w 150"/>
              <a:gd name="T5" fmla="*/ 0 h 30"/>
              <a:gd name="T6" fmla="*/ 0 w 150"/>
              <a:gd name="T7" fmla="*/ 36512 h 30"/>
              <a:gd name="T8" fmla="*/ 133921 w 150"/>
              <a:gd name="T9" fmla="*/ 36512 h 30"/>
              <a:gd name="T10" fmla="*/ 0 60000 65536"/>
              <a:gd name="T11" fmla="*/ 0 60000 65536"/>
              <a:gd name="T12" fmla="*/ 0 60000 65536"/>
              <a:gd name="T13" fmla="*/ 0 60000 65536"/>
              <a:gd name="T14" fmla="*/ 0 60000 65536"/>
              <a:gd name="T15" fmla="*/ 0 w 150"/>
              <a:gd name="T16" fmla="*/ 0 h 30"/>
              <a:gd name="T17" fmla="*/ 150 w 150"/>
              <a:gd name="T18" fmla="*/ 30 h 30"/>
            </a:gdLst>
            <a:ahLst/>
            <a:cxnLst>
              <a:cxn ang="T10">
                <a:pos x="T0" y="T1"/>
              </a:cxn>
              <a:cxn ang="T11">
                <a:pos x="T2" y="T3"/>
              </a:cxn>
              <a:cxn ang="T12">
                <a:pos x="T4" y="T5"/>
              </a:cxn>
              <a:cxn ang="T13">
                <a:pos x="T6" y="T7"/>
              </a:cxn>
              <a:cxn ang="T14">
                <a:pos x="T8" y="T9"/>
              </a:cxn>
            </a:cxnLst>
            <a:rect l="T15" t="T16" r="T17" b="T18"/>
            <a:pathLst>
              <a:path w="150" h="30">
                <a:moveTo>
                  <a:pt x="114" y="30"/>
                </a:moveTo>
                <a:lnTo>
                  <a:pt x="150" y="0"/>
                </a:lnTo>
                <a:lnTo>
                  <a:pt x="42" y="0"/>
                </a:lnTo>
                <a:lnTo>
                  <a:pt x="0" y="30"/>
                </a:lnTo>
                <a:lnTo>
                  <a:pt x="114" y="30"/>
                </a:lnTo>
                <a:close/>
              </a:path>
            </a:pathLst>
          </a:custGeom>
          <a:solidFill>
            <a:srgbClr val="5F5F5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77" name="Freeform 394">
            <a:extLst>
              <a:ext uri="{FF2B5EF4-FFF2-40B4-BE49-F238E27FC236}">
                <a16:creationId xmlns:a16="http://schemas.microsoft.com/office/drawing/2014/main" id="{4E5ED1AD-F40E-4817-958D-F6838ACD5C77}"/>
              </a:ext>
            </a:extLst>
          </p:cNvPr>
          <p:cNvSpPr>
            <a:spLocks noChangeAspect="1"/>
          </p:cNvSpPr>
          <p:nvPr/>
        </p:nvSpPr>
        <p:spPr bwMode="auto">
          <a:xfrm>
            <a:off x="4154488" y="4392613"/>
            <a:ext cx="176212" cy="36512"/>
          </a:xfrm>
          <a:custGeom>
            <a:avLst/>
            <a:gdLst>
              <a:gd name="T0" fmla="*/ 133921 w 150"/>
              <a:gd name="T1" fmla="*/ 36512 h 30"/>
              <a:gd name="T2" fmla="*/ 176212 w 150"/>
              <a:gd name="T3" fmla="*/ 0 h 30"/>
              <a:gd name="T4" fmla="*/ 49339 w 150"/>
              <a:gd name="T5" fmla="*/ 0 h 30"/>
              <a:gd name="T6" fmla="*/ 0 w 150"/>
              <a:gd name="T7" fmla="*/ 36512 h 30"/>
              <a:gd name="T8" fmla="*/ 133921 w 150"/>
              <a:gd name="T9" fmla="*/ 36512 h 30"/>
              <a:gd name="T10" fmla="*/ 0 60000 65536"/>
              <a:gd name="T11" fmla="*/ 0 60000 65536"/>
              <a:gd name="T12" fmla="*/ 0 60000 65536"/>
              <a:gd name="T13" fmla="*/ 0 60000 65536"/>
              <a:gd name="T14" fmla="*/ 0 60000 65536"/>
              <a:gd name="T15" fmla="*/ 0 w 150"/>
              <a:gd name="T16" fmla="*/ 0 h 30"/>
              <a:gd name="T17" fmla="*/ 150 w 150"/>
              <a:gd name="T18" fmla="*/ 30 h 30"/>
            </a:gdLst>
            <a:ahLst/>
            <a:cxnLst>
              <a:cxn ang="T10">
                <a:pos x="T0" y="T1"/>
              </a:cxn>
              <a:cxn ang="T11">
                <a:pos x="T2" y="T3"/>
              </a:cxn>
              <a:cxn ang="T12">
                <a:pos x="T4" y="T5"/>
              </a:cxn>
              <a:cxn ang="T13">
                <a:pos x="T6" y="T7"/>
              </a:cxn>
              <a:cxn ang="T14">
                <a:pos x="T8" y="T9"/>
              </a:cxn>
            </a:cxnLst>
            <a:rect l="T15" t="T16" r="T17" b="T18"/>
            <a:pathLst>
              <a:path w="150" h="30">
                <a:moveTo>
                  <a:pt x="114" y="30"/>
                </a:moveTo>
                <a:lnTo>
                  <a:pt x="150" y="0"/>
                </a:lnTo>
                <a:lnTo>
                  <a:pt x="42" y="0"/>
                </a:lnTo>
                <a:lnTo>
                  <a:pt x="0" y="30"/>
                </a:lnTo>
                <a:lnTo>
                  <a:pt x="114" y="30"/>
                </a:lnTo>
                <a:close/>
              </a:path>
            </a:pathLst>
          </a:custGeom>
          <a:noFill/>
          <a:ln w="952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078" name="Freeform 395">
            <a:extLst>
              <a:ext uri="{FF2B5EF4-FFF2-40B4-BE49-F238E27FC236}">
                <a16:creationId xmlns:a16="http://schemas.microsoft.com/office/drawing/2014/main" id="{01E71224-0D17-4553-87D4-A94179C22C5F}"/>
              </a:ext>
            </a:extLst>
          </p:cNvPr>
          <p:cNvSpPr>
            <a:spLocks noChangeAspect="1"/>
          </p:cNvSpPr>
          <p:nvPr/>
        </p:nvSpPr>
        <p:spPr bwMode="auto">
          <a:xfrm>
            <a:off x="4618038" y="3676650"/>
            <a:ext cx="41275" cy="815975"/>
          </a:xfrm>
          <a:custGeom>
            <a:avLst/>
            <a:gdLst>
              <a:gd name="T0" fmla="*/ 0 w 36"/>
              <a:gd name="T1" fmla="*/ 815975 h 697"/>
              <a:gd name="T2" fmla="*/ 0 w 36"/>
              <a:gd name="T3" fmla="*/ 35121 h 697"/>
              <a:gd name="T4" fmla="*/ 41275 w 36"/>
              <a:gd name="T5" fmla="*/ 0 h 697"/>
              <a:gd name="T6" fmla="*/ 41275 w 36"/>
              <a:gd name="T7" fmla="*/ 787878 h 697"/>
              <a:gd name="T8" fmla="*/ 0 w 36"/>
              <a:gd name="T9" fmla="*/ 815975 h 697"/>
              <a:gd name="T10" fmla="*/ 0 60000 65536"/>
              <a:gd name="T11" fmla="*/ 0 60000 65536"/>
              <a:gd name="T12" fmla="*/ 0 60000 65536"/>
              <a:gd name="T13" fmla="*/ 0 60000 65536"/>
              <a:gd name="T14" fmla="*/ 0 60000 65536"/>
              <a:gd name="T15" fmla="*/ 0 w 36"/>
              <a:gd name="T16" fmla="*/ 0 h 697"/>
              <a:gd name="T17" fmla="*/ 36 w 36"/>
              <a:gd name="T18" fmla="*/ 697 h 697"/>
            </a:gdLst>
            <a:ahLst/>
            <a:cxnLst>
              <a:cxn ang="T10">
                <a:pos x="T0" y="T1"/>
              </a:cxn>
              <a:cxn ang="T11">
                <a:pos x="T2" y="T3"/>
              </a:cxn>
              <a:cxn ang="T12">
                <a:pos x="T4" y="T5"/>
              </a:cxn>
              <a:cxn ang="T13">
                <a:pos x="T6" y="T7"/>
              </a:cxn>
              <a:cxn ang="T14">
                <a:pos x="T8" y="T9"/>
              </a:cxn>
            </a:cxnLst>
            <a:rect l="T15" t="T16" r="T17" b="T18"/>
            <a:pathLst>
              <a:path w="36" h="697">
                <a:moveTo>
                  <a:pt x="0" y="697"/>
                </a:moveTo>
                <a:lnTo>
                  <a:pt x="0" y="30"/>
                </a:lnTo>
                <a:lnTo>
                  <a:pt x="36" y="0"/>
                </a:lnTo>
                <a:lnTo>
                  <a:pt x="36" y="673"/>
                </a:lnTo>
                <a:lnTo>
                  <a:pt x="0" y="697"/>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79" name="Freeform 396">
            <a:extLst>
              <a:ext uri="{FF2B5EF4-FFF2-40B4-BE49-F238E27FC236}">
                <a16:creationId xmlns:a16="http://schemas.microsoft.com/office/drawing/2014/main" id="{06AB7913-5860-486D-9F4B-81C2D762AF4B}"/>
              </a:ext>
            </a:extLst>
          </p:cNvPr>
          <p:cNvSpPr>
            <a:spLocks noChangeAspect="1"/>
          </p:cNvSpPr>
          <p:nvPr/>
        </p:nvSpPr>
        <p:spPr bwMode="auto">
          <a:xfrm>
            <a:off x="4618038" y="3676650"/>
            <a:ext cx="41275" cy="815975"/>
          </a:xfrm>
          <a:custGeom>
            <a:avLst/>
            <a:gdLst>
              <a:gd name="T0" fmla="*/ 0 w 36"/>
              <a:gd name="T1" fmla="*/ 815975 h 697"/>
              <a:gd name="T2" fmla="*/ 0 w 36"/>
              <a:gd name="T3" fmla="*/ 35121 h 697"/>
              <a:gd name="T4" fmla="*/ 41275 w 36"/>
              <a:gd name="T5" fmla="*/ 0 h 697"/>
              <a:gd name="T6" fmla="*/ 41275 w 36"/>
              <a:gd name="T7" fmla="*/ 787878 h 697"/>
              <a:gd name="T8" fmla="*/ 0 w 36"/>
              <a:gd name="T9" fmla="*/ 815975 h 697"/>
              <a:gd name="T10" fmla="*/ 0 60000 65536"/>
              <a:gd name="T11" fmla="*/ 0 60000 65536"/>
              <a:gd name="T12" fmla="*/ 0 60000 65536"/>
              <a:gd name="T13" fmla="*/ 0 60000 65536"/>
              <a:gd name="T14" fmla="*/ 0 60000 65536"/>
              <a:gd name="T15" fmla="*/ 0 w 36"/>
              <a:gd name="T16" fmla="*/ 0 h 697"/>
              <a:gd name="T17" fmla="*/ 36 w 36"/>
              <a:gd name="T18" fmla="*/ 697 h 697"/>
            </a:gdLst>
            <a:ahLst/>
            <a:cxnLst>
              <a:cxn ang="T10">
                <a:pos x="T0" y="T1"/>
              </a:cxn>
              <a:cxn ang="T11">
                <a:pos x="T2" y="T3"/>
              </a:cxn>
              <a:cxn ang="T12">
                <a:pos x="T4" y="T5"/>
              </a:cxn>
              <a:cxn ang="T13">
                <a:pos x="T6" y="T7"/>
              </a:cxn>
              <a:cxn ang="T14">
                <a:pos x="T8" y="T9"/>
              </a:cxn>
            </a:cxnLst>
            <a:rect l="T15" t="T16" r="T17" b="T18"/>
            <a:pathLst>
              <a:path w="36" h="697">
                <a:moveTo>
                  <a:pt x="0" y="697"/>
                </a:moveTo>
                <a:lnTo>
                  <a:pt x="0" y="30"/>
                </a:lnTo>
                <a:lnTo>
                  <a:pt x="36" y="0"/>
                </a:lnTo>
                <a:lnTo>
                  <a:pt x="36" y="673"/>
                </a:lnTo>
                <a:lnTo>
                  <a:pt x="0" y="697"/>
                </a:lnTo>
                <a:close/>
              </a:path>
            </a:pathLst>
          </a:custGeom>
          <a:noFill/>
          <a:ln w="952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080" name="Rectangle 397">
            <a:extLst>
              <a:ext uri="{FF2B5EF4-FFF2-40B4-BE49-F238E27FC236}">
                <a16:creationId xmlns:a16="http://schemas.microsoft.com/office/drawing/2014/main" id="{522EA1E7-36C3-496D-9D8C-0D225F47631A}"/>
              </a:ext>
            </a:extLst>
          </p:cNvPr>
          <p:cNvSpPr>
            <a:spLocks noChangeAspect="1" noChangeArrowheads="1"/>
          </p:cNvSpPr>
          <p:nvPr/>
        </p:nvSpPr>
        <p:spPr bwMode="auto">
          <a:xfrm>
            <a:off x="4484688" y="3711575"/>
            <a:ext cx="133350" cy="781050"/>
          </a:xfrm>
          <a:prstGeom prst="rect">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081" name="Rectangle 398">
            <a:extLst>
              <a:ext uri="{FF2B5EF4-FFF2-40B4-BE49-F238E27FC236}">
                <a16:creationId xmlns:a16="http://schemas.microsoft.com/office/drawing/2014/main" id="{AC09EF65-4DA8-4349-9107-D15ED29B0B2C}"/>
              </a:ext>
            </a:extLst>
          </p:cNvPr>
          <p:cNvSpPr>
            <a:spLocks noChangeAspect="1" noChangeArrowheads="1"/>
          </p:cNvSpPr>
          <p:nvPr/>
        </p:nvSpPr>
        <p:spPr bwMode="auto">
          <a:xfrm>
            <a:off x="4484688" y="3711575"/>
            <a:ext cx="133350" cy="781050"/>
          </a:xfrm>
          <a:prstGeom prst="rect">
            <a:avLst/>
          </a:prstGeom>
          <a:noFill/>
          <a:ln w="9525"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082" name="Freeform 399">
            <a:extLst>
              <a:ext uri="{FF2B5EF4-FFF2-40B4-BE49-F238E27FC236}">
                <a16:creationId xmlns:a16="http://schemas.microsoft.com/office/drawing/2014/main" id="{5934B717-B543-4710-AF66-28A6CA21D943}"/>
              </a:ext>
            </a:extLst>
          </p:cNvPr>
          <p:cNvSpPr>
            <a:spLocks noChangeAspect="1"/>
          </p:cNvSpPr>
          <p:nvPr/>
        </p:nvSpPr>
        <p:spPr bwMode="auto">
          <a:xfrm>
            <a:off x="4484688" y="3676650"/>
            <a:ext cx="174625" cy="34925"/>
          </a:xfrm>
          <a:custGeom>
            <a:avLst/>
            <a:gdLst>
              <a:gd name="T0" fmla="*/ 132715 w 150"/>
              <a:gd name="T1" fmla="*/ 34925 h 30"/>
              <a:gd name="T2" fmla="*/ 174625 w 150"/>
              <a:gd name="T3" fmla="*/ 0 h 30"/>
              <a:gd name="T4" fmla="*/ 41910 w 150"/>
              <a:gd name="T5" fmla="*/ 0 h 30"/>
              <a:gd name="T6" fmla="*/ 0 w 150"/>
              <a:gd name="T7" fmla="*/ 34925 h 30"/>
              <a:gd name="T8" fmla="*/ 132715 w 150"/>
              <a:gd name="T9" fmla="*/ 34925 h 30"/>
              <a:gd name="T10" fmla="*/ 0 60000 65536"/>
              <a:gd name="T11" fmla="*/ 0 60000 65536"/>
              <a:gd name="T12" fmla="*/ 0 60000 65536"/>
              <a:gd name="T13" fmla="*/ 0 60000 65536"/>
              <a:gd name="T14" fmla="*/ 0 60000 65536"/>
              <a:gd name="T15" fmla="*/ 0 w 150"/>
              <a:gd name="T16" fmla="*/ 0 h 30"/>
              <a:gd name="T17" fmla="*/ 150 w 150"/>
              <a:gd name="T18" fmla="*/ 30 h 30"/>
            </a:gdLst>
            <a:ahLst/>
            <a:cxnLst>
              <a:cxn ang="T10">
                <a:pos x="T0" y="T1"/>
              </a:cxn>
              <a:cxn ang="T11">
                <a:pos x="T2" y="T3"/>
              </a:cxn>
              <a:cxn ang="T12">
                <a:pos x="T4" y="T5"/>
              </a:cxn>
              <a:cxn ang="T13">
                <a:pos x="T6" y="T7"/>
              </a:cxn>
              <a:cxn ang="T14">
                <a:pos x="T8" y="T9"/>
              </a:cxn>
            </a:cxnLst>
            <a:rect l="T15" t="T16" r="T17" b="T18"/>
            <a:pathLst>
              <a:path w="150" h="30">
                <a:moveTo>
                  <a:pt x="114" y="30"/>
                </a:moveTo>
                <a:lnTo>
                  <a:pt x="150" y="0"/>
                </a:lnTo>
                <a:lnTo>
                  <a:pt x="36" y="0"/>
                </a:lnTo>
                <a:lnTo>
                  <a:pt x="0" y="30"/>
                </a:lnTo>
                <a:lnTo>
                  <a:pt x="114" y="30"/>
                </a:lnTo>
                <a:close/>
              </a:path>
            </a:pathLst>
          </a:custGeom>
          <a:solidFill>
            <a:srgbClr val="5F5F5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83" name="Freeform 400">
            <a:extLst>
              <a:ext uri="{FF2B5EF4-FFF2-40B4-BE49-F238E27FC236}">
                <a16:creationId xmlns:a16="http://schemas.microsoft.com/office/drawing/2014/main" id="{C0E0F48F-0DE9-4FB3-8DDB-ECD885BBC175}"/>
              </a:ext>
            </a:extLst>
          </p:cNvPr>
          <p:cNvSpPr>
            <a:spLocks noChangeAspect="1"/>
          </p:cNvSpPr>
          <p:nvPr/>
        </p:nvSpPr>
        <p:spPr bwMode="auto">
          <a:xfrm>
            <a:off x="4484688" y="3676650"/>
            <a:ext cx="174625" cy="34925"/>
          </a:xfrm>
          <a:custGeom>
            <a:avLst/>
            <a:gdLst>
              <a:gd name="T0" fmla="*/ 132715 w 150"/>
              <a:gd name="T1" fmla="*/ 34925 h 30"/>
              <a:gd name="T2" fmla="*/ 174625 w 150"/>
              <a:gd name="T3" fmla="*/ 0 h 30"/>
              <a:gd name="T4" fmla="*/ 41910 w 150"/>
              <a:gd name="T5" fmla="*/ 0 h 30"/>
              <a:gd name="T6" fmla="*/ 0 w 150"/>
              <a:gd name="T7" fmla="*/ 34925 h 30"/>
              <a:gd name="T8" fmla="*/ 132715 w 150"/>
              <a:gd name="T9" fmla="*/ 34925 h 30"/>
              <a:gd name="T10" fmla="*/ 0 60000 65536"/>
              <a:gd name="T11" fmla="*/ 0 60000 65536"/>
              <a:gd name="T12" fmla="*/ 0 60000 65536"/>
              <a:gd name="T13" fmla="*/ 0 60000 65536"/>
              <a:gd name="T14" fmla="*/ 0 60000 65536"/>
              <a:gd name="T15" fmla="*/ 0 w 150"/>
              <a:gd name="T16" fmla="*/ 0 h 30"/>
              <a:gd name="T17" fmla="*/ 150 w 150"/>
              <a:gd name="T18" fmla="*/ 30 h 30"/>
            </a:gdLst>
            <a:ahLst/>
            <a:cxnLst>
              <a:cxn ang="T10">
                <a:pos x="T0" y="T1"/>
              </a:cxn>
              <a:cxn ang="T11">
                <a:pos x="T2" y="T3"/>
              </a:cxn>
              <a:cxn ang="T12">
                <a:pos x="T4" y="T5"/>
              </a:cxn>
              <a:cxn ang="T13">
                <a:pos x="T6" y="T7"/>
              </a:cxn>
              <a:cxn ang="T14">
                <a:pos x="T8" y="T9"/>
              </a:cxn>
            </a:cxnLst>
            <a:rect l="T15" t="T16" r="T17" b="T18"/>
            <a:pathLst>
              <a:path w="150" h="30">
                <a:moveTo>
                  <a:pt x="114" y="30"/>
                </a:moveTo>
                <a:lnTo>
                  <a:pt x="150" y="0"/>
                </a:lnTo>
                <a:lnTo>
                  <a:pt x="36" y="0"/>
                </a:lnTo>
                <a:lnTo>
                  <a:pt x="0" y="30"/>
                </a:lnTo>
                <a:lnTo>
                  <a:pt x="114" y="30"/>
                </a:lnTo>
                <a:close/>
              </a:path>
            </a:pathLst>
          </a:custGeom>
          <a:noFill/>
          <a:ln w="952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084" name="Line 401">
            <a:extLst>
              <a:ext uri="{FF2B5EF4-FFF2-40B4-BE49-F238E27FC236}">
                <a16:creationId xmlns:a16="http://schemas.microsoft.com/office/drawing/2014/main" id="{A8535895-468F-4523-9ADC-FD196C33959E}"/>
              </a:ext>
            </a:extLst>
          </p:cNvPr>
          <p:cNvSpPr>
            <a:spLocks noChangeAspect="1" noChangeShapeType="1"/>
          </p:cNvSpPr>
          <p:nvPr/>
        </p:nvSpPr>
        <p:spPr bwMode="auto">
          <a:xfrm flipV="1">
            <a:off x="2057400" y="2919413"/>
            <a:ext cx="0" cy="1600200"/>
          </a:xfrm>
          <a:prstGeom prst="line">
            <a:avLst/>
          </a:prstGeom>
          <a:noFill/>
          <a:ln w="4763" cap="rnd">
            <a:solidFill>
              <a:srgbClr val="80808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085" name="Line 402">
            <a:extLst>
              <a:ext uri="{FF2B5EF4-FFF2-40B4-BE49-F238E27FC236}">
                <a16:creationId xmlns:a16="http://schemas.microsoft.com/office/drawing/2014/main" id="{FEE70CD2-B5A9-4B55-9DA6-F89427AAA136}"/>
              </a:ext>
            </a:extLst>
          </p:cNvPr>
          <p:cNvSpPr>
            <a:spLocks noChangeAspect="1" noChangeShapeType="1"/>
          </p:cNvSpPr>
          <p:nvPr/>
        </p:nvSpPr>
        <p:spPr bwMode="auto">
          <a:xfrm flipH="1">
            <a:off x="2036763" y="4519613"/>
            <a:ext cx="20637" cy="0"/>
          </a:xfrm>
          <a:prstGeom prst="line">
            <a:avLst/>
          </a:prstGeom>
          <a:noFill/>
          <a:ln w="4763" cap="rnd">
            <a:solidFill>
              <a:srgbClr val="80808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086" name="Line 403">
            <a:extLst>
              <a:ext uri="{FF2B5EF4-FFF2-40B4-BE49-F238E27FC236}">
                <a16:creationId xmlns:a16="http://schemas.microsoft.com/office/drawing/2014/main" id="{85133762-900C-4542-914E-564AACC21248}"/>
              </a:ext>
            </a:extLst>
          </p:cNvPr>
          <p:cNvSpPr>
            <a:spLocks noChangeAspect="1" noChangeShapeType="1"/>
          </p:cNvSpPr>
          <p:nvPr/>
        </p:nvSpPr>
        <p:spPr bwMode="auto">
          <a:xfrm flipH="1">
            <a:off x="2036763" y="3717925"/>
            <a:ext cx="20637" cy="0"/>
          </a:xfrm>
          <a:prstGeom prst="line">
            <a:avLst/>
          </a:prstGeom>
          <a:noFill/>
          <a:ln w="4763" cap="rnd">
            <a:solidFill>
              <a:srgbClr val="80808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087" name="Line 404">
            <a:extLst>
              <a:ext uri="{FF2B5EF4-FFF2-40B4-BE49-F238E27FC236}">
                <a16:creationId xmlns:a16="http://schemas.microsoft.com/office/drawing/2014/main" id="{2BF97579-5714-4517-81AC-A8AEBA115C5A}"/>
              </a:ext>
            </a:extLst>
          </p:cNvPr>
          <p:cNvSpPr>
            <a:spLocks noChangeAspect="1" noChangeShapeType="1"/>
          </p:cNvSpPr>
          <p:nvPr/>
        </p:nvSpPr>
        <p:spPr bwMode="auto">
          <a:xfrm flipH="1">
            <a:off x="2036763" y="2919413"/>
            <a:ext cx="20637" cy="0"/>
          </a:xfrm>
          <a:prstGeom prst="line">
            <a:avLst/>
          </a:prstGeom>
          <a:noFill/>
          <a:ln w="4763" cap="rnd">
            <a:solidFill>
              <a:srgbClr val="80808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088" name="Rectangle 405">
            <a:extLst>
              <a:ext uri="{FF2B5EF4-FFF2-40B4-BE49-F238E27FC236}">
                <a16:creationId xmlns:a16="http://schemas.microsoft.com/office/drawing/2014/main" id="{D67BCBF5-7F84-47A7-8E16-9632ED5AF30A}"/>
              </a:ext>
            </a:extLst>
          </p:cNvPr>
          <p:cNvSpPr>
            <a:spLocks noChangeAspect="1" noChangeArrowheads="1"/>
          </p:cNvSpPr>
          <p:nvPr/>
        </p:nvSpPr>
        <p:spPr bwMode="auto">
          <a:xfrm>
            <a:off x="1982788" y="4473575"/>
            <a:ext cx="5715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800">
                <a:solidFill>
                  <a:srgbClr val="000000"/>
                </a:solidFill>
                <a:latin typeface="Arial" panose="020B0604020202020204" pitchFamily="34" charset="0"/>
              </a:rPr>
              <a:t>0</a:t>
            </a:r>
            <a:endParaRPr lang="pt-BR" altLang="en-US" sz="1400">
              <a:latin typeface="Arial" panose="020B0604020202020204" pitchFamily="34" charset="0"/>
            </a:endParaRPr>
          </a:p>
        </p:txBody>
      </p:sp>
      <p:sp>
        <p:nvSpPr>
          <p:cNvPr id="2089" name="Rectangle 406">
            <a:extLst>
              <a:ext uri="{FF2B5EF4-FFF2-40B4-BE49-F238E27FC236}">
                <a16:creationId xmlns:a16="http://schemas.microsoft.com/office/drawing/2014/main" id="{1F280DA5-3D1E-45E9-95C5-DBCEC98A0989}"/>
              </a:ext>
            </a:extLst>
          </p:cNvPr>
          <p:cNvSpPr>
            <a:spLocks noChangeAspect="1" noChangeArrowheads="1"/>
          </p:cNvSpPr>
          <p:nvPr/>
        </p:nvSpPr>
        <p:spPr bwMode="auto">
          <a:xfrm>
            <a:off x="1928813" y="3671888"/>
            <a:ext cx="114300"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800">
                <a:solidFill>
                  <a:srgbClr val="000000"/>
                </a:solidFill>
                <a:latin typeface="Arial" panose="020B0604020202020204" pitchFamily="34" charset="0"/>
              </a:rPr>
              <a:t>50</a:t>
            </a:r>
            <a:endParaRPr lang="pt-BR" altLang="en-US" sz="1400">
              <a:latin typeface="Arial" panose="020B0604020202020204" pitchFamily="34" charset="0"/>
            </a:endParaRPr>
          </a:p>
        </p:txBody>
      </p:sp>
      <p:sp>
        <p:nvSpPr>
          <p:cNvPr id="2090" name="Rectangle 407">
            <a:extLst>
              <a:ext uri="{FF2B5EF4-FFF2-40B4-BE49-F238E27FC236}">
                <a16:creationId xmlns:a16="http://schemas.microsoft.com/office/drawing/2014/main" id="{8C7643AE-9B0D-4EE6-B3B9-8D7606EFAF53}"/>
              </a:ext>
            </a:extLst>
          </p:cNvPr>
          <p:cNvSpPr>
            <a:spLocks noChangeAspect="1" noChangeArrowheads="1"/>
          </p:cNvSpPr>
          <p:nvPr/>
        </p:nvSpPr>
        <p:spPr bwMode="auto">
          <a:xfrm>
            <a:off x="1882775" y="2873375"/>
            <a:ext cx="171450"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800">
                <a:solidFill>
                  <a:srgbClr val="000000"/>
                </a:solidFill>
                <a:latin typeface="Arial" panose="020B0604020202020204" pitchFamily="34" charset="0"/>
              </a:rPr>
              <a:t>100</a:t>
            </a:r>
            <a:endParaRPr lang="pt-BR" altLang="en-US" sz="1400">
              <a:latin typeface="Arial" panose="020B0604020202020204" pitchFamily="34" charset="0"/>
            </a:endParaRPr>
          </a:p>
        </p:txBody>
      </p:sp>
      <p:sp>
        <p:nvSpPr>
          <p:cNvPr id="2091" name="Freeform 408">
            <a:extLst>
              <a:ext uri="{FF2B5EF4-FFF2-40B4-BE49-F238E27FC236}">
                <a16:creationId xmlns:a16="http://schemas.microsoft.com/office/drawing/2014/main" id="{47F68E8F-06FD-4FD6-9472-8891F5CBD283}"/>
              </a:ext>
            </a:extLst>
          </p:cNvPr>
          <p:cNvSpPr>
            <a:spLocks noChangeAspect="1"/>
          </p:cNvSpPr>
          <p:nvPr/>
        </p:nvSpPr>
        <p:spPr bwMode="auto">
          <a:xfrm>
            <a:off x="2057400" y="4435475"/>
            <a:ext cx="2735263" cy="84138"/>
          </a:xfrm>
          <a:custGeom>
            <a:avLst/>
            <a:gdLst>
              <a:gd name="T0" fmla="*/ 0 w 2340"/>
              <a:gd name="T1" fmla="*/ 84138 h 72"/>
              <a:gd name="T2" fmla="*/ 112216 w 2340"/>
              <a:gd name="T3" fmla="*/ 0 h 72"/>
              <a:gd name="T4" fmla="*/ 2735263 w 2340"/>
              <a:gd name="T5" fmla="*/ 0 h 72"/>
              <a:gd name="T6" fmla="*/ 0 60000 65536"/>
              <a:gd name="T7" fmla="*/ 0 60000 65536"/>
              <a:gd name="T8" fmla="*/ 0 60000 65536"/>
              <a:gd name="T9" fmla="*/ 0 w 2340"/>
              <a:gd name="T10" fmla="*/ 0 h 72"/>
              <a:gd name="T11" fmla="*/ 2340 w 2340"/>
              <a:gd name="T12" fmla="*/ 72 h 72"/>
            </a:gdLst>
            <a:ahLst/>
            <a:cxnLst>
              <a:cxn ang="T6">
                <a:pos x="T0" y="T1"/>
              </a:cxn>
              <a:cxn ang="T7">
                <a:pos x="T2" y="T3"/>
              </a:cxn>
              <a:cxn ang="T8">
                <a:pos x="T4" y="T5"/>
              </a:cxn>
            </a:cxnLst>
            <a:rect l="T9" t="T10" r="T11" b="T12"/>
            <a:pathLst>
              <a:path w="2340" h="72">
                <a:moveTo>
                  <a:pt x="0" y="72"/>
                </a:moveTo>
                <a:lnTo>
                  <a:pt x="96" y="0"/>
                </a:lnTo>
                <a:lnTo>
                  <a:pt x="2340" y="0"/>
                </a:lnTo>
              </a:path>
            </a:pathLst>
          </a:custGeom>
          <a:noFill/>
          <a:ln w="4763" cap="rnd">
            <a:solidFill>
              <a:srgbClr val="808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092" name="Freeform 409">
            <a:extLst>
              <a:ext uri="{FF2B5EF4-FFF2-40B4-BE49-F238E27FC236}">
                <a16:creationId xmlns:a16="http://schemas.microsoft.com/office/drawing/2014/main" id="{5D9E5D5A-A8BB-47E0-9F54-72CEE3B2C5FC}"/>
              </a:ext>
            </a:extLst>
          </p:cNvPr>
          <p:cNvSpPr>
            <a:spLocks noChangeAspect="1"/>
          </p:cNvSpPr>
          <p:nvPr/>
        </p:nvSpPr>
        <p:spPr bwMode="auto">
          <a:xfrm>
            <a:off x="2057400" y="3633788"/>
            <a:ext cx="2735263" cy="84137"/>
          </a:xfrm>
          <a:custGeom>
            <a:avLst/>
            <a:gdLst>
              <a:gd name="T0" fmla="*/ 0 w 2340"/>
              <a:gd name="T1" fmla="*/ 84137 h 72"/>
              <a:gd name="T2" fmla="*/ 112216 w 2340"/>
              <a:gd name="T3" fmla="*/ 0 h 72"/>
              <a:gd name="T4" fmla="*/ 2735263 w 2340"/>
              <a:gd name="T5" fmla="*/ 0 h 72"/>
              <a:gd name="T6" fmla="*/ 0 60000 65536"/>
              <a:gd name="T7" fmla="*/ 0 60000 65536"/>
              <a:gd name="T8" fmla="*/ 0 60000 65536"/>
              <a:gd name="T9" fmla="*/ 0 w 2340"/>
              <a:gd name="T10" fmla="*/ 0 h 72"/>
              <a:gd name="T11" fmla="*/ 2340 w 2340"/>
              <a:gd name="T12" fmla="*/ 72 h 72"/>
            </a:gdLst>
            <a:ahLst/>
            <a:cxnLst>
              <a:cxn ang="T6">
                <a:pos x="T0" y="T1"/>
              </a:cxn>
              <a:cxn ang="T7">
                <a:pos x="T2" y="T3"/>
              </a:cxn>
              <a:cxn ang="T8">
                <a:pos x="T4" y="T5"/>
              </a:cxn>
            </a:cxnLst>
            <a:rect l="T9" t="T10" r="T11" b="T12"/>
            <a:pathLst>
              <a:path w="2340" h="72">
                <a:moveTo>
                  <a:pt x="0" y="72"/>
                </a:moveTo>
                <a:lnTo>
                  <a:pt x="96" y="0"/>
                </a:lnTo>
                <a:lnTo>
                  <a:pt x="2340" y="0"/>
                </a:lnTo>
              </a:path>
            </a:pathLst>
          </a:custGeom>
          <a:noFill/>
          <a:ln w="476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093" name="Freeform 410">
            <a:extLst>
              <a:ext uri="{FF2B5EF4-FFF2-40B4-BE49-F238E27FC236}">
                <a16:creationId xmlns:a16="http://schemas.microsoft.com/office/drawing/2014/main" id="{FE7CA48F-CAE3-4890-B059-B1E5F3D3FB23}"/>
              </a:ext>
            </a:extLst>
          </p:cNvPr>
          <p:cNvSpPr>
            <a:spLocks noChangeAspect="1"/>
          </p:cNvSpPr>
          <p:nvPr/>
        </p:nvSpPr>
        <p:spPr bwMode="auto">
          <a:xfrm>
            <a:off x="2057400" y="2835275"/>
            <a:ext cx="2735263" cy="84138"/>
          </a:xfrm>
          <a:custGeom>
            <a:avLst/>
            <a:gdLst>
              <a:gd name="T0" fmla="*/ 0 w 2340"/>
              <a:gd name="T1" fmla="*/ 84138 h 72"/>
              <a:gd name="T2" fmla="*/ 112216 w 2340"/>
              <a:gd name="T3" fmla="*/ 0 h 72"/>
              <a:gd name="T4" fmla="*/ 2735263 w 2340"/>
              <a:gd name="T5" fmla="*/ 0 h 72"/>
              <a:gd name="T6" fmla="*/ 0 60000 65536"/>
              <a:gd name="T7" fmla="*/ 0 60000 65536"/>
              <a:gd name="T8" fmla="*/ 0 60000 65536"/>
              <a:gd name="T9" fmla="*/ 0 w 2340"/>
              <a:gd name="T10" fmla="*/ 0 h 72"/>
              <a:gd name="T11" fmla="*/ 2340 w 2340"/>
              <a:gd name="T12" fmla="*/ 72 h 72"/>
            </a:gdLst>
            <a:ahLst/>
            <a:cxnLst>
              <a:cxn ang="T6">
                <a:pos x="T0" y="T1"/>
              </a:cxn>
              <a:cxn ang="T7">
                <a:pos x="T2" y="T3"/>
              </a:cxn>
              <a:cxn ang="T8">
                <a:pos x="T4" y="T5"/>
              </a:cxn>
            </a:cxnLst>
            <a:rect l="T9" t="T10" r="T11" b="T12"/>
            <a:pathLst>
              <a:path w="2340" h="72">
                <a:moveTo>
                  <a:pt x="0" y="72"/>
                </a:moveTo>
                <a:lnTo>
                  <a:pt x="96" y="0"/>
                </a:lnTo>
                <a:lnTo>
                  <a:pt x="2340" y="0"/>
                </a:lnTo>
              </a:path>
            </a:pathLst>
          </a:custGeom>
          <a:noFill/>
          <a:ln w="476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094" name="Freeform 411">
            <a:extLst>
              <a:ext uri="{FF2B5EF4-FFF2-40B4-BE49-F238E27FC236}">
                <a16:creationId xmlns:a16="http://schemas.microsoft.com/office/drawing/2014/main" id="{FCEE26A9-2644-40F5-BE8D-C19AD119DE54}"/>
              </a:ext>
            </a:extLst>
          </p:cNvPr>
          <p:cNvSpPr>
            <a:spLocks noChangeAspect="1"/>
          </p:cNvSpPr>
          <p:nvPr/>
        </p:nvSpPr>
        <p:spPr bwMode="auto">
          <a:xfrm>
            <a:off x="2057400" y="4435475"/>
            <a:ext cx="2735263" cy="84138"/>
          </a:xfrm>
          <a:custGeom>
            <a:avLst/>
            <a:gdLst>
              <a:gd name="T0" fmla="*/ 2735263 w 2340"/>
              <a:gd name="T1" fmla="*/ 0 h 72"/>
              <a:gd name="T2" fmla="*/ 2623047 w 2340"/>
              <a:gd name="T3" fmla="*/ 84138 h 72"/>
              <a:gd name="T4" fmla="*/ 0 w 2340"/>
              <a:gd name="T5" fmla="*/ 84138 h 72"/>
              <a:gd name="T6" fmla="*/ 112216 w 2340"/>
              <a:gd name="T7" fmla="*/ 0 h 72"/>
              <a:gd name="T8" fmla="*/ 2735263 w 2340"/>
              <a:gd name="T9" fmla="*/ 0 h 72"/>
              <a:gd name="T10" fmla="*/ 0 60000 65536"/>
              <a:gd name="T11" fmla="*/ 0 60000 65536"/>
              <a:gd name="T12" fmla="*/ 0 60000 65536"/>
              <a:gd name="T13" fmla="*/ 0 60000 65536"/>
              <a:gd name="T14" fmla="*/ 0 60000 65536"/>
              <a:gd name="T15" fmla="*/ 0 w 2340"/>
              <a:gd name="T16" fmla="*/ 0 h 72"/>
              <a:gd name="T17" fmla="*/ 2340 w 2340"/>
              <a:gd name="T18" fmla="*/ 72 h 72"/>
            </a:gdLst>
            <a:ahLst/>
            <a:cxnLst>
              <a:cxn ang="T10">
                <a:pos x="T0" y="T1"/>
              </a:cxn>
              <a:cxn ang="T11">
                <a:pos x="T2" y="T3"/>
              </a:cxn>
              <a:cxn ang="T12">
                <a:pos x="T4" y="T5"/>
              </a:cxn>
              <a:cxn ang="T13">
                <a:pos x="T6" y="T7"/>
              </a:cxn>
              <a:cxn ang="T14">
                <a:pos x="T8" y="T9"/>
              </a:cxn>
            </a:cxnLst>
            <a:rect l="T15" t="T16" r="T17" b="T18"/>
            <a:pathLst>
              <a:path w="2340" h="72">
                <a:moveTo>
                  <a:pt x="2340" y="0"/>
                </a:moveTo>
                <a:lnTo>
                  <a:pt x="2244" y="72"/>
                </a:lnTo>
                <a:lnTo>
                  <a:pt x="0" y="72"/>
                </a:lnTo>
                <a:lnTo>
                  <a:pt x="96" y="0"/>
                </a:lnTo>
                <a:lnTo>
                  <a:pt x="2340" y="0"/>
                </a:lnTo>
                <a:close/>
              </a:path>
            </a:pathLst>
          </a:custGeom>
          <a:noFill/>
          <a:ln w="4763"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095" name="Freeform 412">
            <a:extLst>
              <a:ext uri="{FF2B5EF4-FFF2-40B4-BE49-F238E27FC236}">
                <a16:creationId xmlns:a16="http://schemas.microsoft.com/office/drawing/2014/main" id="{C790E117-4827-465C-A936-560454F6AE08}"/>
              </a:ext>
            </a:extLst>
          </p:cNvPr>
          <p:cNvSpPr>
            <a:spLocks noChangeAspect="1"/>
          </p:cNvSpPr>
          <p:nvPr/>
        </p:nvSpPr>
        <p:spPr bwMode="auto">
          <a:xfrm>
            <a:off x="2416175" y="2974975"/>
            <a:ext cx="41275" cy="1517650"/>
          </a:xfrm>
          <a:custGeom>
            <a:avLst/>
            <a:gdLst>
              <a:gd name="T0" fmla="*/ 0 w 36"/>
              <a:gd name="T1" fmla="*/ 1517650 h 1297"/>
              <a:gd name="T2" fmla="*/ 0 w 36"/>
              <a:gd name="T3" fmla="*/ 28083 h 1297"/>
              <a:gd name="T4" fmla="*/ 41275 w 36"/>
              <a:gd name="T5" fmla="*/ 0 h 1297"/>
              <a:gd name="T6" fmla="*/ 41275 w 36"/>
              <a:gd name="T7" fmla="*/ 1489567 h 1297"/>
              <a:gd name="T8" fmla="*/ 0 w 36"/>
              <a:gd name="T9" fmla="*/ 1517650 h 1297"/>
              <a:gd name="T10" fmla="*/ 0 60000 65536"/>
              <a:gd name="T11" fmla="*/ 0 60000 65536"/>
              <a:gd name="T12" fmla="*/ 0 60000 65536"/>
              <a:gd name="T13" fmla="*/ 0 60000 65536"/>
              <a:gd name="T14" fmla="*/ 0 60000 65536"/>
              <a:gd name="T15" fmla="*/ 0 w 36"/>
              <a:gd name="T16" fmla="*/ 0 h 1297"/>
              <a:gd name="T17" fmla="*/ 36 w 36"/>
              <a:gd name="T18" fmla="*/ 1297 h 1297"/>
            </a:gdLst>
            <a:ahLst/>
            <a:cxnLst>
              <a:cxn ang="T10">
                <a:pos x="T0" y="T1"/>
              </a:cxn>
              <a:cxn ang="T11">
                <a:pos x="T2" y="T3"/>
              </a:cxn>
              <a:cxn ang="T12">
                <a:pos x="T4" y="T5"/>
              </a:cxn>
              <a:cxn ang="T13">
                <a:pos x="T6" y="T7"/>
              </a:cxn>
              <a:cxn ang="T14">
                <a:pos x="T8" y="T9"/>
              </a:cxn>
            </a:cxnLst>
            <a:rect l="T15" t="T16" r="T17" b="T18"/>
            <a:pathLst>
              <a:path w="36" h="1297">
                <a:moveTo>
                  <a:pt x="0" y="1297"/>
                </a:moveTo>
                <a:lnTo>
                  <a:pt x="0" y="24"/>
                </a:lnTo>
                <a:lnTo>
                  <a:pt x="36" y="0"/>
                </a:lnTo>
                <a:lnTo>
                  <a:pt x="36" y="1273"/>
                </a:lnTo>
                <a:lnTo>
                  <a:pt x="0" y="1297"/>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96" name="Freeform 413">
            <a:extLst>
              <a:ext uri="{FF2B5EF4-FFF2-40B4-BE49-F238E27FC236}">
                <a16:creationId xmlns:a16="http://schemas.microsoft.com/office/drawing/2014/main" id="{DF6F2049-63FE-48A8-8D57-747AD4596C19}"/>
              </a:ext>
            </a:extLst>
          </p:cNvPr>
          <p:cNvSpPr>
            <a:spLocks noChangeAspect="1"/>
          </p:cNvSpPr>
          <p:nvPr/>
        </p:nvSpPr>
        <p:spPr bwMode="auto">
          <a:xfrm>
            <a:off x="2416175" y="2974975"/>
            <a:ext cx="41275" cy="1517650"/>
          </a:xfrm>
          <a:custGeom>
            <a:avLst/>
            <a:gdLst>
              <a:gd name="T0" fmla="*/ 0 w 36"/>
              <a:gd name="T1" fmla="*/ 1517650 h 1297"/>
              <a:gd name="T2" fmla="*/ 0 w 36"/>
              <a:gd name="T3" fmla="*/ 28083 h 1297"/>
              <a:gd name="T4" fmla="*/ 41275 w 36"/>
              <a:gd name="T5" fmla="*/ 0 h 1297"/>
              <a:gd name="T6" fmla="*/ 41275 w 36"/>
              <a:gd name="T7" fmla="*/ 1489567 h 1297"/>
              <a:gd name="T8" fmla="*/ 0 w 36"/>
              <a:gd name="T9" fmla="*/ 1517650 h 1297"/>
              <a:gd name="T10" fmla="*/ 0 60000 65536"/>
              <a:gd name="T11" fmla="*/ 0 60000 65536"/>
              <a:gd name="T12" fmla="*/ 0 60000 65536"/>
              <a:gd name="T13" fmla="*/ 0 60000 65536"/>
              <a:gd name="T14" fmla="*/ 0 60000 65536"/>
              <a:gd name="T15" fmla="*/ 0 w 36"/>
              <a:gd name="T16" fmla="*/ 0 h 1297"/>
              <a:gd name="T17" fmla="*/ 36 w 36"/>
              <a:gd name="T18" fmla="*/ 1297 h 1297"/>
            </a:gdLst>
            <a:ahLst/>
            <a:cxnLst>
              <a:cxn ang="T10">
                <a:pos x="T0" y="T1"/>
              </a:cxn>
              <a:cxn ang="T11">
                <a:pos x="T2" y="T3"/>
              </a:cxn>
              <a:cxn ang="T12">
                <a:pos x="T4" y="T5"/>
              </a:cxn>
              <a:cxn ang="T13">
                <a:pos x="T6" y="T7"/>
              </a:cxn>
              <a:cxn ang="T14">
                <a:pos x="T8" y="T9"/>
              </a:cxn>
            </a:cxnLst>
            <a:rect l="T15" t="T16" r="T17" b="T18"/>
            <a:pathLst>
              <a:path w="36" h="1297">
                <a:moveTo>
                  <a:pt x="0" y="1297"/>
                </a:moveTo>
                <a:lnTo>
                  <a:pt x="0" y="24"/>
                </a:lnTo>
                <a:lnTo>
                  <a:pt x="36" y="0"/>
                </a:lnTo>
                <a:lnTo>
                  <a:pt x="36" y="1273"/>
                </a:lnTo>
                <a:lnTo>
                  <a:pt x="0" y="1297"/>
                </a:lnTo>
                <a:close/>
              </a:path>
            </a:pathLst>
          </a:custGeom>
          <a:noFill/>
          <a:ln w="952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097" name="Rectangle 415">
            <a:extLst>
              <a:ext uri="{FF2B5EF4-FFF2-40B4-BE49-F238E27FC236}">
                <a16:creationId xmlns:a16="http://schemas.microsoft.com/office/drawing/2014/main" id="{040BFB03-F5B9-40BA-9068-FD92EA13BC5E}"/>
              </a:ext>
            </a:extLst>
          </p:cNvPr>
          <p:cNvSpPr>
            <a:spLocks noChangeAspect="1" noChangeArrowheads="1"/>
          </p:cNvSpPr>
          <p:nvPr/>
        </p:nvSpPr>
        <p:spPr bwMode="auto">
          <a:xfrm>
            <a:off x="2282825" y="3003550"/>
            <a:ext cx="133350" cy="14890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098" name="Rectangle 416">
            <a:extLst>
              <a:ext uri="{FF2B5EF4-FFF2-40B4-BE49-F238E27FC236}">
                <a16:creationId xmlns:a16="http://schemas.microsoft.com/office/drawing/2014/main" id="{1B9DB0C8-230D-442A-96CC-0CE5B2786E62}"/>
              </a:ext>
            </a:extLst>
          </p:cNvPr>
          <p:cNvSpPr>
            <a:spLocks noChangeAspect="1" noChangeArrowheads="1"/>
          </p:cNvSpPr>
          <p:nvPr/>
        </p:nvSpPr>
        <p:spPr bwMode="auto">
          <a:xfrm>
            <a:off x="2282825" y="3003550"/>
            <a:ext cx="133350" cy="1489075"/>
          </a:xfrm>
          <a:prstGeom prst="rect">
            <a:avLst/>
          </a:prstGeom>
          <a:noFill/>
          <a:ln w="9525"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099" name="Freeform 418">
            <a:extLst>
              <a:ext uri="{FF2B5EF4-FFF2-40B4-BE49-F238E27FC236}">
                <a16:creationId xmlns:a16="http://schemas.microsoft.com/office/drawing/2014/main" id="{FA48CF94-5A06-4DA9-9C60-D893575AEE24}"/>
              </a:ext>
            </a:extLst>
          </p:cNvPr>
          <p:cNvSpPr>
            <a:spLocks noChangeAspect="1"/>
          </p:cNvSpPr>
          <p:nvPr/>
        </p:nvSpPr>
        <p:spPr bwMode="auto">
          <a:xfrm>
            <a:off x="2282825" y="2974975"/>
            <a:ext cx="174625" cy="28575"/>
          </a:xfrm>
          <a:custGeom>
            <a:avLst/>
            <a:gdLst>
              <a:gd name="T0" fmla="*/ 132715 w 150"/>
              <a:gd name="T1" fmla="*/ 28575 h 24"/>
              <a:gd name="T2" fmla="*/ 174625 w 150"/>
              <a:gd name="T3" fmla="*/ 0 h 24"/>
              <a:gd name="T4" fmla="*/ 41910 w 150"/>
              <a:gd name="T5" fmla="*/ 0 h 24"/>
              <a:gd name="T6" fmla="*/ 0 w 150"/>
              <a:gd name="T7" fmla="*/ 28575 h 24"/>
              <a:gd name="T8" fmla="*/ 132715 w 150"/>
              <a:gd name="T9" fmla="*/ 28575 h 24"/>
              <a:gd name="T10" fmla="*/ 0 60000 65536"/>
              <a:gd name="T11" fmla="*/ 0 60000 65536"/>
              <a:gd name="T12" fmla="*/ 0 60000 65536"/>
              <a:gd name="T13" fmla="*/ 0 60000 65536"/>
              <a:gd name="T14" fmla="*/ 0 60000 65536"/>
              <a:gd name="T15" fmla="*/ 0 w 150"/>
              <a:gd name="T16" fmla="*/ 0 h 24"/>
              <a:gd name="T17" fmla="*/ 150 w 150"/>
              <a:gd name="T18" fmla="*/ 24 h 24"/>
            </a:gdLst>
            <a:ahLst/>
            <a:cxnLst>
              <a:cxn ang="T10">
                <a:pos x="T0" y="T1"/>
              </a:cxn>
              <a:cxn ang="T11">
                <a:pos x="T2" y="T3"/>
              </a:cxn>
              <a:cxn ang="T12">
                <a:pos x="T4" y="T5"/>
              </a:cxn>
              <a:cxn ang="T13">
                <a:pos x="T6" y="T7"/>
              </a:cxn>
              <a:cxn ang="T14">
                <a:pos x="T8" y="T9"/>
              </a:cxn>
            </a:cxnLst>
            <a:rect l="T15" t="T16" r="T17" b="T18"/>
            <a:pathLst>
              <a:path w="150" h="24">
                <a:moveTo>
                  <a:pt x="114" y="24"/>
                </a:moveTo>
                <a:lnTo>
                  <a:pt x="150" y="0"/>
                </a:lnTo>
                <a:lnTo>
                  <a:pt x="36" y="0"/>
                </a:lnTo>
                <a:lnTo>
                  <a:pt x="0" y="24"/>
                </a:lnTo>
                <a:lnTo>
                  <a:pt x="114" y="24"/>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00" name="Freeform 419">
            <a:extLst>
              <a:ext uri="{FF2B5EF4-FFF2-40B4-BE49-F238E27FC236}">
                <a16:creationId xmlns:a16="http://schemas.microsoft.com/office/drawing/2014/main" id="{E0EA0816-ABF1-4F92-AAD1-AD3A88210A88}"/>
              </a:ext>
            </a:extLst>
          </p:cNvPr>
          <p:cNvSpPr>
            <a:spLocks noChangeAspect="1"/>
          </p:cNvSpPr>
          <p:nvPr/>
        </p:nvSpPr>
        <p:spPr bwMode="auto">
          <a:xfrm>
            <a:off x="2282825" y="2974975"/>
            <a:ext cx="174625" cy="28575"/>
          </a:xfrm>
          <a:custGeom>
            <a:avLst/>
            <a:gdLst>
              <a:gd name="T0" fmla="*/ 132715 w 150"/>
              <a:gd name="T1" fmla="*/ 28575 h 24"/>
              <a:gd name="T2" fmla="*/ 174625 w 150"/>
              <a:gd name="T3" fmla="*/ 0 h 24"/>
              <a:gd name="T4" fmla="*/ 41910 w 150"/>
              <a:gd name="T5" fmla="*/ 0 h 24"/>
              <a:gd name="T6" fmla="*/ 0 w 150"/>
              <a:gd name="T7" fmla="*/ 28575 h 24"/>
              <a:gd name="T8" fmla="*/ 132715 w 150"/>
              <a:gd name="T9" fmla="*/ 28575 h 24"/>
              <a:gd name="T10" fmla="*/ 0 60000 65536"/>
              <a:gd name="T11" fmla="*/ 0 60000 65536"/>
              <a:gd name="T12" fmla="*/ 0 60000 65536"/>
              <a:gd name="T13" fmla="*/ 0 60000 65536"/>
              <a:gd name="T14" fmla="*/ 0 60000 65536"/>
              <a:gd name="T15" fmla="*/ 0 w 150"/>
              <a:gd name="T16" fmla="*/ 0 h 24"/>
              <a:gd name="T17" fmla="*/ 150 w 150"/>
              <a:gd name="T18" fmla="*/ 24 h 24"/>
            </a:gdLst>
            <a:ahLst/>
            <a:cxnLst>
              <a:cxn ang="T10">
                <a:pos x="T0" y="T1"/>
              </a:cxn>
              <a:cxn ang="T11">
                <a:pos x="T2" y="T3"/>
              </a:cxn>
              <a:cxn ang="T12">
                <a:pos x="T4" y="T5"/>
              </a:cxn>
              <a:cxn ang="T13">
                <a:pos x="T6" y="T7"/>
              </a:cxn>
              <a:cxn ang="T14">
                <a:pos x="T8" y="T9"/>
              </a:cxn>
            </a:cxnLst>
            <a:rect l="T15" t="T16" r="T17" b="T18"/>
            <a:pathLst>
              <a:path w="150" h="24">
                <a:moveTo>
                  <a:pt x="114" y="24"/>
                </a:moveTo>
                <a:lnTo>
                  <a:pt x="150" y="0"/>
                </a:lnTo>
                <a:lnTo>
                  <a:pt x="36" y="0"/>
                </a:lnTo>
                <a:lnTo>
                  <a:pt x="0" y="24"/>
                </a:lnTo>
                <a:lnTo>
                  <a:pt x="114" y="24"/>
                </a:lnTo>
                <a:close/>
              </a:path>
            </a:pathLst>
          </a:custGeom>
          <a:noFill/>
          <a:ln w="952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01" name="Freeform 421">
            <a:extLst>
              <a:ext uri="{FF2B5EF4-FFF2-40B4-BE49-F238E27FC236}">
                <a16:creationId xmlns:a16="http://schemas.microsoft.com/office/drawing/2014/main" id="{6E80BBF7-A410-47DC-9DB5-65BD89799ABE}"/>
              </a:ext>
            </a:extLst>
          </p:cNvPr>
          <p:cNvSpPr>
            <a:spLocks noChangeAspect="1"/>
          </p:cNvSpPr>
          <p:nvPr/>
        </p:nvSpPr>
        <p:spPr bwMode="auto">
          <a:xfrm>
            <a:off x="2843213" y="4464050"/>
            <a:ext cx="176212" cy="28575"/>
          </a:xfrm>
          <a:custGeom>
            <a:avLst/>
            <a:gdLst>
              <a:gd name="T0" fmla="*/ 133921 w 150"/>
              <a:gd name="T1" fmla="*/ 28575 h 24"/>
              <a:gd name="T2" fmla="*/ 176212 w 150"/>
              <a:gd name="T3" fmla="*/ 0 h 24"/>
              <a:gd name="T4" fmla="*/ 49339 w 150"/>
              <a:gd name="T5" fmla="*/ 0 h 24"/>
              <a:gd name="T6" fmla="*/ 0 w 150"/>
              <a:gd name="T7" fmla="*/ 28575 h 24"/>
              <a:gd name="T8" fmla="*/ 133921 w 150"/>
              <a:gd name="T9" fmla="*/ 28575 h 24"/>
              <a:gd name="T10" fmla="*/ 0 60000 65536"/>
              <a:gd name="T11" fmla="*/ 0 60000 65536"/>
              <a:gd name="T12" fmla="*/ 0 60000 65536"/>
              <a:gd name="T13" fmla="*/ 0 60000 65536"/>
              <a:gd name="T14" fmla="*/ 0 60000 65536"/>
              <a:gd name="T15" fmla="*/ 0 w 150"/>
              <a:gd name="T16" fmla="*/ 0 h 24"/>
              <a:gd name="T17" fmla="*/ 150 w 150"/>
              <a:gd name="T18" fmla="*/ 24 h 24"/>
            </a:gdLst>
            <a:ahLst/>
            <a:cxnLst>
              <a:cxn ang="T10">
                <a:pos x="T0" y="T1"/>
              </a:cxn>
              <a:cxn ang="T11">
                <a:pos x="T2" y="T3"/>
              </a:cxn>
              <a:cxn ang="T12">
                <a:pos x="T4" y="T5"/>
              </a:cxn>
              <a:cxn ang="T13">
                <a:pos x="T6" y="T7"/>
              </a:cxn>
              <a:cxn ang="T14">
                <a:pos x="T8" y="T9"/>
              </a:cxn>
            </a:cxnLst>
            <a:rect l="T15" t="T16" r="T17" b="T18"/>
            <a:pathLst>
              <a:path w="150" h="24">
                <a:moveTo>
                  <a:pt x="114" y="24"/>
                </a:moveTo>
                <a:lnTo>
                  <a:pt x="150" y="0"/>
                </a:lnTo>
                <a:lnTo>
                  <a:pt x="42" y="0"/>
                </a:lnTo>
                <a:lnTo>
                  <a:pt x="0" y="24"/>
                </a:lnTo>
                <a:lnTo>
                  <a:pt x="114" y="24"/>
                </a:lnTo>
                <a:close/>
              </a:path>
            </a:pathLst>
          </a:custGeom>
          <a:solidFill>
            <a:srgbClr val="5F5F5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02" name="Freeform 422">
            <a:extLst>
              <a:ext uri="{FF2B5EF4-FFF2-40B4-BE49-F238E27FC236}">
                <a16:creationId xmlns:a16="http://schemas.microsoft.com/office/drawing/2014/main" id="{6C0EF7F1-E538-4FF4-99C0-1C3E51886848}"/>
              </a:ext>
            </a:extLst>
          </p:cNvPr>
          <p:cNvSpPr>
            <a:spLocks noChangeAspect="1"/>
          </p:cNvSpPr>
          <p:nvPr/>
        </p:nvSpPr>
        <p:spPr bwMode="auto">
          <a:xfrm>
            <a:off x="2843213" y="4464050"/>
            <a:ext cx="176212" cy="28575"/>
          </a:xfrm>
          <a:custGeom>
            <a:avLst/>
            <a:gdLst>
              <a:gd name="T0" fmla="*/ 133921 w 150"/>
              <a:gd name="T1" fmla="*/ 28575 h 24"/>
              <a:gd name="T2" fmla="*/ 176212 w 150"/>
              <a:gd name="T3" fmla="*/ 0 h 24"/>
              <a:gd name="T4" fmla="*/ 49339 w 150"/>
              <a:gd name="T5" fmla="*/ 0 h 24"/>
              <a:gd name="T6" fmla="*/ 0 w 150"/>
              <a:gd name="T7" fmla="*/ 28575 h 24"/>
              <a:gd name="T8" fmla="*/ 133921 w 150"/>
              <a:gd name="T9" fmla="*/ 28575 h 24"/>
              <a:gd name="T10" fmla="*/ 0 60000 65536"/>
              <a:gd name="T11" fmla="*/ 0 60000 65536"/>
              <a:gd name="T12" fmla="*/ 0 60000 65536"/>
              <a:gd name="T13" fmla="*/ 0 60000 65536"/>
              <a:gd name="T14" fmla="*/ 0 60000 65536"/>
              <a:gd name="T15" fmla="*/ 0 w 150"/>
              <a:gd name="T16" fmla="*/ 0 h 24"/>
              <a:gd name="T17" fmla="*/ 150 w 150"/>
              <a:gd name="T18" fmla="*/ 24 h 24"/>
            </a:gdLst>
            <a:ahLst/>
            <a:cxnLst>
              <a:cxn ang="T10">
                <a:pos x="T0" y="T1"/>
              </a:cxn>
              <a:cxn ang="T11">
                <a:pos x="T2" y="T3"/>
              </a:cxn>
              <a:cxn ang="T12">
                <a:pos x="T4" y="T5"/>
              </a:cxn>
              <a:cxn ang="T13">
                <a:pos x="T6" y="T7"/>
              </a:cxn>
              <a:cxn ang="T14">
                <a:pos x="T8" y="T9"/>
              </a:cxn>
            </a:cxnLst>
            <a:rect l="T15" t="T16" r="T17" b="T18"/>
            <a:pathLst>
              <a:path w="150" h="24">
                <a:moveTo>
                  <a:pt x="114" y="24"/>
                </a:moveTo>
                <a:lnTo>
                  <a:pt x="150" y="0"/>
                </a:lnTo>
                <a:lnTo>
                  <a:pt x="42" y="0"/>
                </a:lnTo>
                <a:lnTo>
                  <a:pt x="0" y="24"/>
                </a:lnTo>
                <a:lnTo>
                  <a:pt x="114" y="24"/>
                </a:lnTo>
                <a:close/>
              </a:path>
            </a:pathLst>
          </a:custGeom>
          <a:noFill/>
          <a:ln w="952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03" name="Freeform 423">
            <a:extLst>
              <a:ext uri="{FF2B5EF4-FFF2-40B4-BE49-F238E27FC236}">
                <a16:creationId xmlns:a16="http://schemas.microsoft.com/office/drawing/2014/main" id="{76311BC8-6CBF-4195-8F7D-AABD2F27B3E7}"/>
              </a:ext>
            </a:extLst>
          </p:cNvPr>
          <p:cNvSpPr>
            <a:spLocks noChangeAspect="1"/>
          </p:cNvSpPr>
          <p:nvPr/>
        </p:nvSpPr>
        <p:spPr bwMode="auto">
          <a:xfrm>
            <a:off x="3173413" y="4464050"/>
            <a:ext cx="174625" cy="28575"/>
          </a:xfrm>
          <a:custGeom>
            <a:avLst/>
            <a:gdLst>
              <a:gd name="T0" fmla="*/ 132715 w 150"/>
              <a:gd name="T1" fmla="*/ 28575 h 24"/>
              <a:gd name="T2" fmla="*/ 174625 w 150"/>
              <a:gd name="T3" fmla="*/ 0 h 24"/>
              <a:gd name="T4" fmla="*/ 48895 w 150"/>
              <a:gd name="T5" fmla="*/ 0 h 24"/>
              <a:gd name="T6" fmla="*/ 0 w 150"/>
              <a:gd name="T7" fmla="*/ 28575 h 24"/>
              <a:gd name="T8" fmla="*/ 132715 w 150"/>
              <a:gd name="T9" fmla="*/ 28575 h 24"/>
              <a:gd name="T10" fmla="*/ 0 60000 65536"/>
              <a:gd name="T11" fmla="*/ 0 60000 65536"/>
              <a:gd name="T12" fmla="*/ 0 60000 65536"/>
              <a:gd name="T13" fmla="*/ 0 60000 65536"/>
              <a:gd name="T14" fmla="*/ 0 60000 65536"/>
              <a:gd name="T15" fmla="*/ 0 w 150"/>
              <a:gd name="T16" fmla="*/ 0 h 24"/>
              <a:gd name="T17" fmla="*/ 150 w 150"/>
              <a:gd name="T18" fmla="*/ 24 h 24"/>
            </a:gdLst>
            <a:ahLst/>
            <a:cxnLst>
              <a:cxn ang="T10">
                <a:pos x="T0" y="T1"/>
              </a:cxn>
              <a:cxn ang="T11">
                <a:pos x="T2" y="T3"/>
              </a:cxn>
              <a:cxn ang="T12">
                <a:pos x="T4" y="T5"/>
              </a:cxn>
              <a:cxn ang="T13">
                <a:pos x="T6" y="T7"/>
              </a:cxn>
              <a:cxn ang="T14">
                <a:pos x="T8" y="T9"/>
              </a:cxn>
            </a:cxnLst>
            <a:rect l="T15" t="T16" r="T17" b="T18"/>
            <a:pathLst>
              <a:path w="150" h="24">
                <a:moveTo>
                  <a:pt x="114" y="24"/>
                </a:moveTo>
                <a:lnTo>
                  <a:pt x="150" y="0"/>
                </a:lnTo>
                <a:lnTo>
                  <a:pt x="42" y="0"/>
                </a:lnTo>
                <a:lnTo>
                  <a:pt x="0" y="24"/>
                </a:lnTo>
                <a:lnTo>
                  <a:pt x="114" y="24"/>
                </a:lnTo>
                <a:close/>
              </a:path>
            </a:pathLst>
          </a:custGeom>
          <a:solidFill>
            <a:srgbClr val="5F5F5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04" name="Freeform 424">
            <a:extLst>
              <a:ext uri="{FF2B5EF4-FFF2-40B4-BE49-F238E27FC236}">
                <a16:creationId xmlns:a16="http://schemas.microsoft.com/office/drawing/2014/main" id="{65DE5E08-F72A-4513-8906-4D2C4B7BB7FC}"/>
              </a:ext>
            </a:extLst>
          </p:cNvPr>
          <p:cNvSpPr>
            <a:spLocks noChangeAspect="1"/>
          </p:cNvSpPr>
          <p:nvPr/>
        </p:nvSpPr>
        <p:spPr bwMode="auto">
          <a:xfrm>
            <a:off x="3173413" y="4464050"/>
            <a:ext cx="174625" cy="28575"/>
          </a:xfrm>
          <a:custGeom>
            <a:avLst/>
            <a:gdLst>
              <a:gd name="T0" fmla="*/ 132715 w 150"/>
              <a:gd name="T1" fmla="*/ 28575 h 24"/>
              <a:gd name="T2" fmla="*/ 174625 w 150"/>
              <a:gd name="T3" fmla="*/ 0 h 24"/>
              <a:gd name="T4" fmla="*/ 48895 w 150"/>
              <a:gd name="T5" fmla="*/ 0 h 24"/>
              <a:gd name="T6" fmla="*/ 0 w 150"/>
              <a:gd name="T7" fmla="*/ 28575 h 24"/>
              <a:gd name="T8" fmla="*/ 132715 w 150"/>
              <a:gd name="T9" fmla="*/ 28575 h 24"/>
              <a:gd name="T10" fmla="*/ 0 60000 65536"/>
              <a:gd name="T11" fmla="*/ 0 60000 65536"/>
              <a:gd name="T12" fmla="*/ 0 60000 65536"/>
              <a:gd name="T13" fmla="*/ 0 60000 65536"/>
              <a:gd name="T14" fmla="*/ 0 60000 65536"/>
              <a:gd name="T15" fmla="*/ 0 w 150"/>
              <a:gd name="T16" fmla="*/ 0 h 24"/>
              <a:gd name="T17" fmla="*/ 150 w 150"/>
              <a:gd name="T18" fmla="*/ 24 h 24"/>
            </a:gdLst>
            <a:ahLst/>
            <a:cxnLst>
              <a:cxn ang="T10">
                <a:pos x="T0" y="T1"/>
              </a:cxn>
              <a:cxn ang="T11">
                <a:pos x="T2" y="T3"/>
              </a:cxn>
              <a:cxn ang="T12">
                <a:pos x="T4" y="T5"/>
              </a:cxn>
              <a:cxn ang="T13">
                <a:pos x="T6" y="T7"/>
              </a:cxn>
              <a:cxn ang="T14">
                <a:pos x="T8" y="T9"/>
              </a:cxn>
            </a:cxnLst>
            <a:rect l="T15" t="T16" r="T17" b="T18"/>
            <a:pathLst>
              <a:path w="150" h="24">
                <a:moveTo>
                  <a:pt x="114" y="24"/>
                </a:moveTo>
                <a:lnTo>
                  <a:pt x="150" y="0"/>
                </a:lnTo>
                <a:lnTo>
                  <a:pt x="42" y="0"/>
                </a:lnTo>
                <a:lnTo>
                  <a:pt x="0" y="24"/>
                </a:lnTo>
                <a:lnTo>
                  <a:pt x="114" y="24"/>
                </a:lnTo>
                <a:close/>
              </a:path>
            </a:pathLst>
          </a:custGeom>
          <a:noFill/>
          <a:ln w="952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05" name="Freeform 425">
            <a:extLst>
              <a:ext uri="{FF2B5EF4-FFF2-40B4-BE49-F238E27FC236}">
                <a16:creationId xmlns:a16="http://schemas.microsoft.com/office/drawing/2014/main" id="{146045CA-5893-44C1-88E1-514F2140A3D9}"/>
              </a:ext>
            </a:extLst>
          </p:cNvPr>
          <p:cNvSpPr>
            <a:spLocks noChangeAspect="1"/>
          </p:cNvSpPr>
          <p:nvPr/>
        </p:nvSpPr>
        <p:spPr bwMode="auto">
          <a:xfrm>
            <a:off x="3502025" y="4464050"/>
            <a:ext cx="174625" cy="28575"/>
          </a:xfrm>
          <a:custGeom>
            <a:avLst/>
            <a:gdLst>
              <a:gd name="T0" fmla="*/ 125730 w 150"/>
              <a:gd name="T1" fmla="*/ 28575 h 24"/>
              <a:gd name="T2" fmla="*/ 174625 w 150"/>
              <a:gd name="T3" fmla="*/ 0 h 24"/>
              <a:gd name="T4" fmla="*/ 41910 w 150"/>
              <a:gd name="T5" fmla="*/ 0 h 24"/>
              <a:gd name="T6" fmla="*/ 0 w 150"/>
              <a:gd name="T7" fmla="*/ 28575 h 24"/>
              <a:gd name="T8" fmla="*/ 125730 w 150"/>
              <a:gd name="T9" fmla="*/ 28575 h 24"/>
              <a:gd name="T10" fmla="*/ 0 60000 65536"/>
              <a:gd name="T11" fmla="*/ 0 60000 65536"/>
              <a:gd name="T12" fmla="*/ 0 60000 65536"/>
              <a:gd name="T13" fmla="*/ 0 60000 65536"/>
              <a:gd name="T14" fmla="*/ 0 60000 65536"/>
              <a:gd name="T15" fmla="*/ 0 w 150"/>
              <a:gd name="T16" fmla="*/ 0 h 24"/>
              <a:gd name="T17" fmla="*/ 150 w 150"/>
              <a:gd name="T18" fmla="*/ 24 h 24"/>
            </a:gdLst>
            <a:ahLst/>
            <a:cxnLst>
              <a:cxn ang="T10">
                <a:pos x="T0" y="T1"/>
              </a:cxn>
              <a:cxn ang="T11">
                <a:pos x="T2" y="T3"/>
              </a:cxn>
              <a:cxn ang="T12">
                <a:pos x="T4" y="T5"/>
              </a:cxn>
              <a:cxn ang="T13">
                <a:pos x="T6" y="T7"/>
              </a:cxn>
              <a:cxn ang="T14">
                <a:pos x="T8" y="T9"/>
              </a:cxn>
            </a:cxnLst>
            <a:rect l="T15" t="T16" r="T17" b="T18"/>
            <a:pathLst>
              <a:path w="150" h="24">
                <a:moveTo>
                  <a:pt x="108" y="24"/>
                </a:moveTo>
                <a:lnTo>
                  <a:pt x="150" y="0"/>
                </a:lnTo>
                <a:lnTo>
                  <a:pt x="36" y="0"/>
                </a:lnTo>
                <a:lnTo>
                  <a:pt x="0" y="24"/>
                </a:lnTo>
                <a:lnTo>
                  <a:pt x="108" y="24"/>
                </a:lnTo>
                <a:close/>
              </a:path>
            </a:pathLst>
          </a:custGeom>
          <a:solidFill>
            <a:srgbClr val="5F5F5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06" name="Freeform 426">
            <a:extLst>
              <a:ext uri="{FF2B5EF4-FFF2-40B4-BE49-F238E27FC236}">
                <a16:creationId xmlns:a16="http://schemas.microsoft.com/office/drawing/2014/main" id="{CB063F99-22AC-4D1A-998B-AF0C7383AD77}"/>
              </a:ext>
            </a:extLst>
          </p:cNvPr>
          <p:cNvSpPr>
            <a:spLocks noChangeAspect="1"/>
          </p:cNvSpPr>
          <p:nvPr/>
        </p:nvSpPr>
        <p:spPr bwMode="auto">
          <a:xfrm>
            <a:off x="3502025" y="4464050"/>
            <a:ext cx="174625" cy="28575"/>
          </a:xfrm>
          <a:custGeom>
            <a:avLst/>
            <a:gdLst>
              <a:gd name="T0" fmla="*/ 125730 w 150"/>
              <a:gd name="T1" fmla="*/ 28575 h 24"/>
              <a:gd name="T2" fmla="*/ 174625 w 150"/>
              <a:gd name="T3" fmla="*/ 0 h 24"/>
              <a:gd name="T4" fmla="*/ 41910 w 150"/>
              <a:gd name="T5" fmla="*/ 0 h 24"/>
              <a:gd name="T6" fmla="*/ 0 w 150"/>
              <a:gd name="T7" fmla="*/ 28575 h 24"/>
              <a:gd name="T8" fmla="*/ 125730 w 150"/>
              <a:gd name="T9" fmla="*/ 28575 h 24"/>
              <a:gd name="T10" fmla="*/ 0 60000 65536"/>
              <a:gd name="T11" fmla="*/ 0 60000 65536"/>
              <a:gd name="T12" fmla="*/ 0 60000 65536"/>
              <a:gd name="T13" fmla="*/ 0 60000 65536"/>
              <a:gd name="T14" fmla="*/ 0 60000 65536"/>
              <a:gd name="T15" fmla="*/ 0 w 150"/>
              <a:gd name="T16" fmla="*/ 0 h 24"/>
              <a:gd name="T17" fmla="*/ 150 w 150"/>
              <a:gd name="T18" fmla="*/ 24 h 24"/>
            </a:gdLst>
            <a:ahLst/>
            <a:cxnLst>
              <a:cxn ang="T10">
                <a:pos x="T0" y="T1"/>
              </a:cxn>
              <a:cxn ang="T11">
                <a:pos x="T2" y="T3"/>
              </a:cxn>
              <a:cxn ang="T12">
                <a:pos x="T4" y="T5"/>
              </a:cxn>
              <a:cxn ang="T13">
                <a:pos x="T6" y="T7"/>
              </a:cxn>
              <a:cxn ang="T14">
                <a:pos x="T8" y="T9"/>
              </a:cxn>
            </a:cxnLst>
            <a:rect l="T15" t="T16" r="T17" b="T18"/>
            <a:pathLst>
              <a:path w="150" h="24">
                <a:moveTo>
                  <a:pt x="108" y="24"/>
                </a:moveTo>
                <a:lnTo>
                  <a:pt x="150" y="0"/>
                </a:lnTo>
                <a:lnTo>
                  <a:pt x="36" y="0"/>
                </a:lnTo>
                <a:lnTo>
                  <a:pt x="0" y="24"/>
                </a:lnTo>
                <a:lnTo>
                  <a:pt x="108" y="24"/>
                </a:lnTo>
                <a:close/>
              </a:path>
            </a:pathLst>
          </a:custGeom>
          <a:noFill/>
          <a:ln w="952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07" name="Freeform 427">
            <a:extLst>
              <a:ext uri="{FF2B5EF4-FFF2-40B4-BE49-F238E27FC236}">
                <a16:creationId xmlns:a16="http://schemas.microsoft.com/office/drawing/2014/main" id="{EB159110-DD6F-4477-B597-BAE4760E0E52}"/>
              </a:ext>
            </a:extLst>
          </p:cNvPr>
          <p:cNvSpPr>
            <a:spLocks noChangeAspect="1"/>
          </p:cNvSpPr>
          <p:nvPr/>
        </p:nvSpPr>
        <p:spPr bwMode="auto">
          <a:xfrm>
            <a:off x="3832225" y="4464050"/>
            <a:ext cx="174625" cy="28575"/>
          </a:xfrm>
          <a:custGeom>
            <a:avLst/>
            <a:gdLst>
              <a:gd name="T0" fmla="*/ 125730 w 150"/>
              <a:gd name="T1" fmla="*/ 28575 h 24"/>
              <a:gd name="T2" fmla="*/ 174625 w 150"/>
              <a:gd name="T3" fmla="*/ 0 h 24"/>
              <a:gd name="T4" fmla="*/ 41910 w 150"/>
              <a:gd name="T5" fmla="*/ 0 h 24"/>
              <a:gd name="T6" fmla="*/ 0 w 150"/>
              <a:gd name="T7" fmla="*/ 28575 h 24"/>
              <a:gd name="T8" fmla="*/ 125730 w 150"/>
              <a:gd name="T9" fmla="*/ 28575 h 24"/>
              <a:gd name="T10" fmla="*/ 0 60000 65536"/>
              <a:gd name="T11" fmla="*/ 0 60000 65536"/>
              <a:gd name="T12" fmla="*/ 0 60000 65536"/>
              <a:gd name="T13" fmla="*/ 0 60000 65536"/>
              <a:gd name="T14" fmla="*/ 0 60000 65536"/>
              <a:gd name="T15" fmla="*/ 0 w 150"/>
              <a:gd name="T16" fmla="*/ 0 h 24"/>
              <a:gd name="T17" fmla="*/ 150 w 150"/>
              <a:gd name="T18" fmla="*/ 24 h 24"/>
            </a:gdLst>
            <a:ahLst/>
            <a:cxnLst>
              <a:cxn ang="T10">
                <a:pos x="T0" y="T1"/>
              </a:cxn>
              <a:cxn ang="T11">
                <a:pos x="T2" y="T3"/>
              </a:cxn>
              <a:cxn ang="T12">
                <a:pos x="T4" y="T5"/>
              </a:cxn>
              <a:cxn ang="T13">
                <a:pos x="T6" y="T7"/>
              </a:cxn>
              <a:cxn ang="T14">
                <a:pos x="T8" y="T9"/>
              </a:cxn>
            </a:cxnLst>
            <a:rect l="T15" t="T16" r="T17" b="T18"/>
            <a:pathLst>
              <a:path w="150" h="24">
                <a:moveTo>
                  <a:pt x="108" y="24"/>
                </a:moveTo>
                <a:lnTo>
                  <a:pt x="150" y="0"/>
                </a:lnTo>
                <a:lnTo>
                  <a:pt x="36" y="0"/>
                </a:lnTo>
                <a:lnTo>
                  <a:pt x="0" y="24"/>
                </a:lnTo>
                <a:lnTo>
                  <a:pt x="108" y="24"/>
                </a:lnTo>
                <a:close/>
              </a:path>
            </a:pathLst>
          </a:custGeom>
          <a:solidFill>
            <a:srgbClr val="5F5F5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08" name="Freeform 428">
            <a:extLst>
              <a:ext uri="{FF2B5EF4-FFF2-40B4-BE49-F238E27FC236}">
                <a16:creationId xmlns:a16="http://schemas.microsoft.com/office/drawing/2014/main" id="{040103CB-E6BD-480A-AE63-EA4A22A0D3BD}"/>
              </a:ext>
            </a:extLst>
          </p:cNvPr>
          <p:cNvSpPr>
            <a:spLocks noChangeAspect="1"/>
          </p:cNvSpPr>
          <p:nvPr/>
        </p:nvSpPr>
        <p:spPr bwMode="auto">
          <a:xfrm>
            <a:off x="3832225" y="4464050"/>
            <a:ext cx="174625" cy="28575"/>
          </a:xfrm>
          <a:custGeom>
            <a:avLst/>
            <a:gdLst>
              <a:gd name="T0" fmla="*/ 125730 w 150"/>
              <a:gd name="T1" fmla="*/ 28575 h 24"/>
              <a:gd name="T2" fmla="*/ 174625 w 150"/>
              <a:gd name="T3" fmla="*/ 0 h 24"/>
              <a:gd name="T4" fmla="*/ 41910 w 150"/>
              <a:gd name="T5" fmla="*/ 0 h 24"/>
              <a:gd name="T6" fmla="*/ 0 w 150"/>
              <a:gd name="T7" fmla="*/ 28575 h 24"/>
              <a:gd name="T8" fmla="*/ 125730 w 150"/>
              <a:gd name="T9" fmla="*/ 28575 h 24"/>
              <a:gd name="T10" fmla="*/ 0 60000 65536"/>
              <a:gd name="T11" fmla="*/ 0 60000 65536"/>
              <a:gd name="T12" fmla="*/ 0 60000 65536"/>
              <a:gd name="T13" fmla="*/ 0 60000 65536"/>
              <a:gd name="T14" fmla="*/ 0 60000 65536"/>
              <a:gd name="T15" fmla="*/ 0 w 150"/>
              <a:gd name="T16" fmla="*/ 0 h 24"/>
              <a:gd name="T17" fmla="*/ 150 w 150"/>
              <a:gd name="T18" fmla="*/ 24 h 24"/>
            </a:gdLst>
            <a:ahLst/>
            <a:cxnLst>
              <a:cxn ang="T10">
                <a:pos x="T0" y="T1"/>
              </a:cxn>
              <a:cxn ang="T11">
                <a:pos x="T2" y="T3"/>
              </a:cxn>
              <a:cxn ang="T12">
                <a:pos x="T4" y="T5"/>
              </a:cxn>
              <a:cxn ang="T13">
                <a:pos x="T6" y="T7"/>
              </a:cxn>
              <a:cxn ang="T14">
                <a:pos x="T8" y="T9"/>
              </a:cxn>
            </a:cxnLst>
            <a:rect l="T15" t="T16" r="T17" b="T18"/>
            <a:pathLst>
              <a:path w="150" h="24">
                <a:moveTo>
                  <a:pt x="108" y="24"/>
                </a:moveTo>
                <a:lnTo>
                  <a:pt x="150" y="0"/>
                </a:lnTo>
                <a:lnTo>
                  <a:pt x="36" y="0"/>
                </a:lnTo>
                <a:lnTo>
                  <a:pt x="0" y="24"/>
                </a:lnTo>
                <a:lnTo>
                  <a:pt x="108" y="24"/>
                </a:lnTo>
                <a:close/>
              </a:path>
            </a:pathLst>
          </a:custGeom>
          <a:noFill/>
          <a:ln w="952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09" name="Freeform 429">
            <a:extLst>
              <a:ext uri="{FF2B5EF4-FFF2-40B4-BE49-F238E27FC236}">
                <a16:creationId xmlns:a16="http://schemas.microsoft.com/office/drawing/2014/main" id="{4FCA337D-9A06-4250-8C60-656ADED7AF21}"/>
              </a:ext>
            </a:extLst>
          </p:cNvPr>
          <p:cNvSpPr>
            <a:spLocks noChangeAspect="1"/>
          </p:cNvSpPr>
          <p:nvPr/>
        </p:nvSpPr>
        <p:spPr bwMode="auto">
          <a:xfrm>
            <a:off x="4287838" y="4392613"/>
            <a:ext cx="42862" cy="100012"/>
          </a:xfrm>
          <a:custGeom>
            <a:avLst/>
            <a:gdLst>
              <a:gd name="T0" fmla="*/ 0 w 36"/>
              <a:gd name="T1" fmla="*/ 100012 h 84"/>
              <a:gd name="T2" fmla="*/ 0 w 36"/>
              <a:gd name="T3" fmla="*/ 35719 h 84"/>
              <a:gd name="T4" fmla="*/ 42862 w 36"/>
              <a:gd name="T5" fmla="*/ 0 h 84"/>
              <a:gd name="T6" fmla="*/ 42862 w 36"/>
              <a:gd name="T7" fmla="*/ 71437 h 84"/>
              <a:gd name="T8" fmla="*/ 0 w 36"/>
              <a:gd name="T9" fmla="*/ 100012 h 84"/>
              <a:gd name="T10" fmla="*/ 0 60000 65536"/>
              <a:gd name="T11" fmla="*/ 0 60000 65536"/>
              <a:gd name="T12" fmla="*/ 0 60000 65536"/>
              <a:gd name="T13" fmla="*/ 0 60000 65536"/>
              <a:gd name="T14" fmla="*/ 0 60000 65536"/>
              <a:gd name="T15" fmla="*/ 0 w 36"/>
              <a:gd name="T16" fmla="*/ 0 h 84"/>
              <a:gd name="T17" fmla="*/ 36 w 36"/>
              <a:gd name="T18" fmla="*/ 84 h 84"/>
            </a:gdLst>
            <a:ahLst/>
            <a:cxnLst>
              <a:cxn ang="T10">
                <a:pos x="T0" y="T1"/>
              </a:cxn>
              <a:cxn ang="T11">
                <a:pos x="T2" y="T3"/>
              </a:cxn>
              <a:cxn ang="T12">
                <a:pos x="T4" y="T5"/>
              </a:cxn>
              <a:cxn ang="T13">
                <a:pos x="T6" y="T7"/>
              </a:cxn>
              <a:cxn ang="T14">
                <a:pos x="T8" y="T9"/>
              </a:cxn>
            </a:cxnLst>
            <a:rect l="T15" t="T16" r="T17" b="T18"/>
            <a:pathLst>
              <a:path w="36" h="84">
                <a:moveTo>
                  <a:pt x="0" y="84"/>
                </a:moveTo>
                <a:lnTo>
                  <a:pt x="0" y="30"/>
                </a:lnTo>
                <a:lnTo>
                  <a:pt x="36" y="0"/>
                </a:lnTo>
                <a:lnTo>
                  <a:pt x="36" y="60"/>
                </a:lnTo>
                <a:lnTo>
                  <a:pt x="0" y="84"/>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10" name="Freeform 430">
            <a:extLst>
              <a:ext uri="{FF2B5EF4-FFF2-40B4-BE49-F238E27FC236}">
                <a16:creationId xmlns:a16="http://schemas.microsoft.com/office/drawing/2014/main" id="{BE3CDCDA-3DB5-46DC-91BA-9EA04F49F3AC}"/>
              </a:ext>
            </a:extLst>
          </p:cNvPr>
          <p:cNvSpPr>
            <a:spLocks noChangeAspect="1"/>
          </p:cNvSpPr>
          <p:nvPr/>
        </p:nvSpPr>
        <p:spPr bwMode="auto">
          <a:xfrm>
            <a:off x="4287838" y="4392613"/>
            <a:ext cx="42862" cy="100012"/>
          </a:xfrm>
          <a:custGeom>
            <a:avLst/>
            <a:gdLst>
              <a:gd name="T0" fmla="*/ 0 w 36"/>
              <a:gd name="T1" fmla="*/ 100012 h 84"/>
              <a:gd name="T2" fmla="*/ 0 w 36"/>
              <a:gd name="T3" fmla="*/ 35719 h 84"/>
              <a:gd name="T4" fmla="*/ 42862 w 36"/>
              <a:gd name="T5" fmla="*/ 0 h 84"/>
              <a:gd name="T6" fmla="*/ 42862 w 36"/>
              <a:gd name="T7" fmla="*/ 71437 h 84"/>
              <a:gd name="T8" fmla="*/ 0 w 36"/>
              <a:gd name="T9" fmla="*/ 100012 h 84"/>
              <a:gd name="T10" fmla="*/ 0 60000 65536"/>
              <a:gd name="T11" fmla="*/ 0 60000 65536"/>
              <a:gd name="T12" fmla="*/ 0 60000 65536"/>
              <a:gd name="T13" fmla="*/ 0 60000 65536"/>
              <a:gd name="T14" fmla="*/ 0 60000 65536"/>
              <a:gd name="T15" fmla="*/ 0 w 36"/>
              <a:gd name="T16" fmla="*/ 0 h 84"/>
              <a:gd name="T17" fmla="*/ 36 w 36"/>
              <a:gd name="T18" fmla="*/ 84 h 84"/>
            </a:gdLst>
            <a:ahLst/>
            <a:cxnLst>
              <a:cxn ang="T10">
                <a:pos x="T0" y="T1"/>
              </a:cxn>
              <a:cxn ang="T11">
                <a:pos x="T2" y="T3"/>
              </a:cxn>
              <a:cxn ang="T12">
                <a:pos x="T4" y="T5"/>
              </a:cxn>
              <a:cxn ang="T13">
                <a:pos x="T6" y="T7"/>
              </a:cxn>
              <a:cxn ang="T14">
                <a:pos x="T8" y="T9"/>
              </a:cxn>
            </a:cxnLst>
            <a:rect l="T15" t="T16" r="T17" b="T18"/>
            <a:pathLst>
              <a:path w="36" h="84">
                <a:moveTo>
                  <a:pt x="0" y="84"/>
                </a:moveTo>
                <a:lnTo>
                  <a:pt x="0" y="30"/>
                </a:lnTo>
                <a:lnTo>
                  <a:pt x="36" y="0"/>
                </a:lnTo>
                <a:lnTo>
                  <a:pt x="36" y="60"/>
                </a:lnTo>
                <a:lnTo>
                  <a:pt x="0" y="84"/>
                </a:lnTo>
                <a:close/>
              </a:path>
            </a:pathLst>
          </a:custGeom>
          <a:noFill/>
          <a:ln w="952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11" name="Rectangle 431">
            <a:extLst>
              <a:ext uri="{FF2B5EF4-FFF2-40B4-BE49-F238E27FC236}">
                <a16:creationId xmlns:a16="http://schemas.microsoft.com/office/drawing/2014/main" id="{782C9C39-CB1C-4884-8277-976893E00ACC}"/>
              </a:ext>
            </a:extLst>
          </p:cNvPr>
          <p:cNvSpPr>
            <a:spLocks noChangeAspect="1" noChangeArrowheads="1"/>
          </p:cNvSpPr>
          <p:nvPr/>
        </p:nvSpPr>
        <p:spPr bwMode="auto">
          <a:xfrm>
            <a:off x="4154488" y="4429125"/>
            <a:ext cx="133350" cy="63500"/>
          </a:xfrm>
          <a:prstGeom prst="rect">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12" name="Rectangle 432">
            <a:extLst>
              <a:ext uri="{FF2B5EF4-FFF2-40B4-BE49-F238E27FC236}">
                <a16:creationId xmlns:a16="http://schemas.microsoft.com/office/drawing/2014/main" id="{E1CA1202-3570-4841-B931-2C1160A0E632}"/>
              </a:ext>
            </a:extLst>
          </p:cNvPr>
          <p:cNvSpPr>
            <a:spLocks noChangeAspect="1" noChangeArrowheads="1"/>
          </p:cNvSpPr>
          <p:nvPr/>
        </p:nvSpPr>
        <p:spPr bwMode="auto">
          <a:xfrm>
            <a:off x="4154488" y="4429125"/>
            <a:ext cx="133350" cy="63500"/>
          </a:xfrm>
          <a:prstGeom prst="rect">
            <a:avLst/>
          </a:prstGeom>
          <a:noFill/>
          <a:ln w="9525"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13" name="Freeform 433">
            <a:extLst>
              <a:ext uri="{FF2B5EF4-FFF2-40B4-BE49-F238E27FC236}">
                <a16:creationId xmlns:a16="http://schemas.microsoft.com/office/drawing/2014/main" id="{436F2B29-5978-4CDE-BF43-0D4AEEA35375}"/>
              </a:ext>
            </a:extLst>
          </p:cNvPr>
          <p:cNvSpPr>
            <a:spLocks noChangeAspect="1"/>
          </p:cNvSpPr>
          <p:nvPr/>
        </p:nvSpPr>
        <p:spPr bwMode="auto">
          <a:xfrm>
            <a:off x="4154488" y="4392613"/>
            <a:ext cx="176212" cy="36512"/>
          </a:xfrm>
          <a:custGeom>
            <a:avLst/>
            <a:gdLst>
              <a:gd name="T0" fmla="*/ 133921 w 150"/>
              <a:gd name="T1" fmla="*/ 36512 h 30"/>
              <a:gd name="T2" fmla="*/ 176212 w 150"/>
              <a:gd name="T3" fmla="*/ 0 h 30"/>
              <a:gd name="T4" fmla="*/ 49339 w 150"/>
              <a:gd name="T5" fmla="*/ 0 h 30"/>
              <a:gd name="T6" fmla="*/ 0 w 150"/>
              <a:gd name="T7" fmla="*/ 36512 h 30"/>
              <a:gd name="T8" fmla="*/ 133921 w 150"/>
              <a:gd name="T9" fmla="*/ 36512 h 30"/>
              <a:gd name="T10" fmla="*/ 0 60000 65536"/>
              <a:gd name="T11" fmla="*/ 0 60000 65536"/>
              <a:gd name="T12" fmla="*/ 0 60000 65536"/>
              <a:gd name="T13" fmla="*/ 0 60000 65536"/>
              <a:gd name="T14" fmla="*/ 0 60000 65536"/>
              <a:gd name="T15" fmla="*/ 0 w 150"/>
              <a:gd name="T16" fmla="*/ 0 h 30"/>
              <a:gd name="T17" fmla="*/ 150 w 150"/>
              <a:gd name="T18" fmla="*/ 30 h 30"/>
            </a:gdLst>
            <a:ahLst/>
            <a:cxnLst>
              <a:cxn ang="T10">
                <a:pos x="T0" y="T1"/>
              </a:cxn>
              <a:cxn ang="T11">
                <a:pos x="T2" y="T3"/>
              </a:cxn>
              <a:cxn ang="T12">
                <a:pos x="T4" y="T5"/>
              </a:cxn>
              <a:cxn ang="T13">
                <a:pos x="T6" y="T7"/>
              </a:cxn>
              <a:cxn ang="T14">
                <a:pos x="T8" y="T9"/>
              </a:cxn>
            </a:cxnLst>
            <a:rect l="T15" t="T16" r="T17" b="T18"/>
            <a:pathLst>
              <a:path w="150" h="30">
                <a:moveTo>
                  <a:pt x="114" y="30"/>
                </a:moveTo>
                <a:lnTo>
                  <a:pt x="150" y="0"/>
                </a:lnTo>
                <a:lnTo>
                  <a:pt x="42" y="0"/>
                </a:lnTo>
                <a:lnTo>
                  <a:pt x="0" y="30"/>
                </a:lnTo>
                <a:lnTo>
                  <a:pt x="114" y="30"/>
                </a:lnTo>
                <a:close/>
              </a:path>
            </a:pathLst>
          </a:custGeom>
          <a:solidFill>
            <a:srgbClr val="5F5F5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14" name="Freeform 434">
            <a:extLst>
              <a:ext uri="{FF2B5EF4-FFF2-40B4-BE49-F238E27FC236}">
                <a16:creationId xmlns:a16="http://schemas.microsoft.com/office/drawing/2014/main" id="{3E88FF06-4299-4E0B-A454-D899BBC5AB36}"/>
              </a:ext>
            </a:extLst>
          </p:cNvPr>
          <p:cNvSpPr>
            <a:spLocks noChangeAspect="1"/>
          </p:cNvSpPr>
          <p:nvPr/>
        </p:nvSpPr>
        <p:spPr bwMode="auto">
          <a:xfrm>
            <a:off x="4154488" y="4392613"/>
            <a:ext cx="176212" cy="36512"/>
          </a:xfrm>
          <a:custGeom>
            <a:avLst/>
            <a:gdLst>
              <a:gd name="T0" fmla="*/ 133921 w 150"/>
              <a:gd name="T1" fmla="*/ 36512 h 30"/>
              <a:gd name="T2" fmla="*/ 176212 w 150"/>
              <a:gd name="T3" fmla="*/ 0 h 30"/>
              <a:gd name="T4" fmla="*/ 49339 w 150"/>
              <a:gd name="T5" fmla="*/ 0 h 30"/>
              <a:gd name="T6" fmla="*/ 0 w 150"/>
              <a:gd name="T7" fmla="*/ 36512 h 30"/>
              <a:gd name="T8" fmla="*/ 133921 w 150"/>
              <a:gd name="T9" fmla="*/ 36512 h 30"/>
              <a:gd name="T10" fmla="*/ 0 60000 65536"/>
              <a:gd name="T11" fmla="*/ 0 60000 65536"/>
              <a:gd name="T12" fmla="*/ 0 60000 65536"/>
              <a:gd name="T13" fmla="*/ 0 60000 65536"/>
              <a:gd name="T14" fmla="*/ 0 60000 65536"/>
              <a:gd name="T15" fmla="*/ 0 w 150"/>
              <a:gd name="T16" fmla="*/ 0 h 30"/>
              <a:gd name="T17" fmla="*/ 150 w 150"/>
              <a:gd name="T18" fmla="*/ 30 h 30"/>
            </a:gdLst>
            <a:ahLst/>
            <a:cxnLst>
              <a:cxn ang="T10">
                <a:pos x="T0" y="T1"/>
              </a:cxn>
              <a:cxn ang="T11">
                <a:pos x="T2" y="T3"/>
              </a:cxn>
              <a:cxn ang="T12">
                <a:pos x="T4" y="T5"/>
              </a:cxn>
              <a:cxn ang="T13">
                <a:pos x="T6" y="T7"/>
              </a:cxn>
              <a:cxn ang="T14">
                <a:pos x="T8" y="T9"/>
              </a:cxn>
            </a:cxnLst>
            <a:rect l="T15" t="T16" r="T17" b="T18"/>
            <a:pathLst>
              <a:path w="150" h="30">
                <a:moveTo>
                  <a:pt x="114" y="30"/>
                </a:moveTo>
                <a:lnTo>
                  <a:pt x="150" y="0"/>
                </a:lnTo>
                <a:lnTo>
                  <a:pt x="42" y="0"/>
                </a:lnTo>
                <a:lnTo>
                  <a:pt x="0" y="30"/>
                </a:lnTo>
                <a:lnTo>
                  <a:pt x="114" y="30"/>
                </a:lnTo>
                <a:close/>
              </a:path>
            </a:pathLst>
          </a:custGeom>
          <a:noFill/>
          <a:ln w="952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15" name="Freeform 435">
            <a:extLst>
              <a:ext uri="{FF2B5EF4-FFF2-40B4-BE49-F238E27FC236}">
                <a16:creationId xmlns:a16="http://schemas.microsoft.com/office/drawing/2014/main" id="{780EFF13-9690-4572-9ED8-73AAAFA0AEBC}"/>
              </a:ext>
            </a:extLst>
          </p:cNvPr>
          <p:cNvSpPr>
            <a:spLocks noChangeAspect="1"/>
          </p:cNvSpPr>
          <p:nvPr/>
        </p:nvSpPr>
        <p:spPr bwMode="auto">
          <a:xfrm>
            <a:off x="4618038" y="3676650"/>
            <a:ext cx="41275" cy="815975"/>
          </a:xfrm>
          <a:custGeom>
            <a:avLst/>
            <a:gdLst>
              <a:gd name="T0" fmla="*/ 0 w 36"/>
              <a:gd name="T1" fmla="*/ 815975 h 697"/>
              <a:gd name="T2" fmla="*/ 0 w 36"/>
              <a:gd name="T3" fmla="*/ 35121 h 697"/>
              <a:gd name="T4" fmla="*/ 41275 w 36"/>
              <a:gd name="T5" fmla="*/ 0 h 697"/>
              <a:gd name="T6" fmla="*/ 41275 w 36"/>
              <a:gd name="T7" fmla="*/ 787878 h 697"/>
              <a:gd name="T8" fmla="*/ 0 w 36"/>
              <a:gd name="T9" fmla="*/ 815975 h 697"/>
              <a:gd name="T10" fmla="*/ 0 60000 65536"/>
              <a:gd name="T11" fmla="*/ 0 60000 65536"/>
              <a:gd name="T12" fmla="*/ 0 60000 65536"/>
              <a:gd name="T13" fmla="*/ 0 60000 65536"/>
              <a:gd name="T14" fmla="*/ 0 60000 65536"/>
              <a:gd name="T15" fmla="*/ 0 w 36"/>
              <a:gd name="T16" fmla="*/ 0 h 697"/>
              <a:gd name="T17" fmla="*/ 36 w 36"/>
              <a:gd name="T18" fmla="*/ 697 h 697"/>
            </a:gdLst>
            <a:ahLst/>
            <a:cxnLst>
              <a:cxn ang="T10">
                <a:pos x="T0" y="T1"/>
              </a:cxn>
              <a:cxn ang="T11">
                <a:pos x="T2" y="T3"/>
              </a:cxn>
              <a:cxn ang="T12">
                <a:pos x="T4" y="T5"/>
              </a:cxn>
              <a:cxn ang="T13">
                <a:pos x="T6" y="T7"/>
              </a:cxn>
              <a:cxn ang="T14">
                <a:pos x="T8" y="T9"/>
              </a:cxn>
            </a:cxnLst>
            <a:rect l="T15" t="T16" r="T17" b="T18"/>
            <a:pathLst>
              <a:path w="36" h="697">
                <a:moveTo>
                  <a:pt x="0" y="697"/>
                </a:moveTo>
                <a:lnTo>
                  <a:pt x="0" y="30"/>
                </a:lnTo>
                <a:lnTo>
                  <a:pt x="36" y="0"/>
                </a:lnTo>
                <a:lnTo>
                  <a:pt x="36" y="673"/>
                </a:lnTo>
                <a:lnTo>
                  <a:pt x="0" y="697"/>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16" name="Freeform 436">
            <a:extLst>
              <a:ext uri="{FF2B5EF4-FFF2-40B4-BE49-F238E27FC236}">
                <a16:creationId xmlns:a16="http://schemas.microsoft.com/office/drawing/2014/main" id="{F5FC9E8F-A3C0-4F83-AC25-B6C6E2F0686A}"/>
              </a:ext>
            </a:extLst>
          </p:cNvPr>
          <p:cNvSpPr>
            <a:spLocks noChangeAspect="1"/>
          </p:cNvSpPr>
          <p:nvPr/>
        </p:nvSpPr>
        <p:spPr bwMode="auto">
          <a:xfrm>
            <a:off x="4618038" y="3676650"/>
            <a:ext cx="41275" cy="815975"/>
          </a:xfrm>
          <a:custGeom>
            <a:avLst/>
            <a:gdLst>
              <a:gd name="T0" fmla="*/ 0 w 36"/>
              <a:gd name="T1" fmla="*/ 815975 h 697"/>
              <a:gd name="T2" fmla="*/ 0 w 36"/>
              <a:gd name="T3" fmla="*/ 35121 h 697"/>
              <a:gd name="T4" fmla="*/ 41275 w 36"/>
              <a:gd name="T5" fmla="*/ 0 h 697"/>
              <a:gd name="T6" fmla="*/ 41275 w 36"/>
              <a:gd name="T7" fmla="*/ 787878 h 697"/>
              <a:gd name="T8" fmla="*/ 0 w 36"/>
              <a:gd name="T9" fmla="*/ 815975 h 697"/>
              <a:gd name="T10" fmla="*/ 0 60000 65536"/>
              <a:gd name="T11" fmla="*/ 0 60000 65536"/>
              <a:gd name="T12" fmla="*/ 0 60000 65536"/>
              <a:gd name="T13" fmla="*/ 0 60000 65536"/>
              <a:gd name="T14" fmla="*/ 0 60000 65536"/>
              <a:gd name="T15" fmla="*/ 0 w 36"/>
              <a:gd name="T16" fmla="*/ 0 h 697"/>
              <a:gd name="T17" fmla="*/ 36 w 36"/>
              <a:gd name="T18" fmla="*/ 697 h 697"/>
            </a:gdLst>
            <a:ahLst/>
            <a:cxnLst>
              <a:cxn ang="T10">
                <a:pos x="T0" y="T1"/>
              </a:cxn>
              <a:cxn ang="T11">
                <a:pos x="T2" y="T3"/>
              </a:cxn>
              <a:cxn ang="T12">
                <a:pos x="T4" y="T5"/>
              </a:cxn>
              <a:cxn ang="T13">
                <a:pos x="T6" y="T7"/>
              </a:cxn>
              <a:cxn ang="T14">
                <a:pos x="T8" y="T9"/>
              </a:cxn>
            </a:cxnLst>
            <a:rect l="T15" t="T16" r="T17" b="T18"/>
            <a:pathLst>
              <a:path w="36" h="697">
                <a:moveTo>
                  <a:pt x="0" y="697"/>
                </a:moveTo>
                <a:lnTo>
                  <a:pt x="0" y="30"/>
                </a:lnTo>
                <a:lnTo>
                  <a:pt x="36" y="0"/>
                </a:lnTo>
                <a:lnTo>
                  <a:pt x="36" y="673"/>
                </a:lnTo>
                <a:lnTo>
                  <a:pt x="0" y="697"/>
                </a:lnTo>
                <a:close/>
              </a:path>
            </a:pathLst>
          </a:custGeom>
          <a:noFill/>
          <a:ln w="952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17" name="Rectangle 437">
            <a:extLst>
              <a:ext uri="{FF2B5EF4-FFF2-40B4-BE49-F238E27FC236}">
                <a16:creationId xmlns:a16="http://schemas.microsoft.com/office/drawing/2014/main" id="{FE3B846F-D106-4D8B-A844-6DD71F66C9FA}"/>
              </a:ext>
            </a:extLst>
          </p:cNvPr>
          <p:cNvSpPr>
            <a:spLocks noChangeAspect="1" noChangeArrowheads="1"/>
          </p:cNvSpPr>
          <p:nvPr/>
        </p:nvSpPr>
        <p:spPr bwMode="auto">
          <a:xfrm>
            <a:off x="4484688" y="3711575"/>
            <a:ext cx="133350" cy="781050"/>
          </a:xfrm>
          <a:prstGeom prst="rect">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18" name="Rectangle 438">
            <a:extLst>
              <a:ext uri="{FF2B5EF4-FFF2-40B4-BE49-F238E27FC236}">
                <a16:creationId xmlns:a16="http://schemas.microsoft.com/office/drawing/2014/main" id="{B1978808-F5D8-48C0-A3FE-BE80BFAE66EA}"/>
              </a:ext>
            </a:extLst>
          </p:cNvPr>
          <p:cNvSpPr>
            <a:spLocks noChangeAspect="1" noChangeArrowheads="1"/>
          </p:cNvSpPr>
          <p:nvPr/>
        </p:nvSpPr>
        <p:spPr bwMode="auto">
          <a:xfrm>
            <a:off x="4484688" y="3711575"/>
            <a:ext cx="133350" cy="781050"/>
          </a:xfrm>
          <a:prstGeom prst="rect">
            <a:avLst/>
          </a:prstGeom>
          <a:noFill/>
          <a:ln w="9525"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19" name="Freeform 439">
            <a:extLst>
              <a:ext uri="{FF2B5EF4-FFF2-40B4-BE49-F238E27FC236}">
                <a16:creationId xmlns:a16="http://schemas.microsoft.com/office/drawing/2014/main" id="{C7BE12AA-89BD-44C0-9A95-3BD127F45820}"/>
              </a:ext>
            </a:extLst>
          </p:cNvPr>
          <p:cNvSpPr>
            <a:spLocks noChangeAspect="1"/>
          </p:cNvSpPr>
          <p:nvPr/>
        </p:nvSpPr>
        <p:spPr bwMode="auto">
          <a:xfrm>
            <a:off x="4484688" y="3676650"/>
            <a:ext cx="174625" cy="34925"/>
          </a:xfrm>
          <a:custGeom>
            <a:avLst/>
            <a:gdLst>
              <a:gd name="T0" fmla="*/ 132715 w 150"/>
              <a:gd name="T1" fmla="*/ 34925 h 30"/>
              <a:gd name="T2" fmla="*/ 174625 w 150"/>
              <a:gd name="T3" fmla="*/ 0 h 30"/>
              <a:gd name="T4" fmla="*/ 41910 w 150"/>
              <a:gd name="T5" fmla="*/ 0 h 30"/>
              <a:gd name="T6" fmla="*/ 0 w 150"/>
              <a:gd name="T7" fmla="*/ 34925 h 30"/>
              <a:gd name="T8" fmla="*/ 132715 w 150"/>
              <a:gd name="T9" fmla="*/ 34925 h 30"/>
              <a:gd name="T10" fmla="*/ 0 60000 65536"/>
              <a:gd name="T11" fmla="*/ 0 60000 65536"/>
              <a:gd name="T12" fmla="*/ 0 60000 65536"/>
              <a:gd name="T13" fmla="*/ 0 60000 65536"/>
              <a:gd name="T14" fmla="*/ 0 60000 65536"/>
              <a:gd name="T15" fmla="*/ 0 w 150"/>
              <a:gd name="T16" fmla="*/ 0 h 30"/>
              <a:gd name="T17" fmla="*/ 150 w 150"/>
              <a:gd name="T18" fmla="*/ 30 h 30"/>
            </a:gdLst>
            <a:ahLst/>
            <a:cxnLst>
              <a:cxn ang="T10">
                <a:pos x="T0" y="T1"/>
              </a:cxn>
              <a:cxn ang="T11">
                <a:pos x="T2" y="T3"/>
              </a:cxn>
              <a:cxn ang="T12">
                <a:pos x="T4" y="T5"/>
              </a:cxn>
              <a:cxn ang="T13">
                <a:pos x="T6" y="T7"/>
              </a:cxn>
              <a:cxn ang="T14">
                <a:pos x="T8" y="T9"/>
              </a:cxn>
            </a:cxnLst>
            <a:rect l="T15" t="T16" r="T17" b="T18"/>
            <a:pathLst>
              <a:path w="150" h="30">
                <a:moveTo>
                  <a:pt x="114" y="30"/>
                </a:moveTo>
                <a:lnTo>
                  <a:pt x="150" y="0"/>
                </a:lnTo>
                <a:lnTo>
                  <a:pt x="36" y="0"/>
                </a:lnTo>
                <a:lnTo>
                  <a:pt x="0" y="30"/>
                </a:lnTo>
                <a:lnTo>
                  <a:pt x="114" y="30"/>
                </a:lnTo>
                <a:close/>
              </a:path>
            </a:pathLst>
          </a:custGeom>
          <a:solidFill>
            <a:srgbClr val="5F5F5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20" name="Freeform 440">
            <a:extLst>
              <a:ext uri="{FF2B5EF4-FFF2-40B4-BE49-F238E27FC236}">
                <a16:creationId xmlns:a16="http://schemas.microsoft.com/office/drawing/2014/main" id="{A76B5ED4-FB06-40C1-B093-6D3BCDCDE06E}"/>
              </a:ext>
            </a:extLst>
          </p:cNvPr>
          <p:cNvSpPr>
            <a:spLocks noChangeAspect="1"/>
          </p:cNvSpPr>
          <p:nvPr/>
        </p:nvSpPr>
        <p:spPr bwMode="auto">
          <a:xfrm>
            <a:off x="4484688" y="3676650"/>
            <a:ext cx="174625" cy="34925"/>
          </a:xfrm>
          <a:custGeom>
            <a:avLst/>
            <a:gdLst>
              <a:gd name="T0" fmla="*/ 132715 w 150"/>
              <a:gd name="T1" fmla="*/ 34925 h 30"/>
              <a:gd name="T2" fmla="*/ 174625 w 150"/>
              <a:gd name="T3" fmla="*/ 0 h 30"/>
              <a:gd name="T4" fmla="*/ 41910 w 150"/>
              <a:gd name="T5" fmla="*/ 0 h 30"/>
              <a:gd name="T6" fmla="*/ 0 w 150"/>
              <a:gd name="T7" fmla="*/ 34925 h 30"/>
              <a:gd name="T8" fmla="*/ 132715 w 150"/>
              <a:gd name="T9" fmla="*/ 34925 h 30"/>
              <a:gd name="T10" fmla="*/ 0 60000 65536"/>
              <a:gd name="T11" fmla="*/ 0 60000 65536"/>
              <a:gd name="T12" fmla="*/ 0 60000 65536"/>
              <a:gd name="T13" fmla="*/ 0 60000 65536"/>
              <a:gd name="T14" fmla="*/ 0 60000 65536"/>
              <a:gd name="T15" fmla="*/ 0 w 150"/>
              <a:gd name="T16" fmla="*/ 0 h 30"/>
              <a:gd name="T17" fmla="*/ 150 w 150"/>
              <a:gd name="T18" fmla="*/ 30 h 30"/>
            </a:gdLst>
            <a:ahLst/>
            <a:cxnLst>
              <a:cxn ang="T10">
                <a:pos x="T0" y="T1"/>
              </a:cxn>
              <a:cxn ang="T11">
                <a:pos x="T2" y="T3"/>
              </a:cxn>
              <a:cxn ang="T12">
                <a:pos x="T4" y="T5"/>
              </a:cxn>
              <a:cxn ang="T13">
                <a:pos x="T6" y="T7"/>
              </a:cxn>
              <a:cxn ang="T14">
                <a:pos x="T8" y="T9"/>
              </a:cxn>
            </a:cxnLst>
            <a:rect l="T15" t="T16" r="T17" b="T18"/>
            <a:pathLst>
              <a:path w="150" h="30">
                <a:moveTo>
                  <a:pt x="114" y="30"/>
                </a:moveTo>
                <a:lnTo>
                  <a:pt x="150" y="0"/>
                </a:lnTo>
                <a:lnTo>
                  <a:pt x="36" y="0"/>
                </a:lnTo>
                <a:lnTo>
                  <a:pt x="0" y="30"/>
                </a:lnTo>
                <a:lnTo>
                  <a:pt x="114" y="30"/>
                </a:lnTo>
                <a:close/>
              </a:path>
            </a:pathLst>
          </a:custGeom>
          <a:noFill/>
          <a:ln w="952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21" name="Line 441">
            <a:extLst>
              <a:ext uri="{FF2B5EF4-FFF2-40B4-BE49-F238E27FC236}">
                <a16:creationId xmlns:a16="http://schemas.microsoft.com/office/drawing/2014/main" id="{219353EF-06AF-4859-A58A-7280F3511AF4}"/>
              </a:ext>
            </a:extLst>
          </p:cNvPr>
          <p:cNvSpPr>
            <a:spLocks noChangeAspect="1" noChangeShapeType="1"/>
          </p:cNvSpPr>
          <p:nvPr/>
        </p:nvSpPr>
        <p:spPr bwMode="auto">
          <a:xfrm flipV="1">
            <a:off x="2057400" y="2919413"/>
            <a:ext cx="0" cy="1600200"/>
          </a:xfrm>
          <a:prstGeom prst="line">
            <a:avLst/>
          </a:prstGeom>
          <a:noFill/>
          <a:ln w="4763" cap="rnd">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22" name="Line 442">
            <a:extLst>
              <a:ext uri="{FF2B5EF4-FFF2-40B4-BE49-F238E27FC236}">
                <a16:creationId xmlns:a16="http://schemas.microsoft.com/office/drawing/2014/main" id="{53EB712B-B74B-436B-9986-091D326FE136}"/>
              </a:ext>
            </a:extLst>
          </p:cNvPr>
          <p:cNvSpPr>
            <a:spLocks noChangeAspect="1" noChangeShapeType="1"/>
          </p:cNvSpPr>
          <p:nvPr/>
        </p:nvSpPr>
        <p:spPr bwMode="auto">
          <a:xfrm flipH="1">
            <a:off x="2036763" y="4519613"/>
            <a:ext cx="20637" cy="0"/>
          </a:xfrm>
          <a:prstGeom prst="line">
            <a:avLst/>
          </a:prstGeom>
          <a:noFill/>
          <a:ln w="4763" cap="rnd">
            <a:solidFill>
              <a:srgbClr val="80808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23" name="Line 443">
            <a:extLst>
              <a:ext uri="{FF2B5EF4-FFF2-40B4-BE49-F238E27FC236}">
                <a16:creationId xmlns:a16="http://schemas.microsoft.com/office/drawing/2014/main" id="{19611A53-E734-4F59-AE1D-63653A092AAD}"/>
              </a:ext>
            </a:extLst>
          </p:cNvPr>
          <p:cNvSpPr>
            <a:spLocks noChangeAspect="1" noChangeShapeType="1"/>
          </p:cNvSpPr>
          <p:nvPr/>
        </p:nvSpPr>
        <p:spPr bwMode="auto">
          <a:xfrm flipH="1">
            <a:off x="2036763" y="3717925"/>
            <a:ext cx="20637" cy="0"/>
          </a:xfrm>
          <a:prstGeom prst="line">
            <a:avLst/>
          </a:prstGeom>
          <a:noFill/>
          <a:ln w="4763" cap="rnd">
            <a:solidFill>
              <a:srgbClr val="80808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24" name="Line 444">
            <a:extLst>
              <a:ext uri="{FF2B5EF4-FFF2-40B4-BE49-F238E27FC236}">
                <a16:creationId xmlns:a16="http://schemas.microsoft.com/office/drawing/2014/main" id="{C95DA8D6-414E-432A-8E21-4C16D44A464C}"/>
              </a:ext>
            </a:extLst>
          </p:cNvPr>
          <p:cNvSpPr>
            <a:spLocks noChangeAspect="1" noChangeShapeType="1"/>
          </p:cNvSpPr>
          <p:nvPr/>
        </p:nvSpPr>
        <p:spPr bwMode="auto">
          <a:xfrm flipH="1">
            <a:off x="2036763" y="2919413"/>
            <a:ext cx="20637" cy="0"/>
          </a:xfrm>
          <a:prstGeom prst="line">
            <a:avLst/>
          </a:prstGeom>
          <a:noFill/>
          <a:ln w="4763" cap="rnd">
            <a:solidFill>
              <a:srgbClr val="80808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25" name="Text Box 8">
            <a:extLst>
              <a:ext uri="{FF2B5EF4-FFF2-40B4-BE49-F238E27FC236}">
                <a16:creationId xmlns:a16="http://schemas.microsoft.com/office/drawing/2014/main" id="{2C17C68A-49CB-441B-8381-01CC3ADAF369}"/>
              </a:ext>
            </a:extLst>
          </p:cNvPr>
          <p:cNvSpPr txBox="1">
            <a:spLocks noChangeAspect="1" noChangeArrowheads="1"/>
          </p:cNvSpPr>
          <p:nvPr/>
        </p:nvSpPr>
        <p:spPr bwMode="auto">
          <a:xfrm>
            <a:off x="2844800" y="4541838"/>
            <a:ext cx="254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000">
                <a:latin typeface="Arial" panose="020B0604020202020204" pitchFamily="34" charset="0"/>
              </a:rPr>
              <a:t>1</a:t>
            </a:r>
          </a:p>
        </p:txBody>
      </p:sp>
      <p:sp>
        <p:nvSpPr>
          <p:cNvPr id="2126" name="Text Box 8">
            <a:extLst>
              <a:ext uri="{FF2B5EF4-FFF2-40B4-BE49-F238E27FC236}">
                <a16:creationId xmlns:a16="http://schemas.microsoft.com/office/drawing/2014/main" id="{4E02590F-9FF3-4696-BBAE-5A988A086482}"/>
              </a:ext>
            </a:extLst>
          </p:cNvPr>
          <p:cNvSpPr txBox="1">
            <a:spLocks noChangeAspect="1" noChangeArrowheads="1"/>
          </p:cNvSpPr>
          <p:nvPr/>
        </p:nvSpPr>
        <p:spPr bwMode="auto">
          <a:xfrm>
            <a:off x="3122613" y="4540250"/>
            <a:ext cx="2555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000">
                <a:latin typeface="Arial" panose="020B0604020202020204" pitchFamily="34" charset="0"/>
              </a:rPr>
              <a:t>5</a:t>
            </a:r>
          </a:p>
        </p:txBody>
      </p:sp>
      <p:sp>
        <p:nvSpPr>
          <p:cNvPr id="2127" name="Text Box 8">
            <a:extLst>
              <a:ext uri="{FF2B5EF4-FFF2-40B4-BE49-F238E27FC236}">
                <a16:creationId xmlns:a16="http://schemas.microsoft.com/office/drawing/2014/main" id="{E3222E41-D7C2-45F8-B9D9-9D195811CC21}"/>
              </a:ext>
            </a:extLst>
          </p:cNvPr>
          <p:cNvSpPr txBox="1">
            <a:spLocks noChangeAspect="1" noChangeArrowheads="1"/>
          </p:cNvSpPr>
          <p:nvPr/>
        </p:nvSpPr>
        <p:spPr bwMode="auto">
          <a:xfrm>
            <a:off x="3759200" y="4541838"/>
            <a:ext cx="3238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000">
                <a:latin typeface="Arial" panose="020B0604020202020204" pitchFamily="34" charset="0"/>
              </a:rPr>
              <a:t>20</a:t>
            </a:r>
          </a:p>
        </p:txBody>
      </p:sp>
      <p:sp>
        <p:nvSpPr>
          <p:cNvPr id="2128" name="Text Box 8">
            <a:extLst>
              <a:ext uri="{FF2B5EF4-FFF2-40B4-BE49-F238E27FC236}">
                <a16:creationId xmlns:a16="http://schemas.microsoft.com/office/drawing/2014/main" id="{A87F8D23-33D9-4D90-8CEA-868F1A4B6B27}"/>
              </a:ext>
            </a:extLst>
          </p:cNvPr>
          <p:cNvSpPr txBox="1">
            <a:spLocks noChangeAspect="1" noChangeArrowheads="1"/>
          </p:cNvSpPr>
          <p:nvPr/>
        </p:nvSpPr>
        <p:spPr bwMode="auto">
          <a:xfrm>
            <a:off x="3441700" y="4540250"/>
            <a:ext cx="3238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000">
                <a:latin typeface="Arial" panose="020B0604020202020204" pitchFamily="34" charset="0"/>
              </a:rPr>
              <a:t>10</a:t>
            </a:r>
          </a:p>
        </p:txBody>
      </p:sp>
      <p:sp>
        <p:nvSpPr>
          <p:cNvPr id="2129" name="Text Box 8">
            <a:extLst>
              <a:ext uri="{FF2B5EF4-FFF2-40B4-BE49-F238E27FC236}">
                <a16:creationId xmlns:a16="http://schemas.microsoft.com/office/drawing/2014/main" id="{6C59B839-A395-4C13-B6FE-6A107A28FEB8}"/>
              </a:ext>
            </a:extLst>
          </p:cNvPr>
          <p:cNvSpPr txBox="1">
            <a:spLocks noChangeAspect="1" noChangeArrowheads="1"/>
          </p:cNvSpPr>
          <p:nvPr/>
        </p:nvSpPr>
        <p:spPr bwMode="auto">
          <a:xfrm>
            <a:off x="4130675" y="4546600"/>
            <a:ext cx="3238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000">
                <a:latin typeface="Arial" panose="020B0604020202020204" pitchFamily="34" charset="0"/>
              </a:rPr>
              <a:t>50</a:t>
            </a:r>
          </a:p>
        </p:txBody>
      </p:sp>
      <p:sp>
        <p:nvSpPr>
          <p:cNvPr id="2130" name="Text Box 8">
            <a:extLst>
              <a:ext uri="{FF2B5EF4-FFF2-40B4-BE49-F238E27FC236}">
                <a16:creationId xmlns:a16="http://schemas.microsoft.com/office/drawing/2014/main" id="{2B0C9018-6027-4AB3-9849-E92B1A7AF1EB}"/>
              </a:ext>
            </a:extLst>
          </p:cNvPr>
          <p:cNvSpPr txBox="1">
            <a:spLocks noChangeAspect="1" noChangeArrowheads="1"/>
          </p:cNvSpPr>
          <p:nvPr/>
        </p:nvSpPr>
        <p:spPr bwMode="auto">
          <a:xfrm>
            <a:off x="4449763" y="4546600"/>
            <a:ext cx="3937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000">
                <a:latin typeface="Arial" panose="020B0604020202020204" pitchFamily="34" charset="0"/>
              </a:rPr>
              <a:t>100</a:t>
            </a:r>
          </a:p>
        </p:txBody>
      </p:sp>
      <p:sp>
        <p:nvSpPr>
          <p:cNvPr id="2131" name="Line 456">
            <a:extLst>
              <a:ext uri="{FF2B5EF4-FFF2-40B4-BE49-F238E27FC236}">
                <a16:creationId xmlns:a16="http://schemas.microsoft.com/office/drawing/2014/main" id="{99A110A8-2BCA-4528-A4F2-0D5370677CCC}"/>
              </a:ext>
            </a:extLst>
          </p:cNvPr>
          <p:cNvSpPr>
            <a:spLocks noChangeAspect="1" noChangeShapeType="1"/>
          </p:cNvSpPr>
          <p:nvPr/>
        </p:nvSpPr>
        <p:spPr bwMode="auto">
          <a:xfrm>
            <a:off x="2898775" y="4754563"/>
            <a:ext cx="17764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32" name="Text Box 457">
            <a:extLst>
              <a:ext uri="{FF2B5EF4-FFF2-40B4-BE49-F238E27FC236}">
                <a16:creationId xmlns:a16="http://schemas.microsoft.com/office/drawing/2014/main" id="{60A44725-87B8-457C-8CA3-97FD25E0C958}"/>
              </a:ext>
            </a:extLst>
          </p:cNvPr>
          <p:cNvSpPr txBox="1">
            <a:spLocks noChangeAspect="1" noChangeArrowheads="1"/>
          </p:cNvSpPr>
          <p:nvPr/>
        </p:nvSpPr>
        <p:spPr bwMode="auto">
          <a:xfrm>
            <a:off x="3397250" y="4773613"/>
            <a:ext cx="9112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000">
                <a:latin typeface="Arial" panose="020B0604020202020204" pitchFamily="34" charset="0"/>
              </a:rPr>
              <a:t>DFA (</a:t>
            </a:r>
            <a:r>
              <a:rPr lang="pt-BR" altLang="en-US" sz="1000">
                <a:latin typeface="Symbol" panose="05050102010706020507" pitchFamily="18" charset="2"/>
              </a:rPr>
              <a:t>m</a:t>
            </a:r>
            <a:r>
              <a:rPr lang="pt-BR" altLang="en-US" sz="1000">
                <a:latin typeface="Arial" panose="020B0604020202020204" pitchFamily="34" charset="0"/>
              </a:rPr>
              <a:t>g/mL)</a:t>
            </a:r>
          </a:p>
        </p:txBody>
      </p:sp>
      <p:sp>
        <p:nvSpPr>
          <p:cNvPr id="2133" name="Text Box 457">
            <a:extLst>
              <a:ext uri="{FF2B5EF4-FFF2-40B4-BE49-F238E27FC236}">
                <a16:creationId xmlns:a16="http://schemas.microsoft.com/office/drawing/2014/main" id="{C8F2CB59-121C-497B-870F-7B4F11A7E1CF}"/>
              </a:ext>
            </a:extLst>
          </p:cNvPr>
          <p:cNvSpPr txBox="1">
            <a:spLocks noChangeAspect="1" noChangeArrowheads="1"/>
          </p:cNvSpPr>
          <p:nvPr/>
        </p:nvSpPr>
        <p:spPr bwMode="auto">
          <a:xfrm>
            <a:off x="2206625" y="4625975"/>
            <a:ext cx="7699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000">
                <a:latin typeface="Arial" panose="020B0604020202020204" pitchFamily="34" charset="0"/>
              </a:rPr>
              <a:t>BZ1</a:t>
            </a:r>
            <a:r>
              <a:rPr lang="pt-BR" altLang="en-US" sz="1000">
                <a:latin typeface="Symbol" panose="05050102010706020507" pitchFamily="18" charset="2"/>
              </a:rPr>
              <a:t>m</a:t>
            </a:r>
            <a:r>
              <a:rPr lang="pt-BR" altLang="en-US" sz="1000">
                <a:latin typeface="Arial" panose="020B0604020202020204" pitchFamily="34" charset="0"/>
              </a:rPr>
              <a:t>g/mL</a:t>
            </a:r>
          </a:p>
        </p:txBody>
      </p:sp>
      <p:sp>
        <p:nvSpPr>
          <p:cNvPr id="2134" name="Line 441">
            <a:extLst>
              <a:ext uri="{FF2B5EF4-FFF2-40B4-BE49-F238E27FC236}">
                <a16:creationId xmlns:a16="http://schemas.microsoft.com/office/drawing/2014/main" id="{AB382084-1DCB-4981-9249-845B7954A7D3}"/>
              </a:ext>
            </a:extLst>
          </p:cNvPr>
          <p:cNvSpPr>
            <a:spLocks noChangeAspect="1" noChangeShapeType="1"/>
          </p:cNvSpPr>
          <p:nvPr/>
        </p:nvSpPr>
        <p:spPr bwMode="auto">
          <a:xfrm flipV="1">
            <a:off x="4787900" y="2835275"/>
            <a:ext cx="0" cy="1600200"/>
          </a:xfrm>
          <a:prstGeom prst="line">
            <a:avLst/>
          </a:prstGeom>
          <a:noFill/>
          <a:ln w="4763" cap="rnd">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35" name="Line 441">
            <a:extLst>
              <a:ext uri="{FF2B5EF4-FFF2-40B4-BE49-F238E27FC236}">
                <a16:creationId xmlns:a16="http://schemas.microsoft.com/office/drawing/2014/main" id="{CF2DDFF4-4AD8-4F98-8000-2048EC8AC867}"/>
              </a:ext>
            </a:extLst>
          </p:cNvPr>
          <p:cNvSpPr>
            <a:spLocks noChangeAspect="1" noChangeShapeType="1"/>
          </p:cNvSpPr>
          <p:nvPr/>
        </p:nvSpPr>
        <p:spPr bwMode="auto">
          <a:xfrm flipV="1">
            <a:off x="2173288" y="2835275"/>
            <a:ext cx="0" cy="1600200"/>
          </a:xfrm>
          <a:prstGeom prst="line">
            <a:avLst/>
          </a:prstGeom>
          <a:noFill/>
          <a:ln w="4763" cap="rnd">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36" name="Text Box 133">
            <a:extLst>
              <a:ext uri="{FF2B5EF4-FFF2-40B4-BE49-F238E27FC236}">
                <a16:creationId xmlns:a16="http://schemas.microsoft.com/office/drawing/2014/main" id="{FA19987A-3FCD-4C60-8660-AC69B575CCD9}"/>
              </a:ext>
            </a:extLst>
          </p:cNvPr>
          <p:cNvSpPr txBox="1">
            <a:spLocks noChangeAspect="1" noChangeArrowheads="1"/>
          </p:cNvSpPr>
          <p:nvPr/>
        </p:nvSpPr>
        <p:spPr bwMode="auto">
          <a:xfrm>
            <a:off x="1385888" y="5557838"/>
            <a:ext cx="261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200"/>
              <a:t>c</a:t>
            </a:r>
          </a:p>
        </p:txBody>
      </p:sp>
      <p:grpSp>
        <p:nvGrpSpPr>
          <p:cNvPr id="2137" name="Group 1197">
            <a:extLst>
              <a:ext uri="{FF2B5EF4-FFF2-40B4-BE49-F238E27FC236}">
                <a16:creationId xmlns:a16="http://schemas.microsoft.com/office/drawing/2014/main" id="{E0F6CCD1-BEDE-41AF-A891-A8B94C77930E}"/>
              </a:ext>
            </a:extLst>
          </p:cNvPr>
          <p:cNvGrpSpPr>
            <a:grpSpLocks/>
          </p:cNvGrpSpPr>
          <p:nvPr/>
        </p:nvGrpSpPr>
        <p:grpSpPr bwMode="auto">
          <a:xfrm>
            <a:off x="5022850" y="5316538"/>
            <a:ext cx="1423988" cy="1582737"/>
            <a:chOff x="3164" y="3349"/>
            <a:chExt cx="897" cy="997"/>
          </a:xfrm>
        </p:grpSpPr>
        <p:sp>
          <p:nvSpPr>
            <p:cNvPr id="3134" name="Rectangle 136">
              <a:extLst>
                <a:ext uri="{FF2B5EF4-FFF2-40B4-BE49-F238E27FC236}">
                  <a16:creationId xmlns:a16="http://schemas.microsoft.com/office/drawing/2014/main" id="{CB01772B-9A7F-41BD-9D9C-3EBC98EDE859}"/>
                </a:ext>
              </a:extLst>
            </p:cNvPr>
            <p:cNvSpPr>
              <a:spLocks noChangeAspect="1" noChangeArrowheads="1"/>
            </p:cNvSpPr>
            <p:nvPr/>
          </p:nvSpPr>
          <p:spPr bwMode="auto">
            <a:xfrm>
              <a:off x="3277" y="3349"/>
              <a:ext cx="784"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100">
                  <a:solidFill>
                    <a:srgbClr val="000000"/>
                  </a:solidFill>
                </a:rPr>
                <a:t>Gentian violet 50 </a:t>
              </a:r>
              <a:r>
                <a:rPr lang="pt-BR" altLang="en-US" sz="1100">
                  <a:solidFill>
                    <a:srgbClr val="000000"/>
                  </a:solidFill>
                  <a:latin typeface="Symbol" panose="05050102010706020507" pitchFamily="18" charset="2"/>
                </a:rPr>
                <a:t>m</a:t>
              </a:r>
              <a:r>
                <a:rPr lang="pt-BR" altLang="en-US" sz="1100">
                  <a:solidFill>
                    <a:srgbClr val="000000"/>
                  </a:solidFill>
                </a:rPr>
                <a:t>g</a:t>
              </a:r>
            </a:p>
          </p:txBody>
        </p:sp>
        <p:sp>
          <p:nvSpPr>
            <p:cNvPr id="3135" name="Line 139">
              <a:extLst>
                <a:ext uri="{FF2B5EF4-FFF2-40B4-BE49-F238E27FC236}">
                  <a16:creationId xmlns:a16="http://schemas.microsoft.com/office/drawing/2014/main" id="{E3B52156-3A14-40D6-8C6E-3652915AAB2F}"/>
                </a:ext>
              </a:extLst>
            </p:cNvPr>
            <p:cNvSpPr>
              <a:spLocks noChangeAspect="1" noChangeShapeType="1"/>
            </p:cNvSpPr>
            <p:nvPr/>
          </p:nvSpPr>
          <p:spPr bwMode="auto">
            <a:xfrm>
              <a:off x="3164" y="3411"/>
              <a:ext cx="100" cy="0"/>
            </a:xfrm>
            <a:prstGeom prst="line">
              <a:avLst/>
            </a:prstGeom>
            <a:noFill/>
            <a:ln w="26988">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36" name="Rectangle 141">
              <a:extLst>
                <a:ext uri="{FF2B5EF4-FFF2-40B4-BE49-F238E27FC236}">
                  <a16:creationId xmlns:a16="http://schemas.microsoft.com/office/drawing/2014/main" id="{B7E5D588-5C31-48B7-8C7E-DC69DC125C7A}"/>
                </a:ext>
              </a:extLst>
            </p:cNvPr>
            <p:cNvSpPr>
              <a:spLocks noChangeAspect="1" noChangeArrowheads="1"/>
            </p:cNvSpPr>
            <p:nvPr/>
          </p:nvSpPr>
          <p:spPr bwMode="auto">
            <a:xfrm>
              <a:off x="3283" y="3480"/>
              <a:ext cx="31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100">
                  <a:solidFill>
                    <a:srgbClr val="000000"/>
                  </a:solidFill>
                </a:rPr>
                <a:t>BZ 1 </a:t>
              </a:r>
              <a:r>
                <a:rPr lang="pt-BR" altLang="en-US" sz="1100">
                  <a:solidFill>
                    <a:srgbClr val="000000"/>
                  </a:solidFill>
                  <a:latin typeface="Symbol" panose="05050102010706020507" pitchFamily="18" charset="2"/>
                </a:rPr>
                <a:t>m</a:t>
              </a:r>
              <a:r>
                <a:rPr lang="pt-BR" altLang="en-US" sz="1100">
                  <a:solidFill>
                    <a:srgbClr val="000000"/>
                  </a:solidFill>
                </a:rPr>
                <a:t>g</a:t>
              </a:r>
            </a:p>
          </p:txBody>
        </p:sp>
        <p:sp>
          <p:nvSpPr>
            <p:cNvPr id="3137" name="Line 144">
              <a:extLst>
                <a:ext uri="{FF2B5EF4-FFF2-40B4-BE49-F238E27FC236}">
                  <a16:creationId xmlns:a16="http://schemas.microsoft.com/office/drawing/2014/main" id="{4E976676-9223-4B83-9FDC-1B26110083C5}"/>
                </a:ext>
              </a:extLst>
            </p:cNvPr>
            <p:cNvSpPr>
              <a:spLocks noChangeAspect="1" noChangeShapeType="1"/>
            </p:cNvSpPr>
            <p:nvPr/>
          </p:nvSpPr>
          <p:spPr bwMode="auto">
            <a:xfrm>
              <a:off x="3164" y="3517"/>
              <a:ext cx="100" cy="0"/>
            </a:xfrm>
            <a:prstGeom prst="line">
              <a:avLst/>
            </a:prstGeom>
            <a:noFill/>
            <a:ln w="26988">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38" name="Rectangle 146">
              <a:extLst>
                <a:ext uri="{FF2B5EF4-FFF2-40B4-BE49-F238E27FC236}">
                  <a16:creationId xmlns:a16="http://schemas.microsoft.com/office/drawing/2014/main" id="{8FD881B7-793B-4270-A780-413C918C4A10}"/>
                </a:ext>
              </a:extLst>
            </p:cNvPr>
            <p:cNvSpPr>
              <a:spLocks noChangeAspect="1" noChangeArrowheads="1"/>
            </p:cNvSpPr>
            <p:nvPr/>
          </p:nvSpPr>
          <p:spPr bwMode="auto">
            <a:xfrm>
              <a:off x="3287" y="3608"/>
              <a:ext cx="383"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100">
                  <a:solidFill>
                    <a:srgbClr val="000000"/>
                  </a:solidFill>
                </a:rPr>
                <a:t>DFO 1 </a:t>
              </a:r>
              <a:r>
                <a:rPr lang="pt-BR" altLang="en-US" sz="1100">
                  <a:solidFill>
                    <a:srgbClr val="000000"/>
                  </a:solidFill>
                  <a:latin typeface="Symbol" panose="05050102010706020507" pitchFamily="18" charset="2"/>
                </a:rPr>
                <a:t>m</a:t>
              </a:r>
              <a:r>
                <a:rPr lang="pt-BR" altLang="en-US" sz="1100">
                  <a:solidFill>
                    <a:srgbClr val="000000"/>
                  </a:solidFill>
                </a:rPr>
                <a:t>g</a:t>
              </a:r>
            </a:p>
          </p:txBody>
        </p:sp>
        <p:sp>
          <p:nvSpPr>
            <p:cNvPr id="3139" name="Line 149">
              <a:extLst>
                <a:ext uri="{FF2B5EF4-FFF2-40B4-BE49-F238E27FC236}">
                  <a16:creationId xmlns:a16="http://schemas.microsoft.com/office/drawing/2014/main" id="{A942E73E-9D39-43BA-A094-DE6F258B6A17}"/>
                </a:ext>
              </a:extLst>
            </p:cNvPr>
            <p:cNvSpPr>
              <a:spLocks noChangeAspect="1" noChangeShapeType="1"/>
            </p:cNvSpPr>
            <p:nvPr/>
          </p:nvSpPr>
          <p:spPr bwMode="auto">
            <a:xfrm>
              <a:off x="3164" y="3645"/>
              <a:ext cx="41" cy="0"/>
            </a:xfrm>
            <a:prstGeom prst="line">
              <a:avLst/>
            </a:prstGeom>
            <a:noFill/>
            <a:ln w="26988">
              <a:solidFill>
                <a:srgbClr val="D4D4D4"/>
              </a:solidFill>
              <a:prstDash val="sysDash"/>
              <a:round/>
              <a:headEnd/>
              <a:tailEnd/>
            </a:ln>
            <a:extLst>
              <a:ext uri="{909E8E84-426E-40DD-AFC4-6F175D3DCCD1}">
                <a14:hiddenFill xmlns:a14="http://schemas.microsoft.com/office/drawing/2010/main">
                  <a:noFill/>
                </a14:hiddenFill>
              </a:ext>
            </a:extLst>
          </p:spPr>
          <p:txBody>
            <a:bodyPr/>
            <a:lstStyle/>
            <a:p>
              <a:endParaRPr lang="en-GB"/>
            </a:p>
          </p:txBody>
        </p:sp>
        <p:sp>
          <p:nvSpPr>
            <p:cNvPr id="3140" name="Line 150">
              <a:extLst>
                <a:ext uri="{FF2B5EF4-FFF2-40B4-BE49-F238E27FC236}">
                  <a16:creationId xmlns:a16="http://schemas.microsoft.com/office/drawing/2014/main" id="{E0DA707C-345F-4359-B07E-BC728F161E58}"/>
                </a:ext>
              </a:extLst>
            </p:cNvPr>
            <p:cNvSpPr>
              <a:spLocks noChangeAspect="1" noChangeShapeType="1"/>
            </p:cNvSpPr>
            <p:nvPr/>
          </p:nvSpPr>
          <p:spPr bwMode="auto">
            <a:xfrm>
              <a:off x="3233" y="3645"/>
              <a:ext cx="30" cy="0"/>
            </a:xfrm>
            <a:prstGeom prst="line">
              <a:avLst/>
            </a:prstGeom>
            <a:noFill/>
            <a:ln w="26988">
              <a:solidFill>
                <a:srgbClr val="D4D4D4"/>
              </a:solidFill>
              <a:prstDash val="sysDash"/>
              <a:round/>
              <a:headEnd/>
              <a:tailEnd/>
            </a:ln>
            <a:extLst>
              <a:ext uri="{909E8E84-426E-40DD-AFC4-6F175D3DCCD1}">
                <a14:hiddenFill xmlns:a14="http://schemas.microsoft.com/office/drawing/2010/main">
                  <a:noFill/>
                </a14:hiddenFill>
              </a:ext>
            </a:extLst>
          </p:spPr>
          <p:txBody>
            <a:bodyPr/>
            <a:lstStyle/>
            <a:p>
              <a:endParaRPr lang="en-GB"/>
            </a:p>
          </p:txBody>
        </p:sp>
        <p:sp>
          <p:nvSpPr>
            <p:cNvPr id="3141" name="Rectangle 152">
              <a:extLst>
                <a:ext uri="{FF2B5EF4-FFF2-40B4-BE49-F238E27FC236}">
                  <a16:creationId xmlns:a16="http://schemas.microsoft.com/office/drawing/2014/main" id="{EEA2F0E2-6696-4FC5-82DC-665193669AF0}"/>
                </a:ext>
              </a:extLst>
            </p:cNvPr>
            <p:cNvSpPr>
              <a:spLocks noChangeAspect="1" noChangeArrowheads="1"/>
            </p:cNvSpPr>
            <p:nvPr/>
          </p:nvSpPr>
          <p:spPr bwMode="auto">
            <a:xfrm>
              <a:off x="3287" y="3736"/>
              <a:ext cx="383"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100">
                  <a:solidFill>
                    <a:srgbClr val="000000"/>
                  </a:solidFill>
                </a:rPr>
                <a:t>DFO 5 </a:t>
              </a:r>
              <a:r>
                <a:rPr lang="pt-BR" altLang="en-US" sz="1100">
                  <a:solidFill>
                    <a:srgbClr val="000000"/>
                  </a:solidFill>
                  <a:latin typeface="Symbol" panose="05050102010706020507" pitchFamily="18" charset="2"/>
                </a:rPr>
                <a:t>m</a:t>
              </a:r>
              <a:r>
                <a:rPr lang="pt-BR" altLang="en-US" sz="1100">
                  <a:solidFill>
                    <a:srgbClr val="000000"/>
                  </a:solidFill>
                </a:rPr>
                <a:t>g</a:t>
              </a:r>
            </a:p>
          </p:txBody>
        </p:sp>
        <p:sp>
          <p:nvSpPr>
            <p:cNvPr id="3142" name="Line 155">
              <a:extLst>
                <a:ext uri="{FF2B5EF4-FFF2-40B4-BE49-F238E27FC236}">
                  <a16:creationId xmlns:a16="http://schemas.microsoft.com/office/drawing/2014/main" id="{56635D2C-A068-416F-B974-32F861D74145}"/>
                </a:ext>
              </a:extLst>
            </p:cNvPr>
            <p:cNvSpPr>
              <a:spLocks noChangeAspect="1" noChangeShapeType="1"/>
            </p:cNvSpPr>
            <p:nvPr/>
          </p:nvSpPr>
          <p:spPr bwMode="auto">
            <a:xfrm>
              <a:off x="3164" y="3772"/>
              <a:ext cx="41" cy="0"/>
            </a:xfrm>
            <a:prstGeom prst="line">
              <a:avLst/>
            </a:prstGeom>
            <a:noFill/>
            <a:ln w="26988">
              <a:solidFill>
                <a:srgbClr val="606060"/>
              </a:solidFill>
              <a:prstDash val="sysDash"/>
              <a:round/>
              <a:headEnd/>
              <a:tailEnd/>
            </a:ln>
            <a:extLst>
              <a:ext uri="{909E8E84-426E-40DD-AFC4-6F175D3DCCD1}">
                <a14:hiddenFill xmlns:a14="http://schemas.microsoft.com/office/drawing/2010/main">
                  <a:noFill/>
                </a14:hiddenFill>
              </a:ext>
            </a:extLst>
          </p:spPr>
          <p:txBody>
            <a:bodyPr/>
            <a:lstStyle/>
            <a:p>
              <a:endParaRPr lang="en-GB"/>
            </a:p>
          </p:txBody>
        </p:sp>
        <p:sp>
          <p:nvSpPr>
            <p:cNvPr id="3143" name="Line 156">
              <a:extLst>
                <a:ext uri="{FF2B5EF4-FFF2-40B4-BE49-F238E27FC236}">
                  <a16:creationId xmlns:a16="http://schemas.microsoft.com/office/drawing/2014/main" id="{538E89AE-DBFD-489B-A365-1DC9A37115BC}"/>
                </a:ext>
              </a:extLst>
            </p:cNvPr>
            <p:cNvSpPr>
              <a:spLocks noChangeAspect="1" noChangeShapeType="1"/>
            </p:cNvSpPr>
            <p:nvPr/>
          </p:nvSpPr>
          <p:spPr bwMode="auto">
            <a:xfrm>
              <a:off x="3233" y="3772"/>
              <a:ext cx="30" cy="1"/>
            </a:xfrm>
            <a:prstGeom prst="line">
              <a:avLst/>
            </a:prstGeom>
            <a:noFill/>
            <a:ln w="26988">
              <a:solidFill>
                <a:srgbClr val="606060"/>
              </a:solidFill>
              <a:prstDash val="sysDash"/>
              <a:round/>
              <a:headEnd/>
              <a:tailEnd/>
            </a:ln>
            <a:extLst>
              <a:ext uri="{909E8E84-426E-40DD-AFC4-6F175D3DCCD1}">
                <a14:hiddenFill xmlns:a14="http://schemas.microsoft.com/office/drawing/2010/main">
                  <a:noFill/>
                </a14:hiddenFill>
              </a:ext>
            </a:extLst>
          </p:spPr>
          <p:txBody>
            <a:bodyPr/>
            <a:lstStyle/>
            <a:p>
              <a:endParaRPr lang="en-GB"/>
            </a:p>
          </p:txBody>
        </p:sp>
        <p:sp>
          <p:nvSpPr>
            <p:cNvPr id="3144" name="Rectangle 158">
              <a:extLst>
                <a:ext uri="{FF2B5EF4-FFF2-40B4-BE49-F238E27FC236}">
                  <a16:creationId xmlns:a16="http://schemas.microsoft.com/office/drawing/2014/main" id="{DB2921F1-F15D-470D-A9F9-2375E29B5052}"/>
                </a:ext>
              </a:extLst>
            </p:cNvPr>
            <p:cNvSpPr>
              <a:spLocks noChangeAspect="1" noChangeArrowheads="1"/>
            </p:cNvSpPr>
            <p:nvPr/>
          </p:nvSpPr>
          <p:spPr bwMode="auto">
            <a:xfrm>
              <a:off x="3289" y="3855"/>
              <a:ext cx="432"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100">
                  <a:solidFill>
                    <a:srgbClr val="000000"/>
                  </a:solidFill>
                </a:rPr>
                <a:t>DFO 10 </a:t>
              </a:r>
              <a:r>
                <a:rPr lang="pt-BR" altLang="en-US" sz="1100">
                  <a:solidFill>
                    <a:srgbClr val="000000"/>
                  </a:solidFill>
                  <a:latin typeface="Symbol" panose="05050102010706020507" pitchFamily="18" charset="2"/>
                </a:rPr>
                <a:t>m</a:t>
              </a:r>
              <a:r>
                <a:rPr lang="pt-BR" altLang="en-US" sz="1100">
                  <a:solidFill>
                    <a:srgbClr val="000000"/>
                  </a:solidFill>
                </a:rPr>
                <a:t>g</a:t>
              </a:r>
            </a:p>
          </p:txBody>
        </p:sp>
        <p:sp>
          <p:nvSpPr>
            <p:cNvPr id="3145" name="Line 159">
              <a:extLst>
                <a:ext uri="{FF2B5EF4-FFF2-40B4-BE49-F238E27FC236}">
                  <a16:creationId xmlns:a16="http://schemas.microsoft.com/office/drawing/2014/main" id="{2A977F7C-B719-479C-B3C7-E7D5447DB7ED}"/>
                </a:ext>
              </a:extLst>
            </p:cNvPr>
            <p:cNvSpPr>
              <a:spLocks noChangeAspect="1" noChangeShapeType="1"/>
            </p:cNvSpPr>
            <p:nvPr/>
          </p:nvSpPr>
          <p:spPr bwMode="auto">
            <a:xfrm>
              <a:off x="3164" y="3888"/>
              <a:ext cx="14" cy="0"/>
            </a:xfrm>
            <a:prstGeom prst="line">
              <a:avLst/>
            </a:prstGeom>
            <a:noFill/>
            <a:ln w="26988">
              <a:solidFill>
                <a:srgbClr val="606060"/>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sp>
          <p:nvSpPr>
            <p:cNvPr id="3146" name="Line 160">
              <a:extLst>
                <a:ext uri="{FF2B5EF4-FFF2-40B4-BE49-F238E27FC236}">
                  <a16:creationId xmlns:a16="http://schemas.microsoft.com/office/drawing/2014/main" id="{7B5AFF54-273F-4557-8199-91C44E73E671}"/>
                </a:ext>
              </a:extLst>
            </p:cNvPr>
            <p:cNvSpPr>
              <a:spLocks noChangeAspect="1" noChangeShapeType="1"/>
            </p:cNvSpPr>
            <p:nvPr/>
          </p:nvSpPr>
          <p:spPr bwMode="auto">
            <a:xfrm>
              <a:off x="3206" y="3888"/>
              <a:ext cx="13" cy="0"/>
            </a:xfrm>
            <a:prstGeom prst="line">
              <a:avLst/>
            </a:prstGeom>
            <a:noFill/>
            <a:ln w="26988">
              <a:solidFill>
                <a:srgbClr val="606060"/>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sp>
          <p:nvSpPr>
            <p:cNvPr id="3147" name="Line 161">
              <a:extLst>
                <a:ext uri="{FF2B5EF4-FFF2-40B4-BE49-F238E27FC236}">
                  <a16:creationId xmlns:a16="http://schemas.microsoft.com/office/drawing/2014/main" id="{BD7838C7-BB75-41E0-AAFF-7241AF9DB682}"/>
                </a:ext>
              </a:extLst>
            </p:cNvPr>
            <p:cNvSpPr>
              <a:spLocks noChangeAspect="1" noChangeShapeType="1"/>
            </p:cNvSpPr>
            <p:nvPr/>
          </p:nvSpPr>
          <p:spPr bwMode="auto">
            <a:xfrm>
              <a:off x="3247" y="3888"/>
              <a:ext cx="14" cy="0"/>
            </a:xfrm>
            <a:prstGeom prst="line">
              <a:avLst/>
            </a:prstGeom>
            <a:noFill/>
            <a:ln w="26988">
              <a:solidFill>
                <a:srgbClr val="606060"/>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sp>
          <p:nvSpPr>
            <p:cNvPr id="3148" name="Rectangle 163">
              <a:extLst>
                <a:ext uri="{FF2B5EF4-FFF2-40B4-BE49-F238E27FC236}">
                  <a16:creationId xmlns:a16="http://schemas.microsoft.com/office/drawing/2014/main" id="{71F88352-E740-4117-9218-98F766178E65}"/>
                </a:ext>
              </a:extLst>
            </p:cNvPr>
            <p:cNvSpPr>
              <a:spLocks noChangeAspect="1" noChangeArrowheads="1"/>
            </p:cNvSpPr>
            <p:nvPr/>
          </p:nvSpPr>
          <p:spPr bwMode="auto">
            <a:xfrm>
              <a:off x="3294" y="3983"/>
              <a:ext cx="432"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100">
                  <a:solidFill>
                    <a:srgbClr val="000000"/>
                  </a:solidFill>
                </a:rPr>
                <a:t>DFO 20 </a:t>
              </a:r>
              <a:r>
                <a:rPr lang="pt-BR" altLang="en-US" sz="1100">
                  <a:solidFill>
                    <a:srgbClr val="000000"/>
                  </a:solidFill>
                  <a:latin typeface="Symbol" panose="05050102010706020507" pitchFamily="18" charset="2"/>
                </a:rPr>
                <a:t>m</a:t>
              </a:r>
              <a:r>
                <a:rPr lang="pt-BR" altLang="en-US" sz="1100">
                  <a:solidFill>
                    <a:srgbClr val="000000"/>
                  </a:solidFill>
                </a:rPr>
                <a:t>g</a:t>
              </a:r>
            </a:p>
          </p:txBody>
        </p:sp>
        <p:sp>
          <p:nvSpPr>
            <p:cNvPr id="3149" name="Line 166">
              <a:extLst>
                <a:ext uri="{FF2B5EF4-FFF2-40B4-BE49-F238E27FC236}">
                  <a16:creationId xmlns:a16="http://schemas.microsoft.com/office/drawing/2014/main" id="{DB12254C-8CE8-430C-81E2-94EEF39C916F}"/>
                </a:ext>
              </a:extLst>
            </p:cNvPr>
            <p:cNvSpPr>
              <a:spLocks noChangeAspect="1" noChangeShapeType="1"/>
            </p:cNvSpPr>
            <p:nvPr/>
          </p:nvSpPr>
          <p:spPr bwMode="auto">
            <a:xfrm>
              <a:off x="3164" y="4019"/>
              <a:ext cx="14" cy="0"/>
            </a:xfrm>
            <a:prstGeom prst="line">
              <a:avLst/>
            </a:prstGeom>
            <a:noFill/>
            <a:ln w="26988">
              <a:solidFill>
                <a:srgbClr val="606060"/>
              </a:solidFill>
              <a:prstDash val="sysDashDot"/>
              <a:round/>
              <a:headEnd/>
              <a:tailEnd/>
            </a:ln>
            <a:extLst>
              <a:ext uri="{909E8E84-426E-40DD-AFC4-6F175D3DCCD1}">
                <a14:hiddenFill xmlns:a14="http://schemas.microsoft.com/office/drawing/2010/main">
                  <a:noFill/>
                </a14:hiddenFill>
              </a:ext>
            </a:extLst>
          </p:spPr>
          <p:txBody>
            <a:bodyPr/>
            <a:lstStyle/>
            <a:p>
              <a:endParaRPr lang="en-GB"/>
            </a:p>
          </p:txBody>
        </p:sp>
        <p:sp>
          <p:nvSpPr>
            <p:cNvPr id="3150" name="Line 167">
              <a:extLst>
                <a:ext uri="{FF2B5EF4-FFF2-40B4-BE49-F238E27FC236}">
                  <a16:creationId xmlns:a16="http://schemas.microsoft.com/office/drawing/2014/main" id="{7F5DC5DE-3DB8-4FC3-A6F7-BEE4B545C397}"/>
                </a:ext>
              </a:extLst>
            </p:cNvPr>
            <p:cNvSpPr>
              <a:spLocks noChangeAspect="1" noChangeShapeType="1"/>
            </p:cNvSpPr>
            <p:nvPr/>
          </p:nvSpPr>
          <p:spPr bwMode="auto">
            <a:xfrm>
              <a:off x="3206" y="4019"/>
              <a:ext cx="40" cy="0"/>
            </a:xfrm>
            <a:prstGeom prst="line">
              <a:avLst/>
            </a:prstGeom>
            <a:noFill/>
            <a:ln w="26988">
              <a:solidFill>
                <a:srgbClr val="606060"/>
              </a:solidFill>
              <a:prstDash val="sysDashDot"/>
              <a:round/>
              <a:headEnd/>
              <a:tailEnd/>
            </a:ln>
            <a:extLst>
              <a:ext uri="{909E8E84-426E-40DD-AFC4-6F175D3DCCD1}">
                <a14:hiddenFill xmlns:a14="http://schemas.microsoft.com/office/drawing/2010/main">
                  <a:noFill/>
                </a14:hiddenFill>
              </a:ext>
            </a:extLst>
          </p:spPr>
          <p:txBody>
            <a:bodyPr/>
            <a:lstStyle/>
            <a:p>
              <a:endParaRPr lang="en-GB"/>
            </a:p>
          </p:txBody>
        </p:sp>
        <p:sp>
          <p:nvSpPr>
            <p:cNvPr id="3151" name="Rectangle 171">
              <a:extLst>
                <a:ext uri="{FF2B5EF4-FFF2-40B4-BE49-F238E27FC236}">
                  <a16:creationId xmlns:a16="http://schemas.microsoft.com/office/drawing/2014/main" id="{D2D13F0B-25CB-464E-A97E-32C48E6F03D8}"/>
                </a:ext>
              </a:extLst>
            </p:cNvPr>
            <p:cNvSpPr>
              <a:spLocks noChangeAspect="1" noChangeArrowheads="1"/>
            </p:cNvSpPr>
            <p:nvPr/>
          </p:nvSpPr>
          <p:spPr bwMode="auto">
            <a:xfrm>
              <a:off x="3301" y="4111"/>
              <a:ext cx="432"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100">
                  <a:solidFill>
                    <a:srgbClr val="000000"/>
                  </a:solidFill>
                </a:rPr>
                <a:t>DFO 50 </a:t>
              </a:r>
              <a:r>
                <a:rPr lang="pt-BR" altLang="en-US" sz="1100">
                  <a:solidFill>
                    <a:srgbClr val="000000"/>
                  </a:solidFill>
                  <a:latin typeface="Symbol" panose="05050102010706020507" pitchFamily="18" charset="2"/>
                </a:rPr>
                <a:t>m</a:t>
              </a:r>
              <a:r>
                <a:rPr lang="pt-BR" altLang="en-US" sz="1100">
                  <a:solidFill>
                    <a:srgbClr val="000000"/>
                  </a:solidFill>
                </a:rPr>
                <a:t>g</a:t>
              </a:r>
            </a:p>
          </p:txBody>
        </p:sp>
        <p:sp>
          <p:nvSpPr>
            <p:cNvPr id="3152" name="Line 174">
              <a:extLst>
                <a:ext uri="{FF2B5EF4-FFF2-40B4-BE49-F238E27FC236}">
                  <a16:creationId xmlns:a16="http://schemas.microsoft.com/office/drawing/2014/main" id="{69C286B3-C33F-4876-92FC-209C9B67D1EF}"/>
                </a:ext>
              </a:extLst>
            </p:cNvPr>
            <p:cNvSpPr>
              <a:spLocks noChangeAspect="1" noChangeShapeType="1"/>
            </p:cNvSpPr>
            <p:nvPr/>
          </p:nvSpPr>
          <p:spPr bwMode="auto">
            <a:xfrm>
              <a:off x="3164" y="4147"/>
              <a:ext cx="42" cy="0"/>
            </a:xfrm>
            <a:prstGeom prst="line">
              <a:avLst/>
            </a:prstGeom>
            <a:noFill/>
            <a:ln w="26988">
              <a:solidFill>
                <a:srgbClr val="000000"/>
              </a:solidFill>
              <a:prstDash val="sysDash"/>
              <a:round/>
              <a:headEnd/>
              <a:tailEnd/>
            </a:ln>
            <a:extLst>
              <a:ext uri="{909E8E84-426E-40DD-AFC4-6F175D3DCCD1}">
                <a14:hiddenFill xmlns:a14="http://schemas.microsoft.com/office/drawing/2010/main">
                  <a:noFill/>
                </a14:hiddenFill>
              </a:ext>
            </a:extLst>
          </p:spPr>
          <p:txBody>
            <a:bodyPr/>
            <a:lstStyle/>
            <a:p>
              <a:endParaRPr lang="en-GB"/>
            </a:p>
          </p:txBody>
        </p:sp>
        <p:sp>
          <p:nvSpPr>
            <p:cNvPr id="3153" name="Line 175">
              <a:extLst>
                <a:ext uri="{FF2B5EF4-FFF2-40B4-BE49-F238E27FC236}">
                  <a16:creationId xmlns:a16="http://schemas.microsoft.com/office/drawing/2014/main" id="{45E2B08A-683A-4145-8BA2-2B0A2617189B}"/>
                </a:ext>
              </a:extLst>
            </p:cNvPr>
            <p:cNvSpPr>
              <a:spLocks noChangeAspect="1" noChangeShapeType="1"/>
            </p:cNvSpPr>
            <p:nvPr/>
          </p:nvSpPr>
          <p:spPr bwMode="auto">
            <a:xfrm>
              <a:off x="3233" y="4147"/>
              <a:ext cx="31" cy="1"/>
            </a:xfrm>
            <a:prstGeom prst="line">
              <a:avLst/>
            </a:prstGeom>
            <a:noFill/>
            <a:ln w="26988">
              <a:solidFill>
                <a:srgbClr val="000000"/>
              </a:solidFill>
              <a:prstDash val="sysDash"/>
              <a:round/>
              <a:headEnd/>
              <a:tailEnd/>
            </a:ln>
            <a:extLst>
              <a:ext uri="{909E8E84-426E-40DD-AFC4-6F175D3DCCD1}">
                <a14:hiddenFill xmlns:a14="http://schemas.microsoft.com/office/drawing/2010/main">
                  <a:noFill/>
                </a14:hiddenFill>
              </a:ext>
            </a:extLst>
          </p:spPr>
          <p:txBody>
            <a:bodyPr/>
            <a:lstStyle/>
            <a:p>
              <a:endParaRPr lang="en-GB"/>
            </a:p>
          </p:txBody>
        </p:sp>
        <p:sp>
          <p:nvSpPr>
            <p:cNvPr id="3154" name="Rectangle 177">
              <a:extLst>
                <a:ext uri="{FF2B5EF4-FFF2-40B4-BE49-F238E27FC236}">
                  <a16:creationId xmlns:a16="http://schemas.microsoft.com/office/drawing/2014/main" id="{77863336-A503-48CD-93BA-1A5B36A6A384}"/>
                </a:ext>
              </a:extLst>
            </p:cNvPr>
            <p:cNvSpPr>
              <a:spLocks noChangeAspect="1" noChangeArrowheads="1"/>
            </p:cNvSpPr>
            <p:nvPr/>
          </p:nvSpPr>
          <p:spPr bwMode="auto">
            <a:xfrm>
              <a:off x="3302" y="4240"/>
              <a:ext cx="48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100">
                  <a:solidFill>
                    <a:srgbClr val="000000"/>
                  </a:solidFill>
                </a:rPr>
                <a:t>DFO 100 </a:t>
              </a:r>
              <a:r>
                <a:rPr lang="pt-BR" altLang="en-US" sz="1100">
                  <a:solidFill>
                    <a:srgbClr val="000000"/>
                  </a:solidFill>
                  <a:latin typeface="Symbol" panose="05050102010706020507" pitchFamily="18" charset="2"/>
                </a:rPr>
                <a:t>m</a:t>
              </a:r>
              <a:r>
                <a:rPr lang="pt-BR" altLang="en-US" sz="1100">
                  <a:solidFill>
                    <a:srgbClr val="000000"/>
                  </a:solidFill>
                </a:rPr>
                <a:t>g</a:t>
              </a:r>
            </a:p>
          </p:txBody>
        </p:sp>
        <p:sp>
          <p:nvSpPr>
            <p:cNvPr id="3155" name="Line 180">
              <a:extLst>
                <a:ext uri="{FF2B5EF4-FFF2-40B4-BE49-F238E27FC236}">
                  <a16:creationId xmlns:a16="http://schemas.microsoft.com/office/drawing/2014/main" id="{03ABD1EC-6526-4067-A698-42912FD406B5}"/>
                </a:ext>
              </a:extLst>
            </p:cNvPr>
            <p:cNvSpPr>
              <a:spLocks noChangeAspect="1" noChangeShapeType="1"/>
            </p:cNvSpPr>
            <p:nvPr/>
          </p:nvSpPr>
          <p:spPr bwMode="auto">
            <a:xfrm>
              <a:off x="3164" y="4276"/>
              <a:ext cx="100" cy="1"/>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grpSp>
      <p:sp>
        <p:nvSpPr>
          <p:cNvPr id="2138" name="Text Box 182">
            <a:extLst>
              <a:ext uri="{FF2B5EF4-FFF2-40B4-BE49-F238E27FC236}">
                <a16:creationId xmlns:a16="http://schemas.microsoft.com/office/drawing/2014/main" id="{FCE7F621-0BFD-4662-993F-3D5AEF4FCF0A}"/>
              </a:ext>
            </a:extLst>
          </p:cNvPr>
          <p:cNvSpPr txBox="1">
            <a:spLocks noChangeArrowheads="1"/>
          </p:cNvSpPr>
          <p:nvPr/>
        </p:nvSpPr>
        <p:spPr bwMode="auto">
          <a:xfrm>
            <a:off x="476250" y="7308850"/>
            <a:ext cx="5832475" cy="181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pt-BR" altLang="en-US" sz="1100"/>
              <a:t>Figure 1. a)</a:t>
            </a:r>
            <a:r>
              <a:rPr lang="en-US" altLang="en-US" sz="1100"/>
              <a:t> Swiss mice (n=20) were inoculated with 500 </a:t>
            </a:r>
            <a:r>
              <a:rPr lang="en-US" altLang="en-US" sz="1100" i="1"/>
              <a:t>T. cruzi</a:t>
            </a:r>
            <a:r>
              <a:rPr lang="en-US" altLang="en-US" sz="1100"/>
              <a:t> Y strain trypomastigotes and received no treatment (control) or DFA for up to 28 days from 14 days before infection. </a:t>
            </a:r>
            <a:r>
              <a:rPr lang="pt-BR" altLang="en-US" sz="1100"/>
              <a:t>Parasitaemia and mortality were obtained at 14 days after infection. b) </a:t>
            </a:r>
            <a:r>
              <a:rPr lang="en-US" altLang="en-US" sz="1100"/>
              <a:t> </a:t>
            </a:r>
            <a:r>
              <a:rPr lang="en-US" altLang="en-US" sz="1100" i="1"/>
              <a:t>T. cruzi</a:t>
            </a:r>
            <a:r>
              <a:rPr lang="en-US" altLang="en-US" sz="1100"/>
              <a:t> (Tulahuen strain) expressing </a:t>
            </a:r>
            <a:r>
              <a:rPr lang="en-US" altLang="en-US" sz="1100" i="1"/>
              <a:t>Escherichia coli</a:t>
            </a:r>
            <a:r>
              <a:rPr lang="en-US" altLang="en-US" sz="1100"/>
              <a:t> beta-galactosidase gene was cultured for 4 days in L929 fibroblasts in the presence of different concentrations of DFA. Trypanocidal activity was calculated by b-galactosidase activity. The results are expressed as percentage growth inhibition</a:t>
            </a:r>
            <a:r>
              <a:rPr lang="en-US" altLang="en-US" sz="1100">
                <a:solidFill>
                  <a:schemeClr val="accent2"/>
                </a:solidFill>
              </a:rPr>
              <a:t>.</a:t>
            </a:r>
            <a:r>
              <a:rPr lang="en-US" altLang="en-US" sz="1100"/>
              <a:t> BZ was used as positive control. c) Y strain trypomastigotes were cultured in L929 cells in the presence of different concentrations of DFA and had their motility evaluated after 1, 3, 6, 9 and 12 hours. BZ and gentian violet were used as control. </a:t>
            </a:r>
          </a:p>
          <a:p>
            <a:pPr algn="just" eaLnBrk="1" hangingPunct="1"/>
            <a:endParaRPr lang="pt-BR" altLang="en-US" sz="1400">
              <a:solidFill>
                <a:schemeClr val="accent2"/>
              </a:solidFill>
            </a:endParaRPr>
          </a:p>
        </p:txBody>
      </p:sp>
      <p:sp>
        <p:nvSpPr>
          <p:cNvPr id="2139" name="AutoShape 184">
            <a:extLst>
              <a:ext uri="{FF2B5EF4-FFF2-40B4-BE49-F238E27FC236}">
                <a16:creationId xmlns:a16="http://schemas.microsoft.com/office/drawing/2014/main" id="{BA456CE1-21D5-41A8-9483-BF1D02AC66C1}"/>
              </a:ext>
            </a:extLst>
          </p:cNvPr>
          <p:cNvSpPr>
            <a:spLocks noChangeAspect="1" noChangeArrowheads="1" noTextEdit="1"/>
          </p:cNvSpPr>
          <p:nvPr/>
        </p:nvSpPr>
        <p:spPr bwMode="auto">
          <a:xfrm>
            <a:off x="1268413" y="5219700"/>
            <a:ext cx="3095625"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140" name="Line 186">
            <a:extLst>
              <a:ext uri="{FF2B5EF4-FFF2-40B4-BE49-F238E27FC236}">
                <a16:creationId xmlns:a16="http://schemas.microsoft.com/office/drawing/2014/main" id="{B0C1EA46-1C0B-46DF-AB2E-A26A0B52FEBF}"/>
              </a:ext>
            </a:extLst>
          </p:cNvPr>
          <p:cNvSpPr>
            <a:spLocks noChangeShapeType="1"/>
          </p:cNvSpPr>
          <p:nvPr/>
        </p:nvSpPr>
        <p:spPr bwMode="auto">
          <a:xfrm>
            <a:off x="1987550" y="6843713"/>
            <a:ext cx="2641600"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41" name="Line 187">
            <a:extLst>
              <a:ext uri="{FF2B5EF4-FFF2-40B4-BE49-F238E27FC236}">
                <a16:creationId xmlns:a16="http://schemas.microsoft.com/office/drawing/2014/main" id="{BB8FF7C4-199F-4864-9571-939367DBC093}"/>
              </a:ext>
            </a:extLst>
          </p:cNvPr>
          <p:cNvSpPr>
            <a:spLocks noChangeShapeType="1"/>
          </p:cNvSpPr>
          <p:nvPr/>
        </p:nvSpPr>
        <p:spPr bwMode="auto">
          <a:xfrm>
            <a:off x="1987550" y="6843713"/>
            <a:ext cx="0" cy="20637"/>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42" name="Rectangle 188">
            <a:extLst>
              <a:ext uri="{FF2B5EF4-FFF2-40B4-BE49-F238E27FC236}">
                <a16:creationId xmlns:a16="http://schemas.microsoft.com/office/drawing/2014/main" id="{452744B4-4FDC-4547-A6E9-D126D87F18EF}"/>
              </a:ext>
            </a:extLst>
          </p:cNvPr>
          <p:cNvSpPr>
            <a:spLocks noChangeArrowheads="1"/>
          </p:cNvSpPr>
          <p:nvPr/>
        </p:nvSpPr>
        <p:spPr bwMode="auto">
          <a:xfrm>
            <a:off x="2005013" y="6858000"/>
            <a:ext cx="69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0</a:t>
            </a:r>
            <a:endParaRPr lang="pt-BR" altLang="en-US" sz="1000"/>
          </a:p>
        </p:txBody>
      </p:sp>
      <p:sp>
        <p:nvSpPr>
          <p:cNvPr id="2143" name="Line 189">
            <a:extLst>
              <a:ext uri="{FF2B5EF4-FFF2-40B4-BE49-F238E27FC236}">
                <a16:creationId xmlns:a16="http://schemas.microsoft.com/office/drawing/2014/main" id="{5343D5A2-6E79-4D40-B568-6F58095BE67F}"/>
              </a:ext>
            </a:extLst>
          </p:cNvPr>
          <p:cNvSpPr>
            <a:spLocks noChangeShapeType="1"/>
          </p:cNvSpPr>
          <p:nvPr/>
        </p:nvSpPr>
        <p:spPr bwMode="auto">
          <a:xfrm>
            <a:off x="2647950" y="6843713"/>
            <a:ext cx="0" cy="20637"/>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44" name="Rectangle 190">
            <a:extLst>
              <a:ext uri="{FF2B5EF4-FFF2-40B4-BE49-F238E27FC236}">
                <a16:creationId xmlns:a16="http://schemas.microsoft.com/office/drawing/2014/main" id="{4CA84EA1-7B6A-4A59-A093-DCE35C66D324}"/>
              </a:ext>
            </a:extLst>
          </p:cNvPr>
          <p:cNvSpPr>
            <a:spLocks noChangeArrowheads="1"/>
          </p:cNvSpPr>
          <p:nvPr/>
        </p:nvSpPr>
        <p:spPr bwMode="auto">
          <a:xfrm>
            <a:off x="2663825" y="6858000"/>
            <a:ext cx="69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3</a:t>
            </a:r>
            <a:endParaRPr lang="pt-BR" altLang="en-US" sz="1000"/>
          </a:p>
        </p:txBody>
      </p:sp>
      <p:sp>
        <p:nvSpPr>
          <p:cNvPr id="2145" name="Line 191">
            <a:extLst>
              <a:ext uri="{FF2B5EF4-FFF2-40B4-BE49-F238E27FC236}">
                <a16:creationId xmlns:a16="http://schemas.microsoft.com/office/drawing/2014/main" id="{B7874D7D-1AA3-401C-8BB9-68AD11B08F63}"/>
              </a:ext>
            </a:extLst>
          </p:cNvPr>
          <p:cNvSpPr>
            <a:spLocks noChangeShapeType="1"/>
          </p:cNvSpPr>
          <p:nvPr/>
        </p:nvSpPr>
        <p:spPr bwMode="auto">
          <a:xfrm>
            <a:off x="3308350" y="6843713"/>
            <a:ext cx="0" cy="20637"/>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46" name="Rectangle 192">
            <a:extLst>
              <a:ext uri="{FF2B5EF4-FFF2-40B4-BE49-F238E27FC236}">
                <a16:creationId xmlns:a16="http://schemas.microsoft.com/office/drawing/2014/main" id="{39BA4BF4-B217-4CCA-AB43-732BDF2983EE}"/>
              </a:ext>
            </a:extLst>
          </p:cNvPr>
          <p:cNvSpPr>
            <a:spLocks noChangeArrowheads="1"/>
          </p:cNvSpPr>
          <p:nvPr/>
        </p:nvSpPr>
        <p:spPr bwMode="auto">
          <a:xfrm>
            <a:off x="3324225" y="6858000"/>
            <a:ext cx="69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6</a:t>
            </a:r>
            <a:endParaRPr lang="pt-BR" altLang="en-US" sz="1000"/>
          </a:p>
        </p:txBody>
      </p:sp>
      <p:sp>
        <p:nvSpPr>
          <p:cNvPr id="2147" name="Line 193">
            <a:extLst>
              <a:ext uri="{FF2B5EF4-FFF2-40B4-BE49-F238E27FC236}">
                <a16:creationId xmlns:a16="http://schemas.microsoft.com/office/drawing/2014/main" id="{A53DCFBA-D0A5-4DDB-A34B-12D62D35C0F8}"/>
              </a:ext>
            </a:extLst>
          </p:cNvPr>
          <p:cNvSpPr>
            <a:spLocks noChangeShapeType="1"/>
          </p:cNvSpPr>
          <p:nvPr/>
        </p:nvSpPr>
        <p:spPr bwMode="auto">
          <a:xfrm>
            <a:off x="3968750" y="6843713"/>
            <a:ext cx="0" cy="20637"/>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48" name="Rectangle 194">
            <a:extLst>
              <a:ext uri="{FF2B5EF4-FFF2-40B4-BE49-F238E27FC236}">
                <a16:creationId xmlns:a16="http://schemas.microsoft.com/office/drawing/2014/main" id="{67FAA330-F293-47C5-A7B9-537ED87F6F8E}"/>
              </a:ext>
            </a:extLst>
          </p:cNvPr>
          <p:cNvSpPr>
            <a:spLocks noChangeArrowheads="1"/>
          </p:cNvSpPr>
          <p:nvPr/>
        </p:nvSpPr>
        <p:spPr bwMode="auto">
          <a:xfrm>
            <a:off x="3986213" y="6858000"/>
            <a:ext cx="69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9</a:t>
            </a:r>
            <a:endParaRPr lang="pt-BR" altLang="en-US" sz="1000"/>
          </a:p>
        </p:txBody>
      </p:sp>
      <p:sp>
        <p:nvSpPr>
          <p:cNvPr id="2149" name="Line 195">
            <a:extLst>
              <a:ext uri="{FF2B5EF4-FFF2-40B4-BE49-F238E27FC236}">
                <a16:creationId xmlns:a16="http://schemas.microsoft.com/office/drawing/2014/main" id="{BADFB36F-DF3A-4BC8-B93C-B1D7407C403B}"/>
              </a:ext>
            </a:extLst>
          </p:cNvPr>
          <p:cNvSpPr>
            <a:spLocks noChangeShapeType="1"/>
          </p:cNvSpPr>
          <p:nvPr/>
        </p:nvSpPr>
        <p:spPr bwMode="auto">
          <a:xfrm>
            <a:off x="4629150" y="6843713"/>
            <a:ext cx="0" cy="20637"/>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50" name="Rectangle 196">
            <a:extLst>
              <a:ext uri="{FF2B5EF4-FFF2-40B4-BE49-F238E27FC236}">
                <a16:creationId xmlns:a16="http://schemas.microsoft.com/office/drawing/2014/main" id="{E13735CE-62F5-49D4-8B51-A3E9A0086041}"/>
              </a:ext>
            </a:extLst>
          </p:cNvPr>
          <p:cNvSpPr>
            <a:spLocks noChangeArrowheads="1"/>
          </p:cNvSpPr>
          <p:nvPr/>
        </p:nvSpPr>
        <p:spPr bwMode="auto">
          <a:xfrm>
            <a:off x="4610100" y="6859588"/>
            <a:ext cx="1397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12</a:t>
            </a:r>
            <a:endParaRPr lang="pt-BR" altLang="en-US" sz="1000"/>
          </a:p>
        </p:txBody>
      </p:sp>
      <p:sp>
        <p:nvSpPr>
          <p:cNvPr id="2151" name="Line 197">
            <a:extLst>
              <a:ext uri="{FF2B5EF4-FFF2-40B4-BE49-F238E27FC236}">
                <a16:creationId xmlns:a16="http://schemas.microsoft.com/office/drawing/2014/main" id="{A8BB663E-D156-48DF-81E8-A87D451A73ED}"/>
              </a:ext>
            </a:extLst>
          </p:cNvPr>
          <p:cNvSpPr>
            <a:spLocks noChangeShapeType="1"/>
          </p:cNvSpPr>
          <p:nvPr/>
        </p:nvSpPr>
        <p:spPr bwMode="auto">
          <a:xfrm flipV="1">
            <a:off x="1987550" y="5076825"/>
            <a:ext cx="0" cy="1766888"/>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52" name="Line 198">
            <a:extLst>
              <a:ext uri="{FF2B5EF4-FFF2-40B4-BE49-F238E27FC236}">
                <a16:creationId xmlns:a16="http://schemas.microsoft.com/office/drawing/2014/main" id="{0DC2A27A-E961-4FAE-BF30-2535AFC94204}"/>
              </a:ext>
            </a:extLst>
          </p:cNvPr>
          <p:cNvSpPr>
            <a:spLocks noChangeShapeType="1"/>
          </p:cNvSpPr>
          <p:nvPr/>
        </p:nvSpPr>
        <p:spPr bwMode="auto">
          <a:xfrm flipH="1">
            <a:off x="1966913" y="6843713"/>
            <a:ext cx="20637"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53" name="Rectangle 199">
            <a:extLst>
              <a:ext uri="{FF2B5EF4-FFF2-40B4-BE49-F238E27FC236}">
                <a16:creationId xmlns:a16="http://schemas.microsoft.com/office/drawing/2014/main" id="{CA92B496-536E-4B54-84D8-E96C29166B89}"/>
              </a:ext>
            </a:extLst>
          </p:cNvPr>
          <p:cNvSpPr>
            <a:spLocks noChangeArrowheads="1"/>
          </p:cNvSpPr>
          <p:nvPr/>
        </p:nvSpPr>
        <p:spPr bwMode="auto">
          <a:xfrm>
            <a:off x="1824038" y="6802438"/>
            <a:ext cx="1746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0.0</a:t>
            </a:r>
            <a:endParaRPr lang="pt-BR" altLang="en-US" sz="1000"/>
          </a:p>
        </p:txBody>
      </p:sp>
      <p:sp>
        <p:nvSpPr>
          <p:cNvPr id="2154" name="Line 200">
            <a:extLst>
              <a:ext uri="{FF2B5EF4-FFF2-40B4-BE49-F238E27FC236}">
                <a16:creationId xmlns:a16="http://schemas.microsoft.com/office/drawing/2014/main" id="{0FBD33AC-64DF-4EB2-9EE3-0EA1C268EC44}"/>
              </a:ext>
            </a:extLst>
          </p:cNvPr>
          <p:cNvSpPr>
            <a:spLocks noChangeShapeType="1"/>
          </p:cNvSpPr>
          <p:nvPr/>
        </p:nvSpPr>
        <p:spPr bwMode="auto">
          <a:xfrm flipH="1">
            <a:off x="1966913" y="5959475"/>
            <a:ext cx="20637"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55" name="Rectangle 201">
            <a:extLst>
              <a:ext uri="{FF2B5EF4-FFF2-40B4-BE49-F238E27FC236}">
                <a16:creationId xmlns:a16="http://schemas.microsoft.com/office/drawing/2014/main" id="{DDDF1772-F9B5-45DB-963F-EF35D7CE8656}"/>
              </a:ext>
            </a:extLst>
          </p:cNvPr>
          <p:cNvSpPr>
            <a:spLocks noChangeArrowheads="1"/>
          </p:cNvSpPr>
          <p:nvPr/>
        </p:nvSpPr>
        <p:spPr bwMode="auto">
          <a:xfrm>
            <a:off x="1824038" y="5919788"/>
            <a:ext cx="1746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0.5</a:t>
            </a:r>
            <a:endParaRPr lang="pt-BR" altLang="en-US" sz="1000"/>
          </a:p>
        </p:txBody>
      </p:sp>
      <p:sp>
        <p:nvSpPr>
          <p:cNvPr id="2156" name="Line 202">
            <a:extLst>
              <a:ext uri="{FF2B5EF4-FFF2-40B4-BE49-F238E27FC236}">
                <a16:creationId xmlns:a16="http://schemas.microsoft.com/office/drawing/2014/main" id="{7825C411-5B1D-4971-B6FA-96974F717923}"/>
              </a:ext>
            </a:extLst>
          </p:cNvPr>
          <p:cNvSpPr>
            <a:spLocks noChangeShapeType="1"/>
          </p:cNvSpPr>
          <p:nvPr/>
        </p:nvSpPr>
        <p:spPr bwMode="auto">
          <a:xfrm flipH="1">
            <a:off x="1966913" y="5076825"/>
            <a:ext cx="20637"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57" name="Rectangle 203">
            <a:extLst>
              <a:ext uri="{FF2B5EF4-FFF2-40B4-BE49-F238E27FC236}">
                <a16:creationId xmlns:a16="http://schemas.microsoft.com/office/drawing/2014/main" id="{FB5D1D4D-D3D8-4263-845B-3BA75FA7BD16}"/>
              </a:ext>
            </a:extLst>
          </p:cNvPr>
          <p:cNvSpPr>
            <a:spLocks noChangeArrowheads="1"/>
          </p:cNvSpPr>
          <p:nvPr/>
        </p:nvSpPr>
        <p:spPr bwMode="auto">
          <a:xfrm>
            <a:off x="1824038" y="5035550"/>
            <a:ext cx="1746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1.0</a:t>
            </a:r>
            <a:endParaRPr lang="pt-BR" altLang="en-US" sz="1000"/>
          </a:p>
        </p:txBody>
      </p:sp>
      <p:sp>
        <p:nvSpPr>
          <p:cNvPr id="2158" name="Line 204">
            <a:extLst>
              <a:ext uri="{FF2B5EF4-FFF2-40B4-BE49-F238E27FC236}">
                <a16:creationId xmlns:a16="http://schemas.microsoft.com/office/drawing/2014/main" id="{E8F2B474-7E80-408F-A784-29C00C9D0630}"/>
              </a:ext>
            </a:extLst>
          </p:cNvPr>
          <p:cNvSpPr>
            <a:spLocks noChangeShapeType="1"/>
          </p:cNvSpPr>
          <p:nvPr/>
        </p:nvSpPr>
        <p:spPr bwMode="auto">
          <a:xfrm>
            <a:off x="1987550" y="5076825"/>
            <a:ext cx="219075" cy="1766888"/>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59" name="Line 205">
            <a:extLst>
              <a:ext uri="{FF2B5EF4-FFF2-40B4-BE49-F238E27FC236}">
                <a16:creationId xmlns:a16="http://schemas.microsoft.com/office/drawing/2014/main" id="{5477A378-6BAF-4D27-9DEC-BA687BF7B8CF}"/>
              </a:ext>
            </a:extLst>
          </p:cNvPr>
          <p:cNvSpPr>
            <a:spLocks noChangeShapeType="1"/>
          </p:cNvSpPr>
          <p:nvPr/>
        </p:nvSpPr>
        <p:spPr bwMode="auto">
          <a:xfrm>
            <a:off x="2206625" y="6843713"/>
            <a:ext cx="441325" cy="0"/>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60" name="Line 206">
            <a:extLst>
              <a:ext uri="{FF2B5EF4-FFF2-40B4-BE49-F238E27FC236}">
                <a16:creationId xmlns:a16="http://schemas.microsoft.com/office/drawing/2014/main" id="{7CDA822C-E953-4BFF-A478-8CABA07E76DA}"/>
              </a:ext>
            </a:extLst>
          </p:cNvPr>
          <p:cNvSpPr>
            <a:spLocks noChangeShapeType="1"/>
          </p:cNvSpPr>
          <p:nvPr/>
        </p:nvSpPr>
        <p:spPr bwMode="auto">
          <a:xfrm>
            <a:off x="2647950" y="6843713"/>
            <a:ext cx="660400" cy="0"/>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61" name="Line 207">
            <a:extLst>
              <a:ext uri="{FF2B5EF4-FFF2-40B4-BE49-F238E27FC236}">
                <a16:creationId xmlns:a16="http://schemas.microsoft.com/office/drawing/2014/main" id="{798F8D50-9D41-48BE-B42E-FE3AF656F6FE}"/>
              </a:ext>
            </a:extLst>
          </p:cNvPr>
          <p:cNvSpPr>
            <a:spLocks noChangeShapeType="1"/>
          </p:cNvSpPr>
          <p:nvPr/>
        </p:nvSpPr>
        <p:spPr bwMode="auto">
          <a:xfrm>
            <a:off x="3308350" y="6843713"/>
            <a:ext cx="660400" cy="0"/>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62" name="Line 208">
            <a:extLst>
              <a:ext uri="{FF2B5EF4-FFF2-40B4-BE49-F238E27FC236}">
                <a16:creationId xmlns:a16="http://schemas.microsoft.com/office/drawing/2014/main" id="{D880B1D1-282E-4F76-B361-70D97525E28C}"/>
              </a:ext>
            </a:extLst>
          </p:cNvPr>
          <p:cNvSpPr>
            <a:spLocks noChangeShapeType="1"/>
          </p:cNvSpPr>
          <p:nvPr/>
        </p:nvSpPr>
        <p:spPr bwMode="auto">
          <a:xfrm>
            <a:off x="1987550" y="5076825"/>
            <a:ext cx="219075" cy="4254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63" name="Line 209">
            <a:extLst>
              <a:ext uri="{FF2B5EF4-FFF2-40B4-BE49-F238E27FC236}">
                <a16:creationId xmlns:a16="http://schemas.microsoft.com/office/drawing/2014/main" id="{BE09B303-64FB-4679-954B-2C3065AAFBFA}"/>
              </a:ext>
            </a:extLst>
          </p:cNvPr>
          <p:cNvSpPr>
            <a:spLocks noChangeShapeType="1"/>
          </p:cNvSpPr>
          <p:nvPr/>
        </p:nvSpPr>
        <p:spPr bwMode="auto">
          <a:xfrm>
            <a:off x="2206625" y="5502275"/>
            <a:ext cx="441325" cy="793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64" name="Line 210">
            <a:extLst>
              <a:ext uri="{FF2B5EF4-FFF2-40B4-BE49-F238E27FC236}">
                <a16:creationId xmlns:a16="http://schemas.microsoft.com/office/drawing/2014/main" id="{BE583CFA-15E5-494B-A783-3BD4F15B4968}"/>
              </a:ext>
            </a:extLst>
          </p:cNvPr>
          <p:cNvSpPr>
            <a:spLocks noChangeShapeType="1"/>
          </p:cNvSpPr>
          <p:nvPr/>
        </p:nvSpPr>
        <p:spPr bwMode="auto">
          <a:xfrm>
            <a:off x="2647950" y="5581650"/>
            <a:ext cx="660400" cy="7397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65" name="Line 211">
            <a:extLst>
              <a:ext uri="{FF2B5EF4-FFF2-40B4-BE49-F238E27FC236}">
                <a16:creationId xmlns:a16="http://schemas.microsoft.com/office/drawing/2014/main" id="{EED2CC70-93A7-4D4B-9DC7-36BEC44F0856}"/>
              </a:ext>
            </a:extLst>
          </p:cNvPr>
          <p:cNvSpPr>
            <a:spLocks noChangeShapeType="1"/>
          </p:cNvSpPr>
          <p:nvPr/>
        </p:nvSpPr>
        <p:spPr bwMode="auto">
          <a:xfrm>
            <a:off x="3308350" y="6321425"/>
            <a:ext cx="660400" cy="952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66" name="Line 212">
            <a:extLst>
              <a:ext uri="{FF2B5EF4-FFF2-40B4-BE49-F238E27FC236}">
                <a16:creationId xmlns:a16="http://schemas.microsoft.com/office/drawing/2014/main" id="{24C5EAF6-1D6F-4B0B-B7F6-6342548D8F9A}"/>
              </a:ext>
            </a:extLst>
          </p:cNvPr>
          <p:cNvSpPr>
            <a:spLocks noChangeShapeType="1"/>
          </p:cNvSpPr>
          <p:nvPr/>
        </p:nvSpPr>
        <p:spPr bwMode="auto">
          <a:xfrm>
            <a:off x="3968750" y="6330950"/>
            <a:ext cx="660400" cy="80963"/>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67" name="Line 213">
            <a:extLst>
              <a:ext uri="{FF2B5EF4-FFF2-40B4-BE49-F238E27FC236}">
                <a16:creationId xmlns:a16="http://schemas.microsoft.com/office/drawing/2014/main" id="{3EB4BBDE-BFF5-428D-82AB-0CA33A141EC2}"/>
              </a:ext>
            </a:extLst>
          </p:cNvPr>
          <p:cNvSpPr>
            <a:spLocks noChangeShapeType="1"/>
          </p:cNvSpPr>
          <p:nvPr/>
        </p:nvSpPr>
        <p:spPr bwMode="auto">
          <a:xfrm>
            <a:off x="1987550" y="5076825"/>
            <a:ext cx="30163" cy="50800"/>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68" name="Line 214">
            <a:extLst>
              <a:ext uri="{FF2B5EF4-FFF2-40B4-BE49-F238E27FC236}">
                <a16:creationId xmlns:a16="http://schemas.microsoft.com/office/drawing/2014/main" id="{9B92BE0E-F23F-4766-A252-49E5B0EE4856}"/>
              </a:ext>
            </a:extLst>
          </p:cNvPr>
          <p:cNvSpPr>
            <a:spLocks noChangeShapeType="1"/>
          </p:cNvSpPr>
          <p:nvPr/>
        </p:nvSpPr>
        <p:spPr bwMode="auto">
          <a:xfrm>
            <a:off x="2036763" y="5162550"/>
            <a:ext cx="30162" cy="53975"/>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69" name="Line 215">
            <a:extLst>
              <a:ext uri="{FF2B5EF4-FFF2-40B4-BE49-F238E27FC236}">
                <a16:creationId xmlns:a16="http://schemas.microsoft.com/office/drawing/2014/main" id="{F3E99A75-2606-4E8A-9C8F-C9589A559565}"/>
              </a:ext>
            </a:extLst>
          </p:cNvPr>
          <p:cNvSpPr>
            <a:spLocks noChangeShapeType="1"/>
          </p:cNvSpPr>
          <p:nvPr/>
        </p:nvSpPr>
        <p:spPr bwMode="auto">
          <a:xfrm>
            <a:off x="2085975" y="5248275"/>
            <a:ext cx="30163" cy="52388"/>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70" name="Line 216">
            <a:extLst>
              <a:ext uri="{FF2B5EF4-FFF2-40B4-BE49-F238E27FC236}">
                <a16:creationId xmlns:a16="http://schemas.microsoft.com/office/drawing/2014/main" id="{7FF91F89-8E08-42FF-BBB6-5C8C1FE8BEC8}"/>
              </a:ext>
            </a:extLst>
          </p:cNvPr>
          <p:cNvSpPr>
            <a:spLocks noChangeShapeType="1"/>
          </p:cNvSpPr>
          <p:nvPr/>
        </p:nvSpPr>
        <p:spPr bwMode="auto">
          <a:xfrm>
            <a:off x="2135188" y="5335588"/>
            <a:ext cx="30162" cy="52387"/>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71" name="Line 217">
            <a:extLst>
              <a:ext uri="{FF2B5EF4-FFF2-40B4-BE49-F238E27FC236}">
                <a16:creationId xmlns:a16="http://schemas.microsoft.com/office/drawing/2014/main" id="{E7011EAC-1609-42ED-9B59-CF77B46B3740}"/>
              </a:ext>
            </a:extLst>
          </p:cNvPr>
          <p:cNvSpPr>
            <a:spLocks noChangeShapeType="1"/>
          </p:cNvSpPr>
          <p:nvPr/>
        </p:nvSpPr>
        <p:spPr bwMode="auto">
          <a:xfrm>
            <a:off x="2184400" y="5422900"/>
            <a:ext cx="22225" cy="38100"/>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72" name="Line 218">
            <a:extLst>
              <a:ext uri="{FF2B5EF4-FFF2-40B4-BE49-F238E27FC236}">
                <a16:creationId xmlns:a16="http://schemas.microsoft.com/office/drawing/2014/main" id="{BC850F41-C057-4DF3-815B-0E6C11554339}"/>
              </a:ext>
            </a:extLst>
          </p:cNvPr>
          <p:cNvSpPr>
            <a:spLocks noChangeShapeType="1"/>
          </p:cNvSpPr>
          <p:nvPr/>
        </p:nvSpPr>
        <p:spPr bwMode="auto">
          <a:xfrm>
            <a:off x="2206625" y="5461000"/>
            <a:ext cx="15875" cy="6350"/>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73" name="Line 219">
            <a:extLst>
              <a:ext uri="{FF2B5EF4-FFF2-40B4-BE49-F238E27FC236}">
                <a16:creationId xmlns:a16="http://schemas.microsoft.com/office/drawing/2014/main" id="{96CDAD2F-B489-42BA-B875-B9955A04E127}"/>
              </a:ext>
            </a:extLst>
          </p:cNvPr>
          <p:cNvSpPr>
            <a:spLocks noChangeShapeType="1"/>
          </p:cNvSpPr>
          <p:nvPr/>
        </p:nvSpPr>
        <p:spPr bwMode="auto">
          <a:xfrm>
            <a:off x="2259013" y="5480050"/>
            <a:ext cx="55562" cy="22225"/>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74" name="Line 220">
            <a:extLst>
              <a:ext uri="{FF2B5EF4-FFF2-40B4-BE49-F238E27FC236}">
                <a16:creationId xmlns:a16="http://schemas.microsoft.com/office/drawing/2014/main" id="{DF0F6746-F36F-4564-9908-0951F7308F65}"/>
              </a:ext>
            </a:extLst>
          </p:cNvPr>
          <p:cNvSpPr>
            <a:spLocks noChangeShapeType="1"/>
          </p:cNvSpPr>
          <p:nvPr/>
        </p:nvSpPr>
        <p:spPr bwMode="auto">
          <a:xfrm>
            <a:off x="2351088" y="5516563"/>
            <a:ext cx="55562" cy="22225"/>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75" name="Line 221">
            <a:extLst>
              <a:ext uri="{FF2B5EF4-FFF2-40B4-BE49-F238E27FC236}">
                <a16:creationId xmlns:a16="http://schemas.microsoft.com/office/drawing/2014/main" id="{9AE42D30-3DB4-40BB-9F45-00188E3090A3}"/>
              </a:ext>
            </a:extLst>
          </p:cNvPr>
          <p:cNvSpPr>
            <a:spLocks noChangeShapeType="1"/>
          </p:cNvSpPr>
          <p:nvPr/>
        </p:nvSpPr>
        <p:spPr bwMode="auto">
          <a:xfrm>
            <a:off x="2443163" y="5553075"/>
            <a:ext cx="55562" cy="22225"/>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76" name="Line 222">
            <a:extLst>
              <a:ext uri="{FF2B5EF4-FFF2-40B4-BE49-F238E27FC236}">
                <a16:creationId xmlns:a16="http://schemas.microsoft.com/office/drawing/2014/main" id="{A1314016-8D32-46F1-AE4D-08E014D316D2}"/>
              </a:ext>
            </a:extLst>
          </p:cNvPr>
          <p:cNvSpPr>
            <a:spLocks noChangeShapeType="1"/>
          </p:cNvSpPr>
          <p:nvPr/>
        </p:nvSpPr>
        <p:spPr bwMode="auto">
          <a:xfrm>
            <a:off x="2536825" y="5589588"/>
            <a:ext cx="55563" cy="22225"/>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77" name="Line 223">
            <a:extLst>
              <a:ext uri="{FF2B5EF4-FFF2-40B4-BE49-F238E27FC236}">
                <a16:creationId xmlns:a16="http://schemas.microsoft.com/office/drawing/2014/main" id="{6EAE4FDE-3BE4-444A-8BEA-17006F1AB592}"/>
              </a:ext>
            </a:extLst>
          </p:cNvPr>
          <p:cNvSpPr>
            <a:spLocks noChangeShapeType="1"/>
          </p:cNvSpPr>
          <p:nvPr/>
        </p:nvSpPr>
        <p:spPr bwMode="auto">
          <a:xfrm>
            <a:off x="2628900" y="5626100"/>
            <a:ext cx="19050" cy="9525"/>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78" name="Line 224">
            <a:extLst>
              <a:ext uri="{FF2B5EF4-FFF2-40B4-BE49-F238E27FC236}">
                <a16:creationId xmlns:a16="http://schemas.microsoft.com/office/drawing/2014/main" id="{3EDFC45A-B567-4627-8297-A0DFB54A6AF7}"/>
              </a:ext>
            </a:extLst>
          </p:cNvPr>
          <p:cNvSpPr>
            <a:spLocks noChangeShapeType="1"/>
          </p:cNvSpPr>
          <p:nvPr/>
        </p:nvSpPr>
        <p:spPr bwMode="auto">
          <a:xfrm>
            <a:off x="2647950" y="5635625"/>
            <a:ext cx="39688" cy="1588"/>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79" name="Line 225">
            <a:extLst>
              <a:ext uri="{FF2B5EF4-FFF2-40B4-BE49-F238E27FC236}">
                <a16:creationId xmlns:a16="http://schemas.microsoft.com/office/drawing/2014/main" id="{376FB7A8-A4AE-434D-9193-EB2536CA0F14}"/>
              </a:ext>
            </a:extLst>
          </p:cNvPr>
          <p:cNvSpPr>
            <a:spLocks noChangeShapeType="1"/>
          </p:cNvSpPr>
          <p:nvPr/>
        </p:nvSpPr>
        <p:spPr bwMode="auto">
          <a:xfrm>
            <a:off x="2725738" y="5640388"/>
            <a:ext cx="60325" cy="6350"/>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80" name="Line 226">
            <a:extLst>
              <a:ext uri="{FF2B5EF4-FFF2-40B4-BE49-F238E27FC236}">
                <a16:creationId xmlns:a16="http://schemas.microsoft.com/office/drawing/2014/main" id="{B6E09377-CCEF-4902-B0E7-2B619754A249}"/>
              </a:ext>
            </a:extLst>
          </p:cNvPr>
          <p:cNvSpPr>
            <a:spLocks noChangeShapeType="1"/>
          </p:cNvSpPr>
          <p:nvPr/>
        </p:nvSpPr>
        <p:spPr bwMode="auto">
          <a:xfrm>
            <a:off x="2825750" y="5649913"/>
            <a:ext cx="58738" cy="6350"/>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81" name="Line 227">
            <a:extLst>
              <a:ext uri="{FF2B5EF4-FFF2-40B4-BE49-F238E27FC236}">
                <a16:creationId xmlns:a16="http://schemas.microsoft.com/office/drawing/2014/main" id="{C674D030-1073-415B-ADD0-4EBDAFCA7D8B}"/>
              </a:ext>
            </a:extLst>
          </p:cNvPr>
          <p:cNvSpPr>
            <a:spLocks noChangeShapeType="1"/>
          </p:cNvSpPr>
          <p:nvPr/>
        </p:nvSpPr>
        <p:spPr bwMode="auto">
          <a:xfrm>
            <a:off x="2925763" y="5659438"/>
            <a:ext cx="60325" cy="4762"/>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82" name="Line 228">
            <a:extLst>
              <a:ext uri="{FF2B5EF4-FFF2-40B4-BE49-F238E27FC236}">
                <a16:creationId xmlns:a16="http://schemas.microsoft.com/office/drawing/2014/main" id="{5584EB58-CB12-4D39-971C-4254FC009178}"/>
              </a:ext>
            </a:extLst>
          </p:cNvPr>
          <p:cNvSpPr>
            <a:spLocks noChangeShapeType="1"/>
          </p:cNvSpPr>
          <p:nvPr/>
        </p:nvSpPr>
        <p:spPr bwMode="auto">
          <a:xfrm>
            <a:off x="3025775" y="5668963"/>
            <a:ext cx="57150" cy="4762"/>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83" name="Line 229">
            <a:extLst>
              <a:ext uri="{FF2B5EF4-FFF2-40B4-BE49-F238E27FC236}">
                <a16:creationId xmlns:a16="http://schemas.microsoft.com/office/drawing/2014/main" id="{C868EAAD-F9A7-4425-8BF7-A7FDD46A9967}"/>
              </a:ext>
            </a:extLst>
          </p:cNvPr>
          <p:cNvSpPr>
            <a:spLocks noChangeShapeType="1"/>
          </p:cNvSpPr>
          <p:nvPr/>
        </p:nvSpPr>
        <p:spPr bwMode="auto">
          <a:xfrm>
            <a:off x="3124200" y="5676900"/>
            <a:ext cx="58738" cy="6350"/>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84" name="Line 230">
            <a:extLst>
              <a:ext uri="{FF2B5EF4-FFF2-40B4-BE49-F238E27FC236}">
                <a16:creationId xmlns:a16="http://schemas.microsoft.com/office/drawing/2014/main" id="{D90CEB46-7E6B-487E-9A1F-6B287513532C}"/>
              </a:ext>
            </a:extLst>
          </p:cNvPr>
          <p:cNvSpPr>
            <a:spLocks noChangeShapeType="1"/>
          </p:cNvSpPr>
          <p:nvPr/>
        </p:nvSpPr>
        <p:spPr bwMode="auto">
          <a:xfrm>
            <a:off x="3222625" y="5686425"/>
            <a:ext cx="60325" cy="4763"/>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85" name="Line 231">
            <a:extLst>
              <a:ext uri="{FF2B5EF4-FFF2-40B4-BE49-F238E27FC236}">
                <a16:creationId xmlns:a16="http://schemas.microsoft.com/office/drawing/2014/main" id="{751FC2FE-5BCA-4152-852F-B9BBE7E8BA66}"/>
              </a:ext>
            </a:extLst>
          </p:cNvPr>
          <p:cNvSpPr>
            <a:spLocks noChangeShapeType="1"/>
          </p:cNvSpPr>
          <p:nvPr/>
        </p:nvSpPr>
        <p:spPr bwMode="auto">
          <a:xfrm>
            <a:off x="3324225" y="5695950"/>
            <a:ext cx="55563" cy="7938"/>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86" name="Line 232">
            <a:extLst>
              <a:ext uri="{FF2B5EF4-FFF2-40B4-BE49-F238E27FC236}">
                <a16:creationId xmlns:a16="http://schemas.microsoft.com/office/drawing/2014/main" id="{3BB6B5F5-2627-465F-9D43-C1F1482E298B}"/>
              </a:ext>
            </a:extLst>
          </p:cNvPr>
          <p:cNvSpPr>
            <a:spLocks noChangeShapeType="1"/>
          </p:cNvSpPr>
          <p:nvPr/>
        </p:nvSpPr>
        <p:spPr bwMode="auto">
          <a:xfrm>
            <a:off x="3421063" y="5708650"/>
            <a:ext cx="60325" cy="6350"/>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87" name="Line 233">
            <a:extLst>
              <a:ext uri="{FF2B5EF4-FFF2-40B4-BE49-F238E27FC236}">
                <a16:creationId xmlns:a16="http://schemas.microsoft.com/office/drawing/2014/main" id="{51C490C5-6CC4-44B7-9EAC-92AED1326A6E}"/>
              </a:ext>
            </a:extLst>
          </p:cNvPr>
          <p:cNvSpPr>
            <a:spLocks noChangeShapeType="1"/>
          </p:cNvSpPr>
          <p:nvPr/>
        </p:nvSpPr>
        <p:spPr bwMode="auto">
          <a:xfrm>
            <a:off x="3519488" y="5721350"/>
            <a:ext cx="60325" cy="4763"/>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88" name="Line 234">
            <a:extLst>
              <a:ext uri="{FF2B5EF4-FFF2-40B4-BE49-F238E27FC236}">
                <a16:creationId xmlns:a16="http://schemas.microsoft.com/office/drawing/2014/main" id="{05CF0091-71C3-4CEA-BEA1-9FE2CDF24CDB}"/>
              </a:ext>
            </a:extLst>
          </p:cNvPr>
          <p:cNvSpPr>
            <a:spLocks noChangeShapeType="1"/>
          </p:cNvSpPr>
          <p:nvPr/>
        </p:nvSpPr>
        <p:spPr bwMode="auto">
          <a:xfrm>
            <a:off x="3619500" y="5732463"/>
            <a:ext cx="58738" cy="7937"/>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89" name="Line 235">
            <a:extLst>
              <a:ext uri="{FF2B5EF4-FFF2-40B4-BE49-F238E27FC236}">
                <a16:creationId xmlns:a16="http://schemas.microsoft.com/office/drawing/2014/main" id="{63B7805B-3CCC-472F-A1E0-FC34E9A9B128}"/>
              </a:ext>
            </a:extLst>
          </p:cNvPr>
          <p:cNvSpPr>
            <a:spLocks noChangeShapeType="1"/>
          </p:cNvSpPr>
          <p:nvPr/>
        </p:nvSpPr>
        <p:spPr bwMode="auto">
          <a:xfrm>
            <a:off x="3717925" y="5743575"/>
            <a:ext cx="60325" cy="7938"/>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90" name="Line 236">
            <a:extLst>
              <a:ext uri="{FF2B5EF4-FFF2-40B4-BE49-F238E27FC236}">
                <a16:creationId xmlns:a16="http://schemas.microsoft.com/office/drawing/2014/main" id="{FA19DF2C-0D16-4523-A8B3-F5A5F8B7C3C8}"/>
              </a:ext>
            </a:extLst>
          </p:cNvPr>
          <p:cNvSpPr>
            <a:spLocks noChangeShapeType="1"/>
          </p:cNvSpPr>
          <p:nvPr/>
        </p:nvSpPr>
        <p:spPr bwMode="auto">
          <a:xfrm>
            <a:off x="3816350" y="5756275"/>
            <a:ext cx="58738" cy="6350"/>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91" name="Line 237">
            <a:extLst>
              <a:ext uri="{FF2B5EF4-FFF2-40B4-BE49-F238E27FC236}">
                <a16:creationId xmlns:a16="http://schemas.microsoft.com/office/drawing/2014/main" id="{1E10204C-5669-4F14-B625-6A839B3CE8DA}"/>
              </a:ext>
            </a:extLst>
          </p:cNvPr>
          <p:cNvSpPr>
            <a:spLocks noChangeShapeType="1"/>
          </p:cNvSpPr>
          <p:nvPr/>
        </p:nvSpPr>
        <p:spPr bwMode="auto">
          <a:xfrm>
            <a:off x="3916363" y="5767388"/>
            <a:ext cx="52387" cy="6350"/>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92" name="Line 238">
            <a:extLst>
              <a:ext uri="{FF2B5EF4-FFF2-40B4-BE49-F238E27FC236}">
                <a16:creationId xmlns:a16="http://schemas.microsoft.com/office/drawing/2014/main" id="{D7E3A4C7-AB92-48C1-88F5-6F487626816B}"/>
              </a:ext>
            </a:extLst>
          </p:cNvPr>
          <p:cNvSpPr>
            <a:spLocks noChangeShapeType="1"/>
          </p:cNvSpPr>
          <p:nvPr/>
        </p:nvSpPr>
        <p:spPr bwMode="auto">
          <a:xfrm>
            <a:off x="3968750" y="5773738"/>
            <a:ext cx="6350" cy="0"/>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93" name="Line 239">
            <a:extLst>
              <a:ext uri="{FF2B5EF4-FFF2-40B4-BE49-F238E27FC236}">
                <a16:creationId xmlns:a16="http://schemas.microsoft.com/office/drawing/2014/main" id="{4C4CF7F6-85D2-4CA7-B02B-B021368F56E4}"/>
              </a:ext>
            </a:extLst>
          </p:cNvPr>
          <p:cNvSpPr>
            <a:spLocks noChangeShapeType="1"/>
          </p:cNvSpPr>
          <p:nvPr/>
        </p:nvSpPr>
        <p:spPr bwMode="auto">
          <a:xfrm>
            <a:off x="4014788" y="5776913"/>
            <a:ext cx="60325" cy="4762"/>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94" name="Line 240">
            <a:extLst>
              <a:ext uri="{FF2B5EF4-FFF2-40B4-BE49-F238E27FC236}">
                <a16:creationId xmlns:a16="http://schemas.microsoft.com/office/drawing/2014/main" id="{D3EF77F6-CE24-447E-97EF-217A2F8D35D9}"/>
              </a:ext>
            </a:extLst>
          </p:cNvPr>
          <p:cNvSpPr>
            <a:spLocks noChangeShapeType="1"/>
          </p:cNvSpPr>
          <p:nvPr/>
        </p:nvSpPr>
        <p:spPr bwMode="auto">
          <a:xfrm>
            <a:off x="4113213" y="5783263"/>
            <a:ext cx="60325" cy="4762"/>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95" name="Line 241">
            <a:extLst>
              <a:ext uri="{FF2B5EF4-FFF2-40B4-BE49-F238E27FC236}">
                <a16:creationId xmlns:a16="http://schemas.microsoft.com/office/drawing/2014/main" id="{A113EFD2-F326-4998-81A8-62EDE3EBA3AF}"/>
              </a:ext>
            </a:extLst>
          </p:cNvPr>
          <p:cNvSpPr>
            <a:spLocks noChangeShapeType="1"/>
          </p:cNvSpPr>
          <p:nvPr/>
        </p:nvSpPr>
        <p:spPr bwMode="auto">
          <a:xfrm>
            <a:off x="4213225" y="5791200"/>
            <a:ext cx="60325" cy="3175"/>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96" name="Line 242">
            <a:extLst>
              <a:ext uri="{FF2B5EF4-FFF2-40B4-BE49-F238E27FC236}">
                <a16:creationId xmlns:a16="http://schemas.microsoft.com/office/drawing/2014/main" id="{960E23E8-FB97-4A65-A3E6-683475A7AD9A}"/>
              </a:ext>
            </a:extLst>
          </p:cNvPr>
          <p:cNvSpPr>
            <a:spLocks noChangeShapeType="1"/>
          </p:cNvSpPr>
          <p:nvPr/>
        </p:nvSpPr>
        <p:spPr bwMode="auto">
          <a:xfrm>
            <a:off x="4313238" y="5797550"/>
            <a:ext cx="58737" cy="3175"/>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97" name="Line 243">
            <a:extLst>
              <a:ext uri="{FF2B5EF4-FFF2-40B4-BE49-F238E27FC236}">
                <a16:creationId xmlns:a16="http://schemas.microsoft.com/office/drawing/2014/main" id="{FAEA694D-9008-4E9A-AFFD-6D02737A7DDF}"/>
              </a:ext>
            </a:extLst>
          </p:cNvPr>
          <p:cNvSpPr>
            <a:spLocks noChangeShapeType="1"/>
          </p:cNvSpPr>
          <p:nvPr/>
        </p:nvSpPr>
        <p:spPr bwMode="auto">
          <a:xfrm>
            <a:off x="4411663" y="5803900"/>
            <a:ext cx="60325" cy="4763"/>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98" name="Line 244">
            <a:extLst>
              <a:ext uri="{FF2B5EF4-FFF2-40B4-BE49-F238E27FC236}">
                <a16:creationId xmlns:a16="http://schemas.microsoft.com/office/drawing/2014/main" id="{23AFEA56-BD09-4FB3-B7AB-6BECDC62F0C2}"/>
              </a:ext>
            </a:extLst>
          </p:cNvPr>
          <p:cNvSpPr>
            <a:spLocks noChangeShapeType="1"/>
          </p:cNvSpPr>
          <p:nvPr/>
        </p:nvSpPr>
        <p:spPr bwMode="auto">
          <a:xfrm>
            <a:off x="4511675" y="5810250"/>
            <a:ext cx="60325" cy="4763"/>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99" name="Line 245">
            <a:extLst>
              <a:ext uri="{FF2B5EF4-FFF2-40B4-BE49-F238E27FC236}">
                <a16:creationId xmlns:a16="http://schemas.microsoft.com/office/drawing/2014/main" id="{91E9B144-81E3-4A9A-9558-1B592D659CC6}"/>
              </a:ext>
            </a:extLst>
          </p:cNvPr>
          <p:cNvSpPr>
            <a:spLocks noChangeShapeType="1"/>
          </p:cNvSpPr>
          <p:nvPr/>
        </p:nvSpPr>
        <p:spPr bwMode="auto">
          <a:xfrm>
            <a:off x="1987550" y="5076825"/>
            <a:ext cx="25400" cy="539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00" name="Line 246">
            <a:extLst>
              <a:ext uri="{FF2B5EF4-FFF2-40B4-BE49-F238E27FC236}">
                <a16:creationId xmlns:a16="http://schemas.microsoft.com/office/drawing/2014/main" id="{D2D43AD7-66C6-4569-93F0-BD3FE77351EC}"/>
              </a:ext>
            </a:extLst>
          </p:cNvPr>
          <p:cNvSpPr>
            <a:spLocks noChangeShapeType="1"/>
          </p:cNvSpPr>
          <p:nvPr/>
        </p:nvSpPr>
        <p:spPr bwMode="auto">
          <a:xfrm>
            <a:off x="2030413" y="5167313"/>
            <a:ext cx="23812" cy="539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01" name="Line 247">
            <a:extLst>
              <a:ext uri="{FF2B5EF4-FFF2-40B4-BE49-F238E27FC236}">
                <a16:creationId xmlns:a16="http://schemas.microsoft.com/office/drawing/2014/main" id="{41C9E30F-3B09-417C-9764-C9C41D0B26EC}"/>
              </a:ext>
            </a:extLst>
          </p:cNvPr>
          <p:cNvSpPr>
            <a:spLocks noChangeShapeType="1"/>
          </p:cNvSpPr>
          <p:nvPr/>
        </p:nvSpPr>
        <p:spPr bwMode="auto">
          <a:xfrm>
            <a:off x="2073275" y="5257800"/>
            <a:ext cx="25400" cy="539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02" name="Line 248">
            <a:extLst>
              <a:ext uri="{FF2B5EF4-FFF2-40B4-BE49-F238E27FC236}">
                <a16:creationId xmlns:a16="http://schemas.microsoft.com/office/drawing/2014/main" id="{83F74413-2994-4709-B2C7-3F6B06D3B47E}"/>
              </a:ext>
            </a:extLst>
          </p:cNvPr>
          <p:cNvSpPr>
            <a:spLocks noChangeShapeType="1"/>
          </p:cNvSpPr>
          <p:nvPr/>
        </p:nvSpPr>
        <p:spPr bwMode="auto">
          <a:xfrm>
            <a:off x="2114550" y="5346700"/>
            <a:ext cx="25400" cy="55563"/>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03" name="Line 249">
            <a:extLst>
              <a:ext uri="{FF2B5EF4-FFF2-40B4-BE49-F238E27FC236}">
                <a16:creationId xmlns:a16="http://schemas.microsoft.com/office/drawing/2014/main" id="{FE0A17A8-9591-4817-800E-74538CA738D1}"/>
              </a:ext>
            </a:extLst>
          </p:cNvPr>
          <p:cNvSpPr>
            <a:spLocks noChangeShapeType="1"/>
          </p:cNvSpPr>
          <p:nvPr/>
        </p:nvSpPr>
        <p:spPr bwMode="auto">
          <a:xfrm>
            <a:off x="2155825" y="5437188"/>
            <a:ext cx="25400" cy="539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04" name="Line 250">
            <a:extLst>
              <a:ext uri="{FF2B5EF4-FFF2-40B4-BE49-F238E27FC236}">
                <a16:creationId xmlns:a16="http://schemas.microsoft.com/office/drawing/2014/main" id="{DF70B661-8A18-43F4-B1A5-9136DA7EA65A}"/>
              </a:ext>
            </a:extLst>
          </p:cNvPr>
          <p:cNvSpPr>
            <a:spLocks noChangeShapeType="1"/>
          </p:cNvSpPr>
          <p:nvPr/>
        </p:nvSpPr>
        <p:spPr bwMode="auto">
          <a:xfrm>
            <a:off x="2198688" y="5527675"/>
            <a:ext cx="7937" cy="190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05" name="Line 251">
            <a:extLst>
              <a:ext uri="{FF2B5EF4-FFF2-40B4-BE49-F238E27FC236}">
                <a16:creationId xmlns:a16="http://schemas.microsoft.com/office/drawing/2014/main" id="{66A62467-BE7B-40E5-9B4A-D23CE6B78FDF}"/>
              </a:ext>
            </a:extLst>
          </p:cNvPr>
          <p:cNvSpPr>
            <a:spLocks noChangeShapeType="1"/>
          </p:cNvSpPr>
          <p:nvPr/>
        </p:nvSpPr>
        <p:spPr bwMode="auto">
          <a:xfrm>
            <a:off x="2206625" y="5546725"/>
            <a:ext cx="28575" cy="2698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06" name="Line 252">
            <a:extLst>
              <a:ext uri="{FF2B5EF4-FFF2-40B4-BE49-F238E27FC236}">
                <a16:creationId xmlns:a16="http://schemas.microsoft.com/office/drawing/2014/main" id="{E6A07E9B-B60A-46B0-A717-4F578DEAEA36}"/>
              </a:ext>
            </a:extLst>
          </p:cNvPr>
          <p:cNvSpPr>
            <a:spLocks noChangeShapeType="1"/>
          </p:cNvSpPr>
          <p:nvPr/>
        </p:nvSpPr>
        <p:spPr bwMode="auto">
          <a:xfrm>
            <a:off x="2265363" y="5599113"/>
            <a:ext cx="44450" cy="3968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07" name="Line 253">
            <a:extLst>
              <a:ext uri="{FF2B5EF4-FFF2-40B4-BE49-F238E27FC236}">
                <a16:creationId xmlns:a16="http://schemas.microsoft.com/office/drawing/2014/main" id="{5D168945-5596-49C5-9714-3663E71B0F0B}"/>
              </a:ext>
            </a:extLst>
          </p:cNvPr>
          <p:cNvSpPr>
            <a:spLocks noChangeShapeType="1"/>
          </p:cNvSpPr>
          <p:nvPr/>
        </p:nvSpPr>
        <p:spPr bwMode="auto">
          <a:xfrm>
            <a:off x="2339975" y="5664200"/>
            <a:ext cx="44450" cy="412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08" name="Line 254">
            <a:extLst>
              <a:ext uri="{FF2B5EF4-FFF2-40B4-BE49-F238E27FC236}">
                <a16:creationId xmlns:a16="http://schemas.microsoft.com/office/drawing/2014/main" id="{D34BC3FB-CBED-482D-AC99-C57F26DB30C8}"/>
              </a:ext>
            </a:extLst>
          </p:cNvPr>
          <p:cNvSpPr>
            <a:spLocks noChangeShapeType="1"/>
          </p:cNvSpPr>
          <p:nvPr/>
        </p:nvSpPr>
        <p:spPr bwMode="auto">
          <a:xfrm>
            <a:off x="2414588" y="5732463"/>
            <a:ext cx="44450" cy="3810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09" name="Line 255">
            <a:extLst>
              <a:ext uri="{FF2B5EF4-FFF2-40B4-BE49-F238E27FC236}">
                <a16:creationId xmlns:a16="http://schemas.microsoft.com/office/drawing/2014/main" id="{2E2186BA-A322-4AFB-8DD6-1585788DDC60}"/>
              </a:ext>
            </a:extLst>
          </p:cNvPr>
          <p:cNvSpPr>
            <a:spLocks noChangeShapeType="1"/>
          </p:cNvSpPr>
          <p:nvPr/>
        </p:nvSpPr>
        <p:spPr bwMode="auto">
          <a:xfrm>
            <a:off x="2487613" y="5799138"/>
            <a:ext cx="44450" cy="3968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10" name="Line 256">
            <a:extLst>
              <a:ext uri="{FF2B5EF4-FFF2-40B4-BE49-F238E27FC236}">
                <a16:creationId xmlns:a16="http://schemas.microsoft.com/office/drawing/2014/main" id="{595136A9-C089-4D75-AA15-5C4D6BAAA026}"/>
              </a:ext>
            </a:extLst>
          </p:cNvPr>
          <p:cNvSpPr>
            <a:spLocks noChangeShapeType="1"/>
          </p:cNvSpPr>
          <p:nvPr/>
        </p:nvSpPr>
        <p:spPr bwMode="auto">
          <a:xfrm>
            <a:off x="2560638" y="5865813"/>
            <a:ext cx="44450" cy="3968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11" name="Line 257">
            <a:extLst>
              <a:ext uri="{FF2B5EF4-FFF2-40B4-BE49-F238E27FC236}">
                <a16:creationId xmlns:a16="http://schemas.microsoft.com/office/drawing/2014/main" id="{9FED8EBA-BD54-443C-8912-923EF4267EB3}"/>
              </a:ext>
            </a:extLst>
          </p:cNvPr>
          <p:cNvSpPr>
            <a:spLocks noChangeShapeType="1"/>
          </p:cNvSpPr>
          <p:nvPr/>
        </p:nvSpPr>
        <p:spPr bwMode="auto">
          <a:xfrm>
            <a:off x="2635250" y="5930900"/>
            <a:ext cx="12700" cy="1270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12" name="Line 258">
            <a:extLst>
              <a:ext uri="{FF2B5EF4-FFF2-40B4-BE49-F238E27FC236}">
                <a16:creationId xmlns:a16="http://schemas.microsoft.com/office/drawing/2014/main" id="{E6D93535-CE9F-484E-B924-FB41C0BEC38E}"/>
              </a:ext>
            </a:extLst>
          </p:cNvPr>
          <p:cNvSpPr>
            <a:spLocks noChangeShapeType="1"/>
          </p:cNvSpPr>
          <p:nvPr/>
        </p:nvSpPr>
        <p:spPr bwMode="auto">
          <a:xfrm flipV="1">
            <a:off x="2647950" y="5940425"/>
            <a:ext cx="42863"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13" name="Line 259">
            <a:extLst>
              <a:ext uri="{FF2B5EF4-FFF2-40B4-BE49-F238E27FC236}">
                <a16:creationId xmlns:a16="http://schemas.microsoft.com/office/drawing/2014/main" id="{F3408797-BB7B-470F-B220-F06E526D67E8}"/>
              </a:ext>
            </a:extLst>
          </p:cNvPr>
          <p:cNvSpPr>
            <a:spLocks noChangeShapeType="1"/>
          </p:cNvSpPr>
          <p:nvPr/>
        </p:nvSpPr>
        <p:spPr bwMode="auto">
          <a:xfrm flipV="1">
            <a:off x="2730500" y="5932488"/>
            <a:ext cx="60325"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14" name="Line 260">
            <a:extLst>
              <a:ext uri="{FF2B5EF4-FFF2-40B4-BE49-F238E27FC236}">
                <a16:creationId xmlns:a16="http://schemas.microsoft.com/office/drawing/2014/main" id="{ED01320D-F605-4D58-9B80-15E461BB7402}"/>
              </a:ext>
            </a:extLst>
          </p:cNvPr>
          <p:cNvSpPr>
            <a:spLocks noChangeShapeType="1"/>
          </p:cNvSpPr>
          <p:nvPr/>
        </p:nvSpPr>
        <p:spPr bwMode="auto">
          <a:xfrm flipV="1">
            <a:off x="2830513" y="5926138"/>
            <a:ext cx="58737"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15" name="Line 261">
            <a:extLst>
              <a:ext uri="{FF2B5EF4-FFF2-40B4-BE49-F238E27FC236}">
                <a16:creationId xmlns:a16="http://schemas.microsoft.com/office/drawing/2014/main" id="{79CCF815-8929-4991-8B60-172A5749274D}"/>
              </a:ext>
            </a:extLst>
          </p:cNvPr>
          <p:cNvSpPr>
            <a:spLocks noChangeShapeType="1"/>
          </p:cNvSpPr>
          <p:nvPr/>
        </p:nvSpPr>
        <p:spPr bwMode="auto">
          <a:xfrm flipV="1">
            <a:off x="2928938" y="5919788"/>
            <a:ext cx="60325"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16" name="Line 262">
            <a:extLst>
              <a:ext uri="{FF2B5EF4-FFF2-40B4-BE49-F238E27FC236}">
                <a16:creationId xmlns:a16="http://schemas.microsoft.com/office/drawing/2014/main" id="{1942C69F-263D-4944-93B3-38BAC1D86F5E}"/>
              </a:ext>
            </a:extLst>
          </p:cNvPr>
          <p:cNvSpPr>
            <a:spLocks noChangeShapeType="1"/>
          </p:cNvSpPr>
          <p:nvPr/>
        </p:nvSpPr>
        <p:spPr bwMode="auto">
          <a:xfrm flipV="1">
            <a:off x="3028950" y="5913438"/>
            <a:ext cx="60325"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17" name="Line 263">
            <a:extLst>
              <a:ext uri="{FF2B5EF4-FFF2-40B4-BE49-F238E27FC236}">
                <a16:creationId xmlns:a16="http://schemas.microsoft.com/office/drawing/2014/main" id="{7283CFB4-7FA2-43AF-83A5-BB482EA20419}"/>
              </a:ext>
            </a:extLst>
          </p:cNvPr>
          <p:cNvSpPr>
            <a:spLocks noChangeShapeType="1"/>
          </p:cNvSpPr>
          <p:nvPr/>
        </p:nvSpPr>
        <p:spPr bwMode="auto">
          <a:xfrm flipV="1">
            <a:off x="3128963" y="5907088"/>
            <a:ext cx="58737"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18" name="Line 264">
            <a:extLst>
              <a:ext uri="{FF2B5EF4-FFF2-40B4-BE49-F238E27FC236}">
                <a16:creationId xmlns:a16="http://schemas.microsoft.com/office/drawing/2014/main" id="{03B8A430-2134-47A2-A493-12DD8B6E38D1}"/>
              </a:ext>
            </a:extLst>
          </p:cNvPr>
          <p:cNvSpPr>
            <a:spLocks noChangeShapeType="1"/>
          </p:cNvSpPr>
          <p:nvPr/>
        </p:nvSpPr>
        <p:spPr bwMode="auto">
          <a:xfrm flipV="1">
            <a:off x="3227388" y="5899150"/>
            <a:ext cx="60325" cy="4763"/>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19" name="Line 265">
            <a:extLst>
              <a:ext uri="{FF2B5EF4-FFF2-40B4-BE49-F238E27FC236}">
                <a16:creationId xmlns:a16="http://schemas.microsoft.com/office/drawing/2014/main" id="{D19D1197-E7DF-42A0-9C2B-909D1E18CB87}"/>
              </a:ext>
            </a:extLst>
          </p:cNvPr>
          <p:cNvSpPr>
            <a:spLocks noChangeShapeType="1"/>
          </p:cNvSpPr>
          <p:nvPr/>
        </p:nvSpPr>
        <p:spPr bwMode="auto">
          <a:xfrm>
            <a:off x="3327400" y="5897563"/>
            <a:ext cx="58738"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20" name="Line 266">
            <a:extLst>
              <a:ext uri="{FF2B5EF4-FFF2-40B4-BE49-F238E27FC236}">
                <a16:creationId xmlns:a16="http://schemas.microsoft.com/office/drawing/2014/main" id="{603B0EA7-460E-48FA-8E22-CFFDE8589D71}"/>
              </a:ext>
            </a:extLst>
          </p:cNvPr>
          <p:cNvSpPr>
            <a:spLocks noChangeShapeType="1"/>
          </p:cNvSpPr>
          <p:nvPr/>
        </p:nvSpPr>
        <p:spPr bwMode="auto">
          <a:xfrm>
            <a:off x="3427413" y="5899150"/>
            <a:ext cx="58737" cy="158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21" name="Line 267">
            <a:extLst>
              <a:ext uri="{FF2B5EF4-FFF2-40B4-BE49-F238E27FC236}">
                <a16:creationId xmlns:a16="http://schemas.microsoft.com/office/drawing/2014/main" id="{0340DD97-E764-40CA-9FAB-DA6B503A3E11}"/>
              </a:ext>
            </a:extLst>
          </p:cNvPr>
          <p:cNvSpPr>
            <a:spLocks noChangeShapeType="1"/>
          </p:cNvSpPr>
          <p:nvPr/>
        </p:nvSpPr>
        <p:spPr bwMode="auto">
          <a:xfrm>
            <a:off x="3527425" y="5900738"/>
            <a:ext cx="58738" cy="158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22" name="Line 268">
            <a:extLst>
              <a:ext uri="{FF2B5EF4-FFF2-40B4-BE49-F238E27FC236}">
                <a16:creationId xmlns:a16="http://schemas.microsoft.com/office/drawing/2014/main" id="{3B06C432-C5FB-48A0-99C5-046A93714A10}"/>
              </a:ext>
            </a:extLst>
          </p:cNvPr>
          <p:cNvSpPr>
            <a:spLocks noChangeShapeType="1"/>
          </p:cNvSpPr>
          <p:nvPr/>
        </p:nvSpPr>
        <p:spPr bwMode="auto">
          <a:xfrm>
            <a:off x="3625850" y="5902325"/>
            <a:ext cx="60325" cy="158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23" name="Line 269">
            <a:extLst>
              <a:ext uri="{FF2B5EF4-FFF2-40B4-BE49-F238E27FC236}">
                <a16:creationId xmlns:a16="http://schemas.microsoft.com/office/drawing/2014/main" id="{D852F511-DA3D-44E4-9264-F1C901D48AC5}"/>
              </a:ext>
            </a:extLst>
          </p:cNvPr>
          <p:cNvSpPr>
            <a:spLocks noChangeShapeType="1"/>
          </p:cNvSpPr>
          <p:nvPr/>
        </p:nvSpPr>
        <p:spPr bwMode="auto">
          <a:xfrm>
            <a:off x="3725863" y="5903913"/>
            <a:ext cx="58737"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24" name="Line 270">
            <a:extLst>
              <a:ext uri="{FF2B5EF4-FFF2-40B4-BE49-F238E27FC236}">
                <a16:creationId xmlns:a16="http://schemas.microsoft.com/office/drawing/2014/main" id="{765CBFAB-882F-48BE-B50A-FFC174305502}"/>
              </a:ext>
            </a:extLst>
          </p:cNvPr>
          <p:cNvSpPr>
            <a:spLocks noChangeShapeType="1"/>
          </p:cNvSpPr>
          <p:nvPr/>
        </p:nvSpPr>
        <p:spPr bwMode="auto">
          <a:xfrm>
            <a:off x="3825875" y="5905500"/>
            <a:ext cx="58738"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25" name="Line 271">
            <a:extLst>
              <a:ext uri="{FF2B5EF4-FFF2-40B4-BE49-F238E27FC236}">
                <a16:creationId xmlns:a16="http://schemas.microsoft.com/office/drawing/2014/main" id="{D6DAD777-9F25-4588-B514-E31825302198}"/>
              </a:ext>
            </a:extLst>
          </p:cNvPr>
          <p:cNvSpPr>
            <a:spLocks noChangeShapeType="1"/>
          </p:cNvSpPr>
          <p:nvPr/>
        </p:nvSpPr>
        <p:spPr bwMode="auto">
          <a:xfrm>
            <a:off x="3925888" y="5907088"/>
            <a:ext cx="42862"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26" name="Line 272">
            <a:extLst>
              <a:ext uri="{FF2B5EF4-FFF2-40B4-BE49-F238E27FC236}">
                <a16:creationId xmlns:a16="http://schemas.microsoft.com/office/drawing/2014/main" id="{3BBDC11E-CC08-4307-BF41-458EA65B2100}"/>
              </a:ext>
            </a:extLst>
          </p:cNvPr>
          <p:cNvSpPr>
            <a:spLocks noChangeShapeType="1"/>
          </p:cNvSpPr>
          <p:nvPr/>
        </p:nvSpPr>
        <p:spPr bwMode="auto">
          <a:xfrm>
            <a:off x="3968750" y="5907088"/>
            <a:ext cx="15875"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27" name="Line 273">
            <a:extLst>
              <a:ext uri="{FF2B5EF4-FFF2-40B4-BE49-F238E27FC236}">
                <a16:creationId xmlns:a16="http://schemas.microsoft.com/office/drawing/2014/main" id="{9EBCA925-6F39-470C-86F0-8FFA32372A2E}"/>
              </a:ext>
            </a:extLst>
          </p:cNvPr>
          <p:cNvSpPr>
            <a:spLocks noChangeShapeType="1"/>
          </p:cNvSpPr>
          <p:nvPr/>
        </p:nvSpPr>
        <p:spPr bwMode="auto">
          <a:xfrm>
            <a:off x="4024313" y="5910263"/>
            <a:ext cx="58737"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28" name="Line 274">
            <a:extLst>
              <a:ext uri="{FF2B5EF4-FFF2-40B4-BE49-F238E27FC236}">
                <a16:creationId xmlns:a16="http://schemas.microsoft.com/office/drawing/2014/main" id="{4E95B137-BDB2-4A98-A2A7-FAF28B6ECC2D}"/>
              </a:ext>
            </a:extLst>
          </p:cNvPr>
          <p:cNvSpPr>
            <a:spLocks noChangeShapeType="1"/>
          </p:cNvSpPr>
          <p:nvPr/>
        </p:nvSpPr>
        <p:spPr bwMode="auto">
          <a:xfrm>
            <a:off x="4124325" y="5918200"/>
            <a:ext cx="60325"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29" name="Line 275">
            <a:extLst>
              <a:ext uri="{FF2B5EF4-FFF2-40B4-BE49-F238E27FC236}">
                <a16:creationId xmlns:a16="http://schemas.microsoft.com/office/drawing/2014/main" id="{95B4FA35-46FD-4515-898E-7DB55CC4FF89}"/>
              </a:ext>
            </a:extLst>
          </p:cNvPr>
          <p:cNvSpPr>
            <a:spLocks noChangeShapeType="1"/>
          </p:cNvSpPr>
          <p:nvPr/>
        </p:nvSpPr>
        <p:spPr bwMode="auto">
          <a:xfrm>
            <a:off x="4222750" y="5924550"/>
            <a:ext cx="60325"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30" name="Line 276">
            <a:extLst>
              <a:ext uri="{FF2B5EF4-FFF2-40B4-BE49-F238E27FC236}">
                <a16:creationId xmlns:a16="http://schemas.microsoft.com/office/drawing/2014/main" id="{8693B2E5-C7A4-4D96-A7E6-3FA6F21D8C5D}"/>
              </a:ext>
            </a:extLst>
          </p:cNvPr>
          <p:cNvSpPr>
            <a:spLocks noChangeShapeType="1"/>
          </p:cNvSpPr>
          <p:nvPr/>
        </p:nvSpPr>
        <p:spPr bwMode="auto">
          <a:xfrm>
            <a:off x="4321175" y="5930900"/>
            <a:ext cx="60325" cy="4763"/>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31" name="Line 277">
            <a:extLst>
              <a:ext uri="{FF2B5EF4-FFF2-40B4-BE49-F238E27FC236}">
                <a16:creationId xmlns:a16="http://schemas.microsoft.com/office/drawing/2014/main" id="{8F301655-1AC6-45C8-BFBC-3BD589900659}"/>
              </a:ext>
            </a:extLst>
          </p:cNvPr>
          <p:cNvSpPr>
            <a:spLocks noChangeShapeType="1"/>
          </p:cNvSpPr>
          <p:nvPr/>
        </p:nvSpPr>
        <p:spPr bwMode="auto">
          <a:xfrm>
            <a:off x="4421188" y="5937250"/>
            <a:ext cx="60325" cy="4763"/>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32" name="Line 278">
            <a:extLst>
              <a:ext uri="{FF2B5EF4-FFF2-40B4-BE49-F238E27FC236}">
                <a16:creationId xmlns:a16="http://schemas.microsoft.com/office/drawing/2014/main" id="{7B09A13C-A3BD-4CF5-81D5-23A748B03637}"/>
              </a:ext>
            </a:extLst>
          </p:cNvPr>
          <p:cNvSpPr>
            <a:spLocks noChangeShapeType="1"/>
          </p:cNvSpPr>
          <p:nvPr/>
        </p:nvSpPr>
        <p:spPr bwMode="auto">
          <a:xfrm>
            <a:off x="4521200" y="5945188"/>
            <a:ext cx="58738"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33" name="Line 279">
            <a:extLst>
              <a:ext uri="{FF2B5EF4-FFF2-40B4-BE49-F238E27FC236}">
                <a16:creationId xmlns:a16="http://schemas.microsoft.com/office/drawing/2014/main" id="{5B047B57-3F5C-482C-B7AC-4951F9ABF8DE}"/>
              </a:ext>
            </a:extLst>
          </p:cNvPr>
          <p:cNvSpPr>
            <a:spLocks noChangeShapeType="1"/>
          </p:cNvSpPr>
          <p:nvPr/>
        </p:nvSpPr>
        <p:spPr bwMode="auto">
          <a:xfrm>
            <a:off x="1987550" y="5076825"/>
            <a:ext cx="6350" cy="190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34" name="Line 280">
            <a:extLst>
              <a:ext uri="{FF2B5EF4-FFF2-40B4-BE49-F238E27FC236}">
                <a16:creationId xmlns:a16="http://schemas.microsoft.com/office/drawing/2014/main" id="{5CE2EC87-0509-4F00-AA40-C9D5289D9C99}"/>
              </a:ext>
            </a:extLst>
          </p:cNvPr>
          <p:cNvSpPr>
            <a:spLocks noChangeShapeType="1"/>
          </p:cNvSpPr>
          <p:nvPr/>
        </p:nvSpPr>
        <p:spPr bwMode="auto">
          <a:xfrm>
            <a:off x="2003425" y="5133975"/>
            <a:ext cx="6350" cy="17463"/>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35" name="Line 281">
            <a:extLst>
              <a:ext uri="{FF2B5EF4-FFF2-40B4-BE49-F238E27FC236}">
                <a16:creationId xmlns:a16="http://schemas.microsoft.com/office/drawing/2014/main" id="{9E1E7308-BFFF-4EAE-8F76-62B8E328C6D2}"/>
              </a:ext>
            </a:extLst>
          </p:cNvPr>
          <p:cNvSpPr>
            <a:spLocks noChangeShapeType="1"/>
          </p:cNvSpPr>
          <p:nvPr/>
        </p:nvSpPr>
        <p:spPr bwMode="auto">
          <a:xfrm>
            <a:off x="2020888" y="5191125"/>
            <a:ext cx="6350" cy="190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36" name="Line 282">
            <a:extLst>
              <a:ext uri="{FF2B5EF4-FFF2-40B4-BE49-F238E27FC236}">
                <a16:creationId xmlns:a16="http://schemas.microsoft.com/office/drawing/2014/main" id="{41AA2F53-C6A8-413C-90AD-B120B9D95EEB}"/>
              </a:ext>
            </a:extLst>
          </p:cNvPr>
          <p:cNvSpPr>
            <a:spLocks noChangeShapeType="1"/>
          </p:cNvSpPr>
          <p:nvPr/>
        </p:nvSpPr>
        <p:spPr bwMode="auto">
          <a:xfrm>
            <a:off x="2039938" y="5248275"/>
            <a:ext cx="4762" cy="190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37" name="Line 283">
            <a:extLst>
              <a:ext uri="{FF2B5EF4-FFF2-40B4-BE49-F238E27FC236}">
                <a16:creationId xmlns:a16="http://schemas.microsoft.com/office/drawing/2014/main" id="{407ADFE6-52D9-4A74-90B9-6D9A7594E12F}"/>
              </a:ext>
            </a:extLst>
          </p:cNvPr>
          <p:cNvSpPr>
            <a:spLocks noChangeShapeType="1"/>
          </p:cNvSpPr>
          <p:nvPr/>
        </p:nvSpPr>
        <p:spPr bwMode="auto">
          <a:xfrm>
            <a:off x="2055813" y="5303838"/>
            <a:ext cx="4762" cy="2063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38" name="Line 284">
            <a:extLst>
              <a:ext uri="{FF2B5EF4-FFF2-40B4-BE49-F238E27FC236}">
                <a16:creationId xmlns:a16="http://schemas.microsoft.com/office/drawing/2014/main" id="{97C5E79A-181C-4F0C-9B62-BCB667672284}"/>
              </a:ext>
            </a:extLst>
          </p:cNvPr>
          <p:cNvSpPr>
            <a:spLocks noChangeShapeType="1"/>
          </p:cNvSpPr>
          <p:nvPr/>
        </p:nvSpPr>
        <p:spPr bwMode="auto">
          <a:xfrm>
            <a:off x="2074863" y="5362575"/>
            <a:ext cx="3175" cy="17463"/>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39" name="Line 285">
            <a:extLst>
              <a:ext uri="{FF2B5EF4-FFF2-40B4-BE49-F238E27FC236}">
                <a16:creationId xmlns:a16="http://schemas.microsoft.com/office/drawing/2014/main" id="{9599A840-2E43-441D-B370-E8FB33CAC1BC}"/>
              </a:ext>
            </a:extLst>
          </p:cNvPr>
          <p:cNvSpPr>
            <a:spLocks noChangeShapeType="1"/>
          </p:cNvSpPr>
          <p:nvPr/>
        </p:nvSpPr>
        <p:spPr bwMode="auto">
          <a:xfrm>
            <a:off x="2089150" y="5419725"/>
            <a:ext cx="6350" cy="190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40" name="Line 286">
            <a:extLst>
              <a:ext uri="{FF2B5EF4-FFF2-40B4-BE49-F238E27FC236}">
                <a16:creationId xmlns:a16="http://schemas.microsoft.com/office/drawing/2014/main" id="{4FE2B094-034F-482F-8B4C-D30E7817524D}"/>
              </a:ext>
            </a:extLst>
          </p:cNvPr>
          <p:cNvSpPr>
            <a:spLocks noChangeShapeType="1"/>
          </p:cNvSpPr>
          <p:nvPr/>
        </p:nvSpPr>
        <p:spPr bwMode="auto">
          <a:xfrm>
            <a:off x="2106613" y="5476875"/>
            <a:ext cx="6350" cy="190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41" name="Line 287">
            <a:extLst>
              <a:ext uri="{FF2B5EF4-FFF2-40B4-BE49-F238E27FC236}">
                <a16:creationId xmlns:a16="http://schemas.microsoft.com/office/drawing/2014/main" id="{9BC84BCE-4EA7-4443-934A-15BB16C4DF61}"/>
              </a:ext>
            </a:extLst>
          </p:cNvPr>
          <p:cNvSpPr>
            <a:spLocks noChangeShapeType="1"/>
          </p:cNvSpPr>
          <p:nvPr/>
        </p:nvSpPr>
        <p:spPr bwMode="auto">
          <a:xfrm>
            <a:off x="2124075" y="5532438"/>
            <a:ext cx="4763" cy="2063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42" name="Line 288">
            <a:extLst>
              <a:ext uri="{FF2B5EF4-FFF2-40B4-BE49-F238E27FC236}">
                <a16:creationId xmlns:a16="http://schemas.microsoft.com/office/drawing/2014/main" id="{3E9F105C-7A8D-4B25-B0DD-A184DC02A686}"/>
              </a:ext>
            </a:extLst>
          </p:cNvPr>
          <p:cNvSpPr>
            <a:spLocks noChangeShapeType="1"/>
          </p:cNvSpPr>
          <p:nvPr/>
        </p:nvSpPr>
        <p:spPr bwMode="auto">
          <a:xfrm>
            <a:off x="2141538" y="5591175"/>
            <a:ext cx="6350" cy="17463"/>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43" name="Line 289">
            <a:extLst>
              <a:ext uri="{FF2B5EF4-FFF2-40B4-BE49-F238E27FC236}">
                <a16:creationId xmlns:a16="http://schemas.microsoft.com/office/drawing/2014/main" id="{A7A8D7C4-E268-4F89-B623-5B11B5E0AFE1}"/>
              </a:ext>
            </a:extLst>
          </p:cNvPr>
          <p:cNvSpPr>
            <a:spLocks noChangeShapeType="1"/>
          </p:cNvSpPr>
          <p:nvPr/>
        </p:nvSpPr>
        <p:spPr bwMode="auto">
          <a:xfrm>
            <a:off x="2157413" y="5648325"/>
            <a:ext cx="6350" cy="190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44" name="Line 290">
            <a:extLst>
              <a:ext uri="{FF2B5EF4-FFF2-40B4-BE49-F238E27FC236}">
                <a16:creationId xmlns:a16="http://schemas.microsoft.com/office/drawing/2014/main" id="{ADB51142-A0D4-4844-AA55-C49FAE2F6ACB}"/>
              </a:ext>
            </a:extLst>
          </p:cNvPr>
          <p:cNvSpPr>
            <a:spLocks noChangeShapeType="1"/>
          </p:cNvSpPr>
          <p:nvPr/>
        </p:nvSpPr>
        <p:spPr bwMode="auto">
          <a:xfrm>
            <a:off x="2174875" y="5705475"/>
            <a:ext cx="6350" cy="190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45" name="Line 291">
            <a:extLst>
              <a:ext uri="{FF2B5EF4-FFF2-40B4-BE49-F238E27FC236}">
                <a16:creationId xmlns:a16="http://schemas.microsoft.com/office/drawing/2014/main" id="{49CB9CDF-B54A-46C2-9ADD-499A225C5F7C}"/>
              </a:ext>
            </a:extLst>
          </p:cNvPr>
          <p:cNvSpPr>
            <a:spLocks noChangeShapeType="1"/>
          </p:cNvSpPr>
          <p:nvPr/>
        </p:nvSpPr>
        <p:spPr bwMode="auto">
          <a:xfrm>
            <a:off x="2192338" y="5762625"/>
            <a:ext cx="6350" cy="2063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46" name="Line 292">
            <a:extLst>
              <a:ext uri="{FF2B5EF4-FFF2-40B4-BE49-F238E27FC236}">
                <a16:creationId xmlns:a16="http://schemas.microsoft.com/office/drawing/2014/main" id="{FEE84A7E-C2DA-4084-9456-EC8D0E055D98}"/>
              </a:ext>
            </a:extLst>
          </p:cNvPr>
          <p:cNvSpPr>
            <a:spLocks noChangeShapeType="1"/>
          </p:cNvSpPr>
          <p:nvPr/>
        </p:nvSpPr>
        <p:spPr bwMode="auto">
          <a:xfrm>
            <a:off x="2212975" y="5818188"/>
            <a:ext cx="11113" cy="17462"/>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47" name="Line 293">
            <a:extLst>
              <a:ext uri="{FF2B5EF4-FFF2-40B4-BE49-F238E27FC236}">
                <a16:creationId xmlns:a16="http://schemas.microsoft.com/office/drawing/2014/main" id="{D5D43C8A-418F-43E1-8955-4562AEED70C1}"/>
              </a:ext>
            </a:extLst>
          </p:cNvPr>
          <p:cNvSpPr>
            <a:spLocks noChangeShapeType="1"/>
          </p:cNvSpPr>
          <p:nvPr/>
        </p:nvSpPr>
        <p:spPr bwMode="auto">
          <a:xfrm>
            <a:off x="2246313" y="5868988"/>
            <a:ext cx="11112" cy="17462"/>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48" name="Line 294">
            <a:extLst>
              <a:ext uri="{FF2B5EF4-FFF2-40B4-BE49-F238E27FC236}">
                <a16:creationId xmlns:a16="http://schemas.microsoft.com/office/drawing/2014/main" id="{1B8A6ADB-67F7-4336-9A04-83834815626E}"/>
              </a:ext>
            </a:extLst>
          </p:cNvPr>
          <p:cNvSpPr>
            <a:spLocks noChangeShapeType="1"/>
          </p:cNvSpPr>
          <p:nvPr/>
        </p:nvSpPr>
        <p:spPr bwMode="auto">
          <a:xfrm>
            <a:off x="2279650" y="5919788"/>
            <a:ext cx="9525" cy="158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49" name="Line 295">
            <a:extLst>
              <a:ext uri="{FF2B5EF4-FFF2-40B4-BE49-F238E27FC236}">
                <a16:creationId xmlns:a16="http://schemas.microsoft.com/office/drawing/2014/main" id="{7445DEFC-BAFF-4C8B-884D-696AACE283E6}"/>
              </a:ext>
            </a:extLst>
          </p:cNvPr>
          <p:cNvSpPr>
            <a:spLocks noChangeShapeType="1"/>
          </p:cNvSpPr>
          <p:nvPr/>
        </p:nvSpPr>
        <p:spPr bwMode="auto">
          <a:xfrm>
            <a:off x="2311400" y="5969000"/>
            <a:ext cx="12700" cy="158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50" name="Line 296">
            <a:extLst>
              <a:ext uri="{FF2B5EF4-FFF2-40B4-BE49-F238E27FC236}">
                <a16:creationId xmlns:a16="http://schemas.microsoft.com/office/drawing/2014/main" id="{8C43A95D-50E3-481F-8DC5-157546C44896}"/>
              </a:ext>
            </a:extLst>
          </p:cNvPr>
          <p:cNvSpPr>
            <a:spLocks noChangeShapeType="1"/>
          </p:cNvSpPr>
          <p:nvPr/>
        </p:nvSpPr>
        <p:spPr bwMode="auto">
          <a:xfrm>
            <a:off x="2346325" y="6018213"/>
            <a:ext cx="11113" cy="158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51" name="Line 297">
            <a:extLst>
              <a:ext uri="{FF2B5EF4-FFF2-40B4-BE49-F238E27FC236}">
                <a16:creationId xmlns:a16="http://schemas.microsoft.com/office/drawing/2014/main" id="{FEFDEAF3-6A96-4FD0-AFB6-FEAFD12590EF}"/>
              </a:ext>
            </a:extLst>
          </p:cNvPr>
          <p:cNvSpPr>
            <a:spLocks noChangeShapeType="1"/>
          </p:cNvSpPr>
          <p:nvPr/>
        </p:nvSpPr>
        <p:spPr bwMode="auto">
          <a:xfrm>
            <a:off x="2378075" y="6067425"/>
            <a:ext cx="11113" cy="158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52" name="Line 298">
            <a:extLst>
              <a:ext uri="{FF2B5EF4-FFF2-40B4-BE49-F238E27FC236}">
                <a16:creationId xmlns:a16="http://schemas.microsoft.com/office/drawing/2014/main" id="{6751335D-F8EE-4BA6-BFDD-531BB77ADE3E}"/>
              </a:ext>
            </a:extLst>
          </p:cNvPr>
          <p:cNvSpPr>
            <a:spLocks noChangeShapeType="1"/>
          </p:cNvSpPr>
          <p:nvPr/>
        </p:nvSpPr>
        <p:spPr bwMode="auto">
          <a:xfrm>
            <a:off x="2411413" y="6116638"/>
            <a:ext cx="11112" cy="17462"/>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53" name="Line 299">
            <a:extLst>
              <a:ext uri="{FF2B5EF4-FFF2-40B4-BE49-F238E27FC236}">
                <a16:creationId xmlns:a16="http://schemas.microsoft.com/office/drawing/2014/main" id="{7EBCC5EC-4969-4D9C-A202-F75E1BED0F73}"/>
              </a:ext>
            </a:extLst>
          </p:cNvPr>
          <p:cNvSpPr>
            <a:spLocks noChangeShapeType="1"/>
          </p:cNvSpPr>
          <p:nvPr/>
        </p:nvSpPr>
        <p:spPr bwMode="auto">
          <a:xfrm>
            <a:off x="2443163" y="6167438"/>
            <a:ext cx="11112" cy="158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54" name="Line 300">
            <a:extLst>
              <a:ext uri="{FF2B5EF4-FFF2-40B4-BE49-F238E27FC236}">
                <a16:creationId xmlns:a16="http://schemas.microsoft.com/office/drawing/2014/main" id="{9371D497-80DE-4AEE-A659-8B35DF06B225}"/>
              </a:ext>
            </a:extLst>
          </p:cNvPr>
          <p:cNvSpPr>
            <a:spLocks noChangeShapeType="1"/>
          </p:cNvSpPr>
          <p:nvPr/>
        </p:nvSpPr>
        <p:spPr bwMode="auto">
          <a:xfrm>
            <a:off x="2478088" y="6216650"/>
            <a:ext cx="11112" cy="17463"/>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55" name="Line 301">
            <a:extLst>
              <a:ext uri="{FF2B5EF4-FFF2-40B4-BE49-F238E27FC236}">
                <a16:creationId xmlns:a16="http://schemas.microsoft.com/office/drawing/2014/main" id="{D010665F-6AD9-4286-9005-926F37740332}"/>
              </a:ext>
            </a:extLst>
          </p:cNvPr>
          <p:cNvSpPr>
            <a:spLocks noChangeShapeType="1"/>
          </p:cNvSpPr>
          <p:nvPr/>
        </p:nvSpPr>
        <p:spPr bwMode="auto">
          <a:xfrm>
            <a:off x="2511425" y="6267450"/>
            <a:ext cx="9525" cy="17463"/>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56" name="Line 302">
            <a:extLst>
              <a:ext uri="{FF2B5EF4-FFF2-40B4-BE49-F238E27FC236}">
                <a16:creationId xmlns:a16="http://schemas.microsoft.com/office/drawing/2014/main" id="{737DC94C-81C7-46A5-A932-E458D048CE38}"/>
              </a:ext>
            </a:extLst>
          </p:cNvPr>
          <p:cNvSpPr>
            <a:spLocks noChangeShapeType="1"/>
          </p:cNvSpPr>
          <p:nvPr/>
        </p:nvSpPr>
        <p:spPr bwMode="auto">
          <a:xfrm>
            <a:off x="2544763" y="6316663"/>
            <a:ext cx="9525" cy="17462"/>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57" name="Line 303">
            <a:extLst>
              <a:ext uri="{FF2B5EF4-FFF2-40B4-BE49-F238E27FC236}">
                <a16:creationId xmlns:a16="http://schemas.microsoft.com/office/drawing/2014/main" id="{42C05A25-3461-4BFC-B3CD-BB4FB48FCB83}"/>
              </a:ext>
            </a:extLst>
          </p:cNvPr>
          <p:cNvSpPr>
            <a:spLocks noChangeShapeType="1"/>
          </p:cNvSpPr>
          <p:nvPr/>
        </p:nvSpPr>
        <p:spPr bwMode="auto">
          <a:xfrm>
            <a:off x="2576513" y="6365875"/>
            <a:ext cx="11112" cy="17463"/>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58" name="Line 304">
            <a:extLst>
              <a:ext uri="{FF2B5EF4-FFF2-40B4-BE49-F238E27FC236}">
                <a16:creationId xmlns:a16="http://schemas.microsoft.com/office/drawing/2014/main" id="{390FA34C-DEF4-433D-A671-2266318BC631}"/>
              </a:ext>
            </a:extLst>
          </p:cNvPr>
          <p:cNvSpPr>
            <a:spLocks noChangeShapeType="1"/>
          </p:cNvSpPr>
          <p:nvPr/>
        </p:nvSpPr>
        <p:spPr bwMode="auto">
          <a:xfrm>
            <a:off x="2609850" y="6415088"/>
            <a:ext cx="12700" cy="17462"/>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59" name="Line 305">
            <a:extLst>
              <a:ext uri="{FF2B5EF4-FFF2-40B4-BE49-F238E27FC236}">
                <a16:creationId xmlns:a16="http://schemas.microsoft.com/office/drawing/2014/main" id="{8034E582-26C6-472D-8809-AF6411C06989}"/>
              </a:ext>
            </a:extLst>
          </p:cNvPr>
          <p:cNvSpPr>
            <a:spLocks noChangeShapeType="1"/>
          </p:cNvSpPr>
          <p:nvPr/>
        </p:nvSpPr>
        <p:spPr bwMode="auto">
          <a:xfrm>
            <a:off x="2643188" y="6465888"/>
            <a:ext cx="4762" cy="63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60" name="Line 306">
            <a:extLst>
              <a:ext uri="{FF2B5EF4-FFF2-40B4-BE49-F238E27FC236}">
                <a16:creationId xmlns:a16="http://schemas.microsoft.com/office/drawing/2014/main" id="{8336ECFE-033F-462F-9000-37C0D97F3C65}"/>
              </a:ext>
            </a:extLst>
          </p:cNvPr>
          <p:cNvSpPr>
            <a:spLocks noChangeShapeType="1"/>
          </p:cNvSpPr>
          <p:nvPr/>
        </p:nvSpPr>
        <p:spPr bwMode="auto">
          <a:xfrm>
            <a:off x="2647950" y="6472238"/>
            <a:ext cx="9525"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61" name="Line 307">
            <a:extLst>
              <a:ext uri="{FF2B5EF4-FFF2-40B4-BE49-F238E27FC236}">
                <a16:creationId xmlns:a16="http://schemas.microsoft.com/office/drawing/2014/main" id="{1DCED441-E621-4071-92FC-7F33FC048001}"/>
              </a:ext>
            </a:extLst>
          </p:cNvPr>
          <p:cNvSpPr>
            <a:spLocks noChangeShapeType="1"/>
          </p:cNvSpPr>
          <p:nvPr/>
        </p:nvSpPr>
        <p:spPr bwMode="auto">
          <a:xfrm>
            <a:off x="2698750" y="6473825"/>
            <a:ext cx="20638"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62" name="Line 308">
            <a:extLst>
              <a:ext uri="{FF2B5EF4-FFF2-40B4-BE49-F238E27FC236}">
                <a16:creationId xmlns:a16="http://schemas.microsoft.com/office/drawing/2014/main" id="{F4045DAC-4151-42CA-9FD0-A5AF06767ACE}"/>
              </a:ext>
            </a:extLst>
          </p:cNvPr>
          <p:cNvSpPr>
            <a:spLocks noChangeShapeType="1"/>
          </p:cNvSpPr>
          <p:nvPr/>
        </p:nvSpPr>
        <p:spPr bwMode="auto">
          <a:xfrm>
            <a:off x="2757488" y="6477000"/>
            <a:ext cx="22225"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63" name="Line 309">
            <a:extLst>
              <a:ext uri="{FF2B5EF4-FFF2-40B4-BE49-F238E27FC236}">
                <a16:creationId xmlns:a16="http://schemas.microsoft.com/office/drawing/2014/main" id="{7A6B0D39-7316-4728-A2B1-C0DA8C41DB04}"/>
              </a:ext>
            </a:extLst>
          </p:cNvPr>
          <p:cNvSpPr>
            <a:spLocks noChangeShapeType="1"/>
          </p:cNvSpPr>
          <p:nvPr/>
        </p:nvSpPr>
        <p:spPr bwMode="auto">
          <a:xfrm>
            <a:off x="2817813" y="6478588"/>
            <a:ext cx="20637"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64" name="Line 310">
            <a:extLst>
              <a:ext uri="{FF2B5EF4-FFF2-40B4-BE49-F238E27FC236}">
                <a16:creationId xmlns:a16="http://schemas.microsoft.com/office/drawing/2014/main" id="{66A85347-EEBC-46BE-B11D-4A10519258F9}"/>
              </a:ext>
            </a:extLst>
          </p:cNvPr>
          <p:cNvSpPr>
            <a:spLocks noChangeShapeType="1"/>
          </p:cNvSpPr>
          <p:nvPr/>
        </p:nvSpPr>
        <p:spPr bwMode="auto">
          <a:xfrm>
            <a:off x="2878138" y="6481763"/>
            <a:ext cx="19050" cy="158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65" name="Line 311">
            <a:extLst>
              <a:ext uri="{FF2B5EF4-FFF2-40B4-BE49-F238E27FC236}">
                <a16:creationId xmlns:a16="http://schemas.microsoft.com/office/drawing/2014/main" id="{833E6F53-C91A-424A-985A-E75393F57200}"/>
              </a:ext>
            </a:extLst>
          </p:cNvPr>
          <p:cNvSpPr>
            <a:spLocks noChangeShapeType="1"/>
          </p:cNvSpPr>
          <p:nvPr/>
        </p:nvSpPr>
        <p:spPr bwMode="auto">
          <a:xfrm>
            <a:off x="2936875" y="6484938"/>
            <a:ext cx="20638"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66" name="Line 312">
            <a:extLst>
              <a:ext uri="{FF2B5EF4-FFF2-40B4-BE49-F238E27FC236}">
                <a16:creationId xmlns:a16="http://schemas.microsoft.com/office/drawing/2014/main" id="{198CEA41-2B5A-46B1-88F7-15748387665F}"/>
              </a:ext>
            </a:extLst>
          </p:cNvPr>
          <p:cNvSpPr>
            <a:spLocks noChangeShapeType="1"/>
          </p:cNvSpPr>
          <p:nvPr/>
        </p:nvSpPr>
        <p:spPr bwMode="auto">
          <a:xfrm>
            <a:off x="2997200" y="6486525"/>
            <a:ext cx="19050" cy="158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67" name="Line 313">
            <a:extLst>
              <a:ext uri="{FF2B5EF4-FFF2-40B4-BE49-F238E27FC236}">
                <a16:creationId xmlns:a16="http://schemas.microsoft.com/office/drawing/2014/main" id="{70F4FEF5-2098-4C55-AEA6-DE0609473BD8}"/>
              </a:ext>
            </a:extLst>
          </p:cNvPr>
          <p:cNvSpPr>
            <a:spLocks noChangeShapeType="1"/>
          </p:cNvSpPr>
          <p:nvPr/>
        </p:nvSpPr>
        <p:spPr bwMode="auto">
          <a:xfrm>
            <a:off x="3057525" y="6488113"/>
            <a:ext cx="19050" cy="158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68" name="Line 314">
            <a:extLst>
              <a:ext uri="{FF2B5EF4-FFF2-40B4-BE49-F238E27FC236}">
                <a16:creationId xmlns:a16="http://schemas.microsoft.com/office/drawing/2014/main" id="{E8414918-24DD-4E21-98DB-045341041E62}"/>
              </a:ext>
            </a:extLst>
          </p:cNvPr>
          <p:cNvSpPr>
            <a:spLocks noChangeShapeType="1"/>
          </p:cNvSpPr>
          <p:nvPr/>
        </p:nvSpPr>
        <p:spPr bwMode="auto">
          <a:xfrm>
            <a:off x="3117850" y="6491288"/>
            <a:ext cx="1905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69" name="Line 315">
            <a:extLst>
              <a:ext uri="{FF2B5EF4-FFF2-40B4-BE49-F238E27FC236}">
                <a16:creationId xmlns:a16="http://schemas.microsoft.com/office/drawing/2014/main" id="{2089D0C1-3C9D-408F-900C-604AD895E84B}"/>
              </a:ext>
            </a:extLst>
          </p:cNvPr>
          <p:cNvSpPr>
            <a:spLocks noChangeShapeType="1"/>
          </p:cNvSpPr>
          <p:nvPr/>
        </p:nvSpPr>
        <p:spPr bwMode="auto">
          <a:xfrm>
            <a:off x="3176588" y="6492875"/>
            <a:ext cx="1905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70" name="Line 316">
            <a:extLst>
              <a:ext uri="{FF2B5EF4-FFF2-40B4-BE49-F238E27FC236}">
                <a16:creationId xmlns:a16="http://schemas.microsoft.com/office/drawing/2014/main" id="{3930CF78-A00F-4677-A91A-BAEEB99ADC19}"/>
              </a:ext>
            </a:extLst>
          </p:cNvPr>
          <p:cNvSpPr>
            <a:spLocks noChangeShapeType="1"/>
          </p:cNvSpPr>
          <p:nvPr/>
        </p:nvSpPr>
        <p:spPr bwMode="auto">
          <a:xfrm>
            <a:off x="3235325" y="6496050"/>
            <a:ext cx="20638" cy="158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71" name="Line 317">
            <a:extLst>
              <a:ext uri="{FF2B5EF4-FFF2-40B4-BE49-F238E27FC236}">
                <a16:creationId xmlns:a16="http://schemas.microsoft.com/office/drawing/2014/main" id="{561B1B94-A12D-45F6-A7A3-3C32C88DABE1}"/>
              </a:ext>
            </a:extLst>
          </p:cNvPr>
          <p:cNvSpPr>
            <a:spLocks noChangeShapeType="1"/>
          </p:cNvSpPr>
          <p:nvPr/>
        </p:nvSpPr>
        <p:spPr bwMode="auto">
          <a:xfrm>
            <a:off x="3297238" y="6497638"/>
            <a:ext cx="11112" cy="158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72" name="Line 318">
            <a:extLst>
              <a:ext uri="{FF2B5EF4-FFF2-40B4-BE49-F238E27FC236}">
                <a16:creationId xmlns:a16="http://schemas.microsoft.com/office/drawing/2014/main" id="{74B4DB9F-411D-4CC2-8791-9378A9272A84}"/>
              </a:ext>
            </a:extLst>
          </p:cNvPr>
          <p:cNvSpPr>
            <a:spLocks noChangeShapeType="1"/>
          </p:cNvSpPr>
          <p:nvPr/>
        </p:nvSpPr>
        <p:spPr bwMode="auto">
          <a:xfrm>
            <a:off x="3308350" y="6499225"/>
            <a:ext cx="7938"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73" name="Line 319">
            <a:extLst>
              <a:ext uri="{FF2B5EF4-FFF2-40B4-BE49-F238E27FC236}">
                <a16:creationId xmlns:a16="http://schemas.microsoft.com/office/drawing/2014/main" id="{D8C63272-352B-4EE6-90D6-34CB384FB9DE}"/>
              </a:ext>
            </a:extLst>
          </p:cNvPr>
          <p:cNvSpPr>
            <a:spLocks noChangeShapeType="1"/>
          </p:cNvSpPr>
          <p:nvPr/>
        </p:nvSpPr>
        <p:spPr bwMode="auto">
          <a:xfrm>
            <a:off x="3354388" y="6507163"/>
            <a:ext cx="20637"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74" name="Line 320">
            <a:extLst>
              <a:ext uri="{FF2B5EF4-FFF2-40B4-BE49-F238E27FC236}">
                <a16:creationId xmlns:a16="http://schemas.microsoft.com/office/drawing/2014/main" id="{B3AC8CE8-D53C-4A1B-85A7-C1BF6E682CD2}"/>
              </a:ext>
            </a:extLst>
          </p:cNvPr>
          <p:cNvSpPr>
            <a:spLocks noChangeShapeType="1"/>
          </p:cNvSpPr>
          <p:nvPr/>
        </p:nvSpPr>
        <p:spPr bwMode="auto">
          <a:xfrm>
            <a:off x="3414713" y="6518275"/>
            <a:ext cx="19050" cy="158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75" name="Line 321">
            <a:extLst>
              <a:ext uri="{FF2B5EF4-FFF2-40B4-BE49-F238E27FC236}">
                <a16:creationId xmlns:a16="http://schemas.microsoft.com/office/drawing/2014/main" id="{9ADD9BCA-FB86-4840-A5F5-B0E69726471F}"/>
              </a:ext>
            </a:extLst>
          </p:cNvPr>
          <p:cNvSpPr>
            <a:spLocks noChangeShapeType="1"/>
          </p:cNvSpPr>
          <p:nvPr/>
        </p:nvSpPr>
        <p:spPr bwMode="auto">
          <a:xfrm>
            <a:off x="3473450" y="6526213"/>
            <a:ext cx="19050"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76" name="Line 322">
            <a:extLst>
              <a:ext uri="{FF2B5EF4-FFF2-40B4-BE49-F238E27FC236}">
                <a16:creationId xmlns:a16="http://schemas.microsoft.com/office/drawing/2014/main" id="{1E78334B-6BCA-4D03-907B-75AA3FFD80E4}"/>
              </a:ext>
            </a:extLst>
          </p:cNvPr>
          <p:cNvSpPr>
            <a:spLocks noChangeShapeType="1"/>
          </p:cNvSpPr>
          <p:nvPr/>
        </p:nvSpPr>
        <p:spPr bwMode="auto">
          <a:xfrm>
            <a:off x="3532188" y="6537325"/>
            <a:ext cx="19050"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77" name="Line 323">
            <a:extLst>
              <a:ext uri="{FF2B5EF4-FFF2-40B4-BE49-F238E27FC236}">
                <a16:creationId xmlns:a16="http://schemas.microsoft.com/office/drawing/2014/main" id="{6E395653-3636-46E9-92D7-F055D2036343}"/>
              </a:ext>
            </a:extLst>
          </p:cNvPr>
          <p:cNvSpPr>
            <a:spLocks noChangeShapeType="1"/>
          </p:cNvSpPr>
          <p:nvPr/>
        </p:nvSpPr>
        <p:spPr bwMode="auto">
          <a:xfrm>
            <a:off x="3589338" y="6546850"/>
            <a:ext cx="20637"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78" name="Line 324">
            <a:extLst>
              <a:ext uri="{FF2B5EF4-FFF2-40B4-BE49-F238E27FC236}">
                <a16:creationId xmlns:a16="http://schemas.microsoft.com/office/drawing/2014/main" id="{33ABE6E5-D6EE-421F-8266-997B4F763211}"/>
              </a:ext>
            </a:extLst>
          </p:cNvPr>
          <p:cNvSpPr>
            <a:spLocks noChangeShapeType="1"/>
          </p:cNvSpPr>
          <p:nvPr/>
        </p:nvSpPr>
        <p:spPr bwMode="auto">
          <a:xfrm>
            <a:off x="3651250" y="6556375"/>
            <a:ext cx="17463" cy="4763"/>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79" name="Line 325">
            <a:extLst>
              <a:ext uri="{FF2B5EF4-FFF2-40B4-BE49-F238E27FC236}">
                <a16:creationId xmlns:a16="http://schemas.microsoft.com/office/drawing/2014/main" id="{E1F9DF03-2369-4B72-95A0-62B695FC0353}"/>
              </a:ext>
            </a:extLst>
          </p:cNvPr>
          <p:cNvSpPr>
            <a:spLocks noChangeShapeType="1"/>
          </p:cNvSpPr>
          <p:nvPr/>
        </p:nvSpPr>
        <p:spPr bwMode="auto">
          <a:xfrm>
            <a:off x="3708400" y="6567488"/>
            <a:ext cx="20638" cy="158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80" name="Line 326">
            <a:extLst>
              <a:ext uri="{FF2B5EF4-FFF2-40B4-BE49-F238E27FC236}">
                <a16:creationId xmlns:a16="http://schemas.microsoft.com/office/drawing/2014/main" id="{3B750B80-DFF7-4B96-8C9F-A62AA67D958E}"/>
              </a:ext>
            </a:extLst>
          </p:cNvPr>
          <p:cNvSpPr>
            <a:spLocks noChangeShapeType="1"/>
          </p:cNvSpPr>
          <p:nvPr/>
        </p:nvSpPr>
        <p:spPr bwMode="auto">
          <a:xfrm>
            <a:off x="3768725" y="6577013"/>
            <a:ext cx="19050"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81" name="Line 327">
            <a:extLst>
              <a:ext uri="{FF2B5EF4-FFF2-40B4-BE49-F238E27FC236}">
                <a16:creationId xmlns:a16="http://schemas.microsoft.com/office/drawing/2014/main" id="{9CCC6AB2-AC04-4282-9B63-C7B0D0838F1B}"/>
              </a:ext>
            </a:extLst>
          </p:cNvPr>
          <p:cNvSpPr>
            <a:spLocks noChangeShapeType="1"/>
          </p:cNvSpPr>
          <p:nvPr/>
        </p:nvSpPr>
        <p:spPr bwMode="auto">
          <a:xfrm>
            <a:off x="3825875" y="6586538"/>
            <a:ext cx="20638"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82" name="Line 328">
            <a:extLst>
              <a:ext uri="{FF2B5EF4-FFF2-40B4-BE49-F238E27FC236}">
                <a16:creationId xmlns:a16="http://schemas.microsoft.com/office/drawing/2014/main" id="{606390F7-0C12-411F-91B0-61AF00CD2DEF}"/>
              </a:ext>
            </a:extLst>
          </p:cNvPr>
          <p:cNvSpPr>
            <a:spLocks noChangeShapeType="1"/>
          </p:cNvSpPr>
          <p:nvPr/>
        </p:nvSpPr>
        <p:spPr bwMode="auto">
          <a:xfrm>
            <a:off x="3884613" y="6596063"/>
            <a:ext cx="20637"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83" name="Line 329">
            <a:extLst>
              <a:ext uri="{FF2B5EF4-FFF2-40B4-BE49-F238E27FC236}">
                <a16:creationId xmlns:a16="http://schemas.microsoft.com/office/drawing/2014/main" id="{8666102A-5054-4433-AF85-0783824810FC}"/>
              </a:ext>
            </a:extLst>
          </p:cNvPr>
          <p:cNvSpPr>
            <a:spLocks noChangeShapeType="1"/>
          </p:cNvSpPr>
          <p:nvPr/>
        </p:nvSpPr>
        <p:spPr bwMode="auto">
          <a:xfrm>
            <a:off x="3944938" y="6605588"/>
            <a:ext cx="19050" cy="4762"/>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84" name="Line 330">
            <a:extLst>
              <a:ext uri="{FF2B5EF4-FFF2-40B4-BE49-F238E27FC236}">
                <a16:creationId xmlns:a16="http://schemas.microsoft.com/office/drawing/2014/main" id="{BE0FDB18-5CDD-4552-836F-BCBDDCD91E55}"/>
              </a:ext>
            </a:extLst>
          </p:cNvPr>
          <p:cNvSpPr>
            <a:spLocks noChangeShapeType="1"/>
          </p:cNvSpPr>
          <p:nvPr/>
        </p:nvSpPr>
        <p:spPr bwMode="auto">
          <a:xfrm>
            <a:off x="4003675" y="6610350"/>
            <a:ext cx="1905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85" name="Line 331">
            <a:extLst>
              <a:ext uri="{FF2B5EF4-FFF2-40B4-BE49-F238E27FC236}">
                <a16:creationId xmlns:a16="http://schemas.microsoft.com/office/drawing/2014/main" id="{D741AA44-8266-4FA6-9F97-59E1FA4539A5}"/>
              </a:ext>
            </a:extLst>
          </p:cNvPr>
          <p:cNvSpPr>
            <a:spLocks noChangeShapeType="1"/>
          </p:cNvSpPr>
          <p:nvPr/>
        </p:nvSpPr>
        <p:spPr bwMode="auto">
          <a:xfrm>
            <a:off x="4062413" y="6610350"/>
            <a:ext cx="1905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86" name="Line 332">
            <a:extLst>
              <a:ext uri="{FF2B5EF4-FFF2-40B4-BE49-F238E27FC236}">
                <a16:creationId xmlns:a16="http://schemas.microsoft.com/office/drawing/2014/main" id="{4C2F155D-B517-4A17-AC6B-5E0A70128BE9}"/>
              </a:ext>
            </a:extLst>
          </p:cNvPr>
          <p:cNvSpPr>
            <a:spLocks noChangeShapeType="1"/>
          </p:cNvSpPr>
          <p:nvPr/>
        </p:nvSpPr>
        <p:spPr bwMode="auto">
          <a:xfrm>
            <a:off x="4122738" y="6610350"/>
            <a:ext cx="1905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87" name="Line 333">
            <a:extLst>
              <a:ext uri="{FF2B5EF4-FFF2-40B4-BE49-F238E27FC236}">
                <a16:creationId xmlns:a16="http://schemas.microsoft.com/office/drawing/2014/main" id="{25A385C4-442E-4EEA-9526-7FC204AB2829}"/>
              </a:ext>
            </a:extLst>
          </p:cNvPr>
          <p:cNvSpPr>
            <a:spLocks noChangeShapeType="1"/>
          </p:cNvSpPr>
          <p:nvPr/>
        </p:nvSpPr>
        <p:spPr bwMode="auto">
          <a:xfrm>
            <a:off x="4183063" y="6610350"/>
            <a:ext cx="19050" cy="158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88" name="Line 334">
            <a:extLst>
              <a:ext uri="{FF2B5EF4-FFF2-40B4-BE49-F238E27FC236}">
                <a16:creationId xmlns:a16="http://schemas.microsoft.com/office/drawing/2014/main" id="{30E4E47B-60EC-4705-8E34-91E3143C7EB9}"/>
              </a:ext>
            </a:extLst>
          </p:cNvPr>
          <p:cNvSpPr>
            <a:spLocks noChangeShapeType="1"/>
          </p:cNvSpPr>
          <p:nvPr/>
        </p:nvSpPr>
        <p:spPr bwMode="auto">
          <a:xfrm>
            <a:off x="4241800" y="6611938"/>
            <a:ext cx="20638"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89" name="Line 335">
            <a:extLst>
              <a:ext uri="{FF2B5EF4-FFF2-40B4-BE49-F238E27FC236}">
                <a16:creationId xmlns:a16="http://schemas.microsoft.com/office/drawing/2014/main" id="{6D2CAC43-D610-4373-A8B2-CBD22395996F}"/>
              </a:ext>
            </a:extLst>
          </p:cNvPr>
          <p:cNvSpPr>
            <a:spLocks noChangeShapeType="1"/>
          </p:cNvSpPr>
          <p:nvPr/>
        </p:nvSpPr>
        <p:spPr bwMode="auto">
          <a:xfrm>
            <a:off x="4302125" y="6611938"/>
            <a:ext cx="1905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90" name="Line 336">
            <a:extLst>
              <a:ext uri="{FF2B5EF4-FFF2-40B4-BE49-F238E27FC236}">
                <a16:creationId xmlns:a16="http://schemas.microsoft.com/office/drawing/2014/main" id="{E3C7649A-09F8-4C9D-B881-C821C8340DA9}"/>
              </a:ext>
            </a:extLst>
          </p:cNvPr>
          <p:cNvSpPr>
            <a:spLocks noChangeShapeType="1"/>
          </p:cNvSpPr>
          <p:nvPr/>
        </p:nvSpPr>
        <p:spPr bwMode="auto">
          <a:xfrm>
            <a:off x="4362450" y="6611938"/>
            <a:ext cx="1905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91" name="Line 337">
            <a:extLst>
              <a:ext uri="{FF2B5EF4-FFF2-40B4-BE49-F238E27FC236}">
                <a16:creationId xmlns:a16="http://schemas.microsoft.com/office/drawing/2014/main" id="{814D4C12-F76C-43B1-9696-83A81F08435D}"/>
              </a:ext>
            </a:extLst>
          </p:cNvPr>
          <p:cNvSpPr>
            <a:spLocks noChangeShapeType="1"/>
          </p:cNvSpPr>
          <p:nvPr/>
        </p:nvSpPr>
        <p:spPr bwMode="auto">
          <a:xfrm>
            <a:off x="4421188" y="6613525"/>
            <a:ext cx="20637"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92" name="Line 338">
            <a:extLst>
              <a:ext uri="{FF2B5EF4-FFF2-40B4-BE49-F238E27FC236}">
                <a16:creationId xmlns:a16="http://schemas.microsoft.com/office/drawing/2014/main" id="{B0722C35-C79B-4A96-A5A4-96B4B94DC4C4}"/>
              </a:ext>
            </a:extLst>
          </p:cNvPr>
          <p:cNvSpPr>
            <a:spLocks noChangeShapeType="1"/>
          </p:cNvSpPr>
          <p:nvPr/>
        </p:nvSpPr>
        <p:spPr bwMode="auto">
          <a:xfrm>
            <a:off x="4481513" y="6613525"/>
            <a:ext cx="1905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93" name="Line 339">
            <a:extLst>
              <a:ext uri="{FF2B5EF4-FFF2-40B4-BE49-F238E27FC236}">
                <a16:creationId xmlns:a16="http://schemas.microsoft.com/office/drawing/2014/main" id="{6A8BB9C8-E7C6-482C-AD4E-F024C297F9AD}"/>
              </a:ext>
            </a:extLst>
          </p:cNvPr>
          <p:cNvSpPr>
            <a:spLocks noChangeShapeType="1"/>
          </p:cNvSpPr>
          <p:nvPr/>
        </p:nvSpPr>
        <p:spPr bwMode="auto">
          <a:xfrm>
            <a:off x="4541838" y="6613525"/>
            <a:ext cx="1905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94" name="Line 340">
            <a:extLst>
              <a:ext uri="{FF2B5EF4-FFF2-40B4-BE49-F238E27FC236}">
                <a16:creationId xmlns:a16="http://schemas.microsoft.com/office/drawing/2014/main" id="{EC2B5D21-13F2-42DE-8352-658CBC1B8309}"/>
              </a:ext>
            </a:extLst>
          </p:cNvPr>
          <p:cNvSpPr>
            <a:spLocks noChangeShapeType="1"/>
          </p:cNvSpPr>
          <p:nvPr/>
        </p:nvSpPr>
        <p:spPr bwMode="auto">
          <a:xfrm>
            <a:off x="4600575" y="6613525"/>
            <a:ext cx="20638"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95" name="Line 341">
            <a:extLst>
              <a:ext uri="{FF2B5EF4-FFF2-40B4-BE49-F238E27FC236}">
                <a16:creationId xmlns:a16="http://schemas.microsoft.com/office/drawing/2014/main" id="{8B297311-8422-4A44-BD88-D38FD584062C}"/>
              </a:ext>
            </a:extLst>
          </p:cNvPr>
          <p:cNvSpPr>
            <a:spLocks noChangeShapeType="1"/>
          </p:cNvSpPr>
          <p:nvPr/>
        </p:nvSpPr>
        <p:spPr bwMode="auto">
          <a:xfrm>
            <a:off x="1987550" y="5076825"/>
            <a:ext cx="4763" cy="190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96" name="Line 342">
            <a:extLst>
              <a:ext uri="{FF2B5EF4-FFF2-40B4-BE49-F238E27FC236}">
                <a16:creationId xmlns:a16="http://schemas.microsoft.com/office/drawing/2014/main" id="{B4732A23-E6AA-4A56-8599-DCC5A4AB7CC5}"/>
              </a:ext>
            </a:extLst>
          </p:cNvPr>
          <p:cNvSpPr>
            <a:spLocks noChangeShapeType="1"/>
          </p:cNvSpPr>
          <p:nvPr/>
        </p:nvSpPr>
        <p:spPr bwMode="auto">
          <a:xfrm>
            <a:off x="2003425" y="5133975"/>
            <a:ext cx="17463" cy="571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97" name="Line 343">
            <a:extLst>
              <a:ext uri="{FF2B5EF4-FFF2-40B4-BE49-F238E27FC236}">
                <a16:creationId xmlns:a16="http://schemas.microsoft.com/office/drawing/2014/main" id="{00953D00-0F25-4921-B02B-26ECF8A8F172}"/>
              </a:ext>
            </a:extLst>
          </p:cNvPr>
          <p:cNvSpPr>
            <a:spLocks noChangeShapeType="1"/>
          </p:cNvSpPr>
          <p:nvPr/>
        </p:nvSpPr>
        <p:spPr bwMode="auto">
          <a:xfrm>
            <a:off x="2030413" y="5229225"/>
            <a:ext cx="6350" cy="190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98" name="Line 344">
            <a:extLst>
              <a:ext uri="{FF2B5EF4-FFF2-40B4-BE49-F238E27FC236}">
                <a16:creationId xmlns:a16="http://schemas.microsoft.com/office/drawing/2014/main" id="{81CFA10B-48B9-49CA-876C-CC47122963EA}"/>
              </a:ext>
            </a:extLst>
          </p:cNvPr>
          <p:cNvSpPr>
            <a:spLocks noChangeShapeType="1"/>
          </p:cNvSpPr>
          <p:nvPr/>
        </p:nvSpPr>
        <p:spPr bwMode="auto">
          <a:xfrm>
            <a:off x="2047875" y="5286375"/>
            <a:ext cx="15875" cy="5873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99" name="Line 345">
            <a:extLst>
              <a:ext uri="{FF2B5EF4-FFF2-40B4-BE49-F238E27FC236}">
                <a16:creationId xmlns:a16="http://schemas.microsoft.com/office/drawing/2014/main" id="{68A254E3-977A-4CE7-997D-5688E51DB1AD}"/>
              </a:ext>
            </a:extLst>
          </p:cNvPr>
          <p:cNvSpPr>
            <a:spLocks noChangeShapeType="1"/>
          </p:cNvSpPr>
          <p:nvPr/>
        </p:nvSpPr>
        <p:spPr bwMode="auto">
          <a:xfrm>
            <a:off x="2076450" y="5381625"/>
            <a:ext cx="3175" cy="2063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00" name="Line 346">
            <a:extLst>
              <a:ext uri="{FF2B5EF4-FFF2-40B4-BE49-F238E27FC236}">
                <a16:creationId xmlns:a16="http://schemas.microsoft.com/office/drawing/2014/main" id="{D0B1702C-B3D6-405F-8A8C-AEEB7CA1A078}"/>
              </a:ext>
            </a:extLst>
          </p:cNvPr>
          <p:cNvSpPr>
            <a:spLocks noChangeShapeType="1"/>
          </p:cNvSpPr>
          <p:nvPr/>
        </p:nvSpPr>
        <p:spPr bwMode="auto">
          <a:xfrm>
            <a:off x="2092325" y="5440363"/>
            <a:ext cx="15875" cy="571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01" name="Line 347">
            <a:extLst>
              <a:ext uri="{FF2B5EF4-FFF2-40B4-BE49-F238E27FC236}">
                <a16:creationId xmlns:a16="http://schemas.microsoft.com/office/drawing/2014/main" id="{BD4D471D-24BC-40EC-8D07-72D5D419E353}"/>
              </a:ext>
            </a:extLst>
          </p:cNvPr>
          <p:cNvSpPr>
            <a:spLocks noChangeShapeType="1"/>
          </p:cNvSpPr>
          <p:nvPr/>
        </p:nvSpPr>
        <p:spPr bwMode="auto">
          <a:xfrm>
            <a:off x="2120900" y="5535613"/>
            <a:ext cx="4763" cy="190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02" name="Line 348">
            <a:extLst>
              <a:ext uri="{FF2B5EF4-FFF2-40B4-BE49-F238E27FC236}">
                <a16:creationId xmlns:a16="http://schemas.microsoft.com/office/drawing/2014/main" id="{40D524DD-106B-42BE-9A7A-FBCCFBFF686F}"/>
              </a:ext>
            </a:extLst>
          </p:cNvPr>
          <p:cNvSpPr>
            <a:spLocks noChangeShapeType="1"/>
          </p:cNvSpPr>
          <p:nvPr/>
        </p:nvSpPr>
        <p:spPr bwMode="auto">
          <a:xfrm>
            <a:off x="2136775" y="5592763"/>
            <a:ext cx="17463" cy="571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03" name="Line 349">
            <a:extLst>
              <a:ext uri="{FF2B5EF4-FFF2-40B4-BE49-F238E27FC236}">
                <a16:creationId xmlns:a16="http://schemas.microsoft.com/office/drawing/2014/main" id="{0B9BD1B7-EAB7-437B-8392-C3E42A6EA798}"/>
              </a:ext>
            </a:extLst>
          </p:cNvPr>
          <p:cNvSpPr>
            <a:spLocks noChangeShapeType="1"/>
          </p:cNvSpPr>
          <p:nvPr/>
        </p:nvSpPr>
        <p:spPr bwMode="auto">
          <a:xfrm>
            <a:off x="2163763" y="5688013"/>
            <a:ext cx="6350" cy="190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04" name="Line 350">
            <a:extLst>
              <a:ext uri="{FF2B5EF4-FFF2-40B4-BE49-F238E27FC236}">
                <a16:creationId xmlns:a16="http://schemas.microsoft.com/office/drawing/2014/main" id="{66966761-09A4-40C5-9533-15ABFC39121C}"/>
              </a:ext>
            </a:extLst>
          </p:cNvPr>
          <p:cNvSpPr>
            <a:spLocks noChangeShapeType="1"/>
          </p:cNvSpPr>
          <p:nvPr/>
        </p:nvSpPr>
        <p:spPr bwMode="auto">
          <a:xfrm>
            <a:off x="2181225" y="5746750"/>
            <a:ext cx="15875" cy="571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05" name="Line 351">
            <a:extLst>
              <a:ext uri="{FF2B5EF4-FFF2-40B4-BE49-F238E27FC236}">
                <a16:creationId xmlns:a16="http://schemas.microsoft.com/office/drawing/2014/main" id="{4DBB426A-25ED-48BA-BC20-95E166C87F95}"/>
              </a:ext>
            </a:extLst>
          </p:cNvPr>
          <p:cNvSpPr>
            <a:spLocks noChangeShapeType="1"/>
          </p:cNvSpPr>
          <p:nvPr/>
        </p:nvSpPr>
        <p:spPr bwMode="auto">
          <a:xfrm>
            <a:off x="2208213" y="5842000"/>
            <a:ext cx="12700" cy="158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06" name="Line 352">
            <a:extLst>
              <a:ext uri="{FF2B5EF4-FFF2-40B4-BE49-F238E27FC236}">
                <a16:creationId xmlns:a16="http://schemas.microsoft.com/office/drawing/2014/main" id="{3423956C-FDEB-470A-B9E5-36B5DFC1962C}"/>
              </a:ext>
            </a:extLst>
          </p:cNvPr>
          <p:cNvSpPr>
            <a:spLocks noChangeShapeType="1"/>
          </p:cNvSpPr>
          <p:nvPr/>
        </p:nvSpPr>
        <p:spPr bwMode="auto">
          <a:xfrm>
            <a:off x="2241550" y="5891213"/>
            <a:ext cx="33338" cy="5080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07" name="Line 353">
            <a:extLst>
              <a:ext uri="{FF2B5EF4-FFF2-40B4-BE49-F238E27FC236}">
                <a16:creationId xmlns:a16="http://schemas.microsoft.com/office/drawing/2014/main" id="{E6FB478C-DD1E-4DDB-9064-529913BAC4D7}"/>
              </a:ext>
            </a:extLst>
          </p:cNvPr>
          <p:cNvSpPr>
            <a:spLocks noChangeShapeType="1"/>
          </p:cNvSpPr>
          <p:nvPr/>
        </p:nvSpPr>
        <p:spPr bwMode="auto">
          <a:xfrm>
            <a:off x="2295525" y="5973763"/>
            <a:ext cx="11113" cy="17462"/>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08" name="Line 354">
            <a:extLst>
              <a:ext uri="{FF2B5EF4-FFF2-40B4-BE49-F238E27FC236}">
                <a16:creationId xmlns:a16="http://schemas.microsoft.com/office/drawing/2014/main" id="{AD9D5B85-13B8-41B8-AA87-3F5D43EBABA8}"/>
              </a:ext>
            </a:extLst>
          </p:cNvPr>
          <p:cNvSpPr>
            <a:spLocks noChangeShapeType="1"/>
          </p:cNvSpPr>
          <p:nvPr/>
        </p:nvSpPr>
        <p:spPr bwMode="auto">
          <a:xfrm>
            <a:off x="2327275" y="6024563"/>
            <a:ext cx="33338" cy="5238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09" name="Line 355">
            <a:extLst>
              <a:ext uri="{FF2B5EF4-FFF2-40B4-BE49-F238E27FC236}">
                <a16:creationId xmlns:a16="http://schemas.microsoft.com/office/drawing/2014/main" id="{B848DB9C-CC4E-428D-8AD7-F3D3D4EF48BF}"/>
              </a:ext>
            </a:extLst>
          </p:cNvPr>
          <p:cNvSpPr>
            <a:spLocks noChangeShapeType="1"/>
          </p:cNvSpPr>
          <p:nvPr/>
        </p:nvSpPr>
        <p:spPr bwMode="auto">
          <a:xfrm>
            <a:off x="2381250" y="6108700"/>
            <a:ext cx="9525" cy="190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10" name="Line 356">
            <a:extLst>
              <a:ext uri="{FF2B5EF4-FFF2-40B4-BE49-F238E27FC236}">
                <a16:creationId xmlns:a16="http://schemas.microsoft.com/office/drawing/2014/main" id="{2FDD4775-CE44-4EBF-B90E-BD03C35003CA}"/>
              </a:ext>
            </a:extLst>
          </p:cNvPr>
          <p:cNvSpPr>
            <a:spLocks noChangeShapeType="1"/>
          </p:cNvSpPr>
          <p:nvPr/>
        </p:nvSpPr>
        <p:spPr bwMode="auto">
          <a:xfrm>
            <a:off x="2413000" y="6159500"/>
            <a:ext cx="31750" cy="49213"/>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11" name="Line 357">
            <a:extLst>
              <a:ext uri="{FF2B5EF4-FFF2-40B4-BE49-F238E27FC236}">
                <a16:creationId xmlns:a16="http://schemas.microsoft.com/office/drawing/2014/main" id="{741949F1-BB31-47A0-83AF-0EA4CCC168A2}"/>
              </a:ext>
            </a:extLst>
          </p:cNvPr>
          <p:cNvSpPr>
            <a:spLocks noChangeShapeType="1"/>
          </p:cNvSpPr>
          <p:nvPr/>
        </p:nvSpPr>
        <p:spPr bwMode="auto">
          <a:xfrm>
            <a:off x="2466975" y="6243638"/>
            <a:ext cx="11113" cy="158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12" name="Line 358">
            <a:extLst>
              <a:ext uri="{FF2B5EF4-FFF2-40B4-BE49-F238E27FC236}">
                <a16:creationId xmlns:a16="http://schemas.microsoft.com/office/drawing/2014/main" id="{9E54BA29-FC85-45FA-BF6D-ABAA4B7A5F10}"/>
              </a:ext>
            </a:extLst>
          </p:cNvPr>
          <p:cNvSpPr>
            <a:spLocks noChangeShapeType="1"/>
          </p:cNvSpPr>
          <p:nvPr/>
        </p:nvSpPr>
        <p:spPr bwMode="auto">
          <a:xfrm>
            <a:off x="2498725" y="6292850"/>
            <a:ext cx="33338" cy="5080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13" name="Line 359">
            <a:extLst>
              <a:ext uri="{FF2B5EF4-FFF2-40B4-BE49-F238E27FC236}">
                <a16:creationId xmlns:a16="http://schemas.microsoft.com/office/drawing/2014/main" id="{FE3EE7FE-9F9A-43BE-8856-A653AC7981C3}"/>
              </a:ext>
            </a:extLst>
          </p:cNvPr>
          <p:cNvSpPr>
            <a:spLocks noChangeShapeType="1"/>
          </p:cNvSpPr>
          <p:nvPr/>
        </p:nvSpPr>
        <p:spPr bwMode="auto">
          <a:xfrm>
            <a:off x="2552700" y="6376988"/>
            <a:ext cx="11113" cy="17462"/>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14" name="Line 360">
            <a:extLst>
              <a:ext uri="{FF2B5EF4-FFF2-40B4-BE49-F238E27FC236}">
                <a16:creationId xmlns:a16="http://schemas.microsoft.com/office/drawing/2014/main" id="{79FACF70-213B-44AB-BAD9-96A20CE94C20}"/>
              </a:ext>
            </a:extLst>
          </p:cNvPr>
          <p:cNvSpPr>
            <a:spLocks noChangeShapeType="1"/>
          </p:cNvSpPr>
          <p:nvPr/>
        </p:nvSpPr>
        <p:spPr bwMode="auto">
          <a:xfrm>
            <a:off x="2584450" y="6427788"/>
            <a:ext cx="31750" cy="5080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15" name="Line 361">
            <a:extLst>
              <a:ext uri="{FF2B5EF4-FFF2-40B4-BE49-F238E27FC236}">
                <a16:creationId xmlns:a16="http://schemas.microsoft.com/office/drawing/2014/main" id="{39D04020-DACF-4C75-8398-77514575786C}"/>
              </a:ext>
            </a:extLst>
          </p:cNvPr>
          <p:cNvSpPr>
            <a:spLocks noChangeShapeType="1"/>
          </p:cNvSpPr>
          <p:nvPr/>
        </p:nvSpPr>
        <p:spPr bwMode="auto">
          <a:xfrm>
            <a:off x="2638425" y="6511925"/>
            <a:ext cx="9525" cy="1270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16" name="Line 362">
            <a:extLst>
              <a:ext uri="{FF2B5EF4-FFF2-40B4-BE49-F238E27FC236}">
                <a16:creationId xmlns:a16="http://schemas.microsoft.com/office/drawing/2014/main" id="{8D774C35-D48F-4FA0-BAA7-70DA42C06C59}"/>
              </a:ext>
            </a:extLst>
          </p:cNvPr>
          <p:cNvSpPr>
            <a:spLocks noChangeShapeType="1"/>
          </p:cNvSpPr>
          <p:nvPr/>
        </p:nvSpPr>
        <p:spPr bwMode="auto">
          <a:xfrm>
            <a:off x="2647950" y="6524625"/>
            <a:ext cx="3175"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17" name="Line 363">
            <a:extLst>
              <a:ext uri="{FF2B5EF4-FFF2-40B4-BE49-F238E27FC236}">
                <a16:creationId xmlns:a16="http://schemas.microsoft.com/office/drawing/2014/main" id="{B04AB9C3-9136-4C8D-90A6-6D2F3D77E48B}"/>
              </a:ext>
            </a:extLst>
          </p:cNvPr>
          <p:cNvSpPr>
            <a:spLocks noChangeShapeType="1"/>
          </p:cNvSpPr>
          <p:nvPr/>
        </p:nvSpPr>
        <p:spPr bwMode="auto">
          <a:xfrm>
            <a:off x="2690813" y="6526213"/>
            <a:ext cx="60325"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18" name="Line 364">
            <a:extLst>
              <a:ext uri="{FF2B5EF4-FFF2-40B4-BE49-F238E27FC236}">
                <a16:creationId xmlns:a16="http://schemas.microsoft.com/office/drawing/2014/main" id="{7EF707CB-C2CF-4AEE-B195-FF16DE74BD2C}"/>
              </a:ext>
            </a:extLst>
          </p:cNvPr>
          <p:cNvSpPr>
            <a:spLocks noChangeShapeType="1"/>
          </p:cNvSpPr>
          <p:nvPr/>
        </p:nvSpPr>
        <p:spPr bwMode="auto">
          <a:xfrm>
            <a:off x="2790825" y="6530975"/>
            <a:ext cx="1905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19" name="Line 365">
            <a:extLst>
              <a:ext uri="{FF2B5EF4-FFF2-40B4-BE49-F238E27FC236}">
                <a16:creationId xmlns:a16="http://schemas.microsoft.com/office/drawing/2014/main" id="{F9D8E74A-5A73-450D-ACA4-B9B926FB816E}"/>
              </a:ext>
            </a:extLst>
          </p:cNvPr>
          <p:cNvSpPr>
            <a:spLocks noChangeShapeType="1"/>
          </p:cNvSpPr>
          <p:nvPr/>
        </p:nvSpPr>
        <p:spPr bwMode="auto">
          <a:xfrm>
            <a:off x="2849563" y="6534150"/>
            <a:ext cx="58737" cy="158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20" name="Line 366">
            <a:extLst>
              <a:ext uri="{FF2B5EF4-FFF2-40B4-BE49-F238E27FC236}">
                <a16:creationId xmlns:a16="http://schemas.microsoft.com/office/drawing/2014/main" id="{E090D0F8-C1C7-4837-A519-B9BD9FC9471F}"/>
              </a:ext>
            </a:extLst>
          </p:cNvPr>
          <p:cNvSpPr>
            <a:spLocks noChangeShapeType="1"/>
          </p:cNvSpPr>
          <p:nvPr/>
        </p:nvSpPr>
        <p:spPr bwMode="auto">
          <a:xfrm>
            <a:off x="2949575" y="6537325"/>
            <a:ext cx="20638" cy="158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21" name="Line 367">
            <a:extLst>
              <a:ext uri="{FF2B5EF4-FFF2-40B4-BE49-F238E27FC236}">
                <a16:creationId xmlns:a16="http://schemas.microsoft.com/office/drawing/2014/main" id="{B415AFC8-2012-4DD1-BDA5-74433BBBDE01}"/>
              </a:ext>
            </a:extLst>
          </p:cNvPr>
          <p:cNvSpPr>
            <a:spLocks noChangeShapeType="1"/>
          </p:cNvSpPr>
          <p:nvPr/>
        </p:nvSpPr>
        <p:spPr bwMode="auto">
          <a:xfrm>
            <a:off x="3009900" y="6540500"/>
            <a:ext cx="58738"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22" name="Line 368">
            <a:extLst>
              <a:ext uri="{FF2B5EF4-FFF2-40B4-BE49-F238E27FC236}">
                <a16:creationId xmlns:a16="http://schemas.microsoft.com/office/drawing/2014/main" id="{CB3960C1-15AE-40BA-A3FF-14EB8B5E0713}"/>
              </a:ext>
            </a:extLst>
          </p:cNvPr>
          <p:cNvSpPr>
            <a:spLocks noChangeShapeType="1"/>
          </p:cNvSpPr>
          <p:nvPr/>
        </p:nvSpPr>
        <p:spPr bwMode="auto">
          <a:xfrm>
            <a:off x="3109913" y="6543675"/>
            <a:ext cx="1905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23" name="Line 369">
            <a:extLst>
              <a:ext uri="{FF2B5EF4-FFF2-40B4-BE49-F238E27FC236}">
                <a16:creationId xmlns:a16="http://schemas.microsoft.com/office/drawing/2014/main" id="{168677CB-E735-4C76-AF3A-A1738D805EB7}"/>
              </a:ext>
            </a:extLst>
          </p:cNvPr>
          <p:cNvSpPr>
            <a:spLocks noChangeShapeType="1"/>
          </p:cNvSpPr>
          <p:nvPr/>
        </p:nvSpPr>
        <p:spPr bwMode="auto">
          <a:xfrm>
            <a:off x="3170238" y="6545263"/>
            <a:ext cx="58737"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24" name="Line 370">
            <a:extLst>
              <a:ext uri="{FF2B5EF4-FFF2-40B4-BE49-F238E27FC236}">
                <a16:creationId xmlns:a16="http://schemas.microsoft.com/office/drawing/2014/main" id="{8E05C9D4-B1BD-4F23-ADC9-88EA5FA53356}"/>
              </a:ext>
            </a:extLst>
          </p:cNvPr>
          <p:cNvSpPr>
            <a:spLocks noChangeShapeType="1"/>
          </p:cNvSpPr>
          <p:nvPr/>
        </p:nvSpPr>
        <p:spPr bwMode="auto">
          <a:xfrm>
            <a:off x="3268663" y="6550025"/>
            <a:ext cx="1905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25" name="Line 371">
            <a:extLst>
              <a:ext uri="{FF2B5EF4-FFF2-40B4-BE49-F238E27FC236}">
                <a16:creationId xmlns:a16="http://schemas.microsoft.com/office/drawing/2014/main" id="{AE113CA0-F83E-4CC8-987A-808D70397C0E}"/>
              </a:ext>
            </a:extLst>
          </p:cNvPr>
          <p:cNvSpPr>
            <a:spLocks noChangeShapeType="1"/>
          </p:cNvSpPr>
          <p:nvPr/>
        </p:nvSpPr>
        <p:spPr bwMode="auto">
          <a:xfrm>
            <a:off x="3327400" y="6554788"/>
            <a:ext cx="58738" cy="793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26" name="Line 372">
            <a:extLst>
              <a:ext uri="{FF2B5EF4-FFF2-40B4-BE49-F238E27FC236}">
                <a16:creationId xmlns:a16="http://schemas.microsoft.com/office/drawing/2014/main" id="{16B23624-B8F8-4F0A-9CAC-773366D07563}"/>
              </a:ext>
            </a:extLst>
          </p:cNvPr>
          <p:cNvSpPr>
            <a:spLocks noChangeShapeType="1"/>
          </p:cNvSpPr>
          <p:nvPr/>
        </p:nvSpPr>
        <p:spPr bwMode="auto">
          <a:xfrm>
            <a:off x="3427413" y="6567488"/>
            <a:ext cx="19050" cy="158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27" name="Line 373">
            <a:extLst>
              <a:ext uri="{FF2B5EF4-FFF2-40B4-BE49-F238E27FC236}">
                <a16:creationId xmlns:a16="http://schemas.microsoft.com/office/drawing/2014/main" id="{8AA9AF6A-49E0-42F1-A9B5-0D48D139CF60}"/>
              </a:ext>
            </a:extLst>
          </p:cNvPr>
          <p:cNvSpPr>
            <a:spLocks noChangeShapeType="1"/>
          </p:cNvSpPr>
          <p:nvPr/>
        </p:nvSpPr>
        <p:spPr bwMode="auto">
          <a:xfrm>
            <a:off x="3484563" y="6573838"/>
            <a:ext cx="60325" cy="793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28" name="Line 374">
            <a:extLst>
              <a:ext uri="{FF2B5EF4-FFF2-40B4-BE49-F238E27FC236}">
                <a16:creationId xmlns:a16="http://schemas.microsoft.com/office/drawing/2014/main" id="{8356C70E-FC08-431A-9970-DE3AF8FC682C}"/>
              </a:ext>
            </a:extLst>
          </p:cNvPr>
          <p:cNvSpPr>
            <a:spLocks noChangeShapeType="1"/>
          </p:cNvSpPr>
          <p:nvPr/>
        </p:nvSpPr>
        <p:spPr bwMode="auto">
          <a:xfrm>
            <a:off x="3584575" y="6588125"/>
            <a:ext cx="20638" cy="158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29" name="Line 375">
            <a:extLst>
              <a:ext uri="{FF2B5EF4-FFF2-40B4-BE49-F238E27FC236}">
                <a16:creationId xmlns:a16="http://schemas.microsoft.com/office/drawing/2014/main" id="{536E5C8D-8631-45D2-A5C7-8A536DB878D8}"/>
              </a:ext>
            </a:extLst>
          </p:cNvPr>
          <p:cNvSpPr>
            <a:spLocks noChangeShapeType="1"/>
          </p:cNvSpPr>
          <p:nvPr/>
        </p:nvSpPr>
        <p:spPr bwMode="auto">
          <a:xfrm>
            <a:off x="3643313" y="6594475"/>
            <a:ext cx="60325" cy="793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30" name="Line 376">
            <a:extLst>
              <a:ext uri="{FF2B5EF4-FFF2-40B4-BE49-F238E27FC236}">
                <a16:creationId xmlns:a16="http://schemas.microsoft.com/office/drawing/2014/main" id="{00DD7569-C5E4-4CD6-BBAA-99BEBE9EA496}"/>
              </a:ext>
            </a:extLst>
          </p:cNvPr>
          <p:cNvSpPr>
            <a:spLocks noChangeShapeType="1"/>
          </p:cNvSpPr>
          <p:nvPr/>
        </p:nvSpPr>
        <p:spPr bwMode="auto">
          <a:xfrm>
            <a:off x="3743325" y="6607175"/>
            <a:ext cx="19050"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31" name="Line 377">
            <a:extLst>
              <a:ext uri="{FF2B5EF4-FFF2-40B4-BE49-F238E27FC236}">
                <a16:creationId xmlns:a16="http://schemas.microsoft.com/office/drawing/2014/main" id="{F86BE52A-78DC-4B4A-9697-87543D15AE09}"/>
              </a:ext>
            </a:extLst>
          </p:cNvPr>
          <p:cNvSpPr>
            <a:spLocks noChangeShapeType="1"/>
          </p:cNvSpPr>
          <p:nvPr/>
        </p:nvSpPr>
        <p:spPr bwMode="auto">
          <a:xfrm>
            <a:off x="3802063" y="6615113"/>
            <a:ext cx="58737" cy="793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32" name="Line 378">
            <a:extLst>
              <a:ext uri="{FF2B5EF4-FFF2-40B4-BE49-F238E27FC236}">
                <a16:creationId xmlns:a16="http://schemas.microsoft.com/office/drawing/2014/main" id="{751E8576-46A9-4064-B536-9B04067A8344}"/>
              </a:ext>
            </a:extLst>
          </p:cNvPr>
          <p:cNvSpPr>
            <a:spLocks noChangeShapeType="1"/>
          </p:cNvSpPr>
          <p:nvPr/>
        </p:nvSpPr>
        <p:spPr bwMode="auto">
          <a:xfrm>
            <a:off x="3900488" y="6627813"/>
            <a:ext cx="20637"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33" name="Line 379">
            <a:extLst>
              <a:ext uri="{FF2B5EF4-FFF2-40B4-BE49-F238E27FC236}">
                <a16:creationId xmlns:a16="http://schemas.microsoft.com/office/drawing/2014/main" id="{9D416BDA-5162-4D27-9938-FC175A3FA853}"/>
              </a:ext>
            </a:extLst>
          </p:cNvPr>
          <p:cNvSpPr>
            <a:spLocks noChangeShapeType="1"/>
          </p:cNvSpPr>
          <p:nvPr/>
        </p:nvSpPr>
        <p:spPr bwMode="auto">
          <a:xfrm>
            <a:off x="3959225" y="6637338"/>
            <a:ext cx="9525"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34" name="Line 380">
            <a:extLst>
              <a:ext uri="{FF2B5EF4-FFF2-40B4-BE49-F238E27FC236}">
                <a16:creationId xmlns:a16="http://schemas.microsoft.com/office/drawing/2014/main" id="{DBB96B87-2089-4DBA-A0AE-476939CC7983}"/>
              </a:ext>
            </a:extLst>
          </p:cNvPr>
          <p:cNvSpPr>
            <a:spLocks noChangeShapeType="1"/>
          </p:cNvSpPr>
          <p:nvPr/>
        </p:nvSpPr>
        <p:spPr bwMode="auto">
          <a:xfrm>
            <a:off x="3968750" y="6637338"/>
            <a:ext cx="5080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35" name="Line 381">
            <a:extLst>
              <a:ext uri="{FF2B5EF4-FFF2-40B4-BE49-F238E27FC236}">
                <a16:creationId xmlns:a16="http://schemas.microsoft.com/office/drawing/2014/main" id="{D8A4E134-6E42-4110-8AED-2DFA5D1B6F70}"/>
              </a:ext>
            </a:extLst>
          </p:cNvPr>
          <p:cNvSpPr>
            <a:spLocks noChangeShapeType="1"/>
          </p:cNvSpPr>
          <p:nvPr/>
        </p:nvSpPr>
        <p:spPr bwMode="auto">
          <a:xfrm>
            <a:off x="4059238" y="6637338"/>
            <a:ext cx="20637"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36" name="Line 382">
            <a:extLst>
              <a:ext uri="{FF2B5EF4-FFF2-40B4-BE49-F238E27FC236}">
                <a16:creationId xmlns:a16="http://schemas.microsoft.com/office/drawing/2014/main" id="{EC4B5C15-0139-47E2-9786-28C4345BF28A}"/>
              </a:ext>
            </a:extLst>
          </p:cNvPr>
          <p:cNvSpPr>
            <a:spLocks noChangeShapeType="1"/>
          </p:cNvSpPr>
          <p:nvPr/>
        </p:nvSpPr>
        <p:spPr bwMode="auto">
          <a:xfrm>
            <a:off x="4119563" y="6637338"/>
            <a:ext cx="60325"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37" name="Line 383">
            <a:extLst>
              <a:ext uri="{FF2B5EF4-FFF2-40B4-BE49-F238E27FC236}">
                <a16:creationId xmlns:a16="http://schemas.microsoft.com/office/drawing/2014/main" id="{EFD36148-68C5-407D-908E-1B6ED57DED83}"/>
              </a:ext>
            </a:extLst>
          </p:cNvPr>
          <p:cNvSpPr>
            <a:spLocks noChangeShapeType="1"/>
          </p:cNvSpPr>
          <p:nvPr/>
        </p:nvSpPr>
        <p:spPr bwMode="auto">
          <a:xfrm>
            <a:off x="4217988" y="6638925"/>
            <a:ext cx="20637"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38" name="Line 384">
            <a:extLst>
              <a:ext uri="{FF2B5EF4-FFF2-40B4-BE49-F238E27FC236}">
                <a16:creationId xmlns:a16="http://schemas.microsoft.com/office/drawing/2014/main" id="{10DE1692-6E5A-4FBB-B43D-15B4255842BC}"/>
              </a:ext>
            </a:extLst>
          </p:cNvPr>
          <p:cNvSpPr>
            <a:spLocks noChangeShapeType="1"/>
          </p:cNvSpPr>
          <p:nvPr/>
        </p:nvSpPr>
        <p:spPr bwMode="auto">
          <a:xfrm>
            <a:off x="4279900" y="6638925"/>
            <a:ext cx="58738"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39" name="Line 385">
            <a:extLst>
              <a:ext uri="{FF2B5EF4-FFF2-40B4-BE49-F238E27FC236}">
                <a16:creationId xmlns:a16="http://schemas.microsoft.com/office/drawing/2014/main" id="{FD3616FF-F594-4651-B260-8BCE9B2344D0}"/>
              </a:ext>
            </a:extLst>
          </p:cNvPr>
          <p:cNvSpPr>
            <a:spLocks noChangeShapeType="1"/>
          </p:cNvSpPr>
          <p:nvPr/>
        </p:nvSpPr>
        <p:spPr bwMode="auto">
          <a:xfrm>
            <a:off x="4378325" y="6638925"/>
            <a:ext cx="1905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40" name="Line 386">
            <a:extLst>
              <a:ext uri="{FF2B5EF4-FFF2-40B4-BE49-F238E27FC236}">
                <a16:creationId xmlns:a16="http://schemas.microsoft.com/office/drawing/2014/main" id="{9E241215-62AF-4FFE-90C0-78F5F92AAA1C}"/>
              </a:ext>
            </a:extLst>
          </p:cNvPr>
          <p:cNvSpPr>
            <a:spLocks noChangeShapeType="1"/>
          </p:cNvSpPr>
          <p:nvPr/>
        </p:nvSpPr>
        <p:spPr bwMode="auto">
          <a:xfrm>
            <a:off x="4438650" y="6640513"/>
            <a:ext cx="60325"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41" name="Line 387">
            <a:extLst>
              <a:ext uri="{FF2B5EF4-FFF2-40B4-BE49-F238E27FC236}">
                <a16:creationId xmlns:a16="http://schemas.microsoft.com/office/drawing/2014/main" id="{34F1625E-7AC3-4EEB-B70A-EE91C3443F77}"/>
              </a:ext>
            </a:extLst>
          </p:cNvPr>
          <p:cNvSpPr>
            <a:spLocks noChangeShapeType="1"/>
          </p:cNvSpPr>
          <p:nvPr/>
        </p:nvSpPr>
        <p:spPr bwMode="auto">
          <a:xfrm>
            <a:off x="4537075" y="6640513"/>
            <a:ext cx="20638"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42" name="Line 388">
            <a:extLst>
              <a:ext uri="{FF2B5EF4-FFF2-40B4-BE49-F238E27FC236}">
                <a16:creationId xmlns:a16="http://schemas.microsoft.com/office/drawing/2014/main" id="{C361D053-C210-4E97-B45F-C86FD262290E}"/>
              </a:ext>
            </a:extLst>
          </p:cNvPr>
          <p:cNvSpPr>
            <a:spLocks noChangeShapeType="1"/>
          </p:cNvSpPr>
          <p:nvPr/>
        </p:nvSpPr>
        <p:spPr bwMode="auto">
          <a:xfrm>
            <a:off x="4597400" y="6640513"/>
            <a:ext cx="31750" cy="158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43" name="Line 389">
            <a:extLst>
              <a:ext uri="{FF2B5EF4-FFF2-40B4-BE49-F238E27FC236}">
                <a16:creationId xmlns:a16="http://schemas.microsoft.com/office/drawing/2014/main" id="{DD58B416-5AAB-4F79-AD43-FF3543AA0DA7}"/>
              </a:ext>
            </a:extLst>
          </p:cNvPr>
          <p:cNvSpPr>
            <a:spLocks noChangeShapeType="1"/>
          </p:cNvSpPr>
          <p:nvPr/>
        </p:nvSpPr>
        <p:spPr bwMode="auto">
          <a:xfrm>
            <a:off x="1987550" y="5076825"/>
            <a:ext cx="15875" cy="571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44" name="Line 390">
            <a:extLst>
              <a:ext uri="{FF2B5EF4-FFF2-40B4-BE49-F238E27FC236}">
                <a16:creationId xmlns:a16="http://schemas.microsoft.com/office/drawing/2014/main" id="{98C437E4-C0E0-4763-BA3A-33CD828883FF}"/>
              </a:ext>
            </a:extLst>
          </p:cNvPr>
          <p:cNvSpPr>
            <a:spLocks noChangeShapeType="1"/>
          </p:cNvSpPr>
          <p:nvPr/>
        </p:nvSpPr>
        <p:spPr bwMode="auto">
          <a:xfrm>
            <a:off x="2016125" y="5172075"/>
            <a:ext cx="15875" cy="571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45" name="Line 391">
            <a:extLst>
              <a:ext uri="{FF2B5EF4-FFF2-40B4-BE49-F238E27FC236}">
                <a16:creationId xmlns:a16="http://schemas.microsoft.com/office/drawing/2014/main" id="{3A73E05A-343D-4F81-BD4E-7C3DE557D5E0}"/>
              </a:ext>
            </a:extLst>
          </p:cNvPr>
          <p:cNvSpPr>
            <a:spLocks noChangeShapeType="1"/>
          </p:cNvSpPr>
          <p:nvPr/>
        </p:nvSpPr>
        <p:spPr bwMode="auto">
          <a:xfrm>
            <a:off x="2044700" y="5267325"/>
            <a:ext cx="14288" cy="571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46" name="Line 392">
            <a:extLst>
              <a:ext uri="{FF2B5EF4-FFF2-40B4-BE49-F238E27FC236}">
                <a16:creationId xmlns:a16="http://schemas.microsoft.com/office/drawing/2014/main" id="{1D2E7552-8D64-4C8B-8534-9C470B455986}"/>
              </a:ext>
            </a:extLst>
          </p:cNvPr>
          <p:cNvSpPr>
            <a:spLocks noChangeShapeType="1"/>
          </p:cNvSpPr>
          <p:nvPr/>
        </p:nvSpPr>
        <p:spPr bwMode="auto">
          <a:xfrm>
            <a:off x="2071688" y="5364163"/>
            <a:ext cx="15875" cy="571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47" name="Line 393">
            <a:extLst>
              <a:ext uri="{FF2B5EF4-FFF2-40B4-BE49-F238E27FC236}">
                <a16:creationId xmlns:a16="http://schemas.microsoft.com/office/drawing/2014/main" id="{72B32EAB-80C6-476A-BC78-F0FC690CECCE}"/>
              </a:ext>
            </a:extLst>
          </p:cNvPr>
          <p:cNvSpPr>
            <a:spLocks noChangeShapeType="1"/>
          </p:cNvSpPr>
          <p:nvPr/>
        </p:nvSpPr>
        <p:spPr bwMode="auto">
          <a:xfrm>
            <a:off x="2098675" y="5457825"/>
            <a:ext cx="17463" cy="5873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48" name="Line 394">
            <a:extLst>
              <a:ext uri="{FF2B5EF4-FFF2-40B4-BE49-F238E27FC236}">
                <a16:creationId xmlns:a16="http://schemas.microsoft.com/office/drawing/2014/main" id="{FF7AEDF5-9C4D-4B44-B706-5B3D1BF0080C}"/>
              </a:ext>
            </a:extLst>
          </p:cNvPr>
          <p:cNvSpPr>
            <a:spLocks noChangeShapeType="1"/>
          </p:cNvSpPr>
          <p:nvPr/>
        </p:nvSpPr>
        <p:spPr bwMode="auto">
          <a:xfrm>
            <a:off x="2127250" y="5554663"/>
            <a:ext cx="17463" cy="55562"/>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49" name="Line 395">
            <a:extLst>
              <a:ext uri="{FF2B5EF4-FFF2-40B4-BE49-F238E27FC236}">
                <a16:creationId xmlns:a16="http://schemas.microsoft.com/office/drawing/2014/main" id="{CC3D5E12-CD08-4B21-9F21-A8BC0E996FD0}"/>
              </a:ext>
            </a:extLst>
          </p:cNvPr>
          <p:cNvSpPr>
            <a:spLocks noChangeShapeType="1"/>
          </p:cNvSpPr>
          <p:nvPr/>
        </p:nvSpPr>
        <p:spPr bwMode="auto">
          <a:xfrm>
            <a:off x="2154238" y="5649913"/>
            <a:ext cx="17462" cy="571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50" name="Line 396">
            <a:extLst>
              <a:ext uri="{FF2B5EF4-FFF2-40B4-BE49-F238E27FC236}">
                <a16:creationId xmlns:a16="http://schemas.microsoft.com/office/drawing/2014/main" id="{BBCF5859-D80A-4591-9CA4-940A10B4F0CE}"/>
              </a:ext>
            </a:extLst>
          </p:cNvPr>
          <p:cNvSpPr>
            <a:spLocks noChangeShapeType="1"/>
          </p:cNvSpPr>
          <p:nvPr/>
        </p:nvSpPr>
        <p:spPr bwMode="auto">
          <a:xfrm>
            <a:off x="2182813" y="5745163"/>
            <a:ext cx="17462" cy="571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51" name="Line 397">
            <a:extLst>
              <a:ext uri="{FF2B5EF4-FFF2-40B4-BE49-F238E27FC236}">
                <a16:creationId xmlns:a16="http://schemas.microsoft.com/office/drawing/2014/main" id="{D8623907-4159-4ED8-B26E-1869D6558ADE}"/>
              </a:ext>
            </a:extLst>
          </p:cNvPr>
          <p:cNvSpPr>
            <a:spLocks noChangeShapeType="1"/>
          </p:cNvSpPr>
          <p:nvPr/>
        </p:nvSpPr>
        <p:spPr bwMode="auto">
          <a:xfrm>
            <a:off x="2212975" y="5838825"/>
            <a:ext cx="31750" cy="523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52" name="Line 398">
            <a:extLst>
              <a:ext uri="{FF2B5EF4-FFF2-40B4-BE49-F238E27FC236}">
                <a16:creationId xmlns:a16="http://schemas.microsoft.com/office/drawing/2014/main" id="{92D285C2-3C81-49A4-82E3-32589ED1927D}"/>
              </a:ext>
            </a:extLst>
          </p:cNvPr>
          <p:cNvSpPr>
            <a:spLocks noChangeShapeType="1"/>
          </p:cNvSpPr>
          <p:nvPr/>
        </p:nvSpPr>
        <p:spPr bwMode="auto">
          <a:xfrm>
            <a:off x="2265363" y="5924550"/>
            <a:ext cx="31750" cy="49213"/>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53" name="Line 399">
            <a:extLst>
              <a:ext uri="{FF2B5EF4-FFF2-40B4-BE49-F238E27FC236}">
                <a16:creationId xmlns:a16="http://schemas.microsoft.com/office/drawing/2014/main" id="{26D9232E-6188-4575-A9A5-8BA9B92D8BBD}"/>
              </a:ext>
            </a:extLst>
          </p:cNvPr>
          <p:cNvSpPr>
            <a:spLocks noChangeShapeType="1"/>
          </p:cNvSpPr>
          <p:nvPr/>
        </p:nvSpPr>
        <p:spPr bwMode="auto">
          <a:xfrm>
            <a:off x="2317750" y="6008688"/>
            <a:ext cx="30163" cy="5080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54" name="Line 400">
            <a:extLst>
              <a:ext uri="{FF2B5EF4-FFF2-40B4-BE49-F238E27FC236}">
                <a16:creationId xmlns:a16="http://schemas.microsoft.com/office/drawing/2014/main" id="{6C75147A-2C2E-4489-9CB3-D0C8F0FA149A}"/>
              </a:ext>
            </a:extLst>
          </p:cNvPr>
          <p:cNvSpPr>
            <a:spLocks noChangeShapeType="1"/>
          </p:cNvSpPr>
          <p:nvPr/>
        </p:nvSpPr>
        <p:spPr bwMode="auto">
          <a:xfrm>
            <a:off x="2368550" y="6094413"/>
            <a:ext cx="31750" cy="5080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55" name="Line 401">
            <a:extLst>
              <a:ext uri="{FF2B5EF4-FFF2-40B4-BE49-F238E27FC236}">
                <a16:creationId xmlns:a16="http://schemas.microsoft.com/office/drawing/2014/main" id="{0F52B9A9-F715-4096-9C26-C50EC45ADC93}"/>
              </a:ext>
            </a:extLst>
          </p:cNvPr>
          <p:cNvSpPr>
            <a:spLocks noChangeShapeType="1"/>
          </p:cNvSpPr>
          <p:nvPr/>
        </p:nvSpPr>
        <p:spPr bwMode="auto">
          <a:xfrm>
            <a:off x="2420938" y="6180138"/>
            <a:ext cx="30162" cy="5080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56" name="Line 402">
            <a:extLst>
              <a:ext uri="{FF2B5EF4-FFF2-40B4-BE49-F238E27FC236}">
                <a16:creationId xmlns:a16="http://schemas.microsoft.com/office/drawing/2014/main" id="{ABECD3E9-7584-4954-9DC8-455E88EB53FF}"/>
              </a:ext>
            </a:extLst>
          </p:cNvPr>
          <p:cNvSpPr>
            <a:spLocks noChangeShapeType="1"/>
          </p:cNvSpPr>
          <p:nvPr/>
        </p:nvSpPr>
        <p:spPr bwMode="auto">
          <a:xfrm>
            <a:off x="2471738" y="6264275"/>
            <a:ext cx="31750" cy="5080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57" name="Line 403">
            <a:extLst>
              <a:ext uri="{FF2B5EF4-FFF2-40B4-BE49-F238E27FC236}">
                <a16:creationId xmlns:a16="http://schemas.microsoft.com/office/drawing/2014/main" id="{7F273476-3DFC-4214-916B-452F1681265B}"/>
              </a:ext>
            </a:extLst>
          </p:cNvPr>
          <p:cNvSpPr>
            <a:spLocks noChangeShapeType="1"/>
          </p:cNvSpPr>
          <p:nvPr/>
        </p:nvSpPr>
        <p:spPr bwMode="auto">
          <a:xfrm>
            <a:off x="2525713" y="6350000"/>
            <a:ext cx="30162" cy="5080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58" name="Line 404">
            <a:extLst>
              <a:ext uri="{FF2B5EF4-FFF2-40B4-BE49-F238E27FC236}">
                <a16:creationId xmlns:a16="http://schemas.microsoft.com/office/drawing/2014/main" id="{FD368F6F-A1A3-4F84-AAC8-82E470E83516}"/>
              </a:ext>
            </a:extLst>
          </p:cNvPr>
          <p:cNvSpPr>
            <a:spLocks noChangeShapeType="1"/>
          </p:cNvSpPr>
          <p:nvPr/>
        </p:nvSpPr>
        <p:spPr bwMode="auto">
          <a:xfrm>
            <a:off x="2574925" y="6435725"/>
            <a:ext cx="31750" cy="5080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59" name="Line 405">
            <a:extLst>
              <a:ext uri="{FF2B5EF4-FFF2-40B4-BE49-F238E27FC236}">
                <a16:creationId xmlns:a16="http://schemas.microsoft.com/office/drawing/2014/main" id="{85A269FF-1E0B-4BA1-A5D8-445319813CA2}"/>
              </a:ext>
            </a:extLst>
          </p:cNvPr>
          <p:cNvSpPr>
            <a:spLocks noChangeShapeType="1"/>
          </p:cNvSpPr>
          <p:nvPr/>
        </p:nvSpPr>
        <p:spPr bwMode="auto">
          <a:xfrm>
            <a:off x="2627313" y="6519863"/>
            <a:ext cx="20637" cy="317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60" name="Line 406">
            <a:extLst>
              <a:ext uri="{FF2B5EF4-FFF2-40B4-BE49-F238E27FC236}">
                <a16:creationId xmlns:a16="http://schemas.microsoft.com/office/drawing/2014/main" id="{DD050294-44BC-4868-B401-A59E7AB0F85E}"/>
              </a:ext>
            </a:extLst>
          </p:cNvPr>
          <p:cNvSpPr>
            <a:spLocks noChangeShapeType="1"/>
          </p:cNvSpPr>
          <p:nvPr/>
        </p:nvSpPr>
        <p:spPr bwMode="auto">
          <a:xfrm>
            <a:off x="2647950" y="6551613"/>
            <a:ext cx="2222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61" name="Line 407">
            <a:extLst>
              <a:ext uri="{FF2B5EF4-FFF2-40B4-BE49-F238E27FC236}">
                <a16:creationId xmlns:a16="http://schemas.microsoft.com/office/drawing/2014/main" id="{30E0BDBB-D0CD-4051-A6D5-D7B63C27662C}"/>
              </a:ext>
            </a:extLst>
          </p:cNvPr>
          <p:cNvSpPr>
            <a:spLocks noChangeShapeType="1"/>
          </p:cNvSpPr>
          <p:nvPr/>
        </p:nvSpPr>
        <p:spPr bwMode="auto">
          <a:xfrm>
            <a:off x="2708275" y="6554788"/>
            <a:ext cx="61913"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62" name="Line 408">
            <a:extLst>
              <a:ext uri="{FF2B5EF4-FFF2-40B4-BE49-F238E27FC236}">
                <a16:creationId xmlns:a16="http://schemas.microsoft.com/office/drawing/2014/main" id="{2DFC7DE7-BF73-4062-804F-13C204E89E99}"/>
              </a:ext>
            </a:extLst>
          </p:cNvPr>
          <p:cNvSpPr>
            <a:spLocks noChangeShapeType="1"/>
          </p:cNvSpPr>
          <p:nvPr/>
        </p:nvSpPr>
        <p:spPr bwMode="auto">
          <a:xfrm>
            <a:off x="2808288" y="6557963"/>
            <a:ext cx="60325" cy="31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63" name="Line 409">
            <a:extLst>
              <a:ext uri="{FF2B5EF4-FFF2-40B4-BE49-F238E27FC236}">
                <a16:creationId xmlns:a16="http://schemas.microsoft.com/office/drawing/2014/main" id="{0E9F24A1-BF84-450E-B031-2DA0A422278B}"/>
              </a:ext>
            </a:extLst>
          </p:cNvPr>
          <p:cNvSpPr>
            <a:spLocks noChangeShapeType="1"/>
          </p:cNvSpPr>
          <p:nvPr/>
        </p:nvSpPr>
        <p:spPr bwMode="auto">
          <a:xfrm>
            <a:off x="2908300" y="6562725"/>
            <a:ext cx="60325" cy="15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64" name="Line 410">
            <a:extLst>
              <a:ext uri="{FF2B5EF4-FFF2-40B4-BE49-F238E27FC236}">
                <a16:creationId xmlns:a16="http://schemas.microsoft.com/office/drawing/2014/main" id="{1795829E-28E5-4437-B105-92AE39D648F6}"/>
              </a:ext>
            </a:extLst>
          </p:cNvPr>
          <p:cNvSpPr>
            <a:spLocks noChangeShapeType="1"/>
          </p:cNvSpPr>
          <p:nvPr/>
        </p:nvSpPr>
        <p:spPr bwMode="auto">
          <a:xfrm>
            <a:off x="3008313" y="6567488"/>
            <a:ext cx="58737"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65" name="Line 411">
            <a:extLst>
              <a:ext uri="{FF2B5EF4-FFF2-40B4-BE49-F238E27FC236}">
                <a16:creationId xmlns:a16="http://schemas.microsoft.com/office/drawing/2014/main" id="{753C0E78-5AD8-4A6D-8386-0B550720A041}"/>
              </a:ext>
            </a:extLst>
          </p:cNvPr>
          <p:cNvSpPr>
            <a:spLocks noChangeShapeType="1"/>
          </p:cNvSpPr>
          <p:nvPr/>
        </p:nvSpPr>
        <p:spPr bwMode="auto">
          <a:xfrm>
            <a:off x="3106738" y="6569075"/>
            <a:ext cx="60325" cy="15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66" name="Line 412">
            <a:extLst>
              <a:ext uri="{FF2B5EF4-FFF2-40B4-BE49-F238E27FC236}">
                <a16:creationId xmlns:a16="http://schemas.microsoft.com/office/drawing/2014/main" id="{6E88AE9B-F87F-4471-B1C0-62CEE03FAF5E}"/>
              </a:ext>
            </a:extLst>
          </p:cNvPr>
          <p:cNvSpPr>
            <a:spLocks noChangeShapeType="1"/>
          </p:cNvSpPr>
          <p:nvPr/>
        </p:nvSpPr>
        <p:spPr bwMode="auto">
          <a:xfrm>
            <a:off x="3206750" y="6573838"/>
            <a:ext cx="60325" cy="31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67" name="Line 413">
            <a:extLst>
              <a:ext uri="{FF2B5EF4-FFF2-40B4-BE49-F238E27FC236}">
                <a16:creationId xmlns:a16="http://schemas.microsoft.com/office/drawing/2014/main" id="{E9875F4B-9098-465E-A245-6DEF13BD53E1}"/>
              </a:ext>
            </a:extLst>
          </p:cNvPr>
          <p:cNvSpPr>
            <a:spLocks noChangeShapeType="1"/>
          </p:cNvSpPr>
          <p:nvPr/>
        </p:nvSpPr>
        <p:spPr bwMode="auto">
          <a:xfrm>
            <a:off x="3306763" y="6577013"/>
            <a:ext cx="1587"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68" name="Line 414">
            <a:extLst>
              <a:ext uri="{FF2B5EF4-FFF2-40B4-BE49-F238E27FC236}">
                <a16:creationId xmlns:a16="http://schemas.microsoft.com/office/drawing/2014/main" id="{4D66CD44-309E-46EA-91A3-F68C578AFB6F}"/>
              </a:ext>
            </a:extLst>
          </p:cNvPr>
          <p:cNvSpPr>
            <a:spLocks noChangeShapeType="1"/>
          </p:cNvSpPr>
          <p:nvPr/>
        </p:nvSpPr>
        <p:spPr bwMode="auto">
          <a:xfrm>
            <a:off x="3308350" y="6578600"/>
            <a:ext cx="57150" cy="31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69" name="Line 415">
            <a:extLst>
              <a:ext uri="{FF2B5EF4-FFF2-40B4-BE49-F238E27FC236}">
                <a16:creationId xmlns:a16="http://schemas.microsoft.com/office/drawing/2014/main" id="{29C0B5AC-9D80-425F-98EF-2A3F9A406C24}"/>
              </a:ext>
            </a:extLst>
          </p:cNvPr>
          <p:cNvSpPr>
            <a:spLocks noChangeShapeType="1"/>
          </p:cNvSpPr>
          <p:nvPr/>
        </p:nvSpPr>
        <p:spPr bwMode="auto">
          <a:xfrm>
            <a:off x="3405188" y="6584950"/>
            <a:ext cx="60325" cy="4763"/>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70" name="Line 416">
            <a:extLst>
              <a:ext uri="{FF2B5EF4-FFF2-40B4-BE49-F238E27FC236}">
                <a16:creationId xmlns:a16="http://schemas.microsoft.com/office/drawing/2014/main" id="{2BD231D4-0A4E-4602-8C1C-EF41477FF9A4}"/>
              </a:ext>
            </a:extLst>
          </p:cNvPr>
          <p:cNvSpPr>
            <a:spLocks noChangeShapeType="1"/>
          </p:cNvSpPr>
          <p:nvPr/>
        </p:nvSpPr>
        <p:spPr bwMode="auto">
          <a:xfrm>
            <a:off x="3505200" y="6591300"/>
            <a:ext cx="58738" cy="31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71" name="Line 417">
            <a:extLst>
              <a:ext uri="{FF2B5EF4-FFF2-40B4-BE49-F238E27FC236}">
                <a16:creationId xmlns:a16="http://schemas.microsoft.com/office/drawing/2014/main" id="{784207DF-17FE-47EB-BFEC-86ADE6618C5D}"/>
              </a:ext>
            </a:extLst>
          </p:cNvPr>
          <p:cNvSpPr>
            <a:spLocks noChangeShapeType="1"/>
          </p:cNvSpPr>
          <p:nvPr/>
        </p:nvSpPr>
        <p:spPr bwMode="auto">
          <a:xfrm>
            <a:off x="3605213" y="6597650"/>
            <a:ext cx="60325" cy="31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72" name="Line 418">
            <a:extLst>
              <a:ext uri="{FF2B5EF4-FFF2-40B4-BE49-F238E27FC236}">
                <a16:creationId xmlns:a16="http://schemas.microsoft.com/office/drawing/2014/main" id="{B4E6F47B-C1D5-412E-B3CD-5B7B47275B34}"/>
              </a:ext>
            </a:extLst>
          </p:cNvPr>
          <p:cNvSpPr>
            <a:spLocks noChangeShapeType="1"/>
          </p:cNvSpPr>
          <p:nvPr/>
        </p:nvSpPr>
        <p:spPr bwMode="auto">
          <a:xfrm>
            <a:off x="3703638" y="6604000"/>
            <a:ext cx="60325" cy="4763"/>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73" name="Line 419">
            <a:extLst>
              <a:ext uri="{FF2B5EF4-FFF2-40B4-BE49-F238E27FC236}">
                <a16:creationId xmlns:a16="http://schemas.microsoft.com/office/drawing/2014/main" id="{0554420C-6BD5-4E09-B32F-290D963EFD68}"/>
              </a:ext>
            </a:extLst>
          </p:cNvPr>
          <p:cNvSpPr>
            <a:spLocks noChangeShapeType="1"/>
          </p:cNvSpPr>
          <p:nvPr/>
        </p:nvSpPr>
        <p:spPr bwMode="auto">
          <a:xfrm>
            <a:off x="3802063" y="6611938"/>
            <a:ext cx="60325" cy="31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74" name="Line 420">
            <a:extLst>
              <a:ext uri="{FF2B5EF4-FFF2-40B4-BE49-F238E27FC236}">
                <a16:creationId xmlns:a16="http://schemas.microsoft.com/office/drawing/2014/main" id="{41DC2602-ABBE-4A74-B34B-A20C29FACB2A}"/>
              </a:ext>
            </a:extLst>
          </p:cNvPr>
          <p:cNvSpPr>
            <a:spLocks noChangeShapeType="1"/>
          </p:cNvSpPr>
          <p:nvPr/>
        </p:nvSpPr>
        <p:spPr bwMode="auto">
          <a:xfrm>
            <a:off x="3902075" y="6618288"/>
            <a:ext cx="60325" cy="31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75" name="Line 421">
            <a:extLst>
              <a:ext uri="{FF2B5EF4-FFF2-40B4-BE49-F238E27FC236}">
                <a16:creationId xmlns:a16="http://schemas.microsoft.com/office/drawing/2014/main" id="{09A2260E-899F-415A-9062-A9DB278F8035}"/>
              </a:ext>
            </a:extLst>
          </p:cNvPr>
          <p:cNvSpPr>
            <a:spLocks noChangeShapeType="1"/>
          </p:cNvSpPr>
          <p:nvPr/>
        </p:nvSpPr>
        <p:spPr bwMode="auto">
          <a:xfrm>
            <a:off x="4002088" y="6623050"/>
            <a:ext cx="58737"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76" name="Line 422">
            <a:extLst>
              <a:ext uri="{FF2B5EF4-FFF2-40B4-BE49-F238E27FC236}">
                <a16:creationId xmlns:a16="http://schemas.microsoft.com/office/drawing/2014/main" id="{BFC0CA23-FDB3-43A4-B185-1BD4BB8DC770}"/>
              </a:ext>
            </a:extLst>
          </p:cNvPr>
          <p:cNvSpPr>
            <a:spLocks noChangeShapeType="1"/>
          </p:cNvSpPr>
          <p:nvPr/>
        </p:nvSpPr>
        <p:spPr bwMode="auto">
          <a:xfrm>
            <a:off x="4102100" y="6623050"/>
            <a:ext cx="58738"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77" name="Line 423">
            <a:extLst>
              <a:ext uri="{FF2B5EF4-FFF2-40B4-BE49-F238E27FC236}">
                <a16:creationId xmlns:a16="http://schemas.microsoft.com/office/drawing/2014/main" id="{00B8857B-075B-486E-8B81-97A1DA5A7E9D}"/>
              </a:ext>
            </a:extLst>
          </p:cNvPr>
          <p:cNvSpPr>
            <a:spLocks noChangeShapeType="1"/>
          </p:cNvSpPr>
          <p:nvPr/>
        </p:nvSpPr>
        <p:spPr bwMode="auto">
          <a:xfrm>
            <a:off x="4202113" y="6623050"/>
            <a:ext cx="6032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78" name="Line 424">
            <a:extLst>
              <a:ext uri="{FF2B5EF4-FFF2-40B4-BE49-F238E27FC236}">
                <a16:creationId xmlns:a16="http://schemas.microsoft.com/office/drawing/2014/main" id="{731E27BB-DB7B-4DC9-BAE9-3075742540CE}"/>
              </a:ext>
            </a:extLst>
          </p:cNvPr>
          <p:cNvSpPr>
            <a:spLocks noChangeShapeType="1"/>
          </p:cNvSpPr>
          <p:nvPr/>
        </p:nvSpPr>
        <p:spPr bwMode="auto">
          <a:xfrm>
            <a:off x="4300538" y="6623050"/>
            <a:ext cx="6032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79" name="Line 425">
            <a:extLst>
              <a:ext uri="{FF2B5EF4-FFF2-40B4-BE49-F238E27FC236}">
                <a16:creationId xmlns:a16="http://schemas.microsoft.com/office/drawing/2014/main" id="{AE540CD8-E030-463C-8B8D-8F4C7EDFD09F}"/>
              </a:ext>
            </a:extLst>
          </p:cNvPr>
          <p:cNvSpPr>
            <a:spLocks noChangeShapeType="1"/>
          </p:cNvSpPr>
          <p:nvPr/>
        </p:nvSpPr>
        <p:spPr bwMode="auto">
          <a:xfrm>
            <a:off x="4400550" y="6623050"/>
            <a:ext cx="58738"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80" name="Line 426">
            <a:extLst>
              <a:ext uri="{FF2B5EF4-FFF2-40B4-BE49-F238E27FC236}">
                <a16:creationId xmlns:a16="http://schemas.microsoft.com/office/drawing/2014/main" id="{9C2500A1-60A4-4918-9C9B-774CC388CBDD}"/>
              </a:ext>
            </a:extLst>
          </p:cNvPr>
          <p:cNvSpPr>
            <a:spLocks noChangeShapeType="1"/>
          </p:cNvSpPr>
          <p:nvPr/>
        </p:nvSpPr>
        <p:spPr bwMode="auto">
          <a:xfrm>
            <a:off x="4500563" y="6623050"/>
            <a:ext cx="58737"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81" name="Line 427">
            <a:extLst>
              <a:ext uri="{FF2B5EF4-FFF2-40B4-BE49-F238E27FC236}">
                <a16:creationId xmlns:a16="http://schemas.microsoft.com/office/drawing/2014/main" id="{DEAF29FE-727A-45A0-B29E-2E017DF0612B}"/>
              </a:ext>
            </a:extLst>
          </p:cNvPr>
          <p:cNvSpPr>
            <a:spLocks noChangeShapeType="1"/>
          </p:cNvSpPr>
          <p:nvPr/>
        </p:nvSpPr>
        <p:spPr bwMode="auto">
          <a:xfrm>
            <a:off x="4600575" y="6623050"/>
            <a:ext cx="2857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82" name="Line 428">
            <a:extLst>
              <a:ext uri="{FF2B5EF4-FFF2-40B4-BE49-F238E27FC236}">
                <a16:creationId xmlns:a16="http://schemas.microsoft.com/office/drawing/2014/main" id="{39117292-3DA9-4E21-BE58-05A109E556E9}"/>
              </a:ext>
            </a:extLst>
          </p:cNvPr>
          <p:cNvSpPr>
            <a:spLocks noChangeShapeType="1"/>
          </p:cNvSpPr>
          <p:nvPr/>
        </p:nvSpPr>
        <p:spPr bwMode="auto">
          <a:xfrm>
            <a:off x="1987550" y="5076825"/>
            <a:ext cx="219075" cy="7683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83" name="Line 429">
            <a:extLst>
              <a:ext uri="{FF2B5EF4-FFF2-40B4-BE49-F238E27FC236}">
                <a16:creationId xmlns:a16="http://schemas.microsoft.com/office/drawing/2014/main" id="{FC970CB7-1940-473A-81E0-EB332E9C4A1C}"/>
              </a:ext>
            </a:extLst>
          </p:cNvPr>
          <p:cNvSpPr>
            <a:spLocks noChangeShapeType="1"/>
          </p:cNvSpPr>
          <p:nvPr/>
        </p:nvSpPr>
        <p:spPr bwMode="auto">
          <a:xfrm>
            <a:off x="2206625" y="5845175"/>
            <a:ext cx="441325" cy="73342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84" name="Line 430">
            <a:extLst>
              <a:ext uri="{FF2B5EF4-FFF2-40B4-BE49-F238E27FC236}">
                <a16:creationId xmlns:a16="http://schemas.microsoft.com/office/drawing/2014/main" id="{72394E63-8A0D-418E-9F82-A4920BEBFECB}"/>
              </a:ext>
            </a:extLst>
          </p:cNvPr>
          <p:cNvSpPr>
            <a:spLocks noChangeShapeType="1"/>
          </p:cNvSpPr>
          <p:nvPr/>
        </p:nvSpPr>
        <p:spPr bwMode="auto">
          <a:xfrm flipV="1">
            <a:off x="2647950" y="6569075"/>
            <a:ext cx="660400" cy="952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85" name="Line 431">
            <a:extLst>
              <a:ext uri="{FF2B5EF4-FFF2-40B4-BE49-F238E27FC236}">
                <a16:creationId xmlns:a16="http://schemas.microsoft.com/office/drawing/2014/main" id="{87C05F7B-B603-4004-A427-85C2E4B9F109}"/>
              </a:ext>
            </a:extLst>
          </p:cNvPr>
          <p:cNvSpPr>
            <a:spLocks noChangeShapeType="1"/>
          </p:cNvSpPr>
          <p:nvPr/>
        </p:nvSpPr>
        <p:spPr bwMode="auto">
          <a:xfrm>
            <a:off x="3308350" y="6569075"/>
            <a:ext cx="660400" cy="61913"/>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86" name="Line 432">
            <a:extLst>
              <a:ext uri="{FF2B5EF4-FFF2-40B4-BE49-F238E27FC236}">
                <a16:creationId xmlns:a16="http://schemas.microsoft.com/office/drawing/2014/main" id="{3B7DC265-528A-4A2B-B9CA-91F156FB6518}"/>
              </a:ext>
            </a:extLst>
          </p:cNvPr>
          <p:cNvSpPr>
            <a:spLocks noChangeShapeType="1"/>
          </p:cNvSpPr>
          <p:nvPr/>
        </p:nvSpPr>
        <p:spPr bwMode="auto">
          <a:xfrm>
            <a:off x="3968750" y="6630988"/>
            <a:ext cx="660400" cy="269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87" name="Rectangle 439">
            <a:extLst>
              <a:ext uri="{FF2B5EF4-FFF2-40B4-BE49-F238E27FC236}">
                <a16:creationId xmlns:a16="http://schemas.microsoft.com/office/drawing/2014/main" id="{DBE54CBD-813B-4408-AA74-CB497F292CC7}"/>
              </a:ext>
            </a:extLst>
          </p:cNvPr>
          <p:cNvSpPr>
            <a:spLocks noChangeArrowheads="1"/>
          </p:cNvSpPr>
          <p:nvPr/>
        </p:nvSpPr>
        <p:spPr bwMode="auto">
          <a:xfrm>
            <a:off x="2214563" y="6848475"/>
            <a:ext cx="69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1</a:t>
            </a:r>
            <a:endParaRPr lang="pt-BR" altLang="en-US" sz="1000"/>
          </a:p>
        </p:txBody>
      </p:sp>
      <p:sp>
        <p:nvSpPr>
          <p:cNvPr id="2388" name="Line 440">
            <a:extLst>
              <a:ext uri="{FF2B5EF4-FFF2-40B4-BE49-F238E27FC236}">
                <a16:creationId xmlns:a16="http://schemas.microsoft.com/office/drawing/2014/main" id="{98B4FEEE-BFC0-483C-A0CD-1568418800E7}"/>
              </a:ext>
            </a:extLst>
          </p:cNvPr>
          <p:cNvSpPr>
            <a:spLocks noChangeShapeType="1"/>
          </p:cNvSpPr>
          <p:nvPr/>
        </p:nvSpPr>
        <p:spPr bwMode="auto">
          <a:xfrm>
            <a:off x="1987550" y="6843713"/>
            <a:ext cx="2641600"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89" name="Line 441">
            <a:extLst>
              <a:ext uri="{FF2B5EF4-FFF2-40B4-BE49-F238E27FC236}">
                <a16:creationId xmlns:a16="http://schemas.microsoft.com/office/drawing/2014/main" id="{BB071617-2D8F-4C1A-94B5-979A9413BBD3}"/>
              </a:ext>
            </a:extLst>
          </p:cNvPr>
          <p:cNvSpPr>
            <a:spLocks noChangeShapeType="1"/>
          </p:cNvSpPr>
          <p:nvPr/>
        </p:nvSpPr>
        <p:spPr bwMode="auto">
          <a:xfrm>
            <a:off x="1987550" y="6843713"/>
            <a:ext cx="0" cy="20637"/>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90" name="Rectangle 442">
            <a:extLst>
              <a:ext uri="{FF2B5EF4-FFF2-40B4-BE49-F238E27FC236}">
                <a16:creationId xmlns:a16="http://schemas.microsoft.com/office/drawing/2014/main" id="{495DF188-D378-4D96-B0DF-ACBEE0E72E6C}"/>
              </a:ext>
            </a:extLst>
          </p:cNvPr>
          <p:cNvSpPr>
            <a:spLocks noChangeArrowheads="1"/>
          </p:cNvSpPr>
          <p:nvPr/>
        </p:nvSpPr>
        <p:spPr bwMode="auto">
          <a:xfrm>
            <a:off x="2005013" y="6858000"/>
            <a:ext cx="69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0</a:t>
            </a:r>
            <a:endParaRPr lang="pt-BR" altLang="en-US" sz="1000"/>
          </a:p>
        </p:txBody>
      </p:sp>
      <p:sp>
        <p:nvSpPr>
          <p:cNvPr id="2391" name="Line 443">
            <a:extLst>
              <a:ext uri="{FF2B5EF4-FFF2-40B4-BE49-F238E27FC236}">
                <a16:creationId xmlns:a16="http://schemas.microsoft.com/office/drawing/2014/main" id="{05135F57-CC34-4549-8074-0EBC2C3AD071}"/>
              </a:ext>
            </a:extLst>
          </p:cNvPr>
          <p:cNvSpPr>
            <a:spLocks noChangeShapeType="1"/>
          </p:cNvSpPr>
          <p:nvPr/>
        </p:nvSpPr>
        <p:spPr bwMode="auto">
          <a:xfrm>
            <a:off x="2647950" y="6843713"/>
            <a:ext cx="0" cy="20637"/>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92" name="Rectangle 444">
            <a:extLst>
              <a:ext uri="{FF2B5EF4-FFF2-40B4-BE49-F238E27FC236}">
                <a16:creationId xmlns:a16="http://schemas.microsoft.com/office/drawing/2014/main" id="{A1A6759B-5819-4014-B215-5C0C6BB28971}"/>
              </a:ext>
            </a:extLst>
          </p:cNvPr>
          <p:cNvSpPr>
            <a:spLocks noChangeArrowheads="1"/>
          </p:cNvSpPr>
          <p:nvPr/>
        </p:nvSpPr>
        <p:spPr bwMode="auto">
          <a:xfrm>
            <a:off x="2663825" y="6858000"/>
            <a:ext cx="69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3</a:t>
            </a:r>
            <a:endParaRPr lang="pt-BR" altLang="en-US" sz="1000"/>
          </a:p>
        </p:txBody>
      </p:sp>
      <p:sp>
        <p:nvSpPr>
          <p:cNvPr id="2393" name="Line 445">
            <a:extLst>
              <a:ext uri="{FF2B5EF4-FFF2-40B4-BE49-F238E27FC236}">
                <a16:creationId xmlns:a16="http://schemas.microsoft.com/office/drawing/2014/main" id="{8435ABDF-B53D-4CE8-9C4F-6D5BBC6A04A7}"/>
              </a:ext>
            </a:extLst>
          </p:cNvPr>
          <p:cNvSpPr>
            <a:spLocks noChangeShapeType="1"/>
          </p:cNvSpPr>
          <p:nvPr/>
        </p:nvSpPr>
        <p:spPr bwMode="auto">
          <a:xfrm>
            <a:off x="3308350" y="6843713"/>
            <a:ext cx="0" cy="20637"/>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94" name="Rectangle 446">
            <a:extLst>
              <a:ext uri="{FF2B5EF4-FFF2-40B4-BE49-F238E27FC236}">
                <a16:creationId xmlns:a16="http://schemas.microsoft.com/office/drawing/2014/main" id="{49AA5DC2-6E58-464D-871C-5598FB571A51}"/>
              </a:ext>
            </a:extLst>
          </p:cNvPr>
          <p:cNvSpPr>
            <a:spLocks noChangeArrowheads="1"/>
          </p:cNvSpPr>
          <p:nvPr/>
        </p:nvSpPr>
        <p:spPr bwMode="auto">
          <a:xfrm>
            <a:off x="3324225" y="6858000"/>
            <a:ext cx="69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6</a:t>
            </a:r>
            <a:endParaRPr lang="pt-BR" altLang="en-US" sz="1000"/>
          </a:p>
        </p:txBody>
      </p:sp>
      <p:sp>
        <p:nvSpPr>
          <p:cNvPr id="2395" name="Line 447">
            <a:extLst>
              <a:ext uri="{FF2B5EF4-FFF2-40B4-BE49-F238E27FC236}">
                <a16:creationId xmlns:a16="http://schemas.microsoft.com/office/drawing/2014/main" id="{630242F5-8B14-4CAC-9210-926B66BD6306}"/>
              </a:ext>
            </a:extLst>
          </p:cNvPr>
          <p:cNvSpPr>
            <a:spLocks noChangeShapeType="1"/>
          </p:cNvSpPr>
          <p:nvPr/>
        </p:nvSpPr>
        <p:spPr bwMode="auto">
          <a:xfrm>
            <a:off x="3968750" y="6843713"/>
            <a:ext cx="0" cy="20637"/>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96" name="Rectangle 448">
            <a:extLst>
              <a:ext uri="{FF2B5EF4-FFF2-40B4-BE49-F238E27FC236}">
                <a16:creationId xmlns:a16="http://schemas.microsoft.com/office/drawing/2014/main" id="{3EB2C187-B2DB-4CF2-A811-AFF1259AF905}"/>
              </a:ext>
            </a:extLst>
          </p:cNvPr>
          <p:cNvSpPr>
            <a:spLocks noChangeArrowheads="1"/>
          </p:cNvSpPr>
          <p:nvPr/>
        </p:nvSpPr>
        <p:spPr bwMode="auto">
          <a:xfrm>
            <a:off x="3986213" y="6858000"/>
            <a:ext cx="69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9</a:t>
            </a:r>
            <a:endParaRPr lang="pt-BR" altLang="en-US" sz="1000"/>
          </a:p>
        </p:txBody>
      </p:sp>
      <p:sp>
        <p:nvSpPr>
          <p:cNvPr id="2397" name="Line 449">
            <a:extLst>
              <a:ext uri="{FF2B5EF4-FFF2-40B4-BE49-F238E27FC236}">
                <a16:creationId xmlns:a16="http://schemas.microsoft.com/office/drawing/2014/main" id="{DD4D3F6E-463A-4D24-8C0E-921C4C751457}"/>
              </a:ext>
            </a:extLst>
          </p:cNvPr>
          <p:cNvSpPr>
            <a:spLocks noChangeShapeType="1"/>
          </p:cNvSpPr>
          <p:nvPr/>
        </p:nvSpPr>
        <p:spPr bwMode="auto">
          <a:xfrm>
            <a:off x="4629150" y="6843713"/>
            <a:ext cx="0" cy="20637"/>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98" name="Rectangle 450">
            <a:extLst>
              <a:ext uri="{FF2B5EF4-FFF2-40B4-BE49-F238E27FC236}">
                <a16:creationId xmlns:a16="http://schemas.microsoft.com/office/drawing/2014/main" id="{33338C31-01ED-4163-82B8-00986FF0597C}"/>
              </a:ext>
            </a:extLst>
          </p:cNvPr>
          <p:cNvSpPr>
            <a:spLocks noChangeArrowheads="1"/>
          </p:cNvSpPr>
          <p:nvPr/>
        </p:nvSpPr>
        <p:spPr bwMode="auto">
          <a:xfrm>
            <a:off x="4610100" y="6859588"/>
            <a:ext cx="1397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12</a:t>
            </a:r>
            <a:endParaRPr lang="pt-BR" altLang="en-US" sz="1000"/>
          </a:p>
        </p:txBody>
      </p:sp>
      <p:sp>
        <p:nvSpPr>
          <p:cNvPr id="2399" name="Line 451">
            <a:extLst>
              <a:ext uri="{FF2B5EF4-FFF2-40B4-BE49-F238E27FC236}">
                <a16:creationId xmlns:a16="http://schemas.microsoft.com/office/drawing/2014/main" id="{42AFABEB-A563-4B12-AD58-D37384969848}"/>
              </a:ext>
            </a:extLst>
          </p:cNvPr>
          <p:cNvSpPr>
            <a:spLocks noChangeShapeType="1"/>
          </p:cNvSpPr>
          <p:nvPr/>
        </p:nvSpPr>
        <p:spPr bwMode="auto">
          <a:xfrm flipV="1">
            <a:off x="1987550" y="5076825"/>
            <a:ext cx="0" cy="1766888"/>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00" name="Line 452">
            <a:extLst>
              <a:ext uri="{FF2B5EF4-FFF2-40B4-BE49-F238E27FC236}">
                <a16:creationId xmlns:a16="http://schemas.microsoft.com/office/drawing/2014/main" id="{B41E147D-AEF3-4D51-8C3A-D29601F5C588}"/>
              </a:ext>
            </a:extLst>
          </p:cNvPr>
          <p:cNvSpPr>
            <a:spLocks noChangeShapeType="1"/>
          </p:cNvSpPr>
          <p:nvPr/>
        </p:nvSpPr>
        <p:spPr bwMode="auto">
          <a:xfrm flipH="1">
            <a:off x="1966913" y="6843713"/>
            <a:ext cx="20637"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01" name="Rectangle 453">
            <a:extLst>
              <a:ext uri="{FF2B5EF4-FFF2-40B4-BE49-F238E27FC236}">
                <a16:creationId xmlns:a16="http://schemas.microsoft.com/office/drawing/2014/main" id="{3CF50DCC-22AF-448C-8DB8-089A3C8AA955}"/>
              </a:ext>
            </a:extLst>
          </p:cNvPr>
          <p:cNvSpPr>
            <a:spLocks noChangeArrowheads="1"/>
          </p:cNvSpPr>
          <p:nvPr/>
        </p:nvSpPr>
        <p:spPr bwMode="auto">
          <a:xfrm>
            <a:off x="1824038" y="6802438"/>
            <a:ext cx="1746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0.0</a:t>
            </a:r>
            <a:endParaRPr lang="pt-BR" altLang="en-US" sz="1000"/>
          </a:p>
        </p:txBody>
      </p:sp>
      <p:sp>
        <p:nvSpPr>
          <p:cNvPr id="2402" name="Line 454">
            <a:extLst>
              <a:ext uri="{FF2B5EF4-FFF2-40B4-BE49-F238E27FC236}">
                <a16:creationId xmlns:a16="http://schemas.microsoft.com/office/drawing/2014/main" id="{0410FCF5-101B-4196-86C4-13821AFD053B}"/>
              </a:ext>
            </a:extLst>
          </p:cNvPr>
          <p:cNvSpPr>
            <a:spLocks noChangeShapeType="1"/>
          </p:cNvSpPr>
          <p:nvPr/>
        </p:nvSpPr>
        <p:spPr bwMode="auto">
          <a:xfrm flipH="1">
            <a:off x="1966913" y="5959475"/>
            <a:ext cx="20637"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03" name="Rectangle 455">
            <a:extLst>
              <a:ext uri="{FF2B5EF4-FFF2-40B4-BE49-F238E27FC236}">
                <a16:creationId xmlns:a16="http://schemas.microsoft.com/office/drawing/2014/main" id="{53E1D8D0-1636-408A-95CC-288822570F23}"/>
              </a:ext>
            </a:extLst>
          </p:cNvPr>
          <p:cNvSpPr>
            <a:spLocks noChangeArrowheads="1"/>
          </p:cNvSpPr>
          <p:nvPr/>
        </p:nvSpPr>
        <p:spPr bwMode="auto">
          <a:xfrm>
            <a:off x="1824038" y="5919788"/>
            <a:ext cx="1746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0.5</a:t>
            </a:r>
            <a:endParaRPr lang="pt-BR" altLang="en-US" sz="1000"/>
          </a:p>
        </p:txBody>
      </p:sp>
      <p:sp>
        <p:nvSpPr>
          <p:cNvPr id="2404" name="Line 456">
            <a:extLst>
              <a:ext uri="{FF2B5EF4-FFF2-40B4-BE49-F238E27FC236}">
                <a16:creationId xmlns:a16="http://schemas.microsoft.com/office/drawing/2014/main" id="{03FEA2DF-065E-4977-A68A-AE906AE20596}"/>
              </a:ext>
            </a:extLst>
          </p:cNvPr>
          <p:cNvSpPr>
            <a:spLocks noChangeShapeType="1"/>
          </p:cNvSpPr>
          <p:nvPr/>
        </p:nvSpPr>
        <p:spPr bwMode="auto">
          <a:xfrm flipH="1">
            <a:off x="1966913" y="5076825"/>
            <a:ext cx="20637"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05" name="Rectangle 457">
            <a:extLst>
              <a:ext uri="{FF2B5EF4-FFF2-40B4-BE49-F238E27FC236}">
                <a16:creationId xmlns:a16="http://schemas.microsoft.com/office/drawing/2014/main" id="{FE12833A-76F8-4842-AFDB-36AD378C36D7}"/>
              </a:ext>
            </a:extLst>
          </p:cNvPr>
          <p:cNvSpPr>
            <a:spLocks noChangeArrowheads="1"/>
          </p:cNvSpPr>
          <p:nvPr/>
        </p:nvSpPr>
        <p:spPr bwMode="auto">
          <a:xfrm>
            <a:off x="1824038" y="5035550"/>
            <a:ext cx="1746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1.0</a:t>
            </a:r>
            <a:endParaRPr lang="pt-BR" altLang="en-US" sz="1000"/>
          </a:p>
        </p:txBody>
      </p:sp>
      <p:sp>
        <p:nvSpPr>
          <p:cNvPr id="2406" name="Line 458">
            <a:extLst>
              <a:ext uri="{FF2B5EF4-FFF2-40B4-BE49-F238E27FC236}">
                <a16:creationId xmlns:a16="http://schemas.microsoft.com/office/drawing/2014/main" id="{A24E8BFF-32AA-4613-A11A-A80BCA848857}"/>
              </a:ext>
            </a:extLst>
          </p:cNvPr>
          <p:cNvSpPr>
            <a:spLocks noChangeShapeType="1"/>
          </p:cNvSpPr>
          <p:nvPr/>
        </p:nvSpPr>
        <p:spPr bwMode="auto">
          <a:xfrm>
            <a:off x="1987550" y="5076825"/>
            <a:ext cx="219075" cy="1766888"/>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07" name="Line 459">
            <a:extLst>
              <a:ext uri="{FF2B5EF4-FFF2-40B4-BE49-F238E27FC236}">
                <a16:creationId xmlns:a16="http://schemas.microsoft.com/office/drawing/2014/main" id="{8A1D44BB-55DA-47A6-8F20-5348AFEDED5B}"/>
              </a:ext>
            </a:extLst>
          </p:cNvPr>
          <p:cNvSpPr>
            <a:spLocks noChangeShapeType="1"/>
          </p:cNvSpPr>
          <p:nvPr/>
        </p:nvSpPr>
        <p:spPr bwMode="auto">
          <a:xfrm>
            <a:off x="2206625" y="6843713"/>
            <a:ext cx="441325" cy="0"/>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08" name="Line 460">
            <a:extLst>
              <a:ext uri="{FF2B5EF4-FFF2-40B4-BE49-F238E27FC236}">
                <a16:creationId xmlns:a16="http://schemas.microsoft.com/office/drawing/2014/main" id="{C6EA4942-CD4B-4A9D-8C95-82B9AA411ED1}"/>
              </a:ext>
            </a:extLst>
          </p:cNvPr>
          <p:cNvSpPr>
            <a:spLocks noChangeShapeType="1"/>
          </p:cNvSpPr>
          <p:nvPr/>
        </p:nvSpPr>
        <p:spPr bwMode="auto">
          <a:xfrm>
            <a:off x="2647950" y="6843713"/>
            <a:ext cx="660400" cy="0"/>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09" name="Line 461">
            <a:extLst>
              <a:ext uri="{FF2B5EF4-FFF2-40B4-BE49-F238E27FC236}">
                <a16:creationId xmlns:a16="http://schemas.microsoft.com/office/drawing/2014/main" id="{CAF899CA-3A40-4D31-ADEB-4A1CC76BCB56}"/>
              </a:ext>
            </a:extLst>
          </p:cNvPr>
          <p:cNvSpPr>
            <a:spLocks noChangeShapeType="1"/>
          </p:cNvSpPr>
          <p:nvPr/>
        </p:nvSpPr>
        <p:spPr bwMode="auto">
          <a:xfrm>
            <a:off x="3308350" y="6843713"/>
            <a:ext cx="660400" cy="0"/>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10" name="Line 462">
            <a:extLst>
              <a:ext uri="{FF2B5EF4-FFF2-40B4-BE49-F238E27FC236}">
                <a16:creationId xmlns:a16="http://schemas.microsoft.com/office/drawing/2014/main" id="{27492FF1-A836-4F2E-A6CD-4ACA7E259E06}"/>
              </a:ext>
            </a:extLst>
          </p:cNvPr>
          <p:cNvSpPr>
            <a:spLocks noChangeShapeType="1"/>
          </p:cNvSpPr>
          <p:nvPr/>
        </p:nvSpPr>
        <p:spPr bwMode="auto">
          <a:xfrm>
            <a:off x="1987550" y="5076825"/>
            <a:ext cx="219075" cy="4254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11" name="Line 463">
            <a:extLst>
              <a:ext uri="{FF2B5EF4-FFF2-40B4-BE49-F238E27FC236}">
                <a16:creationId xmlns:a16="http://schemas.microsoft.com/office/drawing/2014/main" id="{C4DA5F0F-852B-4FE8-B6E4-FD046D27C37E}"/>
              </a:ext>
            </a:extLst>
          </p:cNvPr>
          <p:cNvSpPr>
            <a:spLocks noChangeShapeType="1"/>
          </p:cNvSpPr>
          <p:nvPr/>
        </p:nvSpPr>
        <p:spPr bwMode="auto">
          <a:xfrm>
            <a:off x="2206625" y="5502275"/>
            <a:ext cx="441325" cy="793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12" name="Line 464">
            <a:extLst>
              <a:ext uri="{FF2B5EF4-FFF2-40B4-BE49-F238E27FC236}">
                <a16:creationId xmlns:a16="http://schemas.microsoft.com/office/drawing/2014/main" id="{ACB5DB18-A61B-42A0-89C3-8D3F9B96D10A}"/>
              </a:ext>
            </a:extLst>
          </p:cNvPr>
          <p:cNvSpPr>
            <a:spLocks noChangeShapeType="1"/>
          </p:cNvSpPr>
          <p:nvPr/>
        </p:nvSpPr>
        <p:spPr bwMode="auto">
          <a:xfrm>
            <a:off x="2647950" y="5581650"/>
            <a:ext cx="660400" cy="7397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13" name="Line 465">
            <a:extLst>
              <a:ext uri="{FF2B5EF4-FFF2-40B4-BE49-F238E27FC236}">
                <a16:creationId xmlns:a16="http://schemas.microsoft.com/office/drawing/2014/main" id="{2D9149EA-CA23-4E43-9163-DB4F9DBAA484}"/>
              </a:ext>
            </a:extLst>
          </p:cNvPr>
          <p:cNvSpPr>
            <a:spLocks noChangeShapeType="1"/>
          </p:cNvSpPr>
          <p:nvPr/>
        </p:nvSpPr>
        <p:spPr bwMode="auto">
          <a:xfrm>
            <a:off x="3308350" y="6321425"/>
            <a:ext cx="660400" cy="952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14" name="Line 466">
            <a:extLst>
              <a:ext uri="{FF2B5EF4-FFF2-40B4-BE49-F238E27FC236}">
                <a16:creationId xmlns:a16="http://schemas.microsoft.com/office/drawing/2014/main" id="{D31ADE4E-EAE3-4487-9D2C-60BC83072A64}"/>
              </a:ext>
            </a:extLst>
          </p:cNvPr>
          <p:cNvSpPr>
            <a:spLocks noChangeShapeType="1"/>
          </p:cNvSpPr>
          <p:nvPr/>
        </p:nvSpPr>
        <p:spPr bwMode="auto">
          <a:xfrm>
            <a:off x="3968750" y="6330950"/>
            <a:ext cx="660400" cy="80963"/>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15" name="Line 467">
            <a:extLst>
              <a:ext uri="{FF2B5EF4-FFF2-40B4-BE49-F238E27FC236}">
                <a16:creationId xmlns:a16="http://schemas.microsoft.com/office/drawing/2014/main" id="{6A0735AF-ADC7-49C7-9604-7C4DBC26283B}"/>
              </a:ext>
            </a:extLst>
          </p:cNvPr>
          <p:cNvSpPr>
            <a:spLocks noChangeShapeType="1"/>
          </p:cNvSpPr>
          <p:nvPr/>
        </p:nvSpPr>
        <p:spPr bwMode="auto">
          <a:xfrm>
            <a:off x="1987550" y="5076825"/>
            <a:ext cx="30163" cy="50800"/>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16" name="Line 468">
            <a:extLst>
              <a:ext uri="{FF2B5EF4-FFF2-40B4-BE49-F238E27FC236}">
                <a16:creationId xmlns:a16="http://schemas.microsoft.com/office/drawing/2014/main" id="{5C21D54D-9E5F-49BB-A41E-46AFF40D7C8B}"/>
              </a:ext>
            </a:extLst>
          </p:cNvPr>
          <p:cNvSpPr>
            <a:spLocks noChangeShapeType="1"/>
          </p:cNvSpPr>
          <p:nvPr/>
        </p:nvSpPr>
        <p:spPr bwMode="auto">
          <a:xfrm>
            <a:off x="2036763" y="5162550"/>
            <a:ext cx="30162" cy="53975"/>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17" name="Line 469">
            <a:extLst>
              <a:ext uri="{FF2B5EF4-FFF2-40B4-BE49-F238E27FC236}">
                <a16:creationId xmlns:a16="http://schemas.microsoft.com/office/drawing/2014/main" id="{488BC77F-5D01-46FB-ADD1-9A983256C0F1}"/>
              </a:ext>
            </a:extLst>
          </p:cNvPr>
          <p:cNvSpPr>
            <a:spLocks noChangeShapeType="1"/>
          </p:cNvSpPr>
          <p:nvPr/>
        </p:nvSpPr>
        <p:spPr bwMode="auto">
          <a:xfrm>
            <a:off x="2085975" y="5248275"/>
            <a:ext cx="30163" cy="52388"/>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18" name="Line 470">
            <a:extLst>
              <a:ext uri="{FF2B5EF4-FFF2-40B4-BE49-F238E27FC236}">
                <a16:creationId xmlns:a16="http://schemas.microsoft.com/office/drawing/2014/main" id="{69211913-5606-44D3-8520-C953D35E5E90}"/>
              </a:ext>
            </a:extLst>
          </p:cNvPr>
          <p:cNvSpPr>
            <a:spLocks noChangeShapeType="1"/>
          </p:cNvSpPr>
          <p:nvPr/>
        </p:nvSpPr>
        <p:spPr bwMode="auto">
          <a:xfrm>
            <a:off x="2135188" y="5335588"/>
            <a:ext cx="30162" cy="52387"/>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19" name="Line 471">
            <a:extLst>
              <a:ext uri="{FF2B5EF4-FFF2-40B4-BE49-F238E27FC236}">
                <a16:creationId xmlns:a16="http://schemas.microsoft.com/office/drawing/2014/main" id="{E39421CF-D0FC-4A0A-B6C1-CC0F71210A3F}"/>
              </a:ext>
            </a:extLst>
          </p:cNvPr>
          <p:cNvSpPr>
            <a:spLocks noChangeShapeType="1"/>
          </p:cNvSpPr>
          <p:nvPr/>
        </p:nvSpPr>
        <p:spPr bwMode="auto">
          <a:xfrm>
            <a:off x="2184400" y="5422900"/>
            <a:ext cx="22225" cy="38100"/>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20" name="Line 472">
            <a:extLst>
              <a:ext uri="{FF2B5EF4-FFF2-40B4-BE49-F238E27FC236}">
                <a16:creationId xmlns:a16="http://schemas.microsoft.com/office/drawing/2014/main" id="{B9F4C61D-7830-4A2A-BEC8-AD3540858D66}"/>
              </a:ext>
            </a:extLst>
          </p:cNvPr>
          <p:cNvSpPr>
            <a:spLocks noChangeShapeType="1"/>
          </p:cNvSpPr>
          <p:nvPr/>
        </p:nvSpPr>
        <p:spPr bwMode="auto">
          <a:xfrm>
            <a:off x="2206625" y="5461000"/>
            <a:ext cx="15875" cy="6350"/>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21" name="Line 473">
            <a:extLst>
              <a:ext uri="{FF2B5EF4-FFF2-40B4-BE49-F238E27FC236}">
                <a16:creationId xmlns:a16="http://schemas.microsoft.com/office/drawing/2014/main" id="{5E2EAFA5-AC60-44F0-A9B1-0D45C40B4426}"/>
              </a:ext>
            </a:extLst>
          </p:cNvPr>
          <p:cNvSpPr>
            <a:spLocks noChangeShapeType="1"/>
          </p:cNvSpPr>
          <p:nvPr/>
        </p:nvSpPr>
        <p:spPr bwMode="auto">
          <a:xfrm>
            <a:off x="2259013" y="5480050"/>
            <a:ext cx="55562" cy="22225"/>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22" name="Line 474">
            <a:extLst>
              <a:ext uri="{FF2B5EF4-FFF2-40B4-BE49-F238E27FC236}">
                <a16:creationId xmlns:a16="http://schemas.microsoft.com/office/drawing/2014/main" id="{893F3B00-CA3B-477D-8FCC-6EF33CCF494D}"/>
              </a:ext>
            </a:extLst>
          </p:cNvPr>
          <p:cNvSpPr>
            <a:spLocks noChangeShapeType="1"/>
          </p:cNvSpPr>
          <p:nvPr/>
        </p:nvSpPr>
        <p:spPr bwMode="auto">
          <a:xfrm>
            <a:off x="2351088" y="5516563"/>
            <a:ext cx="55562" cy="22225"/>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23" name="Line 475">
            <a:extLst>
              <a:ext uri="{FF2B5EF4-FFF2-40B4-BE49-F238E27FC236}">
                <a16:creationId xmlns:a16="http://schemas.microsoft.com/office/drawing/2014/main" id="{87706D83-1697-40A6-9984-46780756B423}"/>
              </a:ext>
            </a:extLst>
          </p:cNvPr>
          <p:cNvSpPr>
            <a:spLocks noChangeShapeType="1"/>
          </p:cNvSpPr>
          <p:nvPr/>
        </p:nvSpPr>
        <p:spPr bwMode="auto">
          <a:xfrm>
            <a:off x="2443163" y="5553075"/>
            <a:ext cx="55562" cy="22225"/>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24" name="Line 476">
            <a:extLst>
              <a:ext uri="{FF2B5EF4-FFF2-40B4-BE49-F238E27FC236}">
                <a16:creationId xmlns:a16="http://schemas.microsoft.com/office/drawing/2014/main" id="{008D7CF4-1F85-4036-9BE9-6E392CC54192}"/>
              </a:ext>
            </a:extLst>
          </p:cNvPr>
          <p:cNvSpPr>
            <a:spLocks noChangeShapeType="1"/>
          </p:cNvSpPr>
          <p:nvPr/>
        </p:nvSpPr>
        <p:spPr bwMode="auto">
          <a:xfrm>
            <a:off x="2536825" y="5589588"/>
            <a:ext cx="55563" cy="22225"/>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25" name="Line 477">
            <a:extLst>
              <a:ext uri="{FF2B5EF4-FFF2-40B4-BE49-F238E27FC236}">
                <a16:creationId xmlns:a16="http://schemas.microsoft.com/office/drawing/2014/main" id="{06ED8541-23EA-44BD-9039-DF95F6F2D2AA}"/>
              </a:ext>
            </a:extLst>
          </p:cNvPr>
          <p:cNvSpPr>
            <a:spLocks noChangeShapeType="1"/>
          </p:cNvSpPr>
          <p:nvPr/>
        </p:nvSpPr>
        <p:spPr bwMode="auto">
          <a:xfrm>
            <a:off x="2628900" y="5626100"/>
            <a:ext cx="19050" cy="9525"/>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26" name="Line 478">
            <a:extLst>
              <a:ext uri="{FF2B5EF4-FFF2-40B4-BE49-F238E27FC236}">
                <a16:creationId xmlns:a16="http://schemas.microsoft.com/office/drawing/2014/main" id="{A2297598-C5E5-418D-B45B-0C599C4FF5F7}"/>
              </a:ext>
            </a:extLst>
          </p:cNvPr>
          <p:cNvSpPr>
            <a:spLocks noChangeShapeType="1"/>
          </p:cNvSpPr>
          <p:nvPr/>
        </p:nvSpPr>
        <p:spPr bwMode="auto">
          <a:xfrm>
            <a:off x="2647950" y="5635625"/>
            <a:ext cx="39688" cy="1588"/>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27" name="Line 479">
            <a:extLst>
              <a:ext uri="{FF2B5EF4-FFF2-40B4-BE49-F238E27FC236}">
                <a16:creationId xmlns:a16="http://schemas.microsoft.com/office/drawing/2014/main" id="{A4586A32-631B-4D3E-9D44-4EAF918594D1}"/>
              </a:ext>
            </a:extLst>
          </p:cNvPr>
          <p:cNvSpPr>
            <a:spLocks noChangeShapeType="1"/>
          </p:cNvSpPr>
          <p:nvPr/>
        </p:nvSpPr>
        <p:spPr bwMode="auto">
          <a:xfrm>
            <a:off x="2725738" y="5640388"/>
            <a:ext cx="60325" cy="6350"/>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28" name="Line 480">
            <a:extLst>
              <a:ext uri="{FF2B5EF4-FFF2-40B4-BE49-F238E27FC236}">
                <a16:creationId xmlns:a16="http://schemas.microsoft.com/office/drawing/2014/main" id="{789A8036-2E64-4181-96E1-AE5A35E1934E}"/>
              </a:ext>
            </a:extLst>
          </p:cNvPr>
          <p:cNvSpPr>
            <a:spLocks noChangeShapeType="1"/>
          </p:cNvSpPr>
          <p:nvPr/>
        </p:nvSpPr>
        <p:spPr bwMode="auto">
          <a:xfrm>
            <a:off x="2825750" y="5649913"/>
            <a:ext cx="58738" cy="6350"/>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29" name="Line 481">
            <a:extLst>
              <a:ext uri="{FF2B5EF4-FFF2-40B4-BE49-F238E27FC236}">
                <a16:creationId xmlns:a16="http://schemas.microsoft.com/office/drawing/2014/main" id="{23CEEEBB-80D9-4251-9A68-814D842341AB}"/>
              </a:ext>
            </a:extLst>
          </p:cNvPr>
          <p:cNvSpPr>
            <a:spLocks noChangeShapeType="1"/>
          </p:cNvSpPr>
          <p:nvPr/>
        </p:nvSpPr>
        <p:spPr bwMode="auto">
          <a:xfrm>
            <a:off x="2925763" y="5659438"/>
            <a:ext cx="60325" cy="4762"/>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30" name="Line 482">
            <a:extLst>
              <a:ext uri="{FF2B5EF4-FFF2-40B4-BE49-F238E27FC236}">
                <a16:creationId xmlns:a16="http://schemas.microsoft.com/office/drawing/2014/main" id="{453E8274-AB25-4FCC-B357-EB2B27DE8D70}"/>
              </a:ext>
            </a:extLst>
          </p:cNvPr>
          <p:cNvSpPr>
            <a:spLocks noChangeShapeType="1"/>
          </p:cNvSpPr>
          <p:nvPr/>
        </p:nvSpPr>
        <p:spPr bwMode="auto">
          <a:xfrm>
            <a:off x="3025775" y="5668963"/>
            <a:ext cx="57150" cy="4762"/>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31" name="Line 483">
            <a:extLst>
              <a:ext uri="{FF2B5EF4-FFF2-40B4-BE49-F238E27FC236}">
                <a16:creationId xmlns:a16="http://schemas.microsoft.com/office/drawing/2014/main" id="{F7A94FA3-87C3-4033-91D3-8B13A3126A79}"/>
              </a:ext>
            </a:extLst>
          </p:cNvPr>
          <p:cNvSpPr>
            <a:spLocks noChangeShapeType="1"/>
          </p:cNvSpPr>
          <p:nvPr/>
        </p:nvSpPr>
        <p:spPr bwMode="auto">
          <a:xfrm>
            <a:off x="3124200" y="5676900"/>
            <a:ext cx="58738" cy="6350"/>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32" name="Line 484">
            <a:extLst>
              <a:ext uri="{FF2B5EF4-FFF2-40B4-BE49-F238E27FC236}">
                <a16:creationId xmlns:a16="http://schemas.microsoft.com/office/drawing/2014/main" id="{665BDB11-3045-4B50-8CCE-3E306D489E4D}"/>
              </a:ext>
            </a:extLst>
          </p:cNvPr>
          <p:cNvSpPr>
            <a:spLocks noChangeShapeType="1"/>
          </p:cNvSpPr>
          <p:nvPr/>
        </p:nvSpPr>
        <p:spPr bwMode="auto">
          <a:xfrm>
            <a:off x="3222625" y="5686425"/>
            <a:ext cx="60325" cy="4763"/>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33" name="Line 485">
            <a:extLst>
              <a:ext uri="{FF2B5EF4-FFF2-40B4-BE49-F238E27FC236}">
                <a16:creationId xmlns:a16="http://schemas.microsoft.com/office/drawing/2014/main" id="{78644886-7320-48B4-838F-CCD6A00D50E4}"/>
              </a:ext>
            </a:extLst>
          </p:cNvPr>
          <p:cNvSpPr>
            <a:spLocks noChangeShapeType="1"/>
          </p:cNvSpPr>
          <p:nvPr/>
        </p:nvSpPr>
        <p:spPr bwMode="auto">
          <a:xfrm>
            <a:off x="3324225" y="5695950"/>
            <a:ext cx="55563" cy="7938"/>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34" name="Line 486">
            <a:extLst>
              <a:ext uri="{FF2B5EF4-FFF2-40B4-BE49-F238E27FC236}">
                <a16:creationId xmlns:a16="http://schemas.microsoft.com/office/drawing/2014/main" id="{28A5F4A2-C1A3-407F-BD20-22942FA7FB22}"/>
              </a:ext>
            </a:extLst>
          </p:cNvPr>
          <p:cNvSpPr>
            <a:spLocks noChangeShapeType="1"/>
          </p:cNvSpPr>
          <p:nvPr/>
        </p:nvSpPr>
        <p:spPr bwMode="auto">
          <a:xfrm>
            <a:off x="3421063" y="5708650"/>
            <a:ext cx="60325" cy="6350"/>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35" name="Line 487">
            <a:extLst>
              <a:ext uri="{FF2B5EF4-FFF2-40B4-BE49-F238E27FC236}">
                <a16:creationId xmlns:a16="http://schemas.microsoft.com/office/drawing/2014/main" id="{D9ED7E97-F3A9-4AEC-9A79-96A7BF25B34C}"/>
              </a:ext>
            </a:extLst>
          </p:cNvPr>
          <p:cNvSpPr>
            <a:spLocks noChangeShapeType="1"/>
          </p:cNvSpPr>
          <p:nvPr/>
        </p:nvSpPr>
        <p:spPr bwMode="auto">
          <a:xfrm>
            <a:off x="3519488" y="5721350"/>
            <a:ext cx="60325" cy="4763"/>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36" name="Line 488">
            <a:extLst>
              <a:ext uri="{FF2B5EF4-FFF2-40B4-BE49-F238E27FC236}">
                <a16:creationId xmlns:a16="http://schemas.microsoft.com/office/drawing/2014/main" id="{A84E8D1C-0924-4F62-AC22-973934095333}"/>
              </a:ext>
            </a:extLst>
          </p:cNvPr>
          <p:cNvSpPr>
            <a:spLocks noChangeShapeType="1"/>
          </p:cNvSpPr>
          <p:nvPr/>
        </p:nvSpPr>
        <p:spPr bwMode="auto">
          <a:xfrm>
            <a:off x="3619500" y="5732463"/>
            <a:ext cx="58738" cy="7937"/>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37" name="Line 489">
            <a:extLst>
              <a:ext uri="{FF2B5EF4-FFF2-40B4-BE49-F238E27FC236}">
                <a16:creationId xmlns:a16="http://schemas.microsoft.com/office/drawing/2014/main" id="{43521A68-FF1C-4ABB-BDDE-55CFD6D1F4A1}"/>
              </a:ext>
            </a:extLst>
          </p:cNvPr>
          <p:cNvSpPr>
            <a:spLocks noChangeShapeType="1"/>
          </p:cNvSpPr>
          <p:nvPr/>
        </p:nvSpPr>
        <p:spPr bwMode="auto">
          <a:xfrm>
            <a:off x="3717925" y="5743575"/>
            <a:ext cx="60325" cy="7938"/>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38" name="Line 490">
            <a:extLst>
              <a:ext uri="{FF2B5EF4-FFF2-40B4-BE49-F238E27FC236}">
                <a16:creationId xmlns:a16="http://schemas.microsoft.com/office/drawing/2014/main" id="{6FF9F684-08F2-484F-93CF-E7DEA9CCDAA3}"/>
              </a:ext>
            </a:extLst>
          </p:cNvPr>
          <p:cNvSpPr>
            <a:spLocks noChangeShapeType="1"/>
          </p:cNvSpPr>
          <p:nvPr/>
        </p:nvSpPr>
        <p:spPr bwMode="auto">
          <a:xfrm>
            <a:off x="3816350" y="5756275"/>
            <a:ext cx="58738" cy="6350"/>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39" name="Line 491">
            <a:extLst>
              <a:ext uri="{FF2B5EF4-FFF2-40B4-BE49-F238E27FC236}">
                <a16:creationId xmlns:a16="http://schemas.microsoft.com/office/drawing/2014/main" id="{7E2A449D-07C4-48A8-AAB1-3D5F10FEA168}"/>
              </a:ext>
            </a:extLst>
          </p:cNvPr>
          <p:cNvSpPr>
            <a:spLocks noChangeShapeType="1"/>
          </p:cNvSpPr>
          <p:nvPr/>
        </p:nvSpPr>
        <p:spPr bwMode="auto">
          <a:xfrm>
            <a:off x="3916363" y="5767388"/>
            <a:ext cx="52387" cy="6350"/>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40" name="Line 492">
            <a:extLst>
              <a:ext uri="{FF2B5EF4-FFF2-40B4-BE49-F238E27FC236}">
                <a16:creationId xmlns:a16="http://schemas.microsoft.com/office/drawing/2014/main" id="{E3654FB6-4890-44DD-A6A3-066C8D03D319}"/>
              </a:ext>
            </a:extLst>
          </p:cNvPr>
          <p:cNvSpPr>
            <a:spLocks noChangeShapeType="1"/>
          </p:cNvSpPr>
          <p:nvPr/>
        </p:nvSpPr>
        <p:spPr bwMode="auto">
          <a:xfrm>
            <a:off x="3968750" y="5773738"/>
            <a:ext cx="6350" cy="0"/>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41" name="Line 493">
            <a:extLst>
              <a:ext uri="{FF2B5EF4-FFF2-40B4-BE49-F238E27FC236}">
                <a16:creationId xmlns:a16="http://schemas.microsoft.com/office/drawing/2014/main" id="{1BF511EE-4BC6-4D92-AEE9-E7671FE73504}"/>
              </a:ext>
            </a:extLst>
          </p:cNvPr>
          <p:cNvSpPr>
            <a:spLocks noChangeShapeType="1"/>
          </p:cNvSpPr>
          <p:nvPr/>
        </p:nvSpPr>
        <p:spPr bwMode="auto">
          <a:xfrm>
            <a:off x="4014788" y="5776913"/>
            <a:ext cx="60325" cy="4762"/>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42" name="Line 494">
            <a:extLst>
              <a:ext uri="{FF2B5EF4-FFF2-40B4-BE49-F238E27FC236}">
                <a16:creationId xmlns:a16="http://schemas.microsoft.com/office/drawing/2014/main" id="{7B77BDE0-E967-46D5-9253-C2D602AB94B7}"/>
              </a:ext>
            </a:extLst>
          </p:cNvPr>
          <p:cNvSpPr>
            <a:spLocks noChangeShapeType="1"/>
          </p:cNvSpPr>
          <p:nvPr/>
        </p:nvSpPr>
        <p:spPr bwMode="auto">
          <a:xfrm>
            <a:off x="4113213" y="5783263"/>
            <a:ext cx="60325" cy="4762"/>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43" name="Line 495">
            <a:extLst>
              <a:ext uri="{FF2B5EF4-FFF2-40B4-BE49-F238E27FC236}">
                <a16:creationId xmlns:a16="http://schemas.microsoft.com/office/drawing/2014/main" id="{5D115EB6-D06B-4FA7-8197-67CDE5159853}"/>
              </a:ext>
            </a:extLst>
          </p:cNvPr>
          <p:cNvSpPr>
            <a:spLocks noChangeShapeType="1"/>
          </p:cNvSpPr>
          <p:nvPr/>
        </p:nvSpPr>
        <p:spPr bwMode="auto">
          <a:xfrm>
            <a:off x="4213225" y="5791200"/>
            <a:ext cx="60325" cy="3175"/>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44" name="Line 496">
            <a:extLst>
              <a:ext uri="{FF2B5EF4-FFF2-40B4-BE49-F238E27FC236}">
                <a16:creationId xmlns:a16="http://schemas.microsoft.com/office/drawing/2014/main" id="{76BE9DB8-247E-4915-A125-0F467BE4F390}"/>
              </a:ext>
            </a:extLst>
          </p:cNvPr>
          <p:cNvSpPr>
            <a:spLocks noChangeShapeType="1"/>
          </p:cNvSpPr>
          <p:nvPr/>
        </p:nvSpPr>
        <p:spPr bwMode="auto">
          <a:xfrm>
            <a:off x="4313238" y="5797550"/>
            <a:ext cx="58737" cy="3175"/>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45" name="Line 497">
            <a:extLst>
              <a:ext uri="{FF2B5EF4-FFF2-40B4-BE49-F238E27FC236}">
                <a16:creationId xmlns:a16="http://schemas.microsoft.com/office/drawing/2014/main" id="{4EFE7257-A5AD-4BC4-90B6-01F03E2A2318}"/>
              </a:ext>
            </a:extLst>
          </p:cNvPr>
          <p:cNvSpPr>
            <a:spLocks noChangeShapeType="1"/>
          </p:cNvSpPr>
          <p:nvPr/>
        </p:nvSpPr>
        <p:spPr bwMode="auto">
          <a:xfrm>
            <a:off x="4411663" y="5803900"/>
            <a:ext cx="60325" cy="4763"/>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46" name="Line 498">
            <a:extLst>
              <a:ext uri="{FF2B5EF4-FFF2-40B4-BE49-F238E27FC236}">
                <a16:creationId xmlns:a16="http://schemas.microsoft.com/office/drawing/2014/main" id="{974060FE-66D0-42B2-93AF-4B37500FF3C7}"/>
              </a:ext>
            </a:extLst>
          </p:cNvPr>
          <p:cNvSpPr>
            <a:spLocks noChangeShapeType="1"/>
          </p:cNvSpPr>
          <p:nvPr/>
        </p:nvSpPr>
        <p:spPr bwMode="auto">
          <a:xfrm>
            <a:off x="4511675" y="5810250"/>
            <a:ext cx="60325" cy="4763"/>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47" name="Line 499">
            <a:extLst>
              <a:ext uri="{FF2B5EF4-FFF2-40B4-BE49-F238E27FC236}">
                <a16:creationId xmlns:a16="http://schemas.microsoft.com/office/drawing/2014/main" id="{DC0A0A5A-8746-47C1-8EC5-3B9C2D9065C3}"/>
              </a:ext>
            </a:extLst>
          </p:cNvPr>
          <p:cNvSpPr>
            <a:spLocks noChangeShapeType="1"/>
          </p:cNvSpPr>
          <p:nvPr/>
        </p:nvSpPr>
        <p:spPr bwMode="auto">
          <a:xfrm>
            <a:off x="1987550" y="5076825"/>
            <a:ext cx="25400" cy="539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48" name="Line 500">
            <a:extLst>
              <a:ext uri="{FF2B5EF4-FFF2-40B4-BE49-F238E27FC236}">
                <a16:creationId xmlns:a16="http://schemas.microsoft.com/office/drawing/2014/main" id="{566F5ACF-78CF-4663-878E-E9590DE4D88D}"/>
              </a:ext>
            </a:extLst>
          </p:cNvPr>
          <p:cNvSpPr>
            <a:spLocks noChangeShapeType="1"/>
          </p:cNvSpPr>
          <p:nvPr/>
        </p:nvSpPr>
        <p:spPr bwMode="auto">
          <a:xfrm>
            <a:off x="2030413" y="5167313"/>
            <a:ext cx="23812" cy="539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49" name="Line 501">
            <a:extLst>
              <a:ext uri="{FF2B5EF4-FFF2-40B4-BE49-F238E27FC236}">
                <a16:creationId xmlns:a16="http://schemas.microsoft.com/office/drawing/2014/main" id="{074A79F3-2DBB-48CD-AC8B-6E55DC6C2907}"/>
              </a:ext>
            </a:extLst>
          </p:cNvPr>
          <p:cNvSpPr>
            <a:spLocks noChangeShapeType="1"/>
          </p:cNvSpPr>
          <p:nvPr/>
        </p:nvSpPr>
        <p:spPr bwMode="auto">
          <a:xfrm>
            <a:off x="2073275" y="5257800"/>
            <a:ext cx="25400" cy="539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50" name="Line 502">
            <a:extLst>
              <a:ext uri="{FF2B5EF4-FFF2-40B4-BE49-F238E27FC236}">
                <a16:creationId xmlns:a16="http://schemas.microsoft.com/office/drawing/2014/main" id="{C78F71F0-4F5A-4C9C-90E9-294EA499D270}"/>
              </a:ext>
            </a:extLst>
          </p:cNvPr>
          <p:cNvSpPr>
            <a:spLocks noChangeShapeType="1"/>
          </p:cNvSpPr>
          <p:nvPr/>
        </p:nvSpPr>
        <p:spPr bwMode="auto">
          <a:xfrm>
            <a:off x="2114550" y="5346700"/>
            <a:ext cx="25400" cy="55563"/>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51" name="Line 503">
            <a:extLst>
              <a:ext uri="{FF2B5EF4-FFF2-40B4-BE49-F238E27FC236}">
                <a16:creationId xmlns:a16="http://schemas.microsoft.com/office/drawing/2014/main" id="{A178B3E0-5C6C-4A10-A803-68B0AC4427F3}"/>
              </a:ext>
            </a:extLst>
          </p:cNvPr>
          <p:cNvSpPr>
            <a:spLocks noChangeShapeType="1"/>
          </p:cNvSpPr>
          <p:nvPr/>
        </p:nvSpPr>
        <p:spPr bwMode="auto">
          <a:xfrm>
            <a:off x="2155825" y="5437188"/>
            <a:ext cx="25400" cy="539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52" name="Line 504">
            <a:extLst>
              <a:ext uri="{FF2B5EF4-FFF2-40B4-BE49-F238E27FC236}">
                <a16:creationId xmlns:a16="http://schemas.microsoft.com/office/drawing/2014/main" id="{530141F9-D119-4FB4-80BB-C711F0838C41}"/>
              </a:ext>
            </a:extLst>
          </p:cNvPr>
          <p:cNvSpPr>
            <a:spLocks noChangeShapeType="1"/>
          </p:cNvSpPr>
          <p:nvPr/>
        </p:nvSpPr>
        <p:spPr bwMode="auto">
          <a:xfrm>
            <a:off x="2198688" y="5527675"/>
            <a:ext cx="7937" cy="190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53" name="Line 505">
            <a:extLst>
              <a:ext uri="{FF2B5EF4-FFF2-40B4-BE49-F238E27FC236}">
                <a16:creationId xmlns:a16="http://schemas.microsoft.com/office/drawing/2014/main" id="{566CE56B-06EC-4206-9D1B-893939962300}"/>
              </a:ext>
            </a:extLst>
          </p:cNvPr>
          <p:cNvSpPr>
            <a:spLocks noChangeShapeType="1"/>
          </p:cNvSpPr>
          <p:nvPr/>
        </p:nvSpPr>
        <p:spPr bwMode="auto">
          <a:xfrm>
            <a:off x="2206625" y="5546725"/>
            <a:ext cx="28575" cy="2698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54" name="Line 506">
            <a:extLst>
              <a:ext uri="{FF2B5EF4-FFF2-40B4-BE49-F238E27FC236}">
                <a16:creationId xmlns:a16="http://schemas.microsoft.com/office/drawing/2014/main" id="{63D835F1-3E5B-4277-B291-38204CDDB0EC}"/>
              </a:ext>
            </a:extLst>
          </p:cNvPr>
          <p:cNvSpPr>
            <a:spLocks noChangeShapeType="1"/>
          </p:cNvSpPr>
          <p:nvPr/>
        </p:nvSpPr>
        <p:spPr bwMode="auto">
          <a:xfrm>
            <a:off x="2265363" y="5599113"/>
            <a:ext cx="44450" cy="3968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55" name="Line 507">
            <a:extLst>
              <a:ext uri="{FF2B5EF4-FFF2-40B4-BE49-F238E27FC236}">
                <a16:creationId xmlns:a16="http://schemas.microsoft.com/office/drawing/2014/main" id="{3D7148A9-5381-455D-A2DA-0102EC508626}"/>
              </a:ext>
            </a:extLst>
          </p:cNvPr>
          <p:cNvSpPr>
            <a:spLocks noChangeShapeType="1"/>
          </p:cNvSpPr>
          <p:nvPr/>
        </p:nvSpPr>
        <p:spPr bwMode="auto">
          <a:xfrm>
            <a:off x="2339975" y="5664200"/>
            <a:ext cx="44450" cy="412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56" name="Line 508">
            <a:extLst>
              <a:ext uri="{FF2B5EF4-FFF2-40B4-BE49-F238E27FC236}">
                <a16:creationId xmlns:a16="http://schemas.microsoft.com/office/drawing/2014/main" id="{2F1623E9-9FA4-4DDC-863A-A94BBB345741}"/>
              </a:ext>
            </a:extLst>
          </p:cNvPr>
          <p:cNvSpPr>
            <a:spLocks noChangeShapeType="1"/>
          </p:cNvSpPr>
          <p:nvPr/>
        </p:nvSpPr>
        <p:spPr bwMode="auto">
          <a:xfrm>
            <a:off x="2414588" y="5732463"/>
            <a:ext cx="44450" cy="3810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57" name="Line 509">
            <a:extLst>
              <a:ext uri="{FF2B5EF4-FFF2-40B4-BE49-F238E27FC236}">
                <a16:creationId xmlns:a16="http://schemas.microsoft.com/office/drawing/2014/main" id="{01061625-BAF6-4C16-A8C6-E8D57B329A4D}"/>
              </a:ext>
            </a:extLst>
          </p:cNvPr>
          <p:cNvSpPr>
            <a:spLocks noChangeShapeType="1"/>
          </p:cNvSpPr>
          <p:nvPr/>
        </p:nvSpPr>
        <p:spPr bwMode="auto">
          <a:xfrm>
            <a:off x="2487613" y="5799138"/>
            <a:ext cx="44450" cy="3968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58" name="Line 510">
            <a:extLst>
              <a:ext uri="{FF2B5EF4-FFF2-40B4-BE49-F238E27FC236}">
                <a16:creationId xmlns:a16="http://schemas.microsoft.com/office/drawing/2014/main" id="{007A1F06-2E43-4697-AD80-8187131028EE}"/>
              </a:ext>
            </a:extLst>
          </p:cNvPr>
          <p:cNvSpPr>
            <a:spLocks noChangeShapeType="1"/>
          </p:cNvSpPr>
          <p:nvPr/>
        </p:nvSpPr>
        <p:spPr bwMode="auto">
          <a:xfrm>
            <a:off x="2560638" y="5865813"/>
            <a:ext cx="44450" cy="3968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59" name="Line 511">
            <a:extLst>
              <a:ext uri="{FF2B5EF4-FFF2-40B4-BE49-F238E27FC236}">
                <a16:creationId xmlns:a16="http://schemas.microsoft.com/office/drawing/2014/main" id="{BC64D509-B890-4A69-8697-33B20F17424D}"/>
              </a:ext>
            </a:extLst>
          </p:cNvPr>
          <p:cNvSpPr>
            <a:spLocks noChangeShapeType="1"/>
          </p:cNvSpPr>
          <p:nvPr/>
        </p:nvSpPr>
        <p:spPr bwMode="auto">
          <a:xfrm>
            <a:off x="2635250" y="5930900"/>
            <a:ext cx="12700" cy="1270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60" name="Line 512">
            <a:extLst>
              <a:ext uri="{FF2B5EF4-FFF2-40B4-BE49-F238E27FC236}">
                <a16:creationId xmlns:a16="http://schemas.microsoft.com/office/drawing/2014/main" id="{5D95B3F8-530C-438E-AFCC-1003EE0F3BE0}"/>
              </a:ext>
            </a:extLst>
          </p:cNvPr>
          <p:cNvSpPr>
            <a:spLocks noChangeShapeType="1"/>
          </p:cNvSpPr>
          <p:nvPr/>
        </p:nvSpPr>
        <p:spPr bwMode="auto">
          <a:xfrm flipV="1">
            <a:off x="2647950" y="5940425"/>
            <a:ext cx="42863"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61" name="Line 513">
            <a:extLst>
              <a:ext uri="{FF2B5EF4-FFF2-40B4-BE49-F238E27FC236}">
                <a16:creationId xmlns:a16="http://schemas.microsoft.com/office/drawing/2014/main" id="{599E1DE7-E216-4104-8164-F4EEAE24CBE3}"/>
              </a:ext>
            </a:extLst>
          </p:cNvPr>
          <p:cNvSpPr>
            <a:spLocks noChangeShapeType="1"/>
          </p:cNvSpPr>
          <p:nvPr/>
        </p:nvSpPr>
        <p:spPr bwMode="auto">
          <a:xfrm flipV="1">
            <a:off x="2730500" y="5932488"/>
            <a:ext cx="60325"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62" name="Line 514">
            <a:extLst>
              <a:ext uri="{FF2B5EF4-FFF2-40B4-BE49-F238E27FC236}">
                <a16:creationId xmlns:a16="http://schemas.microsoft.com/office/drawing/2014/main" id="{7D3968D9-FA93-4AF6-911E-B82A81FFD418}"/>
              </a:ext>
            </a:extLst>
          </p:cNvPr>
          <p:cNvSpPr>
            <a:spLocks noChangeShapeType="1"/>
          </p:cNvSpPr>
          <p:nvPr/>
        </p:nvSpPr>
        <p:spPr bwMode="auto">
          <a:xfrm flipV="1">
            <a:off x="2830513" y="5926138"/>
            <a:ext cx="58737"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63" name="Line 515">
            <a:extLst>
              <a:ext uri="{FF2B5EF4-FFF2-40B4-BE49-F238E27FC236}">
                <a16:creationId xmlns:a16="http://schemas.microsoft.com/office/drawing/2014/main" id="{A94A616D-F76E-4138-A59B-E0FABF1FE120}"/>
              </a:ext>
            </a:extLst>
          </p:cNvPr>
          <p:cNvSpPr>
            <a:spLocks noChangeShapeType="1"/>
          </p:cNvSpPr>
          <p:nvPr/>
        </p:nvSpPr>
        <p:spPr bwMode="auto">
          <a:xfrm flipV="1">
            <a:off x="2928938" y="5919788"/>
            <a:ext cx="60325"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64" name="Line 516">
            <a:extLst>
              <a:ext uri="{FF2B5EF4-FFF2-40B4-BE49-F238E27FC236}">
                <a16:creationId xmlns:a16="http://schemas.microsoft.com/office/drawing/2014/main" id="{93BBFB06-8AE3-46D9-860B-B7E870AF02BA}"/>
              </a:ext>
            </a:extLst>
          </p:cNvPr>
          <p:cNvSpPr>
            <a:spLocks noChangeShapeType="1"/>
          </p:cNvSpPr>
          <p:nvPr/>
        </p:nvSpPr>
        <p:spPr bwMode="auto">
          <a:xfrm flipV="1">
            <a:off x="3028950" y="5913438"/>
            <a:ext cx="60325"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65" name="Line 517">
            <a:extLst>
              <a:ext uri="{FF2B5EF4-FFF2-40B4-BE49-F238E27FC236}">
                <a16:creationId xmlns:a16="http://schemas.microsoft.com/office/drawing/2014/main" id="{604C0D91-64E9-4286-B85A-7A090888FD36}"/>
              </a:ext>
            </a:extLst>
          </p:cNvPr>
          <p:cNvSpPr>
            <a:spLocks noChangeShapeType="1"/>
          </p:cNvSpPr>
          <p:nvPr/>
        </p:nvSpPr>
        <p:spPr bwMode="auto">
          <a:xfrm flipV="1">
            <a:off x="3128963" y="5907088"/>
            <a:ext cx="58737"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66" name="Line 518">
            <a:extLst>
              <a:ext uri="{FF2B5EF4-FFF2-40B4-BE49-F238E27FC236}">
                <a16:creationId xmlns:a16="http://schemas.microsoft.com/office/drawing/2014/main" id="{4833E328-91F3-40FB-9E65-51F86F27117E}"/>
              </a:ext>
            </a:extLst>
          </p:cNvPr>
          <p:cNvSpPr>
            <a:spLocks noChangeShapeType="1"/>
          </p:cNvSpPr>
          <p:nvPr/>
        </p:nvSpPr>
        <p:spPr bwMode="auto">
          <a:xfrm flipV="1">
            <a:off x="3227388" y="5899150"/>
            <a:ext cx="60325" cy="4763"/>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67" name="Line 519">
            <a:extLst>
              <a:ext uri="{FF2B5EF4-FFF2-40B4-BE49-F238E27FC236}">
                <a16:creationId xmlns:a16="http://schemas.microsoft.com/office/drawing/2014/main" id="{DBCA30F5-2B4F-4621-B7E9-D546E8443648}"/>
              </a:ext>
            </a:extLst>
          </p:cNvPr>
          <p:cNvSpPr>
            <a:spLocks noChangeShapeType="1"/>
          </p:cNvSpPr>
          <p:nvPr/>
        </p:nvSpPr>
        <p:spPr bwMode="auto">
          <a:xfrm>
            <a:off x="3327400" y="5897563"/>
            <a:ext cx="58738"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68" name="Line 520">
            <a:extLst>
              <a:ext uri="{FF2B5EF4-FFF2-40B4-BE49-F238E27FC236}">
                <a16:creationId xmlns:a16="http://schemas.microsoft.com/office/drawing/2014/main" id="{E4804D90-D848-4B92-A607-B0019200CAF1}"/>
              </a:ext>
            </a:extLst>
          </p:cNvPr>
          <p:cNvSpPr>
            <a:spLocks noChangeShapeType="1"/>
          </p:cNvSpPr>
          <p:nvPr/>
        </p:nvSpPr>
        <p:spPr bwMode="auto">
          <a:xfrm>
            <a:off x="3427413" y="5899150"/>
            <a:ext cx="58737" cy="158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69" name="Line 521">
            <a:extLst>
              <a:ext uri="{FF2B5EF4-FFF2-40B4-BE49-F238E27FC236}">
                <a16:creationId xmlns:a16="http://schemas.microsoft.com/office/drawing/2014/main" id="{2F6E2F0D-F410-4943-972F-7939BB9E38DB}"/>
              </a:ext>
            </a:extLst>
          </p:cNvPr>
          <p:cNvSpPr>
            <a:spLocks noChangeShapeType="1"/>
          </p:cNvSpPr>
          <p:nvPr/>
        </p:nvSpPr>
        <p:spPr bwMode="auto">
          <a:xfrm>
            <a:off x="3527425" y="5900738"/>
            <a:ext cx="58738" cy="158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70" name="Line 522">
            <a:extLst>
              <a:ext uri="{FF2B5EF4-FFF2-40B4-BE49-F238E27FC236}">
                <a16:creationId xmlns:a16="http://schemas.microsoft.com/office/drawing/2014/main" id="{3040624B-3CCA-46C0-8F77-A65CC8A0AD2C}"/>
              </a:ext>
            </a:extLst>
          </p:cNvPr>
          <p:cNvSpPr>
            <a:spLocks noChangeShapeType="1"/>
          </p:cNvSpPr>
          <p:nvPr/>
        </p:nvSpPr>
        <p:spPr bwMode="auto">
          <a:xfrm>
            <a:off x="3625850" y="5902325"/>
            <a:ext cx="60325" cy="158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71" name="Line 523">
            <a:extLst>
              <a:ext uri="{FF2B5EF4-FFF2-40B4-BE49-F238E27FC236}">
                <a16:creationId xmlns:a16="http://schemas.microsoft.com/office/drawing/2014/main" id="{93C04868-3A79-4252-877E-C6A89D325948}"/>
              </a:ext>
            </a:extLst>
          </p:cNvPr>
          <p:cNvSpPr>
            <a:spLocks noChangeShapeType="1"/>
          </p:cNvSpPr>
          <p:nvPr/>
        </p:nvSpPr>
        <p:spPr bwMode="auto">
          <a:xfrm>
            <a:off x="3725863" y="5903913"/>
            <a:ext cx="58737"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72" name="Line 524">
            <a:extLst>
              <a:ext uri="{FF2B5EF4-FFF2-40B4-BE49-F238E27FC236}">
                <a16:creationId xmlns:a16="http://schemas.microsoft.com/office/drawing/2014/main" id="{E91EE0F1-F33F-48EA-9E75-49D9C31DE54E}"/>
              </a:ext>
            </a:extLst>
          </p:cNvPr>
          <p:cNvSpPr>
            <a:spLocks noChangeShapeType="1"/>
          </p:cNvSpPr>
          <p:nvPr/>
        </p:nvSpPr>
        <p:spPr bwMode="auto">
          <a:xfrm>
            <a:off x="3825875" y="5905500"/>
            <a:ext cx="58738"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73" name="Line 525">
            <a:extLst>
              <a:ext uri="{FF2B5EF4-FFF2-40B4-BE49-F238E27FC236}">
                <a16:creationId xmlns:a16="http://schemas.microsoft.com/office/drawing/2014/main" id="{F1F3D1F7-BFF0-4CC2-BEA8-6BF8CA93DE0D}"/>
              </a:ext>
            </a:extLst>
          </p:cNvPr>
          <p:cNvSpPr>
            <a:spLocks noChangeShapeType="1"/>
          </p:cNvSpPr>
          <p:nvPr/>
        </p:nvSpPr>
        <p:spPr bwMode="auto">
          <a:xfrm>
            <a:off x="3925888" y="5907088"/>
            <a:ext cx="42862"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74" name="Line 526">
            <a:extLst>
              <a:ext uri="{FF2B5EF4-FFF2-40B4-BE49-F238E27FC236}">
                <a16:creationId xmlns:a16="http://schemas.microsoft.com/office/drawing/2014/main" id="{E4B7CCE6-B502-43C5-A8D7-F666865D9332}"/>
              </a:ext>
            </a:extLst>
          </p:cNvPr>
          <p:cNvSpPr>
            <a:spLocks noChangeShapeType="1"/>
          </p:cNvSpPr>
          <p:nvPr/>
        </p:nvSpPr>
        <p:spPr bwMode="auto">
          <a:xfrm>
            <a:off x="3968750" y="5907088"/>
            <a:ext cx="15875"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75" name="Line 527">
            <a:extLst>
              <a:ext uri="{FF2B5EF4-FFF2-40B4-BE49-F238E27FC236}">
                <a16:creationId xmlns:a16="http://schemas.microsoft.com/office/drawing/2014/main" id="{5C09B763-98A9-4728-A180-D1733F874A0C}"/>
              </a:ext>
            </a:extLst>
          </p:cNvPr>
          <p:cNvSpPr>
            <a:spLocks noChangeShapeType="1"/>
          </p:cNvSpPr>
          <p:nvPr/>
        </p:nvSpPr>
        <p:spPr bwMode="auto">
          <a:xfrm>
            <a:off x="4024313" y="5910263"/>
            <a:ext cx="58737"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76" name="Line 528">
            <a:extLst>
              <a:ext uri="{FF2B5EF4-FFF2-40B4-BE49-F238E27FC236}">
                <a16:creationId xmlns:a16="http://schemas.microsoft.com/office/drawing/2014/main" id="{C07E4D71-5068-4206-BF52-E3DC7E5EFC46}"/>
              </a:ext>
            </a:extLst>
          </p:cNvPr>
          <p:cNvSpPr>
            <a:spLocks noChangeShapeType="1"/>
          </p:cNvSpPr>
          <p:nvPr/>
        </p:nvSpPr>
        <p:spPr bwMode="auto">
          <a:xfrm>
            <a:off x="4124325" y="5918200"/>
            <a:ext cx="60325"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77" name="Line 529">
            <a:extLst>
              <a:ext uri="{FF2B5EF4-FFF2-40B4-BE49-F238E27FC236}">
                <a16:creationId xmlns:a16="http://schemas.microsoft.com/office/drawing/2014/main" id="{FF97E3E9-3110-4ED9-996D-E6368FE55543}"/>
              </a:ext>
            </a:extLst>
          </p:cNvPr>
          <p:cNvSpPr>
            <a:spLocks noChangeShapeType="1"/>
          </p:cNvSpPr>
          <p:nvPr/>
        </p:nvSpPr>
        <p:spPr bwMode="auto">
          <a:xfrm>
            <a:off x="4222750" y="5924550"/>
            <a:ext cx="60325"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78" name="Line 530">
            <a:extLst>
              <a:ext uri="{FF2B5EF4-FFF2-40B4-BE49-F238E27FC236}">
                <a16:creationId xmlns:a16="http://schemas.microsoft.com/office/drawing/2014/main" id="{ADBA9ACA-754B-47F5-A3AA-DCA93455B679}"/>
              </a:ext>
            </a:extLst>
          </p:cNvPr>
          <p:cNvSpPr>
            <a:spLocks noChangeShapeType="1"/>
          </p:cNvSpPr>
          <p:nvPr/>
        </p:nvSpPr>
        <p:spPr bwMode="auto">
          <a:xfrm>
            <a:off x="4321175" y="5930900"/>
            <a:ext cx="60325" cy="4763"/>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79" name="Line 531">
            <a:extLst>
              <a:ext uri="{FF2B5EF4-FFF2-40B4-BE49-F238E27FC236}">
                <a16:creationId xmlns:a16="http://schemas.microsoft.com/office/drawing/2014/main" id="{ED197F4E-FD13-4224-AA50-929E31852A40}"/>
              </a:ext>
            </a:extLst>
          </p:cNvPr>
          <p:cNvSpPr>
            <a:spLocks noChangeShapeType="1"/>
          </p:cNvSpPr>
          <p:nvPr/>
        </p:nvSpPr>
        <p:spPr bwMode="auto">
          <a:xfrm>
            <a:off x="4421188" y="5937250"/>
            <a:ext cx="60325" cy="4763"/>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80" name="Line 532">
            <a:extLst>
              <a:ext uri="{FF2B5EF4-FFF2-40B4-BE49-F238E27FC236}">
                <a16:creationId xmlns:a16="http://schemas.microsoft.com/office/drawing/2014/main" id="{03E1DD91-9B46-42D0-9052-1DCD57B04C5F}"/>
              </a:ext>
            </a:extLst>
          </p:cNvPr>
          <p:cNvSpPr>
            <a:spLocks noChangeShapeType="1"/>
          </p:cNvSpPr>
          <p:nvPr/>
        </p:nvSpPr>
        <p:spPr bwMode="auto">
          <a:xfrm>
            <a:off x="4521200" y="5945188"/>
            <a:ext cx="58738"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81" name="Line 533">
            <a:extLst>
              <a:ext uri="{FF2B5EF4-FFF2-40B4-BE49-F238E27FC236}">
                <a16:creationId xmlns:a16="http://schemas.microsoft.com/office/drawing/2014/main" id="{ABCA2A3C-55B1-47DE-8463-0AADA343AE85}"/>
              </a:ext>
            </a:extLst>
          </p:cNvPr>
          <p:cNvSpPr>
            <a:spLocks noChangeShapeType="1"/>
          </p:cNvSpPr>
          <p:nvPr/>
        </p:nvSpPr>
        <p:spPr bwMode="auto">
          <a:xfrm>
            <a:off x="1987550" y="5076825"/>
            <a:ext cx="6350" cy="190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82" name="Line 534">
            <a:extLst>
              <a:ext uri="{FF2B5EF4-FFF2-40B4-BE49-F238E27FC236}">
                <a16:creationId xmlns:a16="http://schemas.microsoft.com/office/drawing/2014/main" id="{055D2C81-1764-4E7D-A49B-82611E56117E}"/>
              </a:ext>
            </a:extLst>
          </p:cNvPr>
          <p:cNvSpPr>
            <a:spLocks noChangeShapeType="1"/>
          </p:cNvSpPr>
          <p:nvPr/>
        </p:nvSpPr>
        <p:spPr bwMode="auto">
          <a:xfrm>
            <a:off x="2003425" y="5133975"/>
            <a:ext cx="6350" cy="17463"/>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83" name="Line 535">
            <a:extLst>
              <a:ext uri="{FF2B5EF4-FFF2-40B4-BE49-F238E27FC236}">
                <a16:creationId xmlns:a16="http://schemas.microsoft.com/office/drawing/2014/main" id="{E1B1116F-CE17-4625-8BFA-8F00F03DA155}"/>
              </a:ext>
            </a:extLst>
          </p:cNvPr>
          <p:cNvSpPr>
            <a:spLocks noChangeShapeType="1"/>
          </p:cNvSpPr>
          <p:nvPr/>
        </p:nvSpPr>
        <p:spPr bwMode="auto">
          <a:xfrm>
            <a:off x="2020888" y="5191125"/>
            <a:ext cx="6350" cy="190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84" name="Line 536">
            <a:extLst>
              <a:ext uri="{FF2B5EF4-FFF2-40B4-BE49-F238E27FC236}">
                <a16:creationId xmlns:a16="http://schemas.microsoft.com/office/drawing/2014/main" id="{FEA8C9E5-3832-46AF-9986-21F7FE11A6AF}"/>
              </a:ext>
            </a:extLst>
          </p:cNvPr>
          <p:cNvSpPr>
            <a:spLocks noChangeShapeType="1"/>
          </p:cNvSpPr>
          <p:nvPr/>
        </p:nvSpPr>
        <p:spPr bwMode="auto">
          <a:xfrm>
            <a:off x="2039938" y="5248275"/>
            <a:ext cx="4762" cy="190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85" name="Line 537">
            <a:extLst>
              <a:ext uri="{FF2B5EF4-FFF2-40B4-BE49-F238E27FC236}">
                <a16:creationId xmlns:a16="http://schemas.microsoft.com/office/drawing/2014/main" id="{C8C74291-3CF8-476D-816E-03B01EC2B50C}"/>
              </a:ext>
            </a:extLst>
          </p:cNvPr>
          <p:cNvSpPr>
            <a:spLocks noChangeShapeType="1"/>
          </p:cNvSpPr>
          <p:nvPr/>
        </p:nvSpPr>
        <p:spPr bwMode="auto">
          <a:xfrm>
            <a:off x="2055813" y="5303838"/>
            <a:ext cx="4762" cy="2063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86" name="Line 538">
            <a:extLst>
              <a:ext uri="{FF2B5EF4-FFF2-40B4-BE49-F238E27FC236}">
                <a16:creationId xmlns:a16="http://schemas.microsoft.com/office/drawing/2014/main" id="{12FDE755-7C57-4955-95C1-49554E697491}"/>
              </a:ext>
            </a:extLst>
          </p:cNvPr>
          <p:cNvSpPr>
            <a:spLocks noChangeShapeType="1"/>
          </p:cNvSpPr>
          <p:nvPr/>
        </p:nvSpPr>
        <p:spPr bwMode="auto">
          <a:xfrm>
            <a:off x="2074863" y="5362575"/>
            <a:ext cx="3175" cy="17463"/>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87" name="Line 539">
            <a:extLst>
              <a:ext uri="{FF2B5EF4-FFF2-40B4-BE49-F238E27FC236}">
                <a16:creationId xmlns:a16="http://schemas.microsoft.com/office/drawing/2014/main" id="{4FC7A8B4-BF42-418B-A60E-A85A822CEA0C}"/>
              </a:ext>
            </a:extLst>
          </p:cNvPr>
          <p:cNvSpPr>
            <a:spLocks noChangeShapeType="1"/>
          </p:cNvSpPr>
          <p:nvPr/>
        </p:nvSpPr>
        <p:spPr bwMode="auto">
          <a:xfrm>
            <a:off x="2089150" y="5419725"/>
            <a:ext cx="6350" cy="190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88" name="Line 540">
            <a:extLst>
              <a:ext uri="{FF2B5EF4-FFF2-40B4-BE49-F238E27FC236}">
                <a16:creationId xmlns:a16="http://schemas.microsoft.com/office/drawing/2014/main" id="{18317222-2A3D-4AC5-8F43-2E0B8741D895}"/>
              </a:ext>
            </a:extLst>
          </p:cNvPr>
          <p:cNvSpPr>
            <a:spLocks noChangeShapeType="1"/>
          </p:cNvSpPr>
          <p:nvPr/>
        </p:nvSpPr>
        <p:spPr bwMode="auto">
          <a:xfrm>
            <a:off x="2106613" y="5476875"/>
            <a:ext cx="6350" cy="190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89" name="Line 541">
            <a:extLst>
              <a:ext uri="{FF2B5EF4-FFF2-40B4-BE49-F238E27FC236}">
                <a16:creationId xmlns:a16="http://schemas.microsoft.com/office/drawing/2014/main" id="{C535162F-36E9-4331-8E07-4270956CD7DA}"/>
              </a:ext>
            </a:extLst>
          </p:cNvPr>
          <p:cNvSpPr>
            <a:spLocks noChangeShapeType="1"/>
          </p:cNvSpPr>
          <p:nvPr/>
        </p:nvSpPr>
        <p:spPr bwMode="auto">
          <a:xfrm>
            <a:off x="2124075" y="5532438"/>
            <a:ext cx="4763" cy="2063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90" name="Line 542">
            <a:extLst>
              <a:ext uri="{FF2B5EF4-FFF2-40B4-BE49-F238E27FC236}">
                <a16:creationId xmlns:a16="http://schemas.microsoft.com/office/drawing/2014/main" id="{B5FC95CD-10C4-44AD-B1A0-240F06EC543C}"/>
              </a:ext>
            </a:extLst>
          </p:cNvPr>
          <p:cNvSpPr>
            <a:spLocks noChangeShapeType="1"/>
          </p:cNvSpPr>
          <p:nvPr/>
        </p:nvSpPr>
        <p:spPr bwMode="auto">
          <a:xfrm>
            <a:off x="2141538" y="5591175"/>
            <a:ext cx="6350" cy="17463"/>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91" name="Line 543">
            <a:extLst>
              <a:ext uri="{FF2B5EF4-FFF2-40B4-BE49-F238E27FC236}">
                <a16:creationId xmlns:a16="http://schemas.microsoft.com/office/drawing/2014/main" id="{7466295A-D349-43E1-999B-852B75BEBF68}"/>
              </a:ext>
            </a:extLst>
          </p:cNvPr>
          <p:cNvSpPr>
            <a:spLocks noChangeShapeType="1"/>
          </p:cNvSpPr>
          <p:nvPr/>
        </p:nvSpPr>
        <p:spPr bwMode="auto">
          <a:xfrm>
            <a:off x="2157413" y="5648325"/>
            <a:ext cx="6350" cy="190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92" name="Line 544">
            <a:extLst>
              <a:ext uri="{FF2B5EF4-FFF2-40B4-BE49-F238E27FC236}">
                <a16:creationId xmlns:a16="http://schemas.microsoft.com/office/drawing/2014/main" id="{F236A41A-7B03-4271-869C-68602D7F88A8}"/>
              </a:ext>
            </a:extLst>
          </p:cNvPr>
          <p:cNvSpPr>
            <a:spLocks noChangeShapeType="1"/>
          </p:cNvSpPr>
          <p:nvPr/>
        </p:nvSpPr>
        <p:spPr bwMode="auto">
          <a:xfrm>
            <a:off x="2174875" y="5705475"/>
            <a:ext cx="6350" cy="190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93" name="Line 545">
            <a:extLst>
              <a:ext uri="{FF2B5EF4-FFF2-40B4-BE49-F238E27FC236}">
                <a16:creationId xmlns:a16="http://schemas.microsoft.com/office/drawing/2014/main" id="{A8A6F02F-E172-45BC-9B92-49998E920CA4}"/>
              </a:ext>
            </a:extLst>
          </p:cNvPr>
          <p:cNvSpPr>
            <a:spLocks noChangeShapeType="1"/>
          </p:cNvSpPr>
          <p:nvPr/>
        </p:nvSpPr>
        <p:spPr bwMode="auto">
          <a:xfrm>
            <a:off x="2192338" y="5762625"/>
            <a:ext cx="6350" cy="2063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94" name="Line 546">
            <a:extLst>
              <a:ext uri="{FF2B5EF4-FFF2-40B4-BE49-F238E27FC236}">
                <a16:creationId xmlns:a16="http://schemas.microsoft.com/office/drawing/2014/main" id="{61DA09FF-E629-42EF-A335-6EEC7905C05B}"/>
              </a:ext>
            </a:extLst>
          </p:cNvPr>
          <p:cNvSpPr>
            <a:spLocks noChangeShapeType="1"/>
          </p:cNvSpPr>
          <p:nvPr/>
        </p:nvSpPr>
        <p:spPr bwMode="auto">
          <a:xfrm>
            <a:off x="2212975" y="5818188"/>
            <a:ext cx="11113" cy="17462"/>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95" name="Line 547">
            <a:extLst>
              <a:ext uri="{FF2B5EF4-FFF2-40B4-BE49-F238E27FC236}">
                <a16:creationId xmlns:a16="http://schemas.microsoft.com/office/drawing/2014/main" id="{0E173151-7979-42F1-BACB-178F65D973B8}"/>
              </a:ext>
            </a:extLst>
          </p:cNvPr>
          <p:cNvSpPr>
            <a:spLocks noChangeShapeType="1"/>
          </p:cNvSpPr>
          <p:nvPr/>
        </p:nvSpPr>
        <p:spPr bwMode="auto">
          <a:xfrm>
            <a:off x="2246313" y="5868988"/>
            <a:ext cx="11112" cy="17462"/>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96" name="Line 548">
            <a:extLst>
              <a:ext uri="{FF2B5EF4-FFF2-40B4-BE49-F238E27FC236}">
                <a16:creationId xmlns:a16="http://schemas.microsoft.com/office/drawing/2014/main" id="{B72697F1-DF2E-433D-ADCA-6499A797AA10}"/>
              </a:ext>
            </a:extLst>
          </p:cNvPr>
          <p:cNvSpPr>
            <a:spLocks noChangeShapeType="1"/>
          </p:cNvSpPr>
          <p:nvPr/>
        </p:nvSpPr>
        <p:spPr bwMode="auto">
          <a:xfrm>
            <a:off x="2279650" y="5919788"/>
            <a:ext cx="9525" cy="158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97" name="Line 549">
            <a:extLst>
              <a:ext uri="{FF2B5EF4-FFF2-40B4-BE49-F238E27FC236}">
                <a16:creationId xmlns:a16="http://schemas.microsoft.com/office/drawing/2014/main" id="{EF598BFF-1306-4B6B-817D-F0B51D9F5156}"/>
              </a:ext>
            </a:extLst>
          </p:cNvPr>
          <p:cNvSpPr>
            <a:spLocks noChangeShapeType="1"/>
          </p:cNvSpPr>
          <p:nvPr/>
        </p:nvSpPr>
        <p:spPr bwMode="auto">
          <a:xfrm>
            <a:off x="2311400" y="5969000"/>
            <a:ext cx="12700" cy="158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98" name="Line 550">
            <a:extLst>
              <a:ext uri="{FF2B5EF4-FFF2-40B4-BE49-F238E27FC236}">
                <a16:creationId xmlns:a16="http://schemas.microsoft.com/office/drawing/2014/main" id="{44200BE6-C530-420E-862A-C26489D29983}"/>
              </a:ext>
            </a:extLst>
          </p:cNvPr>
          <p:cNvSpPr>
            <a:spLocks noChangeShapeType="1"/>
          </p:cNvSpPr>
          <p:nvPr/>
        </p:nvSpPr>
        <p:spPr bwMode="auto">
          <a:xfrm>
            <a:off x="2346325" y="6018213"/>
            <a:ext cx="11113" cy="158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99" name="Line 551">
            <a:extLst>
              <a:ext uri="{FF2B5EF4-FFF2-40B4-BE49-F238E27FC236}">
                <a16:creationId xmlns:a16="http://schemas.microsoft.com/office/drawing/2014/main" id="{11CFC30D-14A3-41AB-A3C4-9E55D74F2AB1}"/>
              </a:ext>
            </a:extLst>
          </p:cNvPr>
          <p:cNvSpPr>
            <a:spLocks noChangeShapeType="1"/>
          </p:cNvSpPr>
          <p:nvPr/>
        </p:nvSpPr>
        <p:spPr bwMode="auto">
          <a:xfrm>
            <a:off x="2378075" y="6067425"/>
            <a:ext cx="11113" cy="158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00" name="Line 552">
            <a:extLst>
              <a:ext uri="{FF2B5EF4-FFF2-40B4-BE49-F238E27FC236}">
                <a16:creationId xmlns:a16="http://schemas.microsoft.com/office/drawing/2014/main" id="{64663EAC-528C-4D97-8778-DB448198D7F3}"/>
              </a:ext>
            </a:extLst>
          </p:cNvPr>
          <p:cNvSpPr>
            <a:spLocks noChangeShapeType="1"/>
          </p:cNvSpPr>
          <p:nvPr/>
        </p:nvSpPr>
        <p:spPr bwMode="auto">
          <a:xfrm>
            <a:off x="2411413" y="6116638"/>
            <a:ext cx="11112" cy="17462"/>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01" name="Line 553">
            <a:extLst>
              <a:ext uri="{FF2B5EF4-FFF2-40B4-BE49-F238E27FC236}">
                <a16:creationId xmlns:a16="http://schemas.microsoft.com/office/drawing/2014/main" id="{24DDBB1D-DBE5-4D63-8BB9-C7E12082DB7A}"/>
              </a:ext>
            </a:extLst>
          </p:cNvPr>
          <p:cNvSpPr>
            <a:spLocks noChangeShapeType="1"/>
          </p:cNvSpPr>
          <p:nvPr/>
        </p:nvSpPr>
        <p:spPr bwMode="auto">
          <a:xfrm>
            <a:off x="2443163" y="6167438"/>
            <a:ext cx="11112" cy="158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02" name="Line 554">
            <a:extLst>
              <a:ext uri="{FF2B5EF4-FFF2-40B4-BE49-F238E27FC236}">
                <a16:creationId xmlns:a16="http://schemas.microsoft.com/office/drawing/2014/main" id="{8F293605-73C7-4F7C-97C5-9BBF1D75E5C0}"/>
              </a:ext>
            </a:extLst>
          </p:cNvPr>
          <p:cNvSpPr>
            <a:spLocks noChangeShapeType="1"/>
          </p:cNvSpPr>
          <p:nvPr/>
        </p:nvSpPr>
        <p:spPr bwMode="auto">
          <a:xfrm>
            <a:off x="2478088" y="6216650"/>
            <a:ext cx="11112" cy="17463"/>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03" name="Line 555">
            <a:extLst>
              <a:ext uri="{FF2B5EF4-FFF2-40B4-BE49-F238E27FC236}">
                <a16:creationId xmlns:a16="http://schemas.microsoft.com/office/drawing/2014/main" id="{1175B7A9-5C9B-474E-83D0-6479646EBAE4}"/>
              </a:ext>
            </a:extLst>
          </p:cNvPr>
          <p:cNvSpPr>
            <a:spLocks noChangeShapeType="1"/>
          </p:cNvSpPr>
          <p:nvPr/>
        </p:nvSpPr>
        <p:spPr bwMode="auto">
          <a:xfrm>
            <a:off x="2511425" y="6267450"/>
            <a:ext cx="9525" cy="17463"/>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04" name="Line 556">
            <a:extLst>
              <a:ext uri="{FF2B5EF4-FFF2-40B4-BE49-F238E27FC236}">
                <a16:creationId xmlns:a16="http://schemas.microsoft.com/office/drawing/2014/main" id="{2BA067D9-5514-4B65-BC6E-F8183B21A8BC}"/>
              </a:ext>
            </a:extLst>
          </p:cNvPr>
          <p:cNvSpPr>
            <a:spLocks noChangeShapeType="1"/>
          </p:cNvSpPr>
          <p:nvPr/>
        </p:nvSpPr>
        <p:spPr bwMode="auto">
          <a:xfrm>
            <a:off x="2544763" y="6316663"/>
            <a:ext cx="9525" cy="17462"/>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05" name="Line 557">
            <a:extLst>
              <a:ext uri="{FF2B5EF4-FFF2-40B4-BE49-F238E27FC236}">
                <a16:creationId xmlns:a16="http://schemas.microsoft.com/office/drawing/2014/main" id="{DBE80671-36F2-43B0-B93B-6BB2E4F633AF}"/>
              </a:ext>
            </a:extLst>
          </p:cNvPr>
          <p:cNvSpPr>
            <a:spLocks noChangeShapeType="1"/>
          </p:cNvSpPr>
          <p:nvPr/>
        </p:nvSpPr>
        <p:spPr bwMode="auto">
          <a:xfrm>
            <a:off x="2576513" y="6365875"/>
            <a:ext cx="11112" cy="17463"/>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06" name="Line 558">
            <a:extLst>
              <a:ext uri="{FF2B5EF4-FFF2-40B4-BE49-F238E27FC236}">
                <a16:creationId xmlns:a16="http://schemas.microsoft.com/office/drawing/2014/main" id="{59B07DE9-FE47-47C1-8E0D-8AFE7511DE4F}"/>
              </a:ext>
            </a:extLst>
          </p:cNvPr>
          <p:cNvSpPr>
            <a:spLocks noChangeShapeType="1"/>
          </p:cNvSpPr>
          <p:nvPr/>
        </p:nvSpPr>
        <p:spPr bwMode="auto">
          <a:xfrm>
            <a:off x="2609850" y="6415088"/>
            <a:ext cx="12700" cy="17462"/>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07" name="Line 559">
            <a:extLst>
              <a:ext uri="{FF2B5EF4-FFF2-40B4-BE49-F238E27FC236}">
                <a16:creationId xmlns:a16="http://schemas.microsoft.com/office/drawing/2014/main" id="{C6F2C97A-BE3D-4689-9394-D581F609E9A6}"/>
              </a:ext>
            </a:extLst>
          </p:cNvPr>
          <p:cNvSpPr>
            <a:spLocks noChangeShapeType="1"/>
          </p:cNvSpPr>
          <p:nvPr/>
        </p:nvSpPr>
        <p:spPr bwMode="auto">
          <a:xfrm>
            <a:off x="2643188" y="6465888"/>
            <a:ext cx="4762" cy="63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08" name="Line 560">
            <a:extLst>
              <a:ext uri="{FF2B5EF4-FFF2-40B4-BE49-F238E27FC236}">
                <a16:creationId xmlns:a16="http://schemas.microsoft.com/office/drawing/2014/main" id="{873F1F40-963A-4F52-96D7-017A950B6FFD}"/>
              </a:ext>
            </a:extLst>
          </p:cNvPr>
          <p:cNvSpPr>
            <a:spLocks noChangeShapeType="1"/>
          </p:cNvSpPr>
          <p:nvPr/>
        </p:nvSpPr>
        <p:spPr bwMode="auto">
          <a:xfrm>
            <a:off x="2647950" y="6472238"/>
            <a:ext cx="9525"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09" name="Line 561">
            <a:extLst>
              <a:ext uri="{FF2B5EF4-FFF2-40B4-BE49-F238E27FC236}">
                <a16:creationId xmlns:a16="http://schemas.microsoft.com/office/drawing/2014/main" id="{52C29083-AA07-44E0-A1D3-39A8AE7D8157}"/>
              </a:ext>
            </a:extLst>
          </p:cNvPr>
          <p:cNvSpPr>
            <a:spLocks noChangeShapeType="1"/>
          </p:cNvSpPr>
          <p:nvPr/>
        </p:nvSpPr>
        <p:spPr bwMode="auto">
          <a:xfrm>
            <a:off x="2698750" y="6473825"/>
            <a:ext cx="20638"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10" name="Line 562">
            <a:extLst>
              <a:ext uri="{FF2B5EF4-FFF2-40B4-BE49-F238E27FC236}">
                <a16:creationId xmlns:a16="http://schemas.microsoft.com/office/drawing/2014/main" id="{BFE901F5-5795-4E2E-9E29-5FDCA6A455F4}"/>
              </a:ext>
            </a:extLst>
          </p:cNvPr>
          <p:cNvSpPr>
            <a:spLocks noChangeShapeType="1"/>
          </p:cNvSpPr>
          <p:nvPr/>
        </p:nvSpPr>
        <p:spPr bwMode="auto">
          <a:xfrm>
            <a:off x="2757488" y="6477000"/>
            <a:ext cx="22225"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11" name="Line 563">
            <a:extLst>
              <a:ext uri="{FF2B5EF4-FFF2-40B4-BE49-F238E27FC236}">
                <a16:creationId xmlns:a16="http://schemas.microsoft.com/office/drawing/2014/main" id="{45B74A90-C381-45DA-9C97-57D1DC493938}"/>
              </a:ext>
            </a:extLst>
          </p:cNvPr>
          <p:cNvSpPr>
            <a:spLocks noChangeShapeType="1"/>
          </p:cNvSpPr>
          <p:nvPr/>
        </p:nvSpPr>
        <p:spPr bwMode="auto">
          <a:xfrm>
            <a:off x="2817813" y="6478588"/>
            <a:ext cx="20637"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12" name="Line 564">
            <a:extLst>
              <a:ext uri="{FF2B5EF4-FFF2-40B4-BE49-F238E27FC236}">
                <a16:creationId xmlns:a16="http://schemas.microsoft.com/office/drawing/2014/main" id="{A70EA6B2-2A21-492B-8836-49CF248B8C63}"/>
              </a:ext>
            </a:extLst>
          </p:cNvPr>
          <p:cNvSpPr>
            <a:spLocks noChangeShapeType="1"/>
          </p:cNvSpPr>
          <p:nvPr/>
        </p:nvSpPr>
        <p:spPr bwMode="auto">
          <a:xfrm>
            <a:off x="2878138" y="6481763"/>
            <a:ext cx="19050" cy="158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13" name="Line 565">
            <a:extLst>
              <a:ext uri="{FF2B5EF4-FFF2-40B4-BE49-F238E27FC236}">
                <a16:creationId xmlns:a16="http://schemas.microsoft.com/office/drawing/2014/main" id="{266E3C2C-8553-4A7A-9118-B03AA99FE2C2}"/>
              </a:ext>
            </a:extLst>
          </p:cNvPr>
          <p:cNvSpPr>
            <a:spLocks noChangeShapeType="1"/>
          </p:cNvSpPr>
          <p:nvPr/>
        </p:nvSpPr>
        <p:spPr bwMode="auto">
          <a:xfrm>
            <a:off x="2936875" y="6484938"/>
            <a:ext cx="20638"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14" name="Line 566">
            <a:extLst>
              <a:ext uri="{FF2B5EF4-FFF2-40B4-BE49-F238E27FC236}">
                <a16:creationId xmlns:a16="http://schemas.microsoft.com/office/drawing/2014/main" id="{27ABE441-7003-4E85-9FCF-7F574771A1C1}"/>
              </a:ext>
            </a:extLst>
          </p:cNvPr>
          <p:cNvSpPr>
            <a:spLocks noChangeShapeType="1"/>
          </p:cNvSpPr>
          <p:nvPr/>
        </p:nvSpPr>
        <p:spPr bwMode="auto">
          <a:xfrm>
            <a:off x="2997200" y="6486525"/>
            <a:ext cx="19050" cy="158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15" name="Line 567">
            <a:extLst>
              <a:ext uri="{FF2B5EF4-FFF2-40B4-BE49-F238E27FC236}">
                <a16:creationId xmlns:a16="http://schemas.microsoft.com/office/drawing/2014/main" id="{CA1A6729-B546-4118-95B1-5A2F1CDA9520}"/>
              </a:ext>
            </a:extLst>
          </p:cNvPr>
          <p:cNvSpPr>
            <a:spLocks noChangeShapeType="1"/>
          </p:cNvSpPr>
          <p:nvPr/>
        </p:nvSpPr>
        <p:spPr bwMode="auto">
          <a:xfrm>
            <a:off x="3057525" y="6488113"/>
            <a:ext cx="19050" cy="158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16" name="Line 568">
            <a:extLst>
              <a:ext uri="{FF2B5EF4-FFF2-40B4-BE49-F238E27FC236}">
                <a16:creationId xmlns:a16="http://schemas.microsoft.com/office/drawing/2014/main" id="{7350EF06-8AAA-4395-85B0-962F0F41215F}"/>
              </a:ext>
            </a:extLst>
          </p:cNvPr>
          <p:cNvSpPr>
            <a:spLocks noChangeShapeType="1"/>
          </p:cNvSpPr>
          <p:nvPr/>
        </p:nvSpPr>
        <p:spPr bwMode="auto">
          <a:xfrm>
            <a:off x="3117850" y="6491288"/>
            <a:ext cx="1905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17" name="Line 569">
            <a:extLst>
              <a:ext uri="{FF2B5EF4-FFF2-40B4-BE49-F238E27FC236}">
                <a16:creationId xmlns:a16="http://schemas.microsoft.com/office/drawing/2014/main" id="{BF272A7F-222F-4C6E-9198-CE167D74E355}"/>
              </a:ext>
            </a:extLst>
          </p:cNvPr>
          <p:cNvSpPr>
            <a:spLocks noChangeShapeType="1"/>
          </p:cNvSpPr>
          <p:nvPr/>
        </p:nvSpPr>
        <p:spPr bwMode="auto">
          <a:xfrm>
            <a:off x="3176588" y="6492875"/>
            <a:ext cx="1905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18" name="Line 570">
            <a:extLst>
              <a:ext uri="{FF2B5EF4-FFF2-40B4-BE49-F238E27FC236}">
                <a16:creationId xmlns:a16="http://schemas.microsoft.com/office/drawing/2014/main" id="{8C729DCF-948C-4352-BB1E-F3238B72E541}"/>
              </a:ext>
            </a:extLst>
          </p:cNvPr>
          <p:cNvSpPr>
            <a:spLocks noChangeShapeType="1"/>
          </p:cNvSpPr>
          <p:nvPr/>
        </p:nvSpPr>
        <p:spPr bwMode="auto">
          <a:xfrm>
            <a:off x="3235325" y="6496050"/>
            <a:ext cx="20638" cy="158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19" name="Line 571">
            <a:extLst>
              <a:ext uri="{FF2B5EF4-FFF2-40B4-BE49-F238E27FC236}">
                <a16:creationId xmlns:a16="http://schemas.microsoft.com/office/drawing/2014/main" id="{818F9658-C213-4DED-BE40-22770206C6E8}"/>
              </a:ext>
            </a:extLst>
          </p:cNvPr>
          <p:cNvSpPr>
            <a:spLocks noChangeShapeType="1"/>
          </p:cNvSpPr>
          <p:nvPr/>
        </p:nvSpPr>
        <p:spPr bwMode="auto">
          <a:xfrm>
            <a:off x="3297238" y="6497638"/>
            <a:ext cx="11112" cy="158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20" name="Line 572">
            <a:extLst>
              <a:ext uri="{FF2B5EF4-FFF2-40B4-BE49-F238E27FC236}">
                <a16:creationId xmlns:a16="http://schemas.microsoft.com/office/drawing/2014/main" id="{9AD5D2F2-2FC0-4481-8AAB-535DA5C40F39}"/>
              </a:ext>
            </a:extLst>
          </p:cNvPr>
          <p:cNvSpPr>
            <a:spLocks noChangeShapeType="1"/>
          </p:cNvSpPr>
          <p:nvPr/>
        </p:nvSpPr>
        <p:spPr bwMode="auto">
          <a:xfrm>
            <a:off x="3308350" y="6499225"/>
            <a:ext cx="7938"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21" name="Line 573">
            <a:extLst>
              <a:ext uri="{FF2B5EF4-FFF2-40B4-BE49-F238E27FC236}">
                <a16:creationId xmlns:a16="http://schemas.microsoft.com/office/drawing/2014/main" id="{3F020D9D-69C4-4EFF-98F7-2D67D8F2D206}"/>
              </a:ext>
            </a:extLst>
          </p:cNvPr>
          <p:cNvSpPr>
            <a:spLocks noChangeShapeType="1"/>
          </p:cNvSpPr>
          <p:nvPr/>
        </p:nvSpPr>
        <p:spPr bwMode="auto">
          <a:xfrm>
            <a:off x="3354388" y="6507163"/>
            <a:ext cx="20637"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22" name="Line 574">
            <a:extLst>
              <a:ext uri="{FF2B5EF4-FFF2-40B4-BE49-F238E27FC236}">
                <a16:creationId xmlns:a16="http://schemas.microsoft.com/office/drawing/2014/main" id="{9E3FD610-17B2-4445-97C7-70EB20D774E0}"/>
              </a:ext>
            </a:extLst>
          </p:cNvPr>
          <p:cNvSpPr>
            <a:spLocks noChangeShapeType="1"/>
          </p:cNvSpPr>
          <p:nvPr/>
        </p:nvSpPr>
        <p:spPr bwMode="auto">
          <a:xfrm>
            <a:off x="3414713" y="6518275"/>
            <a:ext cx="19050" cy="158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23" name="Line 575">
            <a:extLst>
              <a:ext uri="{FF2B5EF4-FFF2-40B4-BE49-F238E27FC236}">
                <a16:creationId xmlns:a16="http://schemas.microsoft.com/office/drawing/2014/main" id="{A850B428-749D-4D77-902A-1A2B5408A95C}"/>
              </a:ext>
            </a:extLst>
          </p:cNvPr>
          <p:cNvSpPr>
            <a:spLocks noChangeShapeType="1"/>
          </p:cNvSpPr>
          <p:nvPr/>
        </p:nvSpPr>
        <p:spPr bwMode="auto">
          <a:xfrm>
            <a:off x="3473450" y="6526213"/>
            <a:ext cx="19050"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24" name="Line 576">
            <a:extLst>
              <a:ext uri="{FF2B5EF4-FFF2-40B4-BE49-F238E27FC236}">
                <a16:creationId xmlns:a16="http://schemas.microsoft.com/office/drawing/2014/main" id="{658908CF-6254-45E7-9748-F6D8E7D9C56E}"/>
              </a:ext>
            </a:extLst>
          </p:cNvPr>
          <p:cNvSpPr>
            <a:spLocks noChangeShapeType="1"/>
          </p:cNvSpPr>
          <p:nvPr/>
        </p:nvSpPr>
        <p:spPr bwMode="auto">
          <a:xfrm>
            <a:off x="3532188" y="6537325"/>
            <a:ext cx="19050"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25" name="Line 577">
            <a:extLst>
              <a:ext uri="{FF2B5EF4-FFF2-40B4-BE49-F238E27FC236}">
                <a16:creationId xmlns:a16="http://schemas.microsoft.com/office/drawing/2014/main" id="{77FEDF56-6B43-402F-B9F4-51575C573415}"/>
              </a:ext>
            </a:extLst>
          </p:cNvPr>
          <p:cNvSpPr>
            <a:spLocks noChangeShapeType="1"/>
          </p:cNvSpPr>
          <p:nvPr/>
        </p:nvSpPr>
        <p:spPr bwMode="auto">
          <a:xfrm>
            <a:off x="3589338" y="6546850"/>
            <a:ext cx="20637"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26" name="Line 578">
            <a:extLst>
              <a:ext uri="{FF2B5EF4-FFF2-40B4-BE49-F238E27FC236}">
                <a16:creationId xmlns:a16="http://schemas.microsoft.com/office/drawing/2014/main" id="{709B2FB1-EF60-446E-86C1-7370653CE721}"/>
              </a:ext>
            </a:extLst>
          </p:cNvPr>
          <p:cNvSpPr>
            <a:spLocks noChangeShapeType="1"/>
          </p:cNvSpPr>
          <p:nvPr/>
        </p:nvSpPr>
        <p:spPr bwMode="auto">
          <a:xfrm>
            <a:off x="3651250" y="6556375"/>
            <a:ext cx="17463" cy="4763"/>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27" name="Line 579">
            <a:extLst>
              <a:ext uri="{FF2B5EF4-FFF2-40B4-BE49-F238E27FC236}">
                <a16:creationId xmlns:a16="http://schemas.microsoft.com/office/drawing/2014/main" id="{4159A74D-B058-453B-99E2-F7D07385304B}"/>
              </a:ext>
            </a:extLst>
          </p:cNvPr>
          <p:cNvSpPr>
            <a:spLocks noChangeShapeType="1"/>
          </p:cNvSpPr>
          <p:nvPr/>
        </p:nvSpPr>
        <p:spPr bwMode="auto">
          <a:xfrm>
            <a:off x="3708400" y="6567488"/>
            <a:ext cx="20638" cy="158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28" name="Line 580">
            <a:extLst>
              <a:ext uri="{FF2B5EF4-FFF2-40B4-BE49-F238E27FC236}">
                <a16:creationId xmlns:a16="http://schemas.microsoft.com/office/drawing/2014/main" id="{E0ADB7B7-DE42-47C6-9D61-BDB977AA5646}"/>
              </a:ext>
            </a:extLst>
          </p:cNvPr>
          <p:cNvSpPr>
            <a:spLocks noChangeShapeType="1"/>
          </p:cNvSpPr>
          <p:nvPr/>
        </p:nvSpPr>
        <p:spPr bwMode="auto">
          <a:xfrm>
            <a:off x="3768725" y="6577013"/>
            <a:ext cx="19050"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29" name="Line 581">
            <a:extLst>
              <a:ext uri="{FF2B5EF4-FFF2-40B4-BE49-F238E27FC236}">
                <a16:creationId xmlns:a16="http://schemas.microsoft.com/office/drawing/2014/main" id="{D4C01165-2998-4678-B07D-E9297ABBFE49}"/>
              </a:ext>
            </a:extLst>
          </p:cNvPr>
          <p:cNvSpPr>
            <a:spLocks noChangeShapeType="1"/>
          </p:cNvSpPr>
          <p:nvPr/>
        </p:nvSpPr>
        <p:spPr bwMode="auto">
          <a:xfrm>
            <a:off x="3825875" y="6586538"/>
            <a:ext cx="20638"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30" name="Line 582">
            <a:extLst>
              <a:ext uri="{FF2B5EF4-FFF2-40B4-BE49-F238E27FC236}">
                <a16:creationId xmlns:a16="http://schemas.microsoft.com/office/drawing/2014/main" id="{D874D18C-BDD2-4F30-9CD1-8164501EF466}"/>
              </a:ext>
            </a:extLst>
          </p:cNvPr>
          <p:cNvSpPr>
            <a:spLocks noChangeShapeType="1"/>
          </p:cNvSpPr>
          <p:nvPr/>
        </p:nvSpPr>
        <p:spPr bwMode="auto">
          <a:xfrm>
            <a:off x="3884613" y="6596063"/>
            <a:ext cx="20637"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31" name="Line 583">
            <a:extLst>
              <a:ext uri="{FF2B5EF4-FFF2-40B4-BE49-F238E27FC236}">
                <a16:creationId xmlns:a16="http://schemas.microsoft.com/office/drawing/2014/main" id="{A4D14AA8-D291-448E-825F-9AB86BF03406}"/>
              </a:ext>
            </a:extLst>
          </p:cNvPr>
          <p:cNvSpPr>
            <a:spLocks noChangeShapeType="1"/>
          </p:cNvSpPr>
          <p:nvPr/>
        </p:nvSpPr>
        <p:spPr bwMode="auto">
          <a:xfrm>
            <a:off x="3944938" y="6605588"/>
            <a:ext cx="19050" cy="4762"/>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32" name="Line 584">
            <a:extLst>
              <a:ext uri="{FF2B5EF4-FFF2-40B4-BE49-F238E27FC236}">
                <a16:creationId xmlns:a16="http://schemas.microsoft.com/office/drawing/2014/main" id="{DB86C205-8299-4E65-B958-266EFE881431}"/>
              </a:ext>
            </a:extLst>
          </p:cNvPr>
          <p:cNvSpPr>
            <a:spLocks noChangeShapeType="1"/>
          </p:cNvSpPr>
          <p:nvPr/>
        </p:nvSpPr>
        <p:spPr bwMode="auto">
          <a:xfrm>
            <a:off x="4003675" y="6610350"/>
            <a:ext cx="1905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33" name="Line 585">
            <a:extLst>
              <a:ext uri="{FF2B5EF4-FFF2-40B4-BE49-F238E27FC236}">
                <a16:creationId xmlns:a16="http://schemas.microsoft.com/office/drawing/2014/main" id="{7FCEF66F-AD5C-4C6A-85E5-8A9B791A01EF}"/>
              </a:ext>
            </a:extLst>
          </p:cNvPr>
          <p:cNvSpPr>
            <a:spLocks noChangeShapeType="1"/>
          </p:cNvSpPr>
          <p:nvPr/>
        </p:nvSpPr>
        <p:spPr bwMode="auto">
          <a:xfrm>
            <a:off x="4062413" y="6610350"/>
            <a:ext cx="1905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34" name="Line 586">
            <a:extLst>
              <a:ext uri="{FF2B5EF4-FFF2-40B4-BE49-F238E27FC236}">
                <a16:creationId xmlns:a16="http://schemas.microsoft.com/office/drawing/2014/main" id="{51B708E9-0E08-4040-84EB-A28CD1A0A250}"/>
              </a:ext>
            </a:extLst>
          </p:cNvPr>
          <p:cNvSpPr>
            <a:spLocks noChangeShapeType="1"/>
          </p:cNvSpPr>
          <p:nvPr/>
        </p:nvSpPr>
        <p:spPr bwMode="auto">
          <a:xfrm>
            <a:off x="4122738" y="6610350"/>
            <a:ext cx="1905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35" name="Line 587">
            <a:extLst>
              <a:ext uri="{FF2B5EF4-FFF2-40B4-BE49-F238E27FC236}">
                <a16:creationId xmlns:a16="http://schemas.microsoft.com/office/drawing/2014/main" id="{811EFF50-2DBD-453D-B786-F89634F44EE4}"/>
              </a:ext>
            </a:extLst>
          </p:cNvPr>
          <p:cNvSpPr>
            <a:spLocks noChangeShapeType="1"/>
          </p:cNvSpPr>
          <p:nvPr/>
        </p:nvSpPr>
        <p:spPr bwMode="auto">
          <a:xfrm>
            <a:off x="4183063" y="6610350"/>
            <a:ext cx="19050" cy="158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36" name="Line 588">
            <a:extLst>
              <a:ext uri="{FF2B5EF4-FFF2-40B4-BE49-F238E27FC236}">
                <a16:creationId xmlns:a16="http://schemas.microsoft.com/office/drawing/2014/main" id="{A484464D-B72A-4CF1-A76F-CCEC59322CDF}"/>
              </a:ext>
            </a:extLst>
          </p:cNvPr>
          <p:cNvSpPr>
            <a:spLocks noChangeShapeType="1"/>
          </p:cNvSpPr>
          <p:nvPr/>
        </p:nvSpPr>
        <p:spPr bwMode="auto">
          <a:xfrm>
            <a:off x="4241800" y="6611938"/>
            <a:ext cx="20638"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37" name="Line 589">
            <a:extLst>
              <a:ext uri="{FF2B5EF4-FFF2-40B4-BE49-F238E27FC236}">
                <a16:creationId xmlns:a16="http://schemas.microsoft.com/office/drawing/2014/main" id="{6140DD92-2FF4-4499-B7F4-656224676CBF}"/>
              </a:ext>
            </a:extLst>
          </p:cNvPr>
          <p:cNvSpPr>
            <a:spLocks noChangeShapeType="1"/>
          </p:cNvSpPr>
          <p:nvPr/>
        </p:nvSpPr>
        <p:spPr bwMode="auto">
          <a:xfrm>
            <a:off x="4302125" y="6611938"/>
            <a:ext cx="1905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38" name="Line 590">
            <a:extLst>
              <a:ext uri="{FF2B5EF4-FFF2-40B4-BE49-F238E27FC236}">
                <a16:creationId xmlns:a16="http://schemas.microsoft.com/office/drawing/2014/main" id="{335AF25E-5C76-4693-BED6-C140497E61AD}"/>
              </a:ext>
            </a:extLst>
          </p:cNvPr>
          <p:cNvSpPr>
            <a:spLocks noChangeShapeType="1"/>
          </p:cNvSpPr>
          <p:nvPr/>
        </p:nvSpPr>
        <p:spPr bwMode="auto">
          <a:xfrm>
            <a:off x="4362450" y="6611938"/>
            <a:ext cx="1905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39" name="Line 591">
            <a:extLst>
              <a:ext uri="{FF2B5EF4-FFF2-40B4-BE49-F238E27FC236}">
                <a16:creationId xmlns:a16="http://schemas.microsoft.com/office/drawing/2014/main" id="{5279DBEB-C241-4FC2-926D-F61AF3361484}"/>
              </a:ext>
            </a:extLst>
          </p:cNvPr>
          <p:cNvSpPr>
            <a:spLocks noChangeShapeType="1"/>
          </p:cNvSpPr>
          <p:nvPr/>
        </p:nvSpPr>
        <p:spPr bwMode="auto">
          <a:xfrm>
            <a:off x="4421188" y="6613525"/>
            <a:ext cx="20637"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40" name="Line 592">
            <a:extLst>
              <a:ext uri="{FF2B5EF4-FFF2-40B4-BE49-F238E27FC236}">
                <a16:creationId xmlns:a16="http://schemas.microsoft.com/office/drawing/2014/main" id="{E3DC13FB-4CAB-4ABF-A6D1-5BA7448AD00D}"/>
              </a:ext>
            </a:extLst>
          </p:cNvPr>
          <p:cNvSpPr>
            <a:spLocks noChangeShapeType="1"/>
          </p:cNvSpPr>
          <p:nvPr/>
        </p:nvSpPr>
        <p:spPr bwMode="auto">
          <a:xfrm>
            <a:off x="4481513" y="6613525"/>
            <a:ext cx="1905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41" name="Line 593">
            <a:extLst>
              <a:ext uri="{FF2B5EF4-FFF2-40B4-BE49-F238E27FC236}">
                <a16:creationId xmlns:a16="http://schemas.microsoft.com/office/drawing/2014/main" id="{596D22BC-75A1-4987-851E-40BD00CDD83C}"/>
              </a:ext>
            </a:extLst>
          </p:cNvPr>
          <p:cNvSpPr>
            <a:spLocks noChangeShapeType="1"/>
          </p:cNvSpPr>
          <p:nvPr/>
        </p:nvSpPr>
        <p:spPr bwMode="auto">
          <a:xfrm>
            <a:off x="4541838" y="6613525"/>
            <a:ext cx="1905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42" name="Line 594">
            <a:extLst>
              <a:ext uri="{FF2B5EF4-FFF2-40B4-BE49-F238E27FC236}">
                <a16:creationId xmlns:a16="http://schemas.microsoft.com/office/drawing/2014/main" id="{A1C21B9E-D311-4267-9AEC-B87B3E962281}"/>
              </a:ext>
            </a:extLst>
          </p:cNvPr>
          <p:cNvSpPr>
            <a:spLocks noChangeShapeType="1"/>
          </p:cNvSpPr>
          <p:nvPr/>
        </p:nvSpPr>
        <p:spPr bwMode="auto">
          <a:xfrm>
            <a:off x="4600575" y="6613525"/>
            <a:ext cx="20638"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43" name="Line 595">
            <a:extLst>
              <a:ext uri="{FF2B5EF4-FFF2-40B4-BE49-F238E27FC236}">
                <a16:creationId xmlns:a16="http://schemas.microsoft.com/office/drawing/2014/main" id="{029ADE01-1B3D-440E-A781-E029052100E6}"/>
              </a:ext>
            </a:extLst>
          </p:cNvPr>
          <p:cNvSpPr>
            <a:spLocks noChangeShapeType="1"/>
          </p:cNvSpPr>
          <p:nvPr/>
        </p:nvSpPr>
        <p:spPr bwMode="auto">
          <a:xfrm>
            <a:off x="1987550" y="5076825"/>
            <a:ext cx="4763" cy="190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44" name="Line 596">
            <a:extLst>
              <a:ext uri="{FF2B5EF4-FFF2-40B4-BE49-F238E27FC236}">
                <a16:creationId xmlns:a16="http://schemas.microsoft.com/office/drawing/2014/main" id="{0A2BE4F9-263E-4046-AE15-F621921EA307}"/>
              </a:ext>
            </a:extLst>
          </p:cNvPr>
          <p:cNvSpPr>
            <a:spLocks noChangeShapeType="1"/>
          </p:cNvSpPr>
          <p:nvPr/>
        </p:nvSpPr>
        <p:spPr bwMode="auto">
          <a:xfrm>
            <a:off x="2003425" y="5133975"/>
            <a:ext cx="17463" cy="571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45" name="Line 597">
            <a:extLst>
              <a:ext uri="{FF2B5EF4-FFF2-40B4-BE49-F238E27FC236}">
                <a16:creationId xmlns:a16="http://schemas.microsoft.com/office/drawing/2014/main" id="{9658F1F8-B3F6-4897-97C8-2B9357FCEA6E}"/>
              </a:ext>
            </a:extLst>
          </p:cNvPr>
          <p:cNvSpPr>
            <a:spLocks noChangeShapeType="1"/>
          </p:cNvSpPr>
          <p:nvPr/>
        </p:nvSpPr>
        <p:spPr bwMode="auto">
          <a:xfrm>
            <a:off x="2030413" y="5229225"/>
            <a:ext cx="6350" cy="190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46" name="Line 598">
            <a:extLst>
              <a:ext uri="{FF2B5EF4-FFF2-40B4-BE49-F238E27FC236}">
                <a16:creationId xmlns:a16="http://schemas.microsoft.com/office/drawing/2014/main" id="{5A0F7103-E7CF-4938-ADCC-80AA3F9E3C93}"/>
              </a:ext>
            </a:extLst>
          </p:cNvPr>
          <p:cNvSpPr>
            <a:spLocks noChangeShapeType="1"/>
          </p:cNvSpPr>
          <p:nvPr/>
        </p:nvSpPr>
        <p:spPr bwMode="auto">
          <a:xfrm>
            <a:off x="2047875" y="5286375"/>
            <a:ext cx="15875" cy="5873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47" name="Line 599">
            <a:extLst>
              <a:ext uri="{FF2B5EF4-FFF2-40B4-BE49-F238E27FC236}">
                <a16:creationId xmlns:a16="http://schemas.microsoft.com/office/drawing/2014/main" id="{3C7578A1-E148-40BA-80AF-AB01674AC53C}"/>
              </a:ext>
            </a:extLst>
          </p:cNvPr>
          <p:cNvSpPr>
            <a:spLocks noChangeShapeType="1"/>
          </p:cNvSpPr>
          <p:nvPr/>
        </p:nvSpPr>
        <p:spPr bwMode="auto">
          <a:xfrm>
            <a:off x="2076450" y="5381625"/>
            <a:ext cx="3175" cy="2063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48" name="Line 600">
            <a:extLst>
              <a:ext uri="{FF2B5EF4-FFF2-40B4-BE49-F238E27FC236}">
                <a16:creationId xmlns:a16="http://schemas.microsoft.com/office/drawing/2014/main" id="{C0E23E5D-1222-4C7C-9B62-32C2B62DA9B9}"/>
              </a:ext>
            </a:extLst>
          </p:cNvPr>
          <p:cNvSpPr>
            <a:spLocks noChangeShapeType="1"/>
          </p:cNvSpPr>
          <p:nvPr/>
        </p:nvSpPr>
        <p:spPr bwMode="auto">
          <a:xfrm>
            <a:off x="2092325" y="5440363"/>
            <a:ext cx="15875" cy="571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49" name="Line 601">
            <a:extLst>
              <a:ext uri="{FF2B5EF4-FFF2-40B4-BE49-F238E27FC236}">
                <a16:creationId xmlns:a16="http://schemas.microsoft.com/office/drawing/2014/main" id="{E662A4F6-9CA3-4860-B3C8-3E62D9F66716}"/>
              </a:ext>
            </a:extLst>
          </p:cNvPr>
          <p:cNvSpPr>
            <a:spLocks noChangeShapeType="1"/>
          </p:cNvSpPr>
          <p:nvPr/>
        </p:nvSpPr>
        <p:spPr bwMode="auto">
          <a:xfrm>
            <a:off x="2120900" y="5535613"/>
            <a:ext cx="4763" cy="190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50" name="Line 602">
            <a:extLst>
              <a:ext uri="{FF2B5EF4-FFF2-40B4-BE49-F238E27FC236}">
                <a16:creationId xmlns:a16="http://schemas.microsoft.com/office/drawing/2014/main" id="{03E17205-3D42-4395-B834-DD29EE6688E6}"/>
              </a:ext>
            </a:extLst>
          </p:cNvPr>
          <p:cNvSpPr>
            <a:spLocks noChangeShapeType="1"/>
          </p:cNvSpPr>
          <p:nvPr/>
        </p:nvSpPr>
        <p:spPr bwMode="auto">
          <a:xfrm>
            <a:off x="2136775" y="5592763"/>
            <a:ext cx="17463" cy="571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51" name="Line 603">
            <a:extLst>
              <a:ext uri="{FF2B5EF4-FFF2-40B4-BE49-F238E27FC236}">
                <a16:creationId xmlns:a16="http://schemas.microsoft.com/office/drawing/2014/main" id="{DAD01BD4-C7A7-4096-8224-28EFE02C1E6E}"/>
              </a:ext>
            </a:extLst>
          </p:cNvPr>
          <p:cNvSpPr>
            <a:spLocks noChangeShapeType="1"/>
          </p:cNvSpPr>
          <p:nvPr/>
        </p:nvSpPr>
        <p:spPr bwMode="auto">
          <a:xfrm>
            <a:off x="2163763" y="5688013"/>
            <a:ext cx="6350" cy="190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52" name="Line 604">
            <a:extLst>
              <a:ext uri="{FF2B5EF4-FFF2-40B4-BE49-F238E27FC236}">
                <a16:creationId xmlns:a16="http://schemas.microsoft.com/office/drawing/2014/main" id="{872436B4-9B8C-4E70-B349-D9A6D657214F}"/>
              </a:ext>
            </a:extLst>
          </p:cNvPr>
          <p:cNvSpPr>
            <a:spLocks noChangeShapeType="1"/>
          </p:cNvSpPr>
          <p:nvPr/>
        </p:nvSpPr>
        <p:spPr bwMode="auto">
          <a:xfrm>
            <a:off x="2181225" y="5746750"/>
            <a:ext cx="15875" cy="571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53" name="Line 605">
            <a:extLst>
              <a:ext uri="{FF2B5EF4-FFF2-40B4-BE49-F238E27FC236}">
                <a16:creationId xmlns:a16="http://schemas.microsoft.com/office/drawing/2014/main" id="{D1D585CA-A5DF-4D37-A89F-2B1E86F1A148}"/>
              </a:ext>
            </a:extLst>
          </p:cNvPr>
          <p:cNvSpPr>
            <a:spLocks noChangeShapeType="1"/>
          </p:cNvSpPr>
          <p:nvPr/>
        </p:nvSpPr>
        <p:spPr bwMode="auto">
          <a:xfrm>
            <a:off x="2208213" y="5842000"/>
            <a:ext cx="12700" cy="158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54" name="Line 606">
            <a:extLst>
              <a:ext uri="{FF2B5EF4-FFF2-40B4-BE49-F238E27FC236}">
                <a16:creationId xmlns:a16="http://schemas.microsoft.com/office/drawing/2014/main" id="{34EAE8E8-5289-453B-A3DE-5A303792D224}"/>
              </a:ext>
            </a:extLst>
          </p:cNvPr>
          <p:cNvSpPr>
            <a:spLocks noChangeShapeType="1"/>
          </p:cNvSpPr>
          <p:nvPr/>
        </p:nvSpPr>
        <p:spPr bwMode="auto">
          <a:xfrm>
            <a:off x="2241550" y="5891213"/>
            <a:ext cx="33338" cy="5080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55" name="Line 607">
            <a:extLst>
              <a:ext uri="{FF2B5EF4-FFF2-40B4-BE49-F238E27FC236}">
                <a16:creationId xmlns:a16="http://schemas.microsoft.com/office/drawing/2014/main" id="{DCA70C3E-A13C-4B42-8F38-1A195ECDCA82}"/>
              </a:ext>
            </a:extLst>
          </p:cNvPr>
          <p:cNvSpPr>
            <a:spLocks noChangeShapeType="1"/>
          </p:cNvSpPr>
          <p:nvPr/>
        </p:nvSpPr>
        <p:spPr bwMode="auto">
          <a:xfrm>
            <a:off x="2295525" y="5973763"/>
            <a:ext cx="11113" cy="17462"/>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56" name="Line 608">
            <a:extLst>
              <a:ext uri="{FF2B5EF4-FFF2-40B4-BE49-F238E27FC236}">
                <a16:creationId xmlns:a16="http://schemas.microsoft.com/office/drawing/2014/main" id="{DDA8D113-5B6B-45E4-8904-78DCF9406E3D}"/>
              </a:ext>
            </a:extLst>
          </p:cNvPr>
          <p:cNvSpPr>
            <a:spLocks noChangeShapeType="1"/>
          </p:cNvSpPr>
          <p:nvPr/>
        </p:nvSpPr>
        <p:spPr bwMode="auto">
          <a:xfrm>
            <a:off x="2327275" y="6024563"/>
            <a:ext cx="33338" cy="5238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57" name="Line 609">
            <a:extLst>
              <a:ext uri="{FF2B5EF4-FFF2-40B4-BE49-F238E27FC236}">
                <a16:creationId xmlns:a16="http://schemas.microsoft.com/office/drawing/2014/main" id="{2C3E9E1F-7E23-44D6-9F8A-BECA842B4BEC}"/>
              </a:ext>
            </a:extLst>
          </p:cNvPr>
          <p:cNvSpPr>
            <a:spLocks noChangeShapeType="1"/>
          </p:cNvSpPr>
          <p:nvPr/>
        </p:nvSpPr>
        <p:spPr bwMode="auto">
          <a:xfrm>
            <a:off x="2381250" y="6108700"/>
            <a:ext cx="9525" cy="190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58" name="Line 610">
            <a:extLst>
              <a:ext uri="{FF2B5EF4-FFF2-40B4-BE49-F238E27FC236}">
                <a16:creationId xmlns:a16="http://schemas.microsoft.com/office/drawing/2014/main" id="{2D0E3E4A-3DB5-44D4-987B-625A22DA0C9E}"/>
              </a:ext>
            </a:extLst>
          </p:cNvPr>
          <p:cNvSpPr>
            <a:spLocks noChangeShapeType="1"/>
          </p:cNvSpPr>
          <p:nvPr/>
        </p:nvSpPr>
        <p:spPr bwMode="auto">
          <a:xfrm>
            <a:off x="2413000" y="6159500"/>
            <a:ext cx="31750" cy="49213"/>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59" name="Line 611">
            <a:extLst>
              <a:ext uri="{FF2B5EF4-FFF2-40B4-BE49-F238E27FC236}">
                <a16:creationId xmlns:a16="http://schemas.microsoft.com/office/drawing/2014/main" id="{BD7390B6-D3C1-486C-9258-26A28F48D8AD}"/>
              </a:ext>
            </a:extLst>
          </p:cNvPr>
          <p:cNvSpPr>
            <a:spLocks noChangeShapeType="1"/>
          </p:cNvSpPr>
          <p:nvPr/>
        </p:nvSpPr>
        <p:spPr bwMode="auto">
          <a:xfrm>
            <a:off x="2466975" y="6243638"/>
            <a:ext cx="11113" cy="158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60" name="Line 612">
            <a:extLst>
              <a:ext uri="{FF2B5EF4-FFF2-40B4-BE49-F238E27FC236}">
                <a16:creationId xmlns:a16="http://schemas.microsoft.com/office/drawing/2014/main" id="{28D5297F-95EA-4B3C-AC90-299EC7612A31}"/>
              </a:ext>
            </a:extLst>
          </p:cNvPr>
          <p:cNvSpPr>
            <a:spLocks noChangeShapeType="1"/>
          </p:cNvSpPr>
          <p:nvPr/>
        </p:nvSpPr>
        <p:spPr bwMode="auto">
          <a:xfrm>
            <a:off x="2498725" y="6292850"/>
            <a:ext cx="33338" cy="5080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61" name="Line 613">
            <a:extLst>
              <a:ext uri="{FF2B5EF4-FFF2-40B4-BE49-F238E27FC236}">
                <a16:creationId xmlns:a16="http://schemas.microsoft.com/office/drawing/2014/main" id="{718D345D-1C99-486D-AE0E-298335036592}"/>
              </a:ext>
            </a:extLst>
          </p:cNvPr>
          <p:cNvSpPr>
            <a:spLocks noChangeShapeType="1"/>
          </p:cNvSpPr>
          <p:nvPr/>
        </p:nvSpPr>
        <p:spPr bwMode="auto">
          <a:xfrm>
            <a:off x="2552700" y="6376988"/>
            <a:ext cx="11113" cy="17462"/>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62" name="Line 614">
            <a:extLst>
              <a:ext uri="{FF2B5EF4-FFF2-40B4-BE49-F238E27FC236}">
                <a16:creationId xmlns:a16="http://schemas.microsoft.com/office/drawing/2014/main" id="{661026B2-B1F8-4709-B514-7C4466FC2A52}"/>
              </a:ext>
            </a:extLst>
          </p:cNvPr>
          <p:cNvSpPr>
            <a:spLocks noChangeShapeType="1"/>
          </p:cNvSpPr>
          <p:nvPr/>
        </p:nvSpPr>
        <p:spPr bwMode="auto">
          <a:xfrm>
            <a:off x="2584450" y="6427788"/>
            <a:ext cx="31750" cy="5080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63" name="Line 615">
            <a:extLst>
              <a:ext uri="{FF2B5EF4-FFF2-40B4-BE49-F238E27FC236}">
                <a16:creationId xmlns:a16="http://schemas.microsoft.com/office/drawing/2014/main" id="{A0CA7F23-0A76-4090-8F34-767D1EBA456E}"/>
              </a:ext>
            </a:extLst>
          </p:cNvPr>
          <p:cNvSpPr>
            <a:spLocks noChangeShapeType="1"/>
          </p:cNvSpPr>
          <p:nvPr/>
        </p:nvSpPr>
        <p:spPr bwMode="auto">
          <a:xfrm>
            <a:off x="2638425" y="6511925"/>
            <a:ext cx="9525" cy="1270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64" name="Line 616">
            <a:extLst>
              <a:ext uri="{FF2B5EF4-FFF2-40B4-BE49-F238E27FC236}">
                <a16:creationId xmlns:a16="http://schemas.microsoft.com/office/drawing/2014/main" id="{F1399389-0BA6-498C-8159-D958787A2CF3}"/>
              </a:ext>
            </a:extLst>
          </p:cNvPr>
          <p:cNvSpPr>
            <a:spLocks noChangeShapeType="1"/>
          </p:cNvSpPr>
          <p:nvPr/>
        </p:nvSpPr>
        <p:spPr bwMode="auto">
          <a:xfrm>
            <a:off x="2647950" y="6524625"/>
            <a:ext cx="3175"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65" name="Line 617">
            <a:extLst>
              <a:ext uri="{FF2B5EF4-FFF2-40B4-BE49-F238E27FC236}">
                <a16:creationId xmlns:a16="http://schemas.microsoft.com/office/drawing/2014/main" id="{7CD3403E-A1C5-49EE-AC6C-B5DD05B93C07}"/>
              </a:ext>
            </a:extLst>
          </p:cNvPr>
          <p:cNvSpPr>
            <a:spLocks noChangeShapeType="1"/>
          </p:cNvSpPr>
          <p:nvPr/>
        </p:nvSpPr>
        <p:spPr bwMode="auto">
          <a:xfrm>
            <a:off x="2690813" y="6526213"/>
            <a:ext cx="60325"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66" name="Line 618">
            <a:extLst>
              <a:ext uri="{FF2B5EF4-FFF2-40B4-BE49-F238E27FC236}">
                <a16:creationId xmlns:a16="http://schemas.microsoft.com/office/drawing/2014/main" id="{25E09C54-736A-44E2-923F-CB6E337048B1}"/>
              </a:ext>
            </a:extLst>
          </p:cNvPr>
          <p:cNvSpPr>
            <a:spLocks noChangeShapeType="1"/>
          </p:cNvSpPr>
          <p:nvPr/>
        </p:nvSpPr>
        <p:spPr bwMode="auto">
          <a:xfrm>
            <a:off x="2790825" y="6530975"/>
            <a:ext cx="1905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67" name="Line 619">
            <a:extLst>
              <a:ext uri="{FF2B5EF4-FFF2-40B4-BE49-F238E27FC236}">
                <a16:creationId xmlns:a16="http://schemas.microsoft.com/office/drawing/2014/main" id="{17EA1FF4-C9FA-49E9-9945-C328E5F31375}"/>
              </a:ext>
            </a:extLst>
          </p:cNvPr>
          <p:cNvSpPr>
            <a:spLocks noChangeShapeType="1"/>
          </p:cNvSpPr>
          <p:nvPr/>
        </p:nvSpPr>
        <p:spPr bwMode="auto">
          <a:xfrm>
            <a:off x="2849563" y="6534150"/>
            <a:ext cx="58737" cy="158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68" name="Line 620">
            <a:extLst>
              <a:ext uri="{FF2B5EF4-FFF2-40B4-BE49-F238E27FC236}">
                <a16:creationId xmlns:a16="http://schemas.microsoft.com/office/drawing/2014/main" id="{DD2BE6CD-B859-405C-9D94-ED0142783931}"/>
              </a:ext>
            </a:extLst>
          </p:cNvPr>
          <p:cNvSpPr>
            <a:spLocks noChangeShapeType="1"/>
          </p:cNvSpPr>
          <p:nvPr/>
        </p:nvSpPr>
        <p:spPr bwMode="auto">
          <a:xfrm>
            <a:off x="2949575" y="6537325"/>
            <a:ext cx="20638" cy="158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69" name="Line 621">
            <a:extLst>
              <a:ext uri="{FF2B5EF4-FFF2-40B4-BE49-F238E27FC236}">
                <a16:creationId xmlns:a16="http://schemas.microsoft.com/office/drawing/2014/main" id="{7A5C66A6-B1E7-4C6D-9703-5A2B2FB7C71A}"/>
              </a:ext>
            </a:extLst>
          </p:cNvPr>
          <p:cNvSpPr>
            <a:spLocks noChangeShapeType="1"/>
          </p:cNvSpPr>
          <p:nvPr/>
        </p:nvSpPr>
        <p:spPr bwMode="auto">
          <a:xfrm>
            <a:off x="3009900" y="6540500"/>
            <a:ext cx="58738"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70" name="Line 622">
            <a:extLst>
              <a:ext uri="{FF2B5EF4-FFF2-40B4-BE49-F238E27FC236}">
                <a16:creationId xmlns:a16="http://schemas.microsoft.com/office/drawing/2014/main" id="{1B124867-9ED7-4107-A655-DB64ABD42784}"/>
              </a:ext>
            </a:extLst>
          </p:cNvPr>
          <p:cNvSpPr>
            <a:spLocks noChangeShapeType="1"/>
          </p:cNvSpPr>
          <p:nvPr/>
        </p:nvSpPr>
        <p:spPr bwMode="auto">
          <a:xfrm>
            <a:off x="3109913" y="6543675"/>
            <a:ext cx="1905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71" name="Line 623">
            <a:extLst>
              <a:ext uri="{FF2B5EF4-FFF2-40B4-BE49-F238E27FC236}">
                <a16:creationId xmlns:a16="http://schemas.microsoft.com/office/drawing/2014/main" id="{CDB01604-7053-44B0-AA5C-E76C6FE75639}"/>
              </a:ext>
            </a:extLst>
          </p:cNvPr>
          <p:cNvSpPr>
            <a:spLocks noChangeShapeType="1"/>
          </p:cNvSpPr>
          <p:nvPr/>
        </p:nvSpPr>
        <p:spPr bwMode="auto">
          <a:xfrm>
            <a:off x="3170238" y="6545263"/>
            <a:ext cx="58737"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72" name="Line 624">
            <a:extLst>
              <a:ext uri="{FF2B5EF4-FFF2-40B4-BE49-F238E27FC236}">
                <a16:creationId xmlns:a16="http://schemas.microsoft.com/office/drawing/2014/main" id="{361EBE51-3374-4565-8A8C-FDA2B689CCB6}"/>
              </a:ext>
            </a:extLst>
          </p:cNvPr>
          <p:cNvSpPr>
            <a:spLocks noChangeShapeType="1"/>
          </p:cNvSpPr>
          <p:nvPr/>
        </p:nvSpPr>
        <p:spPr bwMode="auto">
          <a:xfrm>
            <a:off x="3268663" y="6550025"/>
            <a:ext cx="1905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73" name="Line 625">
            <a:extLst>
              <a:ext uri="{FF2B5EF4-FFF2-40B4-BE49-F238E27FC236}">
                <a16:creationId xmlns:a16="http://schemas.microsoft.com/office/drawing/2014/main" id="{3AE914B0-0191-4BEE-A9EC-971EEC80A22D}"/>
              </a:ext>
            </a:extLst>
          </p:cNvPr>
          <p:cNvSpPr>
            <a:spLocks noChangeShapeType="1"/>
          </p:cNvSpPr>
          <p:nvPr/>
        </p:nvSpPr>
        <p:spPr bwMode="auto">
          <a:xfrm>
            <a:off x="3327400" y="6554788"/>
            <a:ext cx="58738" cy="793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74" name="Line 626">
            <a:extLst>
              <a:ext uri="{FF2B5EF4-FFF2-40B4-BE49-F238E27FC236}">
                <a16:creationId xmlns:a16="http://schemas.microsoft.com/office/drawing/2014/main" id="{6F7D2C69-67AE-445A-B386-7D81318C7FEB}"/>
              </a:ext>
            </a:extLst>
          </p:cNvPr>
          <p:cNvSpPr>
            <a:spLocks noChangeShapeType="1"/>
          </p:cNvSpPr>
          <p:nvPr/>
        </p:nvSpPr>
        <p:spPr bwMode="auto">
          <a:xfrm>
            <a:off x="3427413" y="6567488"/>
            <a:ext cx="19050" cy="158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75" name="Line 627">
            <a:extLst>
              <a:ext uri="{FF2B5EF4-FFF2-40B4-BE49-F238E27FC236}">
                <a16:creationId xmlns:a16="http://schemas.microsoft.com/office/drawing/2014/main" id="{002EC476-4F10-412A-A715-123B2C1A4A46}"/>
              </a:ext>
            </a:extLst>
          </p:cNvPr>
          <p:cNvSpPr>
            <a:spLocks noChangeShapeType="1"/>
          </p:cNvSpPr>
          <p:nvPr/>
        </p:nvSpPr>
        <p:spPr bwMode="auto">
          <a:xfrm>
            <a:off x="3484563" y="6573838"/>
            <a:ext cx="60325" cy="793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76" name="Line 628">
            <a:extLst>
              <a:ext uri="{FF2B5EF4-FFF2-40B4-BE49-F238E27FC236}">
                <a16:creationId xmlns:a16="http://schemas.microsoft.com/office/drawing/2014/main" id="{B2C5B5DC-E25E-476A-A969-484D265647AC}"/>
              </a:ext>
            </a:extLst>
          </p:cNvPr>
          <p:cNvSpPr>
            <a:spLocks noChangeShapeType="1"/>
          </p:cNvSpPr>
          <p:nvPr/>
        </p:nvSpPr>
        <p:spPr bwMode="auto">
          <a:xfrm>
            <a:off x="3584575" y="6588125"/>
            <a:ext cx="20638" cy="158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77" name="Line 629">
            <a:extLst>
              <a:ext uri="{FF2B5EF4-FFF2-40B4-BE49-F238E27FC236}">
                <a16:creationId xmlns:a16="http://schemas.microsoft.com/office/drawing/2014/main" id="{51F72A3E-5313-4C95-A4A1-FA9A2D393F7B}"/>
              </a:ext>
            </a:extLst>
          </p:cNvPr>
          <p:cNvSpPr>
            <a:spLocks noChangeShapeType="1"/>
          </p:cNvSpPr>
          <p:nvPr/>
        </p:nvSpPr>
        <p:spPr bwMode="auto">
          <a:xfrm>
            <a:off x="3643313" y="6594475"/>
            <a:ext cx="60325" cy="793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78" name="Line 630">
            <a:extLst>
              <a:ext uri="{FF2B5EF4-FFF2-40B4-BE49-F238E27FC236}">
                <a16:creationId xmlns:a16="http://schemas.microsoft.com/office/drawing/2014/main" id="{8C63A938-B053-44A5-A90D-0AB53DAA18BC}"/>
              </a:ext>
            </a:extLst>
          </p:cNvPr>
          <p:cNvSpPr>
            <a:spLocks noChangeShapeType="1"/>
          </p:cNvSpPr>
          <p:nvPr/>
        </p:nvSpPr>
        <p:spPr bwMode="auto">
          <a:xfrm>
            <a:off x="3743325" y="6607175"/>
            <a:ext cx="19050"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79" name="Line 631">
            <a:extLst>
              <a:ext uri="{FF2B5EF4-FFF2-40B4-BE49-F238E27FC236}">
                <a16:creationId xmlns:a16="http://schemas.microsoft.com/office/drawing/2014/main" id="{CA07014C-386A-4C1A-8217-020ADB9D6865}"/>
              </a:ext>
            </a:extLst>
          </p:cNvPr>
          <p:cNvSpPr>
            <a:spLocks noChangeShapeType="1"/>
          </p:cNvSpPr>
          <p:nvPr/>
        </p:nvSpPr>
        <p:spPr bwMode="auto">
          <a:xfrm>
            <a:off x="3802063" y="6615113"/>
            <a:ext cx="58737" cy="793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80" name="Line 632">
            <a:extLst>
              <a:ext uri="{FF2B5EF4-FFF2-40B4-BE49-F238E27FC236}">
                <a16:creationId xmlns:a16="http://schemas.microsoft.com/office/drawing/2014/main" id="{7125AA11-8215-4F28-A42E-F5E3ADF4E6EF}"/>
              </a:ext>
            </a:extLst>
          </p:cNvPr>
          <p:cNvSpPr>
            <a:spLocks noChangeShapeType="1"/>
          </p:cNvSpPr>
          <p:nvPr/>
        </p:nvSpPr>
        <p:spPr bwMode="auto">
          <a:xfrm>
            <a:off x="3900488" y="6627813"/>
            <a:ext cx="20637"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81" name="Line 633">
            <a:extLst>
              <a:ext uri="{FF2B5EF4-FFF2-40B4-BE49-F238E27FC236}">
                <a16:creationId xmlns:a16="http://schemas.microsoft.com/office/drawing/2014/main" id="{29E5222A-56FF-4FCF-9569-E2EFE14C02FC}"/>
              </a:ext>
            </a:extLst>
          </p:cNvPr>
          <p:cNvSpPr>
            <a:spLocks noChangeShapeType="1"/>
          </p:cNvSpPr>
          <p:nvPr/>
        </p:nvSpPr>
        <p:spPr bwMode="auto">
          <a:xfrm>
            <a:off x="3959225" y="6637338"/>
            <a:ext cx="9525"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82" name="Line 634">
            <a:extLst>
              <a:ext uri="{FF2B5EF4-FFF2-40B4-BE49-F238E27FC236}">
                <a16:creationId xmlns:a16="http://schemas.microsoft.com/office/drawing/2014/main" id="{5786A7E9-641A-4BA0-91B7-3B012836CA7E}"/>
              </a:ext>
            </a:extLst>
          </p:cNvPr>
          <p:cNvSpPr>
            <a:spLocks noChangeShapeType="1"/>
          </p:cNvSpPr>
          <p:nvPr/>
        </p:nvSpPr>
        <p:spPr bwMode="auto">
          <a:xfrm>
            <a:off x="3968750" y="6637338"/>
            <a:ext cx="5080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83" name="Line 635">
            <a:extLst>
              <a:ext uri="{FF2B5EF4-FFF2-40B4-BE49-F238E27FC236}">
                <a16:creationId xmlns:a16="http://schemas.microsoft.com/office/drawing/2014/main" id="{E21CDF61-D007-4CF2-B1B9-3330616A2D7A}"/>
              </a:ext>
            </a:extLst>
          </p:cNvPr>
          <p:cNvSpPr>
            <a:spLocks noChangeShapeType="1"/>
          </p:cNvSpPr>
          <p:nvPr/>
        </p:nvSpPr>
        <p:spPr bwMode="auto">
          <a:xfrm>
            <a:off x="4059238" y="6637338"/>
            <a:ext cx="20637"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84" name="Line 636">
            <a:extLst>
              <a:ext uri="{FF2B5EF4-FFF2-40B4-BE49-F238E27FC236}">
                <a16:creationId xmlns:a16="http://schemas.microsoft.com/office/drawing/2014/main" id="{D9C91582-1218-4B0C-806D-7BD3D5C425C9}"/>
              </a:ext>
            </a:extLst>
          </p:cNvPr>
          <p:cNvSpPr>
            <a:spLocks noChangeShapeType="1"/>
          </p:cNvSpPr>
          <p:nvPr/>
        </p:nvSpPr>
        <p:spPr bwMode="auto">
          <a:xfrm>
            <a:off x="4119563" y="6637338"/>
            <a:ext cx="60325"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85" name="Line 637">
            <a:extLst>
              <a:ext uri="{FF2B5EF4-FFF2-40B4-BE49-F238E27FC236}">
                <a16:creationId xmlns:a16="http://schemas.microsoft.com/office/drawing/2014/main" id="{5F9A1347-E9F7-4448-A91F-4994EDEB6577}"/>
              </a:ext>
            </a:extLst>
          </p:cNvPr>
          <p:cNvSpPr>
            <a:spLocks noChangeShapeType="1"/>
          </p:cNvSpPr>
          <p:nvPr/>
        </p:nvSpPr>
        <p:spPr bwMode="auto">
          <a:xfrm>
            <a:off x="4217988" y="6638925"/>
            <a:ext cx="20637"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86" name="Line 638">
            <a:extLst>
              <a:ext uri="{FF2B5EF4-FFF2-40B4-BE49-F238E27FC236}">
                <a16:creationId xmlns:a16="http://schemas.microsoft.com/office/drawing/2014/main" id="{EAB0D66A-B64C-4594-8800-FBFC208A1483}"/>
              </a:ext>
            </a:extLst>
          </p:cNvPr>
          <p:cNvSpPr>
            <a:spLocks noChangeShapeType="1"/>
          </p:cNvSpPr>
          <p:nvPr/>
        </p:nvSpPr>
        <p:spPr bwMode="auto">
          <a:xfrm>
            <a:off x="4279900" y="6638925"/>
            <a:ext cx="58738"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87" name="Line 639">
            <a:extLst>
              <a:ext uri="{FF2B5EF4-FFF2-40B4-BE49-F238E27FC236}">
                <a16:creationId xmlns:a16="http://schemas.microsoft.com/office/drawing/2014/main" id="{DEAED8C6-4889-403B-9272-D3C06ED59AF3}"/>
              </a:ext>
            </a:extLst>
          </p:cNvPr>
          <p:cNvSpPr>
            <a:spLocks noChangeShapeType="1"/>
          </p:cNvSpPr>
          <p:nvPr/>
        </p:nvSpPr>
        <p:spPr bwMode="auto">
          <a:xfrm>
            <a:off x="4378325" y="6638925"/>
            <a:ext cx="1905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88" name="Line 640">
            <a:extLst>
              <a:ext uri="{FF2B5EF4-FFF2-40B4-BE49-F238E27FC236}">
                <a16:creationId xmlns:a16="http://schemas.microsoft.com/office/drawing/2014/main" id="{20393346-1319-4D6E-9494-D076261E9736}"/>
              </a:ext>
            </a:extLst>
          </p:cNvPr>
          <p:cNvSpPr>
            <a:spLocks noChangeShapeType="1"/>
          </p:cNvSpPr>
          <p:nvPr/>
        </p:nvSpPr>
        <p:spPr bwMode="auto">
          <a:xfrm>
            <a:off x="4438650" y="6640513"/>
            <a:ext cx="60325"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89" name="Line 641">
            <a:extLst>
              <a:ext uri="{FF2B5EF4-FFF2-40B4-BE49-F238E27FC236}">
                <a16:creationId xmlns:a16="http://schemas.microsoft.com/office/drawing/2014/main" id="{D19838AE-235B-490B-B966-24EFA2DD5378}"/>
              </a:ext>
            </a:extLst>
          </p:cNvPr>
          <p:cNvSpPr>
            <a:spLocks noChangeShapeType="1"/>
          </p:cNvSpPr>
          <p:nvPr/>
        </p:nvSpPr>
        <p:spPr bwMode="auto">
          <a:xfrm>
            <a:off x="4537075" y="6640513"/>
            <a:ext cx="20638"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90" name="Line 642">
            <a:extLst>
              <a:ext uri="{FF2B5EF4-FFF2-40B4-BE49-F238E27FC236}">
                <a16:creationId xmlns:a16="http://schemas.microsoft.com/office/drawing/2014/main" id="{E8C8E2E4-00B2-4E9E-A6B0-E0E14C9F1819}"/>
              </a:ext>
            </a:extLst>
          </p:cNvPr>
          <p:cNvSpPr>
            <a:spLocks noChangeShapeType="1"/>
          </p:cNvSpPr>
          <p:nvPr/>
        </p:nvSpPr>
        <p:spPr bwMode="auto">
          <a:xfrm>
            <a:off x="4597400" y="6640513"/>
            <a:ext cx="31750" cy="158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91" name="Line 643">
            <a:extLst>
              <a:ext uri="{FF2B5EF4-FFF2-40B4-BE49-F238E27FC236}">
                <a16:creationId xmlns:a16="http://schemas.microsoft.com/office/drawing/2014/main" id="{8ED88B9C-01DB-4412-B2BA-3CF541AEE529}"/>
              </a:ext>
            </a:extLst>
          </p:cNvPr>
          <p:cNvSpPr>
            <a:spLocks noChangeShapeType="1"/>
          </p:cNvSpPr>
          <p:nvPr/>
        </p:nvSpPr>
        <p:spPr bwMode="auto">
          <a:xfrm>
            <a:off x="1987550" y="5076825"/>
            <a:ext cx="15875" cy="571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92" name="Line 644">
            <a:extLst>
              <a:ext uri="{FF2B5EF4-FFF2-40B4-BE49-F238E27FC236}">
                <a16:creationId xmlns:a16="http://schemas.microsoft.com/office/drawing/2014/main" id="{81AD9470-FF77-4426-9654-59D2B2A5C9AF}"/>
              </a:ext>
            </a:extLst>
          </p:cNvPr>
          <p:cNvSpPr>
            <a:spLocks noChangeShapeType="1"/>
          </p:cNvSpPr>
          <p:nvPr/>
        </p:nvSpPr>
        <p:spPr bwMode="auto">
          <a:xfrm>
            <a:off x="2016125" y="5172075"/>
            <a:ext cx="15875" cy="571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93" name="Line 645">
            <a:extLst>
              <a:ext uri="{FF2B5EF4-FFF2-40B4-BE49-F238E27FC236}">
                <a16:creationId xmlns:a16="http://schemas.microsoft.com/office/drawing/2014/main" id="{93C5E2B1-2979-4325-9F43-EA83D58CFB96}"/>
              </a:ext>
            </a:extLst>
          </p:cNvPr>
          <p:cNvSpPr>
            <a:spLocks noChangeShapeType="1"/>
          </p:cNvSpPr>
          <p:nvPr/>
        </p:nvSpPr>
        <p:spPr bwMode="auto">
          <a:xfrm>
            <a:off x="2044700" y="5267325"/>
            <a:ext cx="14288" cy="571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94" name="Line 646">
            <a:extLst>
              <a:ext uri="{FF2B5EF4-FFF2-40B4-BE49-F238E27FC236}">
                <a16:creationId xmlns:a16="http://schemas.microsoft.com/office/drawing/2014/main" id="{7D973697-E7B2-4E64-8CCF-DB038DCACB97}"/>
              </a:ext>
            </a:extLst>
          </p:cNvPr>
          <p:cNvSpPr>
            <a:spLocks noChangeShapeType="1"/>
          </p:cNvSpPr>
          <p:nvPr/>
        </p:nvSpPr>
        <p:spPr bwMode="auto">
          <a:xfrm>
            <a:off x="2071688" y="5364163"/>
            <a:ext cx="15875" cy="571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95" name="Line 647">
            <a:extLst>
              <a:ext uri="{FF2B5EF4-FFF2-40B4-BE49-F238E27FC236}">
                <a16:creationId xmlns:a16="http://schemas.microsoft.com/office/drawing/2014/main" id="{7757486E-5039-41BA-9F87-28BAF7C4B9CB}"/>
              </a:ext>
            </a:extLst>
          </p:cNvPr>
          <p:cNvSpPr>
            <a:spLocks noChangeShapeType="1"/>
          </p:cNvSpPr>
          <p:nvPr/>
        </p:nvSpPr>
        <p:spPr bwMode="auto">
          <a:xfrm>
            <a:off x="2098675" y="5457825"/>
            <a:ext cx="17463" cy="5873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96" name="Line 648">
            <a:extLst>
              <a:ext uri="{FF2B5EF4-FFF2-40B4-BE49-F238E27FC236}">
                <a16:creationId xmlns:a16="http://schemas.microsoft.com/office/drawing/2014/main" id="{9295AD46-40DB-49F2-8E85-7A9FC5C67F14}"/>
              </a:ext>
            </a:extLst>
          </p:cNvPr>
          <p:cNvSpPr>
            <a:spLocks noChangeShapeType="1"/>
          </p:cNvSpPr>
          <p:nvPr/>
        </p:nvSpPr>
        <p:spPr bwMode="auto">
          <a:xfrm>
            <a:off x="2127250" y="5554663"/>
            <a:ext cx="17463" cy="55562"/>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97" name="Line 649">
            <a:extLst>
              <a:ext uri="{FF2B5EF4-FFF2-40B4-BE49-F238E27FC236}">
                <a16:creationId xmlns:a16="http://schemas.microsoft.com/office/drawing/2014/main" id="{CD3C8EB9-D330-4D3C-A816-DD0B94152C92}"/>
              </a:ext>
            </a:extLst>
          </p:cNvPr>
          <p:cNvSpPr>
            <a:spLocks noChangeShapeType="1"/>
          </p:cNvSpPr>
          <p:nvPr/>
        </p:nvSpPr>
        <p:spPr bwMode="auto">
          <a:xfrm>
            <a:off x="2154238" y="5649913"/>
            <a:ext cx="17462" cy="571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98" name="Line 650">
            <a:extLst>
              <a:ext uri="{FF2B5EF4-FFF2-40B4-BE49-F238E27FC236}">
                <a16:creationId xmlns:a16="http://schemas.microsoft.com/office/drawing/2014/main" id="{817AF60E-2F7F-442B-B53C-8CE5D7180220}"/>
              </a:ext>
            </a:extLst>
          </p:cNvPr>
          <p:cNvSpPr>
            <a:spLocks noChangeShapeType="1"/>
          </p:cNvSpPr>
          <p:nvPr/>
        </p:nvSpPr>
        <p:spPr bwMode="auto">
          <a:xfrm>
            <a:off x="2182813" y="5745163"/>
            <a:ext cx="17462" cy="571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99" name="Line 651">
            <a:extLst>
              <a:ext uri="{FF2B5EF4-FFF2-40B4-BE49-F238E27FC236}">
                <a16:creationId xmlns:a16="http://schemas.microsoft.com/office/drawing/2014/main" id="{BB250054-5DF2-42FA-B2BE-94644B93B4A0}"/>
              </a:ext>
            </a:extLst>
          </p:cNvPr>
          <p:cNvSpPr>
            <a:spLocks noChangeShapeType="1"/>
          </p:cNvSpPr>
          <p:nvPr/>
        </p:nvSpPr>
        <p:spPr bwMode="auto">
          <a:xfrm>
            <a:off x="2212975" y="5838825"/>
            <a:ext cx="31750" cy="523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00" name="Line 652">
            <a:extLst>
              <a:ext uri="{FF2B5EF4-FFF2-40B4-BE49-F238E27FC236}">
                <a16:creationId xmlns:a16="http://schemas.microsoft.com/office/drawing/2014/main" id="{320C9DA2-667C-4C31-8C85-178AE317F3BB}"/>
              </a:ext>
            </a:extLst>
          </p:cNvPr>
          <p:cNvSpPr>
            <a:spLocks noChangeShapeType="1"/>
          </p:cNvSpPr>
          <p:nvPr/>
        </p:nvSpPr>
        <p:spPr bwMode="auto">
          <a:xfrm>
            <a:off x="2265363" y="5924550"/>
            <a:ext cx="31750" cy="49213"/>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01" name="Line 653">
            <a:extLst>
              <a:ext uri="{FF2B5EF4-FFF2-40B4-BE49-F238E27FC236}">
                <a16:creationId xmlns:a16="http://schemas.microsoft.com/office/drawing/2014/main" id="{EBD854C4-2ABF-4FCC-8B01-7DDCDCDB43C1}"/>
              </a:ext>
            </a:extLst>
          </p:cNvPr>
          <p:cNvSpPr>
            <a:spLocks noChangeShapeType="1"/>
          </p:cNvSpPr>
          <p:nvPr/>
        </p:nvSpPr>
        <p:spPr bwMode="auto">
          <a:xfrm>
            <a:off x="2317750" y="6008688"/>
            <a:ext cx="30163" cy="5080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02" name="Line 654">
            <a:extLst>
              <a:ext uri="{FF2B5EF4-FFF2-40B4-BE49-F238E27FC236}">
                <a16:creationId xmlns:a16="http://schemas.microsoft.com/office/drawing/2014/main" id="{6BD35856-9AE4-493A-84CE-0AE888AB99B2}"/>
              </a:ext>
            </a:extLst>
          </p:cNvPr>
          <p:cNvSpPr>
            <a:spLocks noChangeShapeType="1"/>
          </p:cNvSpPr>
          <p:nvPr/>
        </p:nvSpPr>
        <p:spPr bwMode="auto">
          <a:xfrm>
            <a:off x="2368550" y="6094413"/>
            <a:ext cx="31750" cy="5080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03" name="Line 655">
            <a:extLst>
              <a:ext uri="{FF2B5EF4-FFF2-40B4-BE49-F238E27FC236}">
                <a16:creationId xmlns:a16="http://schemas.microsoft.com/office/drawing/2014/main" id="{369181F3-DC0C-4BF4-9966-4C3435FF82D4}"/>
              </a:ext>
            </a:extLst>
          </p:cNvPr>
          <p:cNvSpPr>
            <a:spLocks noChangeShapeType="1"/>
          </p:cNvSpPr>
          <p:nvPr/>
        </p:nvSpPr>
        <p:spPr bwMode="auto">
          <a:xfrm>
            <a:off x="2420938" y="6180138"/>
            <a:ext cx="30162" cy="5080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04" name="Line 656">
            <a:extLst>
              <a:ext uri="{FF2B5EF4-FFF2-40B4-BE49-F238E27FC236}">
                <a16:creationId xmlns:a16="http://schemas.microsoft.com/office/drawing/2014/main" id="{496320BF-C39D-4402-AE91-E46E0AF11E67}"/>
              </a:ext>
            </a:extLst>
          </p:cNvPr>
          <p:cNvSpPr>
            <a:spLocks noChangeShapeType="1"/>
          </p:cNvSpPr>
          <p:nvPr/>
        </p:nvSpPr>
        <p:spPr bwMode="auto">
          <a:xfrm>
            <a:off x="2471738" y="6264275"/>
            <a:ext cx="31750" cy="5080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05" name="Line 657">
            <a:extLst>
              <a:ext uri="{FF2B5EF4-FFF2-40B4-BE49-F238E27FC236}">
                <a16:creationId xmlns:a16="http://schemas.microsoft.com/office/drawing/2014/main" id="{B78C60CC-01FF-4DEA-A8D5-E27235515BBC}"/>
              </a:ext>
            </a:extLst>
          </p:cNvPr>
          <p:cNvSpPr>
            <a:spLocks noChangeShapeType="1"/>
          </p:cNvSpPr>
          <p:nvPr/>
        </p:nvSpPr>
        <p:spPr bwMode="auto">
          <a:xfrm>
            <a:off x="2525713" y="6350000"/>
            <a:ext cx="30162" cy="5080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06" name="Line 658">
            <a:extLst>
              <a:ext uri="{FF2B5EF4-FFF2-40B4-BE49-F238E27FC236}">
                <a16:creationId xmlns:a16="http://schemas.microsoft.com/office/drawing/2014/main" id="{6A0952F4-FEE1-407C-BA44-79545F1F53E8}"/>
              </a:ext>
            </a:extLst>
          </p:cNvPr>
          <p:cNvSpPr>
            <a:spLocks noChangeShapeType="1"/>
          </p:cNvSpPr>
          <p:nvPr/>
        </p:nvSpPr>
        <p:spPr bwMode="auto">
          <a:xfrm>
            <a:off x="2574925" y="6435725"/>
            <a:ext cx="31750" cy="5080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07" name="Line 659">
            <a:extLst>
              <a:ext uri="{FF2B5EF4-FFF2-40B4-BE49-F238E27FC236}">
                <a16:creationId xmlns:a16="http://schemas.microsoft.com/office/drawing/2014/main" id="{CB87C1FF-1ACF-4C44-9E8D-4B7D8E9A7ACA}"/>
              </a:ext>
            </a:extLst>
          </p:cNvPr>
          <p:cNvSpPr>
            <a:spLocks noChangeShapeType="1"/>
          </p:cNvSpPr>
          <p:nvPr/>
        </p:nvSpPr>
        <p:spPr bwMode="auto">
          <a:xfrm>
            <a:off x="2627313" y="6519863"/>
            <a:ext cx="20637" cy="317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08" name="Line 660">
            <a:extLst>
              <a:ext uri="{FF2B5EF4-FFF2-40B4-BE49-F238E27FC236}">
                <a16:creationId xmlns:a16="http://schemas.microsoft.com/office/drawing/2014/main" id="{A9AC6F88-C6A0-4EA7-B54B-83934C162B20}"/>
              </a:ext>
            </a:extLst>
          </p:cNvPr>
          <p:cNvSpPr>
            <a:spLocks noChangeShapeType="1"/>
          </p:cNvSpPr>
          <p:nvPr/>
        </p:nvSpPr>
        <p:spPr bwMode="auto">
          <a:xfrm>
            <a:off x="2647950" y="6551613"/>
            <a:ext cx="2222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09" name="Line 661">
            <a:extLst>
              <a:ext uri="{FF2B5EF4-FFF2-40B4-BE49-F238E27FC236}">
                <a16:creationId xmlns:a16="http://schemas.microsoft.com/office/drawing/2014/main" id="{24B166DF-21D2-4B17-9922-76B703956C71}"/>
              </a:ext>
            </a:extLst>
          </p:cNvPr>
          <p:cNvSpPr>
            <a:spLocks noChangeShapeType="1"/>
          </p:cNvSpPr>
          <p:nvPr/>
        </p:nvSpPr>
        <p:spPr bwMode="auto">
          <a:xfrm>
            <a:off x="2708275" y="6554788"/>
            <a:ext cx="61913"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10" name="Line 662">
            <a:extLst>
              <a:ext uri="{FF2B5EF4-FFF2-40B4-BE49-F238E27FC236}">
                <a16:creationId xmlns:a16="http://schemas.microsoft.com/office/drawing/2014/main" id="{C4F74EE0-E6C3-4627-BC3A-A25AF2E11400}"/>
              </a:ext>
            </a:extLst>
          </p:cNvPr>
          <p:cNvSpPr>
            <a:spLocks noChangeShapeType="1"/>
          </p:cNvSpPr>
          <p:nvPr/>
        </p:nvSpPr>
        <p:spPr bwMode="auto">
          <a:xfrm>
            <a:off x="2808288" y="6557963"/>
            <a:ext cx="60325" cy="31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11" name="Line 663">
            <a:extLst>
              <a:ext uri="{FF2B5EF4-FFF2-40B4-BE49-F238E27FC236}">
                <a16:creationId xmlns:a16="http://schemas.microsoft.com/office/drawing/2014/main" id="{5957F48F-90E8-4A99-9391-90DCEE480B8D}"/>
              </a:ext>
            </a:extLst>
          </p:cNvPr>
          <p:cNvSpPr>
            <a:spLocks noChangeShapeType="1"/>
          </p:cNvSpPr>
          <p:nvPr/>
        </p:nvSpPr>
        <p:spPr bwMode="auto">
          <a:xfrm>
            <a:off x="2908300" y="6562725"/>
            <a:ext cx="60325" cy="15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12" name="Line 664">
            <a:extLst>
              <a:ext uri="{FF2B5EF4-FFF2-40B4-BE49-F238E27FC236}">
                <a16:creationId xmlns:a16="http://schemas.microsoft.com/office/drawing/2014/main" id="{252197DF-6F23-4354-BC13-6E45EAB044A2}"/>
              </a:ext>
            </a:extLst>
          </p:cNvPr>
          <p:cNvSpPr>
            <a:spLocks noChangeShapeType="1"/>
          </p:cNvSpPr>
          <p:nvPr/>
        </p:nvSpPr>
        <p:spPr bwMode="auto">
          <a:xfrm>
            <a:off x="3008313" y="6567488"/>
            <a:ext cx="58737"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13" name="Line 665">
            <a:extLst>
              <a:ext uri="{FF2B5EF4-FFF2-40B4-BE49-F238E27FC236}">
                <a16:creationId xmlns:a16="http://schemas.microsoft.com/office/drawing/2014/main" id="{F5EA08F1-7B0D-464B-A05B-10AD09461915}"/>
              </a:ext>
            </a:extLst>
          </p:cNvPr>
          <p:cNvSpPr>
            <a:spLocks noChangeShapeType="1"/>
          </p:cNvSpPr>
          <p:nvPr/>
        </p:nvSpPr>
        <p:spPr bwMode="auto">
          <a:xfrm>
            <a:off x="3106738" y="6569075"/>
            <a:ext cx="60325" cy="15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14" name="Line 666">
            <a:extLst>
              <a:ext uri="{FF2B5EF4-FFF2-40B4-BE49-F238E27FC236}">
                <a16:creationId xmlns:a16="http://schemas.microsoft.com/office/drawing/2014/main" id="{7A82F98F-520E-457D-AB8C-CE157FCBDC90}"/>
              </a:ext>
            </a:extLst>
          </p:cNvPr>
          <p:cNvSpPr>
            <a:spLocks noChangeShapeType="1"/>
          </p:cNvSpPr>
          <p:nvPr/>
        </p:nvSpPr>
        <p:spPr bwMode="auto">
          <a:xfrm>
            <a:off x="3206750" y="6573838"/>
            <a:ext cx="60325" cy="31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15" name="Line 667">
            <a:extLst>
              <a:ext uri="{FF2B5EF4-FFF2-40B4-BE49-F238E27FC236}">
                <a16:creationId xmlns:a16="http://schemas.microsoft.com/office/drawing/2014/main" id="{71E47533-3343-420A-B1FE-A3BB9A835156}"/>
              </a:ext>
            </a:extLst>
          </p:cNvPr>
          <p:cNvSpPr>
            <a:spLocks noChangeShapeType="1"/>
          </p:cNvSpPr>
          <p:nvPr/>
        </p:nvSpPr>
        <p:spPr bwMode="auto">
          <a:xfrm>
            <a:off x="3306763" y="6577013"/>
            <a:ext cx="1587"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16" name="Line 668">
            <a:extLst>
              <a:ext uri="{FF2B5EF4-FFF2-40B4-BE49-F238E27FC236}">
                <a16:creationId xmlns:a16="http://schemas.microsoft.com/office/drawing/2014/main" id="{14CFB719-A0DB-4D82-986A-3B55A48752A7}"/>
              </a:ext>
            </a:extLst>
          </p:cNvPr>
          <p:cNvSpPr>
            <a:spLocks noChangeShapeType="1"/>
          </p:cNvSpPr>
          <p:nvPr/>
        </p:nvSpPr>
        <p:spPr bwMode="auto">
          <a:xfrm>
            <a:off x="3308350" y="6578600"/>
            <a:ext cx="57150" cy="31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17" name="Line 669">
            <a:extLst>
              <a:ext uri="{FF2B5EF4-FFF2-40B4-BE49-F238E27FC236}">
                <a16:creationId xmlns:a16="http://schemas.microsoft.com/office/drawing/2014/main" id="{9CC06348-1845-4810-B926-354AB92682B2}"/>
              </a:ext>
            </a:extLst>
          </p:cNvPr>
          <p:cNvSpPr>
            <a:spLocks noChangeShapeType="1"/>
          </p:cNvSpPr>
          <p:nvPr/>
        </p:nvSpPr>
        <p:spPr bwMode="auto">
          <a:xfrm>
            <a:off x="3405188" y="6584950"/>
            <a:ext cx="60325" cy="4763"/>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18" name="Line 670">
            <a:extLst>
              <a:ext uri="{FF2B5EF4-FFF2-40B4-BE49-F238E27FC236}">
                <a16:creationId xmlns:a16="http://schemas.microsoft.com/office/drawing/2014/main" id="{80F454EE-6814-478A-B1ED-0B20F99C665F}"/>
              </a:ext>
            </a:extLst>
          </p:cNvPr>
          <p:cNvSpPr>
            <a:spLocks noChangeShapeType="1"/>
          </p:cNvSpPr>
          <p:nvPr/>
        </p:nvSpPr>
        <p:spPr bwMode="auto">
          <a:xfrm>
            <a:off x="3505200" y="6591300"/>
            <a:ext cx="58738" cy="31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19" name="Line 671">
            <a:extLst>
              <a:ext uri="{FF2B5EF4-FFF2-40B4-BE49-F238E27FC236}">
                <a16:creationId xmlns:a16="http://schemas.microsoft.com/office/drawing/2014/main" id="{4BBBD835-0FD7-4A43-BAB0-F60ECAE5DFB9}"/>
              </a:ext>
            </a:extLst>
          </p:cNvPr>
          <p:cNvSpPr>
            <a:spLocks noChangeShapeType="1"/>
          </p:cNvSpPr>
          <p:nvPr/>
        </p:nvSpPr>
        <p:spPr bwMode="auto">
          <a:xfrm>
            <a:off x="3605213" y="6597650"/>
            <a:ext cx="60325" cy="31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20" name="Line 672">
            <a:extLst>
              <a:ext uri="{FF2B5EF4-FFF2-40B4-BE49-F238E27FC236}">
                <a16:creationId xmlns:a16="http://schemas.microsoft.com/office/drawing/2014/main" id="{2A021D45-04C8-4ACF-8020-DFCC975CAA49}"/>
              </a:ext>
            </a:extLst>
          </p:cNvPr>
          <p:cNvSpPr>
            <a:spLocks noChangeShapeType="1"/>
          </p:cNvSpPr>
          <p:nvPr/>
        </p:nvSpPr>
        <p:spPr bwMode="auto">
          <a:xfrm>
            <a:off x="3703638" y="6604000"/>
            <a:ext cx="60325" cy="4763"/>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21" name="Line 673">
            <a:extLst>
              <a:ext uri="{FF2B5EF4-FFF2-40B4-BE49-F238E27FC236}">
                <a16:creationId xmlns:a16="http://schemas.microsoft.com/office/drawing/2014/main" id="{BBE92219-B339-40D6-B758-07A031C4C17A}"/>
              </a:ext>
            </a:extLst>
          </p:cNvPr>
          <p:cNvSpPr>
            <a:spLocks noChangeShapeType="1"/>
          </p:cNvSpPr>
          <p:nvPr/>
        </p:nvSpPr>
        <p:spPr bwMode="auto">
          <a:xfrm>
            <a:off x="3802063" y="6611938"/>
            <a:ext cx="60325" cy="31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22" name="Line 674">
            <a:extLst>
              <a:ext uri="{FF2B5EF4-FFF2-40B4-BE49-F238E27FC236}">
                <a16:creationId xmlns:a16="http://schemas.microsoft.com/office/drawing/2014/main" id="{F43DB690-09FE-40A6-A274-9F4A24F537EA}"/>
              </a:ext>
            </a:extLst>
          </p:cNvPr>
          <p:cNvSpPr>
            <a:spLocks noChangeShapeType="1"/>
          </p:cNvSpPr>
          <p:nvPr/>
        </p:nvSpPr>
        <p:spPr bwMode="auto">
          <a:xfrm>
            <a:off x="3902075" y="6618288"/>
            <a:ext cx="60325" cy="31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23" name="Line 675">
            <a:extLst>
              <a:ext uri="{FF2B5EF4-FFF2-40B4-BE49-F238E27FC236}">
                <a16:creationId xmlns:a16="http://schemas.microsoft.com/office/drawing/2014/main" id="{8BA7AADC-6AE1-424B-8864-71E497052980}"/>
              </a:ext>
            </a:extLst>
          </p:cNvPr>
          <p:cNvSpPr>
            <a:spLocks noChangeShapeType="1"/>
          </p:cNvSpPr>
          <p:nvPr/>
        </p:nvSpPr>
        <p:spPr bwMode="auto">
          <a:xfrm>
            <a:off x="4002088" y="6623050"/>
            <a:ext cx="58737"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24" name="Line 676">
            <a:extLst>
              <a:ext uri="{FF2B5EF4-FFF2-40B4-BE49-F238E27FC236}">
                <a16:creationId xmlns:a16="http://schemas.microsoft.com/office/drawing/2014/main" id="{E85B9722-7D59-4978-A248-796D88D7497B}"/>
              </a:ext>
            </a:extLst>
          </p:cNvPr>
          <p:cNvSpPr>
            <a:spLocks noChangeShapeType="1"/>
          </p:cNvSpPr>
          <p:nvPr/>
        </p:nvSpPr>
        <p:spPr bwMode="auto">
          <a:xfrm>
            <a:off x="4102100" y="6623050"/>
            <a:ext cx="58738"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25" name="Line 677">
            <a:extLst>
              <a:ext uri="{FF2B5EF4-FFF2-40B4-BE49-F238E27FC236}">
                <a16:creationId xmlns:a16="http://schemas.microsoft.com/office/drawing/2014/main" id="{FA9A0BE9-1B08-479F-BAE1-D1895A8C85B7}"/>
              </a:ext>
            </a:extLst>
          </p:cNvPr>
          <p:cNvSpPr>
            <a:spLocks noChangeShapeType="1"/>
          </p:cNvSpPr>
          <p:nvPr/>
        </p:nvSpPr>
        <p:spPr bwMode="auto">
          <a:xfrm>
            <a:off x="4202113" y="6623050"/>
            <a:ext cx="6032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26" name="Line 678">
            <a:extLst>
              <a:ext uri="{FF2B5EF4-FFF2-40B4-BE49-F238E27FC236}">
                <a16:creationId xmlns:a16="http://schemas.microsoft.com/office/drawing/2014/main" id="{1CA75CE5-B117-4E14-8B6D-EFB16EA7523B}"/>
              </a:ext>
            </a:extLst>
          </p:cNvPr>
          <p:cNvSpPr>
            <a:spLocks noChangeShapeType="1"/>
          </p:cNvSpPr>
          <p:nvPr/>
        </p:nvSpPr>
        <p:spPr bwMode="auto">
          <a:xfrm>
            <a:off x="4300538" y="6623050"/>
            <a:ext cx="6032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27" name="Line 679">
            <a:extLst>
              <a:ext uri="{FF2B5EF4-FFF2-40B4-BE49-F238E27FC236}">
                <a16:creationId xmlns:a16="http://schemas.microsoft.com/office/drawing/2014/main" id="{B43D3861-897E-455A-A493-09A8499CC390}"/>
              </a:ext>
            </a:extLst>
          </p:cNvPr>
          <p:cNvSpPr>
            <a:spLocks noChangeShapeType="1"/>
          </p:cNvSpPr>
          <p:nvPr/>
        </p:nvSpPr>
        <p:spPr bwMode="auto">
          <a:xfrm>
            <a:off x="4400550" y="6623050"/>
            <a:ext cx="58738"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28" name="Line 680">
            <a:extLst>
              <a:ext uri="{FF2B5EF4-FFF2-40B4-BE49-F238E27FC236}">
                <a16:creationId xmlns:a16="http://schemas.microsoft.com/office/drawing/2014/main" id="{4FDB92CB-5E29-40EF-9547-741A5E3E7DD2}"/>
              </a:ext>
            </a:extLst>
          </p:cNvPr>
          <p:cNvSpPr>
            <a:spLocks noChangeShapeType="1"/>
          </p:cNvSpPr>
          <p:nvPr/>
        </p:nvSpPr>
        <p:spPr bwMode="auto">
          <a:xfrm>
            <a:off x="4500563" y="6623050"/>
            <a:ext cx="58737"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29" name="Line 681">
            <a:extLst>
              <a:ext uri="{FF2B5EF4-FFF2-40B4-BE49-F238E27FC236}">
                <a16:creationId xmlns:a16="http://schemas.microsoft.com/office/drawing/2014/main" id="{EFECF456-B299-4545-BCC3-BC0ED6E17471}"/>
              </a:ext>
            </a:extLst>
          </p:cNvPr>
          <p:cNvSpPr>
            <a:spLocks noChangeShapeType="1"/>
          </p:cNvSpPr>
          <p:nvPr/>
        </p:nvSpPr>
        <p:spPr bwMode="auto">
          <a:xfrm>
            <a:off x="4600575" y="6623050"/>
            <a:ext cx="2857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30" name="Line 682">
            <a:extLst>
              <a:ext uri="{FF2B5EF4-FFF2-40B4-BE49-F238E27FC236}">
                <a16:creationId xmlns:a16="http://schemas.microsoft.com/office/drawing/2014/main" id="{B8F04371-FA01-4C57-BF61-D590AD7419DF}"/>
              </a:ext>
            </a:extLst>
          </p:cNvPr>
          <p:cNvSpPr>
            <a:spLocks noChangeShapeType="1"/>
          </p:cNvSpPr>
          <p:nvPr/>
        </p:nvSpPr>
        <p:spPr bwMode="auto">
          <a:xfrm>
            <a:off x="1987550" y="5076825"/>
            <a:ext cx="219075" cy="7683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31" name="Line 683">
            <a:extLst>
              <a:ext uri="{FF2B5EF4-FFF2-40B4-BE49-F238E27FC236}">
                <a16:creationId xmlns:a16="http://schemas.microsoft.com/office/drawing/2014/main" id="{96E7571F-EE34-4B0A-9C2A-6C85EC0EE589}"/>
              </a:ext>
            </a:extLst>
          </p:cNvPr>
          <p:cNvSpPr>
            <a:spLocks noChangeShapeType="1"/>
          </p:cNvSpPr>
          <p:nvPr/>
        </p:nvSpPr>
        <p:spPr bwMode="auto">
          <a:xfrm>
            <a:off x="2206625" y="5845175"/>
            <a:ext cx="441325" cy="73342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32" name="Line 684">
            <a:extLst>
              <a:ext uri="{FF2B5EF4-FFF2-40B4-BE49-F238E27FC236}">
                <a16:creationId xmlns:a16="http://schemas.microsoft.com/office/drawing/2014/main" id="{FD70F095-A9DD-4FD6-A197-372826FA2C56}"/>
              </a:ext>
            </a:extLst>
          </p:cNvPr>
          <p:cNvSpPr>
            <a:spLocks noChangeShapeType="1"/>
          </p:cNvSpPr>
          <p:nvPr/>
        </p:nvSpPr>
        <p:spPr bwMode="auto">
          <a:xfrm flipV="1">
            <a:off x="2647950" y="6569075"/>
            <a:ext cx="660400" cy="952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33" name="Line 685">
            <a:extLst>
              <a:ext uri="{FF2B5EF4-FFF2-40B4-BE49-F238E27FC236}">
                <a16:creationId xmlns:a16="http://schemas.microsoft.com/office/drawing/2014/main" id="{2782A1FB-85CD-455D-8C22-C0FA7158C9C4}"/>
              </a:ext>
            </a:extLst>
          </p:cNvPr>
          <p:cNvSpPr>
            <a:spLocks noChangeShapeType="1"/>
          </p:cNvSpPr>
          <p:nvPr/>
        </p:nvSpPr>
        <p:spPr bwMode="auto">
          <a:xfrm>
            <a:off x="3308350" y="6569075"/>
            <a:ext cx="660400" cy="61913"/>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34" name="Line 686">
            <a:extLst>
              <a:ext uri="{FF2B5EF4-FFF2-40B4-BE49-F238E27FC236}">
                <a16:creationId xmlns:a16="http://schemas.microsoft.com/office/drawing/2014/main" id="{121B8ABF-170E-4A22-91C9-CD595C90FEC3}"/>
              </a:ext>
            </a:extLst>
          </p:cNvPr>
          <p:cNvSpPr>
            <a:spLocks noChangeShapeType="1"/>
          </p:cNvSpPr>
          <p:nvPr/>
        </p:nvSpPr>
        <p:spPr bwMode="auto">
          <a:xfrm>
            <a:off x="3968750" y="6630988"/>
            <a:ext cx="660400" cy="269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35" name="Rectangle 690">
            <a:extLst>
              <a:ext uri="{FF2B5EF4-FFF2-40B4-BE49-F238E27FC236}">
                <a16:creationId xmlns:a16="http://schemas.microsoft.com/office/drawing/2014/main" id="{5FAA46C6-8F98-4564-AA8A-594C6237B007}"/>
              </a:ext>
            </a:extLst>
          </p:cNvPr>
          <p:cNvSpPr>
            <a:spLocks noChangeArrowheads="1"/>
          </p:cNvSpPr>
          <p:nvPr/>
        </p:nvSpPr>
        <p:spPr bwMode="auto">
          <a:xfrm>
            <a:off x="2214563" y="6848475"/>
            <a:ext cx="69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1</a:t>
            </a:r>
            <a:endParaRPr lang="pt-BR" altLang="en-US" sz="1000"/>
          </a:p>
        </p:txBody>
      </p:sp>
      <p:sp>
        <p:nvSpPr>
          <p:cNvPr id="2636" name="Line 691">
            <a:extLst>
              <a:ext uri="{FF2B5EF4-FFF2-40B4-BE49-F238E27FC236}">
                <a16:creationId xmlns:a16="http://schemas.microsoft.com/office/drawing/2014/main" id="{A59D0518-76F4-47B0-833B-536529A1DCB7}"/>
              </a:ext>
            </a:extLst>
          </p:cNvPr>
          <p:cNvSpPr>
            <a:spLocks noChangeShapeType="1"/>
          </p:cNvSpPr>
          <p:nvPr/>
        </p:nvSpPr>
        <p:spPr bwMode="auto">
          <a:xfrm>
            <a:off x="1987550" y="6843713"/>
            <a:ext cx="2641600"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37" name="Line 692">
            <a:extLst>
              <a:ext uri="{FF2B5EF4-FFF2-40B4-BE49-F238E27FC236}">
                <a16:creationId xmlns:a16="http://schemas.microsoft.com/office/drawing/2014/main" id="{FA68F12B-C3E6-41D3-AF2F-205290A01E25}"/>
              </a:ext>
            </a:extLst>
          </p:cNvPr>
          <p:cNvSpPr>
            <a:spLocks noChangeShapeType="1"/>
          </p:cNvSpPr>
          <p:nvPr/>
        </p:nvSpPr>
        <p:spPr bwMode="auto">
          <a:xfrm>
            <a:off x="1987550" y="6843713"/>
            <a:ext cx="0" cy="20637"/>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38" name="Rectangle 693">
            <a:extLst>
              <a:ext uri="{FF2B5EF4-FFF2-40B4-BE49-F238E27FC236}">
                <a16:creationId xmlns:a16="http://schemas.microsoft.com/office/drawing/2014/main" id="{BB388B2B-3C23-4595-AEE0-3D888A678FE9}"/>
              </a:ext>
            </a:extLst>
          </p:cNvPr>
          <p:cNvSpPr>
            <a:spLocks noChangeArrowheads="1"/>
          </p:cNvSpPr>
          <p:nvPr/>
        </p:nvSpPr>
        <p:spPr bwMode="auto">
          <a:xfrm>
            <a:off x="2005013" y="6858000"/>
            <a:ext cx="69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0</a:t>
            </a:r>
            <a:endParaRPr lang="pt-BR" altLang="en-US" sz="1000"/>
          </a:p>
        </p:txBody>
      </p:sp>
      <p:sp>
        <p:nvSpPr>
          <p:cNvPr id="2639" name="Line 694">
            <a:extLst>
              <a:ext uri="{FF2B5EF4-FFF2-40B4-BE49-F238E27FC236}">
                <a16:creationId xmlns:a16="http://schemas.microsoft.com/office/drawing/2014/main" id="{8279C333-A7DD-44EB-B936-887D611D13BB}"/>
              </a:ext>
            </a:extLst>
          </p:cNvPr>
          <p:cNvSpPr>
            <a:spLocks noChangeShapeType="1"/>
          </p:cNvSpPr>
          <p:nvPr/>
        </p:nvSpPr>
        <p:spPr bwMode="auto">
          <a:xfrm>
            <a:off x="2647950" y="6843713"/>
            <a:ext cx="0" cy="20637"/>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40" name="Rectangle 695">
            <a:extLst>
              <a:ext uri="{FF2B5EF4-FFF2-40B4-BE49-F238E27FC236}">
                <a16:creationId xmlns:a16="http://schemas.microsoft.com/office/drawing/2014/main" id="{4999746A-8534-4249-9A59-00E25B02C662}"/>
              </a:ext>
            </a:extLst>
          </p:cNvPr>
          <p:cNvSpPr>
            <a:spLocks noChangeArrowheads="1"/>
          </p:cNvSpPr>
          <p:nvPr/>
        </p:nvSpPr>
        <p:spPr bwMode="auto">
          <a:xfrm>
            <a:off x="2663825" y="6858000"/>
            <a:ext cx="69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3</a:t>
            </a:r>
            <a:endParaRPr lang="pt-BR" altLang="en-US" sz="1000"/>
          </a:p>
        </p:txBody>
      </p:sp>
      <p:sp>
        <p:nvSpPr>
          <p:cNvPr id="2641" name="Line 696">
            <a:extLst>
              <a:ext uri="{FF2B5EF4-FFF2-40B4-BE49-F238E27FC236}">
                <a16:creationId xmlns:a16="http://schemas.microsoft.com/office/drawing/2014/main" id="{C116CE10-0E7E-4D12-A343-7FD6995036CB}"/>
              </a:ext>
            </a:extLst>
          </p:cNvPr>
          <p:cNvSpPr>
            <a:spLocks noChangeShapeType="1"/>
          </p:cNvSpPr>
          <p:nvPr/>
        </p:nvSpPr>
        <p:spPr bwMode="auto">
          <a:xfrm>
            <a:off x="3308350" y="6843713"/>
            <a:ext cx="0" cy="20637"/>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42" name="Rectangle 697">
            <a:extLst>
              <a:ext uri="{FF2B5EF4-FFF2-40B4-BE49-F238E27FC236}">
                <a16:creationId xmlns:a16="http://schemas.microsoft.com/office/drawing/2014/main" id="{1F7F1680-04ED-40C4-B663-F8FF4F1834E4}"/>
              </a:ext>
            </a:extLst>
          </p:cNvPr>
          <p:cNvSpPr>
            <a:spLocks noChangeArrowheads="1"/>
          </p:cNvSpPr>
          <p:nvPr/>
        </p:nvSpPr>
        <p:spPr bwMode="auto">
          <a:xfrm>
            <a:off x="3324225" y="6858000"/>
            <a:ext cx="69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6</a:t>
            </a:r>
            <a:endParaRPr lang="pt-BR" altLang="en-US" sz="1000"/>
          </a:p>
        </p:txBody>
      </p:sp>
      <p:sp>
        <p:nvSpPr>
          <p:cNvPr id="2643" name="Line 698">
            <a:extLst>
              <a:ext uri="{FF2B5EF4-FFF2-40B4-BE49-F238E27FC236}">
                <a16:creationId xmlns:a16="http://schemas.microsoft.com/office/drawing/2014/main" id="{394387CB-7663-4613-8A00-863845AB5CE9}"/>
              </a:ext>
            </a:extLst>
          </p:cNvPr>
          <p:cNvSpPr>
            <a:spLocks noChangeShapeType="1"/>
          </p:cNvSpPr>
          <p:nvPr/>
        </p:nvSpPr>
        <p:spPr bwMode="auto">
          <a:xfrm>
            <a:off x="3968750" y="6843713"/>
            <a:ext cx="0" cy="20637"/>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44" name="Rectangle 699">
            <a:extLst>
              <a:ext uri="{FF2B5EF4-FFF2-40B4-BE49-F238E27FC236}">
                <a16:creationId xmlns:a16="http://schemas.microsoft.com/office/drawing/2014/main" id="{E8A27F57-5655-47DD-8CFB-2AE7AEA9FB2B}"/>
              </a:ext>
            </a:extLst>
          </p:cNvPr>
          <p:cNvSpPr>
            <a:spLocks noChangeArrowheads="1"/>
          </p:cNvSpPr>
          <p:nvPr/>
        </p:nvSpPr>
        <p:spPr bwMode="auto">
          <a:xfrm>
            <a:off x="3986213" y="6858000"/>
            <a:ext cx="69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9</a:t>
            </a:r>
            <a:endParaRPr lang="pt-BR" altLang="en-US" sz="1000"/>
          </a:p>
        </p:txBody>
      </p:sp>
      <p:sp>
        <p:nvSpPr>
          <p:cNvPr id="2645" name="Line 700">
            <a:extLst>
              <a:ext uri="{FF2B5EF4-FFF2-40B4-BE49-F238E27FC236}">
                <a16:creationId xmlns:a16="http://schemas.microsoft.com/office/drawing/2014/main" id="{6693524F-75EB-409F-9544-92B38E660863}"/>
              </a:ext>
            </a:extLst>
          </p:cNvPr>
          <p:cNvSpPr>
            <a:spLocks noChangeShapeType="1"/>
          </p:cNvSpPr>
          <p:nvPr/>
        </p:nvSpPr>
        <p:spPr bwMode="auto">
          <a:xfrm>
            <a:off x="4629150" y="6843713"/>
            <a:ext cx="0" cy="20637"/>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46" name="Rectangle 701">
            <a:extLst>
              <a:ext uri="{FF2B5EF4-FFF2-40B4-BE49-F238E27FC236}">
                <a16:creationId xmlns:a16="http://schemas.microsoft.com/office/drawing/2014/main" id="{B2FE8339-908B-458B-81AD-2FE90673B6FE}"/>
              </a:ext>
            </a:extLst>
          </p:cNvPr>
          <p:cNvSpPr>
            <a:spLocks noChangeArrowheads="1"/>
          </p:cNvSpPr>
          <p:nvPr/>
        </p:nvSpPr>
        <p:spPr bwMode="auto">
          <a:xfrm>
            <a:off x="4610100" y="6859588"/>
            <a:ext cx="1397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12</a:t>
            </a:r>
            <a:endParaRPr lang="pt-BR" altLang="en-US" sz="1000"/>
          </a:p>
        </p:txBody>
      </p:sp>
      <p:sp>
        <p:nvSpPr>
          <p:cNvPr id="2647" name="Line 702">
            <a:extLst>
              <a:ext uri="{FF2B5EF4-FFF2-40B4-BE49-F238E27FC236}">
                <a16:creationId xmlns:a16="http://schemas.microsoft.com/office/drawing/2014/main" id="{E7CBD242-01FE-4659-831B-377B9CCE82E6}"/>
              </a:ext>
            </a:extLst>
          </p:cNvPr>
          <p:cNvSpPr>
            <a:spLocks noChangeShapeType="1"/>
          </p:cNvSpPr>
          <p:nvPr/>
        </p:nvSpPr>
        <p:spPr bwMode="auto">
          <a:xfrm flipV="1">
            <a:off x="1987550" y="5076825"/>
            <a:ext cx="0" cy="1766888"/>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48" name="Line 703">
            <a:extLst>
              <a:ext uri="{FF2B5EF4-FFF2-40B4-BE49-F238E27FC236}">
                <a16:creationId xmlns:a16="http://schemas.microsoft.com/office/drawing/2014/main" id="{3809CA4C-D187-467F-BB34-50B998BB9612}"/>
              </a:ext>
            </a:extLst>
          </p:cNvPr>
          <p:cNvSpPr>
            <a:spLocks noChangeShapeType="1"/>
          </p:cNvSpPr>
          <p:nvPr/>
        </p:nvSpPr>
        <p:spPr bwMode="auto">
          <a:xfrm flipH="1">
            <a:off x="1966913" y="6843713"/>
            <a:ext cx="20637"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49" name="Rectangle 704">
            <a:extLst>
              <a:ext uri="{FF2B5EF4-FFF2-40B4-BE49-F238E27FC236}">
                <a16:creationId xmlns:a16="http://schemas.microsoft.com/office/drawing/2014/main" id="{C074D258-B3B0-484B-9212-40AF3C132D6B}"/>
              </a:ext>
            </a:extLst>
          </p:cNvPr>
          <p:cNvSpPr>
            <a:spLocks noChangeArrowheads="1"/>
          </p:cNvSpPr>
          <p:nvPr/>
        </p:nvSpPr>
        <p:spPr bwMode="auto">
          <a:xfrm>
            <a:off x="1824038" y="6802438"/>
            <a:ext cx="1746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0.0</a:t>
            </a:r>
            <a:endParaRPr lang="pt-BR" altLang="en-US" sz="1000"/>
          </a:p>
        </p:txBody>
      </p:sp>
      <p:sp>
        <p:nvSpPr>
          <p:cNvPr id="2650" name="Line 705">
            <a:extLst>
              <a:ext uri="{FF2B5EF4-FFF2-40B4-BE49-F238E27FC236}">
                <a16:creationId xmlns:a16="http://schemas.microsoft.com/office/drawing/2014/main" id="{C647B02F-B927-4748-AEF5-5C95D1864553}"/>
              </a:ext>
            </a:extLst>
          </p:cNvPr>
          <p:cNvSpPr>
            <a:spLocks noChangeShapeType="1"/>
          </p:cNvSpPr>
          <p:nvPr/>
        </p:nvSpPr>
        <p:spPr bwMode="auto">
          <a:xfrm flipH="1">
            <a:off x="1966913" y="5959475"/>
            <a:ext cx="20637"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51" name="Rectangle 706">
            <a:extLst>
              <a:ext uri="{FF2B5EF4-FFF2-40B4-BE49-F238E27FC236}">
                <a16:creationId xmlns:a16="http://schemas.microsoft.com/office/drawing/2014/main" id="{C55FE400-EE25-4B0C-893F-E753B5DB686F}"/>
              </a:ext>
            </a:extLst>
          </p:cNvPr>
          <p:cNvSpPr>
            <a:spLocks noChangeArrowheads="1"/>
          </p:cNvSpPr>
          <p:nvPr/>
        </p:nvSpPr>
        <p:spPr bwMode="auto">
          <a:xfrm>
            <a:off x="1824038" y="5919788"/>
            <a:ext cx="1746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0.5</a:t>
            </a:r>
            <a:endParaRPr lang="pt-BR" altLang="en-US" sz="1000"/>
          </a:p>
        </p:txBody>
      </p:sp>
      <p:sp>
        <p:nvSpPr>
          <p:cNvPr id="2652" name="Line 707">
            <a:extLst>
              <a:ext uri="{FF2B5EF4-FFF2-40B4-BE49-F238E27FC236}">
                <a16:creationId xmlns:a16="http://schemas.microsoft.com/office/drawing/2014/main" id="{F7A5D1F2-D11A-4F5C-A222-8B24FFC98599}"/>
              </a:ext>
            </a:extLst>
          </p:cNvPr>
          <p:cNvSpPr>
            <a:spLocks noChangeShapeType="1"/>
          </p:cNvSpPr>
          <p:nvPr/>
        </p:nvSpPr>
        <p:spPr bwMode="auto">
          <a:xfrm flipH="1">
            <a:off x="1966913" y="5076825"/>
            <a:ext cx="20637"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53" name="Rectangle 708">
            <a:extLst>
              <a:ext uri="{FF2B5EF4-FFF2-40B4-BE49-F238E27FC236}">
                <a16:creationId xmlns:a16="http://schemas.microsoft.com/office/drawing/2014/main" id="{B424297D-0BD4-4842-ABBD-8455B2BA3302}"/>
              </a:ext>
            </a:extLst>
          </p:cNvPr>
          <p:cNvSpPr>
            <a:spLocks noChangeArrowheads="1"/>
          </p:cNvSpPr>
          <p:nvPr/>
        </p:nvSpPr>
        <p:spPr bwMode="auto">
          <a:xfrm>
            <a:off x="1824038" y="5035550"/>
            <a:ext cx="1746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1.0</a:t>
            </a:r>
            <a:endParaRPr lang="pt-BR" altLang="en-US" sz="1000"/>
          </a:p>
        </p:txBody>
      </p:sp>
      <p:sp>
        <p:nvSpPr>
          <p:cNvPr id="2654" name="Line 709">
            <a:extLst>
              <a:ext uri="{FF2B5EF4-FFF2-40B4-BE49-F238E27FC236}">
                <a16:creationId xmlns:a16="http://schemas.microsoft.com/office/drawing/2014/main" id="{EFF94252-C4B0-41C2-A0AB-1478BD70BBE2}"/>
              </a:ext>
            </a:extLst>
          </p:cNvPr>
          <p:cNvSpPr>
            <a:spLocks noChangeShapeType="1"/>
          </p:cNvSpPr>
          <p:nvPr/>
        </p:nvSpPr>
        <p:spPr bwMode="auto">
          <a:xfrm>
            <a:off x="1987550" y="5076825"/>
            <a:ext cx="219075" cy="1766888"/>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55" name="Line 710">
            <a:extLst>
              <a:ext uri="{FF2B5EF4-FFF2-40B4-BE49-F238E27FC236}">
                <a16:creationId xmlns:a16="http://schemas.microsoft.com/office/drawing/2014/main" id="{07309716-C626-4A60-B500-7FA57A90CFC7}"/>
              </a:ext>
            </a:extLst>
          </p:cNvPr>
          <p:cNvSpPr>
            <a:spLocks noChangeShapeType="1"/>
          </p:cNvSpPr>
          <p:nvPr/>
        </p:nvSpPr>
        <p:spPr bwMode="auto">
          <a:xfrm>
            <a:off x="2206625" y="6843713"/>
            <a:ext cx="441325" cy="0"/>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56" name="Line 711">
            <a:extLst>
              <a:ext uri="{FF2B5EF4-FFF2-40B4-BE49-F238E27FC236}">
                <a16:creationId xmlns:a16="http://schemas.microsoft.com/office/drawing/2014/main" id="{86FE0416-AF10-4EBE-8257-C07F37878055}"/>
              </a:ext>
            </a:extLst>
          </p:cNvPr>
          <p:cNvSpPr>
            <a:spLocks noChangeShapeType="1"/>
          </p:cNvSpPr>
          <p:nvPr/>
        </p:nvSpPr>
        <p:spPr bwMode="auto">
          <a:xfrm>
            <a:off x="2647950" y="6843713"/>
            <a:ext cx="660400" cy="0"/>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57" name="Line 712">
            <a:extLst>
              <a:ext uri="{FF2B5EF4-FFF2-40B4-BE49-F238E27FC236}">
                <a16:creationId xmlns:a16="http://schemas.microsoft.com/office/drawing/2014/main" id="{4537EABC-ED2A-42CE-8F00-7A26A41391D4}"/>
              </a:ext>
            </a:extLst>
          </p:cNvPr>
          <p:cNvSpPr>
            <a:spLocks noChangeShapeType="1"/>
          </p:cNvSpPr>
          <p:nvPr/>
        </p:nvSpPr>
        <p:spPr bwMode="auto">
          <a:xfrm>
            <a:off x="3308350" y="6843713"/>
            <a:ext cx="660400" cy="0"/>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58" name="Line 713">
            <a:extLst>
              <a:ext uri="{FF2B5EF4-FFF2-40B4-BE49-F238E27FC236}">
                <a16:creationId xmlns:a16="http://schemas.microsoft.com/office/drawing/2014/main" id="{E4FDE0DA-669F-4E99-B68D-1BC3ABA5BD6D}"/>
              </a:ext>
            </a:extLst>
          </p:cNvPr>
          <p:cNvSpPr>
            <a:spLocks noChangeShapeType="1"/>
          </p:cNvSpPr>
          <p:nvPr/>
        </p:nvSpPr>
        <p:spPr bwMode="auto">
          <a:xfrm>
            <a:off x="1987550" y="5076825"/>
            <a:ext cx="219075" cy="4254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59" name="Line 714">
            <a:extLst>
              <a:ext uri="{FF2B5EF4-FFF2-40B4-BE49-F238E27FC236}">
                <a16:creationId xmlns:a16="http://schemas.microsoft.com/office/drawing/2014/main" id="{01C1C553-D6E6-45AD-8927-EEF3907EF80A}"/>
              </a:ext>
            </a:extLst>
          </p:cNvPr>
          <p:cNvSpPr>
            <a:spLocks noChangeShapeType="1"/>
          </p:cNvSpPr>
          <p:nvPr/>
        </p:nvSpPr>
        <p:spPr bwMode="auto">
          <a:xfrm>
            <a:off x="2206625" y="5502275"/>
            <a:ext cx="441325" cy="793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60" name="Line 715">
            <a:extLst>
              <a:ext uri="{FF2B5EF4-FFF2-40B4-BE49-F238E27FC236}">
                <a16:creationId xmlns:a16="http://schemas.microsoft.com/office/drawing/2014/main" id="{653BCF7D-2C4F-4916-A2E3-8B4A62F31418}"/>
              </a:ext>
            </a:extLst>
          </p:cNvPr>
          <p:cNvSpPr>
            <a:spLocks noChangeShapeType="1"/>
          </p:cNvSpPr>
          <p:nvPr/>
        </p:nvSpPr>
        <p:spPr bwMode="auto">
          <a:xfrm>
            <a:off x="2647950" y="5581650"/>
            <a:ext cx="660400" cy="7397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61" name="Line 716">
            <a:extLst>
              <a:ext uri="{FF2B5EF4-FFF2-40B4-BE49-F238E27FC236}">
                <a16:creationId xmlns:a16="http://schemas.microsoft.com/office/drawing/2014/main" id="{F8D33060-33FC-40A2-9A3B-2E41440812A0}"/>
              </a:ext>
            </a:extLst>
          </p:cNvPr>
          <p:cNvSpPr>
            <a:spLocks noChangeShapeType="1"/>
          </p:cNvSpPr>
          <p:nvPr/>
        </p:nvSpPr>
        <p:spPr bwMode="auto">
          <a:xfrm>
            <a:off x="3308350" y="6321425"/>
            <a:ext cx="660400" cy="952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62" name="Line 717">
            <a:extLst>
              <a:ext uri="{FF2B5EF4-FFF2-40B4-BE49-F238E27FC236}">
                <a16:creationId xmlns:a16="http://schemas.microsoft.com/office/drawing/2014/main" id="{DCEA3D89-B479-43EF-B6BA-95DBE0FF0A4C}"/>
              </a:ext>
            </a:extLst>
          </p:cNvPr>
          <p:cNvSpPr>
            <a:spLocks noChangeShapeType="1"/>
          </p:cNvSpPr>
          <p:nvPr/>
        </p:nvSpPr>
        <p:spPr bwMode="auto">
          <a:xfrm>
            <a:off x="3968750" y="6330950"/>
            <a:ext cx="660400" cy="80963"/>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63" name="Line 718">
            <a:extLst>
              <a:ext uri="{FF2B5EF4-FFF2-40B4-BE49-F238E27FC236}">
                <a16:creationId xmlns:a16="http://schemas.microsoft.com/office/drawing/2014/main" id="{FD73E121-181A-418E-A9CD-C657D7888D4A}"/>
              </a:ext>
            </a:extLst>
          </p:cNvPr>
          <p:cNvSpPr>
            <a:spLocks noChangeShapeType="1"/>
          </p:cNvSpPr>
          <p:nvPr/>
        </p:nvSpPr>
        <p:spPr bwMode="auto">
          <a:xfrm>
            <a:off x="1987550" y="5076825"/>
            <a:ext cx="30163" cy="50800"/>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64" name="Line 719">
            <a:extLst>
              <a:ext uri="{FF2B5EF4-FFF2-40B4-BE49-F238E27FC236}">
                <a16:creationId xmlns:a16="http://schemas.microsoft.com/office/drawing/2014/main" id="{7F6F2D76-D4D3-4288-9158-BA16A90D0A23}"/>
              </a:ext>
            </a:extLst>
          </p:cNvPr>
          <p:cNvSpPr>
            <a:spLocks noChangeShapeType="1"/>
          </p:cNvSpPr>
          <p:nvPr/>
        </p:nvSpPr>
        <p:spPr bwMode="auto">
          <a:xfrm>
            <a:off x="2036763" y="5162550"/>
            <a:ext cx="30162" cy="53975"/>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65" name="Line 720">
            <a:extLst>
              <a:ext uri="{FF2B5EF4-FFF2-40B4-BE49-F238E27FC236}">
                <a16:creationId xmlns:a16="http://schemas.microsoft.com/office/drawing/2014/main" id="{059648F6-BF44-4A13-8389-D36EFFA7DD2D}"/>
              </a:ext>
            </a:extLst>
          </p:cNvPr>
          <p:cNvSpPr>
            <a:spLocks noChangeShapeType="1"/>
          </p:cNvSpPr>
          <p:nvPr/>
        </p:nvSpPr>
        <p:spPr bwMode="auto">
          <a:xfrm>
            <a:off x="2085975" y="5248275"/>
            <a:ext cx="30163" cy="52388"/>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66" name="Line 721">
            <a:extLst>
              <a:ext uri="{FF2B5EF4-FFF2-40B4-BE49-F238E27FC236}">
                <a16:creationId xmlns:a16="http://schemas.microsoft.com/office/drawing/2014/main" id="{F490B420-F8C1-4A12-8B90-8AE0D1238096}"/>
              </a:ext>
            </a:extLst>
          </p:cNvPr>
          <p:cNvSpPr>
            <a:spLocks noChangeShapeType="1"/>
          </p:cNvSpPr>
          <p:nvPr/>
        </p:nvSpPr>
        <p:spPr bwMode="auto">
          <a:xfrm>
            <a:off x="2135188" y="5335588"/>
            <a:ext cx="30162" cy="52387"/>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67" name="Line 722">
            <a:extLst>
              <a:ext uri="{FF2B5EF4-FFF2-40B4-BE49-F238E27FC236}">
                <a16:creationId xmlns:a16="http://schemas.microsoft.com/office/drawing/2014/main" id="{41304543-5030-427C-A64D-0BACCBCAD9A0}"/>
              </a:ext>
            </a:extLst>
          </p:cNvPr>
          <p:cNvSpPr>
            <a:spLocks noChangeShapeType="1"/>
          </p:cNvSpPr>
          <p:nvPr/>
        </p:nvSpPr>
        <p:spPr bwMode="auto">
          <a:xfrm>
            <a:off x="2184400" y="5422900"/>
            <a:ext cx="22225" cy="38100"/>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68" name="Line 723">
            <a:extLst>
              <a:ext uri="{FF2B5EF4-FFF2-40B4-BE49-F238E27FC236}">
                <a16:creationId xmlns:a16="http://schemas.microsoft.com/office/drawing/2014/main" id="{F7F34CE3-B813-4D1E-9C10-C7999041DEFE}"/>
              </a:ext>
            </a:extLst>
          </p:cNvPr>
          <p:cNvSpPr>
            <a:spLocks noChangeShapeType="1"/>
          </p:cNvSpPr>
          <p:nvPr/>
        </p:nvSpPr>
        <p:spPr bwMode="auto">
          <a:xfrm>
            <a:off x="2206625" y="5461000"/>
            <a:ext cx="15875" cy="6350"/>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69" name="Line 724">
            <a:extLst>
              <a:ext uri="{FF2B5EF4-FFF2-40B4-BE49-F238E27FC236}">
                <a16:creationId xmlns:a16="http://schemas.microsoft.com/office/drawing/2014/main" id="{56548EC8-0AD7-4955-8437-AEA7C11AA395}"/>
              </a:ext>
            </a:extLst>
          </p:cNvPr>
          <p:cNvSpPr>
            <a:spLocks noChangeShapeType="1"/>
          </p:cNvSpPr>
          <p:nvPr/>
        </p:nvSpPr>
        <p:spPr bwMode="auto">
          <a:xfrm>
            <a:off x="2259013" y="5480050"/>
            <a:ext cx="55562" cy="22225"/>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70" name="Line 725">
            <a:extLst>
              <a:ext uri="{FF2B5EF4-FFF2-40B4-BE49-F238E27FC236}">
                <a16:creationId xmlns:a16="http://schemas.microsoft.com/office/drawing/2014/main" id="{45578AE0-2EF0-463E-8699-7543FF121C37}"/>
              </a:ext>
            </a:extLst>
          </p:cNvPr>
          <p:cNvSpPr>
            <a:spLocks noChangeShapeType="1"/>
          </p:cNvSpPr>
          <p:nvPr/>
        </p:nvSpPr>
        <p:spPr bwMode="auto">
          <a:xfrm>
            <a:off x="2351088" y="5516563"/>
            <a:ext cx="55562" cy="22225"/>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71" name="Line 726">
            <a:extLst>
              <a:ext uri="{FF2B5EF4-FFF2-40B4-BE49-F238E27FC236}">
                <a16:creationId xmlns:a16="http://schemas.microsoft.com/office/drawing/2014/main" id="{B329BD7D-DF62-46D8-82D7-02AE554DE921}"/>
              </a:ext>
            </a:extLst>
          </p:cNvPr>
          <p:cNvSpPr>
            <a:spLocks noChangeShapeType="1"/>
          </p:cNvSpPr>
          <p:nvPr/>
        </p:nvSpPr>
        <p:spPr bwMode="auto">
          <a:xfrm>
            <a:off x="2443163" y="5553075"/>
            <a:ext cx="55562" cy="22225"/>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72" name="Line 727">
            <a:extLst>
              <a:ext uri="{FF2B5EF4-FFF2-40B4-BE49-F238E27FC236}">
                <a16:creationId xmlns:a16="http://schemas.microsoft.com/office/drawing/2014/main" id="{C1DB980C-1CFB-4814-ADDD-27A83A86750A}"/>
              </a:ext>
            </a:extLst>
          </p:cNvPr>
          <p:cNvSpPr>
            <a:spLocks noChangeShapeType="1"/>
          </p:cNvSpPr>
          <p:nvPr/>
        </p:nvSpPr>
        <p:spPr bwMode="auto">
          <a:xfrm>
            <a:off x="2536825" y="5589588"/>
            <a:ext cx="55563" cy="22225"/>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73" name="Line 728">
            <a:extLst>
              <a:ext uri="{FF2B5EF4-FFF2-40B4-BE49-F238E27FC236}">
                <a16:creationId xmlns:a16="http://schemas.microsoft.com/office/drawing/2014/main" id="{E6A5FFB7-37C1-435B-87FD-DFD051CF93C8}"/>
              </a:ext>
            </a:extLst>
          </p:cNvPr>
          <p:cNvSpPr>
            <a:spLocks noChangeShapeType="1"/>
          </p:cNvSpPr>
          <p:nvPr/>
        </p:nvSpPr>
        <p:spPr bwMode="auto">
          <a:xfrm>
            <a:off x="2628900" y="5626100"/>
            <a:ext cx="19050" cy="9525"/>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74" name="Line 729">
            <a:extLst>
              <a:ext uri="{FF2B5EF4-FFF2-40B4-BE49-F238E27FC236}">
                <a16:creationId xmlns:a16="http://schemas.microsoft.com/office/drawing/2014/main" id="{036AAAC4-F6B9-49EE-8706-55EBDA4F0A1C}"/>
              </a:ext>
            </a:extLst>
          </p:cNvPr>
          <p:cNvSpPr>
            <a:spLocks noChangeShapeType="1"/>
          </p:cNvSpPr>
          <p:nvPr/>
        </p:nvSpPr>
        <p:spPr bwMode="auto">
          <a:xfrm>
            <a:off x="2647950" y="5635625"/>
            <a:ext cx="39688" cy="1588"/>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75" name="Line 730">
            <a:extLst>
              <a:ext uri="{FF2B5EF4-FFF2-40B4-BE49-F238E27FC236}">
                <a16:creationId xmlns:a16="http://schemas.microsoft.com/office/drawing/2014/main" id="{89946363-26FA-494C-B070-2F7741240496}"/>
              </a:ext>
            </a:extLst>
          </p:cNvPr>
          <p:cNvSpPr>
            <a:spLocks noChangeShapeType="1"/>
          </p:cNvSpPr>
          <p:nvPr/>
        </p:nvSpPr>
        <p:spPr bwMode="auto">
          <a:xfrm>
            <a:off x="2725738" y="5640388"/>
            <a:ext cx="60325" cy="6350"/>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76" name="Line 731">
            <a:extLst>
              <a:ext uri="{FF2B5EF4-FFF2-40B4-BE49-F238E27FC236}">
                <a16:creationId xmlns:a16="http://schemas.microsoft.com/office/drawing/2014/main" id="{7429EA8F-EE28-4156-97F2-DE12F066FDB6}"/>
              </a:ext>
            </a:extLst>
          </p:cNvPr>
          <p:cNvSpPr>
            <a:spLocks noChangeShapeType="1"/>
          </p:cNvSpPr>
          <p:nvPr/>
        </p:nvSpPr>
        <p:spPr bwMode="auto">
          <a:xfrm>
            <a:off x="2825750" y="5649913"/>
            <a:ext cx="58738" cy="6350"/>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77" name="Line 732">
            <a:extLst>
              <a:ext uri="{FF2B5EF4-FFF2-40B4-BE49-F238E27FC236}">
                <a16:creationId xmlns:a16="http://schemas.microsoft.com/office/drawing/2014/main" id="{74231913-A242-4F34-9ED5-A593172E3DF3}"/>
              </a:ext>
            </a:extLst>
          </p:cNvPr>
          <p:cNvSpPr>
            <a:spLocks noChangeShapeType="1"/>
          </p:cNvSpPr>
          <p:nvPr/>
        </p:nvSpPr>
        <p:spPr bwMode="auto">
          <a:xfrm>
            <a:off x="2925763" y="5659438"/>
            <a:ext cx="60325" cy="4762"/>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78" name="Line 733">
            <a:extLst>
              <a:ext uri="{FF2B5EF4-FFF2-40B4-BE49-F238E27FC236}">
                <a16:creationId xmlns:a16="http://schemas.microsoft.com/office/drawing/2014/main" id="{00878014-A709-4635-AE8A-6D7511300C6B}"/>
              </a:ext>
            </a:extLst>
          </p:cNvPr>
          <p:cNvSpPr>
            <a:spLocks noChangeShapeType="1"/>
          </p:cNvSpPr>
          <p:nvPr/>
        </p:nvSpPr>
        <p:spPr bwMode="auto">
          <a:xfrm>
            <a:off x="3025775" y="5668963"/>
            <a:ext cx="57150" cy="4762"/>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79" name="Line 734">
            <a:extLst>
              <a:ext uri="{FF2B5EF4-FFF2-40B4-BE49-F238E27FC236}">
                <a16:creationId xmlns:a16="http://schemas.microsoft.com/office/drawing/2014/main" id="{7ACF89A0-8D07-4340-851F-F1653074FDD2}"/>
              </a:ext>
            </a:extLst>
          </p:cNvPr>
          <p:cNvSpPr>
            <a:spLocks noChangeShapeType="1"/>
          </p:cNvSpPr>
          <p:nvPr/>
        </p:nvSpPr>
        <p:spPr bwMode="auto">
          <a:xfrm>
            <a:off x="3124200" y="5676900"/>
            <a:ext cx="58738" cy="6350"/>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80" name="Line 735">
            <a:extLst>
              <a:ext uri="{FF2B5EF4-FFF2-40B4-BE49-F238E27FC236}">
                <a16:creationId xmlns:a16="http://schemas.microsoft.com/office/drawing/2014/main" id="{44E96F9F-7B8B-4BE7-9E99-746146813E9C}"/>
              </a:ext>
            </a:extLst>
          </p:cNvPr>
          <p:cNvSpPr>
            <a:spLocks noChangeShapeType="1"/>
          </p:cNvSpPr>
          <p:nvPr/>
        </p:nvSpPr>
        <p:spPr bwMode="auto">
          <a:xfrm>
            <a:off x="3222625" y="5686425"/>
            <a:ext cx="60325" cy="4763"/>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81" name="Line 736">
            <a:extLst>
              <a:ext uri="{FF2B5EF4-FFF2-40B4-BE49-F238E27FC236}">
                <a16:creationId xmlns:a16="http://schemas.microsoft.com/office/drawing/2014/main" id="{6241338C-D8DD-47DF-8DAA-B739CDB11519}"/>
              </a:ext>
            </a:extLst>
          </p:cNvPr>
          <p:cNvSpPr>
            <a:spLocks noChangeShapeType="1"/>
          </p:cNvSpPr>
          <p:nvPr/>
        </p:nvSpPr>
        <p:spPr bwMode="auto">
          <a:xfrm>
            <a:off x="3324225" y="5695950"/>
            <a:ext cx="55563" cy="7938"/>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82" name="Line 737">
            <a:extLst>
              <a:ext uri="{FF2B5EF4-FFF2-40B4-BE49-F238E27FC236}">
                <a16:creationId xmlns:a16="http://schemas.microsoft.com/office/drawing/2014/main" id="{3FA036F9-FE04-40F1-B0F7-6D172F3FFE15}"/>
              </a:ext>
            </a:extLst>
          </p:cNvPr>
          <p:cNvSpPr>
            <a:spLocks noChangeShapeType="1"/>
          </p:cNvSpPr>
          <p:nvPr/>
        </p:nvSpPr>
        <p:spPr bwMode="auto">
          <a:xfrm>
            <a:off x="3421063" y="5708650"/>
            <a:ext cx="60325" cy="6350"/>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83" name="Line 738">
            <a:extLst>
              <a:ext uri="{FF2B5EF4-FFF2-40B4-BE49-F238E27FC236}">
                <a16:creationId xmlns:a16="http://schemas.microsoft.com/office/drawing/2014/main" id="{0A6DB8F1-0F29-400F-9DAE-23332D5FDA6A}"/>
              </a:ext>
            </a:extLst>
          </p:cNvPr>
          <p:cNvSpPr>
            <a:spLocks noChangeShapeType="1"/>
          </p:cNvSpPr>
          <p:nvPr/>
        </p:nvSpPr>
        <p:spPr bwMode="auto">
          <a:xfrm>
            <a:off x="3519488" y="5721350"/>
            <a:ext cx="60325" cy="4763"/>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84" name="Line 739">
            <a:extLst>
              <a:ext uri="{FF2B5EF4-FFF2-40B4-BE49-F238E27FC236}">
                <a16:creationId xmlns:a16="http://schemas.microsoft.com/office/drawing/2014/main" id="{B8835C7D-7B46-4783-BD95-B8FD8A5B3D51}"/>
              </a:ext>
            </a:extLst>
          </p:cNvPr>
          <p:cNvSpPr>
            <a:spLocks noChangeShapeType="1"/>
          </p:cNvSpPr>
          <p:nvPr/>
        </p:nvSpPr>
        <p:spPr bwMode="auto">
          <a:xfrm>
            <a:off x="3619500" y="5732463"/>
            <a:ext cx="58738" cy="7937"/>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85" name="Line 740">
            <a:extLst>
              <a:ext uri="{FF2B5EF4-FFF2-40B4-BE49-F238E27FC236}">
                <a16:creationId xmlns:a16="http://schemas.microsoft.com/office/drawing/2014/main" id="{8BB937AB-AEF2-4368-8EFD-F95F09A358DA}"/>
              </a:ext>
            </a:extLst>
          </p:cNvPr>
          <p:cNvSpPr>
            <a:spLocks noChangeShapeType="1"/>
          </p:cNvSpPr>
          <p:nvPr/>
        </p:nvSpPr>
        <p:spPr bwMode="auto">
          <a:xfrm>
            <a:off x="3717925" y="5743575"/>
            <a:ext cx="60325" cy="7938"/>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86" name="Line 741">
            <a:extLst>
              <a:ext uri="{FF2B5EF4-FFF2-40B4-BE49-F238E27FC236}">
                <a16:creationId xmlns:a16="http://schemas.microsoft.com/office/drawing/2014/main" id="{E1A4BE54-4B87-467C-94AC-41E025D1662E}"/>
              </a:ext>
            </a:extLst>
          </p:cNvPr>
          <p:cNvSpPr>
            <a:spLocks noChangeShapeType="1"/>
          </p:cNvSpPr>
          <p:nvPr/>
        </p:nvSpPr>
        <p:spPr bwMode="auto">
          <a:xfrm>
            <a:off x="3816350" y="5756275"/>
            <a:ext cx="58738" cy="6350"/>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87" name="Line 742">
            <a:extLst>
              <a:ext uri="{FF2B5EF4-FFF2-40B4-BE49-F238E27FC236}">
                <a16:creationId xmlns:a16="http://schemas.microsoft.com/office/drawing/2014/main" id="{0DE6DB75-BFB4-4B2C-A6E9-1C43DD34BEC9}"/>
              </a:ext>
            </a:extLst>
          </p:cNvPr>
          <p:cNvSpPr>
            <a:spLocks noChangeShapeType="1"/>
          </p:cNvSpPr>
          <p:nvPr/>
        </p:nvSpPr>
        <p:spPr bwMode="auto">
          <a:xfrm>
            <a:off x="3916363" y="5767388"/>
            <a:ext cx="52387" cy="6350"/>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88" name="Line 743">
            <a:extLst>
              <a:ext uri="{FF2B5EF4-FFF2-40B4-BE49-F238E27FC236}">
                <a16:creationId xmlns:a16="http://schemas.microsoft.com/office/drawing/2014/main" id="{C68D29F9-DDAE-4EB0-9155-3D606011E00E}"/>
              </a:ext>
            </a:extLst>
          </p:cNvPr>
          <p:cNvSpPr>
            <a:spLocks noChangeShapeType="1"/>
          </p:cNvSpPr>
          <p:nvPr/>
        </p:nvSpPr>
        <p:spPr bwMode="auto">
          <a:xfrm>
            <a:off x="3968750" y="5773738"/>
            <a:ext cx="6350" cy="0"/>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89" name="Line 744">
            <a:extLst>
              <a:ext uri="{FF2B5EF4-FFF2-40B4-BE49-F238E27FC236}">
                <a16:creationId xmlns:a16="http://schemas.microsoft.com/office/drawing/2014/main" id="{F823D7D4-D64D-44E7-B078-52A12EDD0600}"/>
              </a:ext>
            </a:extLst>
          </p:cNvPr>
          <p:cNvSpPr>
            <a:spLocks noChangeShapeType="1"/>
          </p:cNvSpPr>
          <p:nvPr/>
        </p:nvSpPr>
        <p:spPr bwMode="auto">
          <a:xfrm>
            <a:off x="4014788" y="5776913"/>
            <a:ext cx="60325" cy="4762"/>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90" name="Line 745">
            <a:extLst>
              <a:ext uri="{FF2B5EF4-FFF2-40B4-BE49-F238E27FC236}">
                <a16:creationId xmlns:a16="http://schemas.microsoft.com/office/drawing/2014/main" id="{0991D40E-A63D-4AFC-A628-79D7396DBA92}"/>
              </a:ext>
            </a:extLst>
          </p:cNvPr>
          <p:cNvSpPr>
            <a:spLocks noChangeShapeType="1"/>
          </p:cNvSpPr>
          <p:nvPr/>
        </p:nvSpPr>
        <p:spPr bwMode="auto">
          <a:xfrm>
            <a:off x="4113213" y="5783263"/>
            <a:ext cx="60325" cy="4762"/>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91" name="Line 746">
            <a:extLst>
              <a:ext uri="{FF2B5EF4-FFF2-40B4-BE49-F238E27FC236}">
                <a16:creationId xmlns:a16="http://schemas.microsoft.com/office/drawing/2014/main" id="{BD8268B6-9DD0-4067-B993-4F1A11FADD42}"/>
              </a:ext>
            </a:extLst>
          </p:cNvPr>
          <p:cNvSpPr>
            <a:spLocks noChangeShapeType="1"/>
          </p:cNvSpPr>
          <p:nvPr/>
        </p:nvSpPr>
        <p:spPr bwMode="auto">
          <a:xfrm>
            <a:off x="4213225" y="5791200"/>
            <a:ext cx="60325" cy="3175"/>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92" name="Line 747">
            <a:extLst>
              <a:ext uri="{FF2B5EF4-FFF2-40B4-BE49-F238E27FC236}">
                <a16:creationId xmlns:a16="http://schemas.microsoft.com/office/drawing/2014/main" id="{D3171ACD-24EA-468C-AA1E-1D46ADBB8E73}"/>
              </a:ext>
            </a:extLst>
          </p:cNvPr>
          <p:cNvSpPr>
            <a:spLocks noChangeShapeType="1"/>
          </p:cNvSpPr>
          <p:nvPr/>
        </p:nvSpPr>
        <p:spPr bwMode="auto">
          <a:xfrm>
            <a:off x="4313238" y="5797550"/>
            <a:ext cx="58737" cy="3175"/>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93" name="Line 748">
            <a:extLst>
              <a:ext uri="{FF2B5EF4-FFF2-40B4-BE49-F238E27FC236}">
                <a16:creationId xmlns:a16="http://schemas.microsoft.com/office/drawing/2014/main" id="{A70A0FDD-1F2A-4407-BBC2-7F7205414C60}"/>
              </a:ext>
            </a:extLst>
          </p:cNvPr>
          <p:cNvSpPr>
            <a:spLocks noChangeShapeType="1"/>
          </p:cNvSpPr>
          <p:nvPr/>
        </p:nvSpPr>
        <p:spPr bwMode="auto">
          <a:xfrm>
            <a:off x="4411663" y="5803900"/>
            <a:ext cx="60325" cy="4763"/>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94" name="Line 749">
            <a:extLst>
              <a:ext uri="{FF2B5EF4-FFF2-40B4-BE49-F238E27FC236}">
                <a16:creationId xmlns:a16="http://schemas.microsoft.com/office/drawing/2014/main" id="{A4B71C9F-EFD6-4548-B3EF-E8CCEB728E7F}"/>
              </a:ext>
            </a:extLst>
          </p:cNvPr>
          <p:cNvSpPr>
            <a:spLocks noChangeShapeType="1"/>
          </p:cNvSpPr>
          <p:nvPr/>
        </p:nvSpPr>
        <p:spPr bwMode="auto">
          <a:xfrm>
            <a:off x="4511675" y="5810250"/>
            <a:ext cx="60325" cy="4763"/>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95" name="Line 750">
            <a:extLst>
              <a:ext uri="{FF2B5EF4-FFF2-40B4-BE49-F238E27FC236}">
                <a16:creationId xmlns:a16="http://schemas.microsoft.com/office/drawing/2014/main" id="{4734DA85-732E-4C6B-8D1B-2E24C526CED5}"/>
              </a:ext>
            </a:extLst>
          </p:cNvPr>
          <p:cNvSpPr>
            <a:spLocks noChangeShapeType="1"/>
          </p:cNvSpPr>
          <p:nvPr/>
        </p:nvSpPr>
        <p:spPr bwMode="auto">
          <a:xfrm>
            <a:off x="1987550" y="5076825"/>
            <a:ext cx="25400" cy="539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96" name="Line 751">
            <a:extLst>
              <a:ext uri="{FF2B5EF4-FFF2-40B4-BE49-F238E27FC236}">
                <a16:creationId xmlns:a16="http://schemas.microsoft.com/office/drawing/2014/main" id="{BFC2E515-70CA-4C1A-B98F-63393BFFCD0D}"/>
              </a:ext>
            </a:extLst>
          </p:cNvPr>
          <p:cNvSpPr>
            <a:spLocks noChangeShapeType="1"/>
          </p:cNvSpPr>
          <p:nvPr/>
        </p:nvSpPr>
        <p:spPr bwMode="auto">
          <a:xfrm>
            <a:off x="2030413" y="5167313"/>
            <a:ext cx="23812" cy="539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97" name="Line 752">
            <a:extLst>
              <a:ext uri="{FF2B5EF4-FFF2-40B4-BE49-F238E27FC236}">
                <a16:creationId xmlns:a16="http://schemas.microsoft.com/office/drawing/2014/main" id="{AF786E10-A496-4ED4-A1AA-F85369FEDAAD}"/>
              </a:ext>
            </a:extLst>
          </p:cNvPr>
          <p:cNvSpPr>
            <a:spLocks noChangeShapeType="1"/>
          </p:cNvSpPr>
          <p:nvPr/>
        </p:nvSpPr>
        <p:spPr bwMode="auto">
          <a:xfrm>
            <a:off x="2073275" y="5257800"/>
            <a:ext cx="25400" cy="539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98" name="Line 753">
            <a:extLst>
              <a:ext uri="{FF2B5EF4-FFF2-40B4-BE49-F238E27FC236}">
                <a16:creationId xmlns:a16="http://schemas.microsoft.com/office/drawing/2014/main" id="{6AA17ED0-586B-4ACB-876F-AD01A1ECB353}"/>
              </a:ext>
            </a:extLst>
          </p:cNvPr>
          <p:cNvSpPr>
            <a:spLocks noChangeShapeType="1"/>
          </p:cNvSpPr>
          <p:nvPr/>
        </p:nvSpPr>
        <p:spPr bwMode="auto">
          <a:xfrm>
            <a:off x="2114550" y="5346700"/>
            <a:ext cx="25400" cy="55563"/>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99" name="Line 754">
            <a:extLst>
              <a:ext uri="{FF2B5EF4-FFF2-40B4-BE49-F238E27FC236}">
                <a16:creationId xmlns:a16="http://schemas.microsoft.com/office/drawing/2014/main" id="{B496EDEF-94B9-4A3B-ACF3-46A7643983DE}"/>
              </a:ext>
            </a:extLst>
          </p:cNvPr>
          <p:cNvSpPr>
            <a:spLocks noChangeShapeType="1"/>
          </p:cNvSpPr>
          <p:nvPr/>
        </p:nvSpPr>
        <p:spPr bwMode="auto">
          <a:xfrm>
            <a:off x="2155825" y="5437188"/>
            <a:ext cx="25400" cy="539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00" name="Line 755">
            <a:extLst>
              <a:ext uri="{FF2B5EF4-FFF2-40B4-BE49-F238E27FC236}">
                <a16:creationId xmlns:a16="http://schemas.microsoft.com/office/drawing/2014/main" id="{433222E6-C932-40D1-83B1-BCEEEAE7AAB6}"/>
              </a:ext>
            </a:extLst>
          </p:cNvPr>
          <p:cNvSpPr>
            <a:spLocks noChangeShapeType="1"/>
          </p:cNvSpPr>
          <p:nvPr/>
        </p:nvSpPr>
        <p:spPr bwMode="auto">
          <a:xfrm>
            <a:off x="2198688" y="5527675"/>
            <a:ext cx="7937" cy="190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01" name="Line 756">
            <a:extLst>
              <a:ext uri="{FF2B5EF4-FFF2-40B4-BE49-F238E27FC236}">
                <a16:creationId xmlns:a16="http://schemas.microsoft.com/office/drawing/2014/main" id="{AB572E48-8282-4689-812E-0D45D3D1C29D}"/>
              </a:ext>
            </a:extLst>
          </p:cNvPr>
          <p:cNvSpPr>
            <a:spLocks noChangeShapeType="1"/>
          </p:cNvSpPr>
          <p:nvPr/>
        </p:nvSpPr>
        <p:spPr bwMode="auto">
          <a:xfrm>
            <a:off x="2206625" y="5546725"/>
            <a:ext cx="28575" cy="2698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02" name="Line 757">
            <a:extLst>
              <a:ext uri="{FF2B5EF4-FFF2-40B4-BE49-F238E27FC236}">
                <a16:creationId xmlns:a16="http://schemas.microsoft.com/office/drawing/2014/main" id="{835B5982-31FB-41F3-8702-BBD3A0F4D5C8}"/>
              </a:ext>
            </a:extLst>
          </p:cNvPr>
          <p:cNvSpPr>
            <a:spLocks noChangeShapeType="1"/>
          </p:cNvSpPr>
          <p:nvPr/>
        </p:nvSpPr>
        <p:spPr bwMode="auto">
          <a:xfrm>
            <a:off x="2265363" y="5599113"/>
            <a:ext cx="44450" cy="3968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03" name="Line 758">
            <a:extLst>
              <a:ext uri="{FF2B5EF4-FFF2-40B4-BE49-F238E27FC236}">
                <a16:creationId xmlns:a16="http://schemas.microsoft.com/office/drawing/2014/main" id="{394A063A-1369-4F82-A1C8-52EFF67C8658}"/>
              </a:ext>
            </a:extLst>
          </p:cNvPr>
          <p:cNvSpPr>
            <a:spLocks noChangeShapeType="1"/>
          </p:cNvSpPr>
          <p:nvPr/>
        </p:nvSpPr>
        <p:spPr bwMode="auto">
          <a:xfrm>
            <a:off x="2339975" y="5664200"/>
            <a:ext cx="44450" cy="412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04" name="Line 759">
            <a:extLst>
              <a:ext uri="{FF2B5EF4-FFF2-40B4-BE49-F238E27FC236}">
                <a16:creationId xmlns:a16="http://schemas.microsoft.com/office/drawing/2014/main" id="{5AD5483E-626A-4D71-A2AE-41A1B3D9DBF3}"/>
              </a:ext>
            </a:extLst>
          </p:cNvPr>
          <p:cNvSpPr>
            <a:spLocks noChangeShapeType="1"/>
          </p:cNvSpPr>
          <p:nvPr/>
        </p:nvSpPr>
        <p:spPr bwMode="auto">
          <a:xfrm>
            <a:off x="2414588" y="5732463"/>
            <a:ext cx="44450" cy="3810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05" name="Line 760">
            <a:extLst>
              <a:ext uri="{FF2B5EF4-FFF2-40B4-BE49-F238E27FC236}">
                <a16:creationId xmlns:a16="http://schemas.microsoft.com/office/drawing/2014/main" id="{EFE615ED-7A7D-4ECC-B396-1F842ACFC89F}"/>
              </a:ext>
            </a:extLst>
          </p:cNvPr>
          <p:cNvSpPr>
            <a:spLocks noChangeShapeType="1"/>
          </p:cNvSpPr>
          <p:nvPr/>
        </p:nvSpPr>
        <p:spPr bwMode="auto">
          <a:xfrm>
            <a:off x="2487613" y="5799138"/>
            <a:ext cx="44450" cy="3968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06" name="Line 761">
            <a:extLst>
              <a:ext uri="{FF2B5EF4-FFF2-40B4-BE49-F238E27FC236}">
                <a16:creationId xmlns:a16="http://schemas.microsoft.com/office/drawing/2014/main" id="{6A3C6640-1954-4991-A587-17DCB000C760}"/>
              </a:ext>
            </a:extLst>
          </p:cNvPr>
          <p:cNvSpPr>
            <a:spLocks noChangeShapeType="1"/>
          </p:cNvSpPr>
          <p:nvPr/>
        </p:nvSpPr>
        <p:spPr bwMode="auto">
          <a:xfrm>
            <a:off x="2560638" y="5865813"/>
            <a:ext cx="44450" cy="3968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07" name="Line 762">
            <a:extLst>
              <a:ext uri="{FF2B5EF4-FFF2-40B4-BE49-F238E27FC236}">
                <a16:creationId xmlns:a16="http://schemas.microsoft.com/office/drawing/2014/main" id="{A7E3D414-34C8-412C-82F1-C0F0FC589F2F}"/>
              </a:ext>
            </a:extLst>
          </p:cNvPr>
          <p:cNvSpPr>
            <a:spLocks noChangeShapeType="1"/>
          </p:cNvSpPr>
          <p:nvPr/>
        </p:nvSpPr>
        <p:spPr bwMode="auto">
          <a:xfrm>
            <a:off x="2635250" y="5930900"/>
            <a:ext cx="12700" cy="1270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08" name="Line 763">
            <a:extLst>
              <a:ext uri="{FF2B5EF4-FFF2-40B4-BE49-F238E27FC236}">
                <a16:creationId xmlns:a16="http://schemas.microsoft.com/office/drawing/2014/main" id="{A7B06612-78F8-4A4B-8573-5A7742E75861}"/>
              </a:ext>
            </a:extLst>
          </p:cNvPr>
          <p:cNvSpPr>
            <a:spLocks noChangeShapeType="1"/>
          </p:cNvSpPr>
          <p:nvPr/>
        </p:nvSpPr>
        <p:spPr bwMode="auto">
          <a:xfrm flipV="1">
            <a:off x="2647950" y="5940425"/>
            <a:ext cx="42863"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09" name="Line 764">
            <a:extLst>
              <a:ext uri="{FF2B5EF4-FFF2-40B4-BE49-F238E27FC236}">
                <a16:creationId xmlns:a16="http://schemas.microsoft.com/office/drawing/2014/main" id="{A9D7E6CA-3F9D-48CC-8A75-0F803E6DACA3}"/>
              </a:ext>
            </a:extLst>
          </p:cNvPr>
          <p:cNvSpPr>
            <a:spLocks noChangeShapeType="1"/>
          </p:cNvSpPr>
          <p:nvPr/>
        </p:nvSpPr>
        <p:spPr bwMode="auto">
          <a:xfrm flipV="1">
            <a:off x="2730500" y="5932488"/>
            <a:ext cx="60325"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10" name="Line 765">
            <a:extLst>
              <a:ext uri="{FF2B5EF4-FFF2-40B4-BE49-F238E27FC236}">
                <a16:creationId xmlns:a16="http://schemas.microsoft.com/office/drawing/2014/main" id="{0B4685CF-8F90-46D4-9F8A-07BCB24776B9}"/>
              </a:ext>
            </a:extLst>
          </p:cNvPr>
          <p:cNvSpPr>
            <a:spLocks noChangeShapeType="1"/>
          </p:cNvSpPr>
          <p:nvPr/>
        </p:nvSpPr>
        <p:spPr bwMode="auto">
          <a:xfrm flipV="1">
            <a:off x="2830513" y="5926138"/>
            <a:ext cx="58737"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11" name="Line 766">
            <a:extLst>
              <a:ext uri="{FF2B5EF4-FFF2-40B4-BE49-F238E27FC236}">
                <a16:creationId xmlns:a16="http://schemas.microsoft.com/office/drawing/2014/main" id="{C0C1323A-C8FA-4DD9-B08F-263F95779852}"/>
              </a:ext>
            </a:extLst>
          </p:cNvPr>
          <p:cNvSpPr>
            <a:spLocks noChangeShapeType="1"/>
          </p:cNvSpPr>
          <p:nvPr/>
        </p:nvSpPr>
        <p:spPr bwMode="auto">
          <a:xfrm flipV="1">
            <a:off x="2928938" y="5919788"/>
            <a:ext cx="60325"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12" name="Line 767">
            <a:extLst>
              <a:ext uri="{FF2B5EF4-FFF2-40B4-BE49-F238E27FC236}">
                <a16:creationId xmlns:a16="http://schemas.microsoft.com/office/drawing/2014/main" id="{4E52F186-2639-497B-8558-2EDE3C31E09C}"/>
              </a:ext>
            </a:extLst>
          </p:cNvPr>
          <p:cNvSpPr>
            <a:spLocks noChangeShapeType="1"/>
          </p:cNvSpPr>
          <p:nvPr/>
        </p:nvSpPr>
        <p:spPr bwMode="auto">
          <a:xfrm flipV="1">
            <a:off x="3028950" y="5913438"/>
            <a:ext cx="60325"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13" name="Line 768">
            <a:extLst>
              <a:ext uri="{FF2B5EF4-FFF2-40B4-BE49-F238E27FC236}">
                <a16:creationId xmlns:a16="http://schemas.microsoft.com/office/drawing/2014/main" id="{BDD2B97F-5748-4055-BCCC-46DB3EC91FF9}"/>
              </a:ext>
            </a:extLst>
          </p:cNvPr>
          <p:cNvSpPr>
            <a:spLocks noChangeShapeType="1"/>
          </p:cNvSpPr>
          <p:nvPr/>
        </p:nvSpPr>
        <p:spPr bwMode="auto">
          <a:xfrm flipV="1">
            <a:off x="3128963" y="5907088"/>
            <a:ext cx="58737"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14" name="Line 769">
            <a:extLst>
              <a:ext uri="{FF2B5EF4-FFF2-40B4-BE49-F238E27FC236}">
                <a16:creationId xmlns:a16="http://schemas.microsoft.com/office/drawing/2014/main" id="{A81B8CCA-D1FB-45E1-8C0B-FC6373C4BDAD}"/>
              </a:ext>
            </a:extLst>
          </p:cNvPr>
          <p:cNvSpPr>
            <a:spLocks noChangeShapeType="1"/>
          </p:cNvSpPr>
          <p:nvPr/>
        </p:nvSpPr>
        <p:spPr bwMode="auto">
          <a:xfrm flipV="1">
            <a:off x="3227388" y="5899150"/>
            <a:ext cx="60325" cy="4763"/>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15" name="Line 770">
            <a:extLst>
              <a:ext uri="{FF2B5EF4-FFF2-40B4-BE49-F238E27FC236}">
                <a16:creationId xmlns:a16="http://schemas.microsoft.com/office/drawing/2014/main" id="{0F5251C2-9369-4436-904A-CDD506659220}"/>
              </a:ext>
            </a:extLst>
          </p:cNvPr>
          <p:cNvSpPr>
            <a:spLocks noChangeShapeType="1"/>
          </p:cNvSpPr>
          <p:nvPr/>
        </p:nvSpPr>
        <p:spPr bwMode="auto">
          <a:xfrm>
            <a:off x="3327400" y="5897563"/>
            <a:ext cx="58738"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16" name="Line 771">
            <a:extLst>
              <a:ext uri="{FF2B5EF4-FFF2-40B4-BE49-F238E27FC236}">
                <a16:creationId xmlns:a16="http://schemas.microsoft.com/office/drawing/2014/main" id="{F832F4F5-894C-4365-9999-8424C3C58709}"/>
              </a:ext>
            </a:extLst>
          </p:cNvPr>
          <p:cNvSpPr>
            <a:spLocks noChangeShapeType="1"/>
          </p:cNvSpPr>
          <p:nvPr/>
        </p:nvSpPr>
        <p:spPr bwMode="auto">
          <a:xfrm>
            <a:off x="3427413" y="5899150"/>
            <a:ext cx="58737" cy="158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17" name="Line 772">
            <a:extLst>
              <a:ext uri="{FF2B5EF4-FFF2-40B4-BE49-F238E27FC236}">
                <a16:creationId xmlns:a16="http://schemas.microsoft.com/office/drawing/2014/main" id="{21593F9A-5017-4B2A-AA3C-2749214FEEF5}"/>
              </a:ext>
            </a:extLst>
          </p:cNvPr>
          <p:cNvSpPr>
            <a:spLocks noChangeShapeType="1"/>
          </p:cNvSpPr>
          <p:nvPr/>
        </p:nvSpPr>
        <p:spPr bwMode="auto">
          <a:xfrm>
            <a:off x="3527425" y="5900738"/>
            <a:ext cx="58738" cy="158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18" name="Line 773">
            <a:extLst>
              <a:ext uri="{FF2B5EF4-FFF2-40B4-BE49-F238E27FC236}">
                <a16:creationId xmlns:a16="http://schemas.microsoft.com/office/drawing/2014/main" id="{101A6878-BAA2-4B7D-B38A-415EF57AF280}"/>
              </a:ext>
            </a:extLst>
          </p:cNvPr>
          <p:cNvSpPr>
            <a:spLocks noChangeShapeType="1"/>
          </p:cNvSpPr>
          <p:nvPr/>
        </p:nvSpPr>
        <p:spPr bwMode="auto">
          <a:xfrm>
            <a:off x="3625850" y="5902325"/>
            <a:ext cx="60325" cy="158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19" name="Line 774">
            <a:extLst>
              <a:ext uri="{FF2B5EF4-FFF2-40B4-BE49-F238E27FC236}">
                <a16:creationId xmlns:a16="http://schemas.microsoft.com/office/drawing/2014/main" id="{D606D518-2295-42B8-9861-5FC8BF687EE9}"/>
              </a:ext>
            </a:extLst>
          </p:cNvPr>
          <p:cNvSpPr>
            <a:spLocks noChangeShapeType="1"/>
          </p:cNvSpPr>
          <p:nvPr/>
        </p:nvSpPr>
        <p:spPr bwMode="auto">
          <a:xfrm>
            <a:off x="3725863" y="5903913"/>
            <a:ext cx="58737"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20" name="Line 775">
            <a:extLst>
              <a:ext uri="{FF2B5EF4-FFF2-40B4-BE49-F238E27FC236}">
                <a16:creationId xmlns:a16="http://schemas.microsoft.com/office/drawing/2014/main" id="{D38E0364-2D72-4166-A4E6-6169CE9C4AA1}"/>
              </a:ext>
            </a:extLst>
          </p:cNvPr>
          <p:cNvSpPr>
            <a:spLocks noChangeShapeType="1"/>
          </p:cNvSpPr>
          <p:nvPr/>
        </p:nvSpPr>
        <p:spPr bwMode="auto">
          <a:xfrm>
            <a:off x="3825875" y="5905500"/>
            <a:ext cx="58738"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21" name="Line 776">
            <a:extLst>
              <a:ext uri="{FF2B5EF4-FFF2-40B4-BE49-F238E27FC236}">
                <a16:creationId xmlns:a16="http://schemas.microsoft.com/office/drawing/2014/main" id="{FA328FC7-7657-4AA7-859B-6418998234B7}"/>
              </a:ext>
            </a:extLst>
          </p:cNvPr>
          <p:cNvSpPr>
            <a:spLocks noChangeShapeType="1"/>
          </p:cNvSpPr>
          <p:nvPr/>
        </p:nvSpPr>
        <p:spPr bwMode="auto">
          <a:xfrm>
            <a:off x="3925888" y="5907088"/>
            <a:ext cx="42862"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22" name="Line 777">
            <a:extLst>
              <a:ext uri="{FF2B5EF4-FFF2-40B4-BE49-F238E27FC236}">
                <a16:creationId xmlns:a16="http://schemas.microsoft.com/office/drawing/2014/main" id="{52E1BF7F-BF1C-42D4-A0F6-9CBB53DAFE66}"/>
              </a:ext>
            </a:extLst>
          </p:cNvPr>
          <p:cNvSpPr>
            <a:spLocks noChangeShapeType="1"/>
          </p:cNvSpPr>
          <p:nvPr/>
        </p:nvSpPr>
        <p:spPr bwMode="auto">
          <a:xfrm>
            <a:off x="3968750" y="5907088"/>
            <a:ext cx="15875"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23" name="Line 778">
            <a:extLst>
              <a:ext uri="{FF2B5EF4-FFF2-40B4-BE49-F238E27FC236}">
                <a16:creationId xmlns:a16="http://schemas.microsoft.com/office/drawing/2014/main" id="{6C663369-E51F-4BE9-B706-1E0AA4EA8437}"/>
              </a:ext>
            </a:extLst>
          </p:cNvPr>
          <p:cNvSpPr>
            <a:spLocks noChangeShapeType="1"/>
          </p:cNvSpPr>
          <p:nvPr/>
        </p:nvSpPr>
        <p:spPr bwMode="auto">
          <a:xfrm>
            <a:off x="4024313" y="5910263"/>
            <a:ext cx="58737"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24" name="Line 779">
            <a:extLst>
              <a:ext uri="{FF2B5EF4-FFF2-40B4-BE49-F238E27FC236}">
                <a16:creationId xmlns:a16="http://schemas.microsoft.com/office/drawing/2014/main" id="{28D4CEED-1139-431D-9F4B-40BC4C317E33}"/>
              </a:ext>
            </a:extLst>
          </p:cNvPr>
          <p:cNvSpPr>
            <a:spLocks noChangeShapeType="1"/>
          </p:cNvSpPr>
          <p:nvPr/>
        </p:nvSpPr>
        <p:spPr bwMode="auto">
          <a:xfrm>
            <a:off x="4124325" y="5918200"/>
            <a:ext cx="60325"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25" name="Line 780">
            <a:extLst>
              <a:ext uri="{FF2B5EF4-FFF2-40B4-BE49-F238E27FC236}">
                <a16:creationId xmlns:a16="http://schemas.microsoft.com/office/drawing/2014/main" id="{D4D63E3A-C3C4-4A6B-9421-30A3AA73C3F6}"/>
              </a:ext>
            </a:extLst>
          </p:cNvPr>
          <p:cNvSpPr>
            <a:spLocks noChangeShapeType="1"/>
          </p:cNvSpPr>
          <p:nvPr/>
        </p:nvSpPr>
        <p:spPr bwMode="auto">
          <a:xfrm>
            <a:off x="4222750" y="5924550"/>
            <a:ext cx="60325"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26" name="Line 781">
            <a:extLst>
              <a:ext uri="{FF2B5EF4-FFF2-40B4-BE49-F238E27FC236}">
                <a16:creationId xmlns:a16="http://schemas.microsoft.com/office/drawing/2014/main" id="{E5B3A5D8-0FC2-4892-82AB-96581D5F646C}"/>
              </a:ext>
            </a:extLst>
          </p:cNvPr>
          <p:cNvSpPr>
            <a:spLocks noChangeShapeType="1"/>
          </p:cNvSpPr>
          <p:nvPr/>
        </p:nvSpPr>
        <p:spPr bwMode="auto">
          <a:xfrm>
            <a:off x="4321175" y="5930900"/>
            <a:ext cx="60325" cy="4763"/>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27" name="Line 782">
            <a:extLst>
              <a:ext uri="{FF2B5EF4-FFF2-40B4-BE49-F238E27FC236}">
                <a16:creationId xmlns:a16="http://schemas.microsoft.com/office/drawing/2014/main" id="{6A68AE9C-8648-4A43-8AAE-D3438C2796AE}"/>
              </a:ext>
            </a:extLst>
          </p:cNvPr>
          <p:cNvSpPr>
            <a:spLocks noChangeShapeType="1"/>
          </p:cNvSpPr>
          <p:nvPr/>
        </p:nvSpPr>
        <p:spPr bwMode="auto">
          <a:xfrm>
            <a:off x="4421188" y="5937250"/>
            <a:ext cx="60325" cy="4763"/>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28" name="Line 783">
            <a:extLst>
              <a:ext uri="{FF2B5EF4-FFF2-40B4-BE49-F238E27FC236}">
                <a16:creationId xmlns:a16="http://schemas.microsoft.com/office/drawing/2014/main" id="{0D9C7A9C-BCFA-4CB2-A8DD-2DE34BFBD5E0}"/>
              </a:ext>
            </a:extLst>
          </p:cNvPr>
          <p:cNvSpPr>
            <a:spLocks noChangeShapeType="1"/>
          </p:cNvSpPr>
          <p:nvPr/>
        </p:nvSpPr>
        <p:spPr bwMode="auto">
          <a:xfrm>
            <a:off x="4521200" y="5945188"/>
            <a:ext cx="58738"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29" name="Line 784">
            <a:extLst>
              <a:ext uri="{FF2B5EF4-FFF2-40B4-BE49-F238E27FC236}">
                <a16:creationId xmlns:a16="http://schemas.microsoft.com/office/drawing/2014/main" id="{66CD0F5A-27E4-4F1A-B1A2-560A87026A32}"/>
              </a:ext>
            </a:extLst>
          </p:cNvPr>
          <p:cNvSpPr>
            <a:spLocks noChangeShapeType="1"/>
          </p:cNvSpPr>
          <p:nvPr/>
        </p:nvSpPr>
        <p:spPr bwMode="auto">
          <a:xfrm>
            <a:off x="1987550" y="5076825"/>
            <a:ext cx="6350" cy="190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30" name="Line 785">
            <a:extLst>
              <a:ext uri="{FF2B5EF4-FFF2-40B4-BE49-F238E27FC236}">
                <a16:creationId xmlns:a16="http://schemas.microsoft.com/office/drawing/2014/main" id="{F41D8ECE-1D8F-4CB8-A7A2-5DAA27565457}"/>
              </a:ext>
            </a:extLst>
          </p:cNvPr>
          <p:cNvSpPr>
            <a:spLocks noChangeShapeType="1"/>
          </p:cNvSpPr>
          <p:nvPr/>
        </p:nvSpPr>
        <p:spPr bwMode="auto">
          <a:xfrm>
            <a:off x="2003425" y="5133975"/>
            <a:ext cx="6350" cy="17463"/>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31" name="Line 786">
            <a:extLst>
              <a:ext uri="{FF2B5EF4-FFF2-40B4-BE49-F238E27FC236}">
                <a16:creationId xmlns:a16="http://schemas.microsoft.com/office/drawing/2014/main" id="{B2622EF3-98AB-4950-AF84-26D1FFE11185}"/>
              </a:ext>
            </a:extLst>
          </p:cNvPr>
          <p:cNvSpPr>
            <a:spLocks noChangeShapeType="1"/>
          </p:cNvSpPr>
          <p:nvPr/>
        </p:nvSpPr>
        <p:spPr bwMode="auto">
          <a:xfrm>
            <a:off x="2020888" y="5191125"/>
            <a:ext cx="6350" cy="190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32" name="Line 787">
            <a:extLst>
              <a:ext uri="{FF2B5EF4-FFF2-40B4-BE49-F238E27FC236}">
                <a16:creationId xmlns:a16="http://schemas.microsoft.com/office/drawing/2014/main" id="{BEE96100-2B2B-4A58-9241-42F0C939B456}"/>
              </a:ext>
            </a:extLst>
          </p:cNvPr>
          <p:cNvSpPr>
            <a:spLocks noChangeShapeType="1"/>
          </p:cNvSpPr>
          <p:nvPr/>
        </p:nvSpPr>
        <p:spPr bwMode="auto">
          <a:xfrm>
            <a:off x="2039938" y="5248275"/>
            <a:ext cx="4762" cy="190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33" name="Line 788">
            <a:extLst>
              <a:ext uri="{FF2B5EF4-FFF2-40B4-BE49-F238E27FC236}">
                <a16:creationId xmlns:a16="http://schemas.microsoft.com/office/drawing/2014/main" id="{D6FB211E-2261-45DD-8A03-A2770BEB180B}"/>
              </a:ext>
            </a:extLst>
          </p:cNvPr>
          <p:cNvSpPr>
            <a:spLocks noChangeShapeType="1"/>
          </p:cNvSpPr>
          <p:nvPr/>
        </p:nvSpPr>
        <p:spPr bwMode="auto">
          <a:xfrm>
            <a:off x="2055813" y="5303838"/>
            <a:ext cx="4762" cy="2063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34" name="Line 789">
            <a:extLst>
              <a:ext uri="{FF2B5EF4-FFF2-40B4-BE49-F238E27FC236}">
                <a16:creationId xmlns:a16="http://schemas.microsoft.com/office/drawing/2014/main" id="{E9951890-67FB-4BBA-84A9-6A7BDF9736DB}"/>
              </a:ext>
            </a:extLst>
          </p:cNvPr>
          <p:cNvSpPr>
            <a:spLocks noChangeShapeType="1"/>
          </p:cNvSpPr>
          <p:nvPr/>
        </p:nvSpPr>
        <p:spPr bwMode="auto">
          <a:xfrm>
            <a:off x="2074863" y="5362575"/>
            <a:ext cx="3175" cy="17463"/>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35" name="Line 790">
            <a:extLst>
              <a:ext uri="{FF2B5EF4-FFF2-40B4-BE49-F238E27FC236}">
                <a16:creationId xmlns:a16="http://schemas.microsoft.com/office/drawing/2014/main" id="{111A6DA5-A93C-43AF-BD89-CEEA4129E08C}"/>
              </a:ext>
            </a:extLst>
          </p:cNvPr>
          <p:cNvSpPr>
            <a:spLocks noChangeShapeType="1"/>
          </p:cNvSpPr>
          <p:nvPr/>
        </p:nvSpPr>
        <p:spPr bwMode="auto">
          <a:xfrm>
            <a:off x="2089150" y="5419725"/>
            <a:ext cx="6350" cy="190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36" name="Line 791">
            <a:extLst>
              <a:ext uri="{FF2B5EF4-FFF2-40B4-BE49-F238E27FC236}">
                <a16:creationId xmlns:a16="http://schemas.microsoft.com/office/drawing/2014/main" id="{0030A910-118F-406F-B8CC-52B678B358CF}"/>
              </a:ext>
            </a:extLst>
          </p:cNvPr>
          <p:cNvSpPr>
            <a:spLocks noChangeShapeType="1"/>
          </p:cNvSpPr>
          <p:nvPr/>
        </p:nvSpPr>
        <p:spPr bwMode="auto">
          <a:xfrm>
            <a:off x="2106613" y="5476875"/>
            <a:ext cx="6350" cy="190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37" name="Line 792">
            <a:extLst>
              <a:ext uri="{FF2B5EF4-FFF2-40B4-BE49-F238E27FC236}">
                <a16:creationId xmlns:a16="http://schemas.microsoft.com/office/drawing/2014/main" id="{254004BA-C5EF-459C-B624-093D902C35C2}"/>
              </a:ext>
            </a:extLst>
          </p:cNvPr>
          <p:cNvSpPr>
            <a:spLocks noChangeShapeType="1"/>
          </p:cNvSpPr>
          <p:nvPr/>
        </p:nvSpPr>
        <p:spPr bwMode="auto">
          <a:xfrm>
            <a:off x="2124075" y="5532438"/>
            <a:ext cx="4763" cy="2063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38" name="Line 793">
            <a:extLst>
              <a:ext uri="{FF2B5EF4-FFF2-40B4-BE49-F238E27FC236}">
                <a16:creationId xmlns:a16="http://schemas.microsoft.com/office/drawing/2014/main" id="{A4E020F9-5D9F-4FCF-A7DA-FC6C3CECBA7B}"/>
              </a:ext>
            </a:extLst>
          </p:cNvPr>
          <p:cNvSpPr>
            <a:spLocks noChangeShapeType="1"/>
          </p:cNvSpPr>
          <p:nvPr/>
        </p:nvSpPr>
        <p:spPr bwMode="auto">
          <a:xfrm>
            <a:off x="2141538" y="5591175"/>
            <a:ext cx="6350" cy="17463"/>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39" name="Line 794">
            <a:extLst>
              <a:ext uri="{FF2B5EF4-FFF2-40B4-BE49-F238E27FC236}">
                <a16:creationId xmlns:a16="http://schemas.microsoft.com/office/drawing/2014/main" id="{77D799B1-7E14-42A3-B930-13F8330E26D7}"/>
              </a:ext>
            </a:extLst>
          </p:cNvPr>
          <p:cNvSpPr>
            <a:spLocks noChangeShapeType="1"/>
          </p:cNvSpPr>
          <p:nvPr/>
        </p:nvSpPr>
        <p:spPr bwMode="auto">
          <a:xfrm>
            <a:off x="2157413" y="5648325"/>
            <a:ext cx="6350" cy="190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40" name="Line 795">
            <a:extLst>
              <a:ext uri="{FF2B5EF4-FFF2-40B4-BE49-F238E27FC236}">
                <a16:creationId xmlns:a16="http://schemas.microsoft.com/office/drawing/2014/main" id="{C8067B96-40E0-450F-A0E3-26C6A1B85A1F}"/>
              </a:ext>
            </a:extLst>
          </p:cNvPr>
          <p:cNvSpPr>
            <a:spLocks noChangeShapeType="1"/>
          </p:cNvSpPr>
          <p:nvPr/>
        </p:nvSpPr>
        <p:spPr bwMode="auto">
          <a:xfrm>
            <a:off x="2174875" y="5705475"/>
            <a:ext cx="6350" cy="190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41" name="Line 796">
            <a:extLst>
              <a:ext uri="{FF2B5EF4-FFF2-40B4-BE49-F238E27FC236}">
                <a16:creationId xmlns:a16="http://schemas.microsoft.com/office/drawing/2014/main" id="{F47805BE-CE31-4FCA-9024-BF9F2A9AC304}"/>
              </a:ext>
            </a:extLst>
          </p:cNvPr>
          <p:cNvSpPr>
            <a:spLocks noChangeShapeType="1"/>
          </p:cNvSpPr>
          <p:nvPr/>
        </p:nvSpPr>
        <p:spPr bwMode="auto">
          <a:xfrm>
            <a:off x="2192338" y="5762625"/>
            <a:ext cx="6350" cy="2063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42" name="Line 797">
            <a:extLst>
              <a:ext uri="{FF2B5EF4-FFF2-40B4-BE49-F238E27FC236}">
                <a16:creationId xmlns:a16="http://schemas.microsoft.com/office/drawing/2014/main" id="{94F1D71D-8BE1-4783-BC25-E4FC0FB3E7B1}"/>
              </a:ext>
            </a:extLst>
          </p:cNvPr>
          <p:cNvSpPr>
            <a:spLocks noChangeShapeType="1"/>
          </p:cNvSpPr>
          <p:nvPr/>
        </p:nvSpPr>
        <p:spPr bwMode="auto">
          <a:xfrm>
            <a:off x="2212975" y="5818188"/>
            <a:ext cx="11113" cy="17462"/>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43" name="Line 798">
            <a:extLst>
              <a:ext uri="{FF2B5EF4-FFF2-40B4-BE49-F238E27FC236}">
                <a16:creationId xmlns:a16="http://schemas.microsoft.com/office/drawing/2014/main" id="{8EBD2DF8-CE29-40EB-B27B-4A876B8F9F30}"/>
              </a:ext>
            </a:extLst>
          </p:cNvPr>
          <p:cNvSpPr>
            <a:spLocks noChangeShapeType="1"/>
          </p:cNvSpPr>
          <p:nvPr/>
        </p:nvSpPr>
        <p:spPr bwMode="auto">
          <a:xfrm>
            <a:off x="2246313" y="5868988"/>
            <a:ext cx="11112" cy="17462"/>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44" name="Line 799">
            <a:extLst>
              <a:ext uri="{FF2B5EF4-FFF2-40B4-BE49-F238E27FC236}">
                <a16:creationId xmlns:a16="http://schemas.microsoft.com/office/drawing/2014/main" id="{C1753FE1-A89F-49B0-B589-160216BE3CC1}"/>
              </a:ext>
            </a:extLst>
          </p:cNvPr>
          <p:cNvSpPr>
            <a:spLocks noChangeShapeType="1"/>
          </p:cNvSpPr>
          <p:nvPr/>
        </p:nvSpPr>
        <p:spPr bwMode="auto">
          <a:xfrm>
            <a:off x="2279650" y="5919788"/>
            <a:ext cx="9525" cy="158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45" name="Line 800">
            <a:extLst>
              <a:ext uri="{FF2B5EF4-FFF2-40B4-BE49-F238E27FC236}">
                <a16:creationId xmlns:a16="http://schemas.microsoft.com/office/drawing/2014/main" id="{66676A98-83E9-4572-A065-2CEC1AB7ADAC}"/>
              </a:ext>
            </a:extLst>
          </p:cNvPr>
          <p:cNvSpPr>
            <a:spLocks noChangeShapeType="1"/>
          </p:cNvSpPr>
          <p:nvPr/>
        </p:nvSpPr>
        <p:spPr bwMode="auto">
          <a:xfrm>
            <a:off x="2311400" y="5969000"/>
            <a:ext cx="12700" cy="158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46" name="Line 801">
            <a:extLst>
              <a:ext uri="{FF2B5EF4-FFF2-40B4-BE49-F238E27FC236}">
                <a16:creationId xmlns:a16="http://schemas.microsoft.com/office/drawing/2014/main" id="{8543DDE9-7D1B-47A2-A159-31F8D3E0A933}"/>
              </a:ext>
            </a:extLst>
          </p:cNvPr>
          <p:cNvSpPr>
            <a:spLocks noChangeShapeType="1"/>
          </p:cNvSpPr>
          <p:nvPr/>
        </p:nvSpPr>
        <p:spPr bwMode="auto">
          <a:xfrm>
            <a:off x="2346325" y="6018213"/>
            <a:ext cx="11113" cy="158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47" name="Line 802">
            <a:extLst>
              <a:ext uri="{FF2B5EF4-FFF2-40B4-BE49-F238E27FC236}">
                <a16:creationId xmlns:a16="http://schemas.microsoft.com/office/drawing/2014/main" id="{D53E8564-F9B6-41F8-AFE7-EA0832BF1F79}"/>
              </a:ext>
            </a:extLst>
          </p:cNvPr>
          <p:cNvSpPr>
            <a:spLocks noChangeShapeType="1"/>
          </p:cNvSpPr>
          <p:nvPr/>
        </p:nvSpPr>
        <p:spPr bwMode="auto">
          <a:xfrm>
            <a:off x="2378075" y="6067425"/>
            <a:ext cx="11113" cy="158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48" name="Line 803">
            <a:extLst>
              <a:ext uri="{FF2B5EF4-FFF2-40B4-BE49-F238E27FC236}">
                <a16:creationId xmlns:a16="http://schemas.microsoft.com/office/drawing/2014/main" id="{FCB07B0D-CB9C-43E0-9D3A-4C9F9D0C06E1}"/>
              </a:ext>
            </a:extLst>
          </p:cNvPr>
          <p:cNvSpPr>
            <a:spLocks noChangeShapeType="1"/>
          </p:cNvSpPr>
          <p:nvPr/>
        </p:nvSpPr>
        <p:spPr bwMode="auto">
          <a:xfrm>
            <a:off x="2411413" y="6116638"/>
            <a:ext cx="11112" cy="17462"/>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49" name="Line 804">
            <a:extLst>
              <a:ext uri="{FF2B5EF4-FFF2-40B4-BE49-F238E27FC236}">
                <a16:creationId xmlns:a16="http://schemas.microsoft.com/office/drawing/2014/main" id="{CAC5C52F-2EEC-4760-912D-5D5619375A88}"/>
              </a:ext>
            </a:extLst>
          </p:cNvPr>
          <p:cNvSpPr>
            <a:spLocks noChangeShapeType="1"/>
          </p:cNvSpPr>
          <p:nvPr/>
        </p:nvSpPr>
        <p:spPr bwMode="auto">
          <a:xfrm>
            <a:off x="2443163" y="6167438"/>
            <a:ext cx="11112" cy="158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50" name="Line 805">
            <a:extLst>
              <a:ext uri="{FF2B5EF4-FFF2-40B4-BE49-F238E27FC236}">
                <a16:creationId xmlns:a16="http://schemas.microsoft.com/office/drawing/2014/main" id="{9BF8EAFF-4C71-4F9E-8B8B-5D6697305F98}"/>
              </a:ext>
            </a:extLst>
          </p:cNvPr>
          <p:cNvSpPr>
            <a:spLocks noChangeShapeType="1"/>
          </p:cNvSpPr>
          <p:nvPr/>
        </p:nvSpPr>
        <p:spPr bwMode="auto">
          <a:xfrm>
            <a:off x="2478088" y="6216650"/>
            <a:ext cx="11112" cy="17463"/>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51" name="Line 806">
            <a:extLst>
              <a:ext uri="{FF2B5EF4-FFF2-40B4-BE49-F238E27FC236}">
                <a16:creationId xmlns:a16="http://schemas.microsoft.com/office/drawing/2014/main" id="{18F4FB3B-1F13-4D57-895B-6416D2574272}"/>
              </a:ext>
            </a:extLst>
          </p:cNvPr>
          <p:cNvSpPr>
            <a:spLocks noChangeShapeType="1"/>
          </p:cNvSpPr>
          <p:nvPr/>
        </p:nvSpPr>
        <p:spPr bwMode="auto">
          <a:xfrm>
            <a:off x="2511425" y="6267450"/>
            <a:ext cx="9525" cy="17463"/>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52" name="Line 807">
            <a:extLst>
              <a:ext uri="{FF2B5EF4-FFF2-40B4-BE49-F238E27FC236}">
                <a16:creationId xmlns:a16="http://schemas.microsoft.com/office/drawing/2014/main" id="{2BCE49D2-37D5-402A-8C72-7DE3DA6F0BC8}"/>
              </a:ext>
            </a:extLst>
          </p:cNvPr>
          <p:cNvSpPr>
            <a:spLocks noChangeShapeType="1"/>
          </p:cNvSpPr>
          <p:nvPr/>
        </p:nvSpPr>
        <p:spPr bwMode="auto">
          <a:xfrm>
            <a:off x="2544763" y="6316663"/>
            <a:ext cx="9525" cy="17462"/>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53" name="Line 808">
            <a:extLst>
              <a:ext uri="{FF2B5EF4-FFF2-40B4-BE49-F238E27FC236}">
                <a16:creationId xmlns:a16="http://schemas.microsoft.com/office/drawing/2014/main" id="{03CA883A-D8E5-4768-A817-FF6A81FD4446}"/>
              </a:ext>
            </a:extLst>
          </p:cNvPr>
          <p:cNvSpPr>
            <a:spLocks noChangeShapeType="1"/>
          </p:cNvSpPr>
          <p:nvPr/>
        </p:nvSpPr>
        <p:spPr bwMode="auto">
          <a:xfrm>
            <a:off x="2576513" y="6365875"/>
            <a:ext cx="11112" cy="17463"/>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54" name="Line 809">
            <a:extLst>
              <a:ext uri="{FF2B5EF4-FFF2-40B4-BE49-F238E27FC236}">
                <a16:creationId xmlns:a16="http://schemas.microsoft.com/office/drawing/2014/main" id="{A45AEBAC-9C6C-4872-ABC8-2B07CD4FC4EF}"/>
              </a:ext>
            </a:extLst>
          </p:cNvPr>
          <p:cNvSpPr>
            <a:spLocks noChangeShapeType="1"/>
          </p:cNvSpPr>
          <p:nvPr/>
        </p:nvSpPr>
        <p:spPr bwMode="auto">
          <a:xfrm>
            <a:off x="2609850" y="6415088"/>
            <a:ext cx="12700" cy="17462"/>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55" name="Line 810">
            <a:extLst>
              <a:ext uri="{FF2B5EF4-FFF2-40B4-BE49-F238E27FC236}">
                <a16:creationId xmlns:a16="http://schemas.microsoft.com/office/drawing/2014/main" id="{29ED2D23-0B8B-4DE2-A80E-997B4712595D}"/>
              </a:ext>
            </a:extLst>
          </p:cNvPr>
          <p:cNvSpPr>
            <a:spLocks noChangeShapeType="1"/>
          </p:cNvSpPr>
          <p:nvPr/>
        </p:nvSpPr>
        <p:spPr bwMode="auto">
          <a:xfrm>
            <a:off x="2643188" y="6465888"/>
            <a:ext cx="4762" cy="63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56" name="Line 811">
            <a:extLst>
              <a:ext uri="{FF2B5EF4-FFF2-40B4-BE49-F238E27FC236}">
                <a16:creationId xmlns:a16="http://schemas.microsoft.com/office/drawing/2014/main" id="{9612B25C-6E16-4699-B534-E142F627D00D}"/>
              </a:ext>
            </a:extLst>
          </p:cNvPr>
          <p:cNvSpPr>
            <a:spLocks noChangeShapeType="1"/>
          </p:cNvSpPr>
          <p:nvPr/>
        </p:nvSpPr>
        <p:spPr bwMode="auto">
          <a:xfrm>
            <a:off x="2647950" y="6472238"/>
            <a:ext cx="9525"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57" name="Line 812">
            <a:extLst>
              <a:ext uri="{FF2B5EF4-FFF2-40B4-BE49-F238E27FC236}">
                <a16:creationId xmlns:a16="http://schemas.microsoft.com/office/drawing/2014/main" id="{6F59CE49-F004-43BC-B1BE-43E242F8195D}"/>
              </a:ext>
            </a:extLst>
          </p:cNvPr>
          <p:cNvSpPr>
            <a:spLocks noChangeShapeType="1"/>
          </p:cNvSpPr>
          <p:nvPr/>
        </p:nvSpPr>
        <p:spPr bwMode="auto">
          <a:xfrm>
            <a:off x="2698750" y="6473825"/>
            <a:ext cx="20638"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58" name="Line 813">
            <a:extLst>
              <a:ext uri="{FF2B5EF4-FFF2-40B4-BE49-F238E27FC236}">
                <a16:creationId xmlns:a16="http://schemas.microsoft.com/office/drawing/2014/main" id="{4F7C81E9-A332-4D59-A42F-682D0275FF73}"/>
              </a:ext>
            </a:extLst>
          </p:cNvPr>
          <p:cNvSpPr>
            <a:spLocks noChangeShapeType="1"/>
          </p:cNvSpPr>
          <p:nvPr/>
        </p:nvSpPr>
        <p:spPr bwMode="auto">
          <a:xfrm>
            <a:off x="2757488" y="6477000"/>
            <a:ext cx="22225"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59" name="Line 814">
            <a:extLst>
              <a:ext uri="{FF2B5EF4-FFF2-40B4-BE49-F238E27FC236}">
                <a16:creationId xmlns:a16="http://schemas.microsoft.com/office/drawing/2014/main" id="{C49AFCED-AD4A-48C1-BEEA-3E6637A0BA07}"/>
              </a:ext>
            </a:extLst>
          </p:cNvPr>
          <p:cNvSpPr>
            <a:spLocks noChangeShapeType="1"/>
          </p:cNvSpPr>
          <p:nvPr/>
        </p:nvSpPr>
        <p:spPr bwMode="auto">
          <a:xfrm>
            <a:off x="2817813" y="6478588"/>
            <a:ext cx="20637"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60" name="Line 815">
            <a:extLst>
              <a:ext uri="{FF2B5EF4-FFF2-40B4-BE49-F238E27FC236}">
                <a16:creationId xmlns:a16="http://schemas.microsoft.com/office/drawing/2014/main" id="{551E251A-238D-46C1-85EF-19359679928B}"/>
              </a:ext>
            </a:extLst>
          </p:cNvPr>
          <p:cNvSpPr>
            <a:spLocks noChangeShapeType="1"/>
          </p:cNvSpPr>
          <p:nvPr/>
        </p:nvSpPr>
        <p:spPr bwMode="auto">
          <a:xfrm>
            <a:off x="2878138" y="6481763"/>
            <a:ext cx="19050" cy="158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61" name="Line 816">
            <a:extLst>
              <a:ext uri="{FF2B5EF4-FFF2-40B4-BE49-F238E27FC236}">
                <a16:creationId xmlns:a16="http://schemas.microsoft.com/office/drawing/2014/main" id="{F872B842-88EC-4E23-9B83-E362A974492E}"/>
              </a:ext>
            </a:extLst>
          </p:cNvPr>
          <p:cNvSpPr>
            <a:spLocks noChangeShapeType="1"/>
          </p:cNvSpPr>
          <p:nvPr/>
        </p:nvSpPr>
        <p:spPr bwMode="auto">
          <a:xfrm>
            <a:off x="2936875" y="6484938"/>
            <a:ext cx="20638"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62" name="Line 817">
            <a:extLst>
              <a:ext uri="{FF2B5EF4-FFF2-40B4-BE49-F238E27FC236}">
                <a16:creationId xmlns:a16="http://schemas.microsoft.com/office/drawing/2014/main" id="{AE25FE0A-080A-4AB5-86CF-2D39247955C4}"/>
              </a:ext>
            </a:extLst>
          </p:cNvPr>
          <p:cNvSpPr>
            <a:spLocks noChangeShapeType="1"/>
          </p:cNvSpPr>
          <p:nvPr/>
        </p:nvSpPr>
        <p:spPr bwMode="auto">
          <a:xfrm>
            <a:off x="2997200" y="6486525"/>
            <a:ext cx="19050" cy="158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63" name="Line 818">
            <a:extLst>
              <a:ext uri="{FF2B5EF4-FFF2-40B4-BE49-F238E27FC236}">
                <a16:creationId xmlns:a16="http://schemas.microsoft.com/office/drawing/2014/main" id="{2E26DC17-AFB3-4A32-8E8B-49499F897132}"/>
              </a:ext>
            </a:extLst>
          </p:cNvPr>
          <p:cNvSpPr>
            <a:spLocks noChangeShapeType="1"/>
          </p:cNvSpPr>
          <p:nvPr/>
        </p:nvSpPr>
        <p:spPr bwMode="auto">
          <a:xfrm>
            <a:off x="3057525" y="6488113"/>
            <a:ext cx="19050" cy="158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64" name="Line 819">
            <a:extLst>
              <a:ext uri="{FF2B5EF4-FFF2-40B4-BE49-F238E27FC236}">
                <a16:creationId xmlns:a16="http://schemas.microsoft.com/office/drawing/2014/main" id="{220432AC-FA74-462C-AF91-ECF0BFEC05AB}"/>
              </a:ext>
            </a:extLst>
          </p:cNvPr>
          <p:cNvSpPr>
            <a:spLocks noChangeShapeType="1"/>
          </p:cNvSpPr>
          <p:nvPr/>
        </p:nvSpPr>
        <p:spPr bwMode="auto">
          <a:xfrm>
            <a:off x="3117850" y="6491288"/>
            <a:ext cx="1905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65" name="Line 820">
            <a:extLst>
              <a:ext uri="{FF2B5EF4-FFF2-40B4-BE49-F238E27FC236}">
                <a16:creationId xmlns:a16="http://schemas.microsoft.com/office/drawing/2014/main" id="{5FE418A5-E388-4CF4-8B2E-D78B25B5D7B7}"/>
              </a:ext>
            </a:extLst>
          </p:cNvPr>
          <p:cNvSpPr>
            <a:spLocks noChangeShapeType="1"/>
          </p:cNvSpPr>
          <p:nvPr/>
        </p:nvSpPr>
        <p:spPr bwMode="auto">
          <a:xfrm>
            <a:off x="3176588" y="6492875"/>
            <a:ext cx="1905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66" name="Line 821">
            <a:extLst>
              <a:ext uri="{FF2B5EF4-FFF2-40B4-BE49-F238E27FC236}">
                <a16:creationId xmlns:a16="http://schemas.microsoft.com/office/drawing/2014/main" id="{7D1BB81E-B197-426B-9E0D-571C374194DC}"/>
              </a:ext>
            </a:extLst>
          </p:cNvPr>
          <p:cNvSpPr>
            <a:spLocks noChangeShapeType="1"/>
          </p:cNvSpPr>
          <p:nvPr/>
        </p:nvSpPr>
        <p:spPr bwMode="auto">
          <a:xfrm>
            <a:off x="3235325" y="6496050"/>
            <a:ext cx="20638" cy="158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67" name="Line 822">
            <a:extLst>
              <a:ext uri="{FF2B5EF4-FFF2-40B4-BE49-F238E27FC236}">
                <a16:creationId xmlns:a16="http://schemas.microsoft.com/office/drawing/2014/main" id="{BA7FD183-DDA3-4ABC-88BA-11006991716C}"/>
              </a:ext>
            </a:extLst>
          </p:cNvPr>
          <p:cNvSpPr>
            <a:spLocks noChangeShapeType="1"/>
          </p:cNvSpPr>
          <p:nvPr/>
        </p:nvSpPr>
        <p:spPr bwMode="auto">
          <a:xfrm>
            <a:off x="3297238" y="6497638"/>
            <a:ext cx="11112" cy="158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68" name="Line 823">
            <a:extLst>
              <a:ext uri="{FF2B5EF4-FFF2-40B4-BE49-F238E27FC236}">
                <a16:creationId xmlns:a16="http://schemas.microsoft.com/office/drawing/2014/main" id="{93E1D715-1393-4421-A7FC-1CC13C398978}"/>
              </a:ext>
            </a:extLst>
          </p:cNvPr>
          <p:cNvSpPr>
            <a:spLocks noChangeShapeType="1"/>
          </p:cNvSpPr>
          <p:nvPr/>
        </p:nvSpPr>
        <p:spPr bwMode="auto">
          <a:xfrm>
            <a:off x="3308350" y="6499225"/>
            <a:ext cx="7938"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69" name="Line 824">
            <a:extLst>
              <a:ext uri="{FF2B5EF4-FFF2-40B4-BE49-F238E27FC236}">
                <a16:creationId xmlns:a16="http://schemas.microsoft.com/office/drawing/2014/main" id="{61ACC008-A6DC-4892-A178-4DE2F85A65AD}"/>
              </a:ext>
            </a:extLst>
          </p:cNvPr>
          <p:cNvSpPr>
            <a:spLocks noChangeShapeType="1"/>
          </p:cNvSpPr>
          <p:nvPr/>
        </p:nvSpPr>
        <p:spPr bwMode="auto">
          <a:xfrm>
            <a:off x="3354388" y="6507163"/>
            <a:ext cx="20637"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70" name="Line 825">
            <a:extLst>
              <a:ext uri="{FF2B5EF4-FFF2-40B4-BE49-F238E27FC236}">
                <a16:creationId xmlns:a16="http://schemas.microsoft.com/office/drawing/2014/main" id="{BBC1F897-4C79-4345-B37E-A71A92D957F7}"/>
              </a:ext>
            </a:extLst>
          </p:cNvPr>
          <p:cNvSpPr>
            <a:spLocks noChangeShapeType="1"/>
          </p:cNvSpPr>
          <p:nvPr/>
        </p:nvSpPr>
        <p:spPr bwMode="auto">
          <a:xfrm>
            <a:off x="3414713" y="6518275"/>
            <a:ext cx="19050" cy="158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71" name="Line 826">
            <a:extLst>
              <a:ext uri="{FF2B5EF4-FFF2-40B4-BE49-F238E27FC236}">
                <a16:creationId xmlns:a16="http://schemas.microsoft.com/office/drawing/2014/main" id="{ADCCC49B-0EF2-48B8-87C9-ECFF4B8A0BA7}"/>
              </a:ext>
            </a:extLst>
          </p:cNvPr>
          <p:cNvSpPr>
            <a:spLocks noChangeShapeType="1"/>
          </p:cNvSpPr>
          <p:nvPr/>
        </p:nvSpPr>
        <p:spPr bwMode="auto">
          <a:xfrm>
            <a:off x="3473450" y="6526213"/>
            <a:ext cx="19050"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72" name="Line 827">
            <a:extLst>
              <a:ext uri="{FF2B5EF4-FFF2-40B4-BE49-F238E27FC236}">
                <a16:creationId xmlns:a16="http://schemas.microsoft.com/office/drawing/2014/main" id="{C49BDE2E-2C5B-42CA-8ADF-4A7E0B8324D5}"/>
              </a:ext>
            </a:extLst>
          </p:cNvPr>
          <p:cNvSpPr>
            <a:spLocks noChangeShapeType="1"/>
          </p:cNvSpPr>
          <p:nvPr/>
        </p:nvSpPr>
        <p:spPr bwMode="auto">
          <a:xfrm>
            <a:off x="3532188" y="6537325"/>
            <a:ext cx="19050"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73" name="Line 828">
            <a:extLst>
              <a:ext uri="{FF2B5EF4-FFF2-40B4-BE49-F238E27FC236}">
                <a16:creationId xmlns:a16="http://schemas.microsoft.com/office/drawing/2014/main" id="{C2B9B1AC-C463-45B6-8457-9F5175AF42D1}"/>
              </a:ext>
            </a:extLst>
          </p:cNvPr>
          <p:cNvSpPr>
            <a:spLocks noChangeShapeType="1"/>
          </p:cNvSpPr>
          <p:nvPr/>
        </p:nvSpPr>
        <p:spPr bwMode="auto">
          <a:xfrm>
            <a:off x="3589338" y="6546850"/>
            <a:ext cx="20637"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74" name="Line 829">
            <a:extLst>
              <a:ext uri="{FF2B5EF4-FFF2-40B4-BE49-F238E27FC236}">
                <a16:creationId xmlns:a16="http://schemas.microsoft.com/office/drawing/2014/main" id="{BBC596EF-C2AC-4FC2-86FD-B4953B0B401C}"/>
              </a:ext>
            </a:extLst>
          </p:cNvPr>
          <p:cNvSpPr>
            <a:spLocks noChangeShapeType="1"/>
          </p:cNvSpPr>
          <p:nvPr/>
        </p:nvSpPr>
        <p:spPr bwMode="auto">
          <a:xfrm>
            <a:off x="3651250" y="6556375"/>
            <a:ext cx="17463" cy="4763"/>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75" name="Line 830">
            <a:extLst>
              <a:ext uri="{FF2B5EF4-FFF2-40B4-BE49-F238E27FC236}">
                <a16:creationId xmlns:a16="http://schemas.microsoft.com/office/drawing/2014/main" id="{042B6A31-38E3-49C6-8759-DEE4F35E6A98}"/>
              </a:ext>
            </a:extLst>
          </p:cNvPr>
          <p:cNvSpPr>
            <a:spLocks noChangeShapeType="1"/>
          </p:cNvSpPr>
          <p:nvPr/>
        </p:nvSpPr>
        <p:spPr bwMode="auto">
          <a:xfrm>
            <a:off x="3708400" y="6567488"/>
            <a:ext cx="20638" cy="158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76" name="Line 831">
            <a:extLst>
              <a:ext uri="{FF2B5EF4-FFF2-40B4-BE49-F238E27FC236}">
                <a16:creationId xmlns:a16="http://schemas.microsoft.com/office/drawing/2014/main" id="{0A0D0476-C2FF-4178-8487-8CED9D2E38CB}"/>
              </a:ext>
            </a:extLst>
          </p:cNvPr>
          <p:cNvSpPr>
            <a:spLocks noChangeShapeType="1"/>
          </p:cNvSpPr>
          <p:nvPr/>
        </p:nvSpPr>
        <p:spPr bwMode="auto">
          <a:xfrm>
            <a:off x="3768725" y="6577013"/>
            <a:ext cx="19050"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77" name="Line 832">
            <a:extLst>
              <a:ext uri="{FF2B5EF4-FFF2-40B4-BE49-F238E27FC236}">
                <a16:creationId xmlns:a16="http://schemas.microsoft.com/office/drawing/2014/main" id="{34DF0744-4CEA-4153-9F06-67497CD45453}"/>
              </a:ext>
            </a:extLst>
          </p:cNvPr>
          <p:cNvSpPr>
            <a:spLocks noChangeShapeType="1"/>
          </p:cNvSpPr>
          <p:nvPr/>
        </p:nvSpPr>
        <p:spPr bwMode="auto">
          <a:xfrm>
            <a:off x="3825875" y="6586538"/>
            <a:ext cx="20638"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78" name="Line 833">
            <a:extLst>
              <a:ext uri="{FF2B5EF4-FFF2-40B4-BE49-F238E27FC236}">
                <a16:creationId xmlns:a16="http://schemas.microsoft.com/office/drawing/2014/main" id="{31666853-4273-4427-8183-322CD1522CBB}"/>
              </a:ext>
            </a:extLst>
          </p:cNvPr>
          <p:cNvSpPr>
            <a:spLocks noChangeShapeType="1"/>
          </p:cNvSpPr>
          <p:nvPr/>
        </p:nvSpPr>
        <p:spPr bwMode="auto">
          <a:xfrm>
            <a:off x="3884613" y="6596063"/>
            <a:ext cx="20637"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79" name="Line 834">
            <a:extLst>
              <a:ext uri="{FF2B5EF4-FFF2-40B4-BE49-F238E27FC236}">
                <a16:creationId xmlns:a16="http://schemas.microsoft.com/office/drawing/2014/main" id="{7EFD590E-A742-4EE9-9575-83DBBB546CA7}"/>
              </a:ext>
            </a:extLst>
          </p:cNvPr>
          <p:cNvSpPr>
            <a:spLocks noChangeShapeType="1"/>
          </p:cNvSpPr>
          <p:nvPr/>
        </p:nvSpPr>
        <p:spPr bwMode="auto">
          <a:xfrm>
            <a:off x="3944938" y="6605588"/>
            <a:ext cx="19050" cy="4762"/>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80" name="Line 835">
            <a:extLst>
              <a:ext uri="{FF2B5EF4-FFF2-40B4-BE49-F238E27FC236}">
                <a16:creationId xmlns:a16="http://schemas.microsoft.com/office/drawing/2014/main" id="{0DECB45B-7A46-4C8E-BE04-B441DA63EEFC}"/>
              </a:ext>
            </a:extLst>
          </p:cNvPr>
          <p:cNvSpPr>
            <a:spLocks noChangeShapeType="1"/>
          </p:cNvSpPr>
          <p:nvPr/>
        </p:nvSpPr>
        <p:spPr bwMode="auto">
          <a:xfrm>
            <a:off x="4003675" y="6610350"/>
            <a:ext cx="1905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81" name="Line 836">
            <a:extLst>
              <a:ext uri="{FF2B5EF4-FFF2-40B4-BE49-F238E27FC236}">
                <a16:creationId xmlns:a16="http://schemas.microsoft.com/office/drawing/2014/main" id="{84B8570F-D8B4-47EB-BB23-513BD1DAACEC}"/>
              </a:ext>
            </a:extLst>
          </p:cNvPr>
          <p:cNvSpPr>
            <a:spLocks noChangeShapeType="1"/>
          </p:cNvSpPr>
          <p:nvPr/>
        </p:nvSpPr>
        <p:spPr bwMode="auto">
          <a:xfrm>
            <a:off x="4062413" y="6610350"/>
            <a:ext cx="1905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82" name="Line 837">
            <a:extLst>
              <a:ext uri="{FF2B5EF4-FFF2-40B4-BE49-F238E27FC236}">
                <a16:creationId xmlns:a16="http://schemas.microsoft.com/office/drawing/2014/main" id="{758DB7D4-10D3-4216-9BA7-88A98C075D9C}"/>
              </a:ext>
            </a:extLst>
          </p:cNvPr>
          <p:cNvSpPr>
            <a:spLocks noChangeShapeType="1"/>
          </p:cNvSpPr>
          <p:nvPr/>
        </p:nvSpPr>
        <p:spPr bwMode="auto">
          <a:xfrm>
            <a:off x="4122738" y="6610350"/>
            <a:ext cx="1905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83" name="Line 838">
            <a:extLst>
              <a:ext uri="{FF2B5EF4-FFF2-40B4-BE49-F238E27FC236}">
                <a16:creationId xmlns:a16="http://schemas.microsoft.com/office/drawing/2014/main" id="{D81DD6F6-F445-4C22-931D-8A7CC0C5A06F}"/>
              </a:ext>
            </a:extLst>
          </p:cNvPr>
          <p:cNvSpPr>
            <a:spLocks noChangeShapeType="1"/>
          </p:cNvSpPr>
          <p:nvPr/>
        </p:nvSpPr>
        <p:spPr bwMode="auto">
          <a:xfrm>
            <a:off x="4183063" y="6610350"/>
            <a:ext cx="19050" cy="158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84" name="Line 839">
            <a:extLst>
              <a:ext uri="{FF2B5EF4-FFF2-40B4-BE49-F238E27FC236}">
                <a16:creationId xmlns:a16="http://schemas.microsoft.com/office/drawing/2014/main" id="{E3B27388-F7CE-484E-9573-2387B22CEBB8}"/>
              </a:ext>
            </a:extLst>
          </p:cNvPr>
          <p:cNvSpPr>
            <a:spLocks noChangeShapeType="1"/>
          </p:cNvSpPr>
          <p:nvPr/>
        </p:nvSpPr>
        <p:spPr bwMode="auto">
          <a:xfrm>
            <a:off x="4241800" y="6611938"/>
            <a:ext cx="20638"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85" name="Line 840">
            <a:extLst>
              <a:ext uri="{FF2B5EF4-FFF2-40B4-BE49-F238E27FC236}">
                <a16:creationId xmlns:a16="http://schemas.microsoft.com/office/drawing/2014/main" id="{0FCC884C-E5B0-4868-B771-02338486A641}"/>
              </a:ext>
            </a:extLst>
          </p:cNvPr>
          <p:cNvSpPr>
            <a:spLocks noChangeShapeType="1"/>
          </p:cNvSpPr>
          <p:nvPr/>
        </p:nvSpPr>
        <p:spPr bwMode="auto">
          <a:xfrm>
            <a:off x="4302125" y="6611938"/>
            <a:ext cx="1905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86" name="Line 841">
            <a:extLst>
              <a:ext uri="{FF2B5EF4-FFF2-40B4-BE49-F238E27FC236}">
                <a16:creationId xmlns:a16="http://schemas.microsoft.com/office/drawing/2014/main" id="{BFC5BECD-CD8A-4121-B6F0-4F12A8E830F3}"/>
              </a:ext>
            </a:extLst>
          </p:cNvPr>
          <p:cNvSpPr>
            <a:spLocks noChangeShapeType="1"/>
          </p:cNvSpPr>
          <p:nvPr/>
        </p:nvSpPr>
        <p:spPr bwMode="auto">
          <a:xfrm>
            <a:off x="4362450" y="6611938"/>
            <a:ext cx="1905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87" name="Line 842">
            <a:extLst>
              <a:ext uri="{FF2B5EF4-FFF2-40B4-BE49-F238E27FC236}">
                <a16:creationId xmlns:a16="http://schemas.microsoft.com/office/drawing/2014/main" id="{CCD34077-0467-4270-BA7A-9326F173E50B}"/>
              </a:ext>
            </a:extLst>
          </p:cNvPr>
          <p:cNvSpPr>
            <a:spLocks noChangeShapeType="1"/>
          </p:cNvSpPr>
          <p:nvPr/>
        </p:nvSpPr>
        <p:spPr bwMode="auto">
          <a:xfrm>
            <a:off x="4421188" y="6613525"/>
            <a:ext cx="20637"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88" name="Line 843">
            <a:extLst>
              <a:ext uri="{FF2B5EF4-FFF2-40B4-BE49-F238E27FC236}">
                <a16:creationId xmlns:a16="http://schemas.microsoft.com/office/drawing/2014/main" id="{486A8C9F-5B85-48D9-A282-19D47E2CD65E}"/>
              </a:ext>
            </a:extLst>
          </p:cNvPr>
          <p:cNvSpPr>
            <a:spLocks noChangeShapeType="1"/>
          </p:cNvSpPr>
          <p:nvPr/>
        </p:nvSpPr>
        <p:spPr bwMode="auto">
          <a:xfrm>
            <a:off x="4481513" y="6613525"/>
            <a:ext cx="1905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89" name="Line 844">
            <a:extLst>
              <a:ext uri="{FF2B5EF4-FFF2-40B4-BE49-F238E27FC236}">
                <a16:creationId xmlns:a16="http://schemas.microsoft.com/office/drawing/2014/main" id="{616385F9-F2C3-4D75-8AFA-70A9EC610B71}"/>
              </a:ext>
            </a:extLst>
          </p:cNvPr>
          <p:cNvSpPr>
            <a:spLocks noChangeShapeType="1"/>
          </p:cNvSpPr>
          <p:nvPr/>
        </p:nvSpPr>
        <p:spPr bwMode="auto">
          <a:xfrm>
            <a:off x="4541838" y="6613525"/>
            <a:ext cx="1905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90" name="Line 845">
            <a:extLst>
              <a:ext uri="{FF2B5EF4-FFF2-40B4-BE49-F238E27FC236}">
                <a16:creationId xmlns:a16="http://schemas.microsoft.com/office/drawing/2014/main" id="{D895B7F5-9493-4365-B43B-1F7ED5E17A57}"/>
              </a:ext>
            </a:extLst>
          </p:cNvPr>
          <p:cNvSpPr>
            <a:spLocks noChangeShapeType="1"/>
          </p:cNvSpPr>
          <p:nvPr/>
        </p:nvSpPr>
        <p:spPr bwMode="auto">
          <a:xfrm>
            <a:off x="4600575" y="6613525"/>
            <a:ext cx="20638"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91" name="Line 846">
            <a:extLst>
              <a:ext uri="{FF2B5EF4-FFF2-40B4-BE49-F238E27FC236}">
                <a16:creationId xmlns:a16="http://schemas.microsoft.com/office/drawing/2014/main" id="{E1303913-7E0C-43B0-A2AB-F77AA553E600}"/>
              </a:ext>
            </a:extLst>
          </p:cNvPr>
          <p:cNvSpPr>
            <a:spLocks noChangeShapeType="1"/>
          </p:cNvSpPr>
          <p:nvPr/>
        </p:nvSpPr>
        <p:spPr bwMode="auto">
          <a:xfrm>
            <a:off x="1987550" y="5076825"/>
            <a:ext cx="4763" cy="190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92" name="Line 847">
            <a:extLst>
              <a:ext uri="{FF2B5EF4-FFF2-40B4-BE49-F238E27FC236}">
                <a16:creationId xmlns:a16="http://schemas.microsoft.com/office/drawing/2014/main" id="{996E7EB1-8E98-4DCD-A86D-565A9E768127}"/>
              </a:ext>
            </a:extLst>
          </p:cNvPr>
          <p:cNvSpPr>
            <a:spLocks noChangeShapeType="1"/>
          </p:cNvSpPr>
          <p:nvPr/>
        </p:nvSpPr>
        <p:spPr bwMode="auto">
          <a:xfrm>
            <a:off x="2003425" y="5133975"/>
            <a:ext cx="17463" cy="571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93" name="Line 848">
            <a:extLst>
              <a:ext uri="{FF2B5EF4-FFF2-40B4-BE49-F238E27FC236}">
                <a16:creationId xmlns:a16="http://schemas.microsoft.com/office/drawing/2014/main" id="{F77AB72B-5AE0-41E9-A262-48B3B21EEEEA}"/>
              </a:ext>
            </a:extLst>
          </p:cNvPr>
          <p:cNvSpPr>
            <a:spLocks noChangeShapeType="1"/>
          </p:cNvSpPr>
          <p:nvPr/>
        </p:nvSpPr>
        <p:spPr bwMode="auto">
          <a:xfrm>
            <a:off x="2030413" y="5229225"/>
            <a:ext cx="6350" cy="190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94" name="Line 849">
            <a:extLst>
              <a:ext uri="{FF2B5EF4-FFF2-40B4-BE49-F238E27FC236}">
                <a16:creationId xmlns:a16="http://schemas.microsoft.com/office/drawing/2014/main" id="{CDC4B341-85E5-453B-8C93-EB1625A0FA8C}"/>
              </a:ext>
            </a:extLst>
          </p:cNvPr>
          <p:cNvSpPr>
            <a:spLocks noChangeShapeType="1"/>
          </p:cNvSpPr>
          <p:nvPr/>
        </p:nvSpPr>
        <p:spPr bwMode="auto">
          <a:xfrm>
            <a:off x="2047875" y="5286375"/>
            <a:ext cx="15875" cy="5873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95" name="Line 850">
            <a:extLst>
              <a:ext uri="{FF2B5EF4-FFF2-40B4-BE49-F238E27FC236}">
                <a16:creationId xmlns:a16="http://schemas.microsoft.com/office/drawing/2014/main" id="{6CE3D90E-8092-452D-A43D-9B408CEE6ADA}"/>
              </a:ext>
            </a:extLst>
          </p:cNvPr>
          <p:cNvSpPr>
            <a:spLocks noChangeShapeType="1"/>
          </p:cNvSpPr>
          <p:nvPr/>
        </p:nvSpPr>
        <p:spPr bwMode="auto">
          <a:xfrm>
            <a:off x="2076450" y="5381625"/>
            <a:ext cx="3175" cy="2063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96" name="Line 851">
            <a:extLst>
              <a:ext uri="{FF2B5EF4-FFF2-40B4-BE49-F238E27FC236}">
                <a16:creationId xmlns:a16="http://schemas.microsoft.com/office/drawing/2014/main" id="{3614E015-8373-4802-BC73-A623EF402B8B}"/>
              </a:ext>
            </a:extLst>
          </p:cNvPr>
          <p:cNvSpPr>
            <a:spLocks noChangeShapeType="1"/>
          </p:cNvSpPr>
          <p:nvPr/>
        </p:nvSpPr>
        <p:spPr bwMode="auto">
          <a:xfrm>
            <a:off x="2092325" y="5440363"/>
            <a:ext cx="15875" cy="571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97" name="Line 852">
            <a:extLst>
              <a:ext uri="{FF2B5EF4-FFF2-40B4-BE49-F238E27FC236}">
                <a16:creationId xmlns:a16="http://schemas.microsoft.com/office/drawing/2014/main" id="{D52ED354-F89C-49EB-821A-BB97CBFC6BCB}"/>
              </a:ext>
            </a:extLst>
          </p:cNvPr>
          <p:cNvSpPr>
            <a:spLocks noChangeShapeType="1"/>
          </p:cNvSpPr>
          <p:nvPr/>
        </p:nvSpPr>
        <p:spPr bwMode="auto">
          <a:xfrm>
            <a:off x="2120900" y="5535613"/>
            <a:ext cx="4763" cy="190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98" name="Line 853">
            <a:extLst>
              <a:ext uri="{FF2B5EF4-FFF2-40B4-BE49-F238E27FC236}">
                <a16:creationId xmlns:a16="http://schemas.microsoft.com/office/drawing/2014/main" id="{E66DB09B-517F-48AE-BE3D-6B2E1F4571F2}"/>
              </a:ext>
            </a:extLst>
          </p:cNvPr>
          <p:cNvSpPr>
            <a:spLocks noChangeShapeType="1"/>
          </p:cNvSpPr>
          <p:nvPr/>
        </p:nvSpPr>
        <p:spPr bwMode="auto">
          <a:xfrm>
            <a:off x="2136775" y="5592763"/>
            <a:ext cx="17463" cy="571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99" name="Line 854">
            <a:extLst>
              <a:ext uri="{FF2B5EF4-FFF2-40B4-BE49-F238E27FC236}">
                <a16:creationId xmlns:a16="http://schemas.microsoft.com/office/drawing/2014/main" id="{C8BC4D35-EB58-437A-9728-676D6DA63914}"/>
              </a:ext>
            </a:extLst>
          </p:cNvPr>
          <p:cNvSpPr>
            <a:spLocks noChangeShapeType="1"/>
          </p:cNvSpPr>
          <p:nvPr/>
        </p:nvSpPr>
        <p:spPr bwMode="auto">
          <a:xfrm>
            <a:off x="2163763" y="5688013"/>
            <a:ext cx="6350" cy="190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00" name="Line 855">
            <a:extLst>
              <a:ext uri="{FF2B5EF4-FFF2-40B4-BE49-F238E27FC236}">
                <a16:creationId xmlns:a16="http://schemas.microsoft.com/office/drawing/2014/main" id="{10D0117D-FE19-4B01-84F4-ADBC0CCF3FC5}"/>
              </a:ext>
            </a:extLst>
          </p:cNvPr>
          <p:cNvSpPr>
            <a:spLocks noChangeShapeType="1"/>
          </p:cNvSpPr>
          <p:nvPr/>
        </p:nvSpPr>
        <p:spPr bwMode="auto">
          <a:xfrm>
            <a:off x="2181225" y="5746750"/>
            <a:ext cx="15875" cy="571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01" name="Line 856">
            <a:extLst>
              <a:ext uri="{FF2B5EF4-FFF2-40B4-BE49-F238E27FC236}">
                <a16:creationId xmlns:a16="http://schemas.microsoft.com/office/drawing/2014/main" id="{A1D3A09A-3E7E-46D5-9FFF-1523A88F6F2A}"/>
              </a:ext>
            </a:extLst>
          </p:cNvPr>
          <p:cNvSpPr>
            <a:spLocks noChangeShapeType="1"/>
          </p:cNvSpPr>
          <p:nvPr/>
        </p:nvSpPr>
        <p:spPr bwMode="auto">
          <a:xfrm>
            <a:off x="2208213" y="5842000"/>
            <a:ext cx="12700" cy="158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02" name="Line 857">
            <a:extLst>
              <a:ext uri="{FF2B5EF4-FFF2-40B4-BE49-F238E27FC236}">
                <a16:creationId xmlns:a16="http://schemas.microsoft.com/office/drawing/2014/main" id="{CF796772-E6CB-4CFA-AA9F-601A3234787D}"/>
              </a:ext>
            </a:extLst>
          </p:cNvPr>
          <p:cNvSpPr>
            <a:spLocks noChangeShapeType="1"/>
          </p:cNvSpPr>
          <p:nvPr/>
        </p:nvSpPr>
        <p:spPr bwMode="auto">
          <a:xfrm>
            <a:off x="2241550" y="5891213"/>
            <a:ext cx="33338" cy="5080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03" name="Line 858">
            <a:extLst>
              <a:ext uri="{FF2B5EF4-FFF2-40B4-BE49-F238E27FC236}">
                <a16:creationId xmlns:a16="http://schemas.microsoft.com/office/drawing/2014/main" id="{5A978321-620D-4DBA-B889-FA9178A3E476}"/>
              </a:ext>
            </a:extLst>
          </p:cNvPr>
          <p:cNvSpPr>
            <a:spLocks noChangeShapeType="1"/>
          </p:cNvSpPr>
          <p:nvPr/>
        </p:nvSpPr>
        <p:spPr bwMode="auto">
          <a:xfrm>
            <a:off x="2295525" y="5973763"/>
            <a:ext cx="11113" cy="17462"/>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04" name="Line 859">
            <a:extLst>
              <a:ext uri="{FF2B5EF4-FFF2-40B4-BE49-F238E27FC236}">
                <a16:creationId xmlns:a16="http://schemas.microsoft.com/office/drawing/2014/main" id="{3602A94E-6CC5-4888-AE1D-C5D5BEBA29A0}"/>
              </a:ext>
            </a:extLst>
          </p:cNvPr>
          <p:cNvSpPr>
            <a:spLocks noChangeShapeType="1"/>
          </p:cNvSpPr>
          <p:nvPr/>
        </p:nvSpPr>
        <p:spPr bwMode="auto">
          <a:xfrm>
            <a:off x="2327275" y="6024563"/>
            <a:ext cx="33338" cy="5238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05" name="Line 860">
            <a:extLst>
              <a:ext uri="{FF2B5EF4-FFF2-40B4-BE49-F238E27FC236}">
                <a16:creationId xmlns:a16="http://schemas.microsoft.com/office/drawing/2014/main" id="{5D197AB7-EC6C-4A93-A69D-4F2FCED9B78B}"/>
              </a:ext>
            </a:extLst>
          </p:cNvPr>
          <p:cNvSpPr>
            <a:spLocks noChangeShapeType="1"/>
          </p:cNvSpPr>
          <p:nvPr/>
        </p:nvSpPr>
        <p:spPr bwMode="auto">
          <a:xfrm>
            <a:off x="2381250" y="6108700"/>
            <a:ext cx="9525" cy="190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06" name="Line 861">
            <a:extLst>
              <a:ext uri="{FF2B5EF4-FFF2-40B4-BE49-F238E27FC236}">
                <a16:creationId xmlns:a16="http://schemas.microsoft.com/office/drawing/2014/main" id="{2BB7F0C0-927F-4A30-8F07-F2DF23AD1127}"/>
              </a:ext>
            </a:extLst>
          </p:cNvPr>
          <p:cNvSpPr>
            <a:spLocks noChangeShapeType="1"/>
          </p:cNvSpPr>
          <p:nvPr/>
        </p:nvSpPr>
        <p:spPr bwMode="auto">
          <a:xfrm>
            <a:off x="2413000" y="6159500"/>
            <a:ext cx="31750" cy="49213"/>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07" name="Line 862">
            <a:extLst>
              <a:ext uri="{FF2B5EF4-FFF2-40B4-BE49-F238E27FC236}">
                <a16:creationId xmlns:a16="http://schemas.microsoft.com/office/drawing/2014/main" id="{0446A5E6-A79D-48AD-AB0B-C10B5A886F27}"/>
              </a:ext>
            </a:extLst>
          </p:cNvPr>
          <p:cNvSpPr>
            <a:spLocks noChangeShapeType="1"/>
          </p:cNvSpPr>
          <p:nvPr/>
        </p:nvSpPr>
        <p:spPr bwMode="auto">
          <a:xfrm>
            <a:off x="2466975" y="6243638"/>
            <a:ext cx="11113" cy="158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08" name="Line 863">
            <a:extLst>
              <a:ext uri="{FF2B5EF4-FFF2-40B4-BE49-F238E27FC236}">
                <a16:creationId xmlns:a16="http://schemas.microsoft.com/office/drawing/2014/main" id="{66A5B4F3-845C-4E02-8AC3-D63BDA3AAF38}"/>
              </a:ext>
            </a:extLst>
          </p:cNvPr>
          <p:cNvSpPr>
            <a:spLocks noChangeShapeType="1"/>
          </p:cNvSpPr>
          <p:nvPr/>
        </p:nvSpPr>
        <p:spPr bwMode="auto">
          <a:xfrm>
            <a:off x="2498725" y="6292850"/>
            <a:ext cx="33338" cy="5080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09" name="Line 864">
            <a:extLst>
              <a:ext uri="{FF2B5EF4-FFF2-40B4-BE49-F238E27FC236}">
                <a16:creationId xmlns:a16="http://schemas.microsoft.com/office/drawing/2014/main" id="{F625AFE5-F80D-4AA9-890F-CC6157532325}"/>
              </a:ext>
            </a:extLst>
          </p:cNvPr>
          <p:cNvSpPr>
            <a:spLocks noChangeShapeType="1"/>
          </p:cNvSpPr>
          <p:nvPr/>
        </p:nvSpPr>
        <p:spPr bwMode="auto">
          <a:xfrm>
            <a:off x="2552700" y="6376988"/>
            <a:ext cx="11113" cy="17462"/>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10" name="Line 865">
            <a:extLst>
              <a:ext uri="{FF2B5EF4-FFF2-40B4-BE49-F238E27FC236}">
                <a16:creationId xmlns:a16="http://schemas.microsoft.com/office/drawing/2014/main" id="{A39C41C5-3FEE-48BB-9CD3-38ECF6C6DAB6}"/>
              </a:ext>
            </a:extLst>
          </p:cNvPr>
          <p:cNvSpPr>
            <a:spLocks noChangeShapeType="1"/>
          </p:cNvSpPr>
          <p:nvPr/>
        </p:nvSpPr>
        <p:spPr bwMode="auto">
          <a:xfrm>
            <a:off x="2584450" y="6427788"/>
            <a:ext cx="31750" cy="5080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11" name="Line 866">
            <a:extLst>
              <a:ext uri="{FF2B5EF4-FFF2-40B4-BE49-F238E27FC236}">
                <a16:creationId xmlns:a16="http://schemas.microsoft.com/office/drawing/2014/main" id="{82EAAB79-6435-43B1-BB96-77350345656B}"/>
              </a:ext>
            </a:extLst>
          </p:cNvPr>
          <p:cNvSpPr>
            <a:spLocks noChangeShapeType="1"/>
          </p:cNvSpPr>
          <p:nvPr/>
        </p:nvSpPr>
        <p:spPr bwMode="auto">
          <a:xfrm>
            <a:off x="2638425" y="6511925"/>
            <a:ext cx="9525" cy="1270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12" name="Line 867">
            <a:extLst>
              <a:ext uri="{FF2B5EF4-FFF2-40B4-BE49-F238E27FC236}">
                <a16:creationId xmlns:a16="http://schemas.microsoft.com/office/drawing/2014/main" id="{54969510-B7E1-45F2-8A38-5784EA38D394}"/>
              </a:ext>
            </a:extLst>
          </p:cNvPr>
          <p:cNvSpPr>
            <a:spLocks noChangeShapeType="1"/>
          </p:cNvSpPr>
          <p:nvPr/>
        </p:nvSpPr>
        <p:spPr bwMode="auto">
          <a:xfrm>
            <a:off x="2647950" y="6524625"/>
            <a:ext cx="3175"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13" name="Line 868">
            <a:extLst>
              <a:ext uri="{FF2B5EF4-FFF2-40B4-BE49-F238E27FC236}">
                <a16:creationId xmlns:a16="http://schemas.microsoft.com/office/drawing/2014/main" id="{F9CD29F5-3967-4FCA-A147-094E2D321621}"/>
              </a:ext>
            </a:extLst>
          </p:cNvPr>
          <p:cNvSpPr>
            <a:spLocks noChangeShapeType="1"/>
          </p:cNvSpPr>
          <p:nvPr/>
        </p:nvSpPr>
        <p:spPr bwMode="auto">
          <a:xfrm>
            <a:off x="2690813" y="6526213"/>
            <a:ext cx="60325"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14" name="Line 869">
            <a:extLst>
              <a:ext uri="{FF2B5EF4-FFF2-40B4-BE49-F238E27FC236}">
                <a16:creationId xmlns:a16="http://schemas.microsoft.com/office/drawing/2014/main" id="{670B752A-A6D1-4A96-A9C0-1F231E0BF0C4}"/>
              </a:ext>
            </a:extLst>
          </p:cNvPr>
          <p:cNvSpPr>
            <a:spLocks noChangeShapeType="1"/>
          </p:cNvSpPr>
          <p:nvPr/>
        </p:nvSpPr>
        <p:spPr bwMode="auto">
          <a:xfrm>
            <a:off x="2790825" y="6530975"/>
            <a:ext cx="1905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15" name="Line 870">
            <a:extLst>
              <a:ext uri="{FF2B5EF4-FFF2-40B4-BE49-F238E27FC236}">
                <a16:creationId xmlns:a16="http://schemas.microsoft.com/office/drawing/2014/main" id="{CE9428A0-A2F0-4333-9F43-3435D4EC466A}"/>
              </a:ext>
            </a:extLst>
          </p:cNvPr>
          <p:cNvSpPr>
            <a:spLocks noChangeShapeType="1"/>
          </p:cNvSpPr>
          <p:nvPr/>
        </p:nvSpPr>
        <p:spPr bwMode="auto">
          <a:xfrm>
            <a:off x="2849563" y="6534150"/>
            <a:ext cx="58737" cy="158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16" name="Line 871">
            <a:extLst>
              <a:ext uri="{FF2B5EF4-FFF2-40B4-BE49-F238E27FC236}">
                <a16:creationId xmlns:a16="http://schemas.microsoft.com/office/drawing/2014/main" id="{91B7BDA5-C151-4100-B5D2-C8DBA0392613}"/>
              </a:ext>
            </a:extLst>
          </p:cNvPr>
          <p:cNvSpPr>
            <a:spLocks noChangeShapeType="1"/>
          </p:cNvSpPr>
          <p:nvPr/>
        </p:nvSpPr>
        <p:spPr bwMode="auto">
          <a:xfrm>
            <a:off x="2949575" y="6537325"/>
            <a:ext cx="20638" cy="158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17" name="Line 872">
            <a:extLst>
              <a:ext uri="{FF2B5EF4-FFF2-40B4-BE49-F238E27FC236}">
                <a16:creationId xmlns:a16="http://schemas.microsoft.com/office/drawing/2014/main" id="{9A5EF3E0-8385-4E6E-B20F-1A370B013004}"/>
              </a:ext>
            </a:extLst>
          </p:cNvPr>
          <p:cNvSpPr>
            <a:spLocks noChangeShapeType="1"/>
          </p:cNvSpPr>
          <p:nvPr/>
        </p:nvSpPr>
        <p:spPr bwMode="auto">
          <a:xfrm>
            <a:off x="3009900" y="6540500"/>
            <a:ext cx="58738"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18" name="Line 873">
            <a:extLst>
              <a:ext uri="{FF2B5EF4-FFF2-40B4-BE49-F238E27FC236}">
                <a16:creationId xmlns:a16="http://schemas.microsoft.com/office/drawing/2014/main" id="{4E2BD1A1-C33D-401B-8418-8906D4048C7D}"/>
              </a:ext>
            </a:extLst>
          </p:cNvPr>
          <p:cNvSpPr>
            <a:spLocks noChangeShapeType="1"/>
          </p:cNvSpPr>
          <p:nvPr/>
        </p:nvSpPr>
        <p:spPr bwMode="auto">
          <a:xfrm>
            <a:off x="3109913" y="6543675"/>
            <a:ext cx="1905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19" name="Line 874">
            <a:extLst>
              <a:ext uri="{FF2B5EF4-FFF2-40B4-BE49-F238E27FC236}">
                <a16:creationId xmlns:a16="http://schemas.microsoft.com/office/drawing/2014/main" id="{00A9DB11-B373-4D0B-9AE0-1E138230B1EF}"/>
              </a:ext>
            </a:extLst>
          </p:cNvPr>
          <p:cNvSpPr>
            <a:spLocks noChangeShapeType="1"/>
          </p:cNvSpPr>
          <p:nvPr/>
        </p:nvSpPr>
        <p:spPr bwMode="auto">
          <a:xfrm>
            <a:off x="3170238" y="6545263"/>
            <a:ext cx="58737"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20" name="Line 875">
            <a:extLst>
              <a:ext uri="{FF2B5EF4-FFF2-40B4-BE49-F238E27FC236}">
                <a16:creationId xmlns:a16="http://schemas.microsoft.com/office/drawing/2014/main" id="{E933BC5E-7438-412E-8951-B823932420C6}"/>
              </a:ext>
            </a:extLst>
          </p:cNvPr>
          <p:cNvSpPr>
            <a:spLocks noChangeShapeType="1"/>
          </p:cNvSpPr>
          <p:nvPr/>
        </p:nvSpPr>
        <p:spPr bwMode="auto">
          <a:xfrm>
            <a:off x="3268663" y="6550025"/>
            <a:ext cx="1905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21" name="Line 876">
            <a:extLst>
              <a:ext uri="{FF2B5EF4-FFF2-40B4-BE49-F238E27FC236}">
                <a16:creationId xmlns:a16="http://schemas.microsoft.com/office/drawing/2014/main" id="{19A54F7F-9F9D-458A-88BA-588F512592B8}"/>
              </a:ext>
            </a:extLst>
          </p:cNvPr>
          <p:cNvSpPr>
            <a:spLocks noChangeShapeType="1"/>
          </p:cNvSpPr>
          <p:nvPr/>
        </p:nvSpPr>
        <p:spPr bwMode="auto">
          <a:xfrm>
            <a:off x="3327400" y="6554788"/>
            <a:ext cx="58738" cy="793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22" name="Line 877">
            <a:extLst>
              <a:ext uri="{FF2B5EF4-FFF2-40B4-BE49-F238E27FC236}">
                <a16:creationId xmlns:a16="http://schemas.microsoft.com/office/drawing/2014/main" id="{3C978AAA-BD9B-47DD-9FA0-D3C6A62B7908}"/>
              </a:ext>
            </a:extLst>
          </p:cNvPr>
          <p:cNvSpPr>
            <a:spLocks noChangeShapeType="1"/>
          </p:cNvSpPr>
          <p:nvPr/>
        </p:nvSpPr>
        <p:spPr bwMode="auto">
          <a:xfrm>
            <a:off x="3427413" y="6567488"/>
            <a:ext cx="19050" cy="158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23" name="Line 878">
            <a:extLst>
              <a:ext uri="{FF2B5EF4-FFF2-40B4-BE49-F238E27FC236}">
                <a16:creationId xmlns:a16="http://schemas.microsoft.com/office/drawing/2014/main" id="{89A7EFCD-FA06-4D20-A789-1A2A8F953B08}"/>
              </a:ext>
            </a:extLst>
          </p:cNvPr>
          <p:cNvSpPr>
            <a:spLocks noChangeShapeType="1"/>
          </p:cNvSpPr>
          <p:nvPr/>
        </p:nvSpPr>
        <p:spPr bwMode="auto">
          <a:xfrm>
            <a:off x="3484563" y="6573838"/>
            <a:ext cx="60325" cy="793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24" name="Line 879">
            <a:extLst>
              <a:ext uri="{FF2B5EF4-FFF2-40B4-BE49-F238E27FC236}">
                <a16:creationId xmlns:a16="http://schemas.microsoft.com/office/drawing/2014/main" id="{C00A3895-34CD-4AE2-B1E3-EB9C6758F334}"/>
              </a:ext>
            </a:extLst>
          </p:cNvPr>
          <p:cNvSpPr>
            <a:spLocks noChangeShapeType="1"/>
          </p:cNvSpPr>
          <p:nvPr/>
        </p:nvSpPr>
        <p:spPr bwMode="auto">
          <a:xfrm>
            <a:off x="3584575" y="6588125"/>
            <a:ext cx="20638" cy="158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25" name="Line 880">
            <a:extLst>
              <a:ext uri="{FF2B5EF4-FFF2-40B4-BE49-F238E27FC236}">
                <a16:creationId xmlns:a16="http://schemas.microsoft.com/office/drawing/2014/main" id="{3B258A83-15D9-41ED-9492-67470CCC1136}"/>
              </a:ext>
            </a:extLst>
          </p:cNvPr>
          <p:cNvSpPr>
            <a:spLocks noChangeShapeType="1"/>
          </p:cNvSpPr>
          <p:nvPr/>
        </p:nvSpPr>
        <p:spPr bwMode="auto">
          <a:xfrm>
            <a:off x="3643313" y="6594475"/>
            <a:ext cx="60325" cy="793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26" name="Line 881">
            <a:extLst>
              <a:ext uri="{FF2B5EF4-FFF2-40B4-BE49-F238E27FC236}">
                <a16:creationId xmlns:a16="http://schemas.microsoft.com/office/drawing/2014/main" id="{ADDC7A2A-51EA-448F-B21F-E7A92E8E37B2}"/>
              </a:ext>
            </a:extLst>
          </p:cNvPr>
          <p:cNvSpPr>
            <a:spLocks noChangeShapeType="1"/>
          </p:cNvSpPr>
          <p:nvPr/>
        </p:nvSpPr>
        <p:spPr bwMode="auto">
          <a:xfrm>
            <a:off x="3743325" y="6607175"/>
            <a:ext cx="19050"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27" name="Line 882">
            <a:extLst>
              <a:ext uri="{FF2B5EF4-FFF2-40B4-BE49-F238E27FC236}">
                <a16:creationId xmlns:a16="http://schemas.microsoft.com/office/drawing/2014/main" id="{9C19A075-454D-453F-B631-A46E7AD2769C}"/>
              </a:ext>
            </a:extLst>
          </p:cNvPr>
          <p:cNvSpPr>
            <a:spLocks noChangeShapeType="1"/>
          </p:cNvSpPr>
          <p:nvPr/>
        </p:nvSpPr>
        <p:spPr bwMode="auto">
          <a:xfrm>
            <a:off x="3802063" y="6615113"/>
            <a:ext cx="58737" cy="793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28" name="Line 883">
            <a:extLst>
              <a:ext uri="{FF2B5EF4-FFF2-40B4-BE49-F238E27FC236}">
                <a16:creationId xmlns:a16="http://schemas.microsoft.com/office/drawing/2014/main" id="{670297C5-C339-4DB2-97DB-73570C288995}"/>
              </a:ext>
            </a:extLst>
          </p:cNvPr>
          <p:cNvSpPr>
            <a:spLocks noChangeShapeType="1"/>
          </p:cNvSpPr>
          <p:nvPr/>
        </p:nvSpPr>
        <p:spPr bwMode="auto">
          <a:xfrm>
            <a:off x="3900488" y="6627813"/>
            <a:ext cx="20637"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29" name="Line 884">
            <a:extLst>
              <a:ext uri="{FF2B5EF4-FFF2-40B4-BE49-F238E27FC236}">
                <a16:creationId xmlns:a16="http://schemas.microsoft.com/office/drawing/2014/main" id="{389D4021-F02C-4D7E-BF99-C6AB498DB871}"/>
              </a:ext>
            </a:extLst>
          </p:cNvPr>
          <p:cNvSpPr>
            <a:spLocks noChangeShapeType="1"/>
          </p:cNvSpPr>
          <p:nvPr/>
        </p:nvSpPr>
        <p:spPr bwMode="auto">
          <a:xfrm>
            <a:off x="3959225" y="6637338"/>
            <a:ext cx="9525"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30" name="Line 885">
            <a:extLst>
              <a:ext uri="{FF2B5EF4-FFF2-40B4-BE49-F238E27FC236}">
                <a16:creationId xmlns:a16="http://schemas.microsoft.com/office/drawing/2014/main" id="{5247B3B7-80D2-419A-8E3F-855D88C9EE02}"/>
              </a:ext>
            </a:extLst>
          </p:cNvPr>
          <p:cNvSpPr>
            <a:spLocks noChangeShapeType="1"/>
          </p:cNvSpPr>
          <p:nvPr/>
        </p:nvSpPr>
        <p:spPr bwMode="auto">
          <a:xfrm>
            <a:off x="3968750" y="6637338"/>
            <a:ext cx="5080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31" name="Line 886">
            <a:extLst>
              <a:ext uri="{FF2B5EF4-FFF2-40B4-BE49-F238E27FC236}">
                <a16:creationId xmlns:a16="http://schemas.microsoft.com/office/drawing/2014/main" id="{46297153-F2C1-418A-A92B-8FB40D098F39}"/>
              </a:ext>
            </a:extLst>
          </p:cNvPr>
          <p:cNvSpPr>
            <a:spLocks noChangeShapeType="1"/>
          </p:cNvSpPr>
          <p:nvPr/>
        </p:nvSpPr>
        <p:spPr bwMode="auto">
          <a:xfrm>
            <a:off x="4059238" y="6637338"/>
            <a:ext cx="20637"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32" name="Line 887">
            <a:extLst>
              <a:ext uri="{FF2B5EF4-FFF2-40B4-BE49-F238E27FC236}">
                <a16:creationId xmlns:a16="http://schemas.microsoft.com/office/drawing/2014/main" id="{6F64093B-78D6-4934-A4AF-EE21FFE5DE02}"/>
              </a:ext>
            </a:extLst>
          </p:cNvPr>
          <p:cNvSpPr>
            <a:spLocks noChangeShapeType="1"/>
          </p:cNvSpPr>
          <p:nvPr/>
        </p:nvSpPr>
        <p:spPr bwMode="auto">
          <a:xfrm>
            <a:off x="4119563" y="6637338"/>
            <a:ext cx="60325"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33" name="Line 888">
            <a:extLst>
              <a:ext uri="{FF2B5EF4-FFF2-40B4-BE49-F238E27FC236}">
                <a16:creationId xmlns:a16="http://schemas.microsoft.com/office/drawing/2014/main" id="{0BE80534-2B33-40AA-9F41-86A6A5B2A924}"/>
              </a:ext>
            </a:extLst>
          </p:cNvPr>
          <p:cNvSpPr>
            <a:spLocks noChangeShapeType="1"/>
          </p:cNvSpPr>
          <p:nvPr/>
        </p:nvSpPr>
        <p:spPr bwMode="auto">
          <a:xfrm>
            <a:off x="4217988" y="6638925"/>
            <a:ext cx="20637"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34" name="Line 889">
            <a:extLst>
              <a:ext uri="{FF2B5EF4-FFF2-40B4-BE49-F238E27FC236}">
                <a16:creationId xmlns:a16="http://schemas.microsoft.com/office/drawing/2014/main" id="{98C44E89-CD79-4544-B3EE-4AD03F5FD85E}"/>
              </a:ext>
            </a:extLst>
          </p:cNvPr>
          <p:cNvSpPr>
            <a:spLocks noChangeShapeType="1"/>
          </p:cNvSpPr>
          <p:nvPr/>
        </p:nvSpPr>
        <p:spPr bwMode="auto">
          <a:xfrm>
            <a:off x="4279900" y="6638925"/>
            <a:ext cx="58738"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35" name="Line 890">
            <a:extLst>
              <a:ext uri="{FF2B5EF4-FFF2-40B4-BE49-F238E27FC236}">
                <a16:creationId xmlns:a16="http://schemas.microsoft.com/office/drawing/2014/main" id="{112E8EC2-8E4C-4AD9-A71D-F4945BC44C6E}"/>
              </a:ext>
            </a:extLst>
          </p:cNvPr>
          <p:cNvSpPr>
            <a:spLocks noChangeShapeType="1"/>
          </p:cNvSpPr>
          <p:nvPr/>
        </p:nvSpPr>
        <p:spPr bwMode="auto">
          <a:xfrm>
            <a:off x="4378325" y="6638925"/>
            <a:ext cx="1905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36" name="Line 891">
            <a:extLst>
              <a:ext uri="{FF2B5EF4-FFF2-40B4-BE49-F238E27FC236}">
                <a16:creationId xmlns:a16="http://schemas.microsoft.com/office/drawing/2014/main" id="{73D5314A-BF39-470B-B3DC-3E8B22A6B3A7}"/>
              </a:ext>
            </a:extLst>
          </p:cNvPr>
          <p:cNvSpPr>
            <a:spLocks noChangeShapeType="1"/>
          </p:cNvSpPr>
          <p:nvPr/>
        </p:nvSpPr>
        <p:spPr bwMode="auto">
          <a:xfrm>
            <a:off x="4438650" y="6640513"/>
            <a:ext cx="60325"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37" name="Line 892">
            <a:extLst>
              <a:ext uri="{FF2B5EF4-FFF2-40B4-BE49-F238E27FC236}">
                <a16:creationId xmlns:a16="http://schemas.microsoft.com/office/drawing/2014/main" id="{D70C942F-DA75-480D-969F-B33FFA9FA5A3}"/>
              </a:ext>
            </a:extLst>
          </p:cNvPr>
          <p:cNvSpPr>
            <a:spLocks noChangeShapeType="1"/>
          </p:cNvSpPr>
          <p:nvPr/>
        </p:nvSpPr>
        <p:spPr bwMode="auto">
          <a:xfrm>
            <a:off x="4537075" y="6640513"/>
            <a:ext cx="20638"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38" name="Line 893">
            <a:extLst>
              <a:ext uri="{FF2B5EF4-FFF2-40B4-BE49-F238E27FC236}">
                <a16:creationId xmlns:a16="http://schemas.microsoft.com/office/drawing/2014/main" id="{CB08AA58-C020-467A-BB11-E7968E6FEDCA}"/>
              </a:ext>
            </a:extLst>
          </p:cNvPr>
          <p:cNvSpPr>
            <a:spLocks noChangeShapeType="1"/>
          </p:cNvSpPr>
          <p:nvPr/>
        </p:nvSpPr>
        <p:spPr bwMode="auto">
          <a:xfrm>
            <a:off x="4597400" y="6640513"/>
            <a:ext cx="31750" cy="158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39" name="Line 894">
            <a:extLst>
              <a:ext uri="{FF2B5EF4-FFF2-40B4-BE49-F238E27FC236}">
                <a16:creationId xmlns:a16="http://schemas.microsoft.com/office/drawing/2014/main" id="{47CB766C-38F4-4535-9D70-3CF95F1C4896}"/>
              </a:ext>
            </a:extLst>
          </p:cNvPr>
          <p:cNvSpPr>
            <a:spLocks noChangeShapeType="1"/>
          </p:cNvSpPr>
          <p:nvPr/>
        </p:nvSpPr>
        <p:spPr bwMode="auto">
          <a:xfrm>
            <a:off x="1987550" y="5076825"/>
            <a:ext cx="15875" cy="571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40" name="Line 895">
            <a:extLst>
              <a:ext uri="{FF2B5EF4-FFF2-40B4-BE49-F238E27FC236}">
                <a16:creationId xmlns:a16="http://schemas.microsoft.com/office/drawing/2014/main" id="{5FA5D6A4-6B88-46AD-B7F5-99F5829C2D62}"/>
              </a:ext>
            </a:extLst>
          </p:cNvPr>
          <p:cNvSpPr>
            <a:spLocks noChangeShapeType="1"/>
          </p:cNvSpPr>
          <p:nvPr/>
        </p:nvSpPr>
        <p:spPr bwMode="auto">
          <a:xfrm>
            <a:off x="2016125" y="5172075"/>
            <a:ext cx="15875" cy="571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41" name="Line 896">
            <a:extLst>
              <a:ext uri="{FF2B5EF4-FFF2-40B4-BE49-F238E27FC236}">
                <a16:creationId xmlns:a16="http://schemas.microsoft.com/office/drawing/2014/main" id="{C916C815-C257-4AA0-8781-53AEC8592DC6}"/>
              </a:ext>
            </a:extLst>
          </p:cNvPr>
          <p:cNvSpPr>
            <a:spLocks noChangeShapeType="1"/>
          </p:cNvSpPr>
          <p:nvPr/>
        </p:nvSpPr>
        <p:spPr bwMode="auto">
          <a:xfrm>
            <a:off x="2044700" y="5267325"/>
            <a:ext cx="14288" cy="571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42" name="Line 897">
            <a:extLst>
              <a:ext uri="{FF2B5EF4-FFF2-40B4-BE49-F238E27FC236}">
                <a16:creationId xmlns:a16="http://schemas.microsoft.com/office/drawing/2014/main" id="{820B1F29-82F6-4CA7-9FDD-9944DA58895C}"/>
              </a:ext>
            </a:extLst>
          </p:cNvPr>
          <p:cNvSpPr>
            <a:spLocks noChangeShapeType="1"/>
          </p:cNvSpPr>
          <p:nvPr/>
        </p:nvSpPr>
        <p:spPr bwMode="auto">
          <a:xfrm>
            <a:off x="2071688" y="5364163"/>
            <a:ext cx="15875" cy="571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43" name="Line 898">
            <a:extLst>
              <a:ext uri="{FF2B5EF4-FFF2-40B4-BE49-F238E27FC236}">
                <a16:creationId xmlns:a16="http://schemas.microsoft.com/office/drawing/2014/main" id="{C52E6230-95C1-4B82-9983-74DA6D542215}"/>
              </a:ext>
            </a:extLst>
          </p:cNvPr>
          <p:cNvSpPr>
            <a:spLocks noChangeShapeType="1"/>
          </p:cNvSpPr>
          <p:nvPr/>
        </p:nvSpPr>
        <p:spPr bwMode="auto">
          <a:xfrm>
            <a:off x="2098675" y="5457825"/>
            <a:ext cx="17463" cy="5873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44" name="Line 899">
            <a:extLst>
              <a:ext uri="{FF2B5EF4-FFF2-40B4-BE49-F238E27FC236}">
                <a16:creationId xmlns:a16="http://schemas.microsoft.com/office/drawing/2014/main" id="{2083AA08-F72D-4BD9-A228-49593645AF5F}"/>
              </a:ext>
            </a:extLst>
          </p:cNvPr>
          <p:cNvSpPr>
            <a:spLocks noChangeShapeType="1"/>
          </p:cNvSpPr>
          <p:nvPr/>
        </p:nvSpPr>
        <p:spPr bwMode="auto">
          <a:xfrm>
            <a:off x="2127250" y="5554663"/>
            <a:ext cx="17463" cy="55562"/>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45" name="Line 900">
            <a:extLst>
              <a:ext uri="{FF2B5EF4-FFF2-40B4-BE49-F238E27FC236}">
                <a16:creationId xmlns:a16="http://schemas.microsoft.com/office/drawing/2014/main" id="{AC3A80BC-EDC5-49F9-8F3E-C5D1A7B112B1}"/>
              </a:ext>
            </a:extLst>
          </p:cNvPr>
          <p:cNvSpPr>
            <a:spLocks noChangeShapeType="1"/>
          </p:cNvSpPr>
          <p:nvPr/>
        </p:nvSpPr>
        <p:spPr bwMode="auto">
          <a:xfrm>
            <a:off x="2154238" y="5649913"/>
            <a:ext cx="17462" cy="571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46" name="Line 901">
            <a:extLst>
              <a:ext uri="{FF2B5EF4-FFF2-40B4-BE49-F238E27FC236}">
                <a16:creationId xmlns:a16="http://schemas.microsoft.com/office/drawing/2014/main" id="{ABE679EC-3B4A-43A2-9846-9A753B9F7FA4}"/>
              </a:ext>
            </a:extLst>
          </p:cNvPr>
          <p:cNvSpPr>
            <a:spLocks noChangeShapeType="1"/>
          </p:cNvSpPr>
          <p:nvPr/>
        </p:nvSpPr>
        <p:spPr bwMode="auto">
          <a:xfrm>
            <a:off x="2182813" y="5745163"/>
            <a:ext cx="17462" cy="571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47" name="Line 902">
            <a:extLst>
              <a:ext uri="{FF2B5EF4-FFF2-40B4-BE49-F238E27FC236}">
                <a16:creationId xmlns:a16="http://schemas.microsoft.com/office/drawing/2014/main" id="{C458A23D-C984-4166-80D4-63E2525B115D}"/>
              </a:ext>
            </a:extLst>
          </p:cNvPr>
          <p:cNvSpPr>
            <a:spLocks noChangeShapeType="1"/>
          </p:cNvSpPr>
          <p:nvPr/>
        </p:nvSpPr>
        <p:spPr bwMode="auto">
          <a:xfrm>
            <a:off x="2212975" y="5838825"/>
            <a:ext cx="31750" cy="523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48" name="Line 903">
            <a:extLst>
              <a:ext uri="{FF2B5EF4-FFF2-40B4-BE49-F238E27FC236}">
                <a16:creationId xmlns:a16="http://schemas.microsoft.com/office/drawing/2014/main" id="{E9A29592-88E5-4C6A-8B28-DBB1C99B98AD}"/>
              </a:ext>
            </a:extLst>
          </p:cNvPr>
          <p:cNvSpPr>
            <a:spLocks noChangeShapeType="1"/>
          </p:cNvSpPr>
          <p:nvPr/>
        </p:nvSpPr>
        <p:spPr bwMode="auto">
          <a:xfrm>
            <a:off x="2265363" y="5924550"/>
            <a:ext cx="31750" cy="49213"/>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49" name="Line 904">
            <a:extLst>
              <a:ext uri="{FF2B5EF4-FFF2-40B4-BE49-F238E27FC236}">
                <a16:creationId xmlns:a16="http://schemas.microsoft.com/office/drawing/2014/main" id="{971B0AC0-AB6F-4456-A3DA-45023C6E9699}"/>
              </a:ext>
            </a:extLst>
          </p:cNvPr>
          <p:cNvSpPr>
            <a:spLocks noChangeShapeType="1"/>
          </p:cNvSpPr>
          <p:nvPr/>
        </p:nvSpPr>
        <p:spPr bwMode="auto">
          <a:xfrm>
            <a:off x="2317750" y="6008688"/>
            <a:ext cx="30163" cy="5080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50" name="Line 905">
            <a:extLst>
              <a:ext uri="{FF2B5EF4-FFF2-40B4-BE49-F238E27FC236}">
                <a16:creationId xmlns:a16="http://schemas.microsoft.com/office/drawing/2014/main" id="{3830E82E-0FC9-47EB-B1BB-B7D3F7AD640B}"/>
              </a:ext>
            </a:extLst>
          </p:cNvPr>
          <p:cNvSpPr>
            <a:spLocks noChangeShapeType="1"/>
          </p:cNvSpPr>
          <p:nvPr/>
        </p:nvSpPr>
        <p:spPr bwMode="auto">
          <a:xfrm>
            <a:off x="2368550" y="6094413"/>
            <a:ext cx="31750" cy="5080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51" name="Line 906">
            <a:extLst>
              <a:ext uri="{FF2B5EF4-FFF2-40B4-BE49-F238E27FC236}">
                <a16:creationId xmlns:a16="http://schemas.microsoft.com/office/drawing/2014/main" id="{8C3B0332-0A1A-4A5E-BBF6-A95956B9ACCA}"/>
              </a:ext>
            </a:extLst>
          </p:cNvPr>
          <p:cNvSpPr>
            <a:spLocks noChangeShapeType="1"/>
          </p:cNvSpPr>
          <p:nvPr/>
        </p:nvSpPr>
        <p:spPr bwMode="auto">
          <a:xfrm>
            <a:off x="2420938" y="6180138"/>
            <a:ext cx="30162" cy="5080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52" name="Line 907">
            <a:extLst>
              <a:ext uri="{FF2B5EF4-FFF2-40B4-BE49-F238E27FC236}">
                <a16:creationId xmlns:a16="http://schemas.microsoft.com/office/drawing/2014/main" id="{B315490A-CD96-4B11-BA73-A58EAD09897C}"/>
              </a:ext>
            </a:extLst>
          </p:cNvPr>
          <p:cNvSpPr>
            <a:spLocks noChangeShapeType="1"/>
          </p:cNvSpPr>
          <p:nvPr/>
        </p:nvSpPr>
        <p:spPr bwMode="auto">
          <a:xfrm>
            <a:off x="2471738" y="6264275"/>
            <a:ext cx="31750" cy="5080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53" name="Line 908">
            <a:extLst>
              <a:ext uri="{FF2B5EF4-FFF2-40B4-BE49-F238E27FC236}">
                <a16:creationId xmlns:a16="http://schemas.microsoft.com/office/drawing/2014/main" id="{EFCFE265-B4E0-4473-8E12-5AB04CA992E1}"/>
              </a:ext>
            </a:extLst>
          </p:cNvPr>
          <p:cNvSpPr>
            <a:spLocks noChangeShapeType="1"/>
          </p:cNvSpPr>
          <p:nvPr/>
        </p:nvSpPr>
        <p:spPr bwMode="auto">
          <a:xfrm>
            <a:off x="2525713" y="6350000"/>
            <a:ext cx="30162" cy="5080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54" name="Line 909">
            <a:extLst>
              <a:ext uri="{FF2B5EF4-FFF2-40B4-BE49-F238E27FC236}">
                <a16:creationId xmlns:a16="http://schemas.microsoft.com/office/drawing/2014/main" id="{B4BA8260-C5E9-48D4-A5E7-2B7600DF1588}"/>
              </a:ext>
            </a:extLst>
          </p:cNvPr>
          <p:cNvSpPr>
            <a:spLocks noChangeShapeType="1"/>
          </p:cNvSpPr>
          <p:nvPr/>
        </p:nvSpPr>
        <p:spPr bwMode="auto">
          <a:xfrm>
            <a:off x="2574925" y="6435725"/>
            <a:ext cx="31750" cy="5080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55" name="Line 910">
            <a:extLst>
              <a:ext uri="{FF2B5EF4-FFF2-40B4-BE49-F238E27FC236}">
                <a16:creationId xmlns:a16="http://schemas.microsoft.com/office/drawing/2014/main" id="{88274EB5-D559-460A-913C-E416F5B8080A}"/>
              </a:ext>
            </a:extLst>
          </p:cNvPr>
          <p:cNvSpPr>
            <a:spLocks noChangeShapeType="1"/>
          </p:cNvSpPr>
          <p:nvPr/>
        </p:nvSpPr>
        <p:spPr bwMode="auto">
          <a:xfrm>
            <a:off x="2627313" y="6519863"/>
            <a:ext cx="20637" cy="317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56" name="Line 911">
            <a:extLst>
              <a:ext uri="{FF2B5EF4-FFF2-40B4-BE49-F238E27FC236}">
                <a16:creationId xmlns:a16="http://schemas.microsoft.com/office/drawing/2014/main" id="{363447C6-3F30-4FBF-85CA-46934E42D4DE}"/>
              </a:ext>
            </a:extLst>
          </p:cNvPr>
          <p:cNvSpPr>
            <a:spLocks noChangeShapeType="1"/>
          </p:cNvSpPr>
          <p:nvPr/>
        </p:nvSpPr>
        <p:spPr bwMode="auto">
          <a:xfrm>
            <a:off x="2647950" y="6551613"/>
            <a:ext cx="2222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57" name="Line 912">
            <a:extLst>
              <a:ext uri="{FF2B5EF4-FFF2-40B4-BE49-F238E27FC236}">
                <a16:creationId xmlns:a16="http://schemas.microsoft.com/office/drawing/2014/main" id="{085015D8-C88B-4B78-B429-95AACB4976AD}"/>
              </a:ext>
            </a:extLst>
          </p:cNvPr>
          <p:cNvSpPr>
            <a:spLocks noChangeShapeType="1"/>
          </p:cNvSpPr>
          <p:nvPr/>
        </p:nvSpPr>
        <p:spPr bwMode="auto">
          <a:xfrm>
            <a:off x="2708275" y="6554788"/>
            <a:ext cx="61913"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58" name="Line 913">
            <a:extLst>
              <a:ext uri="{FF2B5EF4-FFF2-40B4-BE49-F238E27FC236}">
                <a16:creationId xmlns:a16="http://schemas.microsoft.com/office/drawing/2014/main" id="{A7A1E721-ACDD-4511-844C-36381641ADD9}"/>
              </a:ext>
            </a:extLst>
          </p:cNvPr>
          <p:cNvSpPr>
            <a:spLocks noChangeShapeType="1"/>
          </p:cNvSpPr>
          <p:nvPr/>
        </p:nvSpPr>
        <p:spPr bwMode="auto">
          <a:xfrm>
            <a:off x="2808288" y="6557963"/>
            <a:ext cx="60325" cy="31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59" name="Line 914">
            <a:extLst>
              <a:ext uri="{FF2B5EF4-FFF2-40B4-BE49-F238E27FC236}">
                <a16:creationId xmlns:a16="http://schemas.microsoft.com/office/drawing/2014/main" id="{24BC326E-212B-42B3-871A-0C2E7741018F}"/>
              </a:ext>
            </a:extLst>
          </p:cNvPr>
          <p:cNvSpPr>
            <a:spLocks noChangeShapeType="1"/>
          </p:cNvSpPr>
          <p:nvPr/>
        </p:nvSpPr>
        <p:spPr bwMode="auto">
          <a:xfrm>
            <a:off x="2908300" y="6562725"/>
            <a:ext cx="60325" cy="15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60" name="Line 915">
            <a:extLst>
              <a:ext uri="{FF2B5EF4-FFF2-40B4-BE49-F238E27FC236}">
                <a16:creationId xmlns:a16="http://schemas.microsoft.com/office/drawing/2014/main" id="{95DD36F7-3F41-42FF-8494-059693253EB2}"/>
              </a:ext>
            </a:extLst>
          </p:cNvPr>
          <p:cNvSpPr>
            <a:spLocks noChangeShapeType="1"/>
          </p:cNvSpPr>
          <p:nvPr/>
        </p:nvSpPr>
        <p:spPr bwMode="auto">
          <a:xfrm>
            <a:off x="3008313" y="6567488"/>
            <a:ext cx="58737"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61" name="Line 916">
            <a:extLst>
              <a:ext uri="{FF2B5EF4-FFF2-40B4-BE49-F238E27FC236}">
                <a16:creationId xmlns:a16="http://schemas.microsoft.com/office/drawing/2014/main" id="{868842D8-851C-469D-B43D-DA4728E6B71C}"/>
              </a:ext>
            </a:extLst>
          </p:cNvPr>
          <p:cNvSpPr>
            <a:spLocks noChangeShapeType="1"/>
          </p:cNvSpPr>
          <p:nvPr/>
        </p:nvSpPr>
        <p:spPr bwMode="auto">
          <a:xfrm>
            <a:off x="3106738" y="6569075"/>
            <a:ext cx="60325" cy="15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62" name="Line 917">
            <a:extLst>
              <a:ext uri="{FF2B5EF4-FFF2-40B4-BE49-F238E27FC236}">
                <a16:creationId xmlns:a16="http://schemas.microsoft.com/office/drawing/2014/main" id="{28E22C63-D082-4383-AEAA-7EC37F006EDE}"/>
              </a:ext>
            </a:extLst>
          </p:cNvPr>
          <p:cNvSpPr>
            <a:spLocks noChangeShapeType="1"/>
          </p:cNvSpPr>
          <p:nvPr/>
        </p:nvSpPr>
        <p:spPr bwMode="auto">
          <a:xfrm>
            <a:off x="3206750" y="6573838"/>
            <a:ext cx="60325" cy="31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63" name="Line 918">
            <a:extLst>
              <a:ext uri="{FF2B5EF4-FFF2-40B4-BE49-F238E27FC236}">
                <a16:creationId xmlns:a16="http://schemas.microsoft.com/office/drawing/2014/main" id="{C53346B1-BA43-4A85-A9BB-28A596C7C0A4}"/>
              </a:ext>
            </a:extLst>
          </p:cNvPr>
          <p:cNvSpPr>
            <a:spLocks noChangeShapeType="1"/>
          </p:cNvSpPr>
          <p:nvPr/>
        </p:nvSpPr>
        <p:spPr bwMode="auto">
          <a:xfrm>
            <a:off x="3306763" y="6577013"/>
            <a:ext cx="1587"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64" name="Line 919">
            <a:extLst>
              <a:ext uri="{FF2B5EF4-FFF2-40B4-BE49-F238E27FC236}">
                <a16:creationId xmlns:a16="http://schemas.microsoft.com/office/drawing/2014/main" id="{EB304F3D-9F93-401F-9978-C57D3FD0FDA6}"/>
              </a:ext>
            </a:extLst>
          </p:cNvPr>
          <p:cNvSpPr>
            <a:spLocks noChangeShapeType="1"/>
          </p:cNvSpPr>
          <p:nvPr/>
        </p:nvSpPr>
        <p:spPr bwMode="auto">
          <a:xfrm>
            <a:off x="3308350" y="6578600"/>
            <a:ext cx="57150" cy="31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65" name="Line 920">
            <a:extLst>
              <a:ext uri="{FF2B5EF4-FFF2-40B4-BE49-F238E27FC236}">
                <a16:creationId xmlns:a16="http://schemas.microsoft.com/office/drawing/2014/main" id="{6B659FB3-225E-4544-A106-159281E8EA1B}"/>
              </a:ext>
            </a:extLst>
          </p:cNvPr>
          <p:cNvSpPr>
            <a:spLocks noChangeShapeType="1"/>
          </p:cNvSpPr>
          <p:nvPr/>
        </p:nvSpPr>
        <p:spPr bwMode="auto">
          <a:xfrm>
            <a:off x="3405188" y="6584950"/>
            <a:ext cx="60325" cy="4763"/>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66" name="Line 921">
            <a:extLst>
              <a:ext uri="{FF2B5EF4-FFF2-40B4-BE49-F238E27FC236}">
                <a16:creationId xmlns:a16="http://schemas.microsoft.com/office/drawing/2014/main" id="{F08F3C1A-A825-42DD-B948-764BE6E3E1DD}"/>
              </a:ext>
            </a:extLst>
          </p:cNvPr>
          <p:cNvSpPr>
            <a:spLocks noChangeShapeType="1"/>
          </p:cNvSpPr>
          <p:nvPr/>
        </p:nvSpPr>
        <p:spPr bwMode="auto">
          <a:xfrm>
            <a:off x="3505200" y="6591300"/>
            <a:ext cx="58738" cy="31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67" name="Line 922">
            <a:extLst>
              <a:ext uri="{FF2B5EF4-FFF2-40B4-BE49-F238E27FC236}">
                <a16:creationId xmlns:a16="http://schemas.microsoft.com/office/drawing/2014/main" id="{E2838FBF-9A00-4691-956F-3FD026E5E42C}"/>
              </a:ext>
            </a:extLst>
          </p:cNvPr>
          <p:cNvSpPr>
            <a:spLocks noChangeShapeType="1"/>
          </p:cNvSpPr>
          <p:nvPr/>
        </p:nvSpPr>
        <p:spPr bwMode="auto">
          <a:xfrm>
            <a:off x="3605213" y="6597650"/>
            <a:ext cx="60325" cy="31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68" name="Line 923">
            <a:extLst>
              <a:ext uri="{FF2B5EF4-FFF2-40B4-BE49-F238E27FC236}">
                <a16:creationId xmlns:a16="http://schemas.microsoft.com/office/drawing/2014/main" id="{E94CF4E4-C0CF-4BD2-8CA2-169B36C52C67}"/>
              </a:ext>
            </a:extLst>
          </p:cNvPr>
          <p:cNvSpPr>
            <a:spLocks noChangeShapeType="1"/>
          </p:cNvSpPr>
          <p:nvPr/>
        </p:nvSpPr>
        <p:spPr bwMode="auto">
          <a:xfrm>
            <a:off x="3703638" y="6604000"/>
            <a:ext cx="60325" cy="4763"/>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69" name="Line 924">
            <a:extLst>
              <a:ext uri="{FF2B5EF4-FFF2-40B4-BE49-F238E27FC236}">
                <a16:creationId xmlns:a16="http://schemas.microsoft.com/office/drawing/2014/main" id="{947A76F3-24AB-4221-9429-FBB461FB078A}"/>
              </a:ext>
            </a:extLst>
          </p:cNvPr>
          <p:cNvSpPr>
            <a:spLocks noChangeShapeType="1"/>
          </p:cNvSpPr>
          <p:nvPr/>
        </p:nvSpPr>
        <p:spPr bwMode="auto">
          <a:xfrm>
            <a:off x="3802063" y="6611938"/>
            <a:ext cx="60325" cy="31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70" name="Line 925">
            <a:extLst>
              <a:ext uri="{FF2B5EF4-FFF2-40B4-BE49-F238E27FC236}">
                <a16:creationId xmlns:a16="http://schemas.microsoft.com/office/drawing/2014/main" id="{595F4094-1548-48B7-AFB1-347FCD364C9F}"/>
              </a:ext>
            </a:extLst>
          </p:cNvPr>
          <p:cNvSpPr>
            <a:spLocks noChangeShapeType="1"/>
          </p:cNvSpPr>
          <p:nvPr/>
        </p:nvSpPr>
        <p:spPr bwMode="auto">
          <a:xfrm>
            <a:off x="3902075" y="6618288"/>
            <a:ext cx="60325" cy="31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71" name="Line 926">
            <a:extLst>
              <a:ext uri="{FF2B5EF4-FFF2-40B4-BE49-F238E27FC236}">
                <a16:creationId xmlns:a16="http://schemas.microsoft.com/office/drawing/2014/main" id="{42E504BF-9A37-44A3-8F9F-8AA2F1118913}"/>
              </a:ext>
            </a:extLst>
          </p:cNvPr>
          <p:cNvSpPr>
            <a:spLocks noChangeShapeType="1"/>
          </p:cNvSpPr>
          <p:nvPr/>
        </p:nvSpPr>
        <p:spPr bwMode="auto">
          <a:xfrm>
            <a:off x="4002088" y="6623050"/>
            <a:ext cx="58737"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72" name="Line 927">
            <a:extLst>
              <a:ext uri="{FF2B5EF4-FFF2-40B4-BE49-F238E27FC236}">
                <a16:creationId xmlns:a16="http://schemas.microsoft.com/office/drawing/2014/main" id="{7683E0BB-861C-47DA-B468-698D83AD11EC}"/>
              </a:ext>
            </a:extLst>
          </p:cNvPr>
          <p:cNvSpPr>
            <a:spLocks noChangeShapeType="1"/>
          </p:cNvSpPr>
          <p:nvPr/>
        </p:nvSpPr>
        <p:spPr bwMode="auto">
          <a:xfrm>
            <a:off x="4102100" y="6623050"/>
            <a:ext cx="58738"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73" name="Line 928">
            <a:extLst>
              <a:ext uri="{FF2B5EF4-FFF2-40B4-BE49-F238E27FC236}">
                <a16:creationId xmlns:a16="http://schemas.microsoft.com/office/drawing/2014/main" id="{CD082617-F71D-41C4-ABC7-F31A3894C777}"/>
              </a:ext>
            </a:extLst>
          </p:cNvPr>
          <p:cNvSpPr>
            <a:spLocks noChangeShapeType="1"/>
          </p:cNvSpPr>
          <p:nvPr/>
        </p:nvSpPr>
        <p:spPr bwMode="auto">
          <a:xfrm>
            <a:off x="4202113" y="6623050"/>
            <a:ext cx="6032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74" name="Line 929">
            <a:extLst>
              <a:ext uri="{FF2B5EF4-FFF2-40B4-BE49-F238E27FC236}">
                <a16:creationId xmlns:a16="http://schemas.microsoft.com/office/drawing/2014/main" id="{7A8ED409-F4DE-4AF3-9C5D-2E19D0F73BDB}"/>
              </a:ext>
            </a:extLst>
          </p:cNvPr>
          <p:cNvSpPr>
            <a:spLocks noChangeShapeType="1"/>
          </p:cNvSpPr>
          <p:nvPr/>
        </p:nvSpPr>
        <p:spPr bwMode="auto">
          <a:xfrm>
            <a:off x="4300538" y="6623050"/>
            <a:ext cx="6032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75" name="Line 930">
            <a:extLst>
              <a:ext uri="{FF2B5EF4-FFF2-40B4-BE49-F238E27FC236}">
                <a16:creationId xmlns:a16="http://schemas.microsoft.com/office/drawing/2014/main" id="{B795427E-2242-485B-810B-3620110E606D}"/>
              </a:ext>
            </a:extLst>
          </p:cNvPr>
          <p:cNvSpPr>
            <a:spLocks noChangeShapeType="1"/>
          </p:cNvSpPr>
          <p:nvPr/>
        </p:nvSpPr>
        <p:spPr bwMode="auto">
          <a:xfrm>
            <a:off x="4400550" y="6623050"/>
            <a:ext cx="58738"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76" name="Line 931">
            <a:extLst>
              <a:ext uri="{FF2B5EF4-FFF2-40B4-BE49-F238E27FC236}">
                <a16:creationId xmlns:a16="http://schemas.microsoft.com/office/drawing/2014/main" id="{7CA5112E-0AEA-4BA3-86BC-4BA3A589DF33}"/>
              </a:ext>
            </a:extLst>
          </p:cNvPr>
          <p:cNvSpPr>
            <a:spLocks noChangeShapeType="1"/>
          </p:cNvSpPr>
          <p:nvPr/>
        </p:nvSpPr>
        <p:spPr bwMode="auto">
          <a:xfrm>
            <a:off x="4500563" y="6623050"/>
            <a:ext cx="58737"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77" name="Line 932">
            <a:extLst>
              <a:ext uri="{FF2B5EF4-FFF2-40B4-BE49-F238E27FC236}">
                <a16:creationId xmlns:a16="http://schemas.microsoft.com/office/drawing/2014/main" id="{26BC27F5-0A1C-4049-ADD9-D379776A34B8}"/>
              </a:ext>
            </a:extLst>
          </p:cNvPr>
          <p:cNvSpPr>
            <a:spLocks noChangeShapeType="1"/>
          </p:cNvSpPr>
          <p:nvPr/>
        </p:nvSpPr>
        <p:spPr bwMode="auto">
          <a:xfrm>
            <a:off x="4600575" y="6623050"/>
            <a:ext cx="2857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78" name="Line 933">
            <a:extLst>
              <a:ext uri="{FF2B5EF4-FFF2-40B4-BE49-F238E27FC236}">
                <a16:creationId xmlns:a16="http://schemas.microsoft.com/office/drawing/2014/main" id="{6D862F60-D877-480C-8D4A-DBA21EE1AEC8}"/>
              </a:ext>
            </a:extLst>
          </p:cNvPr>
          <p:cNvSpPr>
            <a:spLocks noChangeShapeType="1"/>
          </p:cNvSpPr>
          <p:nvPr/>
        </p:nvSpPr>
        <p:spPr bwMode="auto">
          <a:xfrm>
            <a:off x="1987550" y="5076825"/>
            <a:ext cx="219075" cy="7683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79" name="Line 934">
            <a:extLst>
              <a:ext uri="{FF2B5EF4-FFF2-40B4-BE49-F238E27FC236}">
                <a16:creationId xmlns:a16="http://schemas.microsoft.com/office/drawing/2014/main" id="{022F6E52-1B14-40B8-91C3-02D63344BC01}"/>
              </a:ext>
            </a:extLst>
          </p:cNvPr>
          <p:cNvSpPr>
            <a:spLocks noChangeShapeType="1"/>
          </p:cNvSpPr>
          <p:nvPr/>
        </p:nvSpPr>
        <p:spPr bwMode="auto">
          <a:xfrm>
            <a:off x="2206625" y="5845175"/>
            <a:ext cx="441325" cy="73342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80" name="Line 935">
            <a:extLst>
              <a:ext uri="{FF2B5EF4-FFF2-40B4-BE49-F238E27FC236}">
                <a16:creationId xmlns:a16="http://schemas.microsoft.com/office/drawing/2014/main" id="{AB0E8ED6-ACB8-4439-9B85-6727E42D4F15}"/>
              </a:ext>
            </a:extLst>
          </p:cNvPr>
          <p:cNvSpPr>
            <a:spLocks noChangeShapeType="1"/>
          </p:cNvSpPr>
          <p:nvPr/>
        </p:nvSpPr>
        <p:spPr bwMode="auto">
          <a:xfrm flipV="1">
            <a:off x="2647950" y="6569075"/>
            <a:ext cx="660400" cy="952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81" name="Line 936">
            <a:extLst>
              <a:ext uri="{FF2B5EF4-FFF2-40B4-BE49-F238E27FC236}">
                <a16:creationId xmlns:a16="http://schemas.microsoft.com/office/drawing/2014/main" id="{50BC326E-75FB-45C5-BB02-9F54F3F09A73}"/>
              </a:ext>
            </a:extLst>
          </p:cNvPr>
          <p:cNvSpPr>
            <a:spLocks noChangeShapeType="1"/>
          </p:cNvSpPr>
          <p:nvPr/>
        </p:nvSpPr>
        <p:spPr bwMode="auto">
          <a:xfrm>
            <a:off x="3308350" y="6569075"/>
            <a:ext cx="660400" cy="61913"/>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82" name="Line 937">
            <a:extLst>
              <a:ext uri="{FF2B5EF4-FFF2-40B4-BE49-F238E27FC236}">
                <a16:creationId xmlns:a16="http://schemas.microsoft.com/office/drawing/2014/main" id="{86E41DA7-69B8-45B2-BDAA-C4DBBA438A31}"/>
              </a:ext>
            </a:extLst>
          </p:cNvPr>
          <p:cNvSpPr>
            <a:spLocks noChangeShapeType="1"/>
          </p:cNvSpPr>
          <p:nvPr/>
        </p:nvSpPr>
        <p:spPr bwMode="auto">
          <a:xfrm>
            <a:off x="3968750" y="6630988"/>
            <a:ext cx="660400" cy="269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83" name="Rectangle 938">
            <a:extLst>
              <a:ext uri="{FF2B5EF4-FFF2-40B4-BE49-F238E27FC236}">
                <a16:creationId xmlns:a16="http://schemas.microsoft.com/office/drawing/2014/main" id="{32231887-79E9-4C02-A8FD-92AAF5B815A7}"/>
              </a:ext>
            </a:extLst>
          </p:cNvPr>
          <p:cNvSpPr>
            <a:spLocks noChangeArrowheads="1"/>
          </p:cNvSpPr>
          <p:nvPr/>
        </p:nvSpPr>
        <p:spPr bwMode="auto">
          <a:xfrm>
            <a:off x="2781300" y="7092950"/>
            <a:ext cx="1255713"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Hours After Incubation</a:t>
            </a:r>
            <a:endParaRPr lang="pt-BR" altLang="en-US" sz="1000"/>
          </a:p>
        </p:txBody>
      </p:sp>
      <p:sp>
        <p:nvSpPr>
          <p:cNvPr id="2884" name="Rectangle 944">
            <a:extLst>
              <a:ext uri="{FF2B5EF4-FFF2-40B4-BE49-F238E27FC236}">
                <a16:creationId xmlns:a16="http://schemas.microsoft.com/office/drawing/2014/main" id="{B10BFC54-70D9-4D32-854C-F2029F222F37}"/>
              </a:ext>
            </a:extLst>
          </p:cNvPr>
          <p:cNvSpPr>
            <a:spLocks noChangeArrowheads="1"/>
          </p:cNvSpPr>
          <p:nvPr/>
        </p:nvSpPr>
        <p:spPr bwMode="auto">
          <a:xfrm>
            <a:off x="2214563" y="6848475"/>
            <a:ext cx="69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1</a:t>
            </a:r>
            <a:endParaRPr lang="pt-BR" altLang="en-US" sz="1000"/>
          </a:p>
        </p:txBody>
      </p:sp>
      <p:sp>
        <p:nvSpPr>
          <p:cNvPr id="2885" name="Line 945">
            <a:extLst>
              <a:ext uri="{FF2B5EF4-FFF2-40B4-BE49-F238E27FC236}">
                <a16:creationId xmlns:a16="http://schemas.microsoft.com/office/drawing/2014/main" id="{4001D97B-9F9E-4C06-8420-DD3E325C1E95}"/>
              </a:ext>
            </a:extLst>
          </p:cNvPr>
          <p:cNvSpPr>
            <a:spLocks noChangeShapeType="1"/>
          </p:cNvSpPr>
          <p:nvPr/>
        </p:nvSpPr>
        <p:spPr bwMode="auto">
          <a:xfrm>
            <a:off x="1987550" y="6843713"/>
            <a:ext cx="2641600"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86" name="Line 946">
            <a:extLst>
              <a:ext uri="{FF2B5EF4-FFF2-40B4-BE49-F238E27FC236}">
                <a16:creationId xmlns:a16="http://schemas.microsoft.com/office/drawing/2014/main" id="{2F70DDF2-D97C-43D7-8593-212D18689EBA}"/>
              </a:ext>
            </a:extLst>
          </p:cNvPr>
          <p:cNvSpPr>
            <a:spLocks noChangeShapeType="1"/>
          </p:cNvSpPr>
          <p:nvPr/>
        </p:nvSpPr>
        <p:spPr bwMode="auto">
          <a:xfrm>
            <a:off x="1987550" y="6843713"/>
            <a:ext cx="0" cy="20637"/>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87" name="Rectangle 947">
            <a:extLst>
              <a:ext uri="{FF2B5EF4-FFF2-40B4-BE49-F238E27FC236}">
                <a16:creationId xmlns:a16="http://schemas.microsoft.com/office/drawing/2014/main" id="{5BB71651-32F3-4551-A54B-58DB6ADB4F67}"/>
              </a:ext>
            </a:extLst>
          </p:cNvPr>
          <p:cNvSpPr>
            <a:spLocks noChangeArrowheads="1"/>
          </p:cNvSpPr>
          <p:nvPr/>
        </p:nvSpPr>
        <p:spPr bwMode="auto">
          <a:xfrm>
            <a:off x="2005013" y="6858000"/>
            <a:ext cx="69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0</a:t>
            </a:r>
            <a:endParaRPr lang="pt-BR" altLang="en-US" sz="1000"/>
          </a:p>
        </p:txBody>
      </p:sp>
      <p:sp>
        <p:nvSpPr>
          <p:cNvPr id="2888" name="Line 948">
            <a:extLst>
              <a:ext uri="{FF2B5EF4-FFF2-40B4-BE49-F238E27FC236}">
                <a16:creationId xmlns:a16="http://schemas.microsoft.com/office/drawing/2014/main" id="{7C85F591-4EEE-4517-B5EA-C8F0ED7CDB47}"/>
              </a:ext>
            </a:extLst>
          </p:cNvPr>
          <p:cNvSpPr>
            <a:spLocks noChangeShapeType="1"/>
          </p:cNvSpPr>
          <p:nvPr/>
        </p:nvSpPr>
        <p:spPr bwMode="auto">
          <a:xfrm>
            <a:off x="2647950" y="6843713"/>
            <a:ext cx="0" cy="20637"/>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89" name="Rectangle 949">
            <a:extLst>
              <a:ext uri="{FF2B5EF4-FFF2-40B4-BE49-F238E27FC236}">
                <a16:creationId xmlns:a16="http://schemas.microsoft.com/office/drawing/2014/main" id="{54CB22D7-DBED-4C63-B209-0782C2B8434B}"/>
              </a:ext>
            </a:extLst>
          </p:cNvPr>
          <p:cNvSpPr>
            <a:spLocks noChangeArrowheads="1"/>
          </p:cNvSpPr>
          <p:nvPr/>
        </p:nvSpPr>
        <p:spPr bwMode="auto">
          <a:xfrm>
            <a:off x="2663825" y="6858000"/>
            <a:ext cx="69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3</a:t>
            </a:r>
            <a:endParaRPr lang="pt-BR" altLang="en-US" sz="1000"/>
          </a:p>
        </p:txBody>
      </p:sp>
      <p:sp>
        <p:nvSpPr>
          <p:cNvPr id="2890" name="Line 950">
            <a:extLst>
              <a:ext uri="{FF2B5EF4-FFF2-40B4-BE49-F238E27FC236}">
                <a16:creationId xmlns:a16="http://schemas.microsoft.com/office/drawing/2014/main" id="{5413526E-7DC2-4589-A0BB-05FABFEAE794}"/>
              </a:ext>
            </a:extLst>
          </p:cNvPr>
          <p:cNvSpPr>
            <a:spLocks noChangeShapeType="1"/>
          </p:cNvSpPr>
          <p:nvPr/>
        </p:nvSpPr>
        <p:spPr bwMode="auto">
          <a:xfrm>
            <a:off x="3308350" y="6843713"/>
            <a:ext cx="0" cy="20637"/>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91" name="Rectangle 951">
            <a:extLst>
              <a:ext uri="{FF2B5EF4-FFF2-40B4-BE49-F238E27FC236}">
                <a16:creationId xmlns:a16="http://schemas.microsoft.com/office/drawing/2014/main" id="{70E24104-22C8-46CE-8D6A-7CC39DBC1930}"/>
              </a:ext>
            </a:extLst>
          </p:cNvPr>
          <p:cNvSpPr>
            <a:spLocks noChangeArrowheads="1"/>
          </p:cNvSpPr>
          <p:nvPr/>
        </p:nvSpPr>
        <p:spPr bwMode="auto">
          <a:xfrm>
            <a:off x="3324225" y="6858000"/>
            <a:ext cx="69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6</a:t>
            </a:r>
            <a:endParaRPr lang="pt-BR" altLang="en-US" sz="1000"/>
          </a:p>
        </p:txBody>
      </p:sp>
      <p:sp>
        <p:nvSpPr>
          <p:cNvPr id="2892" name="Line 952">
            <a:extLst>
              <a:ext uri="{FF2B5EF4-FFF2-40B4-BE49-F238E27FC236}">
                <a16:creationId xmlns:a16="http://schemas.microsoft.com/office/drawing/2014/main" id="{B9CC6548-3317-43DC-A7D1-CF20ECBC5073}"/>
              </a:ext>
            </a:extLst>
          </p:cNvPr>
          <p:cNvSpPr>
            <a:spLocks noChangeShapeType="1"/>
          </p:cNvSpPr>
          <p:nvPr/>
        </p:nvSpPr>
        <p:spPr bwMode="auto">
          <a:xfrm>
            <a:off x="3968750" y="6843713"/>
            <a:ext cx="0" cy="20637"/>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93" name="Rectangle 953">
            <a:extLst>
              <a:ext uri="{FF2B5EF4-FFF2-40B4-BE49-F238E27FC236}">
                <a16:creationId xmlns:a16="http://schemas.microsoft.com/office/drawing/2014/main" id="{65113AB9-A10D-411C-A8F5-D7738420D2B6}"/>
              </a:ext>
            </a:extLst>
          </p:cNvPr>
          <p:cNvSpPr>
            <a:spLocks noChangeArrowheads="1"/>
          </p:cNvSpPr>
          <p:nvPr/>
        </p:nvSpPr>
        <p:spPr bwMode="auto">
          <a:xfrm>
            <a:off x="3986213" y="6858000"/>
            <a:ext cx="69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9</a:t>
            </a:r>
            <a:endParaRPr lang="pt-BR" altLang="en-US" sz="1000"/>
          </a:p>
        </p:txBody>
      </p:sp>
      <p:sp>
        <p:nvSpPr>
          <p:cNvPr id="2894" name="Line 954">
            <a:extLst>
              <a:ext uri="{FF2B5EF4-FFF2-40B4-BE49-F238E27FC236}">
                <a16:creationId xmlns:a16="http://schemas.microsoft.com/office/drawing/2014/main" id="{94983576-087D-4696-ACDD-E3DEFADB4054}"/>
              </a:ext>
            </a:extLst>
          </p:cNvPr>
          <p:cNvSpPr>
            <a:spLocks noChangeShapeType="1"/>
          </p:cNvSpPr>
          <p:nvPr/>
        </p:nvSpPr>
        <p:spPr bwMode="auto">
          <a:xfrm>
            <a:off x="4629150" y="6843713"/>
            <a:ext cx="0" cy="20637"/>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95" name="Rectangle 955">
            <a:extLst>
              <a:ext uri="{FF2B5EF4-FFF2-40B4-BE49-F238E27FC236}">
                <a16:creationId xmlns:a16="http://schemas.microsoft.com/office/drawing/2014/main" id="{17007028-5347-44B7-AB0D-77AD87F145BF}"/>
              </a:ext>
            </a:extLst>
          </p:cNvPr>
          <p:cNvSpPr>
            <a:spLocks noChangeArrowheads="1"/>
          </p:cNvSpPr>
          <p:nvPr/>
        </p:nvSpPr>
        <p:spPr bwMode="auto">
          <a:xfrm>
            <a:off x="4610100" y="6859588"/>
            <a:ext cx="1397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12</a:t>
            </a:r>
            <a:endParaRPr lang="pt-BR" altLang="en-US" sz="1000"/>
          </a:p>
        </p:txBody>
      </p:sp>
      <p:sp>
        <p:nvSpPr>
          <p:cNvPr id="2896" name="Line 956">
            <a:extLst>
              <a:ext uri="{FF2B5EF4-FFF2-40B4-BE49-F238E27FC236}">
                <a16:creationId xmlns:a16="http://schemas.microsoft.com/office/drawing/2014/main" id="{F1EB1985-6C1F-4DED-9B2D-CF49F99727E3}"/>
              </a:ext>
            </a:extLst>
          </p:cNvPr>
          <p:cNvSpPr>
            <a:spLocks noChangeShapeType="1"/>
          </p:cNvSpPr>
          <p:nvPr/>
        </p:nvSpPr>
        <p:spPr bwMode="auto">
          <a:xfrm flipV="1">
            <a:off x="1987550" y="5076825"/>
            <a:ext cx="0" cy="1766888"/>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97" name="Line 957">
            <a:extLst>
              <a:ext uri="{FF2B5EF4-FFF2-40B4-BE49-F238E27FC236}">
                <a16:creationId xmlns:a16="http://schemas.microsoft.com/office/drawing/2014/main" id="{E838F5CF-17B6-4B9B-B6A5-1D9C6F4AB57E}"/>
              </a:ext>
            </a:extLst>
          </p:cNvPr>
          <p:cNvSpPr>
            <a:spLocks noChangeShapeType="1"/>
          </p:cNvSpPr>
          <p:nvPr/>
        </p:nvSpPr>
        <p:spPr bwMode="auto">
          <a:xfrm flipH="1">
            <a:off x="1966913" y="6843713"/>
            <a:ext cx="20637"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98" name="Rectangle 958">
            <a:extLst>
              <a:ext uri="{FF2B5EF4-FFF2-40B4-BE49-F238E27FC236}">
                <a16:creationId xmlns:a16="http://schemas.microsoft.com/office/drawing/2014/main" id="{812A31F3-8D6F-4A37-A884-D12C23B7C601}"/>
              </a:ext>
            </a:extLst>
          </p:cNvPr>
          <p:cNvSpPr>
            <a:spLocks noChangeArrowheads="1"/>
          </p:cNvSpPr>
          <p:nvPr/>
        </p:nvSpPr>
        <p:spPr bwMode="auto">
          <a:xfrm>
            <a:off x="1824038" y="6802438"/>
            <a:ext cx="1746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0.0</a:t>
            </a:r>
            <a:endParaRPr lang="pt-BR" altLang="en-US" sz="1000"/>
          </a:p>
        </p:txBody>
      </p:sp>
      <p:sp>
        <p:nvSpPr>
          <p:cNvPr id="2899" name="Line 959">
            <a:extLst>
              <a:ext uri="{FF2B5EF4-FFF2-40B4-BE49-F238E27FC236}">
                <a16:creationId xmlns:a16="http://schemas.microsoft.com/office/drawing/2014/main" id="{BA380A83-4B63-4D49-8DCC-8A2F598EA324}"/>
              </a:ext>
            </a:extLst>
          </p:cNvPr>
          <p:cNvSpPr>
            <a:spLocks noChangeShapeType="1"/>
          </p:cNvSpPr>
          <p:nvPr/>
        </p:nvSpPr>
        <p:spPr bwMode="auto">
          <a:xfrm flipH="1">
            <a:off x="1966913" y="5959475"/>
            <a:ext cx="20637"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00" name="Rectangle 960">
            <a:extLst>
              <a:ext uri="{FF2B5EF4-FFF2-40B4-BE49-F238E27FC236}">
                <a16:creationId xmlns:a16="http://schemas.microsoft.com/office/drawing/2014/main" id="{B9E5749D-74B1-481A-B450-A75A335A7A4E}"/>
              </a:ext>
            </a:extLst>
          </p:cNvPr>
          <p:cNvSpPr>
            <a:spLocks noChangeArrowheads="1"/>
          </p:cNvSpPr>
          <p:nvPr/>
        </p:nvSpPr>
        <p:spPr bwMode="auto">
          <a:xfrm>
            <a:off x="1824038" y="5919788"/>
            <a:ext cx="1746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0.5</a:t>
            </a:r>
            <a:endParaRPr lang="pt-BR" altLang="en-US" sz="1000"/>
          </a:p>
        </p:txBody>
      </p:sp>
      <p:sp>
        <p:nvSpPr>
          <p:cNvPr id="2901" name="Line 961">
            <a:extLst>
              <a:ext uri="{FF2B5EF4-FFF2-40B4-BE49-F238E27FC236}">
                <a16:creationId xmlns:a16="http://schemas.microsoft.com/office/drawing/2014/main" id="{82AC7A72-C27D-4D47-996A-642EDD1BB0D7}"/>
              </a:ext>
            </a:extLst>
          </p:cNvPr>
          <p:cNvSpPr>
            <a:spLocks noChangeShapeType="1"/>
          </p:cNvSpPr>
          <p:nvPr/>
        </p:nvSpPr>
        <p:spPr bwMode="auto">
          <a:xfrm flipH="1">
            <a:off x="1966913" y="5076825"/>
            <a:ext cx="20637"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02" name="Rectangle 962">
            <a:extLst>
              <a:ext uri="{FF2B5EF4-FFF2-40B4-BE49-F238E27FC236}">
                <a16:creationId xmlns:a16="http://schemas.microsoft.com/office/drawing/2014/main" id="{1242AA66-0BD5-4CCF-8E58-23B9127A5E20}"/>
              </a:ext>
            </a:extLst>
          </p:cNvPr>
          <p:cNvSpPr>
            <a:spLocks noChangeArrowheads="1"/>
          </p:cNvSpPr>
          <p:nvPr/>
        </p:nvSpPr>
        <p:spPr bwMode="auto">
          <a:xfrm>
            <a:off x="1824038" y="5035550"/>
            <a:ext cx="1746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1.0</a:t>
            </a:r>
            <a:endParaRPr lang="pt-BR" altLang="en-US" sz="1000"/>
          </a:p>
        </p:txBody>
      </p:sp>
      <p:sp>
        <p:nvSpPr>
          <p:cNvPr id="2903" name="Line 963">
            <a:extLst>
              <a:ext uri="{FF2B5EF4-FFF2-40B4-BE49-F238E27FC236}">
                <a16:creationId xmlns:a16="http://schemas.microsoft.com/office/drawing/2014/main" id="{914E9394-D8B2-4ACB-BECC-D98C70B906DA}"/>
              </a:ext>
            </a:extLst>
          </p:cNvPr>
          <p:cNvSpPr>
            <a:spLocks noChangeShapeType="1"/>
          </p:cNvSpPr>
          <p:nvPr/>
        </p:nvSpPr>
        <p:spPr bwMode="auto">
          <a:xfrm>
            <a:off x="1987550" y="5076825"/>
            <a:ext cx="219075" cy="1766888"/>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04" name="Line 964">
            <a:extLst>
              <a:ext uri="{FF2B5EF4-FFF2-40B4-BE49-F238E27FC236}">
                <a16:creationId xmlns:a16="http://schemas.microsoft.com/office/drawing/2014/main" id="{8EDC400B-DBAD-4975-BA4B-65F294A1D886}"/>
              </a:ext>
            </a:extLst>
          </p:cNvPr>
          <p:cNvSpPr>
            <a:spLocks noChangeShapeType="1"/>
          </p:cNvSpPr>
          <p:nvPr/>
        </p:nvSpPr>
        <p:spPr bwMode="auto">
          <a:xfrm>
            <a:off x="2206625" y="6843713"/>
            <a:ext cx="441325" cy="0"/>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05" name="Line 965">
            <a:extLst>
              <a:ext uri="{FF2B5EF4-FFF2-40B4-BE49-F238E27FC236}">
                <a16:creationId xmlns:a16="http://schemas.microsoft.com/office/drawing/2014/main" id="{9C192FF9-8301-4D11-91F1-5A45B2F9DA7F}"/>
              </a:ext>
            </a:extLst>
          </p:cNvPr>
          <p:cNvSpPr>
            <a:spLocks noChangeShapeType="1"/>
          </p:cNvSpPr>
          <p:nvPr/>
        </p:nvSpPr>
        <p:spPr bwMode="auto">
          <a:xfrm>
            <a:off x="2647950" y="6843713"/>
            <a:ext cx="660400" cy="0"/>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06" name="Line 966">
            <a:extLst>
              <a:ext uri="{FF2B5EF4-FFF2-40B4-BE49-F238E27FC236}">
                <a16:creationId xmlns:a16="http://schemas.microsoft.com/office/drawing/2014/main" id="{0C7F6013-7C3B-49CE-B2BA-A51F28EF8326}"/>
              </a:ext>
            </a:extLst>
          </p:cNvPr>
          <p:cNvSpPr>
            <a:spLocks noChangeShapeType="1"/>
          </p:cNvSpPr>
          <p:nvPr/>
        </p:nvSpPr>
        <p:spPr bwMode="auto">
          <a:xfrm>
            <a:off x="3308350" y="6843713"/>
            <a:ext cx="660400" cy="0"/>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07" name="Line 967">
            <a:extLst>
              <a:ext uri="{FF2B5EF4-FFF2-40B4-BE49-F238E27FC236}">
                <a16:creationId xmlns:a16="http://schemas.microsoft.com/office/drawing/2014/main" id="{2B1A1574-9C7D-4B11-B678-C8B805996B64}"/>
              </a:ext>
            </a:extLst>
          </p:cNvPr>
          <p:cNvSpPr>
            <a:spLocks noChangeShapeType="1"/>
          </p:cNvSpPr>
          <p:nvPr/>
        </p:nvSpPr>
        <p:spPr bwMode="auto">
          <a:xfrm>
            <a:off x="1987550" y="5076825"/>
            <a:ext cx="219075" cy="4254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08" name="Line 968">
            <a:extLst>
              <a:ext uri="{FF2B5EF4-FFF2-40B4-BE49-F238E27FC236}">
                <a16:creationId xmlns:a16="http://schemas.microsoft.com/office/drawing/2014/main" id="{B17295DA-FE43-445F-BD79-B6C492218124}"/>
              </a:ext>
            </a:extLst>
          </p:cNvPr>
          <p:cNvSpPr>
            <a:spLocks noChangeShapeType="1"/>
          </p:cNvSpPr>
          <p:nvPr/>
        </p:nvSpPr>
        <p:spPr bwMode="auto">
          <a:xfrm>
            <a:off x="2206625" y="5502275"/>
            <a:ext cx="441325" cy="793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09" name="Line 969">
            <a:extLst>
              <a:ext uri="{FF2B5EF4-FFF2-40B4-BE49-F238E27FC236}">
                <a16:creationId xmlns:a16="http://schemas.microsoft.com/office/drawing/2014/main" id="{47DFB63E-C799-4BD0-A595-6F768D8652B3}"/>
              </a:ext>
            </a:extLst>
          </p:cNvPr>
          <p:cNvSpPr>
            <a:spLocks noChangeShapeType="1"/>
          </p:cNvSpPr>
          <p:nvPr/>
        </p:nvSpPr>
        <p:spPr bwMode="auto">
          <a:xfrm>
            <a:off x="2647950" y="5581650"/>
            <a:ext cx="660400" cy="7397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10" name="Line 970">
            <a:extLst>
              <a:ext uri="{FF2B5EF4-FFF2-40B4-BE49-F238E27FC236}">
                <a16:creationId xmlns:a16="http://schemas.microsoft.com/office/drawing/2014/main" id="{0201A197-1AB6-4F4C-AC63-F93394ABFF74}"/>
              </a:ext>
            </a:extLst>
          </p:cNvPr>
          <p:cNvSpPr>
            <a:spLocks noChangeShapeType="1"/>
          </p:cNvSpPr>
          <p:nvPr/>
        </p:nvSpPr>
        <p:spPr bwMode="auto">
          <a:xfrm>
            <a:off x="3308350" y="6321425"/>
            <a:ext cx="660400" cy="952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11" name="Line 971">
            <a:extLst>
              <a:ext uri="{FF2B5EF4-FFF2-40B4-BE49-F238E27FC236}">
                <a16:creationId xmlns:a16="http://schemas.microsoft.com/office/drawing/2014/main" id="{E4B0FD97-7629-4C8A-B557-E9EE6A543542}"/>
              </a:ext>
            </a:extLst>
          </p:cNvPr>
          <p:cNvSpPr>
            <a:spLocks noChangeShapeType="1"/>
          </p:cNvSpPr>
          <p:nvPr/>
        </p:nvSpPr>
        <p:spPr bwMode="auto">
          <a:xfrm>
            <a:off x="3968750" y="6330950"/>
            <a:ext cx="660400" cy="80963"/>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12" name="Line 972">
            <a:extLst>
              <a:ext uri="{FF2B5EF4-FFF2-40B4-BE49-F238E27FC236}">
                <a16:creationId xmlns:a16="http://schemas.microsoft.com/office/drawing/2014/main" id="{8016D785-F10D-4648-8AAB-68E49251C1B5}"/>
              </a:ext>
            </a:extLst>
          </p:cNvPr>
          <p:cNvSpPr>
            <a:spLocks noChangeShapeType="1"/>
          </p:cNvSpPr>
          <p:nvPr/>
        </p:nvSpPr>
        <p:spPr bwMode="auto">
          <a:xfrm>
            <a:off x="1987550" y="5076825"/>
            <a:ext cx="30163" cy="50800"/>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13" name="Line 973">
            <a:extLst>
              <a:ext uri="{FF2B5EF4-FFF2-40B4-BE49-F238E27FC236}">
                <a16:creationId xmlns:a16="http://schemas.microsoft.com/office/drawing/2014/main" id="{AB6D2BE9-CA68-4980-BDBB-450933BB619F}"/>
              </a:ext>
            </a:extLst>
          </p:cNvPr>
          <p:cNvSpPr>
            <a:spLocks noChangeShapeType="1"/>
          </p:cNvSpPr>
          <p:nvPr/>
        </p:nvSpPr>
        <p:spPr bwMode="auto">
          <a:xfrm>
            <a:off x="2036763" y="5162550"/>
            <a:ext cx="30162" cy="53975"/>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14" name="Line 974">
            <a:extLst>
              <a:ext uri="{FF2B5EF4-FFF2-40B4-BE49-F238E27FC236}">
                <a16:creationId xmlns:a16="http://schemas.microsoft.com/office/drawing/2014/main" id="{5B770FED-32CF-44D3-9E9C-37B93BDBF62F}"/>
              </a:ext>
            </a:extLst>
          </p:cNvPr>
          <p:cNvSpPr>
            <a:spLocks noChangeShapeType="1"/>
          </p:cNvSpPr>
          <p:nvPr/>
        </p:nvSpPr>
        <p:spPr bwMode="auto">
          <a:xfrm>
            <a:off x="2085975" y="5248275"/>
            <a:ext cx="30163" cy="52388"/>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15" name="Line 975">
            <a:extLst>
              <a:ext uri="{FF2B5EF4-FFF2-40B4-BE49-F238E27FC236}">
                <a16:creationId xmlns:a16="http://schemas.microsoft.com/office/drawing/2014/main" id="{70E3B6E1-F8C0-4321-9A19-9B5AB4159791}"/>
              </a:ext>
            </a:extLst>
          </p:cNvPr>
          <p:cNvSpPr>
            <a:spLocks noChangeShapeType="1"/>
          </p:cNvSpPr>
          <p:nvPr/>
        </p:nvSpPr>
        <p:spPr bwMode="auto">
          <a:xfrm>
            <a:off x="2135188" y="5335588"/>
            <a:ext cx="30162" cy="52387"/>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16" name="Line 976">
            <a:extLst>
              <a:ext uri="{FF2B5EF4-FFF2-40B4-BE49-F238E27FC236}">
                <a16:creationId xmlns:a16="http://schemas.microsoft.com/office/drawing/2014/main" id="{3345783D-D2CD-4022-A464-EC663B4D13B9}"/>
              </a:ext>
            </a:extLst>
          </p:cNvPr>
          <p:cNvSpPr>
            <a:spLocks noChangeShapeType="1"/>
          </p:cNvSpPr>
          <p:nvPr/>
        </p:nvSpPr>
        <p:spPr bwMode="auto">
          <a:xfrm>
            <a:off x="2184400" y="5422900"/>
            <a:ext cx="22225" cy="38100"/>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17" name="Line 977">
            <a:extLst>
              <a:ext uri="{FF2B5EF4-FFF2-40B4-BE49-F238E27FC236}">
                <a16:creationId xmlns:a16="http://schemas.microsoft.com/office/drawing/2014/main" id="{F5C5A445-CA98-4E25-BF24-FA9CFAD74100}"/>
              </a:ext>
            </a:extLst>
          </p:cNvPr>
          <p:cNvSpPr>
            <a:spLocks noChangeShapeType="1"/>
          </p:cNvSpPr>
          <p:nvPr/>
        </p:nvSpPr>
        <p:spPr bwMode="auto">
          <a:xfrm>
            <a:off x="2206625" y="5461000"/>
            <a:ext cx="15875" cy="6350"/>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18" name="Line 978">
            <a:extLst>
              <a:ext uri="{FF2B5EF4-FFF2-40B4-BE49-F238E27FC236}">
                <a16:creationId xmlns:a16="http://schemas.microsoft.com/office/drawing/2014/main" id="{C3B8B792-D5AC-49B7-BD05-B2472360B577}"/>
              </a:ext>
            </a:extLst>
          </p:cNvPr>
          <p:cNvSpPr>
            <a:spLocks noChangeShapeType="1"/>
          </p:cNvSpPr>
          <p:nvPr/>
        </p:nvSpPr>
        <p:spPr bwMode="auto">
          <a:xfrm>
            <a:off x="2259013" y="5480050"/>
            <a:ext cx="55562" cy="22225"/>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19" name="Line 979">
            <a:extLst>
              <a:ext uri="{FF2B5EF4-FFF2-40B4-BE49-F238E27FC236}">
                <a16:creationId xmlns:a16="http://schemas.microsoft.com/office/drawing/2014/main" id="{352E4278-6E67-452F-8002-49950FE4548A}"/>
              </a:ext>
            </a:extLst>
          </p:cNvPr>
          <p:cNvSpPr>
            <a:spLocks noChangeShapeType="1"/>
          </p:cNvSpPr>
          <p:nvPr/>
        </p:nvSpPr>
        <p:spPr bwMode="auto">
          <a:xfrm>
            <a:off x="2351088" y="5516563"/>
            <a:ext cx="55562" cy="22225"/>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20" name="Line 980">
            <a:extLst>
              <a:ext uri="{FF2B5EF4-FFF2-40B4-BE49-F238E27FC236}">
                <a16:creationId xmlns:a16="http://schemas.microsoft.com/office/drawing/2014/main" id="{859BC26B-A82C-4B70-9714-E1D1462DFC7F}"/>
              </a:ext>
            </a:extLst>
          </p:cNvPr>
          <p:cNvSpPr>
            <a:spLocks noChangeShapeType="1"/>
          </p:cNvSpPr>
          <p:nvPr/>
        </p:nvSpPr>
        <p:spPr bwMode="auto">
          <a:xfrm>
            <a:off x="2443163" y="5553075"/>
            <a:ext cx="55562" cy="22225"/>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21" name="Line 981">
            <a:extLst>
              <a:ext uri="{FF2B5EF4-FFF2-40B4-BE49-F238E27FC236}">
                <a16:creationId xmlns:a16="http://schemas.microsoft.com/office/drawing/2014/main" id="{C94F1DE0-E3EA-4C79-A212-1977AD6C10D2}"/>
              </a:ext>
            </a:extLst>
          </p:cNvPr>
          <p:cNvSpPr>
            <a:spLocks noChangeShapeType="1"/>
          </p:cNvSpPr>
          <p:nvPr/>
        </p:nvSpPr>
        <p:spPr bwMode="auto">
          <a:xfrm>
            <a:off x="2536825" y="5589588"/>
            <a:ext cx="55563" cy="22225"/>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22" name="Line 982">
            <a:extLst>
              <a:ext uri="{FF2B5EF4-FFF2-40B4-BE49-F238E27FC236}">
                <a16:creationId xmlns:a16="http://schemas.microsoft.com/office/drawing/2014/main" id="{49BD2972-9CDC-47A3-BFC4-93B71B3E7DF4}"/>
              </a:ext>
            </a:extLst>
          </p:cNvPr>
          <p:cNvSpPr>
            <a:spLocks noChangeShapeType="1"/>
          </p:cNvSpPr>
          <p:nvPr/>
        </p:nvSpPr>
        <p:spPr bwMode="auto">
          <a:xfrm>
            <a:off x="2628900" y="5626100"/>
            <a:ext cx="19050" cy="9525"/>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23" name="Line 983">
            <a:extLst>
              <a:ext uri="{FF2B5EF4-FFF2-40B4-BE49-F238E27FC236}">
                <a16:creationId xmlns:a16="http://schemas.microsoft.com/office/drawing/2014/main" id="{5D6C7ACE-FE0D-4D80-8543-9325A93FC3D1}"/>
              </a:ext>
            </a:extLst>
          </p:cNvPr>
          <p:cNvSpPr>
            <a:spLocks noChangeShapeType="1"/>
          </p:cNvSpPr>
          <p:nvPr/>
        </p:nvSpPr>
        <p:spPr bwMode="auto">
          <a:xfrm>
            <a:off x="2647950" y="5635625"/>
            <a:ext cx="39688" cy="1588"/>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24" name="Line 984">
            <a:extLst>
              <a:ext uri="{FF2B5EF4-FFF2-40B4-BE49-F238E27FC236}">
                <a16:creationId xmlns:a16="http://schemas.microsoft.com/office/drawing/2014/main" id="{88DA5314-0A5A-40CD-8055-E1DAC299B34D}"/>
              </a:ext>
            </a:extLst>
          </p:cNvPr>
          <p:cNvSpPr>
            <a:spLocks noChangeShapeType="1"/>
          </p:cNvSpPr>
          <p:nvPr/>
        </p:nvSpPr>
        <p:spPr bwMode="auto">
          <a:xfrm>
            <a:off x="2725738" y="5640388"/>
            <a:ext cx="60325" cy="6350"/>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25" name="Line 985">
            <a:extLst>
              <a:ext uri="{FF2B5EF4-FFF2-40B4-BE49-F238E27FC236}">
                <a16:creationId xmlns:a16="http://schemas.microsoft.com/office/drawing/2014/main" id="{AB3C382B-68DC-425C-8342-0E9A4E494B9F}"/>
              </a:ext>
            </a:extLst>
          </p:cNvPr>
          <p:cNvSpPr>
            <a:spLocks noChangeShapeType="1"/>
          </p:cNvSpPr>
          <p:nvPr/>
        </p:nvSpPr>
        <p:spPr bwMode="auto">
          <a:xfrm>
            <a:off x="2825750" y="5649913"/>
            <a:ext cx="58738" cy="6350"/>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26" name="Line 986">
            <a:extLst>
              <a:ext uri="{FF2B5EF4-FFF2-40B4-BE49-F238E27FC236}">
                <a16:creationId xmlns:a16="http://schemas.microsoft.com/office/drawing/2014/main" id="{E67E5BEA-D38E-4060-B36F-7A81D62097E7}"/>
              </a:ext>
            </a:extLst>
          </p:cNvPr>
          <p:cNvSpPr>
            <a:spLocks noChangeShapeType="1"/>
          </p:cNvSpPr>
          <p:nvPr/>
        </p:nvSpPr>
        <p:spPr bwMode="auto">
          <a:xfrm>
            <a:off x="2925763" y="5659438"/>
            <a:ext cx="60325" cy="4762"/>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27" name="Line 987">
            <a:extLst>
              <a:ext uri="{FF2B5EF4-FFF2-40B4-BE49-F238E27FC236}">
                <a16:creationId xmlns:a16="http://schemas.microsoft.com/office/drawing/2014/main" id="{AEAF6CEA-7E12-4E14-A852-697B5DF3B14D}"/>
              </a:ext>
            </a:extLst>
          </p:cNvPr>
          <p:cNvSpPr>
            <a:spLocks noChangeShapeType="1"/>
          </p:cNvSpPr>
          <p:nvPr/>
        </p:nvSpPr>
        <p:spPr bwMode="auto">
          <a:xfrm>
            <a:off x="3025775" y="5668963"/>
            <a:ext cx="57150" cy="4762"/>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28" name="Line 988">
            <a:extLst>
              <a:ext uri="{FF2B5EF4-FFF2-40B4-BE49-F238E27FC236}">
                <a16:creationId xmlns:a16="http://schemas.microsoft.com/office/drawing/2014/main" id="{CF36CDCE-0444-4B0A-97F0-2E8C93295041}"/>
              </a:ext>
            </a:extLst>
          </p:cNvPr>
          <p:cNvSpPr>
            <a:spLocks noChangeShapeType="1"/>
          </p:cNvSpPr>
          <p:nvPr/>
        </p:nvSpPr>
        <p:spPr bwMode="auto">
          <a:xfrm>
            <a:off x="3124200" y="5676900"/>
            <a:ext cx="58738" cy="6350"/>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29" name="Line 989">
            <a:extLst>
              <a:ext uri="{FF2B5EF4-FFF2-40B4-BE49-F238E27FC236}">
                <a16:creationId xmlns:a16="http://schemas.microsoft.com/office/drawing/2014/main" id="{73528E63-335F-412A-B744-B77365E796C2}"/>
              </a:ext>
            </a:extLst>
          </p:cNvPr>
          <p:cNvSpPr>
            <a:spLocks noChangeShapeType="1"/>
          </p:cNvSpPr>
          <p:nvPr/>
        </p:nvSpPr>
        <p:spPr bwMode="auto">
          <a:xfrm>
            <a:off x="3222625" y="5686425"/>
            <a:ext cx="60325" cy="4763"/>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30" name="Line 990">
            <a:extLst>
              <a:ext uri="{FF2B5EF4-FFF2-40B4-BE49-F238E27FC236}">
                <a16:creationId xmlns:a16="http://schemas.microsoft.com/office/drawing/2014/main" id="{FF5D36AA-45E4-41B4-A673-C4177A7462B9}"/>
              </a:ext>
            </a:extLst>
          </p:cNvPr>
          <p:cNvSpPr>
            <a:spLocks noChangeShapeType="1"/>
          </p:cNvSpPr>
          <p:nvPr/>
        </p:nvSpPr>
        <p:spPr bwMode="auto">
          <a:xfrm>
            <a:off x="3324225" y="5695950"/>
            <a:ext cx="55563" cy="7938"/>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31" name="Line 991">
            <a:extLst>
              <a:ext uri="{FF2B5EF4-FFF2-40B4-BE49-F238E27FC236}">
                <a16:creationId xmlns:a16="http://schemas.microsoft.com/office/drawing/2014/main" id="{4C95D434-27C1-4B0C-A073-4EF0EE3F6245}"/>
              </a:ext>
            </a:extLst>
          </p:cNvPr>
          <p:cNvSpPr>
            <a:spLocks noChangeShapeType="1"/>
          </p:cNvSpPr>
          <p:nvPr/>
        </p:nvSpPr>
        <p:spPr bwMode="auto">
          <a:xfrm>
            <a:off x="3421063" y="5708650"/>
            <a:ext cx="60325" cy="6350"/>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32" name="Line 992">
            <a:extLst>
              <a:ext uri="{FF2B5EF4-FFF2-40B4-BE49-F238E27FC236}">
                <a16:creationId xmlns:a16="http://schemas.microsoft.com/office/drawing/2014/main" id="{41A31D14-083D-4D57-AEE0-91F534B96454}"/>
              </a:ext>
            </a:extLst>
          </p:cNvPr>
          <p:cNvSpPr>
            <a:spLocks noChangeShapeType="1"/>
          </p:cNvSpPr>
          <p:nvPr/>
        </p:nvSpPr>
        <p:spPr bwMode="auto">
          <a:xfrm>
            <a:off x="3519488" y="5721350"/>
            <a:ext cx="60325" cy="4763"/>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33" name="Line 993">
            <a:extLst>
              <a:ext uri="{FF2B5EF4-FFF2-40B4-BE49-F238E27FC236}">
                <a16:creationId xmlns:a16="http://schemas.microsoft.com/office/drawing/2014/main" id="{220E5E4E-EC27-4174-9359-487149D7A187}"/>
              </a:ext>
            </a:extLst>
          </p:cNvPr>
          <p:cNvSpPr>
            <a:spLocks noChangeShapeType="1"/>
          </p:cNvSpPr>
          <p:nvPr/>
        </p:nvSpPr>
        <p:spPr bwMode="auto">
          <a:xfrm>
            <a:off x="3619500" y="5732463"/>
            <a:ext cx="58738" cy="7937"/>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34" name="Line 994">
            <a:extLst>
              <a:ext uri="{FF2B5EF4-FFF2-40B4-BE49-F238E27FC236}">
                <a16:creationId xmlns:a16="http://schemas.microsoft.com/office/drawing/2014/main" id="{FCFF3F4F-CCEB-4686-8B5C-395691AEE08A}"/>
              </a:ext>
            </a:extLst>
          </p:cNvPr>
          <p:cNvSpPr>
            <a:spLocks noChangeShapeType="1"/>
          </p:cNvSpPr>
          <p:nvPr/>
        </p:nvSpPr>
        <p:spPr bwMode="auto">
          <a:xfrm>
            <a:off x="3717925" y="5743575"/>
            <a:ext cx="60325" cy="7938"/>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35" name="Line 995">
            <a:extLst>
              <a:ext uri="{FF2B5EF4-FFF2-40B4-BE49-F238E27FC236}">
                <a16:creationId xmlns:a16="http://schemas.microsoft.com/office/drawing/2014/main" id="{0F68DCD1-17A2-4BC0-95B0-1EC4119151E6}"/>
              </a:ext>
            </a:extLst>
          </p:cNvPr>
          <p:cNvSpPr>
            <a:spLocks noChangeShapeType="1"/>
          </p:cNvSpPr>
          <p:nvPr/>
        </p:nvSpPr>
        <p:spPr bwMode="auto">
          <a:xfrm>
            <a:off x="3816350" y="5756275"/>
            <a:ext cx="58738" cy="6350"/>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36" name="Line 996">
            <a:extLst>
              <a:ext uri="{FF2B5EF4-FFF2-40B4-BE49-F238E27FC236}">
                <a16:creationId xmlns:a16="http://schemas.microsoft.com/office/drawing/2014/main" id="{E2373D2C-A9C7-410F-924F-26E20BEB13B9}"/>
              </a:ext>
            </a:extLst>
          </p:cNvPr>
          <p:cNvSpPr>
            <a:spLocks noChangeShapeType="1"/>
          </p:cNvSpPr>
          <p:nvPr/>
        </p:nvSpPr>
        <p:spPr bwMode="auto">
          <a:xfrm>
            <a:off x="3916363" y="5767388"/>
            <a:ext cx="52387" cy="6350"/>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37" name="Line 997">
            <a:extLst>
              <a:ext uri="{FF2B5EF4-FFF2-40B4-BE49-F238E27FC236}">
                <a16:creationId xmlns:a16="http://schemas.microsoft.com/office/drawing/2014/main" id="{E265FC26-5D72-44DC-8C15-3CCA5E6B53C6}"/>
              </a:ext>
            </a:extLst>
          </p:cNvPr>
          <p:cNvSpPr>
            <a:spLocks noChangeShapeType="1"/>
          </p:cNvSpPr>
          <p:nvPr/>
        </p:nvSpPr>
        <p:spPr bwMode="auto">
          <a:xfrm>
            <a:off x="3968750" y="5773738"/>
            <a:ext cx="6350" cy="0"/>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38" name="Line 998">
            <a:extLst>
              <a:ext uri="{FF2B5EF4-FFF2-40B4-BE49-F238E27FC236}">
                <a16:creationId xmlns:a16="http://schemas.microsoft.com/office/drawing/2014/main" id="{7ADD9119-DD36-4B0C-9FAA-B81C8DE96FEC}"/>
              </a:ext>
            </a:extLst>
          </p:cNvPr>
          <p:cNvSpPr>
            <a:spLocks noChangeShapeType="1"/>
          </p:cNvSpPr>
          <p:nvPr/>
        </p:nvSpPr>
        <p:spPr bwMode="auto">
          <a:xfrm>
            <a:off x="4014788" y="5776913"/>
            <a:ext cx="60325" cy="4762"/>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39" name="Line 999">
            <a:extLst>
              <a:ext uri="{FF2B5EF4-FFF2-40B4-BE49-F238E27FC236}">
                <a16:creationId xmlns:a16="http://schemas.microsoft.com/office/drawing/2014/main" id="{BFE3E463-8555-4260-AD24-5EE7941311AA}"/>
              </a:ext>
            </a:extLst>
          </p:cNvPr>
          <p:cNvSpPr>
            <a:spLocks noChangeShapeType="1"/>
          </p:cNvSpPr>
          <p:nvPr/>
        </p:nvSpPr>
        <p:spPr bwMode="auto">
          <a:xfrm>
            <a:off x="4113213" y="5783263"/>
            <a:ext cx="60325" cy="4762"/>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40" name="Line 1000">
            <a:extLst>
              <a:ext uri="{FF2B5EF4-FFF2-40B4-BE49-F238E27FC236}">
                <a16:creationId xmlns:a16="http://schemas.microsoft.com/office/drawing/2014/main" id="{0BEC7302-986F-4416-818E-5B22BC7FF822}"/>
              </a:ext>
            </a:extLst>
          </p:cNvPr>
          <p:cNvSpPr>
            <a:spLocks noChangeShapeType="1"/>
          </p:cNvSpPr>
          <p:nvPr/>
        </p:nvSpPr>
        <p:spPr bwMode="auto">
          <a:xfrm>
            <a:off x="4213225" y="5791200"/>
            <a:ext cx="60325" cy="3175"/>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41" name="Line 1001">
            <a:extLst>
              <a:ext uri="{FF2B5EF4-FFF2-40B4-BE49-F238E27FC236}">
                <a16:creationId xmlns:a16="http://schemas.microsoft.com/office/drawing/2014/main" id="{20B46A56-ED31-4BA8-A3BF-89BCD52A5CE4}"/>
              </a:ext>
            </a:extLst>
          </p:cNvPr>
          <p:cNvSpPr>
            <a:spLocks noChangeShapeType="1"/>
          </p:cNvSpPr>
          <p:nvPr/>
        </p:nvSpPr>
        <p:spPr bwMode="auto">
          <a:xfrm>
            <a:off x="4313238" y="5797550"/>
            <a:ext cx="58737" cy="3175"/>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42" name="Line 1002">
            <a:extLst>
              <a:ext uri="{FF2B5EF4-FFF2-40B4-BE49-F238E27FC236}">
                <a16:creationId xmlns:a16="http://schemas.microsoft.com/office/drawing/2014/main" id="{2127471E-93C9-42C3-9665-3EE95574CCA9}"/>
              </a:ext>
            </a:extLst>
          </p:cNvPr>
          <p:cNvSpPr>
            <a:spLocks noChangeShapeType="1"/>
          </p:cNvSpPr>
          <p:nvPr/>
        </p:nvSpPr>
        <p:spPr bwMode="auto">
          <a:xfrm>
            <a:off x="4411663" y="5803900"/>
            <a:ext cx="60325" cy="4763"/>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43" name="Line 1003">
            <a:extLst>
              <a:ext uri="{FF2B5EF4-FFF2-40B4-BE49-F238E27FC236}">
                <a16:creationId xmlns:a16="http://schemas.microsoft.com/office/drawing/2014/main" id="{ABD816A1-DCC6-4DDC-8DDB-AF23682B3168}"/>
              </a:ext>
            </a:extLst>
          </p:cNvPr>
          <p:cNvSpPr>
            <a:spLocks noChangeShapeType="1"/>
          </p:cNvSpPr>
          <p:nvPr/>
        </p:nvSpPr>
        <p:spPr bwMode="auto">
          <a:xfrm>
            <a:off x="4511675" y="5810250"/>
            <a:ext cx="60325" cy="4763"/>
          </a:xfrm>
          <a:prstGeom prst="line">
            <a:avLst/>
          </a:prstGeom>
          <a:noFill/>
          <a:ln w="19050">
            <a:solidFill>
              <a:srgbClr val="D4D4D4"/>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44" name="Line 1004">
            <a:extLst>
              <a:ext uri="{FF2B5EF4-FFF2-40B4-BE49-F238E27FC236}">
                <a16:creationId xmlns:a16="http://schemas.microsoft.com/office/drawing/2014/main" id="{A2D15CB7-BD24-409E-9F39-82FA7F2FBFD0}"/>
              </a:ext>
            </a:extLst>
          </p:cNvPr>
          <p:cNvSpPr>
            <a:spLocks noChangeShapeType="1"/>
          </p:cNvSpPr>
          <p:nvPr/>
        </p:nvSpPr>
        <p:spPr bwMode="auto">
          <a:xfrm>
            <a:off x="1987550" y="5076825"/>
            <a:ext cx="25400" cy="539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45" name="Line 1005">
            <a:extLst>
              <a:ext uri="{FF2B5EF4-FFF2-40B4-BE49-F238E27FC236}">
                <a16:creationId xmlns:a16="http://schemas.microsoft.com/office/drawing/2014/main" id="{8CF4D94D-D805-4106-B597-E540222C5A68}"/>
              </a:ext>
            </a:extLst>
          </p:cNvPr>
          <p:cNvSpPr>
            <a:spLocks noChangeShapeType="1"/>
          </p:cNvSpPr>
          <p:nvPr/>
        </p:nvSpPr>
        <p:spPr bwMode="auto">
          <a:xfrm>
            <a:off x="2030413" y="5167313"/>
            <a:ext cx="23812" cy="539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46" name="Line 1006">
            <a:extLst>
              <a:ext uri="{FF2B5EF4-FFF2-40B4-BE49-F238E27FC236}">
                <a16:creationId xmlns:a16="http://schemas.microsoft.com/office/drawing/2014/main" id="{B2BFA111-5EEE-4D55-B52A-5A728005BBC1}"/>
              </a:ext>
            </a:extLst>
          </p:cNvPr>
          <p:cNvSpPr>
            <a:spLocks noChangeShapeType="1"/>
          </p:cNvSpPr>
          <p:nvPr/>
        </p:nvSpPr>
        <p:spPr bwMode="auto">
          <a:xfrm>
            <a:off x="2073275" y="5257800"/>
            <a:ext cx="25400" cy="539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47" name="Line 1007">
            <a:extLst>
              <a:ext uri="{FF2B5EF4-FFF2-40B4-BE49-F238E27FC236}">
                <a16:creationId xmlns:a16="http://schemas.microsoft.com/office/drawing/2014/main" id="{F7392F49-8636-4798-BC2A-BAA272B3CDCE}"/>
              </a:ext>
            </a:extLst>
          </p:cNvPr>
          <p:cNvSpPr>
            <a:spLocks noChangeShapeType="1"/>
          </p:cNvSpPr>
          <p:nvPr/>
        </p:nvSpPr>
        <p:spPr bwMode="auto">
          <a:xfrm>
            <a:off x="2114550" y="5346700"/>
            <a:ext cx="25400" cy="55563"/>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48" name="Line 1008">
            <a:extLst>
              <a:ext uri="{FF2B5EF4-FFF2-40B4-BE49-F238E27FC236}">
                <a16:creationId xmlns:a16="http://schemas.microsoft.com/office/drawing/2014/main" id="{384AFF91-DFA9-471C-BDF9-02F9B3AFC6EF}"/>
              </a:ext>
            </a:extLst>
          </p:cNvPr>
          <p:cNvSpPr>
            <a:spLocks noChangeShapeType="1"/>
          </p:cNvSpPr>
          <p:nvPr/>
        </p:nvSpPr>
        <p:spPr bwMode="auto">
          <a:xfrm>
            <a:off x="2155825" y="5437188"/>
            <a:ext cx="25400" cy="539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49" name="Line 1009">
            <a:extLst>
              <a:ext uri="{FF2B5EF4-FFF2-40B4-BE49-F238E27FC236}">
                <a16:creationId xmlns:a16="http://schemas.microsoft.com/office/drawing/2014/main" id="{FFBE2479-9924-40B4-8A44-489B2E4337A9}"/>
              </a:ext>
            </a:extLst>
          </p:cNvPr>
          <p:cNvSpPr>
            <a:spLocks noChangeShapeType="1"/>
          </p:cNvSpPr>
          <p:nvPr/>
        </p:nvSpPr>
        <p:spPr bwMode="auto">
          <a:xfrm>
            <a:off x="2198688" y="5527675"/>
            <a:ext cx="7937" cy="190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50" name="Line 1010">
            <a:extLst>
              <a:ext uri="{FF2B5EF4-FFF2-40B4-BE49-F238E27FC236}">
                <a16:creationId xmlns:a16="http://schemas.microsoft.com/office/drawing/2014/main" id="{281ACB56-0F8C-4D95-B485-DD061E1BD2D2}"/>
              </a:ext>
            </a:extLst>
          </p:cNvPr>
          <p:cNvSpPr>
            <a:spLocks noChangeShapeType="1"/>
          </p:cNvSpPr>
          <p:nvPr/>
        </p:nvSpPr>
        <p:spPr bwMode="auto">
          <a:xfrm>
            <a:off x="2206625" y="5546725"/>
            <a:ext cx="28575" cy="2698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51" name="Line 1011">
            <a:extLst>
              <a:ext uri="{FF2B5EF4-FFF2-40B4-BE49-F238E27FC236}">
                <a16:creationId xmlns:a16="http://schemas.microsoft.com/office/drawing/2014/main" id="{F40F7D7C-81B2-44CE-956B-7BA99C3E7B2A}"/>
              </a:ext>
            </a:extLst>
          </p:cNvPr>
          <p:cNvSpPr>
            <a:spLocks noChangeShapeType="1"/>
          </p:cNvSpPr>
          <p:nvPr/>
        </p:nvSpPr>
        <p:spPr bwMode="auto">
          <a:xfrm>
            <a:off x="2265363" y="5599113"/>
            <a:ext cx="44450" cy="3968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52" name="Line 1012">
            <a:extLst>
              <a:ext uri="{FF2B5EF4-FFF2-40B4-BE49-F238E27FC236}">
                <a16:creationId xmlns:a16="http://schemas.microsoft.com/office/drawing/2014/main" id="{C873BDB8-0EC3-49AD-98A8-59FFDAA9A65D}"/>
              </a:ext>
            </a:extLst>
          </p:cNvPr>
          <p:cNvSpPr>
            <a:spLocks noChangeShapeType="1"/>
          </p:cNvSpPr>
          <p:nvPr/>
        </p:nvSpPr>
        <p:spPr bwMode="auto">
          <a:xfrm>
            <a:off x="2339975" y="5664200"/>
            <a:ext cx="44450" cy="412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53" name="Line 1013">
            <a:extLst>
              <a:ext uri="{FF2B5EF4-FFF2-40B4-BE49-F238E27FC236}">
                <a16:creationId xmlns:a16="http://schemas.microsoft.com/office/drawing/2014/main" id="{50192B8B-9BD6-4992-8786-888BAD4EC7B3}"/>
              </a:ext>
            </a:extLst>
          </p:cNvPr>
          <p:cNvSpPr>
            <a:spLocks noChangeShapeType="1"/>
          </p:cNvSpPr>
          <p:nvPr/>
        </p:nvSpPr>
        <p:spPr bwMode="auto">
          <a:xfrm>
            <a:off x="2414588" y="5732463"/>
            <a:ext cx="44450" cy="3810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54" name="Line 1014">
            <a:extLst>
              <a:ext uri="{FF2B5EF4-FFF2-40B4-BE49-F238E27FC236}">
                <a16:creationId xmlns:a16="http://schemas.microsoft.com/office/drawing/2014/main" id="{9329355F-1BEF-47E0-93C7-5221D14FD4E4}"/>
              </a:ext>
            </a:extLst>
          </p:cNvPr>
          <p:cNvSpPr>
            <a:spLocks noChangeShapeType="1"/>
          </p:cNvSpPr>
          <p:nvPr/>
        </p:nvSpPr>
        <p:spPr bwMode="auto">
          <a:xfrm>
            <a:off x="2487613" y="5799138"/>
            <a:ext cx="44450" cy="3968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55" name="Line 1015">
            <a:extLst>
              <a:ext uri="{FF2B5EF4-FFF2-40B4-BE49-F238E27FC236}">
                <a16:creationId xmlns:a16="http://schemas.microsoft.com/office/drawing/2014/main" id="{33B8FB9D-67FD-470D-BAE6-773E6111BC1B}"/>
              </a:ext>
            </a:extLst>
          </p:cNvPr>
          <p:cNvSpPr>
            <a:spLocks noChangeShapeType="1"/>
          </p:cNvSpPr>
          <p:nvPr/>
        </p:nvSpPr>
        <p:spPr bwMode="auto">
          <a:xfrm>
            <a:off x="2560638" y="5865813"/>
            <a:ext cx="44450" cy="3968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56" name="Line 1016">
            <a:extLst>
              <a:ext uri="{FF2B5EF4-FFF2-40B4-BE49-F238E27FC236}">
                <a16:creationId xmlns:a16="http://schemas.microsoft.com/office/drawing/2014/main" id="{D8916ECE-E005-41B4-8F4A-4569DB9932F6}"/>
              </a:ext>
            </a:extLst>
          </p:cNvPr>
          <p:cNvSpPr>
            <a:spLocks noChangeShapeType="1"/>
          </p:cNvSpPr>
          <p:nvPr/>
        </p:nvSpPr>
        <p:spPr bwMode="auto">
          <a:xfrm>
            <a:off x="2635250" y="5930900"/>
            <a:ext cx="12700" cy="1270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57" name="Line 1017">
            <a:extLst>
              <a:ext uri="{FF2B5EF4-FFF2-40B4-BE49-F238E27FC236}">
                <a16:creationId xmlns:a16="http://schemas.microsoft.com/office/drawing/2014/main" id="{75739000-08E1-447A-9F24-446F491F7696}"/>
              </a:ext>
            </a:extLst>
          </p:cNvPr>
          <p:cNvSpPr>
            <a:spLocks noChangeShapeType="1"/>
          </p:cNvSpPr>
          <p:nvPr/>
        </p:nvSpPr>
        <p:spPr bwMode="auto">
          <a:xfrm flipV="1">
            <a:off x="2647950" y="5940425"/>
            <a:ext cx="42863"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58" name="Line 1018">
            <a:extLst>
              <a:ext uri="{FF2B5EF4-FFF2-40B4-BE49-F238E27FC236}">
                <a16:creationId xmlns:a16="http://schemas.microsoft.com/office/drawing/2014/main" id="{81F34D4F-65BC-40A1-8F73-304C9CFB35E3}"/>
              </a:ext>
            </a:extLst>
          </p:cNvPr>
          <p:cNvSpPr>
            <a:spLocks noChangeShapeType="1"/>
          </p:cNvSpPr>
          <p:nvPr/>
        </p:nvSpPr>
        <p:spPr bwMode="auto">
          <a:xfrm flipV="1">
            <a:off x="2730500" y="5932488"/>
            <a:ext cx="60325"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59" name="Line 1019">
            <a:extLst>
              <a:ext uri="{FF2B5EF4-FFF2-40B4-BE49-F238E27FC236}">
                <a16:creationId xmlns:a16="http://schemas.microsoft.com/office/drawing/2014/main" id="{BFE7FBEF-5859-4E1F-805B-F3BE04AA8449}"/>
              </a:ext>
            </a:extLst>
          </p:cNvPr>
          <p:cNvSpPr>
            <a:spLocks noChangeShapeType="1"/>
          </p:cNvSpPr>
          <p:nvPr/>
        </p:nvSpPr>
        <p:spPr bwMode="auto">
          <a:xfrm flipV="1">
            <a:off x="2830513" y="5926138"/>
            <a:ext cx="58737"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60" name="Line 1020">
            <a:extLst>
              <a:ext uri="{FF2B5EF4-FFF2-40B4-BE49-F238E27FC236}">
                <a16:creationId xmlns:a16="http://schemas.microsoft.com/office/drawing/2014/main" id="{5EA39614-CECD-4ECE-8038-C724FE086487}"/>
              </a:ext>
            </a:extLst>
          </p:cNvPr>
          <p:cNvSpPr>
            <a:spLocks noChangeShapeType="1"/>
          </p:cNvSpPr>
          <p:nvPr/>
        </p:nvSpPr>
        <p:spPr bwMode="auto">
          <a:xfrm flipV="1">
            <a:off x="2928938" y="5919788"/>
            <a:ext cx="60325"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61" name="Line 1021">
            <a:extLst>
              <a:ext uri="{FF2B5EF4-FFF2-40B4-BE49-F238E27FC236}">
                <a16:creationId xmlns:a16="http://schemas.microsoft.com/office/drawing/2014/main" id="{95D05677-FB1D-49B0-AB0D-BF6F664C1E0D}"/>
              </a:ext>
            </a:extLst>
          </p:cNvPr>
          <p:cNvSpPr>
            <a:spLocks noChangeShapeType="1"/>
          </p:cNvSpPr>
          <p:nvPr/>
        </p:nvSpPr>
        <p:spPr bwMode="auto">
          <a:xfrm flipV="1">
            <a:off x="3028950" y="5913438"/>
            <a:ext cx="60325"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62" name="Line 1022">
            <a:extLst>
              <a:ext uri="{FF2B5EF4-FFF2-40B4-BE49-F238E27FC236}">
                <a16:creationId xmlns:a16="http://schemas.microsoft.com/office/drawing/2014/main" id="{A7107292-E378-4FC9-ACB5-998F15722E80}"/>
              </a:ext>
            </a:extLst>
          </p:cNvPr>
          <p:cNvSpPr>
            <a:spLocks noChangeShapeType="1"/>
          </p:cNvSpPr>
          <p:nvPr/>
        </p:nvSpPr>
        <p:spPr bwMode="auto">
          <a:xfrm flipV="1">
            <a:off x="3128963" y="5907088"/>
            <a:ext cx="58737"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63" name="Line 1023">
            <a:extLst>
              <a:ext uri="{FF2B5EF4-FFF2-40B4-BE49-F238E27FC236}">
                <a16:creationId xmlns:a16="http://schemas.microsoft.com/office/drawing/2014/main" id="{4E9E34FD-CAEF-455C-9D3F-477675B36586}"/>
              </a:ext>
            </a:extLst>
          </p:cNvPr>
          <p:cNvSpPr>
            <a:spLocks noChangeShapeType="1"/>
          </p:cNvSpPr>
          <p:nvPr/>
        </p:nvSpPr>
        <p:spPr bwMode="auto">
          <a:xfrm flipV="1">
            <a:off x="3227388" y="5899150"/>
            <a:ext cx="60325" cy="4763"/>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64" name="Line 1024">
            <a:extLst>
              <a:ext uri="{FF2B5EF4-FFF2-40B4-BE49-F238E27FC236}">
                <a16:creationId xmlns:a16="http://schemas.microsoft.com/office/drawing/2014/main" id="{DFC44352-523A-4618-A422-130C200B1CA5}"/>
              </a:ext>
            </a:extLst>
          </p:cNvPr>
          <p:cNvSpPr>
            <a:spLocks noChangeShapeType="1"/>
          </p:cNvSpPr>
          <p:nvPr/>
        </p:nvSpPr>
        <p:spPr bwMode="auto">
          <a:xfrm>
            <a:off x="3327400" y="5897563"/>
            <a:ext cx="58738"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65" name="Line 1025">
            <a:extLst>
              <a:ext uri="{FF2B5EF4-FFF2-40B4-BE49-F238E27FC236}">
                <a16:creationId xmlns:a16="http://schemas.microsoft.com/office/drawing/2014/main" id="{1819F4D1-9725-464F-9154-41C3E8812F1F}"/>
              </a:ext>
            </a:extLst>
          </p:cNvPr>
          <p:cNvSpPr>
            <a:spLocks noChangeShapeType="1"/>
          </p:cNvSpPr>
          <p:nvPr/>
        </p:nvSpPr>
        <p:spPr bwMode="auto">
          <a:xfrm>
            <a:off x="3427413" y="5899150"/>
            <a:ext cx="58737" cy="158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66" name="Line 1026">
            <a:extLst>
              <a:ext uri="{FF2B5EF4-FFF2-40B4-BE49-F238E27FC236}">
                <a16:creationId xmlns:a16="http://schemas.microsoft.com/office/drawing/2014/main" id="{D6DA6C16-800E-4E7F-9779-B70939FCA557}"/>
              </a:ext>
            </a:extLst>
          </p:cNvPr>
          <p:cNvSpPr>
            <a:spLocks noChangeShapeType="1"/>
          </p:cNvSpPr>
          <p:nvPr/>
        </p:nvSpPr>
        <p:spPr bwMode="auto">
          <a:xfrm>
            <a:off x="3527425" y="5900738"/>
            <a:ext cx="58738" cy="158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67" name="Line 1027">
            <a:extLst>
              <a:ext uri="{FF2B5EF4-FFF2-40B4-BE49-F238E27FC236}">
                <a16:creationId xmlns:a16="http://schemas.microsoft.com/office/drawing/2014/main" id="{FABA21DD-9E33-44E6-B1B3-19CB54994A8B}"/>
              </a:ext>
            </a:extLst>
          </p:cNvPr>
          <p:cNvSpPr>
            <a:spLocks noChangeShapeType="1"/>
          </p:cNvSpPr>
          <p:nvPr/>
        </p:nvSpPr>
        <p:spPr bwMode="auto">
          <a:xfrm>
            <a:off x="3625850" y="5902325"/>
            <a:ext cx="60325" cy="158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68" name="Line 1028">
            <a:extLst>
              <a:ext uri="{FF2B5EF4-FFF2-40B4-BE49-F238E27FC236}">
                <a16:creationId xmlns:a16="http://schemas.microsoft.com/office/drawing/2014/main" id="{0740D59D-56CB-4D3D-94FA-C0C0FEB9D12F}"/>
              </a:ext>
            </a:extLst>
          </p:cNvPr>
          <p:cNvSpPr>
            <a:spLocks noChangeShapeType="1"/>
          </p:cNvSpPr>
          <p:nvPr/>
        </p:nvSpPr>
        <p:spPr bwMode="auto">
          <a:xfrm>
            <a:off x="3725863" y="5903913"/>
            <a:ext cx="58737"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69" name="Line 1029">
            <a:extLst>
              <a:ext uri="{FF2B5EF4-FFF2-40B4-BE49-F238E27FC236}">
                <a16:creationId xmlns:a16="http://schemas.microsoft.com/office/drawing/2014/main" id="{25B3D074-54F8-4F04-9C42-6DEE9CE8A260}"/>
              </a:ext>
            </a:extLst>
          </p:cNvPr>
          <p:cNvSpPr>
            <a:spLocks noChangeShapeType="1"/>
          </p:cNvSpPr>
          <p:nvPr/>
        </p:nvSpPr>
        <p:spPr bwMode="auto">
          <a:xfrm>
            <a:off x="3825875" y="5905500"/>
            <a:ext cx="58738"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70" name="Line 1030">
            <a:extLst>
              <a:ext uri="{FF2B5EF4-FFF2-40B4-BE49-F238E27FC236}">
                <a16:creationId xmlns:a16="http://schemas.microsoft.com/office/drawing/2014/main" id="{42CAC7AD-767D-471A-878D-4F92C93BA098}"/>
              </a:ext>
            </a:extLst>
          </p:cNvPr>
          <p:cNvSpPr>
            <a:spLocks noChangeShapeType="1"/>
          </p:cNvSpPr>
          <p:nvPr/>
        </p:nvSpPr>
        <p:spPr bwMode="auto">
          <a:xfrm>
            <a:off x="3925888" y="5907088"/>
            <a:ext cx="42862"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71" name="Line 1031">
            <a:extLst>
              <a:ext uri="{FF2B5EF4-FFF2-40B4-BE49-F238E27FC236}">
                <a16:creationId xmlns:a16="http://schemas.microsoft.com/office/drawing/2014/main" id="{378EF273-4CBB-42FA-8D9E-1791A52228EC}"/>
              </a:ext>
            </a:extLst>
          </p:cNvPr>
          <p:cNvSpPr>
            <a:spLocks noChangeShapeType="1"/>
          </p:cNvSpPr>
          <p:nvPr/>
        </p:nvSpPr>
        <p:spPr bwMode="auto">
          <a:xfrm>
            <a:off x="3968750" y="5907088"/>
            <a:ext cx="15875"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72" name="Line 1032">
            <a:extLst>
              <a:ext uri="{FF2B5EF4-FFF2-40B4-BE49-F238E27FC236}">
                <a16:creationId xmlns:a16="http://schemas.microsoft.com/office/drawing/2014/main" id="{D6F0FA18-F1F6-43A0-8C90-835C45DE81FD}"/>
              </a:ext>
            </a:extLst>
          </p:cNvPr>
          <p:cNvSpPr>
            <a:spLocks noChangeShapeType="1"/>
          </p:cNvSpPr>
          <p:nvPr/>
        </p:nvSpPr>
        <p:spPr bwMode="auto">
          <a:xfrm>
            <a:off x="4024313" y="5910263"/>
            <a:ext cx="58737"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73" name="Line 1033">
            <a:extLst>
              <a:ext uri="{FF2B5EF4-FFF2-40B4-BE49-F238E27FC236}">
                <a16:creationId xmlns:a16="http://schemas.microsoft.com/office/drawing/2014/main" id="{1F72F60C-D047-4DEE-9CEF-05D58B7639B8}"/>
              </a:ext>
            </a:extLst>
          </p:cNvPr>
          <p:cNvSpPr>
            <a:spLocks noChangeShapeType="1"/>
          </p:cNvSpPr>
          <p:nvPr/>
        </p:nvSpPr>
        <p:spPr bwMode="auto">
          <a:xfrm>
            <a:off x="4124325" y="5918200"/>
            <a:ext cx="60325"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74" name="Line 1034">
            <a:extLst>
              <a:ext uri="{FF2B5EF4-FFF2-40B4-BE49-F238E27FC236}">
                <a16:creationId xmlns:a16="http://schemas.microsoft.com/office/drawing/2014/main" id="{D25C9938-9523-4079-BA37-E11057B2F009}"/>
              </a:ext>
            </a:extLst>
          </p:cNvPr>
          <p:cNvSpPr>
            <a:spLocks noChangeShapeType="1"/>
          </p:cNvSpPr>
          <p:nvPr/>
        </p:nvSpPr>
        <p:spPr bwMode="auto">
          <a:xfrm>
            <a:off x="4222750" y="5924550"/>
            <a:ext cx="60325"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75" name="Line 1035">
            <a:extLst>
              <a:ext uri="{FF2B5EF4-FFF2-40B4-BE49-F238E27FC236}">
                <a16:creationId xmlns:a16="http://schemas.microsoft.com/office/drawing/2014/main" id="{E8B7CF26-AAD2-4756-90B8-E039F99A91FA}"/>
              </a:ext>
            </a:extLst>
          </p:cNvPr>
          <p:cNvSpPr>
            <a:spLocks noChangeShapeType="1"/>
          </p:cNvSpPr>
          <p:nvPr/>
        </p:nvSpPr>
        <p:spPr bwMode="auto">
          <a:xfrm>
            <a:off x="4321175" y="5930900"/>
            <a:ext cx="60325" cy="4763"/>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76" name="Line 1036">
            <a:extLst>
              <a:ext uri="{FF2B5EF4-FFF2-40B4-BE49-F238E27FC236}">
                <a16:creationId xmlns:a16="http://schemas.microsoft.com/office/drawing/2014/main" id="{D7F12229-2BA1-46F7-ACCA-E7C7F9FA25FE}"/>
              </a:ext>
            </a:extLst>
          </p:cNvPr>
          <p:cNvSpPr>
            <a:spLocks noChangeShapeType="1"/>
          </p:cNvSpPr>
          <p:nvPr/>
        </p:nvSpPr>
        <p:spPr bwMode="auto">
          <a:xfrm>
            <a:off x="4421188" y="5937250"/>
            <a:ext cx="60325" cy="4763"/>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77" name="Line 1037">
            <a:extLst>
              <a:ext uri="{FF2B5EF4-FFF2-40B4-BE49-F238E27FC236}">
                <a16:creationId xmlns:a16="http://schemas.microsoft.com/office/drawing/2014/main" id="{0081C358-3D40-41ED-BB39-59925C5C7DDD}"/>
              </a:ext>
            </a:extLst>
          </p:cNvPr>
          <p:cNvSpPr>
            <a:spLocks noChangeShapeType="1"/>
          </p:cNvSpPr>
          <p:nvPr/>
        </p:nvSpPr>
        <p:spPr bwMode="auto">
          <a:xfrm>
            <a:off x="4521200" y="5945188"/>
            <a:ext cx="58738"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78" name="Line 1038">
            <a:extLst>
              <a:ext uri="{FF2B5EF4-FFF2-40B4-BE49-F238E27FC236}">
                <a16:creationId xmlns:a16="http://schemas.microsoft.com/office/drawing/2014/main" id="{1A8EEB26-4BFA-4D7F-A559-D357CFCE97CE}"/>
              </a:ext>
            </a:extLst>
          </p:cNvPr>
          <p:cNvSpPr>
            <a:spLocks noChangeShapeType="1"/>
          </p:cNvSpPr>
          <p:nvPr/>
        </p:nvSpPr>
        <p:spPr bwMode="auto">
          <a:xfrm>
            <a:off x="1987550" y="5076825"/>
            <a:ext cx="6350" cy="190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79" name="Line 1039">
            <a:extLst>
              <a:ext uri="{FF2B5EF4-FFF2-40B4-BE49-F238E27FC236}">
                <a16:creationId xmlns:a16="http://schemas.microsoft.com/office/drawing/2014/main" id="{13BFC3EB-2D60-4615-A85B-A6DC21A21D06}"/>
              </a:ext>
            </a:extLst>
          </p:cNvPr>
          <p:cNvSpPr>
            <a:spLocks noChangeShapeType="1"/>
          </p:cNvSpPr>
          <p:nvPr/>
        </p:nvSpPr>
        <p:spPr bwMode="auto">
          <a:xfrm>
            <a:off x="2003425" y="5133975"/>
            <a:ext cx="6350" cy="17463"/>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80" name="Line 1040">
            <a:extLst>
              <a:ext uri="{FF2B5EF4-FFF2-40B4-BE49-F238E27FC236}">
                <a16:creationId xmlns:a16="http://schemas.microsoft.com/office/drawing/2014/main" id="{86A571CF-56D5-4F61-A0C1-9C2D8E28571A}"/>
              </a:ext>
            </a:extLst>
          </p:cNvPr>
          <p:cNvSpPr>
            <a:spLocks noChangeShapeType="1"/>
          </p:cNvSpPr>
          <p:nvPr/>
        </p:nvSpPr>
        <p:spPr bwMode="auto">
          <a:xfrm>
            <a:off x="2020888" y="5191125"/>
            <a:ext cx="6350" cy="190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81" name="Line 1041">
            <a:extLst>
              <a:ext uri="{FF2B5EF4-FFF2-40B4-BE49-F238E27FC236}">
                <a16:creationId xmlns:a16="http://schemas.microsoft.com/office/drawing/2014/main" id="{6AF521D5-CA0B-4FFB-A3ED-333AEA0FDD0D}"/>
              </a:ext>
            </a:extLst>
          </p:cNvPr>
          <p:cNvSpPr>
            <a:spLocks noChangeShapeType="1"/>
          </p:cNvSpPr>
          <p:nvPr/>
        </p:nvSpPr>
        <p:spPr bwMode="auto">
          <a:xfrm>
            <a:off x="2039938" y="5248275"/>
            <a:ext cx="4762" cy="190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82" name="Line 1042">
            <a:extLst>
              <a:ext uri="{FF2B5EF4-FFF2-40B4-BE49-F238E27FC236}">
                <a16:creationId xmlns:a16="http://schemas.microsoft.com/office/drawing/2014/main" id="{33A94E4A-7DA1-4023-B271-E4C717117C06}"/>
              </a:ext>
            </a:extLst>
          </p:cNvPr>
          <p:cNvSpPr>
            <a:spLocks noChangeShapeType="1"/>
          </p:cNvSpPr>
          <p:nvPr/>
        </p:nvSpPr>
        <p:spPr bwMode="auto">
          <a:xfrm>
            <a:off x="2055813" y="5303838"/>
            <a:ext cx="4762" cy="2063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83" name="Line 1043">
            <a:extLst>
              <a:ext uri="{FF2B5EF4-FFF2-40B4-BE49-F238E27FC236}">
                <a16:creationId xmlns:a16="http://schemas.microsoft.com/office/drawing/2014/main" id="{C1781B30-0441-4E44-BE77-715C861042CD}"/>
              </a:ext>
            </a:extLst>
          </p:cNvPr>
          <p:cNvSpPr>
            <a:spLocks noChangeShapeType="1"/>
          </p:cNvSpPr>
          <p:nvPr/>
        </p:nvSpPr>
        <p:spPr bwMode="auto">
          <a:xfrm>
            <a:off x="2074863" y="5362575"/>
            <a:ext cx="3175" cy="17463"/>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84" name="Line 1044">
            <a:extLst>
              <a:ext uri="{FF2B5EF4-FFF2-40B4-BE49-F238E27FC236}">
                <a16:creationId xmlns:a16="http://schemas.microsoft.com/office/drawing/2014/main" id="{C6C0AA45-C5B9-4CBF-9E63-D34F35C7F922}"/>
              </a:ext>
            </a:extLst>
          </p:cNvPr>
          <p:cNvSpPr>
            <a:spLocks noChangeShapeType="1"/>
          </p:cNvSpPr>
          <p:nvPr/>
        </p:nvSpPr>
        <p:spPr bwMode="auto">
          <a:xfrm>
            <a:off x="2089150" y="5419725"/>
            <a:ext cx="6350" cy="190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85" name="Line 1045">
            <a:extLst>
              <a:ext uri="{FF2B5EF4-FFF2-40B4-BE49-F238E27FC236}">
                <a16:creationId xmlns:a16="http://schemas.microsoft.com/office/drawing/2014/main" id="{21F1F3FB-5BF0-4B84-94F9-9C450CEFC61F}"/>
              </a:ext>
            </a:extLst>
          </p:cNvPr>
          <p:cNvSpPr>
            <a:spLocks noChangeShapeType="1"/>
          </p:cNvSpPr>
          <p:nvPr/>
        </p:nvSpPr>
        <p:spPr bwMode="auto">
          <a:xfrm>
            <a:off x="2106613" y="5476875"/>
            <a:ext cx="6350" cy="190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86" name="Line 1046">
            <a:extLst>
              <a:ext uri="{FF2B5EF4-FFF2-40B4-BE49-F238E27FC236}">
                <a16:creationId xmlns:a16="http://schemas.microsoft.com/office/drawing/2014/main" id="{99CF235D-C8B4-45FE-A53C-3DF5B608521B}"/>
              </a:ext>
            </a:extLst>
          </p:cNvPr>
          <p:cNvSpPr>
            <a:spLocks noChangeShapeType="1"/>
          </p:cNvSpPr>
          <p:nvPr/>
        </p:nvSpPr>
        <p:spPr bwMode="auto">
          <a:xfrm>
            <a:off x="2124075" y="5532438"/>
            <a:ext cx="4763" cy="2063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87" name="Line 1047">
            <a:extLst>
              <a:ext uri="{FF2B5EF4-FFF2-40B4-BE49-F238E27FC236}">
                <a16:creationId xmlns:a16="http://schemas.microsoft.com/office/drawing/2014/main" id="{820EBA4C-6B63-4D70-9FE3-45F96AE29AB4}"/>
              </a:ext>
            </a:extLst>
          </p:cNvPr>
          <p:cNvSpPr>
            <a:spLocks noChangeShapeType="1"/>
          </p:cNvSpPr>
          <p:nvPr/>
        </p:nvSpPr>
        <p:spPr bwMode="auto">
          <a:xfrm>
            <a:off x="2141538" y="5591175"/>
            <a:ext cx="6350" cy="17463"/>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88" name="Line 1048">
            <a:extLst>
              <a:ext uri="{FF2B5EF4-FFF2-40B4-BE49-F238E27FC236}">
                <a16:creationId xmlns:a16="http://schemas.microsoft.com/office/drawing/2014/main" id="{356C883E-8872-4C55-ACD7-232CC562F49C}"/>
              </a:ext>
            </a:extLst>
          </p:cNvPr>
          <p:cNvSpPr>
            <a:spLocks noChangeShapeType="1"/>
          </p:cNvSpPr>
          <p:nvPr/>
        </p:nvSpPr>
        <p:spPr bwMode="auto">
          <a:xfrm>
            <a:off x="2157413" y="5648325"/>
            <a:ext cx="6350" cy="190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89" name="Line 1049">
            <a:extLst>
              <a:ext uri="{FF2B5EF4-FFF2-40B4-BE49-F238E27FC236}">
                <a16:creationId xmlns:a16="http://schemas.microsoft.com/office/drawing/2014/main" id="{9CA4DAC4-56B1-43B1-A93D-5094D42092C5}"/>
              </a:ext>
            </a:extLst>
          </p:cNvPr>
          <p:cNvSpPr>
            <a:spLocks noChangeShapeType="1"/>
          </p:cNvSpPr>
          <p:nvPr/>
        </p:nvSpPr>
        <p:spPr bwMode="auto">
          <a:xfrm>
            <a:off x="2174875" y="5705475"/>
            <a:ext cx="6350" cy="190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90" name="Line 1050">
            <a:extLst>
              <a:ext uri="{FF2B5EF4-FFF2-40B4-BE49-F238E27FC236}">
                <a16:creationId xmlns:a16="http://schemas.microsoft.com/office/drawing/2014/main" id="{419BB726-893E-46B7-88AE-922F3E60EB49}"/>
              </a:ext>
            </a:extLst>
          </p:cNvPr>
          <p:cNvSpPr>
            <a:spLocks noChangeShapeType="1"/>
          </p:cNvSpPr>
          <p:nvPr/>
        </p:nvSpPr>
        <p:spPr bwMode="auto">
          <a:xfrm>
            <a:off x="2192338" y="5762625"/>
            <a:ext cx="6350" cy="2063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91" name="Line 1051">
            <a:extLst>
              <a:ext uri="{FF2B5EF4-FFF2-40B4-BE49-F238E27FC236}">
                <a16:creationId xmlns:a16="http://schemas.microsoft.com/office/drawing/2014/main" id="{22163C0C-B71E-4270-A132-35684D3925F2}"/>
              </a:ext>
            </a:extLst>
          </p:cNvPr>
          <p:cNvSpPr>
            <a:spLocks noChangeShapeType="1"/>
          </p:cNvSpPr>
          <p:nvPr/>
        </p:nvSpPr>
        <p:spPr bwMode="auto">
          <a:xfrm>
            <a:off x="2212975" y="5818188"/>
            <a:ext cx="11113" cy="17462"/>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92" name="Line 1052">
            <a:extLst>
              <a:ext uri="{FF2B5EF4-FFF2-40B4-BE49-F238E27FC236}">
                <a16:creationId xmlns:a16="http://schemas.microsoft.com/office/drawing/2014/main" id="{5C018C16-7465-48A7-9F02-EF1E9551A4F2}"/>
              </a:ext>
            </a:extLst>
          </p:cNvPr>
          <p:cNvSpPr>
            <a:spLocks noChangeShapeType="1"/>
          </p:cNvSpPr>
          <p:nvPr/>
        </p:nvSpPr>
        <p:spPr bwMode="auto">
          <a:xfrm>
            <a:off x="2246313" y="5868988"/>
            <a:ext cx="11112" cy="17462"/>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93" name="Line 1053">
            <a:extLst>
              <a:ext uri="{FF2B5EF4-FFF2-40B4-BE49-F238E27FC236}">
                <a16:creationId xmlns:a16="http://schemas.microsoft.com/office/drawing/2014/main" id="{78BB88AB-6704-45FC-8E12-5613BEAB0354}"/>
              </a:ext>
            </a:extLst>
          </p:cNvPr>
          <p:cNvSpPr>
            <a:spLocks noChangeShapeType="1"/>
          </p:cNvSpPr>
          <p:nvPr/>
        </p:nvSpPr>
        <p:spPr bwMode="auto">
          <a:xfrm>
            <a:off x="2279650" y="5919788"/>
            <a:ext cx="9525" cy="158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94" name="Line 1054">
            <a:extLst>
              <a:ext uri="{FF2B5EF4-FFF2-40B4-BE49-F238E27FC236}">
                <a16:creationId xmlns:a16="http://schemas.microsoft.com/office/drawing/2014/main" id="{62CB7F76-1809-4374-A730-5BD6EC46102F}"/>
              </a:ext>
            </a:extLst>
          </p:cNvPr>
          <p:cNvSpPr>
            <a:spLocks noChangeShapeType="1"/>
          </p:cNvSpPr>
          <p:nvPr/>
        </p:nvSpPr>
        <p:spPr bwMode="auto">
          <a:xfrm>
            <a:off x="2311400" y="5969000"/>
            <a:ext cx="12700" cy="158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95" name="Line 1055">
            <a:extLst>
              <a:ext uri="{FF2B5EF4-FFF2-40B4-BE49-F238E27FC236}">
                <a16:creationId xmlns:a16="http://schemas.microsoft.com/office/drawing/2014/main" id="{5F9EAA8B-92FB-4E1D-BCCB-53188546F738}"/>
              </a:ext>
            </a:extLst>
          </p:cNvPr>
          <p:cNvSpPr>
            <a:spLocks noChangeShapeType="1"/>
          </p:cNvSpPr>
          <p:nvPr/>
        </p:nvSpPr>
        <p:spPr bwMode="auto">
          <a:xfrm>
            <a:off x="2346325" y="6018213"/>
            <a:ext cx="11113" cy="158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96" name="Line 1056">
            <a:extLst>
              <a:ext uri="{FF2B5EF4-FFF2-40B4-BE49-F238E27FC236}">
                <a16:creationId xmlns:a16="http://schemas.microsoft.com/office/drawing/2014/main" id="{FD63CC1D-4BE0-4F58-99B6-360AEF8A683E}"/>
              </a:ext>
            </a:extLst>
          </p:cNvPr>
          <p:cNvSpPr>
            <a:spLocks noChangeShapeType="1"/>
          </p:cNvSpPr>
          <p:nvPr/>
        </p:nvSpPr>
        <p:spPr bwMode="auto">
          <a:xfrm>
            <a:off x="2378075" y="6067425"/>
            <a:ext cx="11113" cy="158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97" name="Line 1057">
            <a:extLst>
              <a:ext uri="{FF2B5EF4-FFF2-40B4-BE49-F238E27FC236}">
                <a16:creationId xmlns:a16="http://schemas.microsoft.com/office/drawing/2014/main" id="{8FAC5152-FE65-4496-AB94-0244037E8BD0}"/>
              </a:ext>
            </a:extLst>
          </p:cNvPr>
          <p:cNvSpPr>
            <a:spLocks noChangeShapeType="1"/>
          </p:cNvSpPr>
          <p:nvPr/>
        </p:nvSpPr>
        <p:spPr bwMode="auto">
          <a:xfrm>
            <a:off x="2411413" y="6116638"/>
            <a:ext cx="11112" cy="17462"/>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98" name="Line 1058">
            <a:extLst>
              <a:ext uri="{FF2B5EF4-FFF2-40B4-BE49-F238E27FC236}">
                <a16:creationId xmlns:a16="http://schemas.microsoft.com/office/drawing/2014/main" id="{BF7F8326-2150-4668-B3FC-5B49D8F5BDF1}"/>
              </a:ext>
            </a:extLst>
          </p:cNvPr>
          <p:cNvSpPr>
            <a:spLocks noChangeShapeType="1"/>
          </p:cNvSpPr>
          <p:nvPr/>
        </p:nvSpPr>
        <p:spPr bwMode="auto">
          <a:xfrm>
            <a:off x="2443163" y="6167438"/>
            <a:ext cx="11112" cy="158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99" name="Line 1059">
            <a:extLst>
              <a:ext uri="{FF2B5EF4-FFF2-40B4-BE49-F238E27FC236}">
                <a16:creationId xmlns:a16="http://schemas.microsoft.com/office/drawing/2014/main" id="{EBCE2DB0-AF75-4276-807A-4E2090A432E5}"/>
              </a:ext>
            </a:extLst>
          </p:cNvPr>
          <p:cNvSpPr>
            <a:spLocks noChangeShapeType="1"/>
          </p:cNvSpPr>
          <p:nvPr/>
        </p:nvSpPr>
        <p:spPr bwMode="auto">
          <a:xfrm>
            <a:off x="2478088" y="6216650"/>
            <a:ext cx="11112" cy="17463"/>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00" name="Line 1060">
            <a:extLst>
              <a:ext uri="{FF2B5EF4-FFF2-40B4-BE49-F238E27FC236}">
                <a16:creationId xmlns:a16="http://schemas.microsoft.com/office/drawing/2014/main" id="{45AF9C6C-26C2-496C-AB28-8C71C710A4E6}"/>
              </a:ext>
            </a:extLst>
          </p:cNvPr>
          <p:cNvSpPr>
            <a:spLocks noChangeShapeType="1"/>
          </p:cNvSpPr>
          <p:nvPr/>
        </p:nvSpPr>
        <p:spPr bwMode="auto">
          <a:xfrm>
            <a:off x="2511425" y="6267450"/>
            <a:ext cx="9525" cy="17463"/>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01" name="Line 1061">
            <a:extLst>
              <a:ext uri="{FF2B5EF4-FFF2-40B4-BE49-F238E27FC236}">
                <a16:creationId xmlns:a16="http://schemas.microsoft.com/office/drawing/2014/main" id="{59423358-6DE3-4A59-8A3D-88C606B465D4}"/>
              </a:ext>
            </a:extLst>
          </p:cNvPr>
          <p:cNvSpPr>
            <a:spLocks noChangeShapeType="1"/>
          </p:cNvSpPr>
          <p:nvPr/>
        </p:nvSpPr>
        <p:spPr bwMode="auto">
          <a:xfrm>
            <a:off x="2544763" y="6316663"/>
            <a:ext cx="9525" cy="17462"/>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02" name="Line 1062">
            <a:extLst>
              <a:ext uri="{FF2B5EF4-FFF2-40B4-BE49-F238E27FC236}">
                <a16:creationId xmlns:a16="http://schemas.microsoft.com/office/drawing/2014/main" id="{D8D74397-14DE-4723-8901-F502F569D247}"/>
              </a:ext>
            </a:extLst>
          </p:cNvPr>
          <p:cNvSpPr>
            <a:spLocks noChangeShapeType="1"/>
          </p:cNvSpPr>
          <p:nvPr/>
        </p:nvSpPr>
        <p:spPr bwMode="auto">
          <a:xfrm>
            <a:off x="2576513" y="6365875"/>
            <a:ext cx="11112" cy="17463"/>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03" name="Line 1063">
            <a:extLst>
              <a:ext uri="{FF2B5EF4-FFF2-40B4-BE49-F238E27FC236}">
                <a16:creationId xmlns:a16="http://schemas.microsoft.com/office/drawing/2014/main" id="{16DE6DCA-9D4C-42BD-92AC-64E69D047393}"/>
              </a:ext>
            </a:extLst>
          </p:cNvPr>
          <p:cNvSpPr>
            <a:spLocks noChangeShapeType="1"/>
          </p:cNvSpPr>
          <p:nvPr/>
        </p:nvSpPr>
        <p:spPr bwMode="auto">
          <a:xfrm>
            <a:off x="2609850" y="6415088"/>
            <a:ext cx="12700" cy="17462"/>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04" name="Line 1064">
            <a:extLst>
              <a:ext uri="{FF2B5EF4-FFF2-40B4-BE49-F238E27FC236}">
                <a16:creationId xmlns:a16="http://schemas.microsoft.com/office/drawing/2014/main" id="{15DCC6A7-4130-44BA-995E-3509CA0D0AAE}"/>
              </a:ext>
            </a:extLst>
          </p:cNvPr>
          <p:cNvSpPr>
            <a:spLocks noChangeShapeType="1"/>
          </p:cNvSpPr>
          <p:nvPr/>
        </p:nvSpPr>
        <p:spPr bwMode="auto">
          <a:xfrm>
            <a:off x="2643188" y="6465888"/>
            <a:ext cx="4762" cy="63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05" name="Line 1065">
            <a:extLst>
              <a:ext uri="{FF2B5EF4-FFF2-40B4-BE49-F238E27FC236}">
                <a16:creationId xmlns:a16="http://schemas.microsoft.com/office/drawing/2014/main" id="{65D564EF-7C3E-488D-A7A0-16FBD4BCAFDA}"/>
              </a:ext>
            </a:extLst>
          </p:cNvPr>
          <p:cNvSpPr>
            <a:spLocks noChangeShapeType="1"/>
          </p:cNvSpPr>
          <p:nvPr/>
        </p:nvSpPr>
        <p:spPr bwMode="auto">
          <a:xfrm>
            <a:off x="2647950" y="6472238"/>
            <a:ext cx="9525"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06" name="Line 1066">
            <a:extLst>
              <a:ext uri="{FF2B5EF4-FFF2-40B4-BE49-F238E27FC236}">
                <a16:creationId xmlns:a16="http://schemas.microsoft.com/office/drawing/2014/main" id="{7C964F89-AE46-4C8A-B3FF-D7CEFAB230DA}"/>
              </a:ext>
            </a:extLst>
          </p:cNvPr>
          <p:cNvSpPr>
            <a:spLocks noChangeShapeType="1"/>
          </p:cNvSpPr>
          <p:nvPr/>
        </p:nvSpPr>
        <p:spPr bwMode="auto">
          <a:xfrm>
            <a:off x="2698750" y="6473825"/>
            <a:ext cx="20638"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07" name="Line 1067">
            <a:extLst>
              <a:ext uri="{FF2B5EF4-FFF2-40B4-BE49-F238E27FC236}">
                <a16:creationId xmlns:a16="http://schemas.microsoft.com/office/drawing/2014/main" id="{3DFC88F5-41DB-40D4-A9FF-0BBAE4E07003}"/>
              </a:ext>
            </a:extLst>
          </p:cNvPr>
          <p:cNvSpPr>
            <a:spLocks noChangeShapeType="1"/>
          </p:cNvSpPr>
          <p:nvPr/>
        </p:nvSpPr>
        <p:spPr bwMode="auto">
          <a:xfrm>
            <a:off x="2757488" y="6477000"/>
            <a:ext cx="22225"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08" name="Line 1068">
            <a:extLst>
              <a:ext uri="{FF2B5EF4-FFF2-40B4-BE49-F238E27FC236}">
                <a16:creationId xmlns:a16="http://schemas.microsoft.com/office/drawing/2014/main" id="{7A663A96-04D1-4844-8426-AA4C3B919FE4}"/>
              </a:ext>
            </a:extLst>
          </p:cNvPr>
          <p:cNvSpPr>
            <a:spLocks noChangeShapeType="1"/>
          </p:cNvSpPr>
          <p:nvPr/>
        </p:nvSpPr>
        <p:spPr bwMode="auto">
          <a:xfrm>
            <a:off x="2817813" y="6478588"/>
            <a:ext cx="20637"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09" name="Line 1069">
            <a:extLst>
              <a:ext uri="{FF2B5EF4-FFF2-40B4-BE49-F238E27FC236}">
                <a16:creationId xmlns:a16="http://schemas.microsoft.com/office/drawing/2014/main" id="{5CA630CC-506F-4B33-81B1-1CAE75F51633}"/>
              </a:ext>
            </a:extLst>
          </p:cNvPr>
          <p:cNvSpPr>
            <a:spLocks noChangeShapeType="1"/>
          </p:cNvSpPr>
          <p:nvPr/>
        </p:nvSpPr>
        <p:spPr bwMode="auto">
          <a:xfrm>
            <a:off x="2878138" y="6481763"/>
            <a:ext cx="19050" cy="158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10" name="Line 1070">
            <a:extLst>
              <a:ext uri="{FF2B5EF4-FFF2-40B4-BE49-F238E27FC236}">
                <a16:creationId xmlns:a16="http://schemas.microsoft.com/office/drawing/2014/main" id="{15963872-F271-40AA-9890-9F30CDC4A6DB}"/>
              </a:ext>
            </a:extLst>
          </p:cNvPr>
          <p:cNvSpPr>
            <a:spLocks noChangeShapeType="1"/>
          </p:cNvSpPr>
          <p:nvPr/>
        </p:nvSpPr>
        <p:spPr bwMode="auto">
          <a:xfrm>
            <a:off x="2936875" y="6484938"/>
            <a:ext cx="20638"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11" name="Line 1071">
            <a:extLst>
              <a:ext uri="{FF2B5EF4-FFF2-40B4-BE49-F238E27FC236}">
                <a16:creationId xmlns:a16="http://schemas.microsoft.com/office/drawing/2014/main" id="{16C6596A-D45B-40E4-B0EB-F6863711E51C}"/>
              </a:ext>
            </a:extLst>
          </p:cNvPr>
          <p:cNvSpPr>
            <a:spLocks noChangeShapeType="1"/>
          </p:cNvSpPr>
          <p:nvPr/>
        </p:nvSpPr>
        <p:spPr bwMode="auto">
          <a:xfrm>
            <a:off x="2997200" y="6486525"/>
            <a:ext cx="19050" cy="158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12" name="Line 1072">
            <a:extLst>
              <a:ext uri="{FF2B5EF4-FFF2-40B4-BE49-F238E27FC236}">
                <a16:creationId xmlns:a16="http://schemas.microsoft.com/office/drawing/2014/main" id="{31290D5E-239C-4EAE-B077-9D2648591FBE}"/>
              </a:ext>
            </a:extLst>
          </p:cNvPr>
          <p:cNvSpPr>
            <a:spLocks noChangeShapeType="1"/>
          </p:cNvSpPr>
          <p:nvPr/>
        </p:nvSpPr>
        <p:spPr bwMode="auto">
          <a:xfrm>
            <a:off x="3057525" y="6488113"/>
            <a:ext cx="19050" cy="158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13" name="Line 1073">
            <a:extLst>
              <a:ext uri="{FF2B5EF4-FFF2-40B4-BE49-F238E27FC236}">
                <a16:creationId xmlns:a16="http://schemas.microsoft.com/office/drawing/2014/main" id="{910EA56D-3690-4F18-92F2-9587CD4736D1}"/>
              </a:ext>
            </a:extLst>
          </p:cNvPr>
          <p:cNvSpPr>
            <a:spLocks noChangeShapeType="1"/>
          </p:cNvSpPr>
          <p:nvPr/>
        </p:nvSpPr>
        <p:spPr bwMode="auto">
          <a:xfrm>
            <a:off x="3117850" y="6491288"/>
            <a:ext cx="1905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14" name="Line 1074">
            <a:extLst>
              <a:ext uri="{FF2B5EF4-FFF2-40B4-BE49-F238E27FC236}">
                <a16:creationId xmlns:a16="http://schemas.microsoft.com/office/drawing/2014/main" id="{D17785DC-59CB-49B1-ADE1-4D0945F63CF5}"/>
              </a:ext>
            </a:extLst>
          </p:cNvPr>
          <p:cNvSpPr>
            <a:spLocks noChangeShapeType="1"/>
          </p:cNvSpPr>
          <p:nvPr/>
        </p:nvSpPr>
        <p:spPr bwMode="auto">
          <a:xfrm>
            <a:off x="3176588" y="6492875"/>
            <a:ext cx="1905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15" name="Line 1075">
            <a:extLst>
              <a:ext uri="{FF2B5EF4-FFF2-40B4-BE49-F238E27FC236}">
                <a16:creationId xmlns:a16="http://schemas.microsoft.com/office/drawing/2014/main" id="{182AD7EE-4C3D-4171-B74D-2DAA69026B1F}"/>
              </a:ext>
            </a:extLst>
          </p:cNvPr>
          <p:cNvSpPr>
            <a:spLocks noChangeShapeType="1"/>
          </p:cNvSpPr>
          <p:nvPr/>
        </p:nvSpPr>
        <p:spPr bwMode="auto">
          <a:xfrm>
            <a:off x="3235325" y="6496050"/>
            <a:ext cx="20638" cy="158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16" name="Line 1076">
            <a:extLst>
              <a:ext uri="{FF2B5EF4-FFF2-40B4-BE49-F238E27FC236}">
                <a16:creationId xmlns:a16="http://schemas.microsoft.com/office/drawing/2014/main" id="{FA538315-A002-4763-ADA9-06F24323B9EF}"/>
              </a:ext>
            </a:extLst>
          </p:cNvPr>
          <p:cNvSpPr>
            <a:spLocks noChangeShapeType="1"/>
          </p:cNvSpPr>
          <p:nvPr/>
        </p:nvSpPr>
        <p:spPr bwMode="auto">
          <a:xfrm>
            <a:off x="3297238" y="6497638"/>
            <a:ext cx="11112" cy="158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17" name="Line 1077">
            <a:extLst>
              <a:ext uri="{FF2B5EF4-FFF2-40B4-BE49-F238E27FC236}">
                <a16:creationId xmlns:a16="http://schemas.microsoft.com/office/drawing/2014/main" id="{01678C06-A8A1-4140-AFD7-080785C98B6B}"/>
              </a:ext>
            </a:extLst>
          </p:cNvPr>
          <p:cNvSpPr>
            <a:spLocks noChangeShapeType="1"/>
          </p:cNvSpPr>
          <p:nvPr/>
        </p:nvSpPr>
        <p:spPr bwMode="auto">
          <a:xfrm>
            <a:off x="3308350" y="6499225"/>
            <a:ext cx="7938"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18" name="Line 1078">
            <a:extLst>
              <a:ext uri="{FF2B5EF4-FFF2-40B4-BE49-F238E27FC236}">
                <a16:creationId xmlns:a16="http://schemas.microsoft.com/office/drawing/2014/main" id="{ACE5D0F9-403B-43F1-BE3F-95C24745AF25}"/>
              </a:ext>
            </a:extLst>
          </p:cNvPr>
          <p:cNvSpPr>
            <a:spLocks noChangeShapeType="1"/>
          </p:cNvSpPr>
          <p:nvPr/>
        </p:nvSpPr>
        <p:spPr bwMode="auto">
          <a:xfrm>
            <a:off x="3354388" y="6507163"/>
            <a:ext cx="20637"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19" name="Line 1079">
            <a:extLst>
              <a:ext uri="{FF2B5EF4-FFF2-40B4-BE49-F238E27FC236}">
                <a16:creationId xmlns:a16="http://schemas.microsoft.com/office/drawing/2014/main" id="{C133A574-246E-4E63-81D4-D0E35326ADE5}"/>
              </a:ext>
            </a:extLst>
          </p:cNvPr>
          <p:cNvSpPr>
            <a:spLocks noChangeShapeType="1"/>
          </p:cNvSpPr>
          <p:nvPr/>
        </p:nvSpPr>
        <p:spPr bwMode="auto">
          <a:xfrm>
            <a:off x="3414713" y="6518275"/>
            <a:ext cx="19050" cy="158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20" name="Line 1080">
            <a:extLst>
              <a:ext uri="{FF2B5EF4-FFF2-40B4-BE49-F238E27FC236}">
                <a16:creationId xmlns:a16="http://schemas.microsoft.com/office/drawing/2014/main" id="{FD778C86-1DB8-425D-99BD-04140A5F8570}"/>
              </a:ext>
            </a:extLst>
          </p:cNvPr>
          <p:cNvSpPr>
            <a:spLocks noChangeShapeType="1"/>
          </p:cNvSpPr>
          <p:nvPr/>
        </p:nvSpPr>
        <p:spPr bwMode="auto">
          <a:xfrm>
            <a:off x="3473450" y="6526213"/>
            <a:ext cx="19050"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21" name="Line 1081">
            <a:extLst>
              <a:ext uri="{FF2B5EF4-FFF2-40B4-BE49-F238E27FC236}">
                <a16:creationId xmlns:a16="http://schemas.microsoft.com/office/drawing/2014/main" id="{07332CCA-BEEE-4196-8C41-81445F9FCF97}"/>
              </a:ext>
            </a:extLst>
          </p:cNvPr>
          <p:cNvSpPr>
            <a:spLocks noChangeShapeType="1"/>
          </p:cNvSpPr>
          <p:nvPr/>
        </p:nvSpPr>
        <p:spPr bwMode="auto">
          <a:xfrm>
            <a:off x="3532188" y="6537325"/>
            <a:ext cx="19050"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22" name="Line 1082">
            <a:extLst>
              <a:ext uri="{FF2B5EF4-FFF2-40B4-BE49-F238E27FC236}">
                <a16:creationId xmlns:a16="http://schemas.microsoft.com/office/drawing/2014/main" id="{D789C3D5-D8D7-48D3-8EAD-3EFF39A28D36}"/>
              </a:ext>
            </a:extLst>
          </p:cNvPr>
          <p:cNvSpPr>
            <a:spLocks noChangeShapeType="1"/>
          </p:cNvSpPr>
          <p:nvPr/>
        </p:nvSpPr>
        <p:spPr bwMode="auto">
          <a:xfrm>
            <a:off x="3589338" y="6546850"/>
            <a:ext cx="20637"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23" name="Line 1083">
            <a:extLst>
              <a:ext uri="{FF2B5EF4-FFF2-40B4-BE49-F238E27FC236}">
                <a16:creationId xmlns:a16="http://schemas.microsoft.com/office/drawing/2014/main" id="{62EAF7F2-8AE5-4EBA-B5AD-07F2E9D85864}"/>
              </a:ext>
            </a:extLst>
          </p:cNvPr>
          <p:cNvSpPr>
            <a:spLocks noChangeShapeType="1"/>
          </p:cNvSpPr>
          <p:nvPr/>
        </p:nvSpPr>
        <p:spPr bwMode="auto">
          <a:xfrm>
            <a:off x="3651250" y="6556375"/>
            <a:ext cx="17463" cy="4763"/>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24" name="Line 1084">
            <a:extLst>
              <a:ext uri="{FF2B5EF4-FFF2-40B4-BE49-F238E27FC236}">
                <a16:creationId xmlns:a16="http://schemas.microsoft.com/office/drawing/2014/main" id="{83D146A2-A4B4-4CE2-BFC3-34DD8DB1A378}"/>
              </a:ext>
            </a:extLst>
          </p:cNvPr>
          <p:cNvSpPr>
            <a:spLocks noChangeShapeType="1"/>
          </p:cNvSpPr>
          <p:nvPr/>
        </p:nvSpPr>
        <p:spPr bwMode="auto">
          <a:xfrm>
            <a:off x="3708400" y="6567488"/>
            <a:ext cx="20638" cy="158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25" name="Line 1085">
            <a:extLst>
              <a:ext uri="{FF2B5EF4-FFF2-40B4-BE49-F238E27FC236}">
                <a16:creationId xmlns:a16="http://schemas.microsoft.com/office/drawing/2014/main" id="{59948BA5-CD1E-4B58-AEE9-7844C283A56D}"/>
              </a:ext>
            </a:extLst>
          </p:cNvPr>
          <p:cNvSpPr>
            <a:spLocks noChangeShapeType="1"/>
          </p:cNvSpPr>
          <p:nvPr/>
        </p:nvSpPr>
        <p:spPr bwMode="auto">
          <a:xfrm>
            <a:off x="3768725" y="6577013"/>
            <a:ext cx="19050"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26" name="Line 1086">
            <a:extLst>
              <a:ext uri="{FF2B5EF4-FFF2-40B4-BE49-F238E27FC236}">
                <a16:creationId xmlns:a16="http://schemas.microsoft.com/office/drawing/2014/main" id="{7CDBCEAE-CBB4-466E-9720-10484C2FA739}"/>
              </a:ext>
            </a:extLst>
          </p:cNvPr>
          <p:cNvSpPr>
            <a:spLocks noChangeShapeType="1"/>
          </p:cNvSpPr>
          <p:nvPr/>
        </p:nvSpPr>
        <p:spPr bwMode="auto">
          <a:xfrm>
            <a:off x="3825875" y="6586538"/>
            <a:ext cx="20638"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27" name="Line 1087">
            <a:extLst>
              <a:ext uri="{FF2B5EF4-FFF2-40B4-BE49-F238E27FC236}">
                <a16:creationId xmlns:a16="http://schemas.microsoft.com/office/drawing/2014/main" id="{B68E8E3A-F9AD-4BCA-B3BA-648208089CA8}"/>
              </a:ext>
            </a:extLst>
          </p:cNvPr>
          <p:cNvSpPr>
            <a:spLocks noChangeShapeType="1"/>
          </p:cNvSpPr>
          <p:nvPr/>
        </p:nvSpPr>
        <p:spPr bwMode="auto">
          <a:xfrm>
            <a:off x="3884613" y="6596063"/>
            <a:ext cx="20637"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28" name="Line 1088">
            <a:extLst>
              <a:ext uri="{FF2B5EF4-FFF2-40B4-BE49-F238E27FC236}">
                <a16:creationId xmlns:a16="http://schemas.microsoft.com/office/drawing/2014/main" id="{483A7B93-06A1-40D0-B1A5-E4CE01AD1B96}"/>
              </a:ext>
            </a:extLst>
          </p:cNvPr>
          <p:cNvSpPr>
            <a:spLocks noChangeShapeType="1"/>
          </p:cNvSpPr>
          <p:nvPr/>
        </p:nvSpPr>
        <p:spPr bwMode="auto">
          <a:xfrm>
            <a:off x="3944938" y="6605588"/>
            <a:ext cx="19050" cy="4762"/>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29" name="Line 1089">
            <a:extLst>
              <a:ext uri="{FF2B5EF4-FFF2-40B4-BE49-F238E27FC236}">
                <a16:creationId xmlns:a16="http://schemas.microsoft.com/office/drawing/2014/main" id="{C6E3523C-AD1A-499B-84C0-6A74A1D30B01}"/>
              </a:ext>
            </a:extLst>
          </p:cNvPr>
          <p:cNvSpPr>
            <a:spLocks noChangeShapeType="1"/>
          </p:cNvSpPr>
          <p:nvPr/>
        </p:nvSpPr>
        <p:spPr bwMode="auto">
          <a:xfrm>
            <a:off x="4003675" y="6610350"/>
            <a:ext cx="1905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30" name="Line 1090">
            <a:extLst>
              <a:ext uri="{FF2B5EF4-FFF2-40B4-BE49-F238E27FC236}">
                <a16:creationId xmlns:a16="http://schemas.microsoft.com/office/drawing/2014/main" id="{FB0EB23B-4EFF-46DA-BF67-A051483B91CE}"/>
              </a:ext>
            </a:extLst>
          </p:cNvPr>
          <p:cNvSpPr>
            <a:spLocks noChangeShapeType="1"/>
          </p:cNvSpPr>
          <p:nvPr/>
        </p:nvSpPr>
        <p:spPr bwMode="auto">
          <a:xfrm>
            <a:off x="4062413" y="6610350"/>
            <a:ext cx="1905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31" name="Line 1091">
            <a:extLst>
              <a:ext uri="{FF2B5EF4-FFF2-40B4-BE49-F238E27FC236}">
                <a16:creationId xmlns:a16="http://schemas.microsoft.com/office/drawing/2014/main" id="{1F7A2438-55C4-425C-BFE9-4D156C689946}"/>
              </a:ext>
            </a:extLst>
          </p:cNvPr>
          <p:cNvSpPr>
            <a:spLocks noChangeShapeType="1"/>
          </p:cNvSpPr>
          <p:nvPr/>
        </p:nvSpPr>
        <p:spPr bwMode="auto">
          <a:xfrm>
            <a:off x="4122738" y="6610350"/>
            <a:ext cx="1905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32" name="Line 1092">
            <a:extLst>
              <a:ext uri="{FF2B5EF4-FFF2-40B4-BE49-F238E27FC236}">
                <a16:creationId xmlns:a16="http://schemas.microsoft.com/office/drawing/2014/main" id="{7EB5BDCB-1575-4CF3-832F-C3A9A1D437E0}"/>
              </a:ext>
            </a:extLst>
          </p:cNvPr>
          <p:cNvSpPr>
            <a:spLocks noChangeShapeType="1"/>
          </p:cNvSpPr>
          <p:nvPr/>
        </p:nvSpPr>
        <p:spPr bwMode="auto">
          <a:xfrm>
            <a:off x="4183063" y="6610350"/>
            <a:ext cx="19050" cy="158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33" name="Line 1093">
            <a:extLst>
              <a:ext uri="{FF2B5EF4-FFF2-40B4-BE49-F238E27FC236}">
                <a16:creationId xmlns:a16="http://schemas.microsoft.com/office/drawing/2014/main" id="{EC20F398-79EE-4456-B243-B1223777EC23}"/>
              </a:ext>
            </a:extLst>
          </p:cNvPr>
          <p:cNvSpPr>
            <a:spLocks noChangeShapeType="1"/>
          </p:cNvSpPr>
          <p:nvPr/>
        </p:nvSpPr>
        <p:spPr bwMode="auto">
          <a:xfrm>
            <a:off x="4241800" y="6611938"/>
            <a:ext cx="20638"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34" name="Line 1094">
            <a:extLst>
              <a:ext uri="{FF2B5EF4-FFF2-40B4-BE49-F238E27FC236}">
                <a16:creationId xmlns:a16="http://schemas.microsoft.com/office/drawing/2014/main" id="{3D50E80C-D59E-448D-8BB5-28D35D065C74}"/>
              </a:ext>
            </a:extLst>
          </p:cNvPr>
          <p:cNvSpPr>
            <a:spLocks noChangeShapeType="1"/>
          </p:cNvSpPr>
          <p:nvPr/>
        </p:nvSpPr>
        <p:spPr bwMode="auto">
          <a:xfrm>
            <a:off x="4302125" y="6611938"/>
            <a:ext cx="1905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35" name="Line 1095">
            <a:extLst>
              <a:ext uri="{FF2B5EF4-FFF2-40B4-BE49-F238E27FC236}">
                <a16:creationId xmlns:a16="http://schemas.microsoft.com/office/drawing/2014/main" id="{0A8E905B-60D5-4A43-8379-B6A62D7E6500}"/>
              </a:ext>
            </a:extLst>
          </p:cNvPr>
          <p:cNvSpPr>
            <a:spLocks noChangeShapeType="1"/>
          </p:cNvSpPr>
          <p:nvPr/>
        </p:nvSpPr>
        <p:spPr bwMode="auto">
          <a:xfrm>
            <a:off x="4362450" y="6611938"/>
            <a:ext cx="1905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36" name="Line 1096">
            <a:extLst>
              <a:ext uri="{FF2B5EF4-FFF2-40B4-BE49-F238E27FC236}">
                <a16:creationId xmlns:a16="http://schemas.microsoft.com/office/drawing/2014/main" id="{E4EE90D3-5914-4E1F-8D03-298E54B2827E}"/>
              </a:ext>
            </a:extLst>
          </p:cNvPr>
          <p:cNvSpPr>
            <a:spLocks noChangeShapeType="1"/>
          </p:cNvSpPr>
          <p:nvPr/>
        </p:nvSpPr>
        <p:spPr bwMode="auto">
          <a:xfrm>
            <a:off x="4421188" y="6613525"/>
            <a:ext cx="20637"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37" name="Line 1097">
            <a:extLst>
              <a:ext uri="{FF2B5EF4-FFF2-40B4-BE49-F238E27FC236}">
                <a16:creationId xmlns:a16="http://schemas.microsoft.com/office/drawing/2014/main" id="{CE85BAF3-5DD1-48BB-AE1F-D76D73FC3E8F}"/>
              </a:ext>
            </a:extLst>
          </p:cNvPr>
          <p:cNvSpPr>
            <a:spLocks noChangeShapeType="1"/>
          </p:cNvSpPr>
          <p:nvPr/>
        </p:nvSpPr>
        <p:spPr bwMode="auto">
          <a:xfrm>
            <a:off x="4481513" y="6613525"/>
            <a:ext cx="1905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38" name="Line 1098">
            <a:extLst>
              <a:ext uri="{FF2B5EF4-FFF2-40B4-BE49-F238E27FC236}">
                <a16:creationId xmlns:a16="http://schemas.microsoft.com/office/drawing/2014/main" id="{26F15B73-0835-4B5D-80EE-CA7A0532DB7E}"/>
              </a:ext>
            </a:extLst>
          </p:cNvPr>
          <p:cNvSpPr>
            <a:spLocks noChangeShapeType="1"/>
          </p:cNvSpPr>
          <p:nvPr/>
        </p:nvSpPr>
        <p:spPr bwMode="auto">
          <a:xfrm>
            <a:off x="4541838" y="6613525"/>
            <a:ext cx="1905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39" name="Line 1099">
            <a:extLst>
              <a:ext uri="{FF2B5EF4-FFF2-40B4-BE49-F238E27FC236}">
                <a16:creationId xmlns:a16="http://schemas.microsoft.com/office/drawing/2014/main" id="{5EDDC1A0-34DA-435A-AF85-7939C2C55E58}"/>
              </a:ext>
            </a:extLst>
          </p:cNvPr>
          <p:cNvSpPr>
            <a:spLocks noChangeShapeType="1"/>
          </p:cNvSpPr>
          <p:nvPr/>
        </p:nvSpPr>
        <p:spPr bwMode="auto">
          <a:xfrm>
            <a:off x="4600575" y="6613525"/>
            <a:ext cx="20638"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40" name="Line 1100">
            <a:extLst>
              <a:ext uri="{FF2B5EF4-FFF2-40B4-BE49-F238E27FC236}">
                <a16:creationId xmlns:a16="http://schemas.microsoft.com/office/drawing/2014/main" id="{74B2BB27-7EEE-4DA7-B01F-388E7D89CE1E}"/>
              </a:ext>
            </a:extLst>
          </p:cNvPr>
          <p:cNvSpPr>
            <a:spLocks noChangeShapeType="1"/>
          </p:cNvSpPr>
          <p:nvPr/>
        </p:nvSpPr>
        <p:spPr bwMode="auto">
          <a:xfrm>
            <a:off x="1987550" y="5076825"/>
            <a:ext cx="4763" cy="190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41" name="Line 1101">
            <a:extLst>
              <a:ext uri="{FF2B5EF4-FFF2-40B4-BE49-F238E27FC236}">
                <a16:creationId xmlns:a16="http://schemas.microsoft.com/office/drawing/2014/main" id="{2933F78A-F3D4-4CE5-897F-972EC2216622}"/>
              </a:ext>
            </a:extLst>
          </p:cNvPr>
          <p:cNvSpPr>
            <a:spLocks noChangeShapeType="1"/>
          </p:cNvSpPr>
          <p:nvPr/>
        </p:nvSpPr>
        <p:spPr bwMode="auto">
          <a:xfrm>
            <a:off x="2003425" y="5133975"/>
            <a:ext cx="17463" cy="571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42" name="Line 1102">
            <a:extLst>
              <a:ext uri="{FF2B5EF4-FFF2-40B4-BE49-F238E27FC236}">
                <a16:creationId xmlns:a16="http://schemas.microsoft.com/office/drawing/2014/main" id="{8553CB8B-614A-4A80-A161-3FDD5813AAD4}"/>
              </a:ext>
            </a:extLst>
          </p:cNvPr>
          <p:cNvSpPr>
            <a:spLocks noChangeShapeType="1"/>
          </p:cNvSpPr>
          <p:nvPr/>
        </p:nvSpPr>
        <p:spPr bwMode="auto">
          <a:xfrm>
            <a:off x="2030413" y="5229225"/>
            <a:ext cx="6350" cy="190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43" name="Line 1103">
            <a:extLst>
              <a:ext uri="{FF2B5EF4-FFF2-40B4-BE49-F238E27FC236}">
                <a16:creationId xmlns:a16="http://schemas.microsoft.com/office/drawing/2014/main" id="{2653695E-7A2A-42BA-98E4-BC6E89441813}"/>
              </a:ext>
            </a:extLst>
          </p:cNvPr>
          <p:cNvSpPr>
            <a:spLocks noChangeShapeType="1"/>
          </p:cNvSpPr>
          <p:nvPr/>
        </p:nvSpPr>
        <p:spPr bwMode="auto">
          <a:xfrm>
            <a:off x="2047875" y="5286375"/>
            <a:ext cx="15875" cy="5873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44" name="Line 1104">
            <a:extLst>
              <a:ext uri="{FF2B5EF4-FFF2-40B4-BE49-F238E27FC236}">
                <a16:creationId xmlns:a16="http://schemas.microsoft.com/office/drawing/2014/main" id="{9DEAC011-557B-473C-AFB2-14A933D598FF}"/>
              </a:ext>
            </a:extLst>
          </p:cNvPr>
          <p:cNvSpPr>
            <a:spLocks noChangeShapeType="1"/>
          </p:cNvSpPr>
          <p:nvPr/>
        </p:nvSpPr>
        <p:spPr bwMode="auto">
          <a:xfrm>
            <a:off x="2076450" y="5381625"/>
            <a:ext cx="3175" cy="2063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45" name="Line 1105">
            <a:extLst>
              <a:ext uri="{FF2B5EF4-FFF2-40B4-BE49-F238E27FC236}">
                <a16:creationId xmlns:a16="http://schemas.microsoft.com/office/drawing/2014/main" id="{2BBDE17A-B294-4875-A1D2-1CC9723A4C05}"/>
              </a:ext>
            </a:extLst>
          </p:cNvPr>
          <p:cNvSpPr>
            <a:spLocks noChangeShapeType="1"/>
          </p:cNvSpPr>
          <p:nvPr/>
        </p:nvSpPr>
        <p:spPr bwMode="auto">
          <a:xfrm>
            <a:off x="2092325" y="5440363"/>
            <a:ext cx="15875" cy="571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46" name="Line 1106">
            <a:extLst>
              <a:ext uri="{FF2B5EF4-FFF2-40B4-BE49-F238E27FC236}">
                <a16:creationId xmlns:a16="http://schemas.microsoft.com/office/drawing/2014/main" id="{C3F6F34B-7E18-4956-B65E-045A0EF865B3}"/>
              </a:ext>
            </a:extLst>
          </p:cNvPr>
          <p:cNvSpPr>
            <a:spLocks noChangeShapeType="1"/>
          </p:cNvSpPr>
          <p:nvPr/>
        </p:nvSpPr>
        <p:spPr bwMode="auto">
          <a:xfrm>
            <a:off x="2120900" y="5535613"/>
            <a:ext cx="4763" cy="190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47" name="Line 1107">
            <a:extLst>
              <a:ext uri="{FF2B5EF4-FFF2-40B4-BE49-F238E27FC236}">
                <a16:creationId xmlns:a16="http://schemas.microsoft.com/office/drawing/2014/main" id="{53606A29-FD50-43A9-9772-D0F8111B5755}"/>
              </a:ext>
            </a:extLst>
          </p:cNvPr>
          <p:cNvSpPr>
            <a:spLocks noChangeShapeType="1"/>
          </p:cNvSpPr>
          <p:nvPr/>
        </p:nvSpPr>
        <p:spPr bwMode="auto">
          <a:xfrm>
            <a:off x="2136775" y="5592763"/>
            <a:ext cx="17463" cy="571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48" name="Line 1108">
            <a:extLst>
              <a:ext uri="{FF2B5EF4-FFF2-40B4-BE49-F238E27FC236}">
                <a16:creationId xmlns:a16="http://schemas.microsoft.com/office/drawing/2014/main" id="{F57E8139-3B37-497C-A035-470D2A92ADB3}"/>
              </a:ext>
            </a:extLst>
          </p:cNvPr>
          <p:cNvSpPr>
            <a:spLocks noChangeShapeType="1"/>
          </p:cNvSpPr>
          <p:nvPr/>
        </p:nvSpPr>
        <p:spPr bwMode="auto">
          <a:xfrm>
            <a:off x="2163763" y="5688013"/>
            <a:ext cx="6350" cy="190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49" name="Line 1109">
            <a:extLst>
              <a:ext uri="{FF2B5EF4-FFF2-40B4-BE49-F238E27FC236}">
                <a16:creationId xmlns:a16="http://schemas.microsoft.com/office/drawing/2014/main" id="{A1283D36-2A9A-45C8-8559-2631B11FFC3E}"/>
              </a:ext>
            </a:extLst>
          </p:cNvPr>
          <p:cNvSpPr>
            <a:spLocks noChangeShapeType="1"/>
          </p:cNvSpPr>
          <p:nvPr/>
        </p:nvSpPr>
        <p:spPr bwMode="auto">
          <a:xfrm>
            <a:off x="2181225" y="5746750"/>
            <a:ext cx="15875" cy="571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50" name="Line 1110">
            <a:extLst>
              <a:ext uri="{FF2B5EF4-FFF2-40B4-BE49-F238E27FC236}">
                <a16:creationId xmlns:a16="http://schemas.microsoft.com/office/drawing/2014/main" id="{77287F7E-69ED-431F-94A5-4E98B2C7FEB9}"/>
              </a:ext>
            </a:extLst>
          </p:cNvPr>
          <p:cNvSpPr>
            <a:spLocks noChangeShapeType="1"/>
          </p:cNvSpPr>
          <p:nvPr/>
        </p:nvSpPr>
        <p:spPr bwMode="auto">
          <a:xfrm>
            <a:off x="2208213" y="5842000"/>
            <a:ext cx="12700" cy="158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51" name="Line 1111">
            <a:extLst>
              <a:ext uri="{FF2B5EF4-FFF2-40B4-BE49-F238E27FC236}">
                <a16:creationId xmlns:a16="http://schemas.microsoft.com/office/drawing/2014/main" id="{FB125DD6-EB6B-409D-A12F-25358E7637DA}"/>
              </a:ext>
            </a:extLst>
          </p:cNvPr>
          <p:cNvSpPr>
            <a:spLocks noChangeShapeType="1"/>
          </p:cNvSpPr>
          <p:nvPr/>
        </p:nvSpPr>
        <p:spPr bwMode="auto">
          <a:xfrm>
            <a:off x="2241550" y="5891213"/>
            <a:ext cx="33338" cy="5080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52" name="Line 1112">
            <a:extLst>
              <a:ext uri="{FF2B5EF4-FFF2-40B4-BE49-F238E27FC236}">
                <a16:creationId xmlns:a16="http://schemas.microsoft.com/office/drawing/2014/main" id="{122F4A2A-3050-4331-B77B-8966F8BDD2F0}"/>
              </a:ext>
            </a:extLst>
          </p:cNvPr>
          <p:cNvSpPr>
            <a:spLocks noChangeShapeType="1"/>
          </p:cNvSpPr>
          <p:nvPr/>
        </p:nvSpPr>
        <p:spPr bwMode="auto">
          <a:xfrm>
            <a:off x="2295525" y="5973763"/>
            <a:ext cx="11113" cy="17462"/>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53" name="Line 1113">
            <a:extLst>
              <a:ext uri="{FF2B5EF4-FFF2-40B4-BE49-F238E27FC236}">
                <a16:creationId xmlns:a16="http://schemas.microsoft.com/office/drawing/2014/main" id="{9B39B4D6-BC65-4ECC-80DE-B95A400BD543}"/>
              </a:ext>
            </a:extLst>
          </p:cNvPr>
          <p:cNvSpPr>
            <a:spLocks noChangeShapeType="1"/>
          </p:cNvSpPr>
          <p:nvPr/>
        </p:nvSpPr>
        <p:spPr bwMode="auto">
          <a:xfrm>
            <a:off x="2327275" y="6024563"/>
            <a:ext cx="33338" cy="5238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54" name="Line 1114">
            <a:extLst>
              <a:ext uri="{FF2B5EF4-FFF2-40B4-BE49-F238E27FC236}">
                <a16:creationId xmlns:a16="http://schemas.microsoft.com/office/drawing/2014/main" id="{F7AFCBBC-D223-4892-87BC-E6610227F52B}"/>
              </a:ext>
            </a:extLst>
          </p:cNvPr>
          <p:cNvSpPr>
            <a:spLocks noChangeShapeType="1"/>
          </p:cNvSpPr>
          <p:nvPr/>
        </p:nvSpPr>
        <p:spPr bwMode="auto">
          <a:xfrm>
            <a:off x="2381250" y="6108700"/>
            <a:ext cx="9525" cy="1905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55" name="Line 1115">
            <a:extLst>
              <a:ext uri="{FF2B5EF4-FFF2-40B4-BE49-F238E27FC236}">
                <a16:creationId xmlns:a16="http://schemas.microsoft.com/office/drawing/2014/main" id="{5956B173-1E0C-4CB2-9FE5-EE95BA4CD61D}"/>
              </a:ext>
            </a:extLst>
          </p:cNvPr>
          <p:cNvSpPr>
            <a:spLocks noChangeShapeType="1"/>
          </p:cNvSpPr>
          <p:nvPr/>
        </p:nvSpPr>
        <p:spPr bwMode="auto">
          <a:xfrm>
            <a:off x="2413000" y="6159500"/>
            <a:ext cx="31750" cy="49213"/>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56" name="Line 1116">
            <a:extLst>
              <a:ext uri="{FF2B5EF4-FFF2-40B4-BE49-F238E27FC236}">
                <a16:creationId xmlns:a16="http://schemas.microsoft.com/office/drawing/2014/main" id="{FF9CBCF1-34FA-4A95-A584-C7F87E0E5CE6}"/>
              </a:ext>
            </a:extLst>
          </p:cNvPr>
          <p:cNvSpPr>
            <a:spLocks noChangeShapeType="1"/>
          </p:cNvSpPr>
          <p:nvPr/>
        </p:nvSpPr>
        <p:spPr bwMode="auto">
          <a:xfrm>
            <a:off x="2466975" y="6243638"/>
            <a:ext cx="11113" cy="158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57" name="Line 1117">
            <a:extLst>
              <a:ext uri="{FF2B5EF4-FFF2-40B4-BE49-F238E27FC236}">
                <a16:creationId xmlns:a16="http://schemas.microsoft.com/office/drawing/2014/main" id="{310F15C0-54C0-42F5-99FF-D91921F34980}"/>
              </a:ext>
            </a:extLst>
          </p:cNvPr>
          <p:cNvSpPr>
            <a:spLocks noChangeShapeType="1"/>
          </p:cNvSpPr>
          <p:nvPr/>
        </p:nvSpPr>
        <p:spPr bwMode="auto">
          <a:xfrm>
            <a:off x="2498725" y="6292850"/>
            <a:ext cx="33338" cy="5080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58" name="Line 1118">
            <a:extLst>
              <a:ext uri="{FF2B5EF4-FFF2-40B4-BE49-F238E27FC236}">
                <a16:creationId xmlns:a16="http://schemas.microsoft.com/office/drawing/2014/main" id="{D1062B62-C647-4021-B53A-220C603CFCB7}"/>
              </a:ext>
            </a:extLst>
          </p:cNvPr>
          <p:cNvSpPr>
            <a:spLocks noChangeShapeType="1"/>
          </p:cNvSpPr>
          <p:nvPr/>
        </p:nvSpPr>
        <p:spPr bwMode="auto">
          <a:xfrm>
            <a:off x="2552700" y="6376988"/>
            <a:ext cx="11113" cy="17462"/>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59" name="Line 1119">
            <a:extLst>
              <a:ext uri="{FF2B5EF4-FFF2-40B4-BE49-F238E27FC236}">
                <a16:creationId xmlns:a16="http://schemas.microsoft.com/office/drawing/2014/main" id="{1C25C569-943D-4124-A660-5DE98BB96810}"/>
              </a:ext>
            </a:extLst>
          </p:cNvPr>
          <p:cNvSpPr>
            <a:spLocks noChangeShapeType="1"/>
          </p:cNvSpPr>
          <p:nvPr/>
        </p:nvSpPr>
        <p:spPr bwMode="auto">
          <a:xfrm>
            <a:off x="2584450" y="6427788"/>
            <a:ext cx="31750" cy="5080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60" name="Line 1120">
            <a:extLst>
              <a:ext uri="{FF2B5EF4-FFF2-40B4-BE49-F238E27FC236}">
                <a16:creationId xmlns:a16="http://schemas.microsoft.com/office/drawing/2014/main" id="{0C55B3EA-D941-497E-8A71-C38F58FB2E2F}"/>
              </a:ext>
            </a:extLst>
          </p:cNvPr>
          <p:cNvSpPr>
            <a:spLocks noChangeShapeType="1"/>
          </p:cNvSpPr>
          <p:nvPr/>
        </p:nvSpPr>
        <p:spPr bwMode="auto">
          <a:xfrm>
            <a:off x="2638425" y="6511925"/>
            <a:ext cx="9525" cy="1270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61" name="Line 1121">
            <a:extLst>
              <a:ext uri="{FF2B5EF4-FFF2-40B4-BE49-F238E27FC236}">
                <a16:creationId xmlns:a16="http://schemas.microsoft.com/office/drawing/2014/main" id="{F23119B7-6A4F-4A2A-B209-52824FE3B0E4}"/>
              </a:ext>
            </a:extLst>
          </p:cNvPr>
          <p:cNvSpPr>
            <a:spLocks noChangeShapeType="1"/>
          </p:cNvSpPr>
          <p:nvPr/>
        </p:nvSpPr>
        <p:spPr bwMode="auto">
          <a:xfrm>
            <a:off x="2647950" y="6524625"/>
            <a:ext cx="3175"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62" name="Line 1122">
            <a:extLst>
              <a:ext uri="{FF2B5EF4-FFF2-40B4-BE49-F238E27FC236}">
                <a16:creationId xmlns:a16="http://schemas.microsoft.com/office/drawing/2014/main" id="{08FB922C-9D9B-4C0C-AA9C-28EC81BEA0F3}"/>
              </a:ext>
            </a:extLst>
          </p:cNvPr>
          <p:cNvSpPr>
            <a:spLocks noChangeShapeType="1"/>
          </p:cNvSpPr>
          <p:nvPr/>
        </p:nvSpPr>
        <p:spPr bwMode="auto">
          <a:xfrm>
            <a:off x="2690813" y="6526213"/>
            <a:ext cx="60325"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63" name="Line 1123">
            <a:extLst>
              <a:ext uri="{FF2B5EF4-FFF2-40B4-BE49-F238E27FC236}">
                <a16:creationId xmlns:a16="http://schemas.microsoft.com/office/drawing/2014/main" id="{98821620-5D0A-4126-8B8B-F0A81D2910B5}"/>
              </a:ext>
            </a:extLst>
          </p:cNvPr>
          <p:cNvSpPr>
            <a:spLocks noChangeShapeType="1"/>
          </p:cNvSpPr>
          <p:nvPr/>
        </p:nvSpPr>
        <p:spPr bwMode="auto">
          <a:xfrm>
            <a:off x="2790825" y="6530975"/>
            <a:ext cx="1905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64" name="Line 1124">
            <a:extLst>
              <a:ext uri="{FF2B5EF4-FFF2-40B4-BE49-F238E27FC236}">
                <a16:creationId xmlns:a16="http://schemas.microsoft.com/office/drawing/2014/main" id="{75383813-452A-4840-8366-59E59FC4A6EC}"/>
              </a:ext>
            </a:extLst>
          </p:cNvPr>
          <p:cNvSpPr>
            <a:spLocks noChangeShapeType="1"/>
          </p:cNvSpPr>
          <p:nvPr/>
        </p:nvSpPr>
        <p:spPr bwMode="auto">
          <a:xfrm>
            <a:off x="2849563" y="6534150"/>
            <a:ext cx="58737" cy="158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65" name="Line 1125">
            <a:extLst>
              <a:ext uri="{FF2B5EF4-FFF2-40B4-BE49-F238E27FC236}">
                <a16:creationId xmlns:a16="http://schemas.microsoft.com/office/drawing/2014/main" id="{127E436F-31D0-4A46-AC83-5AB7F20AC9AC}"/>
              </a:ext>
            </a:extLst>
          </p:cNvPr>
          <p:cNvSpPr>
            <a:spLocks noChangeShapeType="1"/>
          </p:cNvSpPr>
          <p:nvPr/>
        </p:nvSpPr>
        <p:spPr bwMode="auto">
          <a:xfrm>
            <a:off x="2949575" y="6537325"/>
            <a:ext cx="20638" cy="158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66" name="Line 1126">
            <a:extLst>
              <a:ext uri="{FF2B5EF4-FFF2-40B4-BE49-F238E27FC236}">
                <a16:creationId xmlns:a16="http://schemas.microsoft.com/office/drawing/2014/main" id="{99BE2A5F-C8C8-4D62-96E3-97F6331C53FC}"/>
              </a:ext>
            </a:extLst>
          </p:cNvPr>
          <p:cNvSpPr>
            <a:spLocks noChangeShapeType="1"/>
          </p:cNvSpPr>
          <p:nvPr/>
        </p:nvSpPr>
        <p:spPr bwMode="auto">
          <a:xfrm>
            <a:off x="3009900" y="6540500"/>
            <a:ext cx="58738"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67" name="Line 1127">
            <a:extLst>
              <a:ext uri="{FF2B5EF4-FFF2-40B4-BE49-F238E27FC236}">
                <a16:creationId xmlns:a16="http://schemas.microsoft.com/office/drawing/2014/main" id="{0ECD7328-2A45-4104-9207-FE263D66F73C}"/>
              </a:ext>
            </a:extLst>
          </p:cNvPr>
          <p:cNvSpPr>
            <a:spLocks noChangeShapeType="1"/>
          </p:cNvSpPr>
          <p:nvPr/>
        </p:nvSpPr>
        <p:spPr bwMode="auto">
          <a:xfrm>
            <a:off x="3109913" y="6543675"/>
            <a:ext cx="1905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68" name="Line 1128">
            <a:extLst>
              <a:ext uri="{FF2B5EF4-FFF2-40B4-BE49-F238E27FC236}">
                <a16:creationId xmlns:a16="http://schemas.microsoft.com/office/drawing/2014/main" id="{4DD1FFC8-320C-4D75-A9E5-B406FD12C651}"/>
              </a:ext>
            </a:extLst>
          </p:cNvPr>
          <p:cNvSpPr>
            <a:spLocks noChangeShapeType="1"/>
          </p:cNvSpPr>
          <p:nvPr/>
        </p:nvSpPr>
        <p:spPr bwMode="auto">
          <a:xfrm>
            <a:off x="3170238" y="6545263"/>
            <a:ext cx="58737"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69" name="Line 1129">
            <a:extLst>
              <a:ext uri="{FF2B5EF4-FFF2-40B4-BE49-F238E27FC236}">
                <a16:creationId xmlns:a16="http://schemas.microsoft.com/office/drawing/2014/main" id="{BB6A7E14-FE58-4A13-858B-FCA5419DA2EF}"/>
              </a:ext>
            </a:extLst>
          </p:cNvPr>
          <p:cNvSpPr>
            <a:spLocks noChangeShapeType="1"/>
          </p:cNvSpPr>
          <p:nvPr/>
        </p:nvSpPr>
        <p:spPr bwMode="auto">
          <a:xfrm>
            <a:off x="3268663" y="6550025"/>
            <a:ext cx="1905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70" name="Line 1130">
            <a:extLst>
              <a:ext uri="{FF2B5EF4-FFF2-40B4-BE49-F238E27FC236}">
                <a16:creationId xmlns:a16="http://schemas.microsoft.com/office/drawing/2014/main" id="{D96CEFFB-D668-46DA-B14D-D6E25B60807F}"/>
              </a:ext>
            </a:extLst>
          </p:cNvPr>
          <p:cNvSpPr>
            <a:spLocks noChangeShapeType="1"/>
          </p:cNvSpPr>
          <p:nvPr/>
        </p:nvSpPr>
        <p:spPr bwMode="auto">
          <a:xfrm>
            <a:off x="3327400" y="6554788"/>
            <a:ext cx="58738" cy="793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71" name="Line 1131">
            <a:extLst>
              <a:ext uri="{FF2B5EF4-FFF2-40B4-BE49-F238E27FC236}">
                <a16:creationId xmlns:a16="http://schemas.microsoft.com/office/drawing/2014/main" id="{6C65E084-9D43-497E-BC42-FDA92D46D98F}"/>
              </a:ext>
            </a:extLst>
          </p:cNvPr>
          <p:cNvSpPr>
            <a:spLocks noChangeShapeType="1"/>
          </p:cNvSpPr>
          <p:nvPr/>
        </p:nvSpPr>
        <p:spPr bwMode="auto">
          <a:xfrm>
            <a:off x="3427413" y="6567488"/>
            <a:ext cx="19050" cy="158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72" name="Line 1132">
            <a:extLst>
              <a:ext uri="{FF2B5EF4-FFF2-40B4-BE49-F238E27FC236}">
                <a16:creationId xmlns:a16="http://schemas.microsoft.com/office/drawing/2014/main" id="{18CB6C6A-BBA8-424E-A169-EC862F9CE2EC}"/>
              </a:ext>
            </a:extLst>
          </p:cNvPr>
          <p:cNvSpPr>
            <a:spLocks noChangeShapeType="1"/>
          </p:cNvSpPr>
          <p:nvPr/>
        </p:nvSpPr>
        <p:spPr bwMode="auto">
          <a:xfrm>
            <a:off x="3484563" y="6573838"/>
            <a:ext cx="60325" cy="793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73" name="Line 1133">
            <a:extLst>
              <a:ext uri="{FF2B5EF4-FFF2-40B4-BE49-F238E27FC236}">
                <a16:creationId xmlns:a16="http://schemas.microsoft.com/office/drawing/2014/main" id="{62E0DFF7-E17E-4CF7-8775-12AF754C92DF}"/>
              </a:ext>
            </a:extLst>
          </p:cNvPr>
          <p:cNvSpPr>
            <a:spLocks noChangeShapeType="1"/>
          </p:cNvSpPr>
          <p:nvPr/>
        </p:nvSpPr>
        <p:spPr bwMode="auto">
          <a:xfrm>
            <a:off x="3584575" y="6588125"/>
            <a:ext cx="20638" cy="158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74" name="Line 1134">
            <a:extLst>
              <a:ext uri="{FF2B5EF4-FFF2-40B4-BE49-F238E27FC236}">
                <a16:creationId xmlns:a16="http://schemas.microsoft.com/office/drawing/2014/main" id="{0F9247FB-1047-4A1D-8550-94B73CADD8C7}"/>
              </a:ext>
            </a:extLst>
          </p:cNvPr>
          <p:cNvSpPr>
            <a:spLocks noChangeShapeType="1"/>
          </p:cNvSpPr>
          <p:nvPr/>
        </p:nvSpPr>
        <p:spPr bwMode="auto">
          <a:xfrm>
            <a:off x="3643313" y="6594475"/>
            <a:ext cx="60325" cy="7938"/>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75" name="Line 1135">
            <a:extLst>
              <a:ext uri="{FF2B5EF4-FFF2-40B4-BE49-F238E27FC236}">
                <a16:creationId xmlns:a16="http://schemas.microsoft.com/office/drawing/2014/main" id="{377C23C3-39C9-4C8A-9884-169F73717532}"/>
              </a:ext>
            </a:extLst>
          </p:cNvPr>
          <p:cNvSpPr>
            <a:spLocks noChangeShapeType="1"/>
          </p:cNvSpPr>
          <p:nvPr/>
        </p:nvSpPr>
        <p:spPr bwMode="auto">
          <a:xfrm>
            <a:off x="3743325" y="6607175"/>
            <a:ext cx="19050"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76" name="Line 1136">
            <a:extLst>
              <a:ext uri="{FF2B5EF4-FFF2-40B4-BE49-F238E27FC236}">
                <a16:creationId xmlns:a16="http://schemas.microsoft.com/office/drawing/2014/main" id="{E8B67D18-4B62-4E3E-9602-3442D3115F26}"/>
              </a:ext>
            </a:extLst>
          </p:cNvPr>
          <p:cNvSpPr>
            <a:spLocks noChangeShapeType="1"/>
          </p:cNvSpPr>
          <p:nvPr/>
        </p:nvSpPr>
        <p:spPr bwMode="auto">
          <a:xfrm>
            <a:off x="3802063" y="6615113"/>
            <a:ext cx="58737" cy="793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77" name="Line 1137">
            <a:extLst>
              <a:ext uri="{FF2B5EF4-FFF2-40B4-BE49-F238E27FC236}">
                <a16:creationId xmlns:a16="http://schemas.microsoft.com/office/drawing/2014/main" id="{22ED9975-978F-484C-B4F6-3C096B1C4FF4}"/>
              </a:ext>
            </a:extLst>
          </p:cNvPr>
          <p:cNvSpPr>
            <a:spLocks noChangeShapeType="1"/>
          </p:cNvSpPr>
          <p:nvPr/>
        </p:nvSpPr>
        <p:spPr bwMode="auto">
          <a:xfrm>
            <a:off x="3900488" y="6627813"/>
            <a:ext cx="20637" cy="3175"/>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78" name="Line 1138">
            <a:extLst>
              <a:ext uri="{FF2B5EF4-FFF2-40B4-BE49-F238E27FC236}">
                <a16:creationId xmlns:a16="http://schemas.microsoft.com/office/drawing/2014/main" id="{8CAE187D-E48D-4ED8-9714-B815F8EAEA3C}"/>
              </a:ext>
            </a:extLst>
          </p:cNvPr>
          <p:cNvSpPr>
            <a:spLocks noChangeShapeType="1"/>
          </p:cNvSpPr>
          <p:nvPr/>
        </p:nvSpPr>
        <p:spPr bwMode="auto">
          <a:xfrm>
            <a:off x="3959225" y="6637338"/>
            <a:ext cx="9525"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79" name="Line 1139">
            <a:extLst>
              <a:ext uri="{FF2B5EF4-FFF2-40B4-BE49-F238E27FC236}">
                <a16:creationId xmlns:a16="http://schemas.microsoft.com/office/drawing/2014/main" id="{0B143322-A952-48FC-872E-7F6BB6179559}"/>
              </a:ext>
            </a:extLst>
          </p:cNvPr>
          <p:cNvSpPr>
            <a:spLocks noChangeShapeType="1"/>
          </p:cNvSpPr>
          <p:nvPr/>
        </p:nvSpPr>
        <p:spPr bwMode="auto">
          <a:xfrm>
            <a:off x="3968750" y="6637338"/>
            <a:ext cx="5080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80" name="Line 1140">
            <a:extLst>
              <a:ext uri="{FF2B5EF4-FFF2-40B4-BE49-F238E27FC236}">
                <a16:creationId xmlns:a16="http://schemas.microsoft.com/office/drawing/2014/main" id="{108F8297-E5F0-4870-A9D8-F395E5D10A98}"/>
              </a:ext>
            </a:extLst>
          </p:cNvPr>
          <p:cNvSpPr>
            <a:spLocks noChangeShapeType="1"/>
          </p:cNvSpPr>
          <p:nvPr/>
        </p:nvSpPr>
        <p:spPr bwMode="auto">
          <a:xfrm>
            <a:off x="4059238" y="6637338"/>
            <a:ext cx="20637"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81" name="Line 1141">
            <a:extLst>
              <a:ext uri="{FF2B5EF4-FFF2-40B4-BE49-F238E27FC236}">
                <a16:creationId xmlns:a16="http://schemas.microsoft.com/office/drawing/2014/main" id="{B51BB710-F6C5-4E1A-A72A-9AF6971111CB}"/>
              </a:ext>
            </a:extLst>
          </p:cNvPr>
          <p:cNvSpPr>
            <a:spLocks noChangeShapeType="1"/>
          </p:cNvSpPr>
          <p:nvPr/>
        </p:nvSpPr>
        <p:spPr bwMode="auto">
          <a:xfrm>
            <a:off x="4119563" y="6637338"/>
            <a:ext cx="60325"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82" name="Line 1142">
            <a:extLst>
              <a:ext uri="{FF2B5EF4-FFF2-40B4-BE49-F238E27FC236}">
                <a16:creationId xmlns:a16="http://schemas.microsoft.com/office/drawing/2014/main" id="{95B23A6E-F53B-4553-BECA-8EB08B2ED77B}"/>
              </a:ext>
            </a:extLst>
          </p:cNvPr>
          <p:cNvSpPr>
            <a:spLocks noChangeShapeType="1"/>
          </p:cNvSpPr>
          <p:nvPr/>
        </p:nvSpPr>
        <p:spPr bwMode="auto">
          <a:xfrm>
            <a:off x="4217988" y="6638925"/>
            <a:ext cx="20637"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83" name="Line 1143">
            <a:extLst>
              <a:ext uri="{FF2B5EF4-FFF2-40B4-BE49-F238E27FC236}">
                <a16:creationId xmlns:a16="http://schemas.microsoft.com/office/drawing/2014/main" id="{C961E491-C878-4D0A-AC62-C0E82F5D9AA5}"/>
              </a:ext>
            </a:extLst>
          </p:cNvPr>
          <p:cNvSpPr>
            <a:spLocks noChangeShapeType="1"/>
          </p:cNvSpPr>
          <p:nvPr/>
        </p:nvSpPr>
        <p:spPr bwMode="auto">
          <a:xfrm>
            <a:off x="4279900" y="6638925"/>
            <a:ext cx="58738"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84" name="Line 1144">
            <a:extLst>
              <a:ext uri="{FF2B5EF4-FFF2-40B4-BE49-F238E27FC236}">
                <a16:creationId xmlns:a16="http://schemas.microsoft.com/office/drawing/2014/main" id="{FD2C162C-F30A-474F-A8A5-78A47A155CC9}"/>
              </a:ext>
            </a:extLst>
          </p:cNvPr>
          <p:cNvSpPr>
            <a:spLocks noChangeShapeType="1"/>
          </p:cNvSpPr>
          <p:nvPr/>
        </p:nvSpPr>
        <p:spPr bwMode="auto">
          <a:xfrm>
            <a:off x="4378325" y="6638925"/>
            <a:ext cx="19050"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85" name="Line 1145">
            <a:extLst>
              <a:ext uri="{FF2B5EF4-FFF2-40B4-BE49-F238E27FC236}">
                <a16:creationId xmlns:a16="http://schemas.microsoft.com/office/drawing/2014/main" id="{BE62E1C9-4160-405D-A3B2-6BF6D38060E8}"/>
              </a:ext>
            </a:extLst>
          </p:cNvPr>
          <p:cNvSpPr>
            <a:spLocks noChangeShapeType="1"/>
          </p:cNvSpPr>
          <p:nvPr/>
        </p:nvSpPr>
        <p:spPr bwMode="auto">
          <a:xfrm>
            <a:off x="4438650" y="6640513"/>
            <a:ext cx="60325"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86" name="Line 1146">
            <a:extLst>
              <a:ext uri="{FF2B5EF4-FFF2-40B4-BE49-F238E27FC236}">
                <a16:creationId xmlns:a16="http://schemas.microsoft.com/office/drawing/2014/main" id="{BB92FDD0-D703-49FB-AF45-00C945A19F43}"/>
              </a:ext>
            </a:extLst>
          </p:cNvPr>
          <p:cNvSpPr>
            <a:spLocks noChangeShapeType="1"/>
          </p:cNvSpPr>
          <p:nvPr/>
        </p:nvSpPr>
        <p:spPr bwMode="auto">
          <a:xfrm>
            <a:off x="4537075" y="6640513"/>
            <a:ext cx="20638" cy="0"/>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87" name="Line 1147">
            <a:extLst>
              <a:ext uri="{FF2B5EF4-FFF2-40B4-BE49-F238E27FC236}">
                <a16:creationId xmlns:a16="http://schemas.microsoft.com/office/drawing/2014/main" id="{474B1B2C-29E6-41DC-AA9F-EF9A8BF6E909}"/>
              </a:ext>
            </a:extLst>
          </p:cNvPr>
          <p:cNvSpPr>
            <a:spLocks noChangeShapeType="1"/>
          </p:cNvSpPr>
          <p:nvPr/>
        </p:nvSpPr>
        <p:spPr bwMode="auto">
          <a:xfrm>
            <a:off x="4597400" y="6640513"/>
            <a:ext cx="31750" cy="1587"/>
          </a:xfrm>
          <a:prstGeom prst="line">
            <a:avLst/>
          </a:prstGeom>
          <a:noFill/>
          <a:ln w="19050">
            <a:solidFill>
              <a:srgbClr val="60606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88" name="Line 1148">
            <a:extLst>
              <a:ext uri="{FF2B5EF4-FFF2-40B4-BE49-F238E27FC236}">
                <a16:creationId xmlns:a16="http://schemas.microsoft.com/office/drawing/2014/main" id="{0EC5DCDA-E410-4450-87F1-0369D3E34242}"/>
              </a:ext>
            </a:extLst>
          </p:cNvPr>
          <p:cNvSpPr>
            <a:spLocks noChangeShapeType="1"/>
          </p:cNvSpPr>
          <p:nvPr/>
        </p:nvSpPr>
        <p:spPr bwMode="auto">
          <a:xfrm>
            <a:off x="1987550" y="5076825"/>
            <a:ext cx="15875" cy="571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89" name="Line 1149">
            <a:extLst>
              <a:ext uri="{FF2B5EF4-FFF2-40B4-BE49-F238E27FC236}">
                <a16:creationId xmlns:a16="http://schemas.microsoft.com/office/drawing/2014/main" id="{0EF1B72E-A95E-4434-8782-FDA3B13E0723}"/>
              </a:ext>
            </a:extLst>
          </p:cNvPr>
          <p:cNvSpPr>
            <a:spLocks noChangeShapeType="1"/>
          </p:cNvSpPr>
          <p:nvPr/>
        </p:nvSpPr>
        <p:spPr bwMode="auto">
          <a:xfrm>
            <a:off x="2016125" y="5172075"/>
            <a:ext cx="15875" cy="571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90" name="Line 1150">
            <a:extLst>
              <a:ext uri="{FF2B5EF4-FFF2-40B4-BE49-F238E27FC236}">
                <a16:creationId xmlns:a16="http://schemas.microsoft.com/office/drawing/2014/main" id="{3F853E69-707E-494C-8189-450140FF88C5}"/>
              </a:ext>
            </a:extLst>
          </p:cNvPr>
          <p:cNvSpPr>
            <a:spLocks noChangeShapeType="1"/>
          </p:cNvSpPr>
          <p:nvPr/>
        </p:nvSpPr>
        <p:spPr bwMode="auto">
          <a:xfrm>
            <a:off x="2044700" y="5267325"/>
            <a:ext cx="14288" cy="571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91" name="Line 1151">
            <a:extLst>
              <a:ext uri="{FF2B5EF4-FFF2-40B4-BE49-F238E27FC236}">
                <a16:creationId xmlns:a16="http://schemas.microsoft.com/office/drawing/2014/main" id="{E587A875-3082-4D58-8FDF-ACF8D23F2E2C}"/>
              </a:ext>
            </a:extLst>
          </p:cNvPr>
          <p:cNvSpPr>
            <a:spLocks noChangeShapeType="1"/>
          </p:cNvSpPr>
          <p:nvPr/>
        </p:nvSpPr>
        <p:spPr bwMode="auto">
          <a:xfrm>
            <a:off x="2071688" y="5364163"/>
            <a:ext cx="15875" cy="571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92" name="Line 1152">
            <a:extLst>
              <a:ext uri="{FF2B5EF4-FFF2-40B4-BE49-F238E27FC236}">
                <a16:creationId xmlns:a16="http://schemas.microsoft.com/office/drawing/2014/main" id="{025845BD-D323-4657-87E7-2B916662332E}"/>
              </a:ext>
            </a:extLst>
          </p:cNvPr>
          <p:cNvSpPr>
            <a:spLocks noChangeShapeType="1"/>
          </p:cNvSpPr>
          <p:nvPr/>
        </p:nvSpPr>
        <p:spPr bwMode="auto">
          <a:xfrm>
            <a:off x="2098675" y="5457825"/>
            <a:ext cx="17463" cy="5873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93" name="Line 1153">
            <a:extLst>
              <a:ext uri="{FF2B5EF4-FFF2-40B4-BE49-F238E27FC236}">
                <a16:creationId xmlns:a16="http://schemas.microsoft.com/office/drawing/2014/main" id="{B444745A-9A7A-4124-8656-6BEB29E37432}"/>
              </a:ext>
            </a:extLst>
          </p:cNvPr>
          <p:cNvSpPr>
            <a:spLocks noChangeShapeType="1"/>
          </p:cNvSpPr>
          <p:nvPr/>
        </p:nvSpPr>
        <p:spPr bwMode="auto">
          <a:xfrm>
            <a:off x="2127250" y="5554663"/>
            <a:ext cx="17463" cy="55562"/>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94" name="Line 1154">
            <a:extLst>
              <a:ext uri="{FF2B5EF4-FFF2-40B4-BE49-F238E27FC236}">
                <a16:creationId xmlns:a16="http://schemas.microsoft.com/office/drawing/2014/main" id="{17491766-9BB2-4735-AEC7-66759DDC0934}"/>
              </a:ext>
            </a:extLst>
          </p:cNvPr>
          <p:cNvSpPr>
            <a:spLocks noChangeShapeType="1"/>
          </p:cNvSpPr>
          <p:nvPr/>
        </p:nvSpPr>
        <p:spPr bwMode="auto">
          <a:xfrm>
            <a:off x="2154238" y="5649913"/>
            <a:ext cx="17462" cy="571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95" name="Line 1155">
            <a:extLst>
              <a:ext uri="{FF2B5EF4-FFF2-40B4-BE49-F238E27FC236}">
                <a16:creationId xmlns:a16="http://schemas.microsoft.com/office/drawing/2014/main" id="{D42736CC-6542-4541-AC4A-862BCDCF2BDE}"/>
              </a:ext>
            </a:extLst>
          </p:cNvPr>
          <p:cNvSpPr>
            <a:spLocks noChangeShapeType="1"/>
          </p:cNvSpPr>
          <p:nvPr/>
        </p:nvSpPr>
        <p:spPr bwMode="auto">
          <a:xfrm>
            <a:off x="2182813" y="5745163"/>
            <a:ext cx="17462" cy="571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96" name="Line 1156">
            <a:extLst>
              <a:ext uri="{FF2B5EF4-FFF2-40B4-BE49-F238E27FC236}">
                <a16:creationId xmlns:a16="http://schemas.microsoft.com/office/drawing/2014/main" id="{48125DEE-AF37-4032-8070-31C8119138E1}"/>
              </a:ext>
            </a:extLst>
          </p:cNvPr>
          <p:cNvSpPr>
            <a:spLocks noChangeShapeType="1"/>
          </p:cNvSpPr>
          <p:nvPr/>
        </p:nvSpPr>
        <p:spPr bwMode="auto">
          <a:xfrm>
            <a:off x="2212975" y="5838825"/>
            <a:ext cx="31750" cy="523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97" name="Line 1157">
            <a:extLst>
              <a:ext uri="{FF2B5EF4-FFF2-40B4-BE49-F238E27FC236}">
                <a16:creationId xmlns:a16="http://schemas.microsoft.com/office/drawing/2014/main" id="{8F0505B4-3779-4801-A84D-94A4B36FD0FA}"/>
              </a:ext>
            </a:extLst>
          </p:cNvPr>
          <p:cNvSpPr>
            <a:spLocks noChangeShapeType="1"/>
          </p:cNvSpPr>
          <p:nvPr/>
        </p:nvSpPr>
        <p:spPr bwMode="auto">
          <a:xfrm>
            <a:off x="2265363" y="5924550"/>
            <a:ext cx="31750" cy="49213"/>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98" name="Line 1158">
            <a:extLst>
              <a:ext uri="{FF2B5EF4-FFF2-40B4-BE49-F238E27FC236}">
                <a16:creationId xmlns:a16="http://schemas.microsoft.com/office/drawing/2014/main" id="{06C83564-C239-4DEF-B211-E29D995C9082}"/>
              </a:ext>
            </a:extLst>
          </p:cNvPr>
          <p:cNvSpPr>
            <a:spLocks noChangeShapeType="1"/>
          </p:cNvSpPr>
          <p:nvPr/>
        </p:nvSpPr>
        <p:spPr bwMode="auto">
          <a:xfrm>
            <a:off x="2317750" y="6008688"/>
            <a:ext cx="30163" cy="5080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99" name="Line 1159">
            <a:extLst>
              <a:ext uri="{FF2B5EF4-FFF2-40B4-BE49-F238E27FC236}">
                <a16:creationId xmlns:a16="http://schemas.microsoft.com/office/drawing/2014/main" id="{F24026B5-963C-4D5B-AB91-51284C17CF6F}"/>
              </a:ext>
            </a:extLst>
          </p:cNvPr>
          <p:cNvSpPr>
            <a:spLocks noChangeShapeType="1"/>
          </p:cNvSpPr>
          <p:nvPr/>
        </p:nvSpPr>
        <p:spPr bwMode="auto">
          <a:xfrm>
            <a:off x="2368550" y="6094413"/>
            <a:ext cx="31750" cy="5080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00" name="Line 1160">
            <a:extLst>
              <a:ext uri="{FF2B5EF4-FFF2-40B4-BE49-F238E27FC236}">
                <a16:creationId xmlns:a16="http://schemas.microsoft.com/office/drawing/2014/main" id="{D6221F30-EC1D-4790-85C5-3D1BAEE19BA8}"/>
              </a:ext>
            </a:extLst>
          </p:cNvPr>
          <p:cNvSpPr>
            <a:spLocks noChangeShapeType="1"/>
          </p:cNvSpPr>
          <p:nvPr/>
        </p:nvSpPr>
        <p:spPr bwMode="auto">
          <a:xfrm>
            <a:off x="2420938" y="6180138"/>
            <a:ext cx="30162" cy="5080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01" name="Line 1161">
            <a:extLst>
              <a:ext uri="{FF2B5EF4-FFF2-40B4-BE49-F238E27FC236}">
                <a16:creationId xmlns:a16="http://schemas.microsoft.com/office/drawing/2014/main" id="{016311C9-7482-408C-8A85-CD1E481F35E2}"/>
              </a:ext>
            </a:extLst>
          </p:cNvPr>
          <p:cNvSpPr>
            <a:spLocks noChangeShapeType="1"/>
          </p:cNvSpPr>
          <p:nvPr/>
        </p:nvSpPr>
        <p:spPr bwMode="auto">
          <a:xfrm>
            <a:off x="2471738" y="6264275"/>
            <a:ext cx="31750" cy="5080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02" name="Line 1162">
            <a:extLst>
              <a:ext uri="{FF2B5EF4-FFF2-40B4-BE49-F238E27FC236}">
                <a16:creationId xmlns:a16="http://schemas.microsoft.com/office/drawing/2014/main" id="{C2C44C2B-6312-48BF-B543-506358D99729}"/>
              </a:ext>
            </a:extLst>
          </p:cNvPr>
          <p:cNvSpPr>
            <a:spLocks noChangeShapeType="1"/>
          </p:cNvSpPr>
          <p:nvPr/>
        </p:nvSpPr>
        <p:spPr bwMode="auto">
          <a:xfrm>
            <a:off x="2525713" y="6350000"/>
            <a:ext cx="30162" cy="5080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03" name="Line 1163">
            <a:extLst>
              <a:ext uri="{FF2B5EF4-FFF2-40B4-BE49-F238E27FC236}">
                <a16:creationId xmlns:a16="http://schemas.microsoft.com/office/drawing/2014/main" id="{E54B1F56-4ECB-45EB-B746-E51AF7AAA107}"/>
              </a:ext>
            </a:extLst>
          </p:cNvPr>
          <p:cNvSpPr>
            <a:spLocks noChangeShapeType="1"/>
          </p:cNvSpPr>
          <p:nvPr/>
        </p:nvSpPr>
        <p:spPr bwMode="auto">
          <a:xfrm>
            <a:off x="2574925" y="6435725"/>
            <a:ext cx="31750" cy="5080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04" name="Line 1164">
            <a:extLst>
              <a:ext uri="{FF2B5EF4-FFF2-40B4-BE49-F238E27FC236}">
                <a16:creationId xmlns:a16="http://schemas.microsoft.com/office/drawing/2014/main" id="{CA4FD2A9-8C4E-44E2-B1AB-67014C2A9D8C}"/>
              </a:ext>
            </a:extLst>
          </p:cNvPr>
          <p:cNvSpPr>
            <a:spLocks noChangeShapeType="1"/>
          </p:cNvSpPr>
          <p:nvPr/>
        </p:nvSpPr>
        <p:spPr bwMode="auto">
          <a:xfrm>
            <a:off x="2627313" y="6519863"/>
            <a:ext cx="20637" cy="317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05" name="Line 1165">
            <a:extLst>
              <a:ext uri="{FF2B5EF4-FFF2-40B4-BE49-F238E27FC236}">
                <a16:creationId xmlns:a16="http://schemas.microsoft.com/office/drawing/2014/main" id="{8F2CF76D-8AF9-4CF6-BA19-C656F24A2494}"/>
              </a:ext>
            </a:extLst>
          </p:cNvPr>
          <p:cNvSpPr>
            <a:spLocks noChangeShapeType="1"/>
          </p:cNvSpPr>
          <p:nvPr/>
        </p:nvSpPr>
        <p:spPr bwMode="auto">
          <a:xfrm>
            <a:off x="2647950" y="6551613"/>
            <a:ext cx="2222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06" name="Line 1166">
            <a:extLst>
              <a:ext uri="{FF2B5EF4-FFF2-40B4-BE49-F238E27FC236}">
                <a16:creationId xmlns:a16="http://schemas.microsoft.com/office/drawing/2014/main" id="{92230025-C054-4072-9903-619E3D68C529}"/>
              </a:ext>
            </a:extLst>
          </p:cNvPr>
          <p:cNvSpPr>
            <a:spLocks noChangeShapeType="1"/>
          </p:cNvSpPr>
          <p:nvPr/>
        </p:nvSpPr>
        <p:spPr bwMode="auto">
          <a:xfrm>
            <a:off x="2708275" y="6554788"/>
            <a:ext cx="61913"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07" name="Line 1167">
            <a:extLst>
              <a:ext uri="{FF2B5EF4-FFF2-40B4-BE49-F238E27FC236}">
                <a16:creationId xmlns:a16="http://schemas.microsoft.com/office/drawing/2014/main" id="{784DA165-6AB3-4D22-8EF5-FECE88F493D7}"/>
              </a:ext>
            </a:extLst>
          </p:cNvPr>
          <p:cNvSpPr>
            <a:spLocks noChangeShapeType="1"/>
          </p:cNvSpPr>
          <p:nvPr/>
        </p:nvSpPr>
        <p:spPr bwMode="auto">
          <a:xfrm>
            <a:off x="2808288" y="6557963"/>
            <a:ext cx="60325" cy="31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08" name="Line 1168">
            <a:extLst>
              <a:ext uri="{FF2B5EF4-FFF2-40B4-BE49-F238E27FC236}">
                <a16:creationId xmlns:a16="http://schemas.microsoft.com/office/drawing/2014/main" id="{CE3C89E2-EBC1-4979-8CD1-D6FAEB4D0E97}"/>
              </a:ext>
            </a:extLst>
          </p:cNvPr>
          <p:cNvSpPr>
            <a:spLocks noChangeShapeType="1"/>
          </p:cNvSpPr>
          <p:nvPr/>
        </p:nvSpPr>
        <p:spPr bwMode="auto">
          <a:xfrm>
            <a:off x="2908300" y="6562725"/>
            <a:ext cx="60325" cy="15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09" name="Line 1169">
            <a:extLst>
              <a:ext uri="{FF2B5EF4-FFF2-40B4-BE49-F238E27FC236}">
                <a16:creationId xmlns:a16="http://schemas.microsoft.com/office/drawing/2014/main" id="{DAE7B935-1C29-465B-8EC1-D88B46820F2A}"/>
              </a:ext>
            </a:extLst>
          </p:cNvPr>
          <p:cNvSpPr>
            <a:spLocks noChangeShapeType="1"/>
          </p:cNvSpPr>
          <p:nvPr/>
        </p:nvSpPr>
        <p:spPr bwMode="auto">
          <a:xfrm>
            <a:off x="3008313" y="6567488"/>
            <a:ext cx="58737"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10" name="Line 1170">
            <a:extLst>
              <a:ext uri="{FF2B5EF4-FFF2-40B4-BE49-F238E27FC236}">
                <a16:creationId xmlns:a16="http://schemas.microsoft.com/office/drawing/2014/main" id="{993D1F6D-AACF-441C-B9FD-1A161199C0A9}"/>
              </a:ext>
            </a:extLst>
          </p:cNvPr>
          <p:cNvSpPr>
            <a:spLocks noChangeShapeType="1"/>
          </p:cNvSpPr>
          <p:nvPr/>
        </p:nvSpPr>
        <p:spPr bwMode="auto">
          <a:xfrm>
            <a:off x="3106738" y="6569075"/>
            <a:ext cx="60325" cy="15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11" name="Line 1171">
            <a:extLst>
              <a:ext uri="{FF2B5EF4-FFF2-40B4-BE49-F238E27FC236}">
                <a16:creationId xmlns:a16="http://schemas.microsoft.com/office/drawing/2014/main" id="{10CCF6B6-09FF-48ED-A1A2-D9C99DA7EB33}"/>
              </a:ext>
            </a:extLst>
          </p:cNvPr>
          <p:cNvSpPr>
            <a:spLocks noChangeShapeType="1"/>
          </p:cNvSpPr>
          <p:nvPr/>
        </p:nvSpPr>
        <p:spPr bwMode="auto">
          <a:xfrm>
            <a:off x="3206750" y="6573838"/>
            <a:ext cx="60325" cy="31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12" name="Line 1172">
            <a:extLst>
              <a:ext uri="{FF2B5EF4-FFF2-40B4-BE49-F238E27FC236}">
                <a16:creationId xmlns:a16="http://schemas.microsoft.com/office/drawing/2014/main" id="{963C9666-48F1-43DC-B686-8E7E73C2E92D}"/>
              </a:ext>
            </a:extLst>
          </p:cNvPr>
          <p:cNvSpPr>
            <a:spLocks noChangeShapeType="1"/>
          </p:cNvSpPr>
          <p:nvPr/>
        </p:nvSpPr>
        <p:spPr bwMode="auto">
          <a:xfrm>
            <a:off x="3306763" y="6577013"/>
            <a:ext cx="1587"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13" name="Line 1173">
            <a:extLst>
              <a:ext uri="{FF2B5EF4-FFF2-40B4-BE49-F238E27FC236}">
                <a16:creationId xmlns:a16="http://schemas.microsoft.com/office/drawing/2014/main" id="{F1C7A8B5-92A7-40B5-BC42-18B50CE5D868}"/>
              </a:ext>
            </a:extLst>
          </p:cNvPr>
          <p:cNvSpPr>
            <a:spLocks noChangeShapeType="1"/>
          </p:cNvSpPr>
          <p:nvPr/>
        </p:nvSpPr>
        <p:spPr bwMode="auto">
          <a:xfrm>
            <a:off x="3308350" y="6578600"/>
            <a:ext cx="57150" cy="31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14" name="Line 1174">
            <a:extLst>
              <a:ext uri="{FF2B5EF4-FFF2-40B4-BE49-F238E27FC236}">
                <a16:creationId xmlns:a16="http://schemas.microsoft.com/office/drawing/2014/main" id="{1C343B8D-7979-4C97-AB70-6B9EA5A6C2E3}"/>
              </a:ext>
            </a:extLst>
          </p:cNvPr>
          <p:cNvSpPr>
            <a:spLocks noChangeShapeType="1"/>
          </p:cNvSpPr>
          <p:nvPr/>
        </p:nvSpPr>
        <p:spPr bwMode="auto">
          <a:xfrm>
            <a:off x="3405188" y="6584950"/>
            <a:ext cx="60325" cy="4763"/>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15" name="Line 1175">
            <a:extLst>
              <a:ext uri="{FF2B5EF4-FFF2-40B4-BE49-F238E27FC236}">
                <a16:creationId xmlns:a16="http://schemas.microsoft.com/office/drawing/2014/main" id="{CFD3C3AB-0193-454C-995C-F36DA7894295}"/>
              </a:ext>
            </a:extLst>
          </p:cNvPr>
          <p:cNvSpPr>
            <a:spLocks noChangeShapeType="1"/>
          </p:cNvSpPr>
          <p:nvPr/>
        </p:nvSpPr>
        <p:spPr bwMode="auto">
          <a:xfrm>
            <a:off x="3505200" y="6591300"/>
            <a:ext cx="58738" cy="31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16" name="Line 1176">
            <a:extLst>
              <a:ext uri="{FF2B5EF4-FFF2-40B4-BE49-F238E27FC236}">
                <a16:creationId xmlns:a16="http://schemas.microsoft.com/office/drawing/2014/main" id="{CBFAEFF6-229E-4E0B-B00D-A6D429A8430D}"/>
              </a:ext>
            </a:extLst>
          </p:cNvPr>
          <p:cNvSpPr>
            <a:spLocks noChangeShapeType="1"/>
          </p:cNvSpPr>
          <p:nvPr/>
        </p:nvSpPr>
        <p:spPr bwMode="auto">
          <a:xfrm>
            <a:off x="3605213" y="6597650"/>
            <a:ext cx="60325" cy="31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17" name="Line 1177">
            <a:extLst>
              <a:ext uri="{FF2B5EF4-FFF2-40B4-BE49-F238E27FC236}">
                <a16:creationId xmlns:a16="http://schemas.microsoft.com/office/drawing/2014/main" id="{9C5C8655-515D-43D5-93AB-1F36F9B13E09}"/>
              </a:ext>
            </a:extLst>
          </p:cNvPr>
          <p:cNvSpPr>
            <a:spLocks noChangeShapeType="1"/>
          </p:cNvSpPr>
          <p:nvPr/>
        </p:nvSpPr>
        <p:spPr bwMode="auto">
          <a:xfrm>
            <a:off x="3703638" y="6604000"/>
            <a:ext cx="60325" cy="4763"/>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18" name="Line 1178">
            <a:extLst>
              <a:ext uri="{FF2B5EF4-FFF2-40B4-BE49-F238E27FC236}">
                <a16:creationId xmlns:a16="http://schemas.microsoft.com/office/drawing/2014/main" id="{B09AE26E-CE74-45FE-B01A-1C70789E3517}"/>
              </a:ext>
            </a:extLst>
          </p:cNvPr>
          <p:cNvSpPr>
            <a:spLocks noChangeShapeType="1"/>
          </p:cNvSpPr>
          <p:nvPr/>
        </p:nvSpPr>
        <p:spPr bwMode="auto">
          <a:xfrm>
            <a:off x="3802063" y="6611938"/>
            <a:ext cx="60325" cy="31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19" name="Line 1179">
            <a:extLst>
              <a:ext uri="{FF2B5EF4-FFF2-40B4-BE49-F238E27FC236}">
                <a16:creationId xmlns:a16="http://schemas.microsoft.com/office/drawing/2014/main" id="{41BCBF6D-DAE6-4923-86AE-84E31ADB70E2}"/>
              </a:ext>
            </a:extLst>
          </p:cNvPr>
          <p:cNvSpPr>
            <a:spLocks noChangeShapeType="1"/>
          </p:cNvSpPr>
          <p:nvPr/>
        </p:nvSpPr>
        <p:spPr bwMode="auto">
          <a:xfrm>
            <a:off x="3902075" y="6618288"/>
            <a:ext cx="60325" cy="31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20" name="Line 1180">
            <a:extLst>
              <a:ext uri="{FF2B5EF4-FFF2-40B4-BE49-F238E27FC236}">
                <a16:creationId xmlns:a16="http://schemas.microsoft.com/office/drawing/2014/main" id="{A2EC2B11-5C70-419C-BE81-7825DBB99E90}"/>
              </a:ext>
            </a:extLst>
          </p:cNvPr>
          <p:cNvSpPr>
            <a:spLocks noChangeShapeType="1"/>
          </p:cNvSpPr>
          <p:nvPr/>
        </p:nvSpPr>
        <p:spPr bwMode="auto">
          <a:xfrm>
            <a:off x="4002088" y="6623050"/>
            <a:ext cx="58737"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21" name="Line 1181">
            <a:extLst>
              <a:ext uri="{FF2B5EF4-FFF2-40B4-BE49-F238E27FC236}">
                <a16:creationId xmlns:a16="http://schemas.microsoft.com/office/drawing/2014/main" id="{3EF931C8-315E-44DF-9BA8-7D7FB935A89A}"/>
              </a:ext>
            </a:extLst>
          </p:cNvPr>
          <p:cNvSpPr>
            <a:spLocks noChangeShapeType="1"/>
          </p:cNvSpPr>
          <p:nvPr/>
        </p:nvSpPr>
        <p:spPr bwMode="auto">
          <a:xfrm>
            <a:off x="4102100" y="6623050"/>
            <a:ext cx="58738"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22" name="Line 1182">
            <a:extLst>
              <a:ext uri="{FF2B5EF4-FFF2-40B4-BE49-F238E27FC236}">
                <a16:creationId xmlns:a16="http://schemas.microsoft.com/office/drawing/2014/main" id="{60DAE5FA-D64E-43C2-839C-CCDA26ADA9BF}"/>
              </a:ext>
            </a:extLst>
          </p:cNvPr>
          <p:cNvSpPr>
            <a:spLocks noChangeShapeType="1"/>
          </p:cNvSpPr>
          <p:nvPr/>
        </p:nvSpPr>
        <p:spPr bwMode="auto">
          <a:xfrm>
            <a:off x="4202113" y="6623050"/>
            <a:ext cx="6032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23" name="Line 1183">
            <a:extLst>
              <a:ext uri="{FF2B5EF4-FFF2-40B4-BE49-F238E27FC236}">
                <a16:creationId xmlns:a16="http://schemas.microsoft.com/office/drawing/2014/main" id="{CF07F843-99B9-4A19-94A6-ECBB77AE79A3}"/>
              </a:ext>
            </a:extLst>
          </p:cNvPr>
          <p:cNvSpPr>
            <a:spLocks noChangeShapeType="1"/>
          </p:cNvSpPr>
          <p:nvPr/>
        </p:nvSpPr>
        <p:spPr bwMode="auto">
          <a:xfrm>
            <a:off x="4300538" y="6623050"/>
            <a:ext cx="6032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24" name="Line 1184">
            <a:extLst>
              <a:ext uri="{FF2B5EF4-FFF2-40B4-BE49-F238E27FC236}">
                <a16:creationId xmlns:a16="http://schemas.microsoft.com/office/drawing/2014/main" id="{D5CD7A3F-C032-439A-BBCD-77F7CF42EFEB}"/>
              </a:ext>
            </a:extLst>
          </p:cNvPr>
          <p:cNvSpPr>
            <a:spLocks noChangeShapeType="1"/>
          </p:cNvSpPr>
          <p:nvPr/>
        </p:nvSpPr>
        <p:spPr bwMode="auto">
          <a:xfrm>
            <a:off x="4400550" y="6623050"/>
            <a:ext cx="58738"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25" name="Line 1185">
            <a:extLst>
              <a:ext uri="{FF2B5EF4-FFF2-40B4-BE49-F238E27FC236}">
                <a16:creationId xmlns:a16="http://schemas.microsoft.com/office/drawing/2014/main" id="{9072D566-D7FB-401C-925E-C4B4EBF55DEB}"/>
              </a:ext>
            </a:extLst>
          </p:cNvPr>
          <p:cNvSpPr>
            <a:spLocks noChangeShapeType="1"/>
          </p:cNvSpPr>
          <p:nvPr/>
        </p:nvSpPr>
        <p:spPr bwMode="auto">
          <a:xfrm>
            <a:off x="4500563" y="6623050"/>
            <a:ext cx="58737"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26" name="Line 1186">
            <a:extLst>
              <a:ext uri="{FF2B5EF4-FFF2-40B4-BE49-F238E27FC236}">
                <a16:creationId xmlns:a16="http://schemas.microsoft.com/office/drawing/2014/main" id="{CD315520-8F8C-48EE-8962-EB3DC7D107FC}"/>
              </a:ext>
            </a:extLst>
          </p:cNvPr>
          <p:cNvSpPr>
            <a:spLocks noChangeShapeType="1"/>
          </p:cNvSpPr>
          <p:nvPr/>
        </p:nvSpPr>
        <p:spPr bwMode="auto">
          <a:xfrm>
            <a:off x="4600575" y="6623050"/>
            <a:ext cx="2857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27" name="Line 1187">
            <a:extLst>
              <a:ext uri="{FF2B5EF4-FFF2-40B4-BE49-F238E27FC236}">
                <a16:creationId xmlns:a16="http://schemas.microsoft.com/office/drawing/2014/main" id="{C60752BA-FA7C-44C4-A1DE-C2D57FE7FCBE}"/>
              </a:ext>
            </a:extLst>
          </p:cNvPr>
          <p:cNvSpPr>
            <a:spLocks noChangeShapeType="1"/>
          </p:cNvSpPr>
          <p:nvPr/>
        </p:nvSpPr>
        <p:spPr bwMode="auto">
          <a:xfrm>
            <a:off x="1987550" y="5076825"/>
            <a:ext cx="219075" cy="7683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28" name="Line 1188">
            <a:extLst>
              <a:ext uri="{FF2B5EF4-FFF2-40B4-BE49-F238E27FC236}">
                <a16:creationId xmlns:a16="http://schemas.microsoft.com/office/drawing/2014/main" id="{0800BF26-3E79-4C0B-BB09-AE7E76FADCBF}"/>
              </a:ext>
            </a:extLst>
          </p:cNvPr>
          <p:cNvSpPr>
            <a:spLocks noChangeShapeType="1"/>
          </p:cNvSpPr>
          <p:nvPr/>
        </p:nvSpPr>
        <p:spPr bwMode="auto">
          <a:xfrm>
            <a:off x="2206625" y="5845175"/>
            <a:ext cx="441325" cy="73342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29" name="Line 1189">
            <a:extLst>
              <a:ext uri="{FF2B5EF4-FFF2-40B4-BE49-F238E27FC236}">
                <a16:creationId xmlns:a16="http://schemas.microsoft.com/office/drawing/2014/main" id="{C8E7558E-5CEB-4E56-B4EB-1D80F9EC3018}"/>
              </a:ext>
            </a:extLst>
          </p:cNvPr>
          <p:cNvSpPr>
            <a:spLocks noChangeShapeType="1"/>
          </p:cNvSpPr>
          <p:nvPr/>
        </p:nvSpPr>
        <p:spPr bwMode="auto">
          <a:xfrm flipV="1">
            <a:off x="2647950" y="6569075"/>
            <a:ext cx="660400" cy="952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30" name="Line 1190">
            <a:extLst>
              <a:ext uri="{FF2B5EF4-FFF2-40B4-BE49-F238E27FC236}">
                <a16:creationId xmlns:a16="http://schemas.microsoft.com/office/drawing/2014/main" id="{16CE2906-BE81-4464-AFD1-FCF6D096D9A4}"/>
              </a:ext>
            </a:extLst>
          </p:cNvPr>
          <p:cNvSpPr>
            <a:spLocks noChangeShapeType="1"/>
          </p:cNvSpPr>
          <p:nvPr/>
        </p:nvSpPr>
        <p:spPr bwMode="auto">
          <a:xfrm>
            <a:off x="3308350" y="6569075"/>
            <a:ext cx="660400" cy="61913"/>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31" name="Line 1191">
            <a:extLst>
              <a:ext uri="{FF2B5EF4-FFF2-40B4-BE49-F238E27FC236}">
                <a16:creationId xmlns:a16="http://schemas.microsoft.com/office/drawing/2014/main" id="{36E44FCA-4966-44CD-9AD3-B4D698BA0A1F}"/>
              </a:ext>
            </a:extLst>
          </p:cNvPr>
          <p:cNvSpPr>
            <a:spLocks noChangeShapeType="1"/>
          </p:cNvSpPr>
          <p:nvPr/>
        </p:nvSpPr>
        <p:spPr bwMode="auto">
          <a:xfrm>
            <a:off x="3968750" y="6630988"/>
            <a:ext cx="660400" cy="269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32" name="Rectangle 1195">
            <a:extLst>
              <a:ext uri="{FF2B5EF4-FFF2-40B4-BE49-F238E27FC236}">
                <a16:creationId xmlns:a16="http://schemas.microsoft.com/office/drawing/2014/main" id="{F01432C5-C3D8-4F55-93B4-660C8BF51F36}"/>
              </a:ext>
            </a:extLst>
          </p:cNvPr>
          <p:cNvSpPr>
            <a:spLocks noChangeArrowheads="1"/>
          </p:cNvSpPr>
          <p:nvPr/>
        </p:nvSpPr>
        <p:spPr bwMode="auto">
          <a:xfrm>
            <a:off x="2214563" y="6848475"/>
            <a:ext cx="69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1</a:t>
            </a:r>
            <a:endParaRPr lang="pt-BR" altLang="en-US" sz="1000"/>
          </a:p>
        </p:txBody>
      </p:sp>
      <p:sp>
        <p:nvSpPr>
          <p:cNvPr id="3133" name="Text Box 1196">
            <a:extLst>
              <a:ext uri="{FF2B5EF4-FFF2-40B4-BE49-F238E27FC236}">
                <a16:creationId xmlns:a16="http://schemas.microsoft.com/office/drawing/2014/main" id="{2D6106A4-4D0E-43D7-9664-0C5FE67453F2}"/>
              </a:ext>
            </a:extLst>
          </p:cNvPr>
          <p:cNvSpPr txBox="1">
            <a:spLocks noChangeArrowheads="1"/>
          </p:cNvSpPr>
          <p:nvPr/>
        </p:nvSpPr>
        <p:spPr bwMode="auto">
          <a:xfrm rot="10800000">
            <a:off x="1531938" y="5076825"/>
            <a:ext cx="336550" cy="1582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eaVert" wrap="none">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t>Mobile Trypomastigotes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89">
            <a:extLst>
              <a:ext uri="{FF2B5EF4-FFF2-40B4-BE49-F238E27FC236}">
                <a16:creationId xmlns:a16="http://schemas.microsoft.com/office/drawing/2014/main" id="{EAF10705-23E1-4DC6-B757-B10F82178145}"/>
              </a:ext>
            </a:extLst>
          </p:cNvPr>
          <p:cNvSpPr txBox="1">
            <a:spLocks noChangeArrowheads="1"/>
          </p:cNvSpPr>
          <p:nvPr/>
        </p:nvSpPr>
        <p:spPr bwMode="auto">
          <a:xfrm>
            <a:off x="620713" y="5148263"/>
            <a:ext cx="5543550" cy="127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1100"/>
              <a:t>Figure 2.  Trypomastigotes cells were cultured in L929 cells in the presence or not of DFA.  BZ and gentian violet were used as control. Suspension of 1 x 10</a:t>
            </a:r>
            <a:r>
              <a:rPr lang="en-US" altLang="en-US" sz="1100" baseline="30000"/>
              <a:t>6</a:t>
            </a:r>
            <a:r>
              <a:rPr lang="en-US" altLang="en-US" sz="1100"/>
              <a:t> parasites was double stained with FITC-conjugated annexin V and PI. Parasites showing no staining by either annexin or PI were considered alive (white). Parasites stained with the annexin alone were considered in early apoptotic process (black). Parasites stained by both PI and annexin were considered in late apoptotic process (light gray). Parasites stained with PI alone were considered dead (dark gray). </a:t>
            </a:r>
          </a:p>
        </p:txBody>
      </p:sp>
      <p:sp>
        <p:nvSpPr>
          <p:cNvPr id="4099" name="Text Box 1419">
            <a:extLst>
              <a:ext uri="{FF2B5EF4-FFF2-40B4-BE49-F238E27FC236}">
                <a16:creationId xmlns:a16="http://schemas.microsoft.com/office/drawing/2014/main" id="{3CA56284-D887-4365-A2FB-8171D031D9EC}"/>
              </a:ext>
            </a:extLst>
          </p:cNvPr>
          <p:cNvSpPr txBox="1">
            <a:spLocks noChangeArrowheads="1"/>
          </p:cNvSpPr>
          <p:nvPr/>
        </p:nvSpPr>
        <p:spPr bwMode="auto">
          <a:xfrm>
            <a:off x="549275" y="4140200"/>
            <a:ext cx="6192838"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pt-BR" altLang="en-US" sz="1100"/>
              <a:t>= annexin-, PI-.     = annexin+;    = annexin+, PI+;       = PI+</a:t>
            </a:r>
          </a:p>
        </p:txBody>
      </p:sp>
      <p:sp>
        <p:nvSpPr>
          <p:cNvPr id="4100" name="Rectangle 1422">
            <a:extLst>
              <a:ext uri="{FF2B5EF4-FFF2-40B4-BE49-F238E27FC236}">
                <a16:creationId xmlns:a16="http://schemas.microsoft.com/office/drawing/2014/main" id="{B1E5F711-6293-4CC7-BBFA-03E554FC7FF4}"/>
              </a:ext>
            </a:extLst>
          </p:cNvPr>
          <p:cNvSpPr>
            <a:spLocks noChangeArrowheads="1"/>
          </p:cNvSpPr>
          <p:nvPr/>
        </p:nvSpPr>
        <p:spPr bwMode="auto">
          <a:xfrm>
            <a:off x="1400175" y="1042988"/>
            <a:ext cx="29527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200">
                <a:solidFill>
                  <a:srgbClr val="000000"/>
                </a:solidFill>
              </a:rPr>
              <a:t>0.5h</a:t>
            </a:r>
            <a:endParaRPr lang="pt-BR" altLang="en-US"/>
          </a:p>
        </p:txBody>
      </p:sp>
      <p:sp>
        <p:nvSpPr>
          <p:cNvPr id="4101" name="Rectangle 1423">
            <a:extLst>
              <a:ext uri="{FF2B5EF4-FFF2-40B4-BE49-F238E27FC236}">
                <a16:creationId xmlns:a16="http://schemas.microsoft.com/office/drawing/2014/main" id="{7724F41E-97E4-4C96-BC43-1E8B994E78E6}"/>
              </a:ext>
            </a:extLst>
          </p:cNvPr>
          <p:cNvSpPr>
            <a:spLocks noChangeArrowheads="1"/>
          </p:cNvSpPr>
          <p:nvPr/>
        </p:nvSpPr>
        <p:spPr bwMode="auto">
          <a:xfrm>
            <a:off x="2082800" y="1042988"/>
            <a:ext cx="16827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200">
                <a:solidFill>
                  <a:srgbClr val="000000"/>
                </a:solidFill>
              </a:rPr>
              <a:t>1h</a:t>
            </a:r>
            <a:endParaRPr lang="pt-BR" altLang="en-US"/>
          </a:p>
        </p:txBody>
      </p:sp>
      <p:sp>
        <p:nvSpPr>
          <p:cNvPr id="4102" name="Rectangle 1424">
            <a:extLst>
              <a:ext uri="{FF2B5EF4-FFF2-40B4-BE49-F238E27FC236}">
                <a16:creationId xmlns:a16="http://schemas.microsoft.com/office/drawing/2014/main" id="{109AFD32-A6EA-418C-94A6-E21006F3DE10}"/>
              </a:ext>
            </a:extLst>
          </p:cNvPr>
          <p:cNvSpPr>
            <a:spLocks noChangeArrowheads="1"/>
          </p:cNvSpPr>
          <p:nvPr/>
        </p:nvSpPr>
        <p:spPr bwMode="auto">
          <a:xfrm>
            <a:off x="2759075" y="1042988"/>
            <a:ext cx="16827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200">
                <a:solidFill>
                  <a:srgbClr val="000000"/>
                </a:solidFill>
              </a:rPr>
              <a:t>3h</a:t>
            </a:r>
            <a:endParaRPr lang="pt-BR" altLang="en-US"/>
          </a:p>
        </p:txBody>
      </p:sp>
      <p:sp>
        <p:nvSpPr>
          <p:cNvPr id="4103" name="Rectangle 1437">
            <a:extLst>
              <a:ext uri="{FF2B5EF4-FFF2-40B4-BE49-F238E27FC236}">
                <a16:creationId xmlns:a16="http://schemas.microsoft.com/office/drawing/2014/main" id="{6CC83A99-B185-49E8-9D93-A8C261902EDA}"/>
              </a:ext>
            </a:extLst>
          </p:cNvPr>
          <p:cNvSpPr>
            <a:spLocks noChangeArrowheads="1"/>
          </p:cNvSpPr>
          <p:nvPr/>
        </p:nvSpPr>
        <p:spPr bwMode="auto">
          <a:xfrm>
            <a:off x="3611563" y="3579813"/>
            <a:ext cx="9271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200">
                <a:solidFill>
                  <a:srgbClr val="000000"/>
                </a:solidFill>
              </a:rPr>
              <a:t>DFA 10+BZ 1</a:t>
            </a:r>
            <a:endParaRPr lang="pt-BR" altLang="en-US"/>
          </a:p>
        </p:txBody>
      </p:sp>
      <p:grpSp>
        <p:nvGrpSpPr>
          <p:cNvPr id="4104" name="Group 1440">
            <a:extLst>
              <a:ext uri="{FF2B5EF4-FFF2-40B4-BE49-F238E27FC236}">
                <a16:creationId xmlns:a16="http://schemas.microsoft.com/office/drawing/2014/main" id="{B0384949-B576-4D1A-BD40-BA7CE5551F05}"/>
              </a:ext>
            </a:extLst>
          </p:cNvPr>
          <p:cNvGrpSpPr>
            <a:grpSpLocks/>
          </p:cNvGrpSpPr>
          <p:nvPr/>
        </p:nvGrpSpPr>
        <p:grpSpPr bwMode="auto">
          <a:xfrm>
            <a:off x="1257300" y="3497263"/>
            <a:ext cx="612775" cy="411162"/>
            <a:chOff x="792" y="2371"/>
            <a:chExt cx="386" cy="259"/>
          </a:xfrm>
        </p:grpSpPr>
        <p:sp>
          <p:nvSpPr>
            <p:cNvPr id="9354" name="Rectangle 1438">
              <a:extLst>
                <a:ext uri="{FF2B5EF4-FFF2-40B4-BE49-F238E27FC236}">
                  <a16:creationId xmlns:a16="http://schemas.microsoft.com/office/drawing/2014/main" id="{8DFE9390-19A1-400F-8759-17C09692F02A}"/>
                </a:ext>
              </a:extLst>
            </p:cNvPr>
            <p:cNvSpPr>
              <a:spLocks noChangeArrowheads="1"/>
            </p:cNvSpPr>
            <p:nvPr/>
          </p:nvSpPr>
          <p:spPr bwMode="auto">
            <a:xfrm>
              <a:off x="792" y="2371"/>
              <a:ext cx="386" cy="25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55" name="Rectangle 1439">
              <a:extLst>
                <a:ext uri="{FF2B5EF4-FFF2-40B4-BE49-F238E27FC236}">
                  <a16:creationId xmlns:a16="http://schemas.microsoft.com/office/drawing/2014/main" id="{0A0860CC-5D82-47C5-A43A-CD242C83626C}"/>
                </a:ext>
              </a:extLst>
            </p:cNvPr>
            <p:cNvSpPr>
              <a:spLocks noChangeArrowheads="1"/>
            </p:cNvSpPr>
            <p:nvPr/>
          </p:nvSpPr>
          <p:spPr bwMode="auto">
            <a:xfrm>
              <a:off x="792" y="2371"/>
              <a:ext cx="386" cy="259"/>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4105" name="Group 1443">
            <a:extLst>
              <a:ext uri="{FF2B5EF4-FFF2-40B4-BE49-F238E27FC236}">
                <a16:creationId xmlns:a16="http://schemas.microsoft.com/office/drawing/2014/main" id="{989E94A5-E993-4783-A666-11D61F28B9BC}"/>
              </a:ext>
            </a:extLst>
          </p:cNvPr>
          <p:cNvGrpSpPr>
            <a:grpSpLocks/>
          </p:cNvGrpSpPr>
          <p:nvPr/>
        </p:nvGrpSpPr>
        <p:grpSpPr bwMode="auto">
          <a:xfrm>
            <a:off x="1565275" y="3552825"/>
            <a:ext cx="9525" cy="147638"/>
            <a:chOff x="986" y="2406"/>
            <a:chExt cx="6" cy="93"/>
          </a:xfrm>
        </p:grpSpPr>
        <p:sp>
          <p:nvSpPr>
            <p:cNvPr id="9352" name="Freeform 1441">
              <a:extLst>
                <a:ext uri="{FF2B5EF4-FFF2-40B4-BE49-F238E27FC236}">
                  <a16:creationId xmlns:a16="http://schemas.microsoft.com/office/drawing/2014/main" id="{EB38C5DB-81BA-43D4-83AE-8E054EF7413B}"/>
                </a:ext>
              </a:extLst>
            </p:cNvPr>
            <p:cNvSpPr>
              <a:spLocks/>
            </p:cNvSpPr>
            <p:nvPr/>
          </p:nvSpPr>
          <p:spPr bwMode="auto">
            <a:xfrm>
              <a:off x="986" y="2406"/>
              <a:ext cx="6" cy="93"/>
            </a:xfrm>
            <a:custGeom>
              <a:avLst/>
              <a:gdLst>
                <a:gd name="T0" fmla="*/ 6 w 44"/>
                <a:gd name="T1" fmla="*/ 0 h 600"/>
                <a:gd name="T2" fmla="*/ 0 w 44"/>
                <a:gd name="T3" fmla="*/ 0 h 600"/>
                <a:gd name="T4" fmla="*/ 0 w 44"/>
                <a:gd name="T5" fmla="*/ 93 h 600"/>
                <a:gd name="T6" fmla="*/ 6 w 44"/>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600">
                  <a:moveTo>
                    <a:pt x="44" y="0"/>
                  </a:moveTo>
                  <a:cubicBezTo>
                    <a:pt x="30" y="0"/>
                    <a:pt x="15" y="0"/>
                    <a:pt x="0" y="0"/>
                  </a:cubicBezTo>
                  <a:lnTo>
                    <a:pt x="0" y="600"/>
                  </a:lnTo>
                  <a:lnTo>
                    <a:pt x="44" y="0"/>
                  </a:lnTo>
                  <a:close/>
                </a:path>
              </a:pathLst>
            </a:custGeom>
            <a:solidFill>
              <a:srgbClr val="808080"/>
            </a:solidFill>
            <a:ln w="0">
              <a:solidFill>
                <a:srgbClr val="000000"/>
              </a:solidFill>
              <a:prstDash val="solid"/>
              <a:round/>
              <a:headEnd/>
              <a:tailEnd/>
            </a:ln>
          </p:spPr>
          <p:txBody>
            <a:bodyPr/>
            <a:lstStyle/>
            <a:p>
              <a:endParaRPr lang="en-GB"/>
            </a:p>
          </p:txBody>
        </p:sp>
        <p:sp>
          <p:nvSpPr>
            <p:cNvPr id="9353" name="Freeform 1442">
              <a:extLst>
                <a:ext uri="{FF2B5EF4-FFF2-40B4-BE49-F238E27FC236}">
                  <a16:creationId xmlns:a16="http://schemas.microsoft.com/office/drawing/2014/main" id="{501C2240-55F4-457F-AF3F-B41544FBE8B2}"/>
                </a:ext>
              </a:extLst>
            </p:cNvPr>
            <p:cNvSpPr>
              <a:spLocks/>
            </p:cNvSpPr>
            <p:nvPr/>
          </p:nvSpPr>
          <p:spPr bwMode="auto">
            <a:xfrm>
              <a:off x="986" y="2406"/>
              <a:ext cx="6" cy="93"/>
            </a:xfrm>
            <a:custGeom>
              <a:avLst/>
              <a:gdLst>
                <a:gd name="T0" fmla="*/ 6 w 44"/>
                <a:gd name="T1" fmla="*/ 0 h 600"/>
                <a:gd name="T2" fmla="*/ 0 w 44"/>
                <a:gd name="T3" fmla="*/ 0 h 600"/>
                <a:gd name="T4" fmla="*/ 0 w 44"/>
                <a:gd name="T5" fmla="*/ 93 h 600"/>
                <a:gd name="T6" fmla="*/ 6 w 44"/>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600">
                  <a:moveTo>
                    <a:pt x="44" y="0"/>
                  </a:moveTo>
                  <a:cubicBezTo>
                    <a:pt x="30" y="0"/>
                    <a:pt x="15" y="0"/>
                    <a:pt x="0" y="0"/>
                  </a:cubicBezTo>
                  <a:lnTo>
                    <a:pt x="0" y="600"/>
                  </a:lnTo>
                  <a:lnTo>
                    <a:pt x="44"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106" name="Group 1446">
            <a:extLst>
              <a:ext uri="{FF2B5EF4-FFF2-40B4-BE49-F238E27FC236}">
                <a16:creationId xmlns:a16="http://schemas.microsoft.com/office/drawing/2014/main" id="{09A2060A-3FA5-46C5-B679-BD02449530A3}"/>
              </a:ext>
            </a:extLst>
          </p:cNvPr>
          <p:cNvGrpSpPr>
            <a:grpSpLocks/>
          </p:cNvGrpSpPr>
          <p:nvPr/>
        </p:nvGrpSpPr>
        <p:grpSpPr bwMode="auto">
          <a:xfrm>
            <a:off x="1565275" y="3552825"/>
            <a:ext cx="50800" cy="147638"/>
            <a:chOff x="986" y="2406"/>
            <a:chExt cx="32" cy="93"/>
          </a:xfrm>
        </p:grpSpPr>
        <p:sp>
          <p:nvSpPr>
            <p:cNvPr id="9350" name="Freeform 1444">
              <a:extLst>
                <a:ext uri="{FF2B5EF4-FFF2-40B4-BE49-F238E27FC236}">
                  <a16:creationId xmlns:a16="http://schemas.microsoft.com/office/drawing/2014/main" id="{54243CF1-8E37-4ABB-A3BA-BAFC9E201478}"/>
                </a:ext>
              </a:extLst>
            </p:cNvPr>
            <p:cNvSpPr>
              <a:spLocks/>
            </p:cNvSpPr>
            <p:nvPr/>
          </p:nvSpPr>
          <p:spPr bwMode="auto">
            <a:xfrm>
              <a:off x="986" y="2406"/>
              <a:ext cx="32" cy="93"/>
            </a:xfrm>
            <a:custGeom>
              <a:avLst/>
              <a:gdLst>
                <a:gd name="T0" fmla="*/ 32 w 211"/>
                <a:gd name="T1" fmla="*/ 5 h 600"/>
                <a:gd name="T2" fmla="*/ 7 w 211"/>
                <a:gd name="T3" fmla="*/ 0 h 600"/>
                <a:gd name="T4" fmla="*/ 0 w 211"/>
                <a:gd name="T5" fmla="*/ 93 h 600"/>
                <a:gd name="T6" fmla="*/ 32 w 211"/>
                <a:gd name="T7" fmla="*/ 5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600">
                  <a:moveTo>
                    <a:pt x="211" y="31"/>
                  </a:moveTo>
                  <a:cubicBezTo>
                    <a:pt x="151" y="16"/>
                    <a:pt x="106" y="0"/>
                    <a:pt x="45" y="0"/>
                  </a:cubicBezTo>
                  <a:lnTo>
                    <a:pt x="0" y="600"/>
                  </a:lnTo>
                  <a:lnTo>
                    <a:pt x="211" y="31"/>
                  </a:lnTo>
                  <a:close/>
                </a:path>
              </a:pathLst>
            </a:custGeom>
            <a:solidFill>
              <a:srgbClr val="C0C0C0"/>
            </a:solidFill>
            <a:ln w="0">
              <a:solidFill>
                <a:srgbClr val="000000"/>
              </a:solidFill>
              <a:prstDash val="solid"/>
              <a:round/>
              <a:headEnd/>
              <a:tailEnd/>
            </a:ln>
          </p:spPr>
          <p:txBody>
            <a:bodyPr/>
            <a:lstStyle/>
            <a:p>
              <a:endParaRPr lang="en-GB"/>
            </a:p>
          </p:txBody>
        </p:sp>
        <p:sp>
          <p:nvSpPr>
            <p:cNvPr id="9351" name="Freeform 1445">
              <a:extLst>
                <a:ext uri="{FF2B5EF4-FFF2-40B4-BE49-F238E27FC236}">
                  <a16:creationId xmlns:a16="http://schemas.microsoft.com/office/drawing/2014/main" id="{4698FFBA-B085-4BB2-BE52-75448D0355ED}"/>
                </a:ext>
              </a:extLst>
            </p:cNvPr>
            <p:cNvSpPr>
              <a:spLocks/>
            </p:cNvSpPr>
            <p:nvPr/>
          </p:nvSpPr>
          <p:spPr bwMode="auto">
            <a:xfrm>
              <a:off x="986" y="2406"/>
              <a:ext cx="32" cy="93"/>
            </a:xfrm>
            <a:custGeom>
              <a:avLst/>
              <a:gdLst>
                <a:gd name="T0" fmla="*/ 32 w 211"/>
                <a:gd name="T1" fmla="*/ 5 h 600"/>
                <a:gd name="T2" fmla="*/ 7 w 211"/>
                <a:gd name="T3" fmla="*/ 0 h 600"/>
                <a:gd name="T4" fmla="*/ 0 w 211"/>
                <a:gd name="T5" fmla="*/ 93 h 600"/>
                <a:gd name="T6" fmla="*/ 32 w 211"/>
                <a:gd name="T7" fmla="*/ 5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600">
                  <a:moveTo>
                    <a:pt x="211" y="31"/>
                  </a:moveTo>
                  <a:cubicBezTo>
                    <a:pt x="151" y="16"/>
                    <a:pt x="106" y="0"/>
                    <a:pt x="45" y="0"/>
                  </a:cubicBezTo>
                  <a:lnTo>
                    <a:pt x="0" y="600"/>
                  </a:lnTo>
                  <a:lnTo>
                    <a:pt x="211" y="31"/>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107" name="Group 1449">
            <a:extLst>
              <a:ext uri="{FF2B5EF4-FFF2-40B4-BE49-F238E27FC236}">
                <a16:creationId xmlns:a16="http://schemas.microsoft.com/office/drawing/2014/main" id="{22755B8D-47C8-4F1A-9F46-9F8943DBF409}"/>
              </a:ext>
            </a:extLst>
          </p:cNvPr>
          <p:cNvGrpSpPr>
            <a:grpSpLocks/>
          </p:cNvGrpSpPr>
          <p:nvPr/>
        </p:nvGrpSpPr>
        <p:grpSpPr bwMode="auto">
          <a:xfrm>
            <a:off x="1565275" y="3560763"/>
            <a:ext cx="82550" cy="139700"/>
            <a:chOff x="986" y="2411"/>
            <a:chExt cx="52" cy="88"/>
          </a:xfrm>
        </p:grpSpPr>
        <p:sp>
          <p:nvSpPr>
            <p:cNvPr id="9348" name="Freeform 1447">
              <a:extLst>
                <a:ext uri="{FF2B5EF4-FFF2-40B4-BE49-F238E27FC236}">
                  <a16:creationId xmlns:a16="http://schemas.microsoft.com/office/drawing/2014/main" id="{78533F66-250E-4C2E-AFDB-05D8BDA05BEC}"/>
                </a:ext>
              </a:extLst>
            </p:cNvPr>
            <p:cNvSpPr>
              <a:spLocks/>
            </p:cNvSpPr>
            <p:nvPr/>
          </p:nvSpPr>
          <p:spPr bwMode="auto">
            <a:xfrm>
              <a:off x="986" y="2411"/>
              <a:ext cx="52" cy="88"/>
            </a:xfrm>
            <a:custGeom>
              <a:avLst/>
              <a:gdLst>
                <a:gd name="T0" fmla="*/ 52 w 339"/>
                <a:gd name="T1" fmla="*/ 10 h 572"/>
                <a:gd name="T2" fmla="*/ 33 w 339"/>
                <a:gd name="T3" fmla="*/ 0 h 572"/>
                <a:gd name="T4" fmla="*/ 0 w 339"/>
                <a:gd name="T5" fmla="*/ 88 h 572"/>
                <a:gd name="T6" fmla="*/ 52 w 339"/>
                <a:gd name="T7" fmla="*/ 10 h 5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9" h="572">
                  <a:moveTo>
                    <a:pt x="339" y="62"/>
                  </a:moveTo>
                  <a:cubicBezTo>
                    <a:pt x="293" y="47"/>
                    <a:pt x="246" y="16"/>
                    <a:pt x="216" y="0"/>
                  </a:cubicBezTo>
                  <a:lnTo>
                    <a:pt x="0" y="572"/>
                  </a:lnTo>
                  <a:lnTo>
                    <a:pt x="339" y="62"/>
                  </a:lnTo>
                  <a:close/>
                </a:path>
              </a:pathLst>
            </a:custGeom>
            <a:solidFill>
              <a:srgbClr val="000000"/>
            </a:solidFill>
            <a:ln w="0">
              <a:solidFill>
                <a:srgbClr val="000000"/>
              </a:solidFill>
              <a:prstDash val="solid"/>
              <a:round/>
              <a:headEnd/>
              <a:tailEnd/>
            </a:ln>
          </p:spPr>
          <p:txBody>
            <a:bodyPr/>
            <a:lstStyle/>
            <a:p>
              <a:endParaRPr lang="en-GB"/>
            </a:p>
          </p:txBody>
        </p:sp>
        <p:sp>
          <p:nvSpPr>
            <p:cNvPr id="9349" name="Freeform 1448">
              <a:extLst>
                <a:ext uri="{FF2B5EF4-FFF2-40B4-BE49-F238E27FC236}">
                  <a16:creationId xmlns:a16="http://schemas.microsoft.com/office/drawing/2014/main" id="{724DA024-630C-41DC-BF2D-F88B149BD54B}"/>
                </a:ext>
              </a:extLst>
            </p:cNvPr>
            <p:cNvSpPr>
              <a:spLocks/>
            </p:cNvSpPr>
            <p:nvPr/>
          </p:nvSpPr>
          <p:spPr bwMode="auto">
            <a:xfrm>
              <a:off x="986" y="2411"/>
              <a:ext cx="52" cy="88"/>
            </a:xfrm>
            <a:custGeom>
              <a:avLst/>
              <a:gdLst>
                <a:gd name="T0" fmla="*/ 52 w 339"/>
                <a:gd name="T1" fmla="*/ 10 h 572"/>
                <a:gd name="T2" fmla="*/ 33 w 339"/>
                <a:gd name="T3" fmla="*/ 0 h 572"/>
                <a:gd name="T4" fmla="*/ 0 w 339"/>
                <a:gd name="T5" fmla="*/ 88 h 572"/>
                <a:gd name="T6" fmla="*/ 52 w 339"/>
                <a:gd name="T7" fmla="*/ 10 h 5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9" h="572">
                  <a:moveTo>
                    <a:pt x="339" y="62"/>
                  </a:moveTo>
                  <a:cubicBezTo>
                    <a:pt x="293" y="47"/>
                    <a:pt x="246" y="16"/>
                    <a:pt x="216" y="0"/>
                  </a:cubicBezTo>
                  <a:lnTo>
                    <a:pt x="0" y="572"/>
                  </a:lnTo>
                  <a:lnTo>
                    <a:pt x="339" y="62"/>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108" name="Group 1452">
            <a:extLst>
              <a:ext uri="{FF2B5EF4-FFF2-40B4-BE49-F238E27FC236}">
                <a16:creationId xmlns:a16="http://schemas.microsoft.com/office/drawing/2014/main" id="{4B41E9D5-F673-493C-8915-DE20C110B664}"/>
              </a:ext>
            </a:extLst>
          </p:cNvPr>
          <p:cNvGrpSpPr>
            <a:grpSpLocks/>
          </p:cNvGrpSpPr>
          <p:nvPr/>
        </p:nvGrpSpPr>
        <p:grpSpPr bwMode="auto">
          <a:xfrm>
            <a:off x="1416050" y="3552825"/>
            <a:ext cx="295275" cy="293688"/>
            <a:chOff x="892" y="2406"/>
            <a:chExt cx="186" cy="185"/>
          </a:xfrm>
        </p:grpSpPr>
        <p:sp>
          <p:nvSpPr>
            <p:cNvPr id="9346" name="Freeform 1450">
              <a:extLst>
                <a:ext uri="{FF2B5EF4-FFF2-40B4-BE49-F238E27FC236}">
                  <a16:creationId xmlns:a16="http://schemas.microsoft.com/office/drawing/2014/main" id="{F602D89F-2AC3-45AA-BD34-7403B7C4C12F}"/>
                </a:ext>
              </a:extLst>
            </p:cNvPr>
            <p:cNvSpPr>
              <a:spLocks/>
            </p:cNvSpPr>
            <p:nvPr/>
          </p:nvSpPr>
          <p:spPr bwMode="auto">
            <a:xfrm>
              <a:off x="892" y="2406"/>
              <a:ext cx="186" cy="185"/>
            </a:xfrm>
            <a:custGeom>
              <a:avLst/>
              <a:gdLst>
                <a:gd name="T0" fmla="*/ 91 w 1206"/>
                <a:gd name="T1" fmla="*/ 0 h 1200"/>
                <a:gd name="T2" fmla="*/ 0 w 1206"/>
                <a:gd name="T3" fmla="*/ 90 h 1200"/>
                <a:gd name="T4" fmla="*/ 93 w 1206"/>
                <a:gd name="T5" fmla="*/ 185 h 1200"/>
                <a:gd name="T6" fmla="*/ 186 w 1206"/>
                <a:gd name="T7" fmla="*/ 93 h 1200"/>
                <a:gd name="T8" fmla="*/ 145 w 1206"/>
                <a:gd name="T9" fmla="*/ 14 h 1200"/>
                <a:gd name="T10" fmla="*/ 93 w 1206"/>
                <a:gd name="T11" fmla="*/ 93 h 1200"/>
                <a:gd name="T12" fmla="*/ 91 w 1206"/>
                <a:gd name="T13" fmla="*/ 0 h 12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6" h="1200">
                  <a:moveTo>
                    <a:pt x="588" y="0"/>
                  </a:moveTo>
                  <a:cubicBezTo>
                    <a:pt x="263" y="0"/>
                    <a:pt x="0" y="262"/>
                    <a:pt x="0" y="585"/>
                  </a:cubicBezTo>
                  <a:cubicBezTo>
                    <a:pt x="0" y="923"/>
                    <a:pt x="263" y="1200"/>
                    <a:pt x="603" y="1200"/>
                  </a:cubicBezTo>
                  <a:cubicBezTo>
                    <a:pt x="928" y="1200"/>
                    <a:pt x="1206" y="923"/>
                    <a:pt x="1206" y="600"/>
                  </a:cubicBezTo>
                  <a:cubicBezTo>
                    <a:pt x="1191" y="400"/>
                    <a:pt x="1098" y="216"/>
                    <a:pt x="943" y="93"/>
                  </a:cubicBezTo>
                  <a:lnTo>
                    <a:pt x="603" y="600"/>
                  </a:lnTo>
                  <a:lnTo>
                    <a:pt x="588" y="0"/>
                  </a:lnTo>
                  <a:close/>
                </a:path>
              </a:pathLst>
            </a:custGeom>
            <a:solidFill>
              <a:srgbClr val="FFFFFF"/>
            </a:solidFill>
            <a:ln w="0">
              <a:solidFill>
                <a:srgbClr val="000000"/>
              </a:solidFill>
              <a:prstDash val="solid"/>
              <a:round/>
              <a:headEnd/>
              <a:tailEnd/>
            </a:ln>
          </p:spPr>
          <p:txBody>
            <a:bodyPr/>
            <a:lstStyle/>
            <a:p>
              <a:endParaRPr lang="en-GB"/>
            </a:p>
          </p:txBody>
        </p:sp>
        <p:sp>
          <p:nvSpPr>
            <p:cNvPr id="9347" name="Freeform 1451">
              <a:extLst>
                <a:ext uri="{FF2B5EF4-FFF2-40B4-BE49-F238E27FC236}">
                  <a16:creationId xmlns:a16="http://schemas.microsoft.com/office/drawing/2014/main" id="{980E1611-1EB0-49DA-A1D9-074649383C46}"/>
                </a:ext>
              </a:extLst>
            </p:cNvPr>
            <p:cNvSpPr>
              <a:spLocks/>
            </p:cNvSpPr>
            <p:nvPr/>
          </p:nvSpPr>
          <p:spPr bwMode="auto">
            <a:xfrm>
              <a:off x="892" y="2406"/>
              <a:ext cx="186" cy="185"/>
            </a:xfrm>
            <a:custGeom>
              <a:avLst/>
              <a:gdLst>
                <a:gd name="T0" fmla="*/ 91 w 1206"/>
                <a:gd name="T1" fmla="*/ 0 h 1200"/>
                <a:gd name="T2" fmla="*/ 0 w 1206"/>
                <a:gd name="T3" fmla="*/ 90 h 1200"/>
                <a:gd name="T4" fmla="*/ 93 w 1206"/>
                <a:gd name="T5" fmla="*/ 185 h 1200"/>
                <a:gd name="T6" fmla="*/ 186 w 1206"/>
                <a:gd name="T7" fmla="*/ 93 h 1200"/>
                <a:gd name="T8" fmla="*/ 145 w 1206"/>
                <a:gd name="T9" fmla="*/ 14 h 1200"/>
                <a:gd name="T10" fmla="*/ 93 w 1206"/>
                <a:gd name="T11" fmla="*/ 93 h 1200"/>
                <a:gd name="T12" fmla="*/ 91 w 1206"/>
                <a:gd name="T13" fmla="*/ 0 h 12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6" h="1200">
                  <a:moveTo>
                    <a:pt x="588" y="0"/>
                  </a:moveTo>
                  <a:cubicBezTo>
                    <a:pt x="263" y="0"/>
                    <a:pt x="0" y="262"/>
                    <a:pt x="0" y="585"/>
                  </a:cubicBezTo>
                  <a:cubicBezTo>
                    <a:pt x="0" y="923"/>
                    <a:pt x="263" y="1200"/>
                    <a:pt x="603" y="1200"/>
                  </a:cubicBezTo>
                  <a:cubicBezTo>
                    <a:pt x="928" y="1200"/>
                    <a:pt x="1206" y="923"/>
                    <a:pt x="1206" y="600"/>
                  </a:cubicBezTo>
                  <a:cubicBezTo>
                    <a:pt x="1191" y="400"/>
                    <a:pt x="1098" y="216"/>
                    <a:pt x="943" y="93"/>
                  </a:cubicBezTo>
                  <a:lnTo>
                    <a:pt x="603" y="600"/>
                  </a:lnTo>
                  <a:lnTo>
                    <a:pt x="588"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4109" name="Line 1453">
            <a:extLst>
              <a:ext uri="{FF2B5EF4-FFF2-40B4-BE49-F238E27FC236}">
                <a16:creationId xmlns:a16="http://schemas.microsoft.com/office/drawing/2014/main" id="{4B25BEED-9BDB-4A6B-B979-E39468046EE3}"/>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10" name="Line 1454">
            <a:extLst>
              <a:ext uri="{FF2B5EF4-FFF2-40B4-BE49-F238E27FC236}">
                <a16:creationId xmlns:a16="http://schemas.microsoft.com/office/drawing/2014/main" id="{093BD4C8-27EA-4333-979A-91861EB8B60E}"/>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11" name="Line 1455">
            <a:extLst>
              <a:ext uri="{FF2B5EF4-FFF2-40B4-BE49-F238E27FC236}">
                <a16:creationId xmlns:a16="http://schemas.microsoft.com/office/drawing/2014/main" id="{1A8AF2E8-3E58-4995-B986-56B1621B495B}"/>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12" name="Line 1456">
            <a:extLst>
              <a:ext uri="{FF2B5EF4-FFF2-40B4-BE49-F238E27FC236}">
                <a16:creationId xmlns:a16="http://schemas.microsoft.com/office/drawing/2014/main" id="{981F5328-E8CE-43D6-AA6F-E4B69DD858A0}"/>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13" name="Line 1457">
            <a:extLst>
              <a:ext uri="{FF2B5EF4-FFF2-40B4-BE49-F238E27FC236}">
                <a16:creationId xmlns:a16="http://schemas.microsoft.com/office/drawing/2014/main" id="{9586E0CC-E117-4F08-8A40-5E04C61B98BF}"/>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14" name="Line 1458">
            <a:extLst>
              <a:ext uri="{FF2B5EF4-FFF2-40B4-BE49-F238E27FC236}">
                <a16:creationId xmlns:a16="http://schemas.microsoft.com/office/drawing/2014/main" id="{E1197AEA-53B6-4C88-A667-96AE015284B0}"/>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15" name="Line 1459">
            <a:extLst>
              <a:ext uri="{FF2B5EF4-FFF2-40B4-BE49-F238E27FC236}">
                <a16:creationId xmlns:a16="http://schemas.microsoft.com/office/drawing/2014/main" id="{75C73424-5D8A-4FBB-BD0B-15214DB2E458}"/>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16" name="Line 1460">
            <a:extLst>
              <a:ext uri="{FF2B5EF4-FFF2-40B4-BE49-F238E27FC236}">
                <a16:creationId xmlns:a16="http://schemas.microsoft.com/office/drawing/2014/main" id="{EDF4A4B0-46EE-4A2F-AC74-F0ABBDD49139}"/>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17" name="Line 1461">
            <a:extLst>
              <a:ext uri="{FF2B5EF4-FFF2-40B4-BE49-F238E27FC236}">
                <a16:creationId xmlns:a16="http://schemas.microsoft.com/office/drawing/2014/main" id="{FCC2EAC9-5123-420A-9B0B-035FAF1CA4EE}"/>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18" name="Line 1462">
            <a:extLst>
              <a:ext uri="{FF2B5EF4-FFF2-40B4-BE49-F238E27FC236}">
                <a16:creationId xmlns:a16="http://schemas.microsoft.com/office/drawing/2014/main" id="{CF5EF8E1-787D-4BF2-99CF-2B8FAB9595E5}"/>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19" name="Line 1463">
            <a:extLst>
              <a:ext uri="{FF2B5EF4-FFF2-40B4-BE49-F238E27FC236}">
                <a16:creationId xmlns:a16="http://schemas.microsoft.com/office/drawing/2014/main" id="{AAA1E9F6-4D50-4D05-8EB6-B09CB1C21B41}"/>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20" name="Line 1464">
            <a:extLst>
              <a:ext uri="{FF2B5EF4-FFF2-40B4-BE49-F238E27FC236}">
                <a16:creationId xmlns:a16="http://schemas.microsoft.com/office/drawing/2014/main" id="{BB248001-345D-4076-B431-A2B84B39859B}"/>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21" name="Line 1465">
            <a:extLst>
              <a:ext uri="{FF2B5EF4-FFF2-40B4-BE49-F238E27FC236}">
                <a16:creationId xmlns:a16="http://schemas.microsoft.com/office/drawing/2014/main" id="{A61372FA-4E4E-48D8-AC2E-D55310A46D93}"/>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22" name="Line 1466">
            <a:extLst>
              <a:ext uri="{FF2B5EF4-FFF2-40B4-BE49-F238E27FC236}">
                <a16:creationId xmlns:a16="http://schemas.microsoft.com/office/drawing/2014/main" id="{4A1F0855-5A57-4240-A19D-21252F27CB19}"/>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23" name="Line 1467">
            <a:extLst>
              <a:ext uri="{FF2B5EF4-FFF2-40B4-BE49-F238E27FC236}">
                <a16:creationId xmlns:a16="http://schemas.microsoft.com/office/drawing/2014/main" id="{D1DFCFB3-D3A1-404F-9733-48947C4DC347}"/>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24" name="Line 1468">
            <a:extLst>
              <a:ext uri="{FF2B5EF4-FFF2-40B4-BE49-F238E27FC236}">
                <a16:creationId xmlns:a16="http://schemas.microsoft.com/office/drawing/2014/main" id="{8EF633AB-56C8-4109-9636-F8DB039DFFA4}"/>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25" name="Line 1469">
            <a:extLst>
              <a:ext uri="{FF2B5EF4-FFF2-40B4-BE49-F238E27FC236}">
                <a16:creationId xmlns:a16="http://schemas.microsoft.com/office/drawing/2014/main" id="{607D69D2-8728-4F9B-B776-63A0B8882CFE}"/>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26" name="Line 1470">
            <a:extLst>
              <a:ext uri="{FF2B5EF4-FFF2-40B4-BE49-F238E27FC236}">
                <a16:creationId xmlns:a16="http://schemas.microsoft.com/office/drawing/2014/main" id="{49D4F723-4C31-42F7-AFA8-D54DA060845B}"/>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27" name="Line 1471">
            <a:extLst>
              <a:ext uri="{FF2B5EF4-FFF2-40B4-BE49-F238E27FC236}">
                <a16:creationId xmlns:a16="http://schemas.microsoft.com/office/drawing/2014/main" id="{128CB5AF-B88D-4EC1-98A1-D69D99D49963}"/>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28" name="Line 1472">
            <a:extLst>
              <a:ext uri="{FF2B5EF4-FFF2-40B4-BE49-F238E27FC236}">
                <a16:creationId xmlns:a16="http://schemas.microsoft.com/office/drawing/2014/main" id="{E0D05F25-32F8-4299-9CAA-E7C73AC10579}"/>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29" name="Line 1473">
            <a:extLst>
              <a:ext uri="{FF2B5EF4-FFF2-40B4-BE49-F238E27FC236}">
                <a16:creationId xmlns:a16="http://schemas.microsoft.com/office/drawing/2014/main" id="{17443459-1602-40DE-AFD8-15E9FE47F198}"/>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30" name="Line 1474">
            <a:extLst>
              <a:ext uri="{FF2B5EF4-FFF2-40B4-BE49-F238E27FC236}">
                <a16:creationId xmlns:a16="http://schemas.microsoft.com/office/drawing/2014/main" id="{9B42B3AD-E6AC-4B4F-91DC-87FDE2BC0CFE}"/>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31" name="Line 1475">
            <a:extLst>
              <a:ext uri="{FF2B5EF4-FFF2-40B4-BE49-F238E27FC236}">
                <a16:creationId xmlns:a16="http://schemas.microsoft.com/office/drawing/2014/main" id="{3AA23B2F-B0E9-4F11-9ABE-A115638B5FA1}"/>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32" name="Line 1476">
            <a:extLst>
              <a:ext uri="{FF2B5EF4-FFF2-40B4-BE49-F238E27FC236}">
                <a16:creationId xmlns:a16="http://schemas.microsoft.com/office/drawing/2014/main" id="{BD68CDDD-9FAC-4CAE-AE56-B484C388950F}"/>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33" name="Line 1477">
            <a:extLst>
              <a:ext uri="{FF2B5EF4-FFF2-40B4-BE49-F238E27FC236}">
                <a16:creationId xmlns:a16="http://schemas.microsoft.com/office/drawing/2014/main" id="{CE11068F-F37D-405C-8B11-42182D7CFB82}"/>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34" name="Line 1478">
            <a:extLst>
              <a:ext uri="{FF2B5EF4-FFF2-40B4-BE49-F238E27FC236}">
                <a16:creationId xmlns:a16="http://schemas.microsoft.com/office/drawing/2014/main" id="{F617A384-1F12-4788-8264-DF27D23395AE}"/>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35" name="Line 1479">
            <a:extLst>
              <a:ext uri="{FF2B5EF4-FFF2-40B4-BE49-F238E27FC236}">
                <a16:creationId xmlns:a16="http://schemas.microsoft.com/office/drawing/2014/main" id="{84AC196F-5B5D-495E-B03D-F54ECF793EB6}"/>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36" name="Line 1480">
            <a:extLst>
              <a:ext uri="{FF2B5EF4-FFF2-40B4-BE49-F238E27FC236}">
                <a16:creationId xmlns:a16="http://schemas.microsoft.com/office/drawing/2014/main" id="{D77A374B-5018-408C-8AF7-3BC8D58437E1}"/>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37" name="Line 1481">
            <a:extLst>
              <a:ext uri="{FF2B5EF4-FFF2-40B4-BE49-F238E27FC236}">
                <a16:creationId xmlns:a16="http://schemas.microsoft.com/office/drawing/2014/main" id="{C18EEB07-16C7-42A6-9E06-E18B8502B0C2}"/>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38" name="Line 1482">
            <a:extLst>
              <a:ext uri="{FF2B5EF4-FFF2-40B4-BE49-F238E27FC236}">
                <a16:creationId xmlns:a16="http://schemas.microsoft.com/office/drawing/2014/main" id="{3C494FF6-A3C8-4405-B535-2C08DD31A569}"/>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39" name="Line 1483">
            <a:extLst>
              <a:ext uri="{FF2B5EF4-FFF2-40B4-BE49-F238E27FC236}">
                <a16:creationId xmlns:a16="http://schemas.microsoft.com/office/drawing/2014/main" id="{70A3C3FF-3C00-4FB6-8B8F-D4140F41837C}"/>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40" name="Line 1484">
            <a:extLst>
              <a:ext uri="{FF2B5EF4-FFF2-40B4-BE49-F238E27FC236}">
                <a16:creationId xmlns:a16="http://schemas.microsoft.com/office/drawing/2014/main" id="{B32F85E4-6C5F-44E0-8DF2-B95995B5A67E}"/>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41" name="Line 1485">
            <a:extLst>
              <a:ext uri="{FF2B5EF4-FFF2-40B4-BE49-F238E27FC236}">
                <a16:creationId xmlns:a16="http://schemas.microsoft.com/office/drawing/2014/main" id="{7C622D7F-8569-42CB-8DBC-3E2656D78BED}"/>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42" name="Line 1486">
            <a:extLst>
              <a:ext uri="{FF2B5EF4-FFF2-40B4-BE49-F238E27FC236}">
                <a16:creationId xmlns:a16="http://schemas.microsoft.com/office/drawing/2014/main" id="{8207F975-7274-4BF2-BC45-F40204D31D9E}"/>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43" name="Rectangle 1487">
            <a:extLst>
              <a:ext uri="{FF2B5EF4-FFF2-40B4-BE49-F238E27FC236}">
                <a16:creationId xmlns:a16="http://schemas.microsoft.com/office/drawing/2014/main" id="{BC693316-929D-48D2-8C7B-9960D482DD56}"/>
              </a:ext>
            </a:extLst>
          </p:cNvPr>
          <p:cNvSpPr>
            <a:spLocks noChangeArrowheads="1"/>
          </p:cNvSpPr>
          <p:nvPr/>
        </p:nvSpPr>
        <p:spPr bwMode="auto">
          <a:xfrm>
            <a:off x="1257300" y="3497263"/>
            <a:ext cx="612775" cy="411162"/>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4144" name="Group 1490">
            <a:extLst>
              <a:ext uri="{FF2B5EF4-FFF2-40B4-BE49-F238E27FC236}">
                <a16:creationId xmlns:a16="http://schemas.microsoft.com/office/drawing/2014/main" id="{908E4F46-FD23-413B-BB42-BB89EF3BBBEB}"/>
              </a:ext>
            </a:extLst>
          </p:cNvPr>
          <p:cNvGrpSpPr>
            <a:grpSpLocks/>
          </p:cNvGrpSpPr>
          <p:nvPr/>
        </p:nvGrpSpPr>
        <p:grpSpPr bwMode="auto">
          <a:xfrm>
            <a:off x="1905000" y="3497263"/>
            <a:ext cx="614363" cy="412750"/>
            <a:chOff x="1200" y="2371"/>
            <a:chExt cx="387" cy="260"/>
          </a:xfrm>
        </p:grpSpPr>
        <p:sp>
          <p:nvSpPr>
            <p:cNvPr id="9344" name="Rectangle 1488">
              <a:extLst>
                <a:ext uri="{FF2B5EF4-FFF2-40B4-BE49-F238E27FC236}">
                  <a16:creationId xmlns:a16="http://schemas.microsoft.com/office/drawing/2014/main" id="{727ABCA0-CCBB-40B6-AE40-912A8EE3795E}"/>
                </a:ext>
              </a:extLst>
            </p:cNvPr>
            <p:cNvSpPr>
              <a:spLocks noChangeArrowheads="1"/>
            </p:cNvSpPr>
            <p:nvPr/>
          </p:nvSpPr>
          <p:spPr bwMode="auto">
            <a:xfrm>
              <a:off x="1200" y="2371"/>
              <a:ext cx="387" cy="2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45" name="Rectangle 1489">
              <a:extLst>
                <a:ext uri="{FF2B5EF4-FFF2-40B4-BE49-F238E27FC236}">
                  <a16:creationId xmlns:a16="http://schemas.microsoft.com/office/drawing/2014/main" id="{B677174F-A68C-4293-A72C-8069B404886A}"/>
                </a:ext>
              </a:extLst>
            </p:cNvPr>
            <p:cNvSpPr>
              <a:spLocks noChangeArrowheads="1"/>
            </p:cNvSpPr>
            <p:nvPr/>
          </p:nvSpPr>
          <p:spPr bwMode="auto">
            <a:xfrm>
              <a:off x="1200" y="2371"/>
              <a:ext cx="387" cy="260"/>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4145" name="Group 1493">
            <a:extLst>
              <a:ext uri="{FF2B5EF4-FFF2-40B4-BE49-F238E27FC236}">
                <a16:creationId xmlns:a16="http://schemas.microsoft.com/office/drawing/2014/main" id="{F49A9D78-D43C-42EA-B69C-A016577A02F7}"/>
              </a:ext>
            </a:extLst>
          </p:cNvPr>
          <p:cNvGrpSpPr>
            <a:grpSpLocks/>
          </p:cNvGrpSpPr>
          <p:nvPr/>
        </p:nvGrpSpPr>
        <p:grpSpPr bwMode="auto">
          <a:xfrm>
            <a:off x="2209800" y="3549650"/>
            <a:ext cx="11113" cy="150813"/>
            <a:chOff x="1392" y="2404"/>
            <a:chExt cx="7" cy="95"/>
          </a:xfrm>
        </p:grpSpPr>
        <p:sp>
          <p:nvSpPr>
            <p:cNvPr id="9342" name="Freeform 1491">
              <a:extLst>
                <a:ext uri="{FF2B5EF4-FFF2-40B4-BE49-F238E27FC236}">
                  <a16:creationId xmlns:a16="http://schemas.microsoft.com/office/drawing/2014/main" id="{7E3CB7DB-A043-4D59-B0E3-2F6C5D940749}"/>
                </a:ext>
              </a:extLst>
            </p:cNvPr>
            <p:cNvSpPr>
              <a:spLocks/>
            </p:cNvSpPr>
            <p:nvPr/>
          </p:nvSpPr>
          <p:spPr bwMode="auto">
            <a:xfrm>
              <a:off x="1392" y="2404"/>
              <a:ext cx="7" cy="95"/>
            </a:xfrm>
            <a:custGeom>
              <a:avLst/>
              <a:gdLst>
                <a:gd name="T0" fmla="*/ 7 w 44"/>
                <a:gd name="T1" fmla="*/ 2 h 616"/>
                <a:gd name="T2" fmla="*/ 0 w 44"/>
                <a:gd name="T3" fmla="*/ 2 h 616"/>
                <a:gd name="T4" fmla="*/ 0 w 44"/>
                <a:gd name="T5" fmla="*/ 2 h 616"/>
                <a:gd name="T6" fmla="*/ 0 w 44"/>
                <a:gd name="T7" fmla="*/ 95 h 616"/>
                <a:gd name="T8" fmla="*/ 7 w 44"/>
                <a:gd name="T9" fmla="*/ 2 h 6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4" h="616">
                  <a:moveTo>
                    <a:pt x="44" y="15"/>
                  </a:moveTo>
                  <a:cubicBezTo>
                    <a:pt x="30" y="15"/>
                    <a:pt x="15" y="15"/>
                    <a:pt x="0" y="15"/>
                  </a:cubicBezTo>
                  <a:cubicBezTo>
                    <a:pt x="0" y="0"/>
                    <a:pt x="0" y="15"/>
                    <a:pt x="0" y="15"/>
                  </a:cubicBezTo>
                  <a:lnTo>
                    <a:pt x="0" y="616"/>
                  </a:lnTo>
                  <a:lnTo>
                    <a:pt x="44" y="15"/>
                  </a:lnTo>
                  <a:close/>
                </a:path>
              </a:pathLst>
            </a:custGeom>
            <a:solidFill>
              <a:srgbClr val="808080"/>
            </a:solidFill>
            <a:ln w="0">
              <a:solidFill>
                <a:srgbClr val="000000"/>
              </a:solidFill>
              <a:prstDash val="solid"/>
              <a:round/>
              <a:headEnd/>
              <a:tailEnd/>
            </a:ln>
          </p:spPr>
          <p:txBody>
            <a:bodyPr/>
            <a:lstStyle/>
            <a:p>
              <a:endParaRPr lang="en-GB"/>
            </a:p>
          </p:txBody>
        </p:sp>
        <p:sp>
          <p:nvSpPr>
            <p:cNvPr id="9343" name="Freeform 1492">
              <a:extLst>
                <a:ext uri="{FF2B5EF4-FFF2-40B4-BE49-F238E27FC236}">
                  <a16:creationId xmlns:a16="http://schemas.microsoft.com/office/drawing/2014/main" id="{726FC155-C707-457E-BF45-C3004E17BFE7}"/>
                </a:ext>
              </a:extLst>
            </p:cNvPr>
            <p:cNvSpPr>
              <a:spLocks/>
            </p:cNvSpPr>
            <p:nvPr/>
          </p:nvSpPr>
          <p:spPr bwMode="auto">
            <a:xfrm>
              <a:off x="1392" y="2404"/>
              <a:ext cx="7" cy="95"/>
            </a:xfrm>
            <a:custGeom>
              <a:avLst/>
              <a:gdLst>
                <a:gd name="T0" fmla="*/ 7 w 44"/>
                <a:gd name="T1" fmla="*/ 2 h 616"/>
                <a:gd name="T2" fmla="*/ 0 w 44"/>
                <a:gd name="T3" fmla="*/ 2 h 616"/>
                <a:gd name="T4" fmla="*/ 0 w 44"/>
                <a:gd name="T5" fmla="*/ 2 h 616"/>
                <a:gd name="T6" fmla="*/ 0 w 44"/>
                <a:gd name="T7" fmla="*/ 95 h 616"/>
                <a:gd name="T8" fmla="*/ 7 w 44"/>
                <a:gd name="T9" fmla="*/ 2 h 6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4" h="616">
                  <a:moveTo>
                    <a:pt x="44" y="15"/>
                  </a:moveTo>
                  <a:cubicBezTo>
                    <a:pt x="30" y="15"/>
                    <a:pt x="15" y="15"/>
                    <a:pt x="0" y="15"/>
                  </a:cubicBezTo>
                  <a:cubicBezTo>
                    <a:pt x="0" y="0"/>
                    <a:pt x="0" y="15"/>
                    <a:pt x="0" y="15"/>
                  </a:cubicBezTo>
                  <a:lnTo>
                    <a:pt x="0" y="616"/>
                  </a:lnTo>
                  <a:lnTo>
                    <a:pt x="44" y="15"/>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146" name="Group 1496">
            <a:extLst>
              <a:ext uri="{FF2B5EF4-FFF2-40B4-BE49-F238E27FC236}">
                <a16:creationId xmlns:a16="http://schemas.microsoft.com/office/drawing/2014/main" id="{78852746-4FB7-4B48-9718-E6FA02CD53EC}"/>
              </a:ext>
            </a:extLst>
          </p:cNvPr>
          <p:cNvGrpSpPr>
            <a:grpSpLocks/>
          </p:cNvGrpSpPr>
          <p:nvPr/>
        </p:nvGrpSpPr>
        <p:grpSpPr bwMode="auto">
          <a:xfrm>
            <a:off x="2209800" y="3552825"/>
            <a:ext cx="25400" cy="147638"/>
            <a:chOff x="1392" y="2406"/>
            <a:chExt cx="16" cy="93"/>
          </a:xfrm>
        </p:grpSpPr>
        <p:sp>
          <p:nvSpPr>
            <p:cNvPr id="9340" name="Freeform 1494">
              <a:extLst>
                <a:ext uri="{FF2B5EF4-FFF2-40B4-BE49-F238E27FC236}">
                  <a16:creationId xmlns:a16="http://schemas.microsoft.com/office/drawing/2014/main" id="{3DA6387C-6760-43FD-BD61-69FC0ACA1EDF}"/>
                </a:ext>
              </a:extLst>
            </p:cNvPr>
            <p:cNvSpPr>
              <a:spLocks/>
            </p:cNvSpPr>
            <p:nvPr/>
          </p:nvSpPr>
          <p:spPr bwMode="auto">
            <a:xfrm>
              <a:off x="1392" y="2406"/>
              <a:ext cx="16" cy="93"/>
            </a:xfrm>
            <a:custGeom>
              <a:avLst/>
              <a:gdLst>
                <a:gd name="T0" fmla="*/ 16 w 105"/>
                <a:gd name="T1" fmla="*/ 0 h 600"/>
                <a:gd name="T2" fmla="*/ 7 w 105"/>
                <a:gd name="T3" fmla="*/ 0 h 600"/>
                <a:gd name="T4" fmla="*/ 0 w 105"/>
                <a:gd name="T5" fmla="*/ 93 h 600"/>
                <a:gd name="T6" fmla="*/ 16 w 105"/>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5" h="600">
                  <a:moveTo>
                    <a:pt x="105" y="0"/>
                  </a:moveTo>
                  <a:cubicBezTo>
                    <a:pt x="90" y="0"/>
                    <a:pt x="75" y="0"/>
                    <a:pt x="45" y="0"/>
                  </a:cubicBezTo>
                  <a:lnTo>
                    <a:pt x="0" y="600"/>
                  </a:lnTo>
                  <a:lnTo>
                    <a:pt x="105" y="0"/>
                  </a:lnTo>
                  <a:close/>
                </a:path>
              </a:pathLst>
            </a:custGeom>
            <a:solidFill>
              <a:srgbClr val="C0C0C0"/>
            </a:solidFill>
            <a:ln w="0">
              <a:solidFill>
                <a:srgbClr val="000000"/>
              </a:solidFill>
              <a:prstDash val="solid"/>
              <a:round/>
              <a:headEnd/>
              <a:tailEnd/>
            </a:ln>
          </p:spPr>
          <p:txBody>
            <a:bodyPr/>
            <a:lstStyle/>
            <a:p>
              <a:endParaRPr lang="en-GB"/>
            </a:p>
          </p:txBody>
        </p:sp>
        <p:sp>
          <p:nvSpPr>
            <p:cNvPr id="9341" name="Freeform 1495">
              <a:extLst>
                <a:ext uri="{FF2B5EF4-FFF2-40B4-BE49-F238E27FC236}">
                  <a16:creationId xmlns:a16="http://schemas.microsoft.com/office/drawing/2014/main" id="{9E512980-70FA-4754-A848-0108F5465B7B}"/>
                </a:ext>
              </a:extLst>
            </p:cNvPr>
            <p:cNvSpPr>
              <a:spLocks/>
            </p:cNvSpPr>
            <p:nvPr/>
          </p:nvSpPr>
          <p:spPr bwMode="auto">
            <a:xfrm>
              <a:off x="1392" y="2406"/>
              <a:ext cx="16" cy="93"/>
            </a:xfrm>
            <a:custGeom>
              <a:avLst/>
              <a:gdLst>
                <a:gd name="T0" fmla="*/ 16 w 105"/>
                <a:gd name="T1" fmla="*/ 0 h 600"/>
                <a:gd name="T2" fmla="*/ 7 w 105"/>
                <a:gd name="T3" fmla="*/ 0 h 600"/>
                <a:gd name="T4" fmla="*/ 0 w 105"/>
                <a:gd name="T5" fmla="*/ 93 h 600"/>
                <a:gd name="T6" fmla="*/ 16 w 105"/>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5" h="600">
                  <a:moveTo>
                    <a:pt x="105" y="0"/>
                  </a:moveTo>
                  <a:cubicBezTo>
                    <a:pt x="90" y="0"/>
                    <a:pt x="75" y="0"/>
                    <a:pt x="45" y="0"/>
                  </a:cubicBezTo>
                  <a:lnTo>
                    <a:pt x="0" y="600"/>
                  </a:lnTo>
                  <a:lnTo>
                    <a:pt x="105"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4147" name="Line 1497">
            <a:extLst>
              <a:ext uri="{FF2B5EF4-FFF2-40B4-BE49-F238E27FC236}">
                <a16:creationId xmlns:a16="http://schemas.microsoft.com/office/drawing/2014/main" id="{B8AB36D9-0EE5-42CA-A9CD-E89EE9BA64A3}"/>
              </a:ext>
            </a:extLst>
          </p:cNvPr>
          <p:cNvSpPr>
            <a:spLocks noChangeShapeType="1"/>
          </p:cNvSpPr>
          <p:nvPr/>
        </p:nvSpPr>
        <p:spPr bwMode="auto">
          <a:xfrm flipV="1">
            <a:off x="2209800" y="3556000"/>
            <a:ext cx="25400" cy="14446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4148" name="Group 1500">
            <a:extLst>
              <a:ext uri="{FF2B5EF4-FFF2-40B4-BE49-F238E27FC236}">
                <a16:creationId xmlns:a16="http://schemas.microsoft.com/office/drawing/2014/main" id="{BFE741ED-2387-4717-923D-616B30E36161}"/>
              </a:ext>
            </a:extLst>
          </p:cNvPr>
          <p:cNvGrpSpPr>
            <a:grpSpLocks/>
          </p:cNvGrpSpPr>
          <p:nvPr/>
        </p:nvGrpSpPr>
        <p:grpSpPr bwMode="auto">
          <a:xfrm>
            <a:off x="2062163" y="3552825"/>
            <a:ext cx="298450" cy="298450"/>
            <a:chOff x="1299" y="2406"/>
            <a:chExt cx="188" cy="188"/>
          </a:xfrm>
        </p:grpSpPr>
        <p:sp>
          <p:nvSpPr>
            <p:cNvPr id="9338" name="Freeform 1498">
              <a:extLst>
                <a:ext uri="{FF2B5EF4-FFF2-40B4-BE49-F238E27FC236}">
                  <a16:creationId xmlns:a16="http://schemas.microsoft.com/office/drawing/2014/main" id="{66540FC7-ABCF-45B5-B9ED-9D12F4ACDA62}"/>
                </a:ext>
              </a:extLst>
            </p:cNvPr>
            <p:cNvSpPr>
              <a:spLocks/>
            </p:cNvSpPr>
            <p:nvPr/>
          </p:nvSpPr>
          <p:spPr bwMode="auto">
            <a:xfrm>
              <a:off x="1299" y="2406"/>
              <a:ext cx="188" cy="188"/>
            </a:xfrm>
            <a:custGeom>
              <a:avLst/>
              <a:gdLst>
                <a:gd name="T0" fmla="*/ 93 w 1223"/>
                <a:gd name="T1" fmla="*/ 0 h 1217"/>
                <a:gd name="T2" fmla="*/ 0 w 1223"/>
                <a:gd name="T3" fmla="*/ 93 h 1217"/>
                <a:gd name="T4" fmla="*/ 93 w 1223"/>
                <a:gd name="T5" fmla="*/ 188 h 1217"/>
                <a:gd name="T6" fmla="*/ 188 w 1223"/>
                <a:gd name="T7" fmla="*/ 93 h 1217"/>
                <a:gd name="T8" fmla="*/ 109 w 1223"/>
                <a:gd name="T9" fmla="*/ 0 h 1217"/>
                <a:gd name="T10" fmla="*/ 93 w 1223"/>
                <a:gd name="T11" fmla="*/ 93 h 1217"/>
                <a:gd name="T12" fmla="*/ 93 w 1223"/>
                <a:gd name="T13" fmla="*/ 0 h 12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3" h="1217">
                  <a:moveTo>
                    <a:pt x="604" y="0"/>
                  </a:moveTo>
                  <a:cubicBezTo>
                    <a:pt x="263" y="0"/>
                    <a:pt x="0" y="262"/>
                    <a:pt x="0" y="601"/>
                  </a:cubicBezTo>
                  <a:cubicBezTo>
                    <a:pt x="0" y="940"/>
                    <a:pt x="263" y="1217"/>
                    <a:pt x="604" y="1217"/>
                  </a:cubicBezTo>
                  <a:cubicBezTo>
                    <a:pt x="944" y="1217"/>
                    <a:pt x="1223" y="940"/>
                    <a:pt x="1223" y="601"/>
                  </a:cubicBezTo>
                  <a:cubicBezTo>
                    <a:pt x="1223" y="308"/>
                    <a:pt x="1006" y="47"/>
                    <a:pt x="712" y="0"/>
                  </a:cubicBezTo>
                  <a:lnTo>
                    <a:pt x="604" y="601"/>
                  </a:lnTo>
                  <a:lnTo>
                    <a:pt x="604" y="0"/>
                  </a:lnTo>
                  <a:close/>
                </a:path>
              </a:pathLst>
            </a:custGeom>
            <a:solidFill>
              <a:srgbClr val="FFFFFF"/>
            </a:solidFill>
            <a:ln w="0">
              <a:solidFill>
                <a:srgbClr val="000000"/>
              </a:solidFill>
              <a:prstDash val="solid"/>
              <a:round/>
              <a:headEnd/>
              <a:tailEnd/>
            </a:ln>
          </p:spPr>
          <p:txBody>
            <a:bodyPr/>
            <a:lstStyle/>
            <a:p>
              <a:endParaRPr lang="en-GB"/>
            </a:p>
          </p:txBody>
        </p:sp>
        <p:sp>
          <p:nvSpPr>
            <p:cNvPr id="9339" name="Freeform 1499">
              <a:extLst>
                <a:ext uri="{FF2B5EF4-FFF2-40B4-BE49-F238E27FC236}">
                  <a16:creationId xmlns:a16="http://schemas.microsoft.com/office/drawing/2014/main" id="{F20572FB-1684-4A9A-B84E-5B7F4E46C1C7}"/>
                </a:ext>
              </a:extLst>
            </p:cNvPr>
            <p:cNvSpPr>
              <a:spLocks/>
            </p:cNvSpPr>
            <p:nvPr/>
          </p:nvSpPr>
          <p:spPr bwMode="auto">
            <a:xfrm>
              <a:off x="1299" y="2406"/>
              <a:ext cx="188" cy="188"/>
            </a:xfrm>
            <a:custGeom>
              <a:avLst/>
              <a:gdLst>
                <a:gd name="T0" fmla="*/ 93 w 1223"/>
                <a:gd name="T1" fmla="*/ 0 h 1217"/>
                <a:gd name="T2" fmla="*/ 0 w 1223"/>
                <a:gd name="T3" fmla="*/ 93 h 1217"/>
                <a:gd name="T4" fmla="*/ 93 w 1223"/>
                <a:gd name="T5" fmla="*/ 188 h 1217"/>
                <a:gd name="T6" fmla="*/ 188 w 1223"/>
                <a:gd name="T7" fmla="*/ 93 h 1217"/>
                <a:gd name="T8" fmla="*/ 109 w 1223"/>
                <a:gd name="T9" fmla="*/ 0 h 1217"/>
                <a:gd name="T10" fmla="*/ 93 w 1223"/>
                <a:gd name="T11" fmla="*/ 93 h 1217"/>
                <a:gd name="T12" fmla="*/ 93 w 1223"/>
                <a:gd name="T13" fmla="*/ 0 h 12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3" h="1217">
                  <a:moveTo>
                    <a:pt x="604" y="0"/>
                  </a:moveTo>
                  <a:cubicBezTo>
                    <a:pt x="263" y="0"/>
                    <a:pt x="0" y="262"/>
                    <a:pt x="0" y="601"/>
                  </a:cubicBezTo>
                  <a:cubicBezTo>
                    <a:pt x="0" y="940"/>
                    <a:pt x="263" y="1217"/>
                    <a:pt x="604" y="1217"/>
                  </a:cubicBezTo>
                  <a:cubicBezTo>
                    <a:pt x="944" y="1217"/>
                    <a:pt x="1223" y="940"/>
                    <a:pt x="1223" y="601"/>
                  </a:cubicBezTo>
                  <a:cubicBezTo>
                    <a:pt x="1223" y="308"/>
                    <a:pt x="1006" y="47"/>
                    <a:pt x="712" y="0"/>
                  </a:cubicBezTo>
                  <a:lnTo>
                    <a:pt x="604" y="601"/>
                  </a:lnTo>
                  <a:lnTo>
                    <a:pt x="604"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4149" name="Line 1501">
            <a:extLst>
              <a:ext uri="{FF2B5EF4-FFF2-40B4-BE49-F238E27FC236}">
                <a16:creationId xmlns:a16="http://schemas.microsoft.com/office/drawing/2014/main" id="{00328B68-6FAD-44B9-8B4D-CAEA132DD416}"/>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50" name="Line 1502">
            <a:extLst>
              <a:ext uri="{FF2B5EF4-FFF2-40B4-BE49-F238E27FC236}">
                <a16:creationId xmlns:a16="http://schemas.microsoft.com/office/drawing/2014/main" id="{5CEB3242-DB25-4A84-91E2-A1BF01A3F5EB}"/>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51" name="Line 1503">
            <a:extLst>
              <a:ext uri="{FF2B5EF4-FFF2-40B4-BE49-F238E27FC236}">
                <a16:creationId xmlns:a16="http://schemas.microsoft.com/office/drawing/2014/main" id="{2D35F69A-02DB-4138-A38F-BB3DDC999E09}"/>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52" name="Line 1504">
            <a:extLst>
              <a:ext uri="{FF2B5EF4-FFF2-40B4-BE49-F238E27FC236}">
                <a16:creationId xmlns:a16="http://schemas.microsoft.com/office/drawing/2014/main" id="{4C6D8DA5-634A-4BBA-9592-6C0B34D0AA39}"/>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53" name="Line 1505">
            <a:extLst>
              <a:ext uri="{FF2B5EF4-FFF2-40B4-BE49-F238E27FC236}">
                <a16:creationId xmlns:a16="http://schemas.microsoft.com/office/drawing/2014/main" id="{804841DB-CF07-484E-9FD1-38B0A9F5825F}"/>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54" name="Line 1506">
            <a:extLst>
              <a:ext uri="{FF2B5EF4-FFF2-40B4-BE49-F238E27FC236}">
                <a16:creationId xmlns:a16="http://schemas.microsoft.com/office/drawing/2014/main" id="{6BC961CC-A8C8-4762-80F6-2D0122E14A70}"/>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55" name="Line 1507">
            <a:extLst>
              <a:ext uri="{FF2B5EF4-FFF2-40B4-BE49-F238E27FC236}">
                <a16:creationId xmlns:a16="http://schemas.microsoft.com/office/drawing/2014/main" id="{A55DA306-17AA-4BC9-B338-2DF7C0AEA92F}"/>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56" name="Line 1508">
            <a:extLst>
              <a:ext uri="{FF2B5EF4-FFF2-40B4-BE49-F238E27FC236}">
                <a16:creationId xmlns:a16="http://schemas.microsoft.com/office/drawing/2014/main" id="{06BD810E-5565-461E-A07F-2F0BD4181FE9}"/>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57" name="Line 1509">
            <a:extLst>
              <a:ext uri="{FF2B5EF4-FFF2-40B4-BE49-F238E27FC236}">
                <a16:creationId xmlns:a16="http://schemas.microsoft.com/office/drawing/2014/main" id="{C064BDCA-C7B7-4326-9F63-4CB52BF0BE4A}"/>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58" name="Line 1510">
            <a:extLst>
              <a:ext uri="{FF2B5EF4-FFF2-40B4-BE49-F238E27FC236}">
                <a16:creationId xmlns:a16="http://schemas.microsoft.com/office/drawing/2014/main" id="{78CBDCD7-47AA-444A-98D1-CC2A18340CAB}"/>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59" name="Line 1511">
            <a:extLst>
              <a:ext uri="{FF2B5EF4-FFF2-40B4-BE49-F238E27FC236}">
                <a16:creationId xmlns:a16="http://schemas.microsoft.com/office/drawing/2014/main" id="{DAB11BAC-02A7-4AB2-8B02-F856D20EEEF4}"/>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60" name="Line 1512">
            <a:extLst>
              <a:ext uri="{FF2B5EF4-FFF2-40B4-BE49-F238E27FC236}">
                <a16:creationId xmlns:a16="http://schemas.microsoft.com/office/drawing/2014/main" id="{3A385BBC-DD11-495C-9E40-AA4D7D1A91E0}"/>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61" name="Line 1513">
            <a:extLst>
              <a:ext uri="{FF2B5EF4-FFF2-40B4-BE49-F238E27FC236}">
                <a16:creationId xmlns:a16="http://schemas.microsoft.com/office/drawing/2014/main" id="{AA0ABC40-5D9D-472E-B74B-5F199CEED879}"/>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62" name="Line 1514">
            <a:extLst>
              <a:ext uri="{FF2B5EF4-FFF2-40B4-BE49-F238E27FC236}">
                <a16:creationId xmlns:a16="http://schemas.microsoft.com/office/drawing/2014/main" id="{136F29FD-D314-4BF3-BFEA-CE785AE54CE0}"/>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63" name="Line 1515">
            <a:extLst>
              <a:ext uri="{FF2B5EF4-FFF2-40B4-BE49-F238E27FC236}">
                <a16:creationId xmlns:a16="http://schemas.microsoft.com/office/drawing/2014/main" id="{508E3C18-BD42-4765-AA0E-2E566FF70341}"/>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64" name="Line 1516">
            <a:extLst>
              <a:ext uri="{FF2B5EF4-FFF2-40B4-BE49-F238E27FC236}">
                <a16:creationId xmlns:a16="http://schemas.microsoft.com/office/drawing/2014/main" id="{8BDE98E4-DD7B-41E9-B77E-514FA5E27937}"/>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65" name="Line 1517">
            <a:extLst>
              <a:ext uri="{FF2B5EF4-FFF2-40B4-BE49-F238E27FC236}">
                <a16:creationId xmlns:a16="http://schemas.microsoft.com/office/drawing/2014/main" id="{82F224EF-0DE5-4E3D-88B5-73C10BCB5A14}"/>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66" name="Line 1518">
            <a:extLst>
              <a:ext uri="{FF2B5EF4-FFF2-40B4-BE49-F238E27FC236}">
                <a16:creationId xmlns:a16="http://schemas.microsoft.com/office/drawing/2014/main" id="{0F502C8F-3AE7-4008-B475-4E2A1B0F526D}"/>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67" name="Line 1519">
            <a:extLst>
              <a:ext uri="{FF2B5EF4-FFF2-40B4-BE49-F238E27FC236}">
                <a16:creationId xmlns:a16="http://schemas.microsoft.com/office/drawing/2014/main" id="{8B60F3B3-5909-4A9E-9268-C2B683A9F202}"/>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68" name="Line 1520">
            <a:extLst>
              <a:ext uri="{FF2B5EF4-FFF2-40B4-BE49-F238E27FC236}">
                <a16:creationId xmlns:a16="http://schemas.microsoft.com/office/drawing/2014/main" id="{E0111E76-3CA4-48B7-814D-E07A989A2672}"/>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69" name="Line 1521">
            <a:extLst>
              <a:ext uri="{FF2B5EF4-FFF2-40B4-BE49-F238E27FC236}">
                <a16:creationId xmlns:a16="http://schemas.microsoft.com/office/drawing/2014/main" id="{2B5D69B2-5484-47BE-95C3-0E9780D94F73}"/>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70" name="Line 1522">
            <a:extLst>
              <a:ext uri="{FF2B5EF4-FFF2-40B4-BE49-F238E27FC236}">
                <a16:creationId xmlns:a16="http://schemas.microsoft.com/office/drawing/2014/main" id="{C228E88F-872E-4669-950C-C042E2CF052D}"/>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71" name="Line 1523">
            <a:extLst>
              <a:ext uri="{FF2B5EF4-FFF2-40B4-BE49-F238E27FC236}">
                <a16:creationId xmlns:a16="http://schemas.microsoft.com/office/drawing/2014/main" id="{97390013-C503-47B4-9FAC-3FDD7FDA0E4F}"/>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72" name="Line 1524">
            <a:extLst>
              <a:ext uri="{FF2B5EF4-FFF2-40B4-BE49-F238E27FC236}">
                <a16:creationId xmlns:a16="http://schemas.microsoft.com/office/drawing/2014/main" id="{5AA0A127-C30C-4999-AF84-ABEB5A1125D9}"/>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73" name="Line 1525">
            <a:extLst>
              <a:ext uri="{FF2B5EF4-FFF2-40B4-BE49-F238E27FC236}">
                <a16:creationId xmlns:a16="http://schemas.microsoft.com/office/drawing/2014/main" id="{2E116C48-5B14-4979-9B01-76AC35E2833E}"/>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74" name="Line 1526">
            <a:extLst>
              <a:ext uri="{FF2B5EF4-FFF2-40B4-BE49-F238E27FC236}">
                <a16:creationId xmlns:a16="http://schemas.microsoft.com/office/drawing/2014/main" id="{A74A2481-34F3-429C-90F0-05BA36DC4790}"/>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75" name="Line 1527">
            <a:extLst>
              <a:ext uri="{FF2B5EF4-FFF2-40B4-BE49-F238E27FC236}">
                <a16:creationId xmlns:a16="http://schemas.microsoft.com/office/drawing/2014/main" id="{397ED13C-DA0E-4A2C-8CAB-F706AC501F05}"/>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76" name="Line 1528">
            <a:extLst>
              <a:ext uri="{FF2B5EF4-FFF2-40B4-BE49-F238E27FC236}">
                <a16:creationId xmlns:a16="http://schemas.microsoft.com/office/drawing/2014/main" id="{F2D96DDC-D39B-41A1-80F8-2AE64F84B5A8}"/>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77" name="Line 1529">
            <a:extLst>
              <a:ext uri="{FF2B5EF4-FFF2-40B4-BE49-F238E27FC236}">
                <a16:creationId xmlns:a16="http://schemas.microsoft.com/office/drawing/2014/main" id="{027FF39C-4A9C-45F8-8D06-A85306435907}"/>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78" name="Line 1530">
            <a:extLst>
              <a:ext uri="{FF2B5EF4-FFF2-40B4-BE49-F238E27FC236}">
                <a16:creationId xmlns:a16="http://schemas.microsoft.com/office/drawing/2014/main" id="{EEF6BFC1-8FCA-4654-A552-3BC49776FDDC}"/>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79" name="Line 1531">
            <a:extLst>
              <a:ext uri="{FF2B5EF4-FFF2-40B4-BE49-F238E27FC236}">
                <a16:creationId xmlns:a16="http://schemas.microsoft.com/office/drawing/2014/main" id="{B1665E87-C230-462F-B6C9-E1A1AB8873C0}"/>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80" name="Line 1532">
            <a:extLst>
              <a:ext uri="{FF2B5EF4-FFF2-40B4-BE49-F238E27FC236}">
                <a16:creationId xmlns:a16="http://schemas.microsoft.com/office/drawing/2014/main" id="{1A4A5A69-BD90-489D-BA7B-1BC6758B1460}"/>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81" name="Line 1533">
            <a:extLst>
              <a:ext uri="{FF2B5EF4-FFF2-40B4-BE49-F238E27FC236}">
                <a16:creationId xmlns:a16="http://schemas.microsoft.com/office/drawing/2014/main" id="{FC792A78-8A15-4988-B3F8-5A90E0BE9AF4}"/>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82" name="Line 1534">
            <a:extLst>
              <a:ext uri="{FF2B5EF4-FFF2-40B4-BE49-F238E27FC236}">
                <a16:creationId xmlns:a16="http://schemas.microsoft.com/office/drawing/2014/main" id="{1877BC4B-FD7A-4FC7-9653-988C3CD673E5}"/>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83" name="Rectangle 1535">
            <a:extLst>
              <a:ext uri="{FF2B5EF4-FFF2-40B4-BE49-F238E27FC236}">
                <a16:creationId xmlns:a16="http://schemas.microsoft.com/office/drawing/2014/main" id="{599DE27E-BA05-4BF8-984F-800E80E4324F}"/>
              </a:ext>
            </a:extLst>
          </p:cNvPr>
          <p:cNvSpPr>
            <a:spLocks noChangeArrowheads="1"/>
          </p:cNvSpPr>
          <p:nvPr/>
        </p:nvSpPr>
        <p:spPr bwMode="auto">
          <a:xfrm>
            <a:off x="1905000" y="3497263"/>
            <a:ext cx="614363" cy="412750"/>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4184" name="Group 1538">
            <a:extLst>
              <a:ext uri="{FF2B5EF4-FFF2-40B4-BE49-F238E27FC236}">
                <a16:creationId xmlns:a16="http://schemas.microsoft.com/office/drawing/2014/main" id="{9B91E908-DD35-45D7-BA20-FB5FDF41A92B}"/>
              </a:ext>
            </a:extLst>
          </p:cNvPr>
          <p:cNvGrpSpPr>
            <a:grpSpLocks/>
          </p:cNvGrpSpPr>
          <p:nvPr/>
        </p:nvGrpSpPr>
        <p:grpSpPr bwMode="auto">
          <a:xfrm>
            <a:off x="2557463" y="3497263"/>
            <a:ext cx="615950" cy="412750"/>
            <a:chOff x="1611" y="2371"/>
            <a:chExt cx="388" cy="260"/>
          </a:xfrm>
        </p:grpSpPr>
        <p:sp>
          <p:nvSpPr>
            <p:cNvPr id="9336" name="Rectangle 1536">
              <a:extLst>
                <a:ext uri="{FF2B5EF4-FFF2-40B4-BE49-F238E27FC236}">
                  <a16:creationId xmlns:a16="http://schemas.microsoft.com/office/drawing/2014/main" id="{5316E0C0-B474-41B0-81F5-FAC923A63548}"/>
                </a:ext>
              </a:extLst>
            </p:cNvPr>
            <p:cNvSpPr>
              <a:spLocks noChangeArrowheads="1"/>
            </p:cNvSpPr>
            <p:nvPr/>
          </p:nvSpPr>
          <p:spPr bwMode="auto">
            <a:xfrm>
              <a:off x="1611" y="2371"/>
              <a:ext cx="388" cy="2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37" name="Rectangle 1537">
              <a:extLst>
                <a:ext uri="{FF2B5EF4-FFF2-40B4-BE49-F238E27FC236}">
                  <a16:creationId xmlns:a16="http://schemas.microsoft.com/office/drawing/2014/main" id="{9A569387-CE13-4B7B-815F-BA1E1BFACE85}"/>
                </a:ext>
              </a:extLst>
            </p:cNvPr>
            <p:cNvSpPr>
              <a:spLocks noChangeArrowheads="1"/>
            </p:cNvSpPr>
            <p:nvPr/>
          </p:nvSpPr>
          <p:spPr bwMode="auto">
            <a:xfrm>
              <a:off x="1611" y="2371"/>
              <a:ext cx="388" cy="260"/>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4185" name="Group 1541">
            <a:extLst>
              <a:ext uri="{FF2B5EF4-FFF2-40B4-BE49-F238E27FC236}">
                <a16:creationId xmlns:a16="http://schemas.microsoft.com/office/drawing/2014/main" id="{1711B6AD-0476-4277-B63C-458FC4C2D5E4}"/>
              </a:ext>
            </a:extLst>
          </p:cNvPr>
          <p:cNvGrpSpPr>
            <a:grpSpLocks/>
          </p:cNvGrpSpPr>
          <p:nvPr/>
        </p:nvGrpSpPr>
        <p:grpSpPr bwMode="auto">
          <a:xfrm>
            <a:off x="2863850" y="3549650"/>
            <a:ext cx="25400" cy="150813"/>
            <a:chOff x="1804" y="2404"/>
            <a:chExt cx="16" cy="95"/>
          </a:xfrm>
        </p:grpSpPr>
        <p:sp>
          <p:nvSpPr>
            <p:cNvPr id="9334" name="Freeform 1539">
              <a:extLst>
                <a:ext uri="{FF2B5EF4-FFF2-40B4-BE49-F238E27FC236}">
                  <a16:creationId xmlns:a16="http://schemas.microsoft.com/office/drawing/2014/main" id="{3B88BA9A-DE93-4602-982A-AEFEB4132367}"/>
                </a:ext>
              </a:extLst>
            </p:cNvPr>
            <p:cNvSpPr>
              <a:spLocks/>
            </p:cNvSpPr>
            <p:nvPr/>
          </p:nvSpPr>
          <p:spPr bwMode="auto">
            <a:xfrm>
              <a:off x="1804" y="2404"/>
              <a:ext cx="16" cy="95"/>
            </a:xfrm>
            <a:custGeom>
              <a:avLst/>
              <a:gdLst>
                <a:gd name="T0" fmla="*/ 16 w 106"/>
                <a:gd name="T1" fmla="*/ 2 h 616"/>
                <a:gd name="T2" fmla="*/ 0 w 106"/>
                <a:gd name="T3" fmla="*/ 2 h 616"/>
                <a:gd name="T4" fmla="*/ 0 w 106"/>
                <a:gd name="T5" fmla="*/ 2 h 616"/>
                <a:gd name="T6" fmla="*/ 0 w 106"/>
                <a:gd name="T7" fmla="*/ 95 h 616"/>
                <a:gd name="T8" fmla="*/ 16 w 106"/>
                <a:gd name="T9" fmla="*/ 2 h 6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6" h="616">
                  <a:moveTo>
                    <a:pt x="106" y="15"/>
                  </a:moveTo>
                  <a:cubicBezTo>
                    <a:pt x="60" y="15"/>
                    <a:pt x="30" y="15"/>
                    <a:pt x="0" y="15"/>
                  </a:cubicBezTo>
                  <a:cubicBezTo>
                    <a:pt x="0" y="0"/>
                    <a:pt x="0" y="15"/>
                    <a:pt x="0" y="15"/>
                  </a:cubicBezTo>
                  <a:lnTo>
                    <a:pt x="0" y="616"/>
                  </a:lnTo>
                  <a:lnTo>
                    <a:pt x="106" y="15"/>
                  </a:lnTo>
                  <a:close/>
                </a:path>
              </a:pathLst>
            </a:custGeom>
            <a:solidFill>
              <a:srgbClr val="808080"/>
            </a:solidFill>
            <a:ln w="0">
              <a:solidFill>
                <a:srgbClr val="000000"/>
              </a:solidFill>
              <a:prstDash val="solid"/>
              <a:round/>
              <a:headEnd/>
              <a:tailEnd/>
            </a:ln>
          </p:spPr>
          <p:txBody>
            <a:bodyPr/>
            <a:lstStyle/>
            <a:p>
              <a:endParaRPr lang="en-GB"/>
            </a:p>
          </p:txBody>
        </p:sp>
        <p:sp>
          <p:nvSpPr>
            <p:cNvPr id="9335" name="Freeform 1540">
              <a:extLst>
                <a:ext uri="{FF2B5EF4-FFF2-40B4-BE49-F238E27FC236}">
                  <a16:creationId xmlns:a16="http://schemas.microsoft.com/office/drawing/2014/main" id="{568131F0-EE5F-4C61-A164-3AA790590727}"/>
                </a:ext>
              </a:extLst>
            </p:cNvPr>
            <p:cNvSpPr>
              <a:spLocks/>
            </p:cNvSpPr>
            <p:nvPr/>
          </p:nvSpPr>
          <p:spPr bwMode="auto">
            <a:xfrm>
              <a:off x="1804" y="2404"/>
              <a:ext cx="16" cy="95"/>
            </a:xfrm>
            <a:custGeom>
              <a:avLst/>
              <a:gdLst>
                <a:gd name="T0" fmla="*/ 16 w 106"/>
                <a:gd name="T1" fmla="*/ 2 h 616"/>
                <a:gd name="T2" fmla="*/ 0 w 106"/>
                <a:gd name="T3" fmla="*/ 2 h 616"/>
                <a:gd name="T4" fmla="*/ 0 w 106"/>
                <a:gd name="T5" fmla="*/ 2 h 616"/>
                <a:gd name="T6" fmla="*/ 0 w 106"/>
                <a:gd name="T7" fmla="*/ 95 h 616"/>
                <a:gd name="T8" fmla="*/ 16 w 106"/>
                <a:gd name="T9" fmla="*/ 2 h 6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6" h="616">
                  <a:moveTo>
                    <a:pt x="106" y="15"/>
                  </a:moveTo>
                  <a:cubicBezTo>
                    <a:pt x="60" y="15"/>
                    <a:pt x="30" y="15"/>
                    <a:pt x="0" y="15"/>
                  </a:cubicBezTo>
                  <a:cubicBezTo>
                    <a:pt x="0" y="0"/>
                    <a:pt x="0" y="15"/>
                    <a:pt x="0" y="15"/>
                  </a:cubicBezTo>
                  <a:lnTo>
                    <a:pt x="0" y="616"/>
                  </a:lnTo>
                  <a:lnTo>
                    <a:pt x="106" y="15"/>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186" name="Group 1544">
            <a:extLst>
              <a:ext uri="{FF2B5EF4-FFF2-40B4-BE49-F238E27FC236}">
                <a16:creationId xmlns:a16="http://schemas.microsoft.com/office/drawing/2014/main" id="{720C1521-8F8C-45B3-A70C-CE7AABAC7219}"/>
              </a:ext>
            </a:extLst>
          </p:cNvPr>
          <p:cNvGrpSpPr>
            <a:grpSpLocks/>
          </p:cNvGrpSpPr>
          <p:nvPr/>
        </p:nvGrpSpPr>
        <p:grpSpPr bwMode="auto">
          <a:xfrm>
            <a:off x="2863850" y="3552825"/>
            <a:ext cx="82550" cy="147638"/>
            <a:chOff x="1804" y="2406"/>
            <a:chExt cx="52" cy="93"/>
          </a:xfrm>
        </p:grpSpPr>
        <p:sp>
          <p:nvSpPr>
            <p:cNvPr id="9332" name="Freeform 1542">
              <a:extLst>
                <a:ext uri="{FF2B5EF4-FFF2-40B4-BE49-F238E27FC236}">
                  <a16:creationId xmlns:a16="http://schemas.microsoft.com/office/drawing/2014/main" id="{060D82A6-EF62-4237-A34D-C31F6806CB94}"/>
                </a:ext>
              </a:extLst>
            </p:cNvPr>
            <p:cNvSpPr>
              <a:spLocks/>
            </p:cNvSpPr>
            <p:nvPr/>
          </p:nvSpPr>
          <p:spPr bwMode="auto">
            <a:xfrm>
              <a:off x="1804" y="2406"/>
              <a:ext cx="52" cy="93"/>
            </a:xfrm>
            <a:custGeom>
              <a:avLst/>
              <a:gdLst>
                <a:gd name="T0" fmla="*/ 52 w 339"/>
                <a:gd name="T1" fmla="*/ 14 h 600"/>
                <a:gd name="T2" fmla="*/ 17 w 339"/>
                <a:gd name="T3" fmla="*/ 0 h 600"/>
                <a:gd name="T4" fmla="*/ 0 w 339"/>
                <a:gd name="T5" fmla="*/ 93 h 600"/>
                <a:gd name="T6" fmla="*/ 52 w 339"/>
                <a:gd name="T7" fmla="*/ 14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9" h="600">
                  <a:moveTo>
                    <a:pt x="339" y="93"/>
                  </a:moveTo>
                  <a:cubicBezTo>
                    <a:pt x="262" y="47"/>
                    <a:pt x="185" y="16"/>
                    <a:pt x="108" y="0"/>
                  </a:cubicBezTo>
                  <a:lnTo>
                    <a:pt x="0" y="600"/>
                  </a:lnTo>
                  <a:lnTo>
                    <a:pt x="339" y="93"/>
                  </a:lnTo>
                  <a:close/>
                </a:path>
              </a:pathLst>
            </a:custGeom>
            <a:solidFill>
              <a:srgbClr val="C0C0C0"/>
            </a:solidFill>
            <a:ln w="0">
              <a:solidFill>
                <a:srgbClr val="000000"/>
              </a:solidFill>
              <a:prstDash val="solid"/>
              <a:round/>
              <a:headEnd/>
              <a:tailEnd/>
            </a:ln>
          </p:spPr>
          <p:txBody>
            <a:bodyPr/>
            <a:lstStyle/>
            <a:p>
              <a:endParaRPr lang="en-GB"/>
            </a:p>
          </p:txBody>
        </p:sp>
        <p:sp>
          <p:nvSpPr>
            <p:cNvPr id="9333" name="Freeform 1543">
              <a:extLst>
                <a:ext uri="{FF2B5EF4-FFF2-40B4-BE49-F238E27FC236}">
                  <a16:creationId xmlns:a16="http://schemas.microsoft.com/office/drawing/2014/main" id="{B500CDA5-14C9-46B9-8EDC-EC16CDA1B5B9}"/>
                </a:ext>
              </a:extLst>
            </p:cNvPr>
            <p:cNvSpPr>
              <a:spLocks/>
            </p:cNvSpPr>
            <p:nvPr/>
          </p:nvSpPr>
          <p:spPr bwMode="auto">
            <a:xfrm>
              <a:off x="1804" y="2406"/>
              <a:ext cx="52" cy="93"/>
            </a:xfrm>
            <a:custGeom>
              <a:avLst/>
              <a:gdLst>
                <a:gd name="T0" fmla="*/ 52 w 339"/>
                <a:gd name="T1" fmla="*/ 14 h 600"/>
                <a:gd name="T2" fmla="*/ 17 w 339"/>
                <a:gd name="T3" fmla="*/ 0 h 600"/>
                <a:gd name="T4" fmla="*/ 0 w 339"/>
                <a:gd name="T5" fmla="*/ 93 h 600"/>
                <a:gd name="T6" fmla="*/ 52 w 339"/>
                <a:gd name="T7" fmla="*/ 14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9" h="600">
                  <a:moveTo>
                    <a:pt x="339" y="93"/>
                  </a:moveTo>
                  <a:cubicBezTo>
                    <a:pt x="262" y="47"/>
                    <a:pt x="185" y="16"/>
                    <a:pt x="108" y="0"/>
                  </a:cubicBezTo>
                  <a:lnTo>
                    <a:pt x="0" y="600"/>
                  </a:lnTo>
                  <a:lnTo>
                    <a:pt x="339" y="93"/>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187" name="Group 1547">
            <a:extLst>
              <a:ext uri="{FF2B5EF4-FFF2-40B4-BE49-F238E27FC236}">
                <a16:creationId xmlns:a16="http://schemas.microsoft.com/office/drawing/2014/main" id="{6940E369-EEE5-4E67-AC02-FCD689134E86}"/>
              </a:ext>
            </a:extLst>
          </p:cNvPr>
          <p:cNvGrpSpPr>
            <a:grpSpLocks/>
          </p:cNvGrpSpPr>
          <p:nvPr/>
        </p:nvGrpSpPr>
        <p:grpSpPr bwMode="auto">
          <a:xfrm>
            <a:off x="2863850" y="3575050"/>
            <a:ext cx="107950" cy="125413"/>
            <a:chOff x="1804" y="2420"/>
            <a:chExt cx="68" cy="79"/>
          </a:xfrm>
        </p:grpSpPr>
        <p:sp>
          <p:nvSpPr>
            <p:cNvPr id="9330" name="Freeform 1545">
              <a:extLst>
                <a:ext uri="{FF2B5EF4-FFF2-40B4-BE49-F238E27FC236}">
                  <a16:creationId xmlns:a16="http://schemas.microsoft.com/office/drawing/2014/main" id="{38A115C5-1C55-4D5B-8534-47B0E6EB9B53}"/>
                </a:ext>
              </a:extLst>
            </p:cNvPr>
            <p:cNvSpPr>
              <a:spLocks/>
            </p:cNvSpPr>
            <p:nvPr/>
          </p:nvSpPr>
          <p:spPr bwMode="auto">
            <a:xfrm>
              <a:off x="1804" y="2420"/>
              <a:ext cx="68" cy="79"/>
            </a:xfrm>
            <a:custGeom>
              <a:avLst/>
              <a:gdLst>
                <a:gd name="T0" fmla="*/ 68 w 445"/>
                <a:gd name="T1" fmla="*/ 14 h 511"/>
                <a:gd name="T2" fmla="*/ 51 w 445"/>
                <a:gd name="T3" fmla="*/ 0 h 511"/>
                <a:gd name="T4" fmla="*/ 0 w 445"/>
                <a:gd name="T5" fmla="*/ 79 h 511"/>
                <a:gd name="T6" fmla="*/ 68 w 445"/>
                <a:gd name="T7" fmla="*/ 14 h 51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5" h="511">
                  <a:moveTo>
                    <a:pt x="445" y="93"/>
                  </a:moveTo>
                  <a:cubicBezTo>
                    <a:pt x="414" y="62"/>
                    <a:pt x="368" y="31"/>
                    <a:pt x="337" y="0"/>
                  </a:cubicBezTo>
                  <a:lnTo>
                    <a:pt x="0" y="511"/>
                  </a:lnTo>
                  <a:lnTo>
                    <a:pt x="445" y="93"/>
                  </a:lnTo>
                  <a:close/>
                </a:path>
              </a:pathLst>
            </a:custGeom>
            <a:solidFill>
              <a:srgbClr val="000000"/>
            </a:solidFill>
            <a:ln w="0">
              <a:solidFill>
                <a:srgbClr val="000000"/>
              </a:solidFill>
              <a:prstDash val="solid"/>
              <a:round/>
              <a:headEnd/>
              <a:tailEnd/>
            </a:ln>
          </p:spPr>
          <p:txBody>
            <a:bodyPr/>
            <a:lstStyle/>
            <a:p>
              <a:endParaRPr lang="en-GB"/>
            </a:p>
          </p:txBody>
        </p:sp>
        <p:sp>
          <p:nvSpPr>
            <p:cNvPr id="9331" name="Freeform 1546">
              <a:extLst>
                <a:ext uri="{FF2B5EF4-FFF2-40B4-BE49-F238E27FC236}">
                  <a16:creationId xmlns:a16="http://schemas.microsoft.com/office/drawing/2014/main" id="{7AAA421F-F9AC-49D9-8ADB-8037E9D9F7F1}"/>
                </a:ext>
              </a:extLst>
            </p:cNvPr>
            <p:cNvSpPr>
              <a:spLocks/>
            </p:cNvSpPr>
            <p:nvPr/>
          </p:nvSpPr>
          <p:spPr bwMode="auto">
            <a:xfrm>
              <a:off x="1804" y="2420"/>
              <a:ext cx="68" cy="79"/>
            </a:xfrm>
            <a:custGeom>
              <a:avLst/>
              <a:gdLst>
                <a:gd name="T0" fmla="*/ 68 w 445"/>
                <a:gd name="T1" fmla="*/ 14 h 511"/>
                <a:gd name="T2" fmla="*/ 51 w 445"/>
                <a:gd name="T3" fmla="*/ 0 h 511"/>
                <a:gd name="T4" fmla="*/ 0 w 445"/>
                <a:gd name="T5" fmla="*/ 79 h 511"/>
                <a:gd name="T6" fmla="*/ 68 w 445"/>
                <a:gd name="T7" fmla="*/ 14 h 51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5" h="511">
                  <a:moveTo>
                    <a:pt x="445" y="93"/>
                  </a:moveTo>
                  <a:cubicBezTo>
                    <a:pt x="414" y="62"/>
                    <a:pt x="368" y="31"/>
                    <a:pt x="337" y="0"/>
                  </a:cubicBezTo>
                  <a:lnTo>
                    <a:pt x="0" y="511"/>
                  </a:lnTo>
                  <a:lnTo>
                    <a:pt x="445" y="93"/>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188" name="Group 1550">
            <a:extLst>
              <a:ext uri="{FF2B5EF4-FFF2-40B4-BE49-F238E27FC236}">
                <a16:creationId xmlns:a16="http://schemas.microsoft.com/office/drawing/2014/main" id="{BAD40EDA-FFE5-4E87-8A47-7CE0E74EFBB5}"/>
              </a:ext>
            </a:extLst>
          </p:cNvPr>
          <p:cNvGrpSpPr>
            <a:grpSpLocks/>
          </p:cNvGrpSpPr>
          <p:nvPr/>
        </p:nvGrpSpPr>
        <p:grpSpPr bwMode="auto">
          <a:xfrm>
            <a:off x="2714625" y="3552825"/>
            <a:ext cx="300038" cy="298450"/>
            <a:chOff x="1710" y="2406"/>
            <a:chExt cx="189" cy="188"/>
          </a:xfrm>
        </p:grpSpPr>
        <p:sp>
          <p:nvSpPr>
            <p:cNvPr id="9328" name="Freeform 1548">
              <a:extLst>
                <a:ext uri="{FF2B5EF4-FFF2-40B4-BE49-F238E27FC236}">
                  <a16:creationId xmlns:a16="http://schemas.microsoft.com/office/drawing/2014/main" id="{4FA1E05F-60E3-4ABE-939C-9C8B88E3C92B}"/>
                </a:ext>
              </a:extLst>
            </p:cNvPr>
            <p:cNvSpPr>
              <a:spLocks/>
            </p:cNvSpPr>
            <p:nvPr/>
          </p:nvSpPr>
          <p:spPr bwMode="auto">
            <a:xfrm>
              <a:off x="1710" y="2406"/>
              <a:ext cx="189" cy="188"/>
            </a:xfrm>
            <a:custGeom>
              <a:avLst/>
              <a:gdLst>
                <a:gd name="T0" fmla="*/ 93 w 1222"/>
                <a:gd name="T1" fmla="*/ 0 h 1217"/>
                <a:gd name="T2" fmla="*/ 0 w 1222"/>
                <a:gd name="T3" fmla="*/ 93 h 1217"/>
                <a:gd name="T4" fmla="*/ 93 w 1222"/>
                <a:gd name="T5" fmla="*/ 188 h 1217"/>
                <a:gd name="T6" fmla="*/ 189 w 1222"/>
                <a:gd name="T7" fmla="*/ 93 h 1217"/>
                <a:gd name="T8" fmla="*/ 163 w 1222"/>
                <a:gd name="T9" fmla="*/ 29 h 1217"/>
                <a:gd name="T10" fmla="*/ 93 w 1222"/>
                <a:gd name="T11" fmla="*/ 93 h 1217"/>
                <a:gd name="T12" fmla="*/ 93 w 1222"/>
                <a:gd name="T13" fmla="*/ 0 h 12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17">
                  <a:moveTo>
                    <a:pt x="603" y="0"/>
                  </a:moveTo>
                  <a:cubicBezTo>
                    <a:pt x="263" y="0"/>
                    <a:pt x="0" y="262"/>
                    <a:pt x="0" y="601"/>
                  </a:cubicBezTo>
                  <a:cubicBezTo>
                    <a:pt x="0" y="940"/>
                    <a:pt x="263" y="1217"/>
                    <a:pt x="603" y="1217"/>
                  </a:cubicBezTo>
                  <a:cubicBezTo>
                    <a:pt x="943" y="1217"/>
                    <a:pt x="1222" y="940"/>
                    <a:pt x="1222" y="601"/>
                  </a:cubicBezTo>
                  <a:cubicBezTo>
                    <a:pt x="1206" y="447"/>
                    <a:pt x="1160" y="293"/>
                    <a:pt x="1052" y="185"/>
                  </a:cubicBezTo>
                  <a:lnTo>
                    <a:pt x="603" y="601"/>
                  </a:lnTo>
                  <a:lnTo>
                    <a:pt x="603" y="0"/>
                  </a:lnTo>
                  <a:close/>
                </a:path>
              </a:pathLst>
            </a:custGeom>
            <a:solidFill>
              <a:srgbClr val="FFFFFF"/>
            </a:solidFill>
            <a:ln w="0">
              <a:solidFill>
                <a:srgbClr val="000000"/>
              </a:solidFill>
              <a:prstDash val="solid"/>
              <a:round/>
              <a:headEnd/>
              <a:tailEnd/>
            </a:ln>
          </p:spPr>
          <p:txBody>
            <a:bodyPr/>
            <a:lstStyle/>
            <a:p>
              <a:endParaRPr lang="en-GB"/>
            </a:p>
          </p:txBody>
        </p:sp>
        <p:sp>
          <p:nvSpPr>
            <p:cNvPr id="9329" name="Freeform 1549">
              <a:extLst>
                <a:ext uri="{FF2B5EF4-FFF2-40B4-BE49-F238E27FC236}">
                  <a16:creationId xmlns:a16="http://schemas.microsoft.com/office/drawing/2014/main" id="{75D64C15-7336-46C4-956D-D013D62B9B18}"/>
                </a:ext>
              </a:extLst>
            </p:cNvPr>
            <p:cNvSpPr>
              <a:spLocks/>
            </p:cNvSpPr>
            <p:nvPr/>
          </p:nvSpPr>
          <p:spPr bwMode="auto">
            <a:xfrm>
              <a:off x="1710" y="2406"/>
              <a:ext cx="189" cy="188"/>
            </a:xfrm>
            <a:custGeom>
              <a:avLst/>
              <a:gdLst>
                <a:gd name="T0" fmla="*/ 93 w 1222"/>
                <a:gd name="T1" fmla="*/ 0 h 1217"/>
                <a:gd name="T2" fmla="*/ 0 w 1222"/>
                <a:gd name="T3" fmla="*/ 93 h 1217"/>
                <a:gd name="T4" fmla="*/ 93 w 1222"/>
                <a:gd name="T5" fmla="*/ 188 h 1217"/>
                <a:gd name="T6" fmla="*/ 189 w 1222"/>
                <a:gd name="T7" fmla="*/ 93 h 1217"/>
                <a:gd name="T8" fmla="*/ 163 w 1222"/>
                <a:gd name="T9" fmla="*/ 29 h 1217"/>
                <a:gd name="T10" fmla="*/ 93 w 1222"/>
                <a:gd name="T11" fmla="*/ 93 h 1217"/>
                <a:gd name="T12" fmla="*/ 93 w 1222"/>
                <a:gd name="T13" fmla="*/ 0 h 12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17">
                  <a:moveTo>
                    <a:pt x="603" y="0"/>
                  </a:moveTo>
                  <a:cubicBezTo>
                    <a:pt x="263" y="0"/>
                    <a:pt x="0" y="262"/>
                    <a:pt x="0" y="601"/>
                  </a:cubicBezTo>
                  <a:cubicBezTo>
                    <a:pt x="0" y="940"/>
                    <a:pt x="263" y="1217"/>
                    <a:pt x="603" y="1217"/>
                  </a:cubicBezTo>
                  <a:cubicBezTo>
                    <a:pt x="943" y="1217"/>
                    <a:pt x="1222" y="940"/>
                    <a:pt x="1222" y="601"/>
                  </a:cubicBezTo>
                  <a:cubicBezTo>
                    <a:pt x="1206" y="447"/>
                    <a:pt x="1160" y="293"/>
                    <a:pt x="1052" y="185"/>
                  </a:cubicBezTo>
                  <a:lnTo>
                    <a:pt x="603" y="601"/>
                  </a:lnTo>
                  <a:lnTo>
                    <a:pt x="603"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4189" name="Line 1551">
            <a:extLst>
              <a:ext uri="{FF2B5EF4-FFF2-40B4-BE49-F238E27FC236}">
                <a16:creationId xmlns:a16="http://schemas.microsoft.com/office/drawing/2014/main" id="{58D6FC2B-881C-4AB3-B65B-55EFDFD45623}"/>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90" name="Line 1552">
            <a:extLst>
              <a:ext uri="{FF2B5EF4-FFF2-40B4-BE49-F238E27FC236}">
                <a16:creationId xmlns:a16="http://schemas.microsoft.com/office/drawing/2014/main" id="{22099559-216A-4B18-AD59-84CF5C433853}"/>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91" name="Line 1553">
            <a:extLst>
              <a:ext uri="{FF2B5EF4-FFF2-40B4-BE49-F238E27FC236}">
                <a16:creationId xmlns:a16="http://schemas.microsoft.com/office/drawing/2014/main" id="{8E32884E-1A26-4117-B3BD-150577A75917}"/>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92" name="Line 1554">
            <a:extLst>
              <a:ext uri="{FF2B5EF4-FFF2-40B4-BE49-F238E27FC236}">
                <a16:creationId xmlns:a16="http://schemas.microsoft.com/office/drawing/2014/main" id="{DF8E6DAD-B89F-4F93-88B8-3A6BB7841047}"/>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93" name="Line 1555">
            <a:extLst>
              <a:ext uri="{FF2B5EF4-FFF2-40B4-BE49-F238E27FC236}">
                <a16:creationId xmlns:a16="http://schemas.microsoft.com/office/drawing/2014/main" id="{1D90C19C-684E-4B4F-9691-9CB7BE6073D3}"/>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94" name="Line 1556">
            <a:extLst>
              <a:ext uri="{FF2B5EF4-FFF2-40B4-BE49-F238E27FC236}">
                <a16:creationId xmlns:a16="http://schemas.microsoft.com/office/drawing/2014/main" id="{EF9396BF-0378-46B5-8F99-E81D5FC2C3D6}"/>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95" name="Line 1557">
            <a:extLst>
              <a:ext uri="{FF2B5EF4-FFF2-40B4-BE49-F238E27FC236}">
                <a16:creationId xmlns:a16="http://schemas.microsoft.com/office/drawing/2014/main" id="{6D70F52F-CBB8-4668-8070-C18807E7257F}"/>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96" name="Line 1558">
            <a:extLst>
              <a:ext uri="{FF2B5EF4-FFF2-40B4-BE49-F238E27FC236}">
                <a16:creationId xmlns:a16="http://schemas.microsoft.com/office/drawing/2014/main" id="{2E54D0B4-B72F-4BB3-9EA5-03C73C9AA797}"/>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97" name="Line 1559">
            <a:extLst>
              <a:ext uri="{FF2B5EF4-FFF2-40B4-BE49-F238E27FC236}">
                <a16:creationId xmlns:a16="http://schemas.microsoft.com/office/drawing/2014/main" id="{8061B9EC-784B-4EA5-A9D6-F8B0EA71C547}"/>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98" name="Line 1560">
            <a:extLst>
              <a:ext uri="{FF2B5EF4-FFF2-40B4-BE49-F238E27FC236}">
                <a16:creationId xmlns:a16="http://schemas.microsoft.com/office/drawing/2014/main" id="{306CAEF6-DF38-4327-9057-1C4FAFA65427}"/>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99" name="Line 1561">
            <a:extLst>
              <a:ext uri="{FF2B5EF4-FFF2-40B4-BE49-F238E27FC236}">
                <a16:creationId xmlns:a16="http://schemas.microsoft.com/office/drawing/2014/main" id="{64CF9F8A-9169-4922-AE85-BF4F6D52726C}"/>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00" name="Line 1562">
            <a:extLst>
              <a:ext uri="{FF2B5EF4-FFF2-40B4-BE49-F238E27FC236}">
                <a16:creationId xmlns:a16="http://schemas.microsoft.com/office/drawing/2014/main" id="{EE4F79AC-D45F-49B8-B7F8-9B1D7917BD66}"/>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01" name="Line 1563">
            <a:extLst>
              <a:ext uri="{FF2B5EF4-FFF2-40B4-BE49-F238E27FC236}">
                <a16:creationId xmlns:a16="http://schemas.microsoft.com/office/drawing/2014/main" id="{FF101318-5A42-4C19-8C61-54E58A8079B4}"/>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02" name="Line 1564">
            <a:extLst>
              <a:ext uri="{FF2B5EF4-FFF2-40B4-BE49-F238E27FC236}">
                <a16:creationId xmlns:a16="http://schemas.microsoft.com/office/drawing/2014/main" id="{51DBCDB7-678D-48FB-9976-561EBB34376A}"/>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03" name="Line 1565">
            <a:extLst>
              <a:ext uri="{FF2B5EF4-FFF2-40B4-BE49-F238E27FC236}">
                <a16:creationId xmlns:a16="http://schemas.microsoft.com/office/drawing/2014/main" id="{C022A967-A37A-4720-BEDF-C973E473FBFF}"/>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04" name="Line 1566">
            <a:extLst>
              <a:ext uri="{FF2B5EF4-FFF2-40B4-BE49-F238E27FC236}">
                <a16:creationId xmlns:a16="http://schemas.microsoft.com/office/drawing/2014/main" id="{3A817019-65F1-43F1-B03A-7D07C6B3C339}"/>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05" name="Line 1567">
            <a:extLst>
              <a:ext uri="{FF2B5EF4-FFF2-40B4-BE49-F238E27FC236}">
                <a16:creationId xmlns:a16="http://schemas.microsoft.com/office/drawing/2014/main" id="{A5B614DE-2D61-4DC5-BE68-CE325860D38A}"/>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06" name="Line 1568">
            <a:extLst>
              <a:ext uri="{FF2B5EF4-FFF2-40B4-BE49-F238E27FC236}">
                <a16:creationId xmlns:a16="http://schemas.microsoft.com/office/drawing/2014/main" id="{A37025E9-D6D7-4534-AB14-8EBED08F14A5}"/>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07" name="Line 1569">
            <a:extLst>
              <a:ext uri="{FF2B5EF4-FFF2-40B4-BE49-F238E27FC236}">
                <a16:creationId xmlns:a16="http://schemas.microsoft.com/office/drawing/2014/main" id="{D64DE3FE-889C-4022-943F-67A16CA52FC7}"/>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08" name="Line 1570">
            <a:extLst>
              <a:ext uri="{FF2B5EF4-FFF2-40B4-BE49-F238E27FC236}">
                <a16:creationId xmlns:a16="http://schemas.microsoft.com/office/drawing/2014/main" id="{896C88BE-0CEA-4CCF-B186-7FDEF26D8FB9}"/>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09" name="Line 1571">
            <a:extLst>
              <a:ext uri="{FF2B5EF4-FFF2-40B4-BE49-F238E27FC236}">
                <a16:creationId xmlns:a16="http://schemas.microsoft.com/office/drawing/2014/main" id="{CD51F931-7AAE-45A2-A591-C8E576678CDD}"/>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10" name="Line 1572">
            <a:extLst>
              <a:ext uri="{FF2B5EF4-FFF2-40B4-BE49-F238E27FC236}">
                <a16:creationId xmlns:a16="http://schemas.microsoft.com/office/drawing/2014/main" id="{4DC7E518-CDB9-4E58-B29C-9D965A8D55B8}"/>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11" name="Line 1573">
            <a:extLst>
              <a:ext uri="{FF2B5EF4-FFF2-40B4-BE49-F238E27FC236}">
                <a16:creationId xmlns:a16="http://schemas.microsoft.com/office/drawing/2014/main" id="{7BF8C5B7-E5EC-4285-A99F-723B43688BDA}"/>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12" name="Line 1574">
            <a:extLst>
              <a:ext uri="{FF2B5EF4-FFF2-40B4-BE49-F238E27FC236}">
                <a16:creationId xmlns:a16="http://schemas.microsoft.com/office/drawing/2014/main" id="{77A6DBA6-2E28-4623-A013-10860DBF92A4}"/>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13" name="Line 1575">
            <a:extLst>
              <a:ext uri="{FF2B5EF4-FFF2-40B4-BE49-F238E27FC236}">
                <a16:creationId xmlns:a16="http://schemas.microsoft.com/office/drawing/2014/main" id="{9943AA01-04DC-490A-BC4F-E799A275DCD3}"/>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14" name="Line 1576">
            <a:extLst>
              <a:ext uri="{FF2B5EF4-FFF2-40B4-BE49-F238E27FC236}">
                <a16:creationId xmlns:a16="http://schemas.microsoft.com/office/drawing/2014/main" id="{FE766BFB-8E00-4F8B-BF0D-0E3D08EBE77B}"/>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15" name="Line 1577">
            <a:extLst>
              <a:ext uri="{FF2B5EF4-FFF2-40B4-BE49-F238E27FC236}">
                <a16:creationId xmlns:a16="http://schemas.microsoft.com/office/drawing/2014/main" id="{725CEDAC-5E80-4E59-BB99-85A81A2F9564}"/>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16" name="Line 1578">
            <a:extLst>
              <a:ext uri="{FF2B5EF4-FFF2-40B4-BE49-F238E27FC236}">
                <a16:creationId xmlns:a16="http://schemas.microsoft.com/office/drawing/2014/main" id="{3BAC09C1-B60A-413F-B7AC-4E8D56AE520F}"/>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17" name="Line 1579">
            <a:extLst>
              <a:ext uri="{FF2B5EF4-FFF2-40B4-BE49-F238E27FC236}">
                <a16:creationId xmlns:a16="http://schemas.microsoft.com/office/drawing/2014/main" id="{33889394-39E0-4A7E-8BE2-3154118040C1}"/>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18" name="Line 1580">
            <a:extLst>
              <a:ext uri="{FF2B5EF4-FFF2-40B4-BE49-F238E27FC236}">
                <a16:creationId xmlns:a16="http://schemas.microsoft.com/office/drawing/2014/main" id="{3324CA02-BDE8-4700-B701-D92BD338BEF0}"/>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19" name="Line 1581">
            <a:extLst>
              <a:ext uri="{FF2B5EF4-FFF2-40B4-BE49-F238E27FC236}">
                <a16:creationId xmlns:a16="http://schemas.microsoft.com/office/drawing/2014/main" id="{ECE7A2EE-FF09-405F-8802-9F365DF10CE5}"/>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20" name="Line 1582">
            <a:extLst>
              <a:ext uri="{FF2B5EF4-FFF2-40B4-BE49-F238E27FC236}">
                <a16:creationId xmlns:a16="http://schemas.microsoft.com/office/drawing/2014/main" id="{150B4D72-6FB6-4B35-846D-257325EB8211}"/>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21" name="Line 1583">
            <a:extLst>
              <a:ext uri="{FF2B5EF4-FFF2-40B4-BE49-F238E27FC236}">
                <a16:creationId xmlns:a16="http://schemas.microsoft.com/office/drawing/2014/main" id="{F888EF14-280F-4F3B-BB28-15E316F4979F}"/>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22" name="Line 1584">
            <a:extLst>
              <a:ext uri="{FF2B5EF4-FFF2-40B4-BE49-F238E27FC236}">
                <a16:creationId xmlns:a16="http://schemas.microsoft.com/office/drawing/2014/main" id="{8A5F5F37-E328-4073-A49E-F2C0D60C1C93}"/>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23" name="Rectangle 1585">
            <a:extLst>
              <a:ext uri="{FF2B5EF4-FFF2-40B4-BE49-F238E27FC236}">
                <a16:creationId xmlns:a16="http://schemas.microsoft.com/office/drawing/2014/main" id="{81C3ADB6-6B1F-4CA0-A63E-4CE0976DDA15}"/>
              </a:ext>
            </a:extLst>
          </p:cNvPr>
          <p:cNvSpPr>
            <a:spLocks noChangeArrowheads="1"/>
          </p:cNvSpPr>
          <p:nvPr/>
        </p:nvSpPr>
        <p:spPr bwMode="auto">
          <a:xfrm>
            <a:off x="2557463" y="3497263"/>
            <a:ext cx="615950" cy="412750"/>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4224" name="Group 1634">
            <a:extLst>
              <a:ext uri="{FF2B5EF4-FFF2-40B4-BE49-F238E27FC236}">
                <a16:creationId xmlns:a16="http://schemas.microsoft.com/office/drawing/2014/main" id="{1C05AF3C-EBD5-4907-8C0C-FA75CB783F12}"/>
              </a:ext>
            </a:extLst>
          </p:cNvPr>
          <p:cNvGrpSpPr>
            <a:grpSpLocks/>
          </p:cNvGrpSpPr>
          <p:nvPr/>
        </p:nvGrpSpPr>
        <p:grpSpPr bwMode="auto">
          <a:xfrm>
            <a:off x="4570413" y="1687513"/>
            <a:ext cx="612775" cy="411162"/>
            <a:chOff x="2879" y="1231"/>
            <a:chExt cx="386" cy="259"/>
          </a:xfrm>
        </p:grpSpPr>
        <p:sp>
          <p:nvSpPr>
            <p:cNvPr id="9326" name="Rectangle 1632">
              <a:extLst>
                <a:ext uri="{FF2B5EF4-FFF2-40B4-BE49-F238E27FC236}">
                  <a16:creationId xmlns:a16="http://schemas.microsoft.com/office/drawing/2014/main" id="{6026A4F8-DA94-4137-BF59-84EAAE7E9B53}"/>
                </a:ext>
              </a:extLst>
            </p:cNvPr>
            <p:cNvSpPr>
              <a:spLocks noChangeArrowheads="1"/>
            </p:cNvSpPr>
            <p:nvPr/>
          </p:nvSpPr>
          <p:spPr bwMode="auto">
            <a:xfrm>
              <a:off x="2879" y="1231"/>
              <a:ext cx="386" cy="25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27" name="Rectangle 1633">
              <a:extLst>
                <a:ext uri="{FF2B5EF4-FFF2-40B4-BE49-F238E27FC236}">
                  <a16:creationId xmlns:a16="http://schemas.microsoft.com/office/drawing/2014/main" id="{4824C34D-17A5-45B2-9728-CB0892D33BC1}"/>
                </a:ext>
              </a:extLst>
            </p:cNvPr>
            <p:cNvSpPr>
              <a:spLocks noChangeArrowheads="1"/>
            </p:cNvSpPr>
            <p:nvPr/>
          </p:nvSpPr>
          <p:spPr bwMode="auto">
            <a:xfrm>
              <a:off x="2879" y="1231"/>
              <a:ext cx="386" cy="259"/>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4225" name="Group 1637">
            <a:extLst>
              <a:ext uri="{FF2B5EF4-FFF2-40B4-BE49-F238E27FC236}">
                <a16:creationId xmlns:a16="http://schemas.microsoft.com/office/drawing/2014/main" id="{31553463-54E3-49A8-9C78-8C9D43DE07EE}"/>
              </a:ext>
            </a:extLst>
          </p:cNvPr>
          <p:cNvGrpSpPr>
            <a:grpSpLocks/>
          </p:cNvGrpSpPr>
          <p:nvPr/>
        </p:nvGrpSpPr>
        <p:grpSpPr bwMode="auto">
          <a:xfrm>
            <a:off x="4876800" y="1744663"/>
            <a:ext cx="26988" cy="146050"/>
            <a:chOff x="3072" y="1267"/>
            <a:chExt cx="17" cy="92"/>
          </a:xfrm>
        </p:grpSpPr>
        <p:sp>
          <p:nvSpPr>
            <p:cNvPr id="9324" name="Freeform 1635">
              <a:extLst>
                <a:ext uri="{FF2B5EF4-FFF2-40B4-BE49-F238E27FC236}">
                  <a16:creationId xmlns:a16="http://schemas.microsoft.com/office/drawing/2014/main" id="{7CA97AF5-7E8C-4F50-B29E-12D999EDDE9C}"/>
                </a:ext>
              </a:extLst>
            </p:cNvPr>
            <p:cNvSpPr>
              <a:spLocks/>
            </p:cNvSpPr>
            <p:nvPr/>
          </p:nvSpPr>
          <p:spPr bwMode="auto">
            <a:xfrm>
              <a:off x="3072" y="1267"/>
              <a:ext cx="17" cy="92"/>
            </a:xfrm>
            <a:custGeom>
              <a:avLst/>
              <a:gdLst>
                <a:gd name="T0" fmla="*/ 17 w 106"/>
                <a:gd name="T1" fmla="*/ 0 h 600"/>
                <a:gd name="T2" fmla="*/ 0 w 106"/>
                <a:gd name="T3" fmla="*/ 0 h 600"/>
                <a:gd name="T4" fmla="*/ 0 w 106"/>
                <a:gd name="T5" fmla="*/ 92 h 600"/>
                <a:gd name="T6" fmla="*/ 17 w 106"/>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6" h="600">
                  <a:moveTo>
                    <a:pt x="106" y="0"/>
                  </a:moveTo>
                  <a:cubicBezTo>
                    <a:pt x="60" y="0"/>
                    <a:pt x="30" y="0"/>
                    <a:pt x="0" y="0"/>
                  </a:cubicBezTo>
                  <a:lnTo>
                    <a:pt x="0" y="600"/>
                  </a:lnTo>
                  <a:lnTo>
                    <a:pt x="106" y="0"/>
                  </a:lnTo>
                  <a:close/>
                </a:path>
              </a:pathLst>
            </a:custGeom>
            <a:solidFill>
              <a:srgbClr val="808080"/>
            </a:solidFill>
            <a:ln w="0">
              <a:solidFill>
                <a:srgbClr val="000000"/>
              </a:solidFill>
              <a:prstDash val="solid"/>
              <a:round/>
              <a:headEnd/>
              <a:tailEnd/>
            </a:ln>
          </p:spPr>
          <p:txBody>
            <a:bodyPr/>
            <a:lstStyle/>
            <a:p>
              <a:endParaRPr lang="en-GB"/>
            </a:p>
          </p:txBody>
        </p:sp>
        <p:sp>
          <p:nvSpPr>
            <p:cNvPr id="9325" name="Freeform 1636">
              <a:extLst>
                <a:ext uri="{FF2B5EF4-FFF2-40B4-BE49-F238E27FC236}">
                  <a16:creationId xmlns:a16="http://schemas.microsoft.com/office/drawing/2014/main" id="{BEE9B913-10BD-40B0-9955-0D2B6B1EBFDA}"/>
                </a:ext>
              </a:extLst>
            </p:cNvPr>
            <p:cNvSpPr>
              <a:spLocks/>
            </p:cNvSpPr>
            <p:nvPr/>
          </p:nvSpPr>
          <p:spPr bwMode="auto">
            <a:xfrm>
              <a:off x="3072" y="1267"/>
              <a:ext cx="17" cy="92"/>
            </a:xfrm>
            <a:custGeom>
              <a:avLst/>
              <a:gdLst>
                <a:gd name="T0" fmla="*/ 17 w 106"/>
                <a:gd name="T1" fmla="*/ 0 h 600"/>
                <a:gd name="T2" fmla="*/ 0 w 106"/>
                <a:gd name="T3" fmla="*/ 0 h 600"/>
                <a:gd name="T4" fmla="*/ 0 w 106"/>
                <a:gd name="T5" fmla="*/ 92 h 600"/>
                <a:gd name="T6" fmla="*/ 17 w 106"/>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6" h="600">
                  <a:moveTo>
                    <a:pt x="106" y="0"/>
                  </a:moveTo>
                  <a:cubicBezTo>
                    <a:pt x="60" y="0"/>
                    <a:pt x="30" y="0"/>
                    <a:pt x="0" y="0"/>
                  </a:cubicBezTo>
                  <a:lnTo>
                    <a:pt x="0" y="600"/>
                  </a:lnTo>
                  <a:lnTo>
                    <a:pt x="106"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226" name="Group 1640">
            <a:extLst>
              <a:ext uri="{FF2B5EF4-FFF2-40B4-BE49-F238E27FC236}">
                <a16:creationId xmlns:a16="http://schemas.microsoft.com/office/drawing/2014/main" id="{FC2F3D39-FC0A-4750-B07D-92996AEE4F5D}"/>
              </a:ext>
            </a:extLst>
          </p:cNvPr>
          <p:cNvGrpSpPr>
            <a:grpSpLocks/>
          </p:cNvGrpSpPr>
          <p:nvPr/>
        </p:nvGrpSpPr>
        <p:grpSpPr bwMode="auto">
          <a:xfrm>
            <a:off x="4876800" y="1744663"/>
            <a:ext cx="87313" cy="146050"/>
            <a:chOff x="3072" y="1267"/>
            <a:chExt cx="55" cy="92"/>
          </a:xfrm>
        </p:grpSpPr>
        <p:sp>
          <p:nvSpPr>
            <p:cNvPr id="9322" name="Freeform 1638">
              <a:extLst>
                <a:ext uri="{FF2B5EF4-FFF2-40B4-BE49-F238E27FC236}">
                  <a16:creationId xmlns:a16="http://schemas.microsoft.com/office/drawing/2014/main" id="{8A12301A-A4D6-468E-B0BA-3CBF72B6F06B}"/>
                </a:ext>
              </a:extLst>
            </p:cNvPr>
            <p:cNvSpPr>
              <a:spLocks/>
            </p:cNvSpPr>
            <p:nvPr/>
          </p:nvSpPr>
          <p:spPr bwMode="auto">
            <a:xfrm>
              <a:off x="3072" y="1267"/>
              <a:ext cx="55" cy="92"/>
            </a:xfrm>
            <a:custGeom>
              <a:avLst/>
              <a:gdLst>
                <a:gd name="T0" fmla="*/ 55 w 356"/>
                <a:gd name="T1" fmla="*/ 17 h 600"/>
                <a:gd name="T2" fmla="*/ 17 w 356"/>
                <a:gd name="T3" fmla="*/ 0 h 600"/>
                <a:gd name="T4" fmla="*/ 0 w 356"/>
                <a:gd name="T5" fmla="*/ 92 h 600"/>
                <a:gd name="T6" fmla="*/ 55 w 356"/>
                <a:gd name="T7" fmla="*/ 17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6" h="600">
                  <a:moveTo>
                    <a:pt x="356" y="108"/>
                  </a:moveTo>
                  <a:cubicBezTo>
                    <a:pt x="278" y="62"/>
                    <a:pt x="186" y="16"/>
                    <a:pt x="108" y="0"/>
                  </a:cubicBezTo>
                  <a:lnTo>
                    <a:pt x="0" y="600"/>
                  </a:lnTo>
                  <a:lnTo>
                    <a:pt x="356" y="108"/>
                  </a:lnTo>
                  <a:close/>
                </a:path>
              </a:pathLst>
            </a:custGeom>
            <a:solidFill>
              <a:srgbClr val="C0C0C0"/>
            </a:solidFill>
            <a:ln w="0">
              <a:solidFill>
                <a:srgbClr val="000000"/>
              </a:solidFill>
              <a:prstDash val="solid"/>
              <a:round/>
              <a:headEnd/>
              <a:tailEnd/>
            </a:ln>
          </p:spPr>
          <p:txBody>
            <a:bodyPr/>
            <a:lstStyle/>
            <a:p>
              <a:endParaRPr lang="en-GB"/>
            </a:p>
          </p:txBody>
        </p:sp>
        <p:sp>
          <p:nvSpPr>
            <p:cNvPr id="9323" name="Freeform 1639">
              <a:extLst>
                <a:ext uri="{FF2B5EF4-FFF2-40B4-BE49-F238E27FC236}">
                  <a16:creationId xmlns:a16="http://schemas.microsoft.com/office/drawing/2014/main" id="{5AA21B85-33EF-415D-B029-DE042687B76D}"/>
                </a:ext>
              </a:extLst>
            </p:cNvPr>
            <p:cNvSpPr>
              <a:spLocks/>
            </p:cNvSpPr>
            <p:nvPr/>
          </p:nvSpPr>
          <p:spPr bwMode="auto">
            <a:xfrm>
              <a:off x="3072" y="1267"/>
              <a:ext cx="55" cy="92"/>
            </a:xfrm>
            <a:custGeom>
              <a:avLst/>
              <a:gdLst>
                <a:gd name="T0" fmla="*/ 55 w 356"/>
                <a:gd name="T1" fmla="*/ 17 h 600"/>
                <a:gd name="T2" fmla="*/ 17 w 356"/>
                <a:gd name="T3" fmla="*/ 0 h 600"/>
                <a:gd name="T4" fmla="*/ 0 w 356"/>
                <a:gd name="T5" fmla="*/ 92 h 600"/>
                <a:gd name="T6" fmla="*/ 55 w 356"/>
                <a:gd name="T7" fmla="*/ 17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6" h="600">
                  <a:moveTo>
                    <a:pt x="356" y="108"/>
                  </a:moveTo>
                  <a:cubicBezTo>
                    <a:pt x="278" y="62"/>
                    <a:pt x="186" y="16"/>
                    <a:pt x="108" y="0"/>
                  </a:cubicBezTo>
                  <a:lnTo>
                    <a:pt x="0" y="600"/>
                  </a:lnTo>
                  <a:lnTo>
                    <a:pt x="356" y="108"/>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227" name="Group 1643">
            <a:extLst>
              <a:ext uri="{FF2B5EF4-FFF2-40B4-BE49-F238E27FC236}">
                <a16:creationId xmlns:a16="http://schemas.microsoft.com/office/drawing/2014/main" id="{5306032A-3FAD-4354-B921-525A4A4CBDDF}"/>
              </a:ext>
            </a:extLst>
          </p:cNvPr>
          <p:cNvGrpSpPr>
            <a:grpSpLocks/>
          </p:cNvGrpSpPr>
          <p:nvPr/>
        </p:nvGrpSpPr>
        <p:grpSpPr bwMode="auto">
          <a:xfrm>
            <a:off x="4876800" y="1770063"/>
            <a:ext cx="109538" cy="120650"/>
            <a:chOff x="3072" y="1283"/>
            <a:chExt cx="69" cy="76"/>
          </a:xfrm>
        </p:grpSpPr>
        <p:sp>
          <p:nvSpPr>
            <p:cNvPr id="9320" name="Freeform 1641">
              <a:extLst>
                <a:ext uri="{FF2B5EF4-FFF2-40B4-BE49-F238E27FC236}">
                  <a16:creationId xmlns:a16="http://schemas.microsoft.com/office/drawing/2014/main" id="{A5E80FB1-7CA9-4A64-A54C-5A6A0FA87C99}"/>
                </a:ext>
              </a:extLst>
            </p:cNvPr>
            <p:cNvSpPr>
              <a:spLocks/>
            </p:cNvSpPr>
            <p:nvPr/>
          </p:nvSpPr>
          <p:spPr bwMode="auto">
            <a:xfrm>
              <a:off x="3072" y="1283"/>
              <a:ext cx="69" cy="76"/>
            </a:xfrm>
            <a:custGeom>
              <a:avLst/>
              <a:gdLst>
                <a:gd name="T0" fmla="*/ 69 w 444"/>
                <a:gd name="T1" fmla="*/ 17 h 494"/>
                <a:gd name="T2" fmla="*/ 55 w 444"/>
                <a:gd name="T3" fmla="*/ 0 h 494"/>
                <a:gd name="T4" fmla="*/ 0 w 444"/>
                <a:gd name="T5" fmla="*/ 76 h 494"/>
                <a:gd name="T6" fmla="*/ 69 w 444"/>
                <a:gd name="T7" fmla="*/ 17 h 49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4" h="494">
                  <a:moveTo>
                    <a:pt x="444" y="108"/>
                  </a:moveTo>
                  <a:cubicBezTo>
                    <a:pt x="414" y="62"/>
                    <a:pt x="383" y="31"/>
                    <a:pt x="353" y="0"/>
                  </a:cubicBezTo>
                  <a:lnTo>
                    <a:pt x="0" y="494"/>
                  </a:lnTo>
                  <a:lnTo>
                    <a:pt x="444" y="108"/>
                  </a:lnTo>
                  <a:close/>
                </a:path>
              </a:pathLst>
            </a:custGeom>
            <a:solidFill>
              <a:srgbClr val="000000"/>
            </a:solidFill>
            <a:ln w="0">
              <a:solidFill>
                <a:srgbClr val="000000"/>
              </a:solidFill>
              <a:prstDash val="solid"/>
              <a:round/>
              <a:headEnd/>
              <a:tailEnd/>
            </a:ln>
          </p:spPr>
          <p:txBody>
            <a:bodyPr/>
            <a:lstStyle/>
            <a:p>
              <a:endParaRPr lang="en-GB"/>
            </a:p>
          </p:txBody>
        </p:sp>
        <p:sp>
          <p:nvSpPr>
            <p:cNvPr id="9321" name="Freeform 1642">
              <a:extLst>
                <a:ext uri="{FF2B5EF4-FFF2-40B4-BE49-F238E27FC236}">
                  <a16:creationId xmlns:a16="http://schemas.microsoft.com/office/drawing/2014/main" id="{635A645C-0513-4D8A-8C36-2A124A69B223}"/>
                </a:ext>
              </a:extLst>
            </p:cNvPr>
            <p:cNvSpPr>
              <a:spLocks/>
            </p:cNvSpPr>
            <p:nvPr/>
          </p:nvSpPr>
          <p:spPr bwMode="auto">
            <a:xfrm>
              <a:off x="3072" y="1283"/>
              <a:ext cx="69" cy="76"/>
            </a:xfrm>
            <a:custGeom>
              <a:avLst/>
              <a:gdLst>
                <a:gd name="T0" fmla="*/ 69 w 444"/>
                <a:gd name="T1" fmla="*/ 17 h 494"/>
                <a:gd name="T2" fmla="*/ 55 w 444"/>
                <a:gd name="T3" fmla="*/ 0 h 494"/>
                <a:gd name="T4" fmla="*/ 0 w 444"/>
                <a:gd name="T5" fmla="*/ 76 h 494"/>
                <a:gd name="T6" fmla="*/ 69 w 444"/>
                <a:gd name="T7" fmla="*/ 17 h 49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4" h="494">
                  <a:moveTo>
                    <a:pt x="444" y="108"/>
                  </a:moveTo>
                  <a:cubicBezTo>
                    <a:pt x="414" y="62"/>
                    <a:pt x="383" y="31"/>
                    <a:pt x="353" y="0"/>
                  </a:cubicBezTo>
                  <a:lnTo>
                    <a:pt x="0" y="494"/>
                  </a:lnTo>
                  <a:lnTo>
                    <a:pt x="444" y="108"/>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228" name="Group 1646">
            <a:extLst>
              <a:ext uri="{FF2B5EF4-FFF2-40B4-BE49-F238E27FC236}">
                <a16:creationId xmlns:a16="http://schemas.microsoft.com/office/drawing/2014/main" id="{85748A45-0887-46A2-8F94-61F6EE005867}"/>
              </a:ext>
            </a:extLst>
          </p:cNvPr>
          <p:cNvGrpSpPr>
            <a:grpSpLocks/>
          </p:cNvGrpSpPr>
          <p:nvPr/>
        </p:nvGrpSpPr>
        <p:grpSpPr bwMode="auto">
          <a:xfrm>
            <a:off x="4729163" y="1744663"/>
            <a:ext cx="295275" cy="293687"/>
            <a:chOff x="2979" y="1267"/>
            <a:chExt cx="186" cy="185"/>
          </a:xfrm>
        </p:grpSpPr>
        <p:sp>
          <p:nvSpPr>
            <p:cNvPr id="9318" name="Freeform 1644">
              <a:extLst>
                <a:ext uri="{FF2B5EF4-FFF2-40B4-BE49-F238E27FC236}">
                  <a16:creationId xmlns:a16="http://schemas.microsoft.com/office/drawing/2014/main" id="{968A676A-BB31-47E3-B449-CBFC93908A34}"/>
                </a:ext>
              </a:extLst>
            </p:cNvPr>
            <p:cNvSpPr>
              <a:spLocks/>
            </p:cNvSpPr>
            <p:nvPr/>
          </p:nvSpPr>
          <p:spPr bwMode="auto">
            <a:xfrm>
              <a:off x="2979" y="1267"/>
              <a:ext cx="186" cy="185"/>
            </a:xfrm>
            <a:custGeom>
              <a:avLst/>
              <a:gdLst>
                <a:gd name="T0" fmla="*/ 91 w 1206"/>
                <a:gd name="T1" fmla="*/ 0 h 1200"/>
                <a:gd name="T2" fmla="*/ 0 w 1206"/>
                <a:gd name="T3" fmla="*/ 90 h 1200"/>
                <a:gd name="T4" fmla="*/ 93 w 1206"/>
                <a:gd name="T5" fmla="*/ 185 h 1200"/>
                <a:gd name="T6" fmla="*/ 186 w 1206"/>
                <a:gd name="T7" fmla="*/ 93 h 1200"/>
                <a:gd name="T8" fmla="*/ 162 w 1206"/>
                <a:gd name="T9" fmla="*/ 33 h 1200"/>
                <a:gd name="T10" fmla="*/ 93 w 1206"/>
                <a:gd name="T11" fmla="*/ 93 h 1200"/>
                <a:gd name="T12" fmla="*/ 91 w 1206"/>
                <a:gd name="T13" fmla="*/ 0 h 12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6" h="1200">
                  <a:moveTo>
                    <a:pt x="588" y="0"/>
                  </a:moveTo>
                  <a:cubicBezTo>
                    <a:pt x="263" y="0"/>
                    <a:pt x="0" y="262"/>
                    <a:pt x="0" y="585"/>
                  </a:cubicBezTo>
                  <a:cubicBezTo>
                    <a:pt x="0" y="923"/>
                    <a:pt x="263" y="1200"/>
                    <a:pt x="603" y="1200"/>
                  </a:cubicBezTo>
                  <a:cubicBezTo>
                    <a:pt x="928" y="1200"/>
                    <a:pt x="1206" y="923"/>
                    <a:pt x="1206" y="600"/>
                  </a:cubicBezTo>
                  <a:cubicBezTo>
                    <a:pt x="1191" y="447"/>
                    <a:pt x="1144" y="323"/>
                    <a:pt x="1051" y="216"/>
                  </a:cubicBezTo>
                  <a:lnTo>
                    <a:pt x="603" y="600"/>
                  </a:lnTo>
                  <a:lnTo>
                    <a:pt x="588" y="0"/>
                  </a:lnTo>
                  <a:close/>
                </a:path>
              </a:pathLst>
            </a:custGeom>
            <a:solidFill>
              <a:srgbClr val="FFFFFF"/>
            </a:solidFill>
            <a:ln w="0">
              <a:solidFill>
                <a:srgbClr val="000000"/>
              </a:solidFill>
              <a:prstDash val="solid"/>
              <a:round/>
              <a:headEnd/>
              <a:tailEnd/>
            </a:ln>
          </p:spPr>
          <p:txBody>
            <a:bodyPr/>
            <a:lstStyle/>
            <a:p>
              <a:endParaRPr lang="en-GB"/>
            </a:p>
          </p:txBody>
        </p:sp>
        <p:sp>
          <p:nvSpPr>
            <p:cNvPr id="9319" name="Freeform 1645">
              <a:extLst>
                <a:ext uri="{FF2B5EF4-FFF2-40B4-BE49-F238E27FC236}">
                  <a16:creationId xmlns:a16="http://schemas.microsoft.com/office/drawing/2014/main" id="{0786D5D7-AC6F-4745-BF12-15C28AFEA65A}"/>
                </a:ext>
              </a:extLst>
            </p:cNvPr>
            <p:cNvSpPr>
              <a:spLocks/>
            </p:cNvSpPr>
            <p:nvPr/>
          </p:nvSpPr>
          <p:spPr bwMode="auto">
            <a:xfrm>
              <a:off x="2979" y="1267"/>
              <a:ext cx="186" cy="185"/>
            </a:xfrm>
            <a:custGeom>
              <a:avLst/>
              <a:gdLst>
                <a:gd name="T0" fmla="*/ 91 w 1206"/>
                <a:gd name="T1" fmla="*/ 0 h 1200"/>
                <a:gd name="T2" fmla="*/ 0 w 1206"/>
                <a:gd name="T3" fmla="*/ 90 h 1200"/>
                <a:gd name="T4" fmla="*/ 93 w 1206"/>
                <a:gd name="T5" fmla="*/ 185 h 1200"/>
                <a:gd name="T6" fmla="*/ 186 w 1206"/>
                <a:gd name="T7" fmla="*/ 93 h 1200"/>
                <a:gd name="T8" fmla="*/ 162 w 1206"/>
                <a:gd name="T9" fmla="*/ 33 h 1200"/>
                <a:gd name="T10" fmla="*/ 93 w 1206"/>
                <a:gd name="T11" fmla="*/ 93 h 1200"/>
                <a:gd name="T12" fmla="*/ 91 w 1206"/>
                <a:gd name="T13" fmla="*/ 0 h 12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6" h="1200">
                  <a:moveTo>
                    <a:pt x="588" y="0"/>
                  </a:moveTo>
                  <a:cubicBezTo>
                    <a:pt x="263" y="0"/>
                    <a:pt x="0" y="262"/>
                    <a:pt x="0" y="585"/>
                  </a:cubicBezTo>
                  <a:cubicBezTo>
                    <a:pt x="0" y="923"/>
                    <a:pt x="263" y="1200"/>
                    <a:pt x="603" y="1200"/>
                  </a:cubicBezTo>
                  <a:cubicBezTo>
                    <a:pt x="928" y="1200"/>
                    <a:pt x="1206" y="923"/>
                    <a:pt x="1206" y="600"/>
                  </a:cubicBezTo>
                  <a:cubicBezTo>
                    <a:pt x="1191" y="447"/>
                    <a:pt x="1144" y="323"/>
                    <a:pt x="1051" y="216"/>
                  </a:cubicBezTo>
                  <a:lnTo>
                    <a:pt x="603" y="600"/>
                  </a:lnTo>
                  <a:lnTo>
                    <a:pt x="588"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4229" name="Line 1647">
            <a:extLst>
              <a:ext uri="{FF2B5EF4-FFF2-40B4-BE49-F238E27FC236}">
                <a16:creationId xmlns:a16="http://schemas.microsoft.com/office/drawing/2014/main" id="{2A0D1397-D165-49A4-B9B1-D82BE4A51679}"/>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30" name="Line 1648">
            <a:extLst>
              <a:ext uri="{FF2B5EF4-FFF2-40B4-BE49-F238E27FC236}">
                <a16:creationId xmlns:a16="http://schemas.microsoft.com/office/drawing/2014/main" id="{D284F27A-0568-4DB7-8265-4702C8BEA98B}"/>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31" name="Line 1649">
            <a:extLst>
              <a:ext uri="{FF2B5EF4-FFF2-40B4-BE49-F238E27FC236}">
                <a16:creationId xmlns:a16="http://schemas.microsoft.com/office/drawing/2014/main" id="{4625E45D-F839-4E26-B4B8-010BD6A60AB0}"/>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32" name="Line 1650">
            <a:extLst>
              <a:ext uri="{FF2B5EF4-FFF2-40B4-BE49-F238E27FC236}">
                <a16:creationId xmlns:a16="http://schemas.microsoft.com/office/drawing/2014/main" id="{137FA90C-EC45-4FF6-BB59-69584B0480E9}"/>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33" name="Line 1651">
            <a:extLst>
              <a:ext uri="{FF2B5EF4-FFF2-40B4-BE49-F238E27FC236}">
                <a16:creationId xmlns:a16="http://schemas.microsoft.com/office/drawing/2014/main" id="{1DA59496-6E3E-400B-AAEC-F609D5D89221}"/>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34" name="Line 1652">
            <a:extLst>
              <a:ext uri="{FF2B5EF4-FFF2-40B4-BE49-F238E27FC236}">
                <a16:creationId xmlns:a16="http://schemas.microsoft.com/office/drawing/2014/main" id="{42A07449-C72F-4E9C-B81C-E38834E4396D}"/>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35" name="Line 1653">
            <a:extLst>
              <a:ext uri="{FF2B5EF4-FFF2-40B4-BE49-F238E27FC236}">
                <a16:creationId xmlns:a16="http://schemas.microsoft.com/office/drawing/2014/main" id="{0868F811-2F69-477F-BEFA-4D90580DE126}"/>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36" name="Line 1654">
            <a:extLst>
              <a:ext uri="{FF2B5EF4-FFF2-40B4-BE49-F238E27FC236}">
                <a16:creationId xmlns:a16="http://schemas.microsoft.com/office/drawing/2014/main" id="{8C2A95CC-BD1F-4D76-848F-04E0CFDEC340}"/>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37" name="Line 1655">
            <a:extLst>
              <a:ext uri="{FF2B5EF4-FFF2-40B4-BE49-F238E27FC236}">
                <a16:creationId xmlns:a16="http://schemas.microsoft.com/office/drawing/2014/main" id="{53F279F9-031C-4FD8-9053-51A55B17BEBF}"/>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38" name="Line 1656">
            <a:extLst>
              <a:ext uri="{FF2B5EF4-FFF2-40B4-BE49-F238E27FC236}">
                <a16:creationId xmlns:a16="http://schemas.microsoft.com/office/drawing/2014/main" id="{14E2DBA9-6862-40F7-97D1-B3831A25950C}"/>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39" name="Line 1657">
            <a:extLst>
              <a:ext uri="{FF2B5EF4-FFF2-40B4-BE49-F238E27FC236}">
                <a16:creationId xmlns:a16="http://schemas.microsoft.com/office/drawing/2014/main" id="{33AED97A-1951-436B-96D5-82BAC7186043}"/>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40" name="Line 1658">
            <a:extLst>
              <a:ext uri="{FF2B5EF4-FFF2-40B4-BE49-F238E27FC236}">
                <a16:creationId xmlns:a16="http://schemas.microsoft.com/office/drawing/2014/main" id="{59F3FBB2-6B25-489E-AC58-A34599F50B7F}"/>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41" name="Line 1659">
            <a:extLst>
              <a:ext uri="{FF2B5EF4-FFF2-40B4-BE49-F238E27FC236}">
                <a16:creationId xmlns:a16="http://schemas.microsoft.com/office/drawing/2014/main" id="{E659785B-78D4-433A-9A26-C0B776AC60ED}"/>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42" name="Line 1660">
            <a:extLst>
              <a:ext uri="{FF2B5EF4-FFF2-40B4-BE49-F238E27FC236}">
                <a16:creationId xmlns:a16="http://schemas.microsoft.com/office/drawing/2014/main" id="{D10A08CA-6BC3-44BA-ABFA-5D94C074F6CE}"/>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43" name="Line 1661">
            <a:extLst>
              <a:ext uri="{FF2B5EF4-FFF2-40B4-BE49-F238E27FC236}">
                <a16:creationId xmlns:a16="http://schemas.microsoft.com/office/drawing/2014/main" id="{8FA143CD-4AA9-4523-9344-47F0F3041064}"/>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44" name="Line 1662">
            <a:extLst>
              <a:ext uri="{FF2B5EF4-FFF2-40B4-BE49-F238E27FC236}">
                <a16:creationId xmlns:a16="http://schemas.microsoft.com/office/drawing/2014/main" id="{B034460D-5E88-49C3-81A3-E0DB767FA0C0}"/>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45" name="Line 1663">
            <a:extLst>
              <a:ext uri="{FF2B5EF4-FFF2-40B4-BE49-F238E27FC236}">
                <a16:creationId xmlns:a16="http://schemas.microsoft.com/office/drawing/2014/main" id="{AEE55DB1-08B5-4914-9D72-9957F87FC648}"/>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46" name="Line 1664">
            <a:extLst>
              <a:ext uri="{FF2B5EF4-FFF2-40B4-BE49-F238E27FC236}">
                <a16:creationId xmlns:a16="http://schemas.microsoft.com/office/drawing/2014/main" id="{F82278B8-7147-42BA-850A-C3874D14B554}"/>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47" name="Line 1665">
            <a:extLst>
              <a:ext uri="{FF2B5EF4-FFF2-40B4-BE49-F238E27FC236}">
                <a16:creationId xmlns:a16="http://schemas.microsoft.com/office/drawing/2014/main" id="{9365E1A8-7723-4EE7-866B-082158071DF6}"/>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48" name="Line 1666">
            <a:extLst>
              <a:ext uri="{FF2B5EF4-FFF2-40B4-BE49-F238E27FC236}">
                <a16:creationId xmlns:a16="http://schemas.microsoft.com/office/drawing/2014/main" id="{A49FE95F-F7CC-4708-98A1-9DEF8A69E529}"/>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49" name="Line 1667">
            <a:extLst>
              <a:ext uri="{FF2B5EF4-FFF2-40B4-BE49-F238E27FC236}">
                <a16:creationId xmlns:a16="http://schemas.microsoft.com/office/drawing/2014/main" id="{FA46373E-BC2C-4F89-A40D-3FEF74EABE00}"/>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50" name="Line 1668">
            <a:extLst>
              <a:ext uri="{FF2B5EF4-FFF2-40B4-BE49-F238E27FC236}">
                <a16:creationId xmlns:a16="http://schemas.microsoft.com/office/drawing/2014/main" id="{D2C1E2AE-1F25-4FBE-98E2-90562241897D}"/>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51" name="Line 1669">
            <a:extLst>
              <a:ext uri="{FF2B5EF4-FFF2-40B4-BE49-F238E27FC236}">
                <a16:creationId xmlns:a16="http://schemas.microsoft.com/office/drawing/2014/main" id="{04896F28-EC67-4C25-8C58-35FA0C0A3294}"/>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52" name="Line 1670">
            <a:extLst>
              <a:ext uri="{FF2B5EF4-FFF2-40B4-BE49-F238E27FC236}">
                <a16:creationId xmlns:a16="http://schemas.microsoft.com/office/drawing/2014/main" id="{C47AC875-E63D-4ED7-A4CC-420CE46BAE34}"/>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53" name="Line 1671">
            <a:extLst>
              <a:ext uri="{FF2B5EF4-FFF2-40B4-BE49-F238E27FC236}">
                <a16:creationId xmlns:a16="http://schemas.microsoft.com/office/drawing/2014/main" id="{6F3030AA-AA52-43E7-B9CA-73989609A328}"/>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54" name="Line 1672">
            <a:extLst>
              <a:ext uri="{FF2B5EF4-FFF2-40B4-BE49-F238E27FC236}">
                <a16:creationId xmlns:a16="http://schemas.microsoft.com/office/drawing/2014/main" id="{5188376D-98D0-44EC-A520-60EC3F795C5A}"/>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55" name="Line 1673">
            <a:extLst>
              <a:ext uri="{FF2B5EF4-FFF2-40B4-BE49-F238E27FC236}">
                <a16:creationId xmlns:a16="http://schemas.microsoft.com/office/drawing/2014/main" id="{6E49C4C7-F2D4-4FE5-866A-8B09593515A1}"/>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56" name="Line 1674">
            <a:extLst>
              <a:ext uri="{FF2B5EF4-FFF2-40B4-BE49-F238E27FC236}">
                <a16:creationId xmlns:a16="http://schemas.microsoft.com/office/drawing/2014/main" id="{EF4C94CC-376F-42BB-B7EF-43FD7B00F5E2}"/>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57" name="Line 1675">
            <a:extLst>
              <a:ext uri="{FF2B5EF4-FFF2-40B4-BE49-F238E27FC236}">
                <a16:creationId xmlns:a16="http://schemas.microsoft.com/office/drawing/2014/main" id="{323A6A17-D4E1-438D-B59F-19180235DCFC}"/>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58" name="Line 1676">
            <a:extLst>
              <a:ext uri="{FF2B5EF4-FFF2-40B4-BE49-F238E27FC236}">
                <a16:creationId xmlns:a16="http://schemas.microsoft.com/office/drawing/2014/main" id="{B642E981-B6CD-4053-BA9C-82EEC1199FBA}"/>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59" name="Line 1677">
            <a:extLst>
              <a:ext uri="{FF2B5EF4-FFF2-40B4-BE49-F238E27FC236}">
                <a16:creationId xmlns:a16="http://schemas.microsoft.com/office/drawing/2014/main" id="{E2B03966-D9CD-4D0A-9D1B-918700A47BAC}"/>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60" name="Line 1678">
            <a:extLst>
              <a:ext uri="{FF2B5EF4-FFF2-40B4-BE49-F238E27FC236}">
                <a16:creationId xmlns:a16="http://schemas.microsoft.com/office/drawing/2014/main" id="{ACB4FB63-88A3-409B-A83E-3E084DEF0A8C}"/>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61" name="Line 1679">
            <a:extLst>
              <a:ext uri="{FF2B5EF4-FFF2-40B4-BE49-F238E27FC236}">
                <a16:creationId xmlns:a16="http://schemas.microsoft.com/office/drawing/2014/main" id="{F21A6C18-8B35-41D2-A470-0CC525768991}"/>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62" name="Line 1680">
            <a:extLst>
              <a:ext uri="{FF2B5EF4-FFF2-40B4-BE49-F238E27FC236}">
                <a16:creationId xmlns:a16="http://schemas.microsoft.com/office/drawing/2014/main" id="{B39503EA-E712-4351-A755-0FF0C195F53D}"/>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63" name="Rectangle 1681">
            <a:extLst>
              <a:ext uri="{FF2B5EF4-FFF2-40B4-BE49-F238E27FC236}">
                <a16:creationId xmlns:a16="http://schemas.microsoft.com/office/drawing/2014/main" id="{46385C42-408A-4C25-B2BC-5520A624BB3D}"/>
              </a:ext>
            </a:extLst>
          </p:cNvPr>
          <p:cNvSpPr>
            <a:spLocks noChangeArrowheads="1"/>
          </p:cNvSpPr>
          <p:nvPr/>
        </p:nvSpPr>
        <p:spPr bwMode="auto">
          <a:xfrm>
            <a:off x="4570413" y="1687513"/>
            <a:ext cx="612775" cy="411162"/>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4264" name="Group 1684">
            <a:extLst>
              <a:ext uri="{FF2B5EF4-FFF2-40B4-BE49-F238E27FC236}">
                <a16:creationId xmlns:a16="http://schemas.microsoft.com/office/drawing/2014/main" id="{0B208AF8-76CF-4C75-9839-7239A76137DF}"/>
              </a:ext>
            </a:extLst>
          </p:cNvPr>
          <p:cNvGrpSpPr>
            <a:grpSpLocks/>
          </p:cNvGrpSpPr>
          <p:nvPr/>
        </p:nvGrpSpPr>
        <p:grpSpPr bwMode="auto">
          <a:xfrm>
            <a:off x="5216525" y="1687513"/>
            <a:ext cx="615950" cy="414337"/>
            <a:chOff x="3286" y="1231"/>
            <a:chExt cx="388" cy="261"/>
          </a:xfrm>
        </p:grpSpPr>
        <p:sp>
          <p:nvSpPr>
            <p:cNvPr id="9316" name="Rectangle 1682">
              <a:extLst>
                <a:ext uri="{FF2B5EF4-FFF2-40B4-BE49-F238E27FC236}">
                  <a16:creationId xmlns:a16="http://schemas.microsoft.com/office/drawing/2014/main" id="{FABD8AFA-6B41-484D-B628-3FCC39162C0F}"/>
                </a:ext>
              </a:extLst>
            </p:cNvPr>
            <p:cNvSpPr>
              <a:spLocks noChangeArrowheads="1"/>
            </p:cNvSpPr>
            <p:nvPr/>
          </p:nvSpPr>
          <p:spPr bwMode="auto">
            <a:xfrm>
              <a:off x="3286" y="1231"/>
              <a:ext cx="388"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17" name="Rectangle 1683">
              <a:extLst>
                <a:ext uri="{FF2B5EF4-FFF2-40B4-BE49-F238E27FC236}">
                  <a16:creationId xmlns:a16="http://schemas.microsoft.com/office/drawing/2014/main" id="{5F9C3457-DBE1-4D73-A2DB-C0B3009D78D4}"/>
                </a:ext>
              </a:extLst>
            </p:cNvPr>
            <p:cNvSpPr>
              <a:spLocks noChangeArrowheads="1"/>
            </p:cNvSpPr>
            <p:nvPr/>
          </p:nvSpPr>
          <p:spPr bwMode="auto">
            <a:xfrm>
              <a:off x="3286" y="1231"/>
              <a:ext cx="388"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4265" name="Group 1687">
            <a:extLst>
              <a:ext uri="{FF2B5EF4-FFF2-40B4-BE49-F238E27FC236}">
                <a16:creationId xmlns:a16="http://schemas.microsoft.com/office/drawing/2014/main" id="{978833B2-1307-4B24-AD1D-3A26FBC78F88}"/>
              </a:ext>
            </a:extLst>
          </p:cNvPr>
          <p:cNvGrpSpPr>
            <a:grpSpLocks/>
          </p:cNvGrpSpPr>
          <p:nvPr/>
        </p:nvGrpSpPr>
        <p:grpSpPr bwMode="auto">
          <a:xfrm>
            <a:off x="5522913" y="1739900"/>
            <a:ext cx="25400" cy="150813"/>
            <a:chOff x="3479" y="1264"/>
            <a:chExt cx="16" cy="95"/>
          </a:xfrm>
        </p:grpSpPr>
        <p:sp>
          <p:nvSpPr>
            <p:cNvPr id="9314" name="Freeform 1685">
              <a:extLst>
                <a:ext uri="{FF2B5EF4-FFF2-40B4-BE49-F238E27FC236}">
                  <a16:creationId xmlns:a16="http://schemas.microsoft.com/office/drawing/2014/main" id="{048F3459-15F5-4482-8B7F-DE956EBFB2AA}"/>
                </a:ext>
              </a:extLst>
            </p:cNvPr>
            <p:cNvSpPr>
              <a:spLocks/>
            </p:cNvSpPr>
            <p:nvPr/>
          </p:nvSpPr>
          <p:spPr bwMode="auto">
            <a:xfrm>
              <a:off x="3479" y="1264"/>
              <a:ext cx="16" cy="95"/>
            </a:xfrm>
            <a:custGeom>
              <a:avLst/>
              <a:gdLst>
                <a:gd name="T0" fmla="*/ 16 w 105"/>
                <a:gd name="T1" fmla="*/ 2 h 616"/>
                <a:gd name="T2" fmla="*/ 0 w 105"/>
                <a:gd name="T3" fmla="*/ 2 h 616"/>
                <a:gd name="T4" fmla="*/ 0 w 105"/>
                <a:gd name="T5" fmla="*/ 2 h 616"/>
                <a:gd name="T6" fmla="*/ 0 w 105"/>
                <a:gd name="T7" fmla="*/ 95 h 616"/>
                <a:gd name="T8" fmla="*/ 16 w 105"/>
                <a:gd name="T9" fmla="*/ 2 h 6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5" h="616">
                  <a:moveTo>
                    <a:pt x="105" y="15"/>
                  </a:moveTo>
                  <a:cubicBezTo>
                    <a:pt x="60" y="15"/>
                    <a:pt x="30" y="15"/>
                    <a:pt x="0" y="15"/>
                  </a:cubicBezTo>
                  <a:cubicBezTo>
                    <a:pt x="0" y="0"/>
                    <a:pt x="0" y="15"/>
                    <a:pt x="0" y="15"/>
                  </a:cubicBezTo>
                  <a:lnTo>
                    <a:pt x="0" y="616"/>
                  </a:lnTo>
                  <a:lnTo>
                    <a:pt x="105" y="15"/>
                  </a:lnTo>
                  <a:close/>
                </a:path>
              </a:pathLst>
            </a:custGeom>
            <a:solidFill>
              <a:srgbClr val="808080"/>
            </a:solidFill>
            <a:ln w="0">
              <a:solidFill>
                <a:srgbClr val="000000"/>
              </a:solidFill>
              <a:prstDash val="solid"/>
              <a:round/>
              <a:headEnd/>
              <a:tailEnd/>
            </a:ln>
          </p:spPr>
          <p:txBody>
            <a:bodyPr/>
            <a:lstStyle/>
            <a:p>
              <a:endParaRPr lang="en-GB"/>
            </a:p>
          </p:txBody>
        </p:sp>
        <p:sp>
          <p:nvSpPr>
            <p:cNvPr id="9315" name="Freeform 1686">
              <a:extLst>
                <a:ext uri="{FF2B5EF4-FFF2-40B4-BE49-F238E27FC236}">
                  <a16:creationId xmlns:a16="http://schemas.microsoft.com/office/drawing/2014/main" id="{A8AE5E5A-C84B-4EBC-9EBE-5ED40AD45278}"/>
                </a:ext>
              </a:extLst>
            </p:cNvPr>
            <p:cNvSpPr>
              <a:spLocks/>
            </p:cNvSpPr>
            <p:nvPr/>
          </p:nvSpPr>
          <p:spPr bwMode="auto">
            <a:xfrm>
              <a:off x="3479" y="1264"/>
              <a:ext cx="16" cy="95"/>
            </a:xfrm>
            <a:custGeom>
              <a:avLst/>
              <a:gdLst>
                <a:gd name="T0" fmla="*/ 16 w 105"/>
                <a:gd name="T1" fmla="*/ 2 h 616"/>
                <a:gd name="T2" fmla="*/ 0 w 105"/>
                <a:gd name="T3" fmla="*/ 2 h 616"/>
                <a:gd name="T4" fmla="*/ 0 w 105"/>
                <a:gd name="T5" fmla="*/ 2 h 616"/>
                <a:gd name="T6" fmla="*/ 0 w 105"/>
                <a:gd name="T7" fmla="*/ 95 h 616"/>
                <a:gd name="T8" fmla="*/ 16 w 105"/>
                <a:gd name="T9" fmla="*/ 2 h 6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5" h="616">
                  <a:moveTo>
                    <a:pt x="105" y="15"/>
                  </a:moveTo>
                  <a:cubicBezTo>
                    <a:pt x="60" y="15"/>
                    <a:pt x="30" y="15"/>
                    <a:pt x="0" y="15"/>
                  </a:cubicBezTo>
                  <a:cubicBezTo>
                    <a:pt x="0" y="0"/>
                    <a:pt x="0" y="15"/>
                    <a:pt x="0" y="15"/>
                  </a:cubicBezTo>
                  <a:lnTo>
                    <a:pt x="0" y="616"/>
                  </a:lnTo>
                  <a:lnTo>
                    <a:pt x="105" y="15"/>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266" name="Group 1690">
            <a:extLst>
              <a:ext uri="{FF2B5EF4-FFF2-40B4-BE49-F238E27FC236}">
                <a16:creationId xmlns:a16="http://schemas.microsoft.com/office/drawing/2014/main" id="{645D2E35-9444-4BDE-8A28-A9B471865BBB}"/>
              </a:ext>
            </a:extLst>
          </p:cNvPr>
          <p:cNvGrpSpPr>
            <a:grpSpLocks/>
          </p:cNvGrpSpPr>
          <p:nvPr/>
        </p:nvGrpSpPr>
        <p:grpSpPr bwMode="auto">
          <a:xfrm>
            <a:off x="5522913" y="1744663"/>
            <a:ext cx="82550" cy="146050"/>
            <a:chOff x="3479" y="1267"/>
            <a:chExt cx="52" cy="92"/>
          </a:xfrm>
        </p:grpSpPr>
        <p:sp>
          <p:nvSpPr>
            <p:cNvPr id="9312" name="Freeform 1688">
              <a:extLst>
                <a:ext uri="{FF2B5EF4-FFF2-40B4-BE49-F238E27FC236}">
                  <a16:creationId xmlns:a16="http://schemas.microsoft.com/office/drawing/2014/main" id="{B9DBED48-FEC4-4989-B145-EEC5710BFDC3}"/>
                </a:ext>
              </a:extLst>
            </p:cNvPr>
            <p:cNvSpPr>
              <a:spLocks/>
            </p:cNvSpPr>
            <p:nvPr/>
          </p:nvSpPr>
          <p:spPr bwMode="auto">
            <a:xfrm>
              <a:off x="3479" y="1267"/>
              <a:ext cx="52" cy="92"/>
            </a:xfrm>
            <a:custGeom>
              <a:avLst/>
              <a:gdLst>
                <a:gd name="T0" fmla="*/ 52 w 339"/>
                <a:gd name="T1" fmla="*/ 14 h 600"/>
                <a:gd name="T2" fmla="*/ 17 w 339"/>
                <a:gd name="T3" fmla="*/ 0 h 600"/>
                <a:gd name="T4" fmla="*/ 0 w 339"/>
                <a:gd name="T5" fmla="*/ 92 h 600"/>
                <a:gd name="T6" fmla="*/ 52 w 339"/>
                <a:gd name="T7" fmla="*/ 14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9" h="600">
                  <a:moveTo>
                    <a:pt x="339" y="93"/>
                  </a:moveTo>
                  <a:cubicBezTo>
                    <a:pt x="262" y="47"/>
                    <a:pt x="185" y="16"/>
                    <a:pt x="108" y="0"/>
                  </a:cubicBezTo>
                  <a:lnTo>
                    <a:pt x="0" y="600"/>
                  </a:lnTo>
                  <a:lnTo>
                    <a:pt x="339" y="93"/>
                  </a:lnTo>
                  <a:close/>
                </a:path>
              </a:pathLst>
            </a:custGeom>
            <a:solidFill>
              <a:srgbClr val="C0C0C0"/>
            </a:solidFill>
            <a:ln w="0">
              <a:solidFill>
                <a:srgbClr val="000000"/>
              </a:solidFill>
              <a:prstDash val="solid"/>
              <a:round/>
              <a:headEnd/>
              <a:tailEnd/>
            </a:ln>
          </p:spPr>
          <p:txBody>
            <a:bodyPr/>
            <a:lstStyle/>
            <a:p>
              <a:endParaRPr lang="en-GB"/>
            </a:p>
          </p:txBody>
        </p:sp>
        <p:sp>
          <p:nvSpPr>
            <p:cNvPr id="9313" name="Freeform 1689">
              <a:extLst>
                <a:ext uri="{FF2B5EF4-FFF2-40B4-BE49-F238E27FC236}">
                  <a16:creationId xmlns:a16="http://schemas.microsoft.com/office/drawing/2014/main" id="{F036ACB9-2A0B-4D8A-9CB8-60ECBE4577E1}"/>
                </a:ext>
              </a:extLst>
            </p:cNvPr>
            <p:cNvSpPr>
              <a:spLocks/>
            </p:cNvSpPr>
            <p:nvPr/>
          </p:nvSpPr>
          <p:spPr bwMode="auto">
            <a:xfrm>
              <a:off x="3479" y="1267"/>
              <a:ext cx="52" cy="92"/>
            </a:xfrm>
            <a:custGeom>
              <a:avLst/>
              <a:gdLst>
                <a:gd name="T0" fmla="*/ 52 w 339"/>
                <a:gd name="T1" fmla="*/ 14 h 600"/>
                <a:gd name="T2" fmla="*/ 17 w 339"/>
                <a:gd name="T3" fmla="*/ 0 h 600"/>
                <a:gd name="T4" fmla="*/ 0 w 339"/>
                <a:gd name="T5" fmla="*/ 92 h 600"/>
                <a:gd name="T6" fmla="*/ 52 w 339"/>
                <a:gd name="T7" fmla="*/ 14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9" h="600">
                  <a:moveTo>
                    <a:pt x="339" y="93"/>
                  </a:moveTo>
                  <a:cubicBezTo>
                    <a:pt x="262" y="47"/>
                    <a:pt x="185" y="16"/>
                    <a:pt x="108" y="0"/>
                  </a:cubicBezTo>
                  <a:lnTo>
                    <a:pt x="0" y="600"/>
                  </a:lnTo>
                  <a:lnTo>
                    <a:pt x="339" y="93"/>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267" name="Group 1693">
            <a:extLst>
              <a:ext uri="{FF2B5EF4-FFF2-40B4-BE49-F238E27FC236}">
                <a16:creationId xmlns:a16="http://schemas.microsoft.com/office/drawing/2014/main" id="{F275B901-FC1A-47AB-8241-5A443C844319}"/>
              </a:ext>
            </a:extLst>
          </p:cNvPr>
          <p:cNvGrpSpPr>
            <a:grpSpLocks/>
          </p:cNvGrpSpPr>
          <p:nvPr/>
        </p:nvGrpSpPr>
        <p:grpSpPr bwMode="auto">
          <a:xfrm>
            <a:off x="5522913" y="1766888"/>
            <a:ext cx="107950" cy="123825"/>
            <a:chOff x="3479" y="1281"/>
            <a:chExt cx="68" cy="78"/>
          </a:xfrm>
        </p:grpSpPr>
        <p:sp>
          <p:nvSpPr>
            <p:cNvPr id="9310" name="Freeform 1691">
              <a:extLst>
                <a:ext uri="{FF2B5EF4-FFF2-40B4-BE49-F238E27FC236}">
                  <a16:creationId xmlns:a16="http://schemas.microsoft.com/office/drawing/2014/main" id="{E0D6A761-7E54-4FE6-8CEB-005C2C53DC42}"/>
                </a:ext>
              </a:extLst>
            </p:cNvPr>
            <p:cNvSpPr>
              <a:spLocks/>
            </p:cNvSpPr>
            <p:nvPr/>
          </p:nvSpPr>
          <p:spPr bwMode="auto">
            <a:xfrm>
              <a:off x="3479" y="1281"/>
              <a:ext cx="68" cy="78"/>
            </a:xfrm>
            <a:custGeom>
              <a:avLst/>
              <a:gdLst>
                <a:gd name="T0" fmla="*/ 68 w 444"/>
                <a:gd name="T1" fmla="*/ 14 h 511"/>
                <a:gd name="T2" fmla="*/ 52 w 444"/>
                <a:gd name="T3" fmla="*/ 0 h 511"/>
                <a:gd name="T4" fmla="*/ 0 w 444"/>
                <a:gd name="T5" fmla="*/ 78 h 511"/>
                <a:gd name="T6" fmla="*/ 68 w 444"/>
                <a:gd name="T7" fmla="*/ 14 h 51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4" h="511">
                  <a:moveTo>
                    <a:pt x="444" y="93"/>
                  </a:moveTo>
                  <a:cubicBezTo>
                    <a:pt x="414" y="62"/>
                    <a:pt x="368" y="31"/>
                    <a:pt x="337" y="0"/>
                  </a:cubicBezTo>
                  <a:lnTo>
                    <a:pt x="0" y="511"/>
                  </a:lnTo>
                  <a:lnTo>
                    <a:pt x="444" y="93"/>
                  </a:lnTo>
                  <a:close/>
                </a:path>
              </a:pathLst>
            </a:custGeom>
            <a:solidFill>
              <a:srgbClr val="000000"/>
            </a:solidFill>
            <a:ln w="0">
              <a:solidFill>
                <a:srgbClr val="000000"/>
              </a:solidFill>
              <a:prstDash val="solid"/>
              <a:round/>
              <a:headEnd/>
              <a:tailEnd/>
            </a:ln>
          </p:spPr>
          <p:txBody>
            <a:bodyPr/>
            <a:lstStyle/>
            <a:p>
              <a:endParaRPr lang="en-GB"/>
            </a:p>
          </p:txBody>
        </p:sp>
        <p:sp>
          <p:nvSpPr>
            <p:cNvPr id="9311" name="Freeform 1692">
              <a:extLst>
                <a:ext uri="{FF2B5EF4-FFF2-40B4-BE49-F238E27FC236}">
                  <a16:creationId xmlns:a16="http://schemas.microsoft.com/office/drawing/2014/main" id="{49DFE8AF-066A-4211-B11B-104B6B057AF5}"/>
                </a:ext>
              </a:extLst>
            </p:cNvPr>
            <p:cNvSpPr>
              <a:spLocks/>
            </p:cNvSpPr>
            <p:nvPr/>
          </p:nvSpPr>
          <p:spPr bwMode="auto">
            <a:xfrm>
              <a:off x="3479" y="1281"/>
              <a:ext cx="68" cy="78"/>
            </a:xfrm>
            <a:custGeom>
              <a:avLst/>
              <a:gdLst>
                <a:gd name="T0" fmla="*/ 68 w 444"/>
                <a:gd name="T1" fmla="*/ 14 h 511"/>
                <a:gd name="T2" fmla="*/ 52 w 444"/>
                <a:gd name="T3" fmla="*/ 0 h 511"/>
                <a:gd name="T4" fmla="*/ 0 w 444"/>
                <a:gd name="T5" fmla="*/ 78 h 511"/>
                <a:gd name="T6" fmla="*/ 68 w 444"/>
                <a:gd name="T7" fmla="*/ 14 h 51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4" h="511">
                  <a:moveTo>
                    <a:pt x="444" y="93"/>
                  </a:moveTo>
                  <a:cubicBezTo>
                    <a:pt x="414" y="62"/>
                    <a:pt x="368" y="31"/>
                    <a:pt x="337" y="0"/>
                  </a:cubicBezTo>
                  <a:lnTo>
                    <a:pt x="0" y="511"/>
                  </a:lnTo>
                  <a:lnTo>
                    <a:pt x="444" y="93"/>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268" name="Group 1696">
            <a:extLst>
              <a:ext uri="{FF2B5EF4-FFF2-40B4-BE49-F238E27FC236}">
                <a16:creationId xmlns:a16="http://schemas.microsoft.com/office/drawing/2014/main" id="{8EB094A8-C869-4C54-80CB-22CE9C855546}"/>
              </a:ext>
            </a:extLst>
          </p:cNvPr>
          <p:cNvGrpSpPr>
            <a:grpSpLocks/>
          </p:cNvGrpSpPr>
          <p:nvPr/>
        </p:nvGrpSpPr>
        <p:grpSpPr bwMode="auto">
          <a:xfrm>
            <a:off x="5373688" y="1744663"/>
            <a:ext cx="300037" cy="296862"/>
            <a:chOff x="3385" y="1267"/>
            <a:chExt cx="189" cy="187"/>
          </a:xfrm>
        </p:grpSpPr>
        <p:sp>
          <p:nvSpPr>
            <p:cNvPr id="9308" name="Freeform 1694">
              <a:extLst>
                <a:ext uri="{FF2B5EF4-FFF2-40B4-BE49-F238E27FC236}">
                  <a16:creationId xmlns:a16="http://schemas.microsoft.com/office/drawing/2014/main" id="{176330B6-D9CE-4731-A0F0-6A11EAA7DB88}"/>
                </a:ext>
              </a:extLst>
            </p:cNvPr>
            <p:cNvSpPr>
              <a:spLocks/>
            </p:cNvSpPr>
            <p:nvPr/>
          </p:nvSpPr>
          <p:spPr bwMode="auto">
            <a:xfrm>
              <a:off x="3385" y="1267"/>
              <a:ext cx="189" cy="187"/>
            </a:xfrm>
            <a:custGeom>
              <a:avLst/>
              <a:gdLst>
                <a:gd name="T0" fmla="*/ 93 w 1223"/>
                <a:gd name="T1" fmla="*/ 0 h 1217"/>
                <a:gd name="T2" fmla="*/ 0 w 1223"/>
                <a:gd name="T3" fmla="*/ 92 h 1217"/>
                <a:gd name="T4" fmla="*/ 93 w 1223"/>
                <a:gd name="T5" fmla="*/ 187 h 1217"/>
                <a:gd name="T6" fmla="*/ 189 w 1223"/>
                <a:gd name="T7" fmla="*/ 92 h 1217"/>
                <a:gd name="T8" fmla="*/ 163 w 1223"/>
                <a:gd name="T9" fmla="*/ 28 h 1217"/>
                <a:gd name="T10" fmla="*/ 93 w 1223"/>
                <a:gd name="T11" fmla="*/ 92 h 1217"/>
                <a:gd name="T12" fmla="*/ 93 w 1223"/>
                <a:gd name="T13" fmla="*/ 0 h 12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3" h="1217">
                  <a:moveTo>
                    <a:pt x="604" y="0"/>
                  </a:moveTo>
                  <a:cubicBezTo>
                    <a:pt x="263" y="0"/>
                    <a:pt x="0" y="262"/>
                    <a:pt x="0" y="601"/>
                  </a:cubicBezTo>
                  <a:cubicBezTo>
                    <a:pt x="0" y="940"/>
                    <a:pt x="263" y="1217"/>
                    <a:pt x="604" y="1217"/>
                  </a:cubicBezTo>
                  <a:cubicBezTo>
                    <a:pt x="944" y="1217"/>
                    <a:pt x="1223" y="940"/>
                    <a:pt x="1223" y="601"/>
                  </a:cubicBezTo>
                  <a:cubicBezTo>
                    <a:pt x="1207" y="447"/>
                    <a:pt x="1161" y="293"/>
                    <a:pt x="1052" y="185"/>
                  </a:cubicBezTo>
                  <a:lnTo>
                    <a:pt x="604" y="601"/>
                  </a:lnTo>
                  <a:lnTo>
                    <a:pt x="604" y="0"/>
                  </a:lnTo>
                  <a:close/>
                </a:path>
              </a:pathLst>
            </a:custGeom>
            <a:solidFill>
              <a:srgbClr val="FFFFFF"/>
            </a:solidFill>
            <a:ln w="0">
              <a:solidFill>
                <a:srgbClr val="000000"/>
              </a:solidFill>
              <a:prstDash val="solid"/>
              <a:round/>
              <a:headEnd/>
              <a:tailEnd/>
            </a:ln>
          </p:spPr>
          <p:txBody>
            <a:bodyPr/>
            <a:lstStyle/>
            <a:p>
              <a:endParaRPr lang="en-GB"/>
            </a:p>
          </p:txBody>
        </p:sp>
        <p:sp>
          <p:nvSpPr>
            <p:cNvPr id="9309" name="Freeform 1695">
              <a:extLst>
                <a:ext uri="{FF2B5EF4-FFF2-40B4-BE49-F238E27FC236}">
                  <a16:creationId xmlns:a16="http://schemas.microsoft.com/office/drawing/2014/main" id="{59FC6B93-04A2-494D-B9E2-57FF90E7FA07}"/>
                </a:ext>
              </a:extLst>
            </p:cNvPr>
            <p:cNvSpPr>
              <a:spLocks/>
            </p:cNvSpPr>
            <p:nvPr/>
          </p:nvSpPr>
          <p:spPr bwMode="auto">
            <a:xfrm>
              <a:off x="3385" y="1267"/>
              <a:ext cx="189" cy="187"/>
            </a:xfrm>
            <a:custGeom>
              <a:avLst/>
              <a:gdLst>
                <a:gd name="T0" fmla="*/ 93 w 1223"/>
                <a:gd name="T1" fmla="*/ 0 h 1217"/>
                <a:gd name="T2" fmla="*/ 0 w 1223"/>
                <a:gd name="T3" fmla="*/ 92 h 1217"/>
                <a:gd name="T4" fmla="*/ 93 w 1223"/>
                <a:gd name="T5" fmla="*/ 187 h 1217"/>
                <a:gd name="T6" fmla="*/ 189 w 1223"/>
                <a:gd name="T7" fmla="*/ 92 h 1217"/>
                <a:gd name="T8" fmla="*/ 163 w 1223"/>
                <a:gd name="T9" fmla="*/ 28 h 1217"/>
                <a:gd name="T10" fmla="*/ 93 w 1223"/>
                <a:gd name="T11" fmla="*/ 92 h 1217"/>
                <a:gd name="T12" fmla="*/ 93 w 1223"/>
                <a:gd name="T13" fmla="*/ 0 h 12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3" h="1217">
                  <a:moveTo>
                    <a:pt x="604" y="0"/>
                  </a:moveTo>
                  <a:cubicBezTo>
                    <a:pt x="263" y="0"/>
                    <a:pt x="0" y="262"/>
                    <a:pt x="0" y="601"/>
                  </a:cubicBezTo>
                  <a:cubicBezTo>
                    <a:pt x="0" y="940"/>
                    <a:pt x="263" y="1217"/>
                    <a:pt x="604" y="1217"/>
                  </a:cubicBezTo>
                  <a:cubicBezTo>
                    <a:pt x="944" y="1217"/>
                    <a:pt x="1223" y="940"/>
                    <a:pt x="1223" y="601"/>
                  </a:cubicBezTo>
                  <a:cubicBezTo>
                    <a:pt x="1207" y="447"/>
                    <a:pt x="1161" y="293"/>
                    <a:pt x="1052" y="185"/>
                  </a:cubicBezTo>
                  <a:lnTo>
                    <a:pt x="604" y="601"/>
                  </a:lnTo>
                  <a:lnTo>
                    <a:pt x="604"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4269" name="Line 1697">
            <a:extLst>
              <a:ext uri="{FF2B5EF4-FFF2-40B4-BE49-F238E27FC236}">
                <a16:creationId xmlns:a16="http://schemas.microsoft.com/office/drawing/2014/main" id="{A7317B5A-7D14-450B-B9E9-F6E1406B87BD}"/>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70" name="Line 1698">
            <a:extLst>
              <a:ext uri="{FF2B5EF4-FFF2-40B4-BE49-F238E27FC236}">
                <a16:creationId xmlns:a16="http://schemas.microsoft.com/office/drawing/2014/main" id="{2AA44DDB-8075-423B-A1C0-99D47432A4FF}"/>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71" name="Line 1699">
            <a:extLst>
              <a:ext uri="{FF2B5EF4-FFF2-40B4-BE49-F238E27FC236}">
                <a16:creationId xmlns:a16="http://schemas.microsoft.com/office/drawing/2014/main" id="{9E990FAB-8047-4609-AC5B-5E65508D90C5}"/>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72" name="Line 1700">
            <a:extLst>
              <a:ext uri="{FF2B5EF4-FFF2-40B4-BE49-F238E27FC236}">
                <a16:creationId xmlns:a16="http://schemas.microsoft.com/office/drawing/2014/main" id="{DDCF893E-6FF1-4467-97DC-F6F0635BD5C7}"/>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73" name="Line 1701">
            <a:extLst>
              <a:ext uri="{FF2B5EF4-FFF2-40B4-BE49-F238E27FC236}">
                <a16:creationId xmlns:a16="http://schemas.microsoft.com/office/drawing/2014/main" id="{0CDF88EC-7377-4619-8914-559852530B4D}"/>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74" name="Line 1702">
            <a:extLst>
              <a:ext uri="{FF2B5EF4-FFF2-40B4-BE49-F238E27FC236}">
                <a16:creationId xmlns:a16="http://schemas.microsoft.com/office/drawing/2014/main" id="{2CA74C44-E642-473D-B1F2-CB0992E3EFDE}"/>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75" name="Line 1703">
            <a:extLst>
              <a:ext uri="{FF2B5EF4-FFF2-40B4-BE49-F238E27FC236}">
                <a16:creationId xmlns:a16="http://schemas.microsoft.com/office/drawing/2014/main" id="{4497E14D-B761-4796-B646-F44FE6D72620}"/>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76" name="Line 1704">
            <a:extLst>
              <a:ext uri="{FF2B5EF4-FFF2-40B4-BE49-F238E27FC236}">
                <a16:creationId xmlns:a16="http://schemas.microsoft.com/office/drawing/2014/main" id="{A807A35A-C858-4A89-B514-17A1078F5236}"/>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77" name="Line 1705">
            <a:extLst>
              <a:ext uri="{FF2B5EF4-FFF2-40B4-BE49-F238E27FC236}">
                <a16:creationId xmlns:a16="http://schemas.microsoft.com/office/drawing/2014/main" id="{F9D2E306-94BB-4B38-B1B8-35A65E5F77C0}"/>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78" name="Line 1706">
            <a:extLst>
              <a:ext uri="{FF2B5EF4-FFF2-40B4-BE49-F238E27FC236}">
                <a16:creationId xmlns:a16="http://schemas.microsoft.com/office/drawing/2014/main" id="{E78D55D2-1526-4097-A6A4-32AD65608E8C}"/>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79" name="Line 1707">
            <a:extLst>
              <a:ext uri="{FF2B5EF4-FFF2-40B4-BE49-F238E27FC236}">
                <a16:creationId xmlns:a16="http://schemas.microsoft.com/office/drawing/2014/main" id="{8D754E25-0F3C-4690-BA41-DC9A7192CA7F}"/>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80" name="Line 1708">
            <a:extLst>
              <a:ext uri="{FF2B5EF4-FFF2-40B4-BE49-F238E27FC236}">
                <a16:creationId xmlns:a16="http://schemas.microsoft.com/office/drawing/2014/main" id="{0280F94D-A5A5-495E-9E2D-991AD115DE7B}"/>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81" name="Line 1709">
            <a:extLst>
              <a:ext uri="{FF2B5EF4-FFF2-40B4-BE49-F238E27FC236}">
                <a16:creationId xmlns:a16="http://schemas.microsoft.com/office/drawing/2014/main" id="{CC93BCD7-2A3B-4F0A-87E1-A0D436F4DAAC}"/>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82" name="Line 1710">
            <a:extLst>
              <a:ext uri="{FF2B5EF4-FFF2-40B4-BE49-F238E27FC236}">
                <a16:creationId xmlns:a16="http://schemas.microsoft.com/office/drawing/2014/main" id="{60FFBFBB-160B-4717-B4A5-37786A7CEC67}"/>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83" name="Line 1711">
            <a:extLst>
              <a:ext uri="{FF2B5EF4-FFF2-40B4-BE49-F238E27FC236}">
                <a16:creationId xmlns:a16="http://schemas.microsoft.com/office/drawing/2014/main" id="{A6F39C27-393C-4C57-8A44-6B158D1F2E7A}"/>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84" name="Line 1712">
            <a:extLst>
              <a:ext uri="{FF2B5EF4-FFF2-40B4-BE49-F238E27FC236}">
                <a16:creationId xmlns:a16="http://schemas.microsoft.com/office/drawing/2014/main" id="{834DDC59-222D-4243-9264-72E0D4B1BC57}"/>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85" name="Line 1713">
            <a:extLst>
              <a:ext uri="{FF2B5EF4-FFF2-40B4-BE49-F238E27FC236}">
                <a16:creationId xmlns:a16="http://schemas.microsoft.com/office/drawing/2014/main" id="{5AC4403C-1923-4ADC-8582-0D3FEB90894A}"/>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86" name="Line 1714">
            <a:extLst>
              <a:ext uri="{FF2B5EF4-FFF2-40B4-BE49-F238E27FC236}">
                <a16:creationId xmlns:a16="http://schemas.microsoft.com/office/drawing/2014/main" id="{2782B515-9B12-43BC-96B5-F36BB671380A}"/>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87" name="Line 1715">
            <a:extLst>
              <a:ext uri="{FF2B5EF4-FFF2-40B4-BE49-F238E27FC236}">
                <a16:creationId xmlns:a16="http://schemas.microsoft.com/office/drawing/2014/main" id="{8A0DB637-90B6-42D3-BB66-BA61E412D140}"/>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88" name="Line 1716">
            <a:extLst>
              <a:ext uri="{FF2B5EF4-FFF2-40B4-BE49-F238E27FC236}">
                <a16:creationId xmlns:a16="http://schemas.microsoft.com/office/drawing/2014/main" id="{C7FF4B04-5391-4900-8AB8-799D389C9690}"/>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89" name="Line 1717">
            <a:extLst>
              <a:ext uri="{FF2B5EF4-FFF2-40B4-BE49-F238E27FC236}">
                <a16:creationId xmlns:a16="http://schemas.microsoft.com/office/drawing/2014/main" id="{E0E5E067-D5E6-4678-831C-7F8E0DEE09E0}"/>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90" name="Line 1718">
            <a:extLst>
              <a:ext uri="{FF2B5EF4-FFF2-40B4-BE49-F238E27FC236}">
                <a16:creationId xmlns:a16="http://schemas.microsoft.com/office/drawing/2014/main" id="{9595F249-80F6-4937-892F-06DEDF163E4C}"/>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91" name="Line 1719">
            <a:extLst>
              <a:ext uri="{FF2B5EF4-FFF2-40B4-BE49-F238E27FC236}">
                <a16:creationId xmlns:a16="http://schemas.microsoft.com/office/drawing/2014/main" id="{FDAA3A72-1A0B-4AE7-A376-4F1482A21BC8}"/>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92" name="Line 1720">
            <a:extLst>
              <a:ext uri="{FF2B5EF4-FFF2-40B4-BE49-F238E27FC236}">
                <a16:creationId xmlns:a16="http://schemas.microsoft.com/office/drawing/2014/main" id="{14146F3E-E23B-488A-8819-5C2DAECB3D51}"/>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93" name="Line 1721">
            <a:extLst>
              <a:ext uri="{FF2B5EF4-FFF2-40B4-BE49-F238E27FC236}">
                <a16:creationId xmlns:a16="http://schemas.microsoft.com/office/drawing/2014/main" id="{A55A8A4B-FE43-4A90-8E0A-870AD021D971}"/>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94" name="Line 1722">
            <a:extLst>
              <a:ext uri="{FF2B5EF4-FFF2-40B4-BE49-F238E27FC236}">
                <a16:creationId xmlns:a16="http://schemas.microsoft.com/office/drawing/2014/main" id="{A9F2E9F4-4F5F-4AD2-B35E-DC61D1170765}"/>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95" name="Line 1723">
            <a:extLst>
              <a:ext uri="{FF2B5EF4-FFF2-40B4-BE49-F238E27FC236}">
                <a16:creationId xmlns:a16="http://schemas.microsoft.com/office/drawing/2014/main" id="{16C96604-B8B4-4E3E-AFEA-5460A1C38C03}"/>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96" name="Line 1724">
            <a:extLst>
              <a:ext uri="{FF2B5EF4-FFF2-40B4-BE49-F238E27FC236}">
                <a16:creationId xmlns:a16="http://schemas.microsoft.com/office/drawing/2014/main" id="{0162E67E-B762-4840-8847-CF34956C53CD}"/>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97" name="Line 1725">
            <a:extLst>
              <a:ext uri="{FF2B5EF4-FFF2-40B4-BE49-F238E27FC236}">
                <a16:creationId xmlns:a16="http://schemas.microsoft.com/office/drawing/2014/main" id="{A71D9D78-CB86-4B0E-9389-77638E06D79E}"/>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98" name="Line 1726">
            <a:extLst>
              <a:ext uri="{FF2B5EF4-FFF2-40B4-BE49-F238E27FC236}">
                <a16:creationId xmlns:a16="http://schemas.microsoft.com/office/drawing/2014/main" id="{70D77269-6F26-428B-B792-637A06E0EED9}"/>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99" name="Line 1727">
            <a:extLst>
              <a:ext uri="{FF2B5EF4-FFF2-40B4-BE49-F238E27FC236}">
                <a16:creationId xmlns:a16="http://schemas.microsoft.com/office/drawing/2014/main" id="{B397A737-D1BD-469E-828D-62EE730CC016}"/>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00" name="Line 1728">
            <a:extLst>
              <a:ext uri="{FF2B5EF4-FFF2-40B4-BE49-F238E27FC236}">
                <a16:creationId xmlns:a16="http://schemas.microsoft.com/office/drawing/2014/main" id="{3D9313C8-243D-4183-B402-DA22D03A9309}"/>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01" name="Line 1729">
            <a:extLst>
              <a:ext uri="{FF2B5EF4-FFF2-40B4-BE49-F238E27FC236}">
                <a16:creationId xmlns:a16="http://schemas.microsoft.com/office/drawing/2014/main" id="{E9989CE4-8362-4FB6-ABF5-2BFABD96B432}"/>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02" name="Line 1730">
            <a:extLst>
              <a:ext uri="{FF2B5EF4-FFF2-40B4-BE49-F238E27FC236}">
                <a16:creationId xmlns:a16="http://schemas.microsoft.com/office/drawing/2014/main" id="{5D863B72-6E2E-4D2E-9168-34E696AFCC7C}"/>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03" name="Rectangle 1731">
            <a:extLst>
              <a:ext uri="{FF2B5EF4-FFF2-40B4-BE49-F238E27FC236}">
                <a16:creationId xmlns:a16="http://schemas.microsoft.com/office/drawing/2014/main" id="{249ABD67-9BAC-4372-8AD5-EAF3AA83E73F}"/>
              </a:ext>
            </a:extLst>
          </p:cNvPr>
          <p:cNvSpPr>
            <a:spLocks noChangeArrowheads="1"/>
          </p:cNvSpPr>
          <p:nvPr/>
        </p:nvSpPr>
        <p:spPr bwMode="auto">
          <a:xfrm>
            <a:off x="5216525" y="1687513"/>
            <a:ext cx="615950" cy="414337"/>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4304" name="Group 1734">
            <a:extLst>
              <a:ext uri="{FF2B5EF4-FFF2-40B4-BE49-F238E27FC236}">
                <a16:creationId xmlns:a16="http://schemas.microsoft.com/office/drawing/2014/main" id="{366EF62A-440F-4F69-A75E-7D87D24DF63A}"/>
              </a:ext>
            </a:extLst>
          </p:cNvPr>
          <p:cNvGrpSpPr>
            <a:grpSpLocks/>
          </p:cNvGrpSpPr>
          <p:nvPr/>
        </p:nvGrpSpPr>
        <p:grpSpPr bwMode="auto">
          <a:xfrm>
            <a:off x="5870575" y="1687513"/>
            <a:ext cx="614363" cy="414337"/>
            <a:chOff x="3698" y="1231"/>
            <a:chExt cx="387" cy="261"/>
          </a:xfrm>
        </p:grpSpPr>
        <p:sp>
          <p:nvSpPr>
            <p:cNvPr id="9306" name="Rectangle 1732">
              <a:extLst>
                <a:ext uri="{FF2B5EF4-FFF2-40B4-BE49-F238E27FC236}">
                  <a16:creationId xmlns:a16="http://schemas.microsoft.com/office/drawing/2014/main" id="{689B47C7-470D-4A5E-8603-F54F6D8E64B0}"/>
                </a:ext>
              </a:extLst>
            </p:cNvPr>
            <p:cNvSpPr>
              <a:spLocks noChangeArrowheads="1"/>
            </p:cNvSpPr>
            <p:nvPr/>
          </p:nvSpPr>
          <p:spPr bwMode="auto">
            <a:xfrm>
              <a:off x="3698" y="1231"/>
              <a:ext cx="387"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07" name="Rectangle 1733">
              <a:extLst>
                <a:ext uri="{FF2B5EF4-FFF2-40B4-BE49-F238E27FC236}">
                  <a16:creationId xmlns:a16="http://schemas.microsoft.com/office/drawing/2014/main" id="{C4ABA71A-F263-486A-B1EC-FA84C6AE2A30}"/>
                </a:ext>
              </a:extLst>
            </p:cNvPr>
            <p:cNvSpPr>
              <a:spLocks noChangeArrowheads="1"/>
            </p:cNvSpPr>
            <p:nvPr/>
          </p:nvSpPr>
          <p:spPr bwMode="auto">
            <a:xfrm>
              <a:off x="3698" y="1231"/>
              <a:ext cx="387"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4305" name="Freeform 1735">
            <a:extLst>
              <a:ext uri="{FF2B5EF4-FFF2-40B4-BE49-F238E27FC236}">
                <a16:creationId xmlns:a16="http://schemas.microsoft.com/office/drawing/2014/main" id="{A5B1DB95-291C-4A28-95E4-42CAF2D5D901}"/>
              </a:ext>
            </a:extLst>
          </p:cNvPr>
          <p:cNvSpPr>
            <a:spLocks/>
          </p:cNvSpPr>
          <p:nvPr/>
        </p:nvSpPr>
        <p:spPr bwMode="auto">
          <a:xfrm>
            <a:off x="6175375" y="1739900"/>
            <a:ext cx="0" cy="150813"/>
          </a:xfrm>
          <a:custGeom>
            <a:avLst/>
            <a:gdLst>
              <a:gd name="T0" fmla="*/ 3672 h 616"/>
              <a:gd name="T1" fmla="*/ 3672 h 616"/>
              <a:gd name="T2" fmla="*/ 3672 h 616"/>
              <a:gd name="T3" fmla="*/ 150813 h 616"/>
              <a:gd name="T4" fmla="*/ 3672 h 616"/>
              <a:gd name="T5" fmla="*/ 0 60000 65536"/>
              <a:gd name="T6" fmla="*/ 0 60000 65536"/>
              <a:gd name="T7" fmla="*/ 0 60000 65536"/>
              <a:gd name="T8" fmla="*/ 0 60000 65536"/>
              <a:gd name="T9" fmla="*/ 0 60000 65536"/>
            </a:gdLst>
            <a:ahLst/>
            <a:cxnLst>
              <a:cxn ang="T5">
                <a:pos x="0" y="T0"/>
              </a:cxn>
              <a:cxn ang="T6">
                <a:pos x="0" y="T1"/>
              </a:cxn>
              <a:cxn ang="T7">
                <a:pos x="0" y="T2"/>
              </a:cxn>
              <a:cxn ang="T8">
                <a:pos x="0" y="T3"/>
              </a:cxn>
              <a:cxn ang="T9">
                <a:pos x="0" y="T4"/>
              </a:cxn>
            </a:cxnLst>
            <a:rect l="0" t="0" r="r" b="b"/>
            <a:pathLst>
              <a:path h="616">
                <a:moveTo>
                  <a:pt x="0" y="15"/>
                </a:moveTo>
                <a:cubicBezTo>
                  <a:pt x="0" y="15"/>
                  <a:pt x="0" y="15"/>
                  <a:pt x="0" y="15"/>
                </a:cubicBezTo>
                <a:cubicBezTo>
                  <a:pt x="0" y="0"/>
                  <a:pt x="0" y="15"/>
                  <a:pt x="0" y="15"/>
                </a:cubicBezTo>
                <a:lnTo>
                  <a:pt x="0" y="616"/>
                </a:lnTo>
                <a:lnTo>
                  <a:pt x="0" y="15"/>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nvGrpSpPr>
          <p:cNvPr id="4306" name="Group 1738">
            <a:extLst>
              <a:ext uri="{FF2B5EF4-FFF2-40B4-BE49-F238E27FC236}">
                <a16:creationId xmlns:a16="http://schemas.microsoft.com/office/drawing/2014/main" id="{A89C04FA-36C0-44F0-829A-352BCDC1A381}"/>
              </a:ext>
            </a:extLst>
          </p:cNvPr>
          <p:cNvGrpSpPr>
            <a:grpSpLocks/>
          </p:cNvGrpSpPr>
          <p:nvPr/>
        </p:nvGrpSpPr>
        <p:grpSpPr bwMode="auto">
          <a:xfrm>
            <a:off x="6175375" y="1744663"/>
            <a:ext cx="60325" cy="146050"/>
            <a:chOff x="3890" y="1267"/>
            <a:chExt cx="38" cy="92"/>
          </a:xfrm>
        </p:grpSpPr>
        <p:sp>
          <p:nvSpPr>
            <p:cNvPr id="9304" name="Freeform 1736">
              <a:extLst>
                <a:ext uri="{FF2B5EF4-FFF2-40B4-BE49-F238E27FC236}">
                  <a16:creationId xmlns:a16="http://schemas.microsoft.com/office/drawing/2014/main" id="{649F3AF8-7FB0-46DA-AE21-9CBDC3C19B0A}"/>
                </a:ext>
              </a:extLst>
            </p:cNvPr>
            <p:cNvSpPr>
              <a:spLocks/>
            </p:cNvSpPr>
            <p:nvPr/>
          </p:nvSpPr>
          <p:spPr bwMode="auto">
            <a:xfrm>
              <a:off x="3890" y="1267"/>
              <a:ext cx="38" cy="92"/>
            </a:xfrm>
            <a:custGeom>
              <a:avLst/>
              <a:gdLst>
                <a:gd name="T0" fmla="*/ 38 w 245"/>
                <a:gd name="T1" fmla="*/ 7 h 600"/>
                <a:gd name="T2" fmla="*/ 0 w 245"/>
                <a:gd name="T3" fmla="*/ 0 h 600"/>
                <a:gd name="T4" fmla="*/ 0 w 245"/>
                <a:gd name="T5" fmla="*/ 92 h 600"/>
                <a:gd name="T6" fmla="*/ 38 w 245"/>
                <a:gd name="T7" fmla="*/ 7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5" h="600">
                  <a:moveTo>
                    <a:pt x="245" y="47"/>
                  </a:moveTo>
                  <a:cubicBezTo>
                    <a:pt x="168" y="16"/>
                    <a:pt x="92" y="0"/>
                    <a:pt x="0" y="0"/>
                  </a:cubicBezTo>
                  <a:lnTo>
                    <a:pt x="0" y="600"/>
                  </a:lnTo>
                  <a:lnTo>
                    <a:pt x="245" y="47"/>
                  </a:lnTo>
                  <a:close/>
                </a:path>
              </a:pathLst>
            </a:custGeom>
            <a:solidFill>
              <a:srgbClr val="C0C0C0"/>
            </a:solidFill>
            <a:ln w="0">
              <a:solidFill>
                <a:srgbClr val="000000"/>
              </a:solidFill>
              <a:prstDash val="solid"/>
              <a:round/>
              <a:headEnd/>
              <a:tailEnd/>
            </a:ln>
          </p:spPr>
          <p:txBody>
            <a:bodyPr/>
            <a:lstStyle/>
            <a:p>
              <a:endParaRPr lang="en-GB"/>
            </a:p>
          </p:txBody>
        </p:sp>
        <p:sp>
          <p:nvSpPr>
            <p:cNvPr id="9305" name="Freeform 1737">
              <a:extLst>
                <a:ext uri="{FF2B5EF4-FFF2-40B4-BE49-F238E27FC236}">
                  <a16:creationId xmlns:a16="http://schemas.microsoft.com/office/drawing/2014/main" id="{A1971736-3AA3-41D9-9429-CC776D18E799}"/>
                </a:ext>
              </a:extLst>
            </p:cNvPr>
            <p:cNvSpPr>
              <a:spLocks/>
            </p:cNvSpPr>
            <p:nvPr/>
          </p:nvSpPr>
          <p:spPr bwMode="auto">
            <a:xfrm>
              <a:off x="3890" y="1267"/>
              <a:ext cx="38" cy="92"/>
            </a:xfrm>
            <a:custGeom>
              <a:avLst/>
              <a:gdLst>
                <a:gd name="T0" fmla="*/ 38 w 245"/>
                <a:gd name="T1" fmla="*/ 7 h 600"/>
                <a:gd name="T2" fmla="*/ 0 w 245"/>
                <a:gd name="T3" fmla="*/ 0 h 600"/>
                <a:gd name="T4" fmla="*/ 0 w 245"/>
                <a:gd name="T5" fmla="*/ 92 h 600"/>
                <a:gd name="T6" fmla="*/ 38 w 245"/>
                <a:gd name="T7" fmla="*/ 7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5" h="600">
                  <a:moveTo>
                    <a:pt x="245" y="47"/>
                  </a:moveTo>
                  <a:cubicBezTo>
                    <a:pt x="168" y="16"/>
                    <a:pt x="92" y="0"/>
                    <a:pt x="0" y="0"/>
                  </a:cubicBezTo>
                  <a:lnTo>
                    <a:pt x="0" y="600"/>
                  </a:lnTo>
                  <a:lnTo>
                    <a:pt x="245" y="47"/>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307" name="Group 1741">
            <a:extLst>
              <a:ext uri="{FF2B5EF4-FFF2-40B4-BE49-F238E27FC236}">
                <a16:creationId xmlns:a16="http://schemas.microsoft.com/office/drawing/2014/main" id="{75B14C4A-8A3C-4197-A225-8C0368E57412}"/>
              </a:ext>
            </a:extLst>
          </p:cNvPr>
          <p:cNvGrpSpPr>
            <a:grpSpLocks/>
          </p:cNvGrpSpPr>
          <p:nvPr/>
        </p:nvGrpSpPr>
        <p:grpSpPr bwMode="auto">
          <a:xfrm>
            <a:off x="6175375" y="1755775"/>
            <a:ext cx="117475" cy="134938"/>
            <a:chOff x="3890" y="1274"/>
            <a:chExt cx="74" cy="85"/>
          </a:xfrm>
        </p:grpSpPr>
        <p:sp>
          <p:nvSpPr>
            <p:cNvPr id="9302" name="Freeform 1739">
              <a:extLst>
                <a:ext uri="{FF2B5EF4-FFF2-40B4-BE49-F238E27FC236}">
                  <a16:creationId xmlns:a16="http://schemas.microsoft.com/office/drawing/2014/main" id="{01778199-57E4-498B-8B10-F072D7453092}"/>
                </a:ext>
              </a:extLst>
            </p:cNvPr>
            <p:cNvSpPr>
              <a:spLocks/>
            </p:cNvSpPr>
            <p:nvPr/>
          </p:nvSpPr>
          <p:spPr bwMode="auto">
            <a:xfrm>
              <a:off x="3890" y="1274"/>
              <a:ext cx="74" cy="85"/>
            </a:xfrm>
            <a:custGeom>
              <a:avLst/>
              <a:gdLst>
                <a:gd name="T0" fmla="*/ 74 w 478"/>
                <a:gd name="T1" fmla="*/ 26 h 555"/>
                <a:gd name="T2" fmla="*/ 38 w 478"/>
                <a:gd name="T3" fmla="*/ 0 h 555"/>
                <a:gd name="T4" fmla="*/ 0 w 478"/>
                <a:gd name="T5" fmla="*/ 85 h 555"/>
                <a:gd name="T6" fmla="*/ 74 w 478"/>
                <a:gd name="T7" fmla="*/ 26 h 55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8" h="555">
                  <a:moveTo>
                    <a:pt x="478" y="170"/>
                  </a:moveTo>
                  <a:cubicBezTo>
                    <a:pt x="416" y="92"/>
                    <a:pt x="339" y="31"/>
                    <a:pt x="247" y="0"/>
                  </a:cubicBezTo>
                  <a:lnTo>
                    <a:pt x="0" y="555"/>
                  </a:lnTo>
                  <a:lnTo>
                    <a:pt x="478" y="170"/>
                  </a:lnTo>
                  <a:close/>
                </a:path>
              </a:pathLst>
            </a:custGeom>
            <a:solidFill>
              <a:srgbClr val="000000"/>
            </a:solidFill>
            <a:ln w="0">
              <a:solidFill>
                <a:srgbClr val="000000"/>
              </a:solidFill>
              <a:prstDash val="solid"/>
              <a:round/>
              <a:headEnd/>
              <a:tailEnd/>
            </a:ln>
          </p:spPr>
          <p:txBody>
            <a:bodyPr/>
            <a:lstStyle/>
            <a:p>
              <a:endParaRPr lang="en-GB"/>
            </a:p>
          </p:txBody>
        </p:sp>
        <p:sp>
          <p:nvSpPr>
            <p:cNvPr id="9303" name="Freeform 1740">
              <a:extLst>
                <a:ext uri="{FF2B5EF4-FFF2-40B4-BE49-F238E27FC236}">
                  <a16:creationId xmlns:a16="http://schemas.microsoft.com/office/drawing/2014/main" id="{2996FE95-4469-4155-A29A-7BF336DEDC8D}"/>
                </a:ext>
              </a:extLst>
            </p:cNvPr>
            <p:cNvSpPr>
              <a:spLocks/>
            </p:cNvSpPr>
            <p:nvPr/>
          </p:nvSpPr>
          <p:spPr bwMode="auto">
            <a:xfrm>
              <a:off x="3890" y="1274"/>
              <a:ext cx="74" cy="85"/>
            </a:xfrm>
            <a:custGeom>
              <a:avLst/>
              <a:gdLst>
                <a:gd name="T0" fmla="*/ 74 w 478"/>
                <a:gd name="T1" fmla="*/ 26 h 555"/>
                <a:gd name="T2" fmla="*/ 38 w 478"/>
                <a:gd name="T3" fmla="*/ 0 h 555"/>
                <a:gd name="T4" fmla="*/ 0 w 478"/>
                <a:gd name="T5" fmla="*/ 85 h 555"/>
                <a:gd name="T6" fmla="*/ 74 w 478"/>
                <a:gd name="T7" fmla="*/ 26 h 55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8" h="555">
                  <a:moveTo>
                    <a:pt x="478" y="170"/>
                  </a:moveTo>
                  <a:cubicBezTo>
                    <a:pt x="416" y="92"/>
                    <a:pt x="339" y="31"/>
                    <a:pt x="247" y="0"/>
                  </a:cubicBezTo>
                  <a:lnTo>
                    <a:pt x="0" y="555"/>
                  </a:lnTo>
                  <a:lnTo>
                    <a:pt x="478" y="17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308" name="Group 1744">
            <a:extLst>
              <a:ext uri="{FF2B5EF4-FFF2-40B4-BE49-F238E27FC236}">
                <a16:creationId xmlns:a16="http://schemas.microsoft.com/office/drawing/2014/main" id="{26ADF211-A111-451A-B48E-8D53E23B238E}"/>
              </a:ext>
            </a:extLst>
          </p:cNvPr>
          <p:cNvGrpSpPr>
            <a:grpSpLocks/>
          </p:cNvGrpSpPr>
          <p:nvPr/>
        </p:nvGrpSpPr>
        <p:grpSpPr bwMode="auto">
          <a:xfrm>
            <a:off x="6027738" y="1744663"/>
            <a:ext cx="298450" cy="296862"/>
            <a:chOff x="3797" y="1267"/>
            <a:chExt cx="188" cy="187"/>
          </a:xfrm>
        </p:grpSpPr>
        <p:sp>
          <p:nvSpPr>
            <p:cNvPr id="9300" name="Freeform 1742">
              <a:extLst>
                <a:ext uri="{FF2B5EF4-FFF2-40B4-BE49-F238E27FC236}">
                  <a16:creationId xmlns:a16="http://schemas.microsoft.com/office/drawing/2014/main" id="{164DFA06-8F3D-4C7F-98CA-6CB710878471}"/>
                </a:ext>
              </a:extLst>
            </p:cNvPr>
            <p:cNvSpPr>
              <a:spLocks/>
            </p:cNvSpPr>
            <p:nvPr/>
          </p:nvSpPr>
          <p:spPr bwMode="auto">
            <a:xfrm>
              <a:off x="3797" y="1267"/>
              <a:ext cx="188" cy="187"/>
            </a:xfrm>
            <a:custGeom>
              <a:avLst/>
              <a:gdLst>
                <a:gd name="T0" fmla="*/ 93 w 1222"/>
                <a:gd name="T1" fmla="*/ 0 h 1217"/>
                <a:gd name="T2" fmla="*/ 0 w 1222"/>
                <a:gd name="T3" fmla="*/ 92 h 1217"/>
                <a:gd name="T4" fmla="*/ 93 w 1222"/>
                <a:gd name="T5" fmla="*/ 187 h 1217"/>
                <a:gd name="T6" fmla="*/ 188 w 1222"/>
                <a:gd name="T7" fmla="*/ 92 h 1217"/>
                <a:gd name="T8" fmla="*/ 167 w 1222"/>
                <a:gd name="T9" fmla="*/ 33 h 1217"/>
                <a:gd name="T10" fmla="*/ 93 w 1222"/>
                <a:gd name="T11" fmla="*/ 92 h 1217"/>
                <a:gd name="T12" fmla="*/ 93 w 1222"/>
                <a:gd name="T13" fmla="*/ 0 h 12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17">
                  <a:moveTo>
                    <a:pt x="603" y="0"/>
                  </a:moveTo>
                  <a:cubicBezTo>
                    <a:pt x="263" y="0"/>
                    <a:pt x="0" y="262"/>
                    <a:pt x="0" y="601"/>
                  </a:cubicBezTo>
                  <a:cubicBezTo>
                    <a:pt x="0" y="940"/>
                    <a:pt x="263" y="1217"/>
                    <a:pt x="603" y="1217"/>
                  </a:cubicBezTo>
                  <a:cubicBezTo>
                    <a:pt x="943" y="1217"/>
                    <a:pt x="1222" y="940"/>
                    <a:pt x="1222" y="601"/>
                  </a:cubicBezTo>
                  <a:cubicBezTo>
                    <a:pt x="1206" y="462"/>
                    <a:pt x="1160" y="324"/>
                    <a:pt x="1083" y="216"/>
                  </a:cubicBezTo>
                  <a:lnTo>
                    <a:pt x="603" y="601"/>
                  </a:lnTo>
                  <a:lnTo>
                    <a:pt x="603" y="0"/>
                  </a:lnTo>
                  <a:close/>
                </a:path>
              </a:pathLst>
            </a:custGeom>
            <a:solidFill>
              <a:srgbClr val="FFFFFF"/>
            </a:solidFill>
            <a:ln w="0">
              <a:solidFill>
                <a:srgbClr val="000000"/>
              </a:solidFill>
              <a:prstDash val="solid"/>
              <a:round/>
              <a:headEnd/>
              <a:tailEnd/>
            </a:ln>
          </p:spPr>
          <p:txBody>
            <a:bodyPr/>
            <a:lstStyle/>
            <a:p>
              <a:endParaRPr lang="en-GB"/>
            </a:p>
          </p:txBody>
        </p:sp>
        <p:sp>
          <p:nvSpPr>
            <p:cNvPr id="9301" name="Freeform 1743">
              <a:extLst>
                <a:ext uri="{FF2B5EF4-FFF2-40B4-BE49-F238E27FC236}">
                  <a16:creationId xmlns:a16="http://schemas.microsoft.com/office/drawing/2014/main" id="{E165523D-CD82-44B3-B97E-FAC2588F8CE5}"/>
                </a:ext>
              </a:extLst>
            </p:cNvPr>
            <p:cNvSpPr>
              <a:spLocks/>
            </p:cNvSpPr>
            <p:nvPr/>
          </p:nvSpPr>
          <p:spPr bwMode="auto">
            <a:xfrm>
              <a:off x="3797" y="1267"/>
              <a:ext cx="188" cy="187"/>
            </a:xfrm>
            <a:custGeom>
              <a:avLst/>
              <a:gdLst>
                <a:gd name="T0" fmla="*/ 93 w 1222"/>
                <a:gd name="T1" fmla="*/ 0 h 1217"/>
                <a:gd name="T2" fmla="*/ 0 w 1222"/>
                <a:gd name="T3" fmla="*/ 92 h 1217"/>
                <a:gd name="T4" fmla="*/ 93 w 1222"/>
                <a:gd name="T5" fmla="*/ 187 h 1217"/>
                <a:gd name="T6" fmla="*/ 188 w 1222"/>
                <a:gd name="T7" fmla="*/ 92 h 1217"/>
                <a:gd name="T8" fmla="*/ 167 w 1222"/>
                <a:gd name="T9" fmla="*/ 33 h 1217"/>
                <a:gd name="T10" fmla="*/ 93 w 1222"/>
                <a:gd name="T11" fmla="*/ 92 h 1217"/>
                <a:gd name="T12" fmla="*/ 93 w 1222"/>
                <a:gd name="T13" fmla="*/ 0 h 12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17">
                  <a:moveTo>
                    <a:pt x="603" y="0"/>
                  </a:moveTo>
                  <a:cubicBezTo>
                    <a:pt x="263" y="0"/>
                    <a:pt x="0" y="262"/>
                    <a:pt x="0" y="601"/>
                  </a:cubicBezTo>
                  <a:cubicBezTo>
                    <a:pt x="0" y="940"/>
                    <a:pt x="263" y="1217"/>
                    <a:pt x="603" y="1217"/>
                  </a:cubicBezTo>
                  <a:cubicBezTo>
                    <a:pt x="943" y="1217"/>
                    <a:pt x="1222" y="940"/>
                    <a:pt x="1222" y="601"/>
                  </a:cubicBezTo>
                  <a:cubicBezTo>
                    <a:pt x="1206" y="462"/>
                    <a:pt x="1160" y="324"/>
                    <a:pt x="1083" y="216"/>
                  </a:cubicBezTo>
                  <a:lnTo>
                    <a:pt x="603" y="601"/>
                  </a:lnTo>
                  <a:lnTo>
                    <a:pt x="603"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4309" name="Line 1745">
            <a:extLst>
              <a:ext uri="{FF2B5EF4-FFF2-40B4-BE49-F238E27FC236}">
                <a16:creationId xmlns:a16="http://schemas.microsoft.com/office/drawing/2014/main" id="{BBDCEBA0-FA67-4645-BFC1-E8137CF3EBC5}"/>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10" name="Line 1746">
            <a:extLst>
              <a:ext uri="{FF2B5EF4-FFF2-40B4-BE49-F238E27FC236}">
                <a16:creationId xmlns:a16="http://schemas.microsoft.com/office/drawing/2014/main" id="{A38B26C2-06DB-4092-B2A3-D5A6CA0D6969}"/>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11" name="Line 1747">
            <a:extLst>
              <a:ext uri="{FF2B5EF4-FFF2-40B4-BE49-F238E27FC236}">
                <a16:creationId xmlns:a16="http://schemas.microsoft.com/office/drawing/2014/main" id="{35567809-8422-4916-9D9B-1BBD2C33CA80}"/>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12" name="Line 1748">
            <a:extLst>
              <a:ext uri="{FF2B5EF4-FFF2-40B4-BE49-F238E27FC236}">
                <a16:creationId xmlns:a16="http://schemas.microsoft.com/office/drawing/2014/main" id="{520E1060-6703-4F2F-8DC3-EEAB99024747}"/>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13" name="Line 1749">
            <a:extLst>
              <a:ext uri="{FF2B5EF4-FFF2-40B4-BE49-F238E27FC236}">
                <a16:creationId xmlns:a16="http://schemas.microsoft.com/office/drawing/2014/main" id="{0624B27B-4DE4-4D40-B53C-2DF203D2AFF8}"/>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14" name="Line 1750">
            <a:extLst>
              <a:ext uri="{FF2B5EF4-FFF2-40B4-BE49-F238E27FC236}">
                <a16:creationId xmlns:a16="http://schemas.microsoft.com/office/drawing/2014/main" id="{DC27FCC3-CC47-4F01-9C57-2ADFCEADEE57}"/>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15" name="Line 1751">
            <a:extLst>
              <a:ext uri="{FF2B5EF4-FFF2-40B4-BE49-F238E27FC236}">
                <a16:creationId xmlns:a16="http://schemas.microsoft.com/office/drawing/2014/main" id="{EC7CCF7D-DF1F-446C-B98B-3D18F9EA494B}"/>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16" name="Line 1752">
            <a:extLst>
              <a:ext uri="{FF2B5EF4-FFF2-40B4-BE49-F238E27FC236}">
                <a16:creationId xmlns:a16="http://schemas.microsoft.com/office/drawing/2014/main" id="{3121A995-34F7-4832-AA39-75E8360C3558}"/>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17" name="Line 1753">
            <a:extLst>
              <a:ext uri="{FF2B5EF4-FFF2-40B4-BE49-F238E27FC236}">
                <a16:creationId xmlns:a16="http://schemas.microsoft.com/office/drawing/2014/main" id="{ECB0D2A3-9305-425A-9166-C7F602C4B27D}"/>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18" name="Line 1754">
            <a:extLst>
              <a:ext uri="{FF2B5EF4-FFF2-40B4-BE49-F238E27FC236}">
                <a16:creationId xmlns:a16="http://schemas.microsoft.com/office/drawing/2014/main" id="{A3280B0F-6BD7-4217-8D03-3FB1144C7182}"/>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19" name="Line 1755">
            <a:extLst>
              <a:ext uri="{FF2B5EF4-FFF2-40B4-BE49-F238E27FC236}">
                <a16:creationId xmlns:a16="http://schemas.microsoft.com/office/drawing/2014/main" id="{F0FDFA23-5B89-4B3B-8167-87C56CEDEA88}"/>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20" name="Line 1756">
            <a:extLst>
              <a:ext uri="{FF2B5EF4-FFF2-40B4-BE49-F238E27FC236}">
                <a16:creationId xmlns:a16="http://schemas.microsoft.com/office/drawing/2014/main" id="{25910E79-AB73-44C3-A129-92162D6F2194}"/>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21" name="Line 1757">
            <a:extLst>
              <a:ext uri="{FF2B5EF4-FFF2-40B4-BE49-F238E27FC236}">
                <a16:creationId xmlns:a16="http://schemas.microsoft.com/office/drawing/2014/main" id="{6D8A9C46-6D52-4CE5-931F-E093B675AFA3}"/>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22" name="Line 1758">
            <a:extLst>
              <a:ext uri="{FF2B5EF4-FFF2-40B4-BE49-F238E27FC236}">
                <a16:creationId xmlns:a16="http://schemas.microsoft.com/office/drawing/2014/main" id="{55019809-1AAC-4C1E-A379-5BF311CC6DE4}"/>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23" name="Line 1759">
            <a:extLst>
              <a:ext uri="{FF2B5EF4-FFF2-40B4-BE49-F238E27FC236}">
                <a16:creationId xmlns:a16="http://schemas.microsoft.com/office/drawing/2014/main" id="{33073496-58B3-496A-B5BB-B3EA5DA4EF7D}"/>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24" name="Line 1760">
            <a:extLst>
              <a:ext uri="{FF2B5EF4-FFF2-40B4-BE49-F238E27FC236}">
                <a16:creationId xmlns:a16="http://schemas.microsoft.com/office/drawing/2014/main" id="{E1EC506F-5E71-47F1-BEBC-78F08572E0E4}"/>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25" name="Line 1761">
            <a:extLst>
              <a:ext uri="{FF2B5EF4-FFF2-40B4-BE49-F238E27FC236}">
                <a16:creationId xmlns:a16="http://schemas.microsoft.com/office/drawing/2014/main" id="{DF03AA27-C560-49E1-A7AB-BC4C898CCF59}"/>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26" name="Line 1762">
            <a:extLst>
              <a:ext uri="{FF2B5EF4-FFF2-40B4-BE49-F238E27FC236}">
                <a16:creationId xmlns:a16="http://schemas.microsoft.com/office/drawing/2014/main" id="{A351D6D0-D18F-49B6-96F3-62EC8804F4EE}"/>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27" name="Line 1763">
            <a:extLst>
              <a:ext uri="{FF2B5EF4-FFF2-40B4-BE49-F238E27FC236}">
                <a16:creationId xmlns:a16="http://schemas.microsoft.com/office/drawing/2014/main" id="{6145B486-3A5B-4F2E-B54B-0974C4B8CD02}"/>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28" name="Line 1764">
            <a:extLst>
              <a:ext uri="{FF2B5EF4-FFF2-40B4-BE49-F238E27FC236}">
                <a16:creationId xmlns:a16="http://schemas.microsoft.com/office/drawing/2014/main" id="{9F047C7D-3190-4A4B-B49F-9AA9A6D344FB}"/>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29" name="Line 1765">
            <a:extLst>
              <a:ext uri="{FF2B5EF4-FFF2-40B4-BE49-F238E27FC236}">
                <a16:creationId xmlns:a16="http://schemas.microsoft.com/office/drawing/2014/main" id="{4A65038E-E763-454A-981B-3BD6FF96CDCA}"/>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30" name="Line 1766">
            <a:extLst>
              <a:ext uri="{FF2B5EF4-FFF2-40B4-BE49-F238E27FC236}">
                <a16:creationId xmlns:a16="http://schemas.microsoft.com/office/drawing/2014/main" id="{0742F564-AA1E-4C87-BC04-5176B6F014A7}"/>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31" name="Line 1767">
            <a:extLst>
              <a:ext uri="{FF2B5EF4-FFF2-40B4-BE49-F238E27FC236}">
                <a16:creationId xmlns:a16="http://schemas.microsoft.com/office/drawing/2014/main" id="{B81FBAA3-F1C5-462C-9F51-0BB1D40C8E5F}"/>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32" name="Line 1768">
            <a:extLst>
              <a:ext uri="{FF2B5EF4-FFF2-40B4-BE49-F238E27FC236}">
                <a16:creationId xmlns:a16="http://schemas.microsoft.com/office/drawing/2014/main" id="{A82DF1D9-4826-45CB-9981-91543E3E5B53}"/>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33" name="Line 1769">
            <a:extLst>
              <a:ext uri="{FF2B5EF4-FFF2-40B4-BE49-F238E27FC236}">
                <a16:creationId xmlns:a16="http://schemas.microsoft.com/office/drawing/2014/main" id="{4A23C34F-8B78-4E77-A671-92AE31517AEA}"/>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34" name="Line 1770">
            <a:extLst>
              <a:ext uri="{FF2B5EF4-FFF2-40B4-BE49-F238E27FC236}">
                <a16:creationId xmlns:a16="http://schemas.microsoft.com/office/drawing/2014/main" id="{94D44FF2-3050-4483-9ADA-AD06D54833EE}"/>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35" name="Line 1771">
            <a:extLst>
              <a:ext uri="{FF2B5EF4-FFF2-40B4-BE49-F238E27FC236}">
                <a16:creationId xmlns:a16="http://schemas.microsoft.com/office/drawing/2014/main" id="{C36F8F90-2E2F-4963-9B1F-0974CCDA2800}"/>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36" name="Line 1772">
            <a:extLst>
              <a:ext uri="{FF2B5EF4-FFF2-40B4-BE49-F238E27FC236}">
                <a16:creationId xmlns:a16="http://schemas.microsoft.com/office/drawing/2014/main" id="{8ADC02C8-5B20-486C-A609-2A160447390D}"/>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37" name="Line 1773">
            <a:extLst>
              <a:ext uri="{FF2B5EF4-FFF2-40B4-BE49-F238E27FC236}">
                <a16:creationId xmlns:a16="http://schemas.microsoft.com/office/drawing/2014/main" id="{0FC81FCE-7D5D-4C36-B8F1-914CF8195402}"/>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38" name="Line 1774">
            <a:extLst>
              <a:ext uri="{FF2B5EF4-FFF2-40B4-BE49-F238E27FC236}">
                <a16:creationId xmlns:a16="http://schemas.microsoft.com/office/drawing/2014/main" id="{8F37FD5E-BF8A-4C16-950C-8D80396220B0}"/>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39" name="Line 1775">
            <a:extLst>
              <a:ext uri="{FF2B5EF4-FFF2-40B4-BE49-F238E27FC236}">
                <a16:creationId xmlns:a16="http://schemas.microsoft.com/office/drawing/2014/main" id="{FC8F211B-9910-4AB9-A0E1-DF0D1F4A4E47}"/>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40" name="Line 1776">
            <a:extLst>
              <a:ext uri="{FF2B5EF4-FFF2-40B4-BE49-F238E27FC236}">
                <a16:creationId xmlns:a16="http://schemas.microsoft.com/office/drawing/2014/main" id="{C2932B73-B27B-48AA-9AEF-31CDE368D86B}"/>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41" name="Line 1777">
            <a:extLst>
              <a:ext uri="{FF2B5EF4-FFF2-40B4-BE49-F238E27FC236}">
                <a16:creationId xmlns:a16="http://schemas.microsoft.com/office/drawing/2014/main" id="{F1C6E228-13FB-4769-B0AB-362AB8955B66}"/>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42" name="Line 1778">
            <a:extLst>
              <a:ext uri="{FF2B5EF4-FFF2-40B4-BE49-F238E27FC236}">
                <a16:creationId xmlns:a16="http://schemas.microsoft.com/office/drawing/2014/main" id="{E3DF1906-665B-4750-BCD4-8198DF594A44}"/>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43" name="Rectangle 1779">
            <a:extLst>
              <a:ext uri="{FF2B5EF4-FFF2-40B4-BE49-F238E27FC236}">
                <a16:creationId xmlns:a16="http://schemas.microsoft.com/office/drawing/2014/main" id="{2EA84A84-B74E-4B78-A0A8-65291ECDA5B2}"/>
              </a:ext>
            </a:extLst>
          </p:cNvPr>
          <p:cNvSpPr>
            <a:spLocks noChangeArrowheads="1"/>
          </p:cNvSpPr>
          <p:nvPr/>
        </p:nvSpPr>
        <p:spPr bwMode="auto">
          <a:xfrm>
            <a:off x="5870575" y="1687513"/>
            <a:ext cx="614363" cy="414337"/>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4344" name="Group 1782">
            <a:extLst>
              <a:ext uri="{FF2B5EF4-FFF2-40B4-BE49-F238E27FC236}">
                <a16:creationId xmlns:a16="http://schemas.microsoft.com/office/drawing/2014/main" id="{D1B3D702-2589-4672-85F8-0DA65C6892BD}"/>
              </a:ext>
            </a:extLst>
          </p:cNvPr>
          <p:cNvGrpSpPr>
            <a:grpSpLocks/>
          </p:cNvGrpSpPr>
          <p:nvPr/>
        </p:nvGrpSpPr>
        <p:grpSpPr bwMode="auto">
          <a:xfrm>
            <a:off x="4570413" y="2135188"/>
            <a:ext cx="612775" cy="412750"/>
            <a:chOff x="2879" y="1513"/>
            <a:chExt cx="386" cy="260"/>
          </a:xfrm>
        </p:grpSpPr>
        <p:sp>
          <p:nvSpPr>
            <p:cNvPr id="9298" name="Rectangle 1780">
              <a:extLst>
                <a:ext uri="{FF2B5EF4-FFF2-40B4-BE49-F238E27FC236}">
                  <a16:creationId xmlns:a16="http://schemas.microsoft.com/office/drawing/2014/main" id="{5F1A24E4-4931-4E25-9E1F-7646C9BFE324}"/>
                </a:ext>
              </a:extLst>
            </p:cNvPr>
            <p:cNvSpPr>
              <a:spLocks noChangeArrowheads="1"/>
            </p:cNvSpPr>
            <p:nvPr/>
          </p:nvSpPr>
          <p:spPr bwMode="auto">
            <a:xfrm>
              <a:off x="2879" y="1513"/>
              <a:ext cx="386" cy="2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99" name="Rectangle 1781">
              <a:extLst>
                <a:ext uri="{FF2B5EF4-FFF2-40B4-BE49-F238E27FC236}">
                  <a16:creationId xmlns:a16="http://schemas.microsoft.com/office/drawing/2014/main" id="{19D8D797-A23B-48F9-BDA6-FC74E5CA5CE2}"/>
                </a:ext>
              </a:extLst>
            </p:cNvPr>
            <p:cNvSpPr>
              <a:spLocks noChangeArrowheads="1"/>
            </p:cNvSpPr>
            <p:nvPr/>
          </p:nvSpPr>
          <p:spPr bwMode="auto">
            <a:xfrm>
              <a:off x="2879" y="1513"/>
              <a:ext cx="386" cy="260"/>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4345" name="Group 1785">
            <a:extLst>
              <a:ext uri="{FF2B5EF4-FFF2-40B4-BE49-F238E27FC236}">
                <a16:creationId xmlns:a16="http://schemas.microsoft.com/office/drawing/2014/main" id="{D6C500E4-0D08-4933-A424-ED1D47969244}"/>
              </a:ext>
            </a:extLst>
          </p:cNvPr>
          <p:cNvGrpSpPr>
            <a:grpSpLocks/>
          </p:cNvGrpSpPr>
          <p:nvPr/>
        </p:nvGrpSpPr>
        <p:grpSpPr bwMode="auto">
          <a:xfrm>
            <a:off x="4876800" y="2192338"/>
            <a:ext cx="7938" cy="147637"/>
            <a:chOff x="3072" y="1549"/>
            <a:chExt cx="5" cy="93"/>
          </a:xfrm>
        </p:grpSpPr>
        <p:sp>
          <p:nvSpPr>
            <p:cNvPr id="9296" name="Freeform 1783">
              <a:extLst>
                <a:ext uri="{FF2B5EF4-FFF2-40B4-BE49-F238E27FC236}">
                  <a16:creationId xmlns:a16="http://schemas.microsoft.com/office/drawing/2014/main" id="{702A6B1B-F833-4C89-966F-7C3FB5529C8F}"/>
                </a:ext>
              </a:extLst>
            </p:cNvPr>
            <p:cNvSpPr>
              <a:spLocks/>
            </p:cNvSpPr>
            <p:nvPr/>
          </p:nvSpPr>
          <p:spPr bwMode="auto">
            <a:xfrm>
              <a:off x="3072" y="1549"/>
              <a:ext cx="5" cy="93"/>
            </a:xfrm>
            <a:custGeom>
              <a:avLst/>
              <a:gdLst>
                <a:gd name="T0" fmla="*/ 5 w 28"/>
                <a:gd name="T1" fmla="*/ 0 h 600"/>
                <a:gd name="T2" fmla="*/ 0 w 28"/>
                <a:gd name="T3" fmla="*/ 0 h 600"/>
                <a:gd name="T4" fmla="*/ 0 w 28"/>
                <a:gd name="T5" fmla="*/ 93 h 600"/>
                <a:gd name="T6" fmla="*/ 5 w 28"/>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 h="600">
                  <a:moveTo>
                    <a:pt x="28" y="0"/>
                  </a:moveTo>
                  <a:cubicBezTo>
                    <a:pt x="14" y="0"/>
                    <a:pt x="0" y="0"/>
                    <a:pt x="0" y="0"/>
                  </a:cubicBezTo>
                  <a:lnTo>
                    <a:pt x="0" y="600"/>
                  </a:lnTo>
                  <a:lnTo>
                    <a:pt x="28" y="0"/>
                  </a:lnTo>
                  <a:close/>
                </a:path>
              </a:pathLst>
            </a:custGeom>
            <a:solidFill>
              <a:srgbClr val="808080"/>
            </a:solidFill>
            <a:ln w="0">
              <a:solidFill>
                <a:srgbClr val="000000"/>
              </a:solidFill>
              <a:prstDash val="solid"/>
              <a:round/>
              <a:headEnd/>
              <a:tailEnd/>
            </a:ln>
          </p:spPr>
          <p:txBody>
            <a:bodyPr/>
            <a:lstStyle/>
            <a:p>
              <a:endParaRPr lang="en-GB"/>
            </a:p>
          </p:txBody>
        </p:sp>
        <p:sp>
          <p:nvSpPr>
            <p:cNvPr id="9297" name="Freeform 1784">
              <a:extLst>
                <a:ext uri="{FF2B5EF4-FFF2-40B4-BE49-F238E27FC236}">
                  <a16:creationId xmlns:a16="http://schemas.microsoft.com/office/drawing/2014/main" id="{BB24A384-E6E3-4A4A-A89E-B902CB10FE4A}"/>
                </a:ext>
              </a:extLst>
            </p:cNvPr>
            <p:cNvSpPr>
              <a:spLocks/>
            </p:cNvSpPr>
            <p:nvPr/>
          </p:nvSpPr>
          <p:spPr bwMode="auto">
            <a:xfrm>
              <a:off x="3072" y="1549"/>
              <a:ext cx="5" cy="93"/>
            </a:xfrm>
            <a:custGeom>
              <a:avLst/>
              <a:gdLst>
                <a:gd name="T0" fmla="*/ 5 w 28"/>
                <a:gd name="T1" fmla="*/ 0 h 600"/>
                <a:gd name="T2" fmla="*/ 0 w 28"/>
                <a:gd name="T3" fmla="*/ 0 h 600"/>
                <a:gd name="T4" fmla="*/ 0 w 28"/>
                <a:gd name="T5" fmla="*/ 93 h 600"/>
                <a:gd name="T6" fmla="*/ 5 w 28"/>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 h="600">
                  <a:moveTo>
                    <a:pt x="28" y="0"/>
                  </a:moveTo>
                  <a:cubicBezTo>
                    <a:pt x="14" y="0"/>
                    <a:pt x="0" y="0"/>
                    <a:pt x="0" y="0"/>
                  </a:cubicBezTo>
                  <a:lnTo>
                    <a:pt x="0" y="600"/>
                  </a:lnTo>
                  <a:lnTo>
                    <a:pt x="28"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346" name="Group 1788">
            <a:extLst>
              <a:ext uri="{FF2B5EF4-FFF2-40B4-BE49-F238E27FC236}">
                <a16:creationId xmlns:a16="http://schemas.microsoft.com/office/drawing/2014/main" id="{E0303962-8DC7-4357-A89F-42915C9CB72D}"/>
              </a:ext>
            </a:extLst>
          </p:cNvPr>
          <p:cNvGrpSpPr>
            <a:grpSpLocks/>
          </p:cNvGrpSpPr>
          <p:nvPr/>
        </p:nvGrpSpPr>
        <p:grpSpPr bwMode="auto">
          <a:xfrm>
            <a:off x="4876800" y="2192338"/>
            <a:ext cx="84138" cy="147637"/>
            <a:chOff x="3072" y="1549"/>
            <a:chExt cx="53" cy="93"/>
          </a:xfrm>
        </p:grpSpPr>
        <p:sp>
          <p:nvSpPr>
            <p:cNvPr id="9294" name="Freeform 1786">
              <a:extLst>
                <a:ext uri="{FF2B5EF4-FFF2-40B4-BE49-F238E27FC236}">
                  <a16:creationId xmlns:a16="http://schemas.microsoft.com/office/drawing/2014/main" id="{55128598-AD34-44F5-AAFC-A5051D63D88B}"/>
                </a:ext>
              </a:extLst>
            </p:cNvPr>
            <p:cNvSpPr>
              <a:spLocks/>
            </p:cNvSpPr>
            <p:nvPr/>
          </p:nvSpPr>
          <p:spPr bwMode="auto">
            <a:xfrm>
              <a:off x="3072" y="1549"/>
              <a:ext cx="53" cy="93"/>
            </a:xfrm>
            <a:custGeom>
              <a:avLst/>
              <a:gdLst>
                <a:gd name="T0" fmla="*/ 53 w 339"/>
                <a:gd name="T1" fmla="*/ 14 h 600"/>
                <a:gd name="T2" fmla="*/ 5 w 339"/>
                <a:gd name="T3" fmla="*/ 0 h 600"/>
                <a:gd name="T4" fmla="*/ 0 w 339"/>
                <a:gd name="T5" fmla="*/ 93 h 600"/>
                <a:gd name="T6" fmla="*/ 53 w 339"/>
                <a:gd name="T7" fmla="*/ 14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9" h="600">
                  <a:moveTo>
                    <a:pt x="339" y="92"/>
                  </a:moveTo>
                  <a:cubicBezTo>
                    <a:pt x="246" y="30"/>
                    <a:pt x="139" y="0"/>
                    <a:pt x="31" y="0"/>
                  </a:cubicBezTo>
                  <a:lnTo>
                    <a:pt x="0" y="600"/>
                  </a:lnTo>
                  <a:lnTo>
                    <a:pt x="339" y="92"/>
                  </a:lnTo>
                  <a:close/>
                </a:path>
              </a:pathLst>
            </a:custGeom>
            <a:solidFill>
              <a:srgbClr val="C0C0C0"/>
            </a:solidFill>
            <a:ln w="0">
              <a:solidFill>
                <a:srgbClr val="000000"/>
              </a:solidFill>
              <a:prstDash val="solid"/>
              <a:round/>
              <a:headEnd/>
              <a:tailEnd/>
            </a:ln>
          </p:spPr>
          <p:txBody>
            <a:bodyPr/>
            <a:lstStyle/>
            <a:p>
              <a:endParaRPr lang="en-GB"/>
            </a:p>
          </p:txBody>
        </p:sp>
        <p:sp>
          <p:nvSpPr>
            <p:cNvPr id="9295" name="Freeform 1787">
              <a:extLst>
                <a:ext uri="{FF2B5EF4-FFF2-40B4-BE49-F238E27FC236}">
                  <a16:creationId xmlns:a16="http://schemas.microsoft.com/office/drawing/2014/main" id="{650C2021-B58A-40A5-A319-B569E7D9C9DE}"/>
                </a:ext>
              </a:extLst>
            </p:cNvPr>
            <p:cNvSpPr>
              <a:spLocks/>
            </p:cNvSpPr>
            <p:nvPr/>
          </p:nvSpPr>
          <p:spPr bwMode="auto">
            <a:xfrm>
              <a:off x="3072" y="1549"/>
              <a:ext cx="53" cy="93"/>
            </a:xfrm>
            <a:custGeom>
              <a:avLst/>
              <a:gdLst>
                <a:gd name="T0" fmla="*/ 53 w 339"/>
                <a:gd name="T1" fmla="*/ 14 h 600"/>
                <a:gd name="T2" fmla="*/ 5 w 339"/>
                <a:gd name="T3" fmla="*/ 0 h 600"/>
                <a:gd name="T4" fmla="*/ 0 w 339"/>
                <a:gd name="T5" fmla="*/ 93 h 600"/>
                <a:gd name="T6" fmla="*/ 53 w 339"/>
                <a:gd name="T7" fmla="*/ 14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9" h="600">
                  <a:moveTo>
                    <a:pt x="339" y="92"/>
                  </a:moveTo>
                  <a:cubicBezTo>
                    <a:pt x="246" y="30"/>
                    <a:pt x="139" y="0"/>
                    <a:pt x="31" y="0"/>
                  </a:cubicBezTo>
                  <a:lnTo>
                    <a:pt x="0" y="600"/>
                  </a:lnTo>
                  <a:lnTo>
                    <a:pt x="339" y="92"/>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347" name="Group 1791">
            <a:extLst>
              <a:ext uri="{FF2B5EF4-FFF2-40B4-BE49-F238E27FC236}">
                <a16:creationId xmlns:a16="http://schemas.microsoft.com/office/drawing/2014/main" id="{E129E4AC-E2B6-46B4-85B0-1987DC8DE105}"/>
              </a:ext>
            </a:extLst>
          </p:cNvPr>
          <p:cNvGrpSpPr>
            <a:grpSpLocks/>
          </p:cNvGrpSpPr>
          <p:nvPr/>
        </p:nvGrpSpPr>
        <p:grpSpPr bwMode="auto">
          <a:xfrm>
            <a:off x="4876800" y="2216150"/>
            <a:ext cx="117475" cy="123825"/>
            <a:chOff x="3072" y="1564"/>
            <a:chExt cx="74" cy="78"/>
          </a:xfrm>
        </p:grpSpPr>
        <p:sp>
          <p:nvSpPr>
            <p:cNvPr id="9292" name="Freeform 1789">
              <a:extLst>
                <a:ext uri="{FF2B5EF4-FFF2-40B4-BE49-F238E27FC236}">
                  <a16:creationId xmlns:a16="http://schemas.microsoft.com/office/drawing/2014/main" id="{18F32BE0-265A-41E8-8A4D-FA97D554F8EA}"/>
                </a:ext>
              </a:extLst>
            </p:cNvPr>
            <p:cNvSpPr>
              <a:spLocks/>
            </p:cNvSpPr>
            <p:nvPr/>
          </p:nvSpPr>
          <p:spPr bwMode="auto">
            <a:xfrm>
              <a:off x="3072" y="1564"/>
              <a:ext cx="74" cy="78"/>
            </a:xfrm>
            <a:custGeom>
              <a:avLst/>
              <a:gdLst>
                <a:gd name="T0" fmla="*/ 74 w 478"/>
                <a:gd name="T1" fmla="*/ 21 h 506"/>
                <a:gd name="T2" fmla="*/ 52 w 478"/>
                <a:gd name="T3" fmla="*/ 0 h 506"/>
                <a:gd name="T4" fmla="*/ 0 w 478"/>
                <a:gd name="T5" fmla="*/ 78 h 506"/>
                <a:gd name="T6" fmla="*/ 74 w 478"/>
                <a:gd name="T7" fmla="*/ 21 h 5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8" h="506">
                  <a:moveTo>
                    <a:pt x="478" y="138"/>
                  </a:moveTo>
                  <a:cubicBezTo>
                    <a:pt x="432" y="92"/>
                    <a:pt x="385" y="46"/>
                    <a:pt x="339" y="0"/>
                  </a:cubicBezTo>
                  <a:lnTo>
                    <a:pt x="0" y="506"/>
                  </a:lnTo>
                  <a:lnTo>
                    <a:pt x="478" y="138"/>
                  </a:lnTo>
                  <a:close/>
                </a:path>
              </a:pathLst>
            </a:custGeom>
            <a:solidFill>
              <a:srgbClr val="000000"/>
            </a:solidFill>
            <a:ln w="0">
              <a:solidFill>
                <a:srgbClr val="000000"/>
              </a:solidFill>
              <a:prstDash val="solid"/>
              <a:round/>
              <a:headEnd/>
              <a:tailEnd/>
            </a:ln>
          </p:spPr>
          <p:txBody>
            <a:bodyPr/>
            <a:lstStyle/>
            <a:p>
              <a:endParaRPr lang="en-GB"/>
            </a:p>
          </p:txBody>
        </p:sp>
        <p:sp>
          <p:nvSpPr>
            <p:cNvPr id="9293" name="Freeform 1790">
              <a:extLst>
                <a:ext uri="{FF2B5EF4-FFF2-40B4-BE49-F238E27FC236}">
                  <a16:creationId xmlns:a16="http://schemas.microsoft.com/office/drawing/2014/main" id="{28285837-21E1-4057-83ED-D69D158CB94A}"/>
                </a:ext>
              </a:extLst>
            </p:cNvPr>
            <p:cNvSpPr>
              <a:spLocks/>
            </p:cNvSpPr>
            <p:nvPr/>
          </p:nvSpPr>
          <p:spPr bwMode="auto">
            <a:xfrm>
              <a:off x="3072" y="1564"/>
              <a:ext cx="74" cy="78"/>
            </a:xfrm>
            <a:custGeom>
              <a:avLst/>
              <a:gdLst>
                <a:gd name="T0" fmla="*/ 74 w 478"/>
                <a:gd name="T1" fmla="*/ 21 h 506"/>
                <a:gd name="T2" fmla="*/ 52 w 478"/>
                <a:gd name="T3" fmla="*/ 0 h 506"/>
                <a:gd name="T4" fmla="*/ 0 w 478"/>
                <a:gd name="T5" fmla="*/ 78 h 506"/>
                <a:gd name="T6" fmla="*/ 74 w 478"/>
                <a:gd name="T7" fmla="*/ 21 h 5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8" h="506">
                  <a:moveTo>
                    <a:pt x="478" y="138"/>
                  </a:moveTo>
                  <a:cubicBezTo>
                    <a:pt x="432" y="92"/>
                    <a:pt x="385" y="46"/>
                    <a:pt x="339" y="0"/>
                  </a:cubicBezTo>
                  <a:lnTo>
                    <a:pt x="0" y="506"/>
                  </a:lnTo>
                  <a:lnTo>
                    <a:pt x="478" y="138"/>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348" name="Group 1794">
            <a:extLst>
              <a:ext uri="{FF2B5EF4-FFF2-40B4-BE49-F238E27FC236}">
                <a16:creationId xmlns:a16="http://schemas.microsoft.com/office/drawing/2014/main" id="{C671F1D9-FBDD-4B1C-A4CB-459503F3A06C}"/>
              </a:ext>
            </a:extLst>
          </p:cNvPr>
          <p:cNvGrpSpPr>
            <a:grpSpLocks/>
          </p:cNvGrpSpPr>
          <p:nvPr/>
        </p:nvGrpSpPr>
        <p:grpSpPr bwMode="auto">
          <a:xfrm>
            <a:off x="4729163" y="2192338"/>
            <a:ext cx="295275" cy="295275"/>
            <a:chOff x="2979" y="1549"/>
            <a:chExt cx="186" cy="186"/>
          </a:xfrm>
        </p:grpSpPr>
        <p:sp>
          <p:nvSpPr>
            <p:cNvPr id="9290" name="Freeform 1792">
              <a:extLst>
                <a:ext uri="{FF2B5EF4-FFF2-40B4-BE49-F238E27FC236}">
                  <a16:creationId xmlns:a16="http://schemas.microsoft.com/office/drawing/2014/main" id="{0F0CDA72-B8C1-45AA-A346-9C5E4E677B2B}"/>
                </a:ext>
              </a:extLst>
            </p:cNvPr>
            <p:cNvSpPr>
              <a:spLocks/>
            </p:cNvSpPr>
            <p:nvPr/>
          </p:nvSpPr>
          <p:spPr bwMode="auto">
            <a:xfrm>
              <a:off x="2979" y="1549"/>
              <a:ext cx="186" cy="186"/>
            </a:xfrm>
            <a:custGeom>
              <a:avLst/>
              <a:gdLst>
                <a:gd name="T0" fmla="*/ 91 w 1206"/>
                <a:gd name="T1" fmla="*/ 0 h 1205"/>
                <a:gd name="T2" fmla="*/ 0 w 1206"/>
                <a:gd name="T3" fmla="*/ 91 h 1205"/>
                <a:gd name="T4" fmla="*/ 93 w 1206"/>
                <a:gd name="T5" fmla="*/ 186 h 1205"/>
                <a:gd name="T6" fmla="*/ 186 w 1206"/>
                <a:gd name="T7" fmla="*/ 93 h 1205"/>
                <a:gd name="T8" fmla="*/ 167 w 1206"/>
                <a:gd name="T9" fmla="*/ 36 h 1205"/>
                <a:gd name="T10" fmla="*/ 93 w 1206"/>
                <a:gd name="T11" fmla="*/ 93 h 1205"/>
                <a:gd name="T12" fmla="*/ 91 w 1206"/>
                <a:gd name="T13" fmla="*/ 0 h 120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6" h="1205">
                  <a:moveTo>
                    <a:pt x="588" y="0"/>
                  </a:moveTo>
                  <a:cubicBezTo>
                    <a:pt x="263" y="0"/>
                    <a:pt x="0" y="262"/>
                    <a:pt x="0" y="587"/>
                  </a:cubicBezTo>
                  <a:cubicBezTo>
                    <a:pt x="0" y="927"/>
                    <a:pt x="263" y="1205"/>
                    <a:pt x="603" y="1205"/>
                  </a:cubicBezTo>
                  <a:cubicBezTo>
                    <a:pt x="928" y="1205"/>
                    <a:pt x="1206" y="927"/>
                    <a:pt x="1206" y="602"/>
                  </a:cubicBezTo>
                  <a:cubicBezTo>
                    <a:pt x="1191" y="463"/>
                    <a:pt x="1160" y="340"/>
                    <a:pt x="1082" y="232"/>
                  </a:cubicBezTo>
                  <a:lnTo>
                    <a:pt x="603" y="602"/>
                  </a:lnTo>
                  <a:lnTo>
                    <a:pt x="588" y="0"/>
                  </a:lnTo>
                  <a:close/>
                </a:path>
              </a:pathLst>
            </a:custGeom>
            <a:solidFill>
              <a:srgbClr val="FFFFFF"/>
            </a:solidFill>
            <a:ln w="0">
              <a:solidFill>
                <a:srgbClr val="000000"/>
              </a:solidFill>
              <a:prstDash val="solid"/>
              <a:round/>
              <a:headEnd/>
              <a:tailEnd/>
            </a:ln>
          </p:spPr>
          <p:txBody>
            <a:bodyPr/>
            <a:lstStyle/>
            <a:p>
              <a:endParaRPr lang="en-GB"/>
            </a:p>
          </p:txBody>
        </p:sp>
        <p:sp>
          <p:nvSpPr>
            <p:cNvPr id="9291" name="Freeform 1793">
              <a:extLst>
                <a:ext uri="{FF2B5EF4-FFF2-40B4-BE49-F238E27FC236}">
                  <a16:creationId xmlns:a16="http://schemas.microsoft.com/office/drawing/2014/main" id="{CBD145DF-1718-443B-928C-60211079E93F}"/>
                </a:ext>
              </a:extLst>
            </p:cNvPr>
            <p:cNvSpPr>
              <a:spLocks/>
            </p:cNvSpPr>
            <p:nvPr/>
          </p:nvSpPr>
          <p:spPr bwMode="auto">
            <a:xfrm>
              <a:off x="2979" y="1549"/>
              <a:ext cx="186" cy="186"/>
            </a:xfrm>
            <a:custGeom>
              <a:avLst/>
              <a:gdLst>
                <a:gd name="T0" fmla="*/ 91 w 1206"/>
                <a:gd name="T1" fmla="*/ 0 h 1205"/>
                <a:gd name="T2" fmla="*/ 0 w 1206"/>
                <a:gd name="T3" fmla="*/ 91 h 1205"/>
                <a:gd name="T4" fmla="*/ 93 w 1206"/>
                <a:gd name="T5" fmla="*/ 186 h 1205"/>
                <a:gd name="T6" fmla="*/ 186 w 1206"/>
                <a:gd name="T7" fmla="*/ 93 h 1205"/>
                <a:gd name="T8" fmla="*/ 167 w 1206"/>
                <a:gd name="T9" fmla="*/ 36 h 1205"/>
                <a:gd name="T10" fmla="*/ 93 w 1206"/>
                <a:gd name="T11" fmla="*/ 93 h 1205"/>
                <a:gd name="T12" fmla="*/ 91 w 1206"/>
                <a:gd name="T13" fmla="*/ 0 h 120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6" h="1205">
                  <a:moveTo>
                    <a:pt x="588" y="0"/>
                  </a:moveTo>
                  <a:cubicBezTo>
                    <a:pt x="263" y="0"/>
                    <a:pt x="0" y="262"/>
                    <a:pt x="0" y="587"/>
                  </a:cubicBezTo>
                  <a:cubicBezTo>
                    <a:pt x="0" y="927"/>
                    <a:pt x="263" y="1205"/>
                    <a:pt x="603" y="1205"/>
                  </a:cubicBezTo>
                  <a:cubicBezTo>
                    <a:pt x="928" y="1205"/>
                    <a:pt x="1206" y="927"/>
                    <a:pt x="1206" y="602"/>
                  </a:cubicBezTo>
                  <a:cubicBezTo>
                    <a:pt x="1191" y="463"/>
                    <a:pt x="1160" y="340"/>
                    <a:pt x="1082" y="232"/>
                  </a:cubicBezTo>
                  <a:lnTo>
                    <a:pt x="603" y="602"/>
                  </a:lnTo>
                  <a:lnTo>
                    <a:pt x="588"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4349" name="Line 1795">
            <a:extLst>
              <a:ext uri="{FF2B5EF4-FFF2-40B4-BE49-F238E27FC236}">
                <a16:creationId xmlns:a16="http://schemas.microsoft.com/office/drawing/2014/main" id="{1E5F0D04-0C5A-473F-8F37-246DE51331C5}"/>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50" name="Line 1796">
            <a:extLst>
              <a:ext uri="{FF2B5EF4-FFF2-40B4-BE49-F238E27FC236}">
                <a16:creationId xmlns:a16="http://schemas.microsoft.com/office/drawing/2014/main" id="{3CD7DB8E-BC0D-47B2-AE84-E66D7A192D34}"/>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51" name="Line 1797">
            <a:extLst>
              <a:ext uri="{FF2B5EF4-FFF2-40B4-BE49-F238E27FC236}">
                <a16:creationId xmlns:a16="http://schemas.microsoft.com/office/drawing/2014/main" id="{B5097E09-B6E9-4BA2-830B-D1B156ADB4BE}"/>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52" name="Line 1798">
            <a:extLst>
              <a:ext uri="{FF2B5EF4-FFF2-40B4-BE49-F238E27FC236}">
                <a16:creationId xmlns:a16="http://schemas.microsoft.com/office/drawing/2014/main" id="{3F76D548-633F-4889-9D4D-1D1561E0F749}"/>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53" name="Line 1799">
            <a:extLst>
              <a:ext uri="{FF2B5EF4-FFF2-40B4-BE49-F238E27FC236}">
                <a16:creationId xmlns:a16="http://schemas.microsoft.com/office/drawing/2014/main" id="{5534996A-D9E8-400C-A327-00FAA89A41DA}"/>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54" name="Line 1800">
            <a:extLst>
              <a:ext uri="{FF2B5EF4-FFF2-40B4-BE49-F238E27FC236}">
                <a16:creationId xmlns:a16="http://schemas.microsoft.com/office/drawing/2014/main" id="{EE589C6D-5ABC-41DE-A0E3-18FD736B8063}"/>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55" name="Line 1801">
            <a:extLst>
              <a:ext uri="{FF2B5EF4-FFF2-40B4-BE49-F238E27FC236}">
                <a16:creationId xmlns:a16="http://schemas.microsoft.com/office/drawing/2014/main" id="{2FE99DE4-2167-4AF1-AB2A-19B2E5BD4E22}"/>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56" name="Line 1802">
            <a:extLst>
              <a:ext uri="{FF2B5EF4-FFF2-40B4-BE49-F238E27FC236}">
                <a16:creationId xmlns:a16="http://schemas.microsoft.com/office/drawing/2014/main" id="{5C0736FF-2001-431D-BA4E-9FE850FC28D0}"/>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57" name="Line 1803">
            <a:extLst>
              <a:ext uri="{FF2B5EF4-FFF2-40B4-BE49-F238E27FC236}">
                <a16:creationId xmlns:a16="http://schemas.microsoft.com/office/drawing/2014/main" id="{2E7B1C80-E2C3-440B-B02C-534E741F3FC7}"/>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58" name="Line 1804">
            <a:extLst>
              <a:ext uri="{FF2B5EF4-FFF2-40B4-BE49-F238E27FC236}">
                <a16:creationId xmlns:a16="http://schemas.microsoft.com/office/drawing/2014/main" id="{F45DAF89-F65F-430C-B6D9-5B87EF8B3EDF}"/>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59" name="Line 1805">
            <a:extLst>
              <a:ext uri="{FF2B5EF4-FFF2-40B4-BE49-F238E27FC236}">
                <a16:creationId xmlns:a16="http://schemas.microsoft.com/office/drawing/2014/main" id="{242AFC4E-721E-4F49-B691-1CF1BEEF5ABE}"/>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60" name="Line 1806">
            <a:extLst>
              <a:ext uri="{FF2B5EF4-FFF2-40B4-BE49-F238E27FC236}">
                <a16:creationId xmlns:a16="http://schemas.microsoft.com/office/drawing/2014/main" id="{0BB194F9-3B96-466A-AA3B-B596E85D2241}"/>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61" name="Line 1807">
            <a:extLst>
              <a:ext uri="{FF2B5EF4-FFF2-40B4-BE49-F238E27FC236}">
                <a16:creationId xmlns:a16="http://schemas.microsoft.com/office/drawing/2014/main" id="{B360E2DF-927B-432E-B71B-6507E043DD34}"/>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62" name="Line 1808">
            <a:extLst>
              <a:ext uri="{FF2B5EF4-FFF2-40B4-BE49-F238E27FC236}">
                <a16:creationId xmlns:a16="http://schemas.microsoft.com/office/drawing/2014/main" id="{D7C1C0C1-71C7-4751-830D-7A5286844E9E}"/>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63" name="Line 1809">
            <a:extLst>
              <a:ext uri="{FF2B5EF4-FFF2-40B4-BE49-F238E27FC236}">
                <a16:creationId xmlns:a16="http://schemas.microsoft.com/office/drawing/2014/main" id="{262260D9-2612-45D6-B048-4EE95EF7D81C}"/>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64" name="Line 1810">
            <a:extLst>
              <a:ext uri="{FF2B5EF4-FFF2-40B4-BE49-F238E27FC236}">
                <a16:creationId xmlns:a16="http://schemas.microsoft.com/office/drawing/2014/main" id="{9EF166DF-C4B9-4BC3-B6F0-8883999B11C2}"/>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65" name="Line 1811">
            <a:extLst>
              <a:ext uri="{FF2B5EF4-FFF2-40B4-BE49-F238E27FC236}">
                <a16:creationId xmlns:a16="http://schemas.microsoft.com/office/drawing/2014/main" id="{A6B78B05-1D35-4198-981F-242A404A6B7E}"/>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66" name="Line 1812">
            <a:extLst>
              <a:ext uri="{FF2B5EF4-FFF2-40B4-BE49-F238E27FC236}">
                <a16:creationId xmlns:a16="http://schemas.microsoft.com/office/drawing/2014/main" id="{5415664F-340E-4D01-9230-FB976494E320}"/>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67" name="Line 1813">
            <a:extLst>
              <a:ext uri="{FF2B5EF4-FFF2-40B4-BE49-F238E27FC236}">
                <a16:creationId xmlns:a16="http://schemas.microsoft.com/office/drawing/2014/main" id="{B94EF650-7CF4-4BD0-B71C-9EE8C5BFF441}"/>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68" name="Line 1814">
            <a:extLst>
              <a:ext uri="{FF2B5EF4-FFF2-40B4-BE49-F238E27FC236}">
                <a16:creationId xmlns:a16="http://schemas.microsoft.com/office/drawing/2014/main" id="{8FEC9D5B-4613-43A8-976D-198B62B0967E}"/>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69" name="Line 1815">
            <a:extLst>
              <a:ext uri="{FF2B5EF4-FFF2-40B4-BE49-F238E27FC236}">
                <a16:creationId xmlns:a16="http://schemas.microsoft.com/office/drawing/2014/main" id="{C1D733DE-A4B7-4087-83DE-F08F9A3900CC}"/>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70" name="Line 1816">
            <a:extLst>
              <a:ext uri="{FF2B5EF4-FFF2-40B4-BE49-F238E27FC236}">
                <a16:creationId xmlns:a16="http://schemas.microsoft.com/office/drawing/2014/main" id="{F89C0179-3819-40A3-A4BC-8F664C38B262}"/>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71" name="Line 1817">
            <a:extLst>
              <a:ext uri="{FF2B5EF4-FFF2-40B4-BE49-F238E27FC236}">
                <a16:creationId xmlns:a16="http://schemas.microsoft.com/office/drawing/2014/main" id="{2CB901B8-9CA2-4ED3-AC52-D23B9E6AAD72}"/>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72" name="Line 1818">
            <a:extLst>
              <a:ext uri="{FF2B5EF4-FFF2-40B4-BE49-F238E27FC236}">
                <a16:creationId xmlns:a16="http://schemas.microsoft.com/office/drawing/2014/main" id="{1D78A229-8CBE-4CC9-A41F-DB321379DC9C}"/>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73" name="Line 1819">
            <a:extLst>
              <a:ext uri="{FF2B5EF4-FFF2-40B4-BE49-F238E27FC236}">
                <a16:creationId xmlns:a16="http://schemas.microsoft.com/office/drawing/2014/main" id="{23335780-E243-46E7-B3AE-D3CB896190F0}"/>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74" name="Line 1820">
            <a:extLst>
              <a:ext uri="{FF2B5EF4-FFF2-40B4-BE49-F238E27FC236}">
                <a16:creationId xmlns:a16="http://schemas.microsoft.com/office/drawing/2014/main" id="{8A424B53-7D3D-45FC-9710-1F72B06247AE}"/>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75" name="Line 1821">
            <a:extLst>
              <a:ext uri="{FF2B5EF4-FFF2-40B4-BE49-F238E27FC236}">
                <a16:creationId xmlns:a16="http://schemas.microsoft.com/office/drawing/2014/main" id="{92E3EFC4-A2F3-4737-B979-161E55EF0BE1}"/>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76" name="Line 1822">
            <a:extLst>
              <a:ext uri="{FF2B5EF4-FFF2-40B4-BE49-F238E27FC236}">
                <a16:creationId xmlns:a16="http://schemas.microsoft.com/office/drawing/2014/main" id="{AD5DB037-DB31-4724-9F10-7600DA1837EA}"/>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77" name="Line 1823">
            <a:extLst>
              <a:ext uri="{FF2B5EF4-FFF2-40B4-BE49-F238E27FC236}">
                <a16:creationId xmlns:a16="http://schemas.microsoft.com/office/drawing/2014/main" id="{D7F6DACF-A8CF-48B3-8083-434D88BE5712}"/>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78" name="Line 1824">
            <a:extLst>
              <a:ext uri="{FF2B5EF4-FFF2-40B4-BE49-F238E27FC236}">
                <a16:creationId xmlns:a16="http://schemas.microsoft.com/office/drawing/2014/main" id="{A22E2927-358A-46AF-B1FB-C3E22CEFE455}"/>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79" name="Line 1825">
            <a:extLst>
              <a:ext uri="{FF2B5EF4-FFF2-40B4-BE49-F238E27FC236}">
                <a16:creationId xmlns:a16="http://schemas.microsoft.com/office/drawing/2014/main" id="{744B9085-C6D8-468F-AE45-A53B39FD2858}"/>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80" name="Line 1826">
            <a:extLst>
              <a:ext uri="{FF2B5EF4-FFF2-40B4-BE49-F238E27FC236}">
                <a16:creationId xmlns:a16="http://schemas.microsoft.com/office/drawing/2014/main" id="{31189E64-405E-44AE-BA09-8C83B424BC07}"/>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81" name="Line 1827">
            <a:extLst>
              <a:ext uri="{FF2B5EF4-FFF2-40B4-BE49-F238E27FC236}">
                <a16:creationId xmlns:a16="http://schemas.microsoft.com/office/drawing/2014/main" id="{F240AFEC-A551-42D6-8D4F-127FDC4737C2}"/>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82" name="Line 1828">
            <a:extLst>
              <a:ext uri="{FF2B5EF4-FFF2-40B4-BE49-F238E27FC236}">
                <a16:creationId xmlns:a16="http://schemas.microsoft.com/office/drawing/2014/main" id="{8F75A0BA-F4F9-4B55-A45B-1827EE75D2DA}"/>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83" name="Rectangle 1829">
            <a:extLst>
              <a:ext uri="{FF2B5EF4-FFF2-40B4-BE49-F238E27FC236}">
                <a16:creationId xmlns:a16="http://schemas.microsoft.com/office/drawing/2014/main" id="{FDB128BD-4F9B-4692-B7CB-A8AB6437ABE2}"/>
              </a:ext>
            </a:extLst>
          </p:cNvPr>
          <p:cNvSpPr>
            <a:spLocks noChangeArrowheads="1"/>
          </p:cNvSpPr>
          <p:nvPr/>
        </p:nvSpPr>
        <p:spPr bwMode="auto">
          <a:xfrm>
            <a:off x="4570413" y="2135188"/>
            <a:ext cx="612775" cy="412750"/>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4384" name="Group 1832">
            <a:extLst>
              <a:ext uri="{FF2B5EF4-FFF2-40B4-BE49-F238E27FC236}">
                <a16:creationId xmlns:a16="http://schemas.microsoft.com/office/drawing/2014/main" id="{2BC2B36F-33AD-4CC6-934A-A3E6B652C9C1}"/>
              </a:ext>
            </a:extLst>
          </p:cNvPr>
          <p:cNvGrpSpPr>
            <a:grpSpLocks/>
          </p:cNvGrpSpPr>
          <p:nvPr/>
        </p:nvGrpSpPr>
        <p:grpSpPr bwMode="auto">
          <a:xfrm>
            <a:off x="5216525" y="2135188"/>
            <a:ext cx="615950" cy="415925"/>
            <a:chOff x="3286" y="1513"/>
            <a:chExt cx="388" cy="262"/>
          </a:xfrm>
        </p:grpSpPr>
        <p:sp>
          <p:nvSpPr>
            <p:cNvPr id="9288" name="Rectangle 1830">
              <a:extLst>
                <a:ext uri="{FF2B5EF4-FFF2-40B4-BE49-F238E27FC236}">
                  <a16:creationId xmlns:a16="http://schemas.microsoft.com/office/drawing/2014/main" id="{89D14130-9C25-4CBC-9AA4-6E760177330E}"/>
                </a:ext>
              </a:extLst>
            </p:cNvPr>
            <p:cNvSpPr>
              <a:spLocks noChangeArrowheads="1"/>
            </p:cNvSpPr>
            <p:nvPr/>
          </p:nvSpPr>
          <p:spPr bwMode="auto">
            <a:xfrm>
              <a:off x="3286" y="1513"/>
              <a:ext cx="388" cy="2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89" name="Rectangle 1831">
              <a:extLst>
                <a:ext uri="{FF2B5EF4-FFF2-40B4-BE49-F238E27FC236}">
                  <a16:creationId xmlns:a16="http://schemas.microsoft.com/office/drawing/2014/main" id="{C97F7EA7-3163-4412-B16B-E0E9AE68CCA0}"/>
                </a:ext>
              </a:extLst>
            </p:cNvPr>
            <p:cNvSpPr>
              <a:spLocks noChangeArrowheads="1"/>
            </p:cNvSpPr>
            <p:nvPr/>
          </p:nvSpPr>
          <p:spPr bwMode="auto">
            <a:xfrm>
              <a:off x="3286" y="1513"/>
              <a:ext cx="388" cy="262"/>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4385" name="Group 1835">
            <a:extLst>
              <a:ext uri="{FF2B5EF4-FFF2-40B4-BE49-F238E27FC236}">
                <a16:creationId xmlns:a16="http://schemas.microsoft.com/office/drawing/2014/main" id="{68D049E7-A2D5-4DCC-BA65-1B30D3E75016}"/>
              </a:ext>
            </a:extLst>
          </p:cNvPr>
          <p:cNvGrpSpPr>
            <a:grpSpLocks/>
          </p:cNvGrpSpPr>
          <p:nvPr/>
        </p:nvGrpSpPr>
        <p:grpSpPr bwMode="auto">
          <a:xfrm>
            <a:off x="5522913" y="2189163"/>
            <a:ext cx="33337" cy="150812"/>
            <a:chOff x="3479" y="1547"/>
            <a:chExt cx="21" cy="95"/>
          </a:xfrm>
        </p:grpSpPr>
        <p:sp>
          <p:nvSpPr>
            <p:cNvPr id="9286" name="Freeform 1833">
              <a:extLst>
                <a:ext uri="{FF2B5EF4-FFF2-40B4-BE49-F238E27FC236}">
                  <a16:creationId xmlns:a16="http://schemas.microsoft.com/office/drawing/2014/main" id="{506C4667-2747-4FEC-BB9F-77C157126A09}"/>
                </a:ext>
              </a:extLst>
            </p:cNvPr>
            <p:cNvSpPr>
              <a:spLocks/>
            </p:cNvSpPr>
            <p:nvPr/>
          </p:nvSpPr>
          <p:spPr bwMode="auto">
            <a:xfrm>
              <a:off x="3479" y="1547"/>
              <a:ext cx="21" cy="95"/>
            </a:xfrm>
            <a:custGeom>
              <a:avLst/>
              <a:gdLst>
                <a:gd name="T0" fmla="*/ 21 w 139"/>
                <a:gd name="T1" fmla="*/ 2 h 617"/>
                <a:gd name="T2" fmla="*/ 0 w 139"/>
                <a:gd name="T3" fmla="*/ 2 h 617"/>
                <a:gd name="T4" fmla="*/ 0 w 139"/>
                <a:gd name="T5" fmla="*/ 2 h 617"/>
                <a:gd name="T6" fmla="*/ 0 w 139"/>
                <a:gd name="T7" fmla="*/ 95 h 617"/>
                <a:gd name="T8" fmla="*/ 21 w 139"/>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617">
                  <a:moveTo>
                    <a:pt x="139" y="15"/>
                  </a:moveTo>
                  <a:cubicBezTo>
                    <a:pt x="93" y="15"/>
                    <a:pt x="46" y="15"/>
                    <a:pt x="0" y="15"/>
                  </a:cubicBezTo>
                  <a:cubicBezTo>
                    <a:pt x="0" y="0"/>
                    <a:pt x="0" y="15"/>
                    <a:pt x="0" y="15"/>
                  </a:cubicBezTo>
                  <a:lnTo>
                    <a:pt x="0" y="617"/>
                  </a:lnTo>
                  <a:lnTo>
                    <a:pt x="139" y="15"/>
                  </a:lnTo>
                  <a:close/>
                </a:path>
              </a:pathLst>
            </a:custGeom>
            <a:solidFill>
              <a:srgbClr val="808080"/>
            </a:solidFill>
            <a:ln w="0">
              <a:solidFill>
                <a:srgbClr val="000000"/>
              </a:solidFill>
              <a:prstDash val="solid"/>
              <a:round/>
              <a:headEnd/>
              <a:tailEnd/>
            </a:ln>
          </p:spPr>
          <p:txBody>
            <a:bodyPr/>
            <a:lstStyle/>
            <a:p>
              <a:endParaRPr lang="en-GB"/>
            </a:p>
          </p:txBody>
        </p:sp>
        <p:sp>
          <p:nvSpPr>
            <p:cNvPr id="9287" name="Freeform 1834">
              <a:extLst>
                <a:ext uri="{FF2B5EF4-FFF2-40B4-BE49-F238E27FC236}">
                  <a16:creationId xmlns:a16="http://schemas.microsoft.com/office/drawing/2014/main" id="{B95C7AD5-9F9B-4EC8-A39B-626A686582F9}"/>
                </a:ext>
              </a:extLst>
            </p:cNvPr>
            <p:cNvSpPr>
              <a:spLocks/>
            </p:cNvSpPr>
            <p:nvPr/>
          </p:nvSpPr>
          <p:spPr bwMode="auto">
            <a:xfrm>
              <a:off x="3479" y="1547"/>
              <a:ext cx="21" cy="95"/>
            </a:xfrm>
            <a:custGeom>
              <a:avLst/>
              <a:gdLst>
                <a:gd name="T0" fmla="*/ 21 w 139"/>
                <a:gd name="T1" fmla="*/ 2 h 617"/>
                <a:gd name="T2" fmla="*/ 0 w 139"/>
                <a:gd name="T3" fmla="*/ 2 h 617"/>
                <a:gd name="T4" fmla="*/ 0 w 139"/>
                <a:gd name="T5" fmla="*/ 2 h 617"/>
                <a:gd name="T6" fmla="*/ 0 w 139"/>
                <a:gd name="T7" fmla="*/ 95 h 617"/>
                <a:gd name="T8" fmla="*/ 21 w 139"/>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617">
                  <a:moveTo>
                    <a:pt x="139" y="15"/>
                  </a:moveTo>
                  <a:cubicBezTo>
                    <a:pt x="93" y="15"/>
                    <a:pt x="46" y="15"/>
                    <a:pt x="0" y="15"/>
                  </a:cubicBezTo>
                  <a:cubicBezTo>
                    <a:pt x="0" y="0"/>
                    <a:pt x="0" y="15"/>
                    <a:pt x="0" y="15"/>
                  </a:cubicBezTo>
                  <a:lnTo>
                    <a:pt x="0" y="617"/>
                  </a:lnTo>
                  <a:lnTo>
                    <a:pt x="139" y="15"/>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386" name="Group 1838">
            <a:extLst>
              <a:ext uri="{FF2B5EF4-FFF2-40B4-BE49-F238E27FC236}">
                <a16:creationId xmlns:a16="http://schemas.microsoft.com/office/drawing/2014/main" id="{93FD1018-4E07-429A-A42C-A7CA7EEF1FFA}"/>
              </a:ext>
            </a:extLst>
          </p:cNvPr>
          <p:cNvGrpSpPr>
            <a:grpSpLocks/>
          </p:cNvGrpSpPr>
          <p:nvPr/>
        </p:nvGrpSpPr>
        <p:grpSpPr bwMode="auto">
          <a:xfrm>
            <a:off x="5522913" y="2192338"/>
            <a:ext cx="82550" cy="147637"/>
            <a:chOff x="3479" y="1549"/>
            <a:chExt cx="52" cy="93"/>
          </a:xfrm>
        </p:grpSpPr>
        <p:sp>
          <p:nvSpPr>
            <p:cNvPr id="9284" name="Freeform 1836">
              <a:extLst>
                <a:ext uri="{FF2B5EF4-FFF2-40B4-BE49-F238E27FC236}">
                  <a16:creationId xmlns:a16="http://schemas.microsoft.com/office/drawing/2014/main" id="{364B8AA0-35A2-4AA8-B791-02C554415496}"/>
                </a:ext>
              </a:extLst>
            </p:cNvPr>
            <p:cNvSpPr>
              <a:spLocks/>
            </p:cNvSpPr>
            <p:nvPr/>
          </p:nvSpPr>
          <p:spPr bwMode="auto">
            <a:xfrm>
              <a:off x="3479" y="1549"/>
              <a:ext cx="52" cy="93"/>
            </a:xfrm>
            <a:custGeom>
              <a:avLst/>
              <a:gdLst>
                <a:gd name="T0" fmla="*/ 52 w 339"/>
                <a:gd name="T1" fmla="*/ 14 h 600"/>
                <a:gd name="T2" fmla="*/ 21 w 339"/>
                <a:gd name="T3" fmla="*/ 0 h 600"/>
                <a:gd name="T4" fmla="*/ 0 w 339"/>
                <a:gd name="T5" fmla="*/ 93 h 600"/>
                <a:gd name="T6" fmla="*/ 52 w 339"/>
                <a:gd name="T7" fmla="*/ 14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9" h="600">
                  <a:moveTo>
                    <a:pt x="339" y="92"/>
                  </a:moveTo>
                  <a:cubicBezTo>
                    <a:pt x="277" y="46"/>
                    <a:pt x="200" y="15"/>
                    <a:pt x="139" y="0"/>
                  </a:cubicBezTo>
                  <a:lnTo>
                    <a:pt x="0" y="600"/>
                  </a:lnTo>
                  <a:lnTo>
                    <a:pt x="339" y="92"/>
                  </a:lnTo>
                  <a:close/>
                </a:path>
              </a:pathLst>
            </a:custGeom>
            <a:solidFill>
              <a:srgbClr val="C0C0C0"/>
            </a:solidFill>
            <a:ln w="0">
              <a:solidFill>
                <a:srgbClr val="000000"/>
              </a:solidFill>
              <a:prstDash val="solid"/>
              <a:round/>
              <a:headEnd/>
              <a:tailEnd/>
            </a:ln>
          </p:spPr>
          <p:txBody>
            <a:bodyPr/>
            <a:lstStyle/>
            <a:p>
              <a:endParaRPr lang="en-GB"/>
            </a:p>
          </p:txBody>
        </p:sp>
        <p:sp>
          <p:nvSpPr>
            <p:cNvPr id="9285" name="Freeform 1837">
              <a:extLst>
                <a:ext uri="{FF2B5EF4-FFF2-40B4-BE49-F238E27FC236}">
                  <a16:creationId xmlns:a16="http://schemas.microsoft.com/office/drawing/2014/main" id="{B95E0A7B-9A2C-4F21-A55C-61F2426A23EB}"/>
                </a:ext>
              </a:extLst>
            </p:cNvPr>
            <p:cNvSpPr>
              <a:spLocks/>
            </p:cNvSpPr>
            <p:nvPr/>
          </p:nvSpPr>
          <p:spPr bwMode="auto">
            <a:xfrm>
              <a:off x="3479" y="1549"/>
              <a:ext cx="52" cy="93"/>
            </a:xfrm>
            <a:custGeom>
              <a:avLst/>
              <a:gdLst>
                <a:gd name="T0" fmla="*/ 52 w 339"/>
                <a:gd name="T1" fmla="*/ 14 h 600"/>
                <a:gd name="T2" fmla="*/ 21 w 339"/>
                <a:gd name="T3" fmla="*/ 0 h 600"/>
                <a:gd name="T4" fmla="*/ 0 w 339"/>
                <a:gd name="T5" fmla="*/ 93 h 600"/>
                <a:gd name="T6" fmla="*/ 52 w 339"/>
                <a:gd name="T7" fmla="*/ 14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9" h="600">
                  <a:moveTo>
                    <a:pt x="339" y="92"/>
                  </a:moveTo>
                  <a:cubicBezTo>
                    <a:pt x="277" y="46"/>
                    <a:pt x="200" y="15"/>
                    <a:pt x="139" y="0"/>
                  </a:cubicBezTo>
                  <a:lnTo>
                    <a:pt x="0" y="600"/>
                  </a:lnTo>
                  <a:lnTo>
                    <a:pt x="339" y="92"/>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387" name="Group 1841">
            <a:extLst>
              <a:ext uri="{FF2B5EF4-FFF2-40B4-BE49-F238E27FC236}">
                <a16:creationId xmlns:a16="http://schemas.microsoft.com/office/drawing/2014/main" id="{75972602-6431-4AA1-AF5C-5406C338B4EE}"/>
              </a:ext>
            </a:extLst>
          </p:cNvPr>
          <p:cNvGrpSpPr>
            <a:grpSpLocks/>
          </p:cNvGrpSpPr>
          <p:nvPr/>
        </p:nvGrpSpPr>
        <p:grpSpPr bwMode="auto">
          <a:xfrm>
            <a:off x="5522913" y="2216150"/>
            <a:ext cx="107950" cy="123825"/>
            <a:chOff x="3479" y="1564"/>
            <a:chExt cx="68" cy="78"/>
          </a:xfrm>
        </p:grpSpPr>
        <p:sp>
          <p:nvSpPr>
            <p:cNvPr id="9282" name="Freeform 1839">
              <a:extLst>
                <a:ext uri="{FF2B5EF4-FFF2-40B4-BE49-F238E27FC236}">
                  <a16:creationId xmlns:a16="http://schemas.microsoft.com/office/drawing/2014/main" id="{A7C7D19B-C3EB-4217-9063-E5CE4C751208}"/>
                </a:ext>
              </a:extLst>
            </p:cNvPr>
            <p:cNvSpPr>
              <a:spLocks/>
            </p:cNvSpPr>
            <p:nvPr/>
          </p:nvSpPr>
          <p:spPr bwMode="auto">
            <a:xfrm>
              <a:off x="3479" y="1564"/>
              <a:ext cx="68" cy="78"/>
            </a:xfrm>
            <a:custGeom>
              <a:avLst/>
              <a:gdLst>
                <a:gd name="T0" fmla="*/ 68 w 444"/>
                <a:gd name="T1" fmla="*/ 14 h 506"/>
                <a:gd name="T2" fmla="*/ 52 w 444"/>
                <a:gd name="T3" fmla="*/ 0 h 506"/>
                <a:gd name="T4" fmla="*/ 0 w 444"/>
                <a:gd name="T5" fmla="*/ 78 h 506"/>
                <a:gd name="T6" fmla="*/ 68 w 444"/>
                <a:gd name="T7" fmla="*/ 14 h 5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4" h="506">
                  <a:moveTo>
                    <a:pt x="444" y="92"/>
                  </a:moveTo>
                  <a:cubicBezTo>
                    <a:pt x="414" y="61"/>
                    <a:pt x="368" y="31"/>
                    <a:pt x="337" y="0"/>
                  </a:cubicBezTo>
                  <a:lnTo>
                    <a:pt x="0" y="506"/>
                  </a:lnTo>
                  <a:lnTo>
                    <a:pt x="444" y="92"/>
                  </a:lnTo>
                  <a:close/>
                </a:path>
              </a:pathLst>
            </a:custGeom>
            <a:solidFill>
              <a:srgbClr val="000000"/>
            </a:solidFill>
            <a:ln w="0">
              <a:solidFill>
                <a:srgbClr val="000000"/>
              </a:solidFill>
              <a:prstDash val="solid"/>
              <a:round/>
              <a:headEnd/>
              <a:tailEnd/>
            </a:ln>
          </p:spPr>
          <p:txBody>
            <a:bodyPr/>
            <a:lstStyle/>
            <a:p>
              <a:endParaRPr lang="en-GB"/>
            </a:p>
          </p:txBody>
        </p:sp>
        <p:sp>
          <p:nvSpPr>
            <p:cNvPr id="9283" name="Freeform 1840">
              <a:extLst>
                <a:ext uri="{FF2B5EF4-FFF2-40B4-BE49-F238E27FC236}">
                  <a16:creationId xmlns:a16="http://schemas.microsoft.com/office/drawing/2014/main" id="{E9D8C11A-C0FD-434A-AA53-431A661670F0}"/>
                </a:ext>
              </a:extLst>
            </p:cNvPr>
            <p:cNvSpPr>
              <a:spLocks/>
            </p:cNvSpPr>
            <p:nvPr/>
          </p:nvSpPr>
          <p:spPr bwMode="auto">
            <a:xfrm>
              <a:off x="3479" y="1564"/>
              <a:ext cx="68" cy="78"/>
            </a:xfrm>
            <a:custGeom>
              <a:avLst/>
              <a:gdLst>
                <a:gd name="T0" fmla="*/ 68 w 444"/>
                <a:gd name="T1" fmla="*/ 14 h 506"/>
                <a:gd name="T2" fmla="*/ 52 w 444"/>
                <a:gd name="T3" fmla="*/ 0 h 506"/>
                <a:gd name="T4" fmla="*/ 0 w 444"/>
                <a:gd name="T5" fmla="*/ 78 h 506"/>
                <a:gd name="T6" fmla="*/ 68 w 444"/>
                <a:gd name="T7" fmla="*/ 14 h 5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4" h="506">
                  <a:moveTo>
                    <a:pt x="444" y="92"/>
                  </a:moveTo>
                  <a:cubicBezTo>
                    <a:pt x="414" y="61"/>
                    <a:pt x="368" y="31"/>
                    <a:pt x="337" y="0"/>
                  </a:cubicBezTo>
                  <a:lnTo>
                    <a:pt x="0" y="506"/>
                  </a:lnTo>
                  <a:lnTo>
                    <a:pt x="444" y="92"/>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388" name="Group 1844">
            <a:extLst>
              <a:ext uri="{FF2B5EF4-FFF2-40B4-BE49-F238E27FC236}">
                <a16:creationId xmlns:a16="http://schemas.microsoft.com/office/drawing/2014/main" id="{7BC7FF49-64A2-40B0-ABE4-4E35D20693C1}"/>
              </a:ext>
            </a:extLst>
          </p:cNvPr>
          <p:cNvGrpSpPr>
            <a:grpSpLocks/>
          </p:cNvGrpSpPr>
          <p:nvPr/>
        </p:nvGrpSpPr>
        <p:grpSpPr bwMode="auto">
          <a:xfrm>
            <a:off x="5373688" y="2192338"/>
            <a:ext cx="300037" cy="298450"/>
            <a:chOff x="3385" y="1549"/>
            <a:chExt cx="189" cy="188"/>
          </a:xfrm>
        </p:grpSpPr>
        <p:sp>
          <p:nvSpPr>
            <p:cNvPr id="9280" name="Freeform 1842">
              <a:extLst>
                <a:ext uri="{FF2B5EF4-FFF2-40B4-BE49-F238E27FC236}">
                  <a16:creationId xmlns:a16="http://schemas.microsoft.com/office/drawing/2014/main" id="{5CC43179-3030-4B07-815C-6159A2D4181A}"/>
                </a:ext>
              </a:extLst>
            </p:cNvPr>
            <p:cNvSpPr>
              <a:spLocks/>
            </p:cNvSpPr>
            <p:nvPr/>
          </p:nvSpPr>
          <p:spPr bwMode="auto">
            <a:xfrm>
              <a:off x="3385" y="1549"/>
              <a:ext cx="189" cy="188"/>
            </a:xfrm>
            <a:custGeom>
              <a:avLst/>
              <a:gdLst>
                <a:gd name="T0" fmla="*/ 93 w 1223"/>
                <a:gd name="T1" fmla="*/ 0 h 1216"/>
                <a:gd name="T2" fmla="*/ 0 w 1223"/>
                <a:gd name="T3" fmla="*/ 93 h 1216"/>
                <a:gd name="T4" fmla="*/ 93 w 1223"/>
                <a:gd name="T5" fmla="*/ 188 h 1216"/>
                <a:gd name="T6" fmla="*/ 189 w 1223"/>
                <a:gd name="T7" fmla="*/ 93 h 1216"/>
                <a:gd name="T8" fmla="*/ 163 w 1223"/>
                <a:gd name="T9" fmla="*/ 29 h 1216"/>
                <a:gd name="T10" fmla="*/ 93 w 1223"/>
                <a:gd name="T11" fmla="*/ 93 h 1216"/>
                <a:gd name="T12" fmla="*/ 93 w 1223"/>
                <a:gd name="T13" fmla="*/ 0 h 12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3" h="1216">
                  <a:moveTo>
                    <a:pt x="604" y="0"/>
                  </a:moveTo>
                  <a:cubicBezTo>
                    <a:pt x="263" y="0"/>
                    <a:pt x="0" y="262"/>
                    <a:pt x="0" y="600"/>
                  </a:cubicBezTo>
                  <a:cubicBezTo>
                    <a:pt x="0" y="939"/>
                    <a:pt x="263" y="1216"/>
                    <a:pt x="604" y="1216"/>
                  </a:cubicBezTo>
                  <a:cubicBezTo>
                    <a:pt x="944" y="1216"/>
                    <a:pt x="1223" y="939"/>
                    <a:pt x="1223" y="600"/>
                  </a:cubicBezTo>
                  <a:cubicBezTo>
                    <a:pt x="1207" y="446"/>
                    <a:pt x="1161" y="292"/>
                    <a:pt x="1052" y="185"/>
                  </a:cubicBezTo>
                  <a:lnTo>
                    <a:pt x="604" y="600"/>
                  </a:lnTo>
                  <a:lnTo>
                    <a:pt x="604" y="0"/>
                  </a:lnTo>
                  <a:close/>
                </a:path>
              </a:pathLst>
            </a:custGeom>
            <a:solidFill>
              <a:srgbClr val="FFFFFF"/>
            </a:solidFill>
            <a:ln w="0">
              <a:solidFill>
                <a:srgbClr val="000000"/>
              </a:solidFill>
              <a:prstDash val="solid"/>
              <a:round/>
              <a:headEnd/>
              <a:tailEnd/>
            </a:ln>
          </p:spPr>
          <p:txBody>
            <a:bodyPr/>
            <a:lstStyle/>
            <a:p>
              <a:endParaRPr lang="en-GB"/>
            </a:p>
          </p:txBody>
        </p:sp>
        <p:sp>
          <p:nvSpPr>
            <p:cNvPr id="9281" name="Freeform 1843">
              <a:extLst>
                <a:ext uri="{FF2B5EF4-FFF2-40B4-BE49-F238E27FC236}">
                  <a16:creationId xmlns:a16="http://schemas.microsoft.com/office/drawing/2014/main" id="{C8E955D7-04A0-45B9-8DD9-83A5E022DEF7}"/>
                </a:ext>
              </a:extLst>
            </p:cNvPr>
            <p:cNvSpPr>
              <a:spLocks/>
            </p:cNvSpPr>
            <p:nvPr/>
          </p:nvSpPr>
          <p:spPr bwMode="auto">
            <a:xfrm>
              <a:off x="3385" y="1549"/>
              <a:ext cx="189" cy="188"/>
            </a:xfrm>
            <a:custGeom>
              <a:avLst/>
              <a:gdLst>
                <a:gd name="T0" fmla="*/ 93 w 1223"/>
                <a:gd name="T1" fmla="*/ 0 h 1216"/>
                <a:gd name="T2" fmla="*/ 0 w 1223"/>
                <a:gd name="T3" fmla="*/ 93 h 1216"/>
                <a:gd name="T4" fmla="*/ 93 w 1223"/>
                <a:gd name="T5" fmla="*/ 188 h 1216"/>
                <a:gd name="T6" fmla="*/ 189 w 1223"/>
                <a:gd name="T7" fmla="*/ 93 h 1216"/>
                <a:gd name="T8" fmla="*/ 163 w 1223"/>
                <a:gd name="T9" fmla="*/ 29 h 1216"/>
                <a:gd name="T10" fmla="*/ 93 w 1223"/>
                <a:gd name="T11" fmla="*/ 93 h 1216"/>
                <a:gd name="T12" fmla="*/ 93 w 1223"/>
                <a:gd name="T13" fmla="*/ 0 h 12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3" h="1216">
                  <a:moveTo>
                    <a:pt x="604" y="0"/>
                  </a:moveTo>
                  <a:cubicBezTo>
                    <a:pt x="263" y="0"/>
                    <a:pt x="0" y="262"/>
                    <a:pt x="0" y="600"/>
                  </a:cubicBezTo>
                  <a:cubicBezTo>
                    <a:pt x="0" y="939"/>
                    <a:pt x="263" y="1216"/>
                    <a:pt x="604" y="1216"/>
                  </a:cubicBezTo>
                  <a:cubicBezTo>
                    <a:pt x="944" y="1216"/>
                    <a:pt x="1223" y="939"/>
                    <a:pt x="1223" y="600"/>
                  </a:cubicBezTo>
                  <a:cubicBezTo>
                    <a:pt x="1207" y="446"/>
                    <a:pt x="1161" y="292"/>
                    <a:pt x="1052" y="185"/>
                  </a:cubicBezTo>
                  <a:lnTo>
                    <a:pt x="604" y="600"/>
                  </a:lnTo>
                  <a:lnTo>
                    <a:pt x="604"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4389" name="Line 1845">
            <a:extLst>
              <a:ext uri="{FF2B5EF4-FFF2-40B4-BE49-F238E27FC236}">
                <a16:creationId xmlns:a16="http://schemas.microsoft.com/office/drawing/2014/main" id="{32EEC293-4197-4ABE-B7DF-7C06128A397B}"/>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90" name="Line 1846">
            <a:extLst>
              <a:ext uri="{FF2B5EF4-FFF2-40B4-BE49-F238E27FC236}">
                <a16:creationId xmlns:a16="http://schemas.microsoft.com/office/drawing/2014/main" id="{B9CE9BDF-681D-457D-824C-65E194EEBD73}"/>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91" name="Line 1847">
            <a:extLst>
              <a:ext uri="{FF2B5EF4-FFF2-40B4-BE49-F238E27FC236}">
                <a16:creationId xmlns:a16="http://schemas.microsoft.com/office/drawing/2014/main" id="{EF819006-74CF-461F-A07A-D4A0FAC2D5C2}"/>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92" name="Line 1848">
            <a:extLst>
              <a:ext uri="{FF2B5EF4-FFF2-40B4-BE49-F238E27FC236}">
                <a16:creationId xmlns:a16="http://schemas.microsoft.com/office/drawing/2014/main" id="{B1EAF0FB-4865-4EE6-8ED9-0571603FCE81}"/>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93" name="Line 1849">
            <a:extLst>
              <a:ext uri="{FF2B5EF4-FFF2-40B4-BE49-F238E27FC236}">
                <a16:creationId xmlns:a16="http://schemas.microsoft.com/office/drawing/2014/main" id="{34A12139-5964-4C14-BC74-AD15D18E5B5F}"/>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94" name="Line 1850">
            <a:extLst>
              <a:ext uri="{FF2B5EF4-FFF2-40B4-BE49-F238E27FC236}">
                <a16:creationId xmlns:a16="http://schemas.microsoft.com/office/drawing/2014/main" id="{B25A4676-83E8-47E6-859E-FDD2B108E505}"/>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95" name="Line 1851">
            <a:extLst>
              <a:ext uri="{FF2B5EF4-FFF2-40B4-BE49-F238E27FC236}">
                <a16:creationId xmlns:a16="http://schemas.microsoft.com/office/drawing/2014/main" id="{AF3B4C6D-8FC3-4418-A36F-610B42D535B9}"/>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96" name="Line 1852">
            <a:extLst>
              <a:ext uri="{FF2B5EF4-FFF2-40B4-BE49-F238E27FC236}">
                <a16:creationId xmlns:a16="http://schemas.microsoft.com/office/drawing/2014/main" id="{1EFC2145-E026-40A3-B870-97F7ACC33542}"/>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97" name="Line 1853">
            <a:extLst>
              <a:ext uri="{FF2B5EF4-FFF2-40B4-BE49-F238E27FC236}">
                <a16:creationId xmlns:a16="http://schemas.microsoft.com/office/drawing/2014/main" id="{F700A54A-7485-4D8B-A777-59432AFB18EE}"/>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98" name="Line 1854">
            <a:extLst>
              <a:ext uri="{FF2B5EF4-FFF2-40B4-BE49-F238E27FC236}">
                <a16:creationId xmlns:a16="http://schemas.microsoft.com/office/drawing/2014/main" id="{EAC9DE7C-EEAF-4AEA-9DD8-6F79245283CD}"/>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99" name="Line 1855">
            <a:extLst>
              <a:ext uri="{FF2B5EF4-FFF2-40B4-BE49-F238E27FC236}">
                <a16:creationId xmlns:a16="http://schemas.microsoft.com/office/drawing/2014/main" id="{E5997B05-C9EF-44A6-9553-B4988D14768E}"/>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00" name="Line 1856">
            <a:extLst>
              <a:ext uri="{FF2B5EF4-FFF2-40B4-BE49-F238E27FC236}">
                <a16:creationId xmlns:a16="http://schemas.microsoft.com/office/drawing/2014/main" id="{BC5E38B9-2F25-4F3A-B74C-629E6D85D21A}"/>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01" name="Line 1857">
            <a:extLst>
              <a:ext uri="{FF2B5EF4-FFF2-40B4-BE49-F238E27FC236}">
                <a16:creationId xmlns:a16="http://schemas.microsoft.com/office/drawing/2014/main" id="{BCAFBFDB-D481-4467-8316-129A74F87B86}"/>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02" name="Line 1858">
            <a:extLst>
              <a:ext uri="{FF2B5EF4-FFF2-40B4-BE49-F238E27FC236}">
                <a16:creationId xmlns:a16="http://schemas.microsoft.com/office/drawing/2014/main" id="{86B51C5A-DEC3-4940-AA8E-BA587C26F477}"/>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03" name="Line 1859">
            <a:extLst>
              <a:ext uri="{FF2B5EF4-FFF2-40B4-BE49-F238E27FC236}">
                <a16:creationId xmlns:a16="http://schemas.microsoft.com/office/drawing/2014/main" id="{27F9786B-998B-40C0-BF82-CA77E7316887}"/>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04" name="Line 1860">
            <a:extLst>
              <a:ext uri="{FF2B5EF4-FFF2-40B4-BE49-F238E27FC236}">
                <a16:creationId xmlns:a16="http://schemas.microsoft.com/office/drawing/2014/main" id="{16D160AC-6406-44C9-B670-AAE198888200}"/>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05" name="Line 1861">
            <a:extLst>
              <a:ext uri="{FF2B5EF4-FFF2-40B4-BE49-F238E27FC236}">
                <a16:creationId xmlns:a16="http://schemas.microsoft.com/office/drawing/2014/main" id="{466D9B70-547A-480A-BA68-EEA47C6D4D47}"/>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06" name="Line 1862">
            <a:extLst>
              <a:ext uri="{FF2B5EF4-FFF2-40B4-BE49-F238E27FC236}">
                <a16:creationId xmlns:a16="http://schemas.microsoft.com/office/drawing/2014/main" id="{6C1DF381-D20B-4BAE-986B-8FBE4685AF72}"/>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07" name="Line 1863">
            <a:extLst>
              <a:ext uri="{FF2B5EF4-FFF2-40B4-BE49-F238E27FC236}">
                <a16:creationId xmlns:a16="http://schemas.microsoft.com/office/drawing/2014/main" id="{4098AF6C-044F-47B3-885B-BC5445F2681B}"/>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08" name="Line 1864">
            <a:extLst>
              <a:ext uri="{FF2B5EF4-FFF2-40B4-BE49-F238E27FC236}">
                <a16:creationId xmlns:a16="http://schemas.microsoft.com/office/drawing/2014/main" id="{55F4B0D2-739A-4455-88F2-25C9E0FF1AF4}"/>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09" name="Line 1865">
            <a:extLst>
              <a:ext uri="{FF2B5EF4-FFF2-40B4-BE49-F238E27FC236}">
                <a16:creationId xmlns:a16="http://schemas.microsoft.com/office/drawing/2014/main" id="{72DB2D99-3E40-453C-B36B-F3236654DE2E}"/>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10" name="Line 1866">
            <a:extLst>
              <a:ext uri="{FF2B5EF4-FFF2-40B4-BE49-F238E27FC236}">
                <a16:creationId xmlns:a16="http://schemas.microsoft.com/office/drawing/2014/main" id="{B59EC243-1ED1-4CE1-8731-CDF5C426ADAC}"/>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11" name="Line 1867">
            <a:extLst>
              <a:ext uri="{FF2B5EF4-FFF2-40B4-BE49-F238E27FC236}">
                <a16:creationId xmlns:a16="http://schemas.microsoft.com/office/drawing/2014/main" id="{6826C216-01D9-4175-B439-C7313093D490}"/>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12" name="Line 1868">
            <a:extLst>
              <a:ext uri="{FF2B5EF4-FFF2-40B4-BE49-F238E27FC236}">
                <a16:creationId xmlns:a16="http://schemas.microsoft.com/office/drawing/2014/main" id="{8C990643-B09B-4FEA-A0A0-CE503EDF95FC}"/>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13" name="Line 1869">
            <a:extLst>
              <a:ext uri="{FF2B5EF4-FFF2-40B4-BE49-F238E27FC236}">
                <a16:creationId xmlns:a16="http://schemas.microsoft.com/office/drawing/2014/main" id="{CDFD4DBC-7BBE-45E3-A8FD-696A63F5667D}"/>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14" name="Line 1870">
            <a:extLst>
              <a:ext uri="{FF2B5EF4-FFF2-40B4-BE49-F238E27FC236}">
                <a16:creationId xmlns:a16="http://schemas.microsoft.com/office/drawing/2014/main" id="{A99D0BD1-4E3B-4F53-B75E-AEB06CAE3824}"/>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15" name="Line 1871">
            <a:extLst>
              <a:ext uri="{FF2B5EF4-FFF2-40B4-BE49-F238E27FC236}">
                <a16:creationId xmlns:a16="http://schemas.microsoft.com/office/drawing/2014/main" id="{77749936-7CAB-4D43-A45A-5C9C6631BEA6}"/>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16" name="Line 1872">
            <a:extLst>
              <a:ext uri="{FF2B5EF4-FFF2-40B4-BE49-F238E27FC236}">
                <a16:creationId xmlns:a16="http://schemas.microsoft.com/office/drawing/2014/main" id="{6B660F83-798B-4197-8338-30690ACB8BF5}"/>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17" name="Line 1873">
            <a:extLst>
              <a:ext uri="{FF2B5EF4-FFF2-40B4-BE49-F238E27FC236}">
                <a16:creationId xmlns:a16="http://schemas.microsoft.com/office/drawing/2014/main" id="{510E48AA-7A11-464A-9164-16CDE67A71EB}"/>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18" name="Line 1874">
            <a:extLst>
              <a:ext uri="{FF2B5EF4-FFF2-40B4-BE49-F238E27FC236}">
                <a16:creationId xmlns:a16="http://schemas.microsoft.com/office/drawing/2014/main" id="{B327E296-E381-40E2-895D-FBD1C66703D3}"/>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19" name="Line 1875">
            <a:extLst>
              <a:ext uri="{FF2B5EF4-FFF2-40B4-BE49-F238E27FC236}">
                <a16:creationId xmlns:a16="http://schemas.microsoft.com/office/drawing/2014/main" id="{BE049EE1-6B82-4CE9-922B-0832EA10CC61}"/>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20" name="Line 1876">
            <a:extLst>
              <a:ext uri="{FF2B5EF4-FFF2-40B4-BE49-F238E27FC236}">
                <a16:creationId xmlns:a16="http://schemas.microsoft.com/office/drawing/2014/main" id="{F228A964-7791-46C0-A357-9EAC7631F880}"/>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21" name="Line 1877">
            <a:extLst>
              <a:ext uri="{FF2B5EF4-FFF2-40B4-BE49-F238E27FC236}">
                <a16:creationId xmlns:a16="http://schemas.microsoft.com/office/drawing/2014/main" id="{4DCA5288-AF95-4A73-ADF2-741DD17FE55B}"/>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22" name="Line 1878">
            <a:extLst>
              <a:ext uri="{FF2B5EF4-FFF2-40B4-BE49-F238E27FC236}">
                <a16:creationId xmlns:a16="http://schemas.microsoft.com/office/drawing/2014/main" id="{04095213-A18D-42F3-AABE-308199F0FA34}"/>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23" name="Rectangle 1879">
            <a:extLst>
              <a:ext uri="{FF2B5EF4-FFF2-40B4-BE49-F238E27FC236}">
                <a16:creationId xmlns:a16="http://schemas.microsoft.com/office/drawing/2014/main" id="{A94C2199-2FC0-4078-A4CE-D8B46D36B076}"/>
              </a:ext>
            </a:extLst>
          </p:cNvPr>
          <p:cNvSpPr>
            <a:spLocks noChangeArrowheads="1"/>
          </p:cNvSpPr>
          <p:nvPr/>
        </p:nvSpPr>
        <p:spPr bwMode="auto">
          <a:xfrm>
            <a:off x="5216525" y="2135188"/>
            <a:ext cx="615950" cy="415925"/>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4424" name="Group 1882">
            <a:extLst>
              <a:ext uri="{FF2B5EF4-FFF2-40B4-BE49-F238E27FC236}">
                <a16:creationId xmlns:a16="http://schemas.microsoft.com/office/drawing/2014/main" id="{16FE0283-2A47-40BA-AC13-6F99BDBAC727}"/>
              </a:ext>
            </a:extLst>
          </p:cNvPr>
          <p:cNvGrpSpPr>
            <a:grpSpLocks/>
          </p:cNvGrpSpPr>
          <p:nvPr/>
        </p:nvGrpSpPr>
        <p:grpSpPr bwMode="auto">
          <a:xfrm>
            <a:off x="5870575" y="2135188"/>
            <a:ext cx="614363" cy="415925"/>
            <a:chOff x="3698" y="1513"/>
            <a:chExt cx="387" cy="262"/>
          </a:xfrm>
        </p:grpSpPr>
        <p:sp>
          <p:nvSpPr>
            <p:cNvPr id="9278" name="Rectangle 1880">
              <a:extLst>
                <a:ext uri="{FF2B5EF4-FFF2-40B4-BE49-F238E27FC236}">
                  <a16:creationId xmlns:a16="http://schemas.microsoft.com/office/drawing/2014/main" id="{08341033-89BE-4C82-B1B7-100FDAACAD64}"/>
                </a:ext>
              </a:extLst>
            </p:cNvPr>
            <p:cNvSpPr>
              <a:spLocks noChangeArrowheads="1"/>
            </p:cNvSpPr>
            <p:nvPr/>
          </p:nvSpPr>
          <p:spPr bwMode="auto">
            <a:xfrm>
              <a:off x="3698" y="1513"/>
              <a:ext cx="387" cy="2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79" name="Rectangle 1881">
              <a:extLst>
                <a:ext uri="{FF2B5EF4-FFF2-40B4-BE49-F238E27FC236}">
                  <a16:creationId xmlns:a16="http://schemas.microsoft.com/office/drawing/2014/main" id="{B1A90663-4EFF-4D76-B773-06D795FC442B}"/>
                </a:ext>
              </a:extLst>
            </p:cNvPr>
            <p:cNvSpPr>
              <a:spLocks noChangeArrowheads="1"/>
            </p:cNvSpPr>
            <p:nvPr/>
          </p:nvSpPr>
          <p:spPr bwMode="auto">
            <a:xfrm>
              <a:off x="3698" y="1513"/>
              <a:ext cx="387" cy="262"/>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4425" name="Group 1885">
            <a:extLst>
              <a:ext uri="{FF2B5EF4-FFF2-40B4-BE49-F238E27FC236}">
                <a16:creationId xmlns:a16="http://schemas.microsoft.com/office/drawing/2014/main" id="{EA7D103A-0E77-46FD-A49D-F97CE43E4ED0}"/>
              </a:ext>
            </a:extLst>
          </p:cNvPr>
          <p:cNvGrpSpPr>
            <a:grpSpLocks/>
          </p:cNvGrpSpPr>
          <p:nvPr/>
        </p:nvGrpSpPr>
        <p:grpSpPr bwMode="auto">
          <a:xfrm>
            <a:off x="6175375" y="2189163"/>
            <a:ext cx="7938" cy="150812"/>
            <a:chOff x="3890" y="1547"/>
            <a:chExt cx="5" cy="95"/>
          </a:xfrm>
        </p:grpSpPr>
        <p:sp>
          <p:nvSpPr>
            <p:cNvPr id="9276" name="Freeform 1883">
              <a:extLst>
                <a:ext uri="{FF2B5EF4-FFF2-40B4-BE49-F238E27FC236}">
                  <a16:creationId xmlns:a16="http://schemas.microsoft.com/office/drawing/2014/main" id="{89BE07D5-9361-48E2-9C7C-2B0E948D29FD}"/>
                </a:ext>
              </a:extLst>
            </p:cNvPr>
            <p:cNvSpPr>
              <a:spLocks/>
            </p:cNvSpPr>
            <p:nvPr/>
          </p:nvSpPr>
          <p:spPr bwMode="auto">
            <a:xfrm>
              <a:off x="3890" y="1547"/>
              <a:ext cx="5" cy="95"/>
            </a:xfrm>
            <a:custGeom>
              <a:avLst/>
              <a:gdLst>
                <a:gd name="T0" fmla="*/ 5 w 28"/>
                <a:gd name="T1" fmla="*/ 2 h 617"/>
                <a:gd name="T2" fmla="*/ 0 w 28"/>
                <a:gd name="T3" fmla="*/ 2 h 617"/>
                <a:gd name="T4" fmla="*/ 0 w 28"/>
                <a:gd name="T5" fmla="*/ 2 h 617"/>
                <a:gd name="T6" fmla="*/ 0 w 28"/>
                <a:gd name="T7" fmla="*/ 95 h 617"/>
                <a:gd name="T8" fmla="*/ 5 w 28"/>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 h="617">
                  <a:moveTo>
                    <a:pt x="28" y="15"/>
                  </a:moveTo>
                  <a:cubicBezTo>
                    <a:pt x="28" y="15"/>
                    <a:pt x="14" y="15"/>
                    <a:pt x="0" y="15"/>
                  </a:cubicBezTo>
                  <a:cubicBezTo>
                    <a:pt x="0" y="0"/>
                    <a:pt x="0" y="15"/>
                    <a:pt x="0" y="15"/>
                  </a:cubicBezTo>
                  <a:lnTo>
                    <a:pt x="0" y="617"/>
                  </a:lnTo>
                  <a:lnTo>
                    <a:pt x="28" y="15"/>
                  </a:lnTo>
                  <a:close/>
                </a:path>
              </a:pathLst>
            </a:custGeom>
            <a:solidFill>
              <a:srgbClr val="808080"/>
            </a:solidFill>
            <a:ln w="0">
              <a:solidFill>
                <a:srgbClr val="000000"/>
              </a:solidFill>
              <a:prstDash val="solid"/>
              <a:round/>
              <a:headEnd/>
              <a:tailEnd/>
            </a:ln>
          </p:spPr>
          <p:txBody>
            <a:bodyPr/>
            <a:lstStyle/>
            <a:p>
              <a:endParaRPr lang="en-GB"/>
            </a:p>
          </p:txBody>
        </p:sp>
        <p:sp>
          <p:nvSpPr>
            <p:cNvPr id="9277" name="Freeform 1884">
              <a:extLst>
                <a:ext uri="{FF2B5EF4-FFF2-40B4-BE49-F238E27FC236}">
                  <a16:creationId xmlns:a16="http://schemas.microsoft.com/office/drawing/2014/main" id="{B657EAD6-BC2C-41A0-AF63-6DE9853F0FD7}"/>
                </a:ext>
              </a:extLst>
            </p:cNvPr>
            <p:cNvSpPr>
              <a:spLocks/>
            </p:cNvSpPr>
            <p:nvPr/>
          </p:nvSpPr>
          <p:spPr bwMode="auto">
            <a:xfrm>
              <a:off x="3890" y="1547"/>
              <a:ext cx="5" cy="95"/>
            </a:xfrm>
            <a:custGeom>
              <a:avLst/>
              <a:gdLst>
                <a:gd name="T0" fmla="*/ 5 w 28"/>
                <a:gd name="T1" fmla="*/ 2 h 617"/>
                <a:gd name="T2" fmla="*/ 0 w 28"/>
                <a:gd name="T3" fmla="*/ 2 h 617"/>
                <a:gd name="T4" fmla="*/ 0 w 28"/>
                <a:gd name="T5" fmla="*/ 2 h 617"/>
                <a:gd name="T6" fmla="*/ 0 w 28"/>
                <a:gd name="T7" fmla="*/ 95 h 617"/>
                <a:gd name="T8" fmla="*/ 5 w 28"/>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 h="617">
                  <a:moveTo>
                    <a:pt x="28" y="15"/>
                  </a:moveTo>
                  <a:cubicBezTo>
                    <a:pt x="28" y="15"/>
                    <a:pt x="14" y="15"/>
                    <a:pt x="0" y="15"/>
                  </a:cubicBezTo>
                  <a:cubicBezTo>
                    <a:pt x="0" y="0"/>
                    <a:pt x="0" y="15"/>
                    <a:pt x="0" y="15"/>
                  </a:cubicBezTo>
                  <a:lnTo>
                    <a:pt x="0" y="617"/>
                  </a:lnTo>
                  <a:lnTo>
                    <a:pt x="28" y="15"/>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426" name="Group 1888">
            <a:extLst>
              <a:ext uri="{FF2B5EF4-FFF2-40B4-BE49-F238E27FC236}">
                <a16:creationId xmlns:a16="http://schemas.microsoft.com/office/drawing/2014/main" id="{A32FE120-5091-4880-9D9F-604A294E5D13}"/>
              </a:ext>
            </a:extLst>
          </p:cNvPr>
          <p:cNvGrpSpPr>
            <a:grpSpLocks/>
          </p:cNvGrpSpPr>
          <p:nvPr/>
        </p:nvGrpSpPr>
        <p:grpSpPr bwMode="auto">
          <a:xfrm>
            <a:off x="6175375" y="2192338"/>
            <a:ext cx="103188" cy="147637"/>
            <a:chOff x="3890" y="1549"/>
            <a:chExt cx="65" cy="93"/>
          </a:xfrm>
        </p:grpSpPr>
        <p:sp>
          <p:nvSpPr>
            <p:cNvPr id="9274" name="Freeform 1886">
              <a:extLst>
                <a:ext uri="{FF2B5EF4-FFF2-40B4-BE49-F238E27FC236}">
                  <a16:creationId xmlns:a16="http://schemas.microsoft.com/office/drawing/2014/main" id="{6B07BE06-0396-486B-94BC-14F2931E96F5}"/>
                </a:ext>
              </a:extLst>
            </p:cNvPr>
            <p:cNvSpPr>
              <a:spLocks/>
            </p:cNvSpPr>
            <p:nvPr/>
          </p:nvSpPr>
          <p:spPr bwMode="auto">
            <a:xfrm>
              <a:off x="3890" y="1549"/>
              <a:ext cx="65" cy="93"/>
            </a:xfrm>
            <a:custGeom>
              <a:avLst/>
              <a:gdLst>
                <a:gd name="T0" fmla="*/ 65 w 417"/>
                <a:gd name="T1" fmla="*/ 24 h 600"/>
                <a:gd name="T2" fmla="*/ 5 w 417"/>
                <a:gd name="T3" fmla="*/ 0 h 600"/>
                <a:gd name="T4" fmla="*/ 0 w 417"/>
                <a:gd name="T5" fmla="*/ 93 h 600"/>
                <a:gd name="T6" fmla="*/ 65 w 417"/>
                <a:gd name="T7" fmla="*/ 24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17" h="600">
                  <a:moveTo>
                    <a:pt x="417" y="154"/>
                  </a:moveTo>
                  <a:cubicBezTo>
                    <a:pt x="309" y="61"/>
                    <a:pt x="185" y="0"/>
                    <a:pt x="31" y="0"/>
                  </a:cubicBezTo>
                  <a:lnTo>
                    <a:pt x="0" y="600"/>
                  </a:lnTo>
                  <a:lnTo>
                    <a:pt x="417" y="154"/>
                  </a:lnTo>
                  <a:close/>
                </a:path>
              </a:pathLst>
            </a:custGeom>
            <a:solidFill>
              <a:srgbClr val="C0C0C0"/>
            </a:solidFill>
            <a:ln w="0">
              <a:solidFill>
                <a:srgbClr val="000000"/>
              </a:solidFill>
              <a:prstDash val="solid"/>
              <a:round/>
              <a:headEnd/>
              <a:tailEnd/>
            </a:ln>
          </p:spPr>
          <p:txBody>
            <a:bodyPr/>
            <a:lstStyle/>
            <a:p>
              <a:endParaRPr lang="en-GB"/>
            </a:p>
          </p:txBody>
        </p:sp>
        <p:sp>
          <p:nvSpPr>
            <p:cNvPr id="9275" name="Freeform 1887">
              <a:extLst>
                <a:ext uri="{FF2B5EF4-FFF2-40B4-BE49-F238E27FC236}">
                  <a16:creationId xmlns:a16="http://schemas.microsoft.com/office/drawing/2014/main" id="{8D04DBE1-A6F7-4A14-9AB0-A833AF39FE49}"/>
                </a:ext>
              </a:extLst>
            </p:cNvPr>
            <p:cNvSpPr>
              <a:spLocks/>
            </p:cNvSpPr>
            <p:nvPr/>
          </p:nvSpPr>
          <p:spPr bwMode="auto">
            <a:xfrm>
              <a:off x="3890" y="1549"/>
              <a:ext cx="65" cy="93"/>
            </a:xfrm>
            <a:custGeom>
              <a:avLst/>
              <a:gdLst>
                <a:gd name="T0" fmla="*/ 65 w 417"/>
                <a:gd name="T1" fmla="*/ 24 h 600"/>
                <a:gd name="T2" fmla="*/ 5 w 417"/>
                <a:gd name="T3" fmla="*/ 0 h 600"/>
                <a:gd name="T4" fmla="*/ 0 w 417"/>
                <a:gd name="T5" fmla="*/ 93 h 600"/>
                <a:gd name="T6" fmla="*/ 65 w 417"/>
                <a:gd name="T7" fmla="*/ 24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17" h="600">
                  <a:moveTo>
                    <a:pt x="417" y="154"/>
                  </a:moveTo>
                  <a:cubicBezTo>
                    <a:pt x="309" y="61"/>
                    <a:pt x="185" y="0"/>
                    <a:pt x="31" y="0"/>
                  </a:cubicBezTo>
                  <a:lnTo>
                    <a:pt x="0" y="600"/>
                  </a:lnTo>
                  <a:lnTo>
                    <a:pt x="417" y="154"/>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427" name="Group 1891">
            <a:extLst>
              <a:ext uri="{FF2B5EF4-FFF2-40B4-BE49-F238E27FC236}">
                <a16:creationId xmlns:a16="http://schemas.microsoft.com/office/drawing/2014/main" id="{38198702-1EA2-4E40-A467-34FF9CD5E340}"/>
              </a:ext>
            </a:extLst>
          </p:cNvPr>
          <p:cNvGrpSpPr>
            <a:grpSpLocks/>
          </p:cNvGrpSpPr>
          <p:nvPr/>
        </p:nvGrpSpPr>
        <p:grpSpPr bwMode="auto">
          <a:xfrm>
            <a:off x="6175375" y="2230438"/>
            <a:ext cx="123825" cy="109537"/>
            <a:chOff x="3890" y="1573"/>
            <a:chExt cx="78" cy="69"/>
          </a:xfrm>
        </p:grpSpPr>
        <p:sp>
          <p:nvSpPr>
            <p:cNvPr id="9272" name="Freeform 1889">
              <a:extLst>
                <a:ext uri="{FF2B5EF4-FFF2-40B4-BE49-F238E27FC236}">
                  <a16:creationId xmlns:a16="http://schemas.microsoft.com/office/drawing/2014/main" id="{550BF19E-12C3-4AAA-A59E-53BB3FB11F8D}"/>
                </a:ext>
              </a:extLst>
            </p:cNvPr>
            <p:cNvSpPr>
              <a:spLocks/>
            </p:cNvSpPr>
            <p:nvPr/>
          </p:nvSpPr>
          <p:spPr bwMode="auto">
            <a:xfrm>
              <a:off x="3890" y="1573"/>
              <a:ext cx="78" cy="69"/>
            </a:xfrm>
            <a:custGeom>
              <a:avLst/>
              <a:gdLst>
                <a:gd name="T0" fmla="*/ 78 w 506"/>
                <a:gd name="T1" fmla="*/ 17 h 445"/>
                <a:gd name="T2" fmla="*/ 64 w 506"/>
                <a:gd name="T3" fmla="*/ 0 h 445"/>
                <a:gd name="T4" fmla="*/ 0 w 506"/>
                <a:gd name="T5" fmla="*/ 69 h 445"/>
                <a:gd name="T6" fmla="*/ 78 w 506"/>
                <a:gd name="T7" fmla="*/ 17 h 44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6" h="445">
                  <a:moveTo>
                    <a:pt x="506" y="108"/>
                  </a:moveTo>
                  <a:cubicBezTo>
                    <a:pt x="475" y="77"/>
                    <a:pt x="444" y="31"/>
                    <a:pt x="414" y="0"/>
                  </a:cubicBezTo>
                  <a:lnTo>
                    <a:pt x="0" y="445"/>
                  </a:lnTo>
                  <a:lnTo>
                    <a:pt x="506" y="108"/>
                  </a:lnTo>
                  <a:close/>
                </a:path>
              </a:pathLst>
            </a:custGeom>
            <a:solidFill>
              <a:srgbClr val="000000"/>
            </a:solidFill>
            <a:ln w="0">
              <a:solidFill>
                <a:srgbClr val="000000"/>
              </a:solidFill>
              <a:prstDash val="solid"/>
              <a:round/>
              <a:headEnd/>
              <a:tailEnd/>
            </a:ln>
          </p:spPr>
          <p:txBody>
            <a:bodyPr/>
            <a:lstStyle/>
            <a:p>
              <a:endParaRPr lang="en-GB"/>
            </a:p>
          </p:txBody>
        </p:sp>
        <p:sp>
          <p:nvSpPr>
            <p:cNvPr id="9273" name="Freeform 1890">
              <a:extLst>
                <a:ext uri="{FF2B5EF4-FFF2-40B4-BE49-F238E27FC236}">
                  <a16:creationId xmlns:a16="http://schemas.microsoft.com/office/drawing/2014/main" id="{035514A6-D998-4B6C-96DF-D9E2ABC6669C}"/>
                </a:ext>
              </a:extLst>
            </p:cNvPr>
            <p:cNvSpPr>
              <a:spLocks/>
            </p:cNvSpPr>
            <p:nvPr/>
          </p:nvSpPr>
          <p:spPr bwMode="auto">
            <a:xfrm>
              <a:off x="3890" y="1573"/>
              <a:ext cx="78" cy="69"/>
            </a:xfrm>
            <a:custGeom>
              <a:avLst/>
              <a:gdLst>
                <a:gd name="T0" fmla="*/ 78 w 506"/>
                <a:gd name="T1" fmla="*/ 17 h 445"/>
                <a:gd name="T2" fmla="*/ 64 w 506"/>
                <a:gd name="T3" fmla="*/ 0 h 445"/>
                <a:gd name="T4" fmla="*/ 0 w 506"/>
                <a:gd name="T5" fmla="*/ 69 h 445"/>
                <a:gd name="T6" fmla="*/ 78 w 506"/>
                <a:gd name="T7" fmla="*/ 17 h 44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6" h="445">
                  <a:moveTo>
                    <a:pt x="506" y="108"/>
                  </a:moveTo>
                  <a:cubicBezTo>
                    <a:pt x="475" y="77"/>
                    <a:pt x="444" y="31"/>
                    <a:pt x="414" y="0"/>
                  </a:cubicBezTo>
                  <a:lnTo>
                    <a:pt x="0" y="445"/>
                  </a:lnTo>
                  <a:lnTo>
                    <a:pt x="506" y="108"/>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428" name="Group 1894">
            <a:extLst>
              <a:ext uri="{FF2B5EF4-FFF2-40B4-BE49-F238E27FC236}">
                <a16:creationId xmlns:a16="http://schemas.microsoft.com/office/drawing/2014/main" id="{808B5884-9804-46BA-808D-F030FAACB3C8}"/>
              </a:ext>
            </a:extLst>
          </p:cNvPr>
          <p:cNvGrpSpPr>
            <a:grpSpLocks/>
          </p:cNvGrpSpPr>
          <p:nvPr/>
        </p:nvGrpSpPr>
        <p:grpSpPr bwMode="auto">
          <a:xfrm>
            <a:off x="6027738" y="2192338"/>
            <a:ext cx="298450" cy="298450"/>
            <a:chOff x="3797" y="1549"/>
            <a:chExt cx="188" cy="188"/>
          </a:xfrm>
        </p:grpSpPr>
        <p:sp>
          <p:nvSpPr>
            <p:cNvPr id="9270" name="Freeform 1892">
              <a:extLst>
                <a:ext uri="{FF2B5EF4-FFF2-40B4-BE49-F238E27FC236}">
                  <a16:creationId xmlns:a16="http://schemas.microsoft.com/office/drawing/2014/main" id="{CC59A965-FEE3-473E-9146-41CBF0F2FFB5}"/>
                </a:ext>
              </a:extLst>
            </p:cNvPr>
            <p:cNvSpPr>
              <a:spLocks/>
            </p:cNvSpPr>
            <p:nvPr/>
          </p:nvSpPr>
          <p:spPr bwMode="auto">
            <a:xfrm>
              <a:off x="3797" y="1549"/>
              <a:ext cx="188" cy="188"/>
            </a:xfrm>
            <a:custGeom>
              <a:avLst/>
              <a:gdLst>
                <a:gd name="T0" fmla="*/ 93 w 1222"/>
                <a:gd name="T1" fmla="*/ 0 h 1216"/>
                <a:gd name="T2" fmla="*/ 0 w 1222"/>
                <a:gd name="T3" fmla="*/ 93 h 1216"/>
                <a:gd name="T4" fmla="*/ 93 w 1222"/>
                <a:gd name="T5" fmla="*/ 188 h 1216"/>
                <a:gd name="T6" fmla="*/ 188 w 1222"/>
                <a:gd name="T7" fmla="*/ 93 h 1216"/>
                <a:gd name="T8" fmla="*/ 171 w 1222"/>
                <a:gd name="T9" fmla="*/ 41 h 1216"/>
                <a:gd name="T10" fmla="*/ 93 w 1222"/>
                <a:gd name="T11" fmla="*/ 93 h 1216"/>
                <a:gd name="T12" fmla="*/ 93 w 1222"/>
                <a:gd name="T13" fmla="*/ 0 h 12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16">
                  <a:moveTo>
                    <a:pt x="603" y="0"/>
                  </a:moveTo>
                  <a:cubicBezTo>
                    <a:pt x="263" y="0"/>
                    <a:pt x="0" y="262"/>
                    <a:pt x="0" y="600"/>
                  </a:cubicBezTo>
                  <a:cubicBezTo>
                    <a:pt x="0" y="939"/>
                    <a:pt x="263" y="1216"/>
                    <a:pt x="603" y="1216"/>
                  </a:cubicBezTo>
                  <a:cubicBezTo>
                    <a:pt x="943" y="1216"/>
                    <a:pt x="1222" y="939"/>
                    <a:pt x="1222" y="600"/>
                  </a:cubicBezTo>
                  <a:cubicBezTo>
                    <a:pt x="1206" y="477"/>
                    <a:pt x="1175" y="369"/>
                    <a:pt x="1114" y="262"/>
                  </a:cubicBezTo>
                  <a:lnTo>
                    <a:pt x="603" y="600"/>
                  </a:lnTo>
                  <a:lnTo>
                    <a:pt x="603" y="0"/>
                  </a:lnTo>
                  <a:close/>
                </a:path>
              </a:pathLst>
            </a:custGeom>
            <a:solidFill>
              <a:srgbClr val="FFFFFF"/>
            </a:solidFill>
            <a:ln w="0">
              <a:solidFill>
                <a:srgbClr val="000000"/>
              </a:solidFill>
              <a:prstDash val="solid"/>
              <a:round/>
              <a:headEnd/>
              <a:tailEnd/>
            </a:ln>
          </p:spPr>
          <p:txBody>
            <a:bodyPr/>
            <a:lstStyle/>
            <a:p>
              <a:endParaRPr lang="en-GB"/>
            </a:p>
          </p:txBody>
        </p:sp>
        <p:sp>
          <p:nvSpPr>
            <p:cNvPr id="9271" name="Freeform 1893">
              <a:extLst>
                <a:ext uri="{FF2B5EF4-FFF2-40B4-BE49-F238E27FC236}">
                  <a16:creationId xmlns:a16="http://schemas.microsoft.com/office/drawing/2014/main" id="{1E2A493A-E591-4986-BD1B-83DDB62AF24F}"/>
                </a:ext>
              </a:extLst>
            </p:cNvPr>
            <p:cNvSpPr>
              <a:spLocks/>
            </p:cNvSpPr>
            <p:nvPr/>
          </p:nvSpPr>
          <p:spPr bwMode="auto">
            <a:xfrm>
              <a:off x="3797" y="1549"/>
              <a:ext cx="188" cy="188"/>
            </a:xfrm>
            <a:custGeom>
              <a:avLst/>
              <a:gdLst>
                <a:gd name="T0" fmla="*/ 93 w 1222"/>
                <a:gd name="T1" fmla="*/ 0 h 1216"/>
                <a:gd name="T2" fmla="*/ 0 w 1222"/>
                <a:gd name="T3" fmla="*/ 93 h 1216"/>
                <a:gd name="T4" fmla="*/ 93 w 1222"/>
                <a:gd name="T5" fmla="*/ 188 h 1216"/>
                <a:gd name="T6" fmla="*/ 188 w 1222"/>
                <a:gd name="T7" fmla="*/ 93 h 1216"/>
                <a:gd name="T8" fmla="*/ 171 w 1222"/>
                <a:gd name="T9" fmla="*/ 41 h 1216"/>
                <a:gd name="T10" fmla="*/ 93 w 1222"/>
                <a:gd name="T11" fmla="*/ 93 h 1216"/>
                <a:gd name="T12" fmla="*/ 93 w 1222"/>
                <a:gd name="T13" fmla="*/ 0 h 12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16">
                  <a:moveTo>
                    <a:pt x="603" y="0"/>
                  </a:moveTo>
                  <a:cubicBezTo>
                    <a:pt x="263" y="0"/>
                    <a:pt x="0" y="262"/>
                    <a:pt x="0" y="600"/>
                  </a:cubicBezTo>
                  <a:cubicBezTo>
                    <a:pt x="0" y="939"/>
                    <a:pt x="263" y="1216"/>
                    <a:pt x="603" y="1216"/>
                  </a:cubicBezTo>
                  <a:cubicBezTo>
                    <a:pt x="943" y="1216"/>
                    <a:pt x="1222" y="939"/>
                    <a:pt x="1222" y="600"/>
                  </a:cubicBezTo>
                  <a:cubicBezTo>
                    <a:pt x="1206" y="477"/>
                    <a:pt x="1175" y="369"/>
                    <a:pt x="1114" y="262"/>
                  </a:cubicBezTo>
                  <a:lnTo>
                    <a:pt x="603" y="600"/>
                  </a:lnTo>
                  <a:lnTo>
                    <a:pt x="603"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4429" name="Line 1895">
            <a:extLst>
              <a:ext uri="{FF2B5EF4-FFF2-40B4-BE49-F238E27FC236}">
                <a16:creationId xmlns:a16="http://schemas.microsoft.com/office/drawing/2014/main" id="{A46BE3FF-2E8F-4AB0-B017-D6E5C4CBC045}"/>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30" name="Line 1896">
            <a:extLst>
              <a:ext uri="{FF2B5EF4-FFF2-40B4-BE49-F238E27FC236}">
                <a16:creationId xmlns:a16="http://schemas.microsoft.com/office/drawing/2014/main" id="{1ABE3C71-E05B-483F-80D8-1792FB4273C7}"/>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31" name="Line 1897">
            <a:extLst>
              <a:ext uri="{FF2B5EF4-FFF2-40B4-BE49-F238E27FC236}">
                <a16:creationId xmlns:a16="http://schemas.microsoft.com/office/drawing/2014/main" id="{7DC1FA22-42ED-48D3-AAB1-6CBB47FDC3F4}"/>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32" name="Line 1898">
            <a:extLst>
              <a:ext uri="{FF2B5EF4-FFF2-40B4-BE49-F238E27FC236}">
                <a16:creationId xmlns:a16="http://schemas.microsoft.com/office/drawing/2014/main" id="{3CDE52BF-C48A-48CD-9BE3-5E9BE2B47611}"/>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33" name="Line 1899">
            <a:extLst>
              <a:ext uri="{FF2B5EF4-FFF2-40B4-BE49-F238E27FC236}">
                <a16:creationId xmlns:a16="http://schemas.microsoft.com/office/drawing/2014/main" id="{0C80E8E6-9965-4932-BC86-A60001F98A6F}"/>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34" name="Line 1900">
            <a:extLst>
              <a:ext uri="{FF2B5EF4-FFF2-40B4-BE49-F238E27FC236}">
                <a16:creationId xmlns:a16="http://schemas.microsoft.com/office/drawing/2014/main" id="{A1D5050A-D8DF-4A9A-923A-A481AC54A9F9}"/>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35" name="Line 1901">
            <a:extLst>
              <a:ext uri="{FF2B5EF4-FFF2-40B4-BE49-F238E27FC236}">
                <a16:creationId xmlns:a16="http://schemas.microsoft.com/office/drawing/2014/main" id="{818D0EAA-F33A-43AE-A750-E1326AD0C00F}"/>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36" name="Line 1902">
            <a:extLst>
              <a:ext uri="{FF2B5EF4-FFF2-40B4-BE49-F238E27FC236}">
                <a16:creationId xmlns:a16="http://schemas.microsoft.com/office/drawing/2014/main" id="{A2CAD744-6D8F-4968-AB88-108602AC994E}"/>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37" name="Line 1903">
            <a:extLst>
              <a:ext uri="{FF2B5EF4-FFF2-40B4-BE49-F238E27FC236}">
                <a16:creationId xmlns:a16="http://schemas.microsoft.com/office/drawing/2014/main" id="{532CF0FB-CCD8-4B51-96FF-D423535F7A84}"/>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38" name="Line 1904">
            <a:extLst>
              <a:ext uri="{FF2B5EF4-FFF2-40B4-BE49-F238E27FC236}">
                <a16:creationId xmlns:a16="http://schemas.microsoft.com/office/drawing/2014/main" id="{4107D1A7-4366-4F01-8D68-B08D5685C5E1}"/>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39" name="Line 1905">
            <a:extLst>
              <a:ext uri="{FF2B5EF4-FFF2-40B4-BE49-F238E27FC236}">
                <a16:creationId xmlns:a16="http://schemas.microsoft.com/office/drawing/2014/main" id="{1F5FCB1B-C914-457A-9D88-8BD2F02F265F}"/>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40" name="Line 1906">
            <a:extLst>
              <a:ext uri="{FF2B5EF4-FFF2-40B4-BE49-F238E27FC236}">
                <a16:creationId xmlns:a16="http://schemas.microsoft.com/office/drawing/2014/main" id="{EF48997F-A0EA-4F98-8166-8D9D305AD87D}"/>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41" name="Line 1907">
            <a:extLst>
              <a:ext uri="{FF2B5EF4-FFF2-40B4-BE49-F238E27FC236}">
                <a16:creationId xmlns:a16="http://schemas.microsoft.com/office/drawing/2014/main" id="{10DE513A-2B30-40B8-BA76-236FC76746D5}"/>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42" name="Line 1908">
            <a:extLst>
              <a:ext uri="{FF2B5EF4-FFF2-40B4-BE49-F238E27FC236}">
                <a16:creationId xmlns:a16="http://schemas.microsoft.com/office/drawing/2014/main" id="{2BD97117-B770-4648-A680-AF56A79125B9}"/>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43" name="Line 1909">
            <a:extLst>
              <a:ext uri="{FF2B5EF4-FFF2-40B4-BE49-F238E27FC236}">
                <a16:creationId xmlns:a16="http://schemas.microsoft.com/office/drawing/2014/main" id="{03008D13-BCA7-47A3-9814-DF48D58598A5}"/>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44" name="Line 1910">
            <a:extLst>
              <a:ext uri="{FF2B5EF4-FFF2-40B4-BE49-F238E27FC236}">
                <a16:creationId xmlns:a16="http://schemas.microsoft.com/office/drawing/2014/main" id="{8F5F4708-838F-4061-A5FA-54278373B911}"/>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45" name="Line 1911">
            <a:extLst>
              <a:ext uri="{FF2B5EF4-FFF2-40B4-BE49-F238E27FC236}">
                <a16:creationId xmlns:a16="http://schemas.microsoft.com/office/drawing/2014/main" id="{E8911AF5-4363-43DF-BB4A-5391CB5FD310}"/>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46" name="Line 1912">
            <a:extLst>
              <a:ext uri="{FF2B5EF4-FFF2-40B4-BE49-F238E27FC236}">
                <a16:creationId xmlns:a16="http://schemas.microsoft.com/office/drawing/2014/main" id="{992926F9-13C1-47A0-A97C-B59F23D3D557}"/>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47" name="Line 1913">
            <a:extLst>
              <a:ext uri="{FF2B5EF4-FFF2-40B4-BE49-F238E27FC236}">
                <a16:creationId xmlns:a16="http://schemas.microsoft.com/office/drawing/2014/main" id="{9669BE9E-E71F-4270-B44C-735D8D8ED74B}"/>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48" name="Line 1914">
            <a:extLst>
              <a:ext uri="{FF2B5EF4-FFF2-40B4-BE49-F238E27FC236}">
                <a16:creationId xmlns:a16="http://schemas.microsoft.com/office/drawing/2014/main" id="{6B835E77-EB3A-42A7-82D5-FE57E5E1AAA0}"/>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49" name="Line 1915">
            <a:extLst>
              <a:ext uri="{FF2B5EF4-FFF2-40B4-BE49-F238E27FC236}">
                <a16:creationId xmlns:a16="http://schemas.microsoft.com/office/drawing/2014/main" id="{509B2065-7DDE-4D8B-B5D3-BB6B7ACD3621}"/>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50" name="Line 1916">
            <a:extLst>
              <a:ext uri="{FF2B5EF4-FFF2-40B4-BE49-F238E27FC236}">
                <a16:creationId xmlns:a16="http://schemas.microsoft.com/office/drawing/2014/main" id="{ACD2E275-80FA-4647-AB9E-3E17DDB4CE68}"/>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51" name="Line 1917">
            <a:extLst>
              <a:ext uri="{FF2B5EF4-FFF2-40B4-BE49-F238E27FC236}">
                <a16:creationId xmlns:a16="http://schemas.microsoft.com/office/drawing/2014/main" id="{39DDB260-CC37-4890-9E3E-6017C5D25C27}"/>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52" name="Line 1918">
            <a:extLst>
              <a:ext uri="{FF2B5EF4-FFF2-40B4-BE49-F238E27FC236}">
                <a16:creationId xmlns:a16="http://schemas.microsoft.com/office/drawing/2014/main" id="{F0A39E84-D5A7-4EB8-B930-D33BDF8B285A}"/>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53" name="Line 1919">
            <a:extLst>
              <a:ext uri="{FF2B5EF4-FFF2-40B4-BE49-F238E27FC236}">
                <a16:creationId xmlns:a16="http://schemas.microsoft.com/office/drawing/2014/main" id="{EE2D74F5-989A-4BAE-9335-B74F279D5C61}"/>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54" name="Line 1920">
            <a:extLst>
              <a:ext uri="{FF2B5EF4-FFF2-40B4-BE49-F238E27FC236}">
                <a16:creationId xmlns:a16="http://schemas.microsoft.com/office/drawing/2014/main" id="{1BE4AE4B-FEE3-4884-B125-D0DD7508B373}"/>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55" name="Line 1921">
            <a:extLst>
              <a:ext uri="{FF2B5EF4-FFF2-40B4-BE49-F238E27FC236}">
                <a16:creationId xmlns:a16="http://schemas.microsoft.com/office/drawing/2014/main" id="{4C8A21C4-2BB1-474A-9D62-3CDB8DAF8190}"/>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56" name="Line 1922">
            <a:extLst>
              <a:ext uri="{FF2B5EF4-FFF2-40B4-BE49-F238E27FC236}">
                <a16:creationId xmlns:a16="http://schemas.microsoft.com/office/drawing/2014/main" id="{4C9CF37F-3746-4C49-B3F6-6A2C53B67AE2}"/>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57" name="Line 1923">
            <a:extLst>
              <a:ext uri="{FF2B5EF4-FFF2-40B4-BE49-F238E27FC236}">
                <a16:creationId xmlns:a16="http://schemas.microsoft.com/office/drawing/2014/main" id="{D74AE6A0-B189-40CD-8FF0-921D58F7D39F}"/>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58" name="Line 1924">
            <a:extLst>
              <a:ext uri="{FF2B5EF4-FFF2-40B4-BE49-F238E27FC236}">
                <a16:creationId xmlns:a16="http://schemas.microsoft.com/office/drawing/2014/main" id="{A4C8B4F9-A274-4ED4-80AA-C59963CA8E7D}"/>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59" name="Line 1925">
            <a:extLst>
              <a:ext uri="{FF2B5EF4-FFF2-40B4-BE49-F238E27FC236}">
                <a16:creationId xmlns:a16="http://schemas.microsoft.com/office/drawing/2014/main" id="{33CE88F6-176A-4255-A5C3-136A13AC9186}"/>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60" name="Line 1926">
            <a:extLst>
              <a:ext uri="{FF2B5EF4-FFF2-40B4-BE49-F238E27FC236}">
                <a16:creationId xmlns:a16="http://schemas.microsoft.com/office/drawing/2014/main" id="{02F96D92-2D1A-43C8-A0C8-1CBE06E6A595}"/>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61" name="Line 1927">
            <a:extLst>
              <a:ext uri="{FF2B5EF4-FFF2-40B4-BE49-F238E27FC236}">
                <a16:creationId xmlns:a16="http://schemas.microsoft.com/office/drawing/2014/main" id="{FE63800A-EFCC-4113-B94B-04A1A340533C}"/>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62" name="Line 1928">
            <a:extLst>
              <a:ext uri="{FF2B5EF4-FFF2-40B4-BE49-F238E27FC236}">
                <a16:creationId xmlns:a16="http://schemas.microsoft.com/office/drawing/2014/main" id="{EAACF42E-731A-4100-AF64-11E7A115417D}"/>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63" name="Rectangle 1929">
            <a:extLst>
              <a:ext uri="{FF2B5EF4-FFF2-40B4-BE49-F238E27FC236}">
                <a16:creationId xmlns:a16="http://schemas.microsoft.com/office/drawing/2014/main" id="{4A1EEBA6-D736-4471-9893-730C0A3D5EEE}"/>
              </a:ext>
            </a:extLst>
          </p:cNvPr>
          <p:cNvSpPr>
            <a:spLocks noChangeArrowheads="1"/>
          </p:cNvSpPr>
          <p:nvPr/>
        </p:nvSpPr>
        <p:spPr bwMode="auto">
          <a:xfrm>
            <a:off x="5870575" y="2135188"/>
            <a:ext cx="614363" cy="415925"/>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4464" name="Group 2381">
            <a:extLst>
              <a:ext uri="{FF2B5EF4-FFF2-40B4-BE49-F238E27FC236}">
                <a16:creationId xmlns:a16="http://schemas.microsoft.com/office/drawing/2014/main" id="{2C36B959-EFF2-422F-9ADF-337EFD330087}"/>
              </a:ext>
            </a:extLst>
          </p:cNvPr>
          <p:cNvGrpSpPr>
            <a:grpSpLocks/>
          </p:cNvGrpSpPr>
          <p:nvPr/>
        </p:nvGrpSpPr>
        <p:grpSpPr bwMode="auto">
          <a:xfrm>
            <a:off x="4575175" y="2589213"/>
            <a:ext cx="1912938" cy="1312862"/>
            <a:chOff x="2882" y="1799"/>
            <a:chExt cx="1205" cy="827"/>
          </a:xfrm>
        </p:grpSpPr>
        <p:grpSp>
          <p:nvGrpSpPr>
            <p:cNvPr id="8819" name="Group 2180">
              <a:extLst>
                <a:ext uri="{FF2B5EF4-FFF2-40B4-BE49-F238E27FC236}">
                  <a16:creationId xmlns:a16="http://schemas.microsoft.com/office/drawing/2014/main" id="{556B5CC2-A155-4865-A8C9-393CB3A52AA4}"/>
                </a:ext>
              </a:extLst>
            </p:cNvPr>
            <p:cNvGrpSpPr>
              <a:grpSpLocks/>
            </p:cNvGrpSpPr>
            <p:nvPr/>
          </p:nvGrpSpPr>
          <p:grpSpPr bwMode="auto">
            <a:xfrm>
              <a:off x="2882" y="1799"/>
              <a:ext cx="1205" cy="544"/>
              <a:chOff x="2882" y="1799"/>
              <a:chExt cx="1205" cy="544"/>
            </a:xfrm>
          </p:grpSpPr>
          <p:grpSp>
            <p:nvGrpSpPr>
              <p:cNvPr id="9020" name="Group 1932">
                <a:extLst>
                  <a:ext uri="{FF2B5EF4-FFF2-40B4-BE49-F238E27FC236}">
                    <a16:creationId xmlns:a16="http://schemas.microsoft.com/office/drawing/2014/main" id="{E702A2EE-CFA2-4172-90B7-E4403744D99A}"/>
                  </a:ext>
                </a:extLst>
              </p:cNvPr>
              <p:cNvGrpSpPr>
                <a:grpSpLocks/>
              </p:cNvGrpSpPr>
              <p:nvPr/>
            </p:nvGrpSpPr>
            <p:grpSpPr bwMode="auto">
              <a:xfrm>
                <a:off x="2882" y="1799"/>
                <a:ext cx="385" cy="258"/>
                <a:chOff x="2882" y="1799"/>
                <a:chExt cx="385" cy="258"/>
              </a:xfrm>
            </p:grpSpPr>
            <p:sp>
              <p:nvSpPr>
                <p:cNvPr id="9268" name="Rectangle 1930">
                  <a:extLst>
                    <a:ext uri="{FF2B5EF4-FFF2-40B4-BE49-F238E27FC236}">
                      <a16:creationId xmlns:a16="http://schemas.microsoft.com/office/drawing/2014/main" id="{651492F0-B500-4D87-AF4C-3AFE37DDCFE8}"/>
                    </a:ext>
                  </a:extLst>
                </p:cNvPr>
                <p:cNvSpPr>
                  <a:spLocks noChangeArrowheads="1"/>
                </p:cNvSpPr>
                <p:nvPr/>
              </p:nvSpPr>
              <p:spPr bwMode="auto">
                <a:xfrm>
                  <a:off x="2882" y="1799"/>
                  <a:ext cx="385" cy="25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69" name="Rectangle 1931">
                  <a:extLst>
                    <a:ext uri="{FF2B5EF4-FFF2-40B4-BE49-F238E27FC236}">
                      <a16:creationId xmlns:a16="http://schemas.microsoft.com/office/drawing/2014/main" id="{4DD7A6BC-BCCF-402D-A4ED-95DE1CD4E2E8}"/>
                    </a:ext>
                  </a:extLst>
                </p:cNvPr>
                <p:cNvSpPr>
                  <a:spLocks noChangeArrowheads="1"/>
                </p:cNvSpPr>
                <p:nvPr/>
              </p:nvSpPr>
              <p:spPr bwMode="auto">
                <a:xfrm>
                  <a:off x="2882" y="1799"/>
                  <a:ext cx="385" cy="258"/>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9021" name="Group 1935">
                <a:extLst>
                  <a:ext uri="{FF2B5EF4-FFF2-40B4-BE49-F238E27FC236}">
                    <a16:creationId xmlns:a16="http://schemas.microsoft.com/office/drawing/2014/main" id="{E8B2AA0E-71D4-47FF-A885-A85E83DC971D}"/>
                  </a:ext>
                </a:extLst>
              </p:cNvPr>
              <p:cNvGrpSpPr>
                <a:grpSpLocks/>
              </p:cNvGrpSpPr>
              <p:nvPr/>
            </p:nvGrpSpPr>
            <p:grpSpPr bwMode="auto">
              <a:xfrm>
                <a:off x="3074" y="1834"/>
                <a:ext cx="5" cy="93"/>
                <a:chOff x="3074" y="1834"/>
                <a:chExt cx="5" cy="93"/>
              </a:xfrm>
            </p:grpSpPr>
            <p:sp>
              <p:nvSpPr>
                <p:cNvPr id="9266" name="Freeform 1933">
                  <a:extLst>
                    <a:ext uri="{FF2B5EF4-FFF2-40B4-BE49-F238E27FC236}">
                      <a16:creationId xmlns:a16="http://schemas.microsoft.com/office/drawing/2014/main" id="{D8579113-4558-408C-B04C-F3A745ECDEAE}"/>
                    </a:ext>
                  </a:extLst>
                </p:cNvPr>
                <p:cNvSpPr>
                  <a:spLocks/>
                </p:cNvSpPr>
                <p:nvPr/>
              </p:nvSpPr>
              <p:spPr bwMode="auto">
                <a:xfrm>
                  <a:off x="3074" y="1834"/>
                  <a:ext cx="5" cy="93"/>
                </a:xfrm>
                <a:custGeom>
                  <a:avLst/>
                  <a:gdLst>
                    <a:gd name="T0" fmla="*/ 5 w 33"/>
                    <a:gd name="T1" fmla="*/ 0 h 605"/>
                    <a:gd name="T2" fmla="*/ 0 w 33"/>
                    <a:gd name="T3" fmla="*/ 0 h 605"/>
                    <a:gd name="T4" fmla="*/ 0 w 33"/>
                    <a:gd name="T5" fmla="*/ 93 h 605"/>
                    <a:gd name="T6" fmla="*/ 5 w 33"/>
                    <a:gd name="T7" fmla="*/ 0 h 6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 h="605">
                      <a:moveTo>
                        <a:pt x="33" y="0"/>
                      </a:moveTo>
                      <a:cubicBezTo>
                        <a:pt x="17" y="0"/>
                        <a:pt x="0" y="0"/>
                        <a:pt x="0" y="0"/>
                      </a:cubicBezTo>
                      <a:lnTo>
                        <a:pt x="0" y="605"/>
                      </a:lnTo>
                      <a:lnTo>
                        <a:pt x="33" y="0"/>
                      </a:lnTo>
                      <a:close/>
                    </a:path>
                  </a:pathLst>
                </a:custGeom>
                <a:solidFill>
                  <a:srgbClr val="808080"/>
                </a:solidFill>
                <a:ln w="0">
                  <a:solidFill>
                    <a:srgbClr val="000000"/>
                  </a:solidFill>
                  <a:prstDash val="solid"/>
                  <a:round/>
                  <a:headEnd/>
                  <a:tailEnd/>
                </a:ln>
              </p:spPr>
              <p:txBody>
                <a:bodyPr/>
                <a:lstStyle/>
                <a:p>
                  <a:endParaRPr lang="en-GB"/>
                </a:p>
              </p:txBody>
            </p:sp>
            <p:sp>
              <p:nvSpPr>
                <p:cNvPr id="9267" name="Freeform 1934">
                  <a:extLst>
                    <a:ext uri="{FF2B5EF4-FFF2-40B4-BE49-F238E27FC236}">
                      <a16:creationId xmlns:a16="http://schemas.microsoft.com/office/drawing/2014/main" id="{E9F1D915-0265-4420-892E-9291D84F600B}"/>
                    </a:ext>
                  </a:extLst>
                </p:cNvPr>
                <p:cNvSpPr>
                  <a:spLocks/>
                </p:cNvSpPr>
                <p:nvPr/>
              </p:nvSpPr>
              <p:spPr bwMode="auto">
                <a:xfrm>
                  <a:off x="3074" y="1834"/>
                  <a:ext cx="5" cy="93"/>
                </a:xfrm>
                <a:custGeom>
                  <a:avLst/>
                  <a:gdLst>
                    <a:gd name="T0" fmla="*/ 5 w 33"/>
                    <a:gd name="T1" fmla="*/ 0 h 605"/>
                    <a:gd name="T2" fmla="*/ 0 w 33"/>
                    <a:gd name="T3" fmla="*/ 0 h 605"/>
                    <a:gd name="T4" fmla="*/ 0 w 33"/>
                    <a:gd name="T5" fmla="*/ 93 h 605"/>
                    <a:gd name="T6" fmla="*/ 5 w 33"/>
                    <a:gd name="T7" fmla="*/ 0 h 6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 h="605">
                      <a:moveTo>
                        <a:pt x="33" y="0"/>
                      </a:moveTo>
                      <a:cubicBezTo>
                        <a:pt x="17" y="0"/>
                        <a:pt x="0" y="0"/>
                        <a:pt x="0" y="0"/>
                      </a:cubicBezTo>
                      <a:lnTo>
                        <a:pt x="0" y="605"/>
                      </a:lnTo>
                      <a:lnTo>
                        <a:pt x="33"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9022" name="Group 1938">
                <a:extLst>
                  <a:ext uri="{FF2B5EF4-FFF2-40B4-BE49-F238E27FC236}">
                    <a16:creationId xmlns:a16="http://schemas.microsoft.com/office/drawing/2014/main" id="{70CE7290-41B2-4843-BC7B-0983963FF4C2}"/>
                  </a:ext>
                </a:extLst>
              </p:cNvPr>
              <p:cNvGrpSpPr>
                <a:grpSpLocks/>
              </p:cNvGrpSpPr>
              <p:nvPr/>
            </p:nvGrpSpPr>
            <p:grpSpPr bwMode="auto">
              <a:xfrm>
                <a:off x="3074" y="1834"/>
                <a:ext cx="48" cy="93"/>
                <a:chOff x="3074" y="1834"/>
                <a:chExt cx="48" cy="93"/>
              </a:xfrm>
            </p:grpSpPr>
            <p:sp>
              <p:nvSpPr>
                <p:cNvPr id="9264" name="Freeform 1936">
                  <a:extLst>
                    <a:ext uri="{FF2B5EF4-FFF2-40B4-BE49-F238E27FC236}">
                      <a16:creationId xmlns:a16="http://schemas.microsoft.com/office/drawing/2014/main" id="{D98B8DDA-76A3-43C6-AA08-3554BE759D0F}"/>
                    </a:ext>
                  </a:extLst>
                </p:cNvPr>
                <p:cNvSpPr>
                  <a:spLocks/>
                </p:cNvSpPr>
                <p:nvPr/>
              </p:nvSpPr>
              <p:spPr bwMode="auto">
                <a:xfrm>
                  <a:off x="3074" y="1834"/>
                  <a:ext cx="48" cy="93"/>
                </a:xfrm>
                <a:custGeom>
                  <a:avLst/>
                  <a:gdLst>
                    <a:gd name="T0" fmla="*/ 48 w 311"/>
                    <a:gd name="T1" fmla="*/ 12 h 605"/>
                    <a:gd name="T2" fmla="*/ 5 w 311"/>
                    <a:gd name="T3" fmla="*/ 0 h 605"/>
                    <a:gd name="T4" fmla="*/ 0 w 311"/>
                    <a:gd name="T5" fmla="*/ 93 h 605"/>
                    <a:gd name="T6" fmla="*/ 48 w 311"/>
                    <a:gd name="T7" fmla="*/ 12 h 6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1" h="605">
                      <a:moveTo>
                        <a:pt x="311" y="77"/>
                      </a:moveTo>
                      <a:cubicBezTo>
                        <a:pt x="218" y="31"/>
                        <a:pt x="140" y="0"/>
                        <a:pt x="31" y="0"/>
                      </a:cubicBezTo>
                      <a:lnTo>
                        <a:pt x="0" y="605"/>
                      </a:lnTo>
                      <a:lnTo>
                        <a:pt x="311" y="77"/>
                      </a:lnTo>
                      <a:close/>
                    </a:path>
                  </a:pathLst>
                </a:custGeom>
                <a:solidFill>
                  <a:srgbClr val="C0C0C0"/>
                </a:solidFill>
                <a:ln w="0">
                  <a:solidFill>
                    <a:srgbClr val="000000"/>
                  </a:solidFill>
                  <a:prstDash val="solid"/>
                  <a:round/>
                  <a:headEnd/>
                  <a:tailEnd/>
                </a:ln>
              </p:spPr>
              <p:txBody>
                <a:bodyPr/>
                <a:lstStyle/>
                <a:p>
                  <a:endParaRPr lang="en-GB"/>
                </a:p>
              </p:txBody>
            </p:sp>
            <p:sp>
              <p:nvSpPr>
                <p:cNvPr id="9265" name="Freeform 1937">
                  <a:extLst>
                    <a:ext uri="{FF2B5EF4-FFF2-40B4-BE49-F238E27FC236}">
                      <a16:creationId xmlns:a16="http://schemas.microsoft.com/office/drawing/2014/main" id="{67D069CB-4B24-44CB-80DD-B3CE4769D97D}"/>
                    </a:ext>
                  </a:extLst>
                </p:cNvPr>
                <p:cNvSpPr>
                  <a:spLocks/>
                </p:cNvSpPr>
                <p:nvPr/>
              </p:nvSpPr>
              <p:spPr bwMode="auto">
                <a:xfrm>
                  <a:off x="3074" y="1834"/>
                  <a:ext cx="48" cy="93"/>
                </a:xfrm>
                <a:custGeom>
                  <a:avLst/>
                  <a:gdLst>
                    <a:gd name="T0" fmla="*/ 48 w 311"/>
                    <a:gd name="T1" fmla="*/ 12 h 605"/>
                    <a:gd name="T2" fmla="*/ 5 w 311"/>
                    <a:gd name="T3" fmla="*/ 0 h 605"/>
                    <a:gd name="T4" fmla="*/ 0 w 311"/>
                    <a:gd name="T5" fmla="*/ 93 h 605"/>
                    <a:gd name="T6" fmla="*/ 48 w 311"/>
                    <a:gd name="T7" fmla="*/ 12 h 6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1" h="605">
                      <a:moveTo>
                        <a:pt x="311" y="77"/>
                      </a:moveTo>
                      <a:cubicBezTo>
                        <a:pt x="218" y="31"/>
                        <a:pt x="140" y="0"/>
                        <a:pt x="31" y="0"/>
                      </a:cubicBezTo>
                      <a:lnTo>
                        <a:pt x="0" y="605"/>
                      </a:lnTo>
                      <a:lnTo>
                        <a:pt x="311" y="77"/>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9023" name="Group 1941">
                <a:extLst>
                  <a:ext uri="{FF2B5EF4-FFF2-40B4-BE49-F238E27FC236}">
                    <a16:creationId xmlns:a16="http://schemas.microsoft.com/office/drawing/2014/main" id="{CC53AE36-E7F3-459F-9A2C-A380E1CB4AE8}"/>
                  </a:ext>
                </a:extLst>
              </p:cNvPr>
              <p:cNvGrpSpPr>
                <a:grpSpLocks/>
              </p:cNvGrpSpPr>
              <p:nvPr/>
            </p:nvGrpSpPr>
            <p:grpSpPr bwMode="auto">
              <a:xfrm>
                <a:off x="3074" y="1846"/>
                <a:ext cx="69" cy="81"/>
                <a:chOff x="3074" y="1846"/>
                <a:chExt cx="69" cy="81"/>
              </a:xfrm>
            </p:grpSpPr>
            <p:sp>
              <p:nvSpPr>
                <p:cNvPr id="9262" name="Freeform 1939">
                  <a:extLst>
                    <a:ext uri="{FF2B5EF4-FFF2-40B4-BE49-F238E27FC236}">
                      <a16:creationId xmlns:a16="http://schemas.microsoft.com/office/drawing/2014/main" id="{0AE82F21-8EA1-439F-8DE1-F908C1622580}"/>
                    </a:ext>
                  </a:extLst>
                </p:cNvPr>
                <p:cNvSpPr>
                  <a:spLocks/>
                </p:cNvSpPr>
                <p:nvPr/>
              </p:nvSpPr>
              <p:spPr bwMode="auto">
                <a:xfrm>
                  <a:off x="3074" y="1846"/>
                  <a:ext cx="69" cy="81"/>
                </a:xfrm>
                <a:custGeom>
                  <a:avLst/>
                  <a:gdLst>
                    <a:gd name="T0" fmla="*/ 69 w 450"/>
                    <a:gd name="T1" fmla="*/ 17 h 528"/>
                    <a:gd name="T2" fmla="*/ 48 w 450"/>
                    <a:gd name="T3" fmla="*/ 0 h 528"/>
                    <a:gd name="T4" fmla="*/ 0 w 450"/>
                    <a:gd name="T5" fmla="*/ 81 h 528"/>
                    <a:gd name="T6" fmla="*/ 69 w 450"/>
                    <a:gd name="T7" fmla="*/ 17 h 5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50" h="528">
                      <a:moveTo>
                        <a:pt x="450" y="109"/>
                      </a:moveTo>
                      <a:cubicBezTo>
                        <a:pt x="404" y="78"/>
                        <a:pt x="357" y="32"/>
                        <a:pt x="310" y="0"/>
                      </a:cubicBezTo>
                      <a:lnTo>
                        <a:pt x="0" y="528"/>
                      </a:lnTo>
                      <a:lnTo>
                        <a:pt x="450" y="109"/>
                      </a:lnTo>
                      <a:close/>
                    </a:path>
                  </a:pathLst>
                </a:custGeom>
                <a:solidFill>
                  <a:srgbClr val="000000"/>
                </a:solidFill>
                <a:ln w="0">
                  <a:solidFill>
                    <a:srgbClr val="000000"/>
                  </a:solidFill>
                  <a:prstDash val="solid"/>
                  <a:round/>
                  <a:headEnd/>
                  <a:tailEnd/>
                </a:ln>
              </p:spPr>
              <p:txBody>
                <a:bodyPr/>
                <a:lstStyle/>
                <a:p>
                  <a:endParaRPr lang="en-GB"/>
                </a:p>
              </p:txBody>
            </p:sp>
            <p:sp>
              <p:nvSpPr>
                <p:cNvPr id="9263" name="Freeform 1940">
                  <a:extLst>
                    <a:ext uri="{FF2B5EF4-FFF2-40B4-BE49-F238E27FC236}">
                      <a16:creationId xmlns:a16="http://schemas.microsoft.com/office/drawing/2014/main" id="{6F50C3D7-C4CA-4053-BF2F-96AA8B7C6B5C}"/>
                    </a:ext>
                  </a:extLst>
                </p:cNvPr>
                <p:cNvSpPr>
                  <a:spLocks/>
                </p:cNvSpPr>
                <p:nvPr/>
              </p:nvSpPr>
              <p:spPr bwMode="auto">
                <a:xfrm>
                  <a:off x="3074" y="1846"/>
                  <a:ext cx="69" cy="81"/>
                </a:xfrm>
                <a:custGeom>
                  <a:avLst/>
                  <a:gdLst>
                    <a:gd name="T0" fmla="*/ 69 w 450"/>
                    <a:gd name="T1" fmla="*/ 17 h 528"/>
                    <a:gd name="T2" fmla="*/ 48 w 450"/>
                    <a:gd name="T3" fmla="*/ 0 h 528"/>
                    <a:gd name="T4" fmla="*/ 0 w 450"/>
                    <a:gd name="T5" fmla="*/ 81 h 528"/>
                    <a:gd name="T6" fmla="*/ 69 w 450"/>
                    <a:gd name="T7" fmla="*/ 17 h 5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50" h="528">
                      <a:moveTo>
                        <a:pt x="450" y="109"/>
                      </a:moveTo>
                      <a:cubicBezTo>
                        <a:pt x="404" y="78"/>
                        <a:pt x="357" y="32"/>
                        <a:pt x="310" y="0"/>
                      </a:cubicBezTo>
                      <a:lnTo>
                        <a:pt x="0" y="528"/>
                      </a:lnTo>
                      <a:lnTo>
                        <a:pt x="450" y="109"/>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9024" name="Group 1944">
                <a:extLst>
                  <a:ext uri="{FF2B5EF4-FFF2-40B4-BE49-F238E27FC236}">
                    <a16:creationId xmlns:a16="http://schemas.microsoft.com/office/drawing/2014/main" id="{53A57214-8DDE-4E64-9972-64D49EBA28A5}"/>
                  </a:ext>
                </a:extLst>
              </p:cNvPr>
              <p:cNvGrpSpPr>
                <a:grpSpLocks/>
              </p:cNvGrpSpPr>
              <p:nvPr/>
            </p:nvGrpSpPr>
            <p:grpSpPr bwMode="auto">
              <a:xfrm>
                <a:off x="2982" y="1834"/>
                <a:ext cx="185" cy="186"/>
                <a:chOff x="2982" y="1834"/>
                <a:chExt cx="185" cy="186"/>
              </a:xfrm>
            </p:grpSpPr>
            <p:sp>
              <p:nvSpPr>
                <p:cNvPr id="9260" name="Freeform 1942">
                  <a:extLst>
                    <a:ext uri="{FF2B5EF4-FFF2-40B4-BE49-F238E27FC236}">
                      <a16:creationId xmlns:a16="http://schemas.microsoft.com/office/drawing/2014/main" id="{DC335C53-6E06-4405-996C-3176CFB23B49}"/>
                    </a:ext>
                  </a:extLst>
                </p:cNvPr>
                <p:cNvSpPr>
                  <a:spLocks/>
                </p:cNvSpPr>
                <p:nvPr/>
              </p:nvSpPr>
              <p:spPr bwMode="auto">
                <a:xfrm>
                  <a:off x="2982" y="1834"/>
                  <a:ext cx="185" cy="186"/>
                </a:xfrm>
                <a:custGeom>
                  <a:avLst/>
                  <a:gdLst>
                    <a:gd name="T0" fmla="*/ 90 w 1206"/>
                    <a:gd name="T1" fmla="*/ 0 h 1205"/>
                    <a:gd name="T2" fmla="*/ 0 w 1206"/>
                    <a:gd name="T3" fmla="*/ 91 h 1205"/>
                    <a:gd name="T4" fmla="*/ 93 w 1206"/>
                    <a:gd name="T5" fmla="*/ 186 h 1205"/>
                    <a:gd name="T6" fmla="*/ 185 w 1206"/>
                    <a:gd name="T7" fmla="*/ 93 h 1205"/>
                    <a:gd name="T8" fmla="*/ 161 w 1206"/>
                    <a:gd name="T9" fmla="*/ 29 h 1205"/>
                    <a:gd name="T10" fmla="*/ 93 w 1206"/>
                    <a:gd name="T11" fmla="*/ 93 h 1205"/>
                    <a:gd name="T12" fmla="*/ 90 w 1206"/>
                    <a:gd name="T13" fmla="*/ 0 h 120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6" h="1205">
                      <a:moveTo>
                        <a:pt x="587" y="0"/>
                      </a:moveTo>
                      <a:cubicBezTo>
                        <a:pt x="263" y="0"/>
                        <a:pt x="0" y="262"/>
                        <a:pt x="0" y="587"/>
                      </a:cubicBezTo>
                      <a:cubicBezTo>
                        <a:pt x="0" y="927"/>
                        <a:pt x="263" y="1205"/>
                        <a:pt x="603" y="1205"/>
                      </a:cubicBezTo>
                      <a:cubicBezTo>
                        <a:pt x="927" y="1205"/>
                        <a:pt x="1206" y="927"/>
                        <a:pt x="1206" y="602"/>
                      </a:cubicBezTo>
                      <a:cubicBezTo>
                        <a:pt x="1190" y="448"/>
                        <a:pt x="1144" y="309"/>
                        <a:pt x="1051" y="185"/>
                      </a:cubicBezTo>
                      <a:lnTo>
                        <a:pt x="603" y="602"/>
                      </a:lnTo>
                      <a:lnTo>
                        <a:pt x="587" y="0"/>
                      </a:lnTo>
                      <a:close/>
                    </a:path>
                  </a:pathLst>
                </a:custGeom>
                <a:solidFill>
                  <a:srgbClr val="FFFFFF"/>
                </a:solidFill>
                <a:ln w="0">
                  <a:solidFill>
                    <a:srgbClr val="000000"/>
                  </a:solidFill>
                  <a:prstDash val="solid"/>
                  <a:round/>
                  <a:headEnd/>
                  <a:tailEnd/>
                </a:ln>
              </p:spPr>
              <p:txBody>
                <a:bodyPr/>
                <a:lstStyle/>
                <a:p>
                  <a:endParaRPr lang="en-GB"/>
                </a:p>
              </p:txBody>
            </p:sp>
            <p:sp>
              <p:nvSpPr>
                <p:cNvPr id="9261" name="Freeform 1943">
                  <a:extLst>
                    <a:ext uri="{FF2B5EF4-FFF2-40B4-BE49-F238E27FC236}">
                      <a16:creationId xmlns:a16="http://schemas.microsoft.com/office/drawing/2014/main" id="{070E64AB-9A90-4EE7-8D54-4E67717B5EE7}"/>
                    </a:ext>
                  </a:extLst>
                </p:cNvPr>
                <p:cNvSpPr>
                  <a:spLocks/>
                </p:cNvSpPr>
                <p:nvPr/>
              </p:nvSpPr>
              <p:spPr bwMode="auto">
                <a:xfrm>
                  <a:off x="2982" y="1834"/>
                  <a:ext cx="185" cy="186"/>
                </a:xfrm>
                <a:custGeom>
                  <a:avLst/>
                  <a:gdLst>
                    <a:gd name="T0" fmla="*/ 90 w 1206"/>
                    <a:gd name="T1" fmla="*/ 0 h 1205"/>
                    <a:gd name="T2" fmla="*/ 0 w 1206"/>
                    <a:gd name="T3" fmla="*/ 91 h 1205"/>
                    <a:gd name="T4" fmla="*/ 93 w 1206"/>
                    <a:gd name="T5" fmla="*/ 186 h 1205"/>
                    <a:gd name="T6" fmla="*/ 185 w 1206"/>
                    <a:gd name="T7" fmla="*/ 93 h 1205"/>
                    <a:gd name="T8" fmla="*/ 161 w 1206"/>
                    <a:gd name="T9" fmla="*/ 29 h 1205"/>
                    <a:gd name="T10" fmla="*/ 93 w 1206"/>
                    <a:gd name="T11" fmla="*/ 93 h 1205"/>
                    <a:gd name="T12" fmla="*/ 90 w 1206"/>
                    <a:gd name="T13" fmla="*/ 0 h 120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6" h="1205">
                      <a:moveTo>
                        <a:pt x="587" y="0"/>
                      </a:moveTo>
                      <a:cubicBezTo>
                        <a:pt x="263" y="0"/>
                        <a:pt x="0" y="262"/>
                        <a:pt x="0" y="587"/>
                      </a:cubicBezTo>
                      <a:cubicBezTo>
                        <a:pt x="0" y="927"/>
                        <a:pt x="263" y="1205"/>
                        <a:pt x="603" y="1205"/>
                      </a:cubicBezTo>
                      <a:cubicBezTo>
                        <a:pt x="927" y="1205"/>
                        <a:pt x="1206" y="927"/>
                        <a:pt x="1206" y="602"/>
                      </a:cubicBezTo>
                      <a:cubicBezTo>
                        <a:pt x="1190" y="448"/>
                        <a:pt x="1144" y="309"/>
                        <a:pt x="1051" y="185"/>
                      </a:cubicBezTo>
                      <a:lnTo>
                        <a:pt x="603" y="602"/>
                      </a:lnTo>
                      <a:lnTo>
                        <a:pt x="587"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9025" name="Line 1945">
                <a:extLst>
                  <a:ext uri="{FF2B5EF4-FFF2-40B4-BE49-F238E27FC236}">
                    <a16:creationId xmlns:a16="http://schemas.microsoft.com/office/drawing/2014/main" id="{EB60A26D-23A3-4F49-A7F1-3147C5EDBC92}"/>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26" name="Line 1946">
                <a:extLst>
                  <a:ext uri="{FF2B5EF4-FFF2-40B4-BE49-F238E27FC236}">
                    <a16:creationId xmlns:a16="http://schemas.microsoft.com/office/drawing/2014/main" id="{4A9FBC9B-8E8F-46E2-8650-A30AA98C848D}"/>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27" name="Line 1947">
                <a:extLst>
                  <a:ext uri="{FF2B5EF4-FFF2-40B4-BE49-F238E27FC236}">
                    <a16:creationId xmlns:a16="http://schemas.microsoft.com/office/drawing/2014/main" id="{699E2BAF-2928-4728-8B7E-C800AFDA78A9}"/>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28" name="Line 1948">
                <a:extLst>
                  <a:ext uri="{FF2B5EF4-FFF2-40B4-BE49-F238E27FC236}">
                    <a16:creationId xmlns:a16="http://schemas.microsoft.com/office/drawing/2014/main" id="{516A7571-4F2B-4A45-BEB9-52BC221BF501}"/>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29" name="Line 1949">
                <a:extLst>
                  <a:ext uri="{FF2B5EF4-FFF2-40B4-BE49-F238E27FC236}">
                    <a16:creationId xmlns:a16="http://schemas.microsoft.com/office/drawing/2014/main" id="{819AFC1C-ABB1-4535-BE9B-942C4C75E9CD}"/>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30" name="Line 1950">
                <a:extLst>
                  <a:ext uri="{FF2B5EF4-FFF2-40B4-BE49-F238E27FC236}">
                    <a16:creationId xmlns:a16="http://schemas.microsoft.com/office/drawing/2014/main" id="{5C7A033A-E9A1-424F-BE12-A7411A7DBBBD}"/>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31" name="Line 1951">
                <a:extLst>
                  <a:ext uri="{FF2B5EF4-FFF2-40B4-BE49-F238E27FC236}">
                    <a16:creationId xmlns:a16="http://schemas.microsoft.com/office/drawing/2014/main" id="{4C3A811B-B715-4ED5-A0EB-8DA105F90617}"/>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32" name="Line 1952">
                <a:extLst>
                  <a:ext uri="{FF2B5EF4-FFF2-40B4-BE49-F238E27FC236}">
                    <a16:creationId xmlns:a16="http://schemas.microsoft.com/office/drawing/2014/main" id="{C40BACFA-5825-4339-8E47-A10DA8691EB2}"/>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33" name="Line 1953">
                <a:extLst>
                  <a:ext uri="{FF2B5EF4-FFF2-40B4-BE49-F238E27FC236}">
                    <a16:creationId xmlns:a16="http://schemas.microsoft.com/office/drawing/2014/main" id="{2CAE426A-AAE6-40C2-B6F8-F201044C67FC}"/>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34" name="Line 1954">
                <a:extLst>
                  <a:ext uri="{FF2B5EF4-FFF2-40B4-BE49-F238E27FC236}">
                    <a16:creationId xmlns:a16="http://schemas.microsoft.com/office/drawing/2014/main" id="{8D730D70-DD14-4612-BE1A-C4D2233D1DF4}"/>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35" name="Line 1955">
                <a:extLst>
                  <a:ext uri="{FF2B5EF4-FFF2-40B4-BE49-F238E27FC236}">
                    <a16:creationId xmlns:a16="http://schemas.microsoft.com/office/drawing/2014/main" id="{C813FE4D-15A5-4168-9A31-07592A7A1577}"/>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36" name="Line 1956">
                <a:extLst>
                  <a:ext uri="{FF2B5EF4-FFF2-40B4-BE49-F238E27FC236}">
                    <a16:creationId xmlns:a16="http://schemas.microsoft.com/office/drawing/2014/main" id="{9038A35F-6E5C-49EA-9E38-5BD0146F0432}"/>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37" name="Line 1957">
                <a:extLst>
                  <a:ext uri="{FF2B5EF4-FFF2-40B4-BE49-F238E27FC236}">
                    <a16:creationId xmlns:a16="http://schemas.microsoft.com/office/drawing/2014/main" id="{ABB2C0D0-73ED-4471-B66E-74340260E6AF}"/>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38" name="Line 1958">
                <a:extLst>
                  <a:ext uri="{FF2B5EF4-FFF2-40B4-BE49-F238E27FC236}">
                    <a16:creationId xmlns:a16="http://schemas.microsoft.com/office/drawing/2014/main" id="{B622484D-FCB4-4C04-97F2-CAC23294C21B}"/>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39" name="Line 1959">
                <a:extLst>
                  <a:ext uri="{FF2B5EF4-FFF2-40B4-BE49-F238E27FC236}">
                    <a16:creationId xmlns:a16="http://schemas.microsoft.com/office/drawing/2014/main" id="{1710FD73-1EC5-4467-9464-978D24914187}"/>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40" name="Line 1960">
                <a:extLst>
                  <a:ext uri="{FF2B5EF4-FFF2-40B4-BE49-F238E27FC236}">
                    <a16:creationId xmlns:a16="http://schemas.microsoft.com/office/drawing/2014/main" id="{AFDA3D0F-10A7-439E-8764-64702C237A1D}"/>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41" name="Line 1961">
                <a:extLst>
                  <a:ext uri="{FF2B5EF4-FFF2-40B4-BE49-F238E27FC236}">
                    <a16:creationId xmlns:a16="http://schemas.microsoft.com/office/drawing/2014/main" id="{5E7FC1DB-C390-487E-83D0-001DE3BA5AF6}"/>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42" name="Line 1962">
                <a:extLst>
                  <a:ext uri="{FF2B5EF4-FFF2-40B4-BE49-F238E27FC236}">
                    <a16:creationId xmlns:a16="http://schemas.microsoft.com/office/drawing/2014/main" id="{1F2862D8-D697-4E25-9E1B-BAFEBA60B78E}"/>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43" name="Line 1963">
                <a:extLst>
                  <a:ext uri="{FF2B5EF4-FFF2-40B4-BE49-F238E27FC236}">
                    <a16:creationId xmlns:a16="http://schemas.microsoft.com/office/drawing/2014/main" id="{5004C11A-A56A-413F-ABD1-24E2BA78A729}"/>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44" name="Line 1964">
                <a:extLst>
                  <a:ext uri="{FF2B5EF4-FFF2-40B4-BE49-F238E27FC236}">
                    <a16:creationId xmlns:a16="http://schemas.microsoft.com/office/drawing/2014/main" id="{F8AC87A2-69A0-431F-AA09-3AB15899CEF8}"/>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45" name="Line 1965">
                <a:extLst>
                  <a:ext uri="{FF2B5EF4-FFF2-40B4-BE49-F238E27FC236}">
                    <a16:creationId xmlns:a16="http://schemas.microsoft.com/office/drawing/2014/main" id="{783E6FEB-8E6F-48FB-B4E4-C4E9253B43E4}"/>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46" name="Line 1966">
                <a:extLst>
                  <a:ext uri="{FF2B5EF4-FFF2-40B4-BE49-F238E27FC236}">
                    <a16:creationId xmlns:a16="http://schemas.microsoft.com/office/drawing/2014/main" id="{81BB93D2-50A1-4D69-8638-09D2538434D5}"/>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47" name="Line 1967">
                <a:extLst>
                  <a:ext uri="{FF2B5EF4-FFF2-40B4-BE49-F238E27FC236}">
                    <a16:creationId xmlns:a16="http://schemas.microsoft.com/office/drawing/2014/main" id="{A717733F-8770-4D35-B085-6401BBE96EC5}"/>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48" name="Line 1968">
                <a:extLst>
                  <a:ext uri="{FF2B5EF4-FFF2-40B4-BE49-F238E27FC236}">
                    <a16:creationId xmlns:a16="http://schemas.microsoft.com/office/drawing/2014/main" id="{3000268C-D08F-4016-AB66-AEE23595E819}"/>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49" name="Line 1969">
                <a:extLst>
                  <a:ext uri="{FF2B5EF4-FFF2-40B4-BE49-F238E27FC236}">
                    <a16:creationId xmlns:a16="http://schemas.microsoft.com/office/drawing/2014/main" id="{6883EE49-106F-447D-AE03-C13A10C170C2}"/>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50" name="Line 1970">
                <a:extLst>
                  <a:ext uri="{FF2B5EF4-FFF2-40B4-BE49-F238E27FC236}">
                    <a16:creationId xmlns:a16="http://schemas.microsoft.com/office/drawing/2014/main" id="{6438C0AC-4F0B-43E4-BA68-60E44BB74CC4}"/>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51" name="Line 1971">
                <a:extLst>
                  <a:ext uri="{FF2B5EF4-FFF2-40B4-BE49-F238E27FC236}">
                    <a16:creationId xmlns:a16="http://schemas.microsoft.com/office/drawing/2014/main" id="{CECF5860-1620-4384-B3A4-7059AB5D354C}"/>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52" name="Line 1972">
                <a:extLst>
                  <a:ext uri="{FF2B5EF4-FFF2-40B4-BE49-F238E27FC236}">
                    <a16:creationId xmlns:a16="http://schemas.microsoft.com/office/drawing/2014/main" id="{1CB579CB-E763-47D7-B710-18CC559143D0}"/>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53" name="Line 1973">
                <a:extLst>
                  <a:ext uri="{FF2B5EF4-FFF2-40B4-BE49-F238E27FC236}">
                    <a16:creationId xmlns:a16="http://schemas.microsoft.com/office/drawing/2014/main" id="{3F8E41D3-E86C-4665-A6D9-615E77F7BA25}"/>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54" name="Line 1974">
                <a:extLst>
                  <a:ext uri="{FF2B5EF4-FFF2-40B4-BE49-F238E27FC236}">
                    <a16:creationId xmlns:a16="http://schemas.microsoft.com/office/drawing/2014/main" id="{D82A635A-00D5-401E-8D0F-541DC3AB4DF5}"/>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55" name="Line 1975">
                <a:extLst>
                  <a:ext uri="{FF2B5EF4-FFF2-40B4-BE49-F238E27FC236}">
                    <a16:creationId xmlns:a16="http://schemas.microsoft.com/office/drawing/2014/main" id="{58ACCF0C-D411-46B9-96F6-BD3935497BC0}"/>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56" name="Line 1976">
                <a:extLst>
                  <a:ext uri="{FF2B5EF4-FFF2-40B4-BE49-F238E27FC236}">
                    <a16:creationId xmlns:a16="http://schemas.microsoft.com/office/drawing/2014/main" id="{CA1AFD2F-AE83-42D8-B386-82EE20CB6D9A}"/>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57" name="Line 1977">
                <a:extLst>
                  <a:ext uri="{FF2B5EF4-FFF2-40B4-BE49-F238E27FC236}">
                    <a16:creationId xmlns:a16="http://schemas.microsoft.com/office/drawing/2014/main" id="{DB3FB147-3DEA-4C31-AC9C-784479588233}"/>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58" name="Line 1978">
                <a:extLst>
                  <a:ext uri="{FF2B5EF4-FFF2-40B4-BE49-F238E27FC236}">
                    <a16:creationId xmlns:a16="http://schemas.microsoft.com/office/drawing/2014/main" id="{9FC094A9-CB82-4FC7-A9DA-ECCA87AACC81}"/>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59" name="Rectangle 1979">
                <a:extLst>
                  <a:ext uri="{FF2B5EF4-FFF2-40B4-BE49-F238E27FC236}">
                    <a16:creationId xmlns:a16="http://schemas.microsoft.com/office/drawing/2014/main" id="{8754F449-C4A4-4D2E-81B9-85AA4F26E55D}"/>
                  </a:ext>
                </a:extLst>
              </p:cNvPr>
              <p:cNvSpPr>
                <a:spLocks noChangeArrowheads="1"/>
              </p:cNvSpPr>
              <p:nvPr/>
            </p:nvSpPr>
            <p:spPr bwMode="auto">
              <a:xfrm>
                <a:off x="2882" y="1799"/>
                <a:ext cx="385" cy="258"/>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9060" name="Group 1982">
                <a:extLst>
                  <a:ext uri="{FF2B5EF4-FFF2-40B4-BE49-F238E27FC236}">
                    <a16:creationId xmlns:a16="http://schemas.microsoft.com/office/drawing/2014/main" id="{C2B79EAA-A7A6-4863-AAE8-57FA2255D05F}"/>
                  </a:ext>
                </a:extLst>
              </p:cNvPr>
              <p:cNvGrpSpPr>
                <a:grpSpLocks/>
              </p:cNvGrpSpPr>
              <p:nvPr/>
            </p:nvGrpSpPr>
            <p:grpSpPr bwMode="auto">
              <a:xfrm>
                <a:off x="3288" y="1799"/>
                <a:ext cx="388" cy="261"/>
                <a:chOff x="3288" y="1799"/>
                <a:chExt cx="388" cy="261"/>
              </a:xfrm>
            </p:grpSpPr>
            <p:sp>
              <p:nvSpPr>
                <p:cNvPr id="9258" name="Rectangle 1980">
                  <a:extLst>
                    <a:ext uri="{FF2B5EF4-FFF2-40B4-BE49-F238E27FC236}">
                      <a16:creationId xmlns:a16="http://schemas.microsoft.com/office/drawing/2014/main" id="{31B87F1F-8D94-43E8-A0EA-612B642740CD}"/>
                    </a:ext>
                  </a:extLst>
                </p:cNvPr>
                <p:cNvSpPr>
                  <a:spLocks noChangeArrowheads="1"/>
                </p:cNvSpPr>
                <p:nvPr/>
              </p:nvSpPr>
              <p:spPr bwMode="auto">
                <a:xfrm>
                  <a:off x="3288" y="1799"/>
                  <a:ext cx="388"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59" name="Rectangle 1981">
                  <a:extLst>
                    <a:ext uri="{FF2B5EF4-FFF2-40B4-BE49-F238E27FC236}">
                      <a16:creationId xmlns:a16="http://schemas.microsoft.com/office/drawing/2014/main" id="{6EB8F9D3-B5A0-4C95-BE5F-A30471F28076}"/>
                    </a:ext>
                  </a:extLst>
                </p:cNvPr>
                <p:cNvSpPr>
                  <a:spLocks noChangeArrowheads="1"/>
                </p:cNvSpPr>
                <p:nvPr/>
              </p:nvSpPr>
              <p:spPr bwMode="auto">
                <a:xfrm>
                  <a:off x="3288" y="1799"/>
                  <a:ext cx="388"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9061" name="Group 1985">
                <a:extLst>
                  <a:ext uri="{FF2B5EF4-FFF2-40B4-BE49-F238E27FC236}">
                    <a16:creationId xmlns:a16="http://schemas.microsoft.com/office/drawing/2014/main" id="{DDF7C099-CFB0-4BB6-9AB9-FEBD66F3892F}"/>
                  </a:ext>
                </a:extLst>
              </p:cNvPr>
              <p:cNvGrpSpPr>
                <a:grpSpLocks/>
              </p:cNvGrpSpPr>
              <p:nvPr/>
            </p:nvGrpSpPr>
            <p:grpSpPr bwMode="auto">
              <a:xfrm>
                <a:off x="3481" y="1832"/>
                <a:ext cx="29" cy="95"/>
                <a:chOff x="3481" y="1832"/>
                <a:chExt cx="29" cy="95"/>
              </a:xfrm>
            </p:grpSpPr>
            <p:sp>
              <p:nvSpPr>
                <p:cNvPr id="9256" name="Freeform 1983">
                  <a:extLst>
                    <a:ext uri="{FF2B5EF4-FFF2-40B4-BE49-F238E27FC236}">
                      <a16:creationId xmlns:a16="http://schemas.microsoft.com/office/drawing/2014/main" id="{5AC9B9B5-5C85-4A8C-8A41-B7EF2FC5DEBB}"/>
                    </a:ext>
                  </a:extLst>
                </p:cNvPr>
                <p:cNvSpPr>
                  <a:spLocks/>
                </p:cNvSpPr>
                <p:nvPr/>
              </p:nvSpPr>
              <p:spPr bwMode="auto">
                <a:xfrm>
                  <a:off x="3481" y="1832"/>
                  <a:ext cx="29" cy="95"/>
                </a:xfrm>
                <a:custGeom>
                  <a:avLst/>
                  <a:gdLst>
                    <a:gd name="T0" fmla="*/ 29 w 183"/>
                    <a:gd name="T1" fmla="*/ 7 h 616"/>
                    <a:gd name="T2" fmla="*/ 0 w 183"/>
                    <a:gd name="T3" fmla="*/ 2 h 616"/>
                    <a:gd name="T4" fmla="*/ 0 w 183"/>
                    <a:gd name="T5" fmla="*/ 2 h 616"/>
                    <a:gd name="T6" fmla="*/ 0 w 183"/>
                    <a:gd name="T7" fmla="*/ 95 h 616"/>
                    <a:gd name="T8" fmla="*/ 29 w 183"/>
                    <a:gd name="T9" fmla="*/ 7 h 6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3" h="616">
                      <a:moveTo>
                        <a:pt x="183" y="46"/>
                      </a:moveTo>
                      <a:cubicBezTo>
                        <a:pt x="122" y="15"/>
                        <a:pt x="61" y="15"/>
                        <a:pt x="0" y="15"/>
                      </a:cubicBezTo>
                      <a:cubicBezTo>
                        <a:pt x="0" y="0"/>
                        <a:pt x="0" y="15"/>
                        <a:pt x="0" y="15"/>
                      </a:cubicBezTo>
                      <a:lnTo>
                        <a:pt x="0" y="616"/>
                      </a:lnTo>
                      <a:lnTo>
                        <a:pt x="183" y="46"/>
                      </a:lnTo>
                      <a:close/>
                    </a:path>
                  </a:pathLst>
                </a:custGeom>
                <a:solidFill>
                  <a:srgbClr val="808080"/>
                </a:solidFill>
                <a:ln w="0">
                  <a:solidFill>
                    <a:srgbClr val="000000"/>
                  </a:solidFill>
                  <a:prstDash val="solid"/>
                  <a:round/>
                  <a:headEnd/>
                  <a:tailEnd/>
                </a:ln>
              </p:spPr>
              <p:txBody>
                <a:bodyPr/>
                <a:lstStyle/>
                <a:p>
                  <a:endParaRPr lang="en-GB"/>
                </a:p>
              </p:txBody>
            </p:sp>
            <p:sp>
              <p:nvSpPr>
                <p:cNvPr id="9257" name="Freeform 1984">
                  <a:extLst>
                    <a:ext uri="{FF2B5EF4-FFF2-40B4-BE49-F238E27FC236}">
                      <a16:creationId xmlns:a16="http://schemas.microsoft.com/office/drawing/2014/main" id="{A7497CCB-F558-479A-8EF0-162308AABA2D}"/>
                    </a:ext>
                  </a:extLst>
                </p:cNvPr>
                <p:cNvSpPr>
                  <a:spLocks/>
                </p:cNvSpPr>
                <p:nvPr/>
              </p:nvSpPr>
              <p:spPr bwMode="auto">
                <a:xfrm>
                  <a:off x="3481" y="1832"/>
                  <a:ext cx="29" cy="95"/>
                </a:xfrm>
                <a:custGeom>
                  <a:avLst/>
                  <a:gdLst>
                    <a:gd name="T0" fmla="*/ 29 w 183"/>
                    <a:gd name="T1" fmla="*/ 7 h 616"/>
                    <a:gd name="T2" fmla="*/ 0 w 183"/>
                    <a:gd name="T3" fmla="*/ 2 h 616"/>
                    <a:gd name="T4" fmla="*/ 0 w 183"/>
                    <a:gd name="T5" fmla="*/ 2 h 616"/>
                    <a:gd name="T6" fmla="*/ 0 w 183"/>
                    <a:gd name="T7" fmla="*/ 95 h 616"/>
                    <a:gd name="T8" fmla="*/ 29 w 183"/>
                    <a:gd name="T9" fmla="*/ 7 h 6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3" h="616">
                      <a:moveTo>
                        <a:pt x="183" y="46"/>
                      </a:moveTo>
                      <a:cubicBezTo>
                        <a:pt x="122" y="15"/>
                        <a:pt x="61" y="15"/>
                        <a:pt x="0" y="15"/>
                      </a:cubicBezTo>
                      <a:cubicBezTo>
                        <a:pt x="0" y="0"/>
                        <a:pt x="0" y="15"/>
                        <a:pt x="0" y="15"/>
                      </a:cubicBezTo>
                      <a:lnTo>
                        <a:pt x="0" y="616"/>
                      </a:lnTo>
                      <a:lnTo>
                        <a:pt x="183" y="46"/>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9062" name="Group 1988">
                <a:extLst>
                  <a:ext uri="{FF2B5EF4-FFF2-40B4-BE49-F238E27FC236}">
                    <a16:creationId xmlns:a16="http://schemas.microsoft.com/office/drawing/2014/main" id="{A827B844-03BF-47D4-8A49-021B6F7DA304}"/>
                  </a:ext>
                </a:extLst>
              </p:cNvPr>
              <p:cNvGrpSpPr>
                <a:grpSpLocks/>
              </p:cNvGrpSpPr>
              <p:nvPr/>
            </p:nvGrpSpPr>
            <p:grpSpPr bwMode="auto">
              <a:xfrm>
                <a:off x="3481" y="1839"/>
                <a:ext cx="64" cy="88"/>
                <a:chOff x="3481" y="1839"/>
                <a:chExt cx="64" cy="88"/>
              </a:xfrm>
            </p:grpSpPr>
            <p:sp>
              <p:nvSpPr>
                <p:cNvPr id="9254" name="Freeform 1986">
                  <a:extLst>
                    <a:ext uri="{FF2B5EF4-FFF2-40B4-BE49-F238E27FC236}">
                      <a16:creationId xmlns:a16="http://schemas.microsoft.com/office/drawing/2014/main" id="{F7E232F6-9550-4143-B4D9-7A9D1C7B7FAB}"/>
                    </a:ext>
                  </a:extLst>
                </p:cNvPr>
                <p:cNvSpPr>
                  <a:spLocks/>
                </p:cNvSpPr>
                <p:nvPr/>
              </p:nvSpPr>
              <p:spPr bwMode="auto">
                <a:xfrm>
                  <a:off x="3481" y="1839"/>
                  <a:ext cx="64" cy="88"/>
                </a:xfrm>
                <a:custGeom>
                  <a:avLst/>
                  <a:gdLst>
                    <a:gd name="T0" fmla="*/ 64 w 416"/>
                    <a:gd name="T1" fmla="*/ 19 h 572"/>
                    <a:gd name="T2" fmla="*/ 28 w 416"/>
                    <a:gd name="T3" fmla="*/ 0 h 572"/>
                    <a:gd name="T4" fmla="*/ 0 w 416"/>
                    <a:gd name="T5" fmla="*/ 88 h 572"/>
                    <a:gd name="T6" fmla="*/ 64 w 416"/>
                    <a:gd name="T7" fmla="*/ 19 h 5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16" h="572">
                      <a:moveTo>
                        <a:pt x="416" y="124"/>
                      </a:moveTo>
                      <a:cubicBezTo>
                        <a:pt x="355" y="62"/>
                        <a:pt x="277" y="15"/>
                        <a:pt x="185" y="0"/>
                      </a:cubicBezTo>
                      <a:lnTo>
                        <a:pt x="0" y="572"/>
                      </a:lnTo>
                      <a:lnTo>
                        <a:pt x="416" y="124"/>
                      </a:lnTo>
                      <a:close/>
                    </a:path>
                  </a:pathLst>
                </a:custGeom>
                <a:solidFill>
                  <a:srgbClr val="C0C0C0"/>
                </a:solidFill>
                <a:ln w="0">
                  <a:solidFill>
                    <a:srgbClr val="000000"/>
                  </a:solidFill>
                  <a:prstDash val="solid"/>
                  <a:round/>
                  <a:headEnd/>
                  <a:tailEnd/>
                </a:ln>
              </p:spPr>
              <p:txBody>
                <a:bodyPr/>
                <a:lstStyle/>
                <a:p>
                  <a:endParaRPr lang="en-GB"/>
                </a:p>
              </p:txBody>
            </p:sp>
            <p:sp>
              <p:nvSpPr>
                <p:cNvPr id="9255" name="Freeform 1987">
                  <a:extLst>
                    <a:ext uri="{FF2B5EF4-FFF2-40B4-BE49-F238E27FC236}">
                      <a16:creationId xmlns:a16="http://schemas.microsoft.com/office/drawing/2014/main" id="{4817EA9F-9226-481F-9D20-3C8613D3A084}"/>
                    </a:ext>
                  </a:extLst>
                </p:cNvPr>
                <p:cNvSpPr>
                  <a:spLocks/>
                </p:cNvSpPr>
                <p:nvPr/>
              </p:nvSpPr>
              <p:spPr bwMode="auto">
                <a:xfrm>
                  <a:off x="3481" y="1839"/>
                  <a:ext cx="64" cy="88"/>
                </a:xfrm>
                <a:custGeom>
                  <a:avLst/>
                  <a:gdLst>
                    <a:gd name="T0" fmla="*/ 64 w 416"/>
                    <a:gd name="T1" fmla="*/ 19 h 572"/>
                    <a:gd name="T2" fmla="*/ 28 w 416"/>
                    <a:gd name="T3" fmla="*/ 0 h 572"/>
                    <a:gd name="T4" fmla="*/ 0 w 416"/>
                    <a:gd name="T5" fmla="*/ 88 h 572"/>
                    <a:gd name="T6" fmla="*/ 64 w 416"/>
                    <a:gd name="T7" fmla="*/ 19 h 5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16" h="572">
                      <a:moveTo>
                        <a:pt x="416" y="124"/>
                      </a:moveTo>
                      <a:cubicBezTo>
                        <a:pt x="355" y="62"/>
                        <a:pt x="277" y="15"/>
                        <a:pt x="185" y="0"/>
                      </a:cubicBezTo>
                      <a:lnTo>
                        <a:pt x="0" y="572"/>
                      </a:lnTo>
                      <a:lnTo>
                        <a:pt x="416" y="124"/>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9063" name="Group 1991">
                <a:extLst>
                  <a:ext uri="{FF2B5EF4-FFF2-40B4-BE49-F238E27FC236}">
                    <a16:creationId xmlns:a16="http://schemas.microsoft.com/office/drawing/2014/main" id="{95D9B786-A82D-4186-8614-429B873779C8}"/>
                  </a:ext>
                </a:extLst>
              </p:cNvPr>
              <p:cNvGrpSpPr>
                <a:grpSpLocks/>
              </p:cNvGrpSpPr>
              <p:nvPr/>
            </p:nvGrpSpPr>
            <p:grpSpPr bwMode="auto">
              <a:xfrm>
                <a:off x="3481" y="1858"/>
                <a:ext cx="74" cy="69"/>
                <a:chOff x="3481" y="1858"/>
                <a:chExt cx="74" cy="69"/>
              </a:xfrm>
            </p:grpSpPr>
            <p:sp>
              <p:nvSpPr>
                <p:cNvPr id="9252" name="Freeform 1989">
                  <a:extLst>
                    <a:ext uri="{FF2B5EF4-FFF2-40B4-BE49-F238E27FC236}">
                      <a16:creationId xmlns:a16="http://schemas.microsoft.com/office/drawing/2014/main" id="{AA58EA12-AD6D-47AE-8D79-0211DE4A351D}"/>
                    </a:ext>
                  </a:extLst>
                </p:cNvPr>
                <p:cNvSpPr>
                  <a:spLocks/>
                </p:cNvSpPr>
                <p:nvPr/>
              </p:nvSpPr>
              <p:spPr bwMode="auto">
                <a:xfrm>
                  <a:off x="3481" y="1858"/>
                  <a:ext cx="74" cy="69"/>
                </a:xfrm>
                <a:custGeom>
                  <a:avLst/>
                  <a:gdLst>
                    <a:gd name="T0" fmla="*/ 74 w 477"/>
                    <a:gd name="T1" fmla="*/ 10 h 450"/>
                    <a:gd name="T2" fmla="*/ 65 w 477"/>
                    <a:gd name="T3" fmla="*/ 0 h 450"/>
                    <a:gd name="T4" fmla="*/ 0 w 477"/>
                    <a:gd name="T5" fmla="*/ 69 h 450"/>
                    <a:gd name="T6" fmla="*/ 74 w 477"/>
                    <a:gd name="T7" fmla="*/ 10 h 45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7" h="450">
                      <a:moveTo>
                        <a:pt x="477" y="62"/>
                      </a:moveTo>
                      <a:cubicBezTo>
                        <a:pt x="462" y="47"/>
                        <a:pt x="431" y="16"/>
                        <a:pt x="416" y="0"/>
                      </a:cubicBezTo>
                      <a:lnTo>
                        <a:pt x="0" y="450"/>
                      </a:lnTo>
                      <a:lnTo>
                        <a:pt x="477" y="62"/>
                      </a:lnTo>
                      <a:close/>
                    </a:path>
                  </a:pathLst>
                </a:custGeom>
                <a:solidFill>
                  <a:srgbClr val="000000"/>
                </a:solidFill>
                <a:ln w="0">
                  <a:solidFill>
                    <a:srgbClr val="000000"/>
                  </a:solidFill>
                  <a:prstDash val="solid"/>
                  <a:round/>
                  <a:headEnd/>
                  <a:tailEnd/>
                </a:ln>
              </p:spPr>
              <p:txBody>
                <a:bodyPr/>
                <a:lstStyle/>
                <a:p>
                  <a:endParaRPr lang="en-GB"/>
                </a:p>
              </p:txBody>
            </p:sp>
            <p:sp>
              <p:nvSpPr>
                <p:cNvPr id="9253" name="Freeform 1990">
                  <a:extLst>
                    <a:ext uri="{FF2B5EF4-FFF2-40B4-BE49-F238E27FC236}">
                      <a16:creationId xmlns:a16="http://schemas.microsoft.com/office/drawing/2014/main" id="{83B472AB-2C2F-4BAB-AE08-560F350FD9C5}"/>
                    </a:ext>
                  </a:extLst>
                </p:cNvPr>
                <p:cNvSpPr>
                  <a:spLocks/>
                </p:cNvSpPr>
                <p:nvPr/>
              </p:nvSpPr>
              <p:spPr bwMode="auto">
                <a:xfrm>
                  <a:off x="3481" y="1858"/>
                  <a:ext cx="74" cy="69"/>
                </a:xfrm>
                <a:custGeom>
                  <a:avLst/>
                  <a:gdLst>
                    <a:gd name="T0" fmla="*/ 74 w 477"/>
                    <a:gd name="T1" fmla="*/ 10 h 450"/>
                    <a:gd name="T2" fmla="*/ 65 w 477"/>
                    <a:gd name="T3" fmla="*/ 0 h 450"/>
                    <a:gd name="T4" fmla="*/ 0 w 477"/>
                    <a:gd name="T5" fmla="*/ 69 h 450"/>
                    <a:gd name="T6" fmla="*/ 74 w 477"/>
                    <a:gd name="T7" fmla="*/ 10 h 45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7" h="450">
                      <a:moveTo>
                        <a:pt x="477" y="62"/>
                      </a:moveTo>
                      <a:cubicBezTo>
                        <a:pt x="462" y="47"/>
                        <a:pt x="431" y="16"/>
                        <a:pt x="416" y="0"/>
                      </a:cubicBezTo>
                      <a:lnTo>
                        <a:pt x="0" y="450"/>
                      </a:lnTo>
                      <a:lnTo>
                        <a:pt x="477" y="62"/>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9064" name="Group 1994">
                <a:extLst>
                  <a:ext uri="{FF2B5EF4-FFF2-40B4-BE49-F238E27FC236}">
                    <a16:creationId xmlns:a16="http://schemas.microsoft.com/office/drawing/2014/main" id="{4572185C-36B7-4098-A1CB-74E05BE2DE81}"/>
                  </a:ext>
                </a:extLst>
              </p:cNvPr>
              <p:cNvGrpSpPr>
                <a:grpSpLocks/>
              </p:cNvGrpSpPr>
              <p:nvPr/>
            </p:nvGrpSpPr>
            <p:grpSpPr bwMode="auto">
              <a:xfrm>
                <a:off x="3388" y="1834"/>
                <a:ext cx="188" cy="188"/>
                <a:chOff x="3388" y="1834"/>
                <a:chExt cx="188" cy="188"/>
              </a:xfrm>
            </p:grpSpPr>
            <p:sp>
              <p:nvSpPr>
                <p:cNvPr id="9250" name="Freeform 1992">
                  <a:extLst>
                    <a:ext uri="{FF2B5EF4-FFF2-40B4-BE49-F238E27FC236}">
                      <a16:creationId xmlns:a16="http://schemas.microsoft.com/office/drawing/2014/main" id="{878A30E4-9321-4487-B3C1-0293AC857432}"/>
                    </a:ext>
                  </a:extLst>
                </p:cNvPr>
                <p:cNvSpPr>
                  <a:spLocks/>
                </p:cNvSpPr>
                <p:nvPr/>
              </p:nvSpPr>
              <p:spPr bwMode="auto">
                <a:xfrm>
                  <a:off x="3388" y="1834"/>
                  <a:ext cx="188" cy="188"/>
                </a:xfrm>
                <a:custGeom>
                  <a:avLst/>
                  <a:gdLst>
                    <a:gd name="T0" fmla="*/ 93 w 1222"/>
                    <a:gd name="T1" fmla="*/ 0 h 1222"/>
                    <a:gd name="T2" fmla="*/ 0 w 1222"/>
                    <a:gd name="T3" fmla="*/ 93 h 1222"/>
                    <a:gd name="T4" fmla="*/ 93 w 1222"/>
                    <a:gd name="T5" fmla="*/ 188 h 1222"/>
                    <a:gd name="T6" fmla="*/ 188 w 1222"/>
                    <a:gd name="T7" fmla="*/ 93 h 1222"/>
                    <a:gd name="T8" fmla="*/ 167 w 1222"/>
                    <a:gd name="T9" fmla="*/ 33 h 1222"/>
                    <a:gd name="T10" fmla="*/ 93 w 1222"/>
                    <a:gd name="T11" fmla="*/ 93 h 1222"/>
                    <a:gd name="T12" fmla="*/ 93 w 1222"/>
                    <a:gd name="T13" fmla="*/ 0 h 12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22">
                      <a:moveTo>
                        <a:pt x="603" y="0"/>
                      </a:moveTo>
                      <a:cubicBezTo>
                        <a:pt x="263" y="0"/>
                        <a:pt x="0" y="263"/>
                        <a:pt x="0" y="603"/>
                      </a:cubicBezTo>
                      <a:cubicBezTo>
                        <a:pt x="0" y="943"/>
                        <a:pt x="263" y="1222"/>
                        <a:pt x="603" y="1222"/>
                      </a:cubicBezTo>
                      <a:cubicBezTo>
                        <a:pt x="944" y="1222"/>
                        <a:pt x="1222" y="943"/>
                        <a:pt x="1222" y="603"/>
                      </a:cubicBezTo>
                      <a:cubicBezTo>
                        <a:pt x="1207" y="464"/>
                        <a:pt x="1160" y="325"/>
                        <a:pt x="1083" y="216"/>
                      </a:cubicBezTo>
                      <a:lnTo>
                        <a:pt x="603" y="603"/>
                      </a:lnTo>
                      <a:lnTo>
                        <a:pt x="603" y="0"/>
                      </a:lnTo>
                      <a:close/>
                    </a:path>
                  </a:pathLst>
                </a:custGeom>
                <a:solidFill>
                  <a:srgbClr val="FFFFFF"/>
                </a:solidFill>
                <a:ln w="0">
                  <a:solidFill>
                    <a:srgbClr val="000000"/>
                  </a:solidFill>
                  <a:prstDash val="solid"/>
                  <a:round/>
                  <a:headEnd/>
                  <a:tailEnd/>
                </a:ln>
              </p:spPr>
              <p:txBody>
                <a:bodyPr/>
                <a:lstStyle/>
                <a:p>
                  <a:endParaRPr lang="en-GB"/>
                </a:p>
              </p:txBody>
            </p:sp>
            <p:sp>
              <p:nvSpPr>
                <p:cNvPr id="9251" name="Freeform 1993">
                  <a:extLst>
                    <a:ext uri="{FF2B5EF4-FFF2-40B4-BE49-F238E27FC236}">
                      <a16:creationId xmlns:a16="http://schemas.microsoft.com/office/drawing/2014/main" id="{4C0C47DC-7EE8-4480-88ED-182FEB9A1F5B}"/>
                    </a:ext>
                  </a:extLst>
                </p:cNvPr>
                <p:cNvSpPr>
                  <a:spLocks/>
                </p:cNvSpPr>
                <p:nvPr/>
              </p:nvSpPr>
              <p:spPr bwMode="auto">
                <a:xfrm>
                  <a:off x="3388" y="1834"/>
                  <a:ext cx="188" cy="188"/>
                </a:xfrm>
                <a:custGeom>
                  <a:avLst/>
                  <a:gdLst>
                    <a:gd name="T0" fmla="*/ 93 w 1222"/>
                    <a:gd name="T1" fmla="*/ 0 h 1222"/>
                    <a:gd name="T2" fmla="*/ 0 w 1222"/>
                    <a:gd name="T3" fmla="*/ 93 h 1222"/>
                    <a:gd name="T4" fmla="*/ 93 w 1222"/>
                    <a:gd name="T5" fmla="*/ 188 h 1222"/>
                    <a:gd name="T6" fmla="*/ 188 w 1222"/>
                    <a:gd name="T7" fmla="*/ 93 h 1222"/>
                    <a:gd name="T8" fmla="*/ 167 w 1222"/>
                    <a:gd name="T9" fmla="*/ 33 h 1222"/>
                    <a:gd name="T10" fmla="*/ 93 w 1222"/>
                    <a:gd name="T11" fmla="*/ 93 h 1222"/>
                    <a:gd name="T12" fmla="*/ 93 w 1222"/>
                    <a:gd name="T13" fmla="*/ 0 h 12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22">
                      <a:moveTo>
                        <a:pt x="603" y="0"/>
                      </a:moveTo>
                      <a:cubicBezTo>
                        <a:pt x="263" y="0"/>
                        <a:pt x="0" y="263"/>
                        <a:pt x="0" y="603"/>
                      </a:cubicBezTo>
                      <a:cubicBezTo>
                        <a:pt x="0" y="943"/>
                        <a:pt x="263" y="1222"/>
                        <a:pt x="603" y="1222"/>
                      </a:cubicBezTo>
                      <a:cubicBezTo>
                        <a:pt x="944" y="1222"/>
                        <a:pt x="1222" y="943"/>
                        <a:pt x="1222" y="603"/>
                      </a:cubicBezTo>
                      <a:cubicBezTo>
                        <a:pt x="1207" y="464"/>
                        <a:pt x="1160" y="325"/>
                        <a:pt x="1083" y="216"/>
                      </a:cubicBezTo>
                      <a:lnTo>
                        <a:pt x="603" y="603"/>
                      </a:lnTo>
                      <a:lnTo>
                        <a:pt x="603"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9065" name="Line 1995">
                <a:extLst>
                  <a:ext uri="{FF2B5EF4-FFF2-40B4-BE49-F238E27FC236}">
                    <a16:creationId xmlns:a16="http://schemas.microsoft.com/office/drawing/2014/main" id="{CD7B3E3B-0B63-490F-BFB5-654E41233739}"/>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66" name="Line 1996">
                <a:extLst>
                  <a:ext uri="{FF2B5EF4-FFF2-40B4-BE49-F238E27FC236}">
                    <a16:creationId xmlns:a16="http://schemas.microsoft.com/office/drawing/2014/main" id="{9611B2AC-FE05-426C-9C22-A592D97BB8D4}"/>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67" name="Line 1997">
                <a:extLst>
                  <a:ext uri="{FF2B5EF4-FFF2-40B4-BE49-F238E27FC236}">
                    <a16:creationId xmlns:a16="http://schemas.microsoft.com/office/drawing/2014/main" id="{EE81B36F-4398-443F-8ECC-96A92D941250}"/>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68" name="Line 1998">
                <a:extLst>
                  <a:ext uri="{FF2B5EF4-FFF2-40B4-BE49-F238E27FC236}">
                    <a16:creationId xmlns:a16="http://schemas.microsoft.com/office/drawing/2014/main" id="{2B82B115-9A41-4EC6-A0B9-DE28C0E6D5F6}"/>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69" name="Line 1999">
                <a:extLst>
                  <a:ext uri="{FF2B5EF4-FFF2-40B4-BE49-F238E27FC236}">
                    <a16:creationId xmlns:a16="http://schemas.microsoft.com/office/drawing/2014/main" id="{F90BD0E9-DF22-4016-8FA6-6273DDE9079B}"/>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70" name="Line 2000">
                <a:extLst>
                  <a:ext uri="{FF2B5EF4-FFF2-40B4-BE49-F238E27FC236}">
                    <a16:creationId xmlns:a16="http://schemas.microsoft.com/office/drawing/2014/main" id="{F6491A4E-6C7F-45C7-BDA2-F0702CDA6F86}"/>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71" name="Line 2001">
                <a:extLst>
                  <a:ext uri="{FF2B5EF4-FFF2-40B4-BE49-F238E27FC236}">
                    <a16:creationId xmlns:a16="http://schemas.microsoft.com/office/drawing/2014/main" id="{09BE879B-3928-4ADB-A924-53603825C945}"/>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72" name="Line 2002">
                <a:extLst>
                  <a:ext uri="{FF2B5EF4-FFF2-40B4-BE49-F238E27FC236}">
                    <a16:creationId xmlns:a16="http://schemas.microsoft.com/office/drawing/2014/main" id="{828B9A01-2CCF-46C4-AE1A-A727FDA4FE11}"/>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73" name="Line 2003">
                <a:extLst>
                  <a:ext uri="{FF2B5EF4-FFF2-40B4-BE49-F238E27FC236}">
                    <a16:creationId xmlns:a16="http://schemas.microsoft.com/office/drawing/2014/main" id="{C5987367-7EF2-4839-819A-77140777D21A}"/>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74" name="Line 2004">
                <a:extLst>
                  <a:ext uri="{FF2B5EF4-FFF2-40B4-BE49-F238E27FC236}">
                    <a16:creationId xmlns:a16="http://schemas.microsoft.com/office/drawing/2014/main" id="{C66994A6-A00C-43A0-90A5-18F6A99A3F96}"/>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75" name="Line 2005">
                <a:extLst>
                  <a:ext uri="{FF2B5EF4-FFF2-40B4-BE49-F238E27FC236}">
                    <a16:creationId xmlns:a16="http://schemas.microsoft.com/office/drawing/2014/main" id="{239E5DE9-108D-4869-B550-5FFE7E44864B}"/>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76" name="Line 2006">
                <a:extLst>
                  <a:ext uri="{FF2B5EF4-FFF2-40B4-BE49-F238E27FC236}">
                    <a16:creationId xmlns:a16="http://schemas.microsoft.com/office/drawing/2014/main" id="{AEA95589-64C7-4894-9AC6-91D5B7D3EA05}"/>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77" name="Line 2007">
                <a:extLst>
                  <a:ext uri="{FF2B5EF4-FFF2-40B4-BE49-F238E27FC236}">
                    <a16:creationId xmlns:a16="http://schemas.microsoft.com/office/drawing/2014/main" id="{98EE891C-34AC-42ED-9771-28A99A9DDC23}"/>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78" name="Line 2008">
                <a:extLst>
                  <a:ext uri="{FF2B5EF4-FFF2-40B4-BE49-F238E27FC236}">
                    <a16:creationId xmlns:a16="http://schemas.microsoft.com/office/drawing/2014/main" id="{835D66D7-C4D7-456C-A15A-C523962DFD03}"/>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79" name="Line 2009">
                <a:extLst>
                  <a:ext uri="{FF2B5EF4-FFF2-40B4-BE49-F238E27FC236}">
                    <a16:creationId xmlns:a16="http://schemas.microsoft.com/office/drawing/2014/main" id="{DFADD962-AE68-4284-9D28-C9EC51DC1BEC}"/>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80" name="Line 2010">
                <a:extLst>
                  <a:ext uri="{FF2B5EF4-FFF2-40B4-BE49-F238E27FC236}">
                    <a16:creationId xmlns:a16="http://schemas.microsoft.com/office/drawing/2014/main" id="{A68084B8-87A7-4C0B-A0C3-1CE1C4AE1FCA}"/>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81" name="Line 2011">
                <a:extLst>
                  <a:ext uri="{FF2B5EF4-FFF2-40B4-BE49-F238E27FC236}">
                    <a16:creationId xmlns:a16="http://schemas.microsoft.com/office/drawing/2014/main" id="{A95B1140-D405-4BB7-A871-4DCEF18B1297}"/>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82" name="Line 2012">
                <a:extLst>
                  <a:ext uri="{FF2B5EF4-FFF2-40B4-BE49-F238E27FC236}">
                    <a16:creationId xmlns:a16="http://schemas.microsoft.com/office/drawing/2014/main" id="{FF3CDA71-B58E-4283-AB55-9986FB1FB120}"/>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83" name="Line 2013">
                <a:extLst>
                  <a:ext uri="{FF2B5EF4-FFF2-40B4-BE49-F238E27FC236}">
                    <a16:creationId xmlns:a16="http://schemas.microsoft.com/office/drawing/2014/main" id="{4C5CF2D1-A9C4-47BD-831D-A6C35E5E8A8A}"/>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84" name="Line 2014">
                <a:extLst>
                  <a:ext uri="{FF2B5EF4-FFF2-40B4-BE49-F238E27FC236}">
                    <a16:creationId xmlns:a16="http://schemas.microsoft.com/office/drawing/2014/main" id="{54F60790-5C03-49E6-9049-EE41AE6BF502}"/>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85" name="Line 2015">
                <a:extLst>
                  <a:ext uri="{FF2B5EF4-FFF2-40B4-BE49-F238E27FC236}">
                    <a16:creationId xmlns:a16="http://schemas.microsoft.com/office/drawing/2014/main" id="{203CAE80-7915-4CC6-B9BC-4BA53A406222}"/>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86" name="Line 2016">
                <a:extLst>
                  <a:ext uri="{FF2B5EF4-FFF2-40B4-BE49-F238E27FC236}">
                    <a16:creationId xmlns:a16="http://schemas.microsoft.com/office/drawing/2014/main" id="{00A26388-18A2-4B6D-8959-BEFBD8F65BA5}"/>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87" name="Line 2017">
                <a:extLst>
                  <a:ext uri="{FF2B5EF4-FFF2-40B4-BE49-F238E27FC236}">
                    <a16:creationId xmlns:a16="http://schemas.microsoft.com/office/drawing/2014/main" id="{7A496FDF-D71F-405B-9C25-E94174C94FE7}"/>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88" name="Line 2018">
                <a:extLst>
                  <a:ext uri="{FF2B5EF4-FFF2-40B4-BE49-F238E27FC236}">
                    <a16:creationId xmlns:a16="http://schemas.microsoft.com/office/drawing/2014/main" id="{FD01FA4C-BBF8-4A69-8660-A93FA54548D2}"/>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89" name="Line 2019">
                <a:extLst>
                  <a:ext uri="{FF2B5EF4-FFF2-40B4-BE49-F238E27FC236}">
                    <a16:creationId xmlns:a16="http://schemas.microsoft.com/office/drawing/2014/main" id="{BC39F33C-6B43-4CA5-8280-BC829AEBEFFB}"/>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90" name="Line 2020">
                <a:extLst>
                  <a:ext uri="{FF2B5EF4-FFF2-40B4-BE49-F238E27FC236}">
                    <a16:creationId xmlns:a16="http://schemas.microsoft.com/office/drawing/2014/main" id="{F7AA0964-C67D-43BB-96FA-7CEA32963E75}"/>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91" name="Line 2021">
                <a:extLst>
                  <a:ext uri="{FF2B5EF4-FFF2-40B4-BE49-F238E27FC236}">
                    <a16:creationId xmlns:a16="http://schemas.microsoft.com/office/drawing/2014/main" id="{29B2FCA0-FA48-4518-8C46-F32C20297A55}"/>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92" name="Line 2022">
                <a:extLst>
                  <a:ext uri="{FF2B5EF4-FFF2-40B4-BE49-F238E27FC236}">
                    <a16:creationId xmlns:a16="http://schemas.microsoft.com/office/drawing/2014/main" id="{19D85E4E-B8A0-4259-8006-B9B66D31D1AD}"/>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93" name="Line 2023">
                <a:extLst>
                  <a:ext uri="{FF2B5EF4-FFF2-40B4-BE49-F238E27FC236}">
                    <a16:creationId xmlns:a16="http://schemas.microsoft.com/office/drawing/2014/main" id="{8D5769C9-456D-4A36-9D55-69711F71130C}"/>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94" name="Line 2024">
                <a:extLst>
                  <a:ext uri="{FF2B5EF4-FFF2-40B4-BE49-F238E27FC236}">
                    <a16:creationId xmlns:a16="http://schemas.microsoft.com/office/drawing/2014/main" id="{449934D1-CD57-42E2-B57F-B1DED5A7D7FA}"/>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95" name="Line 2025">
                <a:extLst>
                  <a:ext uri="{FF2B5EF4-FFF2-40B4-BE49-F238E27FC236}">
                    <a16:creationId xmlns:a16="http://schemas.microsoft.com/office/drawing/2014/main" id="{40DFEFE9-6399-4A91-86DC-B9E11CB88303}"/>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96" name="Line 2026">
                <a:extLst>
                  <a:ext uri="{FF2B5EF4-FFF2-40B4-BE49-F238E27FC236}">
                    <a16:creationId xmlns:a16="http://schemas.microsoft.com/office/drawing/2014/main" id="{53760EBE-7857-4E1D-A5DA-CF680C75DE69}"/>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97" name="Line 2027">
                <a:extLst>
                  <a:ext uri="{FF2B5EF4-FFF2-40B4-BE49-F238E27FC236}">
                    <a16:creationId xmlns:a16="http://schemas.microsoft.com/office/drawing/2014/main" id="{F847FD29-DE7A-4DD3-AB7A-4CD7436E7916}"/>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98" name="Line 2028">
                <a:extLst>
                  <a:ext uri="{FF2B5EF4-FFF2-40B4-BE49-F238E27FC236}">
                    <a16:creationId xmlns:a16="http://schemas.microsoft.com/office/drawing/2014/main" id="{CB9E46B5-23AD-4AE5-A2F4-3FD4FE67F24E}"/>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99" name="Rectangle 2029">
                <a:extLst>
                  <a:ext uri="{FF2B5EF4-FFF2-40B4-BE49-F238E27FC236}">
                    <a16:creationId xmlns:a16="http://schemas.microsoft.com/office/drawing/2014/main" id="{E1F0A551-FACA-48D6-8DC2-09BFACB002BF}"/>
                  </a:ext>
                </a:extLst>
              </p:cNvPr>
              <p:cNvSpPr>
                <a:spLocks noChangeArrowheads="1"/>
              </p:cNvSpPr>
              <p:nvPr/>
            </p:nvSpPr>
            <p:spPr bwMode="auto">
              <a:xfrm>
                <a:off x="3288" y="1799"/>
                <a:ext cx="388"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9100" name="Group 2032">
                <a:extLst>
                  <a:ext uri="{FF2B5EF4-FFF2-40B4-BE49-F238E27FC236}">
                    <a16:creationId xmlns:a16="http://schemas.microsoft.com/office/drawing/2014/main" id="{CE9A4DC0-5423-42B6-A86D-751B2D7C68FA}"/>
                  </a:ext>
                </a:extLst>
              </p:cNvPr>
              <p:cNvGrpSpPr>
                <a:grpSpLocks/>
              </p:cNvGrpSpPr>
              <p:nvPr/>
            </p:nvGrpSpPr>
            <p:grpSpPr bwMode="auto">
              <a:xfrm>
                <a:off x="3700" y="1799"/>
                <a:ext cx="387" cy="261"/>
                <a:chOff x="3700" y="1799"/>
                <a:chExt cx="387" cy="261"/>
              </a:xfrm>
            </p:grpSpPr>
            <p:sp>
              <p:nvSpPr>
                <p:cNvPr id="9248" name="Rectangle 2030">
                  <a:extLst>
                    <a:ext uri="{FF2B5EF4-FFF2-40B4-BE49-F238E27FC236}">
                      <a16:creationId xmlns:a16="http://schemas.microsoft.com/office/drawing/2014/main" id="{914F754A-5B1E-4E4E-9699-6EDE5D53A904}"/>
                    </a:ext>
                  </a:extLst>
                </p:cNvPr>
                <p:cNvSpPr>
                  <a:spLocks noChangeArrowheads="1"/>
                </p:cNvSpPr>
                <p:nvPr/>
              </p:nvSpPr>
              <p:spPr bwMode="auto">
                <a:xfrm>
                  <a:off x="3700" y="1799"/>
                  <a:ext cx="387"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49" name="Rectangle 2031">
                  <a:extLst>
                    <a:ext uri="{FF2B5EF4-FFF2-40B4-BE49-F238E27FC236}">
                      <a16:creationId xmlns:a16="http://schemas.microsoft.com/office/drawing/2014/main" id="{1AEEFCE3-F3E8-44DF-A810-80D707196C1C}"/>
                    </a:ext>
                  </a:extLst>
                </p:cNvPr>
                <p:cNvSpPr>
                  <a:spLocks noChangeArrowheads="1"/>
                </p:cNvSpPr>
                <p:nvPr/>
              </p:nvSpPr>
              <p:spPr bwMode="auto">
                <a:xfrm>
                  <a:off x="3700" y="1799"/>
                  <a:ext cx="387"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9101" name="Group 2035">
                <a:extLst>
                  <a:ext uri="{FF2B5EF4-FFF2-40B4-BE49-F238E27FC236}">
                    <a16:creationId xmlns:a16="http://schemas.microsoft.com/office/drawing/2014/main" id="{1173C7E8-49DA-4F61-8396-60030055B699}"/>
                  </a:ext>
                </a:extLst>
              </p:cNvPr>
              <p:cNvGrpSpPr>
                <a:grpSpLocks/>
              </p:cNvGrpSpPr>
              <p:nvPr/>
            </p:nvGrpSpPr>
            <p:grpSpPr bwMode="auto">
              <a:xfrm>
                <a:off x="3892" y="1832"/>
                <a:ext cx="17" cy="95"/>
                <a:chOff x="3892" y="1832"/>
                <a:chExt cx="17" cy="95"/>
              </a:xfrm>
            </p:grpSpPr>
            <p:sp>
              <p:nvSpPr>
                <p:cNvPr id="9246" name="Freeform 2033">
                  <a:extLst>
                    <a:ext uri="{FF2B5EF4-FFF2-40B4-BE49-F238E27FC236}">
                      <a16:creationId xmlns:a16="http://schemas.microsoft.com/office/drawing/2014/main" id="{FED1FB1D-494F-4B76-8DF5-74439F914790}"/>
                    </a:ext>
                  </a:extLst>
                </p:cNvPr>
                <p:cNvSpPr>
                  <a:spLocks/>
                </p:cNvSpPr>
                <p:nvPr/>
              </p:nvSpPr>
              <p:spPr bwMode="auto">
                <a:xfrm>
                  <a:off x="3892" y="1832"/>
                  <a:ext cx="17" cy="95"/>
                </a:xfrm>
                <a:custGeom>
                  <a:avLst/>
                  <a:gdLst>
                    <a:gd name="T0" fmla="*/ 17 w 111"/>
                    <a:gd name="T1" fmla="*/ 2 h 616"/>
                    <a:gd name="T2" fmla="*/ 0 w 111"/>
                    <a:gd name="T3" fmla="*/ 2 h 616"/>
                    <a:gd name="T4" fmla="*/ 0 w 111"/>
                    <a:gd name="T5" fmla="*/ 2 h 616"/>
                    <a:gd name="T6" fmla="*/ 0 w 111"/>
                    <a:gd name="T7" fmla="*/ 95 h 616"/>
                    <a:gd name="T8" fmla="*/ 17 w 111"/>
                    <a:gd name="T9" fmla="*/ 2 h 6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1" h="616">
                      <a:moveTo>
                        <a:pt x="111" y="15"/>
                      </a:moveTo>
                      <a:cubicBezTo>
                        <a:pt x="64" y="15"/>
                        <a:pt x="32" y="15"/>
                        <a:pt x="0" y="15"/>
                      </a:cubicBezTo>
                      <a:cubicBezTo>
                        <a:pt x="0" y="0"/>
                        <a:pt x="0" y="15"/>
                        <a:pt x="0" y="15"/>
                      </a:cubicBezTo>
                      <a:lnTo>
                        <a:pt x="0" y="616"/>
                      </a:lnTo>
                      <a:lnTo>
                        <a:pt x="111" y="15"/>
                      </a:lnTo>
                      <a:close/>
                    </a:path>
                  </a:pathLst>
                </a:custGeom>
                <a:solidFill>
                  <a:srgbClr val="808080"/>
                </a:solidFill>
                <a:ln w="0">
                  <a:solidFill>
                    <a:srgbClr val="000000"/>
                  </a:solidFill>
                  <a:prstDash val="solid"/>
                  <a:round/>
                  <a:headEnd/>
                  <a:tailEnd/>
                </a:ln>
              </p:spPr>
              <p:txBody>
                <a:bodyPr/>
                <a:lstStyle/>
                <a:p>
                  <a:endParaRPr lang="en-GB"/>
                </a:p>
              </p:txBody>
            </p:sp>
            <p:sp>
              <p:nvSpPr>
                <p:cNvPr id="9247" name="Freeform 2034">
                  <a:extLst>
                    <a:ext uri="{FF2B5EF4-FFF2-40B4-BE49-F238E27FC236}">
                      <a16:creationId xmlns:a16="http://schemas.microsoft.com/office/drawing/2014/main" id="{6F9271A0-FC41-4970-85A6-9506C49F2C03}"/>
                    </a:ext>
                  </a:extLst>
                </p:cNvPr>
                <p:cNvSpPr>
                  <a:spLocks/>
                </p:cNvSpPr>
                <p:nvPr/>
              </p:nvSpPr>
              <p:spPr bwMode="auto">
                <a:xfrm>
                  <a:off x="3892" y="1832"/>
                  <a:ext cx="17" cy="95"/>
                </a:xfrm>
                <a:custGeom>
                  <a:avLst/>
                  <a:gdLst>
                    <a:gd name="T0" fmla="*/ 17 w 111"/>
                    <a:gd name="T1" fmla="*/ 2 h 616"/>
                    <a:gd name="T2" fmla="*/ 0 w 111"/>
                    <a:gd name="T3" fmla="*/ 2 h 616"/>
                    <a:gd name="T4" fmla="*/ 0 w 111"/>
                    <a:gd name="T5" fmla="*/ 2 h 616"/>
                    <a:gd name="T6" fmla="*/ 0 w 111"/>
                    <a:gd name="T7" fmla="*/ 95 h 616"/>
                    <a:gd name="T8" fmla="*/ 17 w 111"/>
                    <a:gd name="T9" fmla="*/ 2 h 6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1" h="616">
                      <a:moveTo>
                        <a:pt x="111" y="15"/>
                      </a:moveTo>
                      <a:cubicBezTo>
                        <a:pt x="64" y="15"/>
                        <a:pt x="32" y="15"/>
                        <a:pt x="0" y="15"/>
                      </a:cubicBezTo>
                      <a:cubicBezTo>
                        <a:pt x="0" y="0"/>
                        <a:pt x="0" y="15"/>
                        <a:pt x="0" y="15"/>
                      </a:cubicBezTo>
                      <a:lnTo>
                        <a:pt x="0" y="616"/>
                      </a:lnTo>
                      <a:lnTo>
                        <a:pt x="111" y="15"/>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9102" name="Group 2038">
                <a:extLst>
                  <a:ext uri="{FF2B5EF4-FFF2-40B4-BE49-F238E27FC236}">
                    <a16:creationId xmlns:a16="http://schemas.microsoft.com/office/drawing/2014/main" id="{E6F3020F-66EF-4BAD-A704-3D6638955824}"/>
                  </a:ext>
                </a:extLst>
              </p:cNvPr>
              <p:cNvGrpSpPr>
                <a:grpSpLocks/>
              </p:cNvGrpSpPr>
              <p:nvPr/>
            </p:nvGrpSpPr>
            <p:grpSpPr bwMode="auto">
              <a:xfrm>
                <a:off x="3892" y="1834"/>
                <a:ext cx="84" cy="93"/>
                <a:chOff x="3892" y="1834"/>
                <a:chExt cx="84" cy="93"/>
              </a:xfrm>
            </p:grpSpPr>
            <p:sp>
              <p:nvSpPr>
                <p:cNvPr id="9244" name="Freeform 2036">
                  <a:extLst>
                    <a:ext uri="{FF2B5EF4-FFF2-40B4-BE49-F238E27FC236}">
                      <a16:creationId xmlns:a16="http://schemas.microsoft.com/office/drawing/2014/main" id="{DA5B930A-ED28-44A2-9CFB-14206BFB0A8B}"/>
                    </a:ext>
                  </a:extLst>
                </p:cNvPr>
                <p:cNvSpPr>
                  <a:spLocks/>
                </p:cNvSpPr>
                <p:nvPr/>
              </p:nvSpPr>
              <p:spPr bwMode="auto">
                <a:xfrm>
                  <a:off x="3892" y="1834"/>
                  <a:ext cx="84" cy="93"/>
                </a:xfrm>
                <a:custGeom>
                  <a:avLst/>
                  <a:gdLst>
                    <a:gd name="T0" fmla="*/ 84 w 545"/>
                    <a:gd name="T1" fmla="*/ 48 h 605"/>
                    <a:gd name="T2" fmla="*/ 17 w 545"/>
                    <a:gd name="T3" fmla="*/ 0 h 605"/>
                    <a:gd name="T4" fmla="*/ 0 w 545"/>
                    <a:gd name="T5" fmla="*/ 93 h 605"/>
                    <a:gd name="T6" fmla="*/ 84 w 545"/>
                    <a:gd name="T7" fmla="*/ 48 h 6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45" h="605">
                      <a:moveTo>
                        <a:pt x="545" y="310"/>
                      </a:moveTo>
                      <a:cubicBezTo>
                        <a:pt x="451" y="139"/>
                        <a:pt x="280" y="31"/>
                        <a:pt x="109" y="0"/>
                      </a:cubicBezTo>
                      <a:lnTo>
                        <a:pt x="0" y="605"/>
                      </a:lnTo>
                      <a:lnTo>
                        <a:pt x="545" y="310"/>
                      </a:lnTo>
                      <a:close/>
                    </a:path>
                  </a:pathLst>
                </a:custGeom>
                <a:solidFill>
                  <a:srgbClr val="C0C0C0"/>
                </a:solidFill>
                <a:ln w="0">
                  <a:solidFill>
                    <a:srgbClr val="000000"/>
                  </a:solidFill>
                  <a:prstDash val="solid"/>
                  <a:round/>
                  <a:headEnd/>
                  <a:tailEnd/>
                </a:ln>
              </p:spPr>
              <p:txBody>
                <a:bodyPr/>
                <a:lstStyle/>
                <a:p>
                  <a:endParaRPr lang="en-GB"/>
                </a:p>
              </p:txBody>
            </p:sp>
            <p:sp>
              <p:nvSpPr>
                <p:cNvPr id="9245" name="Freeform 2037">
                  <a:extLst>
                    <a:ext uri="{FF2B5EF4-FFF2-40B4-BE49-F238E27FC236}">
                      <a16:creationId xmlns:a16="http://schemas.microsoft.com/office/drawing/2014/main" id="{5FF24391-6E8B-4B81-905A-2EAAA903B814}"/>
                    </a:ext>
                  </a:extLst>
                </p:cNvPr>
                <p:cNvSpPr>
                  <a:spLocks/>
                </p:cNvSpPr>
                <p:nvPr/>
              </p:nvSpPr>
              <p:spPr bwMode="auto">
                <a:xfrm>
                  <a:off x="3892" y="1834"/>
                  <a:ext cx="84" cy="93"/>
                </a:xfrm>
                <a:custGeom>
                  <a:avLst/>
                  <a:gdLst>
                    <a:gd name="T0" fmla="*/ 84 w 545"/>
                    <a:gd name="T1" fmla="*/ 48 h 605"/>
                    <a:gd name="T2" fmla="*/ 17 w 545"/>
                    <a:gd name="T3" fmla="*/ 0 h 605"/>
                    <a:gd name="T4" fmla="*/ 0 w 545"/>
                    <a:gd name="T5" fmla="*/ 93 h 605"/>
                    <a:gd name="T6" fmla="*/ 84 w 545"/>
                    <a:gd name="T7" fmla="*/ 48 h 6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45" h="605">
                      <a:moveTo>
                        <a:pt x="545" y="310"/>
                      </a:moveTo>
                      <a:cubicBezTo>
                        <a:pt x="451" y="139"/>
                        <a:pt x="280" y="31"/>
                        <a:pt x="109" y="0"/>
                      </a:cubicBezTo>
                      <a:lnTo>
                        <a:pt x="0" y="605"/>
                      </a:lnTo>
                      <a:lnTo>
                        <a:pt x="545" y="31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9103" name="Group 2041">
                <a:extLst>
                  <a:ext uri="{FF2B5EF4-FFF2-40B4-BE49-F238E27FC236}">
                    <a16:creationId xmlns:a16="http://schemas.microsoft.com/office/drawing/2014/main" id="{59F1B858-4856-445C-80EE-C05CA0689EE4}"/>
                  </a:ext>
                </a:extLst>
              </p:cNvPr>
              <p:cNvGrpSpPr>
                <a:grpSpLocks/>
              </p:cNvGrpSpPr>
              <p:nvPr/>
            </p:nvGrpSpPr>
            <p:grpSpPr bwMode="auto">
              <a:xfrm>
                <a:off x="3892" y="1882"/>
                <a:ext cx="93" cy="45"/>
                <a:chOff x="3892" y="1882"/>
                <a:chExt cx="93" cy="45"/>
              </a:xfrm>
            </p:grpSpPr>
            <p:sp>
              <p:nvSpPr>
                <p:cNvPr id="9242" name="Freeform 2039">
                  <a:extLst>
                    <a:ext uri="{FF2B5EF4-FFF2-40B4-BE49-F238E27FC236}">
                      <a16:creationId xmlns:a16="http://schemas.microsoft.com/office/drawing/2014/main" id="{4B67B501-8F27-4812-B53D-80355B4F18B2}"/>
                    </a:ext>
                  </a:extLst>
                </p:cNvPr>
                <p:cNvSpPr>
                  <a:spLocks/>
                </p:cNvSpPr>
                <p:nvPr/>
              </p:nvSpPr>
              <p:spPr bwMode="auto">
                <a:xfrm>
                  <a:off x="3892" y="1882"/>
                  <a:ext cx="93" cy="45"/>
                </a:xfrm>
                <a:custGeom>
                  <a:avLst/>
                  <a:gdLst>
                    <a:gd name="T0" fmla="*/ 93 w 606"/>
                    <a:gd name="T1" fmla="*/ 24 h 294"/>
                    <a:gd name="T2" fmla="*/ 83 w 606"/>
                    <a:gd name="T3" fmla="*/ 0 h 294"/>
                    <a:gd name="T4" fmla="*/ 0 w 606"/>
                    <a:gd name="T5" fmla="*/ 45 h 294"/>
                    <a:gd name="T6" fmla="*/ 93 w 606"/>
                    <a:gd name="T7" fmla="*/ 24 h 29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6" h="294">
                      <a:moveTo>
                        <a:pt x="606" y="155"/>
                      </a:moveTo>
                      <a:cubicBezTo>
                        <a:pt x="590" y="108"/>
                        <a:pt x="559" y="46"/>
                        <a:pt x="544" y="0"/>
                      </a:cubicBezTo>
                      <a:lnTo>
                        <a:pt x="0" y="294"/>
                      </a:lnTo>
                      <a:lnTo>
                        <a:pt x="606" y="155"/>
                      </a:lnTo>
                      <a:close/>
                    </a:path>
                  </a:pathLst>
                </a:custGeom>
                <a:solidFill>
                  <a:srgbClr val="000000"/>
                </a:solidFill>
                <a:ln w="0">
                  <a:solidFill>
                    <a:srgbClr val="000000"/>
                  </a:solidFill>
                  <a:prstDash val="solid"/>
                  <a:round/>
                  <a:headEnd/>
                  <a:tailEnd/>
                </a:ln>
              </p:spPr>
              <p:txBody>
                <a:bodyPr/>
                <a:lstStyle/>
                <a:p>
                  <a:endParaRPr lang="en-GB"/>
                </a:p>
              </p:txBody>
            </p:sp>
            <p:sp>
              <p:nvSpPr>
                <p:cNvPr id="9243" name="Freeform 2040">
                  <a:extLst>
                    <a:ext uri="{FF2B5EF4-FFF2-40B4-BE49-F238E27FC236}">
                      <a16:creationId xmlns:a16="http://schemas.microsoft.com/office/drawing/2014/main" id="{33F3D6F4-3EB3-403D-9D16-44E16933EBD3}"/>
                    </a:ext>
                  </a:extLst>
                </p:cNvPr>
                <p:cNvSpPr>
                  <a:spLocks/>
                </p:cNvSpPr>
                <p:nvPr/>
              </p:nvSpPr>
              <p:spPr bwMode="auto">
                <a:xfrm>
                  <a:off x="3892" y="1882"/>
                  <a:ext cx="93" cy="45"/>
                </a:xfrm>
                <a:custGeom>
                  <a:avLst/>
                  <a:gdLst>
                    <a:gd name="T0" fmla="*/ 93 w 606"/>
                    <a:gd name="T1" fmla="*/ 24 h 294"/>
                    <a:gd name="T2" fmla="*/ 83 w 606"/>
                    <a:gd name="T3" fmla="*/ 0 h 294"/>
                    <a:gd name="T4" fmla="*/ 0 w 606"/>
                    <a:gd name="T5" fmla="*/ 45 h 294"/>
                    <a:gd name="T6" fmla="*/ 93 w 606"/>
                    <a:gd name="T7" fmla="*/ 24 h 29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6" h="294">
                      <a:moveTo>
                        <a:pt x="606" y="155"/>
                      </a:moveTo>
                      <a:cubicBezTo>
                        <a:pt x="590" y="108"/>
                        <a:pt x="559" y="46"/>
                        <a:pt x="544" y="0"/>
                      </a:cubicBezTo>
                      <a:lnTo>
                        <a:pt x="0" y="294"/>
                      </a:lnTo>
                      <a:lnTo>
                        <a:pt x="606" y="155"/>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9104" name="Group 2044">
                <a:extLst>
                  <a:ext uri="{FF2B5EF4-FFF2-40B4-BE49-F238E27FC236}">
                    <a16:creationId xmlns:a16="http://schemas.microsoft.com/office/drawing/2014/main" id="{916DF471-7B93-48B9-B059-677A97BE5F45}"/>
                  </a:ext>
                </a:extLst>
              </p:cNvPr>
              <p:cNvGrpSpPr>
                <a:grpSpLocks/>
              </p:cNvGrpSpPr>
              <p:nvPr/>
            </p:nvGrpSpPr>
            <p:grpSpPr bwMode="auto">
              <a:xfrm>
                <a:off x="3800" y="1834"/>
                <a:ext cx="188" cy="188"/>
                <a:chOff x="3800" y="1834"/>
                <a:chExt cx="188" cy="188"/>
              </a:xfrm>
            </p:grpSpPr>
            <p:sp>
              <p:nvSpPr>
                <p:cNvPr id="9240" name="Freeform 2042">
                  <a:extLst>
                    <a:ext uri="{FF2B5EF4-FFF2-40B4-BE49-F238E27FC236}">
                      <a16:creationId xmlns:a16="http://schemas.microsoft.com/office/drawing/2014/main" id="{23CC8CE9-FCED-4DA7-9C5A-7285CFD20F0B}"/>
                    </a:ext>
                  </a:extLst>
                </p:cNvPr>
                <p:cNvSpPr>
                  <a:spLocks/>
                </p:cNvSpPr>
                <p:nvPr/>
              </p:nvSpPr>
              <p:spPr bwMode="auto">
                <a:xfrm>
                  <a:off x="3800" y="1834"/>
                  <a:ext cx="188" cy="188"/>
                </a:xfrm>
                <a:custGeom>
                  <a:avLst/>
                  <a:gdLst>
                    <a:gd name="T0" fmla="*/ 93 w 1222"/>
                    <a:gd name="T1" fmla="*/ 0 h 1222"/>
                    <a:gd name="T2" fmla="*/ 0 w 1222"/>
                    <a:gd name="T3" fmla="*/ 93 h 1222"/>
                    <a:gd name="T4" fmla="*/ 93 w 1222"/>
                    <a:gd name="T5" fmla="*/ 188 h 1222"/>
                    <a:gd name="T6" fmla="*/ 188 w 1222"/>
                    <a:gd name="T7" fmla="*/ 93 h 1222"/>
                    <a:gd name="T8" fmla="*/ 186 w 1222"/>
                    <a:gd name="T9" fmla="*/ 71 h 1222"/>
                    <a:gd name="T10" fmla="*/ 93 w 1222"/>
                    <a:gd name="T11" fmla="*/ 93 h 1222"/>
                    <a:gd name="T12" fmla="*/ 93 w 1222"/>
                    <a:gd name="T13" fmla="*/ 0 h 12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22">
                      <a:moveTo>
                        <a:pt x="604" y="0"/>
                      </a:moveTo>
                      <a:cubicBezTo>
                        <a:pt x="263" y="0"/>
                        <a:pt x="0" y="263"/>
                        <a:pt x="0" y="603"/>
                      </a:cubicBezTo>
                      <a:cubicBezTo>
                        <a:pt x="0" y="943"/>
                        <a:pt x="263" y="1222"/>
                        <a:pt x="604" y="1222"/>
                      </a:cubicBezTo>
                      <a:cubicBezTo>
                        <a:pt x="944" y="1222"/>
                        <a:pt x="1222" y="943"/>
                        <a:pt x="1222" y="603"/>
                      </a:cubicBezTo>
                      <a:cubicBezTo>
                        <a:pt x="1207" y="557"/>
                        <a:pt x="1207" y="510"/>
                        <a:pt x="1207" y="464"/>
                      </a:cubicBezTo>
                      <a:lnTo>
                        <a:pt x="604" y="603"/>
                      </a:lnTo>
                      <a:lnTo>
                        <a:pt x="604" y="0"/>
                      </a:lnTo>
                      <a:close/>
                    </a:path>
                  </a:pathLst>
                </a:custGeom>
                <a:solidFill>
                  <a:srgbClr val="FFFFFF"/>
                </a:solidFill>
                <a:ln w="0">
                  <a:solidFill>
                    <a:srgbClr val="000000"/>
                  </a:solidFill>
                  <a:prstDash val="solid"/>
                  <a:round/>
                  <a:headEnd/>
                  <a:tailEnd/>
                </a:ln>
              </p:spPr>
              <p:txBody>
                <a:bodyPr/>
                <a:lstStyle/>
                <a:p>
                  <a:endParaRPr lang="en-GB"/>
                </a:p>
              </p:txBody>
            </p:sp>
            <p:sp>
              <p:nvSpPr>
                <p:cNvPr id="9241" name="Freeform 2043">
                  <a:extLst>
                    <a:ext uri="{FF2B5EF4-FFF2-40B4-BE49-F238E27FC236}">
                      <a16:creationId xmlns:a16="http://schemas.microsoft.com/office/drawing/2014/main" id="{B357B739-F9F1-4963-8C58-3361A105E55D}"/>
                    </a:ext>
                  </a:extLst>
                </p:cNvPr>
                <p:cNvSpPr>
                  <a:spLocks/>
                </p:cNvSpPr>
                <p:nvPr/>
              </p:nvSpPr>
              <p:spPr bwMode="auto">
                <a:xfrm>
                  <a:off x="3800" y="1834"/>
                  <a:ext cx="188" cy="188"/>
                </a:xfrm>
                <a:custGeom>
                  <a:avLst/>
                  <a:gdLst>
                    <a:gd name="T0" fmla="*/ 93 w 1222"/>
                    <a:gd name="T1" fmla="*/ 0 h 1222"/>
                    <a:gd name="T2" fmla="*/ 0 w 1222"/>
                    <a:gd name="T3" fmla="*/ 93 h 1222"/>
                    <a:gd name="T4" fmla="*/ 93 w 1222"/>
                    <a:gd name="T5" fmla="*/ 188 h 1222"/>
                    <a:gd name="T6" fmla="*/ 188 w 1222"/>
                    <a:gd name="T7" fmla="*/ 93 h 1222"/>
                    <a:gd name="T8" fmla="*/ 186 w 1222"/>
                    <a:gd name="T9" fmla="*/ 71 h 1222"/>
                    <a:gd name="T10" fmla="*/ 93 w 1222"/>
                    <a:gd name="T11" fmla="*/ 93 h 1222"/>
                    <a:gd name="T12" fmla="*/ 93 w 1222"/>
                    <a:gd name="T13" fmla="*/ 0 h 12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22">
                      <a:moveTo>
                        <a:pt x="604" y="0"/>
                      </a:moveTo>
                      <a:cubicBezTo>
                        <a:pt x="263" y="0"/>
                        <a:pt x="0" y="263"/>
                        <a:pt x="0" y="603"/>
                      </a:cubicBezTo>
                      <a:cubicBezTo>
                        <a:pt x="0" y="943"/>
                        <a:pt x="263" y="1222"/>
                        <a:pt x="604" y="1222"/>
                      </a:cubicBezTo>
                      <a:cubicBezTo>
                        <a:pt x="944" y="1222"/>
                        <a:pt x="1222" y="943"/>
                        <a:pt x="1222" y="603"/>
                      </a:cubicBezTo>
                      <a:cubicBezTo>
                        <a:pt x="1207" y="557"/>
                        <a:pt x="1207" y="510"/>
                        <a:pt x="1207" y="464"/>
                      </a:cubicBezTo>
                      <a:lnTo>
                        <a:pt x="604" y="603"/>
                      </a:lnTo>
                      <a:lnTo>
                        <a:pt x="604"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9105" name="Line 2045">
                <a:extLst>
                  <a:ext uri="{FF2B5EF4-FFF2-40B4-BE49-F238E27FC236}">
                    <a16:creationId xmlns:a16="http://schemas.microsoft.com/office/drawing/2014/main" id="{ED66B6FD-595C-4FF2-889A-914106C00F13}"/>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06" name="Line 2046">
                <a:extLst>
                  <a:ext uri="{FF2B5EF4-FFF2-40B4-BE49-F238E27FC236}">
                    <a16:creationId xmlns:a16="http://schemas.microsoft.com/office/drawing/2014/main" id="{ECA939DC-2132-4FC2-8853-E84DB528B836}"/>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07" name="Line 2047">
                <a:extLst>
                  <a:ext uri="{FF2B5EF4-FFF2-40B4-BE49-F238E27FC236}">
                    <a16:creationId xmlns:a16="http://schemas.microsoft.com/office/drawing/2014/main" id="{97B06CD1-1006-4A80-9768-B63287E0542C}"/>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08" name="Line 2048">
                <a:extLst>
                  <a:ext uri="{FF2B5EF4-FFF2-40B4-BE49-F238E27FC236}">
                    <a16:creationId xmlns:a16="http://schemas.microsoft.com/office/drawing/2014/main" id="{A9F48600-7709-4255-9BDC-8323A91C278D}"/>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09" name="Line 2049">
                <a:extLst>
                  <a:ext uri="{FF2B5EF4-FFF2-40B4-BE49-F238E27FC236}">
                    <a16:creationId xmlns:a16="http://schemas.microsoft.com/office/drawing/2014/main" id="{C16A86EC-049F-4D6C-BEE5-C948701B3572}"/>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10" name="Line 2050">
                <a:extLst>
                  <a:ext uri="{FF2B5EF4-FFF2-40B4-BE49-F238E27FC236}">
                    <a16:creationId xmlns:a16="http://schemas.microsoft.com/office/drawing/2014/main" id="{44EBBBF6-872D-4F58-8B0A-82B731991E24}"/>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11" name="Line 2051">
                <a:extLst>
                  <a:ext uri="{FF2B5EF4-FFF2-40B4-BE49-F238E27FC236}">
                    <a16:creationId xmlns:a16="http://schemas.microsoft.com/office/drawing/2014/main" id="{5F35986B-DD85-4D20-997A-7CD448D70669}"/>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12" name="Line 2052">
                <a:extLst>
                  <a:ext uri="{FF2B5EF4-FFF2-40B4-BE49-F238E27FC236}">
                    <a16:creationId xmlns:a16="http://schemas.microsoft.com/office/drawing/2014/main" id="{B8AC74CB-9282-4CA4-B319-AFC7D85D1840}"/>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13" name="Line 2053">
                <a:extLst>
                  <a:ext uri="{FF2B5EF4-FFF2-40B4-BE49-F238E27FC236}">
                    <a16:creationId xmlns:a16="http://schemas.microsoft.com/office/drawing/2014/main" id="{B41A7BCA-0B80-41DD-A85B-056B9D4FB440}"/>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14" name="Line 2054">
                <a:extLst>
                  <a:ext uri="{FF2B5EF4-FFF2-40B4-BE49-F238E27FC236}">
                    <a16:creationId xmlns:a16="http://schemas.microsoft.com/office/drawing/2014/main" id="{13968B1D-1564-4E51-B4E7-F4552E892152}"/>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15" name="Line 2055">
                <a:extLst>
                  <a:ext uri="{FF2B5EF4-FFF2-40B4-BE49-F238E27FC236}">
                    <a16:creationId xmlns:a16="http://schemas.microsoft.com/office/drawing/2014/main" id="{84B39ECD-B791-4BB0-AC5A-810496826139}"/>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16" name="Line 2056">
                <a:extLst>
                  <a:ext uri="{FF2B5EF4-FFF2-40B4-BE49-F238E27FC236}">
                    <a16:creationId xmlns:a16="http://schemas.microsoft.com/office/drawing/2014/main" id="{018A5B92-C50C-4F5C-8A59-E7AA0CD27CB3}"/>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17" name="Line 2057">
                <a:extLst>
                  <a:ext uri="{FF2B5EF4-FFF2-40B4-BE49-F238E27FC236}">
                    <a16:creationId xmlns:a16="http://schemas.microsoft.com/office/drawing/2014/main" id="{6C99E1FE-185B-484B-9EC2-7455A9CEAC08}"/>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18" name="Line 2058">
                <a:extLst>
                  <a:ext uri="{FF2B5EF4-FFF2-40B4-BE49-F238E27FC236}">
                    <a16:creationId xmlns:a16="http://schemas.microsoft.com/office/drawing/2014/main" id="{8F968705-6B49-4023-AE19-6BFE1401E6B6}"/>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19" name="Line 2059">
                <a:extLst>
                  <a:ext uri="{FF2B5EF4-FFF2-40B4-BE49-F238E27FC236}">
                    <a16:creationId xmlns:a16="http://schemas.microsoft.com/office/drawing/2014/main" id="{8F0C832B-D765-4391-9E50-2A9690CCCC0F}"/>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20" name="Line 2060">
                <a:extLst>
                  <a:ext uri="{FF2B5EF4-FFF2-40B4-BE49-F238E27FC236}">
                    <a16:creationId xmlns:a16="http://schemas.microsoft.com/office/drawing/2014/main" id="{D40BD12B-E53E-48AA-9EC9-D858130FD624}"/>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21" name="Line 2061">
                <a:extLst>
                  <a:ext uri="{FF2B5EF4-FFF2-40B4-BE49-F238E27FC236}">
                    <a16:creationId xmlns:a16="http://schemas.microsoft.com/office/drawing/2014/main" id="{B489452E-B16A-4A7F-B17F-33FDC113D451}"/>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22" name="Line 2062">
                <a:extLst>
                  <a:ext uri="{FF2B5EF4-FFF2-40B4-BE49-F238E27FC236}">
                    <a16:creationId xmlns:a16="http://schemas.microsoft.com/office/drawing/2014/main" id="{0AD0C349-B57A-45D1-999F-18B5F36FF81F}"/>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23" name="Line 2063">
                <a:extLst>
                  <a:ext uri="{FF2B5EF4-FFF2-40B4-BE49-F238E27FC236}">
                    <a16:creationId xmlns:a16="http://schemas.microsoft.com/office/drawing/2014/main" id="{25F5173F-2EAF-481E-93D9-88577F587205}"/>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24" name="Line 2064">
                <a:extLst>
                  <a:ext uri="{FF2B5EF4-FFF2-40B4-BE49-F238E27FC236}">
                    <a16:creationId xmlns:a16="http://schemas.microsoft.com/office/drawing/2014/main" id="{C843C85C-D257-48B3-85BD-9E964E493573}"/>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25" name="Line 2065">
                <a:extLst>
                  <a:ext uri="{FF2B5EF4-FFF2-40B4-BE49-F238E27FC236}">
                    <a16:creationId xmlns:a16="http://schemas.microsoft.com/office/drawing/2014/main" id="{DF30E9CD-757E-4F2A-8824-9168816DE43A}"/>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26" name="Line 2066">
                <a:extLst>
                  <a:ext uri="{FF2B5EF4-FFF2-40B4-BE49-F238E27FC236}">
                    <a16:creationId xmlns:a16="http://schemas.microsoft.com/office/drawing/2014/main" id="{A962F5C0-2513-4304-AA31-AD751622AEBF}"/>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27" name="Line 2067">
                <a:extLst>
                  <a:ext uri="{FF2B5EF4-FFF2-40B4-BE49-F238E27FC236}">
                    <a16:creationId xmlns:a16="http://schemas.microsoft.com/office/drawing/2014/main" id="{7F638587-2C8C-4C66-98C5-4B253174026D}"/>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28" name="Line 2068">
                <a:extLst>
                  <a:ext uri="{FF2B5EF4-FFF2-40B4-BE49-F238E27FC236}">
                    <a16:creationId xmlns:a16="http://schemas.microsoft.com/office/drawing/2014/main" id="{96BB40D4-7A59-46E1-9081-CC9438699E6D}"/>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29" name="Line 2069">
                <a:extLst>
                  <a:ext uri="{FF2B5EF4-FFF2-40B4-BE49-F238E27FC236}">
                    <a16:creationId xmlns:a16="http://schemas.microsoft.com/office/drawing/2014/main" id="{5525BD3D-E001-4CED-8F4C-D6BBF6B7067F}"/>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30" name="Line 2070">
                <a:extLst>
                  <a:ext uri="{FF2B5EF4-FFF2-40B4-BE49-F238E27FC236}">
                    <a16:creationId xmlns:a16="http://schemas.microsoft.com/office/drawing/2014/main" id="{75AA91B5-5ABC-460F-B33E-014948708101}"/>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31" name="Line 2071">
                <a:extLst>
                  <a:ext uri="{FF2B5EF4-FFF2-40B4-BE49-F238E27FC236}">
                    <a16:creationId xmlns:a16="http://schemas.microsoft.com/office/drawing/2014/main" id="{0D7EBA8D-F1D3-4014-A7AC-7C150883BD43}"/>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32" name="Line 2072">
                <a:extLst>
                  <a:ext uri="{FF2B5EF4-FFF2-40B4-BE49-F238E27FC236}">
                    <a16:creationId xmlns:a16="http://schemas.microsoft.com/office/drawing/2014/main" id="{4705B2CD-29AF-46B4-A63E-67B5DDA4D6C7}"/>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33" name="Line 2073">
                <a:extLst>
                  <a:ext uri="{FF2B5EF4-FFF2-40B4-BE49-F238E27FC236}">
                    <a16:creationId xmlns:a16="http://schemas.microsoft.com/office/drawing/2014/main" id="{F6C7CC56-57C2-4151-80DC-3DC587D1C3B0}"/>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34" name="Line 2074">
                <a:extLst>
                  <a:ext uri="{FF2B5EF4-FFF2-40B4-BE49-F238E27FC236}">
                    <a16:creationId xmlns:a16="http://schemas.microsoft.com/office/drawing/2014/main" id="{FA85BC00-044D-4023-8D64-CA262F5ED15A}"/>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35" name="Line 2075">
                <a:extLst>
                  <a:ext uri="{FF2B5EF4-FFF2-40B4-BE49-F238E27FC236}">
                    <a16:creationId xmlns:a16="http://schemas.microsoft.com/office/drawing/2014/main" id="{51B655BE-6013-465D-A85C-1D4031C905E4}"/>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36" name="Line 2076">
                <a:extLst>
                  <a:ext uri="{FF2B5EF4-FFF2-40B4-BE49-F238E27FC236}">
                    <a16:creationId xmlns:a16="http://schemas.microsoft.com/office/drawing/2014/main" id="{CB765C03-633B-498E-82FC-D81F88B69B7B}"/>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37" name="Line 2077">
                <a:extLst>
                  <a:ext uri="{FF2B5EF4-FFF2-40B4-BE49-F238E27FC236}">
                    <a16:creationId xmlns:a16="http://schemas.microsoft.com/office/drawing/2014/main" id="{B834B7FD-8427-4C1C-AC89-2C479DBAA192}"/>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38" name="Line 2078">
                <a:extLst>
                  <a:ext uri="{FF2B5EF4-FFF2-40B4-BE49-F238E27FC236}">
                    <a16:creationId xmlns:a16="http://schemas.microsoft.com/office/drawing/2014/main" id="{D60FE8ED-CB32-445C-95A3-67E151C0F7BC}"/>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39" name="Rectangle 2079">
                <a:extLst>
                  <a:ext uri="{FF2B5EF4-FFF2-40B4-BE49-F238E27FC236}">
                    <a16:creationId xmlns:a16="http://schemas.microsoft.com/office/drawing/2014/main" id="{526F9385-1EEB-476A-A139-DEB32CCA23C4}"/>
                  </a:ext>
                </a:extLst>
              </p:cNvPr>
              <p:cNvSpPr>
                <a:spLocks noChangeArrowheads="1"/>
              </p:cNvSpPr>
              <p:nvPr/>
            </p:nvSpPr>
            <p:spPr bwMode="auto">
              <a:xfrm>
                <a:off x="3700" y="1799"/>
                <a:ext cx="387"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9140" name="Group 2082">
                <a:extLst>
                  <a:ext uri="{FF2B5EF4-FFF2-40B4-BE49-F238E27FC236}">
                    <a16:creationId xmlns:a16="http://schemas.microsoft.com/office/drawing/2014/main" id="{6B93FF47-489E-4DD2-9E9B-FB4EA16AA880}"/>
                  </a:ext>
                </a:extLst>
              </p:cNvPr>
              <p:cNvGrpSpPr>
                <a:grpSpLocks/>
              </p:cNvGrpSpPr>
              <p:nvPr/>
            </p:nvGrpSpPr>
            <p:grpSpPr bwMode="auto">
              <a:xfrm>
                <a:off x="2882" y="2081"/>
                <a:ext cx="385" cy="260"/>
                <a:chOff x="2882" y="2081"/>
                <a:chExt cx="385" cy="260"/>
              </a:xfrm>
            </p:grpSpPr>
            <p:sp>
              <p:nvSpPr>
                <p:cNvPr id="9238" name="Rectangle 2080">
                  <a:extLst>
                    <a:ext uri="{FF2B5EF4-FFF2-40B4-BE49-F238E27FC236}">
                      <a16:creationId xmlns:a16="http://schemas.microsoft.com/office/drawing/2014/main" id="{99885CAF-AF61-4726-90B1-E52038330905}"/>
                    </a:ext>
                  </a:extLst>
                </p:cNvPr>
                <p:cNvSpPr>
                  <a:spLocks noChangeArrowheads="1"/>
                </p:cNvSpPr>
                <p:nvPr/>
              </p:nvSpPr>
              <p:spPr bwMode="auto">
                <a:xfrm>
                  <a:off x="2882" y="2081"/>
                  <a:ext cx="385" cy="2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39" name="Rectangle 2081">
                  <a:extLst>
                    <a:ext uri="{FF2B5EF4-FFF2-40B4-BE49-F238E27FC236}">
                      <a16:creationId xmlns:a16="http://schemas.microsoft.com/office/drawing/2014/main" id="{DDAAFCA1-27BD-45CF-8511-7765C8FD1612}"/>
                    </a:ext>
                  </a:extLst>
                </p:cNvPr>
                <p:cNvSpPr>
                  <a:spLocks noChangeArrowheads="1"/>
                </p:cNvSpPr>
                <p:nvPr/>
              </p:nvSpPr>
              <p:spPr bwMode="auto">
                <a:xfrm>
                  <a:off x="2882" y="2081"/>
                  <a:ext cx="385" cy="260"/>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9141" name="Group 2085">
                <a:extLst>
                  <a:ext uri="{FF2B5EF4-FFF2-40B4-BE49-F238E27FC236}">
                    <a16:creationId xmlns:a16="http://schemas.microsoft.com/office/drawing/2014/main" id="{6C047B0E-2692-4E2B-AF83-73E16A363D5F}"/>
                  </a:ext>
                </a:extLst>
              </p:cNvPr>
              <p:cNvGrpSpPr>
                <a:grpSpLocks/>
              </p:cNvGrpSpPr>
              <p:nvPr/>
            </p:nvGrpSpPr>
            <p:grpSpPr bwMode="auto">
              <a:xfrm>
                <a:off x="3074" y="2117"/>
                <a:ext cx="20" cy="93"/>
                <a:chOff x="3074" y="2117"/>
                <a:chExt cx="20" cy="93"/>
              </a:xfrm>
            </p:grpSpPr>
            <p:sp>
              <p:nvSpPr>
                <p:cNvPr id="9236" name="Freeform 2083">
                  <a:extLst>
                    <a:ext uri="{FF2B5EF4-FFF2-40B4-BE49-F238E27FC236}">
                      <a16:creationId xmlns:a16="http://schemas.microsoft.com/office/drawing/2014/main" id="{04FFE6E4-754A-46A0-B6DC-579EFCFA5CE6}"/>
                    </a:ext>
                  </a:extLst>
                </p:cNvPr>
                <p:cNvSpPr>
                  <a:spLocks/>
                </p:cNvSpPr>
                <p:nvPr/>
              </p:nvSpPr>
              <p:spPr bwMode="auto">
                <a:xfrm>
                  <a:off x="3074" y="2117"/>
                  <a:ext cx="20" cy="93"/>
                </a:xfrm>
                <a:custGeom>
                  <a:avLst/>
                  <a:gdLst>
                    <a:gd name="T0" fmla="*/ 20 w 128"/>
                    <a:gd name="T1" fmla="*/ 2 h 600"/>
                    <a:gd name="T2" fmla="*/ 0 w 128"/>
                    <a:gd name="T3" fmla="*/ 0 h 600"/>
                    <a:gd name="T4" fmla="*/ 0 w 128"/>
                    <a:gd name="T5" fmla="*/ 93 h 600"/>
                    <a:gd name="T6" fmla="*/ 20 w 128"/>
                    <a:gd name="T7" fmla="*/ 2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8" h="600">
                      <a:moveTo>
                        <a:pt x="128" y="15"/>
                      </a:moveTo>
                      <a:cubicBezTo>
                        <a:pt x="96" y="0"/>
                        <a:pt x="48" y="0"/>
                        <a:pt x="0" y="0"/>
                      </a:cubicBezTo>
                      <a:lnTo>
                        <a:pt x="0" y="600"/>
                      </a:lnTo>
                      <a:lnTo>
                        <a:pt x="128" y="15"/>
                      </a:lnTo>
                      <a:close/>
                    </a:path>
                  </a:pathLst>
                </a:custGeom>
                <a:solidFill>
                  <a:srgbClr val="808080"/>
                </a:solidFill>
                <a:ln w="0">
                  <a:solidFill>
                    <a:srgbClr val="000000"/>
                  </a:solidFill>
                  <a:prstDash val="solid"/>
                  <a:round/>
                  <a:headEnd/>
                  <a:tailEnd/>
                </a:ln>
              </p:spPr>
              <p:txBody>
                <a:bodyPr/>
                <a:lstStyle/>
                <a:p>
                  <a:endParaRPr lang="en-GB"/>
                </a:p>
              </p:txBody>
            </p:sp>
            <p:sp>
              <p:nvSpPr>
                <p:cNvPr id="9237" name="Freeform 2084">
                  <a:extLst>
                    <a:ext uri="{FF2B5EF4-FFF2-40B4-BE49-F238E27FC236}">
                      <a16:creationId xmlns:a16="http://schemas.microsoft.com/office/drawing/2014/main" id="{2C25C7CF-8095-4A8A-A60F-C3BBC3C6F6B5}"/>
                    </a:ext>
                  </a:extLst>
                </p:cNvPr>
                <p:cNvSpPr>
                  <a:spLocks/>
                </p:cNvSpPr>
                <p:nvPr/>
              </p:nvSpPr>
              <p:spPr bwMode="auto">
                <a:xfrm>
                  <a:off x="3074" y="2117"/>
                  <a:ext cx="20" cy="93"/>
                </a:xfrm>
                <a:custGeom>
                  <a:avLst/>
                  <a:gdLst>
                    <a:gd name="T0" fmla="*/ 20 w 128"/>
                    <a:gd name="T1" fmla="*/ 2 h 600"/>
                    <a:gd name="T2" fmla="*/ 0 w 128"/>
                    <a:gd name="T3" fmla="*/ 0 h 600"/>
                    <a:gd name="T4" fmla="*/ 0 w 128"/>
                    <a:gd name="T5" fmla="*/ 93 h 600"/>
                    <a:gd name="T6" fmla="*/ 20 w 128"/>
                    <a:gd name="T7" fmla="*/ 2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8" h="600">
                      <a:moveTo>
                        <a:pt x="128" y="15"/>
                      </a:moveTo>
                      <a:cubicBezTo>
                        <a:pt x="96" y="0"/>
                        <a:pt x="48" y="0"/>
                        <a:pt x="0" y="0"/>
                      </a:cubicBezTo>
                      <a:lnTo>
                        <a:pt x="0" y="600"/>
                      </a:lnTo>
                      <a:lnTo>
                        <a:pt x="128" y="15"/>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9142" name="Group 2088">
                <a:extLst>
                  <a:ext uri="{FF2B5EF4-FFF2-40B4-BE49-F238E27FC236}">
                    <a16:creationId xmlns:a16="http://schemas.microsoft.com/office/drawing/2014/main" id="{2DC2F918-0BEC-4FA5-8F2E-2D0730971FE7}"/>
                  </a:ext>
                </a:extLst>
              </p:cNvPr>
              <p:cNvGrpSpPr>
                <a:grpSpLocks/>
              </p:cNvGrpSpPr>
              <p:nvPr/>
            </p:nvGrpSpPr>
            <p:grpSpPr bwMode="auto">
              <a:xfrm>
                <a:off x="3074" y="2120"/>
                <a:ext cx="63" cy="90"/>
                <a:chOff x="3074" y="2120"/>
                <a:chExt cx="63" cy="90"/>
              </a:xfrm>
            </p:grpSpPr>
            <p:sp>
              <p:nvSpPr>
                <p:cNvPr id="9234" name="Freeform 2086">
                  <a:extLst>
                    <a:ext uri="{FF2B5EF4-FFF2-40B4-BE49-F238E27FC236}">
                      <a16:creationId xmlns:a16="http://schemas.microsoft.com/office/drawing/2014/main" id="{E75A50B4-C91A-423F-BA70-073E70749F10}"/>
                    </a:ext>
                  </a:extLst>
                </p:cNvPr>
                <p:cNvSpPr>
                  <a:spLocks/>
                </p:cNvSpPr>
                <p:nvPr/>
              </p:nvSpPr>
              <p:spPr bwMode="auto">
                <a:xfrm>
                  <a:off x="3074" y="2120"/>
                  <a:ext cx="63" cy="90"/>
                </a:xfrm>
                <a:custGeom>
                  <a:avLst/>
                  <a:gdLst>
                    <a:gd name="T0" fmla="*/ 63 w 406"/>
                    <a:gd name="T1" fmla="*/ 21 h 584"/>
                    <a:gd name="T2" fmla="*/ 19 w 406"/>
                    <a:gd name="T3" fmla="*/ 0 h 584"/>
                    <a:gd name="T4" fmla="*/ 0 w 406"/>
                    <a:gd name="T5" fmla="*/ 90 h 584"/>
                    <a:gd name="T6" fmla="*/ 63 w 406"/>
                    <a:gd name="T7" fmla="*/ 21 h 58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06" h="584">
                      <a:moveTo>
                        <a:pt x="406" y="138"/>
                      </a:moveTo>
                      <a:cubicBezTo>
                        <a:pt x="328" y="62"/>
                        <a:pt x="234" y="16"/>
                        <a:pt x="125" y="0"/>
                      </a:cubicBezTo>
                      <a:lnTo>
                        <a:pt x="0" y="584"/>
                      </a:lnTo>
                      <a:lnTo>
                        <a:pt x="406" y="138"/>
                      </a:lnTo>
                      <a:close/>
                    </a:path>
                  </a:pathLst>
                </a:custGeom>
                <a:solidFill>
                  <a:srgbClr val="C0C0C0"/>
                </a:solidFill>
                <a:ln w="0">
                  <a:solidFill>
                    <a:srgbClr val="000000"/>
                  </a:solidFill>
                  <a:prstDash val="solid"/>
                  <a:round/>
                  <a:headEnd/>
                  <a:tailEnd/>
                </a:ln>
              </p:spPr>
              <p:txBody>
                <a:bodyPr/>
                <a:lstStyle/>
                <a:p>
                  <a:endParaRPr lang="en-GB"/>
                </a:p>
              </p:txBody>
            </p:sp>
            <p:sp>
              <p:nvSpPr>
                <p:cNvPr id="9235" name="Freeform 2087">
                  <a:extLst>
                    <a:ext uri="{FF2B5EF4-FFF2-40B4-BE49-F238E27FC236}">
                      <a16:creationId xmlns:a16="http://schemas.microsoft.com/office/drawing/2014/main" id="{104AED3F-1C6D-48B9-BBC8-ACCACE30D028}"/>
                    </a:ext>
                  </a:extLst>
                </p:cNvPr>
                <p:cNvSpPr>
                  <a:spLocks/>
                </p:cNvSpPr>
                <p:nvPr/>
              </p:nvSpPr>
              <p:spPr bwMode="auto">
                <a:xfrm>
                  <a:off x="3074" y="2120"/>
                  <a:ext cx="63" cy="90"/>
                </a:xfrm>
                <a:custGeom>
                  <a:avLst/>
                  <a:gdLst>
                    <a:gd name="T0" fmla="*/ 63 w 406"/>
                    <a:gd name="T1" fmla="*/ 21 h 584"/>
                    <a:gd name="T2" fmla="*/ 19 w 406"/>
                    <a:gd name="T3" fmla="*/ 0 h 584"/>
                    <a:gd name="T4" fmla="*/ 0 w 406"/>
                    <a:gd name="T5" fmla="*/ 90 h 584"/>
                    <a:gd name="T6" fmla="*/ 63 w 406"/>
                    <a:gd name="T7" fmla="*/ 21 h 58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06" h="584">
                      <a:moveTo>
                        <a:pt x="406" y="138"/>
                      </a:moveTo>
                      <a:cubicBezTo>
                        <a:pt x="328" y="62"/>
                        <a:pt x="234" y="16"/>
                        <a:pt x="125" y="0"/>
                      </a:cubicBezTo>
                      <a:lnTo>
                        <a:pt x="0" y="584"/>
                      </a:lnTo>
                      <a:lnTo>
                        <a:pt x="406" y="138"/>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9143" name="Group 2091">
                <a:extLst>
                  <a:ext uri="{FF2B5EF4-FFF2-40B4-BE49-F238E27FC236}">
                    <a16:creationId xmlns:a16="http://schemas.microsoft.com/office/drawing/2014/main" id="{2FC39BD1-BB7B-47F1-BF73-0E6CE5121F1B}"/>
                  </a:ext>
                </a:extLst>
              </p:cNvPr>
              <p:cNvGrpSpPr>
                <a:grpSpLocks/>
              </p:cNvGrpSpPr>
              <p:nvPr/>
            </p:nvGrpSpPr>
            <p:grpSpPr bwMode="auto">
              <a:xfrm>
                <a:off x="3074" y="2141"/>
                <a:ext cx="76" cy="69"/>
                <a:chOff x="3074" y="2141"/>
                <a:chExt cx="76" cy="69"/>
              </a:xfrm>
            </p:grpSpPr>
            <p:sp>
              <p:nvSpPr>
                <p:cNvPr id="9232" name="Freeform 2089">
                  <a:extLst>
                    <a:ext uri="{FF2B5EF4-FFF2-40B4-BE49-F238E27FC236}">
                      <a16:creationId xmlns:a16="http://schemas.microsoft.com/office/drawing/2014/main" id="{9FF133D1-CD8D-42B4-8723-9FD75BDDB42C}"/>
                    </a:ext>
                  </a:extLst>
                </p:cNvPr>
                <p:cNvSpPr>
                  <a:spLocks/>
                </p:cNvSpPr>
                <p:nvPr/>
              </p:nvSpPr>
              <p:spPr bwMode="auto">
                <a:xfrm>
                  <a:off x="3074" y="2141"/>
                  <a:ext cx="76" cy="69"/>
                </a:xfrm>
                <a:custGeom>
                  <a:avLst/>
                  <a:gdLst>
                    <a:gd name="T0" fmla="*/ 76 w 495"/>
                    <a:gd name="T1" fmla="*/ 14 h 445"/>
                    <a:gd name="T2" fmla="*/ 62 w 495"/>
                    <a:gd name="T3" fmla="*/ 0 h 445"/>
                    <a:gd name="T4" fmla="*/ 0 w 495"/>
                    <a:gd name="T5" fmla="*/ 69 h 445"/>
                    <a:gd name="T6" fmla="*/ 76 w 495"/>
                    <a:gd name="T7" fmla="*/ 14 h 44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95" h="445">
                      <a:moveTo>
                        <a:pt x="495" y="92"/>
                      </a:moveTo>
                      <a:cubicBezTo>
                        <a:pt x="464" y="61"/>
                        <a:pt x="433" y="31"/>
                        <a:pt x="402" y="0"/>
                      </a:cubicBezTo>
                      <a:lnTo>
                        <a:pt x="0" y="445"/>
                      </a:lnTo>
                      <a:lnTo>
                        <a:pt x="495" y="92"/>
                      </a:lnTo>
                      <a:close/>
                    </a:path>
                  </a:pathLst>
                </a:custGeom>
                <a:solidFill>
                  <a:srgbClr val="000000"/>
                </a:solidFill>
                <a:ln w="0">
                  <a:solidFill>
                    <a:srgbClr val="000000"/>
                  </a:solidFill>
                  <a:prstDash val="solid"/>
                  <a:round/>
                  <a:headEnd/>
                  <a:tailEnd/>
                </a:ln>
              </p:spPr>
              <p:txBody>
                <a:bodyPr/>
                <a:lstStyle/>
                <a:p>
                  <a:endParaRPr lang="en-GB"/>
                </a:p>
              </p:txBody>
            </p:sp>
            <p:sp>
              <p:nvSpPr>
                <p:cNvPr id="9233" name="Freeform 2090">
                  <a:extLst>
                    <a:ext uri="{FF2B5EF4-FFF2-40B4-BE49-F238E27FC236}">
                      <a16:creationId xmlns:a16="http://schemas.microsoft.com/office/drawing/2014/main" id="{3E59933D-0A8D-4F04-B36E-B23E17329429}"/>
                    </a:ext>
                  </a:extLst>
                </p:cNvPr>
                <p:cNvSpPr>
                  <a:spLocks/>
                </p:cNvSpPr>
                <p:nvPr/>
              </p:nvSpPr>
              <p:spPr bwMode="auto">
                <a:xfrm>
                  <a:off x="3074" y="2141"/>
                  <a:ext cx="76" cy="69"/>
                </a:xfrm>
                <a:custGeom>
                  <a:avLst/>
                  <a:gdLst>
                    <a:gd name="T0" fmla="*/ 76 w 495"/>
                    <a:gd name="T1" fmla="*/ 14 h 445"/>
                    <a:gd name="T2" fmla="*/ 62 w 495"/>
                    <a:gd name="T3" fmla="*/ 0 h 445"/>
                    <a:gd name="T4" fmla="*/ 0 w 495"/>
                    <a:gd name="T5" fmla="*/ 69 h 445"/>
                    <a:gd name="T6" fmla="*/ 76 w 495"/>
                    <a:gd name="T7" fmla="*/ 14 h 44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95" h="445">
                      <a:moveTo>
                        <a:pt x="495" y="92"/>
                      </a:moveTo>
                      <a:cubicBezTo>
                        <a:pt x="464" y="61"/>
                        <a:pt x="433" y="31"/>
                        <a:pt x="402" y="0"/>
                      </a:cubicBezTo>
                      <a:lnTo>
                        <a:pt x="0" y="445"/>
                      </a:lnTo>
                      <a:lnTo>
                        <a:pt x="495" y="92"/>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9144" name="Group 2094">
                <a:extLst>
                  <a:ext uri="{FF2B5EF4-FFF2-40B4-BE49-F238E27FC236}">
                    <a16:creationId xmlns:a16="http://schemas.microsoft.com/office/drawing/2014/main" id="{5063F84E-83F6-4072-AAC6-3777DB2459B9}"/>
                  </a:ext>
                </a:extLst>
              </p:cNvPr>
              <p:cNvGrpSpPr>
                <a:grpSpLocks/>
              </p:cNvGrpSpPr>
              <p:nvPr/>
            </p:nvGrpSpPr>
            <p:grpSpPr bwMode="auto">
              <a:xfrm>
                <a:off x="2982" y="2117"/>
                <a:ext cx="185" cy="185"/>
                <a:chOff x="2982" y="2117"/>
                <a:chExt cx="185" cy="185"/>
              </a:xfrm>
            </p:grpSpPr>
            <p:sp>
              <p:nvSpPr>
                <p:cNvPr id="9230" name="Freeform 2092">
                  <a:extLst>
                    <a:ext uri="{FF2B5EF4-FFF2-40B4-BE49-F238E27FC236}">
                      <a16:creationId xmlns:a16="http://schemas.microsoft.com/office/drawing/2014/main" id="{4E0504A0-E2E4-4D33-929D-0A589544A4A8}"/>
                    </a:ext>
                  </a:extLst>
                </p:cNvPr>
                <p:cNvSpPr>
                  <a:spLocks/>
                </p:cNvSpPr>
                <p:nvPr/>
              </p:nvSpPr>
              <p:spPr bwMode="auto">
                <a:xfrm>
                  <a:off x="2982" y="2117"/>
                  <a:ext cx="185" cy="185"/>
                </a:xfrm>
                <a:custGeom>
                  <a:avLst/>
                  <a:gdLst>
                    <a:gd name="T0" fmla="*/ 90 w 1206"/>
                    <a:gd name="T1" fmla="*/ 0 h 1200"/>
                    <a:gd name="T2" fmla="*/ 0 w 1206"/>
                    <a:gd name="T3" fmla="*/ 90 h 1200"/>
                    <a:gd name="T4" fmla="*/ 93 w 1206"/>
                    <a:gd name="T5" fmla="*/ 185 h 1200"/>
                    <a:gd name="T6" fmla="*/ 185 w 1206"/>
                    <a:gd name="T7" fmla="*/ 93 h 1200"/>
                    <a:gd name="T8" fmla="*/ 168 w 1206"/>
                    <a:gd name="T9" fmla="*/ 38 h 1200"/>
                    <a:gd name="T10" fmla="*/ 93 w 1206"/>
                    <a:gd name="T11" fmla="*/ 93 h 1200"/>
                    <a:gd name="T12" fmla="*/ 90 w 1206"/>
                    <a:gd name="T13" fmla="*/ 0 h 12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6" h="1200">
                      <a:moveTo>
                        <a:pt x="587" y="0"/>
                      </a:moveTo>
                      <a:cubicBezTo>
                        <a:pt x="263" y="0"/>
                        <a:pt x="0" y="261"/>
                        <a:pt x="0" y="584"/>
                      </a:cubicBezTo>
                      <a:cubicBezTo>
                        <a:pt x="0" y="923"/>
                        <a:pt x="263" y="1200"/>
                        <a:pt x="603" y="1200"/>
                      </a:cubicBezTo>
                      <a:cubicBezTo>
                        <a:pt x="927" y="1200"/>
                        <a:pt x="1206" y="923"/>
                        <a:pt x="1206" y="600"/>
                      </a:cubicBezTo>
                      <a:cubicBezTo>
                        <a:pt x="1190" y="477"/>
                        <a:pt x="1159" y="353"/>
                        <a:pt x="1098" y="246"/>
                      </a:cubicBezTo>
                      <a:lnTo>
                        <a:pt x="603" y="600"/>
                      </a:lnTo>
                      <a:lnTo>
                        <a:pt x="587" y="0"/>
                      </a:lnTo>
                      <a:close/>
                    </a:path>
                  </a:pathLst>
                </a:custGeom>
                <a:solidFill>
                  <a:srgbClr val="FFFFFF"/>
                </a:solidFill>
                <a:ln w="0">
                  <a:solidFill>
                    <a:srgbClr val="000000"/>
                  </a:solidFill>
                  <a:prstDash val="solid"/>
                  <a:round/>
                  <a:headEnd/>
                  <a:tailEnd/>
                </a:ln>
              </p:spPr>
              <p:txBody>
                <a:bodyPr/>
                <a:lstStyle/>
                <a:p>
                  <a:endParaRPr lang="en-GB"/>
                </a:p>
              </p:txBody>
            </p:sp>
            <p:sp>
              <p:nvSpPr>
                <p:cNvPr id="9231" name="Freeform 2093">
                  <a:extLst>
                    <a:ext uri="{FF2B5EF4-FFF2-40B4-BE49-F238E27FC236}">
                      <a16:creationId xmlns:a16="http://schemas.microsoft.com/office/drawing/2014/main" id="{2FF412A7-E771-41EE-987F-18B1925E3DEC}"/>
                    </a:ext>
                  </a:extLst>
                </p:cNvPr>
                <p:cNvSpPr>
                  <a:spLocks/>
                </p:cNvSpPr>
                <p:nvPr/>
              </p:nvSpPr>
              <p:spPr bwMode="auto">
                <a:xfrm>
                  <a:off x="2982" y="2117"/>
                  <a:ext cx="185" cy="185"/>
                </a:xfrm>
                <a:custGeom>
                  <a:avLst/>
                  <a:gdLst>
                    <a:gd name="T0" fmla="*/ 90 w 1206"/>
                    <a:gd name="T1" fmla="*/ 0 h 1200"/>
                    <a:gd name="T2" fmla="*/ 0 w 1206"/>
                    <a:gd name="T3" fmla="*/ 90 h 1200"/>
                    <a:gd name="T4" fmla="*/ 93 w 1206"/>
                    <a:gd name="T5" fmla="*/ 185 h 1200"/>
                    <a:gd name="T6" fmla="*/ 185 w 1206"/>
                    <a:gd name="T7" fmla="*/ 93 h 1200"/>
                    <a:gd name="T8" fmla="*/ 168 w 1206"/>
                    <a:gd name="T9" fmla="*/ 38 h 1200"/>
                    <a:gd name="T10" fmla="*/ 93 w 1206"/>
                    <a:gd name="T11" fmla="*/ 93 h 1200"/>
                    <a:gd name="T12" fmla="*/ 90 w 1206"/>
                    <a:gd name="T13" fmla="*/ 0 h 12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6" h="1200">
                      <a:moveTo>
                        <a:pt x="587" y="0"/>
                      </a:moveTo>
                      <a:cubicBezTo>
                        <a:pt x="263" y="0"/>
                        <a:pt x="0" y="261"/>
                        <a:pt x="0" y="584"/>
                      </a:cubicBezTo>
                      <a:cubicBezTo>
                        <a:pt x="0" y="923"/>
                        <a:pt x="263" y="1200"/>
                        <a:pt x="603" y="1200"/>
                      </a:cubicBezTo>
                      <a:cubicBezTo>
                        <a:pt x="927" y="1200"/>
                        <a:pt x="1206" y="923"/>
                        <a:pt x="1206" y="600"/>
                      </a:cubicBezTo>
                      <a:cubicBezTo>
                        <a:pt x="1190" y="477"/>
                        <a:pt x="1159" y="353"/>
                        <a:pt x="1098" y="246"/>
                      </a:cubicBezTo>
                      <a:lnTo>
                        <a:pt x="603" y="600"/>
                      </a:lnTo>
                      <a:lnTo>
                        <a:pt x="587"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9145" name="Line 2095">
                <a:extLst>
                  <a:ext uri="{FF2B5EF4-FFF2-40B4-BE49-F238E27FC236}">
                    <a16:creationId xmlns:a16="http://schemas.microsoft.com/office/drawing/2014/main" id="{3E3F45B7-1D2A-48A5-A8ED-6EEDBE68517D}"/>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46" name="Line 2096">
                <a:extLst>
                  <a:ext uri="{FF2B5EF4-FFF2-40B4-BE49-F238E27FC236}">
                    <a16:creationId xmlns:a16="http://schemas.microsoft.com/office/drawing/2014/main" id="{731FF91B-BFEA-425A-8A17-5F76E8A779E6}"/>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47" name="Line 2097">
                <a:extLst>
                  <a:ext uri="{FF2B5EF4-FFF2-40B4-BE49-F238E27FC236}">
                    <a16:creationId xmlns:a16="http://schemas.microsoft.com/office/drawing/2014/main" id="{0B76FAC4-9C6E-4D9B-B120-ACA810EAEFCA}"/>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48" name="Line 2098">
                <a:extLst>
                  <a:ext uri="{FF2B5EF4-FFF2-40B4-BE49-F238E27FC236}">
                    <a16:creationId xmlns:a16="http://schemas.microsoft.com/office/drawing/2014/main" id="{D062792C-E1CC-4B2B-B5B5-7C3E845232F4}"/>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49" name="Line 2099">
                <a:extLst>
                  <a:ext uri="{FF2B5EF4-FFF2-40B4-BE49-F238E27FC236}">
                    <a16:creationId xmlns:a16="http://schemas.microsoft.com/office/drawing/2014/main" id="{890A2478-FD85-4D51-86C9-B7123174FCBA}"/>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50" name="Line 2100">
                <a:extLst>
                  <a:ext uri="{FF2B5EF4-FFF2-40B4-BE49-F238E27FC236}">
                    <a16:creationId xmlns:a16="http://schemas.microsoft.com/office/drawing/2014/main" id="{D51D4DFF-30FA-43CD-8F20-EC2B0AB4B133}"/>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51" name="Line 2101">
                <a:extLst>
                  <a:ext uri="{FF2B5EF4-FFF2-40B4-BE49-F238E27FC236}">
                    <a16:creationId xmlns:a16="http://schemas.microsoft.com/office/drawing/2014/main" id="{F91318D3-8FCE-4A54-B918-495555058A82}"/>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52" name="Line 2102">
                <a:extLst>
                  <a:ext uri="{FF2B5EF4-FFF2-40B4-BE49-F238E27FC236}">
                    <a16:creationId xmlns:a16="http://schemas.microsoft.com/office/drawing/2014/main" id="{AE7D18E5-E733-4385-A348-727EDCB2EC7A}"/>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53" name="Line 2103">
                <a:extLst>
                  <a:ext uri="{FF2B5EF4-FFF2-40B4-BE49-F238E27FC236}">
                    <a16:creationId xmlns:a16="http://schemas.microsoft.com/office/drawing/2014/main" id="{FFED4342-B5E7-470A-A861-34E9012547D1}"/>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54" name="Line 2104">
                <a:extLst>
                  <a:ext uri="{FF2B5EF4-FFF2-40B4-BE49-F238E27FC236}">
                    <a16:creationId xmlns:a16="http://schemas.microsoft.com/office/drawing/2014/main" id="{1806C546-BF7A-4652-89A1-E40C6483EDD2}"/>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55" name="Line 2105">
                <a:extLst>
                  <a:ext uri="{FF2B5EF4-FFF2-40B4-BE49-F238E27FC236}">
                    <a16:creationId xmlns:a16="http://schemas.microsoft.com/office/drawing/2014/main" id="{0AC162A9-9B6E-49A4-855C-337D4E3EFC2E}"/>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56" name="Line 2106">
                <a:extLst>
                  <a:ext uri="{FF2B5EF4-FFF2-40B4-BE49-F238E27FC236}">
                    <a16:creationId xmlns:a16="http://schemas.microsoft.com/office/drawing/2014/main" id="{A12FAC28-6BE5-4681-AA81-FB77809FB47C}"/>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57" name="Line 2107">
                <a:extLst>
                  <a:ext uri="{FF2B5EF4-FFF2-40B4-BE49-F238E27FC236}">
                    <a16:creationId xmlns:a16="http://schemas.microsoft.com/office/drawing/2014/main" id="{83571ACB-94E4-4719-A69E-D919680985B3}"/>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58" name="Line 2108">
                <a:extLst>
                  <a:ext uri="{FF2B5EF4-FFF2-40B4-BE49-F238E27FC236}">
                    <a16:creationId xmlns:a16="http://schemas.microsoft.com/office/drawing/2014/main" id="{1232C81B-5339-45DB-A9F6-1DB936C9E3D9}"/>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59" name="Line 2109">
                <a:extLst>
                  <a:ext uri="{FF2B5EF4-FFF2-40B4-BE49-F238E27FC236}">
                    <a16:creationId xmlns:a16="http://schemas.microsoft.com/office/drawing/2014/main" id="{77DDDEA5-E2F6-4239-81A7-8073D5ACB5A9}"/>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60" name="Line 2110">
                <a:extLst>
                  <a:ext uri="{FF2B5EF4-FFF2-40B4-BE49-F238E27FC236}">
                    <a16:creationId xmlns:a16="http://schemas.microsoft.com/office/drawing/2014/main" id="{7ECE55B3-017B-4F4C-BB1A-DF5C9B8876CE}"/>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61" name="Line 2111">
                <a:extLst>
                  <a:ext uri="{FF2B5EF4-FFF2-40B4-BE49-F238E27FC236}">
                    <a16:creationId xmlns:a16="http://schemas.microsoft.com/office/drawing/2014/main" id="{355F26C8-5B38-4C2C-BBA1-6D603F877390}"/>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62" name="Line 2112">
                <a:extLst>
                  <a:ext uri="{FF2B5EF4-FFF2-40B4-BE49-F238E27FC236}">
                    <a16:creationId xmlns:a16="http://schemas.microsoft.com/office/drawing/2014/main" id="{6C9A4F6D-2B4D-4B72-A9BB-5584489EF3A8}"/>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63" name="Line 2113">
                <a:extLst>
                  <a:ext uri="{FF2B5EF4-FFF2-40B4-BE49-F238E27FC236}">
                    <a16:creationId xmlns:a16="http://schemas.microsoft.com/office/drawing/2014/main" id="{A619BF67-EB6B-4BB3-8AB3-9274A59DBB56}"/>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64" name="Line 2114">
                <a:extLst>
                  <a:ext uri="{FF2B5EF4-FFF2-40B4-BE49-F238E27FC236}">
                    <a16:creationId xmlns:a16="http://schemas.microsoft.com/office/drawing/2014/main" id="{AC40F9DC-B4E4-4D45-BE2B-8F536AD17C59}"/>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65" name="Line 2115">
                <a:extLst>
                  <a:ext uri="{FF2B5EF4-FFF2-40B4-BE49-F238E27FC236}">
                    <a16:creationId xmlns:a16="http://schemas.microsoft.com/office/drawing/2014/main" id="{9D6C79B6-3DE3-411F-8055-4E090EB71B62}"/>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66" name="Line 2116">
                <a:extLst>
                  <a:ext uri="{FF2B5EF4-FFF2-40B4-BE49-F238E27FC236}">
                    <a16:creationId xmlns:a16="http://schemas.microsoft.com/office/drawing/2014/main" id="{3FD026B0-400A-4833-A35A-E6873BEA795C}"/>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67" name="Line 2117">
                <a:extLst>
                  <a:ext uri="{FF2B5EF4-FFF2-40B4-BE49-F238E27FC236}">
                    <a16:creationId xmlns:a16="http://schemas.microsoft.com/office/drawing/2014/main" id="{75C59DEF-5206-4112-A38B-49A4E4FDF2F7}"/>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68" name="Line 2118">
                <a:extLst>
                  <a:ext uri="{FF2B5EF4-FFF2-40B4-BE49-F238E27FC236}">
                    <a16:creationId xmlns:a16="http://schemas.microsoft.com/office/drawing/2014/main" id="{AF40EF99-C39F-4E80-9FA6-FFB4061F91D1}"/>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69" name="Line 2119">
                <a:extLst>
                  <a:ext uri="{FF2B5EF4-FFF2-40B4-BE49-F238E27FC236}">
                    <a16:creationId xmlns:a16="http://schemas.microsoft.com/office/drawing/2014/main" id="{BE0FE929-5B7A-44EC-90FD-E3E2ADCF0A6C}"/>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70" name="Line 2120">
                <a:extLst>
                  <a:ext uri="{FF2B5EF4-FFF2-40B4-BE49-F238E27FC236}">
                    <a16:creationId xmlns:a16="http://schemas.microsoft.com/office/drawing/2014/main" id="{D2ABB13C-3C7E-483D-BC39-0FB53ECEFD71}"/>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71" name="Line 2121">
                <a:extLst>
                  <a:ext uri="{FF2B5EF4-FFF2-40B4-BE49-F238E27FC236}">
                    <a16:creationId xmlns:a16="http://schemas.microsoft.com/office/drawing/2014/main" id="{B6EBB3E4-6831-4DF4-96D0-FCCD64B38C67}"/>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72" name="Line 2122">
                <a:extLst>
                  <a:ext uri="{FF2B5EF4-FFF2-40B4-BE49-F238E27FC236}">
                    <a16:creationId xmlns:a16="http://schemas.microsoft.com/office/drawing/2014/main" id="{A5C4BF3E-E109-46BC-A71D-AE1D8ADB0ED4}"/>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73" name="Line 2123">
                <a:extLst>
                  <a:ext uri="{FF2B5EF4-FFF2-40B4-BE49-F238E27FC236}">
                    <a16:creationId xmlns:a16="http://schemas.microsoft.com/office/drawing/2014/main" id="{C18F6EC0-5356-4DC8-A3BC-CD4E90109ACB}"/>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74" name="Line 2124">
                <a:extLst>
                  <a:ext uri="{FF2B5EF4-FFF2-40B4-BE49-F238E27FC236}">
                    <a16:creationId xmlns:a16="http://schemas.microsoft.com/office/drawing/2014/main" id="{376194FD-1C65-41EF-8645-3ED3D5C17EA2}"/>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75" name="Line 2125">
                <a:extLst>
                  <a:ext uri="{FF2B5EF4-FFF2-40B4-BE49-F238E27FC236}">
                    <a16:creationId xmlns:a16="http://schemas.microsoft.com/office/drawing/2014/main" id="{8FBFA510-ACFD-4A92-9BBD-03A1A21D4B14}"/>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76" name="Line 2126">
                <a:extLst>
                  <a:ext uri="{FF2B5EF4-FFF2-40B4-BE49-F238E27FC236}">
                    <a16:creationId xmlns:a16="http://schemas.microsoft.com/office/drawing/2014/main" id="{64383BAD-769E-4712-913B-21534F09CBB2}"/>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77" name="Line 2127">
                <a:extLst>
                  <a:ext uri="{FF2B5EF4-FFF2-40B4-BE49-F238E27FC236}">
                    <a16:creationId xmlns:a16="http://schemas.microsoft.com/office/drawing/2014/main" id="{CBED128C-00EE-4DE5-A6E7-5F9F00C132FA}"/>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78" name="Line 2128">
                <a:extLst>
                  <a:ext uri="{FF2B5EF4-FFF2-40B4-BE49-F238E27FC236}">
                    <a16:creationId xmlns:a16="http://schemas.microsoft.com/office/drawing/2014/main" id="{844C2EDD-17BC-4985-B19F-B9269850FBB4}"/>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79" name="Rectangle 2129">
                <a:extLst>
                  <a:ext uri="{FF2B5EF4-FFF2-40B4-BE49-F238E27FC236}">
                    <a16:creationId xmlns:a16="http://schemas.microsoft.com/office/drawing/2014/main" id="{7607B157-29A7-4FAD-8BAC-313A4D0108B3}"/>
                  </a:ext>
                </a:extLst>
              </p:cNvPr>
              <p:cNvSpPr>
                <a:spLocks noChangeArrowheads="1"/>
              </p:cNvSpPr>
              <p:nvPr/>
            </p:nvSpPr>
            <p:spPr bwMode="auto">
              <a:xfrm>
                <a:off x="2882" y="2081"/>
                <a:ext cx="385" cy="260"/>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9180" name="Group 2132">
                <a:extLst>
                  <a:ext uri="{FF2B5EF4-FFF2-40B4-BE49-F238E27FC236}">
                    <a16:creationId xmlns:a16="http://schemas.microsoft.com/office/drawing/2014/main" id="{F21376E3-5F0D-4F89-AC30-41068B66D936}"/>
                  </a:ext>
                </a:extLst>
              </p:cNvPr>
              <p:cNvGrpSpPr>
                <a:grpSpLocks/>
              </p:cNvGrpSpPr>
              <p:nvPr/>
            </p:nvGrpSpPr>
            <p:grpSpPr bwMode="auto">
              <a:xfrm>
                <a:off x="3288" y="2081"/>
                <a:ext cx="388" cy="262"/>
                <a:chOff x="3288" y="2081"/>
                <a:chExt cx="388" cy="262"/>
              </a:xfrm>
            </p:grpSpPr>
            <p:sp>
              <p:nvSpPr>
                <p:cNvPr id="9228" name="Rectangle 2130">
                  <a:extLst>
                    <a:ext uri="{FF2B5EF4-FFF2-40B4-BE49-F238E27FC236}">
                      <a16:creationId xmlns:a16="http://schemas.microsoft.com/office/drawing/2014/main" id="{93610EAF-F5A0-4C40-869F-8809B338B415}"/>
                    </a:ext>
                  </a:extLst>
                </p:cNvPr>
                <p:cNvSpPr>
                  <a:spLocks noChangeArrowheads="1"/>
                </p:cNvSpPr>
                <p:nvPr/>
              </p:nvSpPr>
              <p:spPr bwMode="auto">
                <a:xfrm>
                  <a:off x="3288" y="2081"/>
                  <a:ext cx="388" cy="2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29" name="Rectangle 2131">
                  <a:extLst>
                    <a:ext uri="{FF2B5EF4-FFF2-40B4-BE49-F238E27FC236}">
                      <a16:creationId xmlns:a16="http://schemas.microsoft.com/office/drawing/2014/main" id="{1D738E4C-7617-4BC6-8BD0-3D8BF370B73F}"/>
                    </a:ext>
                  </a:extLst>
                </p:cNvPr>
                <p:cNvSpPr>
                  <a:spLocks noChangeArrowheads="1"/>
                </p:cNvSpPr>
                <p:nvPr/>
              </p:nvSpPr>
              <p:spPr bwMode="auto">
                <a:xfrm>
                  <a:off x="3288" y="2081"/>
                  <a:ext cx="388" cy="262"/>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9181" name="Group 2135">
                <a:extLst>
                  <a:ext uri="{FF2B5EF4-FFF2-40B4-BE49-F238E27FC236}">
                    <a16:creationId xmlns:a16="http://schemas.microsoft.com/office/drawing/2014/main" id="{80653DB8-C4BC-413F-A7BB-1F410305B65B}"/>
                  </a:ext>
                </a:extLst>
              </p:cNvPr>
              <p:cNvGrpSpPr>
                <a:grpSpLocks/>
              </p:cNvGrpSpPr>
              <p:nvPr/>
            </p:nvGrpSpPr>
            <p:grpSpPr bwMode="auto">
              <a:xfrm>
                <a:off x="3481" y="2115"/>
                <a:ext cx="26" cy="95"/>
                <a:chOff x="3481" y="2115"/>
                <a:chExt cx="26" cy="95"/>
              </a:xfrm>
            </p:grpSpPr>
            <p:sp>
              <p:nvSpPr>
                <p:cNvPr id="9226" name="Freeform 2133">
                  <a:extLst>
                    <a:ext uri="{FF2B5EF4-FFF2-40B4-BE49-F238E27FC236}">
                      <a16:creationId xmlns:a16="http://schemas.microsoft.com/office/drawing/2014/main" id="{AFFAAE63-22DA-4E39-ACDB-D891B90E5EEC}"/>
                    </a:ext>
                  </a:extLst>
                </p:cNvPr>
                <p:cNvSpPr>
                  <a:spLocks/>
                </p:cNvSpPr>
                <p:nvPr/>
              </p:nvSpPr>
              <p:spPr bwMode="auto">
                <a:xfrm>
                  <a:off x="3481" y="2115"/>
                  <a:ext cx="26" cy="95"/>
                </a:xfrm>
                <a:custGeom>
                  <a:avLst/>
                  <a:gdLst>
                    <a:gd name="T0" fmla="*/ 26 w 166"/>
                    <a:gd name="T1" fmla="*/ 5 h 617"/>
                    <a:gd name="T2" fmla="*/ 0 w 166"/>
                    <a:gd name="T3" fmla="*/ 2 h 617"/>
                    <a:gd name="T4" fmla="*/ 0 w 166"/>
                    <a:gd name="T5" fmla="*/ 2 h 617"/>
                    <a:gd name="T6" fmla="*/ 0 w 166"/>
                    <a:gd name="T7" fmla="*/ 95 h 617"/>
                    <a:gd name="T8" fmla="*/ 26 w 166"/>
                    <a:gd name="T9" fmla="*/ 5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6" h="617">
                      <a:moveTo>
                        <a:pt x="166" y="31"/>
                      </a:moveTo>
                      <a:cubicBezTo>
                        <a:pt x="106" y="15"/>
                        <a:pt x="60" y="15"/>
                        <a:pt x="0" y="15"/>
                      </a:cubicBezTo>
                      <a:cubicBezTo>
                        <a:pt x="0" y="0"/>
                        <a:pt x="0" y="15"/>
                        <a:pt x="0" y="15"/>
                      </a:cubicBezTo>
                      <a:lnTo>
                        <a:pt x="0" y="617"/>
                      </a:lnTo>
                      <a:lnTo>
                        <a:pt x="166" y="31"/>
                      </a:lnTo>
                      <a:close/>
                    </a:path>
                  </a:pathLst>
                </a:custGeom>
                <a:solidFill>
                  <a:srgbClr val="808080"/>
                </a:solidFill>
                <a:ln w="0">
                  <a:solidFill>
                    <a:srgbClr val="000000"/>
                  </a:solidFill>
                  <a:prstDash val="solid"/>
                  <a:round/>
                  <a:headEnd/>
                  <a:tailEnd/>
                </a:ln>
              </p:spPr>
              <p:txBody>
                <a:bodyPr/>
                <a:lstStyle/>
                <a:p>
                  <a:endParaRPr lang="en-GB"/>
                </a:p>
              </p:txBody>
            </p:sp>
            <p:sp>
              <p:nvSpPr>
                <p:cNvPr id="9227" name="Freeform 2134">
                  <a:extLst>
                    <a:ext uri="{FF2B5EF4-FFF2-40B4-BE49-F238E27FC236}">
                      <a16:creationId xmlns:a16="http://schemas.microsoft.com/office/drawing/2014/main" id="{A7B47CEB-06A7-4335-BAC1-D1D9C553F7A9}"/>
                    </a:ext>
                  </a:extLst>
                </p:cNvPr>
                <p:cNvSpPr>
                  <a:spLocks/>
                </p:cNvSpPr>
                <p:nvPr/>
              </p:nvSpPr>
              <p:spPr bwMode="auto">
                <a:xfrm>
                  <a:off x="3481" y="2115"/>
                  <a:ext cx="26" cy="95"/>
                </a:xfrm>
                <a:custGeom>
                  <a:avLst/>
                  <a:gdLst>
                    <a:gd name="T0" fmla="*/ 26 w 166"/>
                    <a:gd name="T1" fmla="*/ 5 h 617"/>
                    <a:gd name="T2" fmla="*/ 0 w 166"/>
                    <a:gd name="T3" fmla="*/ 2 h 617"/>
                    <a:gd name="T4" fmla="*/ 0 w 166"/>
                    <a:gd name="T5" fmla="*/ 2 h 617"/>
                    <a:gd name="T6" fmla="*/ 0 w 166"/>
                    <a:gd name="T7" fmla="*/ 95 h 617"/>
                    <a:gd name="T8" fmla="*/ 26 w 166"/>
                    <a:gd name="T9" fmla="*/ 5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6" h="617">
                      <a:moveTo>
                        <a:pt x="166" y="31"/>
                      </a:moveTo>
                      <a:cubicBezTo>
                        <a:pt x="106" y="15"/>
                        <a:pt x="60" y="15"/>
                        <a:pt x="0" y="15"/>
                      </a:cubicBezTo>
                      <a:cubicBezTo>
                        <a:pt x="0" y="0"/>
                        <a:pt x="0" y="15"/>
                        <a:pt x="0" y="15"/>
                      </a:cubicBezTo>
                      <a:lnTo>
                        <a:pt x="0" y="617"/>
                      </a:lnTo>
                      <a:lnTo>
                        <a:pt x="166" y="31"/>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9182" name="Group 2138">
                <a:extLst>
                  <a:ext uri="{FF2B5EF4-FFF2-40B4-BE49-F238E27FC236}">
                    <a16:creationId xmlns:a16="http://schemas.microsoft.com/office/drawing/2014/main" id="{D380BE9A-EF88-4487-84B3-629A17EB4DB8}"/>
                  </a:ext>
                </a:extLst>
              </p:cNvPr>
              <p:cNvGrpSpPr>
                <a:grpSpLocks/>
              </p:cNvGrpSpPr>
              <p:nvPr/>
            </p:nvGrpSpPr>
            <p:grpSpPr bwMode="auto">
              <a:xfrm>
                <a:off x="3481" y="2120"/>
                <a:ext cx="52" cy="90"/>
                <a:chOff x="3481" y="2120"/>
                <a:chExt cx="52" cy="90"/>
              </a:xfrm>
            </p:grpSpPr>
            <p:sp>
              <p:nvSpPr>
                <p:cNvPr id="9224" name="Freeform 2136">
                  <a:extLst>
                    <a:ext uri="{FF2B5EF4-FFF2-40B4-BE49-F238E27FC236}">
                      <a16:creationId xmlns:a16="http://schemas.microsoft.com/office/drawing/2014/main" id="{C9A2A401-252A-4DAF-B26B-0FB0A641E20B}"/>
                    </a:ext>
                  </a:extLst>
                </p:cNvPr>
                <p:cNvSpPr>
                  <a:spLocks/>
                </p:cNvSpPr>
                <p:nvPr/>
              </p:nvSpPr>
              <p:spPr bwMode="auto">
                <a:xfrm>
                  <a:off x="3481" y="2120"/>
                  <a:ext cx="52" cy="90"/>
                </a:xfrm>
                <a:custGeom>
                  <a:avLst/>
                  <a:gdLst>
                    <a:gd name="T0" fmla="*/ 52 w 338"/>
                    <a:gd name="T1" fmla="*/ 12 h 584"/>
                    <a:gd name="T2" fmla="*/ 26 w 338"/>
                    <a:gd name="T3" fmla="*/ 0 h 584"/>
                    <a:gd name="T4" fmla="*/ 0 w 338"/>
                    <a:gd name="T5" fmla="*/ 90 h 584"/>
                    <a:gd name="T6" fmla="*/ 52 w 338"/>
                    <a:gd name="T7" fmla="*/ 12 h 58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8" h="584">
                      <a:moveTo>
                        <a:pt x="338" y="77"/>
                      </a:moveTo>
                      <a:cubicBezTo>
                        <a:pt x="277" y="46"/>
                        <a:pt x="231" y="16"/>
                        <a:pt x="169" y="0"/>
                      </a:cubicBezTo>
                      <a:lnTo>
                        <a:pt x="0" y="584"/>
                      </a:lnTo>
                      <a:lnTo>
                        <a:pt x="338" y="77"/>
                      </a:lnTo>
                      <a:close/>
                    </a:path>
                  </a:pathLst>
                </a:custGeom>
                <a:solidFill>
                  <a:srgbClr val="C0C0C0"/>
                </a:solidFill>
                <a:ln w="0">
                  <a:solidFill>
                    <a:srgbClr val="000000"/>
                  </a:solidFill>
                  <a:prstDash val="solid"/>
                  <a:round/>
                  <a:headEnd/>
                  <a:tailEnd/>
                </a:ln>
              </p:spPr>
              <p:txBody>
                <a:bodyPr/>
                <a:lstStyle/>
                <a:p>
                  <a:endParaRPr lang="en-GB"/>
                </a:p>
              </p:txBody>
            </p:sp>
            <p:sp>
              <p:nvSpPr>
                <p:cNvPr id="9225" name="Freeform 2137">
                  <a:extLst>
                    <a:ext uri="{FF2B5EF4-FFF2-40B4-BE49-F238E27FC236}">
                      <a16:creationId xmlns:a16="http://schemas.microsoft.com/office/drawing/2014/main" id="{B22679B6-E572-40B0-B2AC-A388E637BD97}"/>
                    </a:ext>
                  </a:extLst>
                </p:cNvPr>
                <p:cNvSpPr>
                  <a:spLocks/>
                </p:cNvSpPr>
                <p:nvPr/>
              </p:nvSpPr>
              <p:spPr bwMode="auto">
                <a:xfrm>
                  <a:off x="3481" y="2120"/>
                  <a:ext cx="52" cy="90"/>
                </a:xfrm>
                <a:custGeom>
                  <a:avLst/>
                  <a:gdLst>
                    <a:gd name="T0" fmla="*/ 52 w 338"/>
                    <a:gd name="T1" fmla="*/ 12 h 584"/>
                    <a:gd name="T2" fmla="*/ 26 w 338"/>
                    <a:gd name="T3" fmla="*/ 0 h 584"/>
                    <a:gd name="T4" fmla="*/ 0 w 338"/>
                    <a:gd name="T5" fmla="*/ 90 h 584"/>
                    <a:gd name="T6" fmla="*/ 52 w 338"/>
                    <a:gd name="T7" fmla="*/ 12 h 58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8" h="584">
                      <a:moveTo>
                        <a:pt x="338" y="77"/>
                      </a:moveTo>
                      <a:cubicBezTo>
                        <a:pt x="277" y="46"/>
                        <a:pt x="231" y="16"/>
                        <a:pt x="169" y="0"/>
                      </a:cubicBezTo>
                      <a:lnTo>
                        <a:pt x="0" y="584"/>
                      </a:lnTo>
                      <a:lnTo>
                        <a:pt x="338" y="77"/>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9183" name="Group 2141">
                <a:extLst>
                  <a:ext uri="{FF2B5EF4-FFF2-40B4-BE49-F238E27FC236}">
                    <a16:creationId xmlns:a16="http://schemas.microsoft.com/office/drawing/2014/main" id="{4CA1D82D-8E76-499C-828F-F27078A38F41}"/>
                  </a:ext>
                </a:extLst>
              </p:cNvPr>
              <p:cNvGrpSpPr>
                <a:grpSpLocks/>
              </p:cNvGrpSpPr>
              <p:nvPr/>
            </p:nvGrpSpPr>
            <p:grpSpPr bwMode="auto">
              <a:xfrm>
                <a:off x="3481" y="2131"/>
                <a:ext cx="71" cy="79"/>
                <a:chOff x="3481" y="2131"/>
                <a:chExt cx="71" cy="79"/>
              </a:xfrm>
            </p:grpSpPr>
            <p:sp>
              <p:nvSpPr>
                <p:cNvPr id="9222" name="Freeform 2139">
                  <a:extLst>
                    <a:ext uri="{FF2B5EF4-FFF2-40B4-BE49-F238E27FC236}">
                      <a16:creationId xmlns:a16="http://schemas.microsoft.com/office/drawing/2014/main" id="{D496F0EE-A646-4A8F-BAB0-5590D45CF6F6}"/>
                    </a:ext>
                  </a:extLst>
                </p:cNvPr>
                <p:cNvSpPr>
                  <a:spLocks/>
                </p:cNvSpPr>
                <p:nvPr/>
              </p:nvSpPr>
              <p:spPr bwMode="auto">
                <a:xfrm>
                  <a:off x="3481" y="2131"/>
                  <a:ext cx="71" cy="79"/>
                </a:xfrm>
                <a:custGeom>
                  <a:avLst/>
                  <a:gdLst>
                    <a:gd name="T0" fmla="*/ 71 w 461"/>
                    <a:gd name="T1" fmla="*/ 17 h 512"/>
                    <a:gd name="T2" fmla="*/ 52 w 461"/>
                    <a:gd name="T3" fmla="*/ 0 h 512"/>
                    <a:gd name="T4" fmla="*/ 0 w 461"/>
                    <a:gd name="T5" fmla="*/ 79 h 512"/>
                    <a:gd name="T6" fmla="*/ 71 w 461"/>
                    <a:gd name="T7" fmla="*/ 17 h 5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1" h="512">
                      <a:moveTo>
                        <a:pt x="461" y="109"/>
                      </a:moveTo>
                      <a:cubicBezTo>
                        <a:pt x="430" y="62"/>
                        <a:pt x="384" y="31"/>
                        <a:pt x="338" y="0"/>
                      </a:cubicBezTo>
                      <a:lnTo>
                        <a:pt x="0" y="512"/>
                      </a:lnTo>
                      <a:lnTo>
                        <a:pt x="461" y="109"/>
                      </a:lnTo>
                      <a:close/>
                    </a:path>
                  </a:pathLst>
                </a:custGeom>
                <a:solidFill>
                  <a:srgbClr val="000000"/>
                </a:solidFill>
                <a:ln w="0">
                  <a:solidFill>
                    <a:srgbClr val="000000"/>
                  </a:solidFill>
                  <a:prstDash val="solid"/>
                  <a:round/>
                  <a:headEnd/>
                  <a:tailEnd/>
                </a:ln>
              </p:spPr>
              <p:txBody>
                <a:bodyPr/>
                <a:lstStyle/>
                <a:p>
                  <a:endParaRPr lang="en-GB"/>
                </a:p>
              </p:txBody>
            </p:sp>
            <p:sp>
              <p:nvSpPr>
                <p:cNvPr id="9223" name="Freeform 2140">
                  <a:extLst>
                    <a:ext uri="{FF2B5EF4-FFF2-40B4-BE49-F238E27FC236}">
                      <a16:creationId xmlns:a16="http://schemas.microsoft.com/office/drawing/2014/main" id="{D65A79A8-33C4-400A-8540-04076ECC6C0F}"/>
                    </a:ext>
                  </a:extLst>
                </p:cNvPr>
                <p:cNvSpPr>
                  <a:spLocks/>
                </p:cNvSpPr>
                <p:nvPr/>
              </p:nvSpPr>
              <p:spPr bwMode="auto">
                <a:xfrm>
                  <a:off x="3481" y="2131"/>
                  <a:ext cx="71" cy="79"/>
                </a:xfrm>
                <a:custGeom>
                  <a:avLst/>
                  <a:gdLst>
                    <a:gd name="T0" fmla="*/ 71 w 461"/>
                    <a:gd name="T1" fmla="*/ 17 h 512"/>
                    <a:gd name="T2" fmla="*/ 52 w 461"/>
                    <a:gd name="T3" fmla="*/ 0 h 512"/>
                    <a:gd name="T4" fmla="*/ 0 w 461"/>
                    <a:gd name="T5" fmla="*/ 79 h 512"/>
                    <a:gd name="T6" fmla="*/ 71 w 461"/>
                    <a:gd name="T7" fmla="*/ 17 h 5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1" h="512">
                      <a:moveTo>
                        <a:pt x="461" y="109"/>
                      </a:moveTo>
                      <a:cubicBezTo>
                        <a:pt x="430" y="62"/>
                        <a:pt x="384" y="31"/>
                        <a:pt x="338" y="0"/>
                      </a:cubicBezTo>
                      <a:lnTo>
                        <a:pt x="0" y="512"/>
                      </a:lnTo>
                      <a:lnTo>
                        <a:pt x="461" y="109"/>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9184" name="Group 2144">
                <a:extLst>
                  <a:ext uri="{FF2B5EF4-FFF2-40B4-BE49-F238E27FC236}">
                    <a16:creationId xmlns:a16="http://schemas.microsoft.com/office/drawing/2014/main" id="{FB19D3A9-FDA2-423A-85E4-37623E9AC57C}"/>
                  </a:ext>
                </a:extLst>
              </p:cNvPr>
              <p:cNvGrpSpPr>
                <a:grpSpLocks/>
              </p:cNvGrpSpPr>
              <p:nvPr/>
            </p:nvGrpSpPr>
            <p:grpSpPr bwMode="auto">
              <a:xfrm>
                <a:off x="3388" y="2117"/>
                <a:ext cx="188" cy="188"/>
                <a:chOff x="3388" y="2117"/>
                <a:chExt cx="188" cy="188"/>
              </a:xfrm>
            </p:grpSpPr>
            <p:sp>
              <p:nvSpPr>
                <p:cNvPr id="9220" name="Freeform 2142">
                  <a:extLst>
                    <a:ext uri="{FF2B5EF4-FFF2-40B4-BE49-F238E27FC236}">
                      <a16:creationId xmlns:a16="http://schemas.microsoft.com/office/drawing/2014/main" id="{4408F336-4F14-4C7E-A81A-AEB4F658B298}"/>
                    </a:ext>
                  </a:extLst>
                </p:cNvPr>
                <p:cNvSpPr>
                  <a:spLocks/>
                </p:cNvSpPr>
                <p:nvPr/>
              </p:nvSpPr>
              <p:spPr bwMode="auto">
                <a:xfrm>
                  <a:off x="3388" y="2117"/>
                  <a:ext cx="188" cy="188"/>
                </a:xfrm>
                <a:custGeom>
                  <a:avLst/>
                  <a:gdLst>
                    <a:gd name="T0" fmla="*/ 93 w 1222"/>
                    <a:gd name="T1" fmla="*/ 0 h 1216"/>
                    <a:gd name="T2" fmla="*/ 0 w 1222"/>
                    <a:gd name="T3" fmla="*/ 93 h 1216"/>
                    <a:gd name="T4" fmla="*/ 93 w 1222"/>
                    <a:gd name="T5" fmla="*/ 188 h 1216"/>
                    <a:gd name="T6" fmla="*/ 188 w 1222"/>
                    <a:gd name="T7" fmla="*/ 93 h 1216"/>
                    <a:gd name="T8" fmla="*/ 164 w 1222"/>
                    <a:gd name="T9" fmla="*/ 31 h 1216"/>
                    <a:gd name="T10" fmla="*/ 93 w 1222"/>
                    <a:gd name="T11" fmla="*/ 93 h 1216"/>
                    <a:gd name="T12" fmla="*/ 93 w 1222"/>
                    <a:gd name="T13" fmla="*/ 0 h 12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16">
                      <a:moveTo>
                        <a:pt x="603" y="0"/>
                      </a:moveTo>
                      <a:cubicBezTo>
                        <a:pt x="263" y="0"/>
                        <a:pt x="0" y="261"/>
                        <a:pt x="0" y="600"/>
                      </a:cubicBezTo>
                      <a:cubicBezTo>
                        <a:pt x="0" y="939"/>
                        <a:pt x="263" y="1216"/>
                        <a:pt x="603" y="1216"/>
                      </a:cubicBezTo>
                      <a:cubicBezTo>
                        <a:pt x="944" y="1216"/>
                        <a:pt x="1222" y="939"/>
                        <a:pt x="1222" y="600"/>
                      </a:cubicBezTo>
                      <a:cubicBezTo>
                        <a:pt x="1207" y="462"/>
                        <a:pt x="1160" y="308"/>
                        <a:pt x="1068" y="200"/>
                      </a:cubicBezTo>
                      <a:lnTo>
                        <a:pt x="603" y="600"/>
                      </a:lnTo>
                      <a:lnTo>
                        <a:pt x="603" y="0"/>
                      </a:lnTo>
                      <a:close/>
                    </a:path>
                  </a:pathLst>
                </a:custGeom>
                <a:solidFill>
                  <a:srgbClr val="FFFFFF"/>
                </a:solidFill>
                <a:ln w="0">
                  <a:solidFill>
                    <a:srgbClr val="000000"/>
                  </a:solidFill>
                  <a:prstDash val="solid"/>
                  <a:round/>
                  <a:headEnd/>
                  <a:tailEnd/>
                </a:ln>
              </p:spPr>
              <p:txBody>
                <a:bodyPr/>
                <a:lstStyle/>
                <a:p>
                  <a:endParaRPr lang="en-GB"/>
                </a:p>
              </p:txBody>
            </p:sp>
            <p:sp>
              <p:nvSpPr>
                <p:cNvPr id="9221" name="Freeform 2143">
                  <a:extLst>
                    <a:ext uri="{FF2B5EF4-FFF2-40B4-BE49-F238E27FC236}">
                      <a16:creationId xmlns:a16="http://schemas.microsoft.com/office/drawing/2014/main" id="{C41A441B-414E-47A4-B5FF-CDAB6CFE29C1}"/>
                    </a:ext>
                  </a:extLst>
                </p:cNvPr>
                <p:cNvSpPr>
                  <a:spLocks/>
                </p:cNvSpPr>
                <p:nvPr/>
              </p:nvSpPr>
              <p:spPr bwMode="auto">
                <a:xfrm>
                  <a:off x="3388" y="2117"/>
                  <a:ext cx="188" cy="188"/>
                </a:xfrm>
                <a:custGeom>
                  <a:avLst/>
                  <a:gdLst>
                    <a:gd name="T0" fmla="*/ 93 w 1222"/>
                    <a:gd name="T1" fmla="*/ 0 h 1216"/>
                    <a:gd name="T2" fmla="*/ 0 w 1222"/>
                    <a:gd name="T3" fmla="*/ 93 h 1216"/>
                    <a:gd name="T4" fmla="*/ 93 w 1222"/>
                    <a:gd name="T5" fmla="*/ 188 h 1216"/>
                    <a:gd name="T6" fmla="*/ 188 w 1222"/>
                    <a:gd name="T7" fmla="*/ 93 h 1216"/>
                    <a:gd name="T8" fmla="*/ 164 w 1222"/>
                    <a:gd name="T9" fmla="*/ 31 h 1216"/>
                    <a:gd name="T10" fmla="*/ 93 w 1222"/>
                    <a:gd name="T11" fmla="*/ 93 h 1216"/>
                    <a:gd name="T12" fmla="*/ 93 w 1222"/>
                    <a:gd name="T13" fmla="*/ 0 h 12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16">
                      <a:moveTo>
                        <a:pt x="603" y="0"/>
                      </a:moveTo>
                      <a:cubicBezTo>
                        <a:pt x="263" y="0"/>
                        <a:pt x="0" y="261"/>
                        <a:pt x="0" y="600"/>
                      </a:cubicBezTo>
                      <a:cubicBezTo>
                        <a:pt x="0" y="939"/>
                        <a:pt x="263" y="1216"/>
                        <a:pt x="603" y="1216"/>
                      </a:cubicBezTo>
                      <a:cubicBezTo>
                        <a:pt x="944" y="1216"/>
                        <a:pt x="1222" y="939"/>
                        <a:pt x="1222" y="600"/>
                      </a:cubicBezTo>
                      <a:cubicBezTo>
                        <a:pt x="1207" y="462"/>
                        <a:pt x="1160" y="308"/>
                        <a:pt x="1068" y="200"/>
                      </a:cubicBezTo>
                      <a:lnTo>
                        <a:pt x="603" y="600"/>
                      </a:lnTo>
                      <a:lnTo>
                        <a:pt x="603"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9185" name="Line 2145">
                <a:extLst>
                  <a:ext uri="{FF2B5EF4-FFF2-40B4-BE49-F238E27FC236}">
                    <a16:creationId xmlns:a16="http://schemas.microsoft.com/office/drawing/2014/main" id="{DAB681E6-32E1-422A-ADBF-C55EECEAD886}"/>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86" name="Line 2146">
                <a:extLst>
                  <a:ext uri="{FF2B5EF4-FFF2-40B4-BE49-F238E27FC236}">
                    <a16:creationId xmlns:a16="http://schemas.microsoft.com/office/drawing/2014/main" id="{9E26513B-3972-4344-812A-F2D4C8A7CAD2}"/>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87" name="Line 2147">
                <a:extLst>
                  <a:ext uri="{FF2B5EF4-FFF2-40B4-BE49-F238E27FC236}">
                    <a16:creationId xmlns:a16="http://schemas.microsoft.com/office/drawing/2014/main" id="{063868DA-3419-4E92-A251-6CF41076EA7E}"/>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88" name="Line 2148">
                <a:extLst>
                  <a:ext uri="{FF2B5EF4-FFF2-40B4-BE49-F238E27FC236}">
                    <a16:creationId xmlns:a16="http://schemas.microsoft.com/office/drawing/2014/main" id="{8E67FBEF-67A2-4A4F-AADE-646294FD5D87}"/>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89" name="Line 2149">
                <a:extLst>
                  <a:ext uri="{FF2B5EF4-FFF2-40B4-BE49-F238E27FC236}">
                    <a16:creationId xmlns:a16="http://schemas.microsoft.com/office/drawing/2014/main" id="{4EF22137-BE70-49E6-9745-C6E2602EF963}"/>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90" name="Line 2150">
                <a:extLst>
                  <a:ext uri="{FF2B5EF4-FFF2-40B4-BE49-F238E27FC236}">
                    <a16:creationId xmlns:a16="http://schemas.microsoft.com/office/drawing/2014/main" id="{C4BBFF66-C856-44FB-B0A7-D81CA9C92AD9}"/>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91" name="Line 2151">
                <a:extLst>
                  <a:ext uri="{FF2B5EF4-FFF2-40B4-BE49-F238E27FC236}">
                    <a16:creationId xmlns:a16="http://schemas.microsoft.com/office/drawing/2014/main" id="{4ED3F747-FD2F-43E1-B320-48BD8773D45A}"/>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92" name="Line 2152">
                <a:extLst>
                  <a:ext uri="{FF2B5EF4-FFF2-40B4-BE49-F238E27FC236}">
                    <a16:creationId xmlns:a16="http://schemas.microsoft.com/office/drawing/2014/main" id="{ADF282C5-7F03-4AD3-8CD3-AC133774F2FA}"/>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93" name="Line 2153">
                <a:extLst>
                  <a:ext uri="{FF2B5EF4-FFF2-40B4-BE49-F238E27FC236}">
                    <a16:creationId xmlns:a16="http://schemas.microsoft.com/office/drawing/2014/main" id="{2C7AEFED-29EC-407A-9EAE-9582D3316756}"/>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94" name="Line 2154">
                <a:extLst>
                  <a:ext uri="{FF2B5EF4-FFF2-40B4-BE49-F238E27FC236}">
                    <a16:creationId xmlns:a16="http://schemas.microsoft.com/office/drawing/2014/main" id="{A37F9CAB-C2FA-4F15-BFA1-0DA609CD18A3}"/>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95" name="Line 2155">
                <a:extLst>
                  <a:ext uri="{FF2B5EF4-FFF2-40B4-BE49-F238E27FC236}">
                    <a16:creationId xmlns:a16="http://schemas.microsoft.com/office/drawing/2014/main" id="{09A1DBDF-378D-4F17-973C-8D6B7F7A4BC4}"/>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96" name="Line 2156">
                <a:extLst>
                  <a:ext uri="{FF2B5EF4-FFF2-40B4-BE49-F238E27FC236}">
                    <a16:creationId xmlns:a16="http://schemas.microsoft.com/office/drawing/2014/main" id="{DEAB3102-C39F-44A6-BD3A-1CFE98291141}"/>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97" name="Line 2157">
                <a:extLst>
                  <a:ext uri="{FF2B5EF4-FFF2-40B4-BE49-F238E27FC236}">
                    <a16:creationId xmlns:a16="http://schemas.microsoft.com/office/drawing/2014/main" id="{B989352A-57F2-4544-B834-348CD11F0854}"/>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98" name="Line 2158">
                <a:extLst>
                  <a:ext uri="{FF2B5EF4-FFF2-40B4-BE49-F238E27FC236}">
                    <a16:creationId xmlns:a16="http://schemas.microsoft.com/office/drawing/2014/main" id="{979107AE-4E80-4BAE-A966-1DDFD4AAB759}"/>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99" name="Line 2159">
                <a:extLst>
                  <a:ext uri="{FF2B5EF4-FFF2-40B4-BE49-F238E27FC236}">
                    <a16:creationId xmlns:a16="http://schemas.microsoft.com/office/drawing/2014/main" id="{EE62F132-8B40-41B6-AEDE-CC938A357AE2}"/>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200" name="Line 2160">
                <a:extLst>
                  <a:ext uri="{FF2B5EF4-FFF2-40B4-BE49-F238E27FC236}">
                    <a16:creationId xmlns:a16="http://schemas.microsoft.com/office/drawing/2014/main" id="{1B470098-502D-488D-83E1-86AB3D7E36BD}"/>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201" name="Line 2161">
                <a:extLst>
                  <a:ext uri="{FF2B5EF4-FFF2-40B4-BE49-F238E27FC236}">
                    <a16:creationId xmlns:a16="http://schemas.microsoft.com/office/drawing/2014/main" id="{F25E36ED-4642-43AE-AE0C-5E8E00D9DCD2}"/>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202" name="Line 2162">
                <a:extLst>
                  <a:ext uri="{FF2B5EF4-FFF2-40B4-BE49-F238E27FC236}">
                    <a16:creationId xmlns:a16="http://schemas.microsoft.com/office/drawing/2014/main" id="{DE6CCBA4-0EE2-40BE-86E6-BF2693EDD464}"/>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203" name="Line 2163">
                <a:extLst>
                  <a:ext uri="{FF2B5EF4-FFF2-40B4-BE49-F238E27FC236}">
                    <a16:creationId xmlns:a16="http://schemas.microsoft.com/office/drawing/2014/main" id="{2A4F0217-3343-4E76-9FD9-8F7702179C17}"/>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204" name="Line 2164">
                <a:extLst>
                  <a:ext uri="{FF2B5EF4-FFF2-40B4-BE49-F238E27FC236}">
                    <a16:creationId xmlns:a16="http://schemas.microsoft.com/office/drawing/2014/main" id="{3E4CF06C-0681-4F69-B20E-E637B217F99A}"/>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205" name="Line 2165">
                <a:extLst>
                  <a:ext uri="{FF2B5EF4-FFF2-40B4-BE49-F238E27FC236}">
                    <a16:creationId xmlns:a16="http://schemas.microsoft.com/office/drawing/2014/main" id="{77FD200C-7696-4B01-AEE3-C8E46D739E1F}"/>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206" name="Line 2166">
                <a:extLst>
                  <a:ext uri="{FF2B5EF4-FFF2-40B4-BE49-F238E27FC236}">
                    <a16:creationId xmlns:a16="http://schemas.microsoft.com/office/drawing/2014/main" id="{3838F28A-1CE9-45F5-AC71-F061CAD2B7E3}"/>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207" name="Line 2167">
                <a:extLst>
                  <a:ext uri="{FF2B5EF4-FFF2-40B4-BE49-F238E27FC236}">
                    <a16:creationId xmlns:a16="http://schemas.microsoft.com/office/drawing/2014/main" id="{AA0E3C71-33A1-4999-A249-60DB44CE61FA}"/>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208" name="Line 2168">
                <a:extLst>
                  <a:ext uri="{FF2B5EF4-FFF2-40B4-BE49-F238E27FC236}">
                    <a16:creationId xmlns:a16="http://schemas.microsoft.com/office/drawing/2014/main" id="{E80435E0-262C-473F-8519-FFB2D34FB95F}"/>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209" name="Line 2169">
                <a:extLst>
                  <a:ext uri="{FF2B5EF4-FFF2-40B4-BE49-F238E27FC236}">
                    <a16:creationId xmlns:a16="http://schemas.microsoft.com/office/drawing/2014/main" id="{AAF049FA-2856-4D8A-987C-CE5DC60A9996}"/>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210" name="Line 2170">
                <a:extLst>
                  <a:ext uri="{FF2B5EF4-FFF2-40B4-BE49-F238E27FC236}">
                    <a16:creationId xmlns:a16="http://schemas.microsoft.com/office/drawing/2014/main" id="{1D3E33F1-E730-498D-992A-5D609E505261}"/>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211" name="Line 2171">
                <a:extLst>
                  <a:ext uri="{FF2B5EF4-FFF2-40B4-BE49-F238E27FC236}">
                    <a16:creationId xmlns:a16="http://schemas.microsoft.com/office/drawing/2014/main" id="{F489B41D-2C6B-4783-AEDC-9D2CA493BBAD}"/>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212" name="Line 2172">
                <a:extLst>
                  <a:ext uri="{FF2B5EF4-FFF2-40B4-BE49-F238E27FC236}">
                    <a16:creationId xmlns:a16="http://schemas.microsoft.com/office/drawing/2014/main" id="{DECBBBA3-1FCB-43BE-B179-435E4E8C9584}"/>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213" name="Line 2173">
                <a:extLst>
                  <a:ext uri="{FF2B5EF4-FFF2-40B4-BE49-F238E27FC236}">
                    <a16:creationId xmlns:a16="http://schemas.microsoft.com/office/drawing/2014/main" id="{741F340B-E0D6-4FCA-AA96-C89C19CDCC22}"/>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214" name="Line 2174">
                <a:extLst>
                  <a:ext uri="{FF2B5EF4-FFF2-40B4-BE49-F238E27FC236}">
                    <a16:creationId xmlns:a16="http://schemas.microsoft.com/office/drawing/2014/main" id="{752F2FA1-40A4-446B-AA46-35123B05F001}"/>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215" name="Line 2175">
                <a:extLst>
                  <a:ext uri="{FF2B5EF4-FFF2-40B4-BE49-F238E27FC236}">
                    <a16:creationId xmlns:a16="http://schemas.microsoft.com/office/drawing/2014/main" id="{754E9FE4-F15D-4D03-A4FE-BD1D57645EFD}"/>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216" name="Line 2176">
                <a:extLst>
                  <a:ext uri="{FF2B5EF4-FFF2-40B4-BE49-F238E27FC236}">
                    <a16:creationId xmlns:a16="http://schemas.microsoft.com/office/drawing/2014/main" id="{D20F16E7-51E0-4863-8714-2155818C90F7}"/>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217" name="Line 2177">
                <a:extLst>
                  <a:ext uri="{FF2B5EF4-FFF2-40B4-BE49-F238E27FC236}">
                    <a16:creationId xmlns:a16="http://schemas.microsoft.com/office/drawing/2014/main" id="{B892056F-4A91-4607-BAB4-B493BB50E42A}"/>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218" name="Line 2178">
                <a:extLst>
                  <a:ext uri="{FF2B5EF4-FFF2-40B4-BE49-F238E27FC236}">
                    <a16:creationId xmlns:a16="http://schemas.microsoft.com/office/drawing/2014/main" id="{B9526E5D-2682-4BCC-8547-597111C3B952}"/>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219" name="Rectangle 2179">
                <a:extLst>
                  <a:ext uri="{FF2B5EF4-FFF2-40B4-BE49-F238E27FC236}">
                    <a16:creationId xmlns:a16="http://schemas.microsoft.com/office/drawing/2014/main" id="{3A967CE6-C3E4-4E6F-997A-964BB7F08C44}"/>
                  </a:ext>
                </a:extLst>
              </p:cNvPr>
              <p:cNvSpPr>
                <a:spLocks noChangeArrowheads="1"/>
              </p:cNvSpPr>
              <p:nvPr/>
            </p:nvSpPr>
            <p:spPr bwMode="auto">
              <a:xfrm>
                <a:off x="3288" y="2081"/>
                <a:ext cx="388" cy="262"/>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8820" name="Group 2183">
              <a:extLst>
                <a:ext uri="{FF2B5EF4-FFF2-40B4-BE49-F238E27FC236}">
                  <a16:creationId xmlns:a16="http://schemas.microsoft.com/office/drawing/2014/main" id="{FFDDA2BE-34D9-4302-83A0-4DC3611971A6}"/>
                </a:ext>
              </a:extLst>
            </p:cNvPr>
            <p:cNvGrpSpPr>
              <a:grpSpLocks/>
            </p:cNvGrpSpPr>
            <p:nvPr/>
          </p:nvGrpSpPr>
          <p:grpSpPr bwMode="auto">
            <a:xfrm>
              <a:off x="3700" y="2081"/>
              <a:ext cx="387" cy="262"/>
              <a:chOff x="3700" y="2081"/>
              <a:chExt cx="387" cy="262"/>
            </a:xfrm>
          </p:grpSpPr>
          <p:sp>
            <p:nvSpPr>
              <p:cNvPr id="9018" name="Rectangle 2181">
                <a:extLst>
                  <a:ext uri="{FF2B5EF4-FFF2-40B4-BE49-F238E27FC236}">
                    <a16:creationId xmlns:a16="http://schemas.microsoft.com/office/drawing/2014/main" id="{F7258976-A78E-496F-8471-720A9E5E38CF}"/>
                  </a:ext>
                </a:extLst>
              </p:cNvPr>
              <p:cNvSpPr>
                <a:spLocks noChangeArrowheads="1"/>
              </p:cNvSpPr>
              <p:nvPr/>
            </p:nvSpPr>
            <p:spPr bwMode="auto">
              <a:xfrm>
                <a:off x="3700" y="2081"/>
                <a:ext cx="387" cy="2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019" name="Rectangle 2182">
                <a:extLst>
                  <a:ext uri="{FF2B5EF4-FFF2-40B4-BE49-F238E27FC236}">
                    <a16:creationId xmlns:a16="http://schemas.microsoft.com/office/drawing/2014/main" id="{AFEEC330-17F1-4668-A73A-D59B61A6CA85}"/>
                  </a:ext>
                </a:extLst>
              </p:cNvPr>
              <p:cNvSpPr>
                <a:spLocks noChangeArrowheads="1"/>
              </p:cNvSpPr>
              <p:nvPr/>
            </p:nvSpPr>
            <p:spPr bwMode="auto">
              <a:xfrm>
                <a:off x="3700" y="2081"/>
                <a:ext cx="387" cy="262"/>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8821" name="Group 2186">
              <a:extLst>
                <a:ext uri="{FF2B5EF4-FFF2-40B4-BE49-F238E27FC236}">
                  <a16:creationId xmlns:a16="http://schemas.microsoft.com/office/drawing/2014/main" id="{9DCCDC30-65B8-41EA-9BC9-1D034A0B1276}"/>
                </a:ext>
              </a:extLst>
            </p:cNvPr>
            <p:cNvGrpSpPr>
              <a:grpSpLocks/>
            </p:cNvGrpSpPr>
            <p:nvPr/>
          </p:nvGrpSpPr>
          <p:grpSpPr bwMode="auto">
            <a:xfrm>
              <a:off x="3892" y="2115"/>
              <a:ext cx="10" cy="95"/>
              <a:chOff x="3892" y="2115"/>
              <a:chExt cx="10" cy="95"/>
            </a:xfrm>
          </p:grpSpPr>
          <p:sp>
            <p:nvSpPr>
              <p:cNvPr id="9016" name="Freeform 2184">
                <a:extLst>
                  <a:ext uri="{FF2B5EF4-FFF2-40B4-BE49-F238E27FC236}">
                    <a16:creationId xmlns:a16="http://schemas.microsoft.com/office/drawing/2014/main" id="{20111B7F-E917-4C94-9FFC-C3913FB79F86}"/>
                  </a:ext>
                </a:extLst>
              </p:cNvPr>
              <p:cNvSpPr>
                <a:spLocks/>
              </p:cNvSpPr>
              <p:nvPr/>
            </p:nvSpPr>
            <p:spPr bwMode="auto">
              <a:xfrm>
                <a:off x="3892" y="2115"/>
                <a:ext cx="10" cy="95"/>
              </a:xfrm>
              <a:custGeom>
                <a:avLst/>
                <a:gdLst>
                  <a:gd name="T0" fmla="*/ 10 w 67"/>
                  <a:gd name="T1" fmla="*/ 2 h 617"/>
                  <a:gd name="T2" fmla="*/ 0 w 67"/>
                  <a:gd name="T3" fmla="*/ 2 h 617"/>
                  <a:gd name="T4" fmla="*/ 0 w 67"/>
                  <a:gd name="T5" fmla="*/ 2 h 617"/>
                  <a:gd name="T6" fmla="*/ 0 w 67"/>
                  <a:gd name="T7" fmla="*/ 95 h 617"/>
                  <a:gd name="T8" fmla="*/ 10 w 67"/>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 h="617">
                    <a:moveTo>
                      <a:pt x="67" y="15"/>
                    </a:moveTo>
                    <a:cubicBezTo>
                      <a:pt x="50" y="15"/>
                      <a:pt x="17" y="15"/>
                      <a:pt x="0" y="15"/>
                    </a:cubicBezTo>
                    <a:cubicBezTo>
                      <a:pt x="0" y="0"/>
                      <a:pt x="0" y="15"/>
                      <a:pt x="0" y="15"/>
                    </a:cubicBezTo>
                    <a:lnTo>
                      <a:pt x="0" y="617"/>
                    </a:lnTo>
                    <a:lnTo>
                      <a:pt x="67" y="15"/>
                    </a:lnTo>
                    <a:close/>
                  </a:path>
                </a:pathLst>
              </a:custGeom>
              <a:solidFill>
                <a:srgbClr val="808080"/>
              </a:solidFill>
              <a:ln w="0">
                <a:solidFill>
                  <a:srgbClr val="000000"/>
                </a:solidFill>
                <a:prstDash val="solid"/>
                <a:round/>
                <a:headEnd/>
                <a:tailEnd/>
              </a:ln>
            </p:spPr>
            <p:txBody>
              <a:bodyPr/>
              <a:lstStyle/>
              <a:p>
                <a:endParaRPr lang="en-GB"/>
              </a:p>
            </p:txBody>
          </p:sp>
          <p:sp>
            <p:nvSpPr>
              <p:cNvPr id="9017" name="Freeform 2185">
                <a:extLst>
                  <a:ext uri="{FF2B5EF4-FFF2-40B4-BE49-F238E27FC236}">
                    <a16:creationId xmlns:a16="http://schemas.microsoft.com/office/drawing/2014/main" id="{B291C581-8AAC-47B7-A767-A298AE570C9E}"/>
                  </a:ext>
                </a:extLst>
              </p:cNvPr>
              <p:cNvSpPr>
                <a:spLocks/>
              </p:cNvSpPr>
              <p:nvPr/>
            </p:nvSpPr>
            <p:spPr bwMode="auto">
              <a:xfrm>
                <a:off x="3892" y="2115"/>
                <a:ext cx="10" cy="95"/>
              </a:xfrm>
              <a:custGeom>
                <a:avLst/>
                <a:gdLst>
                  <a:gd name="T0" fmla="*/ 10 w 67"/>
                  <a:gd name="T1" fmla="*/ 2 h 617"/>
                  <a:gd name="T2" fmla="*/ 0 w 67"/>
                  <a:gd name="T3" fmla="*/ 2 h 617"/>
                  <a:gd name="T4" fmla="*/ 0 w 67"/>
                  <a:gd name="T5" fmla="*/ 2 h 617"/>
                  <a:gd name="T6" fmla="*/ 0 w 67"/>
                  <a:gd name="T7" fmla="*/ 95 h 617"/>
                  <a:gd name="T8" fmla="*/ 10 w 67"/>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 h="617">
                    <a:moveTo>
                      <a:pt x="67" y="15"/>
                    </a:moveTo>
                    <a:cubicBezTo>
                      <a:pt x="50" y="15"/>
                      <a:pt x="17" y="15"/>
                      <a:pt x="0" y="15"/>
                    </a:cubicBezTo>
                    <a:cubicBezTo>
                      <a:pt x="0" y="0"/>
                      <a:pt x="0" y="15"/>
                      <a:pt x="0" y="15"/>
                    </a:cubicBezTo>
                    <a:lnTo>
                      <a:pt x="0" y="617"/>
                    </a:lnTo>
                    <a:lnTo>
                      <a:pt x="67" y="15"/>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8822" name="Group 2189">
              <a:extLst>
                <a:ext uri="{FF2B5EF4-FFF2-40B4-BE49-F238E27FC236}">
                  <a16:creationId xmlns:a16="http://schemas.microsoft.com/office/drawing/2014/main" id="{7EFC9353-9477-4D98-85B8-8E790E38A439}"/>
                </a:ext>
              </a:extLst>
            </p:cNvPr>
            <p:cNvGrpSpPr>
              <a:grpSpLocks/>
            </p:cNvGrpSpPr>
            <p:nvPr/>
          </p:nvGrpSpPr>
          <p:grpSpPr bwMode="auto">
            <a:xfrm>
              <a:off x="3892" y="2117"/>
              <a:ext cx="79" cy="93"/>
              <a:chOff x="3892" y="2117"/>
              <a:chExt cx="79" cy="93"/>
            </a:xfrm>
          </p:grpSpPr>
          <p:sp>
            <p:nvSpPr>
              <p:cNvPr id="9014" name="Freeform 2187">
                <a:extLst>
                  <a:ext uri="{FF2B5EF4-FFF2-40B4-BE49-F238E27FC236}">
                    <a16:creationId xmlns:a16="http://schemas.microsoft.com/office/drawing/2014/main" id="{B38305BA-E846-4625-B33F-12228D55A4EC}"/>
                  </a:ext>
                </a:extLst>
              </p:cNvPr>
              <p:cNvSpPr>
                <a:spLocks/>
              </p:cNvSpPr>
              <p:nvPr/>
            </p:nvSpPr>
            <p:spPr bwMode="auto">
              <a:xfrm>
                <a:off x="3892" y="2117"/>
                <a:ext cx="79" cy="93"/>
              </a:xfrm>
              <a:custGeom>
                <a:avLst/>
                <a:gdLst>
                  <a:gd name="T0" fmla="*/ 79 w 511"/>
                  <a:gd name="T1" fmla="*/ 43 h 600"/>
                  <a:gd name="T2" fmla="*/ 10 w 511"/>
                  <a:gd name="T3" fmla="*/ 0 h 600"/>
                  <a:gd name="T4" fmla="*/ 0 w 511"/>
                  <a:gd name="T5" fmla="*/ 93 h 600"/>
                  <a:gd name="T6" fmla="*/ 79 w 511"/>
                  <a:gd name="T7" fmla="*/ 43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11" h="600">
                    <a:moveTo>
                      <a:pt x="511" y="277"/>
                    </a:moveTo>
                    <a:cubicBezTo>
                      <a:pt x="418" y="123"/>
                      <a:pt x="248" y="15"/>
                      <a:pt x="62" y="0"/>
                    </a:cubicBezTo>
                    <a:lnTo>
                      <a:pt x="0" y="600"/>
                    </a:lnTo>
                    <a:lnTo>
                      <a:pt x="511" y="277"/>
                    </a:lnTo>
                    <a:close/>
                  </a:path>
                </a:pathLst>
              </a:custGeom>
              <a:solidFill>
                <a:srgbClr val="C0C0C0"/>
              </a:solidFill>
              <a:ln w="0">
                <a:solidFill>
                  <a:srgbClr val="000000"/>
                </a:solidFill>
                <a:prstDash val="solid"/>
                <a:round/>
                <a:headEnd/>
                <a:tailEnd/>
              </a:ln>
            </p:spPr>
            <p:txBody>
              <a:bodyPr/>
              <a:lstStyle/>
              <a:p>
                <a:endParaRPr lang="en-GB"/>
              </a:p>
            </p:txBody>
          </p:sp>
          <p:sp>
            <p:nvSpPr>
              <p:cNvPr id="9015" name="Freeform 2188">
                <a:extLst>
                  <a:ext uri="{FF2B5EF4-FFF2-40B4-BE49-F238E27FC236}">
                    <a16:creationId xmlns:a16="http://schemas.microsoft.com/office/drawing/2014/main" id="{DC1EC0AC-4EB7-4CA6-BB6D-FD8623C250D3}"/>
                  </a:ext>
                </a:extLst>
              </p:cNvPr>
              <p:cNvSpPr>
                <a:spLocks/>
              </p:cNvSpPr>
              <p:nvPr/>
            </p:nvSpPr>
            <p:spPr bwMode="auto">
              <a:xfrm>
                <a:off x="3892" y="2117"/>
                <a:ext cx="79" cy="93"/>
              </a:xfrm>
              <a:custGeom>
                <a:avLst/>
                <a:gdLst>
                  <a:gd name="T0" fmla="*/ 79 w 511"/>
                  <a:gd name="T1" fmla="*/ 43 h 600"/>
                  <a:gd name="T2" fmla="*/ 10 w 511"/>
                  <a:gd name="T3" fmla="*/ 0 h 600"/>
                  <a:gd name="T4" fmla="*/ 0 w 511"/>
                  <a:gd name="T5" fmla="*/ 93 h 600"/>
                  <a:gd name="T6" fmla="*/ 79 w 511"/>
                  <a:gd name="T7" fmla="*/ 43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11" h="600">
                    <a:moveTo>
                      <a:pt x="511" y="277"/>
                    </a:moveTo>
                    <a:cubicBezTo>
                      <a:pt x="418" y="123"/>
                      <a:pt x="248" y="15"/>
                      <a:pt x="62" y="0"/>
                    </a:cubicBezTo>
                    <a:lnTo>
                      <a:pt x="0" y="600"/>
                    </a:lnTo>
                    <a:lnTo>
                      <a:pt x="511" y="277"/>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8823" name="Group 2192">
              <a:extLst>
                <a:ext uri="{FF2B5EF4-FFF2-40B4-BE49-F238E27FC236}">
                  <a16:creationId xmlns:a16="http://schemas.microsoft.com/office/drawing/2014/main" id="{40CA0F0C-59A8-404F-AEBC-5B1455EF06C2}"/>
                </a:ext>
              </a:extLst>
            </p:cNvPr>
            <p:cNvGrpSpPr>
              <a:grpSpLocks/>
            </p:cNvGrpSpPr>
            <p:nvPr/>
          </p:nvGrpSpPr>
          <p:grpSpPr bwMode="auto">
            <a:xfrm>
              <a:off x="3892" y="2160"/>
              <a:ext cx="91" cy="50"/>
              <a:chOff x="3892" y="2160"/>
              <a:chExt cx="91" cy="50"/>
            </a:xfrm>
          </p:grpSpPr>
          <p:sp>
            <p:nvSpPr>
              <p:cNvPr id="9012" name="Freeform 2190">
                <a:extLst>
                  <a:ext uri="{FF2B5EF4-FFF2-40B4-BE49-F238E27FC236}">
                    <a16:creationId xmlns:a16="http://schemas.microsoft.com/office/drawing/2014/main" id="{91159CBA-7956-457B-9AEE-55BB47E84BAF}"/>
                  </a:ext>
                </a:extLst>
              </p:cNvPr>
              <p:cNvSpPr>
                <a:spLocks/>
              </p:cNvSpPr>
              <p:nvPr/>
            </p:nvSpPr>
            <p:spPr bwMode="auto">
              <a:xfrm>
                <a:off x="3892" y="2160"/>
                <a:ext cx="91" cy="50"/>
              </a:xfrm>
              <a:custGeom>
                <a:avLst/>
                <a:gdLst>
                  <a:gd name="T0" fmla="*/ 91 w 589"/>
                  <a:gd name="T1" fmla="*/ 26 h 323"/>
                  <a:gd name="T2" fmla="*/ 79 w 589"/>
                  <a:gd name="T3" fmla="*/ 0 h 323"/>
                  <a:gd name="T4" fmla="*/ 0 w 589"/>
                  <a:gd name="T5" fmla="*/ 50 h 323"/>
                  <a:gd name="T6" fmla="*/ 91 w 589"/>
                  <a:gd name="T7" fmla="*/ 26 h 3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89" h="323">
                    <a:moveTo>
                      <a:pt x="589" y="169"/>
                    </a:moveTo>
                    <a:cubicBezTo>
                      <a:pt x="574" y="108"/>
                      <a:pt x="558" y="46"/>
                      <a:pt x="512" y="0"/>
                    </a:cubicBezTo>
                    <a:lnTo>
                      <a:pt x="0" y="323"/>
                    </a:lnTo>
                    <a:lnTo>
                      <a:pt x="589" y="169"/>
                    </a:lnTo>
                    <a:close/>
                  </a:path>
                </a:pathLst>
              </a:custGeom>
              <a:solidFill>
                <a:srgbClr val="000000"/>
              </a:solidFill>
              <a:ln w="0">
                <a:solidFill>
                  <a:srgbClr val="000000"/>
                </a:solidFill>
                <a:prstDash val="solid"/>
                <a:round/>
                <a:headEnd/>
                <a:tailEnd/>
              </a:ln>
            </p:spPr>
            <p:txBody>
              <a:bodyPr/>
              <a:lstStyle/>
              <a:p>
                <a:endParaRPr lang="en-GB"/>
              </a:p>
            </p:txBody>
          </p:sp>
          <p:sp>
            <p:nvSpPr>
              <p:cNvPr id="9013" name="Freeform 2191">
                <a:extLst>
                  <a:ext uri="{FF2B5EF4-FFF2-40B4-BE49-F238E27FC236}">
                    <a16:creationId xmlns:a16="http://schemas.microsoft.com/office/drawing/2014/main" id="{E3297F0A-AF1E-4A92-847D-ACBD11B711E1}"/>
                  </a:ext>
                </a:extLst>
              </p:cNvPr>
              <p:cNvSpPr>
                <a:spLocks/>
              </p:cNvSpPr>
              <p:nvPr/>
            </p:nvSpPr>
            <p:spPr bwMode="auto">
              <a:xfrm>
                <a:off x="3892" y="2160"/>
                <a:ext cx="91" cy="50"/>
              </a:xfrm>
              <a:custGeom>
                <a:avLst/>
                <a:gdLst>
                  <a:gd name="T0" fmla="*/ 91 w 589"/>
                  <a:gd name="T1" fmla="*/ 26 h 323"/>
                  <a:gd name="T2" fmla="*/ 79 w 589"/>
                  <a:gd name="T3" fmla="*/ 0 h 323"/>
                  <a:gd name="T4" fmla="*/ 0 w 589"/>
                  <a:gd name="T5" fmla="*/ 50 h 323"/>
                  <a:gd name="T6" fmla="*/ 91 w 589"/>
                  <a:gd name="T7" fmla="*/ 26 h 3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89" h="323">
                    <a:moveTo>
                      <a:pt x="589" y="169"/>
                    </a:moveTo>
                    <a:cubicBezTo>
                      <a:pt x="574" y="108"/>
                      <a:pt x="558" y="46"/>
                      <a:pt x="512" y="0"/>
                    </a:cubicBezTo>
                    <a:lnTo>
                      <a:pt x="0" y="323"/>
                    </a:lnTo>
                    <a:lnTo>
                      <a:pt x="589" y="169"/>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8824" name="Group 2195">
              <a:extLst>
                <a:ext uri="{FF2B5EF4-FFF2-40B4-BE49-F238E27FC236}">
                  <a16:creationId xmlns:a16="http://schemas.microsoft.com/office/drawing/2014/main" id="{06D95563-90FD-4A69-A88A-B518825A0404}"/>
                </a:ext>
              </a:extLst>
            </p:cNvPr>
            <p:cNvGrpSpPr>
              <a:grpSpLocks/>
            </p:cNvGrpSpPr>
            <p:nvPr/>
          </p:nvGrpSpPr>
          <p:grpSpPr bwMode="auto">
            <a:xfrm>
              <a:off x="3800" y="2117"/>
              <a:ext cx="188" cy="188"/>
              <a:chOff x="3800" y="2117"/>
              <a:chExt cx="188" cy="188"/>
            </a:xfrm>
          </p:grpSpPr>
          <p:sp>
            <p:nvSpPr>
              <p:cNvPr id="9010" name="Freeform 2193">
                <a:extLst>
                  <a:ext uri="{FF2B5EF4-FFF2-40B4-BE49-F238E27FC236}">
                    <a16:creationId xmlns:a16="http://schemas.microsoft.com/office/drawing/2014/main" id="{2886CA5E-F5F2-4817-B18F-C4C93F00B500}"/>
                  </a:ext>
                </a:extLst>
              </p:cNvPr>
              <p:cNvSpPr>
                <a:spLocks/>
              </p:cNvSpPr>
              <p:nvPr/>
            </p:nvSpPr>
            <p:spPr bwMode="auto">
              <a:xfrm>
                <a:off x="3800" y="2117"/>
                <a:ext cx="188" cy="188"/>
              </a:xfrm>
              <a:custGeom>
                <a:avLst/>
                <a:gdLst>
                  <a:gd name="T0" fmla="*/ 93 w 1222"/>
                  <a:gd name="T1" fmla="*/ 0 h 1216"/>
                  <a:gd name="T2" fmla="*/ 0 w 1222"/>
                  <a:gd name="T3" fmla="*/ 93 h 1216"/>
                  <a:gd name="T4" fmla="*/ 93 w 1222"/>
                  <a:gd name="T5" fmla="*/ 188 h 1216"/>
                  <a:gd name="T6" fmla="*/ 188 w 1222"/>
                  <a:gd name="T7" fmla="*/ 93 h 1216"/>
                  <a:gd name="T8" fmla="*/ 183 w 1222"/>
                  <a:gd name="T9" fmla="*/ 69 h 1216"/>
                  <a:gd name="T10" fmla="*/ 93 w 1222"/>
                  <a:gd name="T11" fmla="*/ 93 h 1216"/>
                  <a:gd name="T12" fmla="*/ 93 w 1222"/>
                  <a:gd name="T13" fmla="*/ 0 h 12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16">
                    <a:moveTo>
                      <a:pt x="604" y="0"/>
                    </a:moveTo>
                    <a:cubicBezTo>
                      <a:pt x="263" y="0"/>
                      <a:pt x="0" y="261"/>
                      <a:pt x="0" y="600"/>
                    </a:cubicBezTo>
                    <a:cubicBezTo>
                      <a:pt x="0" y="939"/>
                      <a:pt x="263" y="1216"/>
                      <a:pt x="604" y="1216"/>
                    </a:cubicBezTo>
                    <a:cubicBezTo>
                      <a:pt x="944" y="1216"/>
                      <a:pt x="1222" y="939"/>
                      <a:pt x="1222" y="600"/>
                    </a:cubicBezTo>
                    <a:cubicBezTo>
                      <a:pt x="1207" y="554"/>
                      <a:pt x="1207" y="492"/>
                      <a:pt x="1192" y="446"/>
                    </a:cubicBezTo>
                    <a:lnTo>
                      <a:pt x="604" y="600"/>
                    </a:lnTo>
                    <a:lnTo>
                      <a:pt x="604" y="0"/>
                    </a:lnTo>
                    <a:close/>
                  </a:path>
                </a:pathLst>
              </a:custGeom>
              <a:solidFill>
                <a:srgbClr val="FFFFFF"/>
              </a:solidFill>
              <a:ln w="0">
                <a:solidFill>
                  <a:srgbClr val="000000"/>
                </a:solidFill>
                <a:prstDash val="solid"/>
                <a:round/>
                <a:headEnd/>
                <a:tailEnd/>
              </a:ln>
            </p:spPr>
            <p:txBody>
              <a:bodyPr/>
              <a:lstStyle/>
              <a:p>
                <a:endParaRPr lang="en-GB"/>
              </a:p>
            </p:txBody>
          </p:sp>
          <p:sp>
            <p:nvSpPr>
              <p:cNvPr id="9011" name="Freeform 2194">
                <a:extLst>
                  <a:ext uri="{FF2B5EF4-FFF2-40B4-BE49-F238E27FC236}">
                    <a16:creationId xmlns:a16="http://schemas.microsoft.com/office/drawing/2014/main" id="{C2F444A1-EC62-4176-9A34-2124187CEE1D}"/>
                  </a:ext>
                </a:extLst>
              </p:cNvPr>
              <p:cNvSpPr>
                <a:spLocks/>
              </p:cNvSpPr>
              <p:nvPr/>
            </p:nvSpPr>
            <p:spPr bwMode="auto">
              <a:xfrm>
                <a:off x="3800" y="2117"/>
                <a:ext cx="188" cy="188"/>
              </a:xfrm>
              <a:custGeom>
                <a:avLst/>
                <a:gdLst>
                  <a:gd name="T0" fmla="*/ 93 w 1222"/>
                  <a:gd name="T1" fmla="*/ 0 h 1216"/>
                  <a:gd name="T2" fmla="*/ 0 w 1222"/>
                  <a:gd name="T3" fmla="*/ 93 h 1216"/>
                  <a:gd name="T4" fmla="*/ 93 w 1222"/>
                  <a:gd name="T5" fmla="*/ 188 h 1216"/>
                  <a:gd name="T6" fmla="*/ 188 w 1222"/>
                  <a:gd name="T7" fmla="*/ 93 h 1216"/>
                  <a:gd name="T8" fmla="*/ 183 w 1222"/>
                  <a:gd name="T9" fmla="*/ 69 h 1216"/>
                  <a:gd name="T10" fmla="*/ 93 w 1222"/>
                  <a:gd name="T11" fmla="*/ 93 h 1216"/>
                  <a:gd name="T12" fmla="*/ 93 w 1222"/>
                  <a:gd name="T13" fmla="*/ 0 h 12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16">
                    <a:moveTo>
                      <a:pt x="604" y="0"/>
                    </a:moveTo>
                    <a:cubicBezTo>
                      <a:pt x="263" y="0"/>
                      <a:pt x="0" y="261"/>
                      <a:pt x="0" y="600"/>
                    </a:cubicBezTo>
                    <a:cubicBezTo>
                      <a:pt x="0" y="939"/>
                      <a:pt x="263" y="1216"/>
                      <a:pt x="604" y="1216"/>
                    </a:cubicBezTo>
                    <a:cubicBezTo>
                      <a:pt x="944" y="1216"/>
                      <a:pt x="1222" y="939"/>
                      <a:pt x="1222" y="600"/>
                    </a:cubicBezTo>
                    <a:cubicBezTo>
                      <a:pt x="1207" y="554"/>
                      <a:pt x="1207" y="492"/>
                      <a:pt x="1192" y="446"/>
                    </a:cubicBezTo>
                    <a:lnTo>
                      <a:pt x="604" y="600"/>
                    </a:lnTo>
                    <a:lnTo>
                      <a:pt x="604"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8825" name="Line 2196">
              <a:extLst>
                <a:ext uri="{FF2B5EF4-FFF2-40B4-BE49-F238E27FC236}">
                  <a16:creationId xmlns:a16="http://schemas.microsoft.com/office/drawing/2014/main" id="{3E6036D1-5291-45F3-968E-920EB7184364}"/>
                </a:ext>
              </a:extLst>
            </p:cNvPr>
            <p:cNvSpPr>
              <a:spLocks noChangeShapeType="1"/>
            </p:cNvSpPr>
            <p:nvPr/>
          </p:nvSpPr>
          <p:spPr bwMode="auto">
            <a:xfrm flipV="1">
              <a:off x="3892"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26" name="Line 2197">
              <a:extLst>
                <a:ext uri="{FF2B5EF4-FFF2-40B4-BE49-F238E27FC236}">
                  <a16:creationId xmlns:a16="http://schemas.microsoft.com/office/drawing/2014/main" id="{6B8AC908-4920-4808-9D53-1BE4E739DA1B}"/>
                </a:ext>
              </a:extLst>
            </p:cNvPr>
            <p:cNvSpPr>
              <a:spLocks noChangeShapeType="1"/>
            </p:cNvSpPr>
            <p:nvPr/>
          </p:nvSpPr>
          <p:spPr bwMode="auto">
            <a:xfrm flipV="1">
              <a:off x="3892"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27" name="Line 2198">
              <a:extLst>
                <a:ext uri="{FF2B5EF4-FFF2-40B4-BE49-F238E27FC236}">
                  <a16:creationId xmlns:a16="http://schemas.microsoft.com/office/drawing/2014/main" id="{713E6AD6-14BF-4C20-8031-B65376088BF7}"/>
                </a:ext>
              </a:extLst>
            </p:cNvPr>
            <p:cNvSpPr>
              <a:spLocks noChangeShapeType="1"/>
            </p:cNvSpPr>
            <p:nvPr/>
          </p:nvSpPr>
          <p:spPr bwMode="auto">
            <a:xfrm flipV="1">
              <a:off x="3892"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28" name="Line 2199">
              <a:extLst>
                <a:ext uri="{FF2B5EF4-FFF2-40B4-BE49-F238E27FC236}">
                  <a16:creationId xmlns:a16="http://schemas.microsoft.com/office/drawing/2014/main" id="{84AF0C77-AE1D-4BD4-AE0E-C2822A267824}"/>
                </a:ext>
              </a:extLst>
            </p:cNvPr>
            <p:cNvSpPr>
              <a:spLocks noChangeShapeType="1"/>
            </p:cNvSpPr>
            <p:nvPr/>
          </p:nvSpPr>
          <p:spPr bwMode="auto">
            <a:xfrm flipV="1">
              <a:off x="3892"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29" name="Line 2200">
              <a:extLst>
                <a:ext uri="{FF2B5EF4-FFF2-40B4-BE49-F238E27FC236}">
                  <a16:creationId xmlns:a16="http://schemas.microsoft.com/office/drawing/2014/main" id="{8805F002-7715-4EF3-88F1-B15BE7851624}"/>
                </a:ext>
              </a:extLst>
            </p:cNvPr>
            <p:cNvSpPr>
              <a:spLocks noChangeShapeType="1"/>
            </p:cNvSpPr>
            <p:nvPr/>
          </p:nvSpPr>
          <p:spPr bwMode="auto">
            <a:xfrm flipV="1">
              <a:off x="3892"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30" name="Line 2201">
              <a:extLst>
                <a:ext uri="{FF2B5EF4-FFF2-40B4-BE49-F238E27FC236}">
                  <a16:creationId xmlns:a16="http://schemas.microsoft.com/office/drawing/2014/main" id="{1E390B39-126D-4483-A7D0-4790731AA20D}"/>
                </a:ext>
              </a:extLst>
            </p:cNvPr>
            <p:cNvSpPr>
              <a:spLocks noChangeShapeType="1"/>
            </p:cNvSpPr>
            <p:nvPr/>
          </p:nvSpPr>
          <p:spPr bwMode="auto">
            <a:xfrm flipV="1">
              <a:off x="3892"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31" name="Line 2202">
              <a:extLst>
                <a:ext uri="{FF2B5EF4-FFF2-40B4-BE49-F238E27FC236}">
                  <a16:creationId xmlns:a16="http://schemas.microsoft.com/office/drawing/2014/main" id="{2CCA16FD-A96D-4692-8DB2-12921B034735}"/>
                </a:ext>
              </a:extLst>
            </p:cNvPr>
            <p:cNvSpPr>
              <a:spLocks noChangeShapeType="1"/>
            </p:cNvSpPr>
            <p:nvPr/>
          </p:nvSpPr>
          <p:spPr bwMode="auto">
            <a:xfrm flipV="1">
              <a:off x="3892"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32" name="Line 2203">
              <a:extLst>
                <a:ext uri="{FF2B5EF4-FFF2-40B4-BE49-F238E27FC236}">
                  <a16:creationId xmlns:a16="http://schemas.microsoft.com/office/drawing/2014/main" id="{CB2F583E-6133-4657-900F-6A8DF68548E2}"/>
                </a:ext>
              </a:extLst>
            </p:cNvPr>
            <p:cNvSpPr>
              <a:spLocks noChangeShapeType="1"/>
            </p:cNvSpPr>
            <p:nvPr/>
          </p:nvSpPr>
          <p:spPr bwMode="auto">
            <a:xfrm flipV="1">
              <a:off x="3892"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33" name="Line 2204">
              <a:extLst>
                <a:ext uri="{FF2B5EF4-FFF2-40B4-BE49-F238E27FC236}">
                  <a16:creationId xmlns:a16="http://schemas.microsoft.com/office/drawing/2014/main" id="{E7CAB5FA-7283-4579-AD94-39E64B6669A1}"/>
                </a:ext>
              </a:extLst>
            </p:cNvPr>
            <p:cNvSpPr>
              <a:spLocks noChangeShapeType="1"/>
            </p:cNvSpPr>
            <p:nvPr/>
          </p:nvSpPr>
          <p:spPr bwMode="auto">
            <a:xfrm flipV="1">
              <a:off x="3892"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34" name="Line 2205">
              <a:extLst>
                <a:ext uri="{FF2B5EF4-FFF2-40B4-BE49-F238E27FC236}">
                  <a16:creationId xmlns:a16="http://schemas.microsoft.com/office/drawing/2014/main" id="{43C53035-86DB-470B-9362-3F6AA10C5BA2}"/>
                </a:ext>
              </a:extLst>
            </p:cNvPr>
            <p:cNvSpPr>
              <a:spLocks noChangeShapeType="1"/>
            </p:cNvSpPr>
            <p:nvPr/>
          </p:nvSpPr>
          <p:spPr bwMode="auto">
            <a:xfrm flipV="1">
              <a:off x="3892"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35" name="Line 2206">
              <a:extLst>
                <a:ext uri="{FF2B5EF4-FFF2-40B4-BE49-F238E27FC236}">
                  <a16:creationId xmlns:a16="http://schemas.microsoft.com/office/drawing/2014/main" id="{4165E2BC-B591-4FDE-9F47-CDDE80E343A5}"/>
                </a:ext>
              </a:extLst>
            </p:cNvPr>
            <p:cNvSpPr>
              <a:spLocks noChangeShapeType="1"/>
            </p:cNvSpPr>
            <p:nvPr/>
          </p:nvSpPr>
          <p:spPr bwMode="auto">
            <a:xfrm flipV="1">
              <a:off x="3892"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36" name="Line 2207">
              <a:extLst>
                <a:ext uri="{FF2B5EF4-FFF2-40B4-BE49-F238E27FC236}">
                  <a16:creationId xmlns:a16="http://schemas.microsoft.com/office/drawing/2014/main" id="{0D0209A9-8B0E-4994-9F32-6AEF70791083}"/>
                </a:ext>
              </a:extLst>
            </p:cNvPr>
            <p:cNvSpPr>
              <a:spLocks noChangeShapeType="1"/>
            </p:cNvSpPr>
            <p:nvPr/>
          </p:nvSpPr>
          <p:spPr bwMode="auto">
            <a:xfrm flipV="1">
              <a:off x="3892"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37" name="Line 2208">
              <a:extLst>
                <a:ext uri="{FF2B5EF4-FFF2-40B4-BE49-F238E27FC236}">
                  <a16:creationId xmlns:a16="http://schemas.microsoft.com/office/drawing/2014/main" id="{2574D8E3-4481-4F9C-B0E7-E866D9FD98C9}"/>
                </a:ext>
              </a:extLst>
            </p:cNvPr>
            <p:cNvSpPr>
              <a:spLocks noChangeShapeType="1"/>
            </p:cNvSpPr>
            <p:nvPr/>
          </p:nvSpPr>
          <p:spPr bwMode="auto">
            <a:xfrm flipV="1">
              <a:off x="3892"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38" name="Line 2209">
              <a:extLst>
                <a:ext uri="{FF2B5EF4-FFF2-40B4-BE49-F238E27FC236}">
                  <a16:creationId xmlns:a16="http://schemas.microsoft.com/office/drawing/2014/main" id="{17DE6B6E-2297-42C8-AF6D-B2BAD565A95A}"/>
                </a:ext>
              </a:extLst>
            </p:cNvPr>
            <p:cNvSpPr>
              <a:spLocks noChangeShapeType="1"/>
            </p:cNvSpPr>
            <p:nvPr/>
          </p:nvSpPr>
          <p:spPr bwMode="auto">
            <a:xfrm flipV="1">
              <a:off x="3892"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39" name="Line 2210">
              <a:extLst>
                <a:ext uri="{FF2B5EF4-FFF2-40B4-BE49-F238E27FC236}">
                  <a16:creationId xmlns:a16="http://schemas.microsoft.com/office/drawing/2014/main" id="{2755C07A-1D38-45B1-8C52-13912D35AE09}"/>
                </a:ext>
              </a:extLst>
            </p:cNvPr>
            <p:cNvSpPr>
              <a:spLocks noChangeShapeType="1"/>
            </p:cNvSpPr>
            <p:nvPr/>
          </p:nvSpPr>
          <p:spPr bwMode="auto">
            <a:xfrm flipV="1">
              <a:off x="3892"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40" name="Line 2211">
              <a:extLst>
                <a:ext uri="{FF2B5EF4-FFF2-40B4-BE49-F238E27FC236}">
                  <a16:creationId xmlns:a16="http://schemas.microsoft.com/office/drawing/2014/main" id="{FA4BB37A-9F12-4712-AB7D-D1592E6CD926}"/>
                </a:ext>
              </a:extLst>
            </p:cNvPr>
            <p:cNvSpPr>
              <a:spLocks noChangeShapeType="1"/>
            </p:cNvSpPr>
            <p:nvPr/>
          </p:nvSpPr>
          <p:spPr bwMode="auto">
            <a:xfrm flipV="1">
              <a:off x="3892"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41" name="Line 2212">
              <a:extLst>
                <a:ext uri="{FF2B5EF4-FFF2-40B4-BE49-F238E27FC236}">
                  <a16:creationId xmlns:a16="http://schemas.microsoft.com/office/drawing/2014/main" id="{332E26FD-AA6C-446E-AA4E-CF1C8FDD59F0}"/>
                </a:ext>
              </a:extLst>
            </p:cNvPr>
            <p:cNvSpPr>
              <a:spLocks noChangeShapeType="1"/>
            </p:cNvSpPr>
            <p:nvPr/>
          </p:nvSpPr>
          <p:spPr bwMode="auto">
            <a:xfrm flipV="1">
              <a:off x="3892"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42" name="Line 2213">
              <a:extLst>
                <a:ext uri="{FF2B5EF4-FFF2-40B4-BE49-F238E27FC236}">
                  <a16:creationId xmlns:a16="http://schemas.microsoft.com/office/drawing/2014/main" id="{7CC02D6B-694C-4D5B-95BF-15B8A40E3E66}"/>
                </a:ext>
              </a:extLst>
            </p:cNvPr>
            <p:cNvSpPr>
              <a:spLocks noChangeShapeType="1"/>
            </p:cNvSpPr>
            <p:nvPr/>
          </p:nvSpPr>
          <p:spPr bwMode="auto">
            <a:xfrm flipV="1">
              <a:off x="3892"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43" name="Line 2214">
              <a:extLst>
                <a:ext uri="{FF2B5EF4-FFF2-40B4-BE49-F238E27FC236}">
                  <a16:creationId xmlns:a16="http://schemas.microsoft.com/office/drawing/2014/main" id="{E3F7BBA6-1FF6-41B0-8E4D-D2E9E3A0E6C2}"/>
                </a:ext>
              </a:extLst>
            </p:cNvPr>
            <p:cNvSpPr>
              <a:spLocks noChangeShapeType="1"/>
            </p:cNvSpPr>
            <p:nvPr/>
          </p:nvSpPr>
          <p:spPr bwMode="auto">
            <a:xfrm flipV="1">
              <a:off x="3892"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44" name="Line 2215">
              <a:extLst>
                <a:ext uri="{FF2B5EF4-FFF2-40B4-BE49-F238E27FC236}">
                  <a16:creationId xmlns:a16="http://schemas.microsoft.com/office/drawing/2014/main" id="{B0A50912-59B6-412B-9DDE-21FF2D7AF8E5}"/>
                </a:ext>
              </a:extLst>
            </p:cNvPr>
            <p:cNvSpPr>
              <a:spLocks noChangeShapeType="1"/>
            </p:cNvSpPr>
            <p:nvPr/>
          </p:nvSpPr>
          <p:spPr bwMode="auto">
            <a:xfrm flipV="1">
              <a:off x="3892"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45" name="Line 2216">
              <a:extLst>
                <a:ext uri="{FF2B5EF4-FFF2-40B4-BE49-F238E27FC236}">
                  <a16:creationId xmlns:a16="http://schemas.microsoft.com/office/drawing/2014/main" id="{84398E91-823C-42D5-908D-168CAFAF8029}"/>
                </a:ext>
              </a:extLst>
            </p:cNvPr>
            <p:cNvSpPr>
              <a:spLocks noChangeShapeType="1"/>
            </p:cNvSpPr>
            <p:nvPr/>
          </p:nvSpPr>
          <p:spPr bwMode="auto">
            <a:xfrm flipV="1">
              <a:off x="3892"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46" name="Line 2217">
              <a:extLst>
                <a:ext uri="{FF2B5EF4-FFF2-40B4-BE49-F238E27FC236}">
                  <a16:creationId xmlns:a16="http://schemas.microsoft.com/office/drawing/2014/main" id="{6DB12228-90B6-4434-AD84-097B4F8952F3}"/>
                </a:ext>
              </a:extLst>
            </p:cNvPr>
            <p:cNvSpPr>
              <a:spLocks noChangeShapeType="1"/>
            </p:cNvSpPr>
            <p:nvPr/>
          </p:nvSpPr>
          <p:spPr bwMode="auto">
            <a:xfrm flipV="1">
              <a:off x="3892"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47" name="Line 2218">
              <a:extLst>
                <a:ext uri="{FF2B5EF4-FFF2-40B4-BE49-F238E27FC236}">
                  <a16:creationId xmlns:a16="http://schemas.microsoft.com/office/drawing/2014/main" id="{5775CCBF-4FA0-4B3D-B8FE-0BBC9BD95180}"/>
                </a:ext>
              </a:extLst>
            </p:cNvPr>
            <p:cNvSpPr>
              <a:spLocks noChangeShapeType="1"/>
            </p:cNvSpPr>
            <p:nvPr/>
          </p:nvSpPr>
          <p:spPr bwMode="auto">
            <a:xfrm flipV="1">
              <a:off x="3892"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48" name="Line 2219">
              <a:extLst>
                <a:ext uri="{FF2B5EF4-FFF2-40B4-BE49-F238E27FC236}">
                  <a16:creationId xmlns:a16="http://schemas.microsoft.com/office/drawing/2014/main" id="{3946D689-A428-4CA8-9AAF-710D1247A700}"/>
                </a:ext>
              </a:extLst>
            </p:cNvPr>
            <p:cNvSpPr>
              <a:spLocks noChangeShapeType="1"/>
            </p:cNvSpPr>
            <p:nvPr/>
          </p:nvSpPr>
          <p:spPr bwMode="auto">
            <a:xfrm flipV="1">
              <a:off x="3892"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49" name="Line 2220">
              <a:extLst>
                <a:ext uri="{FF2B5EF4-FFF2-40B4-BE49-F238E27FC236}">
                  <a16:creationId xmlns:a16="http://schemas.microsoft.com/office/drawing/2014/main" id="{8EC5AD03-7FC4-4C9B-B87F-1912F5CF9D44}"/>
                </a:ext>
              </a:extLst>
            </p:cNvPr>
            <p:cNvSpPr>
              <a:spLocks noChangeShapeType="1"/>
            </p:cNvSpPr>
            <p:nvPr/>
          </p:nvSpPr>
          <p:spPr bwMode="auto">
            <a:xfrm flipV="1">
              <a:off x="3892"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50" name="Line 2221">
              <a:extLst>
                <a:ext uri="{FF2B5EF4-FFF2-40B4-BE49-F238E27FC236}">
                  <a16:creationId xmlns:a16="http://schemas.microsoft.com/office/drawing/2014/main" id="{35BD82DD-0A03-4DBB-94EF-093124C00F0C}"/>
                </a:ext>
              </a:extLst>
            </p:cNvPr>
            <p:cNvSpPr>
              <a:spLocks noChangeShapeType="1"/>
            </p:cNvSpPr>
            <p:nvPr/>
          </p:nvSpPr>
          <p:spPr bwMode="auto">
            <a:xfrm flipV="1">
              <a:off x="3892"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51" name="Line 2222">
              <a:extLst>
                <a:ext uri="{FF2B5EF4-FFF2-40B4-BE49-F238E27FC236}">
                  <a16:creationId xmlns:a16="http://schemas.microsoft.com/office/drawing/2014/main" id="{5376A17C-1CBF-4EF4-977F-7A0A328A9D9E}"/>
                </a:ext>
              </a:extLst>
            </p:cNvPr>
            <p:cNvSpPr>
              <a:spLocks noChangeShapeType="1"/>
            </p:cNvSpPr>
            <p:nvPr/>
          </p:nvSpPr>
          <p:spPr bwMode="auto">
            <a:xfrm flipV="1">
              <a:off x="3892"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52" name="Line 2223">
              <a:extLst>
                <a:ext uri="{FF2B5EF4-FFF2-40B4-BE49-F238E27FC236}">
                  <a16:creationId xmlns:a16="http://schemas.microsoft.com/office/drawing/2014/main" id="{341CE4AE-3DC7-496F-9798-3B55210D7AC9}"/>
                </a:ext>
              </a:extLst>
            </p:cNvPr>
            <p:cNvSpPr>
              <a:spLocks noChangeShapeType="1"/>
            </p:cNvSpPr>
            <p:nvPr/>
          </p:nvSpPr>
          <p:spPr bwMode="auto">
            <a:xfrm flipV="1">
              <a:off x="3892"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53" name="Line 2224">
              <a:extLst>
                <a:ext uri="{FF2B5EF4-FFF2-40B4-BE49-F238E27FC236}">
                  <a16:creationId xmlns:a16="http://schemas.microsoft.com/office/drawing/2014/main" id="{B28762E2-9A29-4202-945D-B45EB84F49E2}"/>
                </a:ext>
              </a:extLst>
            </p:cNvPr>
            <p:cNvSpPr>
              <a:spLocks noChangeShapeType="1"/>
            </p:cNvSpPr>
            <p:nvPr/>
          </p:nvSpPr>
          <p:spPr bwMode="auto">
            <a:xfrm flipV="1">
              <a:off x="3892"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54" name="Line 2225">
              <a:extLst>
                <a:ext uri="{FF2B5EF4-FFF2-40B4-BE49-F238E27FC236}">
                  <a16:creationId xmlns:a16="http://schemas.microsoft.com/office/drawing/2014/main" id="{2DBC5387-1678-4E7E-BDE4-61730A4F71D2}"/>
                </a:ext>
              </a:extLst>
            </p:cNvPr>
            <p:cNvSpPr>
              <a:spLocks noChangeShapeType="1"/>
            </p:cNvSpPr>
            <p:nvPr/>
          </p:nvSpPr>
          <p:spPr bwMode="auto">
            <a:xfrm flipV="1">
              <a:off x="3892"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55" name="Line 2226">
              <a:extLst>
                <a:ext uri="{FF2B5EF4-FFF2-40B4-BE49-F238E27FC236}">
                  <a16:creationId xmlns:a16="http://schemas.microsoft.com/office/drawing/2014/main" id="{8B3B14AC-E942-4108-9E6F-1485A520DF77}"/>
                </a:ext>
              </a:extLst>
            </p:cNvPr>
            <p:cNvSpPr>
              <a:spLocks noChangeShapeType="1"/>
            </p:cNvSpPr>
            <p:nvPr/>
          </p:nvSpPr>
          <p:spPr bwMode="auto">
            <a:xfrm flipV="1">
              <a:off x="3892"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56" name="Line 2227">
              <a:extLst>
                <a:ext uri="{FF2B5EF4-FFF2-40B4-BE49-F238E27FC236}">
                  <a16:creationId xmlns:a16="http://schemas.microsoft.com/office/drawing/2014/main" id="{6D785C45-F93B-4AFC-9846-CA926FFF8E6C}"/>
                </a:ext>
              </a:extLst>
            </p:cNvPr>
            <p:cNvSpPr>
              <a:spLocks noChangeShapeType="1"/>
            </p:cNvSpPr>
            <p:nvPr/>
          </p:nvSpPr>
          <p:spPr bwMode="auto">
            <a:xfrm flipV="1">
              <a:off x="3892"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57" name="Line 2228">
              <a:extLst>
                <a:ext uri="{FF2B5EF4-FFF2-40B4-BE49-F238E27FC236}">
                  <a16:creationId xmlns:a16="http://schemas.microsoft.com/office/drawing/2014/main" id="{645B99BC-4927-41E7-BC48-CDBF4CD44D32}"/>
                </a:ext>
              </a:extLst>
            </p:cNvPr>
            <p:cNvSpPr>
              <a:spLocks noChangeShapeType="1"/>
            </p:cNvSpPr>
            <p:nvPr/>
          </p:nvSpPr>
          <p:spPr bwMode="auto">
            <a:xfrm flipV="1">
              <a:off x="3892"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58" name="Line 2229">
              <a:extLst>
                <a:ext uri="{FF2B5EF4-FFF2-40B4-BE49-F238E27FC236}">
                  <a16:creationId xmlns:a16="http://schemas.microsoft.com/office/drawing/2014/main" id="{FAED1A8A-836E-455D-86FD-7B4362B01CCA}"/>
                </a:ext>
              </a:extLst>
            </p:cNvPr>
            <p:cNvSpPr>
              <a:spLocks noChangeShapeType="1"/>
            </p:cNvSpPr>
            <p:nvPr/>
          </p:nvSpPr>
          <p:spPr bwMode="auto">
            <a:xfrm flipV="1">
              <a:off x="3892"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59" name="Rectangle 2230">
              <a:extLst>
                <a:ext uri="{FF2B5EF4-FFF2-40B4-BE49-F238E27FC236}">
                  <a16:creationId xmlns:a16="http://schemas.microsoft.com/office/drawing/2014/main" id="{6F943CAC-2483-4153-9CA7-A024E1BEE40A}"/>
                </a:ext>
              </a:extLst>
            </p:cNvPr>
            <p:cNvSpPr>
              <a:spLocks noChangeArrowheads="1"/>
            </p:cNvSpPr>
            <p:nvPr/>
          </p:nvSpPr>
          <p:spPr bwMode="auto">
            <a:xfrm>
              <a:off x="3700" y="2081"/>
              <a:ext cx="387" cy="262"/>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8860" name="Group 2233">
              <a:extLst>
                <a:ext uri="{FF2B5EF4-FFF2-40B4-BE49-F238E27FC236}">
                  <a16:creationId xmlns:a16="http://schemas.microsoft.com/office/drawing/2014/main" id="{8284AC45-0F9E-41D9-9B16-D97AD8B86E00}"/>
                </a:ext>
              </a:extLst>
            </p:cNvPr>
            <p:cNvGrpSpPr>
              <a:grpSpLocks/>
            </p:cNvGrpSpPr>
            <p:nvPr/>
          </p:nvGrpSpPr>
          <p:grpSpPr bwMode="auto">
            <a:xfrm>
              <a:off x="2882" y="2365"/>
              <a:ext cx="385" cy="258"/>
              <a:chOff x="2882" y="2365"/>
              <a:chExt cx="385" cy="258"/>
            </a:xfrm>
          </p:grpSpPr>
          <p:sp>
            <p:nvSpPr>
              <p:cNvPr id="9008" name="Rectangle 2231">
                <a:extLst>
                  <a:ext uri="{FF2B5EF4-FFF2-40B4-BE49-F238E27FC236}">
                    <a16:creationId xmlns:a16="http://schemas.microsoft.com/office/drawing/2014/main" id="{7AA9DEE0-613F-43DA-A2D1-D05FB16D77D3}"/>
                  </a:ext>
                </a:extLst>
              </p:cNvPr>
              <p:cNvSpPr>
                <a:spLocks noChangeArrowheads="1"/>
              </p:cNvSpPr>
              <p:nvPr/>
            </p:nvSpPr>
            <p:spPr bwMode="auto">
              <a:xfrm>
                <a:off x="2882" y="2365"/>
                <a:ext cx="385" cy="25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009" name="Rectangle 2232">
                <a:extLst>
                  <a:ext uri="{FF2B5EF4-FFF2-40B4-BE49-F238E27FC236}">
                    <a16:creationId xmlns:a16="http://schemas.microsoft.com/office/drawing/2014/main" id="{5127C8F7-BC11-493F-99CB-8C63D1512B98}"/>
                  </a:ext>
                </a:extLst>
              </p:cNvPr>
              <p:cNvSpPr>
                <a:spLocks noChangeArrowheads="1"/>
              </p:cNvSpPr>
              <p:nvPr/>
            </p:nvSpPr>
            <p:spPr bwMode="auto">
              <a:xfrm>
                <a:off x="2882" y="2365"/>
                <a:ext cx="385" cy="258"/>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8861" name="Group 2236">
              <a:extLst>
                <a:ext uri="{FF2B5EF4-FFF2-40B4-BE49-F238E27FC236}">
                  <a16:creationId xmlns:a16="http://schemas.microsoft.com/office/drawing/2014/main" id="{3238F699-368F-4628-93C5-99543E260CFD}"/>
                </a:ext>
              </a:extLst>
            </p:cNvPr>
            <p:cNvGrpSpPr>
              <a:grpSpLocks/>
            </p:cNvGrpSpPr>
            <p:nvPr/>
          </p:nvGrpSpPr>
          <p:grpSpPr bwMode="auto">
            <a:xfrm>
              <a:off x="3074" y="2400"/>
              <a:ext cx="20" cy="93"/>
              <a:chOff x="3074" y="2400"/>
              <a:chExt cx="20" cy="93"/>
            </a:xfrm>
          </p:grpSpPr>
          <p:sp>
            <p:nvSpPr>
              <p:cNvPr id="9006" name="Freeform 2234">
                <a:extLst>
                  <a:ext uri="{FF2B5EF4-FFF2-40B4-BE49-F238E27FC236}">
                    <a16:creationId xmlns:a16="http://schemas.microsoft.com/office/drawing/2014/main" id="{F5319193-623E-4343-8190-25AB1114C67A}"/>
                  </a:ext>
                </a:extLst>
              </p:cNvPr>
              <p:cNvSpPr>
                <a:spLocks/>
              </p:cNvSpPr>
              <p:nvPr/>
            </p:nvSpPr>
            <p:spPr bwMode="auto">
              <a:xfrm>
                <a:off x="3074" y="2400"/>
                <a:ext cx="20" cy="93"/>
              </a:xfrm>
              <a:custGeom>
                <a:avLst/>
                <a:gdLst>
                  <a:gd name="T0" fmla="*/ 20 w 128"/>
                  <a:gd name="T1" fmla="*/ 0 h 605"/>
                  <a:gd name="T2" fmla="*/ 0 w 128"/>
                  <a:gd name="T3" fmla="*/ 0 h 605"/>
                  <a:gd name="T4" fmla="*/ 0 w 128"/>
                  <a:gd name="T5" fmla="*/ 93 h 605"/>
                  <a:gd name="T6" fmla="*/ 20 w 128"/>
                  <a:gd name="T7" fmla="*/ 0 h 6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8" h="605">
                    <a:moveTo>
                      <a:pt x="128" y="0"/>
                    </a:moveTo>
                    <a:cubicBezTo>
                      <a:pt x="80" y="0"/>
                      <a:pt x="32" y="0"/>
                      <a:pt x="0" y="0"/>
                    </a:cubicBezTo>
                    <a:lnTo>
                      <a:pt x="0" y="605"/>
                    </a:lnTo>
                    <a:lnTo>
                      <a:pt x="128" y="0"/>
                    </a:lnTo>
                    <a:close/>
                  </a:path>
                </a:pathLst>
              </a:custGeom>
              <a:solidFill>
                <a:srgbClr val="808080"/>
              </a:solidFill>
              <a:ln w="0">
                <a:solidFill>
                  <a:srgbClr val="000000"/>
                </a:solidFill>
                <a:prstDash val="solid"/>
                <a:round/>
                <a:headEnd/>
                <a:tailEnd/>
              </a:ln>
            </p:spPr>
            <p:txBody>
              <a:bodyPr/>
              <a:lstStyle/>
              <a:p>
                <a:endParaRPr lang="en-GB"/>
              </a:p>
            </p:txBody>
          </p:sp>
          <p:sp>
            <p:nvSpPr>
              <p:cNvPr id="9007" name="Freeform 2235">
                <a:extLst>
                  <a:ext uri="{FF2B5EF4-FFF2-40B4-BE49-F238E27FC236}">
                    <a16:creationId xmlns:a16="http://schemas.microsoft.com/office/drawing/2014/main" id="{08637BB3-B578-49A5-99F7-BED581F9E515}"/>
                  </a:ext>
                </a:extLst>
              </p:cNvPr>
              <p:cNvSpPr>
                <a:spLocks/>
              </p:cNvSpPr>
              <p:nvPr/>
            </p:nvSpPr>
            <p:spPr bwMode="auto">
              <a:xfrm>
                <a:off x="3074" y="2400"/>
                <a:ext cx="20" cy="93"/>
              </a:xfrm>
              <a:custGeom>
                <a:avLst/>
                <a:gdLst>
                  <a:gd name="T0" fmla="*/ 20 w 128"/>
                  <a:gd name="T1" fmla="*/ 0 h 605"/>
                  <a:gd name="T2" fmla="*/ 0 w 128"/>
                  <a:gd name="T3" fmla="*/ 0 h 605"/>
                  <a:gd name="T4" fmla="*/ 0 w 128"/>
                  <a:gd name="T5" fmla="*/ 93 h 605"/>
                  <a:gd name="T6" fmla="*/ 20 w 128"/>
                  <a:gd name="T7" fmla="*/ 0 h 6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8" h="605">
                    <a:moveTo>
                      <a:pt x="128" y="0"/>
                    </a:moveTo>
                    <a:cubicBezTo>
                      <a:pt x="80" y="0"/>
                      <a:pt x="32" y="0"/>
                      <a:pt x="0" y="0"/>
                    </a:cubicBezTo>
                    <a:lnTo>
                      <a:pt x="0" y="605"/>
                    </a:lnTo>
                    <a:lnTo>
                      <a:pt x="128"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8862" name="Group 2239">
              <a:extLst>
                <a:ext uri="{FF2B5EF4-FFF2-40B4-BE49-F238E27FC236}">
                  <a16:creationId xmlns:a16="http://schemas.microsoft.com/office/drawing/2014/main" id="{29F3FBAD-7A7D-489F-8120-79A957252FD7}"/>
                </a:ext>
              </a:extLst>
            </p:cNvPr>
            <p:cNvGrpSpPr>
              <a:grpSpLocks/>
            </p:cNvGrpSpPr>
            <p:nvPr/>
          </p:nvGrpSpPr>
          <p:grpSpPr bwMode="auto">
            <a:xfrm>
              <a:off x="3074" y="2400"/>
              <a:ext cx="64" cy="93"/>
              <a:chOff x="3074" y="2400"/>
              <a:chExt cx="64" cy="93"/>
            </a:xfrm>
          </p:grpSpPr>
          <p:sp>
            <p:nvSpPr>
              <p:cNvPr id="9004" name="Freeform 2237">
                <a:extLst>
                  <a:ext uri="{FF2B5EF4-FFF2-40B4-BE49-F238E27FC236}">
                    <a16:creationId xmlns:a16="http://schemas.microsoft.com/office/drawing/2014/main" id="{E3ED19D4-FF36-4886-B9BB-6ADF302FDBEC}"/>
                  </a:ext>
                </a:extLst>
              </p:cNvPr>
              <p:cNvSpPr>
                <a:spLocks/>
              </p:cNvSpPr>
              <p:nvPr/>
            </p:nvSpPr>
            <p:spPr bwMode="auto">
              <a:xfrm>
                <a:off x="3074" y="2400"/>
                <a:ext cx="64" cy="93"/>
              </a:xfrm>
              <a:custGeom>
                <a:avLst/>
                <a:gdLst>
                  <a:gd name="T0" fmla="*/ 64 w 417"/>
                  <a:gd name="T1" fmla="*/ 24 h 605"/>
                  <a:gd name="T2" fmla="*/ 19 w 417"/>
                  <a:gd name="T3" fmla="*/ 0 h 605"/>
                  <a:gd name="T4" fmla="*/ 0 w 417"/>
                  <a:gd name="T5" fmla="*/ 93 h 605"/>
                  <a:gd name="T6" fmla="*/ 64 w 417"/>
                  <a:gd name="T7" fmla="*/ 24 h 6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17" h="605">
                    <a:moveTo>
                      <a:pt x="417" y="155"/>
                    </a:moveTo>
                    <a:cubicBezTo>
                      <a:pt x="324" y="78"/>
                      <a:pt x="232" y="31"/>
                      <a:pt x="124" y="0"/>
                    </a:cubicBezTo>
                    <a:lnTo>
                      <a:pt x="0" y="605"/>
                    </a:lnTo>
                    <a:lnTo>
                      <a:pt x="417" y="155"/>
                    </a:lnTo>
                    <a:close/>
                  </a:path>
                </a:pathLst>
              </a:custGeom>
              <a:solidFill>
                <a:srgbClr val="C0C0C0"/>
              </a:solidFill>
              <a:ln w="0">
                <a:solidFill>
                  <a:srgbClr val="000000"/>
                </a:solidFill>
                <a:prstDash val="solid"/>
                <a:round/>
                <a:headEnd/>
                <a:tailEnd/>
              </a:ln>
            </p:spPr>
            <p:txBody>
              <a:bodyPr/>
              <a:lstStyle/>
              <a:p>
                <a:endParaRPr lang="en-GB"/>
              </a:p>
            </p:txBody>
          </p:sp>
          <p:sp>
            <p:nvSpPr>
              <p:cNvPr id="9005" name="Freeform 2238">
                <a:extLst>
                  <a:ext uri="{FF2B5EF4-FFF2-40B4-BE49-F238E27FC236}">
                    <a16:creationId xmlns:a16="http://schemas.microsoft.com/office/drawing/2014/main" id="{383B5C0D-B449-42A1-B6AD-778FC2D87F4B}"/>
                  </a:ext>
                </a:extLst>
              </p:cNvPr>
              <p:cNvSpPr>
                <a:spLocks/>
              </p:cNvSpPr>
              <p:nvPr/>
            </p:nvSpPr>
            <p:spPr bwMode="auto">
              <a:xfrm>
                <a:off x="3074" y="2400"/>
                <a:ext cx="64" cy="93"/>
              </a:xfrm>
              <a:custGeom>
                <a:avLst/>
                <a:gdLst>
                  <a:gd name="T0" fmla="*/ 64 w 417"/>
                  <a:gd name="T1" fmla="*/ 24 h 605"/>
                  <a:gd name="T2" fmla="*/ 19 w 417"/>
                  <a:gd name="T3" fmla="*/ 0 h 605"/>
                  <a:gd name="T4" fmla="*/ 0 w 417"/>
                  <a:gd name="T5" fmla="*/ 93 h 605"/>
                  <a:gd name="T6" fmla="*/ 64 w 417"/>
                  <a:gd name="T7" fmla="*/ 24 h 6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17" h="605">
                    <a:moveTo>
                      <a:pt x="417" y="155"/>
                    </a:moveTo>
                    <a:cubicBezTo>
                      <a:pt x="324" y="78"/>
                      <a:pt x="232" y="31"/>
                      <a:pt x="124" y="0"/>
                    </a:cubicBezTo>
                    <a:lnTo>
                      <a:pt x="0" y="605"/>
                    </a:lnTo>
                    <a:lnTo>
                      <a:pt x="417" y="155"/>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8863" name="Group 2242">
              <a:extLst>
                <a:ext uri="{FF2B5EF4-FFF2-40B4-BE49-F238E27FC236}">
                  <a16:creationId xmlns:a16="http://schemas.microsoft.com/office/drawing/2014/main" id="{B7B1DDEC-7AF7-4666-B400-02B4A2A0E570}"/>
                </a:ext>
              </a:extLst>
            </p:cNvPr>
            <p:cNvGrpSpPr>
              <a:grpSpLocks/>
            </p:cNvGrpSpPr>
            <p:nvPr/>
          </p:nvGrpSpPr>
          <p:grpSpPr bwMode="auto">
            <a:xfrm>
              <a:off x="3074" y="2423"/>
              <a:ext cx="76" cy="70"/>
              <a:chOff x="3074" y="2423"/>
              <a:chExt cx="76" cy="70"/>
            </a:xfrm>
          </p:grpSpPr>
          <p:sp>
            <p:nvSpPr>
              <p:cNvPr id="9002" name="Freeform 2240">
                <a:extLst>
                  <a:ext uri="{FF2B5EF4-FFF2-40B4-BE49-F238E27FC236}">
                    <a16:creationId xmlns:a16="http://schemas.microsoft.com/office/drawing/2014/main" id="{9175CFB1-4621-487E-898E-FD10F44BD845}"/>
                  </a:ext>
                </a:extLst>
              </p:cNvPr>
              <p:cNvSpPr>
                <a:spLocks/>
              </p:cNvSpPr>
              <p:nvPr/>
            </p:nvSpPr>
            <p:spPr bwMode="auto">
              <a:xfrm>
                <a:off x="3074" y="2423"/>
                <a:ext cx="76" cy="70"/>
              </a:xfrm>
              <a:custGeom>
                <a:avLst/>
                <a:gdLst>
                  <a:gd name="T0" fmla="*/ 76 w 495"/>
                  <a:gd name="T1" fmla="*/ 19 h 450"/>
                  <a:gd name="T2" fmla="*/ 64 w 495"/>
                  <a:gd name="T3" fmla="*/ 0 h 450"/>
                  <a:gd name="T4" fmla="*/ 0 w 495"/>
                  <a:gd name="T5" fmla="*/ 70 h 450"/>
                  <a:gd name="T6" fmla="*/ 76 w 495"/>
                  <a:gd name="T7" fmla="*/ 19 h 45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95" h="450">
                    <a:moveTo>
                      <a:pt x="495" y="125"/>
                    </a:moveTo>
                    <a:cubicBezTo>
                      <a:pt x="479" y="78"/>
                      <a:pt x="448" y="47"/>
                      <a:pt x="417" y="0"/>
                    </a:cubicBezTo>
                    <a:lnTo>
                      <a:pt x="0" y="450"/>
                    </a:lnTo>
                    <a:lnTo>
                      <a:pt x="495" y="125"/>
                    </a:lnTo>
                    <a:close/>
                  </a:path>
                </a:pathLst>
              </a:custGeom>
              <a:solidFill>
                <a:srgbClr val="000000"/>
              </a:solidFill>
              <a:ln w="0">
                <a:solidFill>
                  <a:srgbClr val="000000"/>
                </a:solidFill>
                <a:prstDash val="solid"/>
                <a:round/>
                <a:headEnd/>
                <a:tailEnd/>
              </a:ln>
            </p:spPr>
            <p:txBody>
              <a:bodyPr/>
              <a:lstStyle/>
              <a:p>
                <a:endParaRPr lang="en-GB"/>
              </a:p>
            </p:txBody>
          </p:sp>
          <p:sp>
            <p:nvSpPr>
              <p:cNvPr id="9003" name="Freeform 2241">
                <a:extLst>
                  <a:ext uri="{FF2B5EF4-FFF2-40B4-BE49-F238E27FC236}">
                    <a16:creationId xmlns:a16="http://schemas.microsoft.com/office/drawing/2014/main" id="{14B1ACC6-B452-4958-B67A-02F57A2F9024}"/>
                  </a:ext>
                </a:extLst>
              </p:cNvPr>
              <p:cNvSpPr>
                <a:spLocks/>
              </p:cNvSpPr>
              <p:nvPr/>
            </p:nvSpPr>
            <p:spPr bwMode="auto">
              <a:xfrm>
                <a:off x="3074" y="2423"/>
                <a:ext cx="76" cy="70"/>
              </a:xfrm>
              <a:custGeom>
                <a:avLst/>
                <a:gdLst>
                  <a:gd name="T0" fmla="*/ 76 w 495"/>
                  <a:gd name="T1" fmla="*/ 19 h 450"/>
                  <a:gd name="T2" fmla="*/ 64 w 495"/>
                  <a:gd name="T3" fmla="*/ 0 h 450"/>
                  <a:gd name="T4" fmla="*/ 0 w 495"/>
                  <a:gd name="T5" fmla="*/ 70 h 450"/>
                  <a:gd name="T6" fmla="*/ 76 w 495"/>
                  <a:gd name="T7" fmla="*/ 19 h 45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95" h="450">
                    <a:moveTo>
                      <a:pt x="495" y="125"/>
                    </a:moveTo>
                    <a:cubicBezTo>
                      <a:pt x="479" y="78"/>
                      <a:pt x="448" y="47"/>
                      <a:pt x="417" y="0"/>
                    </a:cubicBezTo>
                    <a:lnTo>
                      <a:pt x="0" y="450"/>
                    </a:lnTo>
                    <a:lnTo>
                      <a:pt x="495" y="125"/>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8864" name="Group 2245">
              <a:extLst>
                <a:ext uri="{FF2B5EF4-FFF2-40B4-BE49-F238E27FC236}">
                  <a16:creationId xmlns:a16="http://schemas.microsoft.com/office/drawing/2014/main" id="{E5121467-1E5F-44BB-84F2-4D127B70FFB5}"/>
                </a:ext>
              </a:extLst>
            </p:cNvPr>
            <p:cNvGrpSpPr>
              <a:grpSpLocks/>
            </p:cNvGrpSpPr>
            <p:nvPr/>
          </p:nvGrpSpPr>
          <p:grpSpPr bwMode="auto">
            <a:xfrm>
              <a:off x="2982" y="2400"/>
              <a:ext cx="185" cy="185"/>
              <a:chOff x="2982" y="2400"/>
              <a:chExt cx="185" cy="185"/>
            </a:xfrm>
          </p:grpSpPr>
          <p:sp>
            <p:nvSpPr>
              <p:cNvPr id="9000" name="Freeform 2243">
                <a:extLst>
                  <a:ext uri="{FF2B5EF4-FFF2-40B4-BE49-F238E27FC236}">
                    <a16:creationId xmlns:a16="http://schemas.microsoft.com/office/drawing/2014/main" id="{EB262E48-5542-46CB-9852-1AE6AC3C4790}"/>
                  </a:ext>
                </a:extLst>
              </p:cNvPr>
              <p:cNvSpPr>
                <a:spLocks/>
              </p:cNvSpPr>
              <p:nvPr/>
            </p:nvSpPr>
            <p:spPr bwMode="auto">
              <a:xfrm>
                <a:off x="2982" y="2400"/>
                <a:ext cx="185" cy="185"/>
              </a:xfrm>
              <a:custGeom>
                <a:avLst/>
                <a:gdLst>
                  <a:gd name="T0" fmla="*/ 90 w 1206"/>
                  <a:gd name="T1" fmla="*/ 0 h 1205"/>
                  <a:gd name="T2" fmla="*/ 0 w 1206"/>
                  <a:gd name="T3" fmla="*/ 90 h 1205"/>
                  <a:gd name="T4" fmla="*/ 93 w 1206"/>
                  <a:gd name="T5" fmla="*/ 185 h 1205"/>
                  <a:gd name="T6" fmla="*/ 185 w 1206"/>
                  <a:gd name="T7" fmla="*/ 93 h 1205"/>
                  <a:gd name="T8" fmla="*/ 168 w 1206"/>
                  <a:gd name="T9" fmla="*/ 43 h 1205"/>
                  <a:gd name="T10" fmla="*/ 93 w 1206"/>
                  <a:gd name="T11" fmla="*/ 93 h 1205"/>
                  <a:gd name="T12" fmla="*/ 90 w 1206"/>
                  <a:gd name="T13" fmla="*/ 0 h 120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6" h="1205">
                    <a:moveTo>
                      <a:pt x="587" y="0"/>
                    </a:moveTo>
                    <a:cubicBezTo>
                      <a:pt x="263" y="0"/>
                      <a:pt x="0" y="263"/>
                      <a:pt x="0" y="587"/>
                    </a:cubicBezTo>
                    <a:cubicBezTo>
                      <a:pt x="0" y="927"/>
                      <a:pt x="263" y="1205"/>
                      <a:pt x="603" y="1205"/>
                    </a:cubicBezTo>
                    <a:cubicBezTo>
                      <a:pt x="927" y="1205"/>
                      <a:pt x="1206" y="927"/>
                      <a:pt x="1206" y="603"/>
                    </a:cubicBezTo>
                    <a:cubicBezTo>
                      <a:pt x="1190" y="479"/>
                      <a:pt x="1159" y="371"/>
                      <a:pt x="1098" y="278"/>
                    </a:cubicBezTo>
                    <a:lnTo>
                      <a:pt x="603" y="603"/>
                    </a:lnTo>
                    <a:lnTo>
                      <a:pt x="587" y="0"/>
                    </a:lnTo>
                    <a:close/>
                  </a:path>
                </a:pathLst>
              </a:custGeom>
              <a:solidFill>
                <a:srgbClr val="FFFFFF"/>
              </a:solidFill>
              <a:ln w="0">
                <a:solidFill>
                  <a:srgbClr val="000000"/>
                </a:solidFill>
                <a:prstDash val="solid"/>
                <a:round/>
                <a:headEnd/>
                <a:tailEnd/>
              </a:ln>
            </p:spPr>
            <p:txBody>
              <a:bodyPr/>
              <a:lstStyle/>
              <a:p>
                <a:endParaRPr lang="en-GB"/>
              </a:p>
            </p:txBody>
          </p:sp>
          <p:sp>
            <p:nvSpPr>
              <p:cNvPr id="9001" name="Freeform 2244">
                <a:extLst>
                  <a:ext uri="{FF2B5EF4-FFF2-40B4-BE49-F238E27FC236}">
                    <a16:creationId xmlns:a16="http://schemas.microsoft.com/office/drawing/2014/main" id="{96964322-3CCE-4794-9137-A46B60E33CC1}"/>
                  </a:ext>
                </a:extLst>
              </p:cNvPr>
              <p:cNvSpPr>
                <a:spLocks/>
              </p:cNvSpPr>
              <p:nvPr/>
            </p:nvSpPr>
            <p:spPr bwMode="auto">
              <a:xfrm>
                <a:off x="2982" y="2400"/>
                <a:ext cx="185" cy="185"/>
              </a:xfrm>
              <a:custGeom>
                <a:avLst/>
                <a:gdLst>
                  <a:gd name="T0" fmla="*/ 90 w 1206"/>
                  <a:gd name="T1" fmla="*/ 0 h 1205"/>
                  <a:gd name="T2" fmla="*/ 0 w 1206"/>
                  <a:gd name="T3" fmla="*/ 90 h 1205"/>
                  <a:gd name="T4" fmla="*/ 93 w 1206"/>
                  <a:gd name="T5" fmla="*/ 185 h 1205"/>
                  <a:gd name="T6" fmla="*/ 185 w 1206"/>
                  <a:gd name="T7" fmla="*/ 93 h 1205"/>
                  <a:gd name="T8" fmla="*/ 168 w 1206"/>
                  <a:gd name="T9" fmla="*/ 43 h 1205"/>
                  <a:gd name="T10" fmla="*/ 93 w 1206"/>
                  <a:gd name="T11" fmla="*/ 93 h 1205"/>
                  <a:gd name="T12" fmla="*/ 90 w 1206"/>
                  <a:gd name="T13" fmla="*/ 0 h 120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6" h="1205">
                    <a:moveTo>
                      <a:pt x="587" y="0"/>
                    </a:moveTo>
                    <a:cubicBezTo>
                      <a:pt x="263" y="0"/>
                      <a:pt x="0" y="263"/>
                      <a:pt x="0" y="587"/>
                    </a:cubicBezTo>
                    <a:cubicBezTo>
                      <a:pt x="0" y="927"/>
                      <a:pt x="263" y="1205"/>
                      <a:pt x="603" y="1205"/>
                    </a:cubicBezTo>
                    <a:cubicBezTo>
                      <a:pt x="927" y="1205"/>
                      <a:pt x="1206" y="927"/>
                      <a:pt x="1206" y="603"/>
                    </a:cubicBezTo>
                    <a:cubicBezTo>
                      <a:pt x="1190" y="479"/>
                      <a:pt x="1159" y="371"/>
                      <a:pt x="1098" y="278"/>
                    </a:cubicBezTo>
                    <a:lnTo>
                      <a:pt x="603" y="603"/>
                    </a:lnTo>
                    <a:lnTo>
                      <a:pt x="587"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8865" name="Line 2246">
              <a:extLst>
                <a:ext uri="{FF2B5EF4-FFF2-40B4-BE49-F238E27FC236}">
                  <a16:creationId xmlns:a16="http://schemas.microsoft.com/office/drawing/2014/main" id="{11D1D33A-C19F-4F0E-9FD9-A5F877FD3889}"/>
                </a:ext>
              </a:extLst>
            </p:cNvPr>
            <p:cNvSpPr>
              <a:spLocks noChangeShapeType="1"/>
            </p:cNvSpPr>
            <p:nvPr/>
          </p:nvSpPr>
          <p:spPr bwMode="auto">
            <a:xfrm flipV="1">
              <a:off x="3074"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66" name="Line 2247">
              <a:extLst>
                <a:ext uri="{FF2B5EF4-FFF2-40B4-BE49-F238E27FC236}">
                  <a16:creationId xmlns:a16="http://schemas.microsoft.com/office/drawing/2014/main" id="{742AE0A5-6975-48A0-AA6A-5DB59D47EE36}"/>
                </a:ext>
              </a:extLst>
            </p:cNvPr>
            <p:cNvSpPr>
              <a:spLocks noChangeShapeType="1"/>
            </p:cNvSpPr>
            <p:nvPr/>
          </p:nvSpPr>
          <p:spPr bwMode="auto">
            <a:xfrm flipV="1">
              <a:off x="3074"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67" name="Line 2248">
              <a:extLst>
                <a:ext uri="{FF2B5EF4-FFF2-40B4-BE49-F238E27FC236}">
                  <a16:creationId xmlns:a16="http://schemas.microsoft.com/office/drawing/2014/main" id="{0BAAD986-3870-400F-B1BC-011ABCFFA5B4}"/>
                </a:ext>
              </a:extLst>
            </p:cNvPr>
            <p:cNvSpPr>
              <a:spLocks noChangeShapeType="1"/>
            </p:cNvSpPr>
            <p:nvPr/>
          </p:nvSpPr>
          <p:spPr bwMode="auto">
            <a:xfrm flipV="1">
              <a:off x="3074"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68" name="Line 2249">
              <a:extLst>
                <a:ext uri="{FF2B5EF4-FFF2-40B4-BE49-F238E27FC236}">
                  <a16:creationId xmlns:a16="http://schemas.microsoft.com/office/drawing/2014/main" id="{C4BC1576-302F-48EE-A131-B774410F0915}"/>
                </a:ext>
              </a:extLst>
            </p:cNvPr>
            <p:cNvSpPr>
              <a:spLocks noChangeShapeType="1"/>
            </p:cNvSpPr>
            <p:nvPr/>
          </p:nvSpPr>
          <p:spPr bwMode="auto">
            <a:xfrm flipV="1">
              <a:off x="3074"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69" name="Line 2250">
              <a:extLst>
                <a:ext uri="{FF2B5EF4-FFF2-40B4-BE49-F238E27FC236}">
                  <a16:creationId xmlns:a16="http://schemas.microsoft.com/office/drawing/2014/main" id="{8C924E5E-98E5-4AA0-BD13-725CBBC275E8}"/>
                </a:ext>
              </a:extLst>
            </p:cNvPr>
            <p:cNvSpPr>
              <a:spLocks noChangeShapeType="1"/>
            </p:cNvSpPr>
            <p:nvPr/>
          </p:nvSpPr>
          <p:spPr bwMode="auto">
            <a:xfrm flipV="1">
              <a:off x="3074"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70" name="Line 2251">
              <a:extLst>
                <a:ext uri="{FF2B5EF4-FFF2-40B4-BE49-F238E27FC236}">
                  <a16:creationId xmlns:a16="http://schemas.microsoft.com/office/drawing/2014/main" id="{44C9A279-46C9-447D-AE38-2F2A4417E396}"/>
                </a:ext>
              </a:extLst>
            </p:cNvPr>
            <p:cNvSpPr>
              <a:spLocks noChangeShapeType="1"/>
            </p:cNvSpPr>
            <p:nvPr/>
          </p:nvSpPr>
          <p:spPr bwMode="auto">
            <a:xfrm flipV="1">
              <a:off x="3074"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71" name="Line 2252">
              <a:extLst>
                <a:ext uri="{FF2B5EF4-FFF2-40B4-BE49-F238E27FC236}">
                  <a16:creationId xmlns:a16="http://schemas.microsoft.com/office/drawing/2014/main" id="{339227E2-3DCA-4694-873A-0CEEC499BF2B}"/>
                </a:ext>
              </a:extLst>
            </p:cNvPr>
            <p:cNvSpPr>
              <a:spLocks noChangeShapeType="1"/>
            </p:cNvSpPr>
            <p:nvPr/>
          </p:nvSpPr>
          <p:spPr bwMode="auto">
            <a:xfrm flipV="1">
              <a:off x="3074"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72" name="Line 2253">
              <a:extLst>
                <a:ext uri="{FF2B5EF4-FFF2-40B4-BE49-F238E27FC236}">
                  <a16:creationId xmlns:a16="http://schemas.microsoft.com/office/drawing/2014/main" id="{55FEEF7A-B2AF-4A95-BAE9-3C65EDBBE9D2}"/>
                </a:ext>
              </a:extLst>
            </p:cNvPr>
            <p:cNvSpPr>
              <a:spLocks noChangeShapeType="1"/>
            </p:cNvSpPr>
            <p:nvPr/>
          </p:nvSpPr>
          <p:spPr bwMode="auto">
            <a:xfrm flipV="1">
              <a:off x="3074"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73" name="Line 2254">
              <a:extLst>
                <a:ext uri="{FF2B5EF4-FFF2-40B4-BE49-F238E27FC236}">
                  <a16:creationId xmlns:a16="http://schemas.microsoft.com/office/drawing/2014/main" id="{7EF2BEAF-7E02-4AE6-9F52-40AC67D90822}"/>
                </a:ext>
              </a:extLst>
            </p:cNvPr>
            <p:cNvSpPr>
              <a:spLocks noChangeShapeType="1"/>
            </p:cNvSpPr>
            <p:nvPr/>
          </p:nvSpPr>
          <p:spPr bwMode="auto">
            <a:xfrm flipV="1">
              <a:off x="3074"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74" name="Line 2255">
              <a:extLst>
                <a:ext uri="{FF2B5EF4-FFF2-40B4-BE49-F238E27FC236}">
                  <a16:creationId xmlns:a16="http://schemas.microsoft.com/office/drawing/2014/main" id="{06C4CA5B-5E07-4DF7-9005-716F9B27BA0A}"/>
                </a:ext>
              </a:extLst>
            </p:cNvPr>
            <p:cNvSpPr>
              <a:spLocks noChangeShapeType="1"/>
            </p:cNvSpPr>
            <p:nvPr/>
          </p:nvSpPr>
          <p:spPr bwMode="auto">
            <a:xfrm flipV="1">
              <a:off x="3074"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75" name="Line 2256">
              <a:extLst>
                <a:ext uri="{FF2B5EF4-FFF2-40B4-BE49-F238E27FC236}">
                  <a16:creationId xmlns:a16="http://schemas.microsoft.com/office/drawing/2014/main" id="{AB7A1903-FDC4-4F4B-A26A-C9FB50AD78F5}"/>
                </a:ext>
              </a:extLst>
            </p:cNvPr>
            <p:cNvSpPr>
              <a:spLocks noChangeShapeType="1"/>
            </p:cNvSpPr>
            <p:nvPr/>
          </p:nvSpPr>
          <p:spPr bwMode="auto">
            <a:xfrm flipV="1">
              <a:off x="3074"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76" name="Line 2257">
              <a:extLst>
                <a:ext uri="{FF2B5EF4-FFF2-40B4-BE49-F238E27FC236}">
                  <a16:creationId xmlns:a16="http://schemas.microsoft.com/office/drawing/2014/main" id="{4056F718-BF82-4B2D-A894-AA8327A1D03B}"/>
                </a:ext>
              </a:extLst>
            </p:cNvPr>
            <p:cNvSpPr>
              <a:spLocks noChangeShapeType="1"/>
            </p:cNvSpPr>
            <p:nvPr/>
          </p:nvSpPr>
          <p:spPr bwMode="auto">
            <a:xfrm flipV="1">
              <a:off x="3074"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77" name="Line 2258">
              <a:extLst>
                <a:ext uri="{FF2B5EF4-FFF2-40B4-BE49-F238E27FC236}">
                  <a16:creationId xmlns:a16="http://schemas.microsoft.com/office/drawing/2014/main" id="{0EB31712-F396-4218-A249-EA158669E63C}"/>
                </a:ext>
              </a:extLst>
            </p:cNvPr>
            <p:cNvSpPr>
              <a:spLocks noChangeShapeType="1"/>
            </p:cNvSpPr>
            <p:nvPr/>
          </p:nvSpPr>
          <p:spPr bwMode="auto">
            <a:xfrm flipV="1">
              <a:off x="3074"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78" name="Line 2259">
              <a:extLst>
                <a:ext uri="{FF2B5EF4-FFF2-40B4-BE49-F238E27FC236}">
                  <a16:creationId xmlns:a16="http://schemas.microsoft.com/office/drawing/2014/main" id="{5E88525A-C835-4D4C-B2F3-141C28A0F633}"/>
                </a:ext>
              </a:extLst>
            </p:cNvPr>
            <p:cNvSpPr>
              <a:spLocks noChangeShapeType="1"/>
            </p:cNvSpPr>
            <p:nvPr/>
          </p:nvSpPr>
          <p:spPr bwMode="auto">
            <a:xfrm flipV="1">
              <a:off x="3074"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79" name="Line 2260">
              <a:extLst>
                <a:ext uri="{FF2B5EF4-FFF2-40B4-BE49-F238E27FC236}">
                  <a16:creationId xmlns:a16="http://schemas.microsoft.com/office/drawing/2014/main" id="{7FE0EFE1-AD03-411E-AB96-9763A3AB913F}"/>
                </a:ext>
              </a:extLst>
            </p:cNvPr>
            <p:cNvSpPr>
              <a:spLocks noChangeShapeType="1"/>
            </p:cNvSpPr>
            <p:nvPr/>
          </p:nvSpPr>
          <p:spPr bwMode="auto">
            <a:xfrm flipV="1">
              <a:off x="3074"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80" name="Line 2261">
              <a:extLst>
                <a:ext uri="{FF2B5EF4-FFF2-40B4-BE49-F238E27FC236}">
                  <a16:creationId xmlns:a16="http://schemas.microsoft.com/office/drawing/2014/main" id="{23678409-B569-4384-B5D0-21CC4E7836C6}"/>
                </a:ext>
              </a:extLst>
            </p:cNvPr>
            <p:cNvSpPr>
              <a:spLocks noChangeShapeType="1"/>
            </p:cNvSpPr>
            <p:nvPr/>
          </p:nvSpPr>
          <p:spPr bwMode="auto">
            <a:xfrm flipV="1">
              <a:off x="3074"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81" name="Line 2262">
              <a:extLst>
                <a:ext uri="{FF2B5EF4-FFF2-40B4-BE49-F238E27FC236}">
                  <a16:creationId xmlns:a16="http://schemas.microsoft.com/office/drawing/2014/main" id="{FC8C2467-9790-483C-B941-69C4560FD352}"/>
                </a:ext>
              </a:extLst>
            </p:cNvPr>
            <p:cNvSpPr>
              <a:spLocks noChangeShapeType="1"/>
            </p:cNvSpPr>
            <p:nvPr/>
          </p:nvSpPr>
          <p:spPr bwMode="auto">
            <a:xfrm flipV="1">
              <a:off x="3074"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82" name="Line 2263">
              <a:extLst>
                <a:ext uri="{FF2B5EF4-FFF2-40B4-BE49-F238E27FC236}">
                  <a16:creationId xmlns:a16="http://schemas.microsoft.com/office/drawing/2014/main" id="{E8246A77-F74C-4D95-8C98-30CFFFD923CD}"/>
                </a:ext>
              </a:extLst>
            </p:cNvPr>
            <p:cNvSpPr>
              <a:spLocks noChangeShapeType="1"/>
            </p:cNvSpPr>
            <p:nvPr/>
          </p:nvSpPr>
          <p:spPr bwMode="auto">
            <a:xfrm flipV="1">
              <a:off x="3074"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83" name="Line 2264">
              <a:extLst>
                <a:ext uri="{FF2B5EF4-FFF2-40B4-BE49-F238E27FC236}">
                  <a16:creationId xmlns:a16="http://schemas.microsoft.com/office/drawing/2014/main" id="{79291A08-6925-4F4E-977D-ECC33D91560B}"/>
                </a:ext>
              </a:extLst>
            </p:cNvPr>
            <p:cNvSpPr>
              <a:spLocks noChangeShapeType="1"/>
            </p:cNvSpPr>
            <p:nvPr/>
          </p:nvSpPr>
          <p:spPr bwMode="auto">
            <a:xfrm flipV="1">
              <a:off x="3074"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84" name="Line 2265">
              <a:extLst>
                <a:ext uri="{FF2B5EF4-FFF2-40B4-BE49-F238E27FC236}">
                  <a16:creationId xmlns:a16="http://schemas.microsoft.com/office/drawing/2014/main" id="{C36DC2CF-1D3F-4C5C-9F34-094DCED19745}"/>
                </a:ext>
              </a:extLst>
            </p:cNvPr>
            <p:cNvSpPr>
              <a:spLocks noChangeShapeType="1"/>
            </p:cNvSpPr>
            <p:nvPr/>
          </p:nvSpPr>
          <p:spPr bwMode="auto">
            <a:xfrm flipV="1">
              <a:off x="3074"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85" name="Line 2266">
              <a:extLst>
                <a:ext uri="{FF2B5EF4-FFF2-40B4-BE49-F238E27FC236}">
                  <a16:creationId xmlns:a16="http://schemas.microsoft.com/office/drawing/2014/main" id="{DC205BB8-8ECA-4100-A6DA-BBA9B16B5EFA}"/>
                </a:ext>
              </a:extLst>
            </p:cNvPr>
            <p:cNvSpPr>
              <a:spLocks noChangeShapeType="1"/>
            </p:cNvSpPr>
            <p:nvPr/>
          </p:nvSpPr>
          <p:spPr bwMode="auto">
            <a:xfrm flipV="1">
              <a:off x="3074"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86" name="Line 2267">
              <a:extLst>
                <a:ext uri="{FF2B5EF4-FFF2-40B4-BE49-F238E27FC236}">
                  <a16:creationId xmlns:a16="http://schemas.microsoft.com/office/drawing/2014/main" id="{3B9424DC-B927-408F-8481-1007C6A8843F}"/>
                </a:ext>
              </a:extLst>
            </p:cNvPr>
            <p:cNvSpPr>
              <a:spLocks noChangeShapeType="1"/>
            </p:cNvSpPr>
            <p:nvPr/>
          </p:nvSpPr>
          <p:spPr bwMode="auto">
            <a:xfrm flipV="1">
              <a:off x="3074"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87" name="Line 2268">
              <a:extLst>
                <a:ext uri="{FF2B5EF4-FFF2-40B4-BE49-F238E27FC236}">
                  <a16:creationId xmlns:a16="http://schemas.microsoft.com/office/drawing/2014/main" id="{6EEBDAF3-45B2-4638-A4A8-C21E199C0826}"/>
                </a:ext>
              </a:extLst>
            </p:cNvPr>
            <p:cNvSpPr>
              <a:spLocks noChangeShapeType="1"/>
            </p:cNvSpPr>
            <p:nvPr/>
          </p:nvSpPr>
          <p:spPr bwMode="auto">
            <a:xfrm flipV="1">
              <a:off x="3074"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88" name="Line 2269">
              <a:extLst>
                <a:ext uri="{FF2B5EF4-FFF2-40B4-BE49-F238E27FC236}">
                  <a16:creationId xmlns:a16="http://schemas.microsoft.com/office/drawing/2014/main" id="{D1C33799-B92E-45AB-BED4-F511C19D0D77}"/>
                </a:ext>
              </a:extLst>
            </p:cNvPr>
            <p:cNvSpPr>
              <a:spLocks noChangeShapeType="1"/>
            </p:cNvSpPr>
            <p:nvPr/>
          </p:nvSpPr>
          <p:spPr bwMode="auto">
            <a:xfrm flipV="1">
              <a:off x="3074"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89" name="Line 2270">
              <a:extLst>
                <a:ext uri="{FF2B5EF4-FFF2-40B4-BE49-F238E27FC236}">
                  <a16:creationId xmlns:a16="http://schemas.microsoft.com/office/drawing/2014/main" id="{F8DF3284-ADD6-469A-A09D-3BA543D401D4}"/>
                </a:ext>
              </a:extLst>
            </p:cNvPr>
            <p:cNvSpPr>
              <a:spLocks noChangeShapeType="1"/>
            </p:cNvSpPr>
            <p:nvPr/>
          </p:nvSpPr>
          <p:spPr bwMode="auto">
            <a:xfrm flipV="1">
              <a:off x="3074"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90" name="Line 2271">
              <a:extLst>
                <a:ext uri="{FF2B5EF4-FFF2-40B4-BE49-F238E27FC236}">
                  <a16:creationId xmlns:a16="http://schemas.microsoft.com/office/drawing/2014/main" id="{4B1B42AE-6C25-480B-87A8-7A1B3D85ECE8}"/>
                </a:ext>
              </a:extLst>
            </p:cNvPr>
            <p:cNvSpPr>
              <a:spLocks noChangeShapeType="1"/>
            </p:cNvSpPr>
            <p:nvPr/>
          </p:nvSpPr>
          <p:spPr bwMode="auto">
            <a:xfrm flipV="1">
              <a:off x="3074"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91" name="Line 2272">
              <a:extLst>
                <a:ext uri="{FF2B5EF4-FFF2-40B4-BE49-F238E27FC236}">
                  <a16:creationId xmlns:a16="http://schemas.microsoft.com/office/drawing/2014/main" id="{EC261C34-3946-4E26-87FA-DF6AE7187FBC}"/>
                </a:ext>
              </a:extLst>
            </p:cNvPr>
            <p:cNvSpPr>
              <a:spLocks noChangeShapeType="1"/>
            </p:cNvSpPr>
            <p:nvPr/>
          </p:nvSpPr>
          <p:spPr bwMode="auto">
            <a:xfrm flipV="1">
              <a:off x="3074"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92" name="Line 2273">
              <a:extLst>
                <a:ext uri="{FF2B5EF4-FFF2-40B4-BE49-F238E27FC236}">
                  <a16:creationId xmlns:a16="http://schemas.microsoft.com/office/drawing/2014/main" id="{8DBF481C-A87A-4DC4-99B9-4E49E86C8A03}"/>
                </a:ext>
              </a:extLst>
            </p:cNvPr>
            <p:cNvSpPr>
              <a:spLocks noChangeShapeType="1"/>
            </p:cNvSpPr>
            <p:nvPr/>
          </p:nvSpPr>
          <p:spPr bwMode="auto">
            <a:xfrm flipV="1">
              <a:off x="3074"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93" name="Line 2274">
              <a:extLst>
                <a:ext uri="{FF2B5EF4-FFF2-40B4-BE49-F238E27FC236}">
                  <a16:creationId xmlns:a16="http://schemas.microsoft.com/office/drawing/2014/main" id="{030D5755-E0B4-4268-9A3E-52B841040138}"/>
                </a:ext>
              </a:extLst>
            </p:cNvPr>
            <p:cNvSpPr>
              <a:spLocks noChangeShapeType="1"/>
            </p:cNvSpPr>
            <p:nvPr/>
          </p:nvSpPr>
          <p:spPr bwMode="auto">
            <a:xfrm flipV="1">
              <a:off x="3074"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94" name="Line 2275">
              <a:extLst>
                <a:ext uri="{FF2B5EF4-FFF2-40B4-BE49-F238E27FC236}">
                  <a16:creationId xmlns:a16="http://schemas.microsoft.com/office/drawing/2014/main" id="{80A583E6-247B-4B6A-8E38-64476E239770}"/>
                </a:ext>
              </a:extLst>
            </p:cNvPr>
            <p:cNvSpPr>
              <a:spLocks noChangeShapeType="1"/>
            </p:cNvSpPr>
            <p:nvPr/>
          </p:nvSpPr>
          <p:spPr bwMode="auto">
            <a:xfrm flipV="1">
              <a:off x="3074"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95" name="Line 2276">
              <a:extLst>
                <a:ext uri="{FF2B5EF4-FFF2-40B4-BE49-F238E27FC236}">
                  <a16:creationId xmlns:a16="http://schemas.microsoft.com/office/drawing/2014/main" id="{1B36D0AB-55CC-4ADC-AB7E-AAD2266D10D7}"/>
                </a:ext>
              </a:extLst>
            </p:cNvPr>
            <p:cNvSpPr>
              <a:spLocks noChangeShapeType="1"/>
            </p:cNvSpPr>
            <p:nvPr/>
          </p:nvSpPr>
          <p:spPr bwMode="auto">
            <a:xfrm flipV="1">
              <a:off x="3074"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96" name="Line 2277">
              <a:extLst>
                <a:ext uri="{FF2B5EF4-FFF2-40B4-BE49-F238E27FC236}">
                  <a16:creationId xmlns:a16="http://schemas.microsoft.com/office/drawing/2014/main" id="{2E39D969-E883-4519-B460-93E42821F7AE}"/>
                </a:ext>
              </a:extLst>
            </p:cNvPr>
            <p:cNvSpPr>
              <a:spLocks noChangeShapeType="1"/>
            </p:cNvSpPr>
            <p:nvPr/>
          </p:nvSpPr>
          <p:spPr bwMode="auto">
            <a:xfrm flipV="1">
              <a:off x="3074"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97" name="Line 2278">
              <a:extLst>
                <a:ext uri="{FF2B5EF4-FFF2-40B4-BE49-F238E27FC236}">
                  <a16:creationId xmlns:a16="http://schemas.microsoft.com/office/drawing/2014/main" id="{9F7BD532-E2C0-494D-B2FD-16D48A09680C}"/>
                </a:ext>
              </a:extLst>
            </p:cNvPr>
            <p:cNvSpPr>
              <a:spLocks noChangeShapeType="1"/>
            </p:cNvSpPr>
            <p:nvPr/>
          </p:nvSpPr>
          <p:spPr bwMode="auto">
            <a:xfrm flipV="1">
              <a:off x="3074"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98" name="Line 2279">
              <a:extLst>
                <a:ext uri="{FF2B5EF4-FFF2-40B4-BE49-F238E27FC236}">
                  <a16:creationId xmlns:a16="http://schemas.microsoft.com/office/drawing/2014/main" id="{0726273F-B37B-482A-98C2-56F12ADC43D9}"/>
                </a:ext>
              </a:extLst>
            </p:cNvPr>
            <p:cNvSpPr>
              <a:spLocks noChangeShapeType="1"/>
            </p:cNvSpPr>
            <p:nvPr/>
          </p:nvSpPr>
          <p:spPr bwMode="auto">
            <a:xfrm flipV="1">
              <a:off x="3074"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99" name="Rectangle 2280">
              <a:extLst>
                <a:ext uri="{FF2B5EF4-FFF2-40B4-BE49-F238E27FC236}">
                  <a16:creationId xmlns:a16="http://schemas.microsoft.com/office/drawing/2014/main" id="{773552DC-55B3-407C-8914-F02EFE362106}"/>
                </a:ext>
              </a:extLst>
            </p:cNvPr>
            <p:cNvSpPr>
              <a:spLocks noChangeArrowheads="1"/>
            </p:cNvSpPr>
            <p:nvPr/>
          </p:nvSpPr>
          <p:spPr bwMode="auto">
            <a:xfrm>
              <a:off x="2882" y="2365"/>
              <a:ext cx="385" cy="258"/>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8900" name="Group 2283">
              <a:extLst>
                <a:ext uri="{FF2B5EF4-FFF2-40B4-BE49-F238E27FC236}">
                  <a16:creationId xmlns:a16="http://schemas.microsoft.com/office/drawing/2014/main" id="{D94E3061-6591-48A5-8629-C37480E36C97}"/>
                </a:ext>
              </a:extLst>
            </p:cNvPr>
            <p:cNvGrpSpPr>
              <a:grpSpLocks/>
            </p:cNvGrpSpPr>
            <p:nvPr/>
          </p:nvGrpSpPr>
          <p:grpSpPr bwMode="auto">
            <a:xfrm>
              <a:off x="3288" y="2365"/>
              <a:ext cx="388" cy="261"/>
              <a:chOff x="3288" y="2365"/>
              <a:chExt cx="388" cy="261"/>
            </a:xfrm>
          </p:grpSpPr>
          <p:sp>
            <p:nvSpPr>
              <p:cNvPr id="8998" name="Rectangle 2281">
                <a:extLst>
                  <a:ext uri="{FF2B5EF4-FFF2-40B4-BE49-F238E27FC236}">
                    <a16:creationId xmlns:a16="http://schemas.microsoft.com/office/drawing/2014/main" id="{A05399A5-5F0B-4DCB-9BA1-4C6E30485F88}"/>
                  </a:ext>
                </a:extLst>
              </p:cNvPr>
              <p:cNvSpPr>
                <a:spLocks noChangeArrowheads="1"/>
              </p:cNvSpPr>
              <p:nvPr/>
            </p:nvSpPr>
            <p:spPr bwMode="auto">
              <a:xfrm>
                <a:off x="3288" y="2365"/>
                <a:ext cx="388"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8999" name="Rectangle 2282">
                <a:extLst>
                  <a:ext uri="{FF2B5EF4-FFF2-40B4-BE49-F238E27FC236}">
                    <a16:creationId xmlns:a16="http://schemas.microsoft.com/office/drawing/2014/main" id="{A1D36811-932B-42BE-8467-6CEB8CBEE573}"/>
                  </a:ext>
                </a:extLst>
              </p:cNvPr>
              <p:cNvSpPr>
                <a:spLocks noChangeArrowheads="1"/>
              </p:cNvSpPr>
              <p:nvPr/>
            </p:nvSpPr>
            <p:spPr bwMode="auto">
              <a:xfrm>
                <a:off x="3288" y="2365"/>
                <a:ext cx="388"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8901" name="Group 2286">
              <a:extLst>
                <a:ext uri="{FF2B5EF4-FFF2-40B4-BE49-F238E27FC236}">
                  <a16:creationId xmlns:a16="http://schemas.microsoft.com/office/drawing/2014/main" id="{239159E2-7E75-433E-9A20-BB8EBE806F6D}"/>
                </a:ext>
              </a:extLst>
            </p:cNvPr>
            <p:cNvGrpSpPr>
              <a:grpSpLocks/>
            </p:cNvGrpSpPr>
            <p:nvPr/>
          </p:nvGrpSpPr>
          <p:grpSpPr bwMode="auto">
            <a:xfrm>
              <a:off x="3481" y="2398"/>
              <a:ext cx="35" cy="95"/>
              <a:chOff x="3481" y="2398"/>
              <a:chExt cx="35" cy="95"/>
            </a:xfrm>
          </p:grpSpPr>
          <p:sp>
            <p:nvSpPr>
              <p:cNvPr id="8996" name="Freeform 2284">
                <a:extLst>
                  <a:ext uri="{FF2B5EF4-FFF2-40B4-BE49-F238E27FC236}">
                    <a16:creationId xmlns:a16="http://schemas.microsoft.com/office/drawing/2014/main" id="{EE58D04C-53BD-432F-9AA8-FD0203F92D1E}"/>
                  </a:ext>
                </a:extLst>
              </p:cNvPr>
              <p:cNvSpPr>
                <a:spLocks/>
              </p:cNvSpPr>
              <p:nvPr/>
            </p:nvSpPr>
            <p:spPr bwMode="auto">
              <a:xfrm>
                <a:off x="3481" y="2398"/>
                <a:ext cx="35" cy="95"/>
              </a:xfrm>
              <a:custGeom>
                <a:avLst/>
                <a:gdLst>
                  <a:gd name="T0" fmla="*/ 35 w 227"/>
                  <a:gd name="T1" fmla="*/ 7 h 616"/>
                  <a:gd name="T2" fmla="*/ 0 w 227"/>
                  <a:gd name="T3" fmla="*/ 2 h 616"/>
                  <a:gd name="T4" fmla="*/ 0 w 227"/>
                  <a:gd name="T5" fmla="*/ 2 h 616"/>
                  <a:gd name="T6" fmla="*/ 0 w 227"/>
                  <a:gd name="T7" fmla="*/ 95 h 616"/>
                  <a:gd name="T8" fmla="*/ 35 w 227"/>
                  <a:gd name="T9" fmla="*/ 7 h 6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7" h="616">
                    <a:moveTo>
                      <a:pt x="227" y="46"/>
                    </a:moveTo>
                    <a:cubicBezTo>
                      <a:pt x="151" y="15"/>
                      <a:pt x="76" y="15"/>
                      <a:pt x="0" y="15"/>
                    </a:cubicBezTo>
                    <a:cubicBezTo>
                      <a:pt x="0" y="0"/>
                      <a:pt x="0" y="15"/>
                      <a:pt x="0" y="15"/>
                    </a:cubicBezTo>
                    <a:lnTo>
                      <a:pt x="0" y="616"/>
                    </a:lnTo>
                    <a:lnTo>
                      <a:pt x="227" y="46"/>
                    </a:lnTo>
                    <a:close/>
                  </a:path>
                </a:pathLst>
              </a:custGeom>
              <a:solidFill>
                <a:srgbClr val="808080"/>
              </a:solidFill>
              <a:ln w="0">
                <a:solidFill>
                  <a:srgbClr val="000000"/>
                </a:solidFill>
                <a:prstDash val="solid"/>
                <a:round/>
                <a:headEnd/>
                <a:tailEnd/>
              </a:ln>
            </p:spPr>
            <p:txBody>
              <a:bodyPr/>
              <a:lstStyle/>
              <a:p>
                <a:endParaRPr lang="en-GB"/>
              </a:p>
            </p:txBody>
          </p:sp>
          <p:sp>
            <p:nvSpPr>
              <p:cNvPr id="8997" name="Freeform 2285">
                <a:extLst>
                  <a:ext uri="{FF2B5EF4-FFF2-40B4-BE49-F238E27FC236}">
                    <a16:creationId xmlns:a16="http://schemas.microsoft.com/office/drawing/2014/main" id="{B360FC87-7285-495B-AB6B-5E86044BE538}"/>
                  </a:ext>
                </a:extLst>
              </p:cNvPr>
              <p:cNvSpPr>
                <a:spLocks/>
              </p:cNvSpPr>
              <p:nvPr/>
            </p:nvSpPr>
            <p:spPr bwMode="auto">
              <a:xfrm>
                <a:off x="3481" y="2398"/>
                <a:ext cx="35" cy="95"/>
              </a:xfrm>
              <a:custGeom>
                <a:avLst/>
                <a:gdLst>
                  <a:gd name="T0" fmla="*/ 35 w 227"/>
                  <a:gd name="T1" fmla="*/ 7 h 616"/>
                  <a:gd name="T2" fmla="*/ 0 w 227"/>
                  <a:gd name="T3" fmla="*/ 2 h 616"/>
                  <a:gd name="T4" fmla="*/ 0 w 227"/>
                  <a:gd name="T5" fmla="*/ 2 h 616"/>
                  <a:gd name="T6" fmla="*/ 0 w 227"/>
                  <a:gd name="T7" fmla="*/ 95 h 616"/>
                  <a:gd name="T8" fmla="*/ 35 w 227"/>
                  <a:gd name="T9" fmla="*/ 7 h 6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7" h="616">
                    <a:moveTo>
                      <a:pt x="227" y="46"/>
                    </a:moveTo>
                    <a:cubicBezTo>
                      <a:pt x="151" y="15"/>
                      <a:pt x="76" y="15"/>
                      <a:pt x="0" y="15"/>
                    </a:cubicBezTo>
                    <a:cubicBezTo>
                      <a:pt x="0" y="0"/>
                      <a:pt x="0" y="15"/>
                      <a:pt x="0" y="15"/>
                    </a:cubicBezTo>
                    <a:lnTo>
                      <a:pt x="0" y="616"/>
                    </a:lnTo>
                    <a:lnTo>
                      <a:pt x="227" y="46"/>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8902" name="Group 2289">
              <a:extLst>
                <a:ext uri="{FF2B5EF4-FFF2-40B4-BE49-F238E27FC236}">
                  <a16:creationId xmlns:a16="http://schemas.microsoft.com/office/drawing/2014/main" id="{6EA980E8-132C-4C51-BBE8-A35FFE6FE0B4}"/>
                </a:ext>
              </a:extLst>
            </p:cNvPr>
            <p:cNvGrpSpPr>
              <a:grpSpLocks/>
            </p:cNvGrpSpPr>
            <p:nvPr/>
          </p:nvGrpSpPr>
          <p:grpSpPr bwMode="auto">
            <a:xfrm>
              <a:off x="3481" y="2405"/>
              <a:ext cx="77" cy="88"/>
              <a:chOff x="3481" y="2405"/>
              <a:chExt cx="77" cy="88"/>
            </a:xfrm>
          </p:grpSpPr>
          <p:sp>
            <p:nvSpPr>
              <p:cNvPr id="8994" name="Freeform 2287">
                <a:extLst>
                  <a:ext uri="{FF2B5EF4-FFF2-40B4-BE49-F238E27FC236}">
                    <a16:creationId xmlns:a16="http://schemas.microsoft.com/office/drawing/2014/main" id="{D0E03FDB-F73D-473A-A9A2-9264E80FDB39}"/>
                  </a:ext>
                </a:extLst>
              </p:cNvPr>
              <p:cNvSpPr>
                <a:spLocks/>
              </p:cNvSpPr>
              <p:nvPr/>
            </p:nvSpPr>
            <p:spPr bwMode="auto">
              <a:xfrm>
                <a:off x="3481" y="2405"/>
                <a:ext cx="77" cy="88"/>
              </a:xfrm>
              <a:custGeom>
                <a:avLst/>
                <a:gdLst>
                  <a:gd name="T0" fmla="*/ 77 w 494"/>
                  <a:gd name="T1" fmla="*/ 33 h 572"/>
                  <a:gd name="T2" fmla="*/ 36 w 494"/>
                  <a:gd name="T3" fmla="*/ 0 h 572"/>
                  <a:gd name="T4" fmla="*/ 0 w 494"/>
                  <a:gd name="T5" fmla="*/ 88 h 572"/>
                  <a:gd name="T6" fmla="*/ 77 w 494"/>
                  <a:gd name="T7" fmla="*/ 33 h 5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94" h="572">
                    <a:moveTo>
                      <a:pt x="494" y="217"/>
                    </a:moveTo>
                    <a:cubicBezTo>
                      <a:pt x="432" y="124"/>
                      <a:pt x="340" y="47"/>
                      <a:pt x="231" y="0"/>
                    </a:cubicBezTo>
                    <a:lnTo>
                      <a:pt x="0" y="572"/>
                    </a:lnTo>
                    <a:lnTo>
                      <a:pt x="494" y="217"/>
                    </a:lnTo>
                    <a:close/>
                  </a:path>
                </a:pathLst>
              </a:custGeom>
              <a:solidFill>
                <a:srgbClr val="C0C0C0"/>
              </a:solidFill>
              <a:ln w="0">
                <a:solidFill>
                  <a:srgbClr val="000000"/>
                </a:solidFill>
                <a:prstDash val="solid"/>
                <a:round/>
                <a:headEnd/>
                <a:tailEnd/>
              </a:ln>
            </p:spPr>
            <p:txBody>
              <a:bodyPr/>
              <a:lstStyle/>
              <a:p>
                <a:endParaRPr lang="en-GB"/>
              </a:p>
            </p:txBody>
          </p:sp>
          <p:sp>
            <p:nvSpPr>
              <p:cNvPr id="8995" name="Freeform 2288">
                <a:extLst>
                  <a:ext uri="{FF2B5EF4-FFF2-40B4-BE49-F238E27FC236}">
                    <a16:creationId xmlns:a16="http://schemas.microsoft.com/office/drawing/2014/main" id="{E3977781-3CDF-4DAA-A4E4-80A15E98893F}"/>
                  </a:ext>
                </a:extLst>
              </p:cNvPr>
              <p:cNvSpPr>
                <a:spLocks/>
              </p:cNvSpPr>
              <p:nvPr/>
            </p:nvSpPr>
            <p:spPr bwMode="auto">
              <a:xfrm>
                <a:off x="3481" y="2405"/>
                <a:ext cx="77" cy="88"/>
              </a:xfrm>
              <a:custGeom>
                <a:avLst/>
                <a:gdLst>
                  <a:gd name="T0" fmla="*/ 77 w 494"/>
                  <a:gd name="T1" fmla="*/ 33 h 572"/>
                  <a:gd name="T2" fmla="*/ 36 w 494"/>
                  <a:gd name="T3" fmla="*/ 0 h 572"/>
                  <a:gd name="T4" fmla="*/ 0 w 494"/>
                  <a:gd name="T5" fmla="*/ 88 h 572"/>
                  <a:gd name="T6" fmla="*/ 77 w 494"/>
                  <a:gd name="T7" fmla="*/ 33 h 5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94" h="572">
                    <a:moveTo>
                      <a:pt x="494" y="217"/>
                    </a:moveTo>
                    <a:cubicBezTo>
                      <a:pt x="432" y="124"/>
                      <a:pt x="340" y="47"/>
                      <a:pt x="231" y="0"/>
                    </a:cubicBezTo>
                    <a:lnTo>
                      <a:pt x="0" y="572"/>
                    </a:lnTo>
                    <a:lnTo>
                      <a:pt x="494" y="217"/>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8903" name="Group 2292">
              <a:extLst>
                <a:ext uri="{FF2B5EF4-FFF2-40B4-BE49-F238E27FC236}">
                  <a16:creationId xmlns:a16="http://schemas.microsoft.com/office/drawing/2014/main" id="{EC172EF8-DD20-430A-BC4F-041B33E4A785}"/>
                </a:ext>
              </a:extLst>
            </p:cNvPr>
            <p:cNvGrpSpPr>
              <a:grpSpLocks/>
            </p:cNvGrpSpPr>
            <p:nvPr/>
          </p:nvGrpSpPr>
          <p:grpSpPr bwMode="auto">
            <a:xfrm>
              <a:off x="3481" y="2438"/>
              <a:ext cx="88" cy="55"/>
              <a:chOff x="3481" y="2438"/>
              <a:chExt cx="88" cy="55"/>
            </a:xfrm>
          </p:grpSpPr>
          <p:sp>
            <p:nvSpPr>
              <p:cNvPr id="8992" name="Freeform 2290">
                <a:extLst>
                  <a:ext uri="{FF2B5EF4-FFF2-40B4-BE49-F238E27FC236}">
                    <a16:creationId xmlns:a16="http://schemas.microsoft.com/office/drawing/2014/main" id="{51536338-4CAF-403B-8D0B-67DDE7EDA8D8}"/>
                  </a:ext>
                </a:extLst>
              </p:cNvPr>
              <p:cNvSpPr>
                <a:spLocks/>
              </p:cNvSpPr>
              <p:nvPr/>
            </p:nvSpPr>
            <p:spPr bwMode="auto">
              <a:xfrm>
                <a:off x="3481" y="2438"/>
                <a:ext cx="88" cy="55"/>
              </a:xfrm>
              <a:custGeom>
                <a:avLst/>
                <a:gdLst>
                  <a:gd name="T0" fmla="*/ 88 w 566"/>
                  <a:gd name="T1" fmla="*/ 22 h 355"/>
                  <a:gd name="T2" fmla="*/ 76 w 566"/>
                  <a:gd name="T3" fmla="*/ 0 h 355"/>
                  <a:gd name="T4" fmla="*/ 0 w 566"/>
                  <a:gd name="T5" fmla="*/ 55 h 355"/>
                  <a:gd name="T6" fmla="*/ 88 w 566"/>
                  <a:gd name="T7" fmla="*/ 22 h 35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66" h="355">
                    <a:moveTo>
                      <a:pt x="566" y="139"/>
                    </a:moveTo>
                    <a:cubicBezTo>
                      <a:pt x="551" y="93"/>
                      <a:pt x="520" y="46"/>
                      <a:pt x="490" y="0"/>
                    </a:cubicBezTo>
                    <a:lnTo>
                      <a:pt x="0" y="355"/>
                    </a:lnTo>
                    <a:lnTo>
                      <a:pt x="566" y="139"/>
                    </a:lnTo>
                    <a:close/>
                  </a:path>
                </a:pathLst>
              </a:custGeom>
              <a:solidFill>
                <a:srgbClr val="000000"/>
              </a:solidFill>
              <a:ln w="0">
                <a:solidFill>
                  <a:srgbClr val="000000"/>
                </a:solidFill>
                <a:prstDash val="solid"/>
                <a:round/>
                <a:headEnd/>
                <a:tailEnd/>
              </a:ln>
            </p:spPr>
            <p:txBody>
              <a:bodyPr/>
              <a:lstStyle/>
              <a:p>
                <a:endParaRPr lang="en-GB"/>
              </a:p>
            </p:txBody>
          </p:sp>
          <p:sp>
            <p:nvSpPr>
              <p:cNvPr id="8993" name="Freeform 2291">
                <a:extLst>
                  <a:ext uri="{FF2B5EF4-FFF2-40B4-BE49-F238E27FC236}">
                    <a16:creationId xmlns:a16="http://schemas.microsoft.com/office/drawing/2014/main" id="{B90A8D30-360D-4B29-9599-9FBC4F3F78A4}"/>
                  </a:ext>
                </a:extLst>
              </p:cNvPr>
              <p:cNvSpPr>
                <a:spLocks/>
              </p:cNvSpPr>
              <p:nvPr/>
            </p:nvSpPr>
            <p:spPr bwMode="auto">
              <a:xfrm>
                <a:off x="3481" y="2438"/>
                <a:ext cx="88" cy="55"/>
              </a:xfrm>
              <a:custGeom>
                <a:avLst/>
                <a:gdLst>
                  <a:gd name="T0" fmla="*/ 88 w 566"/>
                  <a:gd name="T1" fmla="*/ 22 h 355"/>
                  <a:gd name="T2" fmla="*/ 76 w 566"/>
                  <a:gd name="T3" fmla="*/ 0 h 355"/>
                  <a:gd name="T4" fmla="*/ 0 w 566"/>
                  <a:gd name="T5" fmla="*/ 55 h 355"/>
                  <a:gd name="T6" fmla="*/ 88 w 566"/>
                  <a:gd name="T7" fmla="*/ 22 h 35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66" h="355">
                    <a:moveTo>
                      <a:pt x="566" y="139"/>
                    </a:moveTo>
                    <a:cubicBezTo>
                      <a:pt x="551" y="93"/>
                      <a:pt x="520" y="46"/>
                      <a:pt x="490" y="0"/>
                    </a:cubicBezTo>
                    <a:lnTo>
                      <a:pt x="0" y="355"/>
                    </a:lnTo>
                    <a:lnTo>
                      <a:pt x="566" y="139"/>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8904" name="Group 2295">
              <a:extLst>
                <a:ext uri="{FF2B5EF4-FFF2-40B4-BE49-F238E27FC236}">
                  <a16:creationId xmlns:a16="http://schemas.microsoft.com/office/drawing/2014/main" id="{5702EA32-03E4-45D3-BE17-270DCAB8DC7A}"/>
                </a:ext>
              </a:extLst>
            </p:cNvPr>
            <p:cNvGrpSpPr>
              <a:grpSpLocks/>
            </p:cNvGrpSpPr>
            <p:nvPr/>
          </p:nvGrpSpPr>
          <p:grpSpPr bwMode="auto">
            <a:xfrm>
              <a:off x="3388" y="2400"/>
              <a:ext cx="188" cy="188"/>
              <a:chOff x="3388" y="2400"/>
              <a:chExt cx="188" cy="188"/>
            </a:xfrm>
          </p:grpSpPr>
          <p:sp>
            <p:nvSpPr>
              <p:cNvPr id="8990" name="Freeform 2293">
                <a:extLst>
                  <a:ext uri="{FF2B5EF4-FFF2-40B4-BE49-F238E27FC236}">
                    <a16:creationId xmlns:a16="http://schemas.microsoft.com/office/drawing/2014/main" id="{C007392B-5511-42B4-8A5B-78AC2E488934}"/>
                  </a:ext>
                </a:extLst>
              </p:cNvPr>
              <p:cNvSpPr>
                <a:spLocks/>
              </p:cNvSpPr>
              <p:nvPr/>
            </p:nvSpPr>
            <p:spPr bwMode="auto">
              <a:xfrm>
                <a:off x="3388" y="2400"/>
                <a:ext cx="188" cy="188"/>
              </a:xfrm>
              <a:custGeom>
                <a:avLst/>
                <a:gdLst>
                  <a:gd name="T0" fmla="*/ 93 w 1222"/>
                  <a:gd name="T1" fmla="*/ 0 h 1222"/>
                  <a:gd name="T2" fmla="*/ 0 w 1222"/>
                  <a:gd name="T3" fmla="*/ 93 h 1222"/>
                  <a:gd name="T4" fmla="*/ 93 w 1222"/>
                  <a:gd name="T5" fmla="*/ 188 h 1222"/>
                  <a:gd name="T6" fmla="*/ 188 w 1222"/>
                  <a:gd name="T7" fmla="*/ 93 h 1222"/>
                  <a:gd name="T8" fmla="*/ 181 w 1222"/>
                  <a:gd name="T9" fmla="*/ 60 h 1222"/>
                  <a:gd name="T10" fmla="*/ 93 w 1222"/>
                  <a:gd name="T11" fmla="*/ 93 h 1222"/>
                  <a:gd name="T12" fmla="*/ 93 w 1222"/>
                  <a:gd name="T13" fmla="*/ 0 h 12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22">
                    <a:moveTo>
                      <a:pt x="603" y="0"/>
                    </a:moveTo>
                    <a:cubicBezTo>
                      <a:pt x="263" y="0"/>
                      <a:pt x="0" y="263"/>
                      <a:pt x="0" y="603"/>
                    </a:cubicBezTo>
                    <a:cubicBezTo>
                      <a:pt x="0" y="944"/>
                      <a:pt x="263" y="1222"/>
                      <a:pt x="603" y="1222"/>
                    </a:cubicBezTo>
                    <a:cubicBezTo>
                      <a:pt x="944" y="1222"/>
                      <a:pt x="1222" y="944"/>
                      <a:pt x="1222" y="603"/>
                    </a:cubicBezTo>
                    <a:cubicBezTo>
                      <a:pt x="1207" y="526"/>
                      <a:pt x="1207" y="464"/>
                      <a:pt x="1176" y="387"/>
                    </a:cubicBezTo>
                    <a:lnTo>
                      <a:pt x="603" y="603"/>
                    </a:lnTo>
                    <a:lnTo>
                      <a:pt x="603" y="0"/>
                    </a:lnTo>
                    <a:close/>
                  </a:path>
                </a:pathLst>
              </a:custGeom>
              <a:solidFill>
                <a:srgbClr val="FFFFFF"/>
              </a:solidFill>
              <a:ln w="0">
                <a:solidFill>
                  <a:srgbClr val="000000"/>
                </a:solidFill>
                <a:prstDash val="solid"/>
                <a:round/>
                <a:headEnd/>
                <a:tailEnd/>
              </a:ln>
            </p:spPr>
            <p:txBody>
              <a:bodyPr/>
              <a:lstStyle/>
              <a:p>
                <a:endParaRPr lang="en-GB"/>
              </a:p>
            </p:txBody>
          </p:sp>
          <p:sp>
            <p:nvSpPr>
              <p:cNvPr id="8991" name="Freeform 2294">
                <a:extLst>
                  <a:ext uri="{FF2B5EF4-FFF2-40B4-BE49-F238E27FC236}">
                    <a16:creationId xmlns:a16="http://schemas.microsoft.com/office/drawing/2014/main" id="{C870A56D-D32D-4CAF-9734-356D114A6D73}"/>
                  </a:ext>
                </a:extLst>
              </p:cNvPr>
              <p:cNvSpPr>
                <a:spLocks/>
              </p:cNvSpPr>
              <p:nvPr/>
            </p:nvSpPr>
            <p:spPr bwMode="auto">
              <a:xfrm>
                <a:off x="3388" y="2400"/>
                <a:ext cx="188" cy="188"/>
              </a:xfrm>
              <a:custGeom>
                <a:avLst/>
                <a:gdLst>
                  <a:gd name="T0" fmla="*/ 93 w 1222"/>
                  <a:gd name="T1" fmla="*/ 0 h 1222"/>
                  <a:gd name="T2" fmla="*/ 0 w 1222"/>
                  <a:gd name="T3" fmla="*/ 93 h 1222"/>
                  <a:gd name="T4" fmla="*/ 93 w 1222"/>
                  <a:gd name="T5" fmla="*/ 188 h 1222"/>
                  <a:gd name="T6" fmla="*/ 188 w 1222"/>
                  <a:gd name="T7" fmla="*/ 93 h 1222"/>
                  <a:gd name="T8" fmla="*/ 181 w 1222"/>
                  <a:gd name="T9" fmla="*/ 60 h 1222"/>
                  <a:gd name="T10" fmla="*/ 93 w 1222"/>
                  <a:gd name="T11" fmla="*/ 93 h 1222"/>
                  <a:gd name="T12" fmla="*/ 93 w 1222"/>
                  <a:gd name="T13" fmla="*/ 0 h 12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22">
                    <a:moveTo>
                      <a:pt x="603" y="0"/>
                    </a:moveTo>
                    <a:cubicBezTo>
                      <a:pt x="263" y="0"/>
                      <a:pt x="0" y="263"/>
                      <a:pt x="0" y="603"/>
                    </a:cubicBezTo>
                    <a:cubicBezTo>
                      <a:pt x="0" y="944"/>
                      <a:pt x="263" y="1222"/>
                      <a:pt x="603" y="1222"/>
                    </a:cubicBezTo>
                    <a:cubicBezTo>
                      <a:pt x="944" y="1222"/>
                      <a:pt x="1222" y="944"/>
                      <a:pt x="1222" y="603"/>
                    </a:cubicBezTo>
                    <a:cubicBezTo>
                      <a:pt x="1207" y="526"/>
                      <a:pt x="1207" y="464"/>
                      <a:pt x="1176" y="387"/>
                    </a:cubicBezTo>
                    <a:lnTo>
                      <a:pt x="603" y="603"/>
                    </a:lnTo>
                    <a:lnTo>
                      <a:pt x="603"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8905" name="Line 2296">
              <a:extLst>
                <a:ext uri="{FF2B5EF4-FFF2-40B4-BE49-F238E27FC236}">
                  <a16:creationId xmlns:a16="http://schemas.microsoft.com/office/drawing/2014/main" id="{AE4CBA58-6079-4ECE-BD25-97CAEE798B5A}"/>
                </a:ext>
              </a:extLst>
            </p:cNvPr>
            <p:cNvSpPr>
              <a:spLocks noChangeShapeType="1"/>
            </p:cNvSpPr>
            <p:nvPr/>
          </p:nvSpPr>
          <p:spPr bwMode="auto">
            <a:xfrm flipV="1">
              <a:off x="3481"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06" name="Line 2297">
              <a:extLst>
                <a:ext uri="{FF2B5EF4-FFF2-40B4-BE49-F238E27FC236}">
                  <a16:creationId xmlns:a16="http://schemas.microsoft.com/office/drawing/2014/main" id="{493E60B5-E20D-44BD-984D-C1136AD0870E}"/>
                </a:ext>
              </a:extLst>
            </p:cNvPr>
            <p:cNvSpPr>
              <a:spLocks noChangeShapeType="1"/>
            </p:cNvSpPr>
            <p:nvPr/>
          </p:nvSpPr>
          <p:spPr bwMode="auto">
            <a:xfrm flipV="1">
              <a:off x="3481"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07" name="Line 2298">
              <a:extLst>
                <a:ext uri="{FF2B5EF4-FFF2-40B4-BE49-F238E27FC236}">
                  <a16:creationId xmlns:a16="http://schemas.microsoft.com/office/drawing/2014/main" id="{D17B50C0-C9F7-49CE-A3FE-B1D5C2E365AF}"/>
                </a:ext>
              </a:extLst>
            </p:cNvPr>
            <p:cNvSpPr>
              <a:spLocks noChangeShapeType="1"/>
            </p:cNvSpPr>
            <p:nvPr/>
          </p:nvSpPr>
          <p:spPr bwMode="auto">
            <a:xfrm flipV="1">
              <a:off x="3481"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08" name="Line 2299">
              <a:extLst>
                <a:ext uri="{FF2B5EF4-FFF2-40B4-BE49-F238E27FC236}">
                  <a16:creationId xmlns:a16="http://schemas.microsoft.com/office/drawing/2014/main" id="{E469F18A-B059-47C0-ADC8-A674C1B3C60D}"/>
                </a:ext>
              </a:extLst>
            </p:cNvPr>
            <p:cNvSpPr>
              <a:spLocks noChangeShapeType="1"/>
            </p:cNvSpPr>
            <p:nvPr/>
          </p:nvSpPr>
          <p:spPr bwMode="auto">
            <a:xfrm flipV="1">
              <a:off x="3481"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09" name="Line 2300">
              <a:extLst>
                <a:ext uri="{FF2B5EF4-FFF2-40B4-BE49-F238E27FC236}">
                  <a16:creationId xmlns:a16="http://schemas.microsoft.com/office/drawing/2014/main" id="{4A4A23A7-CDD4-4274-A7AA-B3F2B1D1AB14}"/>
                </a:ext>
              </a:extLst>
            </p:cNvPr>
            <p:cNvSpPr>
              <a:spLocks noChangeShapeType="1"/>
            </p:cNvSpPr>
            <p:nvPr/>
          </p:nvSpPr>
          <p:spPr bwMode="auto">
            <a:xfrm flipV="1">
              <a:off x="3481"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10" name="Line 2301">
              <a:extLst>
                <a:ext uri="{FF2B5EF4-FFF2-40B4-BE49-F238E27FC236}">
                  <a16:creationId xmlns:a16="http://schemas.microsoft.com/office/drawing/2014/main" id="{2AC1513B-5642-46D6-9B60-DB8DBF16C99C}"/>
                </a:ext>
              </a:extLst>
            </p:cNvPr>
            <p:cNvSpPr>
              <a:spLocks noChangeShapeType="1"/>
            </p:cNvSpPr>
            <p:nvPr/>
          </p:nvSpPr>
          <p:spPr bwMode="auto">
            <a:xfrm flipV="1">
              <a:off x="3481"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11" name="Line 2302">
              <a:extLst>
                <a:ext uri="{FF2B5EF4-FFF2-40B4-BE49-F238E27FC236}">
                  <a16:creationId xmlns:a16="http://schemas.microsoft.com/office/drawing/2014/main" id="{3ADC8206-0DD5-4673-B3C3-23681508509D}"/>
                </a:ext>
              </a:extLst>
            </p:cNvPr>
            <p:cNvSpPr>
              <a:spLocks noChangeShapeType="1"/>
            </p:cNvSpPr>
            <p:nvPr/>
          </p:nvSpPr>
          <p:spPr bwMode="auto">
            <a:xfrm flipV="1">
              <a:off x="3481"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12" name="Line 2303">
              <a:extLst>
                <a:ext uri="{FF2B5EF4-FFF2-40B4-BE49-F238E27FC236}">
                  <a16:creationId xmlns:a16="http://schemas.microsoft.com/office/drawing/2014/main" id="{E31CA080-5996-4748-BF3D-AFBEED5A66E1}"/>
                </a:ext>
              </a:extLst>
            </p:cNvPr>
            <p:cNvSpPr>
              <a:spLocks noChangeShapeType="1"/>
            </p:cNvSpPr>
            <p:nvPr/>
          </p:nvSpPr>
          <p:spPr bwMode="auto">
            <a:xfrm flipV="1">
              <a:off x="3481"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13" name="Line 2304">
              <a:extLst>
                <a:ext uri="{FF2B5EF4-FFF2-40B4-BE49-F238E27FC236}">
                  <a16:creationId xmlns:a16="http://schemas.microsoft.com/office/drawing/2014/main" id="{278C18FC-51A7-4140-8E8B-15B09B2B1E29}"/>
                </a:ext>
              </a:extLst>
            </p:cNvPr>
            <p:cNvSpPr>
              <a:spLocks noChangeShapeType="1"/>
            </p:cNvSpPr>
            <p:nvPr/>
          </p:nvSpPr>
          <p:spPr bwMode="auto">
            <a:xfrm flipV="1">
              <a:off x="3481"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14" name="Line 2305">
              <a:extLst>
                <a:ext uri="{FF2B5EF4-FFF2-40B4-BE49-F238E27FC236}">
                  <a16:creationId xmlns:a16="http://schemas.microsoft.com/office/drawing/2014/main" id="{85E6CFB8-EF31-41D3-B4F2-F35B0D402D1E}"/>
                </a:ext>
              </a:extLst>
            </p:cNvPr>
            <p:cNvSpPr>
              <a:spLocks noChangeShapeType="1"/>
            </p:cNvSpPr>
            <p:nvPr/>
          </p:nvSpPr>
          <p:spPr bwMode="auto">
            <a:xfrm flipV="1">
              <a:off x="3481"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15" name="Line 2306">
              <a:extLst>
                <a:ext uri="{FF2B5EF4-FFF2-40B4-BE49-F238E27FC236}">
                  <a16:creationId xmlns:a16="http://schemas.microsoft.com/office/drawing/2014/main" id="{FCE0B0DF-1A9E-4196-9558-C79F3CDB9687}"/>
                </a:ext>
              </a:extLst>
            </p:cNvPr>
            <p:cNvSpPr>
              <a:spLocks noChangeShapeType="1"/>
            </p:cNvSpPr>
            <p:nvPr/>
          </p:nvSpPr>
          <p:spPr bwMode="auto">
            <a:xfrm flipV="1">
              <a:off x="3481"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16" name="Line 2307">
              <a:extLst>
                <a:ext uri="{FF2B5EF4-FFF2-40B4-BE49-F238E27FC236}">
                  <a16:creationId xmlns:a16="http://schemas.microsoft.com/office/drawing/2014/main" id="{682C1DCE-CF9D-4822-AB4B-AF03299772F1}"/>
                </a:ext>
              </a:extLst>
            </p:cNvPr>
            <p:cNvSpPr>
              <a:spLocks noChangeShapeType="1"/>
            </p:cNvSpPr>
            <p:nvPr/>
          </p:nvSpPr>
          <p:spPr bwMode="auto">
            <a:xfrm flipV="1">
              <a:off x="3481"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17" name="Line 2308">
              <a:extLst>
                <a:ext uri="{FF2B5EF4-FFF2-40B4-BE49-F238E27FC236}">
                  <a16:creationId xmlns:a16="http://schemas.microsoft.com/office/drawing/2014/main" id="{AA9F48E7-F1F0-4B6C-B286-859B83E3B817}"/>
                </a:ext>
              </a:extLst>
            </p:cNvPr>
            <p:cNvSpPr>
              <a:spLocks noChangeShapeType="1"/>
            </p:cNvSpPr>
            <p:nvPr/>
          </p:nvSpPr>
          <p:spPr bwMode="auto">
            <a:xfrm flipV="1">
              <a:off x="3481"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18" name="Line 2309">
              <a:extLst>
                <a:ext uri="{FF2B5EF4-FFF2-40B4-BE49-F238E27FC236}">
                  <a16:creationId xmlns:a16="http://schemas.microsoft.com/office/drawing/2014/main" id="{D9E6D410-932E-4E64-A019-28D5FAD69E7B}"/>
                </a:ext>
              </a:extLst>
            </p:cNvPr>
            <p:cNvSpPr>
              <a:spLocks noChangeShapeType="1"/>
            </p:cNvSpPr>
            <p:nvPr/>
          </p:nvSpPr>
          <p:spPr bwMode="auto">
            <a:xfrm flipV="1">
              <a:off x="3481"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19" name="Line 2310">
              <a:extLst>
                <a:ext uri="{FF2B5EF4-FFF2-40B4-BE49-F238E27FC236}">
                  <a16:creationId xmlns:a16="http://schemas.microsoft.com/office/drawing/2014/main" id="{047DF29D-10F5-4D24-BDBF-5CECA96463DD}"/>
                </a:ext>
              </a:extLst>
            </p:cNvPr>
            <p:cNvSpPr>
              <a:spLocks noChangeShapeType="1"/>
            </p:cNvSpPr>
            <p:nvPr/>
          </p:nvSpPr>
          <p:spPr bwMode="auto">
            <a:xfrm flipV="1">
              <a:off x="3481"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20" name="Line 2311">
              <a:extLst>
                <a:ext uri="{FF2B5EF4-FFF2-40B4-BE49-F238E27FC236}">
                  <a16:creationId xmlns:a16="http://schemas.microsoft.com/office/drawing/2014/main" id="{1AFF878A-B6E3-4146-9946-B235224893FE}"/>
                </a:ext>
              </a:extLst>
            </p:cNvPr>
            <p:cNvSpPr>
              <a:spLocks noChangeShapeType="1"/>
            </p:cNvSpPr>
            <p:nvPr/>
          </p:nvSpPr>
          <p:spPr bwMode="auto">
            <a:xfrm flipV="1">
              <a:off x="3481"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21" name="Line 2312">
              <a:extLst>
                <a:ext uri="{FF2B5EF4-FFF2-40B4-BE49-F238E27FC236}">
                  <a16:creationId xmlns:a16="http://schemas.microsoft.com/office/drawing/2014/main" id="{6CD8B4C3-2D73-4F3C-A162-8DB4461D186A}"/>
                </a:ext>
              </a:extLst>
            </p:cNvPr>
            <p:cNvSpPr>
              <a:spLocks noChangeShapeType="1"/>
            </p:cNvSpPr>
            <p:nvPr/>
          </p:nvSpPr>
          <p:spPr bwMode="auto">
            <a:xfrm flipV="1">
              <a:off x="3481"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22" name="Line 2313">
              <a:extLst>
                <a:ext uri="{FF2B5EF4-FFF2-40B4-BE49-F238E27FC236}">
                  <a16:creationId xmlns:a16="http://schemas.microsoft.com/office/drawing/2014/main" id="{29449AEA-2FF6-4183-A7C0-099216F0D4C2}"/>
                </a:ext>
              </a:extLst>
            </p:cNvPr>
            <p:cNvSpPr>
              <a:spLocks noChangeShapeType="1"/>
            </p:cNvSpPr>
            <p:nvPr/>
          </p:nvSpPr>
          <p:spPr bwMode="auto">
            <a:xfrm flipV="1">
              <a:off x="3481"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23" name="Line 2314">
              <a:extLst>
                <a:ext uri="{FF2B5EF4-FFF2-40B4-BE49-F238E27FC236}">
                  <a16:creationId xmlns:a16="http://schemas.microsoft.com/office/drawing/2014/main" id="{314B461E-6DA2-457C-A232-763AA348731F}"/>
                </a:ext>
              </a:extLst>
            </p:cNvPr>
            <p:cNvSpPr>
              <a:spLocks noChangeShapeType="1"/>
            </p:cNvSpPr>
            <p:nvPr/>
          </p:nvSpPr>
          <p:spPr bwMode="auto">
            <a:xfrm flipV="1">
              <a:off x="3481"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24" name="Line 2315">
              <a:extLst>
                <a:ext uri="{FF2B5EF4-FFF2-40B4-BE49-F238E27FC236}">
                  <a16:creationId xmlns:a16="http://schemas.microsoft.com/office/drawing/2014/main" id="{5767521E-3764-4AF4-B8C4-D1A3F2FB6545}"/>
                </a:ext>
              </a:extLst>
            </p:cNvPr>
            <p:cNvSpPr>
              <a:spLocks noChangeShapeType="1"/>
            </p:cNvSpPr>
            <p:nvPr/>
          </p:nvSpPr>
          <p:spPr bwMode="auto">
            <a:xfrm flipV="1">
              <a:off x="3481"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25" name="Line 2316">
              <a:extLst>
                <a:ext uri="{FF2B5EF4-FFF2-40B4-BE49-F238E27FC236}">
                  <a16:creationId xmlns:a16="http://schemas.microsoft.com/office/drawing/2014/main" id="{0D37AC02-49C8-406B-85FB-34B96C09CF84}"/>
                </a:ext>
              </a:extLst>
            </p:cNvPr>
            <p:cNvSpPr>
              <a:spLocks noChangeShapeType="1"/>
            </p:cNvSpPr>
            <p:nvPr/>
          </p:nvSpPr>
          <p:spPr bwMode="auto">
            <a:xfrm flipV="1">
              <a:off x="3481"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26" name="Line 2317">
              <a:extLst>
                <a:ext uri="{FF2B5EF4-FFF2-40B4-BE49-F238E27FC236}">
                  <a16:creationId xmlns:a16="http://schemas.microsoft.com/office/drawing/2014/main" id="{9061F956-36C3-4B13-ADC4-B52662B74EAD}"/>
                </a:ext>
              </a:extLst>
            </p:cNvPr>
            <p:cNvSpPr>
              <a:spLocks noChangeShapeType="1"/>
            </p:cNvSpPr>
            <p:nvPr/>
          </p:nvSpPr>
          <p:spPr bwMode="auto">
            <a:xfrm flipV="1">
              <a:off x="3481"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27" name="Line 2318">
              <a:extLst>
                <a:ext uri="{FF2B5EF4-FFF2-40B4-BE49-F238E27FC236}">
                  <a16:creationId xmlns:a16="http://schemas.microsoft.com/office/drawing/2014/main" id="{BEBCE805-7EDE-4262-BF77-1B156D8506FE}"/>
                </a:ext>
              </a:extLst>
            </p:cNvPr>
            <p:cNvSpPr>
              <a:spLocks noChangeShapeType="1"/>
            </p:cNvSpPr>
            <p:nvPr/>
          </p:nvSpPr>
          <p:spPr bwMode="auto">
            <a:xfrm flipV="1">
              <a:off x="3481"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28" name="Line 2319">
              <a:extLst>
                <a:ext uri="{FF2B5EF4-FFF2-40B4-BE49-F238E27FC236}">
                  <a16:creationId xmlns:a16="http://schemas.microsoft.com/office/drawing/2014/main" id="{68B0C211-CC96-40FF-AB3F-F31434F73D42}"/>
                </a:ext>
              </a:extLst>
            </p:cNvPr>
            <p:cNvSpPr>
              <a:spLocks noChangeShapeType="1"/>
            </p:cNvSpPr>
            <p:nvPr/>
          </p:nvSpPr>
          <p:spPr bwMode="auto">
            <a:xfrm flipV="1">
              <a:off x="3481"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29" name="Line 2320">
              <a:extLst>
                <a:ext uri="{FF2B5EF4-FFF2-40B4-BE49-F238E27FC236}">
                  <a16:creationId xmlns:a16="http://schemas.microsoft.com/office/drawing/2014/main" id="{2698379F-6050-455E-9192-729AD7984B41}"/>
                </a:ext>
              </a:extLst>
            </p:cNvPr>
            <p:cNvSpPr>
              <a:spLocks noChangeShapeType="1"/>
            </p:cNvSpPr>
            <p:nvPr/>
          </p:nvSpPr>
          <p:spPr bwMode="auto">
            <a:xfrm flipV="1">
              <a:off x="3481"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30" name="Line 2321">
              <a:extLst>
                <a:ext uri="{FF2B5EF4-FFF2-40B4-BE49-F238E27FC236}">
                  <a16:creationId xmlns:a16="http://schemas.microsoft.com/office/drawing/2014/main" id="{3759225D-D92C-4F45-9175-DEAB00080C4C}"/>
                </a:ext>
              </a:extLst>
            </p:cNvPr>
            <p:cNvSpPr>
              <a:spLocks noChangeShapeType="1"/>
            </p:cNvSpPr>
            <p:nvPr/>
          </p:nvSpPr>
          <p:spPr bwMode="auto">
            <a:xfrm flipV="1">
              <a:off x="3481"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31" name="Line 2322">
              <a:extLst>
                <a:ext uri="{FF2B5EF4-FFF2-40B4-BE49-F238E27FC236}">
                  <a16:creationId xmlns:a16="http://schemas.microsoft.com/office/drawing/2014/main" id="{09B5385E-0F58-4D6E-A298-0FC0396D3F25}"/>
                </a:ext>
              </a:extLst>
            </p:cNvPr>
            <p:cNvSpPr>
              <a:spLocks noChangeShapeType="1"/>
            </p:cNvSpPr>
            <p:nvPr/>
          </p:nvSpPr>
          <p:spPr bwMode="auto">
            <a:xfrm flipV="1">
              <a:off x="3481"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32" name="Line 2323">
              <a:extLst>
                <a:ext uri="{FF2B5EF4-FFF2-40B4-BE49-F238E27FC236}">
                  <a16:creationId xmlns:a16="http://schemas.microsoft.com/office/drawing/2014/main" id="{C3786DEA-C771-4584-B6A7-9B9AF1458EDF}"/>
                </a:ext>
              </a:extLst>
            </p:cNvPr>
            <p:cNvSpPr>
              <a:spLocks noChangeShapeType="1"/>
            </p:cNvSpPr>
            <p:nvPr/>
          </p:nvSpPr>
          <p:spPr bwMode="auto">
            <a:xfrm flipV="1">
              <a:off x="3481"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33" name="Line 2324">
              <a:extLst>
                <a:ext uri="{FF2B5EF4-FFF2-40B4-BE49-F238E27FC236}">
                  <a16:creationId xmlns:a16="http://schemas.microsoft.com/office/drawing/2014/main" id="{FF820DF1-0CC0-4E50-A27D-497AD625F8D7}"/>
                </a:ext>
              </a:extLst>
            </p:cNvPr>
            <p:cNvSpPr>
              <a:spLocks noChangeShapeType="1"/>
            </p:cNvSpPr>
            <p:nvPr/>
          </p:nvSpPr>
          <p:spPr bwMode="auto">
            <a:xfrm flipV="1">
              <a:off x="3481"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34" name="Line 2325">
              <a:extLst>
                <a:ext uri="{FF2B5EF4-FFF2-40B4-BE49-F238E27FC236}">
                  <a16:creationId xmlns:a16="http://schemas.microsoft.com/office/drawing/2014/main" id="{DB886FE4-D1A3-40AB-9E5B-96F7E4228260}"/>
                </a:ext>
              </a:extLst>
            </p:cNvPr>
            <p:cNvSpPr>
              <a:spLocks noChangeShapeType="1"/>
            </p:cNvSpPr>
            <p:nvPr/>
          </p:nvSpPr>
          <p:spPr bwMode="auto">
            <a:xfrm flipV="1">
              <a:off x="3481"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35" name="Line 2326">
              <a:extLst>
                <a:ext uri="{FF2B5EF4-FFF2-40B4-BE49-F238E27FC236}">
                  <a16:creationId xmlns:a16="http://schemas.microsoft.com/office/drawing/2014/main" id="{8754E51C-1415-4CAD-B6FA-C2CFF12FD2EE}"/>
                </a:ext>
              </a:extLst>
            </p:cNvPr>
            <p:cNvSpPr>
              <a:spLocks noChangeShapeType="1"/>
            </p:cNvSpPr>
            <p:nvPr/>
          </p:nvSpPr>
          <p:spPr bwMode="auto">
            <a:xfrm flipV="1">
              <a:off x="3481"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36" name="Line 2327">
              <a:extLst>
                <a:ext uri="{FF2B5EF4-FFF2-40B4-BE49-F238E27FC236}">
                  <a16:creationId xmlns:a16="http://schemas.microsoft.com/office/drawing/2014/main" id="{3215BECE-662A-4297-BF89-51A476A72A31}"/>
                </a:ext>
              </a:extLst>
            </p:cNvPr>
            <p:cNvSpPr>
              <a:spLocks noChangeShapeType="1"/>
            </p:cNvSpPr>
            <p:nvPr/>
          </p:nvSpPr>
          <p:spPr bwMode="auto">
            <a:xfrm flipV="1">
              <a:off x="3481"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37" name="Line 2328">
              <a:extLst>
                <a:ext uri="{FF2B5EF4-FFF2-40B4-BE49-F238E27FC236}">
                  <a16:creationId xmlns:a16="http://schemas.microsoft.com/office/drawing/2014/main" id="{93909F44-4B71-480C-933F-7CF18D679205}"/>
                </a:ext>
              </a:extLst>
            </p:cNvPr>
            <p:cNvSpPr>
              <a:spLocks noChangeShapeType="1"/>
            </p:cNvSpPr>
            <p:nvPr/>
          </p:nvSpPr>
          <p:spPr bwMode="auto">
            <a:xfrm flipV="1">
              <a:off x="3481"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38" name="Line 2329">
              <a:extLst>
                <a:ext uri="{FF2B5EF4-FFF2-40B4-BE49-F238E27FC236}">
                  <a16:creationId xmlns:a16="http://schemas.microsoft.com/office/drawing/2014/main" id="{74BA47E7-C5E7-40D5-91E1-8ED50308A8D7}"/>
                </a:ext>
              </a:extLst>
            </p:cNvPr>
            <p:cNvSpPr>
              <a:spLocks noChangeShapeType="1"/>
            </p:cNvSpPr>
            <p:nvPr/>
          </p:nvSpPr>
          <p:spPr bwMode="auto">
            <a:xfrm flipV="1">
              <a:off x="3481"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39" name="Rectangle 2330">
              <a:extLst>
                <a:ext uri="{FF2B5EF4-FFF2-40B4-BE49-F238E27FC236}">
                  <a16:creationId xmlns:a16="http://schemas.microsoft.com/office/drawing/2014/main" id="{74AA2A6C-21E8-442A-84CD-605F4082E769}"/>
                </a:ext>
              </a:extLst>
            </p:cNvPr>
            <p:cNvSpPr>
              <a:spLocks noChangeArrowheads="1"/>
            </p:cNvSpPr>
            <p:nvPr/>
          </p:nvSpPr>
          <p:spPr bwMode="auto">
            <a:xfrm>
              <a:off x="3288" y="2365"/>
              <a:ext cx="388"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8940" name="Group 2333">
              <a:extLst>
                <a:ext uri="{FF2B5EF4-FFF2-40B4-BE49-F238E27FC236}">
                  <a16:creationId xmlns:a16="http://schemas.microsoft.com/office/drawing/2014/main" id="{E2AAF086-9904-45B7-86F2-F6199F8E960E}"/>
                </a:ext>
              </a:extLst>
            </p:cNvPr>
            <p:cNvGrpSpPr>
              <a:grpSpLocks/>
            </p:cNvGrpSpPr>
            <p:nvPr/>
          </p:nvGrpSpPr>
          <p:grpSpPr bwMode="auto">
            <a:xfrm>
              <a:off x="3700" y="2365"/>
              <a:ext cx="387" cy="261"/>
              <a:chOff x="3700" y="2365"/>
              <a:chExt cx="387" cy="261"/>
            </a:xfrm>
          </p:grpSpPr>
          <p:sp>
            <p:nvSpPr>
              <p:cNvPr id="8988" name="Rectangle 2331">
                <a:extLst>
                  <a:ext uri="{FF2B5EF4-FFF2-40B4-BE49-F238E27FC236}">
                    <a16:creationId xmlns:a16="http://schemas.microsoft.com/office/drawing/2014/main" id="{CE589595-377E-40B2-8727-E8DFEFB9C8C4}"/>
                  </a:ext>
                </a:extLst>
              </p:cNvPr>
              <p:cNvSpPr>
                <a:spLocks noChangeArrowheads="1"/>
              </p:cNvSpPr>
              <p:nvPr/>
            </p:nvSpPr>
            <p:spPr bwMode="auto">
              <a:xfrm>
                <a:off x="3700" y="2365"/>
                <a:ext cx="387"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8989" name="Rectangle 2332">
                <a:extLst>
                  <a:ext uri="{FF2B5EF4-FFF2-40B4-BE49-F238E27FC236}">
                    <a16:creationId xmlns:a16="http://schemas.microsoft.com/office/drawing/2014/main" id="{168FE600-4D5D-4D1C-A2A0-6A3C62996859}"/>
                  </a:ext>
                </a:extLst>
              </p:cNvPr>
              <p:cNvSpPr>
                <a:spLocks noChangeArrowheads="1"/>
              </p:cNvSpPr>
              <p:nvPr/>
            </p:nvSpPr>
            <p:spPr bwMode="auto">
              <a:xfrm>
                <a:off x="3700" y="2365"/>
                <a:ext cx="387"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8941" name="Group 2336">
              <a:extLst>
                <a:ext uri="{FF2B5EF4-FFF2-40B4-BE49-F238E27FC236}">
                  <a16:creationId xmlns:a16="http://schemas.microsoft.com/office/drawing/2014/main" id="{E896BF76-F356-4463-812B-C723FBE10B4F}"/>
                </a:ext>
              </a:extLst>
            </p:cNvPr>
            <p:cNvGrpSpPr>
              <a:grpSpLocks/>
            </p:cNvGrpSpPr>
            <p:nvPr/>
          </p:nvGrpSpPr>
          <p:grpSpPr bwMode="auto">
            <a:xfrm>
              <a:off x="3892" y="2398"/>
              <a:ext cx="10" cy="95"/>
              <a:chOff x="3892" y="2398"/>
              <a:chExt cx="10" cy="95"/>
            </a:xfrm>
          </p:grpSpPr>
          <p:sp>
            <p:nvSpPr>
              <p:cNvPr id="8986" name="Freeform 2334">
                <a:extLst>
                  <a:ext uri="{FF2B5EF4-FFF2-40B4-BE49-F238E27FC236}">
                    <a16:creationId xmlns:a16="http://schemas.microsoft.com/office/drawing/2014/main" id="{DA8A3487-3D89-4546-BE1F-C10CC62C2AB5}"/>
                  </a:ext>
                </a:extLst>
              </p:cNvPr>
              <p:cNvSpPr>
                <a:spLocks/>
              </p:cNvSpPr>
              <p:nvPr/>
            </p:nvSpPr>
            <p:spPr bwMode="auto">
              <a:xfrm>
                <a:off x="3892" y="2398"/>
                <a:ext cx="10" cy="95"/>
              </a:xfrm>
              <a:custGeom>
                <a:avLst/>
                <a:gdLst>
                  <a:gd name="T0" fmla="*/ 10 w 67"/>
                  <a:gd name="T1" fmla="*/ 2 h 616"/>
                  <a:gd name="T2" fmla="*/ 0 w 67"/>
                  <a:gd name="T3" fmla="*/ 2 h 616"/>
                  <a:gd name="T4" fmla="*/ 0 w 67"/>
                  <a:gd name="T5" fmla="*/ 2 h 616"/>
                  <a:gd name="T6" fmla="*/ 0 w 67"/>
                  <a:gd name="T7" fmla="*/ 95 h 616"/>
                  <a:gd name="T8" fmla="*/ 10 w 67"/>
                  <a:gd name="T9" fmla="*/ 2 h 6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 h="616">
                    <a:moveTo>
                      <a:pt x="67" y="15"/>
                    </a:moveTo>
                    <a:cubicBezTo>
                      <a:pt x="50" y="15"/>
                      <a:pt x="17" y="15"/>
                      <a:pt x="0" y="15"/>
                    </a:cubicBezTo>
                    <a:cubicBezTo>
                      <a:pt x="0" y="0"/>
                      <a:pt x="0" y="15"/>
                      <a:pt x="0" y="15"/>
                    </a:cubicBezTo>
                    <a:lnTo>
                      <a:pt x="0" y="616"/>
                    </a:lnTo>
                    <a:lnTo>
                      <a:pt x="67" y="15"/>
                    </a:lnTo>
                    <a:close/>
                  </a:path>
                </a:pathLst>
              </a:custGeom>
              <a:solidFill>
                <a:srgbClr val="808080"/>
              </a:solidFill>
              <a:ln w="0">
                <a:solidFill>
                  <a:srgbClr val="000000"/>
                </a:solidFill>
                <a:prstDash val="solid"/>
                <a:round/>
                <a:headEnd/>
                <a:tailEnd/>
              </a:ln>
            </p:spPr>
            <p:txBody>
              <a:bodyPr/>
              <a:lstStyle/>
              <a:p>
                <a:endParaRPr lang="en-GB"/>
              </a:p>
            </p:txBody>
          </p:sp>
          <p:sp>
            <p:nvSpPr>
              <p:cNvPr id="8987" name="Freeform 2335">
                <a:extLst>
                  <a:ext uri="{FF2B5EF4-FFF2-40B4-BE49-F238E27FC236}">
                    <a16:creationId xmlns:a16="http://schemas.microsoft.com/office/drawing/2014/main" id="{0443188C-308C-4F4F-81C4-76384FEE4D7A}"/>
                  </a:ext>
                </a:extLst>
              </p:cNvPr>
              <p:cNvSpPr>
                <a:spLocks/>
              </p:cNvSpPr>
              <p:nvPr/>
            </p:nvSpPr>
            <p:spPr bwMode="auto">
              <a:xfrm>
                <a:off x="3892" y="2398"/>
                <a:ext cx="10" cy="95"/>
              </a:xfrm>
              <a:custGeom>
                <a:avLst/>
                <a:gdLst>
                  <a:gd name="T0" fmla="*/ 10 w 67"/>
                  <a:gd name="T1" fmla="*/ 2 h 616"/>
                  <a:gd name="T2" fmla="*/ 0 w 67"/>
                  <a:gd name="T3" fmla="*/ 2 h 616"/>
                  <a:gd name="T4" fmla="*/ 0 w 67"/>
                  <a:gd name="T5" fmla="*/ 2 h 616"/>
                  <a:gd name="T6" fmla="*/ 0 w 67"/>
                  <a:gd name="T7" fmla="*/ 95 h 616"/>
                  <a:gd name="T8" fmla="*/ 10 w 67"/>
                  <a:gd name="T9" fmla="*/ 2 h 6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 h="616">
                    <a:moveTo>
                      <a:pt x="67" y="15"/>
                    </a:moveTo>
                    <a:cubicBezTo>
                      <a:pt x="50" y="15"/>
                      <a:pt x="17" y="15"/>
                      <a:pt x="0" y="15"/>
                    </a:cubicBezTo>
                    <a:cubicBezTo>
                      <a:pt x="0" y="0"/>
                      <a:pt x="0" y="15"/>
                      <a:pt x="0" y="15"/>
                    </a:cubicBezTo>
                    <a:lnTo>
                      <a:pt x="0" y="616"/>
                    </a:lnTo>
                    <a:lnTo>
                      <a:pt x="67" y="15"/>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8942" name="Group 2339">
              <a:extLst>
                <a:ext uri="{FF2B5EF4-FFF2-40B4-BE49-F238E27FC236}">
                  <a16:creationId xmlns:a16="http://schemas.microsoft.com/office/drawing/2014/main" id="{6737E649-A3E8-4639-BAC9-61C9CF9A1B13}"/>
                </a:ext>
              </a:extLst>
            </p:cNvPr>
            <p:cNvGrpSpPr>
              <a:grpSpLocks/>
            </p:cNvGrpSpPr>
            <p:nvPr/>
          </p:nvGrpSpPr>
          <p:grpSpPr bwMode="auto">
            <a:xfrm>
              <a:off x="3892" y="2400"/>
              <a:ext cx="72" cy="93"/>
              <a:chOff x="3892" y="2400"/>
              <a:chExt cx="72" cy="93"/>
            </a:xfrm>
          </p:grpSpPr>
          <p:sp>
            <p:nvSpPr>
              <p:cNvPr id="8984" name="Freeform 2337">
                <a:extLst>
                  <a:ext uri="{FF2B5EF4-FFF2-40B4-BE49-F238E27FC236}">
                    <a16:creationId xmlns:a16="http://schemas.microsoft.com/office/drawing/2014/main" id="{5A2BF289-860A-413F-9F80-DDF6658FBC60}"/>
                  </a:ext>
                </a:extLst>
              </p:cNvPr>
              <p:cNvSpPr>
                <a:spLocks/>
              </p:cNvSpPr>
              <p:nvPr/>
            </p:nvSpPr>
            <p:spPr bwMode="auto">
              <a:xfrm>
                <a:off x="3892" y="2400"/>
                <a:ext cx="72" cy="93"/>
              </a:xfrm>
              <a:custGeom>
                <a:avLst/>
                <a:gdLst>
                  <a:gd name="T0" fmla="*/ 72 w 467"/>
                  <a:gd name="T1" fmla="*/ 31 h 605"/>
                  <a:gd name="T2" fmla="*/ 10 w 467"/>
                  <a:gd name="T3" fmla="*/ 0 h 605"/>
                  <a:gd name="T4" fmla="*/ 0 w 467"/>
                  <a:gd name="T5" fmla="*/ 93 h 605"/>
                  <a:gd name="T6" fmla="*/ 72 w 467"/>
                  <a:gd name="T7" fmla="*/ 31 h 6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7" h="605">
                    <a:moveTo>
                      <a:pt x="467" y="202"/>
                    </a:moveTo>
                    <a:cubicBezTo>
                      <a:pt x="358" y="93"/>
                      <a:pt x="218" y="15"/>
                      <a:pt x="62" y="0"/>
                    </a:cubicBezTo>
                    <a:lnTo>
                      <a:pt x="0" y="605"/>
                    </a:lnTo>
                    <a:lnTo>
                      <a:pt x="467" y="202"/>
                    </a:lnTo>
                    <a:close/>
                  </a:path>
                </a:pathLst>
              </a:custGeom>
              <a:solidFill>
                <a:srgbClr val="C0C0C0"/>
              </a:solidFill>
              <a:ln w="0">
                <a:solidFill>
                  <a:srgbClr val="000000"/>
                </a:solidFill>
                <a:prstDash val="solid"/>
                <a:round/>
                <a:headEnd/>
                <a:tailEnd/>
              </a:ln>
            </p:spPr>
            <p:txBody>
              <a:bodyPr/>
              <a:lstStyle/>
              <a:p>
                <a:endParaRPr lang="en-GB"/>
              </a:p>
            </p:txBody>
          </p:sp>
          <p:sp>
            <p:nvSpPr>
              <p:cNvPr id="8985" name="Freeform 2338">
                <a:extLst>
                  <a:ext uri="{FF2B5EF4-FFF2-40B4-BE49-F238E27FC236}">
                    <a16:creationId xmlns:a16="http://schemas.microsoft.com/office/drawing/2014/main" id="{BFDBC54F-ACAE-4C7C-B58E-92F578E69C82}"/>
                  </a:ext>
                </a:extLst>
              </p:cNvPr>
              <p:cNvSpPr>
                <a:spLocks/>
              </p:cNvSpPr>
              <p:nvPr/>
            </p:nvSpPr>
            <p:spPr bwMode="auto">
              <a:xfrm>
                <a:off x="3892" y="2400"/>
                <a:ext cx="72" cy="93"/>
              </a:xfrm>
              <a:custGeom>
                <a:avLst/>
                <a:gdLst>
                  <a:gd name="T0" fmla="*/ 72 w 467"/>
                  <a:gd name="T1" fmla="*/ 31 h 605"/>
                  <a:gd name="T2" fmla="*/ 10 w 467"/>
                  <a:gd name="T3" fmla="*/ 0 h 605"/>
                  <a:gd name="T4" fmla="*/ 0 w 467"/>
                  <a:gd name="T5" fmla="*/ 93 h 605"/>
                  <a:gd name="T6" fmla="*/ 72 w 467"/>
                  <a:gd name="T7" fmla="*/ 31 h 6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7" h="605">
                    <a:moveTo>
                      <a:pt x="467" y="202"/>
                    </a:moveTo>
                    <a:cubicBezTo>
                      <a:pt x="358" y="93"/>
                      <a:pt x="218" y="15"/>
                      <a:pt x="62" y="0"/>
                    </a:cubicBezTo>
                    <a:lnTo>
                      <a:pt x="0" y="605"/>
                    </a:lnTo>
                    <a:lnTo>
                      <a:pt x="467" y="202"/>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8943" name="Group 2342">
              <a:extLst>
                <a:ext uri="{FF2B5EF4-FFF2-40B4-BE49-F238E27FC236}">
                  <a16:creationId xmlns:a16="http://schemas.microsoft.com/office/drawing/2014/main" id="{DC47812E-55CF-4FEF-A2F5-D5DF7BA6BE42}"/>
                </a:ext>
              </a:extLst>
            </p:cNvPr>
            <p:cNvGrpSpPr>
              <a:grpSpLocks/>
            </p:cNvGrpSpPr>
            <p:nvPr/>
          </p:nvGrpSpPr>
          <p:grpSpPr bwMode="auto">
            <a:xfrm>
              <a:off x="3892" y="2430"/>
              <a:ext cx="91" cy="63"/>
              <a:chOff x="3892" y="2430"/>
              <a:chExt cx="91" cy="63"/>
            </a:xfrm>
          </p:grpSpPr>
          <p:sp>
            <p:nvSpPr>
              <p:cNvPr id="8982" name="Freeform 2340">
                <a:extLst>
                  <a:ext uri="{FF2B5EF4-FFF2-40B4-BE49-F238E27FC236}">
                    <a16:creationId xmlns:a16="http://schemas.microsoft.com/office/drawing/2014/main" id="{8A5B1897-7CEF-4A2C-87EA-36ECFB9789E7}"/>
                  </a:ext>
                </a:extLst>
              </p:cNvPr>
              <p:cNvSpPr>
                <a:spLocks/>
              </p:cNvSpPr>
              <p:nvPr/>
            </p:nvSpPr>
            <p:spPr bwMode="auto">
              <a:xfrm>
                <a:off x="3892" y="2430"/>
                <a:ext cx="91" cy="63"/>
              </a:xfrm>
              <a:custGeom>
                <a:avLst/>
                <a:gdLst>
                  <a:gd name="T0" fmla="*/ 91 w 589"/>
                  <a:gd name="T1" fmla="*/ 34 h 405"/>
                  <a:gd name="T2" fmla="*/ 72 w 589"/>
                  <a:gd name="T3" fmla="*/ 0 h 405"/>
                  <a:gd name="T4" fmla="*/ 0 w 589"/>
                  <a:gd name="T5" fmla="*/ 63 h 405"/>
                  <a:gd name="T6" fmla="*/ 91 w 589"/>
                  <a:gd name="T7" fmla="*/ 34 h 4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89" h="405">
                    <a:moveTo>
                      <a:pt x="589" y="218"/>
                    </a:moveTo>
                    <a:cubicBezTo>
                      <a:pt x="558" y="140"/>
                      <a:pt x="512" y="62"/>
                      <a:pt x="465" y="0"/>
                    </a:cubicBezTo>
                    <a:lnTo>
                      <a:pt x="0" y="405"/>
                    </a:lnTo>
                    <a:lnTo>
                      <a:pt x="589" y="218"/>
                    </a:lnTo>
                    <a:close/>
                  </a:path>
                </a:pathLst>
              </a:custGeom>
              <a:solidFill>
                <a:srgbClr val="000000"/>
              </a:solidFill>
              <a:ln w="0">
                <a:solidFill>
                  <a:srgbClr val="000000"/>
                </a:solidFill>
                <a:prstDash val="solid"/>
                <a:round/>
                <a:headEnd/>
                <a:tailEnd/>
              </a:ln>
            </p:spPr>
            <p:txBody>
              <a:bodyPr/>
              <a:lstStyle/>
              <a:p>
                <a:endParaRPr lang="en-GB"/>
              </a:p>
            </p:txBody>
          </p:sp>
          <p:sp>
            <p:nvSpPr>
              <p:cNvPr id="8983" name="Freeform 2341">
                <a:extLst>
                  <a:ext uri="{FF2B5EF4-FFF2-40B4-BE49-F238E27FC236}">
                    <a16:creationId xmlns:a16="http://schemas.microsoft.com/office/drawing/2014/main" id="{E685A03F-EDA3-4E4E-925C-8A7570C4213C}"/>
                  </a:ext>
                </a:extLst>
              </p:cNvPr>
              <p:cNvSpPr>
                <a:spLocks/>
              </p:cNvSpPr>
              <p:nvPr/>
            </p:nvSpPr>
            <p:spPr bwMode="auto">
              <a:xfrm>
                <a:off x="3892" y="2430"/>
                <a:ext cx="91" cy="63"/>
              </a:xfrm>
              <a:custGeom>
                <a:avLst/>
                <a:gdLst>
                  <a:gd name="T0" fmla="*/ 91 w 589"/>
                  <a:gd name="T1" fmla="*/ 34 h 405"/>
                  <a:gd name="T2" fmla="*/ 72 w 589"/>
                  <a:gd name="T3" fmla="*/ 0 h 405"/>
                  <a:gd name="T4" fmla="*/ 0 w 589"/>
                  <a:gd name="T5" fmla="*/ 63 h 405"/>
                  <a:gd name="T6" fmla="*/ 91 w 589"/>
                  <a:gd name="T7" fmla="*/ 34 h 4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89" h="405">
                    <a:moveTo>
                      <a:pt x="589" y="218"/>
                    </a:moveTo>
                    <a:cubicBezTo>
                      <a:pt x="558" y="140"/>
                      <a:pt x="512" y="62"/>
                      <a:pt x="465" y="0"/>
                    </a:cubicBezTo>
                    <a:lnTo>
                      <a:pt x="0" y="405"/>
                    </a:lnTo>
                    <a:lnTo>
                      <a:pt x="589" y="218"/>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8944" name="Group 2345">
              <a:extLst>
                <a:ext uri="{FF2B5EF4-FFF2-40B4-BE49-F238E27FC236}">
                  <a16:creationId xmlns:a16="http://schemas.microsoft.com/office/drawing/2014/main" id="{2E0B9D5F-6E59-4139-802D-B6BF71FC3D75}"/>
                </a:ext>
              </a:extLst>
            </p:cNvPr>
            <p:cNvGrpSpPr>
              <a:grpSpLocks/>
            </p:cNvGrpSpPr>
            <p:nvPr/>
          </p:nvGrpSpPr>
          <p:grpSpPr bwMode="auto">
            <a:xfrm>
              <a:off x="3800" y="2400"/>
              <a:ext cx="188" cy="188"/>
              <a:chOff x="3800" y="2400"/>
              <a:chExt cx="188" cy="188"/>
            </a:xfrm>
          </p:grpSpPr>
          <p:sp>
            <p:nvSpPr>
              <p:cNvPr id="8980" name="Freeform 2343">
                <a:extLst>
                  <a:ext uri="{FF2B5EF4-FFF2-40B4-BE49-F238E27FC236}">
                    <a16:creationId xmlns:a16="http://schemas.microsoft.com/office/drawing/2014/main" id="{58F81B2C-3E3E-40B2-B26F-33E48A9FD292}"/>
                  </a:ext>
                </a:extLst>
              </p:cNvPr>
              <p:cNvSpPr>
                <a:spLocks/>
              </p:cNvSpPr>
              <p:nvPr/>
            </p:nvSpPr>
            <p:spPr bwMode="auto">
              <a:xfrm>
                <a:off x="3800" y="2400"/>
                <a:ext cx="188" cy="188"/>
              </a:xfrm>
              <a:custGeom>
                <a:avLst/>
                <a:gdLst>
                  <a:gd name="T0" fmla="*/ 93 w 1222"/>
                  <a:gd name="T1" fmla="*/ 0 h 1222"/>
                  <a:gd name="T2" fmla="*/ 0 w 1222"/>
                  <a:gd name="T3" fmla="*/ 93 h 1222"/>
                  <a:gd name="T4" fmla="*/ 93 w 1222"/>
                  <a:gd name="T5" fmla="*/ 188 h 1222"/>
                  <a:gd name="T6" fmla="*/ 188 w 1222"/>
                  <a:gd name="T7" fmla="*/ 93 h 1222"/>
                  <a:gd name="T8" fmla="*/ 183 w 1222"/>
                  <a:gd name="T9" fmla="*/ 64 h 1222"/>
                  <a:gd name="T10" fmla="*/ 93 w 1222"/>
                  <a:gd name="T11" fmla="*/ 93 h 1222"/>
                  <a:gd name="T12" fmla="*/ 93 w 1222"/>
                  <a:gd name="T13" fmla="*/ 0 h 12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22">
                    <a:moveTo>
                      <a:pt x="604" y="0"/>
                    </a:moveTo>
                    <a:cubicBezTo>
                      <a:pt x="263" y="0"/>
                      <a:pt x="0" y="263"/>
                      <a:pt x="0" y="603"/>
                    </a:cubicBezTo>
                    <a:cubicBezTo>
                      <a:pt x="0" y="944"/>
                      <a:pt x="263" y="1222"/>
                      <a:pt x="604" y="1222"/>
                    </a:cubicBezTo>
                    <a:cubicBezTo>
                      <a:pt x="944" y="1222"/>
                      <a:pt x="1222" y="944"/>
                      <a:pt x="1222" y="603"/>
                    </a:cubicBezTo>
                    <a:cubicBezTo>
                      <a:pt x="1207" y="541"/>
                      <a:pt x="1207" y="480"/>
                      <a:pt x="1192" y="418"/>
                    </a:cubicBezTo>
                    <a:lnTo>
                      <a:pt x="604" y="603"/>
                    </a:lnTo>
                    <a:lnTo>
                      <a:pt x="604" y="0"/>
                    </a:lnTo>
                    <a:close/>
                  </a:path>
                </a:pathLst>
              </a:custGeom>
              <a:solidFill>
                <a:srgbClr val="FFFFFF"/>
              </a:solidFill>
              <a:ln w="0">
                <a:solidFill>
                  <a:srgbClr val="000000"/>
                </a:solidFill>
                <a:prstDash val="solid"/>
                <a:round/>
                <a:headEnd/>
                <a:tailEnd/>
              </a:ln>
            </p:spPr>
            <p:txBody>
              <a:bodyPr/>
              <a:lstStyle/>
              <a:p>
                <a:endParaRPr lang="en-GB"/>
              </a:p>
            </p:txBody>
          </p:sp>
          <p:sp>
            <p:nvSpPr>
              <p:cNvPr id="8981" name="Freeform 2344">
                <a:extLst>
                  <a:ext uri="{FF2B5EF4-FFF2-40B4-BE49-F238E27FC236}">
                    <a16:creationId xmlns:a16="http://schemas.microsoft.com/office/drawing/2014/main" id="{832C118E-A765-46AB-8AD2-9DFCD38F612C}"/>
                  </a:ext>
                </a:extLst>
              </p:cNvPr>
              <p:cNvSpPr>
                <a:spLocks/>
              </p:cNvSpPr>
              <p:nvPr/>
            </p:nvSpPr>
            <p:spPr bwMode="auto">
              <a:xfrm>
                <a:off x="3800" y="2400"/>
                <a:ext cx="188" cy="188"/>
              </a:xfrm>
              <a:custGeom>
                <a:avLst/>
                <a:gdLst>
                  <a:gd name="T0" fmla="*/ 93 w 1222"/>
                  <a:gd name="T1" fmla="*/ 0 h 1222"/>
                  <a:gd name="T2" fmla="*/ 0 w 1222"/>
                  <a:gd name="T3" fmla="*/ 93 h 1222"/>
                  <a:gd name="T4" fmla="*/ 93 w 1222"/>
                  <a:gd name="T5" fmla="*/ 188 h 1222"/>
                  <a:gd name="T6" fmla="*/ 188 w 1222"/>
                  <a:gd name="T7" fmla="*/ 93 h 1222"/>
                  <a:gd name="T8" fmla="*/ 183 w 1222"/>
                  <a:gd name="T9" fmla="*/ 64 h 1222"/>
                  <a:gd name="T10" fmla="*/ 93 w 1222"/>
                  <a:gd name="T11" fmla="*/ 93 h 1222"/>
                  <a:gd name="T12" fmla="*/ 93 w 1222"/>
                  <a:gd name="T13" fmla="*/ 0 h 12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22">
                    <a:moveTo>
                      <a:pt x="604" y="0"/>
                    </a:moveTo>
                    <a:cubicBezTo>
                      <a:pt x="263" y="0"/>
                      <a:pt x="0" y="263"/>
                      <a:pt x="0" y="603"/>
                    </a:cubicBezTo>
                    <a:cubicBezTo>
                      <a:pt x="0" y="944"/>
                      <a:pt x="263" y="1222"/>
                      <a:pt x="604" y="1222"/>
                    </a:cubicBezTo>
                    <a:cubicBezTo>
                      <a:pt x="944" y="1222"/>
                      <a:pt x="1222" y="944"/>
                      <a:pt x="1222" y="603"/>
                    </a:cubicBezTo>
                    <a:cubicBezTo>
                      <a:pt x="1207" y="541"/>
                      <a:pt x="1207" y="480"/>
                      <a:pt x="1192" y="418"/>
                    </a:cubicBezTo>
                    <a:lnTo>
                      <a:pt x="604" y="603"/>
                    </a:lnTo>
                    <a:lnTo>
                      <a:pt x="604"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8945" name="Line 2346">
              <a:extLst>
                <a:ext uri="{FF2B5EF4-FFF2-40B4-BE49-F238E27FC236}">
                  <a16:creationId xmlns:a16="http://schemas.microsoft.com/office/drawing/2014/main" id="{B04157C6-DED6-41E3-9C58-81C885A49DC8}"/>
                </a:ext>
              </a:extLst>
            </p:cNvPr>
            <p:cNvSpPr>
              <a:spLocks noChangeShapeType="1"/>
            </p:cNvSpPr>
            <p:nvPr/>
          </p:nvSpPr>
          <p:spPr bwMode="auto">
            <a:xfrm flipV="1">
              <a:off x="3892"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46" name="Line 2347">
              <a:extLst>
                <a:ext uri="{FF2B5EF4-FFF2-40B4-BE49-F238E27FC236}">
                  <a16:creationId xmlns:a16="http://schemas.microsoft.com/office/drawing/2014/main" id="{41883115-1665-42E8-826C-403F1ECF8245}"/>
                </a:ext>
              </a:extLst>
            </p:cNvPr>
            <p:cNvSpPr>
              <a:spLocks noChangeShapeType="1"/>
            </p:cNvSpPr>
            <p:nvPr/>
          </p:nvSpPr>
          <p:spPr bwMode="auto">
            <a:xfrm flipV="1">
              <a:off x="3892"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47" name="Line 2348">
              <a:extLst>
                <a:ext uri="{FF2B5EF4-FFF2-40B4-BE49-F238E27FC236}">
                  <a16:creationId xmlns:a16="http://schemas.microsoft.com/office/drawing/2014/main" id="{8DAFF29C-7E2E-465D-96D8-91F2D00F31CB}"/>
                </a:ext>
              </a:extLst>
            </p:cNvPr>
            <p:cNvSpPr>
              <a:spLocks noChangeShapeType="1"/>
            </p:cNvSpPr>
            <p:nvPr/>
          </p:nvSpPr>
          <p:spPr bwMode="auto">
            <a:xfrm flipV="1">
              <a:off x="3892"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48" name="Line 2349">
              <a:extLst>
                <a:ext uri="{FF2B5EF4-FFF2-40B4-BE49-F238E27FC236}">
                  <a16:creationId xmlns:a16="http://schemas.microsoft.com/office/drawing/2014/main" id="{0F992ED6-1999-4FA1-808F-02B7F3348043}"/>
                </a:ext>
              </a:extLst>
            </p:cNvPr>
            <p:cNvSpPr>
              <a:spLocks noChangeShapeType="1"/>
            </p:cNvSpPr>
            <p:nvPr/>
          </p:nvSpPr>
          <p:spPr bwMode="auto">
            <a:xfrm flipV="1">
              <a:off x="3892"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49" name="Line 2350">
              <a:extLst>
                <a:ext uri="{FF2B5EF4-FFF2-40B4-BE49-F238E27FC236}">
                  <a16:creationId xmlns:a16="http://schemas.microsoft.com/office/drawing/2014/main" id="{D0A38B96-7FBC-437B-BF89-70D66AA9A21D}"/>
                </a:ext>
              </a:extLst>
            </p:cNvPr>
            <p:cNvSpPr>
              <a:spLocks noChangeShapeType="1"/>
            </p:cNvSpPr>
            <p:nvPr/>
          </p:nvSpPr>
          <p:spPr bwMode="auto">
            <a:xfrm flipV="1">
              <a:off x="3892"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50" name="Line 2351">
              <a:extLst>
                <a:ext uri="{FF2B5EF4-FFF2-40B4-BE49-F238E27FC236}">
                  <a16:creationId xmlns:a16="http://schemas.microsoft.com/office/drawing/2014/main" id="{F1CB6724-258B-404D-9E50-1EFFE6D86D7A}"/>
                </a:ext>
              </a:extLst>
            </p:cNvPr>
            <p:cNvSpPr>
              <a:spLocks noChangeShapeType="1"/>
            </p:cNvSpPr>
            <p:nvPr/>
          </p:nvSpPr>
          <p:spPr bwMode="auto">
            <a:xfrm flipV="1">
              <a:off x="3892"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51" name="Line 2352">
              <a:extLst>
                <a:ext uri="{FF2B5EF4-FFF2-40B4-BE49-F238E27FC236}">
                  <a16:creationId xmlns:a16="http://schemas.microsoft.com/office/drawing/2014/main" id="{5C435888-45E5-4DB6-B7BE-B8DF12CD5AC0}"/>
                </a:ext>
              </a:extLst>
            </p:cNvPr>
            <p:cNvSpPr>
              <a:spLocks noChangeShapeType="1"/>
            </p:cNvSpPr>
            <p:nvPr/>
          </p:nvSpPr>
          <p:spPr bwMode="auto">
            <a:xfrm flipV="1">
              <a:off x="3892"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52" name="Line 2353">
              <a:extLst>
                <a:ext uri="{FF2B5EF4-FFF2-40B4-BE49-F238E27FC236}">
                  <a16:creationId xmlns:a16="http://schemas.microsoft.com/office/drawing/2014/main" id="{9C990ECC-0E8F-433A-A38B-721250D9E747}"/>
                </a:ext>
              </a:extLst>
            </p:cNvPr>
            <p:cNvSpPr>
              <a:spLocks noChangeShapeType="1"/>
            </p:cNvSpPr>
            <p:nvPr/>
          </p:nvSpPr>
          <p:spPr bwMode="auto">
            <a:xfrm flipV="1">
              <a:off x="3892"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53" name="Line 2354">
              <a:extLst>
                <a:ext uri="{FF2B5EF4-FFF2-40B4-BE49-F238E27FC236}">
                  <a16:creationId xmlns:a16="http://schemas.microsoft.com/office/drawing/2014/main" id="{3EE3854B-F17A-44D7-81F9-FA6155F1397B}"/>
                </a:ext>
              </a:extLst>
            </p:cNvPr>
            <p:cNvSpPr>
              <a:spLocks noChangeShapeType="1"/>
            </p:cNvSpPr>
            <p:nvPr/>
          </p:nvSpPr>
          <p:spPr bwMode="auto">
            <a:xfrm flipV="1">
              <a:off x="3892"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54" name="Line 2355">
              <a:extLst>
                <a:ext uri="{FF2B5EF4-FFF2-40B4-BE49-F238E27FC236}">
                  <a16:creationId xmlns:a16="http://schemas.microsoft.com/office/drawing/2014/main" id="{379A18B2-7097-4BDA-8D0E-1DAB35D07FC6}"/>
                </a:ext>
              </a:extLst>
            </p:cNvPr>
            <p:cNvSpPr>
              <a:spLocks noChangeShapeType="1"/>
            </p:cNvSpPr>
            <p:nvPr/>
          </p:nvSpPr>
          <p:spPr bwMode="auto">
            <a:xfrm flipV="1">
              <a:off x="3892"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55" name="Line 2356">
              <a:extLst>
                <a:ext uri="{FF2B5EF4-FFF2-40B4-BE49-F238E27FC236}">
                  <a16:creationId xmlns:a16="http://schemas.microsoft.com/office/drawing/2014/main" id="{B9BC338C-A421-44EC-AD86-755593CF6C17}"/>
                </a:ext>
              </a:extLst>
            </p:cNvPr>
            <p:cNvSpPr>
              <a:spLocks noChangeShapeType="1"/>
            </p:cNvSpPr>
            <p:nvPr/>
          </p:nvSpPr>
          <p:spPr bwMode="auto">
            <a:xfrm flipV="1">
              <a:off x="3892"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56" name="Line 2357">
              <a:extLst>
                <a:ext uri="{FF2B5EF4-FFF2-40B4-BE49-F238E27FC236}">
                  <a16:creationId xmlns:a16="http://schemas.microsoft.com/office/drawing/2014/main" id="{CF375639-7204-4775-9D79-8ACE6D1A3C69}"/>
                </a:ext>
              </a:extLst>
            </p:cNvPr>
            <p:cNvSpPr>
              <a:spLocks noChangeShapeType="1"/>
            </p:cNvSpPr>
            <p:nvPr/>
          </p:nvSpPr>
          <p:spPr bwMode="auto">
            <a:xfrm flipV="1">
              <a:off x="3892"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57" name="Line 2358">
              <a:extLst>
                <a:ext uri="{FF2B5EF4-FFF2-40B4-BE49-F238E27FC236}">
                  <a16:creationId xmlns:a16="http://schemas.microsoft.com/office/drawing/2014/main" id="{E005786B-AEF0-4B6F-9022-99DFDB1A1302}"/>
                </a:ext>
              </a:extLst>
            </p:cNvPr>
            <p:cNvSpPr>
              <a:spLocks noChangeShapeType="1"/>
            </p:cNvSpPr>
            <p:nvPr/>
          </p:nvSpPr>
          <p:spPr bwMode="auto">
            <a:xfrm flipV="1">
              <a:off x="3892"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58" name="Line 2359">
              <a:extLst>
                <a:ext uri="{FF2B5EF4-FFF2-40B4-BE49-F238E27FC236}">
                  <a16:creationId xmlns:a16="http://schemas.microsoft.com/office/drawing/2014/main" id="{FFA08649-761C-44F2-8469-08B8A9C2BA27}"/>
                </a:ext>
              </a:extLst>
            </p:cNvPr>
            <p:cNvSpPr>
              <a:spLocks noChangeShapeType="1"/>
            </p:cNvSpPr>
            <p:nvPr/>
          </p:nvSpPr>
          <p:spPr bwMode="auto">
            <a:xfrm flipV="1">
              <a:off x="3892"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59" name="Line 2360">
              <a:extLst>
                <a:ext uri="{FF2B5EF4-FFF2-40B4-BE49-F238E27FC236}">
                  <a16:creationId xmlns:a16="http://schemas.microsoft.com/office/drawing/2014/main" id="{FDC228C9-777F-49B4-96A9-313740762790}"/>
                </a:ext>
              </a:extLst>
            </p:cNvPr>
            <p:cNvSpPr>
              <a:spLocks noChangeShapeType="1"/>
            </p:cNvSpPr>
            <p:nvPr/>
          </p:nvSpPr>
          <p:spPr bwMode="auto">
            <a:xfrm flipV="1">
              <a:off x="3892"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60" name="Line 2361">
              <a:extLst>
                <a:ext uri="{FF2B5EF4-FFF2-40B4-BE49-F238E27FC236}">
                  <a16:creationId xmlns:a16="http://schemas.microsoft.com/office/drawing/2014/main" id="{BCD7EB3E-7852-445D-B258-6D807A666AC2}"/>
                </a:ext>
              </a:extLst>
            </p:cNvPr>
            <p:cNvSpPr>
              <a:spLocks noChangeShapeType="1"/>
            </p:cNvSpPr>
            <p:nvPr/>
          </p:nvSpPr>
          <p:spPr bwMode="auto">
            <a:xfrm flipV="1">
              <a:off x="3892"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61" name="Line 2362">
              <a:extLst>
                <a:ext uri="{FF2B5EF4-FFF2-40B4-BE49-F238E27FC236}">
                  <a16:creationId xmlns:a16="http://schemas.microsoft.com/office/drawing/2014/main" id="{65F5AA85-F34E-4FDB-8462-2A0556D58DF3}"/>
                </a:ext>
              </a:extLst>
            </p:cNvPr>
            <p:cNvSpPr>
              <a:spLocks noChangeShapeType="1"/>
            </p:cNvSpPr>
            <p:nvPr/>
          </p:nvSpPr>
          <p:spPr bwMode="auto">
            <a:xfrm flipV="1">
              <a:off x="3892"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62" name="Line 2363">
              <a:extLst>
                <a:ext uri="{FF2B5EF4-FFF2-40B4-BE49-F238E27FC236}">
                  <a16:creationId xmlns:a16="http://schemas.microsoft.com/office/drawing/2014/main" id="{A600EE4D-4A66-4A6F-82E7-EA6A15FC177B}"/>
                </a:ext>
              </a:extLst>
            </p:cNvPr>
            <p:cNvSpPr>
              <a:spLocks noChangeShapeType="1"/>
            </p:cNvSpPr>
            <p:nvPr/>
          </p:nvSpPr>
          <p:spPr bwMode="auto">
            <a:xfrm flipV="1">
              <a:off x="3892"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63" name="Line 2364">
              <a:extLst>
                <a:ext uri="{FF2B5EF4-FFF2-40B4-BE49-F238E27FC236}">
                  <a16:creationId xmlns:a16="http://schemas.microsoft.com/office/drawing/2014/main" id="{DCE81FAB-0CE0-4FBE-9A52-966F77A5D704}"/>
                </a:ext>
              </a:extLst>
            </p:cNvPr>
            <p:cNvSpPr>
              <a:spLocks noChangeShapeType="1"/>
            </p:cNvSpPr>
            <p:nvPr/>
          </p:nvSpPr>
          <p:spPr bwMode="auto">
            <a:xfrm flipV="1">
              <a:off x="3892"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64" name="Line 2365">
              <a:extLst>
                <a:ext uri="{FF2B5EF4-FFF2-40B4-BE49-F238E27FC236}">
                  <a16:creationId xmlns:a16="http://schemas.microsoft.com/office/drawing/2014/main" id="{8847AB8E-39F7-4DF9-9FE6-C7CB0F3283D2}"/>
                </a:ext>
              </a:extLst>
            </p:cNvPr>
            <p:cNvSpPr>
              <a:spLocks noChangeShapeType="1"/>
            </p:cNvSpPr>
            <p:nvPr/>
          </p:nvSpPr>
          <p:spPr bwMode="auto">
            <a:xfrm flipV="1">
              <a:off x="3892"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65" name="Line 2366">
              <a:extLst>
                <a:ext uri="{FF2B5EF4-FFF2-40B4-BE49-F238E27FC236}">
                  <a16:creationId xmlns:a16="http://schemas.microsoft.com/office/drawing/2014/main" id="{3661A16C-3417-49D7-9DE8-66A5303CA924}"/>
                </a:ext>
              </a:extLst>
            </p:cNvPr>
            <p:cNvSpPr>
              <a:spLocks noChangeShapeType="1"/>
            </p:cNvSpPr>
            <p:nvPr/>
          </p:nvSpPr>
          <p:spPr bwMode="auto">
            <a:xfrm flipV="1">
              <a:off x="3892"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66" name="Line 2367">
              <a:extLst>
                <a:ext uri="{FF2B5EF4-FFF2-40B4-BE49-F238E27FC236}">
                  <a16:creationId xmlns:a16="http://schemas.microsoft.com/office/drawing/2014/main" id="{55C26C1D-7249-48C9-9257-641836FE1CC7}"/>
                </a:ext>
              </a:extLst>
            </p:cNvPr>
            <p:cNvSpPr>
              <a:spLocks noChangeShapeType="1"/>
            </p:cNvSpPr>
            <p:nvPr/>
          </p:nvSpPr>
          <p:spPr bwMode="auto">
            <a:xfrm flipV="1">
              <a:off x="3892"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67" name="Line 2368">
              <a:extLst>
                <a:ext uri="{FF2B5EF4-FFF2-40B4-BE49-F238E27FC236}">
                  <a16:creationId xmlns:a16="http://schemas.microsoft.com/office/drawing/2014/main" id="{9B01F8E7-C420-4E70-86FB-0C9C2903CFFE}"/>
                </a:ext>
              </a:extLst>
            </p:cNvPr>
            <p:cNvSpPr>
              <a:spLocks noChangeShapeType="1"/>
            </p:cNvSpPr>
            <p:nvPr/>
          </p:nvSpPr>
          <p:spPr bwMode="auto">
            <a:xfrm flipV="1">
              <a:off x="3892"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68" name="Line 2369">
              <a:extLst>
                <a:ext uri="{FF2B5EF4-FFF2-40B4-BE49-F238E27FC236}">
                  <a16:creationId xmlns:a16="http://schemas.microsoft.com/office/drawing/2014/main" id="{A6D26E65-DC47-4722-8F73-ADB72C6C83CC}"/>
                </a:ext>
              </a:extLst>
            </p:cNvPr>
            <p:cNvSpPr>
              <a:spLocks noChangeShapeType="1"/>
            </p:cNvSpPr>
            <p:nvPr/>
          </p:nvSpPr>
          <p:spPr bwMode="auto">
            <a:xfrm flipV="1">
              <a:off x="3892"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69" name="Line 2370">
              <a:extLst>
                <a:ext uri="{FF2B5EF4-FFF2-40B4-BE49-F238E27FC236}">
                  <a16:creationId xmlns:a16="http://schemas.microsoft.com/office/drawing/2014/main" id="{CCF176CA-DB05-4FCC-BD95-61EBC4EBB0AA}"/>
                </a:ext>
              </a:extLst>
            </p:cNvPr>
            <p:cNvSpPr>
              <a:spLocks noChangeShapeType="1"/>
            </p:cNvSpPr>
            <p:nvPr/>
          </p:nvSpPr>
          <p:spPr bwMode="auto">
            <a:xfrm flipV="1">
              <a:off x="3892"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70" name="Line 2371">
              <a:extLst>
                <a:ext uri="{FF2B5EF4-FFF2-40B4-BE49-F238E27FC236}">
                  <a16:creationId xmlns:a16="http://schemas.microsoft.com/office/drawing/2014/main" id="{1220EE34-D49B-4273-B586-AD76C5A91779}"/>
                </a:ext>
              </a:extLst>
            </p:cNvPr>
            <p:cNvSpPr>
              <a:spLocks noChangeShapeType="1"/>
            </p:cNvSpPr>
            <p:nvPr/>
          </p:nvSpPr>
          <p:spPr bwMode="auto">
            <a:xfrm flipV="1">
              <a:off x="3892"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71" name="Line 2372">
              <a:extLst>
                <a:ext uri="{FF2B5EF4-FFF2-40B4-BE49-F238E27FC236}">
                  <a16:creationId xmlns:a16="http://schemas.microsoft.com/office/drawing/2014/main" id="{40171743-CF29-4301-AA20-75D4F1FE9357}"/>
                </a:ext>
              </a:extLst>
            </p:cNvPr>
            <p:cNvSpPr>
              <a:spLocks noChangeShapeType="1"/>
            </p:cNvSpPr>
            <p:nvPr/>
          </p:nvSpPr>
          <p:spPr bwMode="auto">
            <a:xfrm flipV="1">
              <a:off x="3892"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72" name="Line 2373">
              <a:extLst>
                <a:ext uri="{FF2B5EF4-FFF2-40B4-BE49-F238E27FC236}">
                  <a16:creationId xmlns:a16="http://schemas.microsoft.com/office/drawing/2014/main" id="{117F3158-0C5E-4A79-8C19-3FDB123597BB}"/>
                </a:ext>
              </a:extLst>
            </p:cNvPr>
            <p:cNvSpPr>
              <a:spLocks noChangeShapeType="1"/>
            </p:cNvSpPr>
            <p:nvPr/>
          </p:nvSpPr>
          <p:spPr bwMode="auto">
            <a:xfrm flipV="1">
              <a:off x="3892"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73" name="Line 2374">
              <a:extLst>
                <a:ext uri="{FF2B5EF4-FFF2-40B4-BE49-F238E27FC236}">
                  <a16:creationId xmlns:a16="http://schemas.microsoft.com/office/drawing/2014/main" id="{464BFB49-9EC3-4B3F-9CC8-F8BF1D461423}"/>
                </a:ext>
              </a:extLst>
            </p:cNvPr>
            <p:cNvSpPr>
              <a:spLocks noChangeShapeType="1"/>
            </p:cNvSpPr>
            <p:nvPr/>
          </p:nvSpPr>
          <p:spPr bwMode="auto">
            <a:xfrm flipV="1">
              <a:off x="3892"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74" name="Line 2375">
              <a:extLst>
                <a:ext uri="{FF2B5EF4-FFF2-40B4-BE49-F238E27FC236}">
                  <a16:creationId xmlns:a16="http://schemas.microsoft.com/office/drawing/2014/main" id="{C47D2F05-B318-4871-B057-42F9C3F36AEA}"/>
                </a:ext>
              </a:extLst>
            </p:cNvPr>
            <p:cNvSpPr>
              <a:spLocks noChangeShapeType="1"/>
            </p:cNvSpPr>
            <p:nvPr/>
          </p:nvSpPr>
          <p:spPr bwMode="auto">
            <a:xfrm flipV="1">
              <a:off x="3892"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75" name="Line 2376">
              <a:extLst>
                <a:ext uri="{FF2B5EF4-FFF2-40B4-BE49-F238E27FC236}">
                  <a16:creationId xmlns:a16="http://schemas.microsoft.com/office/drawing/2014/main" id="{F415FD18-3579-40EA-AC04-12C8F9AB5712}"/>
                </a:ext>
              </a:extLst>
            </p:cNvPr>
            <p:cNvSpPr>
              <a:spLocks noChangeShapeType="1"/>
            </p:cNvSpPr>
            <p:nvPr/>
          </p:nvSpPr>
          <p:spPr bwMode="auto">
            <a:xfrm flipV="1">
              <a:off x="3892"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76" name="Line 2377">
              <a:extLst>
                <a:ext uri="{FF2B5EF4-FFF2-40B4-BE49-F238E27FC236}">
                  <a16:creationId xmlns:a16="http://schemas.microsoft.com/office/drawing/2014/main" id="{7470D376-1EEF-4E65-B14C-52A8083A39C2}"/>
                </a:ext>
              </a:extLst>
            </p:cNvPr>
            <p:cNvSpPr>
              <a:spLocks noChangeShapeType="1"/>
            </p:cNvSpPr>
            <p:nvPr/>
          </p:nvSpPr>
          <p:spPr bwMode="auto">
            <a:xfrm flipV="1">
              <a:off x="3892"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77" name="Line 2378">
              <a:extLst>
                <a:ext uri="{FF2B5EF4-FFF2-40B4-BE49-F238E27FC236}">
                  <a16:creationId xmlns:a16="http://schemas.microsoft.com/office/drawing/2014/main" id="{18160A4B-1D07-4470-A20D-A48ACF59961C}"/>
                </a:ext>
              </a:extLst>
            </p:cNvPr>
            <p:cNvSpPr>
              <a:spLocks noChangeShapeType="1"/>
            </p:cNvSpPr>
            <p:nvPr/>
          </p:nvSpPr>
          <p:spPr bwMode="auto">
            <a:xfrm flipV="1">
              <a:off x="3892"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78" name="Line 2379">
              <a:extLst>
                <a:ext uri="{FF2B5EF4-FFF2-40B4-BE49-F238E27FC236}">
                  <a16:creationId xmlns:a16="http://schemas.microsoft.com/office/drawing/2014/main" id="{A71B1D1F-8320-45FC-86B4-D6A5152C30E6}"/>
                </a:ext>
              </a:extLst>
            </p:cNvPr>
            <p:cNvSpPr>
              <a:spLocks noChangeShapeType="1"/>
            </p:cNvSpPr>
            <p:nvPr/>
          </p:nvSpPr>
          <p:spPr bwMode="auto">
            <a:xfrm flipV="1">
              <a:off x="3892" y="2400"/>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79" name="Rectangle 2380">
              <a:extLst>
                <a:ext uri="{FF2B5EF4-FFF2-40B4-BE49-F238E27FC236}">
                  <a16:creationId xmlns:a16="http://schemas.microsoft.com/office/drawing/2014/main" id="{19F8B6D5-A366-4CE7-8487-B961CE587CEF}"/>
                </a:ext>
              </a:extLst>
            </p:cNvPr>
            <p:cNvSpPr>
              <a:spLocks noChangeArrowheads="1"/>
            </p:cNvSpPr>
            <p:nvPr/>
          </p:nvSpPr>
          <p:spPr bwMode="auto">
            <a:xfrm>
              <a:off x="3700" y="2365"/>
              <a:ext cx="387"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4465" name="Group 3091">
            <a:extLst>
              <a:ext uri="{FF2B5EF4-FFF2-40B4-BE49-F238E27FC236}">
                <a16:creationId xmlns:a16="http://schemas.microsoft.com/office/drawing/2014/main" id="{49C6F388-834A-40F9-92C8-8C7006AC698A}"/>
              </a:ext>
            </a:extLst>
          </p:cNvPr>
          <p:cNvGrpSpPr>
            <a:grpSpLocks/>
          </p:cNvGrpSpPr>
          <p:nvPr/>
        </p:nvGrpSpPr>
        <p:grpSpPr bwMode="auto">
          <a:xfrm>
            <a:off x="1250950" y="1249363"/>
            <a:ext cx="1917700" cy="2212975"/>
            <a:chOff x="788" y="955"/>
            <a:chExt cx="1208" cy="1394"/>
          </a:xfrm>
        </p:grpSpPr>
        <p:grpSp>
          <p:nvGrpSpPr>
            <p:cNvPr id="8110" name="Group 2642">
              <a:extLst>
                <a:ext uri="{FF2B5EF4-FFF2-40B4-BE49-F238E27FC236}">
                  <a16:creationId xmlns:a16="http://schemas.microsoft.com/office/drawing/2014/main" id="{2C928D42-BEE0-4414-8269-89F2474B01F8}"/>
                </a:ext>
              </a:extLst>
            </p:cNvPr>
            <p:cNvGrpSpPr>
              <a:grpSpLocks/>
            </p:cNvGrpSpPr>
            <p:nvPr/>
          </p:nvGrpSpPr>
          <p:grpSpPr bwMode="auto">
            <a:xfrm>
              <a:off x="790" y="1240"/>
              <a:ext cx="1206" cy="544"/>
              <a:chOff x="790" y="1240"/>
              <a:chExt cx="1206" cy="544"/>
            </a:xfrm>
          </p:grpSpPr>
          <p:grpSp>
            <p:nvGrpSpPr>
              <p:cNvPr id="8559" name="Group 2384">
                <a:extLst>
                  <a:ext uri="{FF2B5EF4-FFF2-40B4-BE49-F238E27FC236}">
                    <a16:creationId xmlns:a16="http://schemas.microsoft.com/office/drawing/2014/main" id="{D672332D-77B3-48E5-95A1-D2CFBBEF379E}"/>
                  </a:ext>
                </a:extLst>
              </p:cNvPr>
              <p:cNvGrpSpPr>
                <a:grpSpLocks/>
              </p:cNvGrpSpPr>
              <p:nvPr/>
            </p:nvGrpSpPr>
            <p:grpSpPr bwMode="auto">
              <a:xfrm>
                <a:off x="790" y="1240"/>
                <a:ext cx="385" cy="259"/>
                <a:chOff x="790" y="1240"/>
                <a:chExt cx="385" cy="259"/>
              </a:xfrm>
            </p:grpSpPr>
            <p:sp>
              <p:nvSpPr>
                <p:cNvPr id="8817" name="Rectangle 2382">
                  <a:extLst>
                    <a:ext uri="{FF2B5EF4-FFF2-40B4-BE49-F238E27FC236}">
                      <a16:creationId xmlns:a16="http://schemas.microsoft.com/office/drawing/2014/main" id="{0E401658-BE64-4250-8301-C05B18640B03}"/>
                    </a:ext>
                  </a:extLst>
                </p:cNvPr>
                <p:cNvSpPr>
                  <a:spLocks noChangeArrowheads="1"/>
                </p:cNvSpPr>
                <p:nvPr/>
              </p:nvSpPr>
              <p:spPr bwMode="auto">
                <a:xfrm>
                  <a:off x="790" y="1240"/>
                  <a:ext cx="385" cy="25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8818" name="Rectangle 2383">
                  <a:extLst>
                    <a:ext uri="{FF2B5EF4-FFF2-40B4-BE49-F238E27FC236}">
                      <a16:creationId xmlns:a16="http://schemas.microsoft.com/office/drawing/2014/main" id="{BDD46EFC-ED4F-4539-B0F9-B07361B880CD}"/>
                    </a:ext>
                  </a:extLst>
                </p:cNvPr>
                <p:cNvSpPr>
                  <a:spLocks noChangeArrowheads="1"/>
                </p:cNvSpPr>
                <p:nvPr/>
              </p:nvSpPr>
              <p:spPr bwMode="auto">
                <a:xfrm>
                  <a:off x="790" y="1240"/>
                  <a:ext cx="385" cy="259"/>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8560" name="Group 2387">
                <a:extLst>
                  <a:ext uri="{FF2B5EF4-FFF2-40B4-BE49-F238E27FC236}">
                    <a16:creationId xmlns:a16="http://schemas.microsoft.com/office/drawing/2014/main" id="{C3E07F95-0814-4B27-BCB9-CA54A6073F7C}"/>
                  </a:ext>
                </a:extLst>
              </p:cNvPr>
              <p:cNvGrpSpPr>
                <a:grpSpLocks/>
              </p:cNvGrpSpPr>
              <p:nvPr/>
            </p:nvGrpSpPr>
            <p:grpSpPr bwMode="auto">
              <a:xfrm>
                <a:off x="983" y="1275"/>
                <a:ext cx="9" cy="93"/>
                <a:chOff x="983" y="1275"/>
                <a:chExt cx="9" cy="93"/>
              </a:xfrm>
            </p:grpSpPr>
            <p:sp>
              <p:nvSpPr>
                <p:cNvPr id="8815" name="Freeform 2385">
                  <a:extLst>
                    <a:ext uri="{FF2B5EF4-FFF2-40B4-BE49-F238E27FC236}">
                      <a16:creationId xmlns:a16="http://schemas.microsoft.com/office/drawing/2014/main" id="{39DF740C-831D-4703-A587-0E12480445CC}"/>
                    </a:ext>
                  </a:extLst>
                </p:cNvPr>
                <p:cNvSpPr>
                  <a:spLocks/>
                </p:cNvSpPr>
                <p:nvPr/>
              </p:nvSpPr>
              <p:spPr bwMode="auto">
                <a:xfrm>
                  <a:off x="983" y="1275"/>
                  <a:ext cx="9" cy="93"/>
                </a:xfrm>
                <a:custGeom>
                  <a:avLst/>
                  <a:gdLst>
                    <a:gd name="T0" fmla="*/ 9 w 61"/>
                    <a:gd name="T1" fmla="*/ 0 h 600"/>
                    <a:gd name="T2" fmla="*/ 0 w 61"/>
                    <a:gd name="T3" fmla="*/ 0 h 600"/>
                    <a:gd name="T4" fmla="*/ 0 w 61"/>
                    <a:gd name="T5" fmla="*/ 93 h 600"/>
                    <a:gd name="T6" fmla="*/ 9 w 61"/>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1" h="600">
                      <a:moveTo>
                        <a:pt x="61" y="0"/>
                      </a:moveTo>
                      <a:cubicBezTo>
                        <a:pt x="46" y="0"/>
                        <a:pt x="16" y="0"/>
                        <a:pt x="0" y="0"/>
                      </a:cubicBezTo>
                      <a:lnTo>
                        <a:pt x="0" y="600"/>
                      </a:lnTo>
                      <a:lnTo>
                        <a:pt x="61" y="0"/>
                      </a:lnTo>
                      <a:close/>
                    </a:path>
                  </a:pathLst>
                </a:custGeom>
                <a:solidFill>
                  <a:srgbClr val="808080"/>
                </a:solidFill>
                <a:ln w="0">
                  <a:solidFill>
                    <a:srgbClr val="000000"/>
                  </a:solidFill>
                  <a:prstDash val="solid"/>
                  <a:round/>
                  <a:headEnd/>
                  <a:tailEnd/>
                </a:ln>
              </p:spPr>
              <p:txBody>
                <a:bodyPr/>
                <a:lstStyle/>
                <a:p>
                  <a:endParaRPr lang="en-GB"/>
                </a:p>
              </p:txBody>
            </p:sp>
            <p:sp>
              <p:nvSpPr>
                <p:cNvPr id="8816" name="Freeform 2386">
                  <a:extLst>
                    <a:ext uri="{FF2B5EF4-FFF2-40B4-BE49-F238E27FC236}">
                      <a16:creationId xmlns:a16="http://schemas.microsoft.com/office/drawing/2014/main" id="{A19D3E5C-CBEB-41C2-B199-109C1A788D70}"/>
                    </a:ext>
                  </a:extLst>
                </p:cNvPr>
                <p:cNvSpPr>
                  <a:spLocks/>
                </p:cNvSpPr>
                <p:nvPr/>
              </p:nvSpPr>
              <p:spPr bwMode="auto">
                <a:xfrm>
                  <a:off x="983" y="1275"/>
                  <a:ext cx="9" cy="93"/>
                </a:xfrm>
                <a:custGeom>
                  <a:avLst/>
                  <a:gdLst>
                    <a:gd name="T0" fmla="*/ 9 w 61"/>
                    <a:gd name="T1" fmla="*/ 0 h 600"/>
                    <a:gd name="T2" fmla="*/ 0 w 61"/>
                    <a:gd name="T3" fmla="*/ 0 h 600"/>
                    <a:gd name="T4" fmla="*/ 0 w 61"/>
                    <a:gd name="T5" fmla="*/ 93 h 600"/>
                    <a:gd name="T6" fmla="*/ 9 w 61"/>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1" h="600">
                      <a:moveTo>
                        <a:pt x="61" y="0"/>
                      </a:moveTo>
                      <a:cubicBezTo>
                        <a:pt x="46" y="0"/>
                        <a:pt x="16" y="0"/>
                        <a:pt x="0" y="0"/>
                      </a:cubicBezTo>
                      <a:lnTo>
                        <a:pt x="0" y="600"/>
                      </a:lnTo>
                      <a:lnTo>
                        <a:pt x="61"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8561" name="Group 2390">
                <a:extLst>
                  <a:ext uri="{FF2B5EF4-FFF2-40B4-BE49-F238E27FC236}">
                    <a16:creationId xmlns:a16="http://schemas.microsoft.com/office/drawing/2014/main" id="{C3BDD2C5-AED1-46D3-A451-92FD5E143330}"/>
                  </a:ext>
                </a:extLst>
              </p:cNvPr>
              <p:cNvGrpSpPr>
                <a:grpSpLocks/>
              </p:cNvGrpSpPr>
              <p:nvPr/>
            </p:nvGrpSpPr>
            <p:grpSpPr bwMode="auto">
              <a:xfrm>
                <a:off x="983" y="1275"/>
                <a:ext cx="45" cy="93"/>
                <a:chOff x="983" y="1275"/>
                <a:chExt cx="45" cy="93"/>
              </a:xfrm>
            </p:grpSpPr>
            <p:sp>
              <p:nvSpPr>
                <p:cNvPr id="8813" name="Freeform 2388">
                  <a:extLst>
                    <a:ext uri="{FF2B5EF4-FFF2-40B4-BE49-F238E27FC236}">
                      <a16:creationId xmlns:a16="http://schemas.microsoft.com/office/drawing/2014/main" id="{1BD4DBD0-E0E2-46A9-91C4-0DC677EFE44F}"/>
                    </a:ext>
                  </a:extLst>
                </p:cNvPr>
                <p:cNvSpPr>
                  <a:spLocks/>
                </p:cNvSpPr>
                <p:nvPr/>
              </p:nvSpPr>
              <p:spPr bwMode="auto">
                <a:xfrm>
                  <a:off x="983" y="1275"/>
                  <a:ext cx="45" cy="93"/>
                </a:xfrm>
                <a:custGeom>
                  <a:avLst/>
                  <a:gdLst>
                    <a:gd name="T0" fmla="*/ 45 w 295"/>
                    <a:gd name="T1" fmla="*/ 12 h 600"/>
                    <a:gd name="T2" fmla="*/ 9 w 295"/>
                    <a:gd name="T3" fmla="*/ 0 h 600"/>
                    <a:gd name="T4" fmla="*/ 0 w 295"/>
                    <a:gd name="T5" fmla="*/ 93 h 600"/>
                    <a:gd name="T6" fmla="*/ 45 w 295"/>
                    <a:gd name="T7" fmla="*/ 12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5" h="600">
                      <a:moveTo>
                        <a:pt x="295" y="77"/>
                      </a:moveTo>
                      <a:cubicBezTo>
                        <a:pt x="233" y="31"/>
                        <a:pt x="155" y="0"/>
                        <a:pt x="62" y="0"/>
                      </a:cubicBezTo>
                      <a:lnTo>
                        <a:pt x="0" y="600"/>
                      </a:lnTo>
                      <a:lnTo>
                        <a:pt x="295" y="77"/>
                      </a:lnTo>
                      <a:close/>
                    </a:path>
                  </a:pathLst>
                </a:custGeom>
                <a:solidFill>
                  <a:srgbClr val="C0C0C0"/>
                </a:solidFill>
                <a:ln w="0">
                  <a:solidFill>
                    <a:srgbClr val="000000"/>
                  </a:solidFill>
                  <a:prstDash val="solid"/>
                  <a:round/>
                  <a:headEnd/>
                  <a:tailEnd/>
                </a:ln>
              </p:spPr>
              <p:txBody>
                <a:bodyPr/>
                <a:lstStyle/>
                <a:p>
                  <a:endParaRPr lang="en-GB"/>
                </a:p>
              </p:txBody>
            </p:sp>
            <p:sp>
              <p:nvSpPr>
                <p:cNvPr id="8814" name="Freeform 2389">
                  <a:extLst>
                    <a:ext uri="{FF2B5EF4-FFF2-40B4-BE49-F238E27FC236}">
                      <a16:creationId xmlns:a16="http://schemas.microsoft.com/office/drawing/2014/main" id="{3F1D301C-ACAB-4A83-9EED-74D1C259BCC8}"/>
                    </a:ext>
                  </a:extLst>
                </p:cNvPr>
                <p:cNvSpPr>
                  <a:spLocks/>
                </p:cNvSpPr>
                <p:nvPr/>
              </p:nvSpPr>
              <p:spPr bwMode="auto">
                <a:xfrm>
                  <a:off x="983" y="1275"/>
                  <a:ext cx="45" cy="93"/>
                </a:xfrm>
                <a:custGeom>
                  <a:avLst/>
                  <a:gdLst>
                    <a:gd name="T0" fmla="*/ 45 w 295"/>
                    <a:gd name="T1" fmla="*/ 12 h 600"/>
                    <a:gd name="T2" fmla="*/ 9 w 295"/>
                    <a:gd name="T3" fmla="*/ 0 h 600"/>
                    <a:gd name="T4" fmla="*/ 0 w 295"/>
                    <a:gd name="T5" fmla="*/ 93 h 600"/>
                    <a:gd name="T6" fmla="*/ 45 w 295"/>
                    <a:gd name="T7" fmla="*/ 12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5" h="600">
                      <a:moveTo>
                        <a:pt x="295" y="77"/>
                      </a:moveTo>
                      <a:cubicBezTo>
                        <a:pt x="233" y="31"/>
                        <a:pt x="155" y="0"/>
                        <a:pt x="62" y="0"/>
                      </a:cubicBezTo>
                      <a:lnTo>
                        <a:pt x="0" y="600"/>
                      </a:lnTo>
                      <a:lnTo>
                        <a:pt x="295" y="77"/>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8562" name="Group 2393">
                <a:extLst>
                  <a:ext uri="{FF2B5EF4-FFF2-40B4-BE49-F238E27FC236}">
                    <a16:creationId xmlns:a16="http://schemas.microsoft.com/office/drawing/2014/main" id="{16ACCA5F-F0D2-4728-B8AC-CD301AF9100B}"/>
                  </a:ext>
                </a:extLst>
              </p:cNvPr>
              <p:cNvGrpSpPr>
                <a:grpSpLocks/>
              </p:cNvGrpSpPr>
              <p:nvPr/>
            </p:nvGrpSpPr>
            <p:grpSpPr bwMode="auto">
              <a:xfrm>
                <a:off x="983" y="1288"/>
                <a:ext cx="74" cy="80"/>
                <a:chOff x="983" y="1288"/>
                <a:chExt cx="74" cy="80"/>
              </a:xfrm>
            </p:grpSpPr>
            <p:sp>
              <p:nvSpPr>
                <p:cNvPr id="8811" name="Freeform 2391">
                  <a:extLst>
                    <a:ext uri="{FF2B5EF4-FFF2-40B4-BE49-F238E27FC236}">
                      <a16:creationId xmlns:a16="http://schemas.microsoft.com/office/drawing/2014/main" id="{FFEE1FFF-B28E-4364-B910-98A5676C4046}"/>
                    </a:ext>
                  </a:extLst>
                </p:cNvPr>
                <p:cNvSpPr>
                  <a:spLocks/>
                </p:cNvSpPr>
                <p:nvPr/>
              </p:nvSpPr>
              <p:spPr bwMode="auto">
                <a:xfrm>
                  <a:off x="983" y="1288"/>
                  <a:ext cx="74" cy="80"/>
                </a:xfrm>
                <a:custGeom>
                  <a:avLst/>
                  <a:gdLst>
                    <a:gd name="T0" fmla="*/ 74 w 478"/>
                    <a:gd name="T1" fmla="*/ 26 h 522"/>
                    <a:gd name="T2" fmla="*/ 45 w 478"/>
                    <a:gd name="T3" fmla="*/ 0 h 522"/>
                    <a:gd name="T4" fmla="*/ 0 w 478"/>
                    <a:gd name="T5" fmla="*/ 80 h 522"/>
                    <a:gd name="T6" fmla="*/ 74 w 478"/>
                    <a:gd name="T7" fmla="*/ 26 h 52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8" h="522">
                      <a:moveTo>
                        <a:pt x="478" y="169"/>
                      </a:moveTo>
                      <a:cubicBezTo>
                        <a:pt x="432" y="92"/>
                        <a:pt x="370" y="46"/>
                        <a:pt x="293" y="0"/>
                      </a:cubicBezTo>
                      <a:lnTo>
                        <a:pt x="0" y="522"/>
                      </a:lnTo>
                      <a:lnTo>
                        <a:pt x="478" y="169"/>
                      </a:lnTo>
                      <a:close/>
                    </a:path>
                  </a:pathLst>
                </a:custGeom>
                <a:solidFill>
                  <a:srgbClr val="000000"/>
                </a:solidFill>
                <a:ln w="0">
                  <a:solidFill>
                    <a:srgbClr val="000000"/>
                  </a:solidFill>
                  <a:prstDash val="solid"/>
                  <a:round/>
                  <a:headEnd/>
                  <a:tailEnd/>
                </a:ln>
              </p:spPr>
              <p:txBody>
                <a:bodyPr/>
                <a:lstStyle/>
                <a:p>
                  <a:endParaRPr lang="en-GB"/>
                </a:p>
              </p:txBody>
            </p:sp>
            <p:sp>
              <p:nvSpPr>
                <p:cNvPr id="8812" name="Freeform 2392">
                  <a:extLst>
                    <a:ext uri="{FF2B5EF4-FFF2-40B4-BE49-F238E27FC236}">
                      <a16:creationId xmlns:a16="http://schemas.microsoft.com/office/drawing/2014/main" id="{0AF993A5-C606-4B57-867E-7773C460B6ED}"/>
                    </a:ext>
                  </a:extLst>
                </p:cNvPr>
                <p:cNvSpPr>
                  <a:spLocks/>
                </p:cNvSpPr>
                <p:nvPr/>
              </p:nvSpPr>
              <p:spPr bwMode="auto">
                <a:xfrm>
                  <a:off x="983" y="1288"/>
                  <a:ext cx="74" cy="80"/>
                </a:xfrm>
                <a:custGeom>
                  <a:avLst/>
                  <a:gdLst>
                    <a:gd name="T0" fmla="*/ 74 w 478"/>
                    <a:gd name="T1" fmla="*/ 26 h 522"/>
                    <a:gd name="T2" fmla="*/ 45 w 478"/>
                    <a:gd name="T3" fmla="*/ 0 h 522"/>
                    <a:gd name="T4" fmla="*/ 0 w 478"/>
                    <a:gd name="T5" fmla="*/ 80 h 522"/>
                    <a:gd name="T6" fmla="*/ 74 w 478"/>
                    <a:gd name="T7" fmla="*/ 26 h 52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8" h="522">
                      <a:moveTo>
                        <a:pt x="478" y="169"/>
                      </a:moveTo>
                      <a:cubicBezTo>
                        <a:pt x="432" y="92"/>
                        <a:pt x="370" y="46"/>
                        <a:pt x="293" y="0"/>
                      </a:cubicBezTo>
                      <a:lnTo>
                        <a:pt x="0" y="522"/>
                      </a:lnTo>
                      <a:lnTo>
                        <a:pt x="478" y="169"/>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8563" name="Group 2396">
                <a:extLst>
                  <a:ext uri="{FF2B5EF4-FFF2-40B4-BE49-F238E27FC236}">
                    <a16:creationId xmlns:a16="http://schemas.microsoft.com/office/drawing/2014/main" id="{2567B516-E1A0-483D-B883-D33B48651531}"/>
                  </a:ext>
                </a:extLst>
              </p:cNvPr>
              <p:cNvGrpSpPr>
                <a:grpSpLocks/>
              </p:cNvGrpSpPr>
              <p:nvPr/>
            </p:nvGrpSpPr>
            <p:grpSpPr bwMode="auto">
              <a:xfrm>
                <a:off x="890" y="1275"/>
                <a:ext cx="185" cy="185"/>
                <a:chOff x="890" y="1275"/>
                <a:chExt cx="185" cy="185"/>
              </a:xfrm>
            </p:grpSpPr>
            <p:sp>
              <p:nvSpPr>
                <p:cNvPr id="8809" name="Freeform 2394">
                  <a:extLst>
                    <a:ext uri="{FF2B5EF4-FFF2-40B4-BE49-F238E27FC236}">
                      <a16:creationId xmlns:a16="http://schemas.microsoft.com/office/drawing/2014/main" id="{D01EDEB5-A810-41A2-A9C5-307B7D7729B2}"/>
                    </a:ext>
                  </a:extLst>
                </p:cNvPr>
                <p:cNvSpPr>
                  <a:spLocks/>
                </p:cNvSpPr>
                <p:nvPr/>
              </p:nvSpPr>
              <p:spPr bwMode="auto">
                <a:xfrm>
                  <a:off x="890" y="1275"/>
                  <a:ext cx="185" cy="185"/>
                </a:xfrm>
                <a:custGeom>
                  <a:avLst/>
                  <a:gdLst>
                    <a:gd name="T0" fmla="*/ 90 w 1205"/>
                    <a:gd name="T1" fmla="*/ 0 h 1200"/>
                    <a:gd name="T2" fmla="*/ 0 w 1205"/>
                    <a:gd name="T3" fmla="*/ 90 h 1200"/>
                    <a:gd name="T4" fmla="*/ 93 w 1205"/>
                    <a:gd name="T5" fmla="*/ 185 h 1200"/>
                    <a:gd name="T6" fmla="*/ 185 w 1205"/>
                    <a:gd name="T7" fmla="*/ 93 h 1200"/>
                    <a:gd name="T8" fmla="*/ 166 w 1205"/>
                    <a:gd name="T9" fmla="*/ 38 h 1200"/>
                    <a:gd name="T10" fmla="*/ 93 w 1205"/>
                    <a:gd name="T11" fmla="*/ 93 h 1200"/>
                    <a:gd name="T12" fmla="*/ 90 w 1205"/>
                    <a:gd name="T13" fmla="*/ 0 h 12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5" h="1200">
                      <a:moveTo>
                        <a:pt x="587" y="0"/>
                      </a:moveTo>
                      <a:cubicBezTo>
                        <a:pt x="263" y="0"/>
                        <a:pt x="0" y="261"/>
                        <a:pt x="0" y="585"/>
                      </a:cubicBezTo>
                      <a:cubicBezTo>
                        <a:pt x="0" y="923"/>
                        <a:pt x="263" y="1200"/>
                        <a:pt x="603" y="1200"/>
                      </a:cubicBezTo>
                      <a:cubicBezTo>
                        <a:pt x="927" y="1200"/>
                        <a:pt x="1205" y="923"/>
                        <a:pt x="1205" y="600"/>
                      </a:cubicBezTo>
                      <a:cubicBezTo>
                        <a:pt x="1190" y="461"/>
                        <a:pt x="1159" y="338"/>
                        <a:pt x="1082" y="246"/>
                      </a:cubicBezTo>
                      <a:lnTo>
                        <a:pt x="603" y="600"/>
                      </a:lnTo>
                      <a:lnTo>
                        <a:pt x="587" y="0"/>
                      </a:lnTo>
                      <a:close/>
                    </a:path>
                  </a:pathLst>
                </a:custGeom>
                <a:solidFill>
                  <a:srgbClr val="FFFFFF"/>
                </a:solidFill>
                <a:ln w="0">
                  <a:solidFill>
                    <a:srgbClr val="000000"/>
                  </a:solidFill>
                  <a:prstDash val="solid"/>
                  <a:round/>
                  <a:headEnd/>
                  <a:tailEnd/>
                </a:ln>
              </p:spPr>
              <p:txBody>
                <a:bodyPr/>
                <a:lstStyle/>
                <a:p>
                  <a:endParaRPr lang="en-GB"/>
                </a:p>
              </p:txBody>
            </p:sp>
            <p:sp>
              <p:nvSpPr>
                <p:cNvPr id="8810" name="Freeform 2395">
                  <a:extLst>
                    <a:ext uri="{FF2B5EF4-FFF2-40B4-BE49-F238E27FC236}">
                      <a16:creationId xmlns:a16="http://schemas.microsoft.com/office/drawing/2014/main" id="{7282C535-576D-4EE8-B54D-8911FD52E4EC}"/>
                    </a:ext>
                  </a:extLst>
                </p:cNvPr>
                <p:cNvSpPr>
                  <a:spLocks/>
                </p:cNvSpPr>
                <p:nvPr/>
              </p:nvSpPr>
              <p:spPr bwMode="auto">
                <a:xfrm>
                  <a:off x="890" y="1275"/>
                  <a:ext cx="185" cy="185"/>
                </a:xfrm>
                <a:custGeom>
                  <a:avLst/>
                  <a:gdLst>
                    <a:gd name="T0" fmla="*/ 90 w 1205"/>
                    <a:gd name="T1" fmla="*/ 0 h 1200"/>
                    <a:gd name="T2" fmla="*/ 0 w 1205"/>
                    <a:gd name="T3" fmla="*/ 90 h 1200"/>
                    <a:gd name="T4" fmla="*/ 93 w 1205"/>
                    <a:gd name="T5" fmla="*/ 185 h 1200"/>
                    <a:gd name="T6" fmla="*/ 185 w 1205"/>
                    <a:gd name="T7" fmla="*/ 93 h 1200"/>
                    <a:gd name="T8" fmla="*/ 166 w 1205"/>
                    <a:gd name="T9" fmla="*/ 38 h 1200"/>
                    <a:gd name="T10" fmla="*/ 93 w 1205"/>
                    <a:gd name="T11" fmla="*/ 93 h 1200"/>
                    <a:gd name="T12" fmla="*/ 90 w 1205"/>
                    <a:gd name="T13" fmla="*/ 0 h 12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5" h="1200">
                      <a:moveTo>
                        <a:pt x="587" y="0"/>
                      </a:moveTo>
                      <a:cubicBezTo>
                        <a:pt x="263" y="0"/>
                        <a:pt x="0" y="261"/>
                        <a:pt x="0" y="585"/>
                      </a:cubicBezTo>
                      <a:cubicBezTo>
                        <a:pt x="0" y="923"/>
                        <a:pt x="263" y="1200"/>
                        <a:pt x="603" y="1200"/>
                      </a:cubicBezTo>
                      <a:cubicBezTo>
                        <a:pt x="927" y="1200"/>
                        <a:pt x="1205" y="923"/>
                        <a:pt x="1205" y="600"/>
                      </a:cubicBezTo>
                      <a:cubicBezTo>
                        <a:pt x="1190" y="461"/>
                        <a:pt x="1159" y="338"/>
                        <a:pt x="1082" y="246"/>
                      </a:cubicBezTo>
                      <a:lnTo>
                        <a:pt x="603" y="600"/>
                      </a:lnTo>
                      <a:lnTo>
                        <a:pt x="587"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8564" name="Line 2397">
                <a:extLst>
                  <a:ext uri="{FF2B5EF4-FFF2-40B4-BE49-F238E27FC236}">
                    <a16:creationId xmlns:a16="http://schemas.microsoft.com/office/drawing/2014/main" id="{99F453EA-1F39-427E-AE43-FFA337C57576}"/>
                  </a:ext>
                </a:extLst>
              </p:cNvPr>
              <p:cNvSpPr>
                <a:spLocks noChangeShapeType="1"/>
              </p:cNvSpPr>
              <p:nvPr/>
            </p:nvSpPr>
            <p:spPr bwMode="auto">
              <a:xfrm flipV="1">
                <a:off x="983"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565" name="Rectangle 2398">
                <a:extLst>
                  <a:ext uri="{FF2B5EF4-FFF2-40B4-BE49-F238E27FC236}">
                    <a16:creationId xmlns:a16="http://schemas.microsoft.com/office/drawing/2014/main" id="{C1B7BB2F-07F1-4128-814E-98932308C353}"/>
                  </a:ext>
                </a:extLst>
              </p:cNvPr>
              <p:cNvSpPr>
                <a:spLocks noChangeArrowheads="1"/>
              </p:cNvSpPr>
              <p:nvPr/>
            </p:nvSpPr>
            <p:spPr bwMode="auto">
              <a:xfrm>
                <a:off x="790" y="1240"/>
                <a:ext cx="385" cy="259"/>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8566" name="Group 2401">
                <a:extLst>
                  <a:ext uri="{FF2B5EF4-FFF2-40B4-BE49-F238E27FC236}">
                    <a16:creationId xmlns:a16="http://schemas.microsoft.com/office/drawing/2014/main" id="{7C2F6B27-8A08-4C8B-BDBE-BA72D88FEB0C}"/>
                  </a:ext>
                </a:extLst>
              </p:cNvPr>
              <p:cNvGrpSpPr>
                <a:grpSpLocks/>
              </p:cNvGrpSpPr>
              <p:nvPr/>
            </p:nvGrpSpPr>
            <p:grpSpPr bwMode="auto">
              <a:xfrm>
                <a:off x="1197" y="1240"/>
                <a:ext cx="388" cy="261"/>
                <a:chOff x="1197" y="1240"/>
                <a:chExt cx="388" cy="261"/>
              </a:xfrm>
            </p:grpSpPr>
            <p:sp>
              <p:nvSpPr>
                <p:cNvPr id="8807" name="Rectangle 2399">
                  <a:extLst>
                    <a:ext uri="{FF2B5EF4-FFF2-40B4-BE49-F238E27FC236}">
                      <a16:creationId xmlns:a16="http://schemas.microsoft.com/office/drawing/2014/main" id="{AD8BA1E1-828C-4678-857B-2A9AD7107BD2}"/>
                    </a:ext>
                  </a:extLst>
                </p:cNvPr>
                <p:cNvSpPr>
                  <a:spLocks noChangeArrowheads="1"/>
                </p:cNvSpPr>
                <p:nvPr/>
              </p:nvSpPr>
              <p:spPr bwMode="auto">
                <a:xfrm>
                  <a:off x="1197" y="1240"/>
                  <a:ext cx="388"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8808" name="Rectangle 2400">
                  <a:extLst>
                    <a:ext uri="{FF2B5EF4-FFF2-40B4-BE49-F238E27FC236}">
                      <a16:creationId xmlns:a16="http://schemas.microsoft.com/office/drawing/2014/main" id="{F49D33FF-CFEB-4276-9DB0-A76DA1E9C5C0}"/>
                    </a:ext>
                  </a:extLst>
                </p:cNvPr>
                <p:cNvSpPr>
                  <a:spLocks noChangeArrowheads="1"/>
                </p:cNvSpPr>
                <p:nvPr/>
              </p:nvSpPr>
              <p:spPr bwMode="auto">
                <a:xfrm>
                  <a:off x="1197" y="1240"/>
                  <a:ext cx="388"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8567" name="Group 2404">
                <a:extLst>
                  <a:ext uri="{FF2B5EF4-FFF2-40B4-BE49-F238E27FC236}">
                    <a16:creationId xmlns:a16="http://schemas.microsoft.com/office/drawing/2014/main" id="{F0D41B7B-92EC-4AD9-8DD3-6D93949EB4E2}"/>
                  </a:ext>
                </a:extLst>
              </p:cNvPr>
              <p:cNvGrpSpPr>
                <a:grpSpLocks/>
              </p:cNvGrpSpPr>
              <p:nvPr/>
            </p:nvGrpSpPr>
            <p:grpSpPr bwMode="auto">
              <a:xfrm>
                <a:off x="1389" y="1273"/>
                <a:ext cx="18" cy="95"/>
                <a:chOff x="1389" y="1273"/>
                <a:chExt cx="18" cy="95"/>
              </a:xfrm>
            </p:grpSpPr>
            <p:sp>
              <p:nvSpPr>
                <p:cNvPr id="8805" name="Freeform 2402">
                  <a:extLst>
                    <a:ext uri="{FF2B5EF4-FFF2-40B4-BE49-F238E27FC236}">
                      <a16:creationId xmlns:a16="http://schemas.microsoft.com/office/drawing/2014/main" id="{390F65CC-F02B-466E-AE39-B7FA6321F631}"/>
                    </a:ext>
                  </a:extLst>
                </p:cNvPr>
                <p:cNvSpPr>
                  <a:spLocks/>
                </p:cNvSpPr>
                <p:nvPr/>
              </p:nvSpPr>
              <p:spPr bwMode="auto">
                <a:xfrm>
                  <a:off x="1389" y="1273"/>
                  <a:ext cx="18" cy="95"/>
                </a:xfrm>
                <a:custGeom>
                  <a:avLst/>
                  <a:gdLst>
                    <a:gd name="T0" fmla="*/ 18 w 111"/>
                    <a:gd name="T1" fmla="*/ 2 h 617"/>
                    <a:gd name="T2" fmla="*/ 0 w 111"/>
                    <a:gd name="T3" fmla="*/ 2 h 617"/>
                    <a:gd name="T4" fmla="*/ 0 w 111"/>
                    <a:gd name="T5" fmla="*/ 2 h 617"/>
                    <a:gd name="T6" fmla="*/ 0 w 111"/>
                    <a:gd name="T7" fmla="*/ 95 h 617"/>
                    <a:gd name="T8" fmla="*/ 18 w 111"/>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1" h="617">
                      <a:moveTo>
                        <a:pt x="111" y="16"/>
                      </a:moveTo>
                      <a:cubicBezTo>
                        <a:pt x="64" y="16"/>
                        <a:pt x="32" y="16"/>
                        <a:pt x="0" y="16"/>
                      </a:cubicBezTo>
                      <a:cubicBezTo>
                        <a:pt x="0" y="0"/>
                        <a:pt x="0" y="16"/>
                        <a:pt x="0" y="16"/>
                      </a:cubicBezTo>
                      <a:lnTo>
                        <a:pt x="0" y="617"/>
                      </a:lnTo>
                      <a:lnTo>
                        <a:pt x="111" y="16"/>
                      </a:lnTo>
                      <a:close/>
                    </a:path>
                  </a:pathLst>
                </a:custGeom>
                <a:solidFill>
                  <a:srgbClr val="808080"/>
                </a:solidFill>
                <a:ln w="0">
                  <a:solidFill>
                    <a:srgbClr val="000000"/>
                  </a:solidFill>
                  <a:prstDash val="solid"/>
                  <a:round/>
                  <a:headEnd/>
                  <a:tailEnd/>
                </a:ln>
              </p:spPr>
              <p:txBody>
                <a:bodyPr/>
                <a:lstStyle/>
                <a:p>
                  <a:endParaRPr lang="en-GB"/>
                </a:p>
              </p:txBody>
            </p:sp>
            <p:sp>
              <p:nvSpPr>
                <p:cNvPr id="8806" name="Freeform 2403">
                  <a:extLst>
                    <a:ext uri="{FF2B5EF4-FFF2-40B4-BE49-F238E27FC236}">
                      <a16:creationId xmlns:a16="http://schemas.microsoft.com/office/drawing/2014/main" id="{82D10041-3B3B-41B3-B4D7-2DA5D2D1FBD9}"/>
                    </a:ext>
                  </a:extLst>
                </p:cNvPr>
                <p:cNvSpPr>
                  <a:spLocks/>
                </p:cNvSpPr>
                <p:nvPr/>
              </p:nvSpPr>
              <p:spPr bwMode="auto">
                <a:xfrm>
                  <a:off x="1389" y="1273"/>
                  <a:ext cx="18" cy="95"/>
                </a:xfrm>
                <a:custGeom>
                  <a:avLst/>
                  <a:gdLst>
                    <a:gd name="T0" fmla="*/ 18 w 111"/>
                    <a:gd name="T1" fmla="*/ 2 h 617"/>
                    <a:gd name="T2" fmla="*/ 0 w 111"/>
                    <a:gd name="T3" fmla="*/ 2 h 617"/>
                    <a:gd name="T4" fmla="*/ 0 w 111"/>
                    <a:gd name="T5" fmla="*/ 2 h 617"/>
                    <a:gd name="T6" fmla="*/ 0 w 111"/>
                    <a:gd name="T7" fmla="*/ 95 h 617"/>
                    <a:gd name="T8" fmla="*/ 18 w 111"/>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1" h="617">
                      <a:moveTo>
                        <a:pt x="111" y="16"/>
                      </a:moveTo>
                      <a:cubicBezTo>
                        <a:pt x="64" y="16"/>
                        <a:pt x="32" y="16"/>
                        <a:pt x="0" y="16"/>
                      </a:cubicBezTo>
                      <a:cubicBezTo>
                        <a:pt x="0" y="0"/>
                        <a:pt x="0" y="16"/>
                        <a:pt x="0" y="16"/>
                      </a:cubicBezTo>
                      <a:lnTo>
                        <a:pt x="0" y="617"/>
                      </a:lnTo>
                      <a:lnTo>
                        <a:pt x="111" y="16"/>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8568" name="Group 2407">
                <a:extLst>
                  <a:ext uri="{FF2B5EF4-FFF2-40B4-BE49-F238E27FC236}">
                    <a16:creationId xmlns:a16="http://schemas.microsoft.com/office/drawing/2014/main" id="{53C08ECD-6873-48DC-A79C-C8B904E1E610}"/>
                  </a:ext>
                </a:extLst>
              </p:cNvPr>
              <p:cNvGrpSpPr>
                <a:grpSpLocks/>
              </p:cNvGrpSpPr>
              <p:nvPr/>
            </p:nvGrpSpPr>
            <p:grpSpPr bwMode="auto">
              <a:xfrm>
                <a:off x="1389" y="1275"/>
                <a:ext cx="27" cy="93"/>
                <a:chOff x="1389" y="1275"/>
                <a:chExt cx="27" cy="93"/>
              </a:xfrm>
            </p:grpSpPr>
            <p:sp>
              <p:nvSpPr>
                <p:cNvPr id="8803" name="Freeform 2405">
                  <a:extLst>
                    <a:ext uri="{FF2B5EF4-FFF2-40B4-BE49-F238E27FC236}">
                      <a16:creationId xmlns:a16="http://schemas.microsoft.com/office/drawing/2014/main" id="{506A4555-DD44-4E2B-88A2-FB606F544764}"/>
                    </a:ext>
                  </a:extLst>
                </p:cNvPr>
                <p:cNvSpPr>
                  <a:spLocks/>
                </p:cNvSpPr>
                <p:nvPr/>
              </p:nvSpPr>
              <p:spPr bwMode="auto">
                <a:xfrm>
                  <a:off x="1389" y="1275"/>
                  <a:ext cx="27" cy="93"/>
                </a:xfrm>
                <a:custGeom>
                  <a:avLst/>
                  <a:gdLst>
                    <a:gd name="T0" fmla="*/ 27 w 172"/>
                    <a:gd name="T1" fmla="*/ 2 h 600"/>
                    <a:gd name="T2" fmla="*/ 17 w 172"/>
                    <a:gd name="T3" fmla="*/ 0 h 600"/>
                    <a:gd name="T4" fmla="*/ 0 w 172"/>
                    <a:gd name="T5" fmla="*/ 93 h 600"/>
                    <a:gd name="T6" fmla="*/ 27 w 172"/>
                    <a:gd name="T7" fmla="*/ 2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2" h="600">
                      <a:moveTo>
                        <a:pt x="172" y="15"/>
                      </a:moveTo>
                      <a:cubicBezTo>
                        <a:pt x="141" y="15"/>
                        <a:pt x="125" y="0"/>
                        <a:pt x="110" y="0"/>
                      </a:cubicBezTo>
                      <a:lnTo>
                        <a:pt x="0" y="600"/>
                      </a:lnTo>
                      <a:lnTo>
                        <a:pt x="172" y="15"/>
                      </a:lnTo>
                      <a:close/>
                    </a:path>
                  </a:pathLst>
                </a:custGeom>
                <a:solidFill>
                  <a:srgbClr val="C0C0C0"/>
                </a:solidFill>
                <a:ln w="0">
                  <a:solidFill>
                    <a:srgbClr val="000000"/>
                  </a:solidFill>
                  <a:prstDash val="solid"/>
                  <a:round/>
                  <a:headEnd/>
                  <a:tailEnd/>
                </a:ln>
              </p:spPr>
              <p:txBody>
                <a:bodyPr/>
                <a:lstStyle/>
                <a:p>
                  <a:endParaRPr lang="en-GB"/>
                </a:p>
              </p:txBody>
            </p:sp>
            <p:sp>
              <p:nvSpPr>
                <p:cNvPr id="8804" name="Freeform 2406">
                  <a:extLst>
                    <a:ext uri="{FF2B5EF4-FFF2-40B4-BE49-F238E27FC236}">
                      <a16:creationId xmlns:a16="http://schemas.microsoft.com/office/drawing/2014/main" id="{F8046ED7-7CBD-4FC3-9F4E-C4EDFE8F8247}"/>
                    </a:ext>
                  </a:extLst>
                </p:cNvPr>
                <p:cNvSpPr>
                  <a:spLocks/>
                </p:cNvSpPr>
                <p:nvPr/>
              </p:nvSpPr>
              <p:spPr bwMode="auto">
                <a:xfrm>
                  <a:off x="1389" y="1275"/>
                  <a:ext cx="27" cy="93"/>
                </a:xfrm>
                <a:custGeom>
                  <a:avLst/>
                  <a:gdLst>
                    <a:gd name="T0" fmla="*/ 27 w 172"/>
                    <a:gd name="T1" fmla="*/ 2 h 600"/>
                    <a:gd name="T2" fmla="*/ 17 w 172"/>
                    <a:gd name="T3" fmla="*/ 0 h 600"/>
                    <a:gd name="T4" fmla="*/ 0 w 172"/>
                    <a:gd name="T5" fmla="*/ 93 h 600"/>
                    <a:gd name="T6" fmla="*/ 27 w 172"/>
                    <a:gd name="T7" fmla="*/ 2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2" h="600">
                      <a:moveTo>
                        <a:pt x="172" y="15"/>
                      </a:moveTo>
                      <a:cubicBezTo>
                        <a:pt x="141" y="15"/>
                        <a:pt x="125" y="0"/>
                        <a:pt x="110" y="0"/>
                      </a:cubicBezTo>
                      <a:lnTo>
                        <a:pt x="0" y="600"/>
                      </a:lnTo>
                      <a:lnTo>
                        <a:pt x="172" y="15"/>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8569" name="Group 2410">
                <a:extLst>
                  <a:ext uri="{FF2B5EF4-FFF2-40B4-BE49-F238E27FC236}">
                    <a16:creationId xmlns:a16="http://schemas.microsoft.com/office/drawing/2014/main" id="{EFBCDE2D-5639-4BCF-93BE-1AAF27BA648B}"/>
                  </a:ext>
                </a:extLst>
              </p:cNvPr>
              <p:cNvGrpSpPr>
                <a:grpSpLocks/>
              </p:cNvGrpSpPr>
              <p:nvPr/>
            </p:nvGrpSpPr>
            <p:grpSpPr bwMode="auto">
              <a:xfrm>
                <a:off x="1389" y="1278"/>
                <a:ext cx="29" cy="90"/>
                <a:chOff x="1389" y="1278"/>
                <a:chExt cx="29" cy="90"/>
              </a:xfrm>
            </p:grpSpPr>
            <p:sp>
              <p:nvSpPr>
                <p:cNvPr id="8801" name="Freeform 2408">
                  <a:extLst>
                    <a:ext uri="{FF2B5EF4-FFF2-40B4-BE49-F238E27FC236}">
                      <a16:creationId xmlns:a16="http://schemas.microsoft.com/office/drawing/2014/main" id="{8E214CEE-40FB-4057-AAF7-BBCFF17DAEC6}"/>
                    </a:ext>
                  </a:extLst>
                </p:cNvPr>
                <p:cNvSpPr>
                  <a:spLocks/>
                </p:cNvSpPr>
                <p:nvPr/>
              </p:nvSpPr>
              <p:spPr bwMode="auto">
                <a:xfrm>
                  <a:off x="1389" y="1278"/>
                  <a:ext cx="29" cy="90"/>
                </a:xfrm>
                <a:custGeom>
                  <a:avLst/>
                  <a:gdLst>
                    <a:gd name="T0" fmla="*/ 29 w 184"/>
                    <a:gd name="T1" fmla="*/ 2 h 583"/>
                    <a:gd name="T2" fmla="*/ 26 w 184"/>
                    <a:gd name="T3" fmla="*/ 0 h 583"/>
                    <a:gd name="T4" fmla="*/ 0 w 184"/>
                    <a:gd name="T5" fmla="*/ 90 h 583"/>
                    <a:gd name="T6" fmla="*/ 29 w 184"/>
                    <a:gd name="T7" fmla="*/ 2 h 58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4" h="583">
                      <a:moveTo>
                        <a:pt x="184" y="15"/>
                      </a:moveTo>
                      <a:cubicBezTo>
                        <a:pt x="184" y="0"/>
                        <a:pt x="168" y="0"/>
                        <a:pt x="168" y="0"/>
                      </a:cubicBezTo>
                      <a:lnTo>
                        <a:pt x="0" y="583"/>
                      </a:lnTo>
                      <a:lnTo>
                        <a:pt x="184" y="15"/>
                      </a:lnTo>
                      <a:close/>
                    </a:path>
                  </a:pathLst>
                </a:custGeom>
                <a:solidFill>
                  <a:srgbClr val="000000"/>
                </a:solidFill>
                <a:ln w="0">
                  <a:solidFill>
                    <a:srgbClr val="000000"/>
                  </a:solidFill>
                  <a:prstDash val="solid"/>
                  <a:round/>
                  <a:headEnd/>
                  <a:tailEnd/>
                </a:ln>
              </p:spPr>
              <p:txBody>
                <a:bodyPr/>
                <a:lstStyle/>
                <a:p>
                  <a:endParaRPr lang="en-GB"/>
                </a:p>
              </p:txBody>
            </p:sp>
            <p:sp>
              <p:nvSpPr>
                <p:cNvPr id="8802" name="Freeform 2409">
                  <a:extLst>
                    <a:ext uri="{FF2B5EF4-FFF2-40B4-BE49-F238E27FC236}">
                      <a16:creationId xmlns:a16="http://schemas.microsoft.com/office/drawing/2014/main" id="{13DE7D50-33D8-421B-901E-B0D449F417EC}"/>
                    </a:ext>
                  </a:extLst>
                </p:cNvPr>
                <p:cNvSpPr>
                  <a:spLocks/>
                </p:cNvSpPr>
                <p:nvPr/>
              </p:nvSpPr>
              <p:spPr bwMode="auto">
                <a:xfrm>
                  <a:off x="1389" y="1278"/>
                  <a:ext cx="29" cy="90"/>
                </a:xfrm>
                <a:custGeom>
                  <a:avLst/>
                  <a:gdLst>
                    <a:gd name="T0" fmla="*/ 29 w 184"/>
                    <a:gd name="T1" fmla="*/ 2 h 583"/>
                    <a:gd name="T2" fmla="*/ 26 w 184"/>
                    <a:gd name="T3" fmla="*/ 0 h 583"/>
                    <a:gd name="T4" fmla="*/ 0 w 184"/>
                    <a:gd name="T5" fmla="*/ 90 h 583"/>
                    <a:gd name="T6" fmla="*/ 29 w 184"/>
                    <a:gd name="T7" fmla="*/ 2 h 58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4" h="583">
                      <a:moveTo>
                        <a:pt x="184" y="15"/>
                      </a:moveTo>
                      <a:cubicBezTo>
                        <a:pt x="184" y="0"/>
                        <a:pt x="168" y="0"/>
                        <a:pt x="168" y="0"/>
                      </a:cubicBezTo>
                      <a:lnTo>
                        <a:pt x="0" y="583"/>
                      </a:lnTo>
                      <a:lnTo>
                        <a:pt x="184" y="15"/>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8570" name="Group 2413">
                <a:extLst>
                  <a:ext uri="{FF2B5EF4-FFF2-40B4-BE49-F238E27FC236}">
                    <a16:creationId xmlns:a16="http://schemas.microsoft.com/office/drawing/2014/main" id="{6720C9B8-4870-4797-AC51-C42D23DE6F33}"/>
                  </a:ext>
                </a:extLst>
              </p:cNvPr>
              <p:cNvGrpSpPr>
                <a:grpSpLocks/>
              </p:cNvGrpSpPr>
              <p:nvPr/>
            </p:nvGrpSpPr>
            <p:grpSpPr bwMode="auto">
              <a:xfrm>
                <a:off x="1297" y="1275"/>
                <a:ext cx="187" cy="188"/>
                <a:chOff x="1297" y="1275"/>
                <a:chExt cx="187" cy="188"/>
              </a:xfrm>
            </p:grpSpPr>
            <p:sp>
              <p:nvSpPr>
                <p:cNvPr id="8799" name="Freeform 2411">
                  <a:extLst>
                    <a:ext uri="{FF2B5EF4-FFF2-40B4-BE49-F238E27FC236}">
                      <a16:creationId xmlns:a16="http://schemas.microsoft.com/office/drawing/2014/main" id="{0444266C-0A4A-4176-AFF8-8852F36CA22D}"/>
                    </a:ext>
                  </a:extLst>
                </p:cNvPr>
                <p:cNvSpPr>
                  <a:spLocks/>
                </p:cNvSpPr>
                <p:nvPr/>
              </p:nvSpPr>
              <p:spPr bwMode="auto">
                <a:xfrm>
                  <a:off x="1297" y="1275"/>
                  <a:ext cx="187" cy="188"/>
                </a:xfrm>
                <a:custGeom>
                  <a:avLst/>
                  <a:gdLst>
                    <a:gd name="T0" fmla="*/ 92 w 1217"/>
                    <a:gd name="T1" fmla="*/ 0 h 1217"/>
                    <a:gd name="T2" fmla="*/ 0 w 1217"/>
                    <a:gd name="T3" fmla="*/ 93 h 1217"/>
                    <a:gd name="T4" fmla="*/ 92 w 1217"/>
                    <a:gd name="T5" fmla="*/ 188 h 1217"/>
                    <a:gd name="T6" fmla="*/ 187 w 1217"/>
                    <a:gd name="T7" fmla="*/ 93 h 1217"/>
                    <a:gd name="T8" fmla="*/ 121 w 1217"/>
                    <a:gd name="T9" fmla="*/ 5 h 1217"/>
                    <a:gd name="T10" fmla="*/ 92 w 1217"/>
                    <a:gd name="T11" fmla="*/ 93 h 1217"/>
                    <a:gd name="T12" fmla="*/ 92 w 1217"/>
                    <a:gd name="T13" fmla="*/ 0 h 12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17">
                      <a:moveTo>
                        <a:pt x="601" y="0"/>
                      </a:moveTo>
                      <a:cubicBezTo>
                        <a:pt x="262" y="0"/>
                        <a:pt x="0" y="262"/>
                        <a:pt x="0" y="601"/>
                      </a:cubicBezTo>
                      <a:cubicBezTo>
                        <a:pt x="0" y="939"/>
                        <a:pt x="262" y="1217"/>
                        <a:pt x="601" y="1217"/>
                      </a:cubicBezTo>
                      <a:cubicBezTo>
                        <a:pt x="940" y="1217"/>
                        <a:pt x="1217" y="939"/>
                        <a:pt x="1217" y="601"/>
                      </a:cubicBezTo>
                      <a:cubicBezTo>
                        <a:pt x="1202" y="339"/>
                        <a:pt x="1048" y="108"/>
                        <a:pt x="786" y="31"/>
                      </a:cubicBezTo>
                      <a:lnTo>
                        <a:pt x="601" y="601"/>
                      </a:lnTo>
                      <a:lnTo>
                        <a:pt x="601" y="0"/>
                      </a:lnTo>
                      <a:close/>
                    </a:path>
                  </a:pathLst>
                </a:custGeom>
                <a:solidFill>
                  <a:srgbClr val="FFFFFF"/>
                </a:solidFill>
                <a:ln w="0">
                  <a:solidFill>
                    <a:srgbClr val="000000"/>
                  </a:solidFill>
                  <a:prstDash val="solid"/>
                  <a:round/>
                  <a:headEnd/>
                  <a:tailEnd/>
                </a:ln>
              </p:spPr>
              <p:txBody>
                <a:bodyPr/>
                <a:lstStyle/>
                <a:p>
                  <a:endParaRPr lang="en-GB"/>
                </a:p>
              </p:txBody>
            </p:sp>
            <p:sp>
              <p:nvSpPr>
                <p:cNvPr id="8800" name="Freeform 2412">
                  <a:extLst>
                    <a:ext uri="{FF2B5EF4-FFF2-40B4-BE49-F238E27FC236}">
                      <a16:creationId xmlns:a16="http://schemas.microsoft.com/office/drawing/2014/main" id="{65F1CAFE-1E5D-4488-AD56-0334FC950CE6}"/>
                    </a:ext>
                  </a:extLst>
                </p:cNvPr>
                <p:cNvSpPr>
                  <a:spLocks/>
                </p:cNvSpPr>
                <p:nvPr/>
              </p:nvSpPr>
              <p:spPr bwMode="auto">
                <a:xfrm>
                  <a:off x="1297" y="1275"/>
                  <a:ext cx="187" cy="188"/>
                </a:xfrm>
                <a:custGeom>
                  <a:avLst/>
                  <a:gdLst>
                    <a:gd name="T0" fmla="*/ 92 w 1217"/>
                    <a:gd name="T1" fmla="*/ 0 h 1217"/>
                    <a:gd name="T2" fmla="*/ 0 w 1217"/>
                    <a:gd name="T3" fmla="*/ 93 h 1217"/>
                    <a:gd name="T4" fmla="*/ 92 w 1217"/>
                    <a:gd name="T5" fmla="*/ 188 h 1217"/>
                    <a:gd name="T6" fmla="*/ 187 w 1217"/>
                    <a:gd name="T7" fmla="*/ 93 h 1217"/>
                    <a:gd name="T8" fmla="*/ 121 w 1217"/>
                    <a:gd name="T9" fmla="*/ 5 h 1217"/>
                    <a:gd name="T10" fmla="*/ 92 w 1217"/>
                    <a:gd name="T11" fmla="*/ 93 h 1217"/>
                    <a:gd name="T12" fmla="*/ 92 w 1217"/>
                    <a:gd name="T13" fmla="*/ 0 h 12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17">
                      <a:moveTo>
                        <a:pt x="601" y="0"/>
                      </a:moveTo>
                      <a:cubicBezTo>
                        <a:pt x="262" y="0"/>
                        <a:pt x="0" y="262"/>
                        <a:pt x="0" y="601"/>
                      </a:cubicBezTo>
                      <a:cubicBezTo>
                        <a:pt x="0" y="939"/>
                        <a:pt x="262" y="1217"/>
                        <a:pt x="601" y="1217"/>
                      </a:cubicBezTo>
                      <a:cubicBezTo>
                        <a:pt x="940" y="1217"/>
                        <a:pt x="1217" y="939"/>
                        <a:pt x="1217" y="601"/>
                      </a:cubicBezTo>
                      <a:cubicBezTo>
                        <a:pt x="1202" y="339"/>
                        <a:pt x="1048" y="108"/>
                        <a:pt x="786" y="31"/>
                      </a:cubicBezTo>
                      <a:lnTo>
                        <a:pt x="601" y="601"/>
                      </a:lnTo>
                      <a:lnTo>
                        <a:pt x="601"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8571" name="Line 2414">
                <a:extLst>
                  <a:ext uri="{FF2B5EF4-FFF2-40B4-BE49-F238E27FC236}">
                    <a16:creationId xmlns:a16="http://schemas.microsoft.com/office/drawing/2014/main" id="{DC513769-DFE1-41D8-B48A-1ED744A613DC}"/>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572" name="Line 2415">
                <a:extLst>
                  <a:ext uri="{FF2B5EF4-FFF2-40B4-BE49-F238E27FC236}">
                    <a16:creationId xmlns:a16="http://schemas.microsoft.com/office/drawing/2014/main" id="{277989CC-0FEB-45F6-ABF4-40626DE11A2C}"/>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573" name="Line 2416">
                <a:extLst>
                  <a:ext uri="{FF2B5EF4-FFF2-40B4-BE49-F238E27FC236}">
                    <a16:creationId xmlns:a16="http://schemas.microsoft.com/office/drawing/2014/main" id="{29A939D6-1902-45CF-9F80-73A3F616CC48}"/>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574" name="Line 2417">
                <a:extLst>
                  <a:ext uri="{FF2B5EF4-FFF2-40B4-BE49-F238E27FC236}">
                    <a16:creationId xmlns:a16="http://schemas.microsoft.com/office/drawing/2014/main" id="{A609C662-DD79-43F9-8DFC-732DD21E3BC9}"/>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575" name="Line 2418">
                <a:extLst>
                  <a:ext uri="{FF2B5EF4-FFF2-40B4-BE49-F238E27FC236}">
                    <a16:creationId xmlns:a16="http://schemas.microsoft.com/office/drawing/2014/main" id="{8D8E409F-6A81-4CEB-96E3-822BA405BC33}"/>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576" name="Line 2419">
                <a:extLst>
                  <a:ext uri="{FF2B5EF4-FFF2-40B4-BE49-F238E27FC236}">
                    <a16:creationId xmlns:a16="http://schemas.microsoft.com/office/drawing/2014/main" id="{8B31106B-3BD0-48AD-9123-86F480D244DC}"/>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577" name="Line 2420">
                <a:extLst>
                  <a:ext uri="{FF2B5EF4-FFF2-40B4-BE49-F238E27FC236}">
                    <a16:creationId xmlns:a16="http://schemas.microsoft.com/office/drawing/2014/main" id="{2299EAAD-31A1-46E6-B98A-6BDA6719BA36}"/>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578" name="Line 2421">
                <a:extLst>
                  <a:ext uri="{FF2B5EF4-FFF2-40B4-BE49-F238E27FC236}">
                    <a16:creationId xmlns:a16="http://schemas.microsoft.com/office/drawing/2014/main" id="{1C8122BB-C9B0-47CB-85E4-B317789C5435}"/>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579" name="Line 2422">
                <a:extLst>
                  <a:ext uri="{FF2B5EF4-FFF2-40B4-BE49-F238E27FC236}">
                    <a16:creationId xmlns:a16="http://schemas.microsoft.com/office/drawing/2014/main" id="{0B357781-B12A-4144-9B8B-E87DB1118B71}"/>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580" name="Line 2423">
                <a:extLst>
                  <a:ext uri="{FF2B5EF4-FFF2-40B4-BE49-F238E27FC236}">
                    <a16:creationId xmlns:a16="http://schemas.microsoft.com/office/drawing/2014/main" id="{B2901017-71B7-42DE-8E7A-AB7AD9343FC0}"/>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581" name="Line 2424">
                <a:extLst>
                  <a:ext uri="{FF2B5EF4-FFF2-40B4-BE49-F238E27FC236}">
                    <a16:creationId xmlns:a16="http://schemas.microsoft.com/office/drawing/2014/main" id="{3FF8FD5D-20A4-4FCE-B91D-56144E720118}"/>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582" name="Line 2425">
                <a:extLst>
                  <a:ext uri="{FF2B5EF4-FFF2-40B4-BE49-F238E27FC236}">
                    <a16:creationId xmlns:a16="http://schemas.microsoft.com/office/drawing/2014/main" id="{CACD0F9E-7F22-4A9E-86DA-F405E0E34A16}"/>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583" name="Line 2426">
                <a:extLst>
                  <a:ext uri="{FF2B5EF4-FFF2-40B4-BE49-F238E27FC236}">
                    <a16:creationId xmlns:a16="http://schemas.microsoft.com/office/drawing/2014/main" id="{4A127ABA-96A5-4A69-81EF-B92150AB9DE1}"/>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584" name="Line 2427">
                <a:extLst>
                  <a:ext uri="{FF2B5EF4-FFF2-40B4-BE49-F238E27FC236}">
                    <a16:creationId xmlns:a16="http://schemas.microsoft.com/office/drawing/2014/main" id="{54387547-A68D-413C-A847-E74E6F8842A1}"/>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585" name="Line 2428">
                <a:extLst>
                  <a:ext uri="{FF2B5EF4-FFF2-40B4-BE49-F238E27FC236}">
                    <a16:creationId xmlns:a16="http://schemas.microsoft.com/office/drawing/2014/main" id="{B05F8EF1-C3D6-42DB-A779-250183577E83}"/>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586" name="Line 2429">
                <a:extLst>
                  <a:ext uri="{FF2B5EF4-FFF2-40B4-BE49-F238E27FC236}">
                    <a16:creationId xmlns:a16="http://schemas.microsoft.com/office/drawing/2014/main" id="{5E2E9D2A-5B78-4B4D-927A-D6298A54C858}"/>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587" name="Line 2430">
                <a:extLst>
                  <a:ext uri="{FF2B5EF4-FFF2-40B4-BE49-F238E27FC236}">
                    <a16:creationId xmlns:a16="http://schemas.microsoft.com/office/drawing/2014/main" id="{3B1D8C31-F70A-411D-9346-E569534D045F}"/>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588" name="Line 2431">
                <a:extLst>
                  <a:ext uri="{FF2B5EF4-FFF2-40B4-BE49-F238E27FC236}">
                    <a16:creationId xmlns:a16="http://schemas.microsoft.com/office/drawing/2014/main" id="{90A7082D-2975-44B5-BC9C-0A3F574B444C}"/>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589" name="Line 2432">
                <a:extLst>
                  <a:ext uri="{FF2B5EF4-FFF2-40B4-BE49-F238E27FC236}">
                    <a16:creationId xmlns:a16="http://schemas.microsoft.com/office/drawing/2014/main" id="{0420172F-9E40-4C9A-BA17-D3D0F8DA462B}"/>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590" name="Line 2433">
                <a:extLst>
                  <a:ext uri="{FF2B5EF4-FFF2-40B4-BE49-F238E27FC236}">
                    <a16:creationId xmlns:a16="http://schemas.microsoft.com/office/drawing/2014/main" id="{0770B903-A810-462D-9735-87DC85A0E2EF}"/>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591" name="Line 2434">
                <a:extLst>
                  <a:ext uri="{FF2B5EF4-FFF2-40B4-BE49-F238E27FC236}">
                    <a16:creationId xmlns:a16="http://schemas.microsoft.com/office/drawing/2014/main" id="{C62E732E-EAD4-49B1-AB0E-5C55203BB7FD}"/>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592" name="Line 2435">
                <a:extLst>
                  <a:ext uri="{FF2B5EF4-FFF2-40B4-BE49-F238E27FC236}">
                    <a16:creationId xmlns:a16="http://schemas.microsoft.com/office/drawing/2014/main" id="{0FECC285-8A73-4576-9ACD-A009252FCD4A}"/>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593" name="Line 2436">
                <a:extLst>
                  <a:ext uri="{FF2B5EF4-FFF2-40B4-BE49-F238E27FC236}">
                    <a16:creationId xmlns:a16="http://schemas.microsoft.com/office/drawing/2014/main" id="{375E0FF0-15C1-452A-A5DC-B514AF4F6893}"/>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594" name="Line 2437">
                <a:extLst>
                  <a:ext uri="{FF2B5EF4-FFF2-40B4-BE49-F238E27FC236}">
                    <a16:creationId xmlns:a16="http://schemas.microsoft.com/office/drawing/2014/main" id="{0B9C6BD4-9625-44D8-86C0-068A4C508A70}"/>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595" name="Line 2438">
                <a:extLst>
                  <a:ext uri="{FF2B5EF4-FFF2-40B4-BE49-F238E27FC236}">
                    <a16:creationId xmlns:a16="http://schemas.microsoft.com/office/drawing/2014/main" id="{94C9191F-E164-44F7-A434-AAF8E93A1756}"/>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596" name="Line 2439">
                <a:extLst>
                  <a:ext uri="{FF2B5EF4-FFF2-40B4-BE49-F238E27FC236}">
                    <a16:creationId xmlns:a16="http://schemas.microsoft.com/office/drawing/2014/main" id="{D6BBADD2-3361-4B49-B546-39BA8F2B616F}"/>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597" name="Line 2440">
                <a:extLst>
                  <a:ext uri="{FF2B5EF4-FFF2-40B4-BE49-F238E27FC236}">
                    <a16:creationId xmlns:a16="http://schemas.microsoft.com/office/drawing/2014/main" id="{27627003-C69C-4B53-999A-A0D0C984CB74}"/>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598" name="Line 2441">
                <a:extLst>
                  <a:ext uri="{FF2B5EF4-FFF2-40B4-BE49-F238E27FC236}">
                    <a16:creationId xmlns:a16="http://schemas.microsoft.com/office/drawing/2014/main" id="{17B27229-392A-40CD-921E-52E872308B74}"/>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599" name="Line 2442">
                <a:extLst>
                  <a:ext uri="{FF2B5EF4-FFF2-40B4-BE49-F238E27FC236}">
                    <a16:creationId xmlns:a16="http://schemas.microsoft.com/office/drawing/2014/main" id="{9AE81EA7-FE3B-43FC-9856-D82557FC7F3A}"/>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00" name="Line 2443">
                <a:extLst>
                  <a:ext uri="{FF2B5EF4-FFF2-40B4-BE49-F238E27FC236}">
                    <a16:creationId xmlns:a16="http://schemas.microsoft.com/office/drawing/2014/main" id="{70E528C7-9771-4EF5-92EB-C5E11007980E}"/>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01" name="Line 2444">
                <a:extLst>
                  <a:ext uri="{FF2B5EF4-FFF2-40B4-BE49-F238E27FC236}">
                    <a16:creationId xmlns:a16="http://schemas.microsoft.com/office/drawing/2014/main" id="{44D8319A-D011-45A6-BCAB-ABDA290D9684}"/>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02" name="Line 2445">
                <a:extLst>
                  <a:ext uri="{FF2B5EF4-FFF2-40B4-BE49-F238E27FC236}">
                    <a16:creationId xmlns:a16="http://schemas.microsoft.com/office/drawing/2014/main" id="{A0054FFC-B8C1-4C4B-B981-DFA899DE8B2A}"/>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03" name="Line 2446">
                <a:extLst>
                  <a:ext uri="{FF2B5EF4-FFF2-40B4-BE49-F238E27FC236}">
                    <a16:creationId xmlns:a16="http://schemas.microsoft.com/office/drawing/2014/main" id="{E322FC5B-6797-4C51-A35B-56A31F512F2D}"/>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04" name="Line 2447">
                <a:extLst>
                  <a:ext uri="{FF2B5EF4-FFF2-40B4-BE49-F238E27FC236}">
                    <a16:creationId xmlns:a16="http://schemas.microsoft.com/office/drawing/2014/main" id="{25C3A6C7-2EF1-482D-AB30-05A77BFE18BA}"/>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05" name="Rectangle 2448">
                <a:extLst>
                  <a:ext uri="{FF2B5EF4-FFF2-40B4-BE49-F238E27FC236}">
                    <a16:creationId xmlns:a16="http://schemas.microsoft.com/office/drawing/2014/main" id="{40E95438-9C75-43F4-925D-599526A2E3BA}"/>
                  </a:ext>
                </a:extLst>
              </p:cNvPr>
              <p:cNvSpPr>
                <a:spLocks noChangeArrowheads="1"/>
              </p:cNvSpPr>
              <p:nvPr/>
            </p:nvSpPr>
            <p:spPr bwMode="auto">
              <a:xfrm>
                <a:off x="1197" y="1240"/>
                <a:ext cx="388"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8606" name="Group 2451">
                <a:extLst>
                  <a:ext uri="{FF2B5EF4-FFF2-40B4-BE49-F238E27FC236}">
                    <a16:creationId xmlns:a16="http://schemas.microsoft.com/office/drawing/2014/main" id="{B969F4AE-FB45-4A1B-A9E0-A42B5570585D}"/>
                  </a:ext>
                </a:extLst>
              </p:cNvPr>
              <p:cNvGrpSpPr>
                <a:grpSpLocks/>
              </p:cNvGrpSpPr>
              <p:nvPr/>
            </p:nvGrpSpPr>
            <p:grpSpPr bwMode="auto">
              <a:xfrm>
                <a:off x="1608" y="1240"/>
                <a:ext cx="388" cy="261"/>
                <a:chOff x="1608" y="1240"/>
                <a:chExt cx="388" cy="261"/>
              </a:xfrm>
            </p:grpSpPr>
            <p:sp>
              <p:nvSpPr>
                <p:cNvPr id="8797" name="Rectangle 2449">
                  <a:extLst>
                    <a:ext uri="{FF2B5EF4-FFF2-40B4-BE49-F238E27FC236}">
                      <a16:creationId xmlns:a16="http://schemas.microsoft.com/office/drawing/2014/main" id="{4396A1A3-D9E4-4D7B-B74D-ADBBFBC6AD33}"/>
                    </a:ext>
                  </a:extLst>
                </p:cNvPr>
                <p:cNvSpPr>
                  <a:spLocks noChangeArrowheads="1"/>
                </p:cNvSpPr>
                <p:nvPr/>
              </p:nvSpPr>
              <p:spPr bwMode="auto">
                <a:xfrm>
                  <a:off x="1608" y="1240"/>
                  <a:ext cx="388"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8798" name="Rectangle 2450">
                  <a:extLst>
                    <a:ext uri="{FF2B5EF4-FFF2-40B4-BE49-F238E27FC236}">
                      <a16:creationId xmlns:a16="http://schemas.microsoft.com/office/drawing/2014/main" id="{45BE35BA-D1BA-452E-B0A6-3F92529DE916}"/>
                    </a:ext>
                  </a:extLst>
                </p:cNvPr>
                <p:cNvSpPr>
                  <a:spLocks noChangeArrowheads="1"/>
                </p:cNvSpPr>
                <p:nvPr/>
              </p:nvSpPr>
              <p:spPr bwMode="auto">
                <a:xfrm>
                  <a:off x="1608" y="1240"/>
                  <a:ext cx="388"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8607" name="Group 2454">
                <a:extLst>
                  <a:ext uri="{FF2B5EF4-FFF2-40B4-BE49-F238E27FC236}">
                    <a16:creationId xmlns:a16="http://schemas.microsoft.com/office/drawing/2014/main" id="{1F06C969-12AF-4392-BB73-05A95E862355}"/>
                  </a:ext>
                </a:extLst>
              </p:cNvPr>
              <p:cNvGrpSpPr>
                <a:grpSpLocks/>
              </p:cNvGrpSpPr>
              <p:nvPr/>
            </p:nvGrpSpPr>
            <p:grpSpPr bwMode="auto">
              <a:xfrm>
                <a:off x="1801" y="1273"/>
                <a:ext cx="4" cy="95"/>
                <a:chOff x="1801" y="1273"/>
                <a:chExt cx="4" cy="95"/>
              </a:xfrm>
            </p:grpSpPr>
            <p:sp>
              <p:nvSpPr>
                <p:cNvPr id="8795" name="Freeform 2452">
                  <a:extLst>
                    <a:ext uri="{FF2B5EF4-FFF2-40B4-BE49-F238E27FC236}">
                      <a16:creationId xmlns:a16="http://schemas.microsoft.com/office/drawing/2014/main" id="{798AEB39-F93A-4B95-A61C-F8D05E43AB9A}"/>
                    </a:ext>
                  </a:extLst>
                </p:cNvPr>
                <p:cNvSpPr>
                  <a:spLocks/>
                </p:cNvSpPr>
                <p:nvPr/>
              </p:nvSpPr>
              <p:spPr bwMode="auto">
                <a:xfrm>
                  <a:off x="1801" y="1273"/>
                  <a:ext cx="4" cy="95"/>
                </a:xfrm>
                <a:custGeom>
                  <a:avLst/>
                  <a:gdLst>
                    <a:gd name="T0" fmla="*/ 4 w 28"/>
                    <a:gd name="T1" fmla="*/ 2 h 617"/>
                    <a:gd name="T2" fmla="*/ 0 w 28"/>
                    <a:gd name="T3" fmla="*/ 2 h 617"/>
                    <a:gd name="T4" fmla="*/ 0 w 28"/>
                    <a:gd name="T5" fmla="*/ 2 h 617"/>
                    <a:gd name="T6" fmla="*/ 0 w 28"/>
                    <a:gd name="T7" fmla="*/ 95 h 617"/>
                    <a:gd name="T8" fmla="*/ 4 w 28"/>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 h="617">
                      <a:moveTo>
                        <a:pt x="28" y="16"/>
                      </a:moveTo>
                      <a:cubicBezTo>
                        <a:pt x="28" y="16"/>
                        <a:pt x="14" y="16"/>
                        <a:pt x="0" y="16"/>
                      </a:cubicBezTo>
                      <a:cubicBezTo>
                        <a:pt x="0" y="0"/>
                        <a:pt x="0" y="16"/>
                        <a:pt x="0" y="16"/>
                      </a:cubicBezTo>
                      <a:lnTo>
                        <a:pt x="0" y="617"/>
                      </a:lnTo>
                      <a:lnTo>
                        <a:pt x="28" y="16"/>
                      </a:lnTo>
                      <a:close/>
                    </a:path>
                  </a:pathLst>
                </a:custGeom>
                <a:solidFill>
                  <a:srgbClr val="808080"/>
                </a:solidFill>
                <a:ln w="0">
                  <a:solidFill>
                    <a:srgbClr val="000000"/>
                  </a:solidFill>
                  <a:prstDash val="solid"/>
                  <a:round/>
                  <a:headEnd/>
                  <a:tailEnd/>
                </a:ln>
              </p:spPr>
              <p:txBody>
                <a:bodyPr/>
                <a:lstStyle/>
                <a:p>
                  <a:endParaRPr lang="en-GB"/>
                </a:p>
              </p:txBody>
            </p:sp>
            <p:sp>
              <p:nvSpPr>
                <p:cNvPr id="8796" name="Freeform 2453">
                  <a:extLst>
                    <a:ext uri="{FF2B5EF4-FFF2-40B4-BE49-F238E27FC236}">
                      <a16:creationId xmlns:a16="http://schemas.microsoft.com/office/drawing/2014/main" id="{C0CF416A-C6FE-4159-91B0-92AF898CDE4E}"/>
                    </a:ext>
                  </a:extLst>
                </p:cNvPr>
                <p:cNvSpPr>
                  <a:spLocks/>
                </p:cNvSpPr>
                <p:nvPr/>
              </p:nvSpPr>
              <p:spPr bwMode="auto">
                <a:xfrm>
                  <a:off x="1801" y="1273"/>
                  <a:ext cx="4" cy="95"/>
                </a:xfrm>
                <a:custGeom>
                  <a:avLst/>
                  <a:gdLst>
                    <a:gd name="T0" fmla="*/ 4 w 28"/>
                    <a:gd name="T1" fmla="*/ 2 h 617"/>
                    <a:gd name="T2" fmla="*/ 0 w 28"/>
                    <a:gd name="T3" fmla="*/ 2 h 617"/>
                    <a:gd name="T4" fmla="*/ 0 w 28"/>
                    <a:gd name="T5" fmla="*/ 2 h 617"/>
                    <a:gd name="T6" fmla="*/ 0 w 28"/>
                    <a:gd name="T7" fmla="*/ 95 h 617"/>
                    <a:gd name="T8" fmla="*/ 4 w 28"/>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 h="617">
                      <a:moveTo>
                        <a:pt x="28" y="16"/>
                      </a:moveTo>
                      <a:cubicBezTo>
                        <a:pt x="28" y="16"/>
                        <a:pt x="14" y="16"/>
                        <a:pt x="0" y="16"/>
                      </a:cubicBezTo>
                      <a:cubicBezTo>
                        <a:pt x="0" y="0"/>
                        <a:pt x="0" y="16"/>
                        <a:pt x="0" y="16"/>
                      </a:cubicBezTo>
                      <a:lnTo>
                        <a:pt x="0" y="617"/>
                      </a:lnTo>
                      <a:lnTo>
                        <a:pt x="28" y="16"/>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8608" name="Group 2457">
                <a:extLst>
                  <a:ext uri="{FF2B5EF4-FFF2-40B4-BE49-F238E27FC236}">
                    <a16:creationId xmlns:a16="http://schemas.microsoft.com/office/drawing/2014/main" id="{0AE4B9E9-B6F4-47C4-A079-3B381692666F}"/>
                  </a:ext>
                </a:extLst>
              </p:cNvPr>
              <p:cNvGrpSpPr>
                <a:grpSpLocks/>
              </p:cNvGrpSpPr>
              <p:nvPr/>
            </p:nvGrpSpPr>
            <p:grpSpPr bwMode="auto">
              <a:xfrm>
                <a:off x="1801" y="1275"/>
                <a:ext cx="45" cy="93"/>
                <a:chOff x="1801" y="1275"/>
                <a:chExt cx="45" cy="93"/>
              </a:xfrm>
            </p:grpSpPr>
            <p:sp>
              <p:nvSpPr>
                <p:cNvPr id="8793" name="Freeform 2455">
                  <a:extLst>
                    <a:ext uri="{FF2B5EF4-FFF2-40B4-BE49-F238E27FC236}">
                      <a16:creationId xmlns:a16="http://schemas.microsoft.com/office/drawing/2014/main" id="{6E368180-7B86-4A72-B6D7-87FF714B3915}"/>
                    </a:ext>
                  </a:extLst>
                </p:cNvPr>
                <p:cNvSpPr>
                  <a:spLocks/>
                </p:cNvSpPr>
                <p:nvPr/>
              </p:nvSpPr>
              <p:spPr bwMode="auto">
                <a:xfrm>
                  <a:off x="1801" y="1275"/>
                  <a:ext cx="45" cy="93"/>
                </a:xfrm>
                <a:custGeom>
                  <a:avLst/>
                  <a:gdLst>
                    <a:gd name="T0" fmla="*/ 45 w 295"/>
                    <a:gd name="T1" fmla="*/ 9 h 600"/>
                    <a:gd name="T2" fmla="*/ 5 w 295"/>
                    <a:gd name="T3" fmla="*/ 0 h 600"/>
                    <a:gd name="T4" fmla="*/ 0 w 295"/>
                    <a:gd name="T5" fmla="*/ 93 h 600"/>
                    <a:gd name="T6" fmla="*/ 45 w 295"/>
                    <a:gd name="T7" fmla="*/ 9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5" h="600">
                      <a:moveTo>
                        <a:pt x="295" y="61"/>
                      </a:moveTo>
                      <a:cubicBezTo>
                        <a:pt x="217" y="31"/>
                        <a:pt x="124" y="0"/>
                        <a:pt x="31" y="0"/>
                      </a:cubicBezTo>
                      <a:lnTo>
                        <a:pt x="0" y="600"/>
                      </a:lnTo>
                      <a:lnTo>
                        <a:pt x="295" y="61"/>
                      </a:lnTo>
                      <a:close/>
                    </a:path>
                  </a:pathLst>
                </a:custGeom>
                <a:solidFill>
                  <a:srgbClr val="C0C0C0"/>
                </a:solidFill>
                <a:ln w="0">
                  <a:solidFill>
                    <a:srgbClr val="000000"/>
                  </a:solidFill>
                  <a:prstDash val="solid"/>
                  <a:round/>
                  <a:headEnd/>
                  <a:tailEnd/>
                </a:ln>
              </p:spPr>
              <p:txBody>
                <a:bodyPr/>
                <a:lstStyle/>
                <a:p>
                  <a:endParaRPr lang="en-GB"/>
                </a:p>
              </p:txBody>
            </p:sp>
            <p:sp>
              <p:nvSpPr>
                <p:cNvPr id="8794" name="Freeform 2456">
                  <a:extLst>
                    <a:ext uri="{FF2B5EF4-FFF2-40B4-BE49-F238E27FC236}">
                      <a16:creationId xmlns:a16="http://schemas.microsoft.com/office/drawing/2014/main" id="{F9F3292F-22DC-414B-B4B8-F7D0E6835A4E}"/>
                    </a:ext>
                  </a:extLst>
                </p:cNvPr>
                <p:cNvSpPr>
                  <a:spLocks/>
                </p:cNvSpPr>
                <p:nvPr/>
              </p:nvSpPr>
              <p:spPr bwMode="auto">
                <a:xfrm>
                  <a:off x="1801" y="1275"/>
                  <a:ext cx="45" cy="93"/>
                </a:xfrm>
                <a:custGeom>
                  <a:avLst/>
                  <a:gdLst>
                    <a:gd name="T0" fmla="*/ 45 w 295"/>
                    <a:gd name="T1" fmla="*/ 9 h 600"/>
                    <a:gd name="T2" fmla="*/ 5 w 295"/>
                    <a:gd name="T3" fmla="*/ 0 h 600"/>
                    <a:gd name="T4" fmla="*/ 0 w 295"/>
                    <a:gd name="T5" fmla="*/ 93 h 600"/>
                    <a:gd name="T6" fmla="*/ 45 w 295"/>
                    <a:gd name="T7" fmla="*/ 9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5" h="600">
                      <a:moveTo>
                        <a:pt x="295" y="61"/>
                      </a:moveTo>
                      <a:cubicBezTo>
                        <a:pt x="217" y="31"/>
                        <a:pt x="124" y="0"/>
                        <a:pt x="31" y="0"/>
                      </a:cubicBezTo>
                      <a:lnTo>
                        <a:pt x="0" y="600"/>
                      </a:lnTo>
                      <a:lnTo>
                        <a:pt x="295" y="61"/>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8609" name="Group 2460">
                <a:extLst>
                  <a:ext uri="{FF2B5EF4-FFF2-40B4-BE49-F238E27FC236}">
                    <a16:creationId xmlns:a16="http://schemas.microsoft.com/office/drawing/2014/main" id="{D1FADF21-C30A-4324-B1C1-6369AE1D7D24}"/>
                  </a:ext>
                </a:extLst>
              </p:cNvPr>
              <p:cNvGrpSpPr>
                <a:grpSpLocks/>
              </p:cNvGrpSpPr>
              <p:nvPr/>
            </p:nvGrpSpPr>
            <p:grpSpPr bwMode="auto">
              <a:xfrm>
                <a:off x="1801" y="1285"/>
                <a:ext cx="67" cy="83"/>
                <a:chOff x="1801" y="1285"/>
                <a:chExt cx="67" cy="83"/>
              </a:xfrm>
            </p:grpSpPr>
            <p:sp>
              <p:nvSpPr>
                <p:cNvPr id="8791" name="Freeform 2458">
                  <a:extLst>
                    <a:ext uri="{FF2B5EF4-FFF2-40B4-BE49-F238E27FC236}">
                      <a16:creationId xmlns:a16="http://schemas.microsoft.com/office/drawing/2014/main" id="{B08995E8-146D-45DA-8025-A47AFF9EB9D7}"/>
                    </a:ext>
                  </a:extLst>
                </p:cNvPr>
                <p:cNvSpPr>
                  <a:spLocks/>
                </p:cNvSpPr>
                <p:nvPr/>
              </p:nvSpPr>
              <p:spPr bwMode="auto">
                <a:xfrm>
                  <a:off x="1801" y="1285"/>
                  <a:ext cx="67" cy="83"/>
                </a:xfrm>
                <a:custGeom>
                  <a:avLst/>
                  <a:gdLst>
                    <a:gd name="T0" fmla="*/ 67 w 434"/>
                    <a:gd name="T1" fmla="*/ 19 h 539"/>
                    <a:gd name="T2" fmla="*/ 46 w 434"/>
                    <a:gd name="T3" fmla="*/ 0 h 539"/>
                    <a:gd name="T4" fmla="*/ 0 w 434"/>
                    <a:gd name="T5" fmla="*/ 83 h 539"/>
                    <a:gd name="T6" fmla="*/ 67 w 434"/>
                    <a:gd name="T7" fmla="*/ 19 h 53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34" h="539">
                      <a:moveTo>
                        <a:pt x="434" y="123"/>
                      </a:moveTo>
                      <a:cubicBezTo>
                        <a:pt x="403" y="77"/>
                        <a:pt x="341" y="31"/>
                        <a:pt x="295" y="0"/>
                      </a:cubicBezTo>
                      <a:lnTo>
                        <a:pt x="0" y="539"/>
                      </a:lnTo>
                      <a:lnTo>
                        <a:pt x="434" y="123"/>
                      </a:lnTo>
                      <a:close/>
                    </a:path>
                  </a:pathLst>
                </a:custGeom>
                <a:solidFill>
                  <a:srgbClr val="000000"/>
                </a:solidFill>
                <a:ln w="0">
                  <a:solidFill>
                    <a:srgbClr val="000000"/>
                  </a:solidFill>
                  <a:prstDash val="solid"/>
                  <a:round/>
                  <a:headEnd/>
                  <a:tailEnd/>
                </a:ln>
              </p:spPr>
              <p:txBody>
                <a:bodyPr/>
                <a:lstStyle/>
                <a:p>
                  <a:endParaRPr lang="en-GB"/>
                </a:p>
              </p:txBody>
            </p:sp>
            <p:sp>
              <p:nvSpPr>
                <p:cNvPr id="8792" name="Freeform 2459">
                  <a:extLst>
                    <a:ext uri="{FF2B5EF4-FFF2-40B4-BE49-F238E27FC236}">
                      <a16:creationId xmlns:a16="http://schemas.microsoft.com/office/drawing/2014/main" id="{EE03D3B4-5CD9-4A2E-A5A3-E17C7BE0CAA4}"/>
                    </a:ext>
                  </a:extLst>
                </p:cNvPr>
                <p:cNvSpPr>
                  <a:spLocks/>
                </p:cNvSpPr>
                <p:nvPr/>
              </p:nvSpPr>
              <p:spPr bwMode="auto">
                <a:xfrm>
                  <a:off x="1801" y="1285"/>
                  <a:ext cx="67" cy="83"/>
                </a:xfrm>
                <a:custGeom>
                  <a:avLst/>
                  <a:gdLst>
                    <a:gd name="T0" fmla="*/ 67 w 434"/>
                    <a:gd name="T1" fmla="*/ 19 h 539"/>
                    <a:gd name="T2" fmla="*/ 46 w 434"/>
                    <a:gd name="T3" fmla="*/ 0 h 539"/>
                    <a:gd name="T4" fmla="*/ 0 w 434"/>
                    <a:gd name="T5" fmla="*/ 83 h 539"/>
                    <a:gd name="T6" fmla="*/ 67 w 434"/>
                    <a:gd name="T7" fmla="*/ 19 h 53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34" h="539">
                      <a:moveTo>
                        <a:pt x="434" y="123"/>
                      </a:moveTo>
                      <a:cubicBezTo>
                        <a:pt x="403" y="77"/>
                        <a:pt x="341" y="31"/>
                        <a:pt x="295" y="0"/>
                      </a:cubicBezTo>
                      <a:lnTo>
                        <a:pt x="0" y="539"/>
                      </a:lnTo>
                      <a:lnTo>
                        <a:pt x="434" y="123"/>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8610" name="Group 2463">
                <a:extLst>
                  <a:ext uri="{FF2B5EF4-FFF2-40B4-BE49-F238E27FC236}">
                    <a16:creationId xmlns:a16="http://schemas.microsoft.com/office/drawing/2014/main" id="{BBE13EF3-EE6D-4FC0-B5C7-5B2EB54D1B1D}"/>
                  </a:ext>
                </a:extLst>
              </p:cNvPr>
              <p:cNvGrpSpPr>
                <a:grpSpLocks/>
              </p:cNvGrpSpPr>
              <p:nvPr/>
            </p:nvGrpSpPr>
            <p:grpSpPr bwMode="auto">
              <a:xfrm>
                <a:off x="1709" y="1275"/>
                <a:ext cx="187" cy="188"/>
                <a:chOff x="1709" y="1275"/>
                <a:chExt cx="187" cy="188"/>
              </a:xfrm>
            </p:grpSpPr>
            <p:sp>
              <p:nvSpPr>
                <p:cNvPr id="8789" name="Freeform 2461">
                  <a:extLst>
                    <a:ext uri="{FF2B5EF4-FFF2-40B4-BE49-F238E27FC236}">
                      <a16:creationId xmlns:a16="http://schemas.microsoft.com/office/drawing/2014/main" id="{C779707F-E2B3-4751-BFB6-D67CE7656B29}"/>
                    </a:ext>
                  </a:extLst>
                </p:cNvPr>
                <p:cNvSpPr>
                  <a:spLocks/>
                </p:cNvSpPr>
                <p:nvPr/>
              </p:nvSpPr>
              <p:spPr bwMode="auto">
                <a:xfrm>
                  <a:off x="1709" y="1275"/>
                  <a:ext cx="187" cy="188"/>
                </a:xfrm>
                <a:custGeom>
                  <a:avLst/>
                  <a:gdLst>
                    <a:gd name="T0" fmla="*/ 92 w 1217"/>
                    <a:gd name="T1" fmla="*/ 0 h 1217"/>
                    <a:gd name="T2" fmla="*/ 0 w 1217"/>
                    <a:gd name="T3" fmla="*/ 93 h 1217"/>
                    <a:gd name="T4" fmla="*/ 92 w 1217"/>
                    <a:gd name="T5" fmla="*/ 188 h 1217"/>
                    <a:gd name="T6" fmla="*/ 187 w 1217"/>
                    <a:gd name="T7" fmla="*/ 93 h 1217"/>
                    <a:gd name="T8" fmla="*/ 159 w 1217"/>
                    <a:gd name="T9" fmla="*/ 29 h 1217"/>
                    <a:gd name="T10" fmla="*/ 92 w 1217"/>
                    <a:gd name="T11" fmla="*/ 93 h 1217"/>
                    <a:gd name="T12" fmla="*/ 92 w 1217"/>
                    <a:gd name="T13" fmla="*/ 0 h 12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17">
                      <a:moveTo>
                        <a:pt x="601" y="0"/>
                      </a:moveTo>
                      <a:cubicBezTo>
                        <a:pt x="262" y="0"/>
                        <a:pt x="0" y="262"/>
                        <a:pt x="0" y="601"/>
                      </a:cubicBezTo>
                      <a:cubicBezTo>
                        <a:pt x="0" y="939"/>
                        <a:pt x="262" y="1217"/>
                        <a:pt x="601" y="1217"/>
                      </a:cubicBezTo>
                      <a:cubicBezTo>
                        <a:pt x="940" y="1217"/>
                        <a:pt x="1217" y="939"/>
                        <a:pt x="1217" y="601"/>
                      </a:cubicBezTo>
                      <a:cubicBezTo>
                        <a:pt x="1202" y="447"/>
                        <a:pt x="1156" y="293"/>
                        <a:pt x="1032" y="185"/>
                      </a:cubicBezTo>
                      <a:lnTo>
                        <a:pt x="601" y="601"/>
                      </a:lnTo>
                      <a:lnTo>
                        <a:pt x="601" y="0"/>
                      </a:lnTo>
                      <a:close/>
                    </a:path>
                  </a:pathLst>
                </a:custGeom>
                <a:solidFill>
                  <a:srgbClr val="FFFFFF"/>
                </a:solidFill>
                <a:ln w="0">
                  <a:solidFill>
                    <a:srgbClr val="000000"/>
                  </a:solidFill>
                  <a:prstDash val="solid"/>
                  <a:round/>
                  <a:headEnd/>
                  <a:tailEnd/>
                </a:ln>
              </p:spPr>
              <p:txBody>
                <a:bodyPr/>
                <a:lstStyle/>
                <a:p>
                  <a:endParaRPr lang="en-GB"/>
                </a:p>
              </p:txBody>
            </p:sp>
            <p:sp>
              <p:nvSpPr>
                <p:cNvPr id="8790" name="Freeform 2462">
                  <a:extLst>
                    <a:ext uri="{FF2B5EF4-FFF2-40B4-BE49-F238E27FC236}">
                      <a16:creationId xmlns:a16="http://schemas.microsoft.com/office/drawing/2014/main" id="{ED1573FC-D59C-4462-B3CC-C15B3BED6663}"/>
                    </a:ext>
                  </a:extLst>
                </p:cNvPr>
                <p:cNvSpPr>
                  <a:spLocks/>
                </p:cNvSpPr>
                <p:nvPr/>
              </p:nvSpPr>
              <p:spPr bwMode="auto">
                <a:xfrm>
                  <a:off x="1709" y="1275"/>
                  <a:ext cx="187" cy="188"/>
                </a:xfrm>
                <a:custGeom>
                  <a:avLst/>
                  <a:gdLst>
                    <a:gd name="T0" fmla="*/ 92 w 1217"/>
                    <a:gd name="T1" fmla="*/ 0 h 1217"/>
                    <a:gd name="T2" fmla="*/ 0 w 1217"/>
                    <a:gd name="T3" fmla="*/ 93 h 1217"/>
                    <a:gd name="T4" fmla="*/ 92 w 1217"/>
                    <a:gd name="T5" fmla="*/ 188 h 1217"/>
                    <a:gd name="T6" fmla="*/ 187 w 1217"/>
                    <a:gd name="T7" fmla="*/ 93 h 1217"/>
                    <a:gd name="T8" fmla="*/ 159 w 1217"/>
                    <a:gd name="T9" fmla="*/ 29 h 1217"/>
                    <a:gd name="T10" fmla="*/ 92 w 1217"/>
                    <a:gd name="T11" fmla="*/ 93 h 1217"/>
                    <a:gd name="T12" fmla="*/ 92 w 1217"/>
                    <a:gd name="T13" fmla="*/ 0 h 12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17">
                      <a:moveTo>
                        <a:pt x="601" y="0"/>
                      </a:moveTo>
                      <a:cubicBezTo>
                        <a:pt x="262" y="0"/>
                        <a:pt x="0" y="262"/>
                        <a:pt x="0" y="601"/>
                      </a:cubicBezTo>
                      <a:cubicBezTo>
                        <a:pt x="0" y="939"/>
                        <a:pt x="262" y="1217"/>
                        <a:pt x="601" y="1217"/>
                      </a:cubicBezTo>
                      <a:cubicBezTo>
                        <a:pt x="940" y="1217"/>
                        <a:pt x="1217" y="939"/>
                        <a:pt x="1217" y="601"/>
                      </a:cubicBezTo>
                      <a:cubicBezTo>
                        <a:pt x="1202" y="447"/>
                        <a:pt x="1156" y="293"/>
                        <a:pt x="1032" y="185"/>
                      </a:cubicBezTo>
                      <a:lnTo>
                        <a:pt x="601" y="601"/>
                      </a:lnTo>
                      <a:lnTo>
                        <a:pt x="601"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8611" name="Line 2464">
                <a:extLst>
                  <a:ext uri="{FF2B5EF4-FFF2-40B4-BE49-F238E27FC236}">
                    <a16:creationId xmlns:a16="http://schemas.microsoft.com/office/drawing/2014/main" id="{51B7F71E-C408-4A2E-905B-E8640A0F705A}"/>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12" name="Line 2465">
                <a:extLst>
                  <a:ext uri="{FF2B5EF4-FFF2-40B4-BE49-F238E27FC236}">
                    <a16:creationId xmlns:a16="http://schemas.microsoft.com/office/drawing/2014/main" id="{C12C7DFB-6735-45A4-842D-2ECD3C95F118}"/>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13" name="Line 2466">
                <a:extLst>
                  <a:ext uri="{FF2B5EF4-FFF2-40B4-BE49-F238E27FC236}">
                    <a16:creationId xmlns:a16="http://schemas.microsoft.com/office/drawing/2014/main" id="{7F60FEAB-CC1A-4CF1-A376-4C5D47A254A8}"/>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14" name="Line 2467">
                <a:extLst>
                  <a:ext uri="{FF2B5EF4-FFF2-40B4-BE49-F238E27FC236}">
                    <a16:creationId xmlns:a16="http://schemas.microsoft.com/office/drawing/2014/main" id="{B05AFA09-B1A6-4DDC-BCA0-D26DDA856F14}"/>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15" name="Line 2468">
                <a:extLst>
                  <a:ext uri="{FF2B5EF4-FFF2-40B4-BE49-F238E27FC236}">
                    <a16:creationId xmlns:a16="http://schemas.microsoft.com/office/drawing/2014/main" id="{6B480131-A64B-46BC-888B-EF0BAA546FD3}"/>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16" name="Line 2469">
                <a:extLst>
                  <a:ext uri="{FF2B5EF4-FFF2-40B4-BE49-F238E27FC236}">
                    <a16:creationId xmlns:a16="http://schemas.microsoft.com/office/drawing/2014/main" id="{54400A0F-3779-4708-85C4-D353700832D7}"/>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17" name="Line 2470">
                <a:extLst>
                  <a:ext uri="{FF2B5EF4-FFF2-40B4-BE49-F238E27FC236}">
                    <a16:creationId xmlns:a16="http://schemas.microsoft.com/office/drawing/2014/main" id="{AFA44FFE-8624-4EB7-86D8-BAA334145404}"/>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18" name="Line 2471">
                <a:extLst>
                  <a:ext uri="{FF2B5EF4-FFF2-40B4-BE49-F238E27FC236}">
                    <a16:creationId xmlns:a16="http://schemas.microsoft.com/office/drawing/2014/main" id="{FBBC43FF-DF2D-4DD2-A536-62A2E4E2D6CC}"/>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19" name="Line 2472">
                <a:extLst>
                  <a:ext uri="{FF2B5EF4-FFF2-40B4-BE49-F238E27FC236}">
                    <a16:creationId xmlns:a16="http://schemas.microsoft.com/office/drawing/2014/main" id="{E900B824-F93D-45B9-A1B1-2FB348E4586F}"/>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20" name="Line 2473">
                <a:extLst>
                  <a:ext uri="{FF2B5EF4-FFF2-40B4-BE49-F238E27FC236}">
                    <a16:creationId xmlns:a16="http://schemas.microsoft.com/office/drawing/2014/main" id="{8671CE22-9D5F-4988-AF3A-32B5A0411820}"/>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21" name="Line 2474">
                <a:extLst>
                  <a:ext uri="{FF2B5EF4-FFF2-40B4-BE49-F238E27FC236}">
                    <a16:creationId xmlns:a16="http://schemas.microsoft.com/office/drawing/2014/main" id="{DDC94438-E31B-4DF9-931E-F6DBDEE4E296}"/>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22" name="Line 2475">
                <a:extLst>
                  <a:ext uri="{FF2B5EF4-FFF2-40B4-BE49-F238E27FC236}">
                    <a16:creationId xmlns:a16="http://schemas.microsoft.com/office/drawing/2014/main" id="{F81995D0-78CF-4A64-9457-CF5654E07AFE}"/>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23" name="Line 2476">
                <a:extLst>
                  <a:ext uri="{FF2B5EF4-FFF2-40B4-BE49-F238E27FC236}">
                    <a16:creationId xmlns:a16="http://schemas.microsoft.com/office/drawing/2014/main" id="{B0C7C9B2-3D5C-42A5-AB3D-75854B569802}"/>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24" name="Line 2477">
                <a:extLst>
                  <a:ext uri="{FF2B5EF4-FFF2-40B4-BE49-F238E27FC236}">
                    <a16:creationId xmlns:a16="http://schemas.microsoft.com/office/drawing/2014/main" id="{1A7BEF33-F7EE-47E9-88A2-5D42C4AE7B77}"/>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25" name="Line 2478">
                <a:extLst>
                  <a:ext uri="{FF2B5EF4-FFF2-40B4-BE49-F238E27FC236}">
                    <a16:creationId xmlns:a16="http://schemas.microsoft.com/office/drawing/2014/main" id="{2453ED27-E60A-47ED-A321-8E7959B005FA}"/>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26" name="Line 2479">
                <a:extLst>
                  <a:ext uri="{FF2B5EF4-FFF2-40B4-BE49-F238E27FC236}">
                    <a16:creationId xmlns:a16="http://schemas.microsoft.com/office/drawing/2014/main" id="{61DC93BB-0BCF-4DFD-815B-EA4CC4D17E55}"/>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27" name="Line 2480">
                <a:extLst>
                  <a:ext uri="{FF2B5EF4-FFF2-40B4-BE49-F238E27FC236}">
                    <a16:creationId xmlns:a16="http://schemas.microsoft.com/office/drawing/2014/main" id="{D0BC9100-C04B-48CF-BDD3-C979662789D5}"/>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28" name="Line 2481">
                <a:extLst>
                  <a:ext uri="{FF2B5EF4-FFF2-40B4-BE49-F238E27FC236}">
                    <a16:creationId xmlns:a16="http://schemas.microsoft.com/office/drawing/2014/main" id="{8A8ED6C3-7DE7-4263-9D23-4AC9F159664F}"/>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29" name="Line 2482">
                <a:extLst>
                  <a:ext uri="{FF2B5EF4-FFF2-40B4-BE49-F238E27FC236}">
                    <a16:creationId xmlns:a16="http://schemas.microsoft.com/office/drawing/2014/main" id="{4EF692F9-6172-4783-AC25-19CCA6808D40}"/>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30" name="Line 2483">
                <a:extLst>
                  <a:ext uri="{FF2B5EF4-FFF2-40B4-BE49-F238E27FC236}">
                    <a16:creationId xmlns:a16="http://schemas.microsoft.com/office/drawing/2014/main" id="{5CFE1E78-7706-468B-8197-9DCECE798F58}"/>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31" name="Line 2484">
                <a:extLst>
                  <a:ext uri="{FF2B5EF4-FFF2-40B4-BE49-F238E27FC236}">
                    <a16:creationId xmlns:a16="http://schemas.microsoft.com/office/drawing/2014/main" id="{D72C8499-939C-4DFE-9E61-59E18C663E78}"/>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32" name="Line 2485">
                <a:extLst>
                  <a:ext uri="{FF2B5EF4-FFF2-40B4-BE49-F238E27FC236}">
                    <a16:creationId xmlns:a16="http://schemas.microsoft.com/office/drawing/2014/main" id="{D00ECB4F-7972-4473-B82C-5CC0D150F972}"/>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33" name="Line 2486">
                <a:extLst>
                  <a:ext uri="{FF2B5EF4-FFF2-40B4-BE49-F238E27FC236}">
                    <a16:creationId xmlns:a16="http://schemas.microsoft.com/office/drawing/2014/main" id="{E0839BCA-33DB-4406-8368-CD6C8D32A3A7}"/>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34" name="Line 2487">
                <a:extLst>
                  <a:ext uri="{FF2B5EF4-FFF2-40B4-BE49-F238E27FC236}">
                    <a16:creationId xmlns:a16="http://schemas.microsoft.com/office/drawing/2014/main" id="{07911606-3C88-4499-8741-FE6079031ED5}"/>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35" name="Line 2488">
                <a:extLst>
                  <a:ext uri="{FF2B5EF4-FFF2-40B4-BE49-F238E27FC236}">
                    <a16:creationId xmlns:a16="http://schemas.microsoft.com/office/drawing/2014/main" id="{516D5EE8-C11C-4DF4-94D8-127661ED9746}"/>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36" name="Line 2489">
                <a:extLst>
                  <a:ext uri="{FF2B5EF4-FFF2-40B4-BE49-F238E27FC236}">
                    <a16:creationId xmlns:a16="http://schemas.microsoft.com/office/drawing/2014/main" id="{92D1A858-1B38-4875-A751-92B86941BB53}"/>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37" name="Line 2490">
                <a:extLst>
                  <a:ext uri="{FF2B5EF4-FFF2-40B4-BE49-F238E27FC236}">
                    <a16:creationId xmlns:a16="http://schemas.microsoft.com/office/drawing/2014/main" id="{2F9D2F70-C02D-4BFE-812D-571F8A5C277A}"/>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38" name="Line 2491">
                <a:extLst>
                  <a:ext uri="{FF2B5EF4-FFF2-40B4-BE49-F238E27FC236}">
                    <a16:creationId xmlns:a16="http://schemas.microsoft.com/office/drawing/2014/main" id="{6B544664-1D25-4199-84F1-8B90CCFDD4F2}"/>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39" name="Line 2492">
                <a:extLst>
                  <a:ext uri="{FF2B5EF4-FFF2-40B4-BE49-F238E27FC236}">
                    <a16:creationId xmlns:a16="http://schemas.microsoft.com/office/drawing/2014/main" id="{6393FF9B-A66F-4773-862A-32654190C4DC}"/>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40" name="Line 2493">
                <a:extLst>
                  <a:ext uri="{FF2B5EF4-FFF2-40B4-BE49-F238E27FC236}">
                    <a16:creationId xmlns:a16="http://schemas.microsoft.com/office/drawing/2014/main" id="{4C7C6EC8-A2E4-4410-AF6D-0625049C8D06}"/>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41" name="Line 2494">
                <a:extLst>
                  <a:ext uri="{FF2B5EF4-FFF2-40B4-BE49-F238E27FC236}">
                    <a16:creationId xmlns:a16="http://schemas.microsoft.com/office/drawing/2014/main" id="{B10A9B0E-F97F-4D1C-BD05-C21D3BC2A2D3}"/>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42" name="Line 2495">
                <a:extLst>
                  <a:ext uri="{FF2B5EF4-FFF2-40B4-BE49-F238E27FC236}">
                    <a16:creationId xmlns:a16="http://schemas.microsoft.com/office/drawing/2014/main" id="{780A2736-41C6-489A-827F-A757B05F9D10}"/>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43" name="Line 2496">
                <a:extLst>
                  <a:ext uri="{FF2B5EF4-FFF2-40B4-BE49-F238E27FC236}">
                    <a16:creationId xmlns:a16="http://schemas.microsoft.com/office/drawing/2014/main" id="{6895D62C-C1A6-4A63-9192-3F281107E2C4}"/>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44" name="Line 2497">
                <a:extLst>
                  <a:ext uri="{FF2B5EF4-FFF2-40B4-BE49-F238E27FC236}">
                    <a16:creationId xmlns:a16="http://schemas.microsoft.com/office/drawing/2014/main" id="{360EB567-3AF7-4D18-AB30-7034DBDC7BD6}"/>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45" name="Rectangle 2498">
                <a:extLst>
                  <a:ext uri="{FF2B5EF4-FFF2-40B4-BE49-F238E27FC236}">
                    <a16:creationId xmlns:a16="http://schemas.microsoft.com/office/drawing/2014/main" id="{46FEC834-7EB4-44A1-B915-1450AC8BC7B9}"/>
                  </a:ext>
                </a:extLst>
              </p:cNvPr>
              <p:cNvSpPr>
                <a:spLocks noChangeArrowheads="1"/>
              </p:cNvSpPr>
              <p:nvPr/>
            </p:nvSpPr>
            <p:spPr bwMode="auto">
              <a:xfrm>
                <a:off x="1608" y="1240"/>
                <a:ext cx="388"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8646" name="Group 2501">
                <a:extLst>
                  <a:ext uri="{FF2B5EF4-FFF2-40B4-BE49-F238E27FC236}">
                    <a16:creationId xmlns:a16="http://schemas.microsoft.com/office/drawing/2014/main" id="{F9B29087-3A69-4A31-B65F-82D481792C7A}"/>
                  </a:ext>
                </a:extLst>
              </p:cNvPr>
              <p:cNvGrpSpPr>
                <a:grpSpLocks/>
              </p:cNvGrpSpPr>
              <p:nvPr/>
            </p:nvGrpSpPr>
            <p:grpSpPr bwMode="auto">
              <a:xfrm>
                <a:off x="790" y="1523"/>
                <a:ext cx="385" cy="258"/>
                <a:chOff x="790" y="1523"/>
                <a:chExt cx="385" cy="258"/>
              </a:xfrm>
            </p:grpSpPr>
            <p:sp>
              <p:nvSpPr>
                <p:cNvPr id="8787" name="Rectangle 2499">
                  <a:extLst>
                    <a:ext uri="{FF2B5EF4-FFF2-40B4-BE49-F238E27FC236}">
                      <a16:creationId xmlns:a16="http://schemas.microsoft.com/office/drawing/2014/main" id="{C7E34406-8F32-4688-B47A-271C17CBBF91}"/>
                    </a:ext>
                  </a:extLst>
                </p:cNvPr>
                <p:cNvSpPr>
                  <a:spLocks noChangeArrowheads="1"/>
                </p:cNvSpPr>
                <p:nvPr/>
              </p:nvSpPr>
              <p:spPr bwMode="auto">
                <a:xfrm>
                  <a:off x="790" y="1523"/>
                  <a:ext cx="385" cy="25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8788" name="Rectangle 2500">
                  <a:extLst>
                    <a:ext uri="{FF2B5EF4-FFF2-40B4-BE49-F238E27FC236}">
                      <a16:creationId xmlns:a16="http://schemas.microsoft.com/office/drawing/2014/main" id="{707EC427-B809-4800-809B-42C64A091B9F}"/>
                    </a:ext>
                  </a:extLst>
                </p:cNvPr>
                <p:cNvSpPr>
                  <a:spLocks noChangeArrowheads="1"/>
                </p:cNvSpPr>
                <p:nvPr/>
              </p:nvSpPr>
              <p:spPr bwMode="auto">
                <a:xfrm>
                  <a:off x="790" y="1523"/>
                  <a:ext cx="385" cy="258"/>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8647" name="Group 2504">
                <a:extLst>
                  <a:ext uri="{FF2B5EF4-FFF2-40B4-BE49-F238E27FC236}">
                    <a16:creationId xmlns:a16="http://schemas.microsoft.com/office/drawing/2014/main" id="{8EBBA4DE-957A-4833-8BC9-0AE39C533400}"/>
                  </a:ext>
                </a:extLst>
              </p:cNvPr>
              <p:cNvGrpSpPr>
                <a:grpSpLocks/>
              </p:cNvGrpSpPr>
              <p:nvPr/>
            </p:nvGrpSpPr>
            <p:grpSpPr bwMode="auto">
              <a:xfrm>
                <a:off x="983" y="1558"/>
                <a:ext cx="64" cy="93"/>
                <a:chOff x="983" y="1558"/>
                <a:chExt cx="64" cy="93"/>
              </a:xfrm>
            </p:grpSpPr>
            <p:sp>
              <p:nvSpPr>
                <p:cNvPr id="8785" name="Freeform 2502">
                  <a:extLst>
                    <a:ext uri="{FF2B5EF4-FFF2-40B4-BE49-F238E27FC236}">
                      <a16:creationId xmlns:a16="http://schemas.microsoft.com/office/drawing/2014/main" id="{780C405D-0D89-4CD8-B0E6-C0653BB0A6EE}"/>
                    </a:ext>
                  </a:extLst>
                </p:cNvPr>
                <p:cNvSpPr>
                  <a:spLocks/>
                </p:cNvSpPr>
                <p:nvPr/>
              </p:nvSpPr>
              <p:spPr bwMode="auto">
                <a:xfrm>
                  <a:off x="983" y="1558"/>
                  <a:ext cx="64" cy="93"/>
                </a:xfrm>
                <a:custGeom>
                  <a:avLst/>
                  <a:gdLst>
                    <a:gd name="T0" fmla="*/ 64 w 417"/>
                    <a:gd name="T1" fmla="*/ 26 h 606"/>
                    <a:gd name="T2" fmla="*/ 0 w 417"/>
                    <a:gd name="T3" fmla="*/ 0 h 606"/>
                    <a:gd name="T4" fmla="*/ 0 w 417"/>
                    <a:gd name="T5" fmla="*/ 93 h 606"/>
                    <a:gd name="T6" fmla="*/ 64 w 417"/>
                    <a:gd name="T7" fmla="*/ 26 h 6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17" h="606">
                      <a:moveTo>
                        <a:pt x="417" y="171"/>
                      </a:moveTo>
                      <a:cubicBezTo>
                        <a:pt x="309" y="62"/>
                        <a:pt x="155" y="0"/>
                        <a:pt x="0" y="0"/>
                      </a:cubicBezTo>
                      <a:lnTo>
                        <a:pt x="0" y="606"/>
                      </a:lnTo>
                      <a:lnTo>
                        <a:pt x="417" y="171"/>
                      </a:lnTo>
                      <a:close/>
                    </a:path>
                  </a:pathLst>
                </a:custGeom>
                <a:solidFill>
                  <a:srgbClr val="808080"/>
                </a:solidFill>
                <a:ln w="0">
                  <a:solidFill>
                    <a:srgbClr val="000000"/>
                  </a:solidFill>
                  <a:prstDash val="solid"/>
                  <a:round/>
                  <a:headEnd/>
                  <a:tailEnd/>
                </a:ln>
              </p:spPr>
              <p:txBody>
                <a:bodyPr/>
                <a:lstStyle/>
                <a:p>
                  <a:endParaRPr lang="en-GB"/>
                </a:p>
              </p:txBody>
            </p:sp>
            <p:sp>
              <p:nvSpPr>
                <p:cNvPr id="8786" name="Freeform 2503">
                  <a:extLst>
                    <a:ext uri="{FF2B5EF4-FFF2-40B4-BE49-F238E27FC236}">
                      <a16:creationId xmlns:a16="http://schemas.microsoft.com/office/drawing/2014/main" id="{FA37FA74-EA0B-4544-84BF-3F3DE5C13CC1}"/>
                    </a:ext>
                  </a:extLst>
                </p:cNvPr>
                <p:cNvSpPr>
                  <a:spLocks/>
                </p:cNvSpPr>
                <p:nvPr/>
              </p:nvSpPr>
              <p:spPr bwMode="auto">
                <a:xfrm>
                  <a:off x="983" y="1558"/>
                  <a:ext cx="64" cy="93"/>
                </a:xfrm>
                <a:custGeom>
                  <a:avLst/>
                  <a:gdLst>
                    <a:gd name="T0" fmla="*/ 64 w 417"/>
                    <a:gd name="T1" fmla="*/ 26 h 606"/>
                    <a:gd name="T2" fmla="*/ 0 w 417"/>
                    <a:gd name="T3" fmla="*/ 0 h 606"/>
                    <a:gd name="T4" fmla="*/ 0 w 417"/>
                    <a:gd name="T5" fmla="*/ 93 h 606"/>
                    <a:gd name="T6" fmla="*/ 64 w 417"/>
                    <a:gd name="T7" fmla="*/ 26 h 6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17" h="606">
                      <a:moveTo>
                        <a:pt x="417" y="171"/>
                      </a:moveTo>
                      <a:cubicBezTo>
                        <a:pt x="309" y="62"/>
                        <a:pt x="155" y="0"/>
                        <a:pt x="0" y="0"/>
                      </a:cubicBezTo>
                      <a:lnTo>
                        <a:pt x="0" y="606"/>
                      </a:lnTo>
                      <a:lnTo>
                        <a:pt x="417" y="171"/>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8648" name="Group 2507">
                <a:extLst>
                  <a:ext uri="{FF2B5EF4-FFF2-40B4-BE49-F238E27FC236}">
                    <a16:creationId xmlns:a16="http://schemas.microsoft.com/office/drawing/2014/main" id="{7DA6A322-54EA-4A92-A40F-4DDD4865FAE1}"/>
                  </a:ext>
                </a:extLst>
              </p:cNvPr>
              <p:cNvGrpSpPr>
                <a:grpSpLocks/>
              </p:cNvGrpSpPr>
              <p:nvPr/>
            </p:nvGrpSpPr>
            <p:grpSpPr bwMode="auto">
              <a:xfrm>
                <a:off x="983" y="1584"/>
                <a:ext cx="67" cy="67"/>
                <a:chOff x="983" y="1584"/>
                <a:chExt cx="67" cy="67"/>
              </a:xfrm>
            </p:grpSpPr>
            <p:sp>
              <p:nvSpPr>
                <p:cNvPr id="8783" name="Freeform 2505">
                  <a:extLst>
                    <a:ext uri="{FF2B5EF4-FFF2-40B4-BE49-F238E27FC236}">
                      <a16:creationId xmlns:a16="http://schemas.microsoft.com/office/drawing/2014/main" id="{C50C9322-5443-498E-8FD7-06D03AC3B9C4}"/>
                    </a:ext>
                  </a:extLst>
                </p:cNvPr>
                <p:cNvSpPr>
                  <a:spLocks/>
                </p:cNvSpPr>
                <p:nvPr/>
              </p:nvSpPr>
              <p:spPr bwMode="auto">
                <a:xfrm>
                  <a:off x="983" y="1584"/>
                  <a:ext cx="67" cy="67"/>
                </a:xfrm>
                <a:custGeom>
                  <a:avLst/>
                  <a:gdLst>
                    <a:gd name="T0" fmla="*/ 67 w 434"/>
                    <a:gd name="T1" fmla="*/ 0 h 434"/>
                    <a:gd name="T2" fmla="*/ 65 w 434"/>
                    <a:gd name="T3" fmla="*/ 0 h 434"/>
                    <a:gd name="T4" fmla="*/ 0 w 434"/>
                    <a:gd name="T5" fmla="*/ 67 h 434"/>
                    <a:gd name="T6" fmla="*/ 67 w 434"/>
                    <a:gd name="T7" fmla="*/ 0 h 4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34" h="434">
                      <a:moveTo>
                        <a:pt x="434" y="0"/>
                      </a:moveTo>
                      <a:cubicBezTo>
                        <a:pt x="418" y="0"/>
                        <a:pt x="418" y="0"/>
                        <a:pt x="418" y="0"/>
                      </a:cubicBezTo>
                      <a:lnTo>
                        <a:pt x="0" y="434"/>
                      </a:lnTo>
                      <a:lnTo>
                        <a:pt x="434" y="0"/>
                      </a:lnTo>
                      <a:close/>
                    </a:path>
                  </a:pathLst>
                </a:custGeom>
                <a:solidFill>
                  <a:srgbClr val="C0C0C0"/>
                </a:solidFill>
                <a:ln w="0">
                  <a:solidFill>
                    <a:srgbClr val="000000"/>
                  </a:solidFill>
                  <a:prstDash val="solid"/>
                  <a:round/>
                  <a:headEnd/>
                  <a:tailEnd/>
                </a:ln>
              </p:spPr>
              <p:txBody>
                <a:bodyPr/>
                <a:lstStyle/>
                <a:p>
                  <a:endParaRPr lang="en-GB"/>
                </a:p>
              </p:txBody>
            </p:sp>
            <p:sp>
              <p:nvSpPr>
                <p:cNvPr id="8784" name="Freeform 2506">
                  <a:extLst>
                    <a:ext uri="{FF2B5EF4-FFF2-40B4-BE49-F238E27FC236}">
                      <a16:creationId xmlns:a16="http://schemas.microsoft.com/office/drawing/2014/main" id="{A03B2EDA-F20D-4FF8-83AC-F9F1F89967BB}"/>
                    </a:ext>
                  </a:extLst>
                </p:cNvPr>
                <p:cNvSpPr>
                  <a:spLocks/>
                </p:cNvSpPr>
                <p:nvPr/>
              </p:nvSpPr>
              <p:spPr bwMode="auto">
                <a:xfrm>
                  <a:off x="983" y="1584"/>
                  <a:ext cx="67" cy="67"/>
                </a:xfrm>
                <a:custGeom>
                  <a:avLst/>
                  <a:gdLst>
                    <a:gd name="T0" fmla="*/ 67 w 434"/>
                    <a:gd name="T1" fmla="*/ 0 h 434"/>
                    <a:gd name="T2" fmla="*/ 65 w 434"/>
                    <a:gd name="T3" fmla="*/ 0 h 434"/>
                    <a:gd name="T4" fmla="*/ 0 w 434"/>
                    <a:gd name="T5" fmla="*/ 67 h 434"/>
                    <a:gd name="T6" fmla="*/ 67 w 434"/>
                    <a:gd name="T7" fmla="*/ 0 h 4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34" h="434">
                      <a:moveTo>
                        <a:pt x="434" y="0"/>
                      </a:moveTo>
                      <a:cubicBezTo>
                        <a:pt x="418" y="0"/>
                        <a:pt x="418" y="0"/>
                        <a:pt x="418" y="0"/>
                      </a:cubicBezTo>
                      <a:lnTo>
                        <a:pt x="0" y="434"/>
                      </a:lnTo>
                      <a:lnTo>
                        <a:pt x="434"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8649" name="Group 2510">
                <a:extLst>
                  <a:ext uri="{FF2B5EF4-FFF2-40B4-BE49-F238E27FC236}">
                    <a16:creationId xmlns:a16="http://schemas.microsoft.com/office/drawing/2014/main" id="{9D0C30F7-6B6A-492E-AE24-AF7A535976AE}"/>
                  </a:ext>
                </a:extLst>
              </p:cNvPr>
              <p:cNvGrpSpPr>
                <a:grpSpLocks/>
              </p:cNvGrpSpPr>
              <p:nvPr/>
            </p:nvGrpSpPr>
            <p:grpSpPr bwMode="auto">
              <a:xfrm>
                <a:off x="983" y="1584"/>
                <a:ext cx="67" cy="67"/>
                <a:chOff x="983" y="1584"/>
                <a:chExt cx="67" cy="67"/>
              </a:xfrm>
            </p:grpSpPr>
            <p:sp>
              <p:nvSpPr>
                <p:cNvPr id="8781" name="Freeform 2508">
                  <a:extLst>
                    <a:ext uri="{FF2B5EF4-FFF2-40B4-BE49-F238E27FC236}">
                      <a16:creationId xmlns:a16="http://schemas.microsoft.com/office/drawing/2014/main" id="{17DDEB2F-2A95-4C0C-AC80-297044600B28}"/>
                    </a:ext>
                  </a:extLst>
                </p:cNvPr>
                <p:cNvSpPr>
                  <a:spLocks/>
                </p:cNvSpPr>
                <p:nvPr/>
              </p:nvSpPr>
              <p:spPr bwMode="auto">
                <a:xfrm>
                  <a:off x="983" y="1584"/>
                  <a:ext cx="67" cy="67"/>
                </a:xfrm>
                <a:custGeom>
                  <a:avLst/>
                  <a:gdLst>
                    <a:gd name="T0" fmla="*/ 67 w 434"/>
                    <a:gd name="T1" fmla="*/ 2 h 434"/>
                    <a:gd name="T2" fmla="*/ 67 w 434"/>
                    <a:gd name="T3" fmla="*/ 0 h 434"/>
                    <a:gd name="T4" fmla="*/ 0 w 434"/>
                    <a:gd name="T5" fmla="*/ 67 h 434"/>
                    <a:gd name="T6" fmla="*/ 67 w 434"/>
                    <a:gd name="T7" fmla="*/ 2 h 4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34" h="434">
                      <a:moveTo>
                        <a:pt x="434" y="16"/>
                      </a:moveTo>
                      <a:cubicBezTo>
                        <a:pt x="434" y="16"/>
                        <a:pt x="434" y="16"/>
                        <a:pt x="434" y="0"/>
                      </a:cubicBezTo>
                      <a:lnTo>
                        <a:pt x="0" y="434"/>
                      </a:lnTo>
                      <a:lnTo>
                        <a:pt x="434" y="16"/>
                      </a:lnTo>
                      <a:close/>
                    </a:path>
                  </a:pathLst>
                </a:custGeom>
                <a:solidFill>
                  <a:srgbClr val="000000"/>
                </a:solidFill>
                <a:ln w="0">
                  <a:solidFill>
                    <a:srgbClr val="000000"/>
                  </a:solidFill>
                  <a:prstDash val="solid"/>
                  <a:round/>
                  <a:headEnd/>
                  <a:tailEnd/>
                </a:ln>
              </p:spPr>
              <p:txBody>
                <a:bodyPr/>
                <a:lstStyle/>
                <a:p>
                  <a:endParaRPr lang="en-GB"/>
                </a:p>
              </p:txBody>
            </p:sp>
            <p:sp>
              <p:nvSpPr>
                <p:cNvPr id="8782" name="Freeform 2509">
                  <a:extLst>
                    <a:ext uri="{FF2B5EF4-FFF2-40B4-BE49-F238E27FC236}">
                      <a16:creationId xmlns:a16="http://schemas.microsoft.com/office/drawing/2014/main" id="{4804CB42-727E-4895-AC0E-2B52E5A3A6F0}"/>
                    </a:ext>
                  </a:extLst>
                </p:cNvPr>
                <p:cNvSpPr>
                  <a:spLocks/>
                </p:cNvSpPr>
                <p:nvPr/>
              </p:nvSpPr>
              <p:spPr bwMode="auto">
                <a:xfrm>
                  <a:off x="983" y="1584"/>
                  <a:ext cx="67" cy="67"/>
                </a:xfrm>
                <a:custGeom>
                  <a:avLst/>
                  <a:gdLst>
                    <a:gd name="T0" fmla="*/ 67 w 434"/>
                    <a:gd name="T1" fmla="*/ 2 h 434"/>
                    <a:gd name="T2" fmla="*/ 67 w 434"/>
                    <a:gd name="T3" fmla="*/ 0 h 434"/>
                    <a:gd name="T4" fmla="*/ 0 w 434"/>
                    <a:gd name="T5" fmla="*/ 67 h 434"/>
                    <a:gd name="T6" fmla="*/ 67 w 434"/>
                    <a:gd name="T7" fmla="*/ 2 h 4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34" h="434">
                      <a:moveTo>
                        <a:pt x="434" y="16"/>
                      </a:moveTo>
                      <a:cubicBezTo>
                        <a:pt x="434" y="16"/>
                        <a:pt x="434" y="16"/>
                        <a:pt x="434" y="0"/>
                      </a:cubicBezTo>
                      <a:lnTo>
                        <a:pt x="0" y="434"/>
                      </a:lnTo>
                      <a:lnTo>
                        <a:pt x="434" y="16"/>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8650" name="Group 2513">
                <a:extLst>
                  <a:ext uri="{FF2B5EF4-FFF2-40B4-BE49-F238E27FC236}">
                    <a16:creationId xmlns:a16="http://schemas.microsoft.com/office/drawing/2014/main" id="{F44098A0-EFC0-45FE-9691-933CF5F30D58}"/>
                  </a:ext>
                </a:extLst>
              </p:cNvPr>
              <p:cNvGrpSpPr>
                <a:grpSpLocks/>
              </p:cNvGrpSpPr>
              <p:nvPr/>
            </p:nvGrpSpPr>
            <p:grpSpPr bwMode="auto">
              <a:xfrm>
                <a:off x="890" y="1558"/>
                <a:ext cx="185" cy="185"/>
                <a:chOff x="890" y="1558"/>
                <a:chExt cx="185" cy="185"/>
              </a:xfrm>
            </p:grpSpPr>
            <p:sp>
              <p:nvSpPr>
                <p:cNvPr id="8779" name="Freeform 2511">
                  <a:extLst>
                    <a:ext uri="{FF2B5EF4-FFF2-40B4-BE49-F238E27FC236}">
                      <a16:creationId xmlns:a16="http://schemas.microsoft.com/office/drawing/2014/main" id="{0E580906-F65D-40CB-950F-8F6B6EDAE294}"/>
                    </a:ext>
                  </a:extLst>
                </p:cNvPr>
                <p:cNvSpPr>
                  <a:spLocks/>
                </p:cNvSpPr>
                <p:nvPr/>
              </p:nvSpPr>
              <p:spPr bwMode="auto">
                <a:xfrm>
                  <a:off x="890" y="1558"/>
                  <a:ext cx="185" cy="185"/>
                </a:xfrm>
                <a:custGeom>
                  <a:avLst/>
                  <a:gdLst>
                    <a:gd name="T0" fmla="*/ 90 w 1205"/>
                    <a:gd name="T1" fmla="*/ 0 h 1206"/>
                    <a:gd name="T2" fmla="*/ 0 w 1205"/>
                    <a:gd name="T3" fmla="*/ 90 h 1206"/>
                    <a:gd name="T4" fmla="*/ 93 w 1205"/>
                    <a:gd name="T5" fmla="*/ 185 h 1206"/>
                    <a:gd name="T6" fmla="*/ 185 w 1205"/>
                    <a:gd name="T7" fmla="*/ 93 h 1206"/>
                    <a:gd name="T8" fmla="*/ 159 w 1205"/>
                    <a:gd name="T9" fmla="*/ 29 h 1206"/>
                    <a:gd name="T10" fmla="*/ 93 w 1205"/>
                    <a:gd name="T11" fmla="*/ 93 h 1206"/>
                    <a:gd name="T12" fmla="*/ 90 w 1205"/>
                    <a:gd name="T13" fmla="*/ 0 h 120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5" h="1206">
                      <a:moveTo>
                        <a:pt x="587" y="0"/>
                      </a:moveTo>
                      <a:cubicBezTo>
                        <a:pt x="263" y="0"/>
                        <a:pt x="0" y="263"/>
                        <a:pt x="0" y="588"/>
                      </a:cubicBezTo>
                      <a:cubicBezTo>
                        <a:pt x="0" y="928"/>
                        <a:pt x="263" y="1206"/>
                        <a:pt x="603" y="1206"/>
                      </a:cubicBezTo>
                      <a:cubicBezTo>
                        <a:pt x="927" y="1206"/>
                        <a:pt x="1205" y="928"/>
                        <a:pt x="1205" y="603"/>
                      </a:cubicBezTo>
                      <a:cubicBezTo>
                        <a:pt x="1190" y="448"/>
                        <a:pt x="1144" y="294"/>
                        <a:pt x="1035" y="186"/>
                      </a:cubicBezTo>
                      <a:lnTo>
                        <a:pt x="603" y="603"/>
                      </a:lnTo>
                      <a:lnTo>
                        <a:pt x="587" y="0"/>
                      </a:lnTo>
                      <a:close/>
                    </a:path>
                  </a:pathLst>
                </a:custGeom>
                <a:solidFill>
                  <a:srgbClr val="FFFFFF"/>
                </a:solidFill>
                <a:ln w="0">
                  <a:solidFill>
                    <a:srgbClr val="000000"/>
                  </a:solidFill>
                  <a:prstDash val="solid"/>
                  <a:round/>
                  <a:headEnd/>
                  <a:tailEnd/>
                </a:ln>
              </p:spPr>
              <p:txBody>
                <a:bodyPr/>
                <a:lstStyle/>
                <a:p>
                  <a:endParaRPr lang="en-GB"/>
                </a:p>
              </p:txBody>
            </p:sp>
            <p:sp>
              <p:nvSpPr>
                <p:cNvPr id="8780" name="Freeform 2512">
                  <a:extLst>
                    <a:ext uri="{FF2B5EF4-FFF2-40B4-BE49-F238E27FC236}">
                      <a16:creationId xmlns:a16="http://schemas.microsoft.com/office/drawing/2014/main" id="{62549992-0A23-4B38-A4E0-9CB591FBF2DA}"/>
                    </a:ext>
                  </a:extLst>
                </p:cNvPr>
                <p:cNvSpPr>
                  <a:spLocks/>
                </p:cNvSpPr>
                <p:nvPr/>
              </p:nvSpPr>
              <p:spPr bwMode="auto">
                <a:xfrm>
                  <a:off x="890" y="1558"/>
                  <a:ext cx="185" cy="185"/>
                </a:xfrm>
                <a:custGeom>
                  <a:avLst/>
                  <a:gdLst>
                    <a:gd name="T0" fmla="*/ 90 w 1205"/>
                    <a:gd name="T1" fmla="*/ 0 h 1206"/>
                    <a:gd name="T2" fmla="*/ 0 w 1205"/>
                    <a:gd name="T3" fmla="*/ 90 h 1206"/>
                    <a:gd name="T4" fmla="*/ 93 w 1205"/>
                    <a:gd name="T5" fmla="*/ 185 h 1206"/>
                    <a:gd name="T6" fmla="*/ 185 w 1205"/>
                    <a:gd name="T7" fmla="*/ 93 h 1206"/>
                    <a:gd name="T8" fmla="*/ 159 w 1205"/>
                    <a:gd name="T9" fmla="*/ 29 h 1206"/>
                    <a:gd name="T10" fmla="*/ 93 w 1205"/>
                    <a:gd name="T11" fmla="*/ 93 h 1206"/>
                    <a:gd name="T12" fmla="*/ 90 w 1205"/>
                    <a:gd name="T13" fmla="*/ 0 h 120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5" h="1206">
                      <a:moveTo>
                        <a:pt x="587" y="0"/>
                      </a:moveTo>
                      <a:cubicBezTo>
                        <a:pt x="263" y="0"/>
                        <a:pt x="0" y="263"/>
                        <a:pt x="0" y="588"/>
                      </a:cubicBezTo>
                      <a:cubicBezTo>
                        <a:pt x="0" y="928"/>
                        <a:pt x="263" y="1206"/>
                        <a:pt x="603" y="1206"/>
                      </a:cubicBezTo>
                      <a:cubicBezTo>
                        <a:pt x="927" y="1206"/>
                        <a:pt x="1205" y="928"/>
                        <a:pt x="1205" y="603"/>
                      </a:cubicBezTo>
                      <a:cubicBezTo>
                        <a:pt x="1190" y="448"/>
                        <a:pt x="1144" y="294"/>
                        <a:pt x="1035" y="186"/>
                      </a:cubicBezTo>
                      <a:lnTo>
                        <a:pt x="603" y="603"/>
                      </a:lnTo>
                      <a:lnTo>
                        <a:pt x="587"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8651" name="Line 2514">
                <a:extLst>
                  <a:ext uri="{FF2B5EF4-FFF2-40B4-BE49-F238E27FC236}">
                    <a16:creationId xmlns:a16="http://schemas.microsoft.com/office/drawing/2014/main" id="{ECB7D35D-C93D-4DF4-8C0B-879ED51339E2}"/>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52" name="Line 2515">
                <a:extLst>
                  <a:ext uri="{FF2B5EF4-FFF2-40B4-BE49-F238E27FC236}">
                    <a16:creationId xmlns:a16="http://schemas.microsoft.com/office/drawing/2014/main" id="{FCE5B2A6-D32A-4C98-B493-3DB8E4791D19}"/>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53" name="Line 2516">
                <a:extLst>
                  <a:ext uri="{FF2B5EF4-FFF2-40B4-BE49-F238E27FC236}">
                    <a16:creationId xmlns:a16="http://schemas.microsoft.com/office/drawing/2014/main" id="{F6656097-80A8-4DA5-9A9D-DCBBD1B23B4C}"/>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54" name="Line 2517">
                <a:extLst>
                  <a:ext uri="{FF2B5EF4-FFF2-40B4-BE49-F238E27FC236}">
                    <a16:creationId xmlns:a16="http://schemas.microsoft.com/office/drawing/2014/main" id="{331CA767-4E67-43B0-B081-289F4A719C8F}"/>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55" name="Line 2518">
                <a:extLst>
                  <a:ext uri="{FF2B5EF4-FFF2-40B4-BE49-F238E27FC236}">
                    <a16:creationId xmlns:a16="http://schemas.microsoft.com/office/drawing/2014/main" id="{FFA40171-BB8B-4FAA-90F6-494BF4D34A36}"/>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56" name="Line 2519">
                <a:extLst>
                  <a:ext uri="{FF2B5EF4-FFF2-40B4-BE49-F238E27FC236}">
                    <a16:creationId xmlns:a16="http://schemas.microsoft.com/office/drawing/2014/main" id="{59C91641-B45A-4510-B255-C3CD71F05589}"/>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57" name="Line 2520">
                <a:extLst>
                  <a:ext uri="{FF2B5EF4-FFF2-40B4-BE49-F238E27FC236}">
                    <a16:creationId xmlns:a16="http://schemas.microsoft.com/office/drawing/2014/main" id="{5E334699-6F00-46CD-AC38-AAB0B45BF693}"/>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58" name="Line 2521">
                <a:extLst>
                  <a:ext uri="{FF2B5EF4-FFF2-40B4-BE49-F238E27FC236}">
                    <a16:creationId xmlns:a16="http://schemas.microsoft.com/office/drawing/2014/main" id="{F9886F5A-1238-4F3E-B378-8E1440370ED9}"/>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59" name="Line 2522">
                <a:extLst>
                  <a:ext uri="{FF2B5EF4-FFF2-40B4-BE49-F238E27FC236}">
                    <a16:creationId xmlns:a16="http://schemas.microsoft.com/office/drawing/2014/main" id="{68DAD3C4-67FF-4DF1-BB7F-34ED774120DE}"/>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60" name="Line 2523">
                <a:extLst>
                  <a:ext uri="{FF2B5EF4-FFF2-40B4-BE49-F238E27FC236}">
                    <a16:creationId xmlns:a16="http://schemas.microsoft.com/office/drawing/2014/main" id="{202B56CB-E528-4470-BD34-69EBA38A23E0}"/>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61" name="Line 2524">
                <a:extLst>
                  <a:ext uri="{FF2B5EF4-FFF2-40B4-BE49-F238E27FC236}">
                    <a16:creationId xmlns:a16="http://schemas.microsoft.com/office/drawing/2014/main" id="{3C5D30C5-1BCC-4511-9D14-432AFBA81DC6}"/>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62" name="Line 2525">
                <a:extLst>
                  <a:ext uri="{FF2B5EF4-FFF2-40B4-BE49-F238E27FC236}">
                    <a16:creationId xmlns:a16="http://schemas.microsoft.com/office/drawing/2014/main" id="{1F213E02-7E51-4740-9EFC-F4C63A0A12EE}"/>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63" name="Line 2526">
                <a:extLst>
                  <a:ext uri="{FF2B5EF4-FFF2-40B4-BE49-F238E27FC236}">
                    <a16:creationId xmlns:a16="http://schemas.microsoft.com/office/drawing/2014/main" id="{1349A778-642A-4863-BB21-8D67FDA7B6C8}"/>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64" name="Line 2527">
                <a:extLst>
                  <a:ext uri="{FF2B5EF4-FFF2-40B4-BE49-F238E27FC236}">
                    <a16:creationId xmlns:a16="http://schemas.microsoft.com/office/drawing/2014/main" id="{7D3F6A55-32E1-4565-8431-00F1581D268E}"/>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65" name="Line 2528">
                <a:extLst>
                  <a:ext uri="{FF2B5EF4-FFF2-40B4-BE49-F238E27FC236}">
                    <a16:creationId xmlns:a16="http://schemas.microsoft.com/office/drawing/2014/main" id="{E20A502B-D1D4-478D-A7E7-314A56D0B3DD}"/>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66" name="Line 2529">
                <a:extLst>
                  <a:ext uri="{FF2B5EF4-FFF2-40B4-BE49-F238E27FC236}">
                    <a16:creationId xmlns:a16="http://schemas.microsoft.com/office/drawing/2014/main" id="{C53B0C3F-3B3B-4060-A4E2-15CB638A3E2E}"/>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67" name="Line 2530">
                <a:extLst>
                  <a:ext uri="{FF2B5EF4-FFF2-40B4-BE49-F238E27FC236}">
                    <a16:creationId xmlns:a16="http://schemas.microsoft.com/office/drawing/2014/main" id="{8582302F-6C16-444B-91E3-BA4C6211912B}"/>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68" name="Line 2531">
                <a:extLst>
                  <a:ext uri="{FF2B5EF4-FFF2-40B4-BE49-F238E27FC236}">
                    <a16:creationId xmlns:a16="http://schemas.microsoft.com/office/drawing/2014/main" id="{92783C17-6D08-4B9C-9522-9ABAA547DD9E}"/>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69" name="Line 2532">
                <a:extLst>
                  <a:ext uri="{FF2B5EF4-FFF2-40B4-BE49-F238E27FC236}">
                    <a16:creationId xmlns:a16="http://schemas.microsoft.com/office/drawing/2014/main" id="{B82E2B20-4E1E-442D-9CF2-1DEF5556D14E}"/>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70" name="Line 2533">
                <a:extLst>
                  <a:ext uri="{FF2B5EF4-FFF2-40B4-BE49-F238E27FC236}">
                    <a16:creationId xmlns:a16="http://schemas.microsoft.com/office/drawing/2014/main" id="{BF15B3E5-D387-4C65-9F98-E1F36DE674F1}"/>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71" name="Line 2534">
                <a:extLst>
                  <a:ext uri="{FF2B5EF4-FFF2-40B4-BE49-F238E27FC236}">
                    <a16:creationId xmlns:a16="http://schemas.microsoft.com/office/drawing/2014/main" id="{5C5CEE0D-DF3D-4478-A85C-25420590D21C}"/>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72" name="Line 2535">
                <a:extLst>
                  <a:ext uri="{FF2B5EF4-FFF2-40B4-BE49-F238E27FC236}">
                    <a16:creationId xmlns:a16="http://schemas.microsoft.com/office/drawing/2014/main" id="{52C00D93-AC28-4704-9D2E-87B79D85DF42}"/>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73" name="Line 2536">
                <a:extLst>
                  <a:ext uri="{FF2B5EF4-FFF2-40B4-BE49-F238E27FC236}">
                    <a16:creationId xmlns:a16="http://schemas.microsoft.com/office/drawing/2014/main" id="{CF282D78-E50D-4331-900B-2B0A797FDC56}"/>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74" name="Line 2537">
                <a:extLst>
                  <a:ext uri="{FF2B5EF4-FFF2-40B4-BE49-F238E27FC236}">
                    <a16:creationId xmlns:a16="http://schemas.microsoft.com/office/drawing/2014/main" id="{0B15801F-4497-4B48-ADA9-BAC8C24E0788}"/>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75" name="Line 2538">
                <a:extLst>
                  <a:ext uri="{FF2B5EF4-FFF2-40B4-BE49-F238E27FC236}">
                    <a16:creationId xmlns:a16="http://schemas.microsoft.com/office/drawing/2014/main" id="{BC420EDA-3867-4AF6-A53D-FAABE966810B}"/>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76" name="Line 2539">
                <a:extLst>
                  <a:ext uri="{FF2B5EF4-FFF2-40B4-BE49-F238E27FC236}">
                    <a16:creationId xmlns:a16="http://schemas.microsoft.com/office/drawing/2014/main" id="{4C5F9D8A-72B1-4A7A-9023-02AEF9F56320}"/>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77" name="Line 2540">
                <a:extLst>
                  <a:ext uri="{FF2B5EF4-FFF2-40B4-BE49-F238E27FC236}">
                    <a16:creationId xmlns:a16="http://schemas.microsoft.com/office/drawing/2014/main" id="{80DC6A05-0968-4F00-A6A3-A6B2325DAF0D}"/>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78" name="Line 2541">
                <a:extLst>
                  <a:ext uri="{FF2B5EF4-FFF2-40B4-BE49-F238E27FC236}">
                    <a16:creationId xmlns:a16="http://schemas.microsoft.com/office/drawing/2014/main" id="{8D30E8CA-53E1-40AB-9F33-4A0755219E00}"/>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79" name="Line 2542">
                <a:extLst>
                  <a:ext uri="{FF2B5EF4-FFF2-40B4-BE49-F238E27FC236}">
                    <a16:creationId xmlns:a16="http://schemas.microsoft.com/office/drawing/2014/main" id="{3ED9001E-E984-44D2-A302-A60593387A44}"/>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80" name="Line 2543">
                <a:extLst>
                  <a:ext uri="{FF2B5EF4-FFF2-40B4-BE49-F238E27FC236}">
                    <a16:creationId xmlns:a16="http://schemas.microsoft.com/office/drawing/2014/main" id="{D66C4368-1370-4954-BBFA-277F206BAEF2}"/>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81" name="Line 2544">
                <a:extLst>
                  <a:ext uri="{FF2B5EF4-FFF2-40B4-BE49-F238E27FC236}">
                    <a16:creationId xmlns:a16="http://schemas.microsoft.com/office/drawing/2014/main" id="{655E085E-E5D3-494C-B967-B520F3290CB0}"/>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82" name="Line 2545">
                <a:extLst>
                  <a:ext uri="{FF2B5EF4-FFF2-40B4-BE49-F238E27FC236}">
                    <a16:creationId xmlns:a16="http://schemas.microsoft.com/office/drawing/2014/main" id="{BD4F7AF9-637C-40B2-B66C-DABC3CD2EA17}"/>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83" name="Line 2546">
                <a:extLst>
                  <a:ext uri="{FF2B5EF4-FFF2-40B4-BE49-F238E27FC236}">
                    <a16:creationId xmlns:a16="http://schemas.microsoft.com/office/drawing/2014/main" id="{E8EF08A0-B9E7-47B2-A983-8E60DF2BCD57}"/>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84" name="Line 2547">
                <a:extLst>
                  <a:ext uri="{FF2B5EF4-FFF2-40B4-BE49-F238E27FC236}">
                    <a16:creationId xmlns:a16="http://schemas.microsoft.com/office/drawing/2014/main" id="{08B51CF2-5E83-45D9-8C6F-0BDFE1290CF2}"/>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85" name="Rectangle 2548">
                <a:extLst>
                  <a:ext uri="{FF2B5EF4-FFF2-40B4-BE49-F238E27FC236}">
                    <a16:creationId xmlns:a16="http://schemas.microsoft.com/office/drawing/2014/main" id="{1F10C3CF-6B4F-4C6A-9291-24EF54CF449E}"/>
                  </a:ext>
                </a:extLst>
              </p:cNvPr>
              <p:cNvSpPr>
                <a:spLocks noChangeArrowheads="1"/>
              </p:cNvSpPr>
              <p:nvPr/>
            </p:nvSpPr>
            <p:spPr bwMode="auto">
              <a:xfrm>
                <a:off x="790" y="1523"/>
                <a:ext cx="385" cy="258"/>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8686" name="Group 2551">
                <a:extLst>
                  <a:ext uri="{FF2B5EF4-FFF2-40B4-BE49-F238E27FC236}">
                    <a16:creationId xmlns:a16="http://schemas.microsoft.com/office/drawing/2014/main" id="{A49FA1B4-0E48-4B0D-B2DF-D398439B7B9E}"/>
                  </a:ext>
                </a:extLst>
              </p:cNvPr>
              <p:cNvGrpSpPr>
                <a:grpSpLocks/>
              </p:cNvGrpSpPr>
              <p:nvPr/>
            </p:nvGrpSpPr>
            <p:grpSpPr bwMode="auto">
              <a:xfrm>
                <a:off x="1197" y="1523"/>
                <a:ext cx="388" cy="261"/>
                <a:chOff x="1197" y="1523"/>
                <a:chExt cx="388" cy="261"/>
              </a:xfrm>
            </p:grpSpPr>
            <p:sp>
              <p:nvSpPr>
                <p:cNvPr id="8777" name="Rectangle 2549">
                  <a:extLst>
                    <a:ext uri="{FF2B5EF4-FFF2-40B4-BE49-F238E27FC236}">
                      <a16:creationId xmlns:a16="http://schemas.microsoft.com/office/drawing/2014/main" id="{5C0E2021-C5D0-4067-A276-1E0B5DA4AAA9}"/>
                    </a:ext>
                  </a:extLst>
                </p:cNvPr>
                <p:cNvSpPr>
                  <a:spLocks noChangeArrowheads="1"/>
                </p:cNvSpPr>
                <p:nvPr/>
              </p:nvSpPr>
              <p:spPr bwMode="auto">
                <a:xfrm>
                  <a:off x="1197" y="1523"/>
                  <a:ext cx="388"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8778" name="Rectangle 2550">
                  <a:extLst>
                    <a:ext uri="{FF2B5EF4-FFF2-40B4-BE49-F238E27FC236}">
                      <a16:creationId xmlns:a16="http://schemas.microsoft.com/office/drawing/2014/main" id="{8927E967-7B51-4E42-B949-C5A386CB65B0}"/>
                    </a:ext>
                  </a:extLst>
                </p:cNvPr>
                <p:cNvSpPr>
                  <a:spLocks noChangeArrowheads="1"/>
                </p:cNvSpPr>
                <p:nvPr/>
              </p:nvSpPr>
              <p:spPr bwMode="auto">
                <a:xfrm>
                  <a:off x="1197" y="1523"/>
                  <a:ext cx="388"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8687" name="Group 2554">
                <a:extLst>
                  <a:ext uri="{FF2B5EF4-FFF2-40B4-BE49-F238E27FC236}">
                    <a16:creationId xmlns:a16="http://schemas.microsoft.com/office/drawing/2014/main" id="{21E9355A-0D74-4C14-9282-C85320CD36F9}"/>
                  </a:ext>
                </a:extLst>
              </p:cNvPr>
              <p:cNvGrpSpPr>
                <a:grpSpLocks/>
              </p:cNvGrpSpPr>
              <p:nvPr/>
            </p:nvGrpSpPr>
            <p:grpSpPr bwMode="auto">
              <a:xfrm>
                <a:off x="1389" y="1556"/>
                <a:ext cx="18" cy="95"/>
                <a:chOff x="1389" y="1556"/>
                <a:chExt cx="18" cy="95"/>
              </a:xfrm>
            </p:grpSpPr>
            <p:sp>
              <p:nvSpPr>
                <p:cNvPr id="8775" name="Freeform 2552">
                  <a:extLst>
                    <a:ext uri="{FF2B5EF4-FFF2-40B4-BE49-F238E27FC236}">
                      <a16:creationId xmlns:a16="http://schemas.microsoft.com/office/drawing/2014/main" id="{C0F8D7B7-6645-4B08-B987-D47FCA8ADB08}"/>
                    </a:ext>
                  </a:extLst>
                </p:cNvPr>
                <p:cNvSpPr>
                  <a:spLocks/>
                </p:cNvSpPr>
                <p:nvPr/>
              </p:nvSpPr>
              <p:spPr bwMode="auto">
                <a:xfrm>
                  <a:off x="1389" y="1556"/>
                  <a:ext cx="18" cy="95"/>
                </a:xfrm>
                <a:custGeom>
                  <a:avLst/>
                  <a:gdLst>
                    <a:gd name="T0" fmla="*/ 18 w 111"/>
                    <a:gd name="T1" fmla="*/ 2 h 617"/>
                    <a:gd name="T2" fmla="*/ 0 w 111"/>
                    <a:gd name="T3" fmla="*/ 2 h 617"/>
                    <a:gd name="T4" fmla="*/ 0 w 111"/>
                    <a:gd name="T5" fmla="*/ 2 h 617"/>
                    <a:gd name="T6" fmla="*/ 0 w 111"/>
                    <a:gd name="T7" fmla="*/ 95 h 617"/>
                    <a:gd name="T8" fmla="*/ 18 w 111"/>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1" h="617">
                      <a:moveTo>
                        <a:pt x="111" y="16"/>
                      </a:moveTo>
                      <a:cubicBezTo>
                        <a:pt x="64" y="16"/>
                        <a:pt x="32" y="16"/>
                        <a:pt x="0" y="16"/>
                      </a:cubicBezTo>
                      <a:cubicBezTo>
                        <a:pt x="0" y="0"/>
                        <a:pt x="0" y="16"/>
                        <a:pt x="0" y="16"/>
                      </a:cubicBezTo>
                      <a:lnTo>
                        <a:pt x="0" y="617"/>
                      </a:lnTo>
                      <a:lnTo>
                        <a:pt x="111" y="16"/>
                      </a:lnTo>
                      <a:close/>
                    </a:path>
                  </a:pathLst>
                </a:custGeom>
                <a:solidFill>
                  <a:srgbClr val="808080"/>
                </a:solidFill>
                <a:ln w="0">
                  <a:solidFill>
                    <a:srgbClr val="000000"/>
                  </a:solidFill>
                  <a:prstDash val="solid"/>
                  <a:round/>
                  <a:headEnd/>
                  <a:tailEnd/>
                </a:ln>
              </p:spPr>
              <p:txBody>
                <a:bodyPr/>
                <a:lstStyle/>
                <a:p>
                  <a:endParaRPr lang="en-GB"/>
                </a:p>
              </p:txBody>
            </p:sp>
            <p:sp>
              <p:nvSpPr>
                <p:cNvPr id="8776" name="Freeform 2553">
                  <a:extLst>
                    <a:ext uri="{FF2B5EF4-FFF2-40B4-BE49-F238E27FC236}">
                      <a16:creationId xmlns:a16="http://schemas.microsoft.com/office/drawing/2014/main" id="{D7240492-21B2-4A9E-97FB-F0EFD0F6CB6D}"/>
                    </a:ext>
                  </a:extLst>
                </p:cNvPr>
                <p:cNvSpPr>
                  <a:spLocks/>
                </p:cNvSpPr>
                <p:nvPr/>
              </p:nvSpPr>
              <p:spPr bwMode="auto">
                <a:xfrm>
                  <a:off x="1389" y="1556"/>
                  <a:ext cx="18" cy="95"/>
                </a:xfrm>
                <a:custGeom>
                  <a:avLst/>
                  <a:gdLst>
                    <a:gd name="T0" fmla="*/ 18 w 111"/>
                    <a:gd name="T1" fmla="*/ 2 h 617"/>
                    <a:gd name="T2" fmla="*/ 0 w 111"/>
                    <a:gd name="T3" fmla="*/ 2 h 617"/>
                    <a:gd name="T4" fmla="*/ 0 w 111"/>
                    <a:gd name="T5" fmla="*/ 2 h 617"/>
                    <a:gd name="T6" fmla="*/ 0 w 111"/>
                    <a:gd name="T7" fmla="*/ 95 h 617"/>
                    <a:gd name="T8" fmla="*/ 18 w 111"/>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1" h="617">
                      <a:moveTo>
                        <a:pt x="111" y="16"/>
                      </a:moveTo>
                      <a:cubicBezTo>
                        <a:pt x="64" y="16"/>
                        <a:pt x="32" y="16"/>
                        <a:pt x="0" y="16"/>
                      </a:cubicBezTo>
                      <a:cubicBezTo>
                        <a:pt x="0" y="0"/>
                        <a:pt x="0" y="16"/>
                        <a:pt x="0" y="16"/>
                      </a:cubicBezTo>
                      <a:lnTo>
                        <a:pt x="0" y="617"/>
                      </a:lnTo>
                      <a:lnTo>
                        <a:pt x="111" y="16"/>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8688" name="Group 2557">
                <a:extLst>
                  <a:ext uri="{FF2B5EF4-FFF2-40B4-BE49-F238E27FC236}">
                    <a16:creationId xmlns:a16="http://schemas.microsoft.com/office/drawing/2014/main" id="{84FE3723-7AC8-493A-A812-6F90E2C5E859}"/>
                  </a:ext>
                </a:extLst>
              </p:cNvPr>
              <p:cNvGrpSpPr>
                <a:grpSpLocks/>
              </p:cNvGrpSpPr>
              <p:nvPr/>
            </p:nvGrpSpPr>
            <p:grpSpPr bwMode="auto">
              <a:xfrm>
                <a:off x="1389" y="1558"/>
                <a:ext cx="36" cy="93"/>
                <a:chOff x="1389" y="1558"/>
                <a:chExt cx="36" cy="93"/>
              </a:xfrm>
            </p:grpSpPr>
            <p:sp>
              <p:nvSpPr>
                <p:cNvPr id="8773" name="Freeform 2555">
                  <a:extLst>
                    <a:ext uri="{FF2B5EF4-FFF2-40B4-BE49-F238E27FC236}">
                      <a16:creationId xmlns:a16="http://schemas.microsoft.com/office/drawing/2014/main" id="{24590293-8587-4773-9FEA-077851FE0A3A}"/>
                    </a:ext>
                  </a:extLst>
                </p:cNvPr>
                <p:cNvSpPr>
                  <a:spLocks/>
                </p:cNvSpPr>
                <p:nvPr/>
              </p:nvSpPr>
              <p:spPr bwMode="auto">
                <a:xfrm>
                  <a:off x="1389" y="1558"/>
                  <a:ext cx="36" cy="93"/>
                </a:xfrm>
                <a:custGeom>
                  <a:avLst/>
                  <a:gdLst>
                    <a:gd name="T0" fmla="*/ 36 w 234"/>
                    <a:gd name="T1" fmla="*/ 5 h 606"/>
                    <a:gd name="T2" fmla="*/ 17 w 234"/>
                    <a:gd name="T3" fmla="*/ 0 h 606"/>
                    <a:gd name="T4" fmla="*/ 0 w 234"/>
                    <a:gd name="T5" fmla="*/ 93 h 606"/>
                    <a:gd name="T6" fmla="*/ 36 w 234"/>
                    <a:gd name="T7" fmla="*/ 5 h 6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4" h="606">
                      <a:moveTo>
                        <a:pt x="234" y="31"/>
                      </a:moveTo>
                      <a:cubicBezTo>
                        <a:pt x="187" y="16"/>
                        <a:pt x="140" y="16"/>
                        <a:pt x="109" y="0"/>
                      </a:cubicBezTo>
                      <a:lnTo>
                        <a:pt x="0" y="606"/>
                      </a:lnTo>
                      <a:lnTo>
                        <a:pt x="234" y="31"/>
                      </a:lnTo>
                      <a:close/>
                    </a:path>
                  </a:pathLst>
                </a:custGeom>
                <a:solidFill>
                  <a:srgbClr val="C0C0C0"/>
                </a:solidFill>
                <a:ln w="0">
                  <a:solidFill>
                    <a:srgbClr val="000000"/>
                  </a:solidFill>
                  <a:prstDash val="solid"/>
                  <a:round/>
                  <a:headEnd/>
                  <a:tailEnd/>
                </a:ln>
              </p:spPr>
              <p:txBody>
                <a:bodyPr/>
                <a:lstStyle/>
                <a:p>
                  <a:endParaRPr lang="en-GB"/>
                </a:p>
              </p:txBody>
            </p:sp>
            <p:sp>
              <p:nvSpPr>
                <p:cNvPr id="8774" name="Freeform 2556">
                  <a:extLst>
                    <a:ext uri="{FF2B5EF4-FFF2-40B4-BE49-F238E27FC236}">
                      <a16:creationId xmlns:a16="http://schemas.microsoft.com/office/drawing/2014/main" id="{D85EC8AA-3B9A-4DB8-BFE4-A69AA924CA19}"/>
                    </a:ext>
                  </a:extLst>
                </p:cNvPr>
                <p:cNvSpPr>
                  <a:spLocks/>
                </p:cNvSpPr>
                <p:nvPr/>
              </p:nvSpPr>
              <p:spPr bwMode="auto">
                <a:xfrm>
                  <a:off x="1389" y="1558"/>
                  <a:ext cx="36" cy="93"/>
                </a:xfrm>
                <a:custGeom>
                  <a:avLst/>
                  <a:gdLst>
                    <a:gd name="T0" fmla="*/ 36 w 234"/>
                    <a:gd name="T1" fmla="*/ 5 h 606"/>
                    <a:gd name="T2" fmla="*/ 17 w 234"/>
                    <a:gd name="T3" fmla="*/ 0 h 606"/>
                    <a:gd name="T4" fmla="*/ 0 w 234"/>
                    <a:gd name="T5" fmla="*/ 93 h 606"/>
                    <a:gd name="T6" fmla="*/ 36 w 234"/>
                    <a:gd name="T7" fmla="*/ 5 h 6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4" h="606">
                      <a:moveTo>
                        <a:pt x="234" y="31"/>
                      </a:moveTo>
                      <a:cubicBezTo>
                        <a:pt x="187" y="16"/>
                        <a:pt x="140" y="16"/>
                        <a:pt x="109" y="0"/>
                      </a:cubicBezTo>
                      <a:lnTo>
                        <a:pt x="0" y="606"/>
                      </a:lnTo>
                      <a:lnTo>
                        <a:pt x="234" y="31"/>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8689" name="Group 2560">
                <a:extLst>
                  <a:ext uri="{FF2B5EF4-FFF2-40B4-BE49-F238E27FC236}">
                    <a16:creationId xmlns:a16="http://schemas.microsoft.com/office/drawing/2014/main" id="{87D756C4-5E38-4581-8A23-F91D969975A6}"/>
                  </a:ext>
                </a:extLst>
              </p:cNvPr>
              <p:cNvGrpSpPr>
                <a:grpSpLocks/>
              </p:cNvGrpSpPr>
              <p:nvPr/>
            </p:nvGrpSpPr>
            <p:grpSpPr bwMode="auto">
              <a:xfrm>
                <a:off x="1389" y="1563"/>
                <a:ext cx="43" cy="88"/>
                <a:chOff x="1389" y="1563"/>
                <a:chExt cx="43" cy="88"/>
              </a:xfrm>
            </p:grpSpPr>
            <p:sp>
              <p:nvSpPr>
                <p:cNvPr id="8771" name="Freeform 2558">
                  <a:extLst>
                    <a:ext uri="{FF2B5EF4-FFF2-40B4-BE49-F238E27FC236}">
                      <a16:creationId xmlns:a16="http://schemas.microsoft.com/office/drawing/2014/main" id="{054DE91F-AEB0-458B-BA19-BA69315E1FDD}"/>
                    </a:ext>
                  </a:extLst>
                </p:cNvPr>
                <p:cNvSpPr>
                  <a:spLocks/>
                </p:cNvSpPr>
                <p:nvPr/>
              </p:nvSpPr>
              <p:spPr bwMode="auto">
                <a:xfrm>
                  <a:off x="1389" y="1563"/>
                  <a:ext cx="43" cy="88"/>
                </a:xfrm>
                <a:custGeom>
                  <a:avLst/>
                  <a:gdLst>
                    <a:gd name="T0" fmla="*/ 43 w 278"/>
                    <a:gd name="T1" fmla="*/ 5 h 572"/>
                    <a:gd name="T2" fmla="*/ 36 w 278"/>
                    <a:gd name="T3" fmla="*/ 0 h 572"/>
                    <a:gd name="T4" fmla="*/ 0 w 278"/>
                    <a:gd name="T5" fmla="*/ 88 h 572"/>
                    <a:gd name="T6" fmla="*/ 43 w 278"/>
                    <a:gd name="T7" fmla="*/ 5 h 5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78" h="572">
                      <a:moveTo>
                        <a:pt x="278" y="31"/>
                      </a:moveTo>
                      <a:cubicBezTo>
                        <a:pt x="263" y="15"/>
                        <a:pt x="247" y="15"/>
                        <a:pt x="232" y="0"/>
                      </a:cubicBezTo>
                      <a:lnTo>
                        <a:pt x="0" y="572"/>
                      </a:lnTo>
                      <a:lnTo>
                        <a:pt x="278" y="31"/>
                      </a:lnTo>
                      <a:close/>
                    </a:path>
                  </a:pathLst>
                </a:custGeom>
                <a:solidFill>
                  <a:srgbClr val="000000"/>
                </a:solidFill>
                <a:ln w="0">
                  <a:solidFill>
                    <a:srgbClr val="000000"/>
                  </a:solidFill>
                  <a:prstDash val="solid"/>
                  <a:round/>
                  <a:headEnd/>
                  <a:tailEnd/>
                </a:ln>
              </p:spPr>
              <p:txBody>
                <a:bodyPr/>
                <a:lstStyle/>
                <a:p>
                  <a:endParaRPr lang="en-GB"/>
                </a:p>
              </p:txBody>
            </p:sp>
            <p:sp>
              <p:nvSpPr>
                <p:cNvPr id="8772" name="Freeform 2559">
                  <a:extLst>
                    <a:ext uri="{FF2B5EF4-FFF2-40B4-BE49-F238E27FC236}">
                      <a16:creationId xmlns:a16="http://schemas.microsoft.com/office/drawing/2014/main" id="{B41F67A3-365C-4F4B-B5BD-696C1C38C7FF}"/>
                    </a:ext>
                  </a:extLst>
                </p:cNvPr>
                <p:cNvSpPr>
                  <a:spLocks/>
                </p:cNvSpPr>
                <p:nvPr/>
              </p:nvSpPr>
              <p:spPr bwMode="auto">
                <a:xfrm>
                  <a:off x="1389" y="1563"/>
                  <a:ext cx="43" cy="88"/>
                </a:xfrm>
                <a:custGeom>
                  <a:avLst/>
                  <a:gdLst>
                    <a:gd name="T0" fmla="*/ 43 w 278"/>
                    <a:gd name="T1" fmla="*/ 5 h 572"/>
                    <a:gd name="T2" fmla="*/ 36 w 278"/>
                    <a:gd name="T3" fmla="*/ 0 h 572"/>
                    <a:gd name="T4" fmla="*/ 0 w 278"/>
                    <a:gd name="T5" fmla="*/ 88 h 572"/>
                    <a:gd name="T6" fmla="*/ 43 w 278"/>
                    <a:gd name="T7" fmla="*/ 5 h 5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78" h="572">
                      <a:moveTo>
                        <a:pt x="278" y="31"/>
                      </a:moveTo>
                      <a:cubicBezTo>
                        <a:pt x="263" y="15"/>
                        <a:pt x="247" y="15"/>
                        <a:pt x="232" y="0"/>
                      </a:cubicBezTo>
                      <a:lnTo>
                        <a:pt x="0" y="572"/>
                      </a:lnTo>
                      <a:lnTo>
                        <a:pt x="278" y="31"/>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8690" name="Group 2563">
                <a:extLst>
                  <a:ext uri="{FF2B5EF4-FFF2-40B4-BE49-F238E27FC236}">
                    <a16:creationId xmlns:a16="http://schemas.microsoft.com/office/drawing/2014/main" id="{B38ECEE8-0F31-4804-826F-2CDA8D54C9EC}"/>
                  </a:ext>
                </a:extLst>
              </p:cNvPr>
              <p:cNvGrpSpPr>
                <a:grpSpLocks/>
              </p:cNvGrpSpPr>
              <p:nvPr/>
            </p:nvGrpSpPr>
            <p:grpSpPr bwMode="auto">
              <a:xfrm>
                <a:off x="1297" y="1558"/>
                <a:ext cx="187" cy="188"/>
                <a:chOff x="1297" y="1558"/>
                <a:chExt cx="187" cy="188"/>
              </a:xfrm>
            </p:grpSpPr>
            <p:sp>
              <p:nvSpPr>
                <p:cNvPr id="8769" name="Freeform 2561">
                  <a:extLst>
                    <a:ext uri="{FF2B5EF4-FFF2-40B4-BE49-F238E27FC236}">
                      <a16:creationId xmlns:a16="http://schemas.microsoft.com/office/drawing/2014/main" id="{C8A95CEF-DFFF-4233-858A-5CAD0282005B}"/>
                    </a:ext>
                  </a:extLst>
                </p:cNvPr>
                <p:cNvSpPr>
                  <a:spLocks/>
                </p:cNvSpPr>
                <p:nvPr/>
              </p:nvSpPr>
              <p:spPr bwMode="auto">
                <a:xfrm>
                  <a:off x="1297" y="1558"/>
                  <a:ext cx="187" cy="188"/>
                </a:xfrm>
                <a:custGeom>
                  <a:avLst/>
                  <a:gdLst>
                    <a:gd name="T0" fmla="*/ 92 w 1217"/>
                    <a:gd name="T1" fmla="*/ 0 h 1222"/>
                    <a:gd name="T2" fmla="*/ 0 w 1217"/>
                    <a:gd name="T3" fmla="*/ 93 h 1222"/>
                    <a:gd name="T4" fmla="*/ 92 w 1217"/>
                    <a:gd name="T5" fmla="*/ 188 h 1222"/>
                    <a:gd name="T6" fmla="*/ 187 w 1217"/>
                    <a:gd name="T7" fmla="*/ 93 h 1222"/>
                    <a:gd name="T8" fmla="*/ 135 w 1217"/>
                    <a:gd name="T9" fmla="*/ 10 h 1222"/>
                    <a:gd name="T10" fmla="*/ 92 w 1217"/>
                    <a:gd name="T11" fmla="*/ 93 h 1222"/>
                    <a:gd name="T12" fmla="*/ 92 w 1217"/>
                    <a:gd name="T13" fmla="*/ 0 h 12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22">
                      <a:moveTo>
                        <a:pt x="601" y="0"/>
                      </a:moveTo>
                      <a:cubicBezTo>
                        <a:pt x="262" y="0"/>
                        <a:pt x="0" y="263"/>
                        <a:pt x="0" y="604"/>
                      </a:cubicBezTo>
                      <a:cubicBezTo>
                        <a:pt x="0" y="944"/>
                        <a:pt x="262" y="1222"/>
                        <a:pt x="601" y="1222"/>
                      </a:cubicBezTo>
                      <a:cubicBezTo>
                        <a:pt x="940" y="1222"/>
                        <a:pt x="1217" y="944"/>
                        <a:pt x="1217" y="604"/>
                      </a:cubicBezTo>
                      <a:cubicBezTo>
                        <a:pt x="1202" y="372"/>
                        <a:pt x="1078" y="170"/>
                        <a:pt x="878" y="62"/>
                      </a:cubicBezTo>
                      <a:lnTo>
                        <a:pt x="601" y="604"/>
                      </a:lnTo>
                      <a:lnTo>
                        <a:pt x="601" y="0"/>
                      </a:lnTo>
                      <a:close/>
                    </a:path>
                  </a:pathLst>
                </a:custGeom>
                <a:solidFill>
                  <a:srgbClr val="FFFFFF"/>
                </a:solidFill>
                <a:ln w="0">
                  <a:solidFill>
                    <a:srgbClr val="000000"/>
                  </a:solidFill>
                  <a:prstDash val="solid"/>
                  <a:round/>
                  <a:headEnd/>
                  <a:tailEnd/>
                </a:ln>
              </p:spPr>
              <p:txBody>
                <a:bodyPr/>
                <a:lstStyle/>
                <a:p>
                  <a:endParaRPr lang="en-GB"/>
                </a:p>
              </p:txBody>
            </p:sp>
            <p:sp>
              <p:nvSpPr>
                <p:cNvPr id="8770" name="Freeform 2562">
                  <a:extLst>
                    <a:ext uri="{FF2B5EF4-FFF2-40B4-BE49-F238E27FC236}">
                      <a16:creationId xmlns:a16="http://schemas.microsoft.com/office/drawing/2014/main" id="{2213E5EB-4AB3-4EED-BB32-2114CC928F07}"/>
                    </a:ext>
                  </a:extLst>
                </p:cNvPr>
                <p:cNvSpPr>
                  <a:spLocks/>
                </p:cNvSpPr>
                <p:nvPr/>
              </p:nvSpPr>
              <p:spPr bwMode="auto">
                <a:xfrm>
                  <a:off x="1297" y="1558"/>
                  <a:ext cx="187" cy="188"/>
                </a:xfrm>
                <a:custGeom>
                  <a:avLst/>
                  <a:gdLst>
                    <a:gd name="T0" fmla="*/ 92 w 1217"/>
                    <a:gd name="T1" fmla="*/ 0 h 1222"/>
                    <a:gd name="T2" fmla="*/ 0 w 1217"/>
                    <a:gd name="T3" fmla="*/ 93 h 1222"/>
                    <a:gd name="T4" fmla="*/ 92 w 1217"/>
                    <a:gd name="T5" fmla="*/ 188 h 1222"/>
                    <a:gd name="T6" fmla="*/ 187 w 1217"/>
                    <a:gd name="T7" fmla="*/ 93 h 1222"/>
                    <a:gd name="T8" fmla="*/ 135 w 1217"/>
                    <a:gd name="T9" fmla="*/ 10 h 1222"/>
                    <a:gd name="T10" fmla="*/ 92 w 1217"/>
                    <a:gd name="T11" fmla="*/ 93 h 1222"/>
                    <a:gd name="T12" fmla="*/ 92 w 1217"/>
                    <a:gd name="T13" fmla="*/ 0 h 12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22">
                      <a:moveTo>
                        <a:pt x="601" y="0"/>
                      </a:moveTo>
                      <a:cubicBezTo>
                        <a:pt x="262" y="0"/>
                        <a:pt x="0" y="263"/>
                        <a:pt x="0" y="604"/>
                      </a:cubicBezTo>
                      <a:cubicBezTo>
                        <a:pt x="0" y="944"/>
                        <a:pt x="262" y="1222"/>
                        <a:pt x="601" y="1222"/>
                      </a:cubicBezTo>
                      <a:cubicBezTo>
                        <a:pt x="940" y="1222"/>
                        <a:pt x="1217" y="944"/>
                        <a:pt x="1217" y="604"/>
                      </a:cubicBezTo>
                      <a:cubicBezTo>
                        <a:pt x="1202" y="372"/>
                        <a:pt x="1078" y="170"/>
                        <a:pt x="878" y="62"/>
                      </a:cubicBezTo>
                      <a:lnTo>
                        <a:pt x="601" y="604"/>
                      </a:lnTo>
                      <a:lnTo>
                        <a:pt x="601"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8691" name="Line 2564">
                <a:extLst>
                  <a:ext uri="{FF2B5EF4-FFF2-40B4-BE49-F238E27FC236}">
                    <a16:creationId xmlns:a16="http://schemas.microsoft.com/office/drawing/2014/main" id="{A4763D8B-E2B0-47B7-AD27-B1459F1FD97A}"/>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92" name="Line 2565">
                <a:extLst>
                  <a:ext uri="{FF2B5EF4-FFF2-40B4-BE49-F238E27FC236}">
                    <a16:creationId xmlns:a16="http://schemas.microsoft.com/office/drawing/2014/main" id="{772C27E9-D4FF-4B52-96EE-E3A70232E74B}"/>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93" name="Line 2566">
                <a:extLst>
                  <a:ext uri="{FF2B5EF4-FFF2-40B4-BE49-F238E27FC236}">
                    <a16:creationId xmlns:a16="http://schemas.microsoft.com/office/drawing/2014/main" id="{E34146B4-DAAE-4DF3-A20E-B696B412979E}"/>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94" name="Line 2567">
                <a:extLst>
                  <a:ext uri="{FF2B5EF4-FFF2-40B4-BE49-F238E27FC236}">
                    <a16:creationId xmlns:a16="http://schemas.microsoft.com/office/drawing/2014/main" id="{955CA51C-E7FC-4A7F-BD7C-672C8D3184F3}"/>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95" name="Line 2568">
                <a:extLst>
                  <a:ext uri="{FF2B5EF4-FFF2-40B4-BE49-F238E27FC236}">
                    <a16:creationId xmlns:a16="http://schemas.microsoft.com/office/drawing/2014/main" id="{701CEB0F-C9FF-4EC4-A7B3-E5D4ED15901D}"/>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96" name="Line 2569">
                <a:extLst>
                  <a:ext uri="{FF2B5EF4-FFF2-40B4-BE49-F238E27FC236}">
                    <a16:creationId xmlns:a16="http://schemas.microsoft.com/office/drawing/2014/main" id="{1CCD55FC-8014-4880-BAF9-25F37E894DFF}"/>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97" name="Line 2570">
                <a:extLst>
                  <a:ext uri="{FF2B5EF4-FFF2-40B4-BE49-F238E27FC236}">
                    <a16:creationId xmlns:a16="http://schemas.microsoft.com/office/drawing/2014/main" id="{E6A7E911-EB00-4FC9-8F2E-8F985A53ECD1}"/>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98" name="Line 2571">
                <a:extLst>
                  <a:ext uri="{FF2B5EF4-FFF2-40B4-BE49-F238E27FC236}">
                    <a16:creationId xmlns:a16="http://schemas.microsoft.com/office/drawing/2014/main" id="{B91D4D17-AFFA-415F-9661-A8D7DB5C787E}"/>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699" name="Line 2572">
                <a:extLst>
                  <a:ext uri="{FF2B5EF4-FFF2-40B4-BE49-F238E27FC236}">
                    <a16:creationId xmlns:a16="http://schemas.microsoft.com/office/drawing/2014/main" id="{30A08D0A-6015-4255-A112-FEC96ED208C9}"/>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700" name="Line 2573">
                <a:extLst>
                  <a:ext uri="{FF2B5EF4-FFF2-40B4-BE49-F238E27FC236}">
                    <a16:creationId xmlns:a16="http://schemas.microsoft.com/office/drawing/2014/main" id="{EA4B5424-8C02-4063-9151-B6EE0C3C8CB5}"/>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701" name="Line 2574">
                <a:extLst>
                  <a:ext uri="{FF2B5EF4-FFF2-40B4-BE49-F238E27FC236}">
                    <a16:creationId xmlns:a16="http://schemas.microsoft.com/office/drawing/2014/main" id="{225567BE-8948-4C34-A639-CEDA866DB548}"/>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702" name="Line 2575">
                <a:extLst>
                  <a:ext uri="{FF2B5EF4-FFF2-40B4-BE49-F238E27FC236}">
                    <a16:creationId xmlns:a16="http://schemas.microsoft.com/office/drawing/2014/main" id="{D6B3C92D-5E96-4974-9D30-3F8145A9EFCD}"/>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703" name="Line 2576">
                <a:extLst>
                  <a:ext uri="{FF2B5EF4-FFF2-40B4-BE49-F238E27FC236}">
                    <a16:creationId xmlns:a16="http://schemas.microsoft.com/office/drawing/2014/main" id="{493B5AFC-50AD-4CF5-B04D-5964B589DDAA}"/>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704" name="Line 2577">
                <a:extLst>
                  <a:ext uri="{FF2B5EF4-FFF2-40B4-BE49-F238E27FC236}">
                    <a16:creationId xmlns:a16="http://schemas.microsoft.com/office/drawing/2014/main" id="{64C5CC4A-A74F-437D-8B44-677CDAFEE522}"/>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705" name="Line 2578">
                <a:extLst>
                  <a:ext uri="{FF2B5EF4-FFF2-40B4-BE49-F238E27FC236}">
                    <a16:creationId xmlns:a16="http://schemas.microsoft.com/office/drawing/2014/main" id="{96FD227B-6893-47A2-859A-4EC045AEBF06}"/>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706" name="Line 2579">
                <a:extLst>
                  <a:ext uri="{FF2B5EF4-FFF2-40B4-BE49-F238E27FC236}">
                    <a16:creationId xmlns:a16="http://schemas.microsoft.com/office/drawing/2014/main" id="{E4FDBCF8-4B6A-4DA6-8FD6-0E3C9408DE21}"/>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707" name="Line 2580">
                <a:extLst>
                  <a:ext uri="{FF2B5EF4-FFF2-40B4-BE49-F238E27FC236}">
                    <a16:creationId xmlns:a16="http://schemas.microsoft.com/office/drawing/2014/main" id="{231E3B05-77A7-4DAB-BEEC-4C8F01AAFFD5}"/>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708" name="Line 2581">
                <a:extLst>
                  <a:ext uri="{FF2B5EF4-FFF2-40B4-BE49-F238E27FC236}">
                    <a16:creationId xmlns:a16="http://schemas.microsoft.com/office/drawing/2014/main" id="{AFAD0E5C-0FBA-4938-8A54-AF1624B2AB3F}"/>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709" name="Line 2582">
                <a:extLst>
                  <a:ext uri="{FF2B5EF4-FFF2-40B4-BE49-F238E27FC236}">
                    <a16:creationId xmlns:a16="http://schemas.microsoft.com/office/drawing/2014/main" id="{145087F5-200D-46B4-B624-5508032F9A2E}"/>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710" name="Line 2583">
                <a:extLst>
                  <a:ext uri="{FF2B5EF4-FFF2-40B4-BE49-F238E27FC236}">
                    <a16:creationId xmlns:a16="http://schemas.microsoft.com/office/drawing/2014/main" id="{43D66F31-0EF0-4A8F-89B4-2F50C79B4A97}"/>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711" name="Line 2584">
                <a:extLst>
                  <a:ext uri="{FF2B5EF4-FFF2-40B4-BE49-F238E27FC236}">
                    <a16:creationId xmlns:a16="http://schemas.microsoft.com/office/drawing/2014/main" id="{CC3C591B-95DA-4D76-A92B-0ED49F902FE5}"/>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712" name="Line 2585">
                <a:extLst>
                  <a:ext uri="{FF2B5EF4-FFF2-40B4-BE49-F238E27FC236}">
                    <a16:creationId xmlns:a16="http://schemas.microsoft.com/office/drawing/2014/main" id="{505C5E4F-D44E-4CB0-A161-FDE07E57E90E}"/>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713" name="Line 2586">
                <a:extLst>
                  <a:ext uri="{FF2B5EF4-FFF2-40B4-BE49-F238E27FC236}">
                    <a16:creationId xmlns:a16="http://schemas.microsoft.com/office/drawing/2014/main" id="{B6A7837E-1CEF-4BB0-A60F-DF85EFF82F04}"/>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714" name="Line 2587">
                <a:extLst>
                  <a:ext uri="{FF2B5EF4-FFF2-40B4-BE49-F238E27FC236}">
                    <a16:creationId xmlns:a16="http://schemas.microsoft.com/office/drawing/2014/main" id="{925C711B-2876-489E-A0E4-1EAE9F306CDC}"/>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715" name="Line 2588">
                <a:extLst>
                  <a:ext uri="{FF2B5EF4-FFF2-40B4-BE49-F238E27FC236}">
                    <a16:creationId xmlns:a16="http://schemas.microsoft.com/office/drawing/2014/main" id="{B7C837DB-2E9F-419B-8EAF-EEB80B423BFB}"/>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716" name="Line 2589">
                <a:extLst>
                  <a:ext uri="{FF2B5EF4-FFF2-40B4-BE49-F238E27FC236}">
                    <a16:creationId xmlns:a16="http://schemas.microsoft.com/office/drawing/2014/main" id="{2061EE9B-7E6A-471A-BD7A-3B0AF1B28F55}"/>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717" name="Line 2590">
                <a:extLst>
                  <a:ext uri="{FF2B5EF4-FFF2-40B4-BE49-F238E27FC236}">
                    <a16:creationId xmlns:a16="http://schemas.microsoft.com/office/drawing/2014/main" id="{6213B9F1-F193-444A-BDA8-7B3AB9DFDDE5}"/>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718" name="Line 2591">
                <a:extLst>
                  <a:ext uri="{FF2B5EF4-FFF2-40B4-BE49-F238E27FC236}">
                    <a16:creationId xmlns:a16="http://schemas.microsoft.com/office/drawing/2014/main" id="{FA91C8C0-1986-46E0-9C70-2E64B988AFF1}"/>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719" name="Line 2592">
                <a:extLst>
                  <a:ext uri="{FF2B5EF4-FFF2-40B4-BE49-F238E27FC236}">
                    <a16:creationId xmlns:a16="http://schemas.microsoft.com/office/drawing/2014/main" id="{7C2C9EEF-B009-4AA1-AEEE-F533FF181C57}"/>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720" name="Line 2593">
                <a:extLst>
                  <a:ext uri="{FF2B5EF4-FFF2-40B4-BE49-F238E27FC236}">
                    <a16:creationId xmlns:a16="http://schemas.microsoft.com/office/drawing/2014/main" id="{A7369A4A-4A1C-4B73-ADF5-A8EEF20444C6}"/>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721" name="Line 2594">
                <a:extLst>
                  <a:ext uri="{FF2B5EF4-FFF2-40B4-BE49-F238E27FC236}">
                    <a16:creationId xmlns:a16="http://schemas.microsoft.com/office/drawing/2014/main" id="{D9C2D963-8BDB-4BE2-9E40-513AF4172BE9}"/>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722" name="Line 2595">
                <a:extLst>
                  <a:ext uri="{FF2B5EF4-FFF2-40B4-BE49-F238E27FC236}">
                    <a16:creationId xmlns:a16="http://schemas.microsoft.com/office/drawing/2014/main" id="{8D6AEAAD-51EF-4519-8CBF-E1936BA259B9}"/>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723" name="Line 2596">
                <a:extLst>
                  <a:ext uri="{FF2B5EF4-FFF2-40B4-BE49-F238E27FC236}">
                    <a16:creationId xmlns:a16="http://schemas.microsoft.com/office/drawing/2014/main" id="{E67A3026-0DE8-45D2-A7D9-F9A3D274BB61}"/>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724" name="Line 2597">
                <a:extLst>
                  <a:ext uri="{FF2B5EF4-FFF2-40B4-BE49-F238E27FC236}">
                    <a16:creationId xmlns:a16="http://schemas.microsoft.com/office/drawing/2014/main" id="{1236A43E-29E0-43F7-8EDC-43BF0CAC870D}"/>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725" name="Rectangle 2598">
                <a:extLst>
                  <a:ext uri="{FF2B5EF4-FFF2-40B4-BE49-F238E27FC236}">
                    <a16:creationId xmlns:a16="http://schemas.microsoft.com/office/drawing/2014/main" id="{4AB7262F-8523-4FE6-B975-145544B99464}"/>
                  </a:ext>
                </a:extLst>
              </p:cNvPr>
              <p:cNvSpPr>
                <a:spLocks noChangeArrowheads="1"/>
              </p:cNvSpPr>
              <p:nvPr/>
            </p:nvSpPr>
            <p:spPr bwMode="auto">
              <a:xfrm>
                <a:off x="1197" y="1523"/>
                <a:ext cx="388"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8726" name="Group 2601">
                <a:extLst>
                  <a:ext uri="{FF2B5EF4-FFF2-40B4-BE49-F238E27FC236}">
                    <a16:creationId xmlns:a16="http://schemas.microsoft.com/office/drawing/2014/main" id="{10DD70B6-1963-4BC3-9355-651D0F9BAB67}"/>
                  </a:ext>
                </a:extLst>
              </p:cNvPr>
              <p:cNvGrpSpPr>
                <a:grpSpLocks/>
              </p:cNvGrpSpPr>
              <p:nvPr/>
            </p:nvGrpSpPr>
            <p:grpSpPr bwMode="auto">
              <a:xfrm>
                <a:off x="1608" y="1523"/>
                <a:ext cx="388" cy="261"/>
                <a:chOff x="1608" y="1523"/>
                <a:chExt cx="388" cy="261"/>
              </a:xfrm>
            </p:grpSpPr>
            <p:sp>
              <p:nvSpPr>
                <p:cNvPr id="8767" name="Rectangle 2599">
                  <a:extLst>
                    <a:ext uri="{FF2B5EF4-FFF2-40B4-BE49-F238E27FC236}">
                      <a16:creationId xmlns:a16="http://schemas.microsoft.com/office/drawing/2014/main" id="{861DC062-AA2B-46BD-900F-A2B16EA17CC1}"/>
                    </a:ext>
                  </a:extLst>
                </p:cNvPr>
                <p:cNvSpPr>
                  <a:spLocks noChangeArrowheads="1"/>
                </p:cNvSpPr>
                <p:nvPr/>
              </p:nvSpPr>
              <p:spPr bwMode="auto">
                <a:xfrm>
                  <a:off x="1608" y="1523"/>
                  <a:ext cx="388"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8768" name="Rectangle 2600">
                  <a:extLst>
                    <a:ext uri="{FF2B5EF4-FFF2-40B4-BE49-F238E27FC236}">
                      <a16:creationId xmlns:a16="http://schemas.microsoft.com/office/drawing/2014/main" id="{56D149F6-A261-4746-8C6E-6AE970C2B0E4}"/>
                    </a:ext>
                  </a:extLst>
                </p:cNvPr>
                <p:cNvSpPr>
                  <a:spLocks noChangeArrowheads="1"/>
                </p:cNvSpPr>
                <p:nvPr/>
              </p:nvSpPr>
              <p:spPr bwMode="auto">
                <a:xfrm>
                  <a:off x="1608" y="1523"/>
                  <a:ext cx="388"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8727" name="Group 2604">
                <a:extLst>
                  <a:ext uri="{FF2B5EF4-FFF2-40B4-BE49-F238E27FC236}">
                    <a16:creationId xmlns:a16="http://schemas.microsoft.com/office/drawing/2014/main" id="{B8D80E00-2989-4089-B277-6FB062FF6304}"/>
                  </a:ext>
                </a:extLst>
              </p:cNvPr>
              <p:cNvGrpSpPr>
                <a:grpSpLocks/>
              </p:cNvGrpSpPr>
              <p:nvPr/>
            </p:nvGrpSpPr>
            <p:grpSpPr bwMode="auto">
              <a:xfrm>
                <a:off x="1801" y="1556"/>
                <a:ext cx="21" cy="95"/>
                <a:chOff x="1801" y="1556"/>
                <a:chExt cx="21" cy="95"/>
              </a:xfrm>
            </p:grpSpPr>
            <p:sp>
              <p:nvSpPr>
                <p:cNvPr id="8765" name="Freeform 2602">
                  <a:extLst>
                    <a:ext uri="{FF2B5EF4-FFF2-40B4-BE49-F238E27FC236}">
                      <a16:creationId xmlns:a16="http://schemas.microsoft.com/office/drawing/2014/main" id="{F7E576EF-FAEE-4980-B2C8-1BC312A9E5E1}"/>
                    </a:ext>
                  </a:extLst>
                </p:cNvPr>
                <p:cNvSpPr>
                  <a:spLocks/>
                </p:cNvSpPr>
                <p:nvPr/>
              </p:nvSpPr>
              <p:spPr bwMode="auto">
                <a:xfrm>
                  <a:off x="1801" y="1556"/>
                  <a:ext cx="21" cy="95"/>
                </a:xfrm>
                <a:custGeom>
                  <a:avLst/>
                  <a:gdLst>
                    <a:gd name="T0" fmla="*/ 21 w 139"/>
                    <a:gd name="T1" fmla="*/ 2 h 617"/>
                    <a:gd name="T2" fmla="*/ 0 w 139"/>
                    <a:gd name="T3" fmla="*/ 2 h 617"/>
                    <a:gd name="T4" fmla="*/ 0 w 139"/>
                    <a:gd name="T5" fmla="*/ 2 h 617"/>
                    <a:gd name="T6" fmla="*/ 0 w 139"/>
                    <a:gd name="T7" fmla="*/ 95 h 617"/>
                    <a:gd name="T8" fmla="*/ 21 w 139"/>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617">
                      <a:moveTo>
                        <a:pt x="139" y="16"/>
                      </a:moveTo>
                      <a:cubicBezTo>
                        <a:pt x="93" y="16"/>
                        <a:pt x="47" y="16"/>
                        <a:pt x="0" y="16"/>
                      </a:cubicBezTo>
                      <a:cubicBezTo>
                        <a:pt x="0" y="0"/>
                        <a:pt x="0" y="16"/>
                        <a:pt x="0" y="16"/>
                      </a:cubicBezTo>
                      <a:lnTo>
                        <a:pt x="0" y="617"/>
                      </a:lnTo>
                      <a:lnTo>
                        <a:pt x="139" y="16"/>
                      </a:lnTo>
                      <a:close/>
                    </a:path>
                  </a:pathLst>
                </a:custGeom>
                <a:solidFill>
                  <a:srgbClr val="808080"/>
                </a:solidFill>
                <a:ln w="0">
                  <a:solidFill>
                    <a:srgbClr val="000000"/>
                  </a:solidFill>
                  <a:prstDash val="solid"/>
                  <a:round/>
                  <a:headEnd/>
                  <a:tailEnd/>
                </a:ln>
              </p:spPr>
              <p:txBody>
                <a:bodyPr/>
                <a:lstStyle/>
                <a:p>
                  <a:endParaRPr lang="en-GB"/>
                </a:p>
              </p:txBody>
            </p:sp>
            <p:sp>
              <p:nvSpPr>
                <p:cNvPr id="8766" name="Freeform 2603">
                  <a:extLst>
                    <a:ext uri="{FF2B5EF4-FFF2-40B4-BE49-F238E27FC236}">
                      <a16:creationId xmlns:a16="http://schemas.microsoft.com/office/drawing/2014/main" id="{4DC48622-3B43-4072-83A3-8BA794BC355C}"/>
                    </a:ext>
                  </a:extLst>
                </p:cNvPr>
                <p:cNvSpPr>
                  <a:spLocks/>
                </p:cNvSpPr>
                <p:nvPr/>
              </p:nvSpPr>
              <p:spPr bwMode="auto">
                <a:xfrm>
                  <a:off x="1801" y="1556"/>
                  <a:ext cx="21" cy="95"/>
                </a:xfrm>
                <a:custGeom>
                  <a:avLst/>
                  <a:gdLst>
                    <a:gd name="T0" fmla="*/ 21 w 139"/>
                    <a:gd name="T1" fmla="*/ 2 h 617"/>
                    <a:gd name="T2" fmla="*/ 0 w 139"/>
                    <a:gd name="T3" fmla="*/ 2 h 617"/>
                    <a:gd name="T4" fmla="*/ 0 w 139"/>
                    <a:gd name="T5" fmla="*/ 2 h 617"/>
                    <a:gd name="T6" fmla="*/ 0 w 139"/>
                    <a:gd name="T7" fmla="*/ 95 h 617"/>
                    <a:gd name="T8" fmla="*/ 21 w 139"/>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617">
                      <a:moveTo>
                        <a:pt x="139" y="16"/>
                      </a:moveTo>
                      <a:cubicBezTo>
                        <a:pt x="93" y="16"/>
                        <a:pt x="47" y="16"/>
                        <a:pt x="0" y="16"/>
                      </a:cubicBezTo>
                      <a:cubicBezTo>
                        <a:pt x="0" y="0"/>
                        <a:pt x="0" y="16"/>
                        <a:pt x="0" y="16"/>
                      </a:cubicBezTo>
                      <a:lnTo>
                        <a:pt x="0" y="617"/>
                      </a:lnTo>
                      <a:lnTo>
                        <a:pt x="139" y="16"/>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8728" name="Group 2607">
                <a:extLst>
                  <a:ext uri="{FF2B5EF4-FFF2-40B4-BE49-F238E27FC236}">
                    <a16:creationId xmlns:a16="http://schemas.microsoft.com/office/drawing/2014/main" id="{D1D4165E-E12F-405E-B32F-D15433E58E10}"/>
                  </a:ext>
                </a:extLst>
              </p:cNvPr>
              <p:cNvGrpSpPr>
                <a:grpSpLocks/>
              </p:cNvGrpSpPr>
              <p:nvPr/>
            </p:nvGrpSpPr>
            <p:grpSpPr bwMode="auto">
              <a:xfrm>
                <a:off x="1801" y="1558"/>
                <a:ext cx="71" cy="93"/>
                <a:chOff x="1801" y="1558"/>
                <a:chExt cx="71" cy="93"/>
              </a:xfrm>
            </p:grpSpPr>
            <p:sp>
              <p:nvSpPr>
                <p:cNvPr id="8763" name="Freeform 2605">
                  <a:extLst>
                    <a:ext uri="{FF2B5EF4-FFF2-40B4-BE49-F238E27FC236}">
                      <a16:creationId xmlns:a16="http://schemas.microsoft.com/office/drawing/2014/main" id="{8F21A722-78F6-448D-A526-B4CCFF7B3161}"/>
                    </a:ext>
                  </a:extLst>
                </p:cNvPr>
                <p:cNvSpPr>
                  <a:spLocks/>
                </p:cNvSpPr>
                <p:nvPr/>
              </p:nvSpPr>
              <p:spPr bwMode="auto">
                <a:xfrm>
                  <a:off x="1801" y="1558"/>
                  <a:ext cx="71" cy="93"/>
                </a:xfrm>
                <a:custGeom>
                  <a:avLst/>
                  <a:gdLst>
                    <a:gd name="T0" fmla="*/ 71 w 462"/>
                    <a:gd name="T1" fmla="*/ 31 h 606"/>
                    <a:gd name="T2" fmla="*/ 21 w 462"/>
                    <a:gd name="T3" fmla="*/ 0 h 606"/>
                    <a:gd name="T4" fmla="*/ 0 w 462"/>
                    <a:gd name="T5" fmla="*/ 93 h 606"/>
                    <a:gd name="T6" fmla="*/ 71 w 462"/>
                    <a:gd name="T7" fmla="*/ 31 h 6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2" h="606">
                      <a:moveTo>
                        <a:pt x="462" y="202"/>
                      </a:moveTo>
                      <a:cubicBezTo>
                        <a:pt x="369" y="109"/>
                        <a:pt x="262" y="31"/>
                        <a:pt x="139" y="0"/>
                      </a:cubicBezTo>
                      <a:lnTo>
                        <a:pt x="0" y="606"/>
                      </a:lnTo>
                      <a:lnTo>
                        <a:pt x="462" y="202"/>
                      </a:lnTo>
                      <a:close/>
                    </a:path>
                  </a:pathLst>
                </a:custGeom>
                <a:solidFill>
                  <a:srgbClr val="C0C0C0"/>
                </a:solidFill>
                <a:ln w="0">
                  <a:solidFill>
                    <a:srgbClr val="000000"/>
                  </a:solidFill>
                  <a:prstDash val="solid"/>
                  <a:round/>
                  <a:headEnd/>
                  <a:tailEnd/>
                </a:ln>
              </p:spPr>
              <p:txBody>
                <a:bodyPr/>
                <a:lstStyle/>
                <a:p>
                  <a:endParaRPr lang="en-GB"/>
                </a:p>
              </p:txBody>
            </p:sp>
            <p:sp>
              <p:nvSpPr>
                <p:cNvPr id="8764" name="Freeform 2606">
                  <a:extLst>
                    <a:ext uri="{FF2B5EF4-FFF2-40B4-BE49-F238E27FC236}">
                      <a16:creationId xmlns:a16="http://schemas.microsoft.com/office/drawing/2014/main" id="{4BB7E5DC-05FA-4DF4-91D9-2B4C29DE0C20}"/>
                    </a:ext>
                  </a:extLst>
                </p:cNvPr>
                <p:cNvSpPr>
                  <a:spLocks/>
                </p:cNvSpPr>
                <p:nvPr/>
              </p:nvSpPr>
              <p:spPr bwMode="auto">
                <a:xfrm>
                  <a:off x="1801" y="1558"/>
                  <a:ext cx="71" cy="93"/>
                </a:xfrm>
                <a:custGeom>
                  <a:avLst/>
                  <a:gdLst>
                    <a:gd name="T0" fmla="*/ 71 w 462"/>
                    <a:gd name="T1" fmla="*/ 31 h 606"/>
                    <a:gd name="T2" fmla="*/ 21 w 462"/>
                    <a:gd name="T3" fmla="*/ 0 h 606"/>
                    <a:gd name="T4" fmla="*/ 0 w 462"/>
                    <a:gd name="T5" fmla="*/ 93 h 606"/>
                    <a:gd name="T6" fmla="*/ 71 w 462"/>
                    <a:gd name="T7" fmla="*/ 31 h 6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2" h="606">
                      <a:moveTo>
                        <a:pt x="462" y="202"/>
                      </a:moveTo>
                      <a:cubicBezTo>
                        <a:pt x="369" y="109"/>
                        <a:pt x="262" y="31"/>
                        <a:pt x="139" y="0"/>
                      </a:cubicBezTo>
                      <a:lnTo>
                        <a:pt x="0" y="606"/>
                      </a:lnTo>
                      <a:lnTo>
                        <a:pt x="462" y="202"/>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8729" name="Group 2610">
                <a:extLst>
                  <a:ext uri="{FF2B5EF4-FFF2-40B4-BE49-F238E27FC236}">
                    <a16:creationId xmlns:a16="http://schemas.microsoft.com/office/drawing/2014/main" id="{4A03B7FE-3BFE-40C1-9FF5-16BDE5BECE0F}"/>
                  </a:ext>
                </a:extLst>
              </p:cNvPr>
              <p:cNvGrpSpPr>
                <a:grpSpLocks/>
              </p:cNvGrpSpPr>
              <p:nvPr/>
            </p:nvGrpSpPr>
            <p:grpSpPr bwMode="auto">
              <a:xfrm>
                <a:off x="1801" y="1589"/>
                <a:ext cx="86" cy="62"/>
                <a:chOff x="1801" y="1589"/>
                <a:chExt cx="86" cy="62"/>
              </a:xfrm>
            </p:grpSpPr>
            <p:sp>
              <p:nvSpPr>
                <p:cNvPr id="8761" name="Freeform 2608">
                  <a:extLst>
                    <a:ext uri="{FF2B5EF4-FFF2-40B4-BE49-F238E27FC236}">
                      <a16:creationId xmlns:a16="http://schemas.microsoft.com/office/drawing/2014/main" id="{D716AEC3-4587-4F98-8150-430734A0BB76}"/>
                    </a:ext>
                  </a:extLst>
                </p:cNvPr>
                <p:cNvSpPr>
                  <a:spLocks/>
                </p:cNvSpPr>
                <p:nvPr/>
              </p:nvSpPr>
              <p:spPr bwMode="auto">
                <a:xfrm>
                  <a:off x="1801" y="1589"/>
                  <a:ext cx="86" cy="62"/>
                </a:xfrm>
                <a:custGeom>
                  <a:avLst/>
                  <a:gdLst>
                    <a:gd name="T0" fmla="*/ 86 w 556"/>
                    <a:gd name="T1" fmla="*/ 22 h 406"/>
                    <a:gd name="T2" fmla="*/ 72 w 556"/>
                    <a:gd name="T3" fmla="*/ 0 h 406"/>
                    <a:gd name="T4" fmla="*/ 0 w 556"/>
                    <a:gd name="T5" fmla="*/ 62 h 406"/>
                    <a:gd name="T6" fmla="*/ 86 w 556"/>
                    <a:gd name="T7" fmla="*/ 22 h 4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56" h="406">
                      <a:moveTo>
                        <a:pt x="556" y="141"/>
                      </a:moveTo>
                      <a:cubicBezTo>
                        <a:pt x="525" y="94"/>
                        <a:pt x="494" y="47"/>
                        <a:pt x="463" y="0"/>
                      </a:cubicBezTo>
                      <a:lnTo>
                        <a:pt x="0" y="406"/>
                      </a:lnTo>
                      <a:lnTo>
                        <a:pt x="556" y="141"/>
                      </a:lnTo>
                      <a:close/>
                    </a:path>
                  </a:pathLst>
                </a:custGeom>
                <a:solidFill>
                  <a:srgbClr val="000000"/>
                </a:solidFill>
                <a:ln w="0">
                  <a:solidFill>
                    <a:srgbClr val="000000"/>
                  </a:solidFill>
                  <a:prstDash val="solid"/>
                  <a:round/>
                  <a:headEnd/>
                  <a:tailEnd/>
                </a:ln>
              </p:spPr>
              <p:txBody>
                <a:bodyPr/>
                <a:lstStyle/>
                <a:p>
                  <a:endParaRPr lang="en-GB"/>
                </a:p>
              </p:txBody>
            </p:sp>
            <p:sp>
              <p:nvSpPr>
                <p:cNvPr id="8762" name="Freeform 2609">
                  <a:extLst>
                    <a:ext uri="{FF2B5EF4-FFF2-40B4-BE49-F238E27FC236}">
                      <a16:creationId xmlns:a16="http://schemas.microsoft.com/office/drawing/2014/main" id="{D3B31E79-FB3A-490F-AE33-0AC260C20960}"/>
                    </a:ext>
                  </a:extLst>
                </p:cNvPr>
                <p:cNvSpPr>
                  <a:spLocks/>
                </p:cNvSpPr>
                <p:nvPr/>
              </p:nvSpPr>
              <p:spPr bwMode="auto">
                <a:xfrm>
                  <a:off x="1801" y="1589"/>
                  <a:ext cx="86" cy="62"/>
                </a:xfrm>
                <a:custGeom>
                  <a:avLst/>
                  <a:gdLst>
                    <a:gd name="T0" fmla="*/ 86 w 556"/>
                    <a:gd name="T1" fmla="*/ 22 h 406"/>
                    <a:gd name="T2" fmla="*/ 72 w 556"/>
                    <a:gd name="T3" fmla="*/ 0 h 406"/>
                    <a:gd name="T4" fmla="*/ 0 w 556"/>
                    <a:gd name="T5" fmla="*/ 62 h 406"/>
                    <a:gd name="T6" fmla="*/ 86 w 556"/>
                    <a:gd name="T7" fmla="*/ 22 h 4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56" h="406">
                      <a:moveTo>
                        <a:pt x="556" y="141"/>
                      </a:moveTo>
                      <a:cubicBezTo>
                        <a:pt x="525" y="94"/>
                        <a:pt x="494" y="47"/>
                        <a:pt x="463" y="0"/>
                      </a:cubicBezTo>
                      <a:lnTo>
                        <a:pt x="0" y="406"/>
                      </a:lnTo>
                      <a:lnTo>
                        <a:pt x="556" y="141"/>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8730" name="Group 2613">
                <a:extLst>
                  <a:ext uri="{FF2B5EF4-FFF2-40B4-BE49-F238E27FC236}">
                    <a16:creationId xmlns:a16="http://schemas.microsoft.com/office/drawing/2014/main" id="{347EA69B-F77B-4BFF-93E8-9A668B9A2D51}"/>
                  </a:ext>
                </a:extLst>
              </p:cNvPr>
              <p:cNvGrpSpPr>
                <a:grpSpLocks/>
              </p:cNvGrpSpPr>
              <p:nvPr/>
            </p:nvGrpSpPr>
            <p:grpSpPr bwMode="auto">
              <a:xfrm>
                <a:off x="1709" y="1558"/>
                <a:ext cx="187" cy="188"/>
                <a:chOff x="1709" y="1558"/>
                <a:chExt cx="187" cy="188"/>
              </a:xfrm>
            </p:grpSpPr>
            <p:sp>
              <p:nvSpPr>
                <p:cNvPr id="8759" name="Freeform 2611">
                  <a:extLst>
                    <a:ext uri="{FF2B5EF4-FFF2-40B4-BE49-F238E27FC236}">
                      <a16:creationId xmlns:a16="http://schemas.microsoft.com/office/drawing/2014/main" id="{9016CB83-C1B4-4BDC-BC40-E43B9BB3F8CC}"/>
                    </a:ext>
                  </a:extLst>
                </p:cNvPr>
                <p:cNvSpPr>
                  <a:spLocks/>
                </p:cNvSpPr>
                <p:nvPr/>
              </p:nvSpPr>
              <p:spPr bwMode="auto">
                <a:xfrm>
                  <a:off x="1709" y="1558"/>
                  <a:ext cx="187" cy="188"/>
                </a:xfrm>
                <a:custGeom>
                  <a:avLst/>
                  <a:gdLst>
                    <a:gd name="T0" fmla="*/ 92 w 1217"/>
                    <a:gd name="T1" fmla="*/ 0 h 1222"/>
                    <a:gd name="T2" fmla="*/ 0 w 1217"/>
                    <a:gd name="T3" fmla="*/ 93 h 1222"/>
                    <a:gd name="T4" fmla="*/ 92 w 1217"/>
                    <a:gd name="T5" fmla="*/ 188 h 1222"/>
                    <a:gd name="T6" fmla="*/ 187 w 1217"/>
                    <a:gd name="T7" fmla="*/ 93 h 1222"/>
                    <a:gd name="T8" fmla="*/ 178 w 1217"/>
                    <a:gd name="T9" fmla="*/ 52 h 1222"/>
                    <a:gd name="T10" fmla="*/ 92 w 1217"/>
                    <a:gd name="T11" fmla="*/ 93 h 1222"/>
                    <a:gd name="T12" fmla="*/ 92 w 1217"/>
                    <a:gd name="T13" fmla="*/ 0 h 12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22">
                      <a:moveTo>
                        <a:pt x="601" y="0"/>
                      </a:moveTo>
                      <a:cubicBezTo>
                        <a:pt x="262" y="0"/>
                        <a:pt x="0" y="263"/>
                        <a:pt x="0" y="604"/>
                      </a:cubicBezTo>
                      <a:cubicBezTo>
                        <a:pt x="0" y="944"/>
                        <a:pt x="262" y="1222"/>
                        <a:pt x="601" y="1222"/>
                      </a:cubicBezTo>
                      <a:cubicBezTo>
                        <a:pt x="940" y="1222"/>
                        <a:pt x="1217" y="944"/>
                        <a:pt x="1217" y="604"/>
                      </a:cubicBezTo>
                      <a:cubicBezTo>
                        <a:pt x="1202" y="511"/>
                        <a:pt x="1186" y="433"/>
                        <a:pt x="1156" y="341"/>
                      </a:cubicBezTo>
                      <a:lnTo>
                        <a:pt x="601" y="604"/>
                      </a:lnTo>
                      <a:lnTo>
                        <a:pt x="601" y="0"/>
                      </a:lnTo>
                      <a:close/>
                    </a:path>
                  </a:pathLst>
                </a:custGeom>
                <a:solidFill>
                  <a:srgbClr val="FFFFFF"/>
                </a:solidFill>
                <a:ln w="0">
                  <a:solidFill>
                    <a:srgbClr val="000000"/>
                  </a:solidFill>
                  <a:prstDash val="solid"/>
                  <a:round/>
                  <a:headEnd/>
                  <a:tailEnd/>
                </a:ln>
              </p:spPr>
              <p:txBody>
                <a:bodyPr/>
                <a:lstStyle/>
                <a:p>
                  <a:endParaRPr lang="en-GB"/>
                </a:p>
              </p:txBody>
            </p:sp>
            <p:sp>
              <p:nvSpPr>
                <p:cNvPr id="8760" name="Freeform 2612">
                  <a:extLst>
                    <a:ext uri="{FF2B5EF4-FFF2-40B4-BE49-F238E27FC236}">
                      <a16:creationId xmlns:a16="http://schemas.microsoft.com/office/drawing/2014/main" id="{14B127A6-1866-4C04-AB4B-CF541F5EA99B}"/>
                    </a:ext>
                  </a:extLst>
                </p:cNvPr>
                <p:cNvSpPr>
                  <a:spLocks/>
                </p:cNvSpPr>
                <p:nvPr/>
              </p:nvSpPr>
              <p:spPr bwMode="auto">
                <a:xfrm>
                  <a:off x="1709" y="1558"/>
                  <a:ext cx="187" cy="188"/>
                </a:xfrm>
                <a:custGeom>
                  <a:avLst/>
                  <a:gdLst>
                    <a:gd name="T0" fmla="*/ 92 w 1217"/>
                    <a:gd name="T1" fmla="*/ 0 h 1222"/>
                    <a:gd name="T2" fmla="*/ 0 w 1217"/>
                    <a:gd name="T3" fmla="*/ 93 h 1222"/>
                    <a:gd name="T4" fmla="*/ 92 w 1217"/>
                    <a:gd name="T5" fmla="*/ 188 h 1222"/>
                    <a:gd name="T6" fmla="*/ 187 w 1217"/>
                    <a:gd name="T7" fmla="*/ 93 h 1222"/>
                    <a:gd name="T8" fmla="*/ 178 w 1217"/>
                    <a:gd name="T9" fmla="*/ 52 h 1222"/>
                    <a:gd name="T10" fmla="*/ 92 w 1217"/>
                    <a:gd name="T11" fmla="*/ 93 h 1222"/>
                    <a:gd name="T12" fmla="*/ 92 w 1217"/>
                    <a:gd name="T13" fmla="*/ 0 h 12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22">
                      <a:moveTo>
                        <a:pt x="601" y="0"/>
                      </a:moveTo>
                      <a:cubicBezTo>
                        <a:pt x="262" y="0"/>
                        <a:pt x="0" y="263"/>
                        <a:pt x="0" y="604"/>
                      </a:cubicBezTo>
                      <a:cubicBezTo>
                        <a:pt x="0" y="944"/>
                        <a:pt x="262" y="1222"/>
                        <a:pt x="601" y="1222"/>
                      </a:cubicBezTo>
                      <a:cubicBezTo>
                        <a:pt x="940" y="1222"/>
                        <a:pt x="1217" y="944"/>
                        <a:pt x="1217" y="604"/>
                      </a:cubicBezTo>
                      <a:cubicBezTo>
                        <a:pt x="1202" y="511"/>
                        <a:pt x="1186" y="433"/>
                        <a:pt x="1156" y="341"/>
                      </a:cubicBezTo>
                      <a:lnTo>
                        <a:pt x="601" y="604"/>
                      </a:lnTo>
                      <a:lnTo>
                        <a:pt x="601"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8731" name="Line 2614">
                <a:extLst>
                  <a:ext uri="{FF2B5EF4-FFF2-40B4-BE49-F238E27FC236}">
                    <a16:creationId xmlns:a16="http://schemas.microsoft.com/office/drawing/2014/main" id="{252C72B2-511C-4D2A-A6E9-099E138B96E5}"/>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732" name="Line 2615">
                <a:extLst>
                  <a:ext uri="{FF2B5EF4-FFF2-40B4-BE49-F238E27FC236}">
                    <a16:creationId xmlns:a16="http://schemas.microsoft.com/office/drawing/2014/main" id="{0BEBBCF0-9BAD-4F8F-AB40-06671AF35BC9}"/>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733" name="Line 2616">
                <a:extLst>
                  <a:ext uri="{FF2B5EF4-FFF2-40B4-BE49-F238E27FC236}">
                    <a16:creationId xmlns:a16="http://schemas.microsoft.com/office/drawing/2014/main" id="{1F15E698-F50F-461D-BEB0-DA980D3588B7}"/>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734" name="Line 2617">
                <a:extLst>
                  <a:ext uri="{FF2B5EF4-FFF2-40B4-BE49-F238E27FC236}">
                    <a16:creationId xmlns:a16="http://schemas.microsoft.com/office/drawing/2014/main" id="{CD25BF59-E022-4CE4-97A8-1ADAD2A197EA}"/>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735" name="Line 2618">
                <a:extLst>
                  <a:ext uri="{FF2B5EF4-FFF2-40B4-BE49-F238E27FC236}">
                    <a16:creationId xmlns:a16="http://schemas.microsoft.com/office/drawing/2014/main" id="{38E1A00C-BA46-4214-ADE4-98929FB4B69F}"/>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736" name="Line 2619">
                <a:extLst>
                  <a:ext uri="{FF2B5EF4-FFF2-40B4-BE49-F238E27FC236}">
                    <a16:creationId xmlns:a16="http://schemas.microsoft.com/office/drawing/2014/main" id="{EFB14BE8-9360-4534-9044-B9748BD4C3B8}"/>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737" name="Line 2620">
                <a:extLst>
                  <a:ext uri="{FF2B5EF4-FFF2-40B4-BE49-F238E27FC236}">
                    <a16:creationId xmlns:a16="http://schemas.microsoft.com/office/drawing/2014/main" id="{05B28A46-9ECB-49D5-9FEF-BC8ED204C0E3}"/>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738" name="Line 2621">
                <a:extLst>
                  <a:ext uri="{FF2B5EF4-FFF2-40B4-BE49-F238E27FC236}">
                    <a16:creationId xmlns:a16="http://schemas.microsoft.com/office/drawing/2014/main" id="{C8A871A6-B40C-45EB-B39C-1ECD60B7EB7D}"/>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739" name="Line 2622">
                <a:extLst>
                  <a:ext uri="{FF2B5EF4-FFF2-40B4-BE49-F238E27FC236}">
                    <a16:creationId xmlns:a16="http://schemas.microsoft.com/office/drawing/2014/main" id="{9700729A-9D77-46DC-A745-E08EFCDECCA4}"/>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740" name="Line 2623">
                <a:extLst>
                  <a:ext uri="{FF2B5EF4-FFF2-40B4-BE49-F238E27FC236}">
                    <a16:creationId xmlns:a16="http://schemas.microsoft.com/office/drawing/2014/main" id="{63416886-6559-4AE1-874A-B84928ACE709}"/>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741" name="Line 2624">
                <a:extLst>
                  <a:ext uri="{FF2B5EF4-FFF2-40B4-BE49-F238E27FC236}">
                    <a16:creationId xmlns:a16="http://schemas.microsoft.com/office/drawing/2014/main" id="{37041EA7-5E31-4D24-81E0-B60B5CFCF78C}"/>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742" name="Line 2625">
                <a:extLst>
                  <a:ext uri="{FF2B5EF4-FFF2-40B4-BE49-F238E27FC236}">
                    <a16:creationId xmlns:a16="http://schemas.microsoft.com/office/drawing/2014/main" id="{1EBC38AB-BA88-4099-8654-C14615A00E6A}"/>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743" name="Line 2626">
                <a:extLst>
                  <a:ext uri="{FF2B5EF4-FFF2-40B4-BE49-F238E27FC236}">
                    <a16:creationId xmlns:a16="http://schemas.microsoft.com/office/drawing/2014/main" id="{AD8AD9CF-C79A-41A6-8B6E-7EA6BB045311}"/>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744" name="Line 2627">
                <a:extLst>
                  <a:ext uri="{FF2B5EF4-FFF2-40B4-BE49-F238E27FC236}">
                    <a16:creationId xmlns:a16="http://schemas.microsoft.com/office/drawing/2014/main" id="{A362FA34-701B-4058-9886-D229DCE73976}"/>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745" name="Line 2628">
                <a:extLst>
                  <a:ext uri="{FF2B5EF4-FFF2-40B4-BE49-F238E27FC236}">
                    <a16:creationId xmlns:a16="http://schemas.microsoft.com/office/drawing/2014/main" id="{2D8A7007-FFF5-4659-B82C-0DAD1C3ED697}"/>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746" name="Line 2629">
                <a:extLst>
                  <a:ext uri="{FF2B5EF4-FFF2-40B4-BE49-F238E27FC236}">
                    <a16:creationId xmlns:a16="http://schemas.microsoft.com/office/drawing/2014/main" id="{65D9FFC8-5F45-4646-80F4-1CC055C7B91C}"/>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747" name="Line 2630">
                <a:extLst>
                  <a:ext uri="{FF2B5EF4-FFF2-40B4-BE49-F238E27FC236}">
                    <a16:creationId xmlns:a16="http://schemas.microsoft.com/office/drawing/2014/main" id="{142F9682-9011-475B-82E3-59D45A1E17C0}"/>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748" name="Line 2631">
                <a:extLst>
                  <a:ext uri="{FF2B5EF4-FFF2-40B4-BE49-F238E27FC236}">
                    <a16:creationId xmlns:a16="http://schemas.microsoft.com/office/drawing/2014/main" id="{5884BC9E-271C-4849-9654-2B38C6434AC7}"/>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749" name="Line 2632">
                <a:extLst>
                  <a:ext uri="{FF2B5EF4-FFF2-40B4-BE49-F238E27FC236}">
                    <a16:creationId xmlns:a16="http://schemas.microsoft.com/office/drawing/2014/main" id="{1A061F45-842D-4CE3-BD1D-83C67434CA33}"/>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750" name="Line 2633">
                <a:extLst>
                  <a:ext uri="{FF2B5EF4-FFF2-40B4-BE49-F238E27FC236}">
                    <a16:creationId xmlns:a16="http://schemas.microsoft.com/office/drawing/2014/main" id="{D21CDB00-7C70-418B-B81A-B5DF4AA89A79}"/>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751" name="Line 2634">
                <a:extLst>
                  <a:ext uri="{FF2B5EF4-FFF2-40B4-BE49-F238E27FC236}">
                    <a16:creationId xmlns:a16="http://schemas.microsoft.com/office/drawing/2014/main" id="{5E93D54B-092F-47B9-B694-EC140651E788}"/>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752" name="Line 2635">
                <a:extLst>
                  <a:ext uri="{FF2B5EF4-FFF2-40B4-BE49-F238E27FC236}">
                    <a16:creationId xmlns:a16="http://schemas.microsoft.com/office/drawing/2014/main" id="{E4DED50C-2F8F-4425-A13E-B8532CD1D10A}"/>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753" name="Line 2636">
                <a:extLst>
                  <a:ext uri="{FF2B5EF4-FFF2-40B4-BE49-F238E27FC236}">
                    <a16:creationId xmlns:a16="http://schemas.microsoft.com/office/drawing/2014/main" id="{AFF4FE4F-C55C-46C3-90FA-D54F549ACC15}"/>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754" name="Line 2637">
                <a:extLst>
                  <a:ext uri="{FF2B5EF4-FFF2-40B4-BE49-F238E27FC236}">
                    <a16:creationId xmlns:a16="http://schemas.microsoft.com/office/drawing/2014/main" id="{B8D59F26-64C3-4AA5-8C04-0E50AF3EF512}"/>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755" name="Line 2638">
                <a:extLst>
                  <a:ext uri="{FF2B5EF4-FFF2-40B4-BE49-F238E27FC236}">
                    <a16:creationId xmlns:a16="http://schemas.microsoft.com/office/drawing/2014/main" id="{B030B4A3-DE1C-4CCA-A739-ACA15C8FAEC3}"/>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756" name="Line 2639">
                <a:extLst>
                  <a:ext uri="{FF2B5EF4-FFF2-40B4-BE49-F238E27FC236}">
                    <a16:creationId xmlns:a16="http://schemas.microsoft.com/office/drawing/2014/main" id="{0990BBF3-9DE9-4537-BDD9-92EC65E90F63}"/>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757" name="Line 2640">
                <a:extLst>
                  <a:ext uri="{FF2B5EF4-FFF2-40B4-BE49-F238E27FC236}">
                    <a16:creationId xmlns:a16="http://schemas.microsoft.com/office/drawing/2014/main" id="{FB9E7605-2396-49F0-B8CD-30B938AEF8DF}"/>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758" name="Line 2641">
                <a:extLst>
                  <a:ext uri="{FF2B5EF4-FFF2-40B4-BE49-F238E27FC236}">
                    <a16:creationId xmlns:a16="http://schemas.microsoft.com/office/drawing/2014/main" id="{B63A0B66-82A9-458F-AB70-2C856773C5C1}"/>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grpSp>
        <p:grpSp>
          <p:nvGrpSpPr>
            <p:cNvPr id="8111" name="Group 2893">
              <a:extLst>
                <a:ext uri="{FF2B5EF4-FFF2-40B4-BE49-F238E27FC236}">
                  <a16:creationId xmlns:a16="http://schemas.microsoft.com/office/drawing/2014/main" id="{BB19FA06-8504-4D9B-9D7D-245E618A9980}"/>
                </a:ext>
              </a:extLst>
            </p:cNvPr>
            <p:cNvGrpSpPr>
              <a:grpSpLocks/>
            </p:cNvGrpSpPr>
            <p:nvPr/>
          </p:nvGrpSpPr>
          <p:grpSpPr bwMode="auto">
            <a:xfrm>
              <a:off x="790" y="1523"/>
              <a:ext cx="1206" cy="826"/>
              <a:chOff x="790" y="1523"/>
              <a:chExt cx="1206" cy="826"/>
            </a:xfrm>
          </p:grpSpPr>
          <p:sp>
            <p:nvSpPr>
              <p:cNvPr id="8309" name="Line 2643">
                <a:extLst>
                  <a:ext uri="{FF2B5EF4-FFF2-40B4-BE49-F238E27FC236}">
                    <a16:creationId xmlns:a16="http://schemas.microsoft.com/office/drawing/2014/main" id="{4549260E-BECB-4BA3-A9D7-AE941DE263F6}"/>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10" name="Line 2644">
                <a:extLst>
                  <a:ext uri="{FF2B5EF4-FFF2-40B4-BE49-F238E27FC236}">
                    <a16:creationId xmlns:a16="http://schemas.microsoft.com/office/drawing/2014/main" id="{917C779F-1F82-4699-AA97-25EAE22AA440}"/>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11" name="Line 2645">
                <a:extLst>
                  <a:ext uri="{FF2B5EF4-FFF2-40B4-BE49-F238E27FC236}">
                    <a16:creationId xmlns:a16="http://schemas.microsoft.com/office/drawing/2014/main" id="{508766F3-DC88-468B-A816-0807ACB24CEE}"/>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12" name="Line 2646">
                <a:extLst>
                  <a:ext uri="{FF2B5EF4-FFF2-40B4-BE49-F238E27FC236}">
                    <a16:creationId xmlns:a16="http://schemas.microsoft.com/office/drawing/2014/main" id="{BBA8B404-FF2A-4546-96B6-F8410E8FF19B}"/>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13" name="Line 2647">
                <a:extLst>
                  <a:ext uri="{FF2B5EF4-FFF2-40B4-BE49-F238E27FC236}">
                    <a16:creationId xmlns:a16="http://schemas.microsoft.com/office/drawing/2014/main" id="{B43E246C-4C74-434B-A0CF-5CE163A081AD}"/>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14" name="Line 2648">
                <a:extLst>
                  <a:ext uri="{FF2B5EF4-FFF2-40B4-BE49-F238E27FC236}">
                    <a16:creationId xmlns:a16="http://schemas.microsoft.com/office/drawing/2014/main" id="{00506825-3A5D-4152-B69F-20942C22AB4A}"/>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15" name="Rectangle 2649">
                <a:extLst>
                  <a:ext uri="{FF2B5EF4-FFF2-40B4-BE49-F238E27FC236}">
                    <a16:creationId xmlns:a16="http://schemas.microsoft.com/office/drawing/2014/main" id="{D826CCF7-DA1A-45E7-8E90-E46C5CDE1D21}"/>
                  </a:ext>
                </a:extLst>
              </p:cNvPr>
              <p:cNvSpPr>
                <a:spLocks noChangeArrowheads="1"/>
              </p:cNvSpPr>
              <p:nvPr/>
            </p:nvSpPr>
            <p:spPr bwMode="auto">
              <a:xfrm>
                <a:off x="1608" y="1523"/>
                <a:ext cx="388"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8316" name="Group 2652">
                <a:extLst>
                  <a:ext uri="{FF2B5EF4-FFF2-40B4-BE49-F238E27FC236}">
                    <a16:creationId xmlns:a16="http://schemas.microsoft.com/office/drawing/2014/main" id="{98E169AC-E084-46A1-A1F1-4E5BB8A6D509}"/>
                  </a:ext>
                </a:extLst>
              </p:cNvPr>
              <p:cNvGrpSpPr>
                <a:grpSpLocks/>
              </p:cNvGrpSpPr>
              <p:nvPr/>
            </p:nvGrpSpPr>
            <p:grpSpPr bwMode="auto">
              <a:xfrm>
                <a:off x="790" y="1805"/>
                <a:ext cx="385" cy="259"/>
                <a:chOff x="790" y="1805"/>
                <a:chExt cx="385" cy="259"/>
              </a:xfrm>
            </p:grpSpPr>
            <p:sp>
              <p:nvSpPr>
                <p:cNvPr id="8557" name="Rectangle 2650">
                  <a:extLst>
                    <a:ext uri="{FF2B5EF4-FFF2-40B4-BE49-F238E27FC236}">
                      <a16:creationId xmlns:a16="http://schemas.microsoft.com/office/drawing/2014/main" id="{49B0660B-75E2-48E5-8BFA-1C0C4D7C9D74}"/>
                    </a:ext>
                  </a:extLst>
                </p:cNvPr>
                <p:cNvSpPr>
                  <a:spLocks noChangeArrowheads="1"/>
                </p:cNvSpPr>
                <p:nvPr/>
              </p:nvSpPr>
              <p:spPr bwMode="auto">
                <a:xfrm>
                  <a:off x="790" y="1805"/>
                  <a:ext cx="385" cy="25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8558" name="Rectangle 2651">
                  <a:extLst>
                    <a:ext uri="{FF2B5EF4-FFF2-40B4-BE49-F238E27FC236}">
                      <a16:creationId xmlns:a16="http://schemas.microsoft.com/office/drawing/2014/main" id="{CDA8EDBA-CEDC-4CDD-BA61-48D7D7AAFEF0}"/>
                    </a:ext>
                  </a:extLst>
                </p:cNvPr>
                <p:cNvSpPr>
                  <a:spLocks noChangeArrowheads="1"/>
                </p:cNvSpPr>
                <p:nvPr/>
              </p:nvSpPr>
              <p:spPr bwMode="auto">
                <a:xfrm>
                  <a:off x="790" y="1805"/>
                  <a:ext cx="385" cy="259"/>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8317" name="Group 2655">
                <a:extLst>
                  <a:ext uri="{FF2B5EF4-FFF2-40B4-BE49-F238E27FC236}">
                    <a16:creationId xmlns:a16="http://schemas.microsoft.com/office/drawing/2014/main" id="{318EB55D-BBF1-4709-A8B7-1B8E94787BF4}"/>
                  </a:ext>
                </a:extLst>
              </p:cNvPr>
              <p:cNvGrpSpPr>
                <a:grpSpLocks/>
              </p:cNvGrpSpPr>
              <p:nvPr/>
            </p:nvGrpSpPr>
            <p:grpSpPr bwMode="auto">
              <a:xfrm>
                <a:off x="983" y="1841"/>
                <a:ext cx="9" cy="92"/>
                <a:chOff x="983" y="1841"/>
                <a:chExt cx="9" cy="92"/>
              </a:xfrm>
            </p:grpSpPr>
            <p:sp>
              <p:nvSpPr>
                <p:cNvPr id="8555" name="Freeform 2653">
                  <a:extLst>
                    <a:ext uri="{FF2B5EF4-FFF2-40B4-BE49-F238E27FC236}">
                      <a16:creationId xmlns:a16="http://schemas.microsoft.com/office/drawing/2014/main" id="{FB818CFF-E5B1-4942-8999-3BD8807CB763}"/>
                    </a:ext>
                  </a:extLst>
                </p:cNvPr>
                <p:cNvSpPr>
                  <a:spLocks/>
                </p:cNvSpPr>
                <p:nvPr/>
              </p:nvSpPr>
              <p:spPr bwMode="auto">
                <a:xfrm>
                  <a:off x="983" y="1841"/>
                  <a:ext cx="9" cy="92"/>
                </a:xfrm>
                <a:custGeom>
                  <a:avLst/>
                  <a:gdLst>
                    <a:gd name="T0" fmla="*/ 9 w 61"/>
                    <a:gd name="T1" fmla="*/ 0 h 600"/>
                    <a:gd name="T2" fmla="*/ 0 w 61"/>
                    <a:gd name="T3" fmla="*/ 0 h 600"/>
                    <a:gd name="T4" fmla="*/ 0 w 61"/>
                    <a:gd name="T5" fmla="*/ 92 h 600"/>
                    <a:gd name="T6" fmla="*/ 9 w 61"/>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1" h="600">
                      <a:moveTo>
                        <a:pt x="61" y="0"/>
                      </a:moveTo>
                      <a:cubicBezTo>
                        <a:pt x="46" y="0"/>
                        <a:pt x="16" y="0"/>
                        <a:pt x="0" y="0"/>
                      </a:cubicBezTo>
                      <a:lnTo>
                        <a:pt x="0" y="600"/>
                      </a:lnTo>
                      <a:lnTo>
                        <a:pt x="61" y="0"/>
                      </a:lnTo>
                      <a:close/>
                    </a:path>
                  </a:pathLst>
                </a:custGeom>
                <a:solidFill>
                  <a:srgbClr val="808080"/>
                </a:solidFill>
                <a:ln w="0">
                  <a:solidFill>
                    <a:srgbClr val="000000"/>
                  </a:solidFill>
                  <a:prstDash val="solid"/>
                  <a:round/>
                  <a:headEnd/>
                  <a:tailEnd/>
                </a:ln>
              </p:spPr>
              <p:txBody>
                <a:bodyPr/>
                <a:lstStyle/>
                <a:p>
                  <a:endParaRPr lang="en-GB"/>
                </a:p>
              </p:txBody>
            </p:sp>
            <p:sp>
              <p:nvSpPr>
                <p:cNvPr id="8556" name="Freeform 2654">
                  <a:extLst>
                    <a:ext uri="{FF2B5EF4-FFF2-40B4-BE49-F238E27FC236}">
                      <a16:creationId xmlns:a16="http://schemas.microsoft.com/office/drawing/2014/main" id="{B19BDBD4-EDC9-4291-9B3C-A3B30244AFC4}"/>
                    </a:ext>
                  </a:extLst>
                </p:cNvPr>
                <p:cNvSpPr>
                  <a:spLocks/>
                </p:cNvSpPr>
                <p:nvPr/>
              </p:nvSpPr>
              <p:spPr bwMode="auto">
                <a:xfrm>
                  <a:off x="983" y="1841"/>
                  <a:ext cx="9" cy="92"/>
                </a:xfrm>
                <a:custGeom>
                  <a:avLst/>
                  <a:gdLst>
                    <a:gd name="T0" fmla="*/ 9 w 61"/>
                    <a:gd name="T1" fmla="*/ 0 h 600"/>
                    <a:gd name="T2" fmla="*/ 0 w 61"/>
                    <a:gd name="T3" fmla="*/ 0 h 600"/>
                    <a:gd name="T4" fmla="*/ 0 w 61"/>
                    <a:gd name="T5" fmla="*/ 92 h 600"/>
                    <a:gd name="T6" fmla="*/ 9 w 61"/>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1" h="600">
                      <a:moveTo>
                        <a:pt x="61" y="0"/>
                      </a:moveTo>
                      <a:cubicBezTo>
                        <a:pt x="46" y="0"/>
                        <a:pt x="16" y="0"/>
                        <a:pt x="0" y="0"/>
                      </a:cubicBezTo>
                      <a:lnTo>
                        <a:pt x="0" y="600"/>
                      </a:lnTo>
                      <a:lnTo>
                        <a:pt x="61"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8318" name="Group 2658">
                <a:extLst>
                  <a:ext uri="{FF2B5EF4-FFF2-40B4-BE49-F238E27FC236}">
                    <a16:creationId xmlns:a16="http://schemas.microsoft.com/office/drawing/2014/main" id="{EAC4A246-9586-47CF-82E3-387CF2327A62}"/>
                  </a:ext>
                </a:extLst>
              </p:cNvPr>
              <p:cNvGrpSpPr>
                <a:grpSpLocks/>
              </p:cNvGrpSpPr>
              <p:nvPr/>
            </p:nvGrpSpPr>
            <p:grpSpPr bwMode="auto">
              <a:xfrm>
                <a:off x="983" y="1841"/>
                <a:ext cx="33" cy="92"/>
                <a:chOff x="983" y="1841"/>
                <a:chExt cx="33" cy="92"/>
              </a:xfrm>
            </p:grpSpPr>
            <p:sp>
              <p:nvSpPr>
                <p:cNvPr id="8553" name="Freeform 2656">
                  <a:extLst>
                    <a:ext uri="{FF2B5EF4-FFF2-40B4-BE49-F238E27FC236}">
                      <a16:creationId xmlns:a16="http://schemas.microsoft.com/office/drawing/2014/main" id="{6A15CE64-D0BE-436A-9F5B-69D1FE7E1ECA}"/>
                    </a:ext>
                  </a:extLst>
                </p:cNvPr>
                <p:cNvSpPr>
                  <a:spLocks/>
                </p:cNvSpPr>
                <p:nvPr/>
              </p:nvSpPr>
              <p:spPr bwMode="auto">
                <a:xfrm>
                  <a:off x="983" y="1841"/>
                  <a:ext cx="33" cy="92"/>
                </a:xfrm>
                <a:custGeom>
                  <a:avLst/>
                  <a:gdLst>
                    <a:gd name="T0" fmla="*/ 33 w 217"/>
                    <a:gd name="T1" fmla="*/ 5 h 600"/>
                    <a:gd name="T2" fmla="*/ 9 w 217"/>
                    <a:gd name="T3" fmla="*/ 0 h 600"/>
                    <a:gd name="T4" fmla="*/ 0 w 217"/>
                    <a:gd name="T5" fmla="*/ 92 h 600"/>
                    <a:gd name="T6" fmla="*/ 33 w 217"/>
                    <a:gd name="T7" fmla="*/ 5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7" h="600">
                      <a:moveTo>
                        <a:pt x="217" y="31"/>
                      </a:moveTo>
                      <a:cubicBezTo>
                        <a:pt x="171" y="16"/>
                        <a:pt x="124" y="0"/>
                        <a:pt x="62" y="0"/>
                      </a:cubicBezTo>
                      <a:lnTo>
                        <a:pt x="0" y="600"/>
                      </a:lnTo>
                      <a:lnTo>
                        <a:pt x="217" y="31"/>
                      </a:lnTo>
                      <a:close/>
                    </a:path>
                  </a:pathLst>
                </a:custGeom>
                <a:solidFill>
                  <a:srgbClr val="C0C0C0"/>
                </a:solidFill>
                <a:ln w="0">
                  <a:solidFill>
                    <a:srgbClr val="000000"/>
                  </a:solidFill>
                  <a:prstDash val="solid"/>
                  <a:round/>
                  <a:headEnd/>
                  <a:tailEnd/>
                </a:ln>
              </p:spPr>
              <p:txBody>
                <a:bodyPr/>
                <a:lstStyle/>
                <a:p>
                  <a:endParaRPr lang="en-GB"/>
                </a:p>
              </p:txBody>
            </p:sp>
            <p:sp>
              <p:nvSpPr>
                <p:cNvPr id="8554" name="Freeform 2657">
                  <a:extLst>
                    <a:ext uri="{FF2B5EF4-FFF2-40B4-BE49-F238E27FC236}">
                      <a16:creationId xmlns:a16="http://schemas.microsoft.com/office/drawing/2014/main" id="{C3CBA1C9-6B11-47A1-839C-74AE6AF6F766}"/>
                    </a:ext>
                  </a:extLst>
                </p:cNvPr>
                <p:cNvSpPr>
                  <a:spLocks/>
                </p:cNvSpPr>
                <p:nvPr/>
              </p:nvSpPr>
              <p:spPr bwMode="auto">
                <a:xfrm>
                  <a:off x="983" y="1841"/>
                  <a:ext cx="33" cy="92"/>
                </a:xfrm>
                <a:custGeom>
                  <a:avLst/>
                  <a:gdLst>
                    <a:gd name="T0" fmla="*/ 33 w 217"/>
                    <a:gd name="T1" fmla="*/ 5 h 600"/>
                    <a:gd name="T2" fmla="*/ 9 w 217"/>
                    <a:gd name="T3" fmla="*/ 0 h 600"/>
                    <a:gd name="T4" fmla="*/ 0 w 217"/>
                    <a:gd name="T5" fmla="*/ 92 h 600"/>
                    <a:gd name="T6" fmla="*/ 33 w 217"/>
                    <a:gd name="T7" fmla="*/ 5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7" h="600">
                      <a:moveTo>
                        <a:pt x="217" y="31"/>
                      </a:moveTo>
                      <a:cubicBezTo>
                        <a:pt x="171" y="16"/>
                        <a:pt x="124" y="0"/>
                        <a:pt x="62" y="0"/>
                      </a:cubicBezTo>
                      <a:lnTo>
                        <a:pt x="0" y="600"/>
                      </a:lnTo>
                      <a:lnTo>
                        <a:pt x="217" y="31"/>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8319" name="Group 2661">
                <a:extLst>
                  <a:ext uri="{FF2B5EF4-FFF2-40B4-BE49-F238E27FC236}">
                    <a16:creationId xmlns:a16="http://schemas.microsoft.com/office/drawing/2014/main" id="{A4611DD0-312F-4CD7-9A64-97FDFABBFABC}"/>
                  </a:ext>
                </a:extLst>
              </p:cNvPr>
              <p:cNvGrpSpPr>
                <a:grpSpLocks/>
              </p:cNvGrpSpPr>
              <p:nvPr/>
            </p:nvGrpSpPr>
            <p:grpSpPr bwMode="auto">
              <a:xfrm>
                <a:off x="983" y="1845"/>
                <a:ext cx="57" cy="88"/>
                <a:chOff x="983" y="1845"/>
                <a:chExt cx="57" cy="88"/>
              </a:xfrm>
            </p:grpSpPr>
            <p:sp>
              <p:nvSpPr>
                <p:cNvPr id="8551" name="Freeform 2659">
                  <a:extLst>
                    <a:ext uri="{FF2B5EF4-FFF2-40B4-BE49-F238E27FC236}">
                      <a16:creationId xmlns:a16="http://schemas.microsoft.com/office/drawing/2014/main" id="{9C162D0C-AF55-4C26-93E1-513C51786022}"/>
                    </a:ext>
                  </a:extLst>
                </p:cNvPr>
                <p:cNvSpPr>
                  <a:spLocks/>
                </p:cNvSpPr>
                <p:nvPr/>
              </p:nvSpPr>
              <p:spPr bwMode="auto">
                <a:xfrm>
                  <a:off x="983" y="1845"/>
                  <a:ext cx="57" cy="88"/>
                </a:xfrm>
                <a:custGeom>
                  <a:avLst/>
                  <a:gdLst>
                    <a:gd name="T0" fmla="*/ 57 w 367"/>
                    <a:gd name="T1" fmla="*/ 17 h 572"/>
                    <a:gd name="T2" fmla="*/ 33 w 367"/>
                    <a:gd name="T3" fmla="*/ 0 h 572"/>
                    <a:gd name="T4" fmla="*/ 0 w 367"/>
                    <a:gd name="T5" fmla="*/ 88 h 572"/>
                    <a:gd name="T6" fmla="*/ 57 w 367"/>
                    <a:gd name="T7" fmla="*/ 17 h 5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67" h="572">
                      <a:moveTo>
                        <a:pt x="367" y="108"/>
                      </a:moveTo>
                      <a:cubicBezTo>
                        <a:pt x="321" y="62"/>
                        <a:pt x="275" y="31"/>
                        <a:pt x="214" y="0"/>
                      </a:cubicBezTo>
                      <a:lnTo>
                        <a:pt x="0" y="572"/>
                      </a:lnTo>
                      <a:lnTo>
                        <a:pt x="367" y="108"/>
                      </a:lnTo>
                      <a:close/>
                    </a:path>
                  </a:pathLst>
                </a:custGeom>
                <a:solidFill>
                  <a:srgbClr val="000000"/>
                </a:solidFill>
                <a:ln w="0">
                  <a:solidFill>
                    <a:srgbClr val="000000"/>
                  </a:solidFill>
                  <a:prstDash val="solid"/>
                  <a:round/>
                  <a:headEnd/>
                  <a:tailEnd/>
                </a:ln>
              </p:spPr>
              <p:txBody>
                <a:bodyPr/>
                <a:lstStyle/>
                <a:p>
                  <a:endParaRPr lang="en-GB"/>
                </a:p>
              </p:txBody>
            </p:sp>
            <p:sp>
              <p:nvSpPr>
                <p:cNvPr id="8552" name="Freeform 2660">
                  <a:extLst>
                    <a:ext uri="{FF2B5EF4-FFF2-40B4-BE49-F238E27FC236}">
                      <a16:creationId xmlns:a16="http://schemas.microsoft.com/office/drawing/2014/main" id="{1B8F4CD8-30C2-4582-B3C5-21D47485BE06}"/>
                    </a:ext>
                  </a:extLst>
                </p:cNvPr>
                <p:cNvSpPr>
                  <a:spLocks/>
                </p:cNvSpPr>
                <p:nvPr/>
              </p:nvSpPr>
              <p:spPr bwMode="auto">
                <a:xfrm>
                  <a:off x="983" y="1845"/>
                  <a:ext cx="57" cy="88"/>
                </a:xfrm>
                <a:custGeom>
                  <a:avLst/>
                  <a:gdLst>
                    <a:gd name="T0" fmla="*/ 57 w 367"/>
                    <a:gd name="T1" fmla="*/ 17 h 572"/>
                    <a:gd name="T2" fmla="*/ 33 w 367"/>
                    <a:gd name="T3" fmla="*/ 0 h 572"/>
                    <a:gd name="T4" fmla="*/ 0 w 367"/>
                    <a:gd name="T5" fmla="*/ 88 h 572"/>
                    <a:gd name="T6" fmla="*/ 57 w 367"/>
                    <a:gd name="T7" fmla="*/ 17 h 5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67" h="572">
                      <a:moveTo>
                        <a:pt x="367" y="108"/>
                      </a:moveTo>
                      <a:cubicBezTo>
                        <a:pt x="321" y="62"/>
                        <a:pt x="275" y="31"/>
                        <a:pt x="214" y="0"/>
                      </a:cubicBezTo>
                      <a:lnTo>
                        <a:pt x="0" y="572"/>
                      </a:lnTo>
                      <a:lnTo>
                        <a:pt x="367" y="108"/>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8320" name="Group 2664">
                <a:extLst>
                  <a:ext uri="{FF2B5EF4-FFF2-40B4-BE49-F238E27FC236}">
                    <a16:creationId xmlns:a16="http://schemas.microsoft.com/office/drawing/2014/main" id="{E9CA911F-A2F0-4609-A46E-EF31F62F4B30}"/>
                  </a:ext>
                </a:extLst>
              </p:cNvPr>
              <p:cNvGrpSpPr>
                <a:grpSpLocks/>
              </p:cNvGrpSpPr>
              <p:nvPr/>
            </p:nvGrpSpPr>
            <p:grpSpPr bwMode="auto">
              <a:xfrm>
                <a:off x="890" y="1841"/>
                <a:ext cx="185" cy="185"/>
                <a:chOff x="890" y="1841"/>
                <a:chExt cx="185" cy="185"/>
              </a:xfrm>
            </p:grpSpPr>
            <p:sp>
              <p:nvSpPr>
                <p:cNvPr id="8549" name="Freeform 2662">
                  <a:extLst>
                    <a:ext uri="{FF2B5EF4-FFF2-40B4-BE49-F238E27FC236}">
                      <a16:creationId xmlns:a16="http://schemas.microsoft.com/office/drawing/2014/main" id="{89DCBD71-3766-4991-B677-FBA919679B55}"/>
                    </a:ext>
                  </a:extLst>
                </p:cNvPr>
                <p:cNvSpPr>
                  <a:spLocks/>
                </p:cNvSpPr>
                <p:nvPr/>
              </p:nvSpPr>
              <p:spPr bwMode="auto">
                <a:xfrm>
                  <a:off x="890" y="1841"/>
                  <a:ext cx="185" cy="185"/>
                </a:xfrm>
                <a:custGeom>
                  <a:avLst/>
                  <a:gdLst>
                    <a:gd name="T0" fmla="*/ 90 w 1205"/>
                    <a:gd name="T1" fmla="*/ 0 h 1200"/>
                    <a:gd name="T2" fmla="*/ 0 w 1205"/>
                    <a:gd name="T3" fmla="*/ 90 h 1200"/>
                    <a:gd name="T4" fmla="*/ 93 w 1205"/>
                    <a:gd name="T5" fmla="*/ 185 h 1200"/>
                    <a:gd name="T6" fmla="*/ 185 w 1205"/>
                    <a:gd name="T7" fmla="*/ 93 h 1200"/>
                    <a:gd name="T8" fmla="*/ 150 w 1205"/>
                    <a:gd name="T9" fmla="*/ 21 h 1200"/>
                    <a:gd name="T10" fmla="*/ 93 w 1205"/>
                    <a:gd name="T11" fmla="*/ 93 h 1200"/>
                    <a:gd name="T12" fmla="*/ 90 w 1205"/>
                    <a:gd name="T13" fmla="*/ 0 h 12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5" h="1200">
                      <a:moveTo>
                        <a:pt x="587" y="0"/>
                      </a:moveTo>
                      <a:cubicBezTo>
                        <a:pt x="263" y="0"/>
                        <a:pt x="0" y="262"/>
                        <a:pt x="0" y="585"/>
                      </a:cubicBezTo>
                      <a:cubicBezTo>
                        <a:pt x="0" y="923"/>
                        <a:pt x="263" y="1200"/>
                        <a:pt x="603" y="1200"/>
                      </a:cubicBezTo>
                      <a:cubicBezTo>
                        <a:pt x="927" y="1200"/>
                        <a:pt x="1205" y="923"/>
                        <a:pt x="1205" y="600"/>
                      </a:cubicBezTo>
                      <a:cubicBezTo>
                        <a:pt x="1190" y="416"/>
                        <a:pt x="1113" y="246"/>
                        <a:pt x="974" y="139"/>
                      </a:cubicBezTo>
                      <a:lnTo>
                        <a:pt x="603" y="600"/>
                      </a:lnTo>
                      <a:lnTo>
                        <a:pt x="587" y="0"/>
                      </a:lnTo>
                      <a:close/>
                    </a:path>
                  </a:pathLst>
                </a:custGeom>
                <a:solidFill>
                  <a:srgbClr val="FFFFFF"/>
                </a:solidFill>
                <a:ln w="0">
                  <a:solidFill>
                    <a:srgbClr val="000000"/>
                  </a:solidFill>
                  <a:prstDash val="solid"/>
                  <a:round/>
                  <a:headEnd/>
                  <a:tailEnd/>
                </a:ln>
              </p:spPr>
              <p:txBody>
                <a:bodyPr/>
                <a:lstStyle/>
                <a:p>
                  <a:endParaRPr lang="en-GB"/>
                </a:p>
              </p:txBody>
            </p:sp>
            <p:sp>
              <p:nvSpPr>
                <p:cNvPr id="8550" name="Freeform 2663">
                  <a:extLst>
                    <a:ext uri="{FF2B5EF4-FFF2-40B4-BE49-F238E27FC236}">
                      <a16:creationId xmlns:a16="http://schemas.microsoft.com/office/drawing/2014/main" id="{FB1B7C94-07AF-42EC-A969-D8F0A0EE8872}"/>
                    </a:ext>
                  </a:extLst>
                </p:cNvPr>
                <p:cNvSpPr>
                  <a:spLocks/>
                </p:cNvSpPr>
                <p:nvPr/>
              </p:nvSpPr>
              <p:spPr bwMode="auto">
                <a:xfrm>
                  <a:off x="890" y="1841"/>
                  <a:ext cx="185" cy="185"/>
                </a:xfrm>
                <a:custGeom>
                  <a:avLst/>
                  <a:gdLst>
                    <a:gd name="T0" fmla="*/ 90 w 1205"/>
                    <a:gd name="T1" fmla="*/ 0 h 1200"/>
                    <a:gd name="T2" fmla="*/ 0 w 1205"/>
                    <a:gd name="T3" fmla="*/ 90 h 1200"/>
                    <a:gd name="T4" fmla="*/ 93 w 1205"/>
                    <a:gd name="T5" fmla="*/ 185 h 1200"/>
                    <a:gd name="T6" fmla="*/ 185 w 1205"/>
                    <a:gd name="T7" fmla="*/ 93 h 1200"/>
                    <a:gd name="T8" fmla="*/ 150 w 1205"/>
                    <a:gd name="T9" fmla="*/ 21 h 1200"/>
                    <a:gd name="T10" fmla="*/ 93 w 1205"/>
                    <a:gd name="T11" fmla="*/ 93 h 1200"/>
                    <a:gd name="T12" fmla="*/ 90 w 1205"/>
                    <a:gd name="T13" fmla="*/ 0 h 12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5" h="1200">
                      <a:moveTo>
                        <a:pt x="587" y="0"/>
                      </a:moveTo>
                      <a:cubicBezTo>
                        <a:pt x="263" y="0"/>
                        <a:pt x="0" y="262"/>
                        <a:pt x="0" y="585"/>
                      </a:cubicBezTo>
                      <a:cubicBezTo>
                        <a:pt x="0" y="923"/>
                        <a:pt x="263" y="1200"/>
                        <a:pt x="603" y="1200"/>
                      </a:cubicBezTo>
                      <a:cubicBezTo>
                        <a:pt x="927" y="1200"/>
                        <a:pt x="1205" y="923"/>
                        <a:pt x="1205" y="600"/>
                      </a:cubicBezTo>
                      <a:cubicBezTo>
                        <a:pt x="1190" y="416"/>
                        <a:pt x="1113" y="246"/>
                        <a:pt x="974" y="139"/>
                      </a:cubicBezTo>
                      <a:lnTo>
                        <a:pt x="603" y="600"/>
                      </a:lnTo>
                      <a:lnTo>
                        <a:pt x="587"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8321" name="Line 2665">
                <a:extLst>
                  <a:ext uri="{FF2B5EF4-FFF2-40B4-BE49-F238E27FC236}">
                    <a16:creationId xmlns:a16="http://schemas.microsoft.com/office/drawing/2014/main" id="{6B0A174E-7838-445B-A5A8-B4C3EB68B5BD}"/>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22" name="Line 2666">
                <a:extLst>
                  <a:ext uri="{FF2B5EF4-FFF2-40B4-BE49-F238E27FC236}">
                    <a16:creationId xmlns:a16="http://schemas.microsoft.com/office/drawing/2014/main" id="{09DC1CE4-D998-4A95-9F82-541208FBCC95}"/>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23" name="Line 2667">
                <a:extLst>
                  <a:ext uri="{FF2B5EF4-FFF2-40B4-BE49-F238E27FC236}">
                    <a16:creationId xmlns:a16="http://schemas.microsoft.com/office/drawing/2014/main" id="{8FA92C45-B5C3-465E-88D8-874AA1907B5D}"/>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24" name="Line 2668">
                <a:extLst>
                  <a:ext uri="{FF2B5EF4-FFF2-40B4-BE49-F238E27FC236}">
                    <a16:creationId xmlns:a16="http://schemas.microsoft.com/office/drawing/2014/main" id="{BAB2DF59-576D-41A0-95EB-AEAA5CC91E5F}"/>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25" name="Line 2669">
                <a:extLst>
                  <a:ext uri="{FF2B5EF4-FFF2-40B4-BE49-F238E27FC236}">
                    <a16:creationId xmlns:a16="http://schemas.microsoft.com/office/drawing/2014/main" id="{10020643-6D49-4C7F-AD92-64F870460837}"/>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26" name="Line 2670">
                <a:extLst>
                  <a:ext uri="{FF2B5EF4-FFF2-40B4-BE49-F238E27FC236}">
                    <a16:creationId xmlns:a16="http://schemas.microsoft.com/office/drawing/2014/main" id="{E4EE2603-DD05-4F63-844E-313942DE18ED}"/>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27" name="Line 2671">
                <a:extLst>
                  <a:ext uri="{FF2B5EF4-FFF2-40B4-BE49-F238E27FC236}">
                    <a16:creationId xmlns:a16="http://schemas.microsoft.com/office/drawing/2014/main" id="{7A9B8E5A-C0E4-48DB-B87B-BB598A9C0CBB}"/>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28" name="Line 2672">
                <a:extLst>
                  <a:ext uri="{FF2B5EF4-FFF2-40B4-BE49-F238E27FC236}">
                    <a16:creationId xmlns:a16="http://schemas.microsoft.com/office/drawing/2014/main" id="{B7A47078-20BC-404F-B334-DB86D7C10838}"/>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29" name="Line 2673">
                <a:extLst>
                  <a:ext uri="{FF2B5EF4-FFF2-40B4-BE49-F238E27FC236}">
                    <a16:creationId xmlns:a16="http://schemas.microsoft.com/office/drawing/2014/main" id="{637B7BB9-FC39-4EFD-9CD6-2E4248795E0C}"/>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30" name="Line 2674">
                <a:extLst>
                  <a:ext uri="{FF2B5EF4-FFF2-40B4-BE49-F238E27FC236}">
                    <a16:creationId xmlns:a16="http://schemas.microsoft.com/office/drawing/2014/main" id="{C952ED06-9919-4360-B0C9-AF51DE76BCAB}"/>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31" name="Line 2675">
                <a:extLst>
                  <a:ext uri="{FF2B5EF4-FFF2-40B4-BE49-F238E27FC236}">
                    <a16:creationId xmlns:a16="http://schemas.microsoft.com/office/drawing/2014/main" id="{87D433B3-A79F-45A2-9C1B-B9EA44FB71D6}"/>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32" name="Line 2676">
                <a:extLst>
                  <a:ext uri="{FF2B5EF4-FFF2-40B4-BE49-F238E27FC236}">
                    <a16:creationId xmlns:a16="http://schemas.microsoft.com/office/drawing/2014/main" id="{BDA866F1-E20F-4C60-946C-983F5BA92A94}"/>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33" name="Line 2677">
                <a:extLst>
                  <a:ext uri="{FF2B5EF4-FFF2-40B4-BE49-F238E27FC236}">
                    <a16:creationId xmlns:a16="http://schemas.microsoft.com/office/drawing/2014/main" id="{DADC49F1-BA64-4350-8EC8-B2BD3ADCAAE0}"/>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34" name="Line 2678">
                <a:extLst>
                  <a:ext uri="{FF2B5EF4-FFF2-40B4-BE49-F238E27FC236}">
                    <a16:creationId xmlns:a16="http://schemas.microsoft.com/office/drawing/2014/main" id="{A93D0C6A-81A9-422D-ACCF-63F44A492BF1}"/>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35" name="Line 2679">
                <a:extLst>
                  <a:ext uri="{FF2B5EF4-FFF2-40B4-BE49-F238E27FC236}">
                    <a16:creationId xmlns:a16="http://schemas.microsoft.com/office/drawing/2014/main" id="{2953F40D-09DD-4709-854B-2F4FC8918AA2}"/>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36" name="Line 2680">
                <a:extLst>
                  <a:ext uri="{FF2B5EF4-FFF2-40B4-BE49-F238E27FC236}">
                    <a16:creationId xmlns:a16="http://schemas.microsoft.com/office/drawing/2014/main" id="{9B674DC8-9F95-4F83-9208-A288F0B66A96}"/>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37" name="Line 2681">
                <a:extLst>
                  <a:ext uri="{FF2B5EF4-FFF2-40B4-BE49-F238E27FC236}">
                    <a16:creationId xmlns:a16="http://schemas.microsoft.com/office/drawing/2014/main" id="{D769FB52-20E3-46C3-9C49-CA8150375E97}"/>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38" name="Line 2682">
                <a:extLst>
                  <a:ext uri="{FF2B5EF4-FFF2-40B4-BE49-F238E27FC236}">
                    <a16:creationId xmlns:a16="http://schemas.microsoft.com/office/drawing/2014/main" id="{BD245614-8175-4763-BE0A-0B6B7707AFC5}"/>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39" name="Line 2683">
                <a:extLst>
                  <a:ext uri="{FF2B5EF4-FFF2-40B4-BE49-F238E27FC236}">
                    <a16:creationId xmlns:a16="http://schemas.microsoft.com/office/drawing/2014/main" id="{04F57D0B-775D-4E5A-B23D-0BBABC8E58E4}"/>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40" name="Line 2684">
                <a:extLst>
                  <a:ext uri="{FF2B5EF4-FFF2-40B4-BE49-F238E27FC236}">
                    <a16:creationId xmlns:a16="http://schemas.microsoft.com/office/drawing/2014/main" id="{6881CB05-06BB-46CC-90A8-6C8238DA0F48}"/>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41" name="Line 2685">
                <a:extLst>
                  <a:ext uri="{FF2B5EF4-FFF2-40B4-BE49-F238E27FC236}">
                    <a16:creationId xmlns:a16="http://schemas.microsoft.com/office/drawing/2014/main" id="{658E121F-78D7-4B82-BC0E-2EE665379B5B}"/>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42" name="Line 2686">
                <a:extLst>
                  <a:ext uri="{FF2B5EF4-FFF2-40B4-BE49-F238E27FC236}">
                    <a16:creationId xmlns:a16="http://schemas.microsoft.com/office/drawing/2014/main" id="{B42E31EB-C2E2-46AC-98E8-926FE3480EAB}"/>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43" name="Line 2687">
                <a:extLst>
                  <a:ext uri="{FF2B5EF4-FFF2-40B4-BE49-F238E27FC236}">
                    <a16:creationId xmlns:a16="http://schemas.microsoft.com/office/drawing/2014/main" id="{56822229-BD33-4B8D-9EE7-2EEF6507C2ED}"/>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44" name="Line 2688">
                <a:extLst>
                  <a:ext uri="{FF2B5EF4-FFF2-40B4-BE49-F238E27FC236}">
                    <a16:creationId xmlns:a16="http://schemas.microsoft.com/office/drawing/2014/main" id="{DA0683D8-FE83-429B-9AD5-3F4B29FA7372}"/>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45" name="Line 2689">
                <a:extLst>
                  <a:ext uri="{FF2B5EF4-FFF2-40B4-BE49-F238E27FC236}">
                    <a16:creationId xmlns:a16="http://schemas.microsoft.com/office/drawing/2014/main" id="{66CC4DCB-7AAD-468F-B6CD-F61911CDD43E}"/>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46" name="Line 2690">
                <a:extLst>
                  <a:ext uri="{FF2B5EF4-FFF2-40B4-BE49-F238E27FC236}">
                    <a16:creationId xmlns:a16="http://schemas.microsoft.com/office/drawing/2014/main" id="{42D030A7-5765-4954-A95E-12170D91D600}"/>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47" name="Line 2691">
                <a:extLst>
                  <a:ext uri="{FF2B5EF4-FFF2-40B4-BE49-F238E27FC236}">
                    <a16:creationId xmlns:a16="http://schemas.microsoft.com/office/drawing/2014/main" id="{4EFE4B94-D965-4B49-8F7A-48E2BD9843B5}"/>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48" name="Line 2692">
                <a:extLst>
                  <a:ext uri="{FF2B5EF4-FFF2-40B4-BE49-F238E27FC236}">
                    <a16:creationId xmlns:a16="http://schemas.microsoft.com/office/drawing/2014/main" id="{E6B38540-070C-42B4-954B-6317672BF42C}"/>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49" name="Line 2693">
                <a:extLst>
                  <a:ext uri="{FF2B5EF4-FFF2-40B4-BE49-F238E27FC236}">
                    <a16:creationId xmlns:a16="http://schemas.microsoft.com/office/drawing/2014/main" id="{C7DE2A00-922D-489C-B23A-3B150E8D44AE}"/>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50" name="Line 2694">
                <a:extLst>
                  <a:ext uri="{FF2B5EF4-FFF2-40B4-BE49-F238E27FC236}">
                    <a16:creationId xmlns:a16="http://schemas.microsoft.com/office/drawing/2014/main" id="{499C6DDD-C094-4E04-8464-37953057ADA2}"/>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51" name="Line 2695">
                <a:extLst>
                  <a:ext uri="{FF2B5EF4-FFF2-40B4-BE49-F238E27FC236}">
                    <a16:creationId xmlns:a16="http://schemas.microsoft.com/office/drawing/2014/main" id="{36B601B2-1091-4863-A334-6FC707C0114A}"/>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52" name="Line 2696">
                <a:extLst>
                  <a:ext uri="{FF2B5EF4-FFF2-40B4-BE49-F238E27FC236}">
                    <a16:creationId xmlns:a16="http://schemas.microsoft.com/office/drawing/2014/main" id="{0F83DDE8-F0A1-4974-B184-9604A7EFBDC7}"/>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53" name="Line 2697">
                <a:extLst>
                  <a:ext uri="{FF2B5EF4-FFF2-40B4-BE49-F238E27FC236}">
                    <a16:creationId xmlns:a16="http://schemas.microsoft.com/office/drawing/2014/main" id="{9AB9E229-D505-469E-A5BF-35E537433535}"/>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54" name="Line 2698">
                <a:extLst>
                  <a:ext uri="{FF2B5EF4-FFF2-40B4-BE49-F238E27FC236}">
                    <a16:creationId xmlns:a16="http://schemas.microsoft.com/office/drawing/2014/main" id="{9E6B284F-9BB3-4380-86BD-3650E05460EE}"/>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55" name="Rectangle 2699">
                <a:extLst>
                  <a:ext uri="{FF2B5EF4-FFF2-40B4-BE49-F238E27FC236}">
                    <a16:creationId xmlns:a16="http://schemas.microsoft.com/office/drawing/2014/main" id="{0310F7C4-27AB-419D-B501-E77033079263}"/>
                  </a:ext>
                </a:extLst>
              </p:cNvPr>
              <p:cNvSpPr>
                <a:spLocks noChangeArrowheads="1"/>
              </p:cNvSpPr>
              <p:nvPr/>
            </p:nvSpPr>
            <p:spPr bwMode="auto">
              <a:xfrm>
                <a:off x="790" y="1805"/>
                <a:ext cx="385" cy="259"/>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8356" name="Group 2702">
                <a:extLst>
                  <a:ext uri="{FF2B5EF4-FFF2-40B4-BE49-F238E27FC236}">
                    <a16:creationId xmlns:a16="http://schemas.microsoft.com/office/drawing/2014/main" id="{5C413325-0360-48CA-BBE8-0D0E9E972B15}"/>
                  </a:ext>
                </a:extLst>
              </p:cNvPr>
              <p:cNvGrpSpPr>
                <a:grpSpLocks/>
              </p:cNvGrpSpPr>
              <p:nvPr/>
            </p:nvGrpSpPr>
            <p:grpSpPr bwMode="auto">
              <a:xfrm>
                <a:off x="1197" y="1805"/>
                <a:ext cx="388" cy="262"/>
                <a:chOff x="1197" y="1805"/>
                <a:chExt cx="388" cy="262"/>
              </a:xfrm>
            </p:grpSpPr>
            <p:sp>
              <p:nvSpPr>
                <p:cNvPr id="8547" name="Rectangle 2700">
                  <a:extLst>
                    <a:ext uri="{FF2B5EF4-FFF2-40B4-BE49-F238E27FC236}">
                      <a16:creationId xmlns:a16="http://schemas.microsoft.com/office/drawing/2014/main" id="{8003E6CD-D5BC-46FA-AC09-EF60CEFEE48F}"/>
                    </a:ext>
                  </a:extLst>
                </p:cNvPr>
                <p:cNvSpPr>
                  <a:spLocks noChangeArrowheads="1"/>
                </p:cNvSpPr>
                <p:nvPr/>
              </p:nvSpPr>
              <p:spPr bwMode="auto">
                <a:xfrm>
                  <a:off x="1197" y="1805"/>
                  <a:ext cx="388" cy="2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8548" name="Rectangle 2701">
                  <a:extLst>
                    <a:ext uri="{FF2B5EF4-FFF2-40B4-BE49-F238E27FC236}">
                      <a16:creationId xmlns:a16="http://schemas.microsoft.com/office/drawing/2014/main" id="{17B8D6D5-5924-445B-AA08-DB776A3945A7}"/>
                    </a:ext>
                  </a:extLst>
                </p:cNvPr>
                <p:cNvSpPr>
                  <a:spLocks noChangeArrowheads="1"/>
                </p:cNvSpPr>
                <p:nvPr/>
              </p:nvSpPr>
              <p:spPr bwMode="auto">
                <a:xfrm>
                  <a:off x="1197" y="1805"/>
                  <a:ext cx="388" cy="262"/>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8357" name="Group 2705">
                <a:extLst>
                  <a:ext uri="{FF2B5EF4-FFF2-40B4-BE49-F238E27FC236}">
                    <a16:creationId xmlns:a16="http://schemas.microsoft.com/office/drawing/2014/main" id="{733ACAA1-6C2A-44C4-8CAD-70F56404A2BE}"/>
                  </a:ext>
                </a:extLst>
              </p:cNvPr>
              <p:cNvGrpSpPr>
                <a:grpSpLocks/>
              </p:cNvGrpSpPr>
              <p:nvPr/>
            </p:nvGrpSpPr>
            <p:grpSpPr bwMode="auto">
              <a:xfrm>
                <a:off x="1389" y="1838"/>
                <a:ext cx="18" cy="95"/>
                <a:chOff x="1389" y="1838"/>
                <a:chExt cx="18" cy="95"/>
              </a:xfrm>
            </p:grpSpPr>
            <p:sp>
              <p:nvSpPr>
                <p:cNvPr id="8545" name="Freeform 2703">
                  <a:extLst>
                    <a:ext uri="{FF2B5EF4-FFF2-40B4-BE49-F238E27FC236}">
                      <a16:creationId xmlns:a16="http://schemas.microsoft.com/office/drawing/2014/main" id="{81FA1138-563C-4412-A5FC-3276245217FC}"/>
                    </a:ext>
                  </a:extLst>
                </p:cNvPr>
                <p:cNvSpPr>
                  <a:spLocks/>
                </p:cNvSpPr>
                <p:nvPr/>
              </p:nvSpPr>
              <p:spPr bwMode="auto">
                <a:xfrm>
                  <a:off x="1389" y="1838"/>
                  <a:ext cx="18" cy="95"/>
                </a:xfrm>
                <a:custGeom>
                  <a:avLst/>
                  <a:gdLst>
                    <a:gd name="T0" fmla="*/ 18 w 111"/>
                    <a:gd name="T1" fmla="*/ 2 h 617"/>
                    <a:gd name="T2" fmla="*/ 0 w 111"/>
                    <a:gd name="T3" fmla="*/ 2 h 617"/>
                    <a:gd name="T4" fmla="*/ 0 w 111"/>
                    <a:gd name="T5" fmla="*/ 2 h 617"/>
                    <a:gd name="T6" fmla="*/ 0 w 111"/>
                    <a:gd name="T7" fmla="*/ 95 h 617"/>
                    <a:gd name="T8" fmla="*/ 18 w 111"/>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1" h="617">
                      <a:moveTo>
                        <a:pt x="111" y="16"/>
                      </a:moveTo>
                      <a:cubicBezTo>
                        <a:pt x="64" y="16"/>
                        <a:pt x="32" y="16"/>
                        <a:pt x="0" y="16"/>
                      </a:cubicBezTo>
                      <a:cubicBezTo>
                        <a:pt x="0" y="0"/>
                        <a:pt x="0" y="16"/>
                        <a:pt x="0" y="16"/>
                      </a:cubicBezTo>
                      <a:lnTo>
                        <a:pt x="0" y="617"/>
                      </a:lnTo>
                      <a:lnTo>
                        <a:pt x="111" y="16"/>
                      </a:lnTo>
                      <a:close/>
                    </a:path>
                  </a:pathLst>
                </a:custGeom>
                <a:solidFill>
                  <a:srgbClr val="808080"/>
                </a:solidFill>
                <a:ln w="0">
                  <a:solidFill>
                    <a:srgbClr val="000000"/>
                  </a:solidFill>
                  <a:prstDash val="solid"/>
                  <a:round/>
                  <a:headEnd/>
                  <a:tailEnd/>
                </a:ln>
              </p:spPr>
              <p:txBody>
                <a:bodyPr/>
                <a:lstStyle/>
                <a:p>
                  <a:endParaRPr lang="en-GB"/>
                </a:p>
              </p:txBody>
            </p:sp>
            <p:sp>
              <p:nvSpPr>
                <p:cNvPr id="8546" name="Freeform 2704">
                  <a:extLst>
                    <a:ext uri="{FF2B5EF4-FFF2-40B4-BE49-F238E27FC236}">
                      <a16:creationId xmlns:a16="http://schemas.microsoft.com/office/drawing/2014/main" id="{55CBD885-B376-4E77-B21E-2234F93A3586}"/>
                    </a:ext>
                  </a:extLst>
                </p:cNvPr>
                <p:cNvSpPr>
                  <a:spLocks/>
                </p:cNvSpPr>
                <p:nvPr/>
              </p:nvSpPr>
              <p:spPr bwMode="auto">
                <a:xfrm>
                  <a:off x="1389" y="1838"/>
                  <a:ext cx="18" cy="95"/>
                </a:xfrm>
                <a:custGeom>
                  <a:avLst/>
                  <a:gdLst>
                    <a:gd name="T0" fmla="*/ 18 w 111"/>
                    <a:gd name="T1" fmla="*/ 2 h 617"/>
                    <a:gd name="T2" fmla="*/ 0 w 111"/>
                    <a:gd name="T3" fmla="*/ 2 h 617"/>
                    <a:gd name="T4" fmla="*/ 0 w 111"/>
                    <a:gd name="T5" fmla="*/ 2 h 617"/>
                    <a:gd name="T6" fmla="*/ 0 w 111"/>
                    <a:gd name="T7" fmla="*/ 95 h 617"/>
                    <a:gd name="T8" fmla="*/ 18 w 111"/>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1" h="617">
                      <a:moveTo>
                        <a:pt x="111" y="16"/>
                      </a:moveTo>
                      <a:cubicBezTo>
                        <a:pt x="64" y="16"/>
                        <a:pt x="32" y="16"/>
                        <a:pt x="0" y="16"/>
                      </a:cubicBezTo>
                      <a:cubicBezTo>
                        <a:pt x="0" y="0"/>
                        <a:pt x="0" y="16"/>
                        <a:pt x="0" y="16"/>
                      </a:cubicBezTo>
                      <a:lnTo>
                        <a:pt x="0" y="617"/>
                      </a:lnTo>
                      <a:lnTo>
                        <a:pt x="111" y="16"/>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8358" name="Group 2708">
                <a:extLst>
                  <a:ext uri="{FF2B5EF4-FFF2-40B4-BE49-F238E27FC236}">
                    <a16:creationId xmlns:a16="http://schemas.microsoft.com/office/drawing/2014/main" id="{DFAC1B17-E159-49B7-8602-588BB100C1B9}"/>
                  </a:ext>
                </a:extLst>
              </p:cNvPr>
              <p:cNvGrpSpPr>
                <a:grpSpLocks/>
              </p:cNvGrpSpPr>
              <p:nvPr/>
            </p:nvGrpSpPr>
            <p:grpSpPr bwMode="auto">
              <a:xfrm>
                <a:off x="1389" y="1841"/>
                <a:ext cx="43" cy="92"/>
                <a:chOff x="1389" y="1841"/>
                <a:chExt cx="43" cy="92"/>
              </a:xfrm>
            </p:grpSpPr>
            <p:sp>
              <p:nvSpPr>
                <p:cNvPr id="8543" name="Freeform 2706">
                  <a:extLst>
                    <a:ext uri="{FF2B5EF4-FFF2-40B4-BE49-F238E27FC236}">
                      <a16:creationId xmlns:a16="http://schemas.microsoft.com/office/drawing/2014/main" id="{7CDC2866-EFA4-4076-AC88-6DD85675A835}"/>
                    </a:ext>
                  </a:extLst>
                </p:cNvPr>
                <p:cNvSpPr>
                  <a:spLocks/>
                </p:cNvSpPr>
                <p:nvPr/>
              </p:nvSpPr>
              <p:spPr bwMode="auto">
                <a:xfrm>
                  <a:off x="1389" y="1841"/>
                  <a:ext cx="43" cy="92"/>
                </a:xfrm>
                <a:custGeom>
                  <a:avLst/>
                  <a:gdLst>
                    <a:gd name="T0" fmla="*/ 43 w 278"/>
                    <a:gd name="T1" fmla="*/ 10 h 600"/>
                    <a:gd name="T2" fmla="*/ 17 w 278"/>
                    <a:gd name="T3" fmla="*/ 0 h 600"/>
                    <a:gd name="T4" fmla="*/ 0 w 278"/>
                    <a:gd name="T5" fmla="*/ 92 h 600"/>
                    <a:gd name="T6" fmla="*/ 43 w 278"/>
                    <a:gd name="T7" fmla="*/ 1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78" h="600">
                      <a:moveTo>
                        <a:pt x="278" y="62"/>
                      </a:moveTo>
                      <a:cubicBezTo>
                        <a:pt x="216" y="31"/>
                        <a:pt x="170" y="16"/>
                        <a:pt x="108" y="0"/>
                      </a:cubicBezTo>
                      <a:lnTo>
                        <a:pt x="0" y="600"/>
                      </a:lnTo>
                      <a:lnTo>
                        <a:pt x="278" y="62"/>
                      </a:lnTo>
                      <a:close/>
                    </a:path>
                  </a:pathLst>
                </a:custGeom>
                <a:solidFill>
                  <a:srgbClr val="C0C0C0"/>
                </a:solidFill>
                <a:ln w="0">
                  <a:solidFill>
                    <a:srgbClr val="000000"/>
                  </a:solidFill>
                  <a:prstDash val="solid"/>
                  <a:round/>
                  <a:headEnd/>
                  <a:tailEnd/>
                </a:ln>
              </p:spPr>
              <p:txBody>
                <a:bodyPr/>
                <a:lstStyle/>
                <a:p>
                  <a:endParaRPr lang="en-GB"/>
                </a:p>
              </p:txBody>
            </p:sp>
            <p:sp>
              <p:nvSpPr>
                <p:cNvPr id="8544" name="Freeform 2707">
                  <a:extLst>
                    <a:ext uri="{FF2B5EF4-FFF2-40B4-BE49-F238E27FC236}">
                      <a16:creationId xmlns:a16="http://schemas.microsoft.com/office/drawing/2014/main" id="{00BD2D30-6B71-44FF-94AA-0932899DE4D8}"/>
                    </a:ext>
                  </a:extLst>
                </p:cNvPr>
                <p:cNvSpPr>
                  <a:spLocks/>
                </p:cNvSpPr>
                <p:nvPr/>
              </p:nvSpPr>
              <p:spPr bwMode="auto">
                <a:xfrm>
                  <a:off x="1389" y="1841"/>
                  <a:ext cx="43" cy="92"/>
                </a:xfrm>
                <a:custGeom>
                  <a:avLst/>
                  <a:gdLst>
                    <a:gd name="T0" fmla="*/ 43 w 278"/>
                    <a:gd name="T1" fmla="*/ 10 h 600"/>
                    <a:gd name="T2" fmla="*/ 17 w 278"/>
                    <a:gd name="T3" fmla="*/ 0 h 600"/>
                    <a:gd name="T4" fmla="*/ 0 w 278"/>
                    <a:gd name="T5" fmla="*/ 92 h 600"/>
                    <a:gd name="T6" fmla="*/ 43 w 278"/>
                    <a:gd name="T7" fmla="*/ 1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78" h="600">
                      <a:moveTo>
                        <a:pt x="278" y="62"/>
                      </a:moveTo>
                      <a:cubicBezTo>
                        <a:pt x="216" y="31"/>
                        <a:pt x="170" y="16"/>
                        <a:pt x="108" y="0"/>
                      </a:cubicBezTo>
                      <a:lnTo>
                        <a:pt x="0" y="600"/>
                      </a:lnTo>
                      <a:lnTo>
                        <a:pt x="278" y="62"/>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8359" name="Group 2711">
                <a:extLst>
                  <a:ext uri="{FF2B5EF4-FFF2-40B4-BE49-F238E27FC236}">
                    <a16:creationId xmlns:a16="http://schemas.microsoft.com/office/drawing/2014/main" id="{79A3C3E1-76BC-40A3-8BB4-D25C08474749}"/>
                  </a:ext>
                </a:extLst>
              </p:cNvPr>
              <p:cNvGrpSpPr>
                <a:grpSpLocks/>
              </p:cNvGrpSpPr>
              <p:nvPr/>
            </p:nvGrpSpPr>
            <p:grpSpPr bwMode="auto">
              <a:xfrm>
                <a:off x="1389" y="1850"/>
                <a:ext cx="58" cy="83"/>
                <a:chOff x="1389" y="1850"/>
                <a:chExt cx="58" cy="83"/>
              </a:xfrm>
            </p:grpSpPr>
            <p:sp>
              <p:nvSpPr>
                <p:cNvPr id="8541" name="Freeform 2709">
                  <a:extLst>
                    <a:ext uri="{FF2B5EF4-FFF2-40B4-BE49-F238E27FC236}">
                      <a16:creationId xmlns:a16="http://schemas.microsoft.com/office/drawing/2014/main" id="{8F1A7C72-5684-46B9-AF54-48A52D10A745}"/>
                    </a:ext>
                  </a:extLst>
                </p:cNvPr>
                <p:cNvSpPr>
                  <a:spLocks/>
                </p:cNvSpPr>
                <p:nvPr/>
              </p:nvSpPr>
              <p:spPr bwMode="auto">
                <a:xfrm>
                  <a:off x="1389" y="1850"/>
                  <a:ext cx="58" cy="83"/>
                </a:xfrm>
                <a:custGeom>
                  <a:avLst/>
                  <a:gdLst>
                    <a:gd name="T0" fmla="*/ 58 w 372"/>
                    <a:gd name="T1" fmla="*/ 7 h 539"/>
                    <a:gd name="T2" fmla="*/ 44 w 372"/>
                    <a:gd name="T3" fmla="*/ 0 h 539"/>
                    <a:gd name="T4" fmla="*/ 0 w 372"/>
                    <a:gd name="T5" fmla="*/ 83 h 539"/>
                    <a:gd name="T6" fmla="*/ 58 w 372"/>
                    <a:gd name="T7" fmla="*/ 7 h 53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2" h="539">
                      <a:moveTo>
                        <a:pt x="372" y="46"/>
                      </a:moveTo>
                      <a:cubicBezTo>
                        <a:pt x="341" y="31"/>
                        <a:pt x="310" y="16"/>
                        <a:pt x="279" y="0"/>
                      </a:cubicBezTo>
                      <a:lnTo>
                        <a:pt x="0" y="539"/>
                      </a:lnTo>
                      <a:lnTo>
                        <a:pt x="372" y="46"/>
                      </a:lnTo>
                      <a:close/>
                    </a:path>
                  </a:pathLst>
                </a:custGeom>
                <a:solidFill>
                  <a:srgbClr val="000000"/>
                </a:solidFill>
                <a:ln w="0">
                  <a:solidFill>
                    <a:srgbClr val="000000"/>
                  </a:solidFill>
                  <a:prstDash val="solid"/>
                  <a:round/>
                  <a:headEnd/>
                  <a:tailEnd/>
                </a:ln>
              </p:spPr>
              <p:txBody>
                <a:bodyPr/>
                <a:lstStyle/>
                <a:p>
                  <a:endParaRPr lang="en-GB"/>
                </a:p>
              </p:txBody>
            </p:sp>
            <p:sp>
              <p:nvSpPr>
                <p:cNvPr id="8542" name="Freeform 2710">
                  <a:extLst>
                    <a:ext uri="{FF2B5EF4-FFF2-40B4-BE49-F238E27FC236}">
                      <a16:creationId xmlns:a16="http://schemas.microsoft.com/office/drawing/2014/main" id="{3C240EC5-B334-4755-B13C-E0D0BAA1FB42}"/>
                    </a:ext>
                  </a:extLst>
                </p:cNvPr>
                <p:cNvSpPr>
                  <a:spLocks/>
                </p:cNvSpPr>
                <p:nvPr/>
              </p:nvSpPr>
              <p:spPr bwMode="auto">
                <a:xfrm>
                  <a:off x="1389" y="1850"/>
                  <a:ext cx="58" cy="83"/>
                </a:xfrm>
                <a:custGeom>
                  <a:avLst/>
                  <a:gdLst>
                    <a:gd name="T0" fmla="*/ 58 w 372"/>
                    <a:gd name="T1" fmla="*/ 7 h 539"/>
                    <a:gd name="T2" fmla="*/ 44 w 372"/>
                    <a:gd name="T3" fmla="*/ 0 h 539"/>
                    <a:gd name="T4" fmla="*/ 0 w 372"/>
                    <a:gd name="T5" fmla="*/ 83 h 539"/>
                    <a:gd name="T6" fmla="*/ 58 w 372"/>
                    <a:gd name="T7" fmla="*/ 7 h 53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2" h="539">
                      <a:moveTo>
                        <a:pt x="372" y="46"/>
                      </a:moveTo>
                      <a:cubicBezTo>
                        <a:pt x="341" y="31"/>
                        <a:pt x="310" y="16"/>
                        <a:pt x="279" y="0"/>
                      </a:cubicBezTo>
                      <a:lnTo>
                        <a:pt x="0" y="539"/>
                      </a:lnTo>
                      <a:lnTo>
                        <a:pt x="372" y="46"/>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8360" name="Group 2714">
                <a:extLst>
                  <a:ext uri="{FF2B5EF4-FFF2-40B4-BE49-F238E27FC236}">
                    <a16:creationId xmlns:a16="http://schemas.microsoft.com/office/drawing/2014/main" id="{BBCA32DF-C4B1-49F2-8664-1FC2E22FBC2D}"/>
                  </a:ext>
                </a:extLst>
              </p:cNvPr>
              <p:cNvGrpSpPr>
                <a:grpSpLocks/>
              </p:cNvGrpSpPr>
              <p:nvPr/>
            </p:nvGrpSpPr>
            <p:grpSpPr bwMode="auto">
              <a:xfrm>
                <a:off x="1297" y="1841"/>
                <a:ext cx="187" cy="187"/>
                <a:chOff x="1297" y="1841"/>
                <a:chExt cx="187" cy="187"/>
              </a:xfrm>
            </p:grpSpPr>
            <p:sp>
              <p:nvSpPr>
                <p:cNvPr id="8539" name="Freeform 2712">
                  <a:extLst>
                    <a:ext uri="{FF2B5EF4-FFF2-40B4-BE49-F238E27FC236}">
                      <a16:creationId xmlns:a16="http://schemas.microsoft.com/office/drawing/2014/main" id="{4CB1AC2F-E5E0-46A6-9100-46FD9550779A}"/>
                    </a:ext>
                  </a:extLst>
                </p:cNvPr>
                <p:cNvSpPr>
                  <a:spLocks/>
                </p:cNvSpPr>
                <p:nvPr/>
              </p:nvSpPr>
              <p:spPr bwMode="auto">
                <a:xfrm>
                  <a:off x="1297" y="1841"/>
                  <a:ext cx="187" cy="187"/>
                </a:xfrm>
                <a:custGeom>
                  <a:avLst/>
                  <a:gdLst>
                    <a:gd name="T0" fmla="*/ 92 w 1217"/>
                    <a:gd name="T1" fmla="*/ 0 h 1217"/>
                    <a:gd name="T2" fmla="*/ 0 w 1217"/>
                    <a:gd name="T3" fmla="*/ 92 h 1217"/>
                    <a:gd name="T4" fmla="*/ 92 w 1217"/>
                    <a:gd name="T5" fmla="*/ 187 h 1217"/>
                    <a:gd name="T6" fmla="*/ 187 w 1217"/>
                    <a:gd name="T7" fmla="*/ 92 h 1217"/>
                    <a:gd name="T8" fmla="*/ 149 w 1217"/>
                    <a:gd name="T9" fmla="*/ 17 h 1217"/>
                    <a:gd name="T10" fmla="*/ 92 w 1217"/>
                    <a:gd name="T11" fmla="*/ 92 h 1217"/>
                    <a:gd name="T12" fmla="*/ 92 w 1217"/>
                    <a:gd name="T13" fmla="*/ 0 h 12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17">
                      <a:moveTo>
                        <a:pt x="601" y="0"/>
                      </a:moveTo>
                      <a:cubicBezTo>
                        <a:pt x="262" y="0"/>
                        <a:pt x="0" y="262"/>
                        <a:pt x="0" y="601"/>
                      </a:cubicBezTo>
                      <a:cubicBezTo>
                        <a:pt x="0" y="940"/>
                        <a:pt x="262" y="1217"/>
                        <a:pt x="601" y="1217"/>
                      </a:cubicBezTo>
                      <a:cubicBezTo>
                        <a:pt x="940" y="1217"/>
                        <a:pt x="1217" y="940"/>
                        <a:pt x="1217" y="601"/>
                      </a:cubicBezTo>
                      <a:cubicBezTo>
                        <a:pt x="1202" y="416"/>
                        <a:pt x="1125" y="231"/>
                        <a:pt x="970" y="108"/>
                      </a:cubicBezTo>
                      <a:lnTo>
                        <a:pt x="601" y="601"/>
                      </a:lnTo>
                      <a:lnTo>
                        <a:pt x="601" y="0"/>
                      </a:lnTo>
                      <a:close/>
                    </a:path>
                  </a:pathLst>
                </a:custGeom>
                <a:solidFill>
                  <a:srgbClr val="FFFFFF"/>
                </a:solidFill>
                <a:ln w="0">
                  <a:solidFill>
                    <a:srgbClr val="000000"/>
                  </a:solidFill>
                  <a:prstDash val="solid"/>
                  <a:round/>
                  <a:headEnd/>
                  <a:tailEnd/>
                </a:ln>
              </p:spPr>
              <p:txBody>
                <a:bodyPr/>
                <a:lstStyle/>
                <a:p>
                  <a:endParaRPr lang="en-GB"/>
                </a:p>
              </p:txBody>
            </p:sp>
            <p:sp>
              <p:nvSpPr>
                <p:cNvPr id="8540" name="Freeform 2713">
                  <a:extLst>
                    <a:ext uri="{FF2B5EF4-FFF2-40B4-BE49-F238E27FC236}">
                      <a16:creationId xmlns:a16="http://schemas.microsoft.com/office/drawing/2014/main" id="{92235219-27F8-4524-B415-F02AF2A2258E}"/>
                    </a:ext>
                  </a:extLst>
                </p:cNvPr>
                <p:cNvSpPr>
                  <a:spLocks/>
                </p:cNvSpPr>
                <p:nvPr/>
              </p:nvSpPr>
              <p:spPr bwMode="auto">
                <a:xfrm>
                  <a:off x="1297" y="1841"/>
                  <a:ext cx="187" cy="187"/>
                </a:xfrm>
                <a:custGeom>
                  <a:avLst/>
                  <a:gdLst>
                    <a:gd name="T0" fmla="*/ 92 w 1217"/>
                    <a:gd name="T1" fmla="*/ 0 h 1217"/>
                    <a:gd name="T2" fmla="*/ 0 w 1217"/>
                    <a:gd name="T3" fmla="*/ 92 h 1217"/>
                    <a:gd name="T4" fmla="*/ 92 w 1217"/>
                    <a:gd name="T5" fmla="*/ 187 h 1217"/>
                    <a:gd name="T6" fmla="*/ 187 w 1217"/>
                    <a:gd name="T7" fmla="*/ 92 h 1217"/>
                    <a:gd name="T8" fmla="*/ 149 w 1217"/>
                    <a:gd name="T9" fmla="*/ 17 h 1217"/>
                    <a:gd name="T10" fmla="*/ 92 w 1217"/>
                    <a:gd name="T11" fmla="*/ 92 h 1217"/>
                    <a:gd name="T12" fmla="*/ 92 w 1217"/>
                    <a:gd name="T13" fmla="*/ 0 h 12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17">
                      <a:moveTo>
                        <a:pt x="601" y="0"/>
                      </a:moveTo>
                      <a:cubicBezTo>
                        <a:pt x="262" y="0"/>
                        <a:pt x="0" y="262"/>
                        <a:pt x="0" y="601"/>
                      </a:cubicBezTo>
                      <a:cubicBezTo>
                        <a:pt x="0" y="940"/>
                        <a:pt x="262" y="1217"/>
                        <a:pt x="601" y="1217"/>
                      </a:cubicBezTo>
                      <a:cubicBezTo>
                        <a:pt x="940" y="1217"/>
                        <a:pt x="1217" y="940"/>
                        <a:pt x="1217" y="601"/>
                      </a:cubicBezTo>
                      <a:cubicBezTo>
                        <a:pt x="1202" y="416"/>
                        <a:pt x="1125" y="231"/>
                        <a:pt x="970" y="108"/>
                      </a:cubicBezTo>
                      <a:lnTo>
                        <a:pt x="601" y="601"/>
                      </a:lnTo>
                      <a:lnTo>
                        <a:pt x="601"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8361" name="Line 2715">
                <a:extLst>
                  <a:ext uri="{FF2B5EF4-FFF2-40B4-BE49-F238E27FC236}">
                    <a16:creationId xmlns:a16="http://schemas.microsoft.com/office/drawing/2014/main" id="{0D31C5AC-D073-4803-BC1D-B16F7FC531BB}"/>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62" name="Line 2716">
                <a:extLst>
                  <a:ext uri="{FF2B5EF4-FFF2-40B4-BE49-F238E27FC236}">
                    <a16:creationId xmlns:a16="http://schemas.microsoft.com/office/drawing/2014/main" id="{68607697-630D-4FED-83D7-7BCBE9D4C72A}"/>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63" name="Line 2717">
                <a:extLst>
                  <a:ext uri="{FF2B5EF4-FFF2-40B4-BE49-F238E27FC236}">
                    <a16:creationId xmlns:a16="http://schemas.microsoft.com/office/drawing/2014/main" id="{AEB8EB16-4406-4C77-B0EF-6FBE43476AC8}"/>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64" name="Line 2718">
                <a:extLst>
                  <a:ext uri="{FF2B5EF4-FFF2-40B4-BE49-F238E27FC236}">
                    <a16:creationId xmlns:a16="http://schemas.microsoft.com/office/drawing/2014/main" id="{68170D4A-1F87-4323-AB9E-446EAF65F220}"/>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65" name="Line 2719">
                <a:extLst>
                  <a:ext uri="{FF2B5EF4-FFF2-40B4-BE49-F238E27FC236}">
                    <a16:creationId xmlns:a16="http://schemas.microsoft.com/office/drawing/2014/main" id="{46F6C5CE-1659-46DF-B02E-98248FBA18FA}"/>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66" name="Line 2720">
                <a:extLst>
                  <a:ext uri="{FF2B5EF4-FFF2-40B4-BE49-F238E27FC236}">
                    <a16:creationId xmlns:a16="http://schemas.microsoft.com/office/drawing/2014/main" id="{570567BB-B6E2-4D27-9B6B-65F8B6558AC2}"/>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67" name="Line 2721">
                <a:extLst>
                  <a:ext uri="{FF2B5EF4-FFF2-40B4-BE49-F238E27FC236}">
                    <a16:creationId xmlns:a16="http://schemas.microsoft.com/office/drawing/2014/main" id="{80587FB5-4FE0-4F8F-B497-F98AE02730DE}"/>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68" name="Line 2722">
                <a:extLst>
                  <a:ext uri="{FF2B5EF4-FFF2-40B4-BE49-F238E27FC236}">
                    <a16:creationId xmlns:a16="http://schemas.microsoft.com/office/drawing/2014/main" id="{2D878B66-36B9-4DF1-811D-EB6EF97AFF42}"/>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69" name="Line 2723">
                <a:extLst>
                  <a:ext uri="{FF2B5EF4-FFF2-40B4-BE49-F238E27FC236}">
                    <a16:creationId xmlns:a16="http://schemas.microsoft.com/office/drawing/2014/main" id="{AAE97936-BAFA-408A-85C1-B6FDD2E12BD6}"/>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70" name="Line 2724">
                <a:extLst>
                  <a:ext uri="{FF2B5EF4-FFF2-40B4-BE49-F238E27FC236}">
                    <a16:creationId xmlns:a16="http://schemas.microsoft.com/office/drawing/2014/main" id="{F7C40C84-0F23-4916-8908-4AD8620F89CA}"/>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71" name="Line 2725">
                <a:extLst>
                  <a:ext uri="{FF2B5EF4-FFF2-40B4-BE49-F238E27FC236}">
                    <a16:creationId xmlns:a16="http://schemas.microsoft.com/office/drawing/2014/main" id="{657D12C1-9581-49D1-BCA8-C2DB8572FAE5}"/>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72" name="Line 2726">
                <a:extLst>
                  <a:ext uri="{FF2B5EF4-FFF2-40B4-BE49-F238E27FC236}">
                    <a16:creationId xmlns:a16="http://schemas.microsoft.com/office/drawing/2014/main" id="{A8600AE7-DE6F-43DB-A931-CEE138CC297E}"/>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73" name="Line 2727">
                <a:extLst>
                  <a:ext uri="{FF2B5EF4-FFF2-40B4-BE49-F238E27FC236}">
                    <a16:creationId xmlns:a16="http://schemas.microsoft.com/office/drawing/2014/main" id="{5EC8D2F6-4019-441E-9E12-387331F74E48}"/>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74" name="Line 2728">
                <a:extLst>
                  <a:ext uri="{FF2B5EF4-FFF2-40B4-BE49-F238E27FC236}">
                    <a16:creationId xmlns:a16="http://schemas.microsoft.com/office/drawing/2014/main" id="{4DDD4FC2-9D11-47D5-925E-38033C63C1DC}"/>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75" name="Line 2729">
                <a:extLst>
                  <a:ext uri="{FF2B5EF4-FFF2-40B4-BE49-F238E27FC236}">
                    <a16:creationId xmlns:a16="http://schemas.microsoft.com/office/drawing/2014/main" id="{D7AEAEAE-1FAF-4910-9A52-087F74BCBF69}"/>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76" name="Line 2730">
                <a:extLst>
                  <a:ext uri="{FF2B5EF4-FFF2-40B4-BE49-F238E27FC236}">
                    <a16:creationId xmlns:a16="http://schemas.microsoft.com/office/drawing/2014/main" id="{A81BCD1E-5B27-4CCE-B461-8158FC35C4AB}"/>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77" name="Line 2731">
                <a:extLst>
                  <a:ext uri="{FF2B5EF4-FFF2-40B4-BE49-F238E27FC236}">
                    <a16:creationId xmlns:a16="http://schemas.microsoft.com/office/drawing/2014/main" id="{D8FDE098-FC3D-45F2-9356-9053EB57BEB1}"/>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78" name="Line 2732">
                <a:extLst>
                  <a:ext uri="{FF2B5EF4-FFF2-40B4-BE49-F238E27FC236}">
                    <a16:creationId xmlns:a16="http://schemas.microsoft.com/office/drawing/2014/main" id="{3EEA2285-BE2B-4F1E-A10C-F0AD1AB0D4BF}"/>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79" name="Line 2733">
                <a:extLst>
                  <a:ext uri="{FF2B5EF4-FFF2-40B4-BE49-F238E27FC236}">
                    <a16:creationId xmlns:a16="http://schemas.microsoft.com/office/drawing/2014/main" id="{F880B5D9-B4CA-4AFB-9AEF-B319342DA671}"/>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80" name="Line 2734">
                <a:extLst>
                  <a:ext uri="{FF2B5EF4-FFF2-40B4-BE49-F238E27FC236}">
                    <a16:creationId xmlns:a16="http://schemas.microsoft.com/office/drawing/2014/main" id="{7FB97EA4-C1B5-41C6-AABD-CFE912FFE554}"/>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81" name="Line 2735">
                <a:extLst>
                  <a:ext uri="{FF2B5EF4-FFF2-40B4-BE49-F238E27FC236}">
                    <a16:creationId xmlns:a16="http://schemas.microsoft.com/office/drawing/2014/main" id="{8DBEDBD2-D7F9-4B4E-A0D7-33D6337AD1C4}"/>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82" name="Line 2736">
                <a:extLst>
                  <a:ext uri="{FF2B5EF4-FFF2-40B4-BE49-F238E27FC236}">
                    <a16:creationId xmlns:a16="http://schemas.microsoft.com/office/drawing/2014/main" id="{ABD5F930-2D47-46FE-B608-31F0EA913887}"/>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83" name="Line 2737">
                <a:extLst>
                  <a:ext uri="{FF2B5EF4-FFF2-40B4-BE49-F238E27FC236}">
                    <a16:creationId xmlns:a16="http://schemas.microsoft.com/office/drawing/2014/main" id="{54EA0329-5008-4DDA-AA86-D8708B755159}"/>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84" name="Line 2738">
                <a:extLst>
                  <a:ext uri="{FF2B5EF4-FFF2-40B4-BE49-F238E27FC236}">
                    <a16:creationId xmlns:a16="http://schemas.microsoft.com/office/drawing/2014/main" id="{CB6C78B2-ACB3-4C53-8735-92FF334BE088}"/>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85" name="Line 2739">
                <a:extLst>
                  <a:ext uri="{FF2B5EF4-FFF2-40B4-BE49-F238E27FC236}">
                    <a16:creationId xmlns:a16="http://schemas.microsoft.com/office/drawing/2014/main" id="{1D302412-2B5F-42B0-B388-527E4C227B28}"/>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86" name="Line 2740">
                <a:extLst>
                  <a:ext uri="{FF2B5EF4-FFF2-40B4-BE49-F238E27FC236}">
                    <a16:creationId xmlns:a16="http://schemas.microsoft.com/office/drawing/2014/main" id="{FFC611A3-2EE6-40B6-9605-F7B1EF7C8E3C}"/>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87" name="Line 2741">
                <a:extLst>
                  <a:ext uri="{FF2B5EF4-FFF2-40B4-BE49-F238E27FC236}">
                    <a16:creationId xmlns:a16="http://schemas.microsoft.com/office/drawing/2014/main" id="{3A333035-9EC9-4127-B1F5-B3A29792D13B}"/>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88" name="Line 2742">
                <a:extLst>
                  <a:ext uri="{FF2B5EF4-FFF2-40B4-BE49-F238E27FC236}">
                    <a16:creationId xmlns:a16="http://schemas.microsoft.com/office/drawing/2014/main" id="{D47F087A-63C6-4689-A3B5-DFF5E5FA790F}"/>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89" name="Line 2743">
                <a:extLst>
                  <a:ext uri="{FF2B5EF4-FFF2-40B4-BE49-F238E27FC236}">
                    <a16:creationId xmlns:a16="http://schemas.microsoft.com/office/drawing/2014/main" id="{69FFED51-B3B8-4209-A690-7F1501A2FB5B}"/>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90" name="Line 2744">
                <a:extLst>
                  <a:ext uri="{FF2B5EF4-FFF2-40B4-BE49-F238E27FC236}">
                    <a16:creationId xmlns:a16="http://schemas.microsoft.com/office/drawing/2014/main" id="{E83F5D5B-6DAC-4AC5-B1B7-61C3BEF19A9D}"/>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91" name="Line 2745">
                <a:extLst>
                  <a:ext uri="{FF2B5EF4-FFF2-40B4-BE49-F238E27FC236}">
                    <a16:creationId xmlns:a16="http://schemas.microsoft.com/office/drawing/2014/main" id="{D9FBA7C0-D112-4D3D-B8F1-56482C360817}"/>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92" name="Line 2746">
                <a:extLst>
                  <a:ext uri="{FF2B5EF4-FFF2-40B4-BE49-F238E27FC236}">
                    <a16:creationId xmlns:a16="http://schemas.microsoft.com/office/drawing/2014/main" id="{64621E42-FC84-434B-8462-CBC4590C7E30}"/>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93" name="Line 2747">
                <a:extLst>
                  <a:ext uri="{FF2B5EF4-FFF2-40B4-BE49-F238E27FC236}">
                    <a16:creationId xmlns:a16="http://schemas.microsoft.com/office/drawing/2014/main" id="{2FA01054-7E5A-4DC1-A06D-D81A4C32D514}"/>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94" name="Line 2748">
                <a:extLst>
                  <a:ext uri="{FF2B5EF4-FFF2-40B4-BE49-F238E27FC236}">
                    <a16:creationId xmlns:a16="http://schemas.microsoft.com/office/drawing/2014/main" id="{32AA2EDA-A002-45AE-A724-3FC7D92822C2}"/>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395" name="Rectangle 2749">
                <a:extLst>
                  <a:ext uri="{FF2B5EF4-FFF2-40B4-BE49-F238E27FC236}">
                    <a16:creationId xmlns:a16="http://schemas.microsoft.com/office/drawing/2014/main" id="{4155917D-D78F-446B-9367-98E69BDBF8DE}"/>
                  </a:ext>
                </a:extLst>
              </p:cNvPr>
              <p:cNvSpPr>
                <a:spLocks noChangeArrowheads="1"/>
              </p:cNvSpPr>
              <p:nvPr/>
            </p:nvSpPr>
            <p:spPr bwMode="auto">
              <a:xfrm>
                <a:off x="1197" y="1805"/>
                <a:ext cx="388" cy="262"/>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8396" name="Group 2752">
                <a:extLst>
                  <a:ext uri="{FF2B5EF4-FFF2-40B4-BE49-F238E27FC236}">
                    <a16:creationId xmlns:a16="http://schemas.microsoft.com/office/drawing/2014/main" id="{6BC7B70E-064D-4EEB-A37F-C20C0A832803}"/>
                  </a:ext>
                </a:extLst>
              </p:cNvPr>
              <p:cNvGrpSpPr>
                <a:grpSpLocks/>
              </p:cNvGrpSpPr>
              <p:nvPr/>
            </p:nvGrpSpPr>
            <p:grpSpPr bwMode="auto">
              <a:xfrm>
                <a:off x="1608" y="1805"/>
                <a:ext cx="388" cy="262"/>
                <a:chOff x="1608" y="1805"/>
                <a:chExt cx="388" cy="262"/>
              </a:xfrm>
            </p:grpSpPr>
            <p:sp>
              <p:nvSpPr>
                <p:cNvPr id="8537" name="Rectangle 2750">
                  <a:extLst>
                    <a:ext uri="{FF2B5EF4-FFF2-40B4-BE49-F238E27FC236}">
                      <a16:creationId xmlns:a16="http://schemas.microsoft.com/office/drawing/2014/main" id="{09B00F0F-6442-41BF-999A-C109B3BCD50E}"/>
                    </a:ext>
                  </a:extLst>
                </p:cNvPr>
                <p:cNvSpPr>
                  <a:spLocks noChangeArrowheads="1"/>
                </p:cNvSpPr>
                <p:nvPr/>
              </p:nvSpPr>
              <p:spPr bwMode="auto">
                <a:xfrm>
                  <a:off x="1608" y="1805"/>
                  <a:ext cx="388" cy="2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8538" name="Rectangle 2751">
                  <a:extLst>
                    <a:ext uri="{FF2B5EF4-FFF2-40B4-BE49-F238E27FC236}">
                      <a16:creationId xmlns:a16="http://schemas.microsoft.com/office/drawing/2014/main" id="{6E523A71-98C2-431F-94F0-5838F8C50401}"/>
                    </a:ext>
                  </a:extLst>
                </p:cNvPr>
                <p:cNvSpPr>
                  <a:spLocks noChangeArrowheads="1"/>
                </p:cNvSpPr>
                <p:nvPr/>
              </p:nvSpPr>
              <p:spPr bwMode="auto">
                <a:xfrm>
                  <a:off x="1608" y="1805"/>
                  <a:ext cx="388" cy="262"/>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8397" name="Group 2755">
                <a:extLst>
                  <a:ext uri="{FF2B5EF4-FFF2-40B4-BE49-F238E27FC236}">
                    <a16:creationId xmlns:a16="http://schemas.microsoft.com/office/drawing/2014/main" id="{982D3395-F3CB-40E2-8812-101E56D7BF10}"/>
                  </a:ext>
                </a:extLst>
              </p:cNvPr>
              <p:cNvGrpSpPr>
                <a:grpSpLocks/>
              </p:cNvGrpSpPr>
              <p:nvPr/>
            </p:nvGrpSpPr>
            <p:grpSpPr bwMode="auto">
              <a:xfrm>
                <a:off x="1801" y="1838"/>
                <a:ext cx="21" cy="95"/>
                <a:chOff x="1801" y="1838"/>
                <a:chExt cx="21" cy="95"/>
              </a:xfrm>
            </p:grpSpPr>
            <p:sp>
              <p:nvSpPr>
                <p:cNvPr id="8535" name="Freeform 2753">
                  <a:extLst>
                    <a:ext uri="{FF2B5EF4-FFF2-40B4-BE49-F238E27FC236}">
                      <a16:creationId xmlns:a16="http://schemas.microsoft.com/office/drawing/2014/main" id="{9CABD367-6D85-4273-A172-C5CDDAC233C3}"/>
                    </a:ext>
                  </a:extLst>
                </p:cNvPr>
                <p:cNvSpPr>
                  <a:spLocks/>
                </p:cNvSpPr>
                <p:nvPr/>
              </p:nvSpPr>
              <p:spPr bwMode="auto">
                <a:xfrm>
                  <a:off x="1801" y="1838"/>
                  <a:ext cx="21" cy="95"/>
                </a:xfrm>
                <a:custGeom>
                  <a:avLst/>
                  <a:gdLst>
                    <a:gd name="T0" fmla="*/ 21 w 139"/>
                    <a:gd name="T1" fmla="*/ 5 h 617"/>
                    <a:gd name="T2" fmla="*/ 0 w 139"/>
                    <a:gd name="T3" fmla="*/ 2 h 617"/>
                    <a:gd name="T4" fmla="*/ 0 w 139"/>
                    <a:gd name="T5" fmla="*/ 2 h 617"/>
                    <a:gd name="T6" fmla="*/ 0 w 139"/>
                    <a:gd name="T7" fmla="*/ 95 h 617"/>
                    <a:gd name="T8" fmla="*/ 21 w 139"/>
                    <a:gd name="T9" fmla="*/ 5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617">
                      <a:moveTo>
                        <a:pt x="139" y="31"/>
                      </a:moveTo>
                      <a:cubicBezTo>
                        <a:pt x="93" y="16"/>
                        <a:pt x="47" y="16"/>
                        <a:pt x="0" y="16"/>
                      </a:cubicBezTo>
                      <a:cubicBezTo>
                        <a:pt x="0" y="0"/>
                        <a:pt x="0" y="16"/>
                        <a:pt x="0" y="16"/>
                      </a:cubicBezTo>
                      <a:lnTo>
                        <a:pt x="0" y="617"/>
                      </a:lnTo>
                      <a:lnTo>
                        <a:pt x="139" y="31"/>
                      </a:lnTo>
                      <a:close/>
                    </a:path>
                  </a:pathLst>
                </a:custGeom>
                <a:solidFill>
                  <a:srgbClr val="808080"/>
                </a:solidFill>
                <a:ln w="0">
                  <a:solidFill>
                    <a:srgbClr val="000000"/>
                  </a:solidFill>
                  <a:prstDash val="solid"/>
                  <a:round/>
                  <a:headEnd/>
                  <a:tailEnd/>
                </a:ln>
              </p:spPr>
              <p:txBody>
                <a:bodyPr/>
                <a:lstStyle/>
                <a:p>
                  <a:endParaRPr lang="en-GB"/>
                </a:p>
              </p:txBody>
            </p:sp>
            <p:sp>
              <p:nvSpPr>
                <p:cNvPr id="8536" name="Freeform 2754">
                  <a:extLst>
                    <a:ext uri="{FF2B5EF4-FFF2-40B4-BE49-F238E27FC236}">
                      <a16:creationId xmlns:a16="http://schemas.microsoft.com/office/drawing/2014/main" id="{3BEFD249-0DCD-4034-8777-A7DB6AA2A0DB}"/>
                    </a:ext>
                  </a:extLst>
                </p:cNvPr>
                <p:cNvSpPr>
                  <a:spLocks/>
                </p:cNvSpPr>
                <p:nvPr/>
              </p:nvSpPr>
              <p:spPr bwMode="auto">
                <a:xfrm>
                  <a:off x="1801" y="1838"/>
                  <a:ext cx="21" cy="95"/>
                </a:xfrm>
                <a:custGeom>
                  <a:avLst/>
                  <a:gdLst>
                    <a:gd name="T0" fmla="*/ 21 w 139"/>
                    <a:gd name="T1" fmla="*/ 5 h 617"/>
                    <a:gd name="T2" fmla="*/ 0 w 139"/>
                    <a:gd name="T3" fmla="*/ 2 h 617"/>
                    <a:gd name="T4" fmla="*/ 0 w 139"/>
                    <a:gd name="T5" fmla="*/ 2 h 617"/>
                    <a:gd name="T6" fmla="*/ 0 w 139"/>
                    <a:gd name="T7" fmla="*/ 95 h 617"/>
                    <a:gd name="T8" fmla="*/ 21 w 139"/>
                    <a:gd name="T9" fmla="*/ 5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617">
                      <a:moveTo>
                        <a:pt x="139" y="31"/>
                      </a:moveTo>
                      <a:cubicBezTo>
                        <a:pt x="93" y="16"/>
                        <a:pt x="47" y="16"/>
                        <a:pt x="0" y="16"/>
                      </a:cubicBezTo>
                      <a:cubicBezTo>
                        <a:pt x="0" y="0"/>
                        <a:pt x="0" y="16"/>
                        <a:pt x="0" y="16"/>
                      </a:cubicBezTo>
                      <a:lnTo>
                        <a:pt x="0" y="617"/>
                      </a:lnTo>
                      <a:lnTo>
                        <a:pt x="139" y="31"/>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8398" name="Group 2758">
                <a:extLst>
                  <a:ext uri="{FF2B5EF4-FFF2-40B4-BE49-F238E27FC236}">
                    <a16:creationId xmlns:a16="http://schemas.microsoft.com/office/drawing/2014/main" id="{6E412930-FD71-431E-8228-25BA392A6BAC}"/>
                  </a:ext>
                </a:extLst>
              </p:cNvPr>
              <p:cNvGrpSpPr>
                <a:grpSpLocks/>
              </p:cNvGrpSpPr>
              <p:nvPr/>
            </p:nvGrpSpPr>
            <p:grpSpPr bwMode="auto">
              <a:xfrm>
                <a:off x="1801" y="1844"/>
                <a:ext cx="55" cy="89"/>
                <a:chOff x="1801" y="1844"/>
                <a:chExt cx="55" cy="89"/>
              </a:xfrm>
            </p:grpSpPr>
            <p:sp>
              <p:nvSpPr>
                <p:cNvPr id="8533" name="Freeform 2756">
                  <a:extLst>
                    <a:ext uri="{FF2B5EF4-FFF2-40B4-BE49-F238E27FC236}">
                      <a16:creationId xmlns:a16="http://schemas.microsoft.com/office/drawing/2014/main" id="{91B7D979-4B65-458B-869E-3E8078D3A3CD}"/>
                    </a:ext>
                  </a:extLst>
                </p:cNvPr>
                <p:cNvSpPr>
                  <a:spLocks/>
                </p:cNvSpPr>
                <p:nvPr/>
              </p:nvSpPr>
              <p:spPr bwMode="auto">
                <a:xfrm>
                  <a:off x="1801" y="1844"/>
                  <a:ext cx="55" cy="89"/>
                </a:xfrm>
                <a:custGeom>
                  <a:avLst/>
                  <a:gdLst>
                    <a:gd name="T0" fmla="*/ 55 w 356"/>
                    <a:gd name="T1" fmla="*/ 14 h 583"/>
                    <a:gd name="T2" fmla="*/ 22 w 356"/>
                    <a:gd name="T3" fmla="*/ 0 h 583"/>
                    <a:gd name="T4" fmla="*/ 0 w 356"/>
                    <a:gd name="T5" fmla="*/ 89 h 583"/>
                    <a:gd name="T6" fmla="*/ 55 w 356"/>
                    <a:gd name="T7" fmla="*/ 14 h 58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6" h="583">
                      <a:moveTo>
                        <a:pt x="356" y="92"/>
                      </a:moveTo>
                      <a:cubicBezTo>
                        <a:pt x="294" y="46"/>
                        <a:pt x="217" y="15"/>
                        <a:pt x="140" y="0"/>
                      </a:cubicBezTo>
                      <a:lnTo>
                        <a:pt x="0" y="583"/>
                      </a:lnTo>
                      <a:lnTo>
                        <a:pt x="356" y="92"/>
                      </a:lnTo>
                      <a:close/>
                    </a:path>
                  </a:pathLst>
                </a:custGeom>
                <a:solidFill>
                  <a:srgbClr val="C0C0C0"/>
                </a:solidFill>
                <a:ln w="0">
                  <a:solidFill>
                    <a:srgbClr val="000000"/>
                  </a:solidFill>
                  <a:prstDash val="solid"/>
                  <a:round/>
                  <a:headEnd/>
                  <a:tailEnd/>
                </a:ln>
              </p:spPr>
              <p:txBody>
                <a:bodyPr/>
                <a:lstStyle/>
                <a:p>
                  <a:endParaRPr lang="en-GB"/>
                </a:p>
              </p:txBody>
            </p:sp>
            <p:sp>
              <p:nvSpPr>
                <p:cNvPr id="8534" name="Freeform 2757">
                  <a:extLst>
                    <a:ext uri="{FF2B5EF4-FFF2-40B4-BE49-F238E27FC236}">
                      <a16:creationId xmlns:a16="http://schemas.microsoft.com/office/drawing/2014/main" id="{CDA0CA48-2AC8-4B44-879F-C0DDCF865F4B}"/>
                    </a:ext>
                  </a:extLst>
                </p:cNvPr>
                <p:cNvSpPr>
                  <a:spLocks/>
                </p:cNvSpPr>
                <p:nvPr/>
              </p:nvSpPr>
              <p:spPr bwMode="auto">
                <a:xfrm>
                  <a:off x="1801" y="1844"/>
                  <a:ext cx="55" cy="89"/>
                </a:xfrm>
                <a:custGeom>
                  <a:avLst/>
                  <a:gdLst>
                    <a:gd name="T0" fmla="*/ 55 w 356"/>
                    <a:gd name="T1" fmla="*/ 14 h 583"/>
                    <a:gd name="T2" fmla="*/ 22 w 356"/>
                    <a:gd name="T3" fmla="*/ 0 h 583"/>
                    <a:gd name="T4" fmla="*/ 0 w 356"/>
                    <a:gd name="T5" fmla="*/ 89 h 583"/>
                    <a:gd name="T6" fmla="*/ 55 w 356"/>
                    <a:gd name="T7" fmla="*/ 14 h 58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6" h="583">
                      <a:moveTo>
                        <a:pt x="356" y="92"/>
                      </a:moveTo>
                      <a:cubicBezTo>
                        <a:pt x="294" y="46"/>
                        <a:pt x="217" y="15"/>
                        <a:pt x="140" y="0"/>
                      </a:cubicBezTo>
                      <a:lnTo>
                        <a:pt x="0" y="583"/>
                      </a:lnTo>
                      <a:lnTo>
                        <a:pt x="356" y="92"/>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8399" name="Group 2761">
                <a:extLst>
                  <a:ext uri="{FF2B5EF4-FFF2-40B4-BE49-F238E27FC236}">
                    <a16:creationId xmlns:a16="http://schemas.microsoft.com/office/drawing/2014/main" id="{DE6AE174-89D0-43E4-AE1F-79128D2C2B51}"/>
                  </a:ext>
                </a:extLst>
              </p:cNvPr>
              <p:cNvGrpSpPr>
                <a:grpSpLocks/>
              </p:cNvGrpSpPr>
              <p:nvPr/>
            </p:nvGrpSpPr>
            <p:grpSpPr bwMode="auto">
              <a:xfrm>
                <a:off x="1801" y="1857"/>
                <a:ext cx="76" cy="76"/>
                <a:chOff x="1801" y="1857"/>
                <a:chExt cx="76" cy="76"/>
              </a:xfrm>
            </p:grpSpPr>
            <p:sp>
              <p:nvSpPr>
                <p:cNvPr id="8531" name="Freeform 2759">
                  <a:extLst>
                    <a:ext uri="{FF2B5EF4-FFF2-40B4-BE49-F238E27FC236}">
                      <a16:creationId xmlns:a16="http://schemas.microsoft.com/office/drawing/2014/main" id="{536C87E4-668C-4CCD-BD62-349D0BC035C1}"/>
                    </a:ext>
                  </a:extLst>
                </p:cNvPr>
                <p:cNvSpPr>
                  <a:spLocks/>
                </p:cNvSpPr>
                <p:nvPr/>
              </p:nvSpPr>
              <p:spPr bwMode="auto">
                <a:xfrm>
                  <a:off x="1801" y="1857"/>
                  <a:ext cx="76" cy="76"/>
                </a:xfrm>
                <a:custGeom>
                  <a:avLst/>
                  <a:gdLst>
                    <a:gd name="T0" fmla="*/ 76 w 495"/>
                    <a:gd name="T1" fmla="*/ 19 h 494"/>
                    <a:gd name="T2" fmla="*/ 55 w 495"/>
                    <a:gd name="T3" fmla="*/ 0 h 494"/>
                    <a:gd name="T4" fmla="*/ 0 w 495"/>
                    <a:gd name="T5" fmla="*/ 76 h 494"/>
                    <a:gd name="T6" fmla="*/ 76 w 495"/>
                    <a:gd name="T7" fmla="*/ 19 h 49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95" h="494">
                      <a:moveTo>
                        <a:pt x="495" y="123"/>
                      </a:moveTo>
                      <a:cubicBezTo>
                        <a:pt x="449" y="77"/>
                        <a:pt x="402" y="31"/>
                        <a:pt x="356" y="0"/>
                      </a:cubicBezTo>
                      <a:lnTo>
                        <a:pt x="0" y="494"/>
                      </a:lnTo>
                      <a:lnTo>
                        <a:pt x="495" y="123"/>
                      </a:lnTo>
                      <a:close/>
                    </a:path>
                  </a:pathLst>
                </a:custGeom>
                <a:solidFill>
                  <a:srgbClr val="000000"/>
                </a:solidFill>
                <a:ln w="0">
                  <a:solidFill>
                    <a:srgbClr val="000000"/>
                  </a:solidFill>
                  <a:prstDash val="solid"/>
                  <a:round/>
                  <a:headEnd/>
                  <a:tailEnd/>
                </a:ln>
              </p:spPr>
              <p:txBody>
                <a:bodyPr/>
                <a:lstStyle/>
                <a:p>
                  <a:endParaRPr lang="en-GB"/>
                </a:p>
              </p:txBody>
            </p:sp>
            <p:sp>
              <p:nvSpPr>
                <p:cNvPr id="8532" name="Freeform 2760">
                  <a:extLst>
                    <a:ext uri="{FF2B5EF4-FFF2-40B4-BE49-F238E27FC236}">
                      <a16:creationId xmlns:a16="http://schemas.microsoft.com/office/drawing/2014/main" id="{A8C02E29-4B3C-4AC8-B1C9-6D3F46220130}"/>
                    </a:ext>
                  </a:extLst>
                </p:cNvPr>
                <p:cNvSpPr>
                  <a:spLocks/>
                </p:cNvSpPr>
                <p:nvPr/>
              </p:nvSpPr>
              <p:spPr bwMode="auto">
                <a:xfrm>
                  <a:off x="1801" y="1857"/>
                  <a:ext cx="76" cy="76"/>
                </a:xfrm>
                <a:custGeom>
                  <a:avLst/>
                  <a:gdLst>
                    <a:gd name="T0" fmla="*/ 76 w 495"/>
                    <a:gd name="T1" fmla="*/ 19 h 494"/>
                    <a:gd name="T2" fmla="*/ 55 w 495"/>
                    <a:gd name="T3" fmla="*/ 0 h 494"/>
                    <a:gd name="T4" fmla="*/ 0 w 495"/>
                    <a:gd name="T5" fmla="*/ 76 h 494"/>
                    <a:gd name="T6" fmla="*/ 76 w 495"/>
                    <a:gd name="T7" fmla="*/ 19 h 49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95" h="494">
                      <a:moveTo>
                        <a:pt x="495" y="123"/>
                      </a:moveTo>
                      <a:cubicBezTo>
                        <a:pt x="449" y="77"/>
                        <a:pt x="402" y="31"/>
                        <a:pt x="356" y="0"/>
                      </a:cubicBezTo>
                      <a:lnTo>
                        <a:pt x="0" y="494"/>
                      </a:lnTo>
                      <a:lnTo>
                        <a:pt x="495" y="123"/>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8400" name="Group 2764">
                <a:extLst>
                  <a:ext uri="{FF2B5EF4-FFF2-40B4-BE49-F238E27FC236}">
                    <a16:creationId xmlns:a16="http://schemas.microsoft.com/office/drawing/2014/main" id="{C684AFF2-C0A6-476A-A47C-0B90F0BCA469}"/>
                  </a:ext>
                </a:extLst>
              </p:cNvPr>
              <p:cNvGrpSpPr>
                <a:grpSpLocks/>
              </p:cNvGrpSpPr>
              <p:nvPr/>
            </p:nvGrpSpPr>
            <p:grpSpPr bwMode="auto">
              <a:xfrm>
                <a:off x="1709" y="1841"/>
                <a:ext cx="187" cy="187"/>
                <a:chOff x="1709" y="1841"/>
                <a:chExt cx="187" cy="187"/>
              </a:xfrm>
            </p:grpSpPr>
            <p:sp>
              <p:nvSpPr>
                <p:cNvPr id="8529" name="Freeform 2762">
                  <a:extLst>
                    <a:ext uri="{FF2B5EF4-FFF2-40B4-BE49-F238E27FC236}">
                      <a16:creationId xmlns:a16="http://schemas.microsoft.com/office/drawing/2014/main" id="{9123D7DC-E64B-4A93-B242-AD823217E0BC}"/>
                    </a:ext>
                  </a:extLst>
                </p:cNvPr>
                <p:cNvSpPr>
                  <a:spLocks/>
                </p:cNvSpPr>
                <p:nvPr/>
              </p:nvSpPr>
              <p:spPr bwMode="auto">
                <a:xfrm>
                  <a:off x="1709" y="1841"/>
                  <a:ext cx="187" cy="187"/>
                </a:xfrm>
                <a:custGeom>
                  <a:avLst/>
                  <a:gdLst>
                    <a:gd name="T0" fmla="*/ 92 w 1217"/>
                    <a:gd name="T1" fmla="*/ 0 h 1217"/>
                    <a:gd name="T2" fmla="*/ 0 w 1217"/>
                    <a:gd name="T3" fmla="*/ 92 h 1217"/>
                    <a:gd name="T4" fmla="*/ 92 w 1217"/>
                    <a:gd name="T5" fmla="*/ 187 h 1217"/>
                    <a:gd name="T6" fmla="*/ 187 w 1217"/>
                    <a:gd name="T7" fmla="*/ 92 h 1217"/>
                    <a:gd name="T8" fmla="*/ 168 w 1217"/>
                    <a:gd name="T9" fmla="*/ 35 h 1217"/>
                    <a:gd name="T10" fmla="*/ 92 w 1217"/>
                    <a:gd name="T11" fmla="*/ 92 h 1217"/>
                    <a:gd name="T12" fmla="*/ 92 w 1217"/>
                    <a:gd name="T13" fmla="*/ 0 h 12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17">
                      <a:moveTo>
                        <a:pt x="601" y="0"/>
                      </a:moveTo>
                      <a:cubicBezTo>
                        <a:pt x="262" y="0"/>
                        <a:pt x="0" y="262"/>
                        <a:pt x="0" y="601"/>
                      </a:cubicBezTo>
                      <a:cubicBezTo>
                        <a:pt x="0" y="940"/>
                        <a:pt x="262" y="1217"/>
                        <a:pt x="601" y="1217"/>
                      </a:cubicBezTo>
                      <a:cubicBezTo>
                        <a:pt x="940" y="1217"/>
                        <a:pt x="1217" y="940"/>
                        <a:pt x="1217" y="601"/>
                      </a:cubicBezTo>
                      <a:cubicBezTo>
                        <a:pt x="1202" y="462"/>
                        <a:pt x="1171" y="339"/>
                        <a:pt x="1094" y="231"/>
                      </a:cubicBezTo>
                      <a:lnTo>
                        <a:pt x="601" y="601"/>
                      </a:lnTo>
                      <a:lnTo>
                        <a:pt x="601" y="0"/>
                      </a:lnTo>
                      <a:close/>
                    </a:path>
                  </a:pathLst>
                </a:custGeom>
                <a:solidFill>
                  <a:srgbClr val="FFFFFF"/>
                </a:solidFill>
                <a:ln w="0">
                  <a:solidFill>
                    <a:srgbClr val="000000"/>
                  </a:solidFill>
                  <a:prstDash val="solid"/>
                  <a:round/>
                  <a:headEnd/>
                  <a:tailEnd/>
                </a:ln>
              </p:spPr>
              <p:txBody>
                <a:bodyPr/>
                <a:lstStyle/>
                <a:p>
                  <a:endParaRPr lang="en-GB"/>
                </a:p>
              </p:txBody>
            </p:sp>
            <p:sp>
              <p:nvSpPr>
                <p:cNvPr id="8530" name="Freeform 2763">
                  <a:extLst>
                    <a:ext uri="{FF2B5EF4-FFF2-40B4-BE49-F238E27FC236}">
                      <a16:creationId xmlns:a16="http://schemas.microsoft.com/office/drawing/2014/main" id="{1344EEF9-1E2A-450D-8376-9A99F142D887}"/>
                    </a:ext>
                  </a:extLst>
                </p:cNvPr>
                <p:cNvSpPr>
                  <a:spLocks/>
                </p:cNvSpPr>
                <p:nvPr/>
              </p:nvSpPr>
              <p:spPr bwMode="auto">
                <a:xfrm>
                  <a:off x="1709" y="1841"/>
                  <a:ext cx="187" cy="187"/>
                </a:xfrm>
                <a:custGeom>
                  <a:avLst/>
                  <a:gdLst>
                    <a:gd name="T0" fmla="*/ 92 w 1217"/>
                    <a:gd name="T1" fmla="*/ 0 h 1217"/>
                    <a:gd name="T2" fmla="*/ 0 w 1217"/>
                    <a:gd name="T3" fmla="*/ 92 h 1217"/>
                    <a:gd name="T4" fmla="*/ 92 w 1217"/>
                    <a:gd name="T5" fmla="*/ 187 h 1217"/>
                    <a:gd name="T6" fmla="*/ 187 w 1217"/>
                    <a:gd name="T7" fmla="*/ 92 h 1217"/>
                    <a:gd name="T8" fmla="*/ 168 w 1217"/>
                    <a:gd name="T9" fmla="*/ 35 h 1217"/>
                    <a:gd name="T10" fmla="*/ 92 w 1217"/>
                    <a:gd name="T11" fmla="*/ 92 h 1217"/>
                    <a:gd name="T12" fmla="*/ 92 w 1217"/>
                    <a:gd name="T13" fmla="*/ 0 h 12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17">
                      <a:moveTo>
                        <a:pt x="601" y="0"/>
                      </a:moveTo>
                      <a:cubicBezTo>
                        <a:pt x="262" y="0"/>
                        <a:pt x="0" y="262"/>
                        <a:pt x="0" y="601"/>
                      </a:cubicBezTo>
                      <a:cubicBezTo>
                        <a:pt x="0" y="940"/>
                        <a:pt x="262" y="1217"/>
                        <a:pt x="601" y="1217"/>
                      </a:cubicBezTo>
                      <a:cubicBezTo>
                        <a:pt x="940" y="1217"/>
                        <a:pt x="1217" y="940"/>
                        <a:pt x="1217" y="601"/>
                      </a:cubicBezTo>
                      <a:cubicBezTo>
                        <a:pt x="1202" y="462"/>
                        <a:pt x="1171" y="339"/>
                        <a:pt x="1094" y="231"/>
                      </a:cubicBezTo>
                      <a:lnTo>
                        <a:pt x="601" y="601"/>
                      </a:lnTo>
                      <a:lnTo>
                        <a:pt x="601"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8401" name="Line 2765">
                <a:extLst>
                  <a:ext uri="{FF2B5EF4-FFF2-40B4-BE49-F238E27FC236}">
                    <a16:creationId xmlns:a16="http://schemas.microsoft.com/office/drawing/2014/main" id="{321F9438-926D-4E4A-941D-434D9170A46D}"/>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02" name="Line 2766">
                <a:extLst>
                  <a:ext uri="{FF2B5EF4-FFF2-40B4-BE49-F238E27FC236}">
                    <a16:creationId xmlns:a16="http://schemas.microsoft.com/office/drawing/2014/main" id="{4039194B-58E0-47DF-A2C6-2BC1B791A688}"/>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03" name="Line 2767">
                <a:extLst>
                  <a:ext uri="{FF2B5EF4-FFF2-40B4-BE49-F238E27FC236}">
                    <a16:creationId xmlns:a16="http://schemas.microsoft.com/office/drawing/2014/main" id="{C8D13317-2B11-4A31-BE2B-458E683A1EDB}"/>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04" name="Line 2768">
                <a:extLst>
                  <a:ext uri="{FF2B5EF4-FFF2-40B4-BE49-F238E27FC236}">
                    <a16:creationId xmlns:a16="http://schemas.microsoft.com/office/drawing/2014/main" id="{7B6FB58A-7F8D-47CE-914D-90A303E8EB95}"/>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05" name="Line 2769">
                <a:extLst>
                  <a:ext uri="{FF2B5EF4-FFF2-40B4-BE49-F238E27FC236}">
                    <a16:creationId xmlns:a16="http://schemas.microsoft.com/office/drawing/2014/main" id="{0E416EB8-EC78-4CAD-BCA8-720B7EFFE875}"/>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06" name="Line 2770">
                <a:extLst>
                  <a:ext uri="{FF2B5EF4-FFF2-40B4-BE49-F238E27FC236}">
                    <a16:creationId xmlns:a16="http://schemas.microsoft.com/office/drawing/2014/main" id="{2F7F326D-4C02-4FC8-99C3-527C0EC44686}"/>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07" name="Line 2771">
                <a:extLst>
                  <a:ext uri="{FF2B5EF4-FFF2-40B4-BE49-F238E27FC236}">
                    <a16:creationId xmlns:a16="http://schemas.microsoft.com/office/drawing/2014/main" id="{09BB0D41-DFB9-41D3-9BAA-128B47264D5E}"/>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08" name="Line 2772">
                <a:extLst>
                  <a:ext uri="{FF2B5EF4-FFF2-40B4-BE49-F238E27FC236}">
                    <a16:creationId xmlns:a16="http://schemas.microsoft.com/office/drawing/2014/main" id="{A812A0BF-0A82-481C-9481-9D15253812CD}"/>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09" name="Line 2773">
                <a:extLst>
                  <a:ext uri="{FF2B5EF4-FFF2-40B4-BE49-F238E27FC236}">
                    <a16:creationId xmlns:a16="http://schemas.microsoft.com/office/drawing/2014/main" id="{E2DD98B4-FC29-4980-AE91-F2BC5A36C748}"/>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10" name="Line 2774">
                <a:extLst>
                  <a:ext uri="{FF2B5EF4-FFF2-40B4-BE49-F238E27FC236}">
                    <a16:creationId xmlns:a16="http://schemas.microsoft.com/office/drawing/2014/main" id="{E37B1292-90F2-45C3-A61E-A5D958A9F266}"/>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11" name="Line 2775">
                <a:extLst>
                  <a:ext uri="{FF2B5EF4-FFF2-40B4-BE49-F238E27FC236}">
                    <a16:creationId xmlns:a16="http://schemas.microsoft.com/office/drawing/2014/main" id="{F5297A5A-8852-4FC5-B776-A54C171CAA86}"/>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12" name="Line 2776">
                <a:extLst>
                  <a:ext uri="{FF2B5EF4-FFF2-40B4-BE49-F238E27FC236}">
                    <a16:creationId xmlns:a16="http://schemas.microsoft.com/office/drawing/2014/main" id="{B96D4F6A-3290-479D-A673-7D762FB462FF}"/>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13" name="Line 2777">
                <a:extLst>
                  <a:ext uri="{FF2B5EF4-FFF2-40B4-BE49-F238E27FC236}">
                    <a16:creationId xmlns:a16="http://schemas.microsoft.com/office/drawing/2014/main" id="{AB8C4888-4185-410A-A5F1-5DA1C506569C}"/>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14" name="Line 2778">
                <a:extLst>
                  <a:ext uri="{FF2B5EF4-FFF2-40B4-BE49-F238E27FC236}">
                    <a16:creationId xmlns:a16="http://schemas.microsoft.com/office/drawing/2014/main" id="{6B3F9EF7-FB7B-48DC-942F-7BFD3A60022A}"/>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15" name="Line 2779">
                <a:extLst>
                  <a:ext uri="{FF2B5EF4-FFF2-40B4-BE49-F238E27FC236}">
                    <a16:creationId xmlns:a16="http://schemas.microsoft.com/office/drawing/2014/main" id="{1E173DF0-8406-4A1A-AA59-9A9764C73007}"/>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16" name="Line 2780">
                <a:extLst>
                  <a:ext uri="{FF2B5EF4-FFF2-40B4-BE49-F238E27FC236}">
                    <a16:creationId xmlns:a16="http://schemas.microsoft.com/office/drawing/2014/main" id="{89BFB2AA-7A87-4E76-ADB9-D18AB5176050}"/>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17" name="Line 2781">
                <a:extLst>
                  <a:ext uri="{FF2B5EF4-FFF2-40B4-BE49-F238E27FC236}">
                    <a16:creationId xmlns:a16="http://schemas.microsoft.com/office/drawing/2014/main" id="{EFDE7500-5783-44AE-B4AE-03F0C7A98E2A}"/>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18" name="Line 2782">
                <a:extLst>
                  <a:ext uri="{FF2B5EF4-FFF2-40B4-BE49-F238E27FC236}">
                    <a16:creationId xmlns:a16="http://schemas.microsoft.com/office/drawing/2014/main" id="{7FAB2F5D-6720-4427-B486-6B3DBA1D1A46}"/>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19" name="Line 2783">
                <a:extLst>
                  <a:ext uri="{FF2B5EF4-FFF2-40B4-BE49-F238E27FC236}">
                    <a16:creationId xmlns:a16="http://schemas.microsoft.com/office/drawing/2014/main" id="{058DFAD5-27BC-4A5B-BA9E-0984CEFF62DD}"/>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20" name="Line 2784">
                <a:extLst>
                  <a:ext uri="{FF2B5EF4-FFF2-40B4-BE49-F238E27FC236}">
                    <a16:creationId xmlns:a16="http://schemas.microsoft.com/office/drawing/2014/main" id="{6F904C77-5DF0-4E48-AD6F-54D988E7EE9B}"/>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21" name="Line 2785">
                <a:extLst>
                  <a:ext uri="{FF2B5EF4-FFF2-40B4-BE49-F238E27FC236}">
                    <a16:creationId xmlns:a16="http://schemas.microsoft.com/office/drawing/2014/main" id="{63B52E2B-769C-4814-9D41-D2B077CA027E}"/>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22" name="Line 2786">
                <a:extLst>
                  <a:ext uri="{FF2B5EF4-FFF2-40B4-BE49-F238E27FC236}">
                    <a16:creationId xmlns:a16="http://schemas.microsoft.com/office/drawing/2014/main" id="{2835E3C9-9123-47BE-9E98-D49BD7548CC0}"/>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23" name="Line 2787">
                <a:extLst>
                  <a:ext uri="{FF2B5EF4-FFF2-40B4-BE49-F238E27FC236}">
                    <a16:creationId xmlns:a16="http://schemas.microsoft.com/office/drawing/2014/main" id="{D93214C9-53F5-4D5F-A7D8-4E918DFC12A2}"/>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24" name="Line 2788">
                <a:extLst>
                  <a:ext uri="{FF2B5EF4-FFF2-40B4-BE49-F238E27FC236}">
                    <a16:creationId xmlns:a16="http://schemas.microsoft.com/office/drawing/2014/main" id="{7A7F399C-F608-4F78-8A36-04D31462391D}"/>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25" name="Line 2789">
                <a:extLst>
                  <a:ext uri="{FF2B5EF4-FFF2-40B4-BE49-F238E27FC236}">
                    <a16:creationId xmlns:a16="http://schemas.microsoft.com/office/drawing/2014/main" id="{2F32A333-4E30-4006-B804-A51593F3A6EF}"/>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26" name="Line 2790">
                <a:extLst>
                  <a:ext uri="{FF2B5EF4-FFF2-40B4-BE49-F238E27FC236}">
                    <a16:creationId xmlns:a16="http://schemas.microsoft.com/office/drawing/2014/main" id="{59E83454-DC39-4C5B-A152-6321839C07F3}"/>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27" name="Line 2791">
                <a:extLst>
                  <a:ext uri="{FF2B5EF4-FFF2-40B4-BE49-F238E27FC236}">
                    <a16:creationId xmlns:a16="http://schemas.microsoft.com/office/drawing/2014/main" id="{01B11EC1-8504-4B3A-BBC8-77C3ACAB559B}"/>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28" name="Line 2792">
                <a:extLst>
                  <a:ext uri="{FF2B5EF4-FFF2-40B4-BE49-F238E27FC236}">
                    <a16:creationId xmlns:a16="http://schemas.microsoft.com/office/drawing/2014/main" id="{181D5D38-33FB-4190-9E53-DEF5D8B6C2FE}"/>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29" name="Line 2793">
                <a:extLst>
                  <a:ext uri="{FF2B5EF4-FFF2-40B4-BE49-F238E27FC236}">
                    <a16:creationId xmlns:a16="http://schemas.microsoft.com/office/drawing/2014/main" id="{0842165B-D352-43D7-96C8-A53C8D1CC02C}"/>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30" name="Line 2794">
                <a:extLst>
                  <a:ext uri="{FF2B5EF4-FFF2-40B4-BE49-F238E27FC236}">
                    <a16:creationId xmlns:a16="http://schemas.microsoft.com/office/drawing/2014/main" id="{40C9FCCF-A75E-4352-B776-504AD28040D7}"/>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31" name="Line 2795">
                <a:extLst>
                  <a:ext uri="{FF2B5EF4-FFF2-40B4-BE49-F238E27FC236}">
                    <a16:creationId xmlns:a16="http://schemas.microsoft.com/office/drawing/2014/main" id="{64E42FB8-5230-4B07-BB1B-15F522971124}"/>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32" name="Line 2796">
                <a:extLst>
                  <a:ext uri="{FF2B5EF4-FFF2-40B4-BE49-F238E27FC236}">
                    <a16:creationId xmlns:a16="http://schemas.microsoft.com/office/drawing/2014/main" id="{38805CA3-8EEE-4649-B6AB-12900FAFE2D1}"/>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33" name="Line 2797">
                <a:extLst>
                  <a:ext uri="{FF2B5EF4-FFF2-40B4-BE49-F238E27FC236}">
                    <a16:creationId xmlns:a16="http://schemas.microsoft.com/office/drawing/2014/main" id="{1CC7660F-513F-4118-95A3-671FCFDE6EE9}"/>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34" name="Line 2798">
                <a:extLst>
                  <a:ext uri="{FF2B5EF4-FFF2-40B4-BE49-F238E27FC236}">
                    <a16:creationId xmlns:a16="http://schemas.microsoft.com/office/drawing/2014/main" id="{84AAEFEF-2860-4DCC-8734-F5E5A16D0EA8}"/>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35" name="Rectangle 2799">
                <a:extLst>
                  <a:ext uri="{FF2B5EF4-FFF2-40B4-BE49-F238E27FC236}">
                    <a16:creationId xmlns:a16="http://schemas.microsoft.com/office/drawing/2014/main" id="{AFE1EC8A-0F79-4C10-8474-3CEA8D519670}"/>
                  </a:ext>
                </a:extLst>
              </p:cNvPr>
              <p:cNvSpPr>
                <a:spLocks noChangeArrowheads="1"/>
              </p:cNvSpPr>
              <p:nvPr/>
            </p:nvSpPr>
            <p:spPr bwMode="auto">
              <a:xfrm>
                <a:off x="1608" y="1805"/>
                <a:ext cx="388" cy="262"/>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8436" name="Group 2802">
                <a:extLst>
                  <a:ext uri="{FF2B5EF4-FFF2-40B4-BE49-F238E27FC236}">
                    <a16:creationId xmlns:a16="http://schemas.microsoft.com/office/drawing/2014/main" id="{DE6E85D5-C708-453B-8392-C6911BC850C6}"/>
                  </a:ext>
                </a:extLst>
              </p:cNvPr>
              <p:cNvGrpSpPr>
                <a:grpSpLocks/>
              </p:cNvGrpSpPr>
              <p:nvPr/>
            </p:nvGrpSpPr>
            <p:grpSpPr bwMode="auto">
              <a:xfrm>
                <a:off x="790" y="2088"/>
                <a:ext cx="385" cy="258"/>
                <a:chOff x="790" y="2088"/>
                <a:chExt cx="385" cy="258"/>
              </a:xfrm>
            </p:grpSpPr>
            <p:sp>
              <p:nvSpPr>
                <p:cNvPr id="8527" name="Rectangle 2800">
                  <a:extLst>
                    <a:ext uri="{FF2B5EF4-FFF2-40B4-BE49-F238E27FC236}">
                      <a16:creationId xmlns:a16="http://schemas.microsoft.com/office/drawing/2014/main" id="{69F70F2B-5A24-42E9-AF52-BE3EFF0FD2EB}"/>
                    </a:ext>
                  </a:extLst>
                </p:cNvPr>
                <p:cNvSpPr>
                  <a:spLocks noChangeArrowheads="1"/>
                </p:cNvSpPr>
                <p:nvPr/>
              </p:nvSpPr>
              <p:spPr bwMode="auto">
                <a:xfrm>
                  <a:off x="790" y="2088"/>
                  <a:ext cx="385" cy="25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8528" name="Rectangle 2801">
                  <a:extLst>
                    <a:ext uri="{FF2B5EF4-FFF2-40B4-BE49-F238E27FC236}">
                      <a16:creationId xmlns:a16="http://schemas.microsoft.com/office/drawing/2014/main" id="{BC7507C6-1F2C-41BD-B260-EA16DE94666D}"/>
                    </a:ext>
                  </a:extLst>
                </p:cNvPr>
                <p:cNvSpPr>
                  <a:spLocks noChangeArrowheads="1"/>
                </p:cNvSpPr>
                <p:nvPr/>
              </p:nvSpPr>
              <p:spPr bwMode="auto">
                <a:xfrm>
                  <a:off x="790" y="2088"/>
                  <a:ext cx="385" cy="258"/>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8437" name="Group 2805">
                <a:extLst>
                  <a:ext uri="{FF2B5EF4-FFF2-40B4-BE49-F238E27FC236}">
                    <a16:creationId xmlns:a16="http://schemas.microsoft.com/office/drawing/2014/main" id="{DA9A341A-A93B-47FC-AC71-BCBD78CC5D27}"/>
                  </a:ext>
                </a:extLst>
              </p:cNvPr>
              <p:cNvGrpSpPr>
                <a:grpSpLocks/>
              </p:cNvGrpSpPr>
              <p:nvPr/>
            </p:nvGrpSpPr>
            <p:grpSpPr bwMode="auto">
              <a:xfrm>
                <a:off x="983" y="2123"/>
                <a:ext cx="9" cy="94"/>
                <a:chOff x="983" y="2123"/>
                <a:chExt cx="9" cy="94"/>
              </a:xfrm>
            </p:grpSpPr>
            <p:sp>
              <p:nvSpPr>
                <p:cNvPr id="8525" name="Freeform 2803">
                  <a:extLst>
                    <a:ext uri="{FF2B5EF4-FFF2-40B4-BE49-F238E27FC236}">
                      <a16:creationId xmlns:a16="http://schemas.microsoft.com/office/drawing/2014/main" id="{CACB6AA2-C4D6-48FB-B9B9-EEC50EBCE0C1}"/>
                    </a:ext>
                  </a:extLst>
                </p:cNvPr>
                <p:cNvSpPr>
                  <a:spLocks/>
                </p:cNvSpPr>
                <p:nvPr/>
              </p:nvSpPr>
              <p:spPr bwMode="auto">
                <a:xfrm>
                  <a:off x="983" y="2123"/>
                  <a:ext cx="9" cy="94"/>
                </a:xfrm>
                <a:custGeom>
                  <a:avLst/>
                  <a:gdLst>
                    <a:gd name="T0" fmla="*/ 9 w 61"/>
                    <a:gd name="T1" fmla="*/ 0 h 606"/>
                    <a:gd name="T2" fmla="*/ 0 w 61"/>
                    <a:gd name="T3" fmla="*/ 0 h 606"/>
                    <a:gd name="T4" fmla="*/ 0 w 61"/>
                    <a:gd name="T5" fmla="*/ 94 h 606"/>
                    <a:gd name="T6" fmla="*/ 9 w 61"/>
                    <a:gd name="T7" fmla="*/ 0 h 6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1" h="606">
                      <a:moveTo>
                        <a:pt x="61" y="0"/>
                      </a:moveTo>
                      <a:cubicBezTo>
                        <a:pt x="46" y="0"/>
                        <a:pt x="16" y="0"/>
                        <a:pt x="0" y="0"/>
                      </a:cubicBezTo>
                      <a:lnTo>
                        <a:pt x="0" y="606"/>
                      </a:lnTo>
                      <a:lnTo>
                        <a:pt x="61" y="0"/>
                      </a:lnTo>
                      <a:close/>
                    </a:path>
                  </a:pathLst>
                </a:custGeom>
                <a:solidFill>
                  <a:srgbClr val="808080"/>
                </a:solidFill>
                <a:ln w="0">
                  <a:solidFill>
                    <a:srgbClr val="000000"/>
                  </a:solidFill>
                  <a:prstDash val="solid"/>
                  <a:round/>
                  <a:headEnd/>
                  <a:tailEnd/>
                </a:ln>
              </p:spPr>
              <p:txBody>
                <a:bodyPr/>
                <a:lstStyle/>
                <a:p>
                  <a:endParaRPr lang="en-GB"/>
                </a:p>
              </p:txBody>
            </p:sp>
            <p:sp>
              <p:nvSpPr>
                <p:cNvPr id="8526" name="Freeform 2804">
                  <a:extLst>
                    <a:ext uri="{FF2B5EF4-FFF2-40B4-BE49-F238E27FC236}">
                      <a16:creationId xmlns:a16="http://schemas.microsoft.com/office/drawing/2014/main" id="{2872F5CA-5CCF-44E9-A620-73AFBA0F8108}"/>
                    </a:ext>
                  </a:extLst>
                </p:cNvPr>
                <p:cNvSpPr>
                  <a:spLocks/>
                </p:cNvSpPr>
                <p:nvPr/>
              </p:nvSpPr>
              <p:spPr bwMode="auto">
                <a:xfrm>
                  <a:off x="983" y="2123"/>
                  <a:ext cx="9" cy="94"/>
                </a:xfrm>
                <a:custGeom>
                  <a:avLst/>
                  <a:gdLst>
                    <a:gd name="T0" fmla="*/ 9 w 61"/>
                    <a:gd name="T1" fmla="*/ 0 h 606"/>
                    <a:gd name="T2" fmla="*/ 0 w 61"/>
                    <a:gd name="T3" fmla="*/ 0 h 606"/>
                    <a:gd name="T4" fmla="*/ 0 w 61"/>
                    <a:gd name="T5" fmla="*/ 94 h 606"/>
                    <a:gd name="T6" fmla="*/ 9 w 61"/>
                    <a:gd name="T7" fmla="*/ 0 h 6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1" h="606">
                      <a:moveTo>
                        <a:pt x="61" y="0"/>
                      </a:moveTo>
                      <a:cubicBezTo>
                        <a:pt x="46" y="0"/>
                        <a:pt x="16" y="0"/>
                        <a:pt x="0" y="0"/>
                      </a:cubicBezTo>
                      <a:lnTo>
                        <a:pt x="0" y="606"/>
                      </a:lnTo>
                      <a:lnTo>
                        <a:pt x="61"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8438" name="Group 2808">
                <a:extLst>
                  <a:ext uri="{FF2B5EF4-FFF2-40B4-BE49-F238E27FC236}">
                    <a16:creationId xmlns:a16="http://schemas.microsoft.com/office/drawing/2014/main" id="{6AB749DC-4BB1-4ACF-A6DC-5A7D9BC423B6}"/>
                  </a:ext>
                </a:extLst>
              </p:cNvPr>
              <p:cNvGrpSpPr>
                <a:grpSpLocks/>
              </p:cNvGrpSpPr>
              <p:nvPr/>
            </p:nvGrpSpPr>
            <p:grpSpPr bwMode="auto">
              <a:xfrm>
                <a:off x="983" y="2123"/>
                <a:ext cx="28" cy="94"/>
                <a:chOff x="983" y="2123"/>
                <a:chExt cx="28" cy="94"/>
              </a:xfrm>
            </p:grpSpPr>
            <p:sp>
              <p:nvSpPr>
                <p:cNvPr id="8523" name="Freeform 2806">
                  <a:extLst>
                    <a:ext uri="{FF2B5EF4-FFF2-40B4-BE49-F238E27FC236}">
                      <a16:creationId xmlns:a16="http://schemas.microsoft.com/office/drawing/2014/main" id="{6447372B-C61B-43B4-B6F6-0DE97A2CB2DC}"/>
                    </a:ext>
                  </a:extLst>
                </p:cNvPr>
                <p:cNvSpPr>
                  <a:spLocks/>
                </p:cNvSpPr>
                <p:nvPr/>
              </p:nvSpPr>
              <p:spPr bwMode="auto">
                <a:xfrm>
                  <a:off x="983" y="2123"/>
                  <a:ext cx="28" cy="94"/>
                </a:xfrm>
                <a:custGeom>
                  <a:avLst/>
                  <a:gdLst>
                    <a:gd name="T0" fmla="*/ 28 w 184"/>
                    <a:gd name="T1" fmla="*/ 5 h 606"/>
                    <a:gd name="T2" fmla="*/ 9 w 184"/>
                    <a:gd name="T3" fmla="*/ 0 h 606"/>
                    <a:gd name="T4" fmla="*/ 0 w 184"/>
                    <a:gd name="T5" fmla="*/ 94 h 606"/>
                    <a:gd name="T6" fmla="*/ 28 w 184"/>
                    <a:gd name="T7" fmla="*/ 5 h 6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4" h="606">
                      <a:moveTo>
                        <a:pt x="184" y="32"/>
                      </a:moveTo>
                      <a:cubicBezTo>
                        <a:pt x="153" y="16"/>
                        <a:pt x="107" y="0"/>
                        <a:pt x="61" y="0"/>
                      </a:cubicBezTo>
                      <a:lnTo>
                        <a:pt x="0" y="606"/>
                      </a:lnTo>
                      <a:lnTo>
                        <a:pt x="184" y="32"/>
                      </a:lnTo>
                      <a:close/>
                    </a:path>
                  </a:pathLst>
                </a:custGeom>
                <a:solidFill>
                  <a:srgbClr val="C0C0C0"/>
                </a:solidFill>
                <a:ln w="0">
                  <a:solidFill>
                    <a:srgbClr val="000000"/>
                  </a:solidFill>
                  <a:prstDash val="solid"/>
                  <a:round/>
                  <a:headEnd/>
                  <a:tailEnd/>
                </a:ln>
              </p:spPr>
              <p:txBody>
                <a:bodyPr/>
                <a:lstStyle/>
                <a:p>
                  <a:endParaRPr lang="en-GB"/>
                </a:p>
              </p:txBody>
            </p:sp>
            <p:sp>
              <p:nvSpPr>
                <p:cNvPr id="8524" name="Freeform 2807">
                  <a:extLst>
                    <a:ext uri="{FF2B5EF4-FFF2-40B4-BE49-F238E27FC236}">
                      <a16:creationId xmlns:a16="http://schemas.microsoft.com/office/drawing/2014/main" id="{AC993DC8-33C5-45A7-8484-54E536231FE4}"/>
                    </a:ext>
                  </a:extLst>
                </p:cNvPr>
                <p:cNvSpPr>
                  <a:spLocks/>
                </p:cNvSpPr>
                <p:nvPr/>
              </p:nvSpPr>
              <p:spPr bwMode="auto">
                <a:xfrm>
                  <a:off x="983" y="2123"/>
                  <a:ext cx="28" cy="94"/>
                </a:xfrm>
                <a:custGeom>
                  <a:avLst/>
                  <a:gdLst>
                    <a:gd name="T0" fmla="*/ 28 w 184"/>
                    <a:gd name="T1" fmla="*/ 5 h 606"/>
                    <a:gd name="T2" fmla="*/ 9 w 184"/>
                    <a:gd name="T3" fmla="*/ 0 h 606"/>
                    <a:gd name="T4" fmla="*/ 0 w 184"/>
                    <a:gd name="T5" fmla="*/ 94 h 606"/>
                    <a:gd name="T6" fmla="*/ 28 w 184"/>
                    <a:gd name="T7" fmla="*/ 5 h 6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4" h="606">
                      <a:moveTo>
                        <a:pt x="184" y="32"/>
                      </a:moveTo>
                      <a:cubicBezTo>
                        <a:pt x="153" y="16"/>
                        <a:pt x="107" y="0"/>
                        <a:pt x="61" y="0"/>
                      </a:cubicBezTo>
                      <a:lnTo>
                        <a:pt x="0" y="606"/>
                      </a:lnTo>
                      <a:lnTo>
                        <a:pt x="184" y="32"/>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8439" name="Group 2811">
                <a:extLst>
                  <a:ext uri="{FF2B5EF4-FFF2-40B4-BE49-F238E27FC236}">
                    <a16:creationId xmlns:a16="http://schemas.microsoft.com/office/drawing/2014/main" id="{96D9D430-0ABC-443E-837D-C3E12EF1D6D4}"/>
                  </a:ext>
                </a:extLst>
              </p:cNvPr>
              <p:cNvGrpSpPr>
                <a:grpSpLocks/>
              </p:cNvGrpSpPr>
              <p:nvPr/>
            </p:nvGrpSpPr>
            <p:grpSpPr bwMode="auto">
              <a:xfrm>
                <a:off x="983" y="2128"/>
                <a:ext cx="45" cy="89"/>
                <a:chOff x="983" y="2128"/>
                <a:chExt cx="45" cy="89"/>
              </a:xfrm>
            </p:grpSpPr>
            <p:sp>
              <p:nvSpPr>
                <p:cNvPr id="8521" name="Freeform 2809">
                  <a:extLst>
                    <a:ext uri="{FF2B5EF4-FFF2-40B4-BE49-F238E27FC236}">
                      <a16:creationId xmlns:a16="http://schemas.microsoft.com/office/drawing/2014/main" id="{93078E24-3D35-4672-80D3-2F780F0FCB30}"/>
                    </a:ext>
                  </a:extLst>
                </p:cNvPr>
                <p:cNvSpPr>
                  <a:spLocks/>
                </p:cNvSpPr>
                <p:nvPr/>
              </p:nvSpPr>
              <p:spPr bwMode="auto">
                <a:xfrm>
                  <a:off x="983" y="2128"/>
                  <a:ext cx="45" cy="89"/>
                </a:xfrm>
                <a:custGeom>
                  <a:avLst/>
                  <a:gdLst>
                    <a:gd name="T0" fmla="*/ 45 w 295"/>
                    <a:gd name="T1" fmla="*/ 7 h 572"/>
                    <a:gd name="T2" fmla="*/ 28 w 295"/>
                    <a:gd name="T3" fmla="*/ 0 h 572"/>
                    <a:gd name="T4" fmla="*/ 0 w 295"/>
                    <a:gd name="T5" fmla="*/ 89 h 572"/>
                    <a:gd name="T6" fmla="*/ 45 w 295"/>
                    <a:gd name="T7" fmla="*/ 7 h 5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5" h="572">
                      <a:moveTo>
                        <a:pt x="295" y="46"/>
                      </a:moveTo>
                      <a:cubicBezTo>
                        <a:pt x="264" y="31"/>
                        <a:pt x="233" y="15"/>
                        <a:pt x="186" y="0"/>
                      </a:cubicBezTo>
                      <a:lnTo>
                        <a:pt x="0" y="572"/>
                      </a:lnTo>
                      <a:lnTo>
                        <a:pt x="295" y="46"/>
                      </a:lnTo>
                      <a:close/>
                    </a:path>
                  </a:pathLst>
                </a:custGeom>
                <a:solidFill>
                  <a:srgbClr val="000000"/>
                </a:solidFill>
                <a:ln w="0">
                  <a:solidFill>
                    <a:srgbClr val="000000"/>
                  </a:solidFill>
                  <a:prstDash val="solid"/>
                  <a:round/>
                  <a:headEnd/>
                  <a:tailEnd/>
                </a:ln>
              </p:spPr>
              <p:txBody>
                <a:bodyPr/>
                <a:lstStyle/>
                <a:p>
                  <a:endParaRPr lang="en-GB"/>
                </a:p>
              </p:txBody>
            </p:sp>
            <p:sp>
              <p:nvSpPr>
                <p:cNvPr id="8522" name="Freeform 2810">
                  <a:extLst>
                    <a:ext uri="{FF2B5EF4-FFF2-40B4-BE49-F238E27FC236}">
                      <a16:creationId xmlns:a16="http://schemas.microsoft.com/office/drawing/2014/main" id="{504CBC6C-A873-4E2E-A00C-889C98E25F30}"/>
                    </a:ext>
                  </a:extLst>
                </p:cNvPr>
                <p:cNvSpPr>
                  <a:spLocks/>
                </p:cNvSpPr>
                <p:nvPr/>
              </p:nvSpPr>
              <p:spPr bwMode="auto">
                <a:xfrm>
                  <a:off x="983" y="2128"/>
                  <a:ext cx="45" cy="89"/>
                </a:xfrm>
                <a:custGeom>
                  <a:avLst/>
                  <a:gdLst>
                    <a:gd name="T0" fmla="*/ 45 w 295"/>
                    <a:gd name="T1" fmla="*/ 7 h 572"/>
                    <a:gd name="T2" fmla="*/ 28 w 295"/>
                    <a:gd name="T3" fmla="*/ 0 h 572"/>
                    <a:gd name="T4" fmla="*/ 0 w 295"/>
                    <a:gd name="T5" fmla="*/ 89 h 572"/>
                    <a:gd name="T6" fmla="*/ 45 w 295"/>
                    <a:gd name="T7" fmla="*/ 7 h 5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5" h="572">
                      <a:moveTo>
                        <a:pt x="295" y="46"/>
                      </a:moveTo>
                      <a:cubicBezTo>
                        <a:pt x="264" y="31"/>
                        <a:pt x="233" y="15"/>
                        <a:pt x="186" y="0"/>
                      </a:cubicBezTo>
                      <a:lnTo>
                        <a:pt x="0" y="572"/>
                      </a:lnTo>
                      <a:lnTo>
                        <a:pt x="295" y="46"/>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8440" name="Group 2814">
                <a:extLst>
                  <a:ext uri="{FF2B5EF4-FFF2-40B4-BE49-F238E27FC236}">
                    <a16:creationId xmlns:a16="http://schemas.microsoft.com/office/drawing/2014/main" id="{34C17966-1D93-424A-80B6-6F71FC490608}"/>
                  </a:ext>
                </a:extLst>
              </p:cNvPr>
              <p:cNvGrpSpPr>
                <a:grpSpLocks/>
              </p:cNvGrpSpPr>
              <p:nvPr/>
            </p:nvGrpSpPr>
            <p:grpSpPr bwMode="auto">
              <a:xfrm>
                <a:off x="890" y="2123"/>
                <a:ext cx="185" cy="186"/>
                <a:chOff x="890" y="2123"/>
                <a:chExt cx="185" cy="186"/>
              </a:xfrm>
            </p:grpSpPr>
            <p:sp>
              <p:nvSpPr>
                <p:cNvPr id="8519" name="Freeform 2812">
                  <a:extLst>
                    <a:ext uri="{FF2B5EF4-FFF2-40B4-BE49-F238E27FC236}">
                      <a16:creationId xmlns:a16="http://schemas.microsoft.com/office/drawing/2014/main" id="{C1064003-769F-4493-A698-8617EBB7FC54}"/>
                    </a:ext>
                  </a:extLst>
                </p:cNvPr>
                <p:cNvSpPr>
                  <a:spLocks/>
                </p:cNvSpPr>
                <p:nvPr/>
              </p:nvSpPr>
              <p:spPr bwMode="auto">
                <a:xfrm>
                  <a:off x="890" y="2123"/>
                  <a:ext cx="185" cy="186"/>
                </a:xfrm>
                <a:custGeom>
                  <a:avLst/>
                  <a:gdLst>
                    <a:gd name="T0" fmla="*/ 90 w 1205"/>
                    <a:gd name="T1" fmla="*/ 0 h 1206"/>
                    <a:gd name="T2" fmla="*/ 0 w 1205"/>
                    <a:gd name="T3" fmla="*/ 91 h 1206"/>
                    <a:gd name="T4" fmla="*/ 93 w 1205"/>
                    <a:gd name="T5" fmla="*/ 186 h 1206"/>
                    <a:gd name="T6" fmla="*/ 185 w 1205"/>
                    <a:gd name="T7" fmla="*/ 93 h 1206"/>
                    <a:gd name="T8" fmla="*/ 138 w 1205"/>
                    <a:gd name="T9" fmla="*/ 12 h 1206"/>
                    <a:gd name="T10" fmla="*/ 93 w 1205"/>
                    <a:gd name="T11" fmla="*/ 93 h 1206"/>
                    <a:gd name="T12" fmla="*/ 90 w 1205"/>
                    <a:gd name="T13" fmla="*/ 0 h 120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5" h="1206">
                      <a:moveTo>
                        <a:pt x="587" y="0"/>
                      </a:moveTo>
                      <a:cubicBezTo>
                        <a:pt x="263" y="0"/>
                        <a:pt x="0" y="263"/>
                        <a:pt x="0" y="588"/>
                      </a:cubicBezTo>
                      <a:cubicBezTo>
                        <a:pt x="0" y="928"/>
                        <a:pt x="263" y="1206"/>
                        <a:pt x="603" y="1206"/>
                      </a:cubicBezTo>
                      <a:cubicBezTo>
                        <a:pt x="927" y="1206"/>
                        <a:pt x="1205" y="928"/>
                        <a:pt x="1205" y="603"/>
                      </a:cubicBezTo>
                      <a:cubicBezTo>
                        <a:pt x="1190" y="387"/>
                        <a:pt x="1082" y="186"/>
                        <a:pt x="896" y="78"/>
                      </a:cubicBezTo>
                      <a:lnTo>
                        <a:pt x="603" y="603"/>
                      </a:lnTo>
                      <a:lnTo>
                        <a:pt x="587" y="0"/>
                      </a:lnTo>
                      <a:close/>
                    </a:path>
                  </a:pathLst>
                </a:custGeom>
                <a:solidFill>
                  <a:srgbClr val="FFFFFF"/>
                </a:solidFill>
                <a:ln w="0">
                  <a:solidFill>
                    <a:srgbClr val="000000"/>
                  </a:solidFill>
                  <a:prstDash val="solid"/>
                  <a:round/>
                  <a:headEnd/>
                  <a:tailEnd/>
                </a:ln>
              </p:spPr>
              <p:txBody>
                <a:bodyPr/>
                <a:lstStyle/>
                <a:p>
                  <a:endParaRPr lang="en-GB"/>
                </a:p>
              </p:txBody>
            </p:sp>
            <p:sp>
              <p:nvSpPr>
                <p:cNvPr id="8520" name="Freeform 2813">
                  <a:extLst>
                    <a:ext uri="{FF2B5EF4-FFF2-40B4-BE49-F238E27FC236}">
                      <a16:creationId xmlns:a16="http://schemas.microsoft.com/office/drawing/2014/main" id="{7D546708-05B2-440F-9AB3-B3E183B2D15C}"/>
                    </a:ext>
                  </a:extLst>
                </p:cNvPr>
                <p:cNvSpPr>
                  <a:spLocks/>
                </p:cNvSpPr>
                <p:nvPr/>
              </p:nvSpPr>
              <p:spPr bwMode="auto">
                <a:xfrm>
                  <a:off x="890" y="2123"/>
                  <a:ext cx="185" cy="186"/>
                </a:xfrm>
                <a:custGeom>
                  <a:avLst/>
                  <a:gdLst>
                    <a:gd name="T0" fmla="*/ 90 w 1205"/>
                    <a:gd name="T1" fmla="*/ 0 h 1206"/>
                    <a:gd name="T2" fmla="*/ 0 w 1205"/>
                    <a:gd name="T3" fmla="*/ 91 h 1206"/>
                    <a:gd name="T4" fmla="*/ 93 w 1205"/>
                    <a:gd name="T5" fmla="*/ 186 h 1206"/>
                    <a:gd name="T6" fmla="*/ 185 w 1205"/>
                    <a:gd name="T7" fmla="*/ 93 h 1206"/>
                    <a:gd name="T8" fmla="*/ 138 w 1205"/>
                    <a:gd name="T9" fmla="*/ 12 h 1206"/>
                    <a:gd name="T10" fmla="*/ 93 w 1205"/>
                    <a:gd name="T11" fmla="*/ 93 h 1206"/>
                    <a:gd name="T12" fmla="*/ 90 w 1205"/>
                    <a:gd name="T13" fmla="*/ 0 h 120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5" h="1206">
                      <a:moveTo>
                        <a:pt x="587" y="0"/>
                      </a:moveTo>
                      <a:cubicBezTo>
                        <a:pt x="263" y="0"/>
                        <a:pt x="0" y="263"/>
                        <a:pt x="0" y="588"/>
                      </a:cubicBezTo>
                      <a:cubicBezTo>
                        <a:pt x="0" y="928"/>
                        <a:pt x="263" y="1206"/>
                        <a:pt x="603" y="1206"/>
                      </a:cubicBezTo>
                      <a:cubicBezTo>
                        <a:pt x="927" y="1206"/>
                        <a:pt x="1205" y="928"/>
                        <a:pt x="1205" y="603"/>
                      </a:cubicBezTo>
                      <a:cubicBezTo>
                        <a:pt x="1190" y="387"/>
                        <a:pt x="1082" y="186"/>
                        <a:pt x="896" y="78"/>
                      </a:cubicBezTo>
                      <a:lnTo>
                        <a:pt x="603" y="603"/>
                      </a:lnTo>
                      <a:lnTo>
                        <a:pt x="587"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8441" name="Line 2815">
                <a:extLst>
                  <a:ext uri="{FF2B5EF4-FFF2-40B4-BE49-F238E27FC236}">
                    <a16:creationId xmlns:a16="http://schemas.microsoft.com/office/drawing/2014/main" id="{BCB8F2E8-B32A-4536-9926-90FC131E560B}"/>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42" name="Line 2816">
                <a:extLst>
                  <a:ext uri="{FF2B5EF4-FFF2-40B4-BE49-F238E27FC236}">
                    <a16:creationId xmlns:a16="http://schemas.microsoft.com/office/drawing/2014/main" id="{920E9487-AFC4-489B-A1E6-948F29419B01}"/>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43" name="Line 2817">
                <a:extLst>
                  <a:ext uri="{FF2B5EF4-FFF2-40B4-BE49-F238E27FC236}">
                    <a16:creationId xmlns:a16="http://schemas.microsoft.com/office/drawing/2014/main" id="{10ADBB24-76C6-4DC9-9AA5-08E974E4B635}"/>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44" name="Line 2818">
                <a:extLst>
                  <a:ext uri="{FF2B5EF4-FFF2-40B4-BE49-F238E27FC236}">
                    <a16:creationId xmlns:a16="http://schemas.microsoft.com/office/drawing/2014/main" id="{C0A7B5E8-78FF-4953-B3AF-18D4E5BB455D}"/>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45" name="Line 2819">
                <a:extLst>
                  <a:ext uri="{FF2B5EF4-FFF2-40B4-BE49-F238E27FC236}">
                    <a16:creationId xmlns:a16="http://schemas.microsoft.com/office/drawing/2014/main" id="{98E97735-A853-4E99-99F9-70C20C074C26}"/>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46" name="Line 2820">
                <a:extLst>
                  <a:ext uri="{FF2B5EF4-FFF2-40B4-BE49-F238E27FC236}">
                    <a16:creationId xmlns:a16="http://schemas.microsoft.com/office/drawing/2014/main" id="{C44DE57D-D074-4374-83BF-8E0F5B2A53AA}"/>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47" name="Line 2821">
                <a:extLst>
                  <a:ext uri="{FF2B5EF4-FFF2-40B4-BE49-F238E27FC236}">
                    <a16:creationId xmlns:a16="http://schemas.microsoft.com/office/drawing/2014/main" id="{6188716A-5FE5-42FF-9C22-24E7AD78D6A9}"/>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48" name="Line 2822">
                <a:extLst>
                  <a:ext uri="{FF2B5EF4-FFF2-40B4-BE49-F238E27FC236}">
                    <a16:creationId xmlns:a16="http://schemas.microsoft.com/office/drawing/2014/main" id="{220BA855-11C2-4E40-86B2-AC11EE1F3BF3}"/>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49" name="Line 2823">
                <a:extLst>
                  <a:ext uri="{FF2B5EF4-FFF2-40B4-BE49-F238E27FC236}">
                    <a16:creationId xmlns:a16="http://schemas.microsoft.com/office/drawing/2014/main" id="{0D305B26-5140-4787-9723-CE6787520FCB}"/>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50" name="Line 2824">
                <a:extLst>
                  <a:ext uri="{FF2B5EF4-FFF2-40B4-BE49-F238E27FC236}">
                    <a16:creationId xmlns:a16="http://schemas.microsoft.com/office/drawing/2014/main" id="{E3967C1F-F915-40D8-A885-943F4D6684AC}"/>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51" name="Line 2825">
                <a:extLst>
                  <a:ext uri="{FF2B5EF4-FFF2-40B4-BE49-F238E27FC236}">
                    <a16:creationId xmlns:a16="http://schemas.microsoft.com/office/drawing/2014/main" id="{A3360990-039B-47A3-8296-B1E9173EDA0C}"/>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52" name="Line 2826">
                <a:extLst>
                  <a:ext uri="{FF2B5EF4-FFF2-40B4-BE49-F238E27FC236}">
                    <a16:creationId xmlns:a16="http://schemas.microsoft.com/office/drawing/2014/main" id="{DC0AE628-0110-49B6-9E79-6E2B76176214}"/>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53" name="Line 2827">
                <a:extLst>
                  <a:ext uri="{FF2B5EF4-FFF2-40B4-BE49-F238E27FC236}">
                    <a16:creationId xmlns:a16="http://schemas.microsoft.com/office/drawing/2014/main" id="{9E758896-5E66-451D-BB48-AB29B2FB6ADE}"/>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54" name="Line 2828">
                <a:extLst>
                  <a:ext uri="{FF2B5EF4-FFF2-40B4-BE49-F238E27FC236}">
                    <a16:creationId xmlns:a16="http://schemas.microsoft.com/office/drawing/2014/main" id="{A8F34030-C20B-4ADD-8DE7-EACA73907EF6}"/>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55" name="Line 2829">
                <a:extLst>
                  <a:ext uri="{FF2B5EF4-FFF2-40B4-BE49-F238E27FC236}">
                    <a16:creationId xmlns:a16="http://schemas.microsoft.com/office/drawing/2014/main" id="{FB5DABDB-1B10-42D7-9243-FFCB8EA0394C}"/>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56" name="Line 2830">
                <a:extLst>
                  <a:ext uri="{FF2B5EF4-FFF2-40B4-BE49-F238E27FC236}">
                    <a16:creationId xmlns:a16="http://schemas.microsoft.com/office/drawing/2014/main" id="{06D0C006-5730-4220-AD99-7A432CA241FB}"/>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57" name="Line 2831">
                <a:extLst>
                  <a:ext uri="{FF2B5EF4-FFF2-40B4-BE49-F238E27FC236}">
                    <a16:creationId xmlns:a16="http://schemas.microsoft.com/office/drawing/2014/main" id="{2430BE03-FD10-48B4-BC9F-F49BBBB1930B}"/>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58" name="Line 2832">
                <a:extLst>
                  <a:ext uri="{FF2B5EF4-FFF2-40B4-BE49-F238E27FC236}">
                    <a16:creationId xmlns:a16="http://schemas.microsoft.com/office/drawing/2014/main" id="{E4E19CD1-39BB-4A0B-A04D-5A98A1B665CE}"/>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59" name="Line 2833">
                <a:extLst>
                  <a:ext uri="{FF2B5EF4-FFF2-40B4-BE49-F238E27FC236}">
                    <a16:creationId xmlns:a16="http://schemas.microsoft.com/office/drawing/2014/main" id="{512AA9E7-E130-49CB-BA49-FCA19D9AD8E1}"/>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60" name="Line 2834">
                <a:extLst>
                  <a:ext uri="{FF2B5EF4-FFF2-40B4-BE49-F238E27FC236}">
                    <a16:creationId xmlns:a16="http://schemas.microsoft.com/office/drawing/2014/main" id="{4A1AA9D9-6184-46CC-B2A2-196383CA63A3}"/>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61" name="Line 2835">
                <a:extLst>
                  <a:ext uri="{FF2B5EF4-FFF2-40B4-BE49-F238E27FC236}">
                    <a16:creationId xmlns:a16="http://schemas.microsoft.com/office/drawing/2014/main" id="{3793F5CD-A8A6-4B08-AC8E-65ECF7631CEA}"/>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62" name="Line 2836">
                <a:extLst>
                  <a:ext uri="{FF2B5EF4-FFF2-40B4-BE49-F238E27FC236}">
                    <a16:creationId xmlns:a16="http://schemas.microsoft.com/office/drawing/2014/main" id="{0A881CEF-2BE3-4236-928F-A4D684DDC7A2}"/>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63" name="Line 2837">
                <a:extLst>
                  <a:ext uri="{FF2B5EF4-FFF2-40B4-BE49-F238E27FC236}">
                    <a16:creationId xmlns:a16="http://schemas.microsoft.com/office/drawing/2014/main" id="{12D045B9-4EA9-4FC8-8ED4-E8056FD1405F}"/>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64" name="Line 2838">
                <a:extLst>
                  <a:ext uri="{FF2B5EF4-FFF2-40B4-BE49-F238E27FC236}">
                    <a16:creationId xmlns:a16="http://schemas.microsoft.com/office/drawing/2014/main" id="{300C8E85-8B77-4222-A68A-F18C766D2AAE}"/>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65" name="Line 2839">
                <a:extLst>
                  <a:ext uri="{FF2B5EF4-FFF2-40B4-BE49-F238E27FC236}">
                    <a16:creationId xmlns:a16="http://schemas.microsoft.com/office/drawing/2014/main" id="{3976CC36-E25B-4F9E-93DD-71A4668BE53D}"/>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66" name="Line 2840">
                <a:extLst>
                  <a:ext uri="{FF2B5EF4-FFF2-40B4-BE49-F238E27FC236}">
                    <a16:creationId xmlns:a16="http://schemas.microsoft.com/office/drawing/2014/main" id="{A6C08916-F39B-4E83-9448-774C6A45AB15}"/>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67" name="Line 2841">
                <a:extLst>
                  <a:ext uri="{FF2B5EF4-FFF2-40B4-BE49-F238E27FC236}">
                    <a16:creationId xmlns:a16="http://schemas.microsoft.com/office/drawing/2014/main" id="{92615BA6-B933-442D-8C28-AA519C739B9E}"/>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68" name="Line 2842">
                <a:extLst>
                  <a:ext uri="{FF2B5EF4-FFF2-40B4-BE49-F238E27FC236}">
                    <a16:creationId xmlns:a16="http://schemas.microsoft.com/office/drawing/2014/main" id="{C988A85A-BCF8-4A29-B3C5-448709E065DA}"/>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69" name="Line 2843">
                <a:extLst>
                  <a:ext uri="{FF2B5EF4-FFF2-40B4-BE49-F238E27FC236}">
                    <a16:creationId xmlns:a16="http://schemas.microsoft.com/office/drawing/2014/main" id="{481F75E0-781A-4CE3-BC45-B23E789EE431}"/>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70" name="Line 2844">
                <a:extLst>
                  <a:ext uri="{FF2B5EF4-FFF2-40B4-BE49-F238E27FC236}">
                    <a16:creationId xmlns:a16="http://schemas.microsoft.com/office/drawing/2014/main" id="{75E7BD36-48E2-4C40-A1B8-4749D58BA810}"/>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71" name="Line 2845">
                <a:extLst>
                  <a:ext uri="{FF2B5EF4-FFF2-40B4-BE49-F238E27FC236}">
                    <a16:creationId xmlns:a16="http://schemas.microsoft.com/office/drawing/2014/main" id="{A3160409-57D1-4B16-A193-3CAEB41F0C61}"/>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72" name="Line 2846">
                <a:extLst>
                  <a:ext uri="{FF2B5EF4-FFF2-40B4-BE49-F238E27FC236}">
                    <a16:creationId xmlns:a16="http://schemas.microsoft.com/office/drawing/2014/main" id="{3E29D611-A684-4C56-838A-B1CDC05F0EEE}"/>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73" name="Line 2847">
                <a:extLst>
                  <a:ext uri="{FF2B5EF4-FFF2-40B4-BE49-F238E27FC236}">
                    <a16:creationId xmlns:a16="http://schemas.microsoft.com/office/drawing/2014/main" id="{81F9353D-A09A-41DD-97ED-B151400EF49A}"/>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74" name="Line 2848">
                <a:extLst>
                  <a:ext uri="{FF2B5EF4-FFF2-40B4-BE49-F238E27FC236}">
                    <a16:creationId xmlns:a16="http://schemas.microsoft.com/office/drawing/2014/main" id="{BEBFB849-52E5-4CE8-A178-DA70AFCEEC72}"/>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75" name="Rectangle 2849">
                <a:extLst>
                  <a:ext uri="{FF2B5EF4-FFF2-40B4-BE49-F238E27FC236}">
                    <a16:creationId xmlns:a16="http://schemas.microsoft.com/office/drawing/2014/main" id="{4F0E7BE3-EC96-43A5-A6FE-F72FC738AFC0}"/>
                  </a:ext>
                </a:extLst>
              </p:cNvPr>
              <p:cNvSpPr>
                <a:spLocks noChangeArrowheads="1"/>
              </p:cNvSpPr>
              <p:nvPr/>
            </p:nvSpPr>
            <p:spPr bwMode="auto">
              <a:xfrm>
                <a:off x="790" y="2088"/>
                <a:ext cx="385" cy="258"/>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8476" name="Group 2852">
                <a:extLst>
                  <a:ext uri="{FF2B5EF4-FFF2-40B4-BE49-F238E27FC236}">
                    <a16:creationId xmlns:a16="http://schemas.microsoft.com/office/drawing/2014/main" id="{071C60F8-4391-4FBB-8839-C5C48398BA9A}"/>
                  </a:ext>
                </a:extLst>
              </p:cNvPr>
              <p:cNvGrpSpPr>
                <a:grpSpLocks/>
              </p:cNvGrpSpPr>
              <p:nvPr/>
            </p:nvGrpSpPr>
            <p:grpSpPr bwMode="auto">
              <a:xfrm>
                <a:off x="1197" y="2088"/>
                <a:ext cx="388" cy="261"/>
                <a:chOff x="1197" y="2088"/>
                <a:chExt cx="388" cy="261"/>
              </a:xfrm>
            </p:grpSpPr>
            <p:sp>
              <p:nvSpPr>
                <p:cNvPr id="8517" name="Rectangle 2850">
                  <a:extLst>
                    <a:ext uri="{FF2B5EF4-FFF2-40B4-BE49-F238E27FC236}">
                      <a16:creationId xmlns:a16="http://schemas.microsoft.com/office/drawing/2014/main" id="{EEDEE81D-952E-4032-BBD0-B70EC4138BB3}"/>
                    </a:ext>
                  </a:extLst>
                </p:cNvPr>
                <p:cNvSpPr>
                  <a:spLocks noChangeArrowheads="1"/>
                </p:cNvSpPr>
                <p:nvPr/>
              </p:nvSpPr>
              <p:spPr bwMode="auto">
                <a:xfrm>
                  <a:off x="1197" y="2088"/>
                  <a:ext cx="388"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8518" name="Rectangle 2851">
                  <a:extLst>
                    <a:ext uri="{FF2B5EF4-FFF2-40B4-BE49-F238E27FC236}">
                      <a16:creationId xmlns:a16="http://schemas.microsoft.com/office/drawing/2014/main" id="{2F4F0863-D052-4D0B-BC60-C23862A155DB}"/>
                    </a:ext>
                  </a:extLst>
                </p:cNvPr>
                <p:cNvSpPr>
                  <a:spLocks noChangeArrowheads="1"/>
                </p:cNvSpPr>
                <p:nvPr/>
              </p:nvSpPr>
              <p:spPr bwMode="auto">
                <a:xfrm>
                  <a:off x="1197" y="2088"/>
                  <a:ext cx="388"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8477" name="Group 2855">
                <a:extLst>
                  <a:ext uri="{FF2B5EF4-FFF2-40B4-BE49-F238E27FC236}">
                    <a16:creationId xmlns:a16="http://schemas.microsoft.com/office/drawing/2014/main" id="{7F03B1E5-01CC-4710-8EDF-26CD05FE84F8}"/>
                  </a:ext>
                </a:extLst>
              </p:cNvPr>
              <p:cNvGrpSpPr>
                <a:grpSpLocks/>
              </p:cNvGrpSpPr>
              <p:nvPr/>
            </p:nvGrpSpPr>
            <p:grpSpPr bwMode="auto">
              <a:xfrm>
                <a:off x="1389" y="2121"/>
                <a:ext cx="39" cy="96"/>
                <a:chOff x="1389" y="2121"/>
                <a:chExt cx="39" cy="96"/>
              </a:xfrm>
            </p:grpSpPr>
            <p:sp>
              <p:nvSpPr>
                <p:cNvPr id="8515" name="Freeform 2853">
                  <a:extLst>
                    <a:ext uri="{FF2B5EF4-FFF2-40B4-BE49-F238E27FC236}">
                      <a16:creationId xmlns:a16="http://schemas.microsoft.com/office/drawing/2014/main" id="{AAB5FC34-4A68-4EA3-8350-FD3DB33A4412}"/>
                    </a:ext>
                  </a:extLst>
                </p:cNvPr>
                <p:cNvSpPr>
                  <a:spLocks/>
                </p:cNvSpPr>
                <p:nvPr/>
              </p:nvSpPr>
              <p:spPr bwMode="auto">
                <a:xfrm>
                  <a:off x="1389" y="2121"/>
                  <a:ext cx="39" cy="96"/>
                </a:xfrm>
                <a:custGeom>
                  <a:avLst/>
                  <a:gdLst>
                    <a:gd name="T0" fmla="*/ 39 w 250"/>
                    <a:gd name="T1" fmla="*/ 10 h 622"/>
                    <a:gd name="T2" fmla="*/ 0 w 250"/>
                    <a:gd name="T3" fmla="*/ 2 h 622"/>
                    <a:gd name="T4" fmla="*/ 0 w 250"/>
                    <a:gd name="T5" fmla="*/ 2 h 622"/>
                    <a:gd name="T6" fmla="*/ 0 w 250"/>
                    <a:gd name="T7" fmla="*/ 96 h 622"/>
                    <a:gd name="T8" fmla="*/ 39 w 250"/>
                    <a:gd name="T9" fmla="*/ 10 h 6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0" h="622">
                      <a:moveTo>
                        <a:pt x="250" y="62"/>
                      </a:moveTo>
                      <a:cubicBezTo>
                        <a:pt x="172" y="31"/>
                        <a:pt x="78" y="15"/>
                        <a:pt x="0" y="15"/>
                      </a:cubicBezTo>
                      <a:cubicBezTo>
                        <a:pt x="0" y="0"/>
                        <a:pt x="0" y="15"/>
                        <a:pt x="0" y="15"/>
                      </a:cubicBezTo>
                      <a:lnTo>
                        <a:pt x="0" y="622"/>
                      </a:lnTo>
                      <a:lnTo>
                        <a:pt x="250" y="62"/>
                      </a:lnTo>
                      <a:close/>
                    </a:path>
                  </a:pathLst>
                </a:custGeom>
                <a:solidFill>
                  <a:srgbClr val="808080"/>
                </a:solidFill>
                <a:ln w="0">
                  <a:solidFill>
                    <a:srgbClr val="000000"/>
                  </a:solidFill>
                  <a:prstDash val="solid"/>
                  <a:round/>
                  <a:headEnd/>
                  <a:tailEnd/>
                </a:ln>
              </p:spPr>
              <p:txBody>
                <a:bodyPr/>
                <a:lstStyle/>
                <a:p>
                  <a:endParaRPr lang="en-GB"/>
                </a:p>
              </p:txBody>
            </p:sp>
            <p:sp>
              <p:nvSpPr>
                <p:cNvPr id="8516" name="Freeform 2854">
                  <a:extLst>
                    <a:ext uri="{FF2B5EF4-FFF2-40B4-BE49-F238E27FC236}">
                      <a16:creationId xmlns:a16="http://schemas.microsoft.com/office/drawing/2014/main" id="{87007A1D-CFE4-4CFC-B075-74196E881421}"/>
                    </a:ext>
                  </a:extLst>
                </p:cNvPr>
                <p:cNvSpPr>
                  <a:spLocks/>
                </p:cNvSpPr>
                <p:nvPr/>
              </p:nvSpPr>
              <p:spPr bwMode="auto">
                <a:xfrm>
                  <a:off x="1389" y="2121"/>
                  <a:ext cx="39" cy="96"/>
                </a:xfrm>
                <a:custGeom>
                  <a:avLst/>
                  <a:gdLst>
                    <a:gd name="T0" fmla="*/ 39 w 250"/>
                    <a:gd name="T1" fmla="*/ 10 h 622"/>
                    <a:gd name="T2" fmla="*/ 0 w 250"/>
                    <a:gd name="T3" fmla="*/ 2 h 622"/>
                    <a:gd name="T4" fmla="*/ 0 w 250"/>
                    <a:gd name="T5" fmla="*/ 2 h 622"/>
                    <a:gd name="T6" fmla="*/ 0 w 250"/>
                    <a:gd name="T7" fmla="*/ 96 h 622"/>
                    <a:gd name="T8" fmla="*/ 39 w 250"/>
                    <a:gd name="T9" fmla="*/ 10 h 6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0" h="622">
                      <a:moveTo>
                        <a:pt x="250" y="62"/>
                      </a:moveTo>
                      <a:cubicBezTo>
                        <a:pt x="172" y="31"/>
                        <a:pt x="78" y="15"/>
                        <a:pt x="0" y="15"/>
                      </a:cubicBezTo>
                      <a:cubicBezTo>
                        <a:pt x="0" y="0"/>
                        <a:pt x="0" y="15"/>
                        <a:pt x="0" y="15"/>
                      </a:cubicBezTo>
                      <a:lnTo>
                        <a:pt x="0" y="622"/>
                      </a:lnTo>
                      <a:lnTo>
                        <a:pt x="250" y="62"/>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8478" name="Group 2858">
                <a:extLst>
                  <a:ext uri="{FF2B5EF4-FFF2-40B4-BE49-F238E27FC236}">
                    <a16:creationId xmlns:a16="http://schemas.microsoft.com/office/drawing/2014/main" id="{A14DF4AD-C857-46A6-8F38-4626EEC74C64}"/>
                  </a:ext>
                </a:extLst>
              </p:cNvPr>
              <p:cNvGrpSpPr>
                <a:grpSpLocks/>
              </p:cNvGrpSpPr>
              <p:nvPr/>
            </p:nvGrpSpPr>
            <p:grpSpPr bwMode="auto">
              <a:xfrm>
                <a:off x="1389" y="2131"/>
                <a:ext cx="65" cy="86"/>
                <a:chOff x="1389" y="2131"/>
                <a:chExt cx="65" cy="86"/>
              </a:xfrm>
            </p:grpSpPr>
            <p:sp>
              <p:nvSpPr>
                <p:cNvPr id="8513" name="Freeform 2856">
                  <a:extLst>
                    <a:ext uri="{FF2B5EF4-FFF2-40B4-BE49-F238E27FC236}">
                      <a16:creationId xmlns:a16="http://schemas.microsoft.com/office/drawing/2014/main" id="{C7F46154-846E-4BB6-9953-275E01FB4AF2}"/>
                    </a:ext>
                  </a:extLst>
                </p:cNvPr>
                <p:cNvSpPr>
                  <a:spLocks/>
                </p:cNvSpPr>
                <p:nvPr/>
              </p:nvSpPr>
              <p:spPr bwMode="auto">
                <a:xfrm>
                  <a:off x="1389" y="2131"/>
                  <a:ext cx="65" cy="86"/>
                </a:xfrm>
                <a:custGeom>
                  <a:avLst/>
                  <a:gdLst>
                    <a:gd name="T0" fmla="*/ 65 w 417"/>
                    <a:gd name="T1" fmla="*/ 19 h 556"/>
                    <a:gd name="T2" fmla="*/ 39 w 417"/>
                    <a:gd name="T3" fmla="*/ 0 h 556"/>
                    <a:gd name="T4" fmla="*/ 0 w 417"/>
                    <a:gd name="T5" fmla="*/ 86 h 556"/>
                    <a:gd name="T6" fmla="*/ 65 w 417"/>
                    <a:gd name="T7" fmla="*/ 19 h 55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17" h="556">
                      <a:moveTo>
                        <a:pt x="417" y="124"/>
                      </a:moveTo>
                      <a:cubicBezTo>
                        <a:pt x="371" y="62"/>
                        <a:pt x="309" y="31"/>
                        <a:pt x="247" y="0"/>
                      </a:cubicBezTo>
                      <a:lnTo>
                        <a:pt x="0" y="556"/>
                      </a:lnTo>
                      <a:lnTo>
                        <a:pt x="417" y="124"/>
                      </a:lnTo>
                      <a:close/>
                    </a:path>
                  </a:pathLst>
                </a:custGeom>
                <a:solidFill>
                  <a:srgbClr val="C0C0C0"/>
                </a:solidFill>
                <a:ln w="0">
                  <a:solidFill>
                    <a:srgbClr val="000000"/>
                  </a:solidFill>
                  <a:prstDash val="solid"/>
                  <a:round/>
                  <a:headEnd/>
                  <a:tailEnd/>
                </a:ln>
              </p:spPr>
              <p:txBody>
                <a:bodyPr/>
                <a:lstStyle/>
                <a:p>
                  <a:endParaRPr lang="en-GB"/>
                </a:p>
              </p:txBody>
            </p:sp>
            <p:sp>
              <p:nvSpPr>
                <p:cNvPr id="8514" name="Freeform 2857">
                  <a:extLst>
                    <a:ext uri="{FF2B5EF4-FFF2-40B4-BE49-F238E27FC236}">
                      <a16:creationId xmlns:a16="http://schemas.microsoft.com/office/drawing/2014/main" id="{19ADB130-C3FF-4352-A11F-5DBAB6F3F782}"/>
                    </a:ext>
                  </a:extLst>
                </p:cNvPr>
                <p:cNvSpPr>
                  <a:spLocks/>
                </p:cNvSpPr>
                <p:nvPr/>
              </p:nvSpPr>
              <p:spPr bwMode="auto">
                <a:xfrm>
                  <a:off x="1389" y="2131"/>
                  <a:ext cx="65" cy="86"/>
                </a:xfrm>
                <a:custGeom>
                  <a:avLst/>
                  <a:gdLst>
                    <a:gd name="T0" fmla="*/ 65 w 417"/>
                    <a:gd name="T1" fmla="*/ 19 h 556"/>
                    <a:gd name="T2" fmla="*/ 39 w 417"/>
                    <a:gd name="T3" fmla="*/ 0 h 556"/>
                    <a:gd name="T4" fmla="*/ 0 w 417"/>
                    <a:gd name="T5" fmla="*/ 86 h 556"/>
                    <a:gd name="T6" fmla="*/ 65 w 417"/>
                    <a:gd name="T7" fmla="*/ 19 h 55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17" h="556">
                      <a:moveTo>
                        <a:pt x="417" y="124"/>
                      </a:moveTo>
                      <a:cubicBezTo>
                        <a:pt x="371" y="62"/>
                        <a:pt x="309" y="31"/>
                        <a:pt x="247" y="0"/>
                      </a:cubicBezTo>
                      <a:lnTo>
                        <a:pt x="0" y="556"/>
                      </a:lnTo>
                      <a:lnTo>
                        <a:pt x="417" y="124"/>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8479" name="Group 2861">
                <a:extLst>
                  <a:ext uri="{FF2B5EF4-FFF2-40B4-BE49-F238E27FC236}">
                    <a16:creationId xmlns:a16="http://schemas.microsoft.com/office/drawing/2014/main" id="{7D3830F7-511A-4D27-B3D3-376E786F390A}"/>
                  </a:ext>
                </a:extLst>
              </p:cNvPr>
              <p:cNvGrpSpPr>
                <a:grpSpLocks/>
              </p:cNvGrpSpPr>
              <p:nvPr/>
            </p:nvGrpSpPr>
            <p:grpSpPr bwMode="auto">
              <a:xfrm>
                <a:off x="1389" y="2150"/>
                <a:ext cx="71" cy="67"/>
                <a:chOff x="1389" y="2150"/>
                <a:chExt cx="71" cy="67"/>
              </a:xfrm>
            </p:grpSpPr>
            <p:sp>
              <p:nvSpPr>
                <p:cNvPr id="8511" name="Freeform 2859">
                  <a:extLst>
                    <a:ext uri="{FF2B5EF4-FFF2-40B4-BE49-F238E27FC236}">
                      <a16:creationId xmlns:a16="http://schemas.microsoft.com/office/drawing/2014/main" id="{98E6EDA3-0139-4B2E-8EF6-575D7EFE1B0E}"/>
                    </a:ext>
                  </a:extLst>
                </p:cNvPr>
                <p:cNvSpPr>
                  <a:spLocks/>
                </p:cNvSpPr>
                <p:nvPr/>
              </p:nvSpPr>
              <p:spPr bwMode="auto">
                <a:xfrm>
                  <a:off x="1389" y="2150"/>
                  <a:ext cx="71" cy="67"/>
                </a:xfrm>
                <a:custGeom>
                  <a:avLst/>
                  <a:gdLst>
                    <a:gd name="T0" fmla="*/ 71 w 461"/>
                    <a:gd name="T1" fmla="*/ 5 h 433"/>
                    <a:gd name="T2" fmla="*/ 64 w 461"/>
                    <a:gd name="T3" fmla="*/ 0 h 433"/>
                    <a:gd name="T4" fmla="*/ 0 w 461"/>
                    <a:gd name="T5" fmla="*/ 67 h 433"/>
                    <a:gd name="T6" fmla="*/ 71 w 461"/>
                    <a:gd name="T7" fmla="*/ 5 h 43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1" h="433">
                      <a:moveTo>
                        <a:pt x="461" y="31"/>
                      </a:moveTo>
                      <a:cubicBezTo>
                        <a:pt x="446" y="15"/>
                        <a:pt x="431" y="0"/>
                        <a:pt x="415" y="0"/>
                      </a:cubicBezTo>
                      <a:lnTo>
                        <a:pt x="0" y="433"/>
                      </a:lnTo>
                      <a:lnTo>
                        <a:pt x="461" y="31"/>
                      </a:lnTo>
                      <a:close/>
                    </a:path>
                  </a:pathLst>
                </a:custGeom>
                <a:solidFill>
                  <a:srgbClr val="000000"/>
                </a:solidFill>
                <a:ln w="0">
                  <a:solidFill>
                    <a:srgbClr val="000000"/>
                  </a:solidFill>
                  <a:prstDash val="solid"/>
                  <a:round/>
                  <a:headEnd/>
                  <a:tailEnd/>
                </a:ln>
              </p:spPr>
              <p:txBody>
                <a:bodyPr/>
                <a:lstStyle/>
                <a:p>
                  <a:endParaRPr lang="en-GB"/>
                </a:p>
              </p:txBody>
            </p:sp>
            <p:sp>
              <p:nvSpPr>
                <p:cNvPr id="8512" name="Freeform 2860">
                  <a:extLst>
                    <a:ext uri="{FF2B5EF4-FFF2-40B4-BE49-F238E27FC236}">
                      <a16:creationId xmlns:a16="http://schemas.microsoft.com/office/drawing/2014/main" id="{EDD7F56B-E88A-4401-ADA5-DF8388AC752A}"/>
                    </a:ext>
                  </a:extLst>
                </p:cNvPr>
                <p:cNvSpPr>
                  <a:spLocks/>
                </p:cNvSpPr>
                <p:nvPr/>
              </p:nvSpPr>
              <p:spPr bwMode="auto">
                <a:xfrm>
                  <a:off x="1389" y="2150"/>
                  <a:ext cx="71" cy="67"/>
                </a:xfrm>
                <a:custGeom>
                  <a:avLst/>
                  <a:gdLst>
                    <a:gd name="T0" fmla="*/ 71 w 461"/>
                    <a:gd name="T1" fmla="*/ 5 h 433"/>
                    <a:gd name="T2" fmla="*/ 64 w 461"/>
                    <a:gd name="T3" fmla="*/ 0 h 433"/>
                    <a:gd name="T4" fmla="*/ 0 w 461"/>
                    <a:gd name="T5" fmla="*/ 67 h 433"/>
                    <a:gd name="T6" fmla="*/ 71 w 461"/>
                    <a:gd name="T7" fmla="*/ 5 h 43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1" h="433">
                      <a:moveTo>
                        <a:pt x="461" y="31"/>
                      </a:moveTo>
                      <a:cubicBezTo>
                        <a:pt x="446" y="15"/>
                        <a:pt x="431" y="0"/>
                        <a:pt x="415" y="0"/>
                      </a:cubicBezTo>
                      <a:lnTo>
                        <a:pt x="0" y="433"/>
                      </a:lnTo>
                      <a:lnTo>
                        <a:pt x="461" y="31"/>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8480" name="Group 2864">
                <a:extLst>
                  <a:ext uri="{FF2B5EF4-FFF2-40B4-BE49-F238E27FC236}">
                    <a16:creationId xmlns:a16="http://schemas.microsoft.com/office/drawing/2014/main" id="{8211F409-D478-4D1A-A911-6E2EC430DF60}"/>
                  </a:ext>
                </a:extLst>
              </p:cNvPr>
              <p:cNvGrpSpPr>
                <a:grpSpLocks/>
              </p:cNvGrpSpPr>
              <p:nvPr/>
            </p:nvGrpSpPr>
            <p:grpSpPr bwMode="auto">
              <a:xfrm>
                <a:off x="1297" y="2123"/>
                <a:ext cx="187" cy="189"/>
                <a:chOff x="1297" y="2123"/>
                <a:chExt cx="187" cy="189"/>
              </a:xfrm>
            </p:grpSpPr>
            <p:sp>
              <p:nvSpPr>
                <p:cNvPr id="8509" name="Freeform 2862">
                  <a:extLst>
                    <a:ext uri="{FF2B5EF4-FFF2-40B4-BE49-F238E27FC236}">
                      <a16:creationId xmlns:a16="http://schemas.microsoft.com/office/drawing/2014/main" id="{DC4A06FB-D4C8-46AF-96D0-547C65707327}"/>
                    </a:ext>
                  </a:extLst>
                </p:cNvPr>
                <p:cNvSpPr>
                  <a:spLocks/>
                </p:cNvSpPr>
                <p:nvPr/>
              </p:nvSpPr>
              <p:spPr bwMode="auto">
                <a:xfrm>
                  <a:off x="1297" y="2123"/>
                  <a:ext cx="187" cy="189"/>
                </a:xfrm>
                <a:custGeom>
                  <a:avLst/>
                  <a:gdLst>
                    <a:gd name="T0" fmla="*/ 92 w 1217"/>
                    <a:gd name="T1" fmla="*/ 0 h 1223"/>
                    <a:gd name="T2" fmla="*/ 0 w 1217"/>
                    <a:gd name="T3" fmla="*/ 93 h 1223"/>
                    <a:gd name="T4" fmla="*/ 92 w 1217"/>
                    <a:gd name="T5" fmla="*/ 189 h 1223"/>
                    <a:gd name="T6" fmla="*/ 187 w 1217"/>
                    <a:gd name="T7" fmla="*/ 93 h 1223"/>
                    <a:gd name="T8" fmla="*/ 163 w 1217"/>
                    <a:gd name="T9" fmla="*/ 31 h 1223"/>
                    <a:gd name="T10" fmla="*/ 92 w 1217"/>
                    <a:gd name="T11" fmla="*/ 93 h 1223"/>
                    <a:gd name="T12" fmla="*/ 92 w 1217"/>
                    <a:gd name="T13" fmla="*/ 0 h 122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23">
                      <a:moveTo>
                        <a:pt x="601" y="0"/>
                      </a:moveTo>
                      <a:cubicBezTo>
                        <a:pt x="262" y="0"/>
                        <a:pt x="0" y="263"/>
                        <a:pt x="0" y="604"/>
                      </a:cubicBezTo>
                      <a:cubicBezTo>
                        <a:pt x="0" y="944"/>
                        <a:pt x="262" y="1223"/>
                        <a:pt x="601" y="1223"/>
                      </a:cubicBezTo>
                      <a:cubicBezTo>
                        <a:pt x="940" y="1223"/>
                        <a:pt x="1217" y="944"/>
                        <a:pt x="1217" y="604"/>
                      </a:cubicBezTo>
                      <a:cubicBezTo>
                        <a:pt x="1202" y="465"/>
                        <a:pt x="1155" y="310"/>
                        <a:pt x="1063" y="202"/>
                      </a:cubicBezTo>
                      <a:lnTo>
                        <a:pt x="601" y="604"/>
                      </a:lnTo>
                      <a:lnTo>
                        <a:pt x="601" y="0"/>
                      </a:lnTo>
                      <a:close/>
                    </a:path>
                  </a:pathLst>
                </a:custGeom>
                <a:solidFill>
                  <a:srgbClr val="FFFFFF"/>
                </a:solidFill>
                <a:ln w="0">
                  <a:solidFill>
                    <a:srgbClr val="000000"/>
                  </a:solidFill>
                  <a:prstDash val="solid"/>
                  <a:round/>
                  <a:headEnd/>
                  <a:tailEnd/>
                </a:ln>
              </p:spPr>
              <p:txBody>
                <a:bodyPr/>
                <a:lstStyle/>
                <a:p>
                  <a:endParaRPr lang="en-GB"/>
                </a:p>
              </p:txBody>
            </p:sp>
            <p:sp>
              <p:nvSpPr>
                <p:cNvPr id="8510" name="Freeform 2863">
                  <a:extLst>
                    <a:ext uri="{FF2B5EF4-FFF2-40B4-BE49-F238E27FC236}">
                      <a16:creationId xmlns:a16="http://schemas.microsoft.com/office/drawing/2014/main" id="{BF40E429-D73E-4845-A467-8DC5252F93DB}"/>
                    </a:ext>
                  </a:extLst>
                </p:cNvPr>
                <p:cNvSpPr>
                  <a:spLocks/>
                </p:cNvSpPr>
                <p:nvPr/>
              </p:nvSpPr>
              <p:spPr bwMode="auto">
                <a:xfrm>
                  <a:off x="1297" y="2123"/>
                  <a:ext cx="187" cy="189"/>
                </a:xfrm>
                <a:custGeom>
                  <a:avLst/>
                  <a:gdLst>
                    <a:gd name="T0" fmla="*/ 92 w 1217"/>
                    <a:gd name="T1" fmla="*/ 0 h 1223"/>
                    <a:gd name="T2" fmla="*/ 0 w 1217"/>
                    <a:gd name="T3" fmla="*/ 93 h 1223"/>
                    <a:gd name="T4" fmla="*/ 92 w 1217"/>
                    <a:gd name="T5" fmla="*/ 189 h 1223"/>
                    <a:gd name="T6" fmla="*/ 187 w 1217"/>
                    <a:gd name="T7" fmla="*/ 93 h 1223"/>
                    <a:gd name="T8" fmla="*/ 163 w 1217"/>
                    <a:gd name="T9" fmla="*/ 31 h 1223"/>
                    <a:gd name="T10" fmla="*/ 92 w 1217"/>
                    <a:gd name="T11" fmla="*/ 93 h 1223"/>
                    <a:gd name="T12" fmla="*/ 92 w 1217"/>
                    <a:gd name="T13" fmla="*/ 0 h 122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23">
                      <a:moveTo>
                        <a:pt x="601" y="0"/>
                      </a:moveTo>
                      <a:cubicBezTo>
                        <a:pt x="262" y="0"/>
                        <a:pt x="0" y="263"/>
                        <a:pt x="0" y="604"/>
                      </a:cubicBezTo>
                      <a:cubicBezTo>
                        <a:pt x="0" y="944"/>
                        <a:pt x="262" y="1223"/>
                        <a:pt x="601" y="1223"/>
                      </a:cubicBezTo>
                      <a:cubicBezTo>
                        <a:pt x="940" y="1223"/>
                        <a:pt x="1217" y="944"/>
                        <a:pt x="1217" y="604"/>
                      </a:cubicBezTo>
                      <a:cubicBezTo>
                        <a:pt x="1202" y="465"/>
                        <a:pt x="1155" y="310"/>
                        <a:pt x="1063" y="202"/>
                      </a:cubicBezTo>
                      <a:lnTo>
                        <a:pt x="601" y="604"/>
                      </a:lnTo>
                      <a:lnTo>
                        <a:pt x="601"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8481" name="Line 2865">
                <a:extLst>
                  <a:ext uri="{FF2B5EF4-FFF2-40B4-BE49-F238E27FC236}">
                    <a16:creationId xmlns:a16="http://schemas.microsoft.com/office/drawing/2014/main" id="{85D3CAC7-C126-41D1-B6E5-077BE2500C05}"/>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82" name="Line 2866">
                <a:extLst>
                  <a:ext uri="{FF2B5EF4-FFF2-40B4-BE49-F238E27FC236}">
                    <a16:creationId xmlns:a16="http://schemas.microsoft.com/office/drawing/2014/main" id="{7D4DFF50-D001-4FCE-9455-C4F86020F2BF}"/>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83" name="Line 2867">
                <a:extLst>
                  <a:ext uri="{FF2B5EF4-FFF2-40B4-BE49-F238E27FC236}">
                    <a16:creationId xmlns:a16="http://schemas.microsoft.com/office/drawing/2014/main" id="{A5B94B1C-7A9F-400D-9457-C8B14D11F3A2}"/>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84" name="Line 2868">
                <a:extLst>
                  <a:ext uri="{FF2B5EF4-FFF2-40B4-BE49-F238E27FC236}">
                    <a16:creationId xmlns:a16="http://schemas.microsoft.com/office/drawing/2014/main" id="{AD199B38-0DE6-43E2-BFB5-6CD224D79203}"/>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85" name="Line 2869">
                <a:extLst>
                  <a:ext uri="{FF2B5EF4-FFF2-40B4-BE49-F238E27FC236}">
                    <a16:creationId xmlns:a16="http://schemas.microsoft.com/office/drawing/2014/main" id="{0CC18F1C-FC16-4D06-87EB-775E9D13087A}"/>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86" name="Line 2870">
                <a:extLst>
                  <a:ext uri="{FF2B5EF4-FFF2-40B4-BE49-F238E27FC236}">
                    <a16:creationId xmlns:a16="http://schemas.microsoft.com/office/drawing/2014/main" id="{3D56E6FF-1A33-4AF6-A0E3-A241A527E8FA}"/>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87" name="Line 2871">
                <a:extLst>
                  <a:ext uri="{FF2B5EF4-FFF2-40B4-BE49-F238E27FC236}">
                    <a16:creationId xmlns:a16="http://schemas.microsoft.com/office/drawing/2014/main" id="{09E34E5D-3A88-43CB-89D4-5183ECF9A60E}"/>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88" name="Line 2872">
                <a:extLst>
                  <a:ext uri="{FF2B5EF4-FFF2-40B4-BE49-F238E27FC236}">
                    <a16:creationId xmlns:a16="http://schemas.microsoft.com/office/drawing/2014/main" id="{627175CA-73F0-4D1C-AA04-87177D228F76}"/>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89" name="Line 2873">
                <a:extLst>
                  <a:ext uri="{FF2B5EF4-FFF2-40B4-BE49-F238E27FC236}">
                    <a16:creationId xmlns:a16="http://schemas.microsoft.com/office/drawing/2014/main" id="{51532F27-71E7-48D4-A0F8-379B559E4E82}"/>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90" name="Line 2874">
                <a:extLst>
                  <a:ext uri="{FF2B5EF4-FFF2-40B4-BE49-F238E27FC236}">
                    <a16:creationId xmlns:a16="http://schemas.microsoft.com/office/drawing/2014/main" id="{C0AA39C2-AFBE-437E-A74D-A10A94EF3F82}"/>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91" name="Line 2875">
                <a:extLst>
                  <a:ext uri="{FF2B5EF4-FFF2-40B4-BE49-F238E27FC236}">
                    <a16:creationId xmlns:a16="http://schemas.microsoft.com/office/drawing/2014/main" id="{2DA67206-437F-4BE1-8E3C-4E980D0F53CE}"/>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92" name="Line 2876">
                <a:extLst>
                  <a:ext uri="{FF2B5EF4-FFF2-40B4-BE49-F238E27FC236}">
                    <a16:creationId xmlns:a16="http://schemas.microsoft.com/office/drawing/2014/main" id="{C747F429-DF31-4D92-9975-FC2CED01D193}"/>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93" name="Line 2877">
                <a:extLst>
                  <a:ext uri="{FF2B5EF4-FFF2-40B4-BE49-F238E27FC236}">
                    <a16:creationId xmlns:a16="http://schemas.microsoft.com/office/drawing/2014/main" id="{24BA27F9-2159-4CE0-9C15-14E308DE6221}"/>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94" name="Line 2878">
                <a:extLst>
                  <a:ext uri="{FF2B5EF4-FFF2-40B4-BE49-F238E27FC236}">
                    <a16:creationId xmlns:a16="http://schemas.microsoft.com/office/drawing/2014/main" id="{AA7867E6-09D0-4EE4-9D70-CDA39FC5D833}"/>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95" name="Line 2879">
                <a:extLst>
                  <a:ext uri="{FF2B5EF4-FFF2-40B4-BE49-F238E27FC236}">
                    <a16:creationId xmlns:a16="http://schemas.microsoft.com/office/drawing/2014/main" id="{73302514-5CC3-46D2-B3D0-589B7FC32D25}"/>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96" name="Line 2880">
                <a:extLst>
                  <a:ext uri="{FF2B5EF4-FFF2-40B4-BE49-F238E27FC236}">
                    <a16:creationId xmlns:a16="http://schemas.microsoft.com/office/drawing/2014/main" id="{CDEC8877-70F7-4E3E-8D93-3EE5EDC687EF}"/>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97" name="Line 2881">
                <a:extLst>
                  <a:ext uri="{FF2B5EF4-FFF2-40B4-BE49-F238E27FC236}">
                    <a16:creationId xmlns:a16="http://schemas.microsoft.com/office/drawing/2014/main" id="{889DCA17-3B90-4EF2-8668-0CE32A796245}"/>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98" name="Line 2882">
                <a:extLst>
                  <a:ext uri="{FF2B5EF4-FFF2-40B4-BE49-F238E27FC236}">
                    <a16:creationId xmlns:a16="http://schemas.microsoft.com/office/drawing/2014/main" id="{C598A2DB-F184-4AF5-B100-F9042926913D}"/>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499" name="Line 2883">
                <a:extLst>
                  <a:ext uri="{FF2B5EF4-FFF2-40B4-BE49-F238E27FC236}">
                    <a16:creationId xmlns:a16="http://schemas.microsoft.com/office/drawing/2014/main" id="{D220E64B-AAA4-4C3D-8D33-C7358897BF5B}"/>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500" name="Line 2884">
                <a:extLst>
                  <a:ext uri="{FF2B5EF4-FFF2-40B4-BE49-F238E27FC236}">
                    <a16:creationId xmlns:a16="http://schemas.microsoft.com/office/drawing/2014/main" id="{33DC2E52-6129-4D13-BE09-1800568E442E}"/>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501" name="Line 2885">
                <a:extLst>
                  <a:ext uri="{FF2B5EF4-FFF2-40B4-BE49-F238E27FC236}">
                    <a16:creationId xmlns:a16="http://schemas.microsoft.com/office/drawing/2014/main" id="{8FC00BC6-CC54-44EF-B8A6-8D00F95F9A92}"/>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502" name="Line 2886">
                <a:extLst>
                  <a:ext uri="{FF2B5EF4-FFF2-40B4-BE49-F238E27FC236}">
                    <a16:creationId xmlns:a16="http://schemas.microsoft.com/office/drawing/2014/main" id="{6A2E9845-5043-40D4-B4EE-F6E597397998}"/>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503" name="Line 2887">
                <a:extLst>
                  <a:ext uri="{FF2B5EF4-FFF2-40B4-BE49-F238E27FC236}">
                    <a16:creationId xmlns:a16="http://schemas.microsoft.com/office/drawing/2014/main" id="{E6909CC0-BF50-447E-8DE8-DEBB6510B1B7}"/>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504" name="Line 2888">
                <a:extLst>
                  <a:ext uri="{FF2B5EF4-FFF2-40B4-BE49-F238E27FC236}">
                    <a16:creationId xmlns:a16="http://schemas.microsoft.com/office/drawing/2014/main" id="{633E433D-F1A8-4A20-813B-98F2AC39E6DF}"/>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505" name="Line 2889">
                <a:extLst>
                  <a:ext uri="{FF2B5EF4-FFF2-40B4-BE49-F238E27FC236}">
                    <a16:creationId xmlns:a16="http://schemas.microsoft.com/office/drawing/2014/main" id="{B6C99F93-89BF-4FA0-ADC8-CB40443653AA}"/>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506" name="Line 2890">
                <a:extLst>
                  <a:ext uri="{FF2B5EF4-FFF2-40B4-BE49-F238E27FC236}">
                    <a16:creationId xmlns:a16="http://schemas.microsoft.com/office/drawing/2014/main" id="{02557439-2F2F-49C5-B368-D693A7746B4C}"/>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507" name="Line 2891">
                <a:extLst>
                  <a:ext uri="{FF2B5EF4-FFF2-40B4-BE49-F238E27FC236}">
                    <a16:creationId xmlns:a16="http://schemas.microsoft.com/office/drawing/2014/main" id="{4FA8C34F-8F28-47C5-8A88-B88396476BFD}"/>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508" name="Line 2892">
                <a:extLst>
                  <a:ext uri="{FF2B5EF4-FFF2-40B4-BE49-F238E27FC236}">
                    <a16:creationId xmlns:a16="http://schemas.microsoft.com/office/drawing/2014/main" id="{F3F2F1B9-D715-4903-B7DD-36C832D38736}"/>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grpSp>
        <p:sp>
          <p:nvSpPr>
            <p:cNvPr id="8112" name="Line 2894">
              <a:extLst>
                <a:ext uri="{FF2B5EF4-FFF2-40B4-BE49-F238E27FC236}">
                  <a16:creationId xmlns:a16="http://schemas.microsoft.com/office/drawing/2014/main" id="{58E7CE34-5F63-4DD7-89E2-EFD91DF7CFE5}"/>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13" name="Line 2895">
              <a:extLst>
                <a:ext uri="{FF2B5EF4-FFF2-40B4-BE49-F238E27FC236}">
                  <a16:creationId xmlns:a16="http://schemas.microsoft.com/office/drawing/2014/main" id="{7F7A4ACB-8B72-4FE0-9C58-42B77A0FE8FE}"/>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14" name="Line 2896">
              <a:extLst>
                <a:ext uri="{FF2B5EF4-FFF2-40B4-BE49-F238E27FC236}">
                  <a16:creationId xmlns:a16="http://schemas.microsoft.com/office/drawing/2014/main" id="{39615F3E-A7F8-4C9A-A222-CE1F6D1FF523}"/>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15" name="Line 2897">
              <a:extLst>
                <a:ext uri="{FF2B5EF4-FFF2-40B4-BE49-F238E27FC236}">
                  <a16:creationId xmlns:a16="http://schemas.microsoft.com/office/drawing/2014/main" id="{51A11962-2B59-4CD7-96FE-4191D4595C21}"/>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16" name="Line 2898">
              <a:extLst>
                <a:ext uri="{FF2B5EF4-FFF2-40B4-BE49-F238E27FC236}">
                  <a16:creationId xmlns:a16="http://schemas.microsoft.com/office/drawing/2014/main" id="{CCBD0007-3C60-47BC-9E50-ED29C1968CFA}"/>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17" name="Line 2899">
              <a:extLst>
                <a:ext uri="{FF2B5EF4-FFF2-40B4-BE49-F238E27FC236}">
                  <a16:creationId xmlns:a16="http://schemas.microsoft.com/office/drawing/2014/main" id="{78B5B1DB-25A1-4CB9-ADFD-3EAD1BFD7A13}"/>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18" name="Rectangle 2900">
              <a:extLst>
                <a:ext uri="{FF2B5EF4-FFF2-40B4-BE49-F238E27FC236}">
                  <a16:creationId xmlns:a16="http://schemas.microsoft.com/office/drawing/2014/main" id="{41CD525A-2C00-494C-A5EF-058E49ECF3C5}"/>
                </a:ext>
              </a:extLst>
            </p:cNvPr>
            <p:cNvSpPr>
              <a:spLocks noChangeArrowheads="1"/>
            </p:cNvSpPr>
            <p:nvPr/>
          </p:nvSpPr>
          <p:spPr bwMode="auto">
            <a:xfrm>
              <a:off x="1197" y="2088"/>
              <a:ext cx="388"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8119" name="Group 2903">
              <a:extLst>
                <a:ext uri="{FF2B5EF4-FFF2-40B4-BE49-F238E27FC236}">
                  <a16:creationId xmlns:a16="http://schemas.microsoft.com/office/drawing/2014/main" id="{91BC4C44-30A3-442E-9852-377DC9AA5BC2}"/>
                </a:ext>
              </a:extLst>
            </p:cNvPr>
            <p:cNvGrpSpPr>
              <a:grpSpLocks/>
            </p:cNvGrpSpPr>
            <p:nvPr/>
          </p:nvGrpSpPr>
          <p:grpSpPr bwMode="auto">
            <a:xfrm>
              <a:off x="1608" y="2088"/>
              <a:ext cx="388" cy="261"/>
              <a:chOff x="1608" y="2088"/>
              <a:chExt cx="388" cy="261"/>
            </a:xfrm>
          </p:grpSpPr>
          <p:sp>
            <p:nvSpPr>
              <p:cNvPr id="8307" name="Rectangle 2901">
                <a:extLst>
                  <a:ext uri="{FF2B5EF4-FFF2-40B4-BE49-F238E27FC236}">
                    <a16:creationId xmlns:a16="http://schemas.microsoft.com/office/drawing/2014/main" id="{0C49FCA2-7F7F-41D4-A5D6-552B65BEF05B}"/>
                  </a:ext>
                </a:extLst>
              </p:cNvPr>
              <p:cNvSpPr>
                <a:spLocks noChangeArrowheads="1"/>
              </p:cNvSpPr>
              <p:nvPr/>
            </p:nvSpPr>
            <p:spPr bwMode="auto">
              <a:xfrm>
                <a:off x="1608" y="2088"/>
                <a:ext cx="388"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8308" name="Rectangle 2902">
                <a:extLst>
                  <a:ext uri="{FF2B5EF4-FFF2-40B4-BE49-F238E27FC236}">
                    <a16:creationId xmlns:a16="http://schemas.microsoft.com/office/drawing/2014/main" id="{2AF089BA-78C7-4EE8-8DD7-9FF2E000F452}"/>
                  </a:ext>
                </a:extLst>
              </p:cNvPr>
              <p:cNvSpPr>
                <a:spLocks noChangeArrowheads="1"/>
              </p:cNvSpPr>
              <p:nvPr/>
            </p:nvSpPr>
            <p:spPr bwMode="auto">
              <a:xfrm>
                <a:off x="1608" y="2088"/>
                <a:ext cx="388"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8120" name="Group 2906">
              <a:extLst>
                <a:ext uri="{FF2B5EF4-FFF2-40B4-BE49-F238E27FC236}">
                  <a16:creationId xmlns:a16="http://schemas.microsoft.com/office/drawing/2014/main" id="{1DC85D23-43C5-4136-AD19-6A214F950B19}"/>
                </a:ext>
              </a:extLst>
            </p:cNvPr>
            <p:cNvGrpSpPr>
              <a:grpSpLocks/>
            </p:cNvGrpSpPr>
            <p:nvPr/>
          </p:nvGrpSpPr>
          <p:grpSpPr bwMode="auto">
            <a:xfrm>
              <a:off x="1801" y="2121"/>
              <a:ext cx="4" cy="96"/>
              <a:chOff x="1801" y="2121"/>
              <a:chExt cx="4" cy="96"/>
            </a:xfrm>
          </p:grpSpPr>
          <p:sp>
            <p:nvSpPr>
              <p:cNvPr id="8305" name="Freeform 2904">
                <a:extLst>
                  <a:ext uri="{FF2B5EF4-FFF2-40B4-BE49-F238E27FC236}">
                    <a16:creationId xmlns:a16="http://schemas.microsoft.com/office/drawing/2014/main" id="{DD81B121-D9B9-48F1-9F70-A2D0EDFDB577}"/>
                  </a:ext>
                </a:extLst>
              </p:cNvPr>
              <p:cNvSpPr>
                <a:spLocks/>
              </p:cNvSpPr>
              <p:nvPr/>
            </p:nvSpPr>
            <p:spPr bwMode="auto">
              <a:xfrm>
                <a:off x="1801" y="2121"/>
                <a:ext cx="4" cy="96"/>
              </a:xfrm>
              <a:custGeom>
                <a:avLst/>
                <a:gdLst>
                  <a:gd name="T0" fmla="*/ 4 w 28"/>
                  <a:gd name="T1" fmla="*/ 2 h 622"/>
                  <a:gd name="T2" fmla="*/ 0 w 28"/>
                  <a:gd name="T3" fmla="*/ 2 h 622"/>
                  <a:gd name="T4" fmla="*/ 0 w 28"/>
                  <a:gd name="T5" fmla="*/ 2 h 622"/>
                  <a:gd name="T6" fmla="*/ 0 w 28"/>
                  <a:gd name="T7" fmla="*/ 96 h 622"/>
                  <a:gd name="T8" fmla="*/ 4 w 28"/>
                  <a:gd name="T9" fmla="*/ 2 h 6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 h="622">
                    <a:moveTo>
                      <a:pt x="28" y="15"/>
                    </a:moveTo>
                    <a:cubicBezTo>
                      <a:pt x="28" y="15"/>
                      <a:pt x="14" y="15"/>
                      <a:pt x="0" y="15"/>
                    </a:cubicBezTo>
                    <a:cubicBezTo>
                      <a:pt x="0" y="0"/>
                      <a:pt x="0" y="15"/>
                      <a:pt x="0" y="15"/>
                    </a:cubicBezTo>
                    <a:lnTo>
                      <a:pt x="0" y="622"/>
                    </a:lnTo>
                    <a:lnTo>
                      <a:pt x="28" y="15"/>
                    </a:lnTo>
                    <a:close/>
                  </a:path>
                </a:pathLst>
              </a:custGeom>
              <a:solidFill>
                <a:srgbClr val="808080"/>
              </a:solidFill>
              <a:ln w="0">
                <a:solidFill>
                  <a:srgbClr val="000000"/>
                </a:solidFill>
                <a:prstDash val="solid"/>
                <a:round/>
                <a:headEnd/>
                <a:tailEnd/>
              </a:ln>
            </p:spPr>
            <p:txBody>
              <a:bodyPr/>
              <a:lstStyle/>
              <a:p>
                <a:endParaRPr lang="en-GB"/>
              </a:p>
            </p:txBody>
          </p:sp>
          <p:sp>
            <p:nvSpPr>
              <p:cNvPr id="8306" name="Freeform 2905">
                <a:extLst>
                  <a:ext uri="{FF2B5EF4-FFF2-40B4-BE49-F238E27FC236}">
                    <a16:creationId xmlns:a16="http://schemas.microsoft.com/office/drawing/2014/main" id="{562CD0FF-4D86-4DA2-85CD-6ABEB1417100}"/>
                  </a:ext>
                </a:extLst>
              </p:cNvPr>
              <p:cNvSpPr>
                <a:spLocks/>
              </p:cNvSpPr>
              <p:nvPr/>
            </p:nvSpPr>
            <p:spPr bwMode="auto">
              <a:xfrm>
                <a:off x="1801" y="2121"/>
                <a:ext cx="4" cy="96"/>
              </a:xfrm>
              <a:custGeom>
                <a:avLst/>
                <a:gdLst>
                  <a:gd name="T0" fmla="*/ 4 w 28"/>
                  <a:gd name="T1" fmla="*/ 2 h 622"/>
                  <a:gd name="T2" fmla="*/ 0 w 28"/>
                  <a:gd name="T3" fmla="*/ 2 h 622"/>
                  <a:gd name="T4" fmla="*/ 0 w 28"/>
                  <a:gd name="T5" fmla="*/ 2 h 622"/>
                  <a:gd name="T6" fmla="*/ 0 w 28"/>
                  <a:gd name="T7" fmla="*/ 96 h 622"/>
                  <a:gd name="T8" fmla="*/ 4 w 28"/>
                  <a:gd name="T9" fmla="*/ 2 h 6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 h="622">
                    <a:moveTo>
                      <a:pt x="28" y="15"/>
                    </a:moveTo>
                    <a:cubicBezTo>
                      <a:pt x="28" y="15"/>
                      <a:pt x="14" y="15"/>
                      <a:pt x="0" y="15"/>
                    </a:cubicBezTo>
                    <a:cubicBezTo>
                      <a:pt x="0" y="0"/>
                      <a:pt x="0" y="15"/>
                      <a:pt x="0" y="15"/>
                    </a:cubicBezTo>
                    <a:lnTo>
                      <a:pt x="0" y="622"/>
                    </a:lnTo>
                    <a:lnTo>
                      <a:pt x="28" y="15"/>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8121" name="Group 2909">
              <a:extLst>
                <a:ext uri="{FF2B5EF4-FFF2-40B4-BE49-F238E27FC236}">
                  <a16:creationId xmlns:a16="http://schemas.microsoft.com/office/drawing/2014/main" id="{BE76DEE1-6AEB-4909-BD83-FEF36A27F0EB}"/>
                </a:ext>
              </a:extLst>
            </p:cNvPr>
            <p:cNvGrpSpPr>
              <a:grpSpLocks/>
            </p:cNvGrpSpPr>
            <p:nvPr/>
          </p:nvGrpSpPr>
          <p:grpSpPr bwMode="auto">
            <a:xfrm>
              <a:off x="1801" y="2123"/>
              <a:ext cx="28" cy="94"/>
              <a:chOff x="1801" y="2123"/>
              <a:chExt cx="28" cy="94"/>
            </a:xfrm>
          </p:grpSpPr>
          <p:sp>
            <p:nvSpPr>
              <p:cNvPr id="8303" name="Freeform 2907">
                <a:extLst>
                  <a:ext uri="{FF2B5EF4-FFF2-40B4-BE49-F238E27FC236}">
                    <a16:creationId xmlns:a16="http://schemas.microsoft.com/office/drawing/2014/main" id="{1F4E759E-1D12-4901-9207-7D63DF692750}"/>
                  </a:ext>
                </a:extLst>
              </p:cNvPr>
              <p:cNvSpPr>
                <a:spLocks/>
              </p:cNvSpPr>
              <p:nvPr/>
            </p:nvSpPr>
            <p:spPr bwMode="auto">
              <a:xfrm>
                <a:off x="1801" y="2123"/>
                <a:ext cx="28" cy="94"/>
              </a:xfrm>
              <a:custGeom>
                <a:avLst/>
                <a:gdLst>
                  <a:gd name="T0" fmla="*/ 28 w 184"/>
                  <a:gd name="T1" fmla="*/ 5 h 606"/>
                  <a:gd name="T2" fmla="*/ 5 w 184"/>
                  <a:gd name="T3" fmla="*/ 0 h 606"/>
                  <a:gd name="T4" fmla="*/ 0 w 184"/>
                  <a:gd name="T5" fmla="*/ 94 h 606"/>
                  <a:gd name="T6" fmla="*/ 28 w 184"/>
                  <a:gd name="T7" fmla="*/ 5 h 6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4" h="606">
                    <a:moveTo>
                      <a:pt x="184" y="32"/>
                    </a:moveTo>
                    <a:cubicBezTo>
                      <a:pt x="138" y="0"/>
                      <a:pt x="92" y="0"/>
                      <a:pt x="31" y="0"/>
                    </a:cubicBezTo>
                    <a:lnTo>
                      <a:pt x="0" y="606"/>
                    </a:lnTo>
                    <a:lnTo>
                      <a:pt x="184" y="32"/>
                    </a:lnTo>
                    <a:close/>
                  </a:path>
                </a:pathLst>
              </a:custGeom>
              <a:solidFill>
                <a:srgbClr val="C0C0C0"/>
              </a:solidFill>
              <a:ln w="0">
                <a:solidFill>
                  <a:srgbClr val="000000"/>
                </a:solidFill>
                <a:prstDash val="solid"/>
                <a:round/>
                <a:headEnd/>
                <a:tailEnd/>
              </a:ln>
            </p:spPr>
            <p:txBody>
              <a:bodyPr/>
              <a:lstStyle/>
              <a:p>
                <a:endParaRPr lang="en-GB"/>
              </a:p>
            </p:txBody>
          </p:sp>
          <p:sp>
            <p:nvSpPr>
              <p:cNvPr id="8304" name="Freeform 2908">
                <a:extLst>
                  <a:ext uri="{FF2B5EF4-FFF2-40B4-BE49-F238E27FC236}">
                    <a16:creationId xmlns:a16="http://schemas.microsoft.com/office/drawing/2014/main" id="{FF99934D-3E33-4A8A-BBDF-5C3ECE2EFD51}"/>
                  </a:ext>
                </a:extLst>
              </p:cNvPr>
              <p:cNvSpPr>
                <a:spLocks/>
              </p:cNvSpPr>
              <p:nvPr/>
            </p:nvSpPr>
            <p:spPr bwMode="auto">
              <a:xfrm>
                <a:off x="1801" y="2123"/>
                <a:ext cx="28" cy="94"/>
              </a:xfrm>
              <a:custGeom>
                <a:avLst/>
                <a:gdLst>
                  <a:gd name="T0" fmla="*/ 28 w 184"/>
                  <a:gd name="T1" fmla="*/ 5 h 606"/>
                  <a:gd name="T2" fmla="*/ 5 w 184"/>
                  <a:gd name="T3" fmla="*/ 0 h 606"/>
                  <a:gd name="T4" fmla="*/ 0 w 184"/>
                  <a:gd name="T5" fmla="*/ 94 h 606"/>
                  <a:gd name="T6" fmla="*/ 28 w 184"/>
                  <a:gd name="T7" fmla="*/ 5 h 6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4" h="606">
                    <a:moveTo>
                      <a:pt x="184" y="32"/>
                    </a:moveTo>
                    <a:cubicBezTo>
                      <a:pt x="138" y="0"/>
                      <a:pt x="92" y="0"/>
                      <a:pt x="31" y="0"/>
                    </a:cubicBezTo>
                    <a:lnTo>
                      <a:pt x="0" y="606"/>
                    </a:lnTo>
                    <a:lnTo>
                      <a:pt x="184" y="32"/>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8122" name="Group 2912">
              <a:extLst>
                <a:ext uri="{FF2B5EF4-FFF2-40B4-BE49-F238E27FC236}">
                  <a16:creationId xmlns:a16="http://schemas.microsoft.com/office/drawing/2014/main" id="{D74DF5B6-0198-4D8D-AB84-11D525062674}"/>
                </a:ext>
              </a:extLst>
            </p:cNvPr>
            <p:cNvGrpSpPr>
              <a:grpSpLocks/>
            </p:cNvGrpSpPr>
            <p:nvPr/>
          </p:nvGrpSpPr>
          <p:grpSpPr bwMode="auto">
            <a:xfrm>
              <a:off x="1801" y="2128"/>
              <a:ext cx="62" cy="89"/>
              <a:chOff x="1801" y="2128"/>
              <a:chExt cx="62" cy="89"/>
            </a:xfrm>
          </p:grpSpPr>
          <p:sp>
            <p:nvSpPr>
              <p:cNvPr id="8301" name="Freeform 2910">
                <a:extLst>
                  <a:ext uri="{FF2B5EF4-FFF2-40B4-BE49-F238E27FC236}">
                    <a16:creationId xmlns:a16="http://schemas.microsoft.com/office/drawing/2014/main" id="{C85F6BDC-DB07-4EA5-94BF-0CBEB5DBF31A}"/>
                  </a:ext>
                </a:extLst>
              </p:cNvPr>
              <p:cNvSpPr>
                <a:spLocks/>
              </p:cNvSpPr>
              <p:nvPr/>
            </p:nvSpPr>
            <p:spPr bwMode="auto">
              <a:xfrm>
                <a:off x="1801" y="2128"/>
                <a:ext cx="62" cy="89"/>
              </a:xfrm>
              <a:custGeom>
                <a:avLst/>
                <a:gdLst>
                  <a:gd name="T0" fmla="*/ 62 w 400"/>
                  <a:gd name="T1" fmla="*/ 19 h 572"/>
                  <a:gd name="T2" fmla="*/ 29 w 400"/>
                  <a:gd name="T3" fmla="*/ 0 h 572"/>
                  <a:gd name="T4" fmla="*/ 0 w 400"/>
                  <a:gd name="T5" fmla="*/ 89 h 572"/>
                  <a:gd name="T6" fmla="*/ 62 w 400"/>
                  <a:gd name="T7" fmla="*/ 19 h 5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00" h="572">
                    <a:moveTo>
                      <a:pt x="400" y="124"/>
                    </a:moveTo>
                    <a:cubicBezTo>
                      <a:pt x="339" y="62"/>
                      <a:pt x="277" y="15"/>
                      <a:pt x="185" y="0"/>
                    </a:cubicBezTo>
                    <a:lnTo>
                      <a:pt x="0" y="572"/>
                    </a:lnTo>
                    <a:lnTo>
                      <a:pt x="400" y="124"/>
                    </a:lnTo>
                    <a:close/>
                  </a:path>
                </a:pathLst>
              </a:custGeom>
              <a:solidFill>
                <a:srgbClr val="000000"/>
              </a:solidFill>
              <a:ln w="0">
                <a:solidFill>
                  <a:srgbClr val="000000"/>
                </a:solidFill>
                <a:prstDash val="solid"/>
                <a:round/>
                <a:headEnd/>
                <a:tailEnd/>
              </a:ln>
            </p:spPr>
            <p:txBody>
              <a:bodyPr/>
              <a:lstStyle/>
              <a:p>
                <a:endParaRPr lang="en-GB"/>
              </a:p>
            </p:txBody>
          </p:sp>
          <p:sp>
            <p:nvSpPr>
              <p:cNvPr id="8302" name="Freeform 2911">
                <a:extLst>
                  <a:ext uri="{FF2B5EF4-FFF2-40B4-BE49-F238E27FC236}">
                    <a16:creationId xmlns:a16="http://schemas.microsoft.com/office/drawing/2014/main" id="{21CAE7E0-8889-42C6-9E49-8D1421CD96B2}"/>
                  </a:ext>
                </a:extLst>
              </p:cNvPr>
              <p:cNvSpPr>
                <a:spLocks/>
              </p:cNvSpPr>
              <p:nvPr/>
            </p:nvSpPr>
            <p:spPr bwMode="auto">
              <a:xfrm>
                <a:off x="1801" y="2128"/>
                <a:ext cx="62" cy="89"/>
              </a:xfrm>
              <a:custGeom>
                <a:avLst/>
                <a:gdLst>
                  <a:gd name="T0" fmla="*/ 62 w 400"/>
                  <a:gd name="T1" fmla="*/ 19 h 572"/>
                  <a:gd name="T2" fmla="*/ 29 w 400"/>
                  <a:gd name="T3" fmla="*/ 0 h 572"/>
                  <a:gd name="T4" fmla="*/ 0 w 400"/>
                  <a:gd name="T5" fmla="*/ 89 h 572"/>
                  <a:gd name="T6" fmla="*/ 62 w 400"/>
                  <a:gd name="T7" fmla="*/ 19 h 5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00" h="572">
                    <a:moveTo>
                      <a:pt x="400" y="124"/>
                    </a:moveTo>
                    <a:cubicBezTo>
                      <a:pt x="339" y="62"/>
                      <a:pt x="277" y="15"/>
                      <a:pt x="185" y="0"/>
                    </a:cubicBezTo>
                    <a:lnTo>
                      <a:pt x="0" y="572"/>
                    </a:lnTo>
                    <a:lnTo>
                      <a:pt x="400" y="124"/>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8123" name="Group 2915">
              <a:extLst>
                <a:ext uri="{FF2B5EF4-FFF2-40B4-BE49-F238E27FC236}">
                  <a16:creationId xmlns:a16="http://schemas.microsoft.com/office/drawing/2014/main" id="{087F3B34-B7CE-4A45-A760-CB12ECEDA37C}"/>
                </a:ext>
              </a:extLst>
            </p:cNvPr>
            <p:cNvGrpSpPr>
              <a:grpSpLocks/>
            </p:cNvGrpSpPr>
            <p:nvPr/>
          </p:nvGrpSpPr>
          <p:grpSpPr bwMode="auto">
            <a:xfrm>
              <a:off x="1709" y="2123"/>
              <a:ext cx="187" cy="189"/>
              <a:chOff x="1709" y="2123"/>
              <a:chExt cx="187" cy="189"/>
            </a:xfrm>
          </p:grpSpPr>
          <p:sp>
            <p:nvSpPr>
              <p:cNvPr id="8299" name="Freeform 2913">
                <a:extLst>
                  <a:ext uri="{FF2B5EF4-FFF2-40B4-BE49-F238E27FC236}">
                    <a16:creationId xmlns:a16="http://schemas.microsoft.com/office/drawing/2014/main" id="{F52366DD-C3B6-43FC-903B-6B35CAECBF2E}"/>
                  </a:ext>
                </a:extLst>
              </p:cNvPr>
              <p:cNvSpPr>
                <a:spLocks/>
              </p:cNvSpPr>
              <p:nvPr/>
            </p:nvSpPr>
            <p:spPr bwMode="auto">
              <a:xfrm>
                <a:off x="1709" y="2123"/>
                <a:ext cx="187" cy="189"/>
              </a:xfrm>
              <a:custGeom>
                <a:avLst/>
                <a:gdLst>
                  <a:gd name="T0" fmla="*/ 92 w 1217"/>
                  <a:gd name="T1" fmla="*/ 0 h 1223"/>
                  <a:gd name="T2" fmla="*/ 0 w 1217"/>
                  <a:gd name="T3" fmla="*/ 93 h 1223"/>
                  <a:gd name="T4" fmla="*/ 92 w 1217"/>
                  <a:gd name="T5" fmla="*/ 189 h 1223"/>
                  <a:gd name="T6" fmla="*/ 187 w 1217"/>
                  <a:gd name="T7" fmla="*/ 93 h 1223"/>
                  <a:gd name="T8" fmla="*/ 154 w 1217"/>
                  <a:gd name="T9" fmla="*/ 24 h 1223"/>
                  <a:gd name="T10" fmla="*/ 92 w 1217"/>
                  <a:gd name="T11" fmla="*/ 93 h 1223"/>
                  <a:gd name="T12" fmla="*/ 92 w 1217"/>
                  <a:gd name="T13" fmla="*/ 0 h 122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23">
                    <a:moveTo>
                      <a:pt x="601" y="0"/>
                    </a:moveTo>
                    <a:cubicBezTo>
                      <a:pt x="262" y="0"/>
                      <a:pt x="0" y="263"/>
                      <a:pt x="0" y="604"/>
                    </a:cubicBezTo>
                    <a:cubicBezTo>
                      <a:pt x="0" y="944"/>
                      <a:pt x="262" y="1223"/>
                      <a:pt x="601" y="1223"/>
                    </a:cubicBezTo>
                    <a:cubicBezTo>
                      <a:pt x="940" y="1223"/>
                      <a:pt x="1217" y="944"/>
                      <a:pt x="1217" y="604"/>
                    </a:cubicBezTo>
                    <a:cubicBezTo>
                      <a:pt x="1202" y="434"/>
                      <a:pt x="1140" y="263"/>
                      <a:pt x="1002" y="155"/>
                    </a:cubicBezTo>
                    <a:lnTo>
                      <a:pt x="601" y="604"/>
                    </a:lnTo>
                    <a:lnTo>
                      <a:pt x="601" y="0"/>
                    </a:lnTo>
                    <a:close/>
                  </a:path>
                </a:pathLst>
              </a:custGeom>
              <a:solidFill>
                <a:srgbClr val="FFFFFF"/>
              </a:solidFill>
              <a:ln w="0">
                <a:solidFill>
                  <a:srgbClr val="000000"/>
                </a:solidFill>
                <a:prstDash val="solid"/>
                <a:round/>
                <a:headEnd/>
                <a:tailEnd/>
              </a:ln>
            </p:spPr>
            <p:txBody>
              <a:bodyPr/>
              <a:lstStyle/>
              <a:p>
                <a:endParaRPr lang="en-GB"/>
              </a:p>
            </p:txBody>
          </p:sp>
          <p:sp>
            <p:nvSpPr>
              <p:cNvPr id="8300" name="Freeform 2914">
                <a:extLst>
                  <a:ext uri="{FF2B5EF4-FFF2-40B4-BE49-F238E27FC236}">
                    <a16:creationId xmlns:a16="http://schemas.microsoft.com/office/drawing/2014/main" id="{F38D6C19-1E4E-4EDF-9700-30E5BC6FDF7E}"/>
                  </a:ext>
                </a:extLst>
              </p:cNvPr>
              <p:cNvSpPr>
                <a:spLocks/>
              </p:cNvSpPr>
              <p:nvPr/>
            </p:nvSpPr>
            <p:spPr bwMode="auto">
              <a:xfrm>
                <a:off x="1709" y="2123"/>
                <a:ext cx="187" cy="189"/>
              </a:xfrm>
              <a:custGeom>
                <a:avLst/>
                <a:gdLst>
                  <a:gd name="T0" fmla="*/ 92 w 1217"/>
                  <a:gd name="T1" fmla="*/ 0 h 1223"/>
                  <a:gd name="T2" fmla="*/ 0 w 1217"/>
                  <a:gd name="T3" fmla="*/ 93 h 1223"/>
                  <a:gd name="T4" fmla="*/ 92 w 1217"/>
                  <a:gd name="T5" fmla="*/ 189 h 1223"/>
                  <a:gd name="T6" fmla="*/ 187 w 1217"/>
                  <a:gd name="T7" fmla="*/ 93 h 1223"/>
                  <a:gd name="T8" fmla="*/ 154 w 1217"/>
                  <a:gd name="T9" fmla="*/ 24 h 1223"/>
                  <a:gd name="T10" fmla="*/ 92 w 1217"/>
                  <a:gd name="T11" fmla="*/ 93 h 1223"/>
                  <a:gd name="T12" fmla="*/ 92 w 1217"/>
                  <a:gd name="T13" fmla="*/ 0 h 122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23">
                    <a:moveTo>
                      <a:pt x="601" y="0"/>
                    </a:moveTo>
                    <a:cubicBezTo>
                      <a:pt x="262" y="0"/>
                      <a:pt x="0" y="263"/>
                      <a:pt x="0" y="604"/>
                    </a:cubicBezTo>
                    <a:cubicBezTo>
                      <a:pt x="0" y="944"/>
                      <a:pt x="262" y="1223"/>
                      <a:pt x="601" y="1223"/>
                    </a:cubicBezTo>
                    <a:cubicBezTo>
                      <a:pt x="940" y="1223"/>
                      <a:pt x="1217" y="944"/>
                      <a:pt x="1217" y="604"/>
                    </a:cubicBezTo>
                    <a:cubicBezTo>
                      <a:pt x="1202" y="434"/>
                      <a:pt x="1140" y="263"/>
                      <a:pt x="1002" y="155"/>
                    </a:cubicBezTo>
                    <a:lnTo>
                      <a:pt x="601" y="604"/>
                    </a:lnTo>
                    <a:lnTo>
                      <a:pt x="601"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8124" name="Line 2916">
              <a:extLst>
                <a:ext uri="{FF2B5EF4-FFF2-40B4-BE49-F238E27FC236}">
                  <a16:creationId xmlns:a16="http://schemas.microsoft.com/office/drawing/2014/main" id="{BA03BC8D-0C29-4909-811C-E71C9FA8EFDB}"/>
                </a:ext>
              </a:extLst>
            </p:cNvPr>
            <p:cNvSpPr>
              <a:spLocks noChangeShapeType="1"/>
            </p:cNvSpPr>
            <p:nvPr/>
          </p:nvSpPr>
          <p:spPr bwMode="auto">
            <a:xfrm flipV="1">
              <a:off x="1801"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25" name="Line 2917">
              <a:extLst>
                <a:ext uri="{FF2B5EF4-FFF2-40B4-BE49-F238E27FC236}">
                  <a16:creationId xmlns:a16="http://schemas.microsoft.com/office/drawing/2014/main" id="{7354DEC6-8786-4F31-B7E9-6A82589DC2A8}"/>
                </a:ext>
              </a:extLst>
            </p:cNvPr>
            <p:cNvSpPr>
              <a:spLocks noChangeShapeType="1"/>
            </p:cNvSpPr>
            <p:nvPr/>
          </p:nvSpPr>
          <p:spPr bwMode="auto">
            <a:xfrm flipV="1">
              <a:off x="1801"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26" name="Line 2918">
              <a:extLst>
                <a:ext uri="{FF2B5EF4-FFF2-40B4-BE49-F238E27FC236}">
                  <a16:creationId xmlns:a16="http://schemas.microsoft.com/office/drawing/2014/main" id="{F4719379-E44D-498B-A822-0696198D3224}"/>
                </a:ext>
              </a:extLst>
            </p:cNvPr>
            <p:cNvSpPr>
              <a:spLocks noChangeShapeType="1"/>
            </p:cNvSpPr>
            <p:nvPr/>
          </p:nvSpPr>
          <p:spPr bwMode="auto">
            <a:xfrm flipV="1">
              <a:off x="1801"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27" name="Line 2919">
              <a:extLst>
                <a:ext uri="{FF2B5EF4-FFF2-40B4-BE49-F238E27FC236}">
                  <a16:creationId xmlns:a16="http://schemas.microsoft.com/office/drawing/2014/main" id="{FA8F749A-E667-48DF-8B7F-716BB9EF02C1}"/>
                </a:ext>
              </a:extLst>
            </p:cNvPr>
            <p:cNvSpPr>
              <a:spLocks noChangeShapeType="1"/>
            </p:cNvSpPr>
            <p:nvPr/>
          </p:nvSpPr>
          <p:spPr bwMode="auto">
            <a:xfrm flipV="1">
              <a:off x="1801"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28" name="Line 2920">
              <a:extLst>
                <a:ext uri="{FF2B5EF4-FFF2-40B4-BE49-F238E27FC236}">
                  <a16:creationId xmlns:a16="http://schemas.microsoft.com/office/drawing/2014/main" id="{48D94124-187E-424C-A5DD-0F2DE8492D4E}"/>
                </a:ext>
              </a:extLst>
            </p:cNvPr>
            <p:cNvSpPr>
              <a:spLocks noChangeShapeType="1"/>
            </p:cNvSpPr>
            <p:nvPr/>
          </p:nvSpPr>
          <p:spPr bwMode="auto">
            <a:xfrm flipV="1">
              <a:off x="1801"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29" name="Line 2921">
              <a:extLst>
                <a:ext uri="{FF2B5EF4-FFF2-40B4-BE49-F238E27FC236}">
                  <a16:creationId xmlns:a16="http://schemas.microsoft.com/office/drawing/2014/main" id="{2FD3B2B3-3618-4A3C-9E43-732981791CF3}"/>
                </a:ext>
              </a:extLst>
            </p:cNvPr>
            <p:cNvSpPr>
              <a:spLocks noChangeShapeType="1"/>
            </p:cNvSpPr>
            <p:nvPr/>
          </p:nvSpPr>
          <p:spPr bwMode="auto">
            <a:xfrm flipV="1">
              <a:off x="1801"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30" name="Line 2922">
              <a:extLst>
                <a:ext uri="{FF2B5EF4-FFF2-40B4-BE49-F238E27FC236}">
                  <a16:creationId xmlns:a16="http://schemas.microsoft.com/office/drawing/2014/main" id="{BC563875-F596-4DA5-B3B8-E974F9E2FEA8}"/>
                </a:ext>
              </a:extLst>
            </p:cNvPr>
            <p:cNvSpPr>
              <a:spLocks noChangeShapeType="1"/>
            </p:cNvSpPr>
            <p:nvPr/>
          </p:nvSpPr>
          <p:spPr bwMode="auto">
            <a:xfrm flipV="1">
              <a:off x="1801"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31" name="Line 2923">
              <a:extLst>
                <a:ext uri="{FF2B5EF4-FFF2-40B4-BE49-F238E27FC236}">
                  <a16:creationId xmlns:a16="http://schemas.microsoft.com/office/drawing/2014/main" id="{C7A390A7-27FE-47E3-8CDB-2B7C518AB9E9}"/>
                </a:ext>
              </a:extLst>
            </p:cNvPr>
            <p:cNvSpPr>
              <a:spLocks noChangeShapeType="1"/>
            </p:cNvSpPr>
            <p:nvPr/>
          </p:nvSpPr>
          <p:spPr bwMode="auto">
            <a:xfrm flipV="1">
              <a:off x="1801"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32" name="Line 2924">
              <a:extLst>
                <a:ext uri="{FF2B5EF4-FFF2-40B4-BE49-F238E27FC236}">
                  <a16:creationId xmlns:a16="http://schemas.microsoft.com/office/drawing/2014/main" id="{1715DAC4-2C78-4826-BF5D-C269648B9C7C}"/>
                </a:ext>
              </a:extLst>
            </p:cNvPr>
            <p:cNvSpPr>
              <a:spLocks noChangeShapeType="1"/>
            </p:cNvSpPr>
            <p:nvPr/>
          </p:nvSpPr>
          <p:spPr bwMode="auto">
            <a:xfrm flipV="1">
              <a:off x="1801"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33" name="Line 2925">
              <a:extLst>
                <a:ext uri="{FF2B5EF4-FFF2-40B4-BE49-F238E27FC236}">
                  <a16:creationId xmlns:a16="http://schemas.microsoft.com/office/drawing/2014/main" id="{980CD7E6-FB63-43FB-9A37-4176A4D85DAF}"/>
                </a:ext>
              </a:extLst>
            </p:cNvPr>
            <p:cNvSpPr>
              <a:spLocks noChangeShapeType="1"/>
            </p:cNvSpPr>
            <p:nvPr/>
          </p:nvSpPr>
          <p:spPr bwMode="auto">
            <a:xfrm flipV="1">
              <a:off x="1801"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34" name="Line 2926">
              <a:extLst>
                <a:ext uri="{FF2B5EF4-FFF2-40B4-BE49-F238E27FC236}">
                  <a16:creationId xmlns:a16="http://schemas.microsoft.com/office/drawing/2014/main" id="{C0EB39AE-9514-460F-90A7-3B5658BF9B13}"/>
                </a:ext>
              </a:extLst>
            </p:cNvPr>
            <p:cNvSpPr>
              <a:spLocks noChangeShapeType="1"/>
            </p:cNvSpPr>
            <p:nvPr/>
          </p:nvSpPr>
          <p:spPr bwMode="auto">
            <a:xfrm flipV="1">
              <a:off x="1801"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35" name="Line 2927">
              <a:extLst>
                <a:ext uri="{FF2B5EF4-FFF2-40B4-BE49-F238E27FC236}">
                  <a16:creationId xmlns:a16="http://schemas.microsoft.com/office/drawing/2014/main" id="{D71585C6-517B-4757-867F-B2A00FAB3531}"/>
                </a:ext>
              </a:extLst>
            </p:cNvPr>
            <p:cNvSpPr>
              <a:spLocks noChangeShapeType="1"/>
            </p:cNvSpPr>
            <p:nvPr/>
          </p:nvSpPr>
          <p:spPr bwMode="auto">
            <a:xfrm flipV="1">
              <a:off x="1801"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36" name="Line 2928">
              <a:extLst>
                <a:ext uri="{FF2B5EF4-FFF2-40B4-BE49-F238E27FC236}">
                  <a16:creationId xmlns:a16="http://schemas.microsoft.com/office/drawing/2014/main" id="{C78974DC-2122-4335-A4EC-4253F4493963}"/>
                </a:ext>
              </a:extLst>
            </p:cNvPr>
            <p:cNvSpPr>
              <a:spLocks noChangeShapeType="1"/>
            </p:cNvSpPr>
            <p:nvPr/>
          </p:nvSpPr>
          <p:spPr bwMode="auto">
            <a:xfrm flipV="1">
              <a:off x="1801"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37" name="Line 2929">
              <a:extLst>
                <a:ext uri="{FF2B5EF4-FFF2-40B4-BE49-F238E27FC236}">
                  <a16:creationId xmlns:a16="http://schemas.microsoft.com/office/drawing/2014/main" id="{26C5CAA4-9BEB-4668-8D28-19EB046A5DFE}"/>
                </a:ext>
              </a:extLst>
            </p:cNvPr>
            <p:cNvSpPr>
              <a:spLocks noChangeShapeType="1"/>
            </p:cNvSpPr>
            <p:nvPr/>
          </p:nvSpPr>
          <p:spPr bwMode="auto">
            <a:xfrm flipV="1">
              <a:off x="1801"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38" name="Line 2930">
              <a:extLst>
                <a:ext uri="{FF2B5EF4-FFF2-40B4-BE49-F238E27FC236}">
                  <a16:creationId xmlns:a16="http://schemas.microsoft.com/office/drawing/2014/main" id="{5281C218-39DF-4068-95E7-71A731DF571E}"/>
                </a:ext>
              </a:extLst>
            </p:cNvPr>
            <p:cNvSpPr>
              <a:spLocks noChangeShapeType="1"/>
            </p:cNvSpPr>
            <p:nvPr/>
          </p:nvSpPr>
          <p:spPr bwMode="auto">
            <a:xfrm flipV="1">
              <a:off x="1801"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39" name="Line 2931">
              <a:extLst>
                <a:ext uri="{FF2B5EF4-FFF2-40B4-BE49-F238E27FC236}">
                  <a16:creationId xmlns:a16="http://schemas.microsoft.com/office/drawing/2014/main" id="{4E62E6A4-1582-4001-83A8-799E7CE17D46}"/>
                </a:ext>
              </a:extLst>
            </p:cNvPr>
            <p:cNvSpPr>
              <a:spLocks noChangeShapeType="1"/>
            </p:cNvSpPr>
            <p:nvPr/>
          </p:nvSpPr>
          <p:spPr bwMode="auto">
            <a:xfrm flipV="1">
              <a:off x="1801"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40" name="Line 2932">
              <a:extLst>
                <a:ext uri="{FF2B5EF4-FFF2-40B4-BE49-F238E27FC236}">
                  <a16:creationId xmlns:a16="http://schemas.microsoft.com/office/drawing/2014/main" id="{249A7459-161D-4631-9F9D-31685ECE2E8F}"/>
                </a:ext>
              </a:extLst>
            </p:cNvPr>
            <p:cNvSpPr>
              <a:spLocks noChangeShapeType="1"/>
            </p:cNvSpPr>
            <p:nvPr/>
          </p:nvSpPr>
          <p:spPr bwMode="auto">
            <a:xfrm flipV="1">
              <a:off x="1801"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41" name="Line 2933">
              <a:extLst>
                <a:ext uri="{FF2B5EF4-FFF2-40B4-BE49-F238E27FC236}">
                  <a16:creationId xmlns:a16="http://schemas.microsoft.com/office/drawing/2014/main" id="{9DF4753B-0861-4813-8633-5B88796C9C06}"/>
                </a:ext>
              </a:extLst>
            </p:cNvPr>
            <p:cNvSpPr>
              <a:spLocks noChangeShapeType="1"/>
            </p:cNvSpPr>
            <p:nvPr/>
          </p:nvSpPr>
          <p:spPr bwMode="auto">
            <a:xfrm flipV="1">
              <a:off x="1801"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42" name="Line 2934">
              <a:extLst>
                <a:ext uri="{FF2B5EF4-FFF2-40B4-BE49-F238E27FC236}">
                  <a16:creationId xmlns:a16="http://schemas.microsoft.com/office/drawing/2014/main" id="{E4D33616-D51C-4926-828F-92762E80D258}"/>
                </a:ext>
              </a:extLst>
            </p:cNvPr>
            <p:cNvSpPr>
              <a:spLocks noChangeShapeType="1"/>
            </p:cNvSpPr>
            <p:nvPr/>
          </p:nvSpPr>
          <p:spPr bwMode="auto">
            <a:xfrm flipV="1">
              <a:off x="1801"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43" name="Line 2935">
              <a:extLst>
                <a:ext uri="{FF2B5EF4-FFF2-40B4-BE49-F238E27FC236}">
                  <a16:creationId xmlns:a16="http://schemas.microsoft.com/office/drawing/2014/main" id="{55510585-4332-433F-8765-FC525711F628}"/>
                </a:ext>
              </a:extLst>
            </p:cNvPr>
            <p:cNvSpPr>
              <a:spLocks noChangeShapeType="1"/>
            </p:cNvSpPr>
            <p:nvPr/>
          </p:nvSpPr>
          <p:spPr bwMode="auto">
            <a:xfrm flipV="1">
              <a:off x="1801"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44" name="Line 2936">
              <a:extLst>
                <a:ext uri="{FF2B5EF4-FFF2-40B4-BE49-F238E27FC236}">
                  <a16:creationId xmlns:a16="http://schemas.microsoft.com/office/drawing/2014/main" id="{DD768FAA-96D8-4166-8F0E-93650A139976}"/>
                </a:ext>
              </a:extLst>
            </p:cNvPr>
            <p:cNvSpPr>
              <a:spLocks noChangeShapeType="1"/>
            </p:cNvSpPr>
            <p:nvPr/>
          </p:nvSpPr>
          <p:spPr bwMode="auto">
            <a:xfrm flipV="1">
              <a:off x="1801"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45" name="Line 2937">
              <a:extLst>
                <a:ext uri="{FF2B5EF4-FFF2-40B4-BE49-F238E27FC236}">
                  <a16:creationId xmlns:a16="http://schemas.microsoft.com/office/drawing/2014/main" id="{096E7CC8-61B3-4B87-9890-6093C1E5ADF4}"/>
                </a:ext>
              </a:extLst>
            </p:cNvPr>
            <p:cNvSpPr>
              <a:spLocks noChangeShapeType="1"/>
            </p:cNvSpPr>
            <p:nvPr/>
          </p:nvSpPr>
          <p:spPr bwMode="auto">
            <a:xfrm flipV="1">
              <a:off x="1801"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46" name="Line 2938">
              <a:extLst>
                <a:ext uri="{FF2B5EF4-FFF2-40B4-BE49-F238E27FC236}">
                  <a16:creationId xmlns:a16="http://schemas.microsoft.com/office/drawing/2014/main" id="{0118512A-54DE-4B5C-941F-67B3930F05CF}"/>
                </a:ext>
              </a:extLst>
            </p:cNvPr>
            <p:cNvSpPr>
              <a:spLocks noChangeShapeType="1"/>
            </p:cNvSpPr>
            <p:nvPr/>
          </p:nvSpPr>
          <p:spPr bwMode="auto">
            <a:xfrm flipV="1">
              <a:off x="1801"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47" name="Line 2939">
              <a:extLst>
                <a:ext uri="{FF2B5EF4-FFF2-40B4-BE49-F238E27FC236}">
                  <a16:creationId xmlns:a16="http://schemas.microsoft.com/office/drawing/2014/main" id="{A0E287BD-39C6-4325-A9A5-C65E2F6AFCD3}"/>
                </a:ext>
              </a:extLst>
            </p:cNvPr>
            <p:cNvSpPr>
              <a:spLocks noChangeShapeType="1"/>
            </p:cNvSpPr>
            <p:nvPr/>
          </p:nvSpPr>
          <p:spPr bwMode="auto">
            <a:xfrm flipV="1">
              <a:off x="1801"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48" name="Line 2940">
              <a:extLst>
                <a:ext uri="{FF2B5EF4-FFF2-40B4-BE49-F238E27FC236}">
                  <a16:creationId xmlns:a16="http://schemas.microsoft.com/office/drawing/2014/main" id="{017E2310-1F52-4922-B392-EABEA5966C91}"/>
                </a:ext>
              </a:extLst>
            </p:cNvPr>
            <p:cNvSpPr>
              <a:spLocks noChangeShapeType="1"/>
            </p:cNvSpPr>
            <p:nvPr/>
          </p:nvSpPr>
          <p:spPr bwMode="auto">
            <a:xfrm flipV="1">
              <a:off x="1801"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49" name="Line 2941">
              <a:extLst>
                <a:ext uri="{FF2B5EF4-FFF2-40B4-BE49-F238E27FC236}">
                  <a16:creationId xmlns:a16="http://schemas.microsoft.com/office/drawing/2014/main" id="{382F814C-553F-489F-A40F-D23ECA5D9D1F}"/>
                </a:ext>
              </a:extLst>
            </p:cNvPr>
            <p:cNvSpPr>
              <a:spLocks noChangeShapeType="1"/>
            </p:cNvSpPr>
            <p:nvPr/>
          </p:nvSpPr>
          <p:spPr bwMode="auto">
            <a:xfrm flipV="1">
              <a:off x="1801"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50" name="Line 2942">
              <a:extLst>
                <a:ext uri="{FF2B5EF4-FFF2-40B4-BE49-F238E27FC236}">
                  <a16:creationId xmlns:a16="http://schemas.microsoft.com/office/drawing/2014/main" id="{3ABE8A11-A938-4C9C-9119-12EFBC2B8BA5}"/>
                </a:ext>
              </a:extLst>
            </p:cNvPr>
            <p:cNvSpPr>
              <a:spLocks noChangeShapeType="1"/>
            </p:cNvSpPr>
            <p:nvPr/>
          </p:nvSpPr>
          <p:spPr bwMode="auto">
            <a:xfrm flipV="1">
              <a:off x="1801"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51" name="Line 2943">
              <a:extLst>
                <a:ext uri="{FF2B5EF4-FFF2-40B4-BE49-F238E27FC236}">
                  <a16:creationId xmlns:a16="http://schemas.microsoft.com/office/drawing/2014/main" id="{00F2888C-F47B-4E5F-B23C-D7F9D18630DB}"/>
                </a:ext>
              </a:extLst>
            </p:cNvPr>
            <p:cNvSpPr>
              <a:spLocks noChangeShapeType="1"/>
            </p:cNvSpPr>
            <p:nvPr/>
          </p:nvSpPr>
          <p:spPr bwMode="auto">
            <a:xfrm flipV="1">
              <a:off x="1801"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52" name="Line 2944">
              <a:extLst>
                <a:ext uri="{FF2B5EF4-FFF2-40B4-BE49-F238E27FC236}">
                  <a16:creationId xmlns:a16="http://schemas.microsoft.com/office/drawing/2014/main" id="{DDCDA8BC-3DEB-4F71-B97A-A3A449B8EC74}"/>
                </a:ext>
              </a:extLst>
            </p:cNvPr>
            <p:cNvSpPr>
              <a:spLocks noChangeShapeType="1"/>
            </p:cNvSpPr>
            <p:nvPr/>
          </p:nvSpPr>
          <p:spPr bwMode="auto">
            <a:xfrm flipV="1">
              <a:off x="1801"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53" name="Line 2945">
              <a:extLst>
                <a:ext uri="{FF2B5EF4-FFF2-40B4-BE49-F238E27FC236}">
                  <a16:creationId xmlns:a16="http://schemas.microsoft.com/office/drawing/2014/main" id="{644CF10F-712C-4007-A9A8-D03B72FE41DD}"/>
                </a:ext>
              </a:extLst>
            </p:cNvPr>
            <p:cNvSpPr>
              <a:spLocks noChangeShapeType="1"/>
            </p:cNvSpPr>
            <p:nvPr/>
          </p:nvSpPr>
          <p:spPr bwMode="auto">
            <a:xfrm flipV="1">
              <a:off x="1801"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54" name="Line 2946">
              <a:extLst>
                <a:ext uri="{FF2B5EF4-FFF2-40B4-BE49-F238E27FC236}">
                  <a16:creationId xmlns:a16="http://schemas.microsoft.com/office/drawing/2014/main" id="{D6E710DE-E1E2-4BBD-8BFD-2281352A05E1}"/>
                </a:ext>
              </a:extLst>
            </p:cNvPr>
            <p:cNvSpPr>
              <a:spLocks noChangeShapeType="1"/>
            </p:cNvSpPr>
            <p:nvPr/>
          </p:nvSpPr>
          <p:spPr bwMode="auto">
            <a:xfrm flipV="1">
              <a:off x="1801"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55" name="Line 2947">
              <a:extLst>
                <a:ext uri="{FF2B5EF4-FFF2-40B4-BE49-F238E27FC236}">
                  <a16:creationId xmlns:a16="http://schemas.microsoft.com/office/drawing/2014/main" id="{A1BD2827-C996-458D-925A-25B203117225}"/>
                </a:ext>
              </a:extLst>
            </p:cNvPr>
            <p:cNvSpPr>
              <a:spLocks noChangeShapeType="1"/>
            </p:cNvSpPr>
            <p:nvPr/>
          </p:nvSpPr>
          <p:spPr bwMode="auto">
            <a:xfrm flipV="1">
              <a:off x="1801"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56" name="Line 2948">
              <a:extLst>
                <a:ext uri="{FF2B5EF4-FFF2-40B4-BE49-F238E27FC236}">
                  <a16:creationId xmlns:a16="http://schemas.microsoft.com/office/drawing/2014/main" id="{838EF045-4A47-45FC-85C0-40BDE556D05A}"/>
                </a:ext>
              </a:extLst>
            </p:cNvPr>
            <p:cNvSpPr>
              <a:spLocks noChangeShapeType="1"/>
            </p:cNvSpPr>
            <p:nvPr/>
          </p:nvSpPr>
          <p:spPr bwMode="auto">
            <a:xfrm flipV="1">
              <a:off x="1801"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57" name="Line 2949">
              <a:extLst>
                <a:ext uri="{FF2B5EF4-FFF2-40B4-BE49-F238E27FC236}">
                  <a16:creationId xmlns:a16="http://schemas.microsoft.com/office/drawing/2014/main" id="{51D9FC80-86A5-447D-96C7-746DF1C95392}"/>
                </a:ext>
              </a:extLst>
            </p:cNvPr>
            <p:cNvSpPr>
              <a:spLocks noChangeShapeType="1"/>
            </p:cNvSpPr>
            <p:nvPr/>
          </p:nvSpPr>
          <p:spPr bwMode="auto">
            <a:xfrm flipV="1">
              <a:off x="1801"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58" name="Rectangle 2950">
              <a:extLst>
                <a:ext uri="{FF2B5EF4-FFF2-40B4-BE49-F238E27FC236}">
                  <a16:creationId xmlns:a16="http://schemas.microsoft.com/office/drawing/2014/main" id="{2E2A30EE-75A9-41E2-AEBF-2E163FD3AE66}"/>
                </a:ext>
              </a:extLst>
            </p:cNvPr>
            <p:cNvSpPr>
              <a:spLocks noChangeArrowheads="1"/>
            </p:cNvSpPr>
            <p:nvPr/>
          </p:nvSpPr>
          <p:spPr bwMode="auto">
            <a:xfrm>
              <a:off x="1608" y="2088"/>
              <a:ext cx="388"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8159" name="Group 2953">
              <a:extLst>
                <a:ext uri="{FF2B5EF4-FFF2-40B4-BE49-F238E27FC236}">
                  <a16:creationId xmlns:a16="http://schemas.microsoft.com/office/drawing/2014/main" id="{2E34E309-1F1E-4F27-823E-36D55F6796A6}"/>
                </a:ext>
              </a:extLst>
            </p:cNvPr>
            <p:cNvGrpSpPr>
              <a:grpSpLocks/>
            </p:cNvGrpSpPr>
            <p:nvPr/>
          </p:nvGrpSpPr>
          <p:grpSpPr bwMode="auto">
            <a:xfrm>
              <a:off x="788" y="955"/>
              <a:ext cx="385" cy="259"/>
              <a:chOff x="788" y="955"/>
              <a:chExt cx="385" cy="259"/>
            </a:xfrm>
          </p:grpSpPr>
          <p:sp>
            <p:nvSpPr>
              <p:cNvPr id="8297" name="Rectangle 2951">
                <a:extLst>
                  <a:ext uri="{FF2B5EF4-FFF2-40B4-BE49-F238E27FC236}">
                    <a16:creationId xmlns:a16="http://schemas.microsoft.com/office/drawing/2014/main" id="{E19A5A0C-3300-41BD-8690-5FEBAF126912}"/>
                  </a:ext>
                </a:extLst>
              </p:cNvPr>
              <p:cNvSpPr>
                <a:spLocks noChangeArrowheads="1"/>
              </p:cNvSpPr>
              <p:nvPr/>
            </p:nvSpPr>
            <p:spPr bwMode="auto">
              <a:xfrm>
                <a:off x="788" y="955"/>
                <a:ext cx="385" cy="25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8298" name="Rectangle 2952">
                <a:extLst>
                  <a:ext uri="{FF2B5EF4-FFF2-40B4-BE49-F238E27FC236}">
                    <a16:creationId xmlns:a16="http://schemas.microsoft.com/office/drawing/2014/main" id="{957F9D3D-2BF9-4DAD-88D8-5927BB5B4691}"/>
                  </a:ext>
                </a:extLst>
              </p:cNvPr>
              <p:cNvSpPr>
                <a:spLocks noChangeArrowheads="1"/>
              </p:cNvSpPr>
              <p:nvPr/>
            </p:nvSpPr>
            <p:spPr bwMode="auto">
              <a:xfrm>
                <a:off x="788" y="955"/>
                <a:ext cx="385" cy="259"/>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8160" name="Group 2956">
              <a:extLst>
                <a:ext uri="{FF2B5EF4-FFF2-40B4-BE49-F238E27FC236}">
                  <a16:creationId xmlns:a16="http://schemas.microsoft.com/office/drawing/2014/main" id="{99552275-00D5-40AB-92B8-C7F4A5D4BB85}"/>
                </a:ext>
              </a:extLst>
            </p:cNvPr>
            <p:cNvGrpSpPr>
              <a:grpSpLocks/>
            </p:cNvGrpSpPr>
            <p:nvPr/>
          </p:nvGrpSpPr>
          <p:grpSpPr bwMode="auto">
            <a:xfrm>
              <a:off x="888" y="991"/>
              <a:ext cx="185" cy="184"/>
              <a:chOff x="888" y="991"/>
              <a:chExt cx="185" cy="184"/>
            </a:xfrm>
          </p:grpSpPr>
          <p:sp>
            <p:nvSpPr>
              <p:cNvPr id="8295" name="Freeform 2954">
                <a:extLst>
                  <a:ext uri="{FF2B5EF4-FFF2-40B4-BE49-F238E27FC236}">
                    <a16:creationId xmlns:a16="http://schemas.microsoft.com/office/drawing/2014/main" id="{EECDD926-9848-46E3-B818-CA582F652FF1}"/>
                  </a:ext>
                </a:extLst>
              </p:cNvPr>
              <p:cNvSpPr>
                <a:spLocks/>
              </p:cNvSpPr>
              <p:nvPr/>
            </p:nvSpPr>
            <p:spPr bwMode="auto">
              <a:xfrm>
                <a:off x="888" y="991"/>
                <a:ext cx="185" cy="184"/>
              </a:xfrm>
              <a:custGeom>
                <a:avLst/>
                <a:gdLst>
                  <a:gd name="T0" fmla="*/ 85 w 1200"/>
                  <a:gd name="T1" fmla="*/ 0 h 1200"/>
                  <a:gd name="T2" fmla="*/ 0 w 1200"/>
                  <a:gd name="T3" fmla="*/ 90 h 1200"/>
                  <a:gd name="T4" fmla="*/ 93 w 1200"/>
                  <a:gd name="T5" fmla="*/ 184 h 1200"/>
                  <a:gd name="T6" fmla="*/ 185 w 1200"/>
                  <a:gd name="T7" fmla="*/ 92 h 1200"/>
                  <a:gd name="T8" fmla="*/ 93 w 1200"/>
                  <a:gd name="T9" fmla="*/ 0 h 1200"/>
                  <a:gd name="T10" fmla="*/ 93 w 1200"/>
                  <a:gd name="T11" fmla="*/ 92 h 1200"/>
                  <a:gd name="T12" fmla="*/ 85 w 1200"/>
                  <a:gd name="T13" fmla="*/ 0 h 12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0" h="1200">
                    <a:moveTo>
                      <a:pt x="554" y="0"/>
                    </a:moveTo>
                    <a:cubicBezTo>
                      <a:pt x="230" y="15"/>
                      <a:pt x="0" y="277"/>
                      <a:pt x="0" y="585"/>
                    </a:cubicBezTo>
                    <a:cubicBezTo>
                      <a:pt x="0" y="923"/>
                      <a:pt x="261" y="1200"/>
                      <a:pt x="600" y="1200"/>
                    </a:cubicBezTo>
                    <a:cubicBezTo>
                      <a:pt x="923" y="1200"/>
                      <a:pt x="1200" y="923"/>
                      <a:pt x="1200" y="600"/>
                    </a:cubicBezTo>
                    <a:cubicBezTo>
                      <a:pt x="1200" y="261"/>
                      <a:pt x="923" y="0"/>
                      <a:pt x="600" y="0"/>
                    </a:cubicBezTo>
                    <a:lnTo>
                      <a:pt x="600" y="600"/>
                    </a:lnTo>
                    <a:lnTo>
                      <a:pt x="554" y="0"/>
                    </a:lnTo>
                    <a:close/>
                  </a:path>
                </a:pathLst>
              </a:custGeom>
              <a:solidFill>
                <a:srgbClr val="808080"/>
              </a:solidFill>
              <a:ln w="0">
                <a:solidFill>
                  <a:srgbClr val="000000"/>
                </a:solidFill>
                <a:prstDash val="solid"/>
                <a:round/>
                <a:headEnd/>
                <a:tailEnd/>
              </a:ln>
            </p:spPr>
            <p:txBody>
              <a:bodyPr/>
              <a:lstStyle/>
              <a:p>
                <a:endParaRPr lang="en-GB"/>
              </a:p>
            </p:txBody>
          </p:sp>
          <p:sp>
            <p:nvSpPr>
              <p:cNvPr id="8296" name="Freeform 2955">
                <a:extLst>
                  <a:ext uri="{FF2B5EF4-FFF2-40B4-BE49-F238E27FC236}">
                    <a16:creationId xmlns:a16="http://schemas.microsoft.com/office/drawing/2014/main" id="{7D5B1480-772B-4764-955D-A3099A5D92FA}"/>
                  </a:ext>
                </a:extLst>
              </p:cNvPr>
              <p:cNvSpPr>
                <a:spLocks/>
              </p:cNvSpPr>
              <p:nvPr/>
            </p:nvSpPr>
            <p:spPr bwMode="auto">
              <a:xfrm>
                <a:off x="888" y="991"/>
                <a:ext cx="185" cy="184"/>
              </a:xfrm>
              <a:custGeom>
                <a:avLst/>
                <a:gdLst>
                  <a:gd name="T0" fmla="*/ 85 w 1200"/>
                  <a:gd name="T1" fmla="*/ 0 h 1200"/>
                  <a:gd name="T2" fmla="*/ 0 w 1200"/>
                  <a:gd name="T3" fmla="*/ 90 h 1200"/>
                  <a:gd name="T4" fmla="*/ 93 w 1200"/>
                  <a:gd name="T5" fmla="*/ 184 h 1200"/>
                  <a:gd name="T6" fmla="*/ 185 w 1200"/>
                  <a:gd name="T7" fmla="*/ 92 h 1200"/>
                  <a:gd name="T8" fmla="*/ 93 w 1200"/>
                  <a:gd name="T9" fmla="*/ 0 h 1200"/>
                  <a:gd name="T10" fmla="*/ 93 w 1200"/>
                  <a:gd name="T11" fmla="*/ 92 h 1200"/>
                  <a:gd name="T12" fmla="*/ 85 w 1200"/>
                  <a:gd name="T13" fmla="*/ 0 h 12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0" h="1200">
                    <a:moveTo>
                      <a:pt x="554" y="0"/>
                    </a:moveTo>
                    <a:cubicBezTo>
                      <a:pt x="230" y="15"/>
                      <a:pt x="0" y="277"/>
                      <a:pt x="0" y="585"/>
                    </a:cubicBezTo>
                    <a:cubicBezTo>
                      <a:pt x="0" y="923"/>
                      <a:pt x="261" y="1200"/>
                      <a:pt x="600" y="1200"/>
                    </a:cubicBezTo>
                    <a:cubicBezTo>
                      <a:pt x="923" y="1200"/>
                      <a:pt x="1200" y="923"/>
                      <a:pt x="1200" y="600"/>
                    </a:cubicBezTo>
                    <a:cubicBezTo>
                      <a:pt x="1200" y="261"/>
                      <a:pt x="923" y="0"/>
                      <a:pt x="600" y="0"/>
                    </a:cubicBezTo>
                    <a:lnTo>
                      <a:pt x="600" y="600"/>
                    </a:lnTo>
                    <a:lnTo>
                      <a:pt x="554"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8161" name="Line 2957">
              <a:extLst>
                <a:ext uri="{FF2B5EF4-FFF2-40B4-BE49-F238E27FC236}">
                  <a16:creationId xmlns:a16="http://schemas.microsoft.com/office/drawing/2014/main" id="{F3DDBCBA-6621-421D-AB92-CC98FE8926AE}"/>
                </a:ext>
              </a:extLst>
            </p:cNvPr>
            <p:cNvSpPr>
              <a:spLocks noChangeShapeType="1"/>
            </p:cNvSpPr>
            <p:nvPr/>
          </p:nvSpPr>
          <p:spPr bwMode="auto">
            <a:xfrm flipH="1" flipV="1">
              <a:off x="974" y="991"/>
              <a:ext cx="7"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62" name="Line 2958">
              <a:extLst>
                <a:ext uri="{FF2B5EF4-FFF2-40B4-BE49-F238E27FC236}">
                  <a16:creationId xmlns:a16="http://schemas.microsoft.com/office/drawing/2014/main" id="{ED4F9758-8653-43EB-931E-F6D6CD028185}"/>
                </a:ext>
              </a:extLst>
            </p:cNvPr>
            <p:cNvSpPr>
              <a:spLocks noChangeShapeType="1"/>
            </p:cNvSpPr>
            <p:nvPr/>
          </p:nvSpPr>
          <p:spPr bwMode="auto">
            <a:xfrm flipH="1" flipV="1">
              <a:off x="974" y="991"/>
              <a:ext cx="7"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8163" name="Group 2961">
              <a:extLst>
                <a:ext uri="{FF2B5EF4-FFF2-40B4-BE49-F238E27FC236}">
                  <a16:creationId xmlns:a16="http://schemas.microsoft.com/office/drawing/2014/main" id="{4D66DFCF-890E-4BE0-9206-2E959A0F5B26}"/>
                </a:ext>
              </a:extLst>
            </p:cNvPr>
            <p:cNvGrpSpPr>
              <a:grpSpLocks/>
            </p:cNvGrpSpPr>
            <p:nvPr/>
          </p:nvGrpSpPr>
          <p:grpSpPr bwMode="auto">
            <a:xfrm>
              <a:off x="974" y="991"/>
              <a:ext cx="7" cy="92"/>
              <a:chOff x="974" y="991"/>
              <a:chExt cx="7" cy="92"/>
            </a:xfrm>
          </p:grpSpPr>
          <p:sp>
            <p:nvSpPr>
              <p:cNvPr id="8293" name="Freeform 2959">
                <a:extLst>
                  <a:ext uri="{FF2B5EF4-FFF2-40B4-BE49-F238E27FC236}">
                    <a16:creationId xmlns:a16="http://schemas.microsoft.com/office/drawing/2014/main" id="{92E04B26-9381-4E5C-B401-52DE6E87F66C}"/>
                  </a:ext>
                </a:extLst>
              </p:cNvPr>
              <p:cNvSpPr>
                <a:spLocks/>
              </p:cNvSpPr>
              <p:nvPr/>
            </p:nvSpPr>
            <p:spPr bwMode="auto">
              <a:xfrm>
                <a:off x="974" y="991"/>
                <a:ext cx="7" cy="92"/>
              </a:xfrm>
              <a:custGeom>
                <a:avLst/>
                <a:gdLst>
                  <a:gd name="T0" fmla="*/ 5 w 45"/>
                  <a:gd name="T1" fmla="*/ 0 h 600"/>
                  <a:gd name="T2" fmla="*/ 0 w 45"/>
                  <a:gd name="T3" fmla="*/ 0 h 600"/>
                  <a:gd name="T4" fmla="*/ 7 w 45"/>
                  <a:gd name="T5" fmla="*/ 92 h 600"/>
                  <a:gd name="T6" fmla="*/ 5 w 45"/>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5" h="600">
                    <a:moveTo>
                      <a:pt x="30" y="0"/>
                    </a:moveTo>
                    <a:cubicBezTo>
                      <a:pt x="30" y="0"/>
                      <a:pt x="15" y="0"/>
                      <a:pt x="0" y="0"/>
                    </a:cubicBezTo>
                    <a:lnTo>
                      <a:pt x="45" y="600"/>
                    </a:lnTo>
                    <a:lnTo>
                      <a:pt x="30" y="0"/>
                    </a:lnTo>
                    <a:close/>
                  </a:path>
                </a:pathLst>
              </a:custGeom>
              <a:solidFill>
                <a:srgbClr val="FFFFFF"/>
              </a:solidFill>
              <a:ln w="0">
                <a:solidFill>
                  <a:srgbClr val="000000"/>
                </a:solidFill>
                <a:prstDash val="solid"/>
                <a:round/>
                <a:headEnd/>
                <a:tailEnd/>
              </a:ln>
            </p:spPr>
            <p:txBody>
              <a:bodyPr/>
              <a:lstStyle/>
              <a:p>
                <a:endParaRPr lang="en-GB"/>
              </a:p>
            </p:txBody>
          </p:sp>
          <p:sp>
            <p:nvSpPr>
              <p:cNvPr id="8294" name="Freeform 2960">
                <a:extLst>
                  <a:ext uri="{FF2B5EF4-FFF2-40B4-BE49-F238E27FC236}">
                    <a16:creationId xmlns:a16="http://schemas.microsoft.com/office/drawing/2014/main" id="{F72196BA-2375-4FB2-B5D0-D5283AE0214B}"/>
                  </a:ext>
                </a:extLst>
              </p:cNvPr>
              <p:cNvSpPr>
                <a:spLocks/>
              </p:cNvSpPr>
              <p:nvPr/>
            </p:nvSpPr>
            <p:spPr bwMode="auto">
              <a:xfrm>
                <a:off x="974" y="991"/>
                <a:ext cx="7" cy="92"/>
              </a:xfrm>
              <a:custGeom>
                <a:avLst/>
                <a:gdLst>
                  <a:gd name="T0" fmla="*/ 5 w 45"/>
                  <a:gd name="T1" fmla="*/ 0 h 600"/>
                  <a:gd name="T2" fmla="*/ 0 w 45"/>
                  <a:gd name="T3" fmla="*/ 0 h 600"/>
                  <a:gd name="T4" fmla="*/ 7 w 45"/>
                  <a:gd name="T5" fmla="*/ 92 h 600"/>
                  <a:gd name="T6" fmla="*/ 5 w 45"/>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5" h="600">
                    <a:moveTo>
                      <a:pt x="30" y="0"/>
                    </a:moveTo>
                    <a:cubicBezTo>
                      <a:pt x="30" y="0"/>
                      <a:pt x="15" y="0"/>
                      <a:pt x="0" y="0"/>
                    </a:cubicBezTo>
                    <a:lnTo>
                      <a:pt x="45" y="600"/>
                    </a:lnTo>
                    <a:lnTo>
                      <a:pt x="30"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8164" name="Line 2962">
              <a:extLst>
                <a:ext uri="{FF2B5EF4-FFF2-40B4-BE49-F238E27FC236}">
                  <a16:creationId xmlns:a16="http://schemas.microsoft.com/office/drawing/2014/main" id="{F10CC523-EC25-4ACE-809B-04394E5E1C84}"/>
                </a:ext>
              </a:extLst>
            </p:cNvPr>
            <p:cNvSpPr>
              <a:spLocks noChangeShapeType="1"/>
            </p:cNvSpPr>
            <p:nvPr/>
          </p:nvSpPr>
          <p:spPr bwMode="auto">
            <a:xfrm flipV="1">
              <a:off x="981"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65" name="Line 2963">
              <a:extLst>
                <a:ext uri="{FF2B5EF4-FFF2-40B4-BE49-F238E27FC236}">
                  <a16:creationId xmlns:a16="http://schemas.microsoft.com/office/drawing/2014/main" id="{260F422A-AD49-4835-8732-8069AAC43E6A}"/>
                </a:ext>
              </a:extLst>
            </p:cNvPr>
            <p:cNvSpPr>
              <a:spLocks noChangeShapeType="1"/>
            </p:cNvSpPr>
            <p:nvPr/>
          </p:nvSpPr>
          <p:spPr bwMode="auto">
            <a:xfrm flipV="1">
              <a:off x="981"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66" name="Line 2964">
              <a:extLst>
                <a:ext uri="{FF2B5EF4-FFF2-40B4-BE49-F238E27FC236}">
                  <a16:creationId xmlns:a16="http://schemas.microsoft.com/office/drawing/2014/main" id="{03F2D841-BBA1-4122-A291-896B600ADEEF}"/>
                </a:ext>
              </a:extLst>
            </p:cNvPr>
            <p:cNvSpPr>
              <a:spLocks noChangeShapeType="1"/>
            </p:cNvSpPr>
            <p:nvPr/>
          </p:nvSpPr>
          <p:spPr bwMode="auto">
            <a:xfrm flipV="1">
              <a:off x="981"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67" name="Line 2965">
              <a:extLst>
                <a:ext uri="{FF2B5EF4-FFF2-40B4-BE49-F238E27FC236}">
                  <a16:creationId xmlns:a16="http://schemas.microsoft.com/office/drawing/2014/main" id="{83CC2D52-C5A4-49CB-9581-F8C03489DF29}"/>
                </a:ext>
              </a:extLst>
            </p:cNvPr>
            <p:cNvSpPr>
              <a:spLocks noChangeShapeType="1"/>
            </p:cNvSpPr>
            <p:nvPr/>
          </p:nvSpPr>
          <p:spPr bwMode="auto">
            <a:xfrm flipV="1">
              <a:off x="981"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68" name="Line 2966">
              <a:extLst>
                <a:ext uri="{FF2B5EF4-FFF2-40B4-BE49-F238E27FC236}">
                  <a16:creationId xmlns:a16="http://schemas.microsoft.com/office/drawing/2014/main" id="{2BFD7520-B683-4EE6-970F-04A1EF9E53AA}"/>
                </a:ext>
              </a:extLst>
            </p:cNvPr>
            <p:cNvSpPr>
              <a:spLocks noChangeShapeType="1"/>
            </p:cNvSpPr>
            <p:nvPr/>
          </p:nvSpPr>
          <p:spPr bwMode="auto">
            <a:xfrm flipV="1">
              <a:off x="981"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69" name="Line 2967">
              <a:extLst>
                <a:ext uri="{FF2B5EF4-FFF2-40B4-BE49-F238E27FC236}">
                  <a16:creationId xmlns:a16="http://schemas.microsoft.com/office/drawing/2014/main" id="{07E3633F-0B76-4BD7-8019-4BC95D475EA2}"/>
                </a:ext>
              </a:extLst>
            </p:cNvPr>
            <p:cNvSpPr>
              <a:spLocks noChangeShapeType="1"/>
            </p:cNvSpPr>
            <p:nvPr/>
          </p:nvSpPr>
          <p:spPr bwMode="auto">
            <a:xfrm flipV="1">
              <a:off x="981"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70" name="Line 2968">
              <a:extLst>
                <a:ext uri="{FF2B5EF4-FFF2-40B4-BE49-F238E27FC236}">
                  <a16:creationId xmlns:a16="http://schemas.microsoft.com/office/drawing/2014/main" id="{6A114490-2DF2-4497-8EAB-43F241826510}"/>
                </a:ext>
              </a:extLst>
            </p:cNvPr>
            <p:cNvSpPr>
              <a:spLocks noChangeShapeType="1"/>
            </p:cNvSpPr>
            <p:nvPr/>
          </p:nvSpPr>
          <p:spPr bwMode="auto">
            <a:xfrm flipV="1">
              <a:off x="981"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71" name="Line 2969">
              <a:extLst>
                <a:ext uri="{FF2B5EF4-FFF2-40B4-BE49-F238E27FC236}">
                  <a16:creationId xmlns:a16="http://schemas.microsoft.com/office/drawing/2014/main" id="{3812B69F-E695-4294-A615-5BA5D24F5FD8}"/>
                </a:ext>
              </a:extLst>
            </p:cNvPr>
            <p:cNvSpPr>
              <a:spLocks noChangeShapeType="1"/>
            </p:cNvSpPr>
            <p:nvPr/>
          </p:nvSpPr>
          <p:spPr bwMode="auto">
            <a:xfrm flipV="1">
              <a:off x="981"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72" name="Line 2970">
              <a:extLst>
                <a:ext uri="{FF2B5EF4-FFF2-40B4-BE49-F238E27FC236}">
                  <a16:creationId xmlns:a16="http://schemas.microsoft.com/office/drawing/2014/main" id="{D562C7AD-AE71-486D-8048-5F3957882C09}"/>
                </a:ext>
              </a:extLst>
            </p:cNvPr>
            <p:cNvSpPr>
              <a:spLocks noChangeShapeType="1"/>
            </p:cNvSpPr>
            <p:nvPr/>
          </p:nvSpPr>
          <p:spPr bwMode="auto">
            <a:xfrm flipV="1">
              <a:off x="981"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73" name="Line 2971">
              <a:extLst>
                <a:ext uri="{FF2B5EF4-FFF2-40B4-BE49-F238E27FC236}">
                  <a16:creationId xmlns:a16="http://schemas.microsoft.com/office/drawing/2014/main" id="{9250837E-7582-4349-A3D2-A40EA472F2AA}"/>
                </a:ext>
              </a:extLst>
            </p:cNvPr>
            <p:cNvSpPr>
              <a:spLocks noChangeShapeType="1"/>
            </p:cNvSpPr>
            <p:nvPr/>
          </p:nvSpPr>
          <p:spPr bwMode="auto">
            <a:xfrm flipV="1">
              <a:off x="981"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74" name="Line 2972">
              <a:extLst>
                <a:ext uri="{FF2B5EF4-FFF2-40B4-BE49-F238E27FC236}">
                  <a16:creationId xmlns:a16="http://schemas.microsoft.com/office/drawing/2014/main" id="{CF777D56-C469-4C6F-8167-76659E368293}"/>
                </a:ext>
              </a:extLst>
            </p:cNvPr>
            <p:cNvSpPr>
              <a:spLocks noChangeShapeType="1"/>
            </p:cNvSpPr>
            <p:nvPr/>
          </p:nvSpPr>
          <p:spPr bwMode="auto">
            <a:xfrm flipV="1">
              <a:off x="981"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75" name="Line 2973">
              <a:extLst>
                <a:ext uri="{FF2B5EF4-FFF2-40B4-BE49-F238E27FC236}">
                  <a16:creationId xmlns:a16="http://schemas.microsoft.com/office/drawing/2014/main" id="{7085BC29-1C6C-48BC-8604-7C8C124F110C}"/>
                </a:ext>
              </a:extLst>
            </p:cNvPr>
            <p:cNvSpPr>
              <a:spLocks noChangeShapeType="1"/>
            </p:cNvSpPr>
            <p:nvPr/>
          </p:nvSpPr>
          <p:spPr bwMode="auto">
            <a:xfrm flipV="1">
              <a:off x="981"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76" name="Line 2974">
              <a:extLst>
                <a:ext uri="{FF2B5EF4-FFF2-40B4-BE49-F238E27FC236}">
                  <a16:creationId xmlns:a16="http://schemas.microsoft.com/office/drawing/2014/main" id="{004907BB-8353-4F18-B9B7-BAD78BC5CF08}"/>
                </a:ext>
              </a:extLst>
            </p:cNvPr>
            <p:cNvSpPr>
              <a:spLocks noChangeShapeType="1"/>
            </p:cNvSpPr>
            <p:nvPr/>
          </p:nvSpPr>
          <p:spPr bwMode="auto">
            <a:xfrm flipV="1">
              <a:off x="981"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77" name="Line 2975">
              <a:extLst>
                <a:ext uri="{FF2B5EF4-FFF2-40B4-BE49-F238E27FC236}">
                  <a16:creationId xmlns:a16="http://schemas.microsoft.com/office/drawing/2014/main" id="{19B44F77-368C-4437-B8E6-10DD7B65B2A6}"/>
                </a:ext>
              </a:extLst>
            </p:cNvPr>
            <p:cNvSpPr>
              <a:spLocks noChangeShapeType="1"/>
            </p:cNvSpPr>
            <p:nvPr/>
          </p:nvSpPr>
          <p:spPr bwMode="auto">
            <a:xfrm flipV="1">
              <a:off x="981"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78" name="Line 2976">
              <a:extLst>
                <a:ext uri="{FF2B5EF4-FFF2-40B4-BE49-F238E27FC236}">
                  <a16:creationId xmlns:a16="http://schemas.microsoft.com/office/drawing/2014/main" id="{C68CA435-982C-4472-9ED6-6A9E949AF966}"/>
                </a:ext>
              </a:extLst>
            </p:cNvPr>
            <p:cNvSpPr>
              <a:spLocks noChangeShapeType="1"/>
            </p:cNvSpPr>
            <p:nvPr/>
          </p:nvSpPr>
          <p:spPr bwMode="auto">
            <a:xfrm flipV="1">
              <a:off x="981"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79" name="Line 2977">
              <a:extLst>
                <a:ext uri="{FF2B5EF4-FFF2-40B4-BE49-F238E27FC236}">
                  <a16:creationId xmlns:a16="http://schemas.microsoft.com/office/drawing/2014/main" id="{5032622E-F97F-4B3F-A59D-CD9EEB6987CC}"/>
                </a:ext>
              </a:extLst>
            </p:cNvPr>
            <p:cNvSpPr>
              <a:spLocks noChangeShapeType="1"/>
            </p:cNvSpPr>
            <p:nvPr/>
          </p:nvSpPr>
          <p:spPr bwMode="auto">
            <a:xfrm flipV="1">
              <a:off x="981"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80" name="Line 2978">
              <a:extLst>
                <a:ext uri="{FF2B5EF4-FFF2-40B4-BE49-F238E27FC236}">
                  <a16:creationId xmlns:a16="http://schemas.microsoft.com/office/drawing/2014/main" id="{9BFD1F16-399A-4910-8881-D19CD30C6622}"/>
                </a:ext>
              </a:extLst>
            </p:cNvPr>
            <p:cNvSpPr>
              <a:spLocks noChangeShapeType="1"/>
            </p:cNvSpPr>
            <p:nvPr/>
          </p:nvSpPr>
          <p:spPr bwMode="auto">
            <a:xfrm flipV="1">
              <a:off x="981"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81" name="Line 2979">
              <a:extLst>
                <a:ext uri="{FF2B5EF4-FFF2-40B4-BE49-F238E27FC236}">
                  <a16:creationId xmlns:a16="http://schemas.microsoft.com/office/drawing/2014/main" id="{C18B3A47-5D16-4CAF-8404-B5A6D5AE4FF7}"/>
                </a:ext>
              </a:extLst>
            </p:cNvPr>
            <p:cNvSpPr>
              <a:spLocks noChangeShapeType="1"/>
            </p:cNvSpPr>
            <p:nvPr/>
          </p:nvSpPr>
          <p:spPr bwMode="auto">
            <a:xfrm flipV="1">
              <a:off x="981"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82" name="Line 2980">
              <a:extLst>
                <a:ext uri="{FF2B5EF4-FFF2-40B4-BE49-F238E27FC236}">
                  <a16:creationId xmlns:a16="http://schemas.microsoft.com/office/drawing/2014/main" id="{0E41CEEB-D55E-463C-87AC-1F9E19D68712}"/>
                </a:ext>
              </a:extLst>
            </p:cNvPr>
            <p:cNvSpPr>
              <a:spLocks noChangeShapeType="1"/>
            </p:cNvSpPr>
            <p:nvPr/>
          </p:nvSpPr>
          <p:spPr bwMode="auto">
            <a:xfrm flipV="1">
              <a:off x="981"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83" name="Line 2981">
              <a:extLst>
                <a:ext uri="{FF2B5EF4-FFF2-40B4-BE49-F238E27FC236}">
                  <a16:creationId xmlns:a16="http://schemas.microsoft.com/office/drawing/2014/main" id="{C96726E4-F678-4BA2-A5E1-0A48DE1DA07A}"/>
                </a:ext>
              </a:extLst>
            </p:cNvPr>
            <p:cNvSpPr>
              <a:spLocks noChangeShapeType="1"/>
            </p:cNvSpPr>
            <p:nvPr/>
          </p:nvSpPr>
          <p:spPr bwMode="auto">
            <a:xfrm flipV="1">
              <a:off x="981"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84" name="Line 2982">
              <a:extLst>
                <a:ext uri="{FF2B5EF4-FFF2-40B4-BE49-F238E27FC236}">
                  <a16:creationId xmlns:a16="http://schemas.microsoft.com/office/drawing/2014/main" id="{C528053D-1601-4FBB-94BC-128D418AADC8}"/>
                </a:ext>
              </a:extLst>
            </p:cNvPr>
            <p:cNvSpPr>
              <a:spLocks noChangeShapeType="1"/>
            </p:cNvSpPr>
            <p:nvPr/>
          </p:nvSpPr>
          <p:spPr bwMode="auto">
            <a:xfrm flipV="1">
              <a:off x="981"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85" name="Line 2983">
              <a:extLst>
                <a:ext uri="{FF2B5EF4-FFF2-40B4-BE49-F238E27FC236}">
                  <a16:creationId xmlns:a16="http://schemas.microsoft.com/office/drawing/2014/main" id="{0B3B4F35-DEE7-4CD3-809B-8D095A8F6B80}"/>
                </a:ext>
              </a:extLst>
            </p:cNvPr>
            <p:cNvSpPr>
              <a:spLocks noChangeShapeType="1"/>
            </p:cNvSpPr>
            <p:nvPr/>
          </p:nvSpPr>
          <p:spPr bwMode="auto">
            <a:xfrm flipV="1">
              <a:off x="981"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86" name="Line 2984">
              <a:extLst>
                <a:ext uri="{FF2B5EF4-FFF2-40B4-BE49-F238E27FC236}">
                  <a16:creationId xmlns:a16="http://schemas.microsoft.com/office/drawing/2014/main" id="{BC3AA5F3-32A2-478D-83C7-219837F07AD0}"/>
                </a:ext>
              </a:extLst>
            </p:cNvPr>
            <p:cNvSpPr>
              <a:spLocks noChangeShapeType="1"/>
            </p:cNvSpPr>
            <p:nvPr/>
          </p:nvSpPr>
          <p:spPr bwMode="auto">
            <a:xfrm flipV="1">
              <a:off x="981"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87" name="Line 2985">
              <a:extLst>
                <a:ext uri="{FF2B5EF4-FFF2-40B4-BE49-F238E27FC236}">
                  <a16:creationId xmlns:a16="http://schemas.microsoft.com/office/drawing/2014/main" id="{CFF78F6F-9B94-4E85-B291-9F99892C054C}"/>
                </a:ext>
              </a:extLst>
            </p:cNvPr>
            <p:cNvSpPr>
              <a:spLocks noChangeShapeType="1"/>
            </p:cNvSpPr>
            <p:nvPr/>
          </p:nvSpPr>
          <p:spPr bwMode="auto">
            <a:xfrm flipV="1">
              <a:off x="981"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88" name="Line 2986">
              <a:extLst>
                <a:ext uri="{FF2B5EF4-FFF2-40B4-BE49-F238E27FC236}">
                  <a16:creationId xmlns:a16="http://schemas.microsoft.com/office/drawing/2014/main" id="{F71BD1A5-3EBB-4797-875F-B223B7552A82}"/>
                </a:ext>
              </a:extLst>
            </p:cNvPr>
            <p:cNvSpPr>
              <a:spLocks noChangeShapeType="1"/>
            </p:cNvSpPr>
            <p:nvPr/>
          </p:nvSpPr>
          <p:spPr bwMode="auto">
            <a:xfrm flipV="1">
              <a:off x="981"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89" name="Line 2987">
              <a:extLst>
                <a:ext uri="{FF2B5EF4-FFF2-40B4-BE49-F238E27FC236}">
                  <a16:creationId xmlns:a16="http://schemas.microsoft.com/office/drawing/2014/main" id="{4D26A6BA-43D3-43AE-A109-1A24D63E038A}"/>
                </a:ext>
              </a:extLst>
            </p:cNvPr>
            <p:cNvSpPr>
              <a:spLocks noChangeShapeType="1"/>
            </p:cNvSpPr>
            <p:nvPr/>
          </p:nvSpPr>
          <p:spPr bwMode="auto">
            <a:xfrm flipV="1">
              <a:off x="981"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90" name="Line 2988">
              <a:extLst>
                <a:ext uri="{FF2B5EF4-FFF2-40B4-BE49-F238E27FC236}">
                  <a16:creationId xmlns:a16="http://schemas.microsoft.com/office/drawing/2014/main" id="{4F8CCCAE-7411-480F-8285-C9C5B798AD04}"/>
                </a:ext>
              </a:extLst>
            </p:cNvPr>
            <p:cNvSpPr>
              <a:spLocks noChangeShapeType="1"/>
            </p:cNvSpPr>
            <p:nvPr/>
          </p:nvSpPr>
          <p:spPr bwMode="auto">
            <a:xfrm flipV="1">
              <a:off x="981"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91" name="Line 2989">
              <a:extLst>
                <a:ext uri="{FF2B5EF4-FFF2-40B4-BE49-F238E27FC236}">
                  <a16:creationId xmlns:a16="http://schemas.microsoft.com/office/drawing/2014/main" id="{9923D39E-E5BC-4648-B5A7-66055D615EA5}"/>
                </a:ext>
              </a:extLst>
            </p:cNvPr>
            <p:cNvSpPr>
              <a:spLocks noChangeShapeType="1"/>
            </p:cNvSpPr>
            <p:nvPr/>
          </p:nvSpPr>
          <p:spPr bwMode="auto">
            <a:xfrm flipV="1">
              <a:off x="981"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92" name="Line 2990">
              <a:extLst>
                <a:ext uri="{FF2B5EF4-FFF2-40B4-BE49-F238E27FC236}">
                  <a16:creationId xmlns:a16="http://schemas.microsoft.com/office/drawing/2014/main" id="{7F6A40BE-25EF-416A-8DCB-6452FB9E3E03}"/>
                </a:ext>
              </a:extLst>
            </p:cNvPr>
            <p:cNvSpPr>
              <a:spLocks noChangeShapeType="1"/>
            </p:cNvSpPr>
            <p:nvPr/>
          </p:nvSpPr>
          <p:spPr bwMode="auto">
            <a:xfrm flipV="1">
              <a:off x="981"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93" name="Line 2991">
              <a:extLst>
                <a:ext uri="{FF2B5EF4-FFF2-40B4-BE49-F238E27FC236}">
                  <a16:creationId xmlns:a16="http://schemas.microsoft.com/office/drawing/2014/main" id="{F0320731-1EA5-42E5-AEE7-25A65AC87C5C}"/>
                </a:ext>
              </a:extLst>
            </p:cNvPr>
            <p:cNvSpPr>
              <a:spLocks noChangeShapeType="1"/>
            </p:cNvSpPr>
            <p:nvPr/>
          </p:nvSpPr>
          <p:spPr bwMode="auto">
            <a:xfrm flipV="1">
              <a:off x="981"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94" name="Line 2992">
              <a:extLst>
                <a:ext uri="{FF2B5EF4-FFF2-40B4-BE49-F238E27FC236}">
                  <a16:creationId xmlns:a16="http://schemas.microsoft.com/office/drawing/2014/main" id="{F2EA77C2-5E84-4ABE-94DA-0C58756BA134}"/>
                </a:ext>
              </a:extLst>
            </p:cNvPr>
            <p:cNvSpPr>
              <a:spLocks noChangeShapeType="1"/>
            </p:cNvSpPr>
            <p:nvPr/>
          </p:nvSpPr>
          <p:spPr bwMode="auto">
            <a:xfrm flipV="1">
              <a:off x="981"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95" name="Line 2993">
              <a:extLst>
                <a:ext uri="{FF2B5EF4-FFF2-40B4-BE49-F238E27FC236}">
                  <a16:creationId xmlns:a16="http://schemas.microsoft.com/office/drawing/2014/main" id="{95DEB3DC-E74A-46A9-A228-7DFEF70BCF7A}"/>
                </a:ext>
              </a:extLst>
            </p:cNvPr>
            <p:cNvSpPr>
              <a:spLocks noChangeShapeType="1"/>
            </p:cNvSpPr>
            <p:nvPr/>
          </p:nvSpPr>
          <p:spPr bwMode="auto">
            <a:xfrm flipV="1">
              <a:off x="981"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96" name="Line 2994">
              <a:extLst>
                <a:ext uri="{FF2B5EF4-FFF2-40B4-BE49-F238E27FC236}">
                  <a16:creationId xmlns:a16="http://schemas.microsoft.com/office/drawing/2014/main" id="{B96DDD4A-2234-4D05-9C4A-31563E2E0FB0}"/>
                </a:ext>
              </a:extLst>
            </p:cNvPr>
            <p:cNvSpPr>
              <a:spLocks noChangeShapeType="1"/>
            </p:cNvSpPr>
            <p:nvPr/>
          </p:nvSpPr>
          <p:spPr bwMode="auto">
            <a:xfrm flipV="1">
              <a:off x="981"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97" name="Line 2995">
              <a:extLst>
                <a:ext uri="{FF2B5EF4-FFF2-40B4-BE49-F238E27FC236}">
                  <a16:creationId xmlns:a16="http://schemas.microsoft.com/office/drawing/2014/main" id="{D9670BB6-9526-47D0-B6D6-743AFDC693BA}"/>
                </a:ext>
              </a:extLst>
            </p:cNvPr>
            <p:cNvSpPr>
              <a:spLocks noChangeShapeType="1"/>
            </p:cNvSpPr>
            <p:nvPr/>
          </p:nvSpPr>
          <p:spPr bwMode="auto">
            <a:xfrm flipV="1">
              <a:off x="981"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198" name="Rectangle 2996">
              <a:extLst>
                <a:ext uri="{FF2B5EF4-FFF2-40B4-BE49-F238E27FC236}">
                  <a16:creationId xmlns:a16="http://schemas.microsoft.com/office/drawing/2014/main" id="{53327885-97AE-4C0B-BC2B-C0765FE7B106}"/>
                </a:ext>
              </a:extLst>
            </p:cNvPr>
            <p:cNvSpPr>
              <a:spLocks noChangeArrowheads="1"/>
            </p:cNvSpPr>
            <p:nvPr/>
          </p:nvSpPr>
          <p:spPr bwMode="auto">
            <a:xfrm>
              <a:off x="788" y="955"/>
              <a:ext cx="385" cy="259"/>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8199" name="Group 2999">
              <a:extLst>
                <a:ext uri="{FF2B5EF4-FFF2-40B4-BE49-F238E27FC236}">
                  <a16:creationId xmlns:a16="http://schemas.microsoft.com/office/drawing/2014/main" id="{BF780B9E-CB18-49DC-A102-BFD3FF0068E7}"/>
                </a:ext>
              </a:extLst>
            </p:cNvPr>
            <p:cNvGrpSpPr>
              <a:grpSpLocks/>
            </p:cNvGrpSpPr>
            <p:nvPr/>
          </p:nvGrpSpPr>
          <p:grpSpPr bwMode="auto">
            <a:xfrm>
              <a:off x="1194" y="955"/>
              <a:ext cx="388" cy="261"/>
              <a:chOff x="1194" y="955"/>
              <a:chExt cx="388" cy="261"/>
            </a:xfrm>
          </p:grpSpPr>
          <p:sp>
            <p:nvSpPr>
              <p:cNvPr id="8291" name="Rectangle 2997">
                <a:extLst>
                  <a:ext uri="{FF2B5EF4-FFF2-40B4-BE49-F238E27FC236}">
                    <a16:creationId xmlns:a16="http://schemas.microsoft.com/office/drawing/2014/main" id="{6102E6E4-DB7E-427E-A17C-14A1A42741F0}"/>
                  </a:ext>
                </a:extLst>
              </p:cNvPr>
              <p:cNvSpPr>
                <a:spLocks noChangeArrowheads="1"/>
              </p:cNvSpPr>
              <p:nvPr/>
            </p:nvSpPr>
            <p:spPr bwMode="auto">
              <a:xfrm>
                <a:off x="1194" y="955"/>
                <a:ext cx="388"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8292" name="Rectangle 2998">
                <a:extLst>
                  <a:ext uri="{FF2B5EF4-FFF2-40B4-BE49-F238E27FC236}">
                    <a16:creationId xmlns:a16="http://schemas.microsoft.com/office/drawing/2014/main" id="{05A55644-8DB8-4D5B-A683-75D380E7B4E4}"/>
                  </a:ext>
                </a:extLst>
              </p:cNvPr>
              <p:cNvSpPr>
                <a:spLocks noChangeArrowheads="1"/>
              </p:cNvSpPr>
              <p:nvPr/>
            </p:nvSpPr>
            <p:spPr bwMode="auto">
              <a:xfrm>
                <a:off x="1194" y="955"/>
                <a:ext cx="388"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8200" name="Group 3002">
              <a:extLst>
                <a:ext uri="{FF2B5EF4-FFF2-40B4-BE49-F238E27FC236}">
                  <a16:creationId xmlns:a16="http://schemas.microsoft.com/office/drawing/2014/main" id="{B3721702-C83D-4141-BC39-1CA804AB2F31}"/>
                </a:ext>
              </a:extLst>
            </p:cNvPr>
            <p:cNvGrpSpPr>
              <a:grpSpLocks/>
            </p:cNvGrpSpPr>
            <p:nvPr/>
          </p:nvGrpSpPr>
          <p:grpSpPr bwMode="auto">
            <a:xfrm>
              <a:off x="1295" y="988"/>
              <a:ext cx="187" cy="190"/>
              <a:chOff x="1295" y="988"/>
              <a:chExt cx="187" cy="190"/>
            </a:xfrm>
          </p:grpSpPr>
          <p:sp>
            <p:nvSpPr>
              <p:cNvPr id="8289" name="Freeform 3000">
                <a:extLst>
                  <a:ext uri="{FF2B5EF4-FFF2-40B4-BE49-F238E27FC236}">
                    <a16:creationId xmlns:a16="http://schemas.microsoft.com/office/drawing/2014/main" id="{41A3737A-DB85-4D88-8BB6-562240FAE3B1}"/>
                  </a:ext>
                </a:extLst>
              </p:cNvPr>
              <p:cNvSpPr>
                <a:spLocks/>
              </p:cNvSpPr>
              <p:nvPr/>
            </p:nvSpPr>
            <p:spPr bwMode="auto">
              <a:xfrm>
                <a:off x="1295" y="988"/>
                <a:ext cx="187" cy="190"/>
              </a:xfrm>
              <a:custGeom>
                <a:avLst/>
                <a:gdLst>
                  <a:gd name="T0" fmla="*/ 83 w 1216"/>
                  <a:gd name="T1" fmla="*/ 2 h 1234"/>
                  <a:gd name="T2" fmla="*/ 0 w 1216"/>
                  <a:gd name="T3" fmla="*/ 95 h 1234"/>
                  <a:gd name="T4" fmla="*/ 92 w 1216"/>
                  <a:gd name="T5" fmla="*/ 190 h 1234"/>
                  <a:gd name="T6" fmla="*/ 187 w 1216"/>
                  <a:gd name="T7" fmla="*/ 95 h 1234"/>
                  <a:gd name="T8" fmla="*/ 92 w 1216"/>
                  <a:gd name="T9" fmla="*/ 2 h 1234"/>
                  <a:gd name="T10" fmla="*/ 92 w 1216"/>
                  <a:gd name="T11" fmla="*/ 2 h 1234"/>
                  <a:gd name="T12" fmla="*/ 92 w 1216"/>
                  <a:gd name="T13" fmla="*/ 95 h 1234"/>
                  <a:gd name="T14" fmla="*/ 83 w 1216"/>
                  <a:gd name="T15" fmla="*/ 2 h 123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16" h="1234">
                    <a:moveTo>
                      <a:pt x="539" y="16"/>
                    </a:moveTo>
                    <a:cubicBezTo>
                      <a:pt x="231" y="46"/>
                      <a:pt x="0" y="309"/>
                      <a:pt x="0" y="617"/>
                    </a:cubicBezTo>
                    <a:cubicBezTo>
                      <a:pt x="0" y="956"/>
                      <a:pt x="261" y="1234"/>
                      <a:pt x="600" y="1234"/>
                    </a:cubicBezTo>
                    <a:cubicBezTo>
                      <a:pt x="939" y="1234"/>
                      <a:pt x="1216" y="956"/>
                      <a:pt x="1216" y="617"/>
                    </a:cubicBezTo>
                    <a:cubicBezTo>
                      <a:pt x="1216" y="278"/>
                      <a:pt x="939" y="16"/>
                      <a:pt x="600" y="16"/>
                    </a:cubicBezTo>
                    <a:cubicBezTo>
                      <a:pt x="600" y="0"/>
                      <a:pt x="600" y="16"/>
                      <a:pt x="600" y="16"/>
                    </a:cubicBezTo>
                    <a:lnTo>
                      <a:pt x="600" y="617"/>
                    </a:lnTo>
                    <a:lnTo>
                      <a:pt x="539" y="16"/>
                    </a:lnTo>
                    <a:close/>
                  </a:path>
                </a:pathLst>
              </a:custGeom>
              <a:solidFill>
                <a:srgbClr val="808080"/>
              </a:solidFill>
              <a:ln w="0">
                <a:solidFill>
                  <a:srgbClr val="000000"/>
                </a:solidFill>
                <a:prstDash val="solid"/>
                <a:round/>
                <a:headEnd/>
                <a:tailEnd/>
              </a:ln>
            </p:spPr>
            <p:txBody>
              <a:bodyPr/>
              <a:lstStyle/>
              <a:p>
                <a:endParaRPr lang="en-GB"/>
              </a:p>
            </p:txBody>
          </p:sp>
          <p:sp>
            <p:nvSpPr>
              <p:cNvPr id="8290" name="Freeform 3001">
                <a:extLst>
                  <a:ext uri="{FF2B5EF4-FFF2-40B4-BE49-F238E27FC236}">
                    <a16:creationId xmlns:a16="http://schemas.microsoft.com/office/drawing/2014/main" id="{C0671A26-735C-460D-B56E-22735D283F36}"/>
                  </a:ext>
                </a:extLst>
              </p:cNvPr>
              <p:cNvSpPr>
                <a:spLocks/>
              </p:cNvSpPr>
              <p:nvPr/>
            </p:nvSpPr>
            <p:spPr bwMode="auto">
              <a:xfrm>
                <a:off x="1295" y="988"/>
                <a:ext cx="187" cy="190"/>
              </a:xfrm>
              <a:custGeom>
                <a:avLst/>
                <a:gdLst>
                  <a:gd name="T0" fmla="*/ 83 w 1216"/>
                  <a:gd name="T1" fmla="*/ 2 h 1234"/>
                  <a:gd name="T2" fmla="*/ 0 w 1216"/>
                  <a:gd name="T3" fmla="*/ 95 h 1234"/>
                  <a:gd name="T4" fmla="*/ 92 w 1216"/>
                  <a:gd name="T5" fmla="*/ 190 h 1234"/>
                  <a:gd name="T6" fmla="*/ 187 w 1216"/>
                  <a:gd name="T7" fmla="*/ 95 h 1234"/>
                  <a:gd name="T8" fmla="*/ 92 w 1216"/>
                  <a:gd name="T9" fmla="*/ 2 h 1234"/>
                  <a:gd name="T10" fmla="*/ 92 w 1216"/>
                  <a:gd name="T11" fmla="*/ 2 h 1234"/>
                  <a:gd name="T12" fmla="*/ 92 w 1216"/>
                  <a:gd name="T13" fmla="*/ 95 h 1234"/>
                  <a:gd name="T14" fmla="*/ 83 w 1216"/>
                  <a:gd name="T15" fmla="*/ 2 h 123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16" h="1234">
                    <a:moveTo>
                      <a:pt x="539" y="16"/>
                    </a:moveTo>
                    <a:cubicBezTo>
                      <a:pt x="231" y="46"/>
                      <a:pt x="0" y="309"/>
                      <a:pt x="0" y="617"/>
                    </a:cubicBezTo>
                    <a:cubicBezTo>
                      <a:pt x="0" y="956"/>
                      <a:pt x="261" y="1234"/>
                      <a:pt x="600" y="1234"/>
                    </a:cubicBezTo>
                    <a:cubicBezTo>
                      <a:pt x="939" y="1234"/>
                      <a:pt x="1216" y="956"/>
                      <a:pt x="1216" y="617"/>
                    </a:cubicBezTo>
                    <a:cubicBezTo>
                      <a:pt x="1216" y="278"/>
                      <a:pt x="939" y="16"/>
                      <a:pt x="600" y="16"/>
                    </a:cubicBezTo>
                    <a:cubicBezTo>
                      <a:pt x="600" y="0"/>
                      <a:pt x="600" y="16"/>
                      <a:pt x="600" y="16"/>
                    </a:cubicBezTo>
                    <a:lnTo>
                      <a:pt x="600" y="617"/>
                    </a:lnTo>
                    <a:lnTo>
                      <a:pt x="539" y="16"/>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8201" name="Line 3003">
              <a:extLst>
                <a:ext uri="{FF2B5EF4-FFF2-40B4-BE49-F238E27FC236}">
                  <a16:creationId xmlns:a16="http://schemas.microsoft.com/office/drawing/2014/main" id="{989310D2-68C6-4F0F-92EC-22A9723F06F5}"/>
                </a:ext>
              </a:extLst>
            </p:cNvPr>
            <p:cNvSpPr>
              <a:spLocks noChangeShapeType="1"/>
            </p:cNvSpPr>
            <p:nvPr/>
          </p:nvSpPr>
          <p:spPr bwMode="auto">
            <a:xfrm flipH="1" flipV="1">
              <a:off x="1377" y="991"/>
              <a:ext cx="1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02" name="Line 3004">
              <a:extLst>
                <a:ext uri="{FF2B5EF4-FFF2-40B4-BE49-F238E27FC236}">
                  <a16:creationId xmlns:a16="http://schemas.microsoft.com/office/drawing/2014/main" id="{5B81DE76-E53A-487D-AA29-D9BF8E6243CB}"/>
                </a:ext>
              </a:extLst>
            </p:cNvPr>
            <p:cNvSpPr>
              <a:spLocks noChangeShapeType="1"/>
            </p:cNvSpPr>
            <p:nvPr/>
          </p:nvSpPr>
          <p:spPr bwMode="auto">
            <a:xfrm flipH="1" flipV="1">
              <a:off x="1377" y="991"/>
              <a:ext cx="1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8203" name="Group 3007">
              <a:extLst>
                <a:ext uri="{FF2B5EF4-FFF2-40B4-BE49-F238E27FC236}">
                  <a16:creationId xmlns:a16="http://schemas.microsoft.com/office/drawing/2014/main" id="{BA5F1948-00A3-42DB-9E99-DEC7046124AF}"/>
                </a:ext>
              </a:extLst>
            </p:cNvPr>
            <p:cNvGrpSpPr>
              <a:grpSpLocks/>
            </p:cNvGrpSpPr>
            <p:nvPr/>
          </p:nvGrpSpPr>
          <p:grpSpPr bwMode="auto">
            <a:xfrm>
              <a:off x="1377" y="991"/>
              <a:ext cx="10" cy="92"/>
              <a:chOff x="1377" y="991"/>
              <a:chExt cx="10" cy="92"/>
            </a:xfrm>
          </p:grpSpPr>
          <p:sp>
            <p:nvSpPr>
              <p:cNvPr id="8287" name="Freeform 3005">
                <a:extLst>
                  <a:ext uri="{FF2B5EF4-FFF2-40B4-BE49-F238E27FC236}">
                    <a16:creationId xmlns:a16="http://schemas.microsoft.com/office/drawing/2014/main" id="{0E0D46E1-F033-4540-B767-9270CF68A95F}"/>
                  </a:ext>
                </a:extLst>
              </p:cNvPr>
              <p:cNvSpPr>
                <a:spLocks/>
              </p:cNvSpPr>
              <p:nvPr/>
            </p:nvSpPr>
            <p:spPr bwMode="auto">
              <a:xfrm>
                <a:off x="1377" y="991"/>
                <a:ext cx="10" cy="92"/>
              </a:xfrm>
              <a:custGeom>
                <a:avLst/>
                <a:gdLst>
                  <a:gd name="T0" fmla="*/ 10 w 62"/>
                  <a:gd name="T1" fmla="*/ 0 h 600"/>
                  <a:gd name="T2" fmla="*/ 0 w 62"/>
                  <a:gd name="T3" fmla="*/ 0 h 600"/>
                  <a:gd name="T4" fmla="*/ 10 w 62"/>
                  <a:gd name="T5" fmla="*/ 92 h 600"/>
                  <a:gd name="T6" fmla="*/ 10 w 62"/>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2" h="600">
                    <a:moveTo>
                      <a:pt x="62" y="0"/>
                    </a:moveTo>
                    <a:cubicBezTo>
                      <a:pt x="31" y="0"/>
                      <a:pt x="16" y="0"/>
                      <a:pt x="0" y="0"/>
                    </a:cubicBezTo>
                    <a:lnTo>
                      <a:pt x="62" y="600"/>
                    </a:lnTo>
                    <a:lnTo>
                      <a:pt x="62" y="0"/>
                    </a:lnTo>
                    <a:close/>
                  </a:path>
                </a:pathLst>
              </a:custGeom>
              <a:solidFill>
                <a:srgbClr val="FFFFFF"/>
              </a:solidFill>
              <a:ln w="0">
                <a:solidFill>
                  <a:srgbClr val="000000"/>
                </a:solidFill>
                <a:prstDash val="solid"/>
                <a:round/>
                <a:headEnd/>
                <a:tailEnd/>
              </a:ln>
            </p:spPr>
            <p:txBody>
              <a:bodyPr/>
              <a:lstStyle/>
              <a:p>
                <a:endParaRPr lang="en-GB"/>
              </a:p>
            </p:txBody>
          </p:sp>
          <p:sp>
            <p:nvSpPr>
              <p:cNvPr id="8288" name="Freeform 3006">
                <a:extLst>
                  <a:ext uri="{FF2B5EF4-FFF2-40B4-BE49-F238E27FC236}">
                    <a16:creationId xmlns:a16="http://schemas.microsoft.com/office/drawing/2014/main" id="{DA058CF0-4A0A-4AD9-A6A0-C6C1442D3A13}"/>
                  </a:ext>
                </a:extLst>
              </p:cNvPr>
              <p:cNvSpPr>
                <a:spLocks/>
              </p:cNvSpPr>
              <p:nvPr/>
            </p:nvSpPr>
            <p:spPr bwMode="auto">
              <a:xfrm>
                <a:off x="1377" y="991"/>
                <a:ext cx="10" cy="92"/>
              </a:xfrm>
              <a:custGeom>
                <a:avLst/>
                <a:gdLst>
                  <a:gd name="T0" fmla="*/ 10 w 62"/>
                  <a:gd name="T1" fmla="*/ 0 h 600"/>
                  <a:gd name="T2" fmla="*/ 0 w 62"/>
                  <a:gd name="T3" fmla="*/ 0 h 600"/>
                  <a:gd name="T4" fmla="*/ 10 w 62"/>
                  <a:gd name="T5" fmla="*/ 92 h 600"/>
                  <a:gd name="T6" fmla="*/ 10 w 62"/>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2" h="600">
                    <a:moveTo>
                      <a:pt x="62" y="0"/>
                    </a:moveTo>
                    <a:cubicBezTo>
                      <a:pt x="31" y="0"/>
                      <a:pt x="16" y="0"/>
                      <a:pt x="0" y="0"/>
                    </a:cubicBezTo>
                    <a:lnTo>
                      <a:pt x="62" y="600"/>
                    </a:lnTo>
                    <a:lnTo>
                      <a:pt x="62"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8204" name="Line 3008">
              <a:extLst>
                <a:ext uri="{FF2B5EF4-FFF2-40B4-BE49-F238E27FC236}">
                  <a16:creationId xmlns:a16="http://schemas.microsoft.com/office/drawing/2014/main" id="{42A4F2C0-652E-44D7-8CFE-2D3F9F671E51}"/>
                </a:ext>
              </a:extLst>
            </p:cNvPr>
            <p:cNvSpPr>
              <a:spLocks noChangeShapeType="1"/>
            </p:cNvSpPr>
            <p:nvPr/>
          </p:nvSpPr>
          <p:spPr bwMode="auto">
            <a:xfrm flipV="1">
              <a:off x="1387"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05" name="Line 3009">
              <a:extLst>
                <a:ext uri="{FF2B5EF4-FFF2-40B4-BE49-F238E27FC236}">
                  <a16:creationId xmlns:a16="http://schemas.microsoft.com/office/drawing/2014/main" id="{763BC5AC-87B9-4DD9-B021-9CF0B5238851}"/>
                </a:ext>
              </a:extLst>
            </p:cNvPr>
            <p:cNvSpPr>
              <a:spLocks noChangeShapeType="1"/>
            </p:cNvSpPr>
            <p:nvPr/>
          </p:nvSpPr>
          <p:spPr bwMode="auto">
            <a:xfrm flipV="1">
              <a:off x="1387"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06" name="Line 3010">
              <a:extLst>
                <a:ext uri="{FF2B5EF4-FFF2-40B4-BE49-F238E27FC236}">
                  <a16:creationId xmlns:a16="http://schemas.microsoft.com/office/drawing/2014/main" id="{1C436CBE-AB40-457C-9A0D-87155E43CE29}"/>
                </a:ext>
              </a:extLst>
            </p:cNvPr>
            <p:cNvSpPr>
              <a:spLocks noChangeShapeType="1"/>
            </p:cNvSpPr>
            <p:nvPr/>
          </p:nvSpPr>
          <p:spPr bwMode="auto">
            <a:xfrm flipV="1">
              <a:off x="1387"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07" name="Line 3011">
              <a:extLst>
                <a:ext uri="{FF2B5EF4-FFF2-40B4-BE49-F238E27FC236}">
                  <a16:creationId xmlns:a16="http://schemas.microsoft.com/office/drawing/2014/main" id="{19019DCE-5D6C-4DD0-8D54-0AC4C03AF100}"/>
                </a:ext>
              </a:extLst>
            </p:cNvPr>
            <p:cNvSpPr>
              <a:spLocks noChangeShapeType="1"/>
            </p:cNvSpPr>
            <p:nvPr/>
          </p:nvSpPr>
          <p:spPr bwMode="auto">
            <a:xfrm flipV="1">
              <a:off x="1387"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08" name="Line 3012">
              <a:extLst>
                <a:ext uri="{FF2B5EF4-FFF2-40B4-BE49-F238E27FC236}">
                  <a16:creationId xmlns:a16="http://schemas.microsoft.com/office/drawing/2014/main" id="{CA22461A-FA97-47B2-8813-8BF3802CD5DB}"/>
                </a:ext>
              </a:extLst>
            </p:cNvPr>
            <p:cNvSpPr>
              <a:spLocks noChangeShapeType="1"/>
            </p:cNvSpPr>
            <p:nvPr/>
          </p:nvSpPr>
          <p:spPr bwMode="auto">
            <a:xfrm flipV="1">
              <a:off x="1387"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09" name="Line 3013">
              <a:extLst>
                <a:ext uri="{FF2B5EF4-FFF2-40B4-BE49-F238E27FC236}">
                  <a16:creationId xmlns:a16="http://schemas.microsoft.com/office/drawing/2014/main" id="{F97C1AE1-6AB7-4296-9C84-8079D886038B}"/>
                </a:ext>
              </a:extLst>
            </p:cNvPr>
            <p:cNvSpPr>
              <a:spLocks noChangeShapeType="1"/>
            </p:cNvSpPr>
            <p:nvPr/>
          </p:nvSpPr>
          <p:spPr bwMode="auto">
            <a:xfrm flipV="1">
              <a:off x="1387"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10" name="Line 3014">
              <a:extLst>
                <a:ext uri="{FF2B5EF4-FFF2-40B4-BE49-F238E27FC236}">
                  <a16:creationId xmlns:a16="http://schemas.microsoft.com/office/drawing/2014/main" id="{2C8A047F-4676-49D7-9E9C-5642CC72C977}"/>
                </a:ext>
              </a:extLst>
            </p:cNvPr>
            <p:cNvSpPr>
              <a:spLocks noChangeShapeType="1"/>
            </p:cNvSpPr>
            <p:nvPr/>
          </p:nvSpPr>
          <p:spPr bwMode="auto">
            <a:xfrm flipV="1">
              <a:off x="1387"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11" name="Line 3015">
              <a:extLst>
                <a:ext uri="{FF2B5EF4-FFF2-40B4-BE49-F238E27FC236}">
                  <a16:creationId xmlns:a16="http://schemas.microsoft.com/office/drawing/2014/main" id="{9F53D5A7-F47E-45F0-9946-999A7B9DAA9D}"/>
                </a:ext>
              </a:extLst>
            </p:cNvPr>
            <p:cNvSpPr>
              <a:spLocks noChangeShapeType="1"/>
            </p:cNvSpPr>
            <p:nvPr/>
          </p:nvSpPr>
          <p:spPr bwMode="auto">
            <a:xfrm flipV="1">
              <a:off x="1387"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12" name="Line 3016">
              <a:extLst>
                <a:ext uri="{FF2B5EF4-FFF2-40B4-BE49-F238E27FC236}">
                  <a16:creationId xmlns:a16="http://schemas.microsoft.com/office/drawing/2014/main" id="{87F81A07-DA56-48B1-818D-F3A663C9EBB2}"/>
                </a:ext>
              </a:extLst>
            </p:cNvPr>
            <p:cNvSpPr>
              <a:spLocks noChangeShapeType="1"/>
            </p:cNvSpPr>
            <p:nvPr/>
          </p:nvSpPr>
          <p:spPr bwMode="auto">
            <a:xfrm flipV="1">
              <a:off x="1387"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13" name="Line 3017">
              <a:extLst>
                <a:ext uri="{FF2B5EF4-FFF2-40B4-BE49-F238E27FC236}">
                  <a16:creationId xmlns:a16="http://schemas.microsoft.com/office/drawing/2014/main" id="{2D835538-6A1B-485E-A6BC-746E00DC8CD3}"/>
                </a:ext>
              </a:extLst>
            </p:cNvPr>
            <p:cNvSpPr>
              <a:spLocks noChangeShapeType="1"/>
            </p:cNvSpPr>
            <p:nvPr/>
          </p:nvSpPr>
          <p:spPr bwMode="auto">
            <a:xfrm flipV="1">
              <a:off x="1387"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14" name="Line 3018">
              <a:extLst>
                <a:ext uri="{FF2B5EF4-FFF2-40B4-BE49-F238E27FC236}">
                  <a16:creationId xmlns:a16="http://schemas.microsoft.com/office/drawing/2014/main" id="{3C02EA32-330C-494B-A02C-0C52B5B7A98F}"/>
                </a:ext>
              </a:extLst>
            </p:cNvPr>
            <p:cNvSpPr>
              <a:spLocks noChangeShapeType="1"/>
            </p:cNvSpPr>
            <p:nvPr/>
          </p:nvSpPr>
          <p:spPr bwMode="auto">
            <a:xfrm flipV="1">
              <a:off x="1387"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15" name="Line 3019">
              <a:extLst>
                <a:ext uri="{FF2B5EF4-FFF2-40B4-BE49-F238E27FC236}">
                  <a16:creationId xmlns:a16="http://schemas.microsoft.com/office/drawing/2014/main" id="{976B34DB-AE07-44D8-A12C-C8F48214AA91}"/>
                </a:ext>
              </a:extLst>
            </p:cNvPr>
            <p:cNvSpPr>
              <a:spLocks noChangeShapeType="1"/>
            </p:cNvSpPr>
            <p:nvPr/>
          </p:nvSpPr>
          <p:spPr bwMode="auto">
            <a:xfrm flipV="1">
              <a:off x="1387"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16" name="Line 3020">
              <a:extLst>
                <a:ext uri="{FF2B5EF4-FFF2-40B4-BE49-F238E27FC236}">
                  <a16:creationId xmlns:a16="http://schemas.microsoft.com/office/drawing/2014/main" id="{594E772A-84EF-4F81-82CD-3B4A37179920}"/>
                </a:ext>
              </a:extLst>
            </p:cNvPr>
            <p:cNvSpPr>
              <a:spLocks noChangeShapeType="1"/>
            </p:cNvSpPr>
            <p:nvPr/>
          </p:nvSpPr>
          <p:spPr bwMode="auto">
            <a:xfrm flipV="1">
              <a:off x="1387"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17" name="Line 3021">
              <a:extLst>
                <a:ext uri="{FF2B5EF4-FFF2-40B4-BE49-F238E27FC236}">
                  <a16:creationId xmlns:a16="http://schemas.microsoft.com/office/drawing/2014/main" id="{96DEE2E0-BB43-4DA5-A15E-21D179AC099A}"/>
                </a:ext>
              </a:extLst>
            </p:cNvPr>
            <p:cNvSpPr>
              <a:spLocks noChangeShapeType="1"/>
            </p:cNvSpPr>
            <p:nvPr/>
          </p:nvSpPr>
          <p:spPr bwMode="auto">
            <a:xfrm flipV="1">
              <a:off x="1387"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18" name="Line 3022">
              <a:extLst>
                <a:ext uri="{FF2B5EF4-FFF2-40B4-BE49-F238E27FC236}">
                  <a16:creationId xmlns:a16="http://schemas.microsoft.com/office/drawing/2014/main" id="{085DF9C2-5E5F-4E6A-A03E-30BA7DAB3144}"/>
                </a:ext>
              </a:extLst>
            </p:cNvPr>
            <p:cNvSpPr>
              <a:spLocks noChangeShapeType="1"/>
            </p:cNvSpPr>
            <p:nvPr/>
          </p:nvSpPr>
          <p:spPr bwMode="auto">
            <a:xfrm flipV="1">
              <a:off x="1387"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19" name="Line 3023">
              <a:extLst>
                <a:ext uri="{FF2B5EF4-FFF2-40B4-BE49-F238E27FC236}">
                  <a16:creationId xmlns:a16="http://schemas.microsoft.com/office/drawing/2014/main" id="{7EA1AFE2-AB19-41AF-AF74-CCA2046A9B63}"/>
                </a:ext>
              </a:extLst>
            </p:cNvPr>
            <p:cNvSpPr>
              <a:spLocks noChangeShapeType="1"/>
            </p:cNvSpPr>
            <p:nvPr/>
          </p:nvSpPr>
          <p:spPr bwMode="auto">
            <a:xfrm flipV="1">
              <a:off x="1387"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20" name="Line 3024">
              <a:extLst>
                <a:ext uri="{FF2B5EF4-FFF2-40B4-BE49-F238E27FC236}">
                  <a16:creationId xmlns:a16="http://schemas.microsoft.com/office/drawing/2014/main" id="{2DC0CBC2-1EA4-4B54-823B-F4CE31256428}"/>
                </a:ext>
              </a:extLst>
            </p:cNvPr>
            <p:cNvSpPr>
              <a:spLocks noChangeShapeType="1"/>
            </p:cNvSpPr>
            <p:nvPr/>
          </p:nvSpPr>
          <p:spPr bwMode="auto">
            <a:xfrm flipV="1">
              <a:off x="1387"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21" name="Line 3025">
              <a:extLst>
                <a:ext uri="{FF2B5EF4-FFF2-40B4-BE49-F238E27FC236}">
                  <a16:creationId xmlns:a16="http://schemas.microsoft.com/office/drawing/2014/main" id="{61D5FA35-F133-47F9-B786-4A97D632D32E}"/>
                </a:ext>
              </a:extLst>
            </p:cNvPr>
            <p:cNvSpPr>
              <a:spLocks noChangeShapeType="1"/>
            </p:cNvSpPr>
            <p:nvPr/>
          </p:nvSpPr>
          <p:spPr bwMode="auto">
            <a:xfrm flipV="1">
              <a:off x="1387"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22" name="Line 3026">
              <a:extLst>
                <a:ext uri="{FF2B5EF4-FFF2-40B4-BE49-F238E27FC236}">
                  <a16:creationId xmlns:a16="http://schemas.microsoft.com/office/drawing/2014/main" id="{51068523-4ACE-43F6-ACA7-E32EE7DB8AB7}"/>
                </a:ext>
              </a:extLst>
            </p:cNvPr>
            <p:cNvSpPr>
              <a:spLocks noChangeShapeType="1"/>
            </p:cNvSpPr>
            <p:nvPr/>
          </p:nvSpPr>
          <p:spPr bwMode="auto">
            <a:xfrm flipV="1">
              <a:off x="1387"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23" name="Line 3027">
              <a:extLst>
                <a:ext uri="{FF2B5EF4-FFF2-40B4-BE49-F238E27FC236}">
                  <a16:creationId xmlns:a16="http://schemas.microsoft.com/office/drawing/2014/main" id="{88F26D18-E81A-4788-8996-66E173F31133}"/>
                </a:ext>
              </a:extLst>
            </p:cNvPr>
            <p:cNvSpPr>
              <a:spLocks noChangeShapeType="1"/>
            </p:cNvSpPr>
            <p:nvPr/>
          </p:nvSpPr>
          <p:spPr bwMode="auto">
            <a:xfrm flipV="1">
              <a:off x="1387"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24" name="Line 3028">
              <a:extLst>
                <a:ext uri="{FF2B5EF4-FFF2-40B4-BE49-F238E27FC236}">
                  <a16:creationId xmlns:a16="http://schemas.microsoft.com/office/drawing/2014/main" id="{59ED2A17-770C-4FF7-B82C-EB244673F8CD}"/>
                </a:ext>
              </a:extLst>
            </p:cNvPr>
            <p:cNvSpPr>
              <a:spLocks noChangeShapeType="1"/>
            </p:cNvSpPr>
            <p:nvPr/>
          </p:nvSpPr>
          <p:spPr bwMode="auto">
            <a:xfrm flipV="1">
              <a:off x="1387"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25" name="Line 3029">
              <a:extLst>
                <a:ext uri="{FF2B5EF4-FFF2-40B4-BE49-F238E27FC236}">
                  <a16:creationId xmlns:a16="http://schemas.microsoft.com/office/drawing/2014/main" id="{D235E261-37A8-4978-8CEE-9B7293383FEC}"/>
                </a:ext>
              </a:extLst>
            </p:cNvPr>
            <p:cNvSpPr>
              <a:spLocks noChangeShapeType="1"/>
            </p:cNvSpPr>
            <p:nvPr/>
          </p:nvSpPr>
          <p:spPr bwMode="auto">
            <a:xfrm flipV="1">
              <a:off x="1387"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26" name="Line 3030">
              <a:extLst>
                <a:ext uri="{FF2B5EF4-FFF2-40B4-BE49-F238E27FC236}">
                  <a16:creationId xmlns:a16="http://schemas.microsoft.com/office/drawing/2014/main" id="{8E8BB89C-1644-4806-AE7C-4000E087507A}"/>
                </a:ext>
              </a:extLst>
            </p:cNvPr>
            <p:cNvSpPr>
              <a:spLocks noChangeShapeType="1"/>
            </p:cNvSpPr>
            <p:nvPr/>
          </p:nvSpPr>
          <p:spPr bwMode="auto">
            <a:xfrm flipV="1">
              <a:off x="1387"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27" name="Line 3031">
              <a:extLst>
                <a:ext uri="{FF2B5EF4-FFF2-40B4-BE49-F238E27FC236}">
                  <a16:creationId xmlns:a16="http://schemas.microsoft.com/office/drawing/2014/main" id="{3EB02BAC-B622-4702-B9AD-1EC188ECD1A2}"/>
                </a:ext>
              </a:extLst>
            </p:cNvPr>
            <p:cNvSpPr>
              <a:spLocks noChangeShapeType="1"/>
            </p:cNvSpPr>
            <p:nvPr/>
          </p:nvSpPr>
          <p:spPr bwMode="auto">
            <a:xfrm flipV="1">
              <a:off x="1387"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28" name="Line 3032">
              <a:extLst>
                <a:ext uri="{FF2B5EF4-FFF2-40B4-BE49-F238E27FC236}">
                  <a16:creationId xmlns:a16="http://schemas.microsoft.com/office/drawing/2014/main" id="{AD5BB0FA-631F-46F9-93F8-D23C62A04408}"/>
                </a:ext>
              </a:extLst>
            </p:cNvPr>
            <p:cNvSpPr>
              <a:spLocks noChangeShapeType="1"/>
            </p:cNvSpPr>
            <p:nvPr/>
          </p:nvSpPr>
          <p:spPr bwMode="auto">
            <a:xfrm flipV="1">
              <a:off x="1387"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29" name="Line 3033">
              <a:extLst>
                <a:ext uri="{FF2B5EF4-FFF2-40B4-BE49-F238E27FC236}">
                  <a16:creationId xmlns:a16="http://schemas.microsoft.com/office/drawing/2014/main" id="{9FFC0605-E9DB-4D5A-A8E0-CA352A0F049F}"/>
                </a:ext>
              </a:extLst>
            </p:cNvPr>
            <p:cNvSpPr>
              <a:spLocks noChangeShapeType="1"/>
            </p:cNvSpPr>
            <p:nvPr/>
          </p:nvSpPr>
          <p:spPr bwMode="auto">
            <a:xfrm flipV="1">
              <a:off x="1387"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30" name="Line 3034">
              <a:extLst>
                <a:ext uri="{FF2B5EF4-FFF2-40B4-BE49-F238E27FC236}">
                  <a16:creationId xmlns:a16="http://schemas.microsoft.com/office/drawing/2014/main" id="{8EC2A298-829B-4B0A-9B32-DAF54B642E64}"/>
                </a:ext>
              </a:extLst>
            </p:cNvPr>
            <p:cNvSpPr>
              <a:spLocks noChangeShapeType="1"/>
            </p:cNvSpPr>
            <p:nvPr/>
          </p:nvSpPr>
          <p:spPr bwMode="auto">
            <a:xfrm flipV="1">
              <a:off x="1387"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31" name="Line 3035">
              <a:extLst>
                <a:ext uri="{FF2B5EF4-FFF2-40B4-BE49-F238E27FC236}">
                  <a16:creationId xmlns:a16="http://schemas.microsoft.com/office/drawing/2014/main" id="{1EEB862F-AAAF-49DA-8611-867E6DE3AC36}"/>
                </a:ext>
              </a:extLst>
            </p:cNvPr>
            <p:cNvSpPr>
              <a:spLocks noChangeShapeType="1"/>
            </p:cNvSpPr>
            <p:nvPr/>
          </p:nvSpPr>
          <p:spPr bwMode="auto">
            <a:xfrm flipV="1">
              <a:off x="1387"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32" name="Line 3036">
              <a:extLst>
                <a:ext uri="{FF2B5EF4-FFF2-40B4-BE49-F238E27FC236}">
                  <a16:creationId xmlns:a16="http://schemas.microsoft.com/office/drawing/2014/main" id="{73E881FB-CB68-454B-AC3A-CA88EB3937CC}"/>
                </a:ext>
              </a:extLst>
            </p:cNvPr>
            <p:cNvSpPr>
              <a:spLocks noChangeShapeType="1"/>
            </p:cNvSpPr>
            <p:nvPr/>
          </p:nvSpPr>
          <p:spPr bwMode="auto">
            <a:xfrm flipV="1">
              <a:off x="1387"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33" name="Line 3037">
              <a:extLst>
                <a:ext uri="{FF2B5EF4-FFF2-40B4-BE49-F238E27FC236}">
                  <a16:creationId xmlns:a16="http://schemas.microsoft.com/office/drawing/2014/main" id="{4F7318D1-20E1-4C86-8638-BD3B37416561}"/>
                </a:ext>
              </a:extLst>
            </p:cNvPr>
            <p:cNvSpPr>
              <a:spLocks noChangeShapeType="1"/>
            </p:cNvSpPr>
            <p:nvPr/>
          </p:nvSpPr>
          <p:spPr bwMode="auto">
            <a:xfrm flipV="1">
              <a:off x="1387"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34" name="Line 3038">
              <a:extLst>
                <a:ext uri="{FF2B5EF4-FFF2-40B4-BE49-F238E27FC236}">
                  <a16:creationId xmlns:a16="http://schemas.microsoft.com/office/drawing/2014/main" id="{2877D3B0-08B9-4781-87DD-685141A9B763}"/>
                </a:ext>
              </a:extLst>
            </p:cNvPr>
            <p:cNvSpPr>
              <a:spLocks noChangeShapeType="1"/>
            </p:cNvSpPr>
            <p:nvPr/>
          </p:nvSpPr>
          <p:spPr bwMode="auto">
            <a:xfrm flipV="1">
              <a:off x="1387"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35" name="Line 3039">
              <a:extLst>
                <a:ext uri="{FF2B5EF4-FFF2-40B4-BE49-F238E27FC236}">
                  <a16:creationId xmlns:a16="http://schemas.microsoft.com/office/drawing/2014/main" id="{0E576DD8-8457-4F69-BEB9-67B840663F44}"/>
                </a:ext>
              </a:extLst>
            </p:cNvPr>
            <p:cNvSpPr>
              <a:spLocks noChangeShapeType="1"/>
            </p:cNvSpPr>
            <p:nvPr/>
          </p:nvSpPr>
          <p:spPr bwMode="auto">
            <a:xfrm flipV="1">
              <a:off x="1387"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36" name="Line 3040">
              <a:extLst>
                <a:ext uri="{FF2B5EF4-FFF2-40B4-BE49-F238E27FC236}">
                  <a16:creationId xmlns:a16="http://schemas.microsoft.com/office/drawing/2014/main" id="{4949F4F1-7763-4B96-9141-B788D786DB8E}"/>
                </a:ext>
              </a:extLst>
            </p:cNvPr>
            <p:cNvSpPr>
              <a:spLocks noChangeShapeType="1"/>
            </p:cNvSpPr>
            <p:nvPr/>
          </p:nvSpPr>
          <p:spPr bwMode="auto">
            <a:xfrm flipV="1">
              <a:off x="1387"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37" name="Line 3041">
              <a:extLst>
                <a:ext uri="{FF2B5EF4-FFF2-40B4-BE49-F238E27FC236}">
                  <a16:creationId xmlns:a16="http://schemas.microsoft.com/office/drawing/2014/main" id="{E87AB545-2BCE-4E67-A86F-65EA0FDE3633}"/>
                </a:ext>
              </a:extLst>
            </p:cNvPr>
            <p:cNvSpPr>
              <a:spLocks noChangeShapeType="1"/>
            </p:cNvSpPr>
            <p:nvPr/>
          </p:nvSpPr>
          <p:spPr bwMode="auto">
            <a:xfrm flipV="1">
              <a:off x="1387"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38" name="Rectangle 3042">
              <a:extLst>
                <a:ext uri="{FF2B5EF4-FFF2-40B4-BE49-F238E27FC236}">
                  <a16:creationId xmlns:a16="http://schemas.microsoft.com/office/drawing/2014/main" id="{E7F1F592-9A35-4D7E-BB76-0A5CA06829F3}"/>
                </a:ext>
              </a:extLst>
            </p:cNvPr>
            <p:cNvSpPr>
              <a:spLocks noChangeArrowheads="1"/>
            </p:cNvSpPr>
            <p:nvPr/>
          </p:nvSpPr>
          <p:spPr bwMode="auto">
            <a:xfrm>
              <a:off x="1194" y="955"/>
              <a:ext cx="388"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8239" name="Group 3045">
              <a:extLst>
                <a:ext uri="{FF2B5EF4-FFF2-40B4-BE49-F238E27FC236}">
                  <a16:creationId xmlns:a16="http://schemas.microsoft.com/office/drawing/2014/main" id="{64C36A83-4E48-4BC3-BAD6-EE2ABDDBC26D}"/>
                </a:ext>
              </a:extLst>
            </p:cNvPr>
            <p:cNvGrpSpPr>
              <a:grpSpLocks/>
            </p:cNvGrpSpPr>
            <p:nvPr/>
          </p:nvGrpSpPr>
          <p:grpSpPr bwMode="auto">
            <a:xfrm>
              <a:off x="1606" y="955"/>
              <a:ext cx="387" cy="261"/>
              <a:chOff x="1606" y="955"/>
              <a:chExt cx="387" cy="261"/>
            </a:xfrm>
          </p:grpSpPr>
          <p:sp>
            <p:nvSpPr>
              <p:cNvPr id="8285" name="Rectangle 3043">
                <a:extLst>
                  <a:ext uri="{FF2B5EF4-FFF2-40B4-BE49-F238E27FC236}">
                    <a16:creationId xmlns:a16="http://schemas.microsoft.com/office/drawing/2014/main" id="{9A3AC552-ECF8-4671-B23E-DBB1E7AC4C74}"/>
                  </a:ext>
                </a:extLst>
              </p:cNvPr>
              <p:cNvSpPr>
                <a:spLocks noChangeArrowheads="1"/>
              </p:cNvSpPr>
              <p:nvPr/>
            </p:nvSpPr>
            <p:spPr bwMode="auto">
              <a:xfrm>
                <a:off x="1606" y="955"/>
                <a:ext cx="387"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8286" name="Rectangle 3044">
                <a:extLst>
                  <a:ext uri="{FF2B5EF4-FFF2-40B4-BE49-F238E27FC236}">
                    <a16:creationId xmlns:a16="http://schemas.microsoft.com/office/drawing/2014/main" id="{639DA1F6-D559-4B94-9D31-E0CCE2F0B2E1}"/>
                  </a:ext>
                </a:extLst>
              </p:cNvPr>
              <p:cNvSpPr>
                <a:spLocks noChangeArrowheads="1"/>
              </p:cNvSpPr>
              <p:nvPr/>
            </p:nvSpPr>
            <p:spPr bwMode="auto">
              <a:xfrm>
                <a:off x="1606" y="955"/>
                <a:ext cx="387"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8240" name="Group 3048">
              <a:extLst>
                <a:ext uri="{FF2B5EF4-FFF2-40B4-BE49-F238E27FC236}">
                  <a16:creationId xmlns:a16="http://schemas.microsoft.com/office/drawing/2014/main" id="{F7247AAF-D3CD-48D3-9617-BA6CEA411895}"/>
                </a:ext>
              </a:extLst>
            </p:cNvPr>
            <p:cNvGrpSpPr>
              <a:grpSpLocks/>
            </p:cNvGrpSpPr>
            <p:nvPr/>
          </p:nvGrpSpPr>
          <p:grpSpPr bwMode="auto">
            <a:xfrm>
              <a:off x="1706" y="988"/>
              <a:ext cx="187" cy="190"/>
              <a:chOff x="1706" y="988"/>
              <a:chExt cx="187" cy="190"/>
            </a:xfrm>
          </p:grpSpPr>
          <p:sp>
            <p:nvSpPr>
              <p:cNvPr id="8283" name="Freeform 3046">
                <a:extLst>
                  <a:ext uri="{FF2B5EF4-FFF2-40B4-BE49-F238E27FC236}">
                    <a16:creationId xmlns:a16="http://schemas.microsoft.com/office/drawing/2014/main" id="{38504133-1F0F-4F97-A05F-5E895E7C864B}"/>
                  </a:ext>
                </a:extLst>
              </p:cNvPr>
              <p:cNvSpPr>
                <a:spLocks/>
              </p:cNvSpPr>
              <p:nvPr/>
            </p:nvSpPr>
            <p:spPr bwMode="auto">
              <a:xfrm>
                <a:off x="1706" y="988"/>
                <a:ext cx="187" cy="190"/>
              </a:xfrm>
              <a:custGeom>
                <a:avLst/>
                <a:gdLst>
                  <a:gd name="T0" fmla="*/ 85 w 1216"/>
                  <a:gd name="T1" fmla="*/ 2 h 1234"/>
                  <a:gd name="T2" fmla="*/ 0 w 1216"/>
                  <a:gd name="T3" fmla="*/ 95 h 1234"/>
                  <a:gd name="T4" fmla="*/ 92 w 1216"/>
                  <a:gd name="T5" fmla="*/ 190 h 1234"/>
                  <a:gd name="T6" fmla="*/ 187 w 1216"/>
                  <a:gd name="T7" fmla="*/ 95 h 1234"/>
                  <a:gd name="T8" fmla="*/ 92 w 1216"/>
                  <a:gd name="T9" fmla="*/ 2 h 1234"/>
                  <a:gd name="T10" fmla="*/ 92 w 1216"/>
                  <a:gd name="T11" fmla="*/ 2 h 1234"/>
                  <a:gd name="T12" fmla="*/ 92 w 1216"/>
                  <a:gd name="T13" fmla="*/ 95 h 1234"/>
                  <a:gd name="T14" fmla="*/ 85 w 1216"/>
                  <a:gd name="T15" fmla="*/ 2 h 123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16" h="1234">
                    <a:moveTo>
                      <a:pt x="554" y="16"/>
                    </a:moveTo>
                    <a:cubicBezTo>
                      <a:pt x="231" y="31"/>
                      <a:pt x="0" y="309"/>
                      <a:pt x="0" y="617"/>
                    </a:cubicBezTo>
                    <a:cubicBezTo>
                      <a:pt x="0" y="956"/>
                      <a:pt x="262" y="1234"/>
                      <a:pt x="600" y="1234"/>
                    </a:cubicBezTo>
                    <a:cubicBezTo>
                      <a:pt x="939" y="1234"/>
                      <a:pt x="1216" y="956"/>
                      <a:pt x="1216" y="617"/>
                    </a:cubicBezTo>
                    <a:cubicBezTo>
                      <a:pt x="1216" y="278"/>
                      <a:pt x="939" y="16"/>
                      <a:pt x="600" y="16"/>
                    </a:cubicBezTo>
                    <a:cubicBezTo>
                      <a:pt x="600" y="0"/>
                      <a:pt x="600" y="16"/>
                      <a:pt x="600" y="16"/>
                    </a:cubicBezTo>
                    <a:lnTo>
                      <a:pt x="600" y="617"/>
                    </a:lnTo>
                    <a:lnTo>
                      <a:pt x="554" y="16"/>
                    </a:lnTo>
                    <a:close/>
                  </a:path>
                </a:pathLst>
              </a:custGeom>
              <a:solidFill>
                <a:srgbClr val="808080"/>
              </a:solidFill>
              <a:ln w="0">
                <a:solidFill>
                  <a:srgbClr val="000000"/>
                </a:solidFill>
                <a:prstDash val="solid"/>
                <a:round/>
                <a:headEnd/>
                <a:tailEnd/>
              </a:ln>
            </p:spPr>
            <p:txBody>
              <a:bodyPr/>
              <a:lstStyle/>
              <a:p>
                <a:endParaRPr lang="en-GB"/>
              </a:p>
            </p:txBody>
          </p:sp>
          <p:sp>
            <p:nvSpPr>
              <p:cNvPr id="8284" name="Freeform 3047">
                <a:extLst>
                  <a:ext uri="{FF2B5EF4-FFF2-40B4-BE49-F238E27FC236}">
                    <a16:creationId xmlns:a16="http://schemas.microsoft.com/office/drawing/2014/main" id="{F446BE26-67E9-483A-AEDF-1C1B06833D8C}"/>
                  </a:ext>
                </a:extLst>
              </p:cNvPr>
              <p:cNvSpPr>
                <a:spLocks/>
              </p:cNvSpPr>
              <p:nvPr/>
            </p:nvSpPr>
            <p:spPr bwMode="auto">
              <a:xfrm>
                <a:off x="1706" y="988"/>
                <a:ext cx="187" cy="190"/>
              </a:xfrm>
              <a:custGeom>
                <a:avLst/>
                <a:gdLst>
                  <a:gd name="T0" fmla="*/ 85 w 1216"/>
                  <a:gd name="T1" fmla="*/ 2 h 1234"/>
                  <a:gd name="T2" fmla="*/ 0 w 1216"/>
                  <a:gd name="T3" fmla="*/ 95 h 1234"/>
                  <a:gd name="T4" fmla="*/ 92 w 1216"/>
                  <a:gd name="T5" fmla="*/ 190 h 1234"/>
                  <a:gd name="T6" fmla="*/ 187 w 1216"/>
                  <a:gd name="T7" fmla="*/ 95 h 1234"/>
                  <a:gd name="T8" fmla="*/ 92 w 1216"/>
                  <a:gd name="T9" fmla="*/ 2 h 1234"/>
                  <a:gd name="T10" fmla="*/ 92 w 1216"/>
                  <a:gd name="T11" fmla="*/ 2 h 1234"/>
                  <a:gd name="T12" fmla="*/ 92 w 1216"/>
                  <a:gd name="T13" fmla="*/ 95 h 1234"/>
                  <a:gd name="T14" fmla="*/ 85 w 1216"/>
                  <a:gd name="T15" fmla="*/ 2 h 123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16" h="1234">
                    <a:moveTo>
                      <a:pt x="554" y="16"/>
                    </a:moveTo>
                    <a:cubicBezTo>
                      <a:pt x="231" y="31"/>
                      <a:pt x="0" y="309"/>
                      <a:pt x="0" y="617"/>
                    </a:cubicBezTo>
                    <a:cubicBezTo>
                      <a:pt x="0" y="956"/>
                      <a:pt x="262" y="1234"/>
                      <a:pt x="600" y="1234"/>
                    </a:cubicBezTo>
                    <a:cubicBezTo>
                      <a:pt x="939" y="1234"/>
                      <a:pt x="1216" y="956"/>
                      <a:pt x="1216" y="617"/>
                    </a:cubicBezTo>
                    <a:cubicBezTo>
                      <a:pt x="1216" y="278"/>
                      <a:pt x="939" y="16"/>
                      <a:pt x="600" y="16"/>
                    </a:cubicBezTo>
                    <a:cubicBezTo>
                      <a:pt x="600" y="0"/>
                      <a:pt x="600" y="16"/>
                      <a:pt x="600" y="16"/>
                    </a:cubicBezTo>
                    <a:lnTo>
                      <a:pt x="600" y="617"/>
                    </a:lnTo>
                    <a:lnTo>
                      <a:pt x="554" y="16"/>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8241" name="Group 3051">
              <a:extLst>
                <a:ext uri="{FF2B5EF4-FFF2-40B4-BE49-F238E27FC236}">
                  <a16:creationId xmlns:a16="http://schemas.microsoft.com/office/drawing/2014/main" id="{15D670E3-619B-4C99-B65B-D84DB5EAA89F}"/>
                </a:ext>
              </a:extLst>
            </p:cNvPr>
            <p:cNvGrpSpPr>
              <a:grpSpLocks/>
            </p:cNvGrpSpPr>
            <p:nvPr/>
          </p:nvGrpSpPr>
          <p:grpSpPr bwMode="auto">
            <a:xfrm>
              <a:off x="1792" y="991"/>
              <a:ext cx="6" cy="92"/>
              <a:chOff x="1792" y="991"/>
              <a:chExt cx="6" cy="92"/>
            </a:xfrm>
          </p:grpSpPr>
          <p:sp>
            <p:nvSpPr>
              <p:cNvPr id="8281" name="Freeform 3049">
                <a:extLst>
                  <a:ext uri="{FF2B5EF4-FFF2-40B4-BE49-F238E27FC236}">
                    <a16:creationId xmlns:a16="http://schemas.microsoft.com/office/drawing/2014/main" id="{731ACB0B-4174-4D81-A1ED-8A6838EBE791}"/>
                  </a:ext>
                </a:extLst>
              </p:cNvPr>
              <p:cNvSpPr>
                <a:spLocks/>
              </p:cNvSpPr>
              <p:nvPr/>
            </p:nvSpPr>
            <p:spPr bwMode="auto">
              <a:xfrm>
                <a:off x="1792" y="991"/>
                <a:ext cx="6" cy="92"/>
              </a:xfrm>
              <a:custGeom>
                <a:avLst/>
                <a:gdLst>
                  <a:gd name="T0" fmla="*/ 2 w 45"/>
                  <a:gd name="T1" fmla="*/ 0 h 600"/>
                  <a:gd name="T2" fmla="*/ 0 w 45"/>
                  <a:gd name="T3" fmla="*/ 0 h 600"/>
                  <a:gd name="T4" fmla="*/ 6 w 45"/>
                  <a:gd name="T5" fmla="*/ 92 h 600"/>
                  <a:gd name="T6" fmla="*/ 2 w 45"/>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5" h="600">
                    <a:moveTo>
                      <a:pt x="15" y="0"/>
                    </a:moveTo>
                    <a:cubicBezTo>
                      <a:pt x="0" y="0"/>
                      <a:pt x="0" y="0"/>
                      <a:pt x="0" y="0"/>
                    </a:cubicBezTo>
                    <a:lnTo>
                      <a:pt x="45" y="600"/>
                    </a:lnTo>
                    <a:lnTo>
                      <a:pt x="15" y="0"/>
                    </a:lnTo>
                    <a:close/>
                  </a:path>
                </a:pathLst>
              </a:custGeom>
              <a:solidFill>
                <a:srgbClr val="C0C0C0"/>
              </a:solidFill>
              <a:ln w="0">
                <a:solidFill>
                  <a:srgbClr val="000000"/>
                </a:solidFill>
                <a:prstDash val="solid"/>
                <a:round/>
                <a:headEnd/>
                <a:tailEnd/>
              </a:ln>
            </p:spPr>
            <p:txBody>
              <a:bodyPr/>
              <a:lstStyle/>
              <a:p>
                <a:endParaRPr lang="en-GB"/>
              </a:p>
            </p:txBody>
          </p:sp>
          <p:sp>
            <p:nvSpPr>
              <p:cNvPr id="8282" name="Freeform 3050">
                <a:extLst>
                  <a:ext uri="{FF2B5EF4-FFF2-40B4-BE49-F238E27FC236}">
                    <a16:creationId xmlns:a16="http://schemas.microsoft.com/office/drawing/2014/main" id="{F416AC03-9C4F-4F05-8DCD-60852BF1D331}"/>
                  </a:ext>
                </a:extLst>
              </p:cNvPr>
              <p:cNvSpPr>
                <a:spLocks/>
              </p:cNvSpPr>
              <p:nvPr/>
            </p:nvSpPr>
            <p:spPr bwMode="auto">
              <a:xfrm>
                <a:off x="1792" y="991"/>
                <a:ext cx="6" cy="92"/>
              </a:xfrm>
              <a:custGeom>
                <a:avLst/>
                <a:gdLst>
                  <a:gd name="T0" fmla="*/ 2 w 45"/>
                  <a:gd name="T1" fmla="*/ 0 h 600"/>
                  <a:gd name="T2" fmla="*/ 0 w 45"/>
                  <a:gd name="T3" fmla="*/ 0 h 600"/>
                  <a:gd name="T4" fmla="*/ 6 w 45"/>
                  <a:gd name="T5" fmla="*/ 92 h 600"/>
                  <a:gd name="T6" fmla="*/ 2 w 45"/>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5" h="600">
                    <a:moveTo>
                      <a:pt x="15" y="0"/>
                    </a:moveTo>
                    <a:cubicBezTo>
                      <a:pt x="0" y="0"/>
                      <a:pt x="0" y="0"/>
                      <a:pt x="0" y="0"/>
                    </a:cubicBezTo>
                    <a:lnTo>
                      <a:pt x="45" y="600"/>
                    </a:lnTo>
                    <a:lnTo>
                      <a:pt x="15"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8242" name="Line 3052">
              <a:extLst>
                <a:ext uri="{FF2B5EF4-FFF2-40B4-BE49-F238E27FC236}">
                  <a16:creationId xmlns:a16="http://schemas.microsoft.com/office/drawing/2014/main" id="{ECCC849A-4B77-407B-B9E2-2536A9CD9050}"/>
                </a:ext>
              </a:extLst>
            </p:cNvPr>
            <p:cNvSpPr>
              <a:spLocks noChangeShapeType="1"/>
            </p:cNvSpPr>
            <p:nvPr/>
          </p:nvSpPr>
          <p:spPr bwMode="auto">
            <a:xfrm flipH="1" flipV="1">
              <a:off x="1794" y="991"/>
              <a:ext cx="4"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8243" name="Group 3055">
              <a:extLst>
                <a:ext uri="{FF2B5EF4-FFF2-40B4-BE49-F238E27FC236}">
                  <a16:creationId xmlns:a16="http://schemas.microsoft.com/office/drawing/2014/main" id="{EFF336A7-9DC6-4357-904B-7FC9799DB7D6}"/>
                </a:ext>
              </a:extLst>
            </p:cNvPr>
            <p:cNvGrpSpPr>
              <a:grpSpLocks/>
            </p:cNvGrpSpPr>
            <p:nvPr/>
          </p:nvGrpSpPr>
          <p:grpSpPr bwMode="auto">
            <a:xfrm>
              <a:off x="1794" y="991"/>
              <a:ext cx="4" cy="92"/>
              <a:chOff x="1794" y="991"/>
              <a:chExt cx="4" cy="92"/>
            </a:xfrm>
          </p:grpSpPr>
          <p:sp>
            <p:nvSpPr>
              <p:cNvPr id="8279" name="Freeform 3053">
                <a:extLst>
                  <a:ext uri="{FF2B5EF4-FFF2-40B4-BE49-F238E27FC236}">
                    <a16:creationId xmlns:a16="http://schemas.microsoft.com/office/drawing/2014/main" id="{C80B8F78-8C0D-46CD-BC4D-BFD311427A36}"/>
                  </a:ext>
                </a:extLst>
              </p:cNvPr>
              <p:cNvSpPr>
                <a:spLocks/>
              </p:cNvSpPr>
              <p:nvPr/>
            </p:nvSpPr>
            <p:spPr bwMode="auto">
              <a:xfrm>
                <a:off x="1794" y="991"/>
                <a:ext cx="4" cy="92"/>
              </a:xfrm>
              <a:custGeom>
                <a:avLst/>
                <a:gdLst>
                  <a:gd name="T0" fmla="*/ 4 w 28"/>
                  <a:gd name="T1" fmla="*/ 0 h 600"/>
                  <a:gd name="T2" fmla="*/ 0 w 28"/>
                  <a:gd name="T3" fmla="*/ 0 h 600"/>
                  <a:gd name="T4" fmla="*/ 4 w 28"/>
                  <a:gd name="T5" fmla="*/ 92 h 600"/>
                  <a:gd name="T6" fmla="*/ 4 w 28"/>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 h="600">
                    <a:moveTo>
                      <a:pt x="28" y="0"/>
                    </a:moveTo>
                    <a:cubicBezTo>
                      <a:pt x="14" y="0"/>
                      <a:pt x="0" y="0"/>
                      <a:pt x="0" y="0"/>
                    </a:cubicBezTo>
                    <a:lnTo>
                      <a:pt x="28" y="600"/>
                    </a:lnTo>
                    <a:lnTo>
                      <a:pt x="28" y="0"/>
                    </a:lnTo>
                    <a:close/>
                  </a:path>
                </a:pathLst>
              </a:custGeom>
              <a:solidFill>
                <a:srgbClr val="FFFFFF"/>
              </a:solidFill>
              <a:ln w="0">
                <a:solidFill>
                  <a:srgbClr val="000000"/>
                </a:solidFill>
                <a:prstDash val="solid"/>
                <a:round/>
                <a:headEnd/>
                <a:tailEnd/>
              </a:ln>
            </p:spPr>
            <p:txBody>
              <a:bodyPr/>
              <a:lstStyle/>
              <a:p>
                <a:endParaRPr lang="en-GB"/>
              </a:p>
            </p:txBody>
          </p:sp>
          <p:sp>
            <p:nvSpPr>
              <p:cNvPr id="8280" name="Freeform 3054">
                <a:extLst>
                  <a:ext uri="{FF2B5EF4-FFF2-40B4-BE49-F238E27FC236}">
                    <a16:creationId xmlns:a16="http://schemas.microsoft.com/office/drawing/2014/main" id="{B36F4F23-2CD2-4992-91C8-B35979A0E389}"/>
                  </a:ext>
                </a:extLst>
              </p:cNvPr>
              <p:cNvSpPr>
                <a:spLocks/>
              </p:cNvSpPr>
              <p:nvPr/>
            </p:nvSpPr>
            <p:spPr bwMode="auto">
              <a:xfrm>
                <a:off x="1794" y="991"/>
                <a:ext cx="4" cy="92"/>
              </a:xfrm>
              <a:custGeom>
                <a:avLst/>
                <a:gdLst>
                  <a:gd name="T0" fmla="*/ 4 w 28"/>
                  <a:gd name="T1" fmla="*/ 0 h 600"/>
                  <a:gd name="T2" fmla="*/ 0 w 28"/>
                  <a:gd name="T3" fmla="*/ 0 h 600"/>
                  <a:gd name="T4" fmla="*/ 4 w 28"/>
                  <a:gd name="T5" fmla="*/ 92 h 600"/>
                  <a:gd name="T6" fmla="*/ 4 w 28"/>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 h="600">
                    <a:moveTo>
                      <a:pt x="28" y="0"/>
                    </a:moveTo>
                    <a:cubicBezTo>
                      <a:pt x="14" y="0"/>
                      <a:pt x="0" y="0"/>
                      <a:pt x="0" y="0"/>
                    </a:cubicBezTo>
                    <a:lnTo>
                      <a:pt x="28" y="600"/>
                    </a:lnTo>
                    <a:lnTo>
                      <a:pt x="28"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8244" name="Line 3056">
              <a:extLst>
                <a:ext uri="{FF2B5EF4-FFF2-40B4-BE49-F238E27FC236}">
                  <a16:creationId xmlns:a16="http://schemas.microsoft.com/office/drawing/2014/main" id="{420F8E34-7900-42C5-9C70-47F338BCCDC6}"/>
                </a:ext>
              </a:extLst>
            </p:cNvPr>
            <p:cNvSpPr>
              <a:spLocks noChangeShapeType="1"/>
            </p:cNvSpPr>
            <p:nvPr/>
          </p:nvSpPr>
          <p:spPr bwMode="auto">
            <a:xfrm flipV="1">
              <a:off x="1798"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45" name="Line 3057">
              <a:extLst>
                <a:ext uri="{FF2B5EF4-FFF2-40B4-BE49-F238E27FC236}">
                  <a16:creationId xmlns:a16="http://schemas.microsoft.com/office/drawing/2014/main" id="{814E4CCE-102E-4D23-8BD3-4F39B8A239A4}"/>
                </a:ext>
              </a:extLst>
            </p:cNvPr>
            <p:cNvSpPr>
              <a:spLocks noChangeShapeType="1"/>
            </p:cNvSpPr>
            <p:nvPr/>
          </p:nvSpPr>
          <p:spPr bwMode="auto">
            <a:xfrm flipV="1">
              <a:off x="1798"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46" name="Line 3058">
              <a:extLst>
                <a:ext uri="{FF2B5EF4-FFF2-40B4-BE49-F238E27FC236}">
                  <a16:creationId xmlns:a16="http://schemas.microsoft.com/office/drawing/2014/main" id="{59392EC7-46DD-4647-8D0D-094874B2B1CD}"/>
                </a:ext>
              </a:extLst>
            </p:cNvPr>
            <p:cNvSpPr>
              <a:spLocks noChangeShapeType="1"/>
            </p:cNvSpPr>
            <p:nvPr/>
          </p:nvSpPr>
          <p:spPr bwMode="auto">
            <a:xfrm flipV="1">
              <a:off x="1798"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47" name="Line 3059">
              <a:extLst>
                <a:ext uri="{FF2B5EF4-FFF2-40B4-BE49-F238E27FC236}">
                  <a16:creationId xmlns:a16="http://schemas.microsoft.com/office/drawing/2014/main" id="{D6F609E1-5239-4AEF-9904-66ADDF916C6F}"/>
                </a:ext>
              </a:extLst>
            </p:cNvPr>
            <p:cNvSpPr>
              <a:spLocks noChangeShapeType="1"/>
            </p:cNvSpPr>
            <p:nvPr/>
          </p:nvSpPr>
          <p:spPr bwMode="auto">
            <a:xfrm flipV="1">
              <a:off x="1798"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48" name="Line 3060">
              <a:extLst>
                <a:ext uri="{FF2B5EF4-FFF2-40B4-BE49-F238E27FC236}">
                  <a16:creationId xmlns:a16="http://schemas.microsoft.com/office/drawing/2014/main" id="{F3D42489-8A08-4693-AB9D-169BF7038C6B}"/>
                </a:ext>
              </a:extLst>
            </p:cNvPr>
            <p:cNvSpPr>
              <a:spLocks noChangeShapeType="1"/>
            </p:cNvSpPr>
            <p:nvPr/>
          </p:nvSpPr>
          <p:spPr bwMode="auto">
            <a:xfrm flipV="1">
              <a:off x="1798"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49" name="Line 3061">
              <a:extLst>
                <a:ext uri="{FF2B5EF4-FFF2-40B4-BE49-F238E27FC236}">
                  <a16:creationId xmlns:a16="http://schemas.microsoft.com/office/drawing/2014/main" id="{0B7E13A9-7584-4FAE-A1E1-F53276F7A457}"/>
                </a:ext>
              </a:extLst>
            </p:cNvPr>
            <p:cNvSpPr>
              <a:spLocks noChangeShapeType="1"/>
            </p:cNvSpPr>
            <p:nvPr/>
          </p:nvSpPr>
          <p:spPr bwMode="auto">
            <a:xfrm flipV="1">
              <a:off x="1798"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50" name="Line 3062">
              <a:extLst>
                <a:ext uri="{FF2B5EF4-FFF2-40B4-BE49-F238E27FC236}">
                  <a16:creationId xmlns:a16="http://schemas.microsoft.com/office/drawing/2014/main" id="{D087472D-BA4E-4FC9-B9F8-4B088173B307}"/>
                </a:ext>
              </a:extLst>
            </p:cNvPr>
            <p:cNvSpPr>
              <a:spLocks noChangeShapeType="1"/>
            </p:cNvSpPr>
            <p:nvPr/>
          </p:nvSpPr>
          <p:spPr bwMode="auto">
            <a:xfrm flipV="1">
              <a:off x="1798"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51" name="Line 3063">
              <a:extLst>
                <a:ext uri="{FF2B5EF4-FFF2-40B4-BE49-F238E27FC236}">
                  <a16:creationId xmlns:a16="http://schemas.microsoft.com/office/drawing/2014/main" id="{781D6AFB-9729-473D-BB70-73A5AE4C6FB0}"/>
                </a:ext>
              </a:extLst>
            </p:cNvPr>
            <p:cNvSpPr>
              <a:spLocks noChangeShapeType="1"/>
            </p:cNvSpPr>
            <p:nvPr/>
          </p:nvSpPr>
          <p:spPr bwMode="auto">
            <a:xfrm flipV="1">
              <a:off x="1798"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52" name="Line 3064">
              <a:extLst>
                <a:ext uri="{FF2B5EF4-FFF2-40B4-BE49-F238E27FC236}">
                  <a16:creationId xmlns:a16="http://schemas.microsoft.com/office/drawing/2014/main" id="{2F8331B4-D5F4-4570-ADD4-CF7F615987AD}"/>
                </a:ext>
              </a:extLst>
            </p:cNvPr>
            <p:cNvSpPr>
              <a:spLocks noChangeShapeType="1"/>
            </p:cNvSpPr>
            <p:nvPr/>
          </p:nvSpPr>
          <p:spPr bwMode="auto">
            <a:xfrm flipV="1">
              <a:off x="1798"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53" name="Line 3065">
              <a:extLst>
                <a:ext uri="{FF2B5EF4-FFF2-40B4-BE49-F238E27FC236}">
                  <a16:creationId xmlns:a16="http://schemas.microsoft.com/office/drawing/2014/main" id="{14092F07-2703-48AF-AD88-2AE1B976FBDD}"/>
                </a:ext>
              </a:extLst>
            </p:cNvPr>
            <p:cNvSpPr>
              <a:spLocks noChangeShapeType="1"/>
            </p:cNvSpPr>
            <p:nvPr/>
          </p:nvSpPr>
          <p:spPr bwMode="auto">
            <a:xfrm flipV="1">
              <a:off x="1798"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54" name="Line 3066">
              <a:extLst>
                <a:ext uri="{FF2B5EF4-FFF2-40B4-BE49-F238E27FC236}">
                  <a16:creationId xmlns:a16="http://schemas.microsoft.com/office/drawing/2014/main" id="{A4D45C84-2EFE-41D1-9FFD-B2730C840D86}"/>
                </a:ext>
              </a:extLst>
            </p:cNvPr>
            <p:cNvSpPr>
              <a:spLocks noChangeShapeType="1"/>
            </p:cNvSpPr>
            <p:nvPr/>
          </p:nvSpPr>
          <p:spPr bwMode="auto">
            <a:xfrm flipV="1">
              <a:off x="1798"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55" name="Line 3067">
              <a:extLst>
                <a:ext uri="{FF2B5EF4-FFF2-40B4-BE49-F238E27FC236}">
                  <a16:creationId xmlns:a16="http://schemas.microsoft.com/office/drawing/2014/main" id="{5541ACC3-DE3C-4DEE-8822-265293013D39}"/>
                </a:ext>
              </a:extLst>
            </p:cNvPr>
            <p:cNvSpPr>
              <a:spLocks noChangeShapeType="1"/>
            </p:cNvSpPr>
            <p:nvPr/>
          </p:nvSpPr>
          <p:spPr bwMode="auto">
            <a:xfrm flipV="1">
              <a:off x="1798"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56" name="Line 3068">
              <a:extLst>
                <a:ext uri="{FF2B5EF4-FFF2-40B4-BE49-F238E27FC236}">
                  <a16:creationId xmlns:a16="http://schemas.microsoft.com/office/drawing/2014/main" id="{74C48DCF-6129-4EB8-A992-F8C15850ACB0}"/>
                </a:ext>
              </a:extLst>
            </p:cNvPr>
            <p:cNvSpPr>
              <a:spLocks noChangeShapeType="1"/>
            </p:cNvSpPr>
            <p:nvPr/>
          </p:nvSpPr>
          <p:spPr bwMode="auto">
            <a:xfrm flipV="1">
              <a:off x="1798"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57" name="Line 3069">
              <a:extLst>
                <a:ext uri="{FF2B5EF4-FFF2-40B4-BE49-F238E27FC236}">
                  <a16:creationId xmlns:a16="http://schemas.microsoft.com/office/drawing/2014/main" id="{87CAE9A9-1BA3-499B-B32D-05B58A157F57}"/>
                </a:ext>
              </a:extLst>
            </p:cNvPr>
            <p:cNvSpPr>
              <a:spLocks noChangeShapeType="1"/>
            </p:cNvSpPr>
            <p:nvPr/>
          </p:nvSpPr>
          <p:spPr bwMode="auto">
            <a:xfrm flipV="1">
              <a:off x="1798"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58" name="Line 3070">
              <a:extLst>
                <a:ext uri="{FF2B5EF4-FFF2-40B4-BE49-F238E27FC236}">
                  <a16:creationId xmlns:a16="http://schemas.microsoft.com/office/drawing/2014/main" id="{1A76E63B-9FD0-4351-AFB0-C189962358A5}"/>
                </a:ext>
              </a:extLst>
            </p:cNvPr>
            <p:cNvSpPr>
              <a:spLocks noChangeShapeType="1"/>
            </p:cNvSpPr>
            <p:nvPr/>
          </p:nvSpPr>
          <p:spPr bwMode="auto">
            <a:xfrm flipV="1">
              <a:off x="1798"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59" name="Line 3071">
              <a:extLst>
                <a:ext uri="{FF2B5EF4-FFF2-40B4-BE49-F238E27FC236}">
                  <a16:creationId xmlns:a16="http://schemas.microsoft.com/office/drawing/2014/main" id="{C93CAE25-6DB9-476C-88B8-88A91DF78105}"/>
                </a:ext>
              </a:extLst>
            </p:cNvPr>
            <p:cNvSpPr>
              <a:spLocks noChangeShapeType="1"/>
            </p:cNvSpPr>
            <p:nvPr/>
          </p:nvSpPr>
          <p:spPr bwMode="auto">
            <a:xfrm flipV="1">
              <a:off x="1798"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60" name="Line 3072">
              <a:extLst>
                <a:ext uri="{FF2B5EF4-FFF2-40B4-BE49-F238E27FC236}">
                  <a16:creationId xmlns:a16="http://schemas.microsoft.com/office/drawing/2014/main" id="{A8B5461B-63A9-4FE4-80A5-9C3E61075BD9}"/>
                </a:ext>
              </a:extLst>
            </p:cNvPr>
            <p:cNvSpPr>
              <a:spLocks noChangeShapeType="1"/>
            </p:cNvSpPr>
            <p:nvPr/>
          </p:nvSpPr>
          <p:spPr bwMode="auto">
            <a:xfrm flipV="1">
              <a:off x="1798"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61" name="Line 3073">
              <a:extLst>
                <a:ext uri="{FF2B5EF4-FFF2-40B4-BE49-F238E27FC236}">
                  <a16:creationId xmlns:a16="http://schemas.microsoft.com/office/drawing/2014/main" id="{EBE67E73-4D70-4784-A730-8637C0DE8530}"/>
                </a:ext>
              </a:extLst>
            </p:cNvPr>
            <p:cNvSpPr>
              <a:spLocks noChangeShapeType="1"/>
            </p:cNvSpPr>
            <p:nvPr/>
          </p:nvSpPr>
          <p:spPr bwMode="auto">
            <a:xfrm flipV="1">
              <a:off x="1798"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62" name="Line 3074">
              <a:extLst>
                <a:ext uri="{FF2B5EF4-FFF2-40B4-BE49-F238E27FC236}">
                  <a16:creationId xmlns:a16="http://schemas.microsoft.com/office/drawing/2014/main" id="{D34B9F4C-08DD-4CE0-9A75-DD27B047AF52}"/>
                </a:ext>
              </a:extLst>
            </p:cNvPr>
            <p:cNvSpPr>
              <a:spLocks noChangeShapeType="1"/>
            </p:cNvSpPr>
            <p:nvPr/>
          </p:nvSpPr>
          <p:spPr bwMode="auto">
            <a:xfrm flipV="1">
              <a:off x="1798"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63" name="Line 3075">
              <a:extLst>
                <a:ext uri="{FF2B5EF4-FFF2-40B4-BE49-F238E27FC236}">
                  <a16:creationId xmlns:a16="http://schemas.microsoft.com/office/drawing/2014/main" id="{13150DA7-1D83-4AEB-B2B9-9EBBF57139E7}"/>
                </a:ext>
              </a:extLst>
            </p:cNvPr>
            <p:cNvSpPr>
              <a:spLocks noChangeShapeType="1"/>
            </p:cNvSpPr>
            <p:nvPr/>
          </p:nvSpPr>
          <p:spPr bwMode="auto">
            <a:xfrm flipV="1">
              <a:off x="1798"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64" name="Line 3076">
              <a:extLst>
                <a:ext uri="{FF2B5EF4-FFF2-40B4-BE49-F238E27FC236}">
                  <a16:creationId xmlns:a16="http://schemas.microsoft.com/office/drawing/2014/main" id="{0231D1D3-674D-4F96-8E73-90F9D7D4538E}"/>
                </a:ext>
              </a:extLst>
            </p:cNvPr>
            <p:cNvSpPr>
              <a:spLocks noChangeShapeType="1"/>
            </p:cNvSpPr>
            <p:nvPr/>
          </p:nvSpPr>
          <p:spPr bwMode="auto">
            <a:xfrm flipV="1">
              <a:off x="1798"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65" name="Line 3077">
              <a:extLst>
                <a:ext uri="{FF2B5EF4-FFF2-40B4-BE49-F238E27FC236}">
                  <a16:creationId xmlns:a16="http://schemas.microsoft.com/office/drawing/2014/main" id="{A2F00338-D813-42B4-8E3A-016E02EEA540}"/>
                </a:ext>
              </a:extLst>
            </p:cNvPr>
            <p:cNvSpPr>
              <a:spLocks noChangeShapeType="1"/>
            </p:cNvSpPr>
            <p:nvPr/>
          </p:nvSpPr>
          <p:spPr bwMode="auto">
            <a:xfrm flipV="1">
              <a:off x="1798"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66" name="Line 3078">
              <a:extLst>
                <a:ext uri="{FF2B5EF4-FFF2-40B4-BE49-F238E27FC236}">
                  <a16:creationId xmlns:a16="http://schemas.microsoft.com/office/drawing/2014/main" id="{6DF5EEB1-AB4B-4184-B07B-BD8199B975FD}"/>
                </a:ext>
              </a:extLst>
            </p:cNvPr>
            <p:cNvSpPr>
              <a:spLocks noChangeShapeType="1"/>
            </p:cNvSpPr>
            <p:nvPr/>
          </p:nvSpPr>
          <p:spPr bwMode="auto">
            <a:xfrm flipV="1">
              <a:off x="1798"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67" name="Line 3079">
              <a:extLst>
                <a:ext uri="{FF2B5EF4-FFF2-40B4-BE49-F238E27FC236}">
                  <a16:creationId xmlns:a16="http://schemas.microsoft.com/office/drawing/2014/main" id="{01BE7FC8-916B-43B8-8190-9AA88F384A3F}"/>
                </a:ext>
              </a:extLst>
            </p:cNvPr>
            <p:cNvSpPr>
              <a:spLocks noChangeShapeType="1"/>
            </p:cNvSpPr>
            <p:nvPr/>
          </p:nvSpPr>
          <p:spPr bwMode="auto">
            <a:xfrm flipV="1">
              <a:off x="1798"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68" name="Line 3080">
              <a:extLst>
                <a:ext uri="{FF2B5EF4-FFF2-40B4-BE49-F238E27FC236}">
                  <a16:creationId xmlns:a16="http://schemas.microsoft.com/office/drawing/2014/main" id="{819DA616-8060-4936-B304-DF96CDD27265}"/>
                </a:ext>
              </a:extLst>
            </p:cNvPr>
            <p:cNvSpPr>
              <a:spLocks noChangeShapeType="1"/>
            </p:cNvSpPr>
            <p:nvPr/>
          </p:nvSpPr>
          <p:spPr bwMode="auto">
            <a:xfrm flipV="1">
              <a:off x="1798"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69" name="Line 3081">
              <a:extLst>
                <a:ext uri="{FF2B5EF4-FFF2-40B4-BE49-F238E27FC236}">
                  <a16:creationId xmlns:a16="http://schemas.microsoft.com/office/drawing/2014/main" id="{DF5650D0-A12E-47CA-8F67-F340E847AA60}"/>
                </a:ext>
              </a:extLst>
            </p:cNvPr>
            <p:cNvSpPr>
              <a:spLocks noChangeShapeType="1"/>
            </p:cNvSpPr>
            <p:nvPr/>
          </p:nvSpPr>
          <p:spPr bwMode="auto">
            <a:xfrm flipV="1">
              <a:off x="1798"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70" name="Line 3082">
              <a:extLst>
                <a:ext uri="{FF2B5EF4-FFF2-40B4-BE49-F238E27FC236}">
                  <a16:creationId xmlns:a16="http://schemas.microsoft.com/office/drawing/2014/main" id="{67B6B453-DA68-4CA8-8FA4-11B9476E88D6}"/>
                </a:ext>
              </a:extLst>
            </p:cNvPr>
            <p:cNvSpPr>
              <a:spLocks noChangeShapeType="1"/>
            </p:cNvSpPr>
            <p:nvPr/>
          </p:nvSpPr>
          <p:spPr bwMode="auto">
            <a:xfrm flipV="1">
              <a:off x="1798"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71" name="Line 3083">
              <a:extLst>
                <a:ext uri="{FF2B5EF4-FFF2-40B4-BE49-F238E27FC236}">
                  <a16:creationId xmlns:a16="http://schemas.microsoft.com/office/drawing/2014/main" id="{1B75ED87-D194-4091-971A-FE418DDD4D5B}"/>
                </a:ext>
              </a:extLst>
            </p:cNvPr>
            <p:cNvSpPr>
              <a:spLocks noChangeShapeType="1"/>
            </p:cNvSpPr>
            <p:nvPr/>
          </p:nvSpPr>
          <p:spPr bwMode="auto">
            <a:xfrm flipV="1">
              <a:off x="1798"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72" name="Line 3084">
              <a:extLst>
                <a:ext uri="{FF2B5EF4-FFF2-40B4-BE49-F238E27FC236}">
                  <a16:creationId xmlns:a16="http://schemas.microsoft.com/office/drawing/2014/main" id="{8BDC5BAC-FFE2-47BB-84F1-F19C29C09268}"/>
                </a:ext>
              </a:extLst>
            </p:cNvPr>
            <p:cNvSpPr>
              <a:spLocks noChangeShapeType="1"/>
            </p:cNvSpPr>
            <p:nvPr/>
          </p:nvSpPr>
          <p:spPr bwMode="auto">
            <a:xfrm flipV="1">
              <a:off x="1798"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73" name="Line 3085">
              <a:extLst>
                <a:ext uri="{FF2B5EF4-FFF2-40B4-BE49-F238E27FC236}">
                  <a16:creationId xmlns:a16="http://schemas.microsoft.com/office/drawing/2014/main" id="{4EF226B7-1E91-4B2D-9D71-EA6781B38DBD}"/>
                </a:ext>
              </a:extLst>
            </p:cNvPr>
            <p:cNvSpPr>
              <a:spLocks noChangeShapeType="1"/>
            </p:cNvSpPr>
            <p:nvPr/>
          </p:nvSpPr>
          <p:spPr bwMode="auto">
            <a:xfrm flipV="1">
              <a:off x="1798"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74" name="Line 3086">
              <a:extLst>
                <a:ext uri="{FF2B5EF4-FFF2-40B4-BE49-F238E27FC236}">
                  <a16:creationId xmlns:a16="http://schemas.microsoft.com/office/drawing/2014/main" id="{7C2EB5E9-894B-4A9B-BDC6-FF951F2E0F36}"/>
                </a:ext>
              </a:extLst>
            </p:cNvPr>
            <p:cNvSpPr>
              <a:spLocks noChangeShapeType="1"/>
            </p:cNvSpPr>
            <p:nvPr/>
          </p:nvSpPr>
          <p:spPr bwMode="auto">
            <a:xfrm flipV="1">
              <a:off x="1798"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75" name="Line 3087">
              <a:extLst>
                <a:ext uri="{FF2B5EF4-FFF2-40B4-BE49-F238E27FC236}">
                  <a16:creationId xmlns:a16="http://schemas.microsoft.com/office/drawing/2014/main" id="{99E2E03A-7826-4734-93A2-2E3FE954CD2E}"/>
                </a:ext>
              </a:extLst>
            </p:cNvPr>
            <p:cNvSpPr>
              <a:spLocks noChangeShapeType="1"/>
            </p:cNvSpPr>
            <p:nvPr/>
          </p:nvSpPr>
          <p:spPr bwMode="auto">
            <a:xfrm flipV="1">
              <a:off x="1798"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76" name="Line 3088">
              <a:extLst>
                <a:ext uri="{FF2B5EF4-FFF2-40B4-BE49-F238E27FC236}">
                  <a16:creationId xmlns:a16="http://schemas.microsoft.com/office/drawing/2014/main" id="{6B357D70-F2F2-43C7-9A1A-A1DD538830B6}"/>
                </a:ext>
              </a:extLst>
            </p:cNvPr>
            <p:cNvSpPr>
              <a:spLocks noChangeShapeType="1"/>
            </p:cNvSpPr>
            <p:nvPr/>
          </p:nvSpPr>
          <p:spPr bwMode="auto">
            <a:xfrm flipV="1">
              <a:off x="1798"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77" name="Line 3089">
              <a:extLst>
                <a:ext uri="{FF2B5EF4-FFF2-40B4-BE49-F238E27FC236}">
                  <a16:creationId xmlns:a16="http://schemas.microsoft.com/office/drawing/2014/main" id="{08BD5ECA-B99A-46D8-BCFD-380C04A8C8ED}"/>
                </a:ext>
              </a:extLst>
            </p:cNvPr>
            <p:cNvSpPr>
              <a:spLocks noChangeShapeType="1"/>
            </p:cNvSpPr>
            <p:nvPr/>
          </p:nvSpPr>
          <p:spPr bwMode="auto">
            <a:xfrm flipV="1">
              <a:off x="1798" y="99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78" name="Rectangle 3090">
              <a:extLst>
                <a:ext uri="{FF2B5EF4-FFF2-40B4-BE49-F238E27FC236}">
                  <a16:creationId xmlns:a16="http://schemas.microsoft.com/office/drawing/2014/main" id="{58F376CC-CD87-4ED6-B782-5934ABEBC58D}"/>
                </a:ext>
              </a:extLst>
            </p:cNvPr>
            <p:cNvSpPr>
              <a:spLocks noChangeArrowheads="1"/>
            </p:cNvSpPr>
            <p:nvPr/>
          </p:nvSpPr>
          <p:spPr bwMode="auto">
            <a:xfrm>
              <a:off x="1606" y="955"/>
              <a:ext cx="387"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4466" name="Rectangle 3095">
            <a:extLst>
              <a:ext uri="{FF2B5EF4-FFF2-40B4-BE49-F238E27FC236}">
                <a16:creationId xmlns:a16="http://schemas.microsoft.com/office/drawing/2014/main" id="{580E27AB-356E-4149-AB9E-33741F65E9FC}"/>
              </a:ext>
            </a:extLst>
          </p:cNvPr>
          <p:cNvSpPr>
            <a:spLocks noChangeArrowheads="1"/>
          </p:cNvSpPr>
          <p:nvPr/>
        </p:nvSpPr>
        <p:spPr bwMode="auto">
          <a:xfrm>
            <a:off x="1400175" y="1042988"/>
            <a:ext cx="29527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200">
                <a:solidFill>
                  <a:srgbClr val="000000"/>
                </a:solidFill>
              </a:rPr>
              <a:t>0.5h</a:t>
            </a:r>
            <a:endParaRPr lang="pt-BR" altLang="en-US"/>
          </a:p>
        </p:txBody>
      </p:sp>
      <p:sp>
        <p:nvSpPr>
          <p:cNvPr id="4467" name="Rectangle 3096">
            <a:extLst>
              <a:ext uri="{FF2B5EF4-FFF2-40B4-BE49-F238E27FC236}">
                <a16:creationId xmlns:a16="http://schemas.microsoft.com/office/drawing/2014/main" id="{C37881CE-9E0C-4833-9631-A5F6B6D3B4FB}"/>
              </a:ext>
            </a:extLst>
          </p:cNvPr>
          <p:cNvSpPr>
            <a:spLocks noChangeArrowheads="1"/>
          </p:cNvSpPr>
          <p:nvPr/>
        </p:nvSpPr>
        <p:spPr bwMode="auto">
          <a:xfrm>
            <a:off x="2082800" y="1042988"/>
            <a:ext cx="16827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200">
                <a:solidFill>
                  <a:srgbClr val="000000"/>
                </a:solidFill>
              </a:rPr>
              <a:t>1h</a:t>
            </a:r>
            <a:endParaRPr lang="pt-BR" altLang="en-US"/>
          </a:p>
        </p:txBody>
      </p:sp>
      <p:sp>
        <p:nvSpPr>
          <p:cNvPr id="4468" name="Rectangle 3097">
            <a:extLst>
              <a:ext uri="{FF2B5EF4-FFF2-40B4-BE49-F238E27FC236}">
                <a16:creationId xmlns:a16="http://schemas.microsoft.com/office/drawing/2014/main" id="{2C6CFA49-2FE7-4D2E-999A-22A87C26A611}"/>
              </a:ext>
            </a:extLst>
          </p:cNvPr>
          <p:cNvSpPr>
            <a:spLocks noChangeArrowheads="1"/>
          </p:cNvSpPr>
          <p:nvPr/>
        </p:nvSpPr>
        <p:spPr bwMode="auto">
          <a:xfrm>
            <a:off x="2759075" y="1042988"/>
            <a:ext cx="16827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200">
                <a:solidFill>
                  <a:srgbClr val="000000"/>
                </a:solidFill>
              </a:rPr>
              <a:t>3h</a:t>
            </a:r>
            <a:endParaRPr lang="pt-BR" altLang="en-US"/>
          </a:p>
        </p:txBody>
      </p:sp>
      <p:grpSp>
        <p:nvGrpSpPr>
          <p:cNvPr id="4469" name="Group 6684">
            <a:extLst>
              <a:ext uri="{FF2B5EF4-FFF2-40B4-BE49-F238E27FC236}">
                <a16:creationId xmlns:a16="http://schemas.microsoft.com/office/drawing/2014/main" id="{8E0D6B4C-D5B7-45FB-9313-D1FDFDDD6D66}"/>
              </a:ext>
            </a:extLst>
          </p:cNvPr>
          <p:cNvGrpSpPr>
            <a:grpSpLocks/>
          </p:cNvGrpSpPr>
          <p:nvPr/>
        </p:nvGrpSpPr>
        <p:grpSpPr bwMode="auto">
          <a:xfrm>
            <a:off x="266700" y="1352550"/>
            <a:ext cx="930275" cy="182563"/>
            <a:chOff x="85" y="1062"/>
            <a:chExt cx="586" cy="115"/>
          </a:xfrm>
        </p:grpSpPr>
        <p:sp>
          <p:nvSpPr>
            <p:cNvPr id="8106" name="Rectangle 1425">
              <a:extLst>
                <a:ext uri="{FF2B5EF4-FFF2-40B4-BE49-F238E27FC236}">
                  <a16:creationId xmlns:a16="http://schemas.microsoft.com/office/drawing/2014/main" id="{4492DE43-269A-486C-962C-DB6A9B100676}"/>
                </a:ext>
              </a:extLst>
            </p:cNvPr>
            <p:cNvSpPr>
              <a:spLocks noChangeArrowheads="1"/>
            </p:cNvSpPr>
            <p:nvPr/>
          </p:nvSpPr>
          <p:spPr bwMode="auto">
            <a:xfrm>
              <a:off x="85" y="1062"/>
              <a:ext cx="33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200">
                  <a:solidFill>
                    <a:srgbClr val="000000"/>
                  </a:solidFill>
                </a:rPr>
                <a:t>Gentian</a:t>
              </a:r>
              <a:endParaRPr lang="pt-BR" altLang="en-US"/>
            </a:p>
          </p:txBody>
        </p:sp>
        <p:sp>
          <p:nvSpPr>
            <p:cNvPr id="8107" name="Rectangle 1426">
              <a:extLst>
                <a:ext uri="{FF2B5EF4-FFF2-40B4-BE49-F238E27FC236}">
                  <a16:creationId xmlns:a16="http://schemas.microsoft.com/office/drawing/2014/main" id="{A3A14CEB-1333-427D-A771-2B2869812F49}"/>
                </a:ext>
              </a:extLst>
            </p:cNvPr>
            <p:cNvSpPr>
              <a:spLocks noChangeArrowheads="1"/>
            </p:cNvSpPr>
            <p:nvPr/>
          </p:nvSpPr>
          <p:spPr bwMode="auto">
            <a:xfrm>
              <a:off x="448" y="1062"/>
              <a:ext cx="22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200">
                  <a:solidFill>
                    <a:srgbClr val="000000"/>
                  </a:solidFill>
                </a:rPr>
                <a:t>violet</a:t>
              </a:r>
              <a:endParaRPr lang="pt-BR" altLang="en-US"/>
            </a:p>
          </p:txBody>
        </p:sp>
        <p:sp>
          <p:nvSpPr>
            <p:cNvPr id="8108" name="Rectangle 3098">
              <a:extLst>
                <a:ext uri="{FF2B5EF4-FFF2-40B4-BE49-F238E27FC236}">
                  <a16:creationId xmlns:a16="http://schemas.microsoft.com/office/drawing/2014/main" id="{3F75D42B-7723-41EE-871E-37F39F36417C}"/>
                </a:ext>
              </a:extLst>
            </p:cNvPr>
            <p:cNvSpPr>
              <a:spLocks noChangeArrowheads="1"/>
            </p:cNvSpPr>
            <p:nvPr/>
          </p:nvSpPr>
          <p:spPr bwMode="auto">
            <a:xfrm>
              <a:off x="85" y="1062"/>
              <a:ext cx="33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200">
                  <a:solidFill>
                    <a:srgbClr val="000000"/>
                  </a:solidFill>
                </a:rPr>
                <a:t>Gentian</a:t>
              </a:r>
              <a:endParaRPr lang="pt-BR" altLang="en-US"/>
            </a:p>
          </p:txBody>
        </p:sp>
        <p:sp>
          <p:nvSpPr>
            <p:cNvPr id="8109" name="Rectangle 3099">
              <a:extLst>
                <a:ext uri="{FF2B5EF4-FFF2-40B4-BE49-F238E27FC236}">
                  <a16:creationId xmlns:a16="http://schemas.microsoft.com/office/drawing/2014/main" id="{1F895896-6869-4545-B107-A39DB7006179}"/>
                </a:ext>
              </a:extLst>
            </p:cNvPr>
            <p:cNvSpPr>
              <a:spLocks noChangeArrowheads="1"/>
            </p:cNvSpPr>
            <p:nvPr/>
          </p:nvSpPr>
          <p:spPr bwMode="auto">
            <a:xfrm>
              <a:off x="448" y="1062"/>
              <a:ext cx="22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200">
                  <a:solidFill>
                    <a:srgbClr val="000000"/>
                  </a:solidFill>
                </a:rPr>
                <a:t>violet</a:t>
              </a:r>
              <a:endParaRPr lang="pt-BR" altLang="en-US"/>
            </a:p>
          </p:txBody>
        </p:sp>
      </p:grpSp>
      <p:sp>
        <p:nvSpPr>
          <p:cNvPr id="4470" name="Rectangle 3100">
            <a:extLst>
              <a:ext uri="{FF2B5EF4-FFF2-40B4-BE49-F238E27FC236}">
                <a16:creationId xmlns:a16="http://schemas.microsoft.com/office/drawing/2014/main" id="{05F82F73-65FE-46FA-AE14-FE8B3D87E19B}"/>
              </a:ext>
            </a:extLst>
          </p:cNvPr>
          <p:cNvSpPr>
            <a:spLocks noChangeArrowheads="1"/>
          </p:cNvSpPr>
          <p:nvPr/>
        </p:nvSpPr>
        <p:spPr bwMode="auto">
          <a:xfrm>
            <a:off x="895350" y="1819275"/>
            <a:ext cx="279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200">
                <a:solidFill>
                  <a:srgbClr val="000000"/>
                </a:solidFill>
              </a:rPr>
              <a:t>BZ1</a:t>
            </a:r>
            <a:endParaRPr lang="pt-BR" altLang="en-US"/>
          </a:p>
        </p:txBody>
      </p:sp>
      <p:sp>
        <p:nvSpPr>
          <p:cNvPr id="4471" name="Rectangle 3101">
            <a:extLst>
              <a:ext uri="{FF2B5EF4-FFF2-40B4-BE49-F238E27FC236}">
                <a16:creationId xmlns:a16="http://schemas.microsoft.com/office/drawing/2014/main" id="{C1BC587E-2A3C-4778-9898-08A7B9916B28}"/>
              </a:ext>
            </a:extLst>
          </p:cNvPr>
          <p:cNvSpPr>
            <a:spLocks noChangeArrowheads="1"/>
          </p:cNvSpPr>
          <p:nvPr/>
        </p:nvSpPr>
        <p:spPr bwMode="auto">
          <a:xfrm>
            <a:off x="895350" y="2289175"/>
            <a:ext cx="279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200">
                <a:solidFill>
                  <a:srgbClr val="000000"/>
                </a:solidFill>
              </a:rPr>
              <a:t>BZ5</a:t>
            </a:r>
            <a:endParaRPr lang="pt-BR" altLang="en-US"/>
          </a:p>
        </p:txBody>
      </p:sp>
      <p:sp>
        <p:nvSpPr>
          <p:cNvPr id="4472" name="Rectangle 3102">
            <a:extLst>
              <a:ext uri="{FF2B5EF4-FFF2-40B4-BE49-F238E27FC236}">
                <a16:creationId xmlns:a16="http://schemas.microsoft.com/office/drawing/2014/main" id="{EAF57333-BEDF-4427-85CC-F755485A2890}"/>
              </a:ext>
            </a:extLst>
          </p:cNvPr>
          <p:cNvSpPr>
            <a:spLocks noChangeArrowheads="1"/>
          </p:cNvSpPr>
          <p:nvPr/>
        </p:nvSpPr>
        <p:spPr bwMode="auto">
          <a:xfrm>
            <a:off x="785813" y="2701925"/>
            <a:ext cx="388937"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200">
                <a:solidFill>
                  <a:srgbClr val="000000"/>
                </a:solidFill>
              </a:rPr>
              <a:t>DFA1</a:t>
            </a:r>
            <a:endParaRPr lang="pt-BR" altLang="en-US"/>
          </a:p>
        </p:txBody>
      </p:sp>
      <p:sp>
        <p:nvSpPr>
          <p:cNvPr id="4473" name="Rectangle 3103">
            <a:extLst>
              <a:ext uri="{FF2B5EF4-FFF2-40B4-BE49-F238E27FC236}">
                <a16:creationId xmlns:a16="http://schemas.microsoft.com/office/drawing/2014/main" id="{22D05FD9-E6B5-44FD-83B6-B1E29F099DB8}"/>
              </a:ext>
            </a:extLst>
          </p:cNvPr>
          <p:cNvSpPr>
            <a:spLocks noChangeArrowheads="1"/>
          </p:cNvSpPr>
          <p:nvPr/>
        </p:nvSpPr>
        <p:spPr bwMode="auto">
          <a:xfrm>
            <a:off x="808038" y="3181350"/>
            <a:ext cx="388937"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200">
                <a:solidFill>
                  <a:srgbClr val="000000"/>
                </a:solidFill>
              </a:rPr>
              <a:t>DFA5</a:t>
            </a:r>
            <a:endParaRPr lang="pt-BR" altLang="en-US"/>
          </a:p>
        </p:txBody>
      </p:sp>
      <p:sp>
        <p:nvSpPr>
          <p:cNvPr id="4474" name="Rectangle 3104">
            <a:extLst>
              <a:ext uri="{FF2B5EF4-FFF2-40B4-BE49-F238E27FC236}">
                <a16:creationId xmlns:a16="http://schemas.microsoft.com/office/drawing/2014/main" id="{BA147059-3D9B-4116-A26C-85DF09FE72F4}"/>
              </a:ext>
            </a:extLst>
          </p:cNvPr>
          <p:cNvSpPr>
            <a:spLocks noChangeArrowheads="1"/>
          </p:cNvSpPr>
          <p:nvPr/>
        </p:nvSpPr>
        <p:spPr bwMode="auto">
          <a:xfrm>
            <a:off x="4022725" y="1352550"/>
            <a:ext cx="51593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200">
                <a:solidFill>
                  <a:srgbClr val="000000"/>
                </a:solidFill>
              </a:rPr>
              <a:t>DFA 20</a:t>
            </a:r>
            <a:endParaRPr lang="pt-BR" altLang="en-US"/>
          </a:p>
        </p:txBody>
      </p:sp>
      <p:sp>
        <p:nvSpPr>
          <p:cNvPr id="4475" name="Rectangle 3105">
            <a:extLst>
              <a:ext uri="{FF2B5EF4-FFF2-40B4-BE49-F238E27FC236}">
                <a16:creationId xmlns:a16="http://schemas.microsoft.com/office/drawing/2014/main" id="{D21B7B91-13BD-47CC-8840-9DE73BC094B5}"/>
              </a:ext>
            </a:extLst>
          </p:cNvPr>
          <p:cNvSpPr>
            <a:spLocks noChangeArrowheads="1"/>
          </p:cNvSpPr>
          <p:nvPr/>
        </p:nvSpPr>
        <p:spPr bwMode="auto">
          <a:xfrm>
            <a:off x="4022725" y="1784350"/>
            <a:ext cx="51593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200">
                <a:solidFill>
                  <a:srgbClr val="000000"/>
                </a:solidFill>
              </a:rPr>
              <a:t>DFA 50</a:t>
            </a:r>
            <a:endParaRPr lang="pt-BR" altLang="en-US"/>
          </a:p>
        </p:txBody>
      </p:sp>
      <p:sp>
        <p:nvSpPr>
          <p:cNvPr id="4476" name="Rectangle 3106">
            <a:extLst>
              <a:ext uri="{FF2B5EF4-FFF2-40B4-BE49-F238E27FC236}">
                <a16:creationId xmlns:a16="http://schemas.microsoft.com/office/drawing/2014/main" id="{9D983C87-8076-446B-B35D-8162F83D36AE}"/>
              </a:ext>
            </a:extLst>
          </p:cNvPr>
          <p:cNvSpPr>
            <a:spLocks noChangeArrowheads="1"/>
          </p:cNvSpPr>
          <p:nvPr/>
        </p:nvSpPr>
        <p:spPr bwMode="auto">
          <a:xfrm>
            <a:off x="3981450" y="2217738"/>
            <a:ext cx="55721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200">
                <a:solidFill>
                  <a:srgbClr val="000000"/>
                </a:solidFill>
              </a:rPr>
              <a:t>DFA100</a:t>
            </a:r>
            <a:endParaRPr lang="pt-BR" altLang="en-US"/>
          </a:p>
        </p:txBody>
      </p:sp>
      <p:sp>
        <p:nvSpPr>
          <p:cNvPr id="4477" name="Rectangle 3107">
            <a:extLst>
              <a:ext uri="{FF2B5EF4-FFF2-40B4-BE49-F238E27FC236}">
                <a16:creationId xmlns:a16="http://schemas.microsoft.com/office/drawing/2014/main" id="{29A995E7-CC10-4593-8F79-33F03504A7BC}"/>
              </a:ext>
            </a:extLst>
          </p:cNvPr>
          <p:cNvSpPr>
            <a:spLocks noChangeArrowheads="1"/>
          </p:cNvSpPr>
          <p:nvPr/>
        </p:nvSpPr>
        <p:spPr bwMode="auto">
          <a:xfrm>
            <a:off x="3781425" y="2682875"/>
            <a:ext cx="75723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200">
                <a:solidFill>
                  <a:srgbClr val="000000"/>
                </a:solidFill>
              </a:rPr>
              <a:t>DFA1+BZ1</a:t>
            </a:r>
            <a:endParaRPr lang="pt-BR" altLang="en-US"/>
          </a:p>
        </p:txBody>
      </p:sp>
      <p:sp>
        <p:nvSpPr>
          <p:cNvPr id="4478" name="Rectangle 3108">
            <a:extLst>
              <a:ext uri="{FF2B5EF4-FFF2-40B4-BE49-F238E27FC236}">
                <a16:creationId xmlns:a16="http://schemas.microsoft.com/office/drawing/2014/main" id="{B94164D2-BEE5-4065-B712-7DD002A401A8}"/>
              </a:ext>
            </a:extLst>
          </p:cNvPr>
          <p:cNvSpPr>
            <a:spLocks noChangeArrowheads="1"/>
          </p:cNvSpPr>
          <p:nvPr/>
        </p:nvSpPr>
        <p:spPr bwMode="auto">
          <a:xfrm>
            <a:off x="723900" y="3584575"/>
            <a:ext cx="47307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200">
                <a:solidFill>
                  <a:srgbClr val="000000"/>
                </a:solidFill>
              </a:rPr>
              <a:t>DFA10</a:t>
            </a:r>
            <a:endParaRPr lang="pt-BR" altLang="en-US"/>
          </a:p>
        </p:txBody>
      </p:sp>
      <p:sp>
        <p:nvSpPr>
          <p:cNvPr id="4479" name="Rectangle 3109">
            <a:extLst>
              <a:ext uri="{FF2B5EF4-FFF2-40B4-BE49-F238E27FC236}">
                <a16:creationId xmlns:a16="http://schemas.microsoft.com/office/drawing/2014/main" id="{8B9AA9C6-9C78-4E24-8D76-0CD1E5418945}"/>
              </a:ext>
            </a:extLst>
          </p:cNvPr>
          <p:cNvSpPr>
            <a:spLocks noChangeArrowheads="1"/>
          </p:cNvSpPr>
          <p:nvPr/>
        </p:nvSpPr>
        <p:spPr bwMode="auto">
          <a:xfrm>
            <a:off x="3738563" y="3152775"/>
            <a:ext cx="8001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200">
                <a:solidFill>
                  <a:srgbClr val="000000"/>
                </a:solidFill>
              </a:rPr>
              <a:t>DFA 5+BZ1</a:t>
            </a:r>
            <a:endParaRPr lang="pt-BR" altLang="en-US"/>
          </a:p>
        </p:txBody>
      </p:sp>
      <p:grpSp>
        <p:nvGrpSpPr>
          <p:cNvPr id="4480" name="Group 3113">
            <a:extLst>
              <a:ext uri="{FF2B5EF4-FFF2-40B4-BE49-F238E27FC236}">
                <a16:creationId xmlns:a16="http://schemas.microsoft.com/office/drawing/2014/main" id="{7FF0DB13-092B-41A0-8ACA-480B34EA2BB5}"/>
              </a:ext>
            </a:extLst>
          </p:cNvPr>
          <p:cNvGrpSpPr>
            <a:grpSpLocks/>
          </p:cNvGrpSpPr>
          <p:nvPr/>
        </p:nvGrpSpPr>
        <p:grpSpPr bwMode="auto">
          <a:xfrm>
            <a:off x="1257300" y="3497263"/>
            <a:ext cx="612775" cy="411162"/>
            <a:chOff x="792" y="2371"/>
            <a:chExt cx="386" cy="259"/>
          </a:xfrm>
        </p:grpSpPr>
        <p:sp>
          <p:nvSpPr>
            <p:cNvPr id="8104" name="Rectangle 3111">
              <a:extLst>
                <a:ext uri="{FF2B5EF4-FFF2-40B4-BE49-F238E27FC236}">
                  <a16:creationId xmlns:a16="http://schemas.microsoft.com/office/drawing/2014/main" id="{16A11F99-0AA4-414D-94C5-8FE59AF59714}"/>
                </a:ext>
              </a:extLst>
            </p:cNvPr>
            <p:cNvSpPr>
              <a:spLocks noChangeArrowheads="1"/>
            </p:cNvSpPr>
            <p:nvPr/>
          </p:nvSpPr>
          <p:spPr bwMode="auto">
            <a:xfrm>
              <a:off x="792" y="2371"/>
              <a:ext cx="386" cy="25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8105" name="Rectangle 3112">
              <a:extLst>
                <a:ext uri="{FF2B5EF4-FFF2-40B4-BE49-F238E27FC236}">
                  <a16:creationId xmlns:a16="http://schemas.microsoft.com/office/drawing/2014/main" id="{4CEFCB65-10DD-4691-973D-0A2EAF793B6C}"/>
                </a:ext>
              </a:extLst>
            </p:cNvPr>
            <p:cNvSpPr>
              <a:spLocks noChangeArrowheads="1"/>
            </p:cNvSpPr>
            <p:nvPr/>
          </p:nvSpPr>
          <p:spPr bwMode="auto">
            <a:xfrm>
              <a:off x="792" y="2371"/>
              <a:ext cx="386" cy="259"/>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4481" name="Group 3116">
            <a:extLst>
              <a:ext uri="{FF2B5EF4-FFF2-40B4-BE49-F238E27FC236}">
                <a16:creationId xmlns:a16="http://schemas.microsoft.com/office/drawing/2014/main" id="{68AA9AC2-756A-4E68-9E27-CDA7345377EE}"/>
              </a:ext>
            </a:extLst>
          </p:cNvPr>
          <p:cNvGrpSpPr>
            <a:grpSpLocks/>
          </p:cNvGrpSpPr>
          <p:nvPr/>
        </p:nvGrpSpPr>
        <p:grpSpPr bwMode="auto">
          <a:xfrm>
            <a:off x="1565275" y="3552825"/>
            <a:ext cx="9525" cy="147638"/>
            <a:chOff x="986" y="2406"/>
            <a:chExt cx="6" cy="93"/>
          </a:xfrm>
        </p:grpSpPr>
        <p:sp>
          <p:nvSpPr>
            <p:cNvPr id="8102" name="Freeform 3114">
              <a:extLst>
                <a:ext uri="{FF2B5EF4-FFF2-40B4-BE49-F238E27FC236}">
                  <a16:creationId xmlns:a16="http://schemas.microsoft.com/office/drawing/2014/main" id="{4DC40515-522B-4664-B9F3-F698F6E8CEB0}"/>
                </a:ext>
              </a:extLst>
            </p:cNvPr>
            <p:cNvSpPr>
              <a:spLocks/>
            </p:cNvSpPr>
            <p:nvPr/>
          </p:nvSpPr>
          <p:spPr bwMode="auto">
            <a:xfrm>
              <a:off x="986" y="2406"/>
              <a:ext cx="6" cy="93"/>
            </a:xfrm>
            <a:custGeom>
              <a:avLst/>
              <a:gdLst>
                <a:gd name="T0" fmla="*/ 6 w 44"/>
                <a:gd name="T1" fmla="*/ 0 h 600"/>
                <a:gd name="T2" fmla="*/ 0 w 44"/>
                <a:gd name="T3" fmla="*/ 0 h 600"/>
                <a:gd name="T4" fmla="*/ 0 w 44"/>
                <a:gd name="T5" fmla="*/ 93 h 600"/>
                <a:gd name="T6" fmla="*/ 6 w 44"/>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600">
                  <a:moveTo>
                    <a:pt x="44" y="0"/>
                  </a:moveTo>
                  <a:cubicBezTo>
                    <a:pt x="30" y="0"/>
                    <a:pt x="15" y="0"/>
                    <a:pt x="0" y="0"/>
                  </a:cubicBezTo>
                  <a:lnTo>
                    <a:pt x="0" y="600"/>
                  </a:lnTo>
                  <a:lnTo>
                    <a:pt x="44" y="0"/>
                  </a:lnTo>
                  <a:close/>
                </a:path>
              </a:pathLst>
            </a:custGeom>
            <a:solidFill>
              <a:srgbClr val="808080"/>
            </a:solidFill>
            <a:ln w="0">
              <a:solidFill>
                <a:srgbClr val="000000"/>
              </a:solidFill>
              <a:prstDash val="solid"/>
              <a:round/>
              <a:headEnd/>
              <a:tailEnd/>
            </a:ln>
          </p:spPr>
          <p:txBody>
            <a:bodyPr/>
            <a:lstStyle/>
            <a:p>
              <a:endParaRPr lang="en-GB"/>
            </a:p>
          </p:txBody>
        </p:sp>
        <p:sp>
          <p:nvSpPr>
            <p:cNvPr id="8103" name="Freeform 3115">
              <a:extLst>
                <a:ext uri="{FF2B5EF4-FFF2-40B4-BE49-F238E27FC236}">
                  <a16:creationId xmlns:a16="http://schemas.microsoft.com/office/drawing/2014/main" id="{F89CF5A6-D1AA-4430-AAD2-EF2EE51745A2}"/>
                </a:ext>
              </a:extLst>
            </p:cNvPr>
            <p:cNvSpPr>
              <a:spLocks/>
            </p:cNvSpPr>
            <p:nvPr/>
          </p:nvSpPr>
          <p:spPr bwMode="auto">
            <a:xfrm>
              <a:off x="986" y="2406"/>
              <a:ext cx="6" cy="93"/>
            </a:xfrm>
            <a:custGeom>
              <a:avLst/>
              <a:gdLst>
                <a:gd name="T0" fmla="*/ 6 w 44"/>
                <a:gd name="T1" fmla="*/ 0 h 600"/>
                <a:gd name="T2" fmla="*/ 0 w 44"/>
                <a:gd name="T3" fmla="*/ 0 h 600"/>
                <a:gd name="T4" fmla="*/ 0 w 44"/>
                <a:gd name="T5" fmla="*/ 93 h 600"/>
                <a:gd name="T6" fmla="*/ 6 w 44"/>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600">
                  <a:moveTo>
                    <a:pt x="44" y="0"/>
                  </a:moveTo>
                  <a:cubicBezTo>
                    <a:pt x="30" y="0"/>
                    <a:pt x="15" y="0"/>
                    <a:pt x="0" y="0"/>
                  </a:cubicBezTo>
                  <a:lnTo>
                    <a:pt x="0" y="600"/>
                  </a:lnTo>
                  <a:lnTo>
                    <a:pt x="44"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482" name="Group 3119">
            <a:extLst>
              <a:ext uri="{FF2B5EF4-FFF2-40B4-BE49-F238E27FC236}">
                <a16:creationId xmlns:a16="http://schemas.microsoft.com/office/drawing/2014/main" id="{D2B21654-7C2A-44D3-B3EA-023DE461B143}"/>
              </a:ext>
            </a:extLst>
          </p:cNvPr>
          <p:cNvGrpSpPr>
            <a:grpSpLocks/>
          </p:cNvGrpSpPr>
          <p:nvPr/>
        </p:nvGrpSpPr>
        <p:grpSpPr bwMode="auto">
          <a:xfrm>
            <a:off x="1565275" y="3552825"/>
            <a:ext cx="50800" cy="147638"/>
            <a:chOff x="986" y="2406"/>
            <a:chExt cx="32" cy="93"/>
          </a:xfrm>
        </p:grpSpPr>
        <p:sp>
          <p:nvSpPr>
            <p:cNvPr id="8100" name="Freeform 3117">
              <a:extLst>
                <a:ext uri="{FF2B5EF4-FFF2-40B4-BE49-F238E27FC236}">
                  <a16:creationId xmlns:a16="http://schemas.microsoft.com/office/drawing/2014/main" id="{5DEC5767-7380-4DA7-B1CA-FA331361B2CF}"/>
                </a:ext>
              </a:extLst>
            </p:cNvPr>
            <p:cNvSpPr>
              <a:spLocks/>
            </p:cNvSpPr>
            <p:nvPr/>
          </p:nvSpPr>
          <p:spPr bwMode="auto">
            <a:xfrm>
              <a:off x="986" y="2406"/>
              <a:ext cx="32" cy="93"/>
            </a:xfrm>
            <a:custGeom>
              <a:avLst/>
              <a:gdLst>
                <a:gd name="T0" fmla="*/ 32 w 211"/>
                <a:gd name="T1" fmla="*/ 5 h 600"/>
                <a:gd name="T2" fmla="*/ 7 w 211"/>
                <a:gd name="T3" fmla="*/ 0 h 600"/>
                <a:gd name="T4" fmla="*/ 0 w 211"/>
                <a:gd name="T5" fmla="*/ 93 h 600"/>
                <a:gd name="T6" fmla="*/ 32 w 211"/>
                <a:gd name="T7" fmla="*/ 5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600">
                  <a:moveTo>
                    <a:pt x="211" y="31"/>
                  </a:moveTo>
                  <a:cubicBezTo>
                    <a:pt x="151" y="16"/>
                    <a:pt x="106" y="0"/>
                    <a:pt x="45" y="0"/>
                  </a:cubicBezTo>
                  <a:lnTo>
                    <a:pt x="0" y="600"/>
                  </a:lnTo>
                  <a:lnTo>
                    <a:pt x="211" y="31"/>
                  </a:lnTo>
                  <a:close/>
                </a:path>
              </a:pathLst>
            </a:custGeom>
            <a:solidFill>
              <a:srgbClr val="C0C0C0"/>
            </a:solidFill>
            <a:ln w="0">
              <a:solidFill>
                <a:srgbClr val="000000"/>
              </a:solidFill>
              <a:prstDash val="solid"/>
              <a:round/>
              <a:headEnd/>
              <a:tailEnd/>
            </a:ln>
          </p:spPr>
          <p:txBody>
            <a:bodyPr/>
            <a:lstStyle/>
            <a:p>
              <a:endParaRPr lang="en-GB"/>
            </a:p>
          </p:txBody>
        </p:sp>
        <p:sp>
          <p:nvSpPr>
            <p:cNvPr id="8101" name="Freeform 3118">
              <a:extLst>
                <a:ext uri="{FF2B5EF4-FFF2-40B4-BE49-F238E27FC236}">
                  <a16:creationId xmlns:a16="http://schemas.microsoft.com/office/drawing/2014/main" id="{8C10913D-72E7-41D0-8BE0-C24276297082}"/>
                </a:ext>
              </a:extLst>
            </p:cNvPr>
            <p:cNvSpPr>
              <a:spLocks/>
            </p:cNvSpPr>
            <p:nvPr/>
          </p:nvSpPr>
          <p:spPr bwMode="auto">
            <a:xfrm>
              <a:off x="986" y="2406"/>
              <a:ext cx="32" cy="93"/>
            </a:xfrm>
            <a:custGeom>
              <a:avLst/>
              <a:gdLst>
                <a:gd name="T0" fmla="*/ 32 w 211"/>
                <a:gd name="T1" fmla="*/ 5 h 600"/>
                <a:gd name="T2" fmla="*/ 7 w 211"/>
                <a:gd name="T3" fmla="*/ 0 h 600"/>
                <a:gd name="T4" fmla="*/ 0 w 211"/>
                <a:gd name="T5" fmla="*/ 93 h 600"/>
                <a:gd name="T6" fmla="*/ 32 w 211"/>
                <a:gd name="T7" fmla="*/ 5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600">
                  <a:moveTo>
                    <a:pt x="211" y="31"/>
                  </a:moveTo>
                  <a:cubicBezTo>
                    <a:pt x="151" y="16"/>
                    <a:pt x="106" y="0"/>
                    <a:pt x="45" y="0"/>
                  </a:cubicBezTo>
                  <a:lnTo>
                    <a:pt x="0" y="600"/>
                  </a:lnTo>
                  <a:lnTo>
                    <a:pt x="211" y="31"/>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483" name="Group 3122">
            <a:extLst>
              <a:ext uri="{FF2B5EF4-FFF2-40B4-BE49-F238E27FC236}">
                <a16:creationId xmlns:a16="http://schemas.microsoft.com/office/drawing/2014/main" id="{B3379E10-036D-4358-AE4F-BE7AF95ED12E}"/>
              </a:ext>
            </a:extLst>
          </p:cNvPr>
          <p:cNvGrpSpPr>
            <a:grpSpLocks/>
          </p:cNvGrpSpPr>
          <p:nvPr/>
        </p:nvGrpSpPr>
        <p:grpSpPr bwMode="auto">
          <a:xfrm>
            <a:off x="1565275" y="3560763"/>
            <a:ext cx="82550" cy="139700"/>
            <a:chOff x="986" y="2411"/>
            <a:chExt cx="52" cy="88"/>
          </a:xfrm>
        </p:grpSpPr>
        <p:sp>
          <p:nvSpPr>
            <p:cNvPr id="8098" name="Freeform 3120">
              <a:extLst>
                <a:ext uri="{FF2B5EF4-FFF2-40B4-BE49-F238E27FC236}">
                  <a16:creationId xmlns:a16="http://schemas.microsoft.com/office/drawing/2014/main" id="{CDC6E686-D6D2-4C8E-8684-DFD0B94C20B0}"/>
                </a:ext>
              </a:extLst>
            </p:cNvPr>
            <p:cNvSpPr>
              <a:spLocks/>
            </p:cNvSpPr>
            <p:nvPr/>
          </p:nvSpPr>
          <p:spPr bwMode="auto">
            <a:xfrm>
              <a:off x="986" y="2411"/>
              <a:ext cx="52" cy="88"/>
            </a:xfrm>
            <a:custGeom>
              <a:avLst/>
              <a:gdLst>
                <a:gd name="T0" fmla="*/ 52 w 339"/>
                <a:gd name="T1" fmla="*/ 10 h 572"/>
                <a:gd name="T2" fmla="*/ 33 w 339"/>
                <a:gd name="T3" fmla="*/ 0 h 572"/>
                <a:gd name="T4" fmla="*/ 0 w 339"/>
                <a:gd name="T5" fmla="*/ 88 h 572"/>
                <a:gd name="T6" fmla="*/ 52 w 339"/>
                <a:gd name="T7" fmla="*/ 10 h 5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9" h="572">
                  <a:moveTo>
                    <a:pt x="339" y="62"/>
                  </a:moveTo>
                  <a:cubicBezTo>
                    <a:pt x="293" y="47"/>
                    <a:pt x="246" y="16"/>
                    <a:pt x="216" y="0"/>
                  </a:cubicBezTo>
                  <a:lnTo>
                    <a:pt x="0" y="572"/>
                  </a:lnTo>
                  <a:lnTo>
                    <a:pt x="339" y="62"/>
                  </a:lnTo>
                  <a:close/>
                </a:path>
              </a:pathLst>
            </a:custGeom>
            <a:solidFill>
              <a:srgbClr val="000000"/>
            </a:solidFill>
            <a:ln w="0">
              <a:solidFill>
                <a:srgbClr val="000000"/>
              </a:solidFill>
              <a:prstDash val="solid"/>
              <a:round/>
              <a:headEnd/>
              <a:tailEnd/>
            </a:ln>
          </p:spPr>
          <p:txBody>
            <a:bodyPr/>
            <a:lstStyle/>
            <a:p>
              <a:endParaRPr lang="en-GB"/>
            </a:p>
          </p:txBody>
        </p:sp>
        <p:sp>
          <p:nvSpPr>
            <p:cNvPr id="8099" name="Freeform 3121">
              <a:extLst>
                <a:ext uri="{FF2B5EF4-FFF2-40B4-BE49-F238E27FC236}">
                  <a16:creationId xmlns:a16="http://schemas.microsoft.com/office/drawing/2014/main" id="{AC06A182-3AF8-4091-8427-44D239EADA32}"/>
                </a:ext>
              </a:extLst>
            </p:cNvPr>
            <p:cNvSpPr>
              <a:spLocks/>
            </p:cNvSpPr>
            <p:nvPr/>
          </p:nvSpPr>
          <p:spPr bwMode="auto">
            <a:xfrm>
              <a:off x="986" y="2411"/>
              <a:ext cx="52" cy="88"/>
            </a:xfrm>
            <a:custGeom>
              <a:avLst/>
              <a:gdLst>
                <a:gd name="T0" fmla="*/ 52 w 339"/>
                <a:gd name="T1" fmla="*/ 10 h 572"/>
                <a:gd name="T2" fmla="*/ 33 w 339"/>
                <a:gd name="T3" fmla="*/ 0 h 572"/>
                <a:gd name="T4" fmla="*/ 0 w 339"/>
                <a:gd name="T5" fmla="*/ 88 h 572"/>
                <a:gd name="T6" fmla="*/ 52 w 339"/>
                <a:gd name="T7" fmla="*/ 10 h 5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9" h="572">
                  <a:moveTo>
                    <a:pt x="339" y="62"/>
                  </a:moveTo>
                  <a:cubicBezTo>
                    <a:pt x="293" y="47"/>
                    <a:pt x="246" y="16"/>
                    <a:pt x="216" y="0"/>
                  </a:cubicBezTo>
                  <a:lnTo>
                    <a:pt x="0" y="572"/>
                  </a:lnTo>
                  <a:lnTo>
                    <a:pt x="339" y="62"/>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484" name="Group 3125">
            <a:extLst>
              <a:ext uri="{FF2B5EF4-FFF2-40B4-BE49-F238E27FC236}">
                <a16:creationId xmlns:a16="http://schemas.microsoft.com/office/drawing/2014/main" id="{C9DD906C-3074-43EF-90A3-37ECD8F8EC3B}"/>
              </a:ext>
            </a:extLst>
          </p:cNvPr>
          <p:cNvGrpSpPr>
            <a:grpSpLocks/>
          </p:cNvGrpSpPr>
          <p:nvPr/>
        </p:nvGrpSpPr>
        <p:grpSpPr bwMode="auto">
          <a:xfrm>
            <a:off x="1416050" y="3552825"/>
            <a:ext cx="295275" cy="293688"/>
            <a:chOff x="892" y="2406"/>
            <a:chExt cx="186" cy="185"/>
          </a:xfrm>
        </p:grpSpPr>
        <p:sp>
          <p:nvSpPr>
            <p:cNvPr id="8096" name="Freeform 3123">
              <a:extLst>
                <a:ext uri="{FF2B5EF4-FFF2-40B4-BE49-F238E27FC236}">
                  <a16:creationId xmlns:a16="http://schemas.microsoft.com/office/drawing/2014/main" id="{D14C5E0D-1730-46A2-866C-F7D7B7400B28}"/>
                </a:ext>
              </a:extLst>
            </p:cNvPr>
            <p:cNvSpPr>
              <a:spLocks/>
            </p:cNvSpPr>
            <p:nvPr/>
          </p:nvSpPr>
          <p:spPr bwMode="auto">
            <a:xfrm>
              <a:off x="892" y="2406"/>
              <a:ext cx="186" cy="185"/>
            </a:xfrm>
            <a:custGeom>
              <a:avLst/>
              <a:gdLst>
                <a:gd name="T0" fmla="*/ 91 w 1206"/>
                <a:gd name="T1" fmla="*/ 0 h 1200"/>
                <a:gd name="T2" fmla="*/ 0 w 1206"/>
                <a:gd name="T3" fmla="*/ 90 h 1200"/>
                <a:gd name="T4" fmla="*/ 93 w 1206"/>
                <a:gd name="T5" fmla="*/ 185 h 1200"/>
                <a:gd name="T6" fmla="*/ 186 w 1206"/>
                <a:gd name="T7" fmla="*/ 93 h 1200"/>
                <a:gd name="T8" fmla="*/ 145 w 1206"/>
                <a:gd name="T9" fmla="*/ 14 h 1200"/>
                <a:gd name="T10" fmla="*/ 93 w 1206"/>
                <a:gd name="T11" fmla="*/ 93 h 1200"/>
                <a:gd name="T12" fmla="*/ 91 w 1206"/>
                <a:gd name="T13" fmla="*/ 0 h 12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6" h="1200">
                  <a:moveTo>
                    <a:pt x="588" y="0"/>
                  </a:moveTo>
                  <a:cubicBezTo>
                    <a:pt x="263" y="0"/>
                    <a:pt x="0" y="262"/>
                    <a:pt x="0" y="585"/>
                  </a:cubicBezTo>
                  <a:cubicBezTo>
                    <a:pt x="0" y="923"/>
                    <a:pt x="263" y="1200"/>
                    <a:pt x="603" y="1200"/>
                  </a:cubicBezTo>
                  <a:cubicBezTo>
                    <a:pt x="928" y="1200"/>
                    <a:pt x="1206" y="923"/>
                    <a:pt x="1206" y="600"/>
                  </a:cubicBezTo>
                  <a:cubicBezTo>
                    <a:pt x="1191" y="400"/>
                    <a:pt x="1098" y="216"/>
                    <a:pt x="943" y="93"/>
                  </a:cubicBezTo>
                  <a:lnTo>
                    <a:pt x="603" y="600"/>
                  </a:lnTo>
                  <a:lnTo>
                    <a:pt x="588" y="0"/>
                  </a:lnTo>
                  <a:close/>
                </a:path>
              </a:pathLst>
            </a:custGeom>
            <a:solidFill>
              <a:srgbClr val="FFFFFF"/>
            </a:solidFill>
            <a:ln w="0">
              <a:solidFill>
                <a:srgbClr val="000000"/>
              </a:solidFill>
              <a:prstDash val="solid"/>
              <a:round/>
              <a:headEnd/>
              <a:tailEnd/>
            </a:ln>
          </p:spPr>
          <p:txBody>
            <a:bodyPr/>
            <a:lstStyle/>
            <a:p>
              <a:endParaRPr lang="en-GB"/>
            </a:p>
          </p:txBody>
        </p:sp>
        <p:sp>
          <p:nvSpPr>
            <p:cNvPr id="8097" name="Freeform 3124">
              <a:extLst>
                <a:ext uri="{FF2B5EF4-FFF2-40B4-BE49-F238E27FC236}">
                  <a16:creationId xmlns:a16="http://schemas.microsoft.com/office/drawing/2014/main" id="{AE431E42-469D-4954-8D81-404F8FD1B563}"/>
                </a:ext>
              </a:extLst>
            </p:cNvPr>
            <p:cNvSpPr>
              <a:spLocks/>
            </p:cNvSpPr>
            <p:nvPr/>
          </p:nvSpPr>
          <p:spPr bwMode="auto">
            <a:xfrm>
              <a:off x="892" y="2406"/>
              <a:ext cx="186" cy="185"/>
            </a:xfrm>
            <a:custGeom>
              <a:avLst/>
              <a:gdLst>
                <a:gd name="T0" fmla="*/ 91 w 1206"/>
                <a:gd name="T1" fmla="*/ 0 h 1200"/>
                <a:gd name="T2" fmla="*/ 0 w 1206"/>
                <a:gd name="T3" fmla="*/ 90 h 1200"/>
                <a:gd name="T4" fmla="*/ 93 w 1206"/>
                <a:gd name="T5" fmla="*/ 185 h 1200"/>
                <a:gd name="T6" fmla="*/ 186 w 1206"/>
                <a:gd name="T7" fmla="*/ 93 h 1200"/>
                <a:gd name="T8" fmla="*/ 145 w 1206"/>
                <a:gd name="T9" fmla="*/ 14 h 1200"/>
                <a:gd name="T10" fmla="*/ 93 w 1206"/>
                <a:gd name="T11" fmla="*/ 93 h 1200"/>
                <a:gd name="T12" fmla="*/ 91 w 1206"/>
                <a:gd name="T13" fmla="*/ 0 h 12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6" h="1200">
                  <a:moveTo>
                    <a:pt x="588" y="0"/>
                  </a:moveTo>
                  <a:cubicBezTo>
                    <a:pt x="263" y="0"/>
                    <a:pt x="0" y="262"/>
                    <a:pt x="0" y="585"/>
                  </a:cubicBezTo>
                  <a:cubicBezTo>
                    <a:pt x="0" y="923"/>
                    <a:pt x="263" y="1200"/>
                    <a:pt x="603" y="1200"/>
                  </a:cubicBezTo>
                  <a:cubicBezTo>
                    <a:pt x="928" y="1200"/>
                    <a:pt x="1206" y="923"/>
                    <a:pt x="1206" y="600"/>
                  </a:cubicBezTo>
                  <a:cubicBezTo>
                    <a:pt x="1191" y="400"/>
                    <a:pt x="1098" y="216"/>
                    <a:pt x="943" y="93"/>
                  </a:cubicBezTo>
                  <a:lnTo>
                    <a:pt x="603" y="600"/>
                  </a:lnTo>
                  <a:lnTo>
                    <a:pt x="588"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4485" name="Line 3126">
            <a:extLst>
              <a:ext uri="{FF2B5EF4-FFF2-40B4-BE49-F238E27FC236}">
                <a16:creationId xmlns:a16="http://schemas.microsoft.com/office/drawing/2014/main" id="{B844EB6B-5F5B-46DB-819D-7B26280C3E18}"/>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86" name="Line 3127">
            <a:extLst>
              <a:ext uri="{FF2B5EF4-FFF2-40B4-BE49-F238E27FC236}">
                <a16:creationId xmlns:a16="http://schemas.microsoft.com/office/drawing/2014/main" id="{D892572B-1047-4C59-BC3B-FA936AF09E4F}"/>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87" name="Line 3128">
            <a:extLst>
              <a:ext uri="{FF2B5EF4-FFF2-40B4-BE49-F238E27FC236}">
                <a16:creationId xmlns:a16="http://schemas.microsoft.com/office/drawing/2014/main" id="{89E218A4-FE62-4E6F-893E-1EBFE555C920}"/>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88" name="Line 3129">
            <a:extLst>
              <a:ext uri="{FF2B5EF4-FFF2-40B4-BE49-F238E27FC236}">
                <a16:creationId xmlns:a16="http://schemas.microsoft.com/office/drawing/2014/main" id="{C40B4782-1B6B-4C3C-8A1F-43BDC51B256D}"/>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89" name="Line 3130">
            <a:extLst>
              <a:ext uri="{FF2B5EF4-FFF2-40B4-BE49-F238E27FC236}">
                <a16:creationId xmlns:a16="http://schemas.microsoft.com/office/drawing/2014/main" id="{55C3FDCE-5823-4439-AA74-ADCD8B30AC2F}"/>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90" name="Line 3131">
            <a:extLst>
              <a:ext uri="{FF2B5EF4-FFF2-40B4-BE49-F238E27FC236}">
                <a16:creationId xmlns:a16="http://schemas.microsoft.com/office/drawing/2014/main" id="{169F84D3-6CFD-4CB3-9DC0-9BB0D106B369}"/>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91" name="Line 3132">
            <a:extLst>
              <a:ext uri="{FF2B5EF4-FFF2-40B4-BE49-F238E27FC236}">
                <a16:creationId xmlns:a16="http://schemas.microsoft.com/office/drawing/2014/main" id="{6E6C8566-A0CB-4047-907D-A00CD47EEA78}"/>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92" name="Line 3133">
            <a:extLst>
              <a:ext uri="{FF2B5EF4-FFF2-40B4-BE49-F238E27FC236}">
                <a16:creationId xmlns:a16="http://schemas.microsoft.com/office/drawing/2014/main" id="{6567EB76-D4FD-4349-936B-465EF7C68A81}"/>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93" name="Line 3134">
            <a:extLst>
              <a:ext uri="{FF2B5EF4-FFF2-40B4-BE49-F238E27FC236}">
                <a16:creationId xmlns:a16="http://schemas.microsoft.com/office/drawing/2014/main" id="{1AE34B10-C163-42DB-BA25-73850E709137}"/>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94" name="Line 3135">
            <a:extLst>
              <a:ext uri="{FF2B5EF4-FFF2-40B4-BE49-F238E27FC236}">
                <a16:creationId xmlns:a16="http://schemas.microsoft.com/office/drawing/2014/main" id="{F83ACCDF-D1E3-4F43-B11A-220B3B3F9F58}"/>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95" name="Line 3136">
            <a:extLst>
              <a:ext uri="{FF2B5EF4-FFF2-40B4-BE49-F238E27FC236}">
                <a16:creationId xmlns:a16="http://schemas.microsoft.com/office/drawing/2014/main" id="{0236B283-CED3-44B1-AA54-DFE708275313}"/>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96" name="Line 3137">
            <a:extLst>
              <a:ext uri="{FF2B5EF4-FFF2-40B4-BE49-F238E27FC236}">
                <a16:creationId xmlns:a16="http://schemas.microsoft.com/office/drawing/2014/main" id="{757E1431-EDAA-4611-A27A-15747D3CA32B}"/>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97" name="Line 3138">
            <a:extLst>
              <a:ext uri="{FF2B5EF4-FFF2-40B4-BE49-F238E27FC236}">
                <a16:creationId xmlns:a16="http://schemas.microsoft.com/office/drawing/2014/main" id="{F4ADF232-AB70-4776-A1B3-F9B74B476E6B}"/>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98" name="Line 3139">
            <a:extLst>
              <a:ext uri="{FF2B5EF4-FFF2-40B4-BE49-F238E27FC236}">
                <a16:creationId xmlns:a16="http://schemas.microsoft.com/office/drawing/2014/main" id="{D713F464-88E8-4FA7-BFAC-9FD1C929325D}"/>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99" name="Line 3140">
            <a:extLst>
              <a:ext uri="{FF2B5EF4-FFF2-40B4-BE49-F238E27FC236}">
                <a16:creationId xmlns:a16="http://schemas.microsoft.com/office/drawing/2014/main" id="{FCB29FB5-4602-482D-9012-DC661BB1B404}"/>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00" name="Line 3141">
            <a:extLst>
              <a:ext uri="{FF2B5EF4-FFF2-40B4-BE49-F238E27FC236}">
                <a16:creationId xmlns:a16="http://schemas.microsoft.com/office/drawing/2014/main" id="{36FBF141-6254-485D-8EE1-CDDA39790298}"/>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01" name="Line 3142">
            <a:extLst>
              <a:ext uri="{FF2B5EF4-FFF2-40B4-BE49-F238E27FC236}">
                <a16:creationId xmlns:a16="http://schemas.microsoft.com/office/drawing/2014/main" id="{13B3DA72-241D-45A6-92C1-134B07AF715B}"/>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02" name="Line 3143">
            <a:extLst>
              <a:ext uri="{FF2B5EF4-FFF2-40B4-BE49-F238E27FC236}">
                <a16:creationId xmlns:a16="http://schemas.microsoft.com/office/drawing/2014/main" id="{554730A1-74E6-478B-ADEB-B9F3D69767C6}"/>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03" name="Line 3144">
            <a:extLst>
              <a:ext uri="{FF2B5EF4-FFF2-40B4-BE49-F238E27FC236}">
                <a16:creationId xmlns:a16="http://schemas.microsoft.com/office/drawing/2014/main" id="{13BC7305-0882-47A3-9505-C3731959AEA3}"/>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04" name="Line 3145">
            <a:extLst>
              <a:ext uri="{FF2B5EF4-FFF2-40B4-BE49-F238E27FC236}">
                <a16:creationId xmlns:a16="http://schemas.microsoft.com/office/drawing/2014/main" id="{E723BC1F-DC99-4899-A6DF-EBE9CA23C42E}"/>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05" name="Line 3146">
            <a:extLst>
              <a:ext uri="{FF2B5EF4-FFF2-40B4-BE49-F238E27FC236}">
                <a16:creationId xmlns:a16="http://schemas.microsoft.com/office/drawing/2014/main" id="{6AE1BDE2-D72B-4C80-8AB1-9E6AF254647D}"/>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06" name="Line 3147">
            <a:extLst>
              <a:ext uri="{FF2B5EF4-FFF2-40B4-BE49-F238E27FC236}">
                <a16:creationId xmlns:a16="http://schemas.microsoft.com/office/drawing/2014/main" id="{F403E18C-FE7D-494A-BD3E-D11D634BDCF4}"/>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07" name="Line 3148">
            <a:extLst>
              <a:ext uri="{FF2B5EF4-FFF2-40B4-BE49-F238E27FC236}">
                <a16:creationId xmlns:a16="http://schemas.microsoft.com/office/drawing/2014/main" id="{C4CA75A4-206C-488E-ABEE-9E7FFE9793B0}"/>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08" name="Line 3149">
            <a:extLst>
              <a:ext uri="{FF2B5EF4-FFF2-40B4-BE49-F238E27FC236}">
                <a16:creationId xmlns:a16="http://schemas.microsoft.com/office/drawing/2014/main" id="{4A1C51BB-19FE-4EDF-A27E-16C663AF2EC5}"/>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09" name="Line 3150">
            <a:extLst>
              <a:ext uri="{FF2B5EF4-FFF2-40B4-BE49-F238E27FC236}">
                <a16:creationId xmlns:a16="http://schemas.microsoft.com/office/drawing/2014/main" id="{F0CCBAF0-72FE-4289-8ECD-C83A31B01722}"/>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10" name="Line 3151">
            <a:extLst>
              <a:ext uri="{FF2B5EF4-FFF2-40B4-BE49-F238E27FC236}">
                <a16:creationId xmlns:a16="http://schemas.microsoft.com/office/drawing/2014/main" id="{434D7BD1-0CD8-451A-979E-C772B43B991F}"/>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11" name="Line 3152">
            <a:extLst>
              <a:ext uri="{FF2B5EF4-FFF2-40B4-BE49-F238E27FC236}">
                <a16:creationId xmlns:a16="http://schemas.microsoft.com/office/drawing/2014/main" id="{9AE62B23-C1E1-43DF-99BE-3696DB3DF5F6}"/>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12" name="Line 3153">
            <a:extLst>
              <a:ext uri="{FF2B5EF4-FFF2-40B4-BE49-F238E27FC236}">
                <a16:creationId xmlns:a16="http://schemas.microsoft.com/office/drawing/2014/main" id="{E5881827-B11A-410F-8E3B-3044737BA700}"/>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13" name="Line 3154">
            <a:extLst>
              <a:ext uri="{FF2B5EF4-FFF2-40B4-BE49-F238E27FC236}">
                <a16:creationId xmlns:a16="http://schemas.microsoft.com/office/drawing/2014/main" id="{B5187FF0-AD5C-44C9-9C2B-5EA31F999301}"/>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14" name="Line 3155">
            <a:extLst>
              <a:ext uri="{FF2B5EF4-FFF2-40B4-BE49-F238E27FC236}">
                <a16:creationId xmlns:a16="http://schemas.microsoft.com/office/drawing/2014/main" id="{7BD69914-AB24-4C97-8798-2764E9C9C200}"/>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15" name="Line 3156">
            <a:extLst>
              <a:ext uri="{FF2B5EF4-FFF2-40B4-BE49-F238E27FC236}">
                <a16:creationId xmlns:a16="http://schemas.microsoft.com/office/drawing/2014/main" id="{FF6E44C7-81AC-4684-B761-A193E39A472D}"/>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16" name="Line 3157">
            <a:extLst>
              <a:ext uri="{FF2B5EF4-FFF2-40B4-BE49-F238E27FC236}">
                <a16:creationId xmlns:a16="http://schemas.microsoft.com/office/drawing/2014/main" id="{FAAEC685-C83F-41C1-8724-126A1E7A179B}"/>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17" name="Line 3158">
            <a:extLst>
              <a:ext uri="{FF2B5EF4-FFF2-40B4-BE49-F238E27FC236}">
                <a16:creationId xmlns:a16="http://schemas.microsoft.com/office/drawing/2014/main" id="{1C1F6D54-FA81-4CC6-BAAE-8FE8381F3F78}"/>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18" name="Line 3159">
            <a:extLst>
              <a:ext uri="{FF2B5EF4-FFF2-40B4-BE49-F238E27FC236}">
                <a16:creationId xmlns:a16="http://schemas.microsoft.com/office/drawing/2014/main" id="{C396407E-B353-4DC8-A768-5FCFF676CE75}"/>
              </a:ext>
            </a:extLst>
          </p:cNvPr>
          <p:cNvSpPr>
            <a:spLocks noChangeShapeType="1"/>
          </p:cNvSpPr>
          <p:nvPr/>
        </p:nvSpPr>
        <p:spPr bwMode="auto">
          <a:xfrm flipV="1">
            <a:off x="1565275"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19" name="Rectangle 3160">
            <a:extLst>
              <a:ext uri="{FF2B5EF4-FFF2-40B4-BE49-F238E27FC236}">
                <a16:creationId xmlns:a16="http://schemas.microsoft.com/office/drawing/2014/main" id="{76E8831B-4880-41D6-B51D-1BE1E6F4C2E2}"/>
              </a:ext>
            </a:extLst>
          </p:cNvPr>
          <p:cNvSpPr>
            <a:spLocks noChangeArrowheads="1"/>
          </p:cNvSpPr>
          <p:nvPr/>
        </p:nvSpPr>
        <p:spPr bwMode="auto">
          <a:xfrm>
            <a:off x="1257300" y="3497263"/>
            <a:ext cx="612775" cy="411162"/>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4520" name="Group 3163">
            <a:extLst>
              <a:ext uri="{FF2B5EF4-FFF2-40B4-BE49-F238E27FC236}">
                <a16:creationId xmlns:a16="http://schemas.microsoft.com/office/drawing/2014/main" id="{C9883034-328C-4097-A960-DC67028A5B99}"/>
              </a:ext>
            </a:extLst>
          </p:cNvPr>
          <p:cNvGrpSpPr>
            <a:grpSpLocks/>
          </p:cNvGrpSpPr>
          <p:nvPr/>
        </p:nvGrpSpPr>
        <p:grpSpPr bwMode="auto">
          <a:xfrm>
            <a:off x="1905000" y="3497263"/>
            <a:ext cx="614363" cy="412750"/>
            <a:chOff x="1200" y="2371"/>
            <a:chExt cx="387" cy="260"/>
          </a:xfrm>
        </p:grpSpPr>
        <p:sp>
          <p:nvSpPr>
            <p:cNvPr id="8094" name="Rectangle 3161">
              <a:extLst>
                <a:ext uri="{FF2B5EF4-FFF2-40B4-BE49-F238E27FC236}">
                  <a16:creationId xmlns:a16="http://schemas.microsoft.com/office/drawing/2014/main" id="{7F8FB6EE-677D-441B-8C08-EB2898C9C3CA}"/>
                </a:ext>
              </a:extLst>
            </p:cNvPr>
            <p:cNvSpPr>
              <a:spLocks noChangeArrowheads="1"/>
            </p:cNvSpPr>
            <p:nvPr/>
          </p:nvSpPr>
          <p:spPr bwMode="auto">
            <a:xfrm>
              <a:off x="1200" y="2371"/>
              <a:ext cx="387" cy="2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8095" name="Rectangle 3162">
              <a:extLst>
                <a:ext uri="{FF2B5EF4-FFF2-40B4-BE49-F238E27FC236}">
                  <a16:creationId xmlns:a16="http://schemas.microsoft.com/office/drawing/2014/main" id="{05ABB9F7-09D5-444F-96ED-AD3C1A33D72F}"/>
                </a:ext>
              </a:extLst>
            </p:cNvPr>
            <p:cNvSpPr>
              <a:spLocks noChangeArrowheads="1"/>
            </p:cNvSpPr>
            <p:nvPr/>
          </p:nvSpPr>
          <p:spPr bwMode="auto">
            <a:xfrm>
              <a:off x="1200" y="2371"/>
              <a:ext cx="387" cy="260"/>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4521" name="Group 3166">
            <a:extLst>
              <a:ext uri="{FF2B5EF4-FFF2-40B4-BE49-F238E27FC236}">
                <a16:creationId xmlns:a16="http://schemas.microsoft.com/office/drawing/2014/main" id="{EEBC9446-87CA-417C-BF24-34E985DF84ED}"/>
              </a:ext>
            </a:extLst>
          </p:cNvPr>
          <p:cNvGrpSpPr>
            <a:grpSpLocks/>
          </p:cNvGrpSpPr>
          <p:nvPr/>
        </p:nvGrpSpPr>
        <p:grpSpPr bwMode="auto">
          <a:xfrm>
            <a:off x="2209800" y="3549650"/>
            <a:ext cx="11113" cy="150813"/>
            <a:chOff x="1392" y="2404"/>
            <a:chExt cx="7" cy="95"/>
          </a:xfrm>
        </p:grpSpPr>
        <p:sp>
          <p:nvSpPr>
            <p:cNvPr id="8092" name="Freeform 3164">
              <a:extLst>
                <a:ext uri="{FF2B5EF4-FFF2-40B4-BE49-F238E27FC236}">
                  <a16:creationId xmlns:a16="http://schemas.microsoft.com/office/drawing/2014/main" id="{18E3BE58-86C0-4C77-9BA1-D22C0720C9F3}"/>
                </a:ext>
              </a:extLst>
            </p:cNvPr>
            <p:cNvSpPr>
              <a:spLocks/>
            </p:cNvSpPr>
            <p:nvPr/>
          </p:nvSpPr>
          <p:spPr bwMode="auto">
            <a:xfrm>
              <a:off x="1392" y="2404"/>
              <a:ext cx="7" cy="95"/>
            </a:xfrm>
            <a:custGeom>
              <a:avLst/>
              <a:gdLst>
                <a:gd name="T0" fmla="*/ 7 w 44"/>
                <a:gd name="T1" fmla="*/ 2 h 616"/>
                <a:gd name="T2" fmla="*/ 0 w 44"/>
                <a:gd name="T3" fmla="*/ 2 h 616"/>
                <a:gd name="T4" fmla="*/ 0 w 44"/>
                <a:gd name="T5" fmla="*/ 2 h 616"/>
                <a:gd name="T6" fmla="*/ 0 w 44"/>
                <a:gd name="T7" fmla="*/ 95 h 616"/>
                <a:gd name="T8" fmla="*/ 7 w 44"/>
                <a:gd name="T9" fmla="*/ 2 h 6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4" h="616">
                  <a:moveTo>
                    <a:pt x="44" y="15"/>
                  </a:moveTo>
                  <a:cubicBezTo>
                    <a:pt x="30" y="15"/>
                    <a:pt x="15" y="15"/>
                    <a:pt x="0" y="15"/>
                  </a:cubicBezTo>
                  <a:cubicBezTo>
                    <a:pt x="0" y="0"/>
                    <a:pt x="0" y="15"/>
                    <a:pt x="0" y="15"/>
                  </a:cubicBezTo>
                  <a:lnTo>
                    <a:pt x="0" y="616"/>
                  </a:lnTo>
                  <a:lnTo>
                    <a:pt x="44" y="15"/>
                  </a:lnTo>
                  <a:close/>
                </a:path>
              </a:pathLst>
            </a:custGeom>
            <a:solidFill>
              <a:srgbClr val="808080"/>
            </a:solidFill>
            <a:ln w="0">
              <a:solidFill>
                <a:srgbClr val="000000"/>
              </a:solidFill>
              <a:prstDash val="solid"/>
              <a:round/>
              <a:headEnd/>
              <a:tailEnd/>
            </a:ln>
          </p:spPr>
          <p:txBody>
            <a:bodyPr/>
            <a:lstStyle/>
            <a:p>
              <a:endParaRPr lang="en-GB"/>
            </a:p>
          </p:txBody>
        </p:sp>
        <p:sp>
          <p:nvSpPr>
            <p:cNvPr id="8093" name="Freeform 3165">
              <a:extLst>
                <a:ext uri="{FF2B5EF4-FFF2-40B4-BE49-F238E27FC236}">
                  <a16:creationId xmlns:a16="http://schemas.microsoft.com/office/drawing/2014/main" id="{700BCA16-15E2-44BA-8262-C6C684688A76}"/>
                </a:ext>
              </a:extLst>
            </p:cNvPr>
            <p:cNvSpPr>
              <a:spLocks/>
            </p:cNvSpPr>
            <p:nvPr/>
          </p:nvSpPr>
          <p:spPr bwMode="auto">
            <a:xfrm>
              <a:off x="1392" y="2404"/>
              <a:ext cx="7" cy="95"/>
            </a:xfrm>
            <a:custGeom>
              <a:avLst/>
              <a:gdLst>
                <a:gd name="T0" fmla="*/ 7 w 44"/>
                <a:gd name="T1" fmla="*/ 2 h 616"/>
                <a:gd name="T2" fmla="*/ 0 w 44"/>
                <a:gd name="T3" fmla="*/ 2 h 616"/>
                <a:gd name="T4" fmla="*/ 0 w 44"/>
                <a:gd name="T5" fmla="*/ 2 h 616"/>
                <a:gd name="T6" fmla="*/ 0 w 44"/>
                <a:gd name="T7" fmla="*/ 95 h 616"/>
                <a:gd name="T8" fmla="*/ 7 w 44"/>
                <a:gd name="T9" fmla="*/ 2 h 6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4" h="616">
                  <a:moveTo>
                    <a:pt x="44" y="15"/>
                  </a:moveTo>
                  <a:cubicBezTo>
                    <a:pt x="30" y="15"/>
                    <a:pt x="15" y="15"/>
                    <a:pt x="0" y="15"/>
                  </a:cubicBezTo>
                  <a:cubicBezTo>
                    <a:pt x="0" y="0"/>
                    <a:pt x="0" y="15"/>
                    <a:pt x="0" y="15"/>
                  </a:cubicBezTo>
                  <a:lnTo>
                    <a:pt x="0" y="616"/>
                  </a:lnTo>
                  <a:lnTo>
                    <a:pt x="44" y="15"/>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522" name="Group 3169">
            <a:extLst>
              <a:ext uri="{FF2B5EF4-FFF2-40B4-BE49-F238E27FC236}">
                <a16:creationId xmlns:a16="http://schemas.microsoft.com/office/drawing/2014/main" id="{11B6CD18-8572-4C1C-9355-BA5202E74905}"/>
              </a:ext>
            </a:extLst>
          </p:cNvPr>
          <p:cNvGrpSpPr>
            <a:grpSpLocks/>
          </p:cNvGrpSpPr>
          <p:nvPr/>
        </p:nvGrpSpPr>
        <p:grpSpPr bwMode="auto">
          <a:xfrm>
            <a:off x="2209800" y="3552825"/>
            <a:ext cx="25400" cy="147638"/>
            <a:chOff x="1392" y="2406"/>
            <a:chExt cx="16" cy="93"/>
          </a:xfrm>
        </p:grpSpPr>
        <p:sp>
          <p:nvSpPr>
            <p:cNvPr id="8090" name="Freeform 3167">
              <a:extLst>
                <a:ext uri="{FF2B5EF4-FFF2-40B4-BE49-F238E27FC236}">
                  <a16:creationId xmlns:a16="http://schemas.microsoft.com/office/drawing/2014/main" id="{4399E742-6CFC-40F6-8A5C-C6EC9F02D989}"/>
                </a:ext>
              </a:extLst>
            </p:cNvPr>
            <p:cNvSpPr>
              <a:spLocks/>
            </p:cNvSpPr>
            <p:nvPr/>
          </p:nvSpPr>
          <p:spPr bwMode="auto">
            <a:xfrm>
              <a:off x="1392" y="2406"/>
              <a:ext cx="16" cy="93"/>
            </a:xfrm>
            <a:custGeom>
              <a:avLst/>
              <a:gdLst>
                <a:gd name="T0" fmla="*/ 16 w 105"/>
                <a:gd name="T1" fmla="*/ 0 h 600"/>
                <a:gd name="T2" fmla="*/ 7 w 105"/>
                <a:gd name="T3" fmla="*/ 0 h 600"/>
                <a:gd name="T4" fmla="*/ 0 w 105"/>
                <a:gd name="T5" fmla="*/ 93 h 600"/>
                <a:gd name="T6" fmla="*/ 16 w 105"/>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5" h="600">
                  <a:moveTo>
                    <a:pt x="105" y="0"/>
                  </a:moveTo>
                  <a:cubicBezTo>
                    <a:pt x="90" y="0"/>
                    <a:pt x="75" y="0"/>
                    <a:pt x="45" y="0"/>
                  </a:cubicBezTo>
                  <a:lnTo>
                    <a:pt x="0" y="600"/>
                  </a:lnTo>
                  <a:lnTo>
                    <a:pt x="105" y="0"/>
                  </a:lnTo>
                  <a:close/>
                </a:path>
              </a:pathLst>
            </a:custGeom>
            <a:solidFill>
              <a:srgbClr val="C0C0C0"/>
            </a:solidFill>
            <a:ln w="0">
              <a:solidFill>
                <a:srgbClr val="000000"/>
              </a:solidFill>
              <a:prstDash val="solid"/>
              <a:round/>
              <a:headEnd/>
              <a:tailEnd/>
            </a:ln>
          </p:spPr>
          <p:txBody>
            <a:bodyPr/>
            <a:lstStyle/>
            <a:p>
              <a:endParaRPr lang="en-GB"/>
            </a:p>
          </p:txBody>
        </p:sp>
        <p:sp>
          <p:nvSpPr>
            <p:cNvPr id="8091" name="Freeform 3168">
              <a:extLst>
                <a:ext uri="{FF2B5EF4-FFF2-40B4-BE49-F238E27FC236}">
                  <a16:creationId xmlns:a16="http://schemas.microsoft.com/office/drawing/2014/main" id="{BF449D1A-9062-45F8-9038-3D07B9C9AF97}"/>
                </a:ext>
              </a:extLst>
            </p:cNvPr>
            <p:cNvSpPr>
              <a:spLocks/>
            </p:cNvSpPr>
            <p:nvPr/>
          </p:nvSpPr>
          <p:spPr bwMode="auto">
            <a:xfrm>
              <a:off x="1392" y="2406"/>
              <a:ext cx="16" cy="93"/>
            </a:xfrm>
            <a:custGeom>
              <a:avLst/>
              <a:gdLst>
                <a:gd name="T0" fmla="*/ 16 w 105"/>
                <a:gd name="T1" fmla="*/ 0 h 600"/>
                <a:gd name="T2" fmla="*/ 7 w 105"/>
                <a:gd name="T3" fmla="*/ 0 h 600"/>
                <a:gd name="T4" fmla="*/ 0 w 105"/>
                <a:gd name="T5" fmla="*/ 93 h 600"/>
                <a:gd name="T6" fmla="*/ 16 w 105"/>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5" h="600">
                  <a:moveTo>
                    <a:pt x="105" y="0"/>
                  </a:moveTo>
                  <a:cubicBezTo>
                    <a:pt x="90" y="0"/>
                    <a:pt x="75" y="0"/>
                    <a:pt x="45" y="0"/>
                  </a:cubicBezTo>
                  <a:lnTo>
                    <a:pt x="0" y="600"/>
                  </a:lnTo>
                  <a:lnTo>
                    <a:pt x="105"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4523" name="Line 3170">
            <a:extLst>
              <a:ext uri="{FF2B5EF4-FFF2-40B4-BE49-F238E27FC236}">
                <a16:creationId xmlns:a16="http://schemas.microsoft.com/office/drawing/2014/main" id="{9F393344-D587-4DE6-BDA9-DBD6EE4AD784}"/>
              </a:ext>
            </a:extLst>
          </p:cNvPr>
          <p:cNvSpPr>
            <a:spLocks noChangeShapeType="1"/>
          </p:cNvSpPr>
          <p:nvPr/>
        </p:nvSpPr>
        <p:spPr bwMode="auto">
          <a:xfrm flipV="1">
            <a:off x="2209800" y="3556000"/>
            <a:ext cx="25400" cy="14446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4524" name="Group 3173">
            <a:extLst>
              <a:ext uri="{FF2B5EF4-FFF2-40B4-BE49-F238E27FC236}">
                <a16:creationId xmlns:a16="http://schemas.microsoft.com/office/drawing/2014/main" id="{A432FD87-500A-4C90-B311-70468A7B8930}"/>
              </a:ext>
            </a:extLst>
          </p:cNvPr>
          <p:cNvGrpSpPr>
            <a:grpSpLocks/>
          </p:cNvGrpSpPr>
          <p:nvPr/>
        </p:nvGrpSpPr>
        <p:grpSpPr bwMode="auto">
          <a:xfrm>
            <a:off x="2062163" y="3552825"/>
            <a:ext cx="298450" cy="298450"/>
            <a:chOff x="1299" y="2406"/>
            <a:chExt cx="188" cy="188"/>
          </a:xfrm>
        </p:grpSpPr>
        <p:sp>
          <p:nvSpPr>
            <p:cNvPr id="8088" name="Freeform 3171">
              <a:extLst>
                <a:ext uri="{FF2B5EF4-FFF2-40B4-BE49-F238E27FC236}">
                  <a16:creationId xmlns:a16="http://schemas.microsoft.com/office/drawing/2014/main" id="{52648CEA-C226-4E35-BFBA-2E0DFF90D64D}"/>
                </a:ext>
              </a:extLst>
            </p:cNvPr>
            <p:cNvSpPr>
              <a:spLocks/>
            </p:cNvSpPr>
            <p:nvPr/>
          </p:nvSpPr>
          <p:spPr bwMode="auto">
            <a:xfrm>
              <a:off x="1299" y="2406"/>
              <a:ext cx="188" cy="188"/>
            </a:xfrm>
            <a:custGeom>
              <a:avLst/>
              <a:gdLst>
                <a:gd name="T0" fmla="*/ 93 w 1223"/>
                <a:gd name="T1" fmla="*/ 0 h 1217"/>
                <a:gd name="T2" fmla="*/ 0 w 1223"/>
                <a:gd name="T3" fmla="*/ 93 h 1217"/>
                <a:gd name="T4" fmla="*/ 93 w 1223"/>
                <a:gd name="T5" fmla="*/ 188 h 1217"/>
                <a:gd name="T6" fmla="*/ 188 w 1223"/>
                <a:gd name="T7" fmla="*/ 93 h 1217"/>
                <a:gd name="T8" fmla="*/ 109 w 1223"/>
                <a:gd name="T9" fmla="*/ 0 h 1217"/>
                <a:gd name="T10" fmla="*/ 93 w 1223"/>
                <a:gd name="T11" fmla="*/ 93 h 1217"/>
                <a:gd name="T12" fmla="*/ 93 w 1223"/>
                <a:gd name="T13" fmla="*/ 0 h 12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3" h="1217">
                  <a:moveTo>
                    <a:pt x="604" y="0"/>
                  </a:moveTo>
                  <a:cubicBezTo>
                    <a:pt x="263" y="0"/>
                    <a:pt x="0" y="262"/>
                    <a:pt x="0" y="601"/>
                  </a:cubicBezTo>
                  <a:cubicBezTo>
                    <a:pt x="0" y="940"/>
                    <a:pt x="263" y="1217"/>
                    <a:pt x="604" y="1217"/>
                  </a:cubicBezTo>
                  <a:cubicBezTo>
                    <a:pt x="944" y="1217"/>
                    <a:pt x="1223" y="940"/>
                    <a:pt x="1223" y="601"/>
                  </a:cubicBezTo>
                  <a:cubicBezTo>
                    <a:pt x="1223" y="308"/>
                    <a:pt x="1006" y="47"/>
                    <a:pt x="712" y="0"/>
                  </a:cubicBezTo>
                  <a:lnTo>
                    <a:pt x="604" y="601"/>
                  </a:lnTo>
                  <a:lnTo>
                    <a:pt x="604" y="0"/>
                  </a:lnTo>
                  <a:close/>
                </a:path>
              </a:pathLst>
            </a:custGeom>
            <a:solidFill>
              <a:srgbClr val="FFFFFF"/>
            </a:solidFill>
            <a:ln w="0">
              <a:solidFill>
                <a:srgbClr val="000000"/>
              </a:solidFill>
              <a:prstDash val="solid"/>
              <a:round/>
              <a:headEnd/>
              <a:tailEnd/>
            </a:ln>
          </p:spPr>
          <p:txBody>
            <a:bodyPr/>
            <a:lstStyle/>
            <a:p>
              <a:endParaRPr lang="en-GB"/>
            </a:p>
          </p:txBody>
        </p:sp>
        <p:sp>
          <p:nvSpPr>
            <p:cNvPr id="8089" name="Freeform 3172">
              <a:extLst>
                <a:ext uri="{FF2B5EF4-FFF2-40B4-BE49-F238E27FC236}">
                  <a16:creationId xmlns:a16="http://schemas.microsoft.com/office/drawing/2014/main" id="{820EF76C-8305-4603-AB2F-A2FA6162360E}"/>
                </a:ext>
              </a:extLst>
            </p:cNvPr>
            <p:cNvSpPr>
              <a:spLocks/>
            </p:cNvSpPr>
            <p:nvPr/>
          </p:nvSpPr>
          <p:spPr bwMode="auto">
            <a:xfrm>
              <a:off x="1299" y="2406"/>
              <a:ext cx="188" cy="188"/>
            </a:xfrm>
            <a:custGeom>
              <a:avLst/>
              <a:gdLst>
                <a:gd name="T0" fmla="*/ 93 w 1223"/>
                <a:gd name="T1" fmla="*/ 0 h 1217"/>
                <a:gd name="T2" fmla="*/ 0 w 1223"/>
                <a:gd name="T3" fmla="*/ 93 h 1217"/>
                <a:gd name="T4" fmla="*/ 93 w 1223"/>
                <a:gd name="T5" fmla="*/ 188 h 1217"/>
                <a:gd name="T6" fmla="*/ 188 w 1223"/>
                <a:gd name="T7" fmla="*/ 93 h 1217"/>
                <a:gd name="T8" fmla="*/ 109 w 1223"/>
                <a:gd name="T9" fmla="*/ 0 h 1217"/>
                <a:gd name="T10" fmla="*/ 93 w 1223"/>
                <a:gd name="T11" fmla="*/ 93 h 1217"/>
                <a:gd name="T12" fmla="*/ 93 w 1223"/>
                <a:gd name="T13" fmla="*/ 0 h 12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3" h="1217">
                  <a:moveTo>
                    <a:pt x="604" y="0"/>
                  </a:moveTo>
                  <a:cubicBezTo>
                    <a:pt x="263" y="0"/>
                    <a:pt x="0" y="262"/>
                    <a:pt x="0" y="601"/>
                  </a:cubicBezTo>
                  <a:cubicBezTo>
                    <a:pt x="0" y="940"/>
                    <a:pt x="263" y="1217"/>
                    <a:pt x="604" y="1217"/>
                  </a:cubicBezTo>
                  <a:cubicBezTo>
                    <a:pt x="944" y="1217"/>
                    <a:pt x="1223" y="940"/>
                    <a:pt x="1223" y="601"/>
                  </a:cubicBezTo>
                  <a:cubicBezTo>
                    <a:pt x="1223" y="308"/>
                    <a:pt x="1006" y="47"/>
                    <a:pt x="712" y="0"/>
                  </a:cubicBezTo>
                  <a:lnTo>
                    <a:pt x="604" y="601"/>
                  </a:lnTo>
                  <a:lnTo>
                    <a:pt x="604"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4525" name="Line 3174">
            <a:extLst>
              <a:ext uri="{FF2B5EF4-FFF2-40B4-BE49-F238E27FC236}">
                <a16:creationId xmlns:a16="http://schemas.microsoft.com/office/drawing/2014/main" id="{E99E7CF1-F4FB-4327-84E2-931C3759EC3D}"/>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26" name="Line 3175">
            <a:extLst>
              <a:ext uri="{FF2B5EF4-FFF2-40B4-BE49-F238E27FC236}">
                <a16:creationId xmlns:a16="http://schemas.microsoft.com/office/drawing/2014/main" id="{74FE5E94-CF67-4345-85B1-DAED3F7647B1}"/>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27" name="Line 3176">
            <a:extLst>
              <a:ext uri="{FF2B5EF4-FFF2-40B4-BE49-F238E27FC236}">
                <a16:creationId xmlns:a16="http://schemas.microsoft.com/office/drawing/2014/main" id="{C1CABFD0-CF92-458A-9B00-708E749F2356}"/>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28" name="Line 3177">
            <a:extLst>
              <a:ext uri="{FF2B5EF4-FFF2-40B4-BE49-F238E27FC236}">
                <a16:creationId xmlns:a16="http://schemas.microsoft.com/office/drawing/2014/main" id="{811642B4-FB20-42F9-9954-BF83FBBEF46F}"/>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29" name="Line 3178">
            <a:extLst>
              <a:ext uri="{FF2B5EF4-FFF2-40B4-BE49-F238E27FC236}">
                <a16:creationId xmlns:a16="http://schemas.microsoft.com/office/drawing/2014/main" id="{AC46828C-3193-4377-BE83-12AB6B1D839A}"/>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30" name="Line 3179">
            <a:extLst>
              <a:ext uri="{FF2B5EF4-FFF2-40B4-BE49-F238E27FC236}">
                <a16:creationId xmlns:a16="http://schemas.microsoft.com/office/drawing/2014/main" id="{1B5E16DB-AC98-4265-8F48-2554F7077643}"/>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31" name="Line 3180">
            <a:extLst>
              <a:ext uri="{FF2B5EF4-FFF2-40B4-BE49-F238E27FC236}">
                <a16:creationId xmlns:a16="http://schemas.microsoft.com/office/drawing/2014/main" id="{6EA664AF-E193-44B7-BFD2-63EF3770F479}"/>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32" name="Line 3181">
            <a:extLst>
              <a:ext uri="{FF2B5EF4-FFF2-40B4-BE49-F238E27FC236}">
                <a16:creationId xmlns:a16="http://schemas.microsoft.com/office/drawing/2014/main" id="{9B817F87-2775-48AC-9B3D-CDC85D5916B8}"/>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33" name="Line 3182">
            <a:extLst>
              <a:ext uri="{FF2B5EF4-FFF2-40B4-BE49-F238E27FC236}">
                <a16:creationId xmlns:a16="http://schemas.microsoft.com/office/drawing/2014/main" id="{A777BE1E-32A4-4A1C-B50D-C4262745E642}"/>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34" name="Line 3183">
            <a:extLst>
              <a:ext uri="{FF2B5EF4-FFF2-40B4-BE49-F238E27FC236}">
                <a16:creationId xmlns:a16="http://schemas.microsoft.com/office/drawing/2014/main" id="{6918E9F0-E34E-4DEB-B562-631A88A4406D}"/>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35" name="Line 3184">
            <a:extLst>
              <a:ext uri="{FF2B5EF4-FFF2-40B4-BE49-F238E27FC236}">
                <a16:creationId xmlns:a16="http://schemas.microsoft.com/office/drawing/2014/main" id="{EBD6895E-2B9B-46B9-B43B-9CBA7BD509F1}"/>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36" name="Line 3185">
            <a:extLst>
              <a:ext uri="{FF2B5EF4-FFF2-40B4-BE49-F238E27FC236}">
                <a16:creationId xmlns:a16="http://schemas.microsoft.com/office/drawing/2014/main" id="{EC4CA312-132F-4D0E-923D-E87F2D06A580}"/>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37" name="Line 3186">
            <a:extLst>
              <a:ext uri="{FF2B5EF4-FFF2-40B4-BE49-F238E27FC236}">
                <a16:creationId xmlns:a16="http://schemas.microsoft.com/office/drawing/2014/main" id="{767F91BE-9132-43D1-A31B-402B4112A08B}"/>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38" name="Line 3187">
            <a:extLst>
              <a:ext uri="{FF2B5EF4-FFF2-40B4-BE49-F238E27FC236}">
                <a16:creationId xmlns:a16="http://schemas.microsoft.com/office/drawing/2014/main" id="{A5A390F8-DB23-4E92-845F-E9331B973B66}"/>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39" name="Line 3188">
            <a:extLst>
              <a:ext uri="{FF2B5EF4-FFF2-40B4-BE49-F238E27FC236}">
                <a16:creationId xmlns:a16="http://schemas.microsoft.com/office/drawing/2014/main" id="{F4602AAC-7281-4604-A911-F71873B4A2B8}"/>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40" name="Line 3189">
            <a:extLst>
              <a:ext uri="{FF2B5EF4-FFF2-40B4-BE49-F238E27FC236}">
                <a16:creationId xmlns:a16="http://schemas.microsoft.com/office/drawing/2014/main" id="{6196D3F5-DB9B-4AF8-8436-7E9EF796CC88}"/>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41" name="Line 3190">
            <a:extLst>
              <a:ext uri="{FF2B5EF4-FFF2-40B4-BE49-F238E27FC236}">
                <a16:creationId xmlns:a16="http://schemas.microsoft.com/office/drawing/2014/main" id="{59D775E3-65D2-4199-A55A-49516E2A3237}"/>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42" name="Line 3191">
            <a:extLst>
              <a:ext uri="{FF2B5EF4-FFF2-40B4-BE49-F238E27FC236}">
                <a16:creationId xmlns:a16="http://schemas.microsoft.com/office/drawing/2014/main" id="{D2762B26-A1F8-4F53-AD97-1CB5195C2CF9}"/>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43" name="Line 3192">
            <a:extLst>
              <a:ext uri="{FF2B5EF4-FFF2-40B4-BE49-F238E27FC236}">
                <a16:creationId xmlns:a16="http://schemas.microsoft.com/office/drawing/2014/main" id="{F2153B5A-50DB-4BB9-99A8-B5FF48B67829}"/>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44" name="Line 3193">
            <a:extLst>
              <a:ext uri="{FF2B5EF4-FFF2-40B4-BE49-F238E27FC236}">
                <a16:creationId xmlns:a16="http://schemas.microsoft.com/office/drawing/2014/main" id="{E9708F65-FF9F-4442-B730-A328413193B0}"/>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45" name="Line 3194">
            <a:extLst>
              <a:ext uri="{FF2B5EF4-FFF2-40B4-BE49-F238E27FC236}">
                <a16:creationId xmlns:a16="http://schemas.microsoft.com/office/drawing/2014/main" id="{9F0A8412-E63B-4188-A966-3E10439566B0}"/>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46" name="Line 3195">
            <a:extLst>
              <a:ext uri="{FF2B5EF4-FFF2-40B4-BE49-F238E27FC236}">
                <a16:creationId xmlns:a16="http://schemas.microsoft.com/office/drawing/2014/main" id="{14038609-03FC-404A-BE1A-336EED91B553}"/>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47" name="Line 3196">
            <a:extLst>
              <a:ext uri="{FF2B5EF4-FFF2-40B4-BE49-F238E27FC236}">
                <a16:creationId xmlns:a16="http://schemas.microsoft.com/office/drawing/2014/main" id="{02F8B76F-6C81-4706-A605-2142F49AD5FC}"/>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48" name="Line 3197">
            <a:extLst>
              <a:ext uri="{FF2B5EF4-FFF2-40B4-BE49-F238E27FC236}">
                <a16:creationId xmlns:a16="http://schemas.microsoft.com/office/drawing/2014/main" id="{40F1ED5E-5A15-4C9A-A7E0-2613DFC05323}"/>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49" name="Line 3198">
            <a:extLst>
              <a:ext uri="{FF2B5EF4-FFF2-40B4-BE49-F238E27FC236}">
                <a16:creationId xmlns:a16="http://schemas.microsoft.com/office/drawing/2014/main" id="{D7BE86F5-EF0F-4FE4-AAE0-5FC335BB2B9E}"/>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50" name="Line 3199">
            <a:extLst>
              <a:ext uri="{FF2B5EF4-FFF2-40B4-BE49-F238E27FC236}">
                <a16:creationId xmlns:a16="http://schemas.microsoft.com/office/drawing/2014/main" id="{18B24A74-AE82-4F35-B91F-F80AD772E177}"/>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51" name="Line 3200">
            <a:extLst>
              <a:ext uri="{FF2B5EF4-FFF2-40B4-BE49-F238E27FC236}">
                <a16:creationId xmlns:a16="http://schemas.microsoft.com/office/drawing/2014/main" id="{DB3BBA3B-9808-45B8-B9D6-F112AAF3D42B}"/>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52" name="Line 3201">
            <a:extLst>
              <a:ext uri="{FF2B5EF4-FFF2-40B4-BE49-F238E27FC236}">
                <a16:creationId xmlns:a16="http://schemas.microsoft.com/office/drawing/2014/main" id="{F0D36383-B31E-46BA-947D-944401C07B33}"/>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53" name="Line 3202">
            <a:extLst>
              <a:ext uri="{FF2B5EF4-FFF2-40B4-BE49-F238E27FC236}">
                <a16:creationId xmlns:a16="http://schemas.microsoft.com/office/drawing/2014/main" id="{27A07547-08BE-41E9-8421-2F97717C8432}"/>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54" name="Line 3203">
            <a:extLst>
              <a:ext uri="{FF2B5EF4-FFF2-40B4-BE49-F238E27FC236}">
                <a16:creationId xmlns:a16="http://schemas.microsoft.com/office/drawing/2014/main" id="{90830155-3575-45F4-BDA8-EDA395051761}"/>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55" name="Line 3204">
            <a:extLst>
              <a:ext uri="{FF2B5EF4-FFF2-40B4-BE49-F238E27FC236}">
                <a16:creationId xmlns:a16="http://schemas.microsoft.com/office/drawing/2014/main" id="{4EAD247E-DA00-4CB1-9E78-DE67C5B52CFD}"/>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56" name="Line 3205">
            <a:extLst>
              <a:ext uri="{FF2B5EF4-FFF2-40B4-BE49-F238E27FC236}">
                <a16:creationId xmlns:a16="http://schemas.microsoft.com/office/drawing/2014/main" id="{B3D47475-90B4-4945-B73B-CFEC6F26F3C3}"/>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57" name="Line 3206">
            <a:extLst>
              <a:ext uri="{FF2B5EF4-FFF2-40B4-BE49-F238E27FC236}">
                <a16:creationId xmlns:a16="http://schemas.microsoft.com/office/drawing/2014/main" id="{329CB534-C130-4FC2-B14F-05C81F79ACFB}"/>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58" name="Line 3207">
            <a:extLst>
              <a:ext uri="{FF2B5EF4-FFF2-40B4-BE49-F238E27FC236}">
                <a16:creationId xmlns:a16="http://schemas.microsoft.com/office/drawing/2014/main" id="{35CAB45E-6B09-4AC0-8F74-69D06412DCDA}"/>
              </a:ext>
            </a:extLst>
          </p:cNvPr>
          <p:cNvSpPr>
            <a:spLocks noChangeShapeType="1"/>
          </p:cNvSpPr>
          <p:nvPr/>
        </p:nvSpPr>
        <p:spPr bwMode="auto">
          <a:xfrm flipV="1">
            <a:off x="220980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59" name="Rectangle 3208">
            <a:extLst>
              <a:ext uri="{FF2B5EF4-FFF2-40B4-BE49-F238E27FC236}">
                <a16:creationId xmlns:a16="http://schemas.microsoft.com/office/drawing/2014/main" id="{D9BF2D87-8164-4EA4-982A-B8AEF0930A96}"/>
              </a:ext>
            </a:extLst>
          </p:cNvPr>
          <p:cNvSpPr>
            <a:spLocks noChangeArrowheads="1"/>
          </p:cNvSpPr>
          <p:nvPr/>
        </p:nvSpPr>
        <p:spPr bwMode="auto">
          <a:xfrm>
            <a:off x="1905000" y="3497263"/>
            <a:ext cx="614363" cy="412750"/>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4560" name="Group 3211">
            <a:extLst>
              <a:ext uri="{FF2B5EF4-FFF2-40B4-BE49-F238E27FC236}">
                <a16:creationId xmlns:a16="http://schemas.microsoft.com/office/drawing/2014/main" id="{577169B8-D6E9-4610-95D3-C826D3712A62}"/>
              </a:ext>
            </a:extLst>
          </p:cNvPr>
          <p:cNvGrpSpPr>
            <a:grpSpLocks/>
          </p:cNvGrpSpPr>
          <p:nvPr/>
        </p:nvGrpSpPr>
        <p:grpSpPr bwMode="auto">
          <a:xfrm>
            <a:off x="2557463" y="3497263"/>
            <a:ext cx="615950" cy="412750"/>
            <a:chOff x="1611" y="2371"/>
            <a:chExt cx="388" cy="260"/>
          </a:xfrm>
        </p:grpSpPr>
        <p:sp>
          <p:nvSpPr>
            <p:cNvPr id="8086" name="Rectangle 3209">
              <a:extLst>
                <a:ext uri="{FF2B5EF4-FFF2-40B4-BE49-F238E27FC236}">
                  <a16:creationId xmlns:a16="http://schemas.microsoft.com/office/drawing/2014/main" id="{E3EEFC7E-4871-4E46-BFA2-5C785B193FD1}"/>
                </a:ext>
              </a:extLst>
            </p:cNvPr>
            <p:cNvSpPr>
              <a:spLocks noChangeArrowheads="1"/>
            </p:cNvSpPr>
            <p:nvPr/>
          </p:nvSpPr>
          <p:spPr bwMode="auto">
            <a:xfrm>
              <a:off x="1611" y="2371"/>
              <a:ext cx="388" cy="2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8087" name="Rectangle 3210">
              <a:extLst>
                <a:ext uri="{FF2B5EF4-FFF2-40B4-BE49-F238E27FC236}">
                  <a16:creationId xmlns:a16="http://schemas.microsoft.com/office/drawing/2014/main" id="{ADF5863C-D51D-477B-A4CF-30760BBED318}"/>
                </a:ext>
              </a:extLst>
            </p:cNvPr>
            <p:cNvSpPr>
              <a:spLocks noChangeArrowheads="1"/>
            </p:cNvSpPr>
            <p:nvPr/>
          </p:nvSpPr>
          <p:spPr bwMode="auto">
            <a:xfrm>
              <a:off x="1611" y="2371"/>
              <a:ext cx="388" cy="260"/>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4561" name="Group 3214">
            <a:extLst>
              <a:ext uri="{FF2B5EF4-FFF2-40B4-BE49-F238E27FC236}">
                <a16:creationId xmlns:a16="http://schemas.microsoft.com/office/drawing/2014/main" id="{17FC0F3F-406F-4B30-B4CE-A89D02B0FD53}"/>
              </a:ext>
            </a:extLst>
          </p:cNvPr>
          <p:cNvGrpSpPr>
            <a:grpSpLocks/>
          </p:cNvGrpSpPr>
          <p:nvPr/>
        </p:nvGrpSpPr>
        <p:grpSpPr bwMode="auto">
          <a:xfrm>
            <a:off x="2863850" y="3549650"/>
            <a:ext cx="25400" cy="150813"/>
            <a:chOff x="1804" y="2404"/>
            <a:chExt cx="16" cy="95"/>
          </a:xfrm>
        </p:grpSpPr>
        <p:sp>
          <p:nvSpPr>
            <p:cNvPr id="8084" name="Freeform 3212">
              <a:extLst>
                <a:ext uri="{FF2B5EF4-FFF2-40B4-BE49-F238E27FC236}">
                  <a16:creationId xmlns:a16="http://schemas.microsoft.com/office/drawing/2014/main" id="{FD36EC7C-EB6B-46FC-9A88-A96596FF7A01}"/>
                </a:ext>
              </a:extLst>
            </p:cNvPr>
            <p:cNvSpPr>
              <a:spLocks/>
            </p:cNvSpPr>
            <p:nvPr/>
          </p:nvSpPr>
          <p:spPr bwMode="auto">
            <a:xfrm>
              <a:off x="1804" y="2404"/>
              <a:ext cx="16" cy="95"/>
            </a:xfrm>
            <a:custGeom>
              <a:avLst/>
              <a:gdLst>
                <a:gd name="T0" fmla="*/ 16 w 106"/>
                <a:gd name="T1" fmla="*/ 2 h 616"/>
                <a:gd name="T2" fmla="*/ 0 w 106"/>
                <a:gd name="T3" fmla="*/ 2 h 616"/>
                <a:gd name="T4" fmla="*/ 0 w 106"/>
                <a:gd name="T5" fmla="*/ 2 h 616"/>
                <a:gd name="T6" fmla="*/ 0 w 106"/>
                <a:gd name="T7" fmla="*/ 95 h 616"/>
                <a:gd name="T8" fmla="*/ 16 w 106"/>
                <a:gd name="T9" fmla="*/ 2 h 6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6" h="616">
                  <a:moveTo>
                    <a:pt x="106" y="15"/>
                  </a:moveTo>
                  <a:cubicBezTo>
                    <a:pt x="60" y="15"/>
                    <a:pt x="30" y="15"/>
                    <a:pt x="0" y="15"/>
                  </a:cubicBezTo>
                  <a:cubicBezTo>
                    <a:pt x="0" y="0"/>
                    <a:pt x="0" y="15"/>
                    <a:pt x="0" y="15"/>
                  </a:cubicBezTo>
                  <a:lnTo>
                    <a:pt x="0" y="616"/>
                  </a:lnTo>
                  <a:lnTo>
                    <a:pt x="106" y="15"/>
                  </a:lnTo>
                  <a:close/>
                </a:path>
              </a:pathLst>
            </a:custGeom>
            <a:solidFill>
              <a:srgbClr val="808080"/>
            </a:solidFill>
            <a:ln w="0">
              <a:solidFill>
                <a:srgbClr val="000000"/>
              </a:solidFill>
              <a:prstDash val="solid"/>
              <a:round/>
              <a:headEnd/>
              <a:tailEnd/>
            </a:ln>
          </p:spPr>
          <p:txBody>
            <a:bodyPr/>
            <a:lstStyle/>
            <a:p>
              <a:endParaRPr lang="en-GB"/>
            </a:p>
          </p:txBody>
        </p:sp>
        <p:sp>
          <p:nvSpPr>
            <p:cNvPr id="8085" name="Freeform 3213">
              <a:extLst>
                <a:ext uri="{FF2B5EF4-FFF2-40B4-BE49-F238E27FC236}">
                  <a16:creationId xmlns:a16="http://schemas.microsoft.com/office/drawing/2014/main" id="{E427345C-D8D5-40F1-962B-699D846F89C1}"/>
                </a:ext>
              </a:extLst>
            </p:cNvPr>
            <p:cNvSpPr>
              <a:spLocks/>
            </p:cNvSpPr>
            <p:nvPr/>
          </p:nvSpPr>
          <p:spPr bwMode="auto">
            <a:xfrm>
              <a:off x="1804" y="2404"/>
              <a:ext cx="16" cy="95"/>
            </a:xfrm>
            <a:custGeom>
              <a:avLst/>
              <a:gdLst>
                <a:gd name="T0" fmla="*/ 16 w 106"/>
                <a:gd name="T1" fmla="*/ 2 h 616"/>
                <a:gd name="T2" fmla="*/ 0 w 106"/>
                <a:gd name="T3" fmla="*/ 2 h 616"/>
                <a:gd name="T4" fmla="*/ 0 w 106"/>
                <a:gd name="T5" fmla="*/ 2 h 616"/>
                <a:gd name="T6" fmla="*/ 0 w 106"/>
                <a:gd name="T7" fmla="*/ 95 h 616"/>
                <a:gd name="T8" fmla="*/ 16 w 106"/>
                <a:gd name="T9" fmla="*/ 2 h 6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6" h="616">
                  <a:moveTo>
                    <a:pt x="106" y="15"/>
                  </a:moveTo>
                  <a:cubicBezTo>
                    <a:pt x="60" y="15"/>
                    <a:pt x="30" y="15"/>
                    <a:pt x="0" y="15"/>
                  </a:cubicBezTo>
                  <a:cubicBezTo>
                    <a:pt x="0" y="0"/>
                    <a:pt x="0" y="15"/>
                    <a:pt x="0" y="15"/>
                  </a:cubicBezTo>
                  <a:lnTo>
                    <a:pt x="0" y="616"/>
                  </a:lnTo>
                  <a:lnTo>
                    <a:pt x="106" y="15"/>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562" name="Group 3217">
            <a:extLst>
              <a:ext uri="{FF2B5EF4-FFF2-40B4-BE49-F238E27FC236}">
                <a16:creationId xmlns:a16="http://schemas.microsoft.com/office/drawing/2014/main" id="{36A686CE-4D25-4932-95C3-88FEF16F1F9D}"/>
              </a:ext>
            </a:extLst>
          </p:cNvPr>
          <p:cNvGrpSpPr>
            <a:grpSpLocks/>
          </p:cNvGrpSpPr>
          <p:nvPr/>
        </p:nvGrpSpPr>
        <p:grpSpPr bwMode="auto">
          <a:xfrm>
            <a:off x="2863850" y="3552825"/>
            <a:ext cx="82550" cy="147638"/>
            <a:chOff x="1804" y="2406"/>
            <a:chExt cx="52" cy="93"/>
          </a:xfrm>
        </p:grpSpPr>
        <p:sp>
          <p:nvSpPr>
            <p:cNvPr id="8082" name="Freeform 3215">
              <a:extLst>
                <a:ext uri="{FF2B5EF4-FFF2-40B4-BE49-F238E27FC236}">
                  <a16:creationId xmlns:a16="http://schemas.microsoft.com/office/drawing/2014/main" id="{FA1E0D80-A619-4494-9216-D3C748488AD2}"/>
                </a:ext>
              </a:extLst>
            </p:cNvPr>
            <p:cNvSpPr>
              <a:spLocks/>
            </p:cNvSpPr>
            <p:nvPr/>
          </p:nvSpPr>
          <p:spPr bwMode="auto">
            <a:xfrm>
              <a:off x="1804" y="2406"/>
              <a:ext cx="52" cy="93"/>
            </a:xfrm>
            <a:custGeom>
              <a:avLst/>
              <a:gdLst>
                <a:gd name="T0" fmla="*/ 52 w 339"/>
                <a:gd name="T1" fmla="*/ 14 h 600"/>
                <a:gd name="T2" fmla="*/ 17 w 339"/>
                <a:gd name="T3" fmla="*/ 0 h 600"/>
                <a:gd name="T4" fmla="*/ 0 w 339"/>
                <a:gd name="T5" fmla="*/ 93 h 600"/>
                <a:gd name="T6" fmla="*/ 52 w 339"/>
                <a:gd name="T7" fmla="*/ 14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9" h="600">
                  <a:moveTo>
                    <a:pt x="339" y="93"/>
                  </a:moveTo>
                  <a:cubicBezTo>
                    <a:pt x="262" y="47"/>
                    <a:pt x="185" y="16"/>
                    <a:pt x="108" y="0"/>
                  </a:cubicBezTo>
                  <a:lnTo>
                    <a:pt x="0" y="600"/>
                  </a:lnTo>
                  <a:lnTo>
                    <a:pt x="339" y="93"/>
                  </a:lnTo>
                  <a:close/>
                </a:path>
              </a:pathLst>
            </a:custGeom>
            <a:solidFill>
              <a:srgbClr val="C0C0C0"/>
            </a:solidFill>
            <a:ln w="0">
              <a:solidFill>
                <a:srgbClr val="000000"/>
              </a:solidFill>
              <a:prstDash val="solid"/>
              <a:round/>
              <a:headEnd/>
              <a:tailEnd/>
            </a:ln>
          </p:spPr>
          <p:txBody>
            <a:bodyPr/>
            <a:lstStyle/>
            <a:p>
              <a:endParaRPr lang="en-GB"/>
            </a:p>
          </p:txBody>
        </p:sp>
        <p:sp>
          <p:nvSpPr>
            <p:cNvPr id="8083" name="Freeform 3216">
              <a:extLst>
                <a:ext uri="{FF2B5EF4-FFF2-40B4-BE49-F238E27FC236}">
                  <a16:creationId xmlns:a16="http://schemas.microsoft.com/office/drawing/2014/main" id="{FEA3CDB1-59AA-48EE-81B6-1F2B5FC201F7}"/>
                </a:ext>
              </a:extLst>
            </p:cNvPr>
            <p:cNvSpPr>
              <a:spLocks/>
            </p:cNvSpPr>
            <p:nvPr/>
          </p:nvSpPr>
          <p:spPr bwMode="auto">
            <a:xfrm>
              <a:off x="1804" y="2406"/>
              <a:ext cx="52" cy="93"/>
            </a:xfrm>
            <a:custGeom>
              <a:avLst/>
              <a:gdLst>
                <a:gd name="T0" fmla="*/ 52 w 339"/>
                <a:gd name="T1" fmla="*/ 14 h 600"/>
                <a:gd name="T2" fmla="*/ 17 w 339"/>
                <a:gd name="T3" fmla="*/ 0 h 600"/>
                <a:gd name="T4" fmla="*/ 0 w 339"/>
                <a:gd name="T5" fmla="*/ 93 h 600"/>
                <a:gd name="T6" fmla="*/ 52 w 339"/>
                <a:gd name="T7" fmla="*/ 14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9" h="600">
                  <a:moveTo>
                    <a:pt x="339" y="93"/>
                  </a:moveTo>
                  <a:cubicBezTo>
                    <a:pt x="262" y="47"/>
                    <a:pt x="185" y="16"/>
                    <a:pt x="108" y="0"/>
                  </a:cubicBezTo>
                  <a:lnTo>
                    <a:pt x="0" y="600"/>
                  </a:lnTo>
                  <a:lnTo>
                    <a:pt x="339" y="93"/>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563" name="Group 3220">
            <a:extLst>
              <a:ext uri="{FF2B5EF4-FFF2-40B4-BE49-F238E27FC236}">
                <a16:creationId xmlns:a16="http://schemas.microsoft.com/office/drawing/2014/main" id="{23817812-5C21-4BEE-AC11-A403C64B9F82}"/>
              </a:ext>
            </a:extLst>
          </p:cNvPr>
          <p:cNvGrpSpPr>
            <a:grpSpLocks/>
          </p:cNvGrpSpPr>
          <p:nvPr/>
        </p:nvGrpSpPr>
        <p:grpSpPr bwMode="auto">
          <a:xfrm>
            <a:off x="2863850" y="3575050"/>
            <a:ext cx="107950" cy="125413"/>
            <a:chOff x="1804" y="2420"/>
            <a:chExt cx="68" cy="79"/>
          </a:xfrm>
        </p:grpSpPr>
        <p:sp>
          <p:nvSpPr>
            <p:cNvPr id="8080" name="Freeform 3218">
              <a:extLst>
                <a:ext uri="{FF2B5EF4-FFF2-40B4-BE49-F238E27FC236}">
                  <a16:creationId xmlns:a16="http://schemas.microsoft.com/office/drawing/2014/main" id="{E7F31511-0E84-4B5F-A648-7434BF048472}"/>
                </a:ext>
              </a:extLst>
            </p:cNvPr>
            <p:cNvSpPr>
              <a:spLocks/>
            </p:cNvSpPr>
            <p:nvPr/>
          </p:nvSpPr>
          <p:spPr bwMode="auto">
            <a:xfrm>
              <a:off x="1804" y="2420"/>
              <a:ext cx="68" cy="79"/>
            </a:xfrm>
            <a:custGeom>
              <a:avLst/>
              <a:gdLst>
                <a:gd name="T0" fmla="*/ 68 w 445"/>
                <a:gd name="T1" fmla="*/ 14 h 511"/>
                <a:gd name="T2" fmla="*/ 51 w 445"/>
                <a:gd name="T3" fmla="*/ 0 h 511"/>
                <a:gd name="T4" fmla="*/ 0 w 445"/>
                <a:gd name="T5" fmla="*/ 79 h 511"/>
                <a:gd name="T6" fmla="*/ 68 w 445"/>
                <a:gd name="T7" fmla="*/ 14 h 51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5" h="511">
                  <a:moveTo>
                    <a:pt x="445" y="93"/>
                  </a:moveTo>
                  <a:cubicBezTo>
                    <a:pt x="414" y="62"/>
                    <a:pt x="368" y="31"/>
                    <a:pt x="337" y="0"/>
                  </a:cubicBezTo>
                  <a:lnTo>
                    <a:pt x="0" y="511"/>
                  </a:lnTo>
                  <a:lnTo>
                    <a:pt x="445" y="93"/>
                  </a:lnTo>
                  <a:close/>
                </a:path>
              </a:pathLst>
            </a:custGeom>
            <a:solidFill>
              <a:srgbClr val="000000"/>
            </a:solidFill>
            <a:ln w="0">
              <a:solidFill>
                <a:srgbClr val="000000"/>
              </a:solidFill>
              <a:prstDash val="solid"/>
              <a:round/>
              <a:headEnd/>
              <a:tailEnd/>
            </a:ln>
          </p:spPr>
          <p:txBody>
            <a:bodyPr/>
            <a:lstStyle/>
            <a:p>
              <a:endParaRPr lang="en-GB"/>
            </a:p>
          </p:txBody>
        </p:sp>
        <p:sp>
          <p:nvSpPr>
            <p:cNvPr id="8081" name="Freeform 3219">
              <a:extLst>
                <a:ext uri="{FF2B5EF4-FFF2-40B4-BE49-F238E27FC236}">
                  <a16:creationId xmlns:a16="http://schemas.microsoft.com/office/drawing/2014/main" id="{998CDDA6-B6C1-4FCA-939C-60AD2AC20E0F}"/>
                </a:ext>
              </a:extLst>
            </p:cNvPr>
            <p:cNvSpPr>
              <a:spLocks/>
            </p:cNvSpPr>
            <p:nvPr/>
          </p:nvSpPr>
          <p:spPr bwMode="auto">
            <a:xfrm>
              <a:off x="1804" y="2420"/>
              <a:ext cx="68" cy="79"/>
            </a:xfrm>
            <a:custGeom>
              <a:avLst/>
              <a:gdLst>
                <a:gd name="T0" fmla="*/ 68 w 445"/>
                <a:gd name="T1" fmla="*/ 14 h 511"/>
                <a:gd name="T2" fmla="*/ 51 w 445"/>
                <a:gd name="T3" fmla="*/ 0 h 511"/>
                <a:gd name="T4" fmla="*/ 0 w 445"/>
                <a:gd name="T5" fmla="*/ 79 h 511"/>
                <a:gd name="T6" fmla="*/ 68 w 445"/>
                <a:gd name="T7" fmla="*/ 14 h 51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5" h="511">
                  <a:moveTo>
                    <a:pt x="445" y="93"/>
                  </a:moveTo>
                  <a:cubicBezTo>
                    <a:pt x="414" y="62"/>
                    <a:pt x="368" y="31"/>
                    <a:pt x="337" y="0"/>
                  </a:cubicBezTo>
                  <a:lnTo>
                    <a:pt x="0" y="511"/>
                  </a:lnTo>
                  <a:lnTo>
                    <a:pt x="445" y="93"/>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564" name="Group 3223">
            <a:extLst>
              <a:ext uri="{FF2B5EF4-FFF2-40B4-BE49-F238E27FC236}">
                <a16:creationId xmlns:a16="http://schemas.microsoft.com/office/drawing/2014/main" id="{756F433D-C266-49DC-8345-DF74C49114E8}"/>
              </a:ext>
            </a:extLst>
          </p:cNvPr>
          <p:cNvGrpSpPr>
            <a:grpSpLocks/>
          </p:cNvGrpSpPr>
          <p:nvPr/>
        </p:nvGrpSpPr>
        <p:grpSpPr bwMode="auto">
          <a:xfrm>
            <a:off x="2714625" y="3552825"/>
            <a:ext cx="300038" cy="298450"/>
            <a:chOff x="1710" y="2406"/>
            <a:chExt cx="189" cy="188"/>
          </a:xfrm>
        </p:grpSpPr>
        <p:sp>
          <p:nvSpPr>
            <p:cNvPr id="8078" name="Freeform 3221">
              <a:extLst>
                <a:ext uri="{FF2B5EF4-FFF2-40B4-BE49-F238E27FC236}">
                  <a16:creationId xmlns:a16="http://schemas.microsoft.com/office/drawing/2014/main" id="{739B0FD5-8863-44C9-836B-91FEB641B74A}"/>
                </a:ext>
              </a:extLst>
            </p:cNvPr>
            <p:cNvSpPr>
              <a:spLocks/>
            </p:cNvSpPr>
            <p:nvPr/>
          </p:nvSpPr>
          <p:spPr bwMode="auto">
            <a:xfrm>
              <a:off x="1710" y="2406"/>
              <a:ext cx="189" cy="188"/>
            </a:xfrm>
            <a:custGeom>
              <a:avLst/>
              <a:gdLst>
                <a:gd name="T0" fmla="*/ 93 w 1222"/>
                <a:gd name="T1" fmla="*/ 0 h 1217"/>
                <a:gd name="T2" fmla="*/ 0 w 1222"/>
                <a:gd name="T3" fmla="*/ 93 h 1217"/>
                <a:gd name="T4" fmla="*/ 93 w 1222"/>
                <a:gd name="T5" fmla="*/ 188 h 1217"/>
                <a:gd name="T6" fmla="*/ 189 w 1222"/>
                <a:gd name="T7" fmla="*/ 93 h 1217"/>
                <a:gd name="T8" fmla="*/ 163 w 1222"/>
                <a:gd name="T9" fmla="*/ 29 h 1217"/>
                <a:gd name="T10" fmla="*/ 93 w 1222"/>
                <a:gd name="T11" fmla="*/ 93 h 1217"/>
                <a:gd name="T12" fmla="*/ 93 w 1222"/>
                <a:gd name="T13" fmla="*/ 0 h 12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17">
                  <a:moveTo>
                    <a:pt x="603" y="0"/>
                  </a:moveTo>
                  <a:cubicBezTo>
                    <a:pt x="263" y="0"/>
                    <a:pt x="0" y="262"/>
                    <a:pt x="0" y="601"/>
                  </a:cubicBezTo>
                  <a:cubicBezTo>
                    <a:pt x="0" y="940"/>
                    <a:pt x="263" y="1217"/>
                    <a:pt x="603" y="1217"/>
                  </a:cubicBezTo>
                  <a:cubicBezTo>
                    <a:pt x="943" y="1217"/>
                    <a:pt x="1222" y="940"/>
                    <a:pt x="1222" y="601"/>
                  </a:cubicBezTo>
                  <a:cubicBezTo>
                    <a:pt x="1206" y="447"/>
                    <a:pt x="1160" y="293"/>
                    <a:pt x="1052" y="185"/>
                  </a:cubicBezTo>
                  <a:lnTo>
                    <a:pt x="603" y="601"/>
                  </a:lnTo>
                  <a:lnTo>
                    <a:pt x="603" y="0"/>
                  </a:lnTo>
                  <a:close/>
                </a:path>
              </a:pathLst>
            </a:custGeom>
            <a:solidFill>
              <a:srgbClr val="FFFFFF"/>
            </a:solidFill>
            <a:ln w="0">
              <a:solidFill>
                <a:srgbClr val="000000"/>
              </a:solidFill>
              <a:prstDash val="solid"/>
              <a:round/>
              <a:headEnd/>
              <a:tailEnd/>
            </a:ln>
          </p:spPr>
          <p:txBody>
            <a:bodyPr/>
            <a:lstStyle/>
            <a:p>
              <a:endParaRPr lang="en-GB"/>
            </a:p>
          </p:txBody>
        </p:sp>
        <p:sp>
          <p:nvSpPr>
            <p:cNvPr id="8079" name="Freeform 3222">
              <a:extLst>
                <a:ext uri="{FF2B5EF4-FFF2-40B4-BE49-F238E27FC236}">
                  <a16:creationId xmlns:a16="http://schemas.microsoft.com/office/drawing/2014/main" id="{9C37215C-FECD-4010-AEBF-F381123515E5}"/>
                </a:ext>
              </a:extLst>
            </p:cNvPr>
            <p:cNvSpPr>
              <a:spLocks/>
            </p:cNvSpPr>
            <p:nvPr/>
          </p:nvSpPr>
          <p:spPr bwMode="auto">
            <a:xfrm>
              <a:off x="1710" y="2406"/>
              <a:ext cx="189" cy="188"/>
            </a:xfrm>
            <a:custGeom>
              <a:avLst/>
              <a:gdLst>
                <a:gd name="T0" fmla="*/ 93 w 1222"/>
                <a:gd name="T1" fmla="*/ 0 h 1217"/>
                <a:gd name="T2" fmla="*/ 0 w 1222"/>
                <a:gd name="T3" fmla="*/ 93 h 1217"/>
                <a:gd name="T4" fmla="*/ 93 w 1222"/>
                <a:gd name="T5" fmla="*/ 188 h 1217"/>
                <a:gd name="T6" fmla="*/ 189 w 1222"/>
                <a:gd name="T7" fmla="*/ 93 h 1217"/>
                <a:gd name="T8" fmla="*/ 163 w 1222"/>
                <a:gd name="T9" fmla="*/ 29 h 1217"/>
                <a:gd name="T10" fmla="*/ 93 w 1222"/>
                <a:gd name="T11" fmla="*/ 93 h 1217"/>
                <a:gd name="T12" fmla="*/ 93 w 1222"/>
                <a:gd name="T13" fmla="*/ 0 h 12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17">
                  <a:moveTo>
                    <a:pt x="603" y="0"/>
                  </a:moveTo>
                  <a:cubicBezTo>
                    <a:pt x="263" y="0"/>
                    <a:pt x="0" y="262"/>
                    <a:pt x="0" y="601"/>
                  </a:cubicBezTo>
                  <a:cubicBezTo>
                    <a:pt x="0" y="940"/>
                    <a:pt x="263" y="1217"/>
                    <a:pt x="603" y="1217"/>
                  </a:cubicBezTo>
                  <a:cubicBezTo>
                    <a:pt x="943" y="1217"/>
                    <a:pt x="1222" y="940"/>
                    <a:pt x="1222" y="601"/>
                  </a:cubicBezTo>
                  <a:cubicBezTo>
                    <a:pt x="1206" y="447"/>
                    <a:pt x="1160" y="293"/>
                    <a:pt x="1052" y="185"/>
                  </a:cubicBezTo>
                  <a:lnTo>
                    <a:pt x="603" y="601"/>
                  </a:lnTo>
                  <a:lnTo>
                    <a:pt x="603"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4565" name="Line 3224">
            <a:extLst>
              <a:ext uri="{FF2B5EF4-FFF2-40B4-BE49-F238E27FC236}">
                <a16:creationId xmlns:a16="http://schemas.microsoft.com/office/drawing/2014/main" id="{FDA5E57B-A56D-480B-AD89-9EABA926CCA5}"/>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66" name="Line 3225">
            <a:extLst>
              <a:ext uri="{FF2B5EF4-FFF2-40B4-BE49-F238E27FC236}">
                <a16:creationId xmlns:a16="http://schemas.microsoft.com/office/drawing/2014/main" id="{1E3E8AD5-5711-42D2-BAE7-36F36DCC735F}"/>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67" name="Line 3226">
            <a:extLst>
              <a:ext uri="{FF2B5EF4-FFF2-40B4-BE49-F238E27FC236}">
                <a16:creationId xmlns:a16="http://schemas.microsoft.com/office/drawing/2014/main" id="{ACBA329D-0751-4EA2-9AF8-75F9AFDEBA54}"/>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68" name="Line 3227">
            <a:extLst>
              <a:ext uri="{FF2B5EF4-FFF2-40B4-BE49-F238E27FC236}">
                <a16:creationId xmlns:a16="http://schemas.microsoft.com/office/drawing/2014/main" id="{F2FAE450-CBED-4A29-A394-5E846EBBDA62}"/>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69" name="Line 3228">
            <a:extLst>
              <a:ext uri="{FF2B5EF4-FFF2-40B4-BE49-F238E27FC236}">
                <a16:creationId xmlns:a16="http://schemas.microsoft.com/office/drawing/2014/main" id="{7523DD90-18DC-4BDD-AAEF-19D8D76DB9D2}"/>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70" name="Line 3229">
            <a:extLst>
              <a:ext uri="{FF2B5EF4-FFF2-40B4-BE49-F238E27FC236}">
                <a16:creationId xmlns:a16="http://schemas.microsoft.com/office/drawing/2014/main" id="{638F886F-537D-4F3D-82BD-5641650B9C58}"/>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71" name="Line 3230">
            <a:extLst>
              <a:ext uri="{FF2B5EF4-FFF2-40B4-BE49-F238E27FC236}">
                <a16:creationId xmlns:a16="http://schemas.microsoft.com/office/drawing/2014/main" id="{78EE4F19-CD44-4FAB-8BC2-3B06223D544D}"/>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72" name="Line 3231">
            <a:extLst>
              <a:ext uri="{FF2B5EF4-FFF2-40B4-BE49-F238E27FC236}">
                <a16:creationId xmlns:a16="http://schemas.microsoft.com/office/drawing/2014/main" id="{7DB72B67-6546-4826-9B03-36D1E1D63669}"/>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73" name="Line 3232">
            <a:extLst>
              <a:ext uri="{FF2B5EF4-FFF2-40B4-BE49-F238E27FC236}">
                <a16:creationId xmlns:a16="http://schemas.microsoft.com/office/drawing/2014/main" id="{4090F916-E854-4D17-971D-C065741CBC13}"/>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74" name="Line 3233">
            <a:extLst>
              <a:ext uri="{FF2B5EF4-FFF2-40B4-BE49-F238E27FC236}">
                <a16:creationId xmlns:a16="http://schemas.microsoft.com/office/drawing/2014/main" id="{8D8CBA91-9AE9-4819-9305-38AE84878F2C}"/>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75" name="Line 3234">
            <a:extLst>
              <a:ext uri="{FF2B5EF4-FFF2-40B4-BE49-F238E27FC236}">
                <a16:creationId xmlns:a16="http://schemas.microsoft.com/office/drawing/2014/main" id="{DF1F5C98-3B0B-4D18-9D06-08D94219AD6E}"/>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76" name="Line 3235">
            <a:extLst>
              <a:ext uri="{FF2B5EF4-FFF2-40B4-BE49-F238E27FC236}">
                <a16:creationId xmlns:a16="http://schemas.microsoft.com/office/drawing/2014/main" id="{52F77D4E-2A52-4C69-A649-FB5AAB9E5FA0}"/>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77" name="Line 3236">
            <a:extLst>
              <a:ext uri="{FF2B5EF4-FFF2-40B4-BE49-F238E27FC236}">
                <a16:creationId xmlns:a16="http://schemas.microsoft.com/office/drawing/2014/main" id="{E39AD74D-6168-42A2-B9EE-09D5AFEFFF2D}"/>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78" name="Line 3237">
            <a:extLst>
              <a:ext uri="{FF2B5EF4-FFF2-40B4-BE49-F238E27FC236}">
                <a16:creationId xmlns:a16="http://schemas.microsoft.com/office/drawing/2014/main" id="{87768AA5-44C2-46A0-9788-B1606BBC6453}"/>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79" name="Line 3238">
            <a:extLst>
              <a:ext uri="{FF2B5EF4-FFF2-40B4-BE49-F238E27FC236}">
                <a16:creationId xmlns:a16="http://schemas.microsoft.com/office/drawing/2014/main" id="{93133D94-1394-466C-9D6A-DB731B8CB4A9}"/>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80" name="Line 3239">
            <a:extLst>
              <a:ext uri="{FF2B5EF4-FFF2-40B4-BE49-F238E27FC236}">
                <a16:creationId xmlns:a16="http://schemas.microsoft.com/office/drawing/2014/main" id="{DB98D07E-1664-4EA2-9F2B-67426CD6E780}"/>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81" name="Line 3240">
            <a:extLst>
              <a:ext uri="{FF2B5EF4-FFF2-40B4-BE49-F238E27FC236}">
                <a16:creationId xmlns:a16="http://schemas.microsoft.com/office/drawing/2014/main" id="{B4B6721B-B72C-450C-B10D-FC9EF22CE90E}"/>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82" name="Line 3241">
            <a:extLst>
              <a:ext uri="{FF2B5EF4-FFF2-40B4-BE49-F238E27FC236}">
                <a16:creationId xmlns:a16="http://schemas.microsoft.com/office/drawing/2014/main" id="{FB18DFDB-02BC-411E-A3CC-DCE764683D80}"/>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83" name="Line 3242">
            <a:extLst>
              <a:ext uri="{FF2B5EF4-FFF2-40B4-BE49-F238E27FC236}">
                <a16:creationId xmlns:a16="http://schemas.microsoft.com/office/drawing/2014/main" id="{294A6050-9919-4091-A563-E4ACF55D621D}"/>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84" name="Line 3243">
            <a:extLst>
              <a:ext uri="{FF2B5EF4-FFF2-40B4-BE49-F238E27FC236}">
                <a16:creationId xmlns:a16="http://schemas.microsoft.com/office/drawing/2014/main" id="{B71B2857-D0DF-4D7E-BF95-AEF2C42864F2}"/>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85" name="Line 3244">
            <a:extLst>
              <a:ext uri="{FF2B5EF4-FFF2-40B4-BE49-F238E27FC236}">
                <a16:creationId xmlns:a16="http://schemas.microsoft.com/office/drawing/2014/main" id="{3158CECD-2800-4C75-9215-3AEA125AEEA0}"/>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86" name="Line 3245">
            <a:extLst>
              <a:ext uri="{FF2B5EF4-FFF2-40B4-BE49-F238E27FC236}">
                <a16:creationId xmlns:a16="http://schemas.microsoft.com/office/drawing/2014/main" id="{0463A675-11D0-415C-95AE-8D1D67A67CDB}"/>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87" name="Line 3246">
            <a:extLst>
              <a:ext uri="{FF2B5EF4-FFF2-40B4-BE49-F238E27FC236}">
                <a16:creationId xmlns:a16="http://schemas.microsoft.com/office/drawing/2014/main" id="{E612A03F-371B-4CBF-ABAA-A0628A3B1180}"/>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88" name="Line 3247">
            <a:extLst>
              <a:ext uri="{FF2B5EF4-FFF2-40B4-BE49-F238E27FC236}">
                <a16:creationId xmlns:a16="http://schemas.microsoft.com/office/drawing/2014/main" id="{02F3A48D-6B6D-4479-BE6D-885CA0D41042}"/>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89" name="Line 3248">
            <a:extLst>
              <a:ext uri="{FF2B5EF4-FFF2-40B4-BE49-F238E27FC236}">
                <a16:creationId xmlns:a16="http://schemas.microsoft.com/office/drawing/2014/main" id="{61E60322-5B21-4F40-AB04-325DDDE70324}"/>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90" name="Line 3249">
            <a:extLst>
              <a:ext uri="{FF2B5EF4-FFF2-40B4-BE49-F238E27FC236}">
                <a16:creationId xmlns:a16="http://schemas.microsoft.com/office/drawing/2014/main" id="{5DEB1650-29CE-41AD-913A-47A71B3FF189}"/>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91" name="Line 3250">
            <a:extLst>
              <a:ext uri="{FF2B5EF4-FFF2-40B4-BE49-F238E27FC236}">
                <a16:creationId xmlns:a16="http://schemas.microsoft.com/office/drawing/2014/main" id="{B271C072-33AF-4778-8C87-84E7F1DD3D23}"/>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92" name="Line 3251">
            <a:extLst>
              <a:ext uri="{FF2B5EF4-FFF2-40B4-BE49-F238E27FC236}">
                <a16:creationId xmlns:a16="http://schemas.microsoft.com/office/drawing/2014/main" id="{5EC50A71-A4A8-4568-9348-72775D9AA741}"/>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93" name="Line 3252">
            <a:extLst>
              <a:ext uri="{FF2B5EF4-FFF2-40B4-BE49-F238E27FC236}">
                <a16:creationId xmlns:a16="http://schemas.microsoft.com/office/drawing/2014/main" id="{2516329E-E255-4DDA-8104-9CD53FA89464}"/>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94" name="Line 3253">
            <a:extLst>
              <a:ext uri="{FF2B5EF4-FFF2-40B4-BE49-F238E27FC236}">
                <a16:creationId xmlns:a16="http://schemas.microsoft.com/office/drawing/2014/main" id="{E5061BF4-8984-47E9-A61A-1E2650C5F6BB}"/>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95" name="Line 3254">
            <a:extLst>
              <a:ext uri="{FF2B5EF4-FFF2-40B4-BE49-F238E27FC236}">
                <a16:creationId xmlns:a16="http://schemas.microsoft.com/office/drawing/2014/main" id="{47647299-4608-419A-B1A1-4F09B458697F}"/>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96" name="Line 3255">
            <a:extLst>
              <a:ext uri="{FF2B5EF4-FFF2-40B4-BE49-F238E27FC236}">
                <a16:creationId xmlns:a16="http://schemas.microsoft.com/office/drawing/2014/main" id="{7701A4A5-35E7-4365-B580-988676C90E7C}"/>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97" name="Line 3256">
            <a:extLst>
              <a:ext uri="{FF2B5EF4-FFF2-40B4-BE49-F238E27FC236}">
                <a16:creationId xmlns:a16="http://schemas.microsoft.com/office/drawing/2014/main" id="{9563C734-CA1E-483C-BC2A-E6174541E0E7}"/>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98" name="Line 3257">
            <a:extLst>
              <a:ext uri="{FF2B5EF4-FFF2-40B4-BE49-F238E27FC236}">
                <a16:creationId xmlns:a16="http://schemas.microsoft.com/office/drawing/2014/main" id="{03FA8A35-76EC-43A3-B38D-273F275F5E48}"/>
              </a:ext>
            </a:extLst>
          </p:cNvPr>
          <p:cNvSpPr>
            <a:spLocks noChangeShapeType="1"/>
          </p:cNvSpPr>
          <p:nvPr/>
        </p:nvSpPr>
        <p:spPr bwMode="auto">
          <a:xfrm flipV="1">
            <a:off x="2863850" y="35528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99" name="Rectangle 3258">
            <a:extLst>
              <a:ext uri="{FF2B5EF4-FFF2-40B4-BE49-F238E27FC236}">
                <a16:creationId xmlns:a16="http://schemas.microsoft.com/office/drawing/2014/main" id="{4D49B4C5-BC35-42CC-A2D7-C5704A5F8141}"/>
              </a:ext>
            </a:extLst>
          </p:cNvPr>
          <p:cNvSpPr>
            <a:spLocks noChangeArrowheads="1"/>
          </p:cNvSpPr>
          <p:nvPr/>
        </p:nvSpPr>
        <p:spPr bwMode="auto">
          <a:xfrm>
            <a:off x="2557463" y="3497263"/>
            <a:ext cx="615950" cy="412750"/>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4600" name="Group 3307">
            <a:extLst>
              <a:ext uri="{FF2B5EF4-FFF2-40B4-BE49-F238E27FC236}">
                <a16:creationId xmlns:a16="http://schemas.microsoft.com/office/drawing/2014/main" id="{B796803D-9CC4-422B-A117-B93EEAF38365}"/>
              </a:ext>
            </a:extLst>
          </p:cNvPr>
          <p:cNvGrpSpPr>
            <a:grpSpLocks/>
          </p:cNvGrpSpPr>
          <p:nvPr/>
        </p:nvGrpSpPr>
        <p:grpSpPr bwMode="auto">
          <a:xfrm>
            <a:off x="4570413" y="1687513"/>
            <a:ext cx="612775" cy="411162"/>
            <a:chOff x="2879" y="1231"/>
            <a:chExt cx="386" cy="259"/>
          </a:xfrm>
        </p:grpSpPr>
        <p:sp>
          <p:nvSpPr>
            <p:cNvPr id="8076" name="Rectangle 3305">
              <a:extLst>
                <a:ext uri="{FF2B5EF4-FFF2-40B4-BE49-F238E27FC236}">
                  <a16:creationId xmlns:a16="http://schemas.microsoft.com/office/drawing/2014/main" id="{9F7E5848-920B-4BE8-A532-0375FA8EC06E}"/>
                </a:ext>
              </a:extLst>
            </p:cNvPr>
            <p:cNvSpPr>
              <a:spLocks noChangeArrowheads="1"/>
            </p:cNvSpPr>
            <p:nvPr/>
          </p:nvSpPr>
          <p:spPr bwMode="auto">
            <a:xfrm>
              <a:off x="2879" y="1231"/>
              <a:ext cx="386" cy="25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8077" name="Rectangle 3306">
              <a:extLst>
                <a:ext uri="{FF2B5EF4-FFF2-40B4-BE49-F238E27FC236}">
                  <a16:creationId xmlns:a16="http://schemas.microsoft.com/office/drawing/2014/main" id="{A7C3245F-84CB-4534-A4A6-7C18E361E939}"/>
                </a:ext>
              </a:extLst>
            </p:cNvPr>
            <p:cNvSpPr>
              <a:spLocks noChangeArrowheads="1"/>
            </p:cNvSpPr>
            <p:nvPr/>
          </p:nvSpPr>
          <p:spPr bwMode="auto">
            <a:xfrm>
              <a:off x="2879" y="1231"/>
              <a:ext cx="386" cy="259"/>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4601" name="Group 3310">
            <a:extLst>
              <a:ext uri="{FF2B5EF4-FFF2-40B4-BE49-F238E27FC236}">
                <a16:creationId xmlns:a16="http://schemas.microsoft.com/office/drawing/2014/main" id="{A1A08D1E-29EA-4CA7-9726-CF32BFE2559E}"/>
              </a:ext>
            </a:extLst>
          </p:cNvPr>
          <p:cNvGrpSpPr>
            <a:grpSpLocks/>
          </p:cNvGrpSpPr>
          <p:nvPr/>
        </p:nvGrpSpPr>
        <p:grpSpPr bwMode="auto">
          <a:xfrm>
            <a:off x="4876800" y="1744663"/>
            <a:ext cx="26988" cy="146050"/>
            <a:chOff x="3072" y="1267"/>
            <a:chExt cx="17" cy="92"/>
          </a:xfrm>
        </p:grpSpPr>
        <p:sp>
          <p:nvSpPr>
            <p:cNvPr id="8074" name="Freeform 3308">
              <a:extLst>
                <a:ext uri="{FF2B5EF4-FFF2-40B4-BE49-F238E27FC236}">
                  <a16:creationId xmlns:a16="http://schemas.microsoft.com/office/drawing/2014/main" id="{027B9200-4A59-4643-8830-0FCC1F1F554E}"/>
                </a:ext>
              </a:extLst>
            </p:cNvPr>
            <p:cNvSpPr>
              <a:spLocks/>
            </p:cNvSpPr>
            <p:nvPr/>
          </p:nvSpPr>
          <p:spPr bwMode="auto">
            <a:xfrm>
              <a:off x="3072" y="1267"/>
              <a:ext cx="17" cy="92"/>
            </a:xfrm>
            <a:custGeom>
              <a:avLst/>
              <a:gdLst>
                <a:gd name="T0" fmla="*/ 17 w 106"/>
                <a:gd name="T1" fmla="*/ 0 h 600"/>
                <a:gd name="T2" fmla="*/ 0 w 106"/>
                <a:gd name="T3" fmla="*/ 0 h 600"/>
                <a:gd name="T4" fmla="*/ 0 w 106"/>
                <a:gd name="T5" fmla="*/ 92 h 600"/>
                <a:gd name="T6" fmla="*/ 17 w 106"/>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6" h="600">
                  <a:moveTo>
                    <a:pt x="106" y="0"/>
                  </a:moveTo>
                  <a:cubicBezTo>
                    <a:pt x="60" y="0"/>
                    <a:pt x="30" y="0"/>
                    <a:pt x="0" y="0"/>
                  </a:cubicBezTo>
                  <a:lnTo>
                    <a:pt x="0" y="600"/>
                  </a:lnTo>
                  <a:lnTo>
                    <a:pt x="106" y="0"/>
                  </a:lnTo>
                  <a:close/>
                </a:path>
              </a:pathLst>
            </a:custGeom>
            <a:solidFill>
              <a:srgbClr val="808080"/>
            </a:solidFill>
            <a:ln w="0">
              <a:solidFill>
                <a:srgbClr val="000000"/>
              </a:solidFill>
              <a:prstDash val="solid"/>
              <a:round/>
              <a:headEnd/>
              <a:tailEnd/>
            </a:ln>
          </p:spPr>
          <p:txBody>
            <a:bodyPr/>
            <a:lstStyle/>
            <a:p>
              <a:endParaRPr lang="en-GB"/>
            </a:p>
          </p:txBody>
        </p:sp>
        <p:sp>
          <p:nvSpPr>
            <p:cNvPr id="8075" name="Freeform 3309">
              <a:extLst>
                <a:ext uri="{FF2B5EF4-FFF2-40B4-BE49-F238E27FC236}">
                  <a16:creationId xmlns:a16="http://schemas.microsoft.com/office/drawing/2014/main" id="{858A2A1D-1FC5-4610-8ADA-A0B3187ADE19}"/>
                </a:ext>
              </a:extLst>
            </p:cNvPr>
            <p:cNvSpPr>
              <a:spLocks/>
            </p:cNvSpPr>
            <p:nvPr/>
          </p:nvSpPr>
          <p:spPr bwMode="auto">
            <a:xfrm>
              <a:off x="3072" y="1267"/>
              <a:ext cx="17" cy="92"/>
            </a:xfrm>
            <a:custGeom>
              <a:avLst/>
              <a:gdLst>
                <a:gd name="T0" fmla="*/ 17 w 106"/>
                <a:gd name="T1" fmla="*/ 0 h 600"/>
                <a:gd name="T2" fmla="*/ 0 w 106"/>
                <a:gd name="T3" fmla="*/ 0 h 600"/>
                <a:gd name="T4" fmla="*/ 0 w 106"/>
                <a:gd name="T5" fmla="*/ 92 h 600"/>
                <a:gd name="T6" fmla="*/ 17 w 106"/>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6" h="600">
                  <a:moveTo>
                    <a:pt x="106" y="0"/>
                  </a:moveTo>
                  <a:cubicBezTo>
                    <a:pt x="60" y="0"/>
                    <a:pt x="30" y="0"/>
                    <a:pt x="0" y="0"/>
                  </a:cubicBezTo>
                  <a:lnTo>
                    <a:pt x="0" y="600"/>
                  </a:lnTo>
                  <a:lnTo>
                    <a:pt x="106"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602" name="Group 3313">
            <a:extLst>
              <a:ext uri="{FF2B5EF4-FFF2-40B4-BE49-F238E27FC236}">
                <a16:creationId xmlns:a16="http://schemas.microsoft.com/office/drawing/2014/main" id="{B201B7AC-F6BF-4548-8B43-FC8C2840A9FF}"/>
              </a:ext>
            </a:extLst>
          </p:cNvPr>
          <p:cNvGrpSpPr>
            <a:grpSpLocks/>
          </p:cNvGrpSpPr>
          <p:nvPr/>
        </p:nvGrpSpPr>
        <p:grpSpPr bwMode="auto">
          <a:xfrm>
            <a:off x="4876800" y="1744663"/>
            <a:ext cx="87313" cy="146050"/>
            <a:chOff x="3072" y="1267"/>
            <a:chExt cx="55" cy="92"/>
          </a:xfrm>
        </p:grpSpPr>
        <p:sp>
          <p:nvSpPr>
            <p:cNvPr id="8072" name="Freeform 3311">
              <a:extLst>
                <a:ext uri="{FF2B5EF4-FFF2-40B4-BE49-F238E27FC236}">
                  <a16:creationId xmlns:a16="http://schemas.microsoft.com/office/drawing/2014/main" id="{D923DDBA-9318-41A8-968A-279474F0FEFC}"/>
                </a:ext>
              </a:extLst>
            </p:cNvPr>
            <p:cNvSpPr>
              <a:spLocks/>
            </p:cNvSpPr>
            <p:nvPr/>
          </p:nvSpPr>
          <p:spPr bwMode="auto">
            <a:xfrm>
              <a:off x="3072" y="1267"/>
              <a:ext cx="55" cy="92"/>
            </a:xfrm>
            <a:custGeom>
              <a:avLst/>
              <a:gdLst>
                <a:gd name="T0" fmla="*/ 55 w 356"/>
                <a:gd name="T1" fmla="*/ 17 h 600"/>
                <a:gd name="T2" fmla="*/ 17 w 356"/>
                <a:gd name="T3" fmla="*/ 0 h 600"/>
                <a:gd name="T4" fmla="*/ 0 w 356"/>
                <a:gd name="T5" fmla="*/ 92 h 600"/>
                <a:gd name="T6" fmla="*/ 55 w 356"/>
                <a:gd name="T7" fmla="*/ 17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6" h="600">
                  <a:moveTo>
                    <a:pt x="356" y="108"/>
                  </a:moveTo>
                  <a:cubicBezTo>
                    <a:pt x="278" y="62"/>
                    <a:pt x="186" y="16"/>
                    <a:pt x="108" y="0"/>
                  </a:cubicBezTo>
                  <a:lnTo>
                    <a:pt x="0" y="600"/>
                  </a:lnTo>
                  <a:lnTo>
                    <a:pt x="356" y="108"/>
                  </a:lnTo>
                  <a:close/>
                </a:path>
              </a:pathLst>
            </a:custGeom>
            <a:solidFill>
              <a:srgbClr val="C0C0C0"/>
            </a:solidFill>
            <a:ln w="0">
              <a:solidFill>
                <a:srgbClr val="000000"/>
              </a:solidFill>
              <a:prstDash val="solid"/>
              <a:round/>
              <a:headEnd/>
              <a:tailEnd/>
            </a:ln>
          </p:spPr>
          <p:txBody>
            <a:bodyPr/>
            <a:lstStyle/>
            <a:p>
              <a:endParaRPr lang="en-GB"/>
            </a:p>
          </p:txBody>
        </p:sp>
        <p:sp>
          <p:nvSpPr>
            <p:cNvPr id="8073" name="Freeform 3312">
              <a:extLst>
                <a:ext uri="{FF2B5EF4-FFF2-40B4-BE49-F238E27FC236}">
                  <a16:creationId xmlns:a16="http://schemas.microsoft.com/office/drawing/2014/main" id="{6B9AB652-100B-49C2-BE22-67D3A06AED47}"/>
                </a:ext>
              </a:extLst>
            </p:cNvPr>
            <p:cNvSpPr>
              <a:spLocks/>
            </p:cNvSpPr>
            <p:nvPr/>
          </p:nvSpPr>
          <p:spPr bwMode="auto">
            <a:xfrm>
              <a:off x="3072" y="1267"/>
              <a:ext cx="55" cy="92"/>
            </a:xfrm>
            <a:custGeom>
              <a:avLst/>
              <a:gdLst>
                <a:gd name="T0" fmla="*/ 55 w 356"/>
                <a:gd name="T1" fmla="*/ 17 h 600"/>
                <a:gd name="T2" fmla="*/ 17 w 356"/>
                <a:gd name="T3" fmla="*/ 0 h 600"/>
                <a:gd name="T4" fmla="*/ 0 w 356"/>
                <a:gd name="T5" fmla="*/ 92 h 600"/>
                <a:gd name="T6" fmla="*/ 55 w 356"/>
                <a:gd name="T7" fmla="*/ 17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6" h="600">
                  <a:moveTo>
                    <a:pt x="356" y="108"/>
                  </a:moveTo>
                  <a:cubicBezTo>
                    <a:pt x="278" y="62"/>
                    <a:pt x="186" y="16"/>
                    <a:pt x="108" y="0"/>
                  </a:cubicBezTo>
                  <a:lnTo>
                    <a:pt x="0" y="600"/>
                  </a:lnTo>
                  <a:lnTo>
                    <a:pt x="356" y="108"/>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603" name="Group 3316">
            <a:extLst>
              <a:ext uri="{FF2B5EF4-FFF2-40B4-BE49-F238E27FC236}">
                <a16:creationId xmlns:a16="http://schemas.microsoft.com/office/drawing/2014/main" id="{78D5C8F5-EAA7-4E3D-B95B-A385DD1C832C}"/>
              </a:ext>
            </a:extLst>
          </p:cNvPr>
          <p:cNvGrpSpPr>
            <a:grpSpLocks/>
          </p:cNvGrpSpPr>
          <p:nvPr/>
        </p:nvGrpSpPr>
        <p:grpSpPr bwMode="auto">
          <a:xfrm>
            <a:off x="4876800" y="1770063"/>
            <a:ext cx="109538" cy="120650"/>
            <a:chOff x="3072" y="1283"/>
            <a:chExt cx="69" cy="76"/>
          </a:xfrm>
        </p:grpSpPr>
        <p:sp>
          <p:nvSpPr>
            <p:cNvPr id="8070" name="Freeform 3314">
              <a:extLst>
                <a:ext uri="{FF2B5EF4-FFF2-40B4-BE49-F238E27FC236}">
                  <a16:creationId xmlns:a16="http://schemas.microsoft.com/office/drawing/2014/main" id="{7FD1805F-DA23-444F-852C-4B799AA9DF5E}"/>
                </a:ext>
              </a:extLst>
            </p:cNvPr>
            <p:cNvSpPr>
              <a:spLocks/>
            </p:cNvSpPr>
            <p:nvPr/>
          </p:nvSpPr>
          <p:spPr bwMode="auto">
            <a:xfrm>
              <a:off x="3072" y="1283"/>
              <a:ext cx="69" cy="76"/>
            </a:xfrm>
            <a:custGeom>
              <a:avLst/>
              <a:gdLst>
                <a:gd name="T0" fmla="*/ 69 w 444"/>
                <a:gd name="T1" fmla="*/ 17 h 494"/>
                <a:gd name="T2" fmla="*/ 55 w 444"/>
                <a:gd name="T3" fmla="*/ 0 h 494"/>
                <a:gd name="T4" fmla="*/ 0 w 444"/>
                <a:gd name="T5" fmla="*/ 76 h 494"/>
                <a:gd name="T6" fmla="*/ 69 w 444"/>
                <a:gd name="T7" fmla="*/ 17 h 49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4" h="494">
                  <a:moveTo>
                    <a:pt x="444" y="108"/>
                  </a:moveTo>
                  <a:cubicBezTo>
                    <a:pt x="414" y="62"/>
                    <a:pt x="383" y="31"/>
                    <a:pt x="353" y="0"/>
                  </a:cubicBezTo>
                  <a:lnTo>
                    <a:pt x="0" y="494"/>
                  </a:lnTo>
                  <a:lnTo>
                    <a:pt x="444" y="108"/>
                  </a:lnTo>
                  <a:close/>
                </a:path>
              </a:pathLst>
            </a:custGeom>
            <a:solidFill>
              <a:srgbClr val="000000"/>
            </a:solidFill>
            <a:ln w="0">
              <a:solidFill>
                <a:srgbClr val="000000"/>
              </a:solidFill>
              <a:prstDash val="solid"/>
              <a:round/>
              <a:headEnd/>
              <a:tailEnd/>
            </a:ln>
          </p:spPr>
          <p:txBody>
            <a:bodyPr/>
            <a:lstStyle/>
            <a:p>
              <a:endParaRPr lang="en-GB"/>
            </a:p>
          </p:txBody>
        </p:sp>
        <p:sp>
          <p:nvSpPr>
            <p:cNvPr id="8071" name="Freeform 3315">
              <a:extLst>
                <a:ext uri="{FF2B5EF4-FFF2-40B4-BE49-F238E27FC236}">
                  <a16:creationId xmlns:a16="http://schemas.microsoft.com/office/drawing/2014/main" id="{EFB6BAD0-2E39-4B87-9BAE-3FBD4BEDC6C8}"/>
                </a:ext>
              </a:extLst>
            </p:cNvPr>
            <p:cNvSpPr>
              <a:spLocks/>
            </p:cNvSpPr>
            <p:nvPr/>
          </p:nvSpPr>
          <p:spPr bwMode="auto">
            <a:xfrm>
              <a:off x="3072" y="1283"/>
              <a:ext cx="69" cy="76"/>
            </a:xfrm>
            <a:custGeom>
              <a:avLst/>
              <a:gdLst>
                <a:gd name="T0" fmla="*/ 69 w 444"/>
                <a:gd name="T1" fmla="*/ 17 h 494"/>
                <a:gd name="T2" fmla="*/ 55 w 444"/>
                <a:gd name="T3" fmla="*/ 0 h 494"/>
                <a:gd name="T4" fmla="*/ 0 w 444"/>
                <a:gd name="T5" fmla="*/ 76 h 494"/>
                <a:gd name="T6" fmla="*/ 69 w 444"/>
                <a:gd name="T7" fmla="*/ 17 h 49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4" h="494">
                  <a:moveTo>
                    <a:pt x="444" y="108"/>
                  </a:moveTo>
                  <a:cubicBezTo>
                    <a:pt x="414" y="62"/>
                    <a:pt x="383" y="31"/>
                    <a:pt x="353" y="0"/>
                  </a:cubicBezTo>
                  <a:lnTo>
                    <a:pt x="0" y="494"/>
                  </a:lnTo>
                  <a:lnTo>
                    <a:pt x="444" y="108"/>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604" name="Group 3319">
            <a:extLst>
              <a:ext uri="{FF2B5EF4-FFF2-40B4-BE49-F238E27FC236}">
                <a16:creationId xmlns:a16="http://schemas.microsoft.com/office/drawing/2014/main" id="{8C15C213-92E7-41F9-94CE-1C3165A39C6F}"/>
              </a:ext>
            </a:extLst>
          </p:cNvPr>
          <p:cNvGrpSpPr>
            <a:grpSpLocks/>
          </p:cNvGrpSpPr>
          <p:nvPr/>
        </p:nvGrpSpPr>
        <p:grpSpPr bwMode="auto">
          <a:xfrm>
            <a:off x="4729163" y="1744663"/>
            <a:ext cx="295275" cy="293687"/>
            <a:chOff x="2979" y="1267"/>
            <a:chExt cx="186" cy="185"/>
          </a:xfrm>
        </p:grpSpPr>
        <p:sp>
          <p:nvSpPr>
            <p:cNvPr id="8068" name="Freeform 3317">
              <a:extLst>
                <a:ext uri="{FF2B5EF4-FFF2-40B4-BE49-F238E27FC236}">
                  <a16:creationId xmlns:a16="http://schemas.microsoft.com/office/drawing/2014/main" id="{E5D81D81-65D4-42B5-BD6C-66397D729A57}"/>
                </a:ext>
              </a:extLst>
            </p:cNvPr>
            <p:cNvSpPr>
              <a:spLocks/>
            </p:cNvSpPr>
            <p:nvPr/>
          </p:nvSpPr>
          <p:spPr bwMode="auto">
            <a:xfrm>
              <a:off x="2979" y="1267"/>
              <a:ext cx="186" cy="185"/>
            </a:xfrm>
            <a:custGeom>
              <a:avLst/>
              <a:gdLst>
                <a:gd name="T0" fmla="*/ 91 w 1206"/>
                <a:gd name="T1" fmla="*/ 0 h 1200"/>
                <a:gd name="T2" fmla="*/ 0 w 1206"/>
                <a:gd name="T3" fmla="*/ 90 h 1200"/>
                <a:gd name="T4" fmla="*/ 93 w 1206"/>
                <a:gd name="T5" fmla="*/ 185 h 1200"/>
                <a:gd name="T6" fmla="*/ 186 w 1206"/>
                <a:gd name="T7" fmla="*/ 93 h 1200"/>
                <a:gd name="T8" fmla="*/ 162 w 1206"/>
                <a:gd name="T9" fmla="*/ 33 h 1200"/>
                <a:gd name="T10" fmla="*/ 93 w 1206"/>
                <a:gd name="T11" fmla="*/ 93 h 1200"/>
                <a:gd name="T12" fmla="*/ 91 w 1206"/>
                <a:gd name="T13" fmla="*/ 0 h 12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6" h="1200">
                  <a:moveTo>
                    <a:pt x="588" y="0"/>
                  </a:moveTo>
                  <a:cubicBezTo>
                    <a:pt x="263" y="0"/>
                    <a:pt x="0" y="262"/>
                    <a:pt x="0" y="585"/>
                  </a:cubicBezTo>
                  <a:cubicBezTo>
                    <a:pt x="0" y="923"/>
                    <a:pt x="263" y="1200"/>
                    <a:pt x="603" y="1200"/>
                  </a:cubicBezTo>
                  <a:cubicBezTo>
                    <a:pt x="928" y="1200"/>
                    <a:pt x="1206" y="923"/>
                    <a:pt x="1206" y="600"/>
                  </a:cubicBezTo>
                  <a:cubicBezTo>
                    <a:pt x="1191" y="447"/>
                    <a:pt x="1144" y="323"/>
                    <a:pt x="1051" y="216"/>
                  </a:cubicBezTo>
                  <a:lnTo>
                    <a:pt x="603" y="600"/>
                  </a:lnTo>
                  <a:lnTo>
                    <a:pt x="588" y="0"/>
                  </a:lnTo>
                  <a:close/>
                </a:path>
              </a:pathLst>
            </a:custGeom>
            <a:solidFill>
              <a:srgbClr val="FFFFFF"/>
            </a:solidFill>
            <a:ln w="0">
              <a:solidFill>
                <a:srgbClr val="000000"/>
              </a:solidFill>
              <a:prstDash val="solid"/>
              <a:round/>
              <a:headEnd/>
              <a:tailEnd/>
            </a:ln>
          </p:spPr>
          <p:txBody>
            <a:bodyPr/>
            <a:lstStyle/>
            <a:p>
              <a:endParaRPr lang="en-GB"/>
            </a:p>
          </p:txBody>
        </p:sp>
        <p:sp>
          <p:nvSpPr>
            <p:cNvPr id="8069" name="Freeform 3318">
              <a:extLst>
                <a:ext uri="{FF2B5EF4-FFF2-40B4-BE49-F238E27FC236}">
                  <a16:creationId xmlns:a16="http://schemas.microsoft.com/office/drawing/2014/main" id="{813CEAD1-A3C2-45DF-9654-592C235A587C}"/>
                </a:ext>
              </a:extLst>
            </p:cNvPr>
            <p:cNvSpPr>
              <a:spLocks/>
            </p:cNvSpPr>
            <p:nvPr/>
          </p:nvSpPr>
          <p:spPr bwMode="auto">
            <a:xfrm>
              <a:off x="2979" y="1267"/>
              <a:ext cx="186" cy="185"/>
            </a:xfrm>
            <a:custGeom>
              <a:avLst/>
              <a:gdLst>
                <a:gd name="T0" fmla="*/ 91 w 1206"/>
                <a:gd name="T1" fmla="*/ 0 h 1200"/>
                <a:gd name="T2" fmla="*/ 0 w 1206"/>
                <a:gd name="T3" fmla="*/ 90 h 1200"/>
                <a:gd name="T4" fmla="*/ 93 w 1206"/>
                <a:gd name="T5" fmla="*/ 185 h 1200"/>
                <a:gd name="T6" fmla="*/ 186 w 1206"/>
                <a:gd name="T7" fmla="*/ 93 h 1200"/>
                <a:gd name="T8" fmla="*/ 162 w 1206"/>
                <a:gd name="T9" fmla="*/ 33 h 1200"/>
                <a:gd name="T10" fmla="*/ 93 w 1206"/>
                <a:gd name="T11" fmla="*/ 93 h 1200"/>
                <a:gd name="T12" fmla="*/ 91 w 1206"/>
                <a:gd name="T13" fmla="*/ 0 h 12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6" h="1200">
                  <a:moveTo>
                    <a:pt x="588" y="0"/>
                  </a:moveTo>
                  <a:cubicBezTo>
                    <a:pt x="263" y="0"/>
                    <a:pt x="0" y="262"/>
                    <a:pt x="0" y="585"/>
                  </a:cubicBezTo>
                  <a:cubicBezTo>
                    <a:pt x="0" y="923"/>
                    <a:pt x="263" y="1200"/>
                    <a:pt x="603" y="1200"/>
                  </a:cubicBezTo>
                  <a:cubicBezTo>
                    <a:pt x="928" y="1200"/>
                    <a:pt x="1206" y="923"/>
                    <a:pt x="1206" y="600"/>
                  </a:cubicBezTo>
                  <a:cubicBezTo>
                    <a:pt x="1191" y="447"/>
                    <a:pt x="1144" y="323"/>
                    <a:pt x="1051" y="216"/>
                  </a:cubicBezTo>
                  <a:lnTo>
                    <a:pt x="603" y="600"/>
                  </a:lnTo>
                  <a:lnTo>
                    <a:pt x="588"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4605" name="Line 3320">
            <a:extLst>
              <a:ext uri="{FF2B5EF4-FFF2-40B4-BE49-F238E27FC236}">
                <a16:creationId xmlns:a16="http://schemas.microsoft.com/office/drawing/2014/main" id="{23B2581E-CE15-4718-8660-B968FCD06259}"/>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06" name="Line 3321">
            <a:extLst>
              <a:ext uri="{FF2B5EF4-FFF2-40B4-BE49-F238E27FC236}">
                <a16:creationId xmlns:a16="http://schemas.microsoft.com/office/drawing/2014/main" id="{5FA92EE5-F3AA-4C4A-AE57-A567DA68B270}"/>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07" name="Line 3322">
            <a:extLst>
              <a:ext uri="{FF2B5EF4-FFF2-40B4-BE49-F238E27FC236}">
                <a16:creationId xmlns:a16="http://schemas.microsoft.com/office/drawing/2014/main" id="{19765A40-612C-4069-9B8A-B97F050608F8}"/>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08" name="Line 3323">
            <a:extLst>
              <a:ext uri="{FF2B5EF4-FFF2-40B4-BE49-F238E27FC236}">
                <a16:creationId xmlns:a16="http://schemas.microsoft.com/office/drawing/2014/main" id="{8D045CBC-7EA8-4DDC-9ADF-34A1486691D8}"/>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09" name="Line 3324">
            <a:extLst>
              <a:ext uri="{FF2B5EF4-FFF2-40B4-BE49-F238E27FC236}">
                <a16:creationId xmlns:a16="http://schemas.microsoft.com/office/drawing/2014/main" id="{89D9A241-CF4F-4748-8000-9D93A5D7AD70}"/>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10" name="Line 3325">
            <a:extLst>
              <a:ext uri="{FF2B5EF4-FFF2-40B4-BE49-F238E27FC236}">
                <a16:creationId xmlns:a16="http://schemas.microsoft.com/office/drawing/2014/main" id="{D3ACF742-FD1C-4EAF-9472-208EF9D7BA2E}"/>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11" name="Line 3326">
            <a:extLst>
              <a:ext uri="{FF2B5EF4-FFF2-40B4-BE49-F238E27FC236}">
                <a16:creationId xmlns:a16="http://schemas.microsoft.com/office/drawing/2014/main" id="{5FEEF1E3-046A-42F8-A1EB-A6D33FBF87C6}"/>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12" name="Line 3327">
            <a:extLst>
              <a:ext uri="{FF2B5EF4-FFF2-40B4-BE49-F238E27FC236}">
                <a16:creationId xmlns:a16="http://schemas.microsoft.com/office/drawing/2014/main" id="{F6D1AB11-3F50-475A-AC19-9821C997002B}"/>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13" name="Line 3328">
            <a:extLst>
              <a:ext uri="{FF2B5EF4-FFF2-40B4-BE49-F238E27FC236}">
                <a16:creationId xmlns:a16="http://schemas.microsoft.com/office/drawing/2014/main" id="{638C95AE-7103-4B4F-9786-EA0D3635DC75}"/>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14" name="Line 3329">
            <a:extLst>
              <a:ext uri="{FF2B5EF4-FFF2-40B4-BE49-F238E27FC236}">
                <a16:creationId xmlns:a16="http://schemas.microsoft.com/office/drawing/2014/main" id="{B8AAC6B1-75B8-48D2-ACF3-24486E0F9A05}"/>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15" name="Line 3330">
            <a:extLst>
              <a:ext uri="{FF2B5EF4-FFF2-40B4-BE49-F238E27FC236}">
                <a16:creationId xmlns:a16="http://schemas.microsoft.com/office/drawing/2014/main" id="{506AE00E-CE2B-42AE-A75C-624E47DE6750}"/>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16" name="Line 3331">
            <a:extLst>
              <a:ext uri="{FF2B5EF4-FFF2-40B4-BE49-F238E27FC236}">
                <a16:creationId xmlns:a16="http://schemas.microsoft.com/office/drawing/2014/main" id="{3D89127B-B638-4A7C-84A8-39794E2F56AD}"/>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17" name="Line 3332">
            <a:extLst>
              <a:ext uri="{FF2B5EF4-FFF2-40B4-BE49-F238E27FC236}">
                <a16:creationId xmlns:a16="http://schemas.microsoft.com/office/drawing/2014/main" id="{2F1BB173-9F9A-4EB5-B27F-49D791CE34E7}"/>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18" name="Line 3333">
            <a:extLst>
              <a:ext uri="{FF2B5EF4-FFF2-40B4-BE49-F238E27FC236}">
                <a16:creationId xmlns:a16="http://schemas.microsoft.com/office/drawing/2014/main" id="{68598F26-3683-4552-9FF6-2D8992395C9F}"/>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19" name="Line 3334">
            <a:extLst>
              <a:ext uri="{FF2B5EF4-FFF2-40B4-BE49-F238E27FC236}">
                <a16:creationId xmlns:a16="http://schemas.microsoft.com/office/drawing/2014/main" id="{6C873215-7F66-48B7-AC55-E367D84C328E}"/>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20" name="Line 3335">
            <a:extLst>
              <a:ext uri="{FF2B5EF4-FFF2-40B4-BE49-F238E27FC236}">
                <a16:creationId xmlns:a16="http://schemas.microsoft.com/office/drawing/2014/main" id="{AE4A2ED4-8436-4AA1-8555-DC173D6E8AF8}"/>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21" name="Line 3336">
            <a:extLst>
              <a:ext uri="{FF2B5EF4-FFF2-40B4-BE49-F238E27FC236}">
                <a16:creationId xmlns:a16="http://schemas.microsoft.com/office/drawing/2014/main" id="{8AB2EA79-CDF9-4960-98B5-65AA48F84561}"/>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22" name="Line 3337">
            <a:extLst>
              <a:ext uri="{FF2B5EF4-FFF2-40B4-BE49-F238E27FC236}">
                <a16:creationId xmlns:a16="http://schemas.microsoft.com/office/drawing/2014/main" id="{114703AE-7DE0-4927-87B2-3F9419DDC77D}"/>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23" name="Line 3338">
            <a:extLst>
              <a:ext uri="{FF2B5EF4-FFF2-40B4-BE49-F238E27FC236}">
                <a16:creationId xmlns:a16="http://schemas.microsoft.com/office/drawing/2014/main" id="{CC9F4816-49AE-4791-9943-09292F68E138}"/>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24" name="Line 3339">
            <a:extLst>
              <a:ext uri="{FF2B5EF4-FFF2-40B4-BE49-F238E27FC236}">
                <a16:creationId xmlns:a16="http://schemas.microsoft.com/office/drawing/2014/main" id="{458395DB-EB24-49C4-ABD7-837AF4D7CBC9}"/>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25" name="Line 3340">
            <a:extLst>
              <a:ext uri="{FF2B5EF4-FFF2-40B4-BE49-F238E27FC236}">
                <a16:creationId xmlns:a16="http://schemas.microsoft.com/office/drawing/2014/main" id="{F6517285-DE5B-417C-821A-24F7CC40EFC7}"/>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26" name="Line 3341">
            <a:extLst>
              <a:ext uri="{FF2B5EF4-FFF2-40B4-BE49-F238E27FC236}">
                <a16:creationId xmlns:a16="http://schemas.microsoft.com/office/drawing/2014/main" id="{5D57DF2D-677F-4F2F-BCAC-7D9E91EE423D}"/>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27" name="Line 3342">
            <a:extLst>
              <a:ext uri="{FF2B5EF4-FFF2-40B4-BE49-F238E27FC236}">
                <a16:creationId xmlns:a16="http://schemas.microsoft.com/office/drawing/2014/main" id="{942C208C-E2C0-4B4D-A4C8-FEB2EADBD899}"/>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28" name="Line 3343">
            <a:extLst>
              <a:ext uri="{FF2B5EF4-FFF2-40B4-BE49-F238E27FC236}">
                <a16:creationId xmlns:a16="http://schemas.microsoft.com/office/drawing/2014/main" id="{DE9D3970-C43F-49DB-B7AC-482F91211576}"/>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29" name="Line 3344">
            <a:extLst>
              <a:ext uri="{FF2B5EF4-FFF2-40B4-BE49-F238E27FC236}">
                <a16:creationId xmlns:a16="http://schemas.microsoft.com/office/drawing/2014/main" id="{4406FE94-76C5-4A2F-84AE-B241D332C125}"/>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30" name="Line 3345">
            <a:extLst>
              <a:ext uri="{FF2B5EF4-FFF2-40B4-BE49-F238E27FC236}">
                <a16:creationId xmlns:a16="http://schemas.microsoft.com/office/drawing/2014/main" id="{A907511D-CD5B-41F9-82C3-1D910C6A5F3C}"/>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31" name="Line 3346">
            <a:extLst>
              <a:ext uri="{FF2B5EF4-FFF2-40B4-BE49-F238E27FC236}">
                <a16:creationId xmlns:a16="http://schemas.microsoft.com/office/drawing/2014/main" id="{C83757DD-E7D8-4F3D-9144-DC48DF35AEDD}"/>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32" name="Line 3347">
            <a:extLst>
              <a:ext uri="{FF2B5EF4-FFF2-40B4-BE49-F238E27FC236}">
                <a16:creationId xmlns:a16="http://schemas.microsoft.com/office/drawing/2014/main" id="{698A95C1-9818-408E-82F7-8A8BA5D99F20}"/>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33" name="Line 3348">
            <a:extLst>
              <a:ext uri="{FF2B5EF4-FFF2-40B4-BE49-F238E27FC236}">
                <a16:creationId xmlns:a16="http://schemas.microsoft.com/office/drawing/2014/main" id="{9A92C20F-B87B-4DF6-A2DD-BC0D3DD885E8}"/>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34" name="Line 3349">
            <a:extLst>
              <a:ext uri="{FF2B5EF4-FFF2-40B4-BE49-F238E27FC236}">
                <a16:creationId xmlns:a16="http://schemas.microsoft.com/office/drawing/2014/main" id="{89894F59-2985-4271-B233-7994A5CA2CB3}"/>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35" name="Line 3350">
            <a:extLst>
              <a:ext uri="{FF2B5EF4-FFF2-40B4-BE49-F238E27FC236}">
                <a16:creationId xmlns:a16="http://schemas.microsoft.com/office/drawing/2014/main" id="{73827DDE-FB96-4AE2-A63A-E25A03BB900D}"/>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36" name="Line 3351">
            <a:extLst>
              <a:ext uri="{FF2B5EF4-FFF2-40B4-BE49-F238E27FC236}">
                <a16:creationId xmlns:a16="http://schemas.microsoft.com/office/drawing/2014/main" id="{741B2283-9EB0-4AA5-83C6-E7A422B2FE62}"/>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37" name="Line 3352">
            <a:extLst>
              <a:ext uri="{FF2B5EF4-FFF2-40B4-BE49-F238E27FC236}">
                <a16:creationId xmlns:a16="http://schemas.microsoft.com/office/drawing/2014/main" id="{5ED67654-9930-4839-BBFD-E4B60F9E6665}"/>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38" name="Line 3353">
            <a:extLst>
              <a:ext uri="{FF2B5EF4-FFF2-40B4-BE49-F238E27FC236}">
                <a16:creationId xmlns:a16="http://schemas.microsoft.com/office/drawing/2014/main" id="{BE27204B-A1E8-42C7-A999-EBD2A9C41447}"/>
              </a:ext>
            </a:extLst>
          </p:cNvPr>
          <p:cNvSpPr>
            <a:spLocks noChangeShapeType="1"/>
          </p:cNvSpPr>
          <p:nvPr/>
        </p:nvSpPr>
        <p:spPr bwMode="auto">
          <a:xfrm flipV="1">
            <a:off x="4876800"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39" name="Rectangle 3354">
            <a:extLst>
              <a:ext uri="{FF2B5EF4-FFF2-40B4-BE49-F238E27FC236}">
                <a16:creationId xmlns:a16="http://schemas.microsoft.com/office/drawing/2014/main" id="{B3F10BE0-3F78-46AA-862E-350D66127AB9}"/>
              </a:ext>
            </a:extLst>
          </p:cNvPr>
          <p:cNvSpPr>
            <a:spLocks noChangeArrowheads="1"/>
          </p:cNvSpPr>
          <p:nvPr/>
        </p:nvSpPr>
        <p:spPr bwMode="auto">
          <a:xfrm>
            <a:off x="4570413" y="1687513"/>
            <a:ext cx="612775" cy="411162"/>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4640" name="Group 3357">
            <a:extLst>
              <a:ext uri="{FF2B5EF4-FFF2-40B4-BE49-F238E27FC236}">
                <a16:creationId xmlns:a16="http://schemas.microsoft.com/office/drawing/2014/main" id="{851B4AA0-B9B9-4D36-A53D-9CEF4C232341}"/>
              </a:ext>
            </a:extLst>
          </p:cNvPr>
          <p:cNvGrpSpPr>
            <a:grpSpLocks/>
          </p:cNvGrpSpPr>
          <p:nvPr/>
        </p:nvGrpSpPr>
        <p:grpSpPr bwMode="auto">
          <a:xfrm>
            <a:off x="5216525" y="1687513"/>
            <a:ext cx="615950" cy="414337"/>
            <a:chOff x="3286" y="1231"/>
            <a:chExt cx="388" cy="261"/>
          </a:xfrm>
        </p:grpSpPr>
        <p:sp>
          <p:nvSpPr>
            <p:cNvPr id="8066" name="Rectangle 3355">
              <a:extLst>
                <a:ext uri="{FF2B5EF4-FFF2-40B4-BE49-F238E27FC236}">
                  <a16:creationId xmlns:a16="http://schemas.microsoft.com/office/drawing/2014/main" id="{5C544ED0-E927-4556-9EC1-7A4C391AE4F8}"/>
                </a:ext>
              </a:extLst>
            </p:cNvPr>
            <p:cNvSpPr>
              <a:spLocks noChangeArrowheads="1"/>
            </p:cNvSpPr>
            <p:nvPr/>
          </p:nvSpPr>
          <p:spPr bwMode="auto">
            <a:xfrm>
              <a:off x="3286" y="1231"/>
              <a:ext cx="388"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8067" name="Rectangle 3356">
              <a:extLst>
                <a:ext uri="{FF2B5EF4-FFF2-40B4-BE49-F238E27FC236}">
                  <a16:creationId xmlns:a16="http://schemas.microsoft.com/office/drawing/2014/main" id="{9B971BCE-D990-4563-BEBE-61EFC176D68B}"/>
                </a:ext>
              </a:extLst>
            </p:cNvPr>
            <p:cNvSpPr>
              <a:spLocks noChangeArrowheads="1"/>
            </p:cNvSpPr>
            <p:nvPr/>
          </p:nvSpPr>
          <p:spPr bwMode="auto">
            <a:xfrm>
              <a:off x="3286" y="1231"/>
              <a:ext cx="388"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4641" name="Group 3360">
            <a:extLst>
              <a:ext uri="{FF2B5EF4-FFF2-40B4-BE49-F238E27FC236}">
                <a16:creationId xmlns:a16="http://schemas.microsoft.com/office/drawing/2014/main" id="{DE24B02C-2708-46F4-BCA4-046309B8C870}"/>
              </a:ext>
            </a:extLst>
          </p:cNvPr>
          <p:cNvGrpSpPr>
            <a:grpSpLocks/>
          </p:cNvGrpSpPr>
          <p:nvPr/>
        </p:nvGrpSpPr>
        <p:grpSpPr bwMode="auto">
          <a:xfrm>
            <a:off x="5522913" y="1739900"/>
            <a:ext cx="25400" cy="150813"/>
            <a:chOff x="3479" y="1264"/>
            <a:chExt cx="16" cy="95"/>
          </a:xfrm>
        </p:grpSpPr>
        <p:sp>
          <p:nvSpPr>
            <p:cNvPr id="8064" name="Freeform 3358">
              <a:extLst>
                <a:ext uri="{FF2B5EF4-FFF2-40B4-BE49-F238E27FC236}">
                  <a16:creationId xmlns:a16="http://schemas.microsoft.com/office/drawing/2014/main" id="{48707343-316B-4757-8C3B-BE9CACACCEEE}"/>
                </a:ext>
              </a:extLst>
            </p:cNvPr>
            <p:cNvSpPr>
              <a:spLocks/>
            </p:cNvSpPr>
            <p:nvPr/>
          </p:nvSpPr>
          <p:spPr bwMode="auto">
            <a:xfrm>
              <a:off x="3479" y="1264"/>
              <a:ext cx="16" cy="95"/>
            </a:xfrm>
            <a:custGeom>
              <a:avLst/>
              <a:gdLst>
                <a:gd name="T0" fmla="*/ 16 w 105"/>
                <a:gd name="T1" fmla="*/ 2 h 616"/>
                <a:gd name="T2" fmla="*/ 0 w 105"/>
                <a:gd name="T3" fmla="*/ 2 h 616"/>
                <a:gd name="T4" fmla="*/ 0 w 105"/>
                <a:gd name="T5" fmla="*/ 2 h 616"/>
                <a:gd name="T6" fmla="*/ 0 w 105"/>
                <a:gd name="T7" fmla="*/ 95 h 616"/>
                <a:gd name="T8" fmla="*/ 16 w 105"/>
                <a:gd name="T9" fmla="*/ 2 h 6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5" h="616">
                  <a:moveTo>
                    <a:pt x="105" y="15"/>
                  </a:moveTo>
                  <a:cubicBezTo>
                    <a:pt x="60" y="15"/>
                    <a:pt x="30" y="15"/>
                    <a:pt x="0" y="15"/>
                  </a:cubicBezTo>
                  <a:cubicBezTo>
                    <a:pt x="0" y="0"/>
                    <a:pt x="0" y="15"/>
                    <a:pt x="0" y="15"/>
                  </a:cubicBezTo>
                  <a:lnTo>
                    <a:pt x="0" y="616"/>
                  </a:lnTo>
                  <a:lnTo>
                    <a:pt x="105" y="15"/>
                  </a:lnTo>
                  <a:close/>
                </a:path>
              </a:pathLst>
            </a:custGeom>
            <a:solidFill>
              <a:srgbClr val="808080"/>
            </a:solidFill>
            <a:ln w="0">
              <a:solidFill>
                <a:srgbClr val="000000"/>
              </a:solidFill>
              <a:prstDash val="solid"/>
              <a:round/>
              <a:headEnd/>
              <a:tailEnd/>
            </a:ln>
          </p:spPr>
          <p:txBody>
            <a:bodyPr/>
            <a:lstStyle/>
            <a:p>
              <a:endParaRPr lang="en-GB"/>
            </a:p>
          </p:txBody>
        </p:sp>
        <p:sp>
          <p:nvSpPr>
            <p:cNvPr id="8065" name="Freeform 3359">
              <a:extLst>
                <a:ext uri="{FF2B5EF4-FFF2-40B4-BE49-F238E27FC236}">
                  <a16:creationId xmlns:a16="http://schemas.microsoft.com/office/drawing/2014/main" id="{210B1E07-32BC-44CF-B7BA-8845C216E52F}"/>
                </a:ext>
              </a:extLst>
            </p:cNvPr>
            <p:cNvSpPr>
              <a:spLocks/>
            </p:cNvSpPr>
            <p:nvPr/>
          </p:nvSpPr>
          <p:spPr bwMode="auto">
            <a:xfrm>
              <a:off x="3479" y="1264"/>
              <a:ext cx="16" cy="95"/>
            </a:xfrm>
            <a:custGeom>
              <a:avLst/>
              <a:gdLst>
                <a:gd name="T0" fmla="*/ 16 w 105"/>
                <a:gd name="T1" fmla="*/ 2 h 616"/>
                <a:gd name="T2" fmla="*/ 0 w 105"/>
                <a:gd name="T3" fmla="*/ 2 h 616"/>
                <a:gd name="T4" fmla="*/ 0 w 105"/>
                <a:gd name="T5" fmla="*/ 2 h 616"/>
                <a:gd name="T6" fmla="*/ 0 w 105"/>
                <a:gd name="T7" fmla="*/ 95 h 616"/>
                <a:gd name="T8" fmla="*/ 16 w 105"/>
                <a:gd name="T9" fmla="*/ 2 h 6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5" h="616">
                  <a:moveTo>
                    <a:pt x="105" y="15"/>
                  </a:moveTo>
                  <a:cubicBezTo>
                    <a:pt x="60" y="15"/>
                    <a:pt x="30" y="15"/>
                    <a:pt x="0" y="15"/>
                  </a:cubicBezTo>
                  <a:cubicBezTo>
                    <a:pt x="0" y="0"/>
                    <a:pt x="0" y="15"/>
                    <a:pt x="0" y="15"/>
                  </a:cubicBezTo>
                  <a:lnTo>
                    <a:pt x="0" y="616"/>
                  </a:lnTo>
                  <a:lnTo>
                    <a:pt x="105" y="15"/>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642" name="Group 3363">
            <a:extLst>
              <a:ext uri="{FF2B5EF4-FFF2-40B4-BE49-F238E27FC236}">
                <a16:creationId xmlns:a16="http://schemas.microsoft.com/office/drawing/2014/main" id="{0390100B-37CA-4AC5-9AC7-974F73CE18C2}"/>
              </a:ext>
            </a:extLst>
          </p:cNvPr>
          <p:cNvGrpSpPr>
            <a:grpSpLocks/>
          </p:cNvGrpSpPr>
          <p:nvPr/>
        </p:nvGrpSpPr>
        <p:grpSpPr bwMode="auto">
          <a:xfrm>
            <a:off x="5522913" y="1744663"/>
            <a:ext cx="82550" cy="146050"/>
            <a:chOff x="3479" y="1267"/>
            <a:chExt cx="52" cy="92"/>
          </a:xfrm>
        </p:grpSpPr>
        <p:sp>
          <p:nvSpPr>
            <p:cNvPr id="8062" name="Freeform 3361">
              <a:extLst>
                <a:ext uri="{FF2B5EF4-FFF2-40B4-BE49-F238E27FC236}">
                  <a16:creationId xmlns:a16="http://schemas.microsoft.com/office/drawing/2014/main" id="{055AAD8B-0647-44B6-A3F9-A710868C2737}"/>
                </a:ext>
              </a:extLst>
            </p:cNvPr>
            <p:cNvSpPr>
              <a:spLocks/>
            </p:cNvSpPr>
            <p:nvPr/>
          </p:nvSpPr>
          <p:spPr bwMode="auto">
            <a:xfrm>
              <a:off x="3479" y="1267"/>
              <a:ext cx="52" cy="92"/>
            </a:xfrm>
            <a:custGeom>
              <a:avLst/>
              <a:gdLst>
                <a:gd name="T0" fmla="*/ 52 w 339"/>
                <a:gd name="T1" fmla="*/ 14 h 600"/>
                <a:gd name="T2" fmla="*/ 17 w 339"/>
                <a:gd name="T3" fmla="*/ 0 h 600"/>
                <a:gd name="T4" fmla="*/ 0 w 339"/>
                <a:gd name="T5" fmla="*/ 92 h 600"/>
                <a:gd name="T6" fmla="*/ 52 w 339"/>
                <a:gd name="T7" fmla="*/ 14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9" h="600">
                  <a:moveTo>
                    <a:pt x="339" y="93"/>
                  </a:moveTo>
                  <a:cubicBezTo>
                    <a:pt x="262" y="47"/>
                    <a:pt x="185" y="16"/>
                    <a:pt x="108" y="0"/>
                  </a:cubicBezTo>
                  <a:lnTo>
                    <a:pt x="0" y="600"/>
                  </a:lnTo>
                  <a:lnTo>
                    <a:pt x="339" y="93"/>
                  </a:lnTo>
                  <a:close/>
                </a:path>
              </a:pathLst>
            </a:custGeom>
            <a:solidFill>
              <a:srgbClr val="C0C0C0"/>
            </a:solidFill>
            <a:ln w="0">
              <a:solidFill>
                <a:srgbClr val="000000"/>
              </a:solidFill>
              <a:prstDash val="solid"/>
              <a:round/>
              <a:headEnd/>
              <a:tailEnd/>
            </a:ln>
          </p:spPr>
          <p:txBody>
            <a:bodyPr/>
            <a:lstStyle/>
            <a:p>
              <a:endParaRPr lang="en-GB"/>
            </a:p>
          </p:txBody>
        </p:sp>
        <p:sp>
          <p:nvSpPr>
            <p:cNvPr id="8063" name="Freeform 3362">
              <a:extLst>
                <a:ext uri="{FF2B5EF4-FFF2-40B4-BE49-F238E27FC236}">
                  <a16:creationId xmlns:a16="http://schemas.microsoft.com/office/drawing/2014/main" id="{F14B9F07-9C75-4743-A90F-894350738065}"/>
                </a:ext>
              </a:extLst>
            </p:cNvPr>
            <p:cNvSpPr>
              <a:spLocks/>
            </p:cNvSpPr>
            <p:nvPr/>
          </p:nvSpPr>
          <p:spPr bwMode="auto">
            <a:xfrm>
              <a:off x="3479" y="1267"/>
              <a:ext cx="52" cy="92"/>
            </a:xfrm>
            <a:custGeom>
              <a:avLst/>
              <a:gdLst>
                <a:gd name="T0" fmla="*/ 52 w 339"/>
                <a:gd name="T1" fmla="*/ 14 h 600"/>
                <a:gd name="T2" fmla="*/ 17 w 339"/>
                <a:gd name="T3" fmla="*/ 0 h 600"/>
                <a:gd name="T4" fmla="*/ 0 w 339"/>
                <a:gd name="T5" fmla="*/ 92 h 600"/>
                <a:gd name="T6" fmla="*/ 52 w 339"/>
                <a:gd name="T7" fmla="*/ 14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9" h="600">
                  <a:moveTo>
                    <a:pt x="339" y="93"/>
                  </a:moveTo>
                  <a:cubicBezTo>
                    <a:pt x="262" y="47"/>
                    <a:pt x="185" y="16"/>
                    <a:pt x="108" y="0"/>
                  </a:cubicBezTo>
                  <a:lnTo>
                    <a:pt x="0" y="600"/>
                  </a:lnTo>
                  <a:lnTo>
                    <a:pt x="339" y="93"/>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643" name="Group 3366">
            <a:extLst>
              <a:ext uri="{FF2B5EF4-FFF2-40B4-BE49-F238E27FC236}">
                <a16:creationId xmlns:a16="http://schemas.microsoft.com/office/drawing/2014/main" id="{A075699F-3652-4190-955E-2C81E76151D5}"/>
              </a:ext>
            </a:extLst>
          </p:cNvPr>
          <p:cNvGrpSpPr>
            <a:grpSpLocks/>
          </p:cNvGrpSpPr>
          <p:nvPr/>
        </p:nvGrpSpPr>
        <p:grpSpPr bwMode="auto">
          <a:xfrm>
            <a:off x="5522913" y="1766888"/>
            <a:ext cx="107950" cy="123825"/>
            <a:chOff x="3479" y="1281"/>
            <a:chExt cx="68" cy="78"/>
          </a:xfrm>
        </p:grpSpPr>
        <p:sp>
          <p:nvSpPr>
            <p:cNvPr id="8060" name="Freeform 3364">
              <a:extLst>
                <a:ext uri="{FF2B5EF4-FFF2-40B4-BE49-F238E27FC236}">
                  <a16:creationId xmlns:a16="http://schemas.microsoft.com/office/drawing/2014/main" id="{944602E2-C242-4BA9-B225-7737E7033B4C}"/>
                </a:ext>
              </a:extLst>
            </p:cNvPr>
            <p:cNvSpPr>
              <a:spLocks/>
            </p:cNvSpPr>
            <p:nvPr/>
          </p:nvSpPr>
          <p:spPr bwMode="auto">
            <a:xfrm>
              <a:off x="3479" y="1281"/>
              <a:ext cx="68" cy="78"/>
            </a:xfrm>
            <a:custGeom>
              <a:avLst/>
              <a:gdLst>
                <a:gd name="T0" fmla="*/ 68 w 444"/>
                <a:gd name="T1" fmla="*/ 14 h 511"/>
                <a:gd name="T2" fmla="*/ 52 w 444"/>
                <a:gd name="T3" fmla="*/ 0 h 511"/>
                <a:gd name="T4" fmla="*/ 0 w 444"/>
                <a:gd name="T5" fmla="*/ 78 h 511"/>
                <a:gd name="T6" fmla="*/ 68 w 444"/>
                <a:gd name="T7" fmla="*/ 14 h 51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4" h="511">
                  <a:moveTo>
                    <a:pt x="444" y="93"/>
                  </a:moveTo>
                  <a:cubicBezTo>
                    <a:pt x="414" y="62"/>
                    <a:pt x="368" y="31"/>
                    <a:pt x="337" y="0"/>
                  </a:cubicBezTo>
                  <a:lnTo>
                    <a:pt x="0" y="511"/>
                  </a:lnTo>
                  <a:lnTo>
                    <a:pt x="444" y="93"/>
                  </a:lnTo>
                  <a:close/>
                </a:path>
              </a:pathLst>
            </a:custGeom>
            <a:solidFill>
              <a:srgbClr val="000000"/>
            </a:solidFill>
            <a:ln w="0">
              <a:solidFill>
                <a:srgbClr val="000000"/>
              </a:solidFill>
              <a:prstDash val="solid"/>
              <a:round/>
              <a:headEnd/>
              <a:tailEnd/>
            </a:ln>
          </p:spPr>
          <p:txBody>
            <a:bodyPr/>
            <a:lstStyle/>
            <a:p>
              <a:endParaRPr lang="en-GB"/>
            </a:p>
          </p:txBody>
        </p:sp>
        <p:sp>
          <p:nvSpPr>
            <p:cNvPr id="8061" name="Freeform 3365">
              <a:extLst>
                <a:ext uri="{FF2B5EF4-FFF2-40B4-BE49-F238E27FC236}">
                  <a16:creationId xmlns:a16="http://schemas.microsoft.com/office/drawing/2014/main" id="{4F21C0C4-1CC4-4A14-B6D4-71B4C6CF0FDC}"/>
                </a:ext>
              </a:extLst>
            </p:cNvPr>
            <p:cNvSpPr>
              <a:spLocks/>
            </p:cNvSpPr>
            <p:nvPr/>
          </p:nvSpPr>
          <p:spPr bwMode="auto">
            <a:xfrm>
              <a:off x="3479" y="1281"/>
              <a:ext cx="68" cy="78"/>
            </a:xfrm>
            <a:custGeom>
              <a:avLst/>
              <a:gdLst>
                <a:gd name="T0" fmla="*/ 68 w 444"/>
                <a:gd name="T1" fmla="*/ 14 h 511"/>
                <a:gd name="T2" fmla="*/ 52 w 444"/>
                <a:gd name="T3" fmla="*/ 0 h 511"/>
                <a:gd name="T4" fmla="*/ 0 w 444"/>
                <a:gd name="T5" fmla="*/ 78 h 511"/>
                <a:gd name="T6" fmla="*/ 68 w 444"/>
                <a:gd name="T7" fmla="*/ 14 h 51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4" h="511">
                  <a:moveTo>
                    <a:pt x="444" y="93"/>
                  </a:moveTo>
                  <a:cubicBezTo>
                    <a:pt x="414" y="62"/>
                    <a:pt x="368" y="31"/>
                    <a:pt x="337" y="0"/>
                  </a:cubicBezTo>
                  <a:lnTo>
                    <a:pt x="0" y="511"/>
                  </a:lnTo>
                  <a:lnTo>
                    <a:pt x="444" y="93"/>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644" name="Group 3369">
            <a:extLst>
              <a:ext uri="{FF2B5EF4-FFF2-40B4-BE49-F238E27FC236}">
                <a16:creationId xmlns:a16="http://schemas.microsoft.com/office/drawing/2014/main" id="{8AA99F0C-35BF-4066-B3F2-8E03CFBAD63A}"/>
              </a:ext>
            </a:extLst>
          </p:cNvPr>
          <p:cNvGrpSpPr>
            <a:grpSpLocks/>
          </p:cNvGrpSpPr>
          <p:nvPr/>
        </p:nvGrpSpPr>
        <p:grpSpPr bwMode="auto">
          <a:xfrm>
            <a:off x="5373688" y="1744663"/>
            <a:ext cx="300037" cy="296862"/>
            <a:chOff x="3385" y="1267"/>
            <a:chExt cx="189" cy="187"/>
          </a:xfrm>
        </p:grpSpPr>
        <p:sp>
          <p:nvSpPr>
            <p:cNvPr id="8058" name="Freeform 3367">
              <a:extLst>
                <a:ext uri="{FF2B5EF4-FFF2-40B4-BE49-F238E27FC236}">
                  <a16:creationId xmlns:a16="http://schemas.microsoft.com/office/drawing/2014/main" id="{EA7CC7D1-BA0C-4E56-B557-0A1350156A9A}"/>
                </a:ext>
              </a:extLst>
            </p:cNvPr>
            <p:cNvSpPr>
              <a:spLocks/>
            </p:cNvSpPr>
            <p:nvPr/>
          </p:nvSpPr>
          <p:spPr bwMode="auto">
            <a:xfrm>
              <a:off x="3385" y="1267"/>
              <a:ext cx="189" cy="187"/>
            </a:xfrm>
            <a:custGeom>
              <a:avLst/>
              <a:gdLst>
                <a:gd name="T0" fmla="*/ 93 w 1223"/>
                <a:gd name="T1" fmla="*/ 0 h 1217"/>
                <a:gd name="T2" fmla="*/ 0 w 1223"/>
                <a:gd name="T3" fmla="*/ 92 h 1217"/>
                <a:gd name="T4" fmla="*/ 93 w 1223"/>
                <a:gd name="T5" fmla="*/ 187 h 1217"/>
                <a:gd name="T6" fmla="*/ 189 w 1223"/>
                <a:gd name="T7" fmla="*/ 92 h 1217"/>
                <a:gd name="T8" fmla="*/ 163 w 1223"/>
                <a:gd name="T9" fmla="*/ 28 h 1217"/>
                <a:gd name="T10" fmla="*/ 93 w 1223"/>
                <a:gd name="T11" fmla="*/ 92 h 1217"/>
                <a:gd name="T12" fmla="*/ 93 w 1223"/>
                <a:gd name="T13" fmla="*/ 0 h 12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3" h="1217">
                  <a:moveTo>
                    <a:pt x="604" y="0"/>
                  </a:moveTo>
                  <a:cubicBezTo>
                    <a:pt x="263" y="0"/>
                    <a:pt x="0" y="262"/>
                    <a:pt x="0" y="601"/>
                  </a:cubicBezTo>
                  <a:cubicBezTo>
                    <a:pt x="0" y="940"/>
                    <a:pt x="263" y="1217"/>
                    <a:pt x="604" y="1217"/>
                  </a:cubicBezTo>
                  <a:cubicBezTo>
                    <a:pt x="944" y="1217"/>
                    <a:pt x="1223" y="940"/>
                    <a:pt x="1223" y="601"/>
                  </a:cubicBezTo>
                  <a:cubicBezTo>
                    <a:pt x="1207" y="447"/>
                    <a:pt x="1161" y="293"/>
                    <a:pt x="1052" y="185"/>
                  </a:cubicBezTo>
                  <a:lnTo>
                    <a:pt x="604" y="601"/>
                  </a:lnTo>
                  <a:lnTo>
                    <a:pt x="604" y="0"/>
                  </a:lnTo>
                  <a:close/>
                </a:path>
              </a:pathLst>
            </a:custGeom>
            <a:solidFill>
              <a:srgbClr val="FFFFFF"/>
            </a:solidFill>
            <a:ln w="0">
              <a:solidFill>
                <a:srgbClr val="000000"/>
              </a:solidFill>
              <a:prstDash val="solid"/>
              <a:round/>
              <a:headEnd/>
              <a:tailEnd/>
            </a:ln>
          </p:spPr>
          <p:txBody>
            <a:bodyPr/>
            <a:lstStyle/>
            <a:p>
              <a:endParaRPr lang="en-GB"/>
            </a:p>
          </p:txBody>
        </p:sp>
        <p:sp>
          <p:nvSpPr>
            <p:cNvPr id="8059" name="Freeform 3368">
              <a:extLst>
                <a:ext uri="{FF2B5EF4-FFF2-40B4-BE49-F238E27FC236}">
                  <a16:creationId xmlns:a16="http://schemas.microsoft.com/office/drawing/2014/main" id="{AC0F8E53-54DC-4E78-918A-17D8DB9AB4CF}"/>
                </a:ext>
              </a:extLst>
            </p:cNvPr>
            <p:cNvSpPr>
              <a:spLocks/>
            </p:cNvSpPr>
            <p:nvPr/>
          </p:nvSpPr>
          <p:spPr bwMode="auto">
            <a:xfrm>
              <a:off x="3385" y="1267"/>
              <a:ext cx="189" cy="187"/>
            </a:xfrm>
            <a:custGeom>
              <a:avLst/>
              <a:gdLst>
                <a:gd name="T0" fmla="*/ 93 w 1223"/>
                <a:gd name="T1" fmla="*/ 0 h 1217"/>
                <a:gd name="T2" fmla="*/ 0 w 1223"/>
                <a:gd name="T3" fmla="*/ 92 h 1217"/>
                <a:gd name="T4" fmla="*/ 93 w 1223"/>
                <a:gd name="T5" fmla="*/ 187 h 1217"/>
                <a:gd name="T6" fmla="*/ 189 w 1223"/>
                <a:gd name="T7" fmla="*/ 92 h 1217"/>
                <a:gd name="T8" fmla="*/ 163 w 1223"/>
                <a:gd name="T9" fmla="*/ 28 h 1217"/>
                <a:gd name="T10" fmla="*/ 93 w 1223"/>
                <a:gd name="T11" fmla="*/ 92 h 1217"/>
                <a:gd name="T12" fmla="*/ 93 w 1223"/>
                <a:gd name="T13" fmla="*/ 0 h 12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3" h="1217">
                  <a:moveTo>
                    <a:pt x="604" y="0"/>
                  </a:moveTo>
                  <a:cubicBezTo>
                    <a:pt x="263" y="0"/>
                    <a:pt x="0" y="262"/>
                    <a:pt x="0" y="601"/>
                  </a:cubicBezTo>
                  <a:cubicBezTo>
                    <a:pt x="0" y="940"/>
                    <a:pt x="263" y="1217"/>
                    <a:pt x="604" y="1217"/>
                  </a:cubicBezTo>
                  <a:cubicBezTo>
                    <a:pt x="944" y="1217"/>
                    <a:pt x="1223" y="940"/>
                    <a:pt x="1223" y="601"/>
                  </a:cubicBezTo>
                  <a:cubicBezTo>
                    <a:pt x="1207" y="447"/>
                    <a:pt x="1161" y="293"/>
                    <a:pt x="1052" y="185"/>
                  </a:cubicBezTo>
                  <a:lnTo>
                    <a:pt x="604" y="601"/>
                  </a:lnTo>
                  <a:lnTo>
                    <a:pt x="604"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4645" name="Line 3370">
            <a:extLst>
              <a:ext uri="{FF2B5EF4-FFF2-40B4-BE49-F238E27FC236}">
                <a16:creationId xmlns:a16="http://schemas.microsoft.com/office/drawing/2014/main" id="{946555A4-AD34-4964-BC1F-A840C707F442}"/>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46" name="Line 3371">
            <a:extLst>
              <a:ext uri="{FF2B5EF4-FFF2-40B4-BE49-F238E27FC236}">
                <a16:creationId xmlns:a16="http://schemas.microsoft.com/office/drawing/2014/main" id="{D7DFF9EE-09D7-4740-97B2-5DBBB98343F2}"/>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47" name="Line 3372">
            <a:extLst>
              <a:ext uri="{FF2B5EF4-FFF2-40B4-BE49-F238E27FC236}">
                <a16:creationId xmlns:a16="http://schemas.microsoft.com/office/drawing/2014/main" id="{47EFFF76-C95B-4968-857E-7924F644FB10}"/>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48" name="Line 3373">
            <a:extLst>
              <a:ext uri="{FF2B5EF4-FFF2-40B4-BE49-F238E27FC236}">
                <a16:creationId xmlns:a16="http://schemas.microsoft.com/office/drawing/2014/main" id="{B77848FF-B43E-4520-B09F-C817EBD0CC6D}"/>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49" name="Line 3374">
            <a:extLst>
              <a:ext uri="{FF2B5EF4-FFF2-40B4-BE49-F238E27FC236}">
                <a16:creationId xmlns:a16="http://schemas.microsoft.com/office/drawing/2014/main" id="{719FA3A6-EED7-4EC5-874C-8B995FA7F2C1}"/>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50" name="Line 3375">
            <a:extLst>
              <a:ext uri="{FF2B5EF4-FFF2-40B4-BE49-F238E27FC236}">
                <a16:creationId xmlns:a16="http://schemas.microsoft.com/office/drawing/2014/main" id="{A78E276E-6AB2-413C-A4EA-4B0B4982A003}"/>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51" name="Line 3376">
            <a:extLst>
              <a:ext uri="{FF2B5EF4-FFF2-40B4-BE49-F238E27FC236}">
                <a16:creationId xmlns:a16="http://schemas.microsoft.com/office/drawing/2014/main" id="{52E86653-F8C6-4479-B34E-7AEF8FF31AD9}"/>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52" name="Line 3377">
            <a:extLst>
              <a:ext uri="{FF2B5EF4-FFF2-40B4-BE49-F238E27FC236}">
                <a16:creationId xmlns:a16="http://schemas.microsoft.com/office/drawing/2014/main" id="{DB593651-3B58-4EBA-92B9-ED06229DF533}"/>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53" name="Line 3378">
            <a:extLst>
              <a:ext uri="{FF2B5EF4-FFF2-40B4-BE49-F238E27FC236}">
                <a16:creationId xmlns:a16="http://schemas.microsoft.com/office/drawing/2014/main" id="{EB54D1E0-2C0E-4F50-AEC9-35D21B1ED24D}"/>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54" name="Line 3379">
            <a:extLst>
              <a:ext uri="{FF2B5EF4-FFF2-40B4-BE49-F238E27FC236}">
                <a16:creationId xmlns:a16="http://schemas.microsoft.com/office/drawing/2014/main" id="{DC38A8CF-BF6B-4E5E-BEB4-BCCED25A34FA}"/>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55" name="Line 3380">
            <a:extLst>
              <a:ext uri="{FF2B5EF4-FFF2-40B4-BE49-F238E27FC236}">
                <a16:creationId xmlns:a16="http://schemas.microsoft.com/office/drawing/2014/main" id="{A157F64A-8754-42DA-841A-5B80FCA6C89F}"/>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56" name="Line 3381">
            <a:extLst>
              <a:ext uri="{FF2B5EF4-FFF2-40B4-BE49-F238E27FC236}">
                <a16:creationId xmlns:a16="http://schemas.microsoft.com/office/drawing/2014/main" id="{9E4BEBC7-409E-48C9-9619-0F114BC2F99A}"/>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57" name="Line 3382">
            <a:extLst>
              <a:ext uri="{FF2B5EF4-FFF2-40B4-BE49-F238E27FC236}">
                <a16:creationId xmlns:a16="http://schemas.microsoft.com/office/drawing/2014/main" id="{CB59B21D-7ADB-485D-9E11-20CA22F1134B}"/>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58" name="Line 3383">
            <a:extLst>
              <a:ext uri="{FF2B5EF4-FFF2-40B4-BE49-F238E27FC236}">
                <a16:creationId xmlns:a16="http://schemas.microsoft.com/office/drawing/2014/main" id="{38C873EF-B58C-4AA7-82C7-55B1057F4D21}"/>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59" name="Line 3384">
            <a:extLst>
              <a:ext uri="{FF2B5EF4-FFF2-40B4-BE49-F238E27FC236}">
                <a16:creationId xmlns:a16="http://schemas.microsoft.com/office/drawing/2014/main" id="{40149809-9506-485B-8103-286CE57BB0A7}"/>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60" name="Line 3385">
            <a:extLst>
              <a:ext uri="{FF2B5EF4-FFF2-40B4-BE49-F238E27FC236}">
                <a16:creationId xmlns:a16="http://schemas.microsoft.com/office/drawing/2014/main" id="{CB0148D3-F165-445D-A7AC-3E36D94C4509}"/>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61" name="Line 3386">
            <a:extLst>
              <a:ext uri="{FF2B5EF4-FFF2-40B4-BE49-F238E27FC236}">
                <a16:creationId xmlns:a16="http://schemas.microsoft.com/office/drawing/2014/main" id="{64E82A34-2DA3-4C96-A3DA-58543E39C729}"/>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62" name="Line 3387">
            <a:extLst>
              <a:ext uri="{FF2B5EF4-FFF2-40B4-BE49-F238E27FC236}">
                <a16:creationId xmlns:a16="http://schemas.microsoft.com/office/drawing/2014/main" id="{CAA717AB-3389-4CC8-B6BA-3066DFA8A63B}"/>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63" name="Line 3388">
            <a:extLst>
              <a:ext uri="{FF2B5EF4-FFF2-40B4-BE49-F238E27FC236}">
                <a16:creationId xmlns:a16="http://schemas.microsoft.com/office/drawing/2014/main" id="{0659AC28-3A98-448C-9838-7B3143E21902}"/>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64" name="Line 3389">
            <a:extLst>
              <a:ext uri="{FF2B5EF4-FFF2-40B4-BE49-F238E27FC236}">
                <a16:creationId xmlns:a16="http://schemas.microsoft.com/office/drawing/2014/main" id="{C9CE1F10-198A-4F16-B73F-F5F7778F25FC}"/>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65" name="Line 3390">
            <a:extLst>
              <a:ext uri="{FF2B5EF4-FFF2-40B4-BE49-F238E27FC236}">
                <a16:creationId xmlns:a16="http://schemas.microsoft.com/office/drawing/2014/main" id="{AD94D9B5-0105-4CCB-A298-D9D7EE61F79A}"/>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66" name="Line 3391">
            <a:extLst>
              <a:ext uri="{FF2B5EF4-FFF2-40B4-BE49-F238E27FC236}">
                <a16:creationId xmlns:a16="http://schemas.microsoft.com/office/drawing/2014/main" id="{CE0D2645-9CB9-46FE-83B5-D6370D3EAD8A}"/>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67" name="Line 3392">
            <a:extLst>
              <a:ext uri="{FF2B5EF4-FFF2-40B4-BE49-F238E27FC236}">
                <a16:creationId xmlns:a16="http://schemas.microsoft.com/office/drawing/2014/main" id="{84994E4F-4457-4638-9A5D-B6833545AB8A}"/>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68" name="Line 3393">
            <a:extLst>
              <a:ext uri="{FF2B5EF4-FFF2-40B4-BE49-F238E27FC236}">
                <a16:creationId xmlns:a16="http://schemas.microsoft.com/office/drawing/2014/main" id="{C43665A3-EE7C-4B52-99B9-B626744786DA}"/>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69" name="Line 3394">
            <a:extLst>
              <a:ext uri="{FF2B5EF4-FFF2-40B4-BE49-F238E27FC236}">
                <a16:creationId xmlns:a16="http://schemas.microsoft.com/office/drawing/2014/main" id="{357FFF05-7853-45AF-A5C1-E928A1B5AF08}"/>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70" name="Line 3395">
            <a:extLst>
              <a:ext uri="{FF2B5EF4-FFF2-40B4-BE49-F238E27FC236}">
                <a16:creationId xmlns:a16="http://schemas.microsoft.com/office/drawing/2014/main" id="{7D3915B9-18FE-4308-932F-5E411DF9CA28}"/>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71" name="Line 3396">
            <a:extLst>
              <a:ext uri="{FF2B5EF4-FFF2-40B4-BE49-F238E27FC236}">
                <a16:creationId xmlns:a16="http://schemas.microsoft.com/office/drawing/2014/main" id="{7A975D15-7829-4212-A1D9-ACB5743FD5D4}"/>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72" name="Line 3397">
            <a:extLst>
              <a:ext uri="{FF2B5EF4-FFF2-40B4-BE49-F238E27FC236}">
                <a16:creationId xmlns:a16="http://schemas.microsoft.com/office/drawing/2014/main" id="{CDE1A45F-0463-4D18-9138-9DD4D5740EA2}"/>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73" name="Line 3398">
            <a:extLst>
              <a:ext uri="{FF2B5EF4-FFF2-40B4-BE49-F238E27FC236}">
                <a16:creationId xmlns:a16="http://schemas.microsoft.com/office/drawing/2014/main" id="{4FDF83E0-63EF-46DC-98BD-1AB439E0F0A1}"/>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74" name="Line 3399">
            <a:extLst>
              <a:ext uri="{FF2B5EF4-FFF2-40B4-BE49-F238E27FC236}">
                <a16:creationId xmlns:a16="http://schemas.microsoft.com/office/drawing/2014/main" id="{37239243-83AB-4570-91C0-A068732E81E0}"/>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75" name="Line 3400">
            <a:extLst>
              <a:ext uri="{FF2B5EF4-FFF2-40B4-BE49-F238E27FC236}">
                <a16:creationId xmlns:a16="http://schemas.microsoft.com/office/drawing/2014/main" id="{2B9921AA-9B54-4336-84A0-2C531216AB26}"/>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76" name="Line 3401">
            <a:extLst>
              <a:ext uri="{FF2B5EF4-FFF2-40B4-BE49-F238E27FC236}">
                <a16:creationId xmlns:a16="http://schemas.microsoft.com/office/drawing/2014/main" id="{ED908A82-3E55-4355-9C20-FD91E8C60E90}"/>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77" name="Line 3402">
            <a:extLst>
              <a:ext uri="{FF2B5EF4-FFF2-40B4-BE49-F238E27FC236}">
                <a16:creationId xmlns:a16="http://schemas.microsoft.com/office/drawing/2014/main" id="{882C8D79-03D5-43BF-93BA-1E00C7688203}"/>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78" name="Line 3403">
            <a:extLst>
              <a:ext uri="{FF2B5EF4-FFF2-40B4-BE49-F238E27FC236}">
                <a16:creationId xmlns:a16="http://schemas.microsoft.com/office/drawing/2014/main" id="{62B1337F-5915-4A23-817D-BC9F1F8BDABE}"/>
              </a:ext>
            </a:extLst>
          </p:cNvPr>
          <p:cNvSpPr>
            <a:spLocks noChangeShapeType="1"/>
          </p:cNvSpPr>
          <p:nvPr/>
        </p:nvSpPr>
        <p:spPr bwMode="auto">
          <a:xfrm flipV="1">
            <a:off x="5522913"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79" name="Rectangle 3404">
            <a:extLst>
              <a:ext uri="{FF2B5EF4-FFF2-40B4-BE49-F238E27FC236}">
                <a16:creationId xmlns:a16="http://schemas.microsoft.com/office/drawing/2014/main" id="{04992A10-96AF-4AF3-B417-BB2387458DF7}"/>
              </a:ext>
            </a:extLst>
          </p:cNvPr>
          <p:cNvSpPr>
            <a:spLocks noChangeArrowheads="1"/>
          </p:cNvSpPr>
          <p:nvPr/>
        </p:nvSpPr>
        <p:spPr bwMode="auto">
          <a:xfrm>
            <a:off x="5216525" y="1687513"/>
            <a:ext cx="615950" cy="414337"/>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4680" name="Group 3407">
            <a:extLst>
              <a:ext uri="{FF2B5EF4-FFF2-40B4-BE49-F238E27FC236}">
                <a16:creationId xmlns:a16="http://schemas.microsoft.com/office/drawing/2014/main" id="{18D51331-DA88-48BF-ABF5-2E7E9007EDF9}"/>
              </a:ext>
            </a:extLst>
          </p:cNvPr>
          <p:cNvGrpSpPr>
            <a:grpSpLocks/>
          </p:cNvGrpSpPr>
          <p:nvPr/>
        </p:nvGrpSpPr>
        <p:grpSpPr bwMode="auto">
          <a:xfrm>
            <a:off x="5870575" y="1687513"/>
            <a:ext cx="614363" cy="414337"/>
            <a:chOff x="3698" y="1231"/>
            <a:chExt cx="387" cy="261"/>
          </a:xfrm>
        </p:grpSpPr>
        <p:sp>
          <p:nvSpPr>
            <p:cNvPr id="8056" name="Rectangle 3405">
              <a:extLst>
                <a:ext uri="{FF2B5EF4-FFF2-40B4-BE49-F238E27FC236}">
                  <a16:creationId xmlns:a16="http://schemas.microsoft.com/office/drawing/2014/main" id="{041DA772-8F01-47AF-A090-1065E83DF9F0}"/>
                </a:ext>
              </a:extLst>
            </p:cNvPr>
            <p:cNvSpPr>
              <a:spLocks noChangeArrowheads="1"/>
            </p:cNvSpPr>
            <p:nvPr/>
          </p:nvSpPr>
          <p:spPr bwMode="auto">
            <a:xfrm>
              <a:off x="3698" y="1231"/>
              <a:ext cx="387"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8057" name="Rectangle 3406">
              <a:extLst>
                <a:ext uri="{FF2B5EF4-FFF2-40B4-BE49-F238E27FC236}">
                  <a16:creationId xmlns:a16="http://schemas.microsoft.com/office/drawing/2014/main" id="{B7D7E560-A574-43A5-AE00-300064A6D652}"/>
                </a:ext>
              </a:extLst>
            </p:cNvPr>
            <p:cNvSpPr>
              <a:spLocks noChangeArrowheads="1"/>
            </p:cNvSpPr>
            <p:nvPr/>
          </p:nvSpPr>
          <p:spPr bwMode="auto">
            <a:xfrm>
              <a:off x="3698" y="1231"/>
              <a:ext cx="387"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4681" name="Freeform 3408">
            <a:extLst>
              <a:ext uri="{FF2B5EF4-FFF2-40B4-BE49-F238E27FC236}">
                <a16:creationId xmlns:a16="http://schemas.microsoft.com/office/drawing/2014/main" id="{63FBDE24-2BF0-4D4A-86E4-9BFFC668BF09}"/>
              </a:ext>
            </a:extLst>
          </p:cNvPr>
          <p:cNvSpPr>
            <a:spLocks/>
          </p:cNvSpPr>
          <p:nvPr/>
        </p:nvSpPr>
        <p:spPr bwMode="auto">
          <a:xfrm>
            <a:off x="6175375" y="1739900"/>
            <a:ext cx="0" cy="150813"/>
          </a:xfrm>
          <a:custGeom>
            <a:avLst/>
            <a:gdLst>
              <a:gd name="T0" fmla="*/ 3672 h 616"/>
              <a:gd name="T1" fmla="*/ 3672 h 616"/>
              <a:gd name="T2" fmla="*/ 3672 h 616"/>
              <a:gd name="T3" fmla="*/ 150813 h 616"/>
              <a:gd name="T4" fmla="*/ 3672 h 616"/>
              <a:gd name="T5" fmla="*/ 0 60000 65536"/>
              <a:gd name="T6" fmla="*/ 0 60000 65536"/>
              <a:gd name="T7" fmla="*/ 0 60000 65536"/>
              <a:gd name="T8" fmla="*/ 0 60000 65536"/>
              <a:gd name="T9" fmla="*/ 0 60000 65536"/>
            </a:gdLst>
            <a:ahLst/>
            <a:cxnLst>
              <a:cxn ang="T5">
                <a:pos x="0" y="T0"/>
              </a:cxn>
              <a:cxn ang="T6">
                <a:pos x="0" y="T1"/>
              </a:cxn>
              <a:cxn ang="T7">
                <a:pos x="0" y="T2"/>
              </a:cxn>
              <a:cxn ang="T8">
                <a:pos x="0" y="T3"/>
              </a:cxn>
              <a:cxn ang="T9">
                <a:pos x="0" y="T4"/>
              </a:cxn>
            </a:cxnLst>
            <a:rect l="0" t="0" r="r" b="b"/>
            <a:pathLst>
              <a:path h="616">
                <a:moveTo>
                  <a:pt x="0" y="15"/>
                </a:moveTo>
                <a:cubicBezTo>
                  <a:pt x="0" y="15"/>
                  <a:pt x="0" y="15"/>
                  <a:pt x="0" y="15"/>
                </a:cubicBezTo>
                <a:cubicBezTo>
                  <a:pt x="0" y="0"/>
                  <a:pt x="0" y="15"/>
                  <a:pt x="0" y="15"/>
                </a:cubicBezTo>
                <a:lnTo>
                  <a:pt x="0" y="616"/>
                </a:lnTo>
                <a:lnTo>
                  <a:pt x="0" y="15"/>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nvGrpSpPr>
          <p:cNvPr id="4682" name="Group 3411">
            <a:extLst>
              <a:ext uri="{FF2B5EF4-FFF2-40B4-BE49-F238E27FC236}">
                <a16:creationId xmlns:a16="http://schemas.microsoft.com/office/drawing/2014/main" id="{E7A4087C-0393-4F06-882D-2DCEF6688D01}"/>
              </a:ext>
            </a:extLst>
          </p:cNvPr>
          <p:cNvGrpSpPr>
            <a:grpSpLocks/>
          </p:cNvGrpSpPr>
          <p:nvPr/>
        </p:nvGrpSpPr>
        <p:grpSpPr bwMode="auto">
          <a:xfrm>
            <a:off x="6175375" y="1744663"/>
            <a:ext cx="60325" cy="146050"/>
            <a:chOff x="3890" y="1267"/>
            <a:chExt cx="38" cy="92"/>
          </a:xfrm>
        </p:grpSpPr>
        <p:sp>
          <p:nvSpPr>
            <p:cNvPr id="8054" name="Freeform 3409">
              <a:extLst>
                <a:ext uri="{FF2B5EF4-FFF2-40B4-BE49-F238E27FC236}">
                  <a16:creationId xmlns:a16="http://schemas.microsoft.com/office/drawing/2014/main" id="{316D5495-234B-4209-9CDA-08B02961502B}"/>
                </a:ext>
              </a:extLst>
            </p:cNvPr>
            <p:cNvSpPr>
              <a:spLocks/>
            </p:cNvSpPr>
            <p:nvPr/>
          </p:nvSpPr>
          <p:spPr bwMode="auto">
            <a:xfrm>
              <a:off x="3890" y="1267"/>
              <a:ext cx="38" cy="92"/>
            </a:xfrm>
            <a:custGeom>
              <a:avLst/>
              <a:gdLst>
                <a:gd name="T0" fmla="*/ 38 w 245"/>
                <a:gd name="T1" fmla="*/ 7 h 600"/>
                <a:gd name="T2" fmla="*/ 0 w 245"/>
                <a:gd name="T3" fmla="*/ 0 h 600"/>
                <a:gd name="T4" fmla="*/ 0 w 245"/>
                <a:gd name="T5" fmla="*/ 92 h 600"/>
                <a:gd name="T6" fmla="*/ 38 w 245"/>
                <a:gd name="T7" fmla="*/ 7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5" h="600">
                  <a:moveTo>
                    <a:pt x="245" y="47"/>
                  </a:moveTo>
                  <a:cubicBezTo>
                    <a:pt x="168" y="16"/>
                    <a:pt x="92" y="0"/>
                    <a:pt x="0" y="0"/>
                  </a:cubicBezTo>
                  <a:lnTo>
                    <a:pt x="0" y="600"/>
                  </a:lnTo>
                  <a:lnTo>
                    <a:pt x="245" y="47"/>
                  </a:lnTo>
                  <a:close/>
                </a:path>
              </a:pathLst>
            </a:custGeom>
            <a:solidFill>
              <a:srgbClr val="C0C0C0"/>
            </a:solidFill>
            <a:ln w="0">
              <a:solidFill>
                <a:srgbClr val="000000"/>
              </a:solidFill>
              <a:prstDash val="solid"/>
              <a:round/>
              <a:headEnd/>
              <a:tailEnd/>
            </a:ln>
          </p:spPr>
          <p:txBody>
            <a:bodyPr/>
            <a:lstStyle/>
            <a:p>
              <a:endParaRPr lang="en-GB"/>
            </a:p>
          </p:txBody>
        </p:sp>
        <p:sp>
          <p:nvSpPr>
            <p:cNvPr id="8055" name="Freeform 3410">
              <a:extLst>
                <a:ext uri="{FF2B5EF4-FFF2-40B4-BE49-F238E27FC236}">
                  <a16:creationId xmlns:a16="http://schemas.microsoft.com/office/drawing/2014/main" id="{9BE5B26F-E231-4C45-A773-46DF0AC93E1D}"/>
                </a:ext>
              </a:extLst>
            </p:cNvPr>
            <p:cNvSpPr>
              <a:spLocks/>
            </p:cNvSpPr>
            <p:nvPr/>
          </p:nvSpPr>
          <p:spPr bwMode="auto">
            <a:xfrm>
              <a:off x="3890" y="1267"/>
              <a:ext cx="38" cy="92"/>
            </a:xfrm>
            <a:custGeom>
              <a:avLst/>
              <a:gdLst>
                <a:gd name="T0" fmla="*/ 38 w 245"/>
                <a:gd name="T1" fmla="*/ 7 h 600"/>
                <a:gd name="T2" fmla="*/ 0 w 245"/>
                <a:gd name="T3" fmla="*/ 0 h 600"/>
                <a:gd name="T4" fmla="*/ 0 w 245"/>
                <a:gd name="T5" fmla="*/ 92 h 600"/>
                <a:gd name="T6" fmla="*/ 38 w 245"/>
                <a:gd name="T7" fmla="*/ 7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5" h="600">
                  <a:moveTo>
                    <a:pt x="245" y="47"/>
                  </a:moveTo>
                  <a:cubicBezTo>
                    <a:pt x="168" y="16"/>
                    <a:pt x="92" y="0"/>
                    <a:pt x="0" y="0"/>
                  </a:cubicBezTo>
                  <a:lnTo>
                    <a:pt x="0" y="600"/>
                  </a:lnTo>
                  <a:lnTo>
                    <a:pt x="245" y="47"/>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683" name="Group 3414">
            <a:extLst>
              <a:ext uri="{FF2B5EF4-FFF2-40B4-BE49-F238E27FC236}">
                <a16:creationId xmlns:a16="http://schemas.microsoft.com/office/drawing/2014/main" id="{246042F3-AA83-4681-A046-DA0F9156C9F9}"/>
              </a:ext>
            </a:extLst>
          </p:cNvPr>
          <p:cNvGrpSpPr>
            <a:grpSpLocks/>
          </p:cNvGrpSpPr>
          <p:nvPr/>
        </p:nvGrpSpPr>
        <p:grpSpPr bwMode="auto">
          <a:xfrm>
            <a:off x="6175375" y="1755775"/>
            <a:ext cx="117475" cy="134938"/>
            <a:chOff x="3890" y="1274"/>
            <a:chExt cx="74" cy="85"/>
          </a:xfrm>
        </p:grpSpPr>
        <p:sp>
          <p:nvSpPr>
            <p:cNvPr id="8052" name="Freeform 3412">
              <a:extLst>
                <a:ext uri="{FF2B5EF4-FFF2-40B4-BE49-F238E27FC236}">
                  <a16:creationId xmlns:a16="http://schemas.microsoft.com/office/drawing/2014/main" id="{6A491837-4489-4B61-8F9B-9A8355082726}"/>
                </a:ext>
              </a:extLst>
            </p:cNvPr>
            <p:cNvSpPr>
              <a:spLocks/>
            </p:cNvSpPr>
            <p:nvPr/>
          </p:nvSpPr>
          <p:spPr bwMode="auto">
            <a:xfrm>
              <a:off x="3890" y="1274"/>
              <a:ext cx="74" cy="85"/>
            </a:xfrm>
            <a:custGeom>
              <a:avLst/>
              <a:gdLst>
                <a:gd name="T0" fmla="*/ 74 w 478"/>
                <a:gd name="T1" fmla="*/ 26 h 555"/>
                <a:gd name="T2" fmla="*/ 38 w 478"/>
                <a:gd name="T3" fmla="*/ 0 h 555"/>
                <a:gd name="T4" fmla="*/ 0 w 478"/>
                <a:gd name="T5" fmla="*/ 85 h 555"/>
                <a:gd name="T6" fmla="*/ 74 w 478"/>
                <a:gd name="T7" fmla="*/ 26 h 55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8" h="555">
                  <a:moveTo>
                    <a:pt x="478" y="170"/>
                  </a:moveTo>
                  <a:cubicBezTo>
                    <a:pt x="416" y="92"/>
                    <a:pt x="339" y="31"/>
                    <a:pt x="247" y="0"/>
                  </a:cubicBezTo>
                  <a:lnTo>
                    <a:pt x="0" y="555"/>
                  </a:lnTo>
                  <a:lnTo>
                    <a:pt x="478" y="170"/>
                  </a:lnTo>
                  <a:close/>
                </a:path>
              </a:pathLst>
            </a:custGeom>
            <a:solidFill>
              <a:srgbClr val="000000"/>
            </a:solidFill>
            <a:ln w="0">
              <a:solidFill>
                <a:srgbClr val="000000"/>
              </a:solidFill>
              <a:prstDash val="solid"/>
              <a:round/>
              <a:headEnd/>
              <a:tailEnd/>
            </a:ln>
          </p:spPr>
          <p:txBody>
            <a:bodyPr/>
            <a:lstStyle/>
            <a:p>
              <a:endParaRPr lang="en-GB"/>
            </a:p>
          </p:txBody>
        </p:sp>
        <p:sp>
          <p:nvSpPr>
            <p:cNvPr id="8053" name="Freeform 3413">
              <a:extLst>
                <a:ext uri="{FF2B5EF4-FFF2-40B4-BE49-F238E27FC236}">
                  <a16:creationId xmlns:a16="http://schemas.microsoft.com/office/drawing/2014/main" id="{53D61A2A-5DE6-4BAA-AF70-732A9898296B}"/>
                </a:ext>
              </a:extLst>
            </p:cNvPr>
            <p:cNvSpPr>
              <a:spLocks/>
            </p:cNvSpPr>
            <p:nvPr/>
          </p:nvSpPr>
          <p:spPr bwMode="auto">
            <a:xfrm>
              <a:off x="3890" y="1274"/>
              <a:ext cx="74" cy="85"/>
            </a:xfrm>
            <a:custGeom>
              <a:avLst/>
              <a:gdLst>
                <a:gd name="T0" fmla="*/ 74 w 478"/>
                <a:gd name="T1" fmla="*/ 26 h 555"/>
                <a:gd name="T2" fmla="*/ 38 w 478"/>
                <a:gd name="T3" fmla="*/ 0 h 555"/>
                <a:gd name="T4" fmla="*/ 0 w 478"/>
                <a:gd name="T5" fmla="*/ 85 h 555"/>
                <a:gd name="T6" fmla="*/ 74 w 478"/>
                <a:gd name="T7" fmla="*/ 26 h 55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8" h="555">
                  <a:moveTo>
                    <a:pt x="478" y="170"/>
                  </a:moveTo>
                  <a:cubicBezTo>
                    <a:pt x="416" y="92"/>
                    <a:pt x="339" y="31"/>
                    <a:pt x="247" y="0"/>
                  </a:cubicBezTo>
                  <a:lnTo>
                    <a:pt x="0" y="555"/>
                  </a:lnTo>
                  <a:lnTo>
                    <a:pt x="478" y="17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684" name="Group 3417">
            <a:extLst>
              <a:ext uri="{FF2B5EF4-FFF2-40B4-BE49-F238E27FC236}">
                <a16:creationId xmlns:a16="http://schemas.microsoft.com/office/drawing/2014/main" id="{1B96A257-0B03-42A4-B240-E933A7A51373}"/>
              </a:ext>
            </a:extLst>
          </p:cNvPr>
          <p:cNvGrpSpPr>
            <a:grpSpLocks/>
          </p:cNvGrpSpPr>
          <p:nvPr/>
        </p:nvGrpSpPr>
        <p:grpSpPr bwMode="auto">
          <a:xfrm>
            <a:off x="6027738" y="1744663"/>
            <a:ext cx="298450" cy="296862"/>
            <a:chOff x="3797" y="1267"/>
            <a:chExt cx="188" cy="187"/>
          </a:xfrm>
        </p:grpSpPr>
        <p:sp>
          <p:nvSpPr>
            <p:cNvPr id="8050" name="Freeform 3415">
              <a:extLst>
                <a:ext uri="{FF2B5EF4-FFF2-40B4-BE49-F238E27FC236}">
                  <a16:creationId xmlns:a16="http://schemas.microsoft.com/office/drawing/2014/main" id="{EEE17632-A6FC-4D4B-9B19-75FDB534F834}"/>
                </a:ext>
              </a:extLst>
            </p:cNvPr>
            <p:cNvSpPr>
              <a:spLocks/>
            </p:cNvSpPr>
            <p:nvPr/>
          </p:nvSpPr>
          <p:spPr bwMode="auto">
            <a:xfrm>
              <a:off x="3797" y="1267"/>
              <a:ext cx="188" cy="187"/>
            </a:xfrm>
            <a:custGeom>
              <a:avLst/>
              <a:gdLst>
                <a:gd name="T0" fmla="*/ 93 w 1222"/>
                <a:gd name="T1" fmla="*/ 0 h 1217"/>
                <a:gd name="T2" fmla="*/ 0 w 1222"/>
                <a:gd name="T3" fmla="*/ 92 h 1217"/>
                <a:gd name="T4" fmla="*/ 93 w 1222"/>
                <a:gd name="T5" fmla="*/ 187 h 1217"/>
                <a:gd name="T6" fmla="*/ 188 w 1222"/>
                <a:gd name="T7" fmla="*/ 92 h 1217"/>
                <a:gd name="T8" fmla="*/ 167 w 1222"/>
                <a:gd name="T9" fmla="*/ 33 h 1217"/>
                <a:gd name="T10" fmla="*/ 93 w 1222"/>
                <a:gd name="T11" fmla="*/ 92 h 1217"/>
                <a:gd name="T12" fmla="*/ 93 w 1222"/>
                <a:gd name="T13" fmla="*/ 0 h 12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17">
                  <a:moveTo>
                    <a:pt x="603" y="0"/>
                  </a:moveTo>
                  <a:cubicBezTo>
                    <a:pt x="263" y="0"/>
                    <a:pt x="0" y="262"/>
                    <a:pt x="0" y="601"/>
                  </a:cubicBezTo>
                  <a:cubicBezTo>
                    <a:pt x="0" y="940"/>
                    <a:pt x="263" y="1217"/>
                    <a:pt x="603" y="1217"/>
                  </a:cubicBezTo>
                  <a:cubicBezTo>
                    <a:pt x="943" y="1217"/>
                    <a:pt x="1222" y="940"/>
                    <a:pt x="1222" y="601"/>
                  </a:cubicBezTo>
                  <a:cubicBezTo>
                    <a:pt x="1206" y="462"/>
                    <a:pt x="1160" y="324"/>
                    <a:pt x="1083" y="216"/>
                  </a:cubicBezTo>
                  <a:lnTo>
                    <a:pt x="603" y="601"/>
                  </a:lnTo>
                  <a:lnTo>
                    <a:pt x="603" y="0"/>
                  </a:lnTo>
                  <a:close/>
                </a:path>
              </a:pathLst>
            </a:custGeom>
            <a:solidFill>
              <a:srgbClr val="FFFFFF"/>
            </a:solidFill>
            <a:ln w="0">
              <a:solidFill>
                <a:srgbClr val="000000"/>
              </a:solidFill>
              <a:prstDash val="solid"/>
              <a:round/>
              <a:headEnd/>
              <a:tailEnd/>
            </a:ln>
          </p:spPr>
          <p:txBody>
            <a:bodyPr/>
            <a:lstStyle/>
            <a:p>
              <a:endParaRPr lang="en-GB"/>
            </a:p>
          </p:txBody>
        </p:sp>
        <p:sp>
          <p:nvSpPr>
            <p:cNvPr id="8051" name="Freeform 3416">
              <a:extLst>
                <a:ext uri="{FF2B5EF4-FFF2-40B4-BE49-F238E27FC236}">
                  <a16:creationId xmlns:a16="http://schemas.microsoft.com/office/drawing/2014/main" id="{19AF4879-07A0-4E45-A3AA-B4F8C5E3FAE5}"/>
                </a:ext>
              </a:extLst>
            </p:cNvPr>
            <p:cNvSpPr>
              <a:spLocks/>
            </p:cNvSpPr>
            <p:nvPr/>
          </p:nvSpPr>
          <p:spPr bwMode="auto">
            <a:xfrm>
              <a:off x="3797" y="1267"/>
              <a:ext cx="188" cy="187"/>
            </a:xfrm>
            <a:custGeom>
              <a:avLst/>
              <a:gdLst>
                <a:gd name="T0" fmla="*/ 93 w 1222"/>
                <a:gd name="T1" fmla="*/ 0 h 1217"/>
                <a:gd name="T2" fmla="*/ 0 w 1222"/>
                <a:gd name="T3" fmla="*/ 92 h 1217"/>
                <a:gd name="T4" fmla="*/ 93 w 1222"/>
                <a:gd name="T5" fmla="*/ 187 h 1217"/>
                <a:gd name="T6" fmla="*/ 188 w 1222"/>
                <a:gd name="T7" fmla="*/ 92 h 1217"/>
                <a:gd name="T8" fmla="*/ 167 w 1222"/>
                <a:gd name="T9" fmla="*/ 33 h 1217"/>
                <a:gd name="T10" fmla="*/ 93 w 1222"/>
                <a:gd name="T11" fmla="*/ 92 h 1217"/>
                <a:gd name="T12" fmla="*/ 93 w 1222"/>
                <a:gd name="T13" fmla="*/ 0 h 12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17">
                  <a:moveTo>
                    <a:pt x="603" y="0"/>
                  </a:moveTo>
                  <a:cubicBezTo>
                    <a:pt x="263" y="0"/>
                    <a:pt x="0" y="262"/>
                    <a:pt x="0" y="601"/>
                  </a:cubicBezTo>
                  <a:cubicBezTo>
                    <a:pt x="0" y="940"/>
                    <a:pt x="263" y="1217"/>
                    <a:pt x="603" y="1217"/>
                  </a:cubicBezTo>
                  <a:cubicBezTo>
                    <a:pt x="943" y="1217"/>
                    <a:pt x="1222" y="940"/>
                    <a:pt x="1222" y="601"/>
                  </a:cubicBezTo>
                  <a:cubicBezTo>
                    <a:pt x="1206" y="462"/>
                    <a:pt x="1160" y="324"/>
                    <a:pt x="1083" y="216"/>
                  </a:cubicBezTo>
                  <a:lnTo>
                    <a:pt x="603" y="601"/>
                  </a:lnTo>
                  <a:lnTo>
                    <a:pt x="603"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4685" name="Line 3418">
            <a:extLst>
              <a:ext uri="{FF2B5EF4-FFF2-40B4-BE49-F238E27FC236}">
                <a16:creationId xmlns:a16="http://schemas.microsoft.com/office/drawing/2014/main" id="{D563392C-70DF-4B65-A1BC-B918CA6843AB}"/>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86" name="Line 3419">
            <a:extLst>
              <a:ext uri="{FF2B5EF4-FFF2-40B4-BE49-F238E27FC236}">
                <a16:creationId xmlns:a16="http://schemas.microsoft.com/office/drawing/2014/main" id="{BF623836-1EB2-41D0-9F4D-B8CF810B2680}"/>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87" name="Line 3420">
            <a:extLst>
              <a:ext uri="{FF2B5EF4-FFF2-40B4-BE49-F238E27FC236}">
                <a16:creationId xmlns:a16="http://schemas.microsoft.com/office/drawing/2014/main" id="{761A5E24-ECA4-45D1-9FBF-0DDA4E10B06C}"/>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88" name="Line 3421">
            <a:extLst>
              <a:ext uri="{FF2B5EF4-FFF2-40B4-BE49-F238E27FC236}">
                <a16:creationId xmlns:a16="http://schemas.microsoft.com/office/drawing/2014/main" id="{4975520D-98CA-44C4-AF06-6C4DED9E8289}"/>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89" name="Line 3422">
            <a:extLst>
              <a:ext uri="{FF2B5EF4-FFF2-40B4-BE49-F238E27FC236}">
                <a16:creationId xmlns:a16="http://schemas.microsoft.com/office/drawing/2014/main" id="{1CA3F4DF-9522-446F-A1EA-AA57AF91D765}"/>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90" name="Line 3423">
            <a:extLst>
              <a:ext uri="{FF2B5EF4-FFF2-40B4-BE49-F238E27FC236}">
                <a16:creationId xmlns:a16="http://schemas.microsoft.com/office/drawing/2014/main" id="{9680309A-0100-4141-A590-289330C65E11}"/>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91" name="Line 3424">
            <a:extLst>
              <a:ext uri="{FF2B5EF4-FFF2-40B4-BE49-F238E27FC236}">
                <a16:creationId xmlns:a16="http://schemas.microsoft.com/office/drawing/2014/main" id="{2BA9FCD4-8762-46BB-B876-762F7BD4E717}"/>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92" name="Line 3425">
            <a:extLst>
              <a:ext uri="{FF2B5EF4-FFF2-40B4-BE49-F238E27FC236}">
                <a16:creationId xmlns:a16="http://schemas.microsoft.com/office/drawing/2014/main" id="{FB9BCEBA-F305-4C2A-90A2-AEDD1DAA5AC4}"/>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93" name="Line 3426">
            <a:extLst>
              <a:ext uri="{FF2B5EF4-FFF2-40B4-BE49-F238E27FC236}">
                <a16:creationId xmlns:a16="http://schemas.microsoft.com/office/drawing/2014/main" id="{6A59D33D-4067-4415-9C67-F83C25F48480}"/>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94" name="Line 3427">
            <a:extLst>
              <a:ext uri="{FF2B5EF4-FFF2-40B4-BE49-F238E27FC236}">
                <a16:creationId xmlns:a16="http://schemas.microsoft.com/office/drawing/2014/main" id="{FD961D4F-CB9F-46AA-BC38-F50D97AD740D}"/>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95" name="Line 3428">
            <a:extLst>
              <a:ext uri="{FF2B5EF4-FFF2-40B4-BE49-F238E27FC236}">
                <a16:creationId xmlns:a16="http://schemas.microsoft.com/office/drawing/2014/main" id="{B0F02874-C6AC-4607-801D-219309A99078}"/>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96" name="Line 3429">
            <a:extLst>
              <a:ext uri="{FF2B5EF4-FFF2-40B4-BE49-F238E27FC236}">
                <a16:creationId xmlns:a16="http://schemas.microsoft.com/office/drawing/2014/main" id="{DB0E8897-3209-46C2-872E-6D6C7CCAFB19}"/>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97" name="Line 3430">
            <a:extLst>
              <a:ext uri="{FF2B5EF4-FFF2-40B4-BE49-F238E27FC236}">
                <a16:creationId xmlns:a16="http://schemas.microsoft.com/office/drawing/2014/main" id="{3693B335-9822-442B-8F6E-F68228335979}"/>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98" name="Line 3431">
            <a:extLst>
              <a:ext uri="{FF2B5EF4-FFF2-40B4-BE49-F238E27FC236}">
                <a16:creationId xmlns:a16="http://schemas.microsoft.com/office/drawing/2014/main" id="{83575AF7-4BF6-4222-9179-ED5F886442C2}"/>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99" name="Line 3432">
            <a:extLst>
              <a:ext uri="{FF2B5EF4-FFF2-40B4-BE49-F238E27FC236}">
                <a16:creationId xmlns:a16="http://schemas.microsoft.com/office/drawing/2014/main" id="{754032F0-F688-4775-88E4-574E3E62EE39}"/>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00" name="Line 3433">
            <a:extLst>
              <a:ext uri="{FF2B5EF4-FFF2-40B4-BE49-F238E27FC236}">
                <a16:creationId xmlns:a16="http://schemas.microsoft.com/office/drawing/2014/main" id="{46CC890D-8ADB-4FF2-8356-DA870A4E4063}"/>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01" name="Line 3434">
            <a:extLst>
              <a:ext uri="{FF2B5EF4-FFF2-40B4-BE49-F238E27FC236}">
                <a16:creationId xmlns:a16="http://schemas.microsoft.com/office/drawing/2014/main" id="{CFD4CE38-383E-4B5C-A38C-B27731CCEE46}"/>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02" name="Line 3435">
            <a:extLst>
              <a:ext uri="{FF2B5EF4-FFF2-40B4-BE49-F238E27FC236}">
                <a16:creationId xmlns:a16="http://schemas.microsoft.com/office/drawing/2014/main" id="{B4C1C1C5-5122-4157-A046-1E8F9942C12B}"/>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03" name="Line 3436">
            <a:extLst>
              <a:ext uri="{FF2B5EF4-FFF2-40B4-BE49-F238E27FC236}">
                <a16:creationId xmlns:a16="http://schemas.microsoft.com/office/drawing/2014/main" id="{76EEB1B3-7AEC-4DBE-984D-283D493C62B4}"/>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04" name="Line 3437">
            <a:extLst>
              <a:ext uri="{FF2B5EF4-FFF2-40B4-BE49-F238E27FC236}">
                <a16:creationId xmlns:a16="http://schemas.microsoft.com/office/drawing/2014/main" id="{C4F20B41-ED9E-448B-B45B-6408A14455CE}"/>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05" name="Line 3438">
            <a:extLst>
              <a:ext uri="{FF2B5EF4-FFF2-40B4-BE49-F238E27FC236}">
                <a16:creationId xmlns:a16="http://schemas.microsoft.com/office/drawing/2014/main" id="{C225A24E-2835-4CB8-9A31-64AD4C8AF241}"/>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06" name="Line 3439">
            <a:extLst>
              <a:ext uri="{FF2B5EF4-FFF2-40B4-BE49-F238E27FC236}">
                <a16:creationId xmlns:a16="http://schemas.microsoft.com/office/drawing/2014/main" id="{3DCB491F-647D-4217-9B69-9E2B8BE800A0}"/>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07" name="Line 3440">
            <a:extLst>
              <a:ext uri="{FF2B5EF4-FFF2-40B4-BE49-F238E27FC236}">
                <a16:creationId xmlns:a16="http://schemas.microsoft.com/office/drawing/2014/main" id="{472BC8B5-D504-4253-B15D-64020377BA4C}"/>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08" name="Line 3441">
            <a:extLst>
              <a:ext uri="{FF2B5EF4-FFF2-40B4-BE49-F238E27FC236}">
                <a16:creationId xmlns:a16="http://schemas.microsoft.com/office/drawing/2014/main" id="{F5457E40-2E0C-48D7-9DBC-3AE9226355D2}"/>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09" name="Line 3442">
            <a:extLst>
              <a:ext uri="{FF2B5EF4-FFF2-40B4-BE49-F238E27FC236}">
                <a16:creationId xmlns:a16="http://schemas.microsoft.com/office/drawing/2014/main" id="{B3F507EC-DCB1-4BBD-9645-C60BF760D7C3}"/>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10" name="Line 3443">
            <a:extLst>
              <a:ext uri="{FF2B5EF4-FFF2-40B4-BE49-F238E27FC236}">
                <a16:creationId xmlns:a16="http://schemas.microsoft.com/office/drawing/2014/main" id="{3372DFA9-1EC3-499C-8784-D2571E7B40B2}"/>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11" name="Line 3444">
            <a:extLst>
              <a:ext uri="{FF2B5EF4-FFF2-40B4-BE49-F238E27FC236}">
                <a16:creationId xmlns:a16="http://schemas.microsoft.com/office/drawing/2014/main" id="{0BAFCF86-1A33-406B-B998-6D6954784130}"/>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12" name="Line 3445">
            <a:extLst>
              <a:ext uri="{FF2B5EF4-FFF2-40B4-BE49-F238E27FC236}">
                <a16:creationId xmlns:a16="http://schemas.microsoft.com/office/drawing/2014/main" id="{C1BB989E-ADF3-4AEA-B350-AD7539EE0C2F}"/>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13" name="Line 3446">
            <a:extLst>
              <a:ext uri="{FF2B5EF4-FFF2-40B4-BE49-F238E27FC236}">
                <a16:creationId xmlns:a16="http://schemas.microsoft.com/office/drawing/2014/main" id="{4AA20ABD-587A-4F04-85BC-61BE48583710}"/>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14" name="Line 3447">
            <a:extLst>
              <a:ext uri="{FF2B5EF4-FFF2-40B4-BE49-F238E27FC236}">
                <a16:creationId xmlns:a16="http://schemas.microsoft.com/office/drawing/2014/main" id="{005A399A-883E-4727-94FD-75C79D6EFAF7}"/>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15" name="Line 3448">
            <a:extLst>
              <a:ext uri="{FF2B5EF4-FFF2-40B4-BE49-F238E27FC236}">
                <a16:creationId xmlns:a16="http://schemas.microsoft.com/office/drawing/2014/main" id="{F45D10A8-4EAF-439F-87EC-40C78614065E}"/>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16" name="Line 3449">
            <a:extLst>
              <a:ext uri="{FF2B5EF4-FFF2-40B4-BE49-F238E27FC236}">
                <a16:creationId xmlns:a16="http://schemas.microsoft.com/office/drawing/2014/main" id="{86C0EB18-9C2C-498B-A646-4653EAB6AF12}"/>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17" name="Line 3450">
            <a:extLst>
              <a:ext uri="{FF2B5EF4-FFF2-40B4-BE49-F238E27FC236}">
                <a16:creationId xmlns:a16="http://schemas.microsoft.com/office/drawing/2014/main" id="{1FBBA554-8C53-4CD3-9304-BB65371A9B60}"/>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18" name="Line 3451">
            <a:extLst>
              <a:ext uri="{FF2B5EF4-FFF2-40B4-BE49-F238E27FC236}">
                <a16:creationId xmlns:a16="http://schemas.microsoft.com/office/drawing/2014/main" id="{4B5BAE42-E213-462F-BF19-82D937E2DB6F}"/>
              </a:ext>
            </a:extLst>
          </p:cNvPr>
          <p:cNvSpPr>
            <a:spLocks noChangeShapeType="1"/>
          </p:cNvSpPr>
          <p:nvPr/>
        </p:nvSpPr>
        <p:spPr bwMode="auto">
          <a:xfrm flipV="1">
            <a:off x="6175375" y="174466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19" name="Rectangle 3452">
            <a:extLst>
              <a:ext uri="{FF2B5EF4-FFF2-40B4-BE49-F238E27FC236}">
                <a16:creationId xmlns:a16="http://schemas.microsoft.com/office/drawing/2014/main" id="{A976AB0D-430D-45E3-BB05-74562DF11FE4}"/>
              </a:ext>
            </a:extLst>
          </p:cNvPr>
          <p:cNvSpPr>
            <a:spLocks noChangeArrowheads="1"/>
          </p:cNvSpPr>
          <p:nvPr/>
        </p:nvSpPr>
        <p:spPr bwMode="auto">
          <a:xfrm>
            <a:off x="5870575" y="1687513"/>
            <a:ext cx="614363" cy="414337"/>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4720" name="Group 3455">
            <a:extLst>
              <a:ext uri="{FF2B5EF4-FFF2-40B4-BE49-F238E27FC236}">
                <a16:creationId xmlns:a16="http://schemas.microsoft.com/office/drawing/2014/main" id="{920F5834-08BF-4445-9DBC-A18DF4F65D6A}"/>
              </a:ext>
            </a:extLst>
          </p:cNvPr>
          <p:cNvGrpSpPr>
            <a:grpSpLocks/>
          </p:cNvGrpSpPr>
          <p:nvPr/>
        </p:nvGrpSpPr>
        <p:grpSpPr bwMode="auto">
          <a:xfrm>
            <a:off x="4570413" y="2135188"/>
            <a:ext cx="612775" cy="412750"/>
            <a:chOff x="2879" y="1513"/>
            <a:chExt cx="386" cy="260"/>
          </a:xfrm>
        </p:grpSpPr>
        <p:sp>
          <p:nvSpPr>
            <p:cNvPr id="8048" name="Rectangle 3453">
              <a:extLst>
                <a:ext uri="{FF2B5EF4-FFF2-40B4-BE49-F238E27FC236}">
                  <a16:creationId xmlns:a16="http://schemas.microsoft.com/office/drawing/2014/main" id="{21F30335-1B62-4757-9BFF-112F81723871}"/>
                </a:ext>
              </a:extLst>
            </p:cNvPr>
            <p:cNvSpPr>
              <a:spLocks noChangeArrowheads="1"/>
            </p:cNvSpPr>
            <p:nvPr/>
          </p:nvSpPr>
          <p:spPr bwMode="auto">
            <a:xfrm>
              <a:off x="2879" y="1513"/>
              <a:ext cx="386" cy="2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8049" name="Rectangle 3454">
              <a:extLst>
                <a:ext uri="{FF2B5EF4-FFF2-40B4-BE49-F238E27FC236}">
                  <a16:creationId xmlns:a16="http://schemas.microsoft.com/office/drawing/2014/main" id="{E67F143B-A303-4204-9DF3-19A2CBF42261}"/>
                </a:ext>
              </a:extLst>
            </p:cNvPr>
            <p:cNvSpPr>
              <a:spLocks noChangeArrowheads="1"/>
            </p:cNvSpPr>
            <p:nvPr/>
          </p:nvSpPr>
          <p:spPr bwMode="auto">
            <a:xfrm>
              <a:off x="2879" y="1513"/>
              <a:ext cx="386" cy="260"/>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4721" name="Group 3458">
            <a:extLst>
              <a:ext uri="{FF2B5EF4-FFF2-40B4-BE49-F238E27FC236}">
                <a16:creationId xmlns:a16="http://schemas.microsoft.com/office/drawing/2014/main" id="{3F6CE097-91C8-48BA-A3BD-5E2E02EB048A}"/>
              </a:ext>
            </a:extLst>
          </p:cNvPr>
          <p:cNvGrpSpPr>
            <a:grpSpLocks/>
          </p:cNvGrpSpPr>
          <p:nvPr/>
        </p:nvGrpSpPr>
        <p:grpSpPr bwMode="auto">
          <a:xfrm>
            <a:off x="4876800" y="2192338"/>
            <a:ext cx="7938" cy="147637"/>
            <a:chOff x="3072" y="1549"/>
            <a:chExt cx="5" cy="93"/>
          </a:xfrm>
        </p:grpSpPr>
        <p:sp>
          <p:nvSpPr>
            <p:cNvPr id="8046" name="Freeform 3456">
              <a:extLst>
                <a:ext uri="{FF2B5EF4-FFF2-40B4-BE49-F238E27FC236}">
                  <a16:creationId xmlns:a16="http://schemas.microsoft.com/office/drawing/2014/main" id="{81FB58C6-C217-4600-A7DC-A2EF80FCA437}"/>
                </a:ext>
              </a:extLst>
            </p:cNvPr>
            <p:cNvSpPr>
              <a:spLocks/>
            </p:cNvSpPr>
            <p:nvPr/>
          </p:nvSpPr>
          <p:spPr bwMode="auto">
            <a:xfrm>
              <a:off x="3072" y="1549"/>
              <a:ext cx="5" cy="93"/>
            </a:xfrm>
            <a:custGeom>
              <a:avLst/>
              <a:gdLst>
                <a:gd name="T0" fmla="*/ 5 w 28"/>
                <a:gd name="T1" fmla="*/ 0 h 600"/>
                <a:gd name="T2" fmla="*/ 0 w 28"/>
                <a:gd name="T3" fmla="*/ 0 h 600"/>
                <a:gd name="T4" fmla="*/ 0 w 28"/>
                <a:gd name="T5" fmla="*/ 93 h 600"/>
                <a:gd name="T6" fmla="*/ 5 w 28"/>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 h="600">
                  <a:moveTo>
                    <a:pt x="28" y="0"/>
                  </a:moveTo>
                  <a:cubicBezTo>
                    <a:pt x="14" y="0"/>
                    <a:pt x="0" y="0"/>
                    <a:pt x="0" y="0"/>
                  </a:cubicBezTo>
                  <a:lnTo>
                    <a:pt x="0" y="600"/>
                  </a:lnTo>
                  <a:lnTo>
                    <a:pt x="28" y="0"/>
                  </a:lnTo>
                  <a:close/>
                </a:path>
              </a:pathLst>
            </a:custGeom>
            <a:solidFill>
              <a:srgbClr val="808080"/>
            </a:solidFill>
            <a:ln w="0">
              <a:solidFill>
                <a:srgbClr val="000000"/>
              </a:solidFill>
              <a:prstDash val="solid"/>
              <a:round/>
              <a:headEnd/>
              <a:tailEnd/>
            </a:ln>
          </p:spPr>
          <p:txBody>
            <a:bodyPr/>
            <a:lstStyle/>
            <a:p>
              <a:endParaRPr lang="en-GB"/>
            </a:p>
          </p:txBody>
        </p:sp>
        <p:sp>
          <p:nvSpPr>
            <p:cNvPr id="8047" name="Freeform 3457">
              <a:extLst>
                <a:ext uri="{FF2B5EF4-FFF2-40B4-BE49-F238E27FC236}">
                  <a16:creationId xmlns:a16="http://schemas.microsoft.com/office/drawing/2014/main" id="{8D549C28-2189-4B03-85EA-FA9EA8AC94CC}"/>
                </a:ext>
              </a:extLst>
            </p:cNvPr>
            <p:cNvSpPr>
              <a:spLocks/>
            </p:cNvSpPr>
            <p:nvPr/>
          </p:nvSpPr>
          <p:spPr bwMode="auto">
            <a:xfrm>
              <a:off x="3072" y="1549"/>
              <a:ext cx="5" cy="93"/>
            </a:xfrm>
            <a:custGeom>
              <a:avLst/>
              <a:gdLst>
                <a:gd name="T0" fmla="*/ 5 w 28"/>
                <a:gd name="T1" fmla="*/ 0 h 600"/>
                <a:gd name="T2" fmla="*/ 0 w 28"/>
                <a:gd name="T3" fmla="*/ 0 h 600"/>
                <a:gd name="T4" fmla="*/ 0 w 28"/>
                <a:gd name="T5" fmla="*/ 93 h 600"/>
                <a:gd name="T6" fmla="*/ 5 w 28"/>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 h="600">
                  <a:moveTo>
                    <a:pt x="28" y="0"/>
                  </a:moveTo>
                  <a:cubicBezTo>
                    <a:pt x="14" y="0"/>
                    <a:pt x="0" y="0"/>
                    <a:pt x="0" y="0"/>
                  </a:cubicBezTo>
                  <a:lnTo>
                    <a:pt x="0" y="600"/>
                  </a:lnTo>
                  <a:lnTo>
                    <a:pt x="28"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722" name="Group 3461">
            <a:extLst>
              <a:ext uri="{FF2B5EF4-FFF2-40B4-BE49-F238E27FC236}">
                <a16:creationId xmlns:a16="http://schemas.microsoft.com/office/drawing/2014/main" id="{79DD7706-154C-4FE9-AB7E-21F06CB19C96}"/>
              </a:ext>
            </a:extLst>
          </p:cNvPr>
          <p:cNvGrpSpPr>
            <a:grpSpLocks/>
          </p:cNvGrpSpPr>
          <p:nvPr/>
        </p:nvGrpSpPr>
        <p:grpSpPr bwMode="auto">
          <a:xfrm>
            <a:off x="4876800" y="2192338"/>
            <a:ext cx="84138" cy="147637"/>
            <a:chOff x="3072" y="1549"/>
            <a:chExt cx="53" cy="93"/>
          </a:xfrm>
        </p:grpSpPr>
        <p:sp>
          <p:nvSpPr>
            <p:cNvPr id="8044" name="Freeform 3459">
              <a:extLst>
                <a:ext uri="{FF2B5EF4-FFF2-40B4-BE49-F238E27FC236}">
                  <a16:creationId xmlns:a16="http://schemas.microsoft.com/office/drawing/2014/main" id="{14145D1D-B4A1-4CB8-A761-46D02F5F6378}"/>
                </a:ext>
              </a:extLst>
            </p:cNvPr>
            <p:cNvSpPr>
              <a:spLocks/>
            </p:cNvSpPr>
            <p:nvPr/>
          </p:nvSpPr>
          <p:spPr bwMode="auto">
            <a:xfrm>
              <a:off x="3072" y="1549"/>
              <a:ext cx="53" cy="93"/>
            </a:xfrm>
            <a:custGeom>
              <a:avLst/>
              <a:gdLst>
                <a:gd name="T0" fmla="*/ 53 w 339"/>
                <a:gd name="T1" fmla="*/ 14 h 600"/>
                <a:gd name="T2" fmla="*/ 5 w 339"/>
                <a:gd name="T3" fmla="*/ 0 h 600"/>
                <a:gd name="T4" fmla="*/ 0 w 339"/>
                <a:gd name="T5" fmla="*/ 93 h 600"/>
                <a:gd name="T6" fmla="*/ 53 w 339"/>
                <a:gd name="T7" fmla="*/ 14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9" h="600">
                  <a:moveTo>
                    <a:pt x="339" y="92"/>
                  </a:moveTo>
                  <a:cubicBezTo>
                    <a:pt x="246" y="30"/>
                    <a:pt x="139" y="0"/>
                    <a:pt x="31" y="0"/>
                  </a:cubicBezTo>
                  <a:lnTo>
                    <a:pt x="0" y="600"/>
                  </a:lnTo>
                  <a:lnTo>
                    <a:pt x="339" y="92"/>
                  </a:lnTo>
                  <a:close/>
                </a:path>
              </a:pathLst>
            </a:custGeom>
            <a:solidFill>
              <a:srgbClr val="C0C0C0"/>
            </a:solidFill>
            <a:ln w="0">
              <a:solidFill>
                <a:srgbClr val="000000"/>
              </a:solidFill>
              <a:prstDash val="solid"/>
              <a:round/>
              <a:headEnd/>
              <a:tailEnd/>
            </a:ln>
          </p:spPr>
          <p:txBody>
            <a:bodyPr/>
            <a:lstStyle/>
            <a:p>
              <a:endParaRPr lang="en-GB"/>
            </a:p>
          </p:txBody>
        </p:sp>
        <p:sp>
          <p:nvSpPr>
            <p:cNvPr id="8045" name="Freeform 3460">
              <a:extLst>
                <a:ext uri="{FF2B5EF4-FFF2-40B4-BE49-F238E27FC236}">
                  <a16:creationId xmlns:a16="http://schemas.microsoft.com/office/drawing/2014/main" id="{ABEA73A2-F6E4-4269-9D85-799FC6D4475F}"/>
                </a:ext>
              </a:extLst>
            </p:cNvPr>
            <p:cNvSpPr>
              <a:spLocks/>
            </p:cNvSpPr>
            <p:nvPr/>
          </p:nvSpPr>
          <p:spPr bwMode="auto">
            <a:xfrm>
              <a:off x="3072" y="1549"/>
              <a:ext cx="53" cy="93"/>
            </a:xfrm>
            <a:custGeom>
              <a:avLst/>
              <a:gdLst>
                <a:gd name="T0" fmla="*/ 53 w 339"/>
                <a:gd name="T1" fmla="*/ 14 h 600"/>
                <a:gd name="T2" fmla="*/ 5 w 339"/>
                <a:gd name="T3" fmla="*/ 0 h 600"/>
                <a:gd name="T4" fmla="*/ 0 w 339"/>
                <a:gd name="T5" fmla="*/ 93 h 600"/>
                <a:gd name="T6" fmla="*/ 53 w 339"/>
                <a:gd name="T7" fmla="*/ 14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9" h="600">
                  <a:moveTo>
                    <a:pt x="339" y="92"/>
                  </a:moveTo>
                  <a:cubicBezTo>
                    <a:pt x="246" y="30"/>
                    <a:pt x="139" y="0"/>
                    <a:pt x="31" y="0"/>
                  </a:cubicBezTo>
                  <a:lnTo>
                    <a:pt x="0" y="600"/>
                  </a:lnTo>
                  <a:lnTo>
                    <a:pt x="339" y="92"/>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723" name="Group 3464">
            <a:extLst>
              <a:ext uri="{FF2B5EF4-FFF2-40B4-BE49-F238E27FC236}">
                <a16:creationId xmlns:a16="http://schemas.microsoft.com/office/drawing/2014/main" id="{70F23D07-D93E-41BD-8B6E-6F31541938F0}"/>
              </a:ext>
            </a:extLst>
          </p:cNvPr>
          <p:cNvGrpSpPr>
            <a:grpSpLocks/>
          </p:cNvGrpSpPr>
          <p:nvPr/>
        </p:nvGrpSpPr>
        <p:grpSpPr bwMode="auto">
          <a:xfrm>
            <a:off x="4876800" y="2216150"/>
            <a:ext cx="117475" cy="123825"/>
            <a:chOff x="3072" y="1564"/>
            <a:chExt cx="74" cy="78"/>
          </a:xfrm>
        </p:grpSpPr>
        <p:sp>
          <p:nvSpPr>
            <p:cNvPr id="8042" name="Freeform 3462">
              <a:extLst>
                <a:ext uri="{FF2B5EF4-FFF2-40B4-BE49-F238E27FC236}">
                  <a16:creationId xmlns:a16="http://schemas.microsoft.com/office/drawing/2014/main" id="{EA4D76DB-F0C5-4117-9613-1F72837D420F}"/>
                </a:ext>
              </a:extLst>
            </p:cNvPr>
            <p:cNvSpPr>
              <a:spLocks/>
            </p:cNvSpPr>
            <p:nvPr/>
          </p:nvSpPr>
          <p:spPr bwMode="auto">
            <a:xfrm>
              <a:off x="3072" y="1564"/>
              <a:ext cx="74" cy="78"/>
            </a:xfrm>
            <a:custGeom>
              <a:avLst/>
              <a:gdLst>
                <a:gd name="T0" fmla="*/ 74 w 478"/>
                <a:gd name="T1" fmla="*/ 21 h 506"/>
                <a:gd name="T2" fmla="*/ 52 w 478"/>
                <a:gd name="T3" fmla="*/ 0 h 506"/>
                <a:gd name="T4" fmla="*/ 0 w 478"/>
                <a:gd name="T5" fmla="*/ 78 h 506"/>
                <a:gd name="T6" fmla="*/ 74 w 478"/>
                <a:gd name="T7" fmla="*/ 21 h 5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8" h="506">
                  <a:moveTo>
                    <a:pt x="478" y="138"/>
                  </a:moveTo>
                  <a:cubicBezTo>
                    <a:pt x="432" y="92"/>
                    <a:pt x="385" y="46"/>
                    <a:pt x="339" y="0"/>
                  </a:cubicBezTo>
                  <a:lnTo>
                    <a:pt x="0" y="506"/>
                  </a:lnTo>
                  <a:lnTo>
                    <a:pt x="478" y="138"/>
                  </a:lnTo>
                  <a:close/>
                </a:path>
              </a:pathLst>
            </a:custGeom>
            <a:solidFill>
              <a:srgbClr val="000000"/>
            </a:solidFill>
            <a:ln w="0">
              <a:solidFill>
                <a:srgbClr val="000000"/>
              </a:solidFill>
              <a:prstDash val="solid"/>
              <a:round/>
              <a:headEnd/>
              <a:tailEnd/>
            </a:ln>
          </p:spPr>
          <p:txBody>
            <a:bodyPr/>
            <a:lstStyle/>
            <a:p>
              <a:endParaRPr lang="en-GB"/>
            </a:p>
          </p:txBody>
        </p:sp>
        <p:sp>
          <p:nvSpPr>
            <p:cNvPr id="8043" name="Freeform 3463">
              <a:extLst>
                <a:ext uri="{FF2B5EF4-FFF2-40B4-BE49-F238E27FC236}">
                  <a16:creationId xmlns:a16="http://schemas.microsoft.com/office/drawing/2014/main" id="{E0277B45-6825-4EA5-B720-A5FDE553192E}"/>
                </a:ext>
              </a:extLst>
            </p:cNvPr>
            <p:cNvSpPr>
              <a:spLocks/>
            </p:cNvSpPr>
            <p:nvPr/>
          </p:nvSpPr>
          <p:spPr bwMode="auto">
            <a:xfrm>
              <a:off x="3072" y="1564"/>
              <a:ext cx="74" cy="78"/>
            </a:xfrm>
            <a:custGeom>
              <a:avLst/>
              <a:gdLst>
                <a:gd name="T0" fmla="*/ 74 w 478"/>
                <a:gd name="T1" fmla="*/ 21 h 506"/>
                <a:gd name="T2" fmla="*/ 52 w 478"/>
                <a:gd name="T3" fmla="*/ 0 h 506"/>
                <a:gd name="T4" fmla="*/ 0 w 478"/>
                <a:gd name="T5" fmla="*/ 78 h 506"/>
                <a:gd name="T6" fmla="*/ 74 w 478"/>
                <a:gd name="T7" fmla="*/ 21 h 5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8" h="506">
                  <a:moveTo>
                    <a:pt x="478" y="138"/>
                  </a:moveTo>
                  <a:cubicBezTo>
                    <a:pt x="432" y="92"/>
                    <a:pt x="385" y="46"/>
                    <a:pt x="339" y="0"/>
                  </a:cubicBezTo>
                  <a:lnTo>
                    <a:pt x="0" y="506"/>
                  </a:lnTo>
                  <a:lnTo>
                    <a:pt x="478" y="138"/>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724" name="Group 3467">
            <a:extLst>
              <a:ext uri="{FF2B5EF4-FFF2-40B4-BE49-F238E27FC236}">
                <a16:creationId xmlns:a16="http://schemas.microsoft.com/office/drawing/2014/main" id="{B46AE81B-6544-46D4-B6E6-E906BCCB3CEE}"/>
              </a:ext>
            </a:extLst>
          </p:cNvPr>
          <p:cNvGrpSpPr>
            <a:grpSpLocks/>
          </p:cNvGrpSpPr>
          <p:nvPr/>
        </p:nvGrpSpPr>
        <p:grpSpPr bwMode="auto">
          <a:xfrm>
            <a:off x="4729163" y="2192338"/>
            <a:ext cx="295275" cy="295275"/>
            <a:chOff x="2979" y="1549"/>
            <a:chExt cx="186" cy="186"/>
          </a:xfrm>
        </p:grpSpPr>
        <p:sp>
          <p:nvSpPr>
            <p:cNvPr id="8040" name="Freeform 3465">
              <a:extLst>
                <a:ext uri="{FF2B5EF4-FFF2-40B4-BE49-F238E27FC236}">
                  <a16:creationId xmlns:a16="http://schemas.microsoft.com/office/drawing/2014/main" id="{5AF048D7-AB82-48D3-85BE-8E9C120CB480}"/>
                </a:ext>
              </a:extLst>
            </p:cNvPr>
            <p:cNvSpPr>
              <a:spLocks/>
            </p:cNvSpPr>
            <p:nvPr/>
          </p:nvSpPr>
          <p:spPr bwMode="auto">
            <a:xfrm>
              <a:off x="2979" y="1549"/>
              <a:ext cx="186" cy="186"/>
            </a:xfrm>
            <a:custGeom>
              <a:avLst/>
              <a:gdLst>
                <a:gd name="T0" fmla="*/ 91 w 1206"/>
                <a:gd name="T1" fmla="*/ 0 h 1205"/>
                <a:gd name="T2" fmla="*/ 0 w 1206"/>
                <a:gd name="T3" fmla="*/ 91 h 1205"/>
                <a:gd name="T4" fmla="*/ 93 w 1206"/>
                <a:gd name="T5" fmla="*/ 186 h 1205"/>
                <a:gd name="T6" fmla="*/ 186 w 1206"/>
                <a:gd name="T7" fmla="*/ 93 h 1205"/>
                <a:gd name="T8" fmla="*/ 167 w 1206"/>
                <a:gd name="T9" fmla="*/ 36 h 1205"/>
                <a:gd name="T10" fmla="*/ 93 w 1206"/>
                <a:gd name="T11" fmla="*/ 93 h 1205"/>
                <a:gd name="T12" fmla="*/ 91 w 1206"/>
                <a:gd name="T13" fmla="*/ 0 h 120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6" h="1205">
                  <a:moveTo>
                    <a:pt x="588" y="0"/>
                  </a:moveTo>
                  <a:cubicBezTo>
                    <a:pt x="263" y="0"/>
                    <a:pt x="0" y="262"/>
                    <a:pt x="0" y="587"/>
                  </a:cubicBezTo>
                  <a:cubicBezTo>
                    <a:pt x="0" y="927"/>
                    <a:pt x="263" y="1205"/>
                    <a:pt x="603" y="1205"/>
                  </a:cubicBezTo>
                  <a:cubicBezTo>
                    <a:pt x="928" y="1205"/>
                    <a:pt x="1206" y="927"/>
                    <a:pt x="1206" y="602"/>
                  </a:cubicBezTo>
                  <a:cubicBezTo>
                    <a:pt x="1191" y="463"/>
                    <a:pt x="1160" y="340"/>
                    <a:pt x="1082" y="232"/>
                  </a:cubicBezTo>
                  <a:lnTo>
                    <a:pt x="603" y="602"/>
                  </a:lnTo>
                  <a:lnTo>
                    <a:pt x="588" y="0"/>
                  </a:lnTo>
                  <a:close/>
                </a:path>
              </a:pathLst>
            </a:custGeom>
            <a:solidFill>
              <a:srgbClr val="FFFFFF"/>
            </a:solidFill>
            <a:ln w="0">
              <a:solidFill>
                <a:srgbClr val="000000"/>
              </a:solidFill>
              <a:prstDash val="solid"/>
              <a:round/>
              <a:headEnd/>
              <a:tailEnd/>
            </a:ln>
          </p:spPr>
          <p:txBody>
            <a:bodyPr/>
            <a:lstStyle/>
            <a:p>
              <a:endParaRPr lang="en-GB"/>
            </a:p>
          </p:txBody>
        </p:sp>
        <p:sp>
          <p:nvSpPr>
            <p:cNvPr id="8041" name="Freeform 3466">
              <a:extLst>
                <a:ext uri="{FF2B5EF4-FFF2-40B4-BE49-F238E27FC236}">
                  <a16:creationId xmlns:a16="http://schemas.microsoft.com/office/drawing/2014/main" id="{F5D26A39-30A0-47C9-9BAD-E7B837049F23}"/>
                </a:ext>
              </a:extLst>
            </p:cNvPr>
            <p:cNvSpPr>
              <a:spLocks/>
            </p:cNvSpPr>
            <p:nvPr/>
          </p:nvSpPr>
          <p:spPr bwMode="auto">
            <a:xfrm>
              <a:off x="2979" y="1549"/>
              <a:ext cx="186" cy="186"/>
            </a:xfrm>
            <a:custGeom>
              <a:avLst/>
              <a:gdLst>
                <a:gd name="T0" fmla="*/ 91 w 1206"/>
                <a:gd name="T1" fmla="*/ 0 h 1205"/>
                <a:gd name="T2" fmla="*/ 0 w 1206"/>
                <a:gd name="T3" fmla="*/ 91 h 1205"/>
                <a:gd name="T4" fmla="*/ 93 w 1206"/>
                <a:gd name="T5" fmla="*/ 186 h 1205"/>
                <a:gd name="T6" fmla="*/ 186 w 1206"/>
                <a:gd name="T7" fmla="*/ 93 h 1205"/>
                <a:gd name="T8" fmla="*/ 167 w 1206"/>
                <a:gd name="T9" fmla="*/ 36 h 1205"/>
                <a:gd name="T10" fmla="*/ 93 w 1206"/>
                <a:gd name="T11" fmla="*/ 93 h 1205"/>
                <a:gd name="T12" fmla="*/ 91 w 1206"/>
                <a:gd name="T13" fmla="*/ 0 h 120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6" h="1205">
                  <a:moveTo>
                    <a:pt x="588" y="0"/>
                  </a:moveTo>
                  <a:cubicBezTo>
                    <a:pt x="263" y="0"/>
                    <a:pt x="0" y="262"/>
                    <a:pt x="0" y="587"/>
                  </a:cubicBezTo>
                  <a:cubicBezTo>
                    <a:pt x="0" y="927"/>
                    <a:pt x="263" y="1205"/>
                    <a:pt x="603" y="1205"/>
                  </a:cubicBezTo>
                  <a:cubicBezTo>
                    <a:pt x="928" y="1205"/>
                    <a:pt x="1206" y="927"/>
                    <a:pt x="1206" y="602"/>
                  </a:cubicBezTo>
                  <a:cubicBezTo>
                    <a:pt x="1191" y="463"/>
                    <a:pt x="1160" y="340"/>
                    <a:pt x="1082" y="232"/>
                  </a:cubicBezTo>
                  <a:lnTo>
                    <a:pt x="603" y="602"/>
                  </a:lnTo>
                  <a:lnTo>
                    <a:pt x="588"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4725" name="Line 3468">
            <a:extLst>
              <a:ext uri="{FF2B5EF4-FFF2-40B4-BE49-F238E27FC236}">
                <a16:creationId xmlns:a16="http://schemas.microsoft.com/office/drawing/2014/main" id="{FF0F83A6-E7B5-4D06-919E-E0C342D13BD1}"/>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26" name="Line 3469">
            <a:extLst>
              <a:ext uri="{FF2B5EF4-FFF2-40B4-BE49-F238E27FC236}">
                <a16:creationId xmlns:a16="http://schemas.microsoft.com/office/drawing/2014/main" id="{E61F522D-DA33-4790-9037-017D095332F4}"/>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27" name="Line 3470">
            <a:extLst>
              <a:ext uri="{FF2B5EF4-FFF2-40B4-BE49-F238E27FC236}">
                <a16:creationId xmlns:a16="http://schemas.microsoft.com/office/drawing/2014/main" id="{869A0FD9-E4DD-49F6-A86D-E48ED15E9460}"/>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28" name="Line 3471">
            <a:extLst>
              <a:ext uri="{FF2B5EF4-FFF2-40B4-BE49-F238E27FC236}">
                <a16:creationId xmlns:a16="http://schemas.microsoft.com/office/drawing/2014/main" id="{D04EDCC0-D9E1-47CC-8138-F2B385F1C3B0}"/>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29" name="Line 3472">
            <a:extLst>
              <a:ext uri="{FF2B5EF4-FFF2-40B4-BE49-F238E27FC236}">
                <a16:creationId xmlns:a16="http://schemas.microsoft.com/office/drawing/2014/main" id="{410ED77C-F09F-4E08-AABD-4E9BE3F8E61F}"/>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30" name="Line 3473">
            <a:extLst>
              <a:ext uri="{FF2B5EF4-FFF2-40B4-BE49-F238E27FC236}">
                <a16:creationId xmlns:a16="http://schemas.microsoft.com/office/drawing/2014/main" id="{4F6F295E-A43F-4F66-BAB4-EA8BB746799B}"/>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31" name="Line 3474">
            <a:extLst>
              <a:ext uri="{FF2B5EF4-FFF2-40B4-BE49-F238E27FC236}">
                <a16:creationId xmlns:a16="http://schemas.microsoft.com/office/drawing/2014/main" id="{010730B9-801D-4BE7-BCBC-E22A1C298BB7}"/>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32" name="Line 3475">
            <a:extLst>
              <a:ext uri="{FF2B5EF4-FFF2-40B4-BE49-F238E27FC236}">
                <a16:creationId xmlns:a16="http://schemas.microsoft.com/office/drawing/2014/main" id="{FE86A606-A2D5-4F7C-ADCE-6686D4425C6B}"/>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33" name="Line 3476">
            <a:extLst>
              <a:ext uri="{FF2B5EF4-FFF2-40B4-BE49-F238E27FC236}">
                <a16:creationId xmlns:a16="http://schemas.microsoft.com/office/drawing/2014/main" id="{D2853D5E-9770-4C4B-8E67-8689234AD06E}"/>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34" name="Line 3477">
            <a:extLst>
              <a:ext uri="{FF2B5EF4-FFF2-40B4-BE49-F238E27FC236}">
                <a16:creationId xmlns:a16="http://schemas.microsoft.com/office/drawing/2014/main" id="{C7961009-8575-48EA-B6CE-9CEB59EE0DAA}"/>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35" name="Line 3478">
            <a:extLst>
              <a:ext uri="{FF2B5EF4-FFF2-40B4-BE49-F238E27FC236}">
                <a16:creationId xmlns:a16="http://schemas.microsoft.com/office/drawing/2014/main" id="{2E0EFF8D-3542-48A0-B1F8-2A3D55E4E130}"/>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36" name="Line 3479">
            <a:extLst>
              <a:ext uri="{FF2B5EF4-FFF2-40B4-BE49-F238E27FC236}">
                <a16:creationId xmlns:a16="http://schemas.microsoft.com/office/drawing/2014/main" id="{5D834CBA-CD12-4144-9242-4D0C92C202C7}"/>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37" name="Line 3480">
            <a:extLst>
              <a:ext uri="{FF2B5EF4-FFF2-40B4-BE49-F238E27FC236}">
                <a16:creationId xmlns:a16="http://schemas.microsoft.com/office/drawing/2014/main" id="{E2D5F900-9292-4F66-9CC4-99D14D2A859C}"/>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38" name="Line 3481">
            <a:extLst>
              <a:ext uri="{FF2B5EF4-FFF2-40B4-BE49-F238E27FC236}">
                <a16:creationId xmlns:a16="http://schemas.microsoft.com/office/drawing/2014/main" id="{6B7C5B0D-8705-4FD4-B4C0-5F4AE57CBD29}"/>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39" name="Line 3482">
            <a:extLst>
              <a:ext uri="{FF2B5EF4-FFF2-40B4-BE49-F238E27FC236}">
                <a16:creationId xmlns:a16="http://schemas.microsoft.com/office/drawing/2014/main" id="{3A698D95-8274-45F0-AA0B-93D272D02138}"/>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40" name="Line 3483">
            <a:extLst>
              <a:ext uri="{FF2B5EF4-FFF2-40B4-BE49-F238E27FC236}">
                <a16:creationId xmlns:a16="http://schemas.microsoft.com/office/drawing/2014/main" id="{AF1C9065-6F5E-4596-ACC4-B993AF65A8A4}"/>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41" name="Line 3484">
            <a:extLst>
              <a:ext uri="{FF2B5EF4-FFF2-40B4-BE49-F238E27FC236}">
                <a16:creationId xmlns:a16="http://schemas.microsoft.com/office/drawing/2014/main" id="{274225D5-A226-4663-AEF0-E8FA0C1CCA85}"/>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42" name="Line 3485">
            <a:extLst>
              <a:ext uri="{FF2B5EF4-FFF2-40B4-BE49-F238E27FC236}">
                <a16:creationId xmlns:a16="http://schemas.microsoft.com/office/drawing/2014/main" id="{BE653392-FF6F-4FC1-89C4-B6CEDCAC2ED2}"/>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43" name="Line 3486">
            <a:extLst>
              <a:ext uri="{FF2B5EF4-FFF2-40B4-BE49-F238E27FC236}">
                <a16:creationId xmlns:a16="http://schemas.microsoft.com/office/drawing/2014/main" id="{6816C9A8-9D7B-4A63-8FC0-D86F2AA4FA32}"/>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44" name="Line 3487">
            <a:extLst>
              <a:ext uri="{FF2B5EF4-FFF2-40B4-BE49-F238E27FC236}">
                <a16:creationId xmlns:a16="http://schemas.microsoft.com/office/drawing/2014/main" id="{A4322684-C24F-4175-98AB-92C3D47574DE}"/>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45" name="Line 3488">
            <a:extLst>
              <a:ext uri="{FF2B5EF4-FFF2-40B4-BE49-F238E27FC236}">
                <a16:creationId xmlns:a16="http://schemas.microsoft.com/office/drawing/2014/main" id="{96324BDB-292B-4459-98E1-FEF744A3F3F2}"/>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46" name="Line 3489">
            <a:extLst>
              <a:ext uri="{FF2B5EF4-FFF2-40B4-BE49-F238E27FC236}">
                <a16:creationId xmlns:a16="http://schemas.microsoft.com/office/drawing/2014/main" id="{6CF885B0-B25E-4EB7-B16A-D10887E9FC7D}"/>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47" name="Line 3490">
            <a:extLst>
              <a:ext uri="{FF2B5EF4-FFF2-40B4-BE49-F238E27FC236}">
                <a16:creationId xmlns:a16="http://schemas.microsoft.com/office/drawing/2014/main" id="{F4D1AC1F-90B1-4DE4-850B-2DAD2A693A4A}"/>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48" name="Line 3491">
            <a:extLst>
              <a:ext uri="{FF2B5EF4-FFF2-40B4-BE49-F238E27FC236}">
                <a16:creationId xmlns:a16="http://schemas.microsoft.com/office/drawing/2014/main" id="{51B2EF0E-8A32-4AEF-BFA9-B6494817C0D5}"/>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49" name="Line 3492">
            <a:extLst>
              <a:ext uri="{FF2B5EF4-FFF2-40B4-BE49-F238E27FC236}">
                <a16:creationId xmlns:a16="http://schemas.microsoft.com/office/drawing/2014/main" id="{7150682E-610B-40EF-BDBC-97C49BB80E3A}"/>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50" name="Line 3493">
            <a:extLst>
              <a:ext uri="{FF2B5EF4-FFF2-40B4-BE49-F238E27FC236}">
                <a16:creationId xmlns:a16="http://schemas.microsoft.com/office/drawing/2014/main" id="{97B5B91D-9E1D-4F14-ACDD-D28D79EA0A76}"/>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51" name="Line 3494">
            <a:extLst>
              <a:ext uri="{FF2B5EF4-FFF2-40B4-BE49-F238E27FC236}">
                <a16:creationId xmlns:a16="http://schemas.microsoft.com/office/drawing/2014/main" id="{E60A71FF-5287-4D86-B8DF-1CEE649255C1}"/>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52" name="Line 3495">
            <a:extLst>
              <a:ext uri="{FF2B5EF4-FFF2-40B4-BE49-F238E27FC236}">
                <a16:creationId xmlns:a16="http://schemas.microsoft.com/office/drawing/2014/main" id="{799C5C20-6C7E-4FA1-8115-3549F1116883}"/>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53" name="Line 3496">
            <a:extLst>
              <a:ext uri="{FF2B5EF4-FFF2-40B4-BE49-F238E27FC236}">
                <a16:creationId xmlns:a16="http://schemas.microsoft.com/office/drawing/2014/main" id="{31C6406E-E9CC-40C0-9397-65EEDBC671EF}"/>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54" name="Line 3497">
            <a:extLst>
              <a:ext uri="{FF2B5EF4-FFF2-40B4-BE49-F238E27FC236}">
                <a16:creationId xmlns:a16="http://schemas.microsoft.com/office/drawing/2014/main" id="{CA4FEFF8-3AFB-423F-84D4-50538849017C}"/>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55" name="Line 3498">
            <a:extLst>
              <a:ext uri="{FF2B5EF4-FFF2-40B4-BE49-F238E27FC236}">
                <a16:creationId xmlns:a16="http://schemas.microsoft.com/office/drawing/2014/main" id="{246E0ED5-3A0C-4212-8E36-29613A098ED9}"/>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56" name="Line 3499">
            <a:extLst>
              <a:ext uri="{FF2B5EF4-FFF2-40B4-BE49-F238E27FC236}">
                <a16:creationId xmlns:a16="http://schemas.microsoft.com/office/drawing/2014/main" id="{E1913E20-3959-43D0-AB40-4E6A83477394}"/>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57" name="Line 3500">
            <a:extLst>
              <a:ext uri="{FF2B5EF4-FFF2-40B4-BE49-F238E27FC236}">
                <a16:creationId xmlns:a16="http://schemas.microsoft.com/office/drawing/2014/main" id="{B3326679-A421-4AE3-9DB6-E4A92A1DF7C7}"/>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58" name="Line 3501">
            <a:extLst>
              <a:ext uri="{FF2B5EF4-FFF2-40B4-BE49-F238E27FC236}">
                <a16:creationId xmlns:a16="http://schemas.microsoft.com/office/drawing/2014/main" id="{16591785-3205-4A59-B6B5-8EB7A5EA9223}"/>
              </a:ext>
            </a:extLst>
          </p:cNvPr>
          <p:cNvSpPr>
            <a:spLocks noChangeShapeType="1"/>
          </p:cNvSpPr>
          <p:nvPr/>
        </p:nvSpPr>
        <p:spPr bwMode="auto">
          <a:xfrm flipV="1">
            <a:off x="4876800"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59" name="Rectangle 3502">
            <a:extLst>
              <a:ext uri="{FF2B5EF4-FFF2-40B4-BE49-F238E27FC236}">
                <a16:creationId xmlns:a16="http://schemas.microsoft.com/office/drawing/2014/main" id="{FB9D0BBE-122C-4938-9F7B-1FAEB78EF0F2}"/>
              </a:ext>
            </a:extLst>
          </p:cNvPr>
          <p:cNvSpPr>
            <a:spLocks noChangeArrowheads="1"/>
          </p:cNvSpPr>
          <p:nvPr/>
        </p:nvSpPr>
        <p:spPr bwMode="auto">
          <a:xfrm>
            <a:off x="4570413" y="2135188"/>
            <a:ext cx="612775" cy="412750"/>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4760" name="Group 3505">
            <a:extLst>
              <a:ext uri="{FF2B5EF4-FFF2-40B4-BE49-F238E27FC236}">
                <a16:creationId xmlns:a16="http://schemas.microsoft.com/office/drawing/2014/main" id="{2D0B3679-3B47-4D7D-86D4-D135A23537A1}"/>
              </a:ext>
            </a:extLst>
          </p:cNvPr>
          <p:cNvGrpSpPr>
            <a:grpSpLocks/>
          </p:cNvGrpSpPr>
          <p:nvPr/>
        </p:nvGrpSpPr>
        <p:grpSpPr bwMode="auto">
          <a:xfrm>
            <a:off x="5216525" y="2135188"/>
            <a:ext cx="615950" cy="415925"/>
            <a:chOff x="3286" y="1513"/>
            <a:chExt cx="388" cy="262"/>
          </a:xfrm>
        </p:grpSpPr>
        <p:sp>
          <p:nvSpPr>
            <p:cNvPr id="8038" name="Rectangle 3503">
              <a:extLst>
                <a:ext uri="{FF2B5EF4-FFF2-40B4-BE49-F238E27FC236}">
                  <a16:creationId xmlns:a16="http://schemas.microsoft.com/office/drawing/2014/main" id="{5645A55C-28C5-45E3-99AE-B0967A4DC5B1}"/>
                </a:ext>
              </a:extLst>
            </p:cNvPr>
            <p:cNvSpPr>
              <a:spLocks noChangeArrowheads="1"/>
            </p:cNvSpPr>
            <p:nvPr/>
          </p:nvSpPr>
          <p:spPr bwMode="auto">
            <a:xfrm>
              <a:off x="3286" y="1513"/>
              <a:ext cx="388" cy="2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8039" name="Rectangle 3504">
              <a:extLst>
                <a:ext uri="{FF2B5EF4-FFF2-40B4-BE49-F238E27FC236}">
                  <a16:creationId xmlns:a16="http://schemas.microsoft.com/office/drawing/2014/main" id="{1FBAFF8D-9444-4153-AB57-ADBC55EC66B4}"/>
                </a:ext>
              </a:extLst>
            </p:cNvPr>
            <p:cNvSpPr>
              <a:spLocks noChangeArrowheads="1"/>
            </p:cNvSpPr>
            <p:nvPr/>
          </p:nvSpPr>
          <p:spPr bwMode="auto">
            <a:xfrm>
              <a:off x="3286" y="1513"/>
              <a:ext cx="388" cy="262"/>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4761" name="Group 3508">
            <a:extLst>
              <a:ext uri="{FF2B5EF4-FFF2-40B4-BE49-F238E27FC236}">
                <a16:creationId xmlns:a16="http://schemas.microsoft.com/office/drawing/2014/main" id="{A903C6C0-728F-407C-B667-EF30C106BF56}"/>
              </a:ext>
            </a:extLst>
          </p:cNvPr>
          <p:cNvGrpSpPr>
            <a:grpSpLocks/>
          </p:cNvGrpSpPr>
          <p:nvPr/>
        </p:nvGrpSpPr>
        <p:grpSpPr bwMode="auto">
          <a:xfrm>
            <a:off x="5522913" y="2189163"/>
            <a:ext cx="33337" cy="150812"/>
            <a:chOff x="3479" y="1547"/>
            <a:chExt cx="21" cy="95"/>
          </a:xfrm>
        </p:grpSpPr>
        <p:sp>
          <p:nvSpPr>
            <p:cNvPr id="8036" name="Freeform 3506">
              <a:extLst>
                <a:ext uri="{FF2B5EF4-FFF2-40B4-BE49-F238E27FC236}">
                  <a16:creationId xmlns:a16="http://schemas.microsoft.com/office/drawing/2014/main" id="{C33CF3AF-4BED-4ED9-872A-2A0705FE1DEB}"/>
                </a:ext>
              </a:extLst>
            </p:cNvPr>
            <p:cNvSpPr>
              <a:spLocks/>
            </p:cNvSpPr>
            <p:nvPr/>
          </p:nvSpPr>
          <p:spPr bwMode="auto">
            <a:xfrm>
              <a:off x="3479" y="1547"/>
              <a:ext cx="21" cy="95"/>
            </a:xfrm>
            <a:custGeom>
              <a:avLst/>
              <a:gdLst>
                <a:gd name="T0" fmla="*/ 21 w 139"/>
                <a:gd name="T1" fmla="*/ 2 h 617"/>
                <a:gd name="T2" fmla="*/ 0 w 139"/>
                <a:gd name="T3" fmla="*/ 2 h 617"/>
                <a:gd name="T4" fmla="*/ 0 w 139"/>
                <a:gd name="T5" fmla="*/ 2 h 617"/>
                <a:gd name="T6" fmla="*/ 0 w 139"/>
                <a:gd name="T7" fmla="*/ 95 h 617"/>
                <a:gd name="T8" fmla="*/ 21 w 139"/>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617">
                  <a:moveTo>
                    <a:pt x="139" y="15"/>
                  </a:moveTo>
                  <a:cubicBezTo>
                    <a:pt x="93" y="15"/>
                    <a:pt x="46" y="15"/>
                    <a:pt x="0" y="15"/>
                  </a:cubicBezTo>
                  <a:cubicBezTo>
                    <a:pt x="0" y="0"/>
                    <a:pt x="0" y="15"/>
                    <a:pt x="0" y="15"/>
                  </a:cubicBezTo>
                  <a:lnTo>
                    <a:pt x="0" y="617"/>
                  </a:lnTo>
                  <a:lnTo>
                    <a:pt x="139" y="15"/>
                  </a:lnTo>
                  <a:close/>
                </a:path>
              </a:pathLst>
            </a:custGeom>
            <a:solidFill>
              <a:srgbClr val="808080"/>
            </a:solidFill>
            <a:ln w="0">
              <a:solidFill>
                <a:srgbClr val="000000"/>
              </a:solidFill>
              <a:prstDash val="solid"/>
              <a:round/>
              <a:headEnd/>
              <a:tailEnd/>
            </a:ln>
          </p:spPr>
          <p:txBody>
            <a:bodyPr/>
            <a:lstStyle/>
            <a:p>
              <a:endParaRPr lang="en-GB"/>
            </a:p>
          </p:txBody>
        </p:sp>
        <p:sp>
          <p:nvSpPr>
            <p:cNvPr id="8037" name="Freeform 3507">
              <a:extLst>
                <a:ext uri="{FF2B5EF4-FFF2-40B4-BE49-F238E27FC236}">
                  <a16:creationId xmlns:a16="http://schemas.microsoft.com/office/drawing/2014/main" id="{0CE754B8-807F-4768-BCB9-9F178B3C45F7}"/>
                </a:ext>
              </a:extLst>
            </p:cNvPr>
            <p:cNvSpPr>
              <a:spLocks/>
            </p:cNvSpPr>
            <p:nvPr/>
          </p:nvSpPr>
          <p:spPr bwMode="auto">
            <a:xfrm>
              <a:off x="3479" y="1547"/>
              <a:ext cx="21" cy="95"/>
            </a:xfrm>
            <a:custGeom>
              <a:avLst/>
              <a:gdLst>
                <a:gd name="T0" fmla="*/ 21 w 139"/>
                <a:gd name="T1" fmla="*/ 2 h 617"/>
                <a:gd name="T2" fmla="*/ 0 w 139"/>
                <a:gd name="T3" fmla="*/ 2 h 617"/>
                <a:gd name="T4" fmla="*/ 0 w 139"/>
                <a:gd name="T5" fmla="*/ 2 h 617"/>
                <a:gd name="T6" fmla="*/ 0 w 139"/>
                <a:gd name="T7" fmla="*/ 95 h 617"/>
                <a:gd name="T8" fmla="*/ 21 w 139"/>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617">
                  <a:moveTo>
                    <a:pt x="139" y="15"/>
                  </a:moveTo>
                  <a:cubicBezTo>
                    <a:pt x="93" y="15"/>
                    <a:pt x="46" y="15"/>
                    <a:pt x="0" y="15"/>
                  </a:cubicBezTo>
                  <a:cubicBezTo>
                    <a:pt x="0" y="0"/>
                    <a:pt x="0" y="15"/>
                    <a:pt x="0" y="15"/>
                  </a:cubicBezTo>
                  <a:lnTo>
                    <a:pt x="0" y="617"/>
                  </a:lnTo>
                  <a:lnTo>
                    <a:pt x="139" y="15"/>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762" name="Group 3511">
            <a:extLst>
              <a:ext uri="{FF2B5EF4-FFF2-40B4-BE49-F238E27FC236}">
                <a16:creationId xmlns:a16="http://schemas.microsoft.com/office/drawing/2014/main" id="{C523E357-018A-410C-9DEB-AA2AFAD266A2}"/>
              </a:ext>
            </a:extLst>
          </p:cNvPr>
          <p:cNvGrpSpPr>
            <a:grpSpLocks/>
          </p:cNvGrpSpPr>
          <p:nvPr/>
        </p:nvGrpSpPr>
        <p:grpSpPr bwMode="auto">
          <a:xfrm>
            <a:off x="5522913" y="2192338"/>
            <a:ext cx="82550" cy="147637"/>
            <a:chOff x="3479" y="1549"/>
            <a:chExt cx="52" cy="93"/>
          </a:xfrm>
        </p:grpSpPr>
        <p:sp>
          <p:nvSpPr>
            <p:cNvPr id="8034" name="Freeform 3509">
              <a:extLst>
                <a:ext uri="{FF2B5EF4-FFF2-40B4-BE49-F238E27FC236}">
                  <a16:creationId xmlns:a16="http://schemas.microsoft.com/office/drawing/2014/main" id="{D4C31C3D-761C-4856-BD6E-A0C3FF7305A4}"/>
                </a:ext>
              </a:extLst>
            </p:cNvPr>
            <p:cNvSpPr>
              <a:spLocks/>
            </p:cNvSpPr>
            <p:nvPr/>
          </p:nvSpPr>
          <p:spPr bwMode="auto">
            <a:xfrm>
              <a:off x="3479" y="1549"/>
              <a:ext cx="52" cy="93"/>
            </a:xfrm>
            <a:custGeom>
              <a:avLst/>
              <a:gdLst>
                <a:gd name="T0" fmla="*/ 52 w 339"/>
                <a:gd name="T1" fmla="*/ 14 h 600"/>
                <a:gd name="T2" fmla="*/ 21 w 339"/>
                <a:gd name="T3" fmla="*/ 0 h 600"/>
                <a:gd name="T4" fmla="*/ 0 w 339"/>
                <a:gd name="T5" fmla="*/ 93 h 600"/>
                <a:gd name="T6" fmla="*/ 52 w 339"/>
                <a:gd name="T7" fmla="*/ 14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9" h="600">
                  <a:moveTo>
                    <a:pt x="339" y="92"/>
                  </a:moveTo>
                  <a:cubicBezTo>
                    <a:pt x="277" y="46"/>
                    <a:pt x="200" y="15"/>
                    <a:pt x="139" y="0"/>
                  </a:cubicBezTo>
                  <a:lnTo>
                    <a:pt x="0" y="600"/>
                  </a:lnTo>
                  <a:lnTo>
                    <a:pt x="339" y="92"/>
                  </a:lnTo>
                  <a:close/>
                </a:path>
              </a:pathLst>
            </a:custGeom>
            <a:solidFill>
              <a:srgbClr val="C0C0C0"/>
            </a:solidFill>
            <a:ln w="0">
              <a:solidFill>
                <a:srgbClr val="000000"/>
              </a:solidFill>
              <a:prstDash val="solid"/>
              <a:round/>
              <a:headEnd/>
              <a:tailEnd/>
            </a:ln>
          </p:spPr>
          <p:txBody>
            <a:bodyPr/>
            <a:lstStyle/>
            <a:p>
              <a:endParaRPr lang="en-GB"/>
            </a:p>
          </p:txBody>
        </p:sp>
        <p:sp>
          <p:nvSpPr>
            <p:cNvPr id="8035" name="Freeform 3510">
              <a:extLst>
                <a:ext uri="{FF2B5EF4-FFF2-40B4-BE49-F238E27FC236}">
                  <a16:creationId xmlns:a16="http://schemas.microsoft.com/office/drawing/2014/main" id="{252AEBF0-0932-456C-99F8-FD4A6BAE5496}"/>
                </a:ext>
              </a:extLst>
            </p:cNvPr>
            <p:cNvSpPr>
              <a:spLocks/>
            </p:cNvSpPr>
            <p:nvPr/>
          </p:nvSpPr>
          <p:spPr bwMode="auto">
            <a:xfrm>
              <a:off x="3479" y="1549"/>
              <a:ext cx="52" cy="93"/>
            </a:xfrm>
            <a:custGeom>
              <a:avLst/>
              <a:gdLst>
                <a:gd name="T0" fmla="*/ 52 w 339"/>
                <a:gd name="T1" fmla="*/ 14 h 600"/>
                <a:gd name="T2" fmla="*/ 21 w 339"/>
                <a:gd name="T3" fmla="*/ 0 h 600"/>
                <a:gd name="T4" fmla="*/ 0 w 339"/>
                <a:gd name="T5" fmla="*/ 93 h 600"/>
                <a:gd name="T6" fmla="*/ 52 w 339"/>
                <a:gd name="T7" fmla="*/ 14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9" h="600">
                  <a:moveTo>
                    <a:pt x="339" y="92"/>
                  </a:moveTo>
                  <a:cubicBezTo>
                    <a:pt x="277" y="46"/>
                    <a:pt x="200" y="15"/>
                    <a:pt x="139" y="0"/>
                  </a:cubicBezTo>
                  <a:lnTo>
                    <a:pt x="0" y="600"/>
                  </a:lnTo>
                  <a:lnTo>
                    <a:pt x="339" y="92"/>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763" name="Group 3514">
            <a:extLst>
              <a:ext uri="{FF2B5EF4-FFF2-40B4-BE49-F238E27FC236}">
                <a16:creationId xmlns:a16="http://schemas.microsoft.com/office/drawing/2014/main" id="{1AEAE805-7534-430C-A045-D19FC7FB6A37}"/>
              </a:ext>
            </a:extLst>
          </p:cNvPr>
          <p:cNvGrpSpPr>
            <a:grpSpLocks/>
          </p:cNvGrpSpPr>
          <p:nvPr/>
        </p:nvGrpSpPr>
        <p:grpSpPr bwMode="auto">
          <a:xfrm>
            <a:off x="5522913" y="2216150"/>
            <a:ext cx="107950" cy="123825"/>
            <a:chOff x="3479" y="1564"/>
            <a:chExt cx="68" cy="78"/>
          </a:xfrm>
        </p:grpSpPr>
        <p:sp>
          <p:nvSpPr>
            <p:cNvPr id="8032" name="Freeform 3512">
              <a:extLst>
                <a:ext uri="{FF2B5EF4-FFF2-40B4-BE49-F238E27FC236}">
                  <a16:creationId xmlns:a16="http://schemas.microsoft.com/office/drawing/2014/main" id="{1DB2628D-1BF4-44A0-94A1-0314B6EFBB99}"/>
                </a:ext>
              </a:extLst>
            </p:cNvPr>
            <p:cNvSpPr>
              <a:spLocks/>
            </p:cNvSpPr>
            <p:nvPr/>
          </p:nvSpPr>
          <p:spPr bwMode="auto">
            <a:xfrm>
              <a:off x="3479" y="1564"/>
              <a:ext cx="68" cy="78"/>
            </a:xfrm>
            <a:custGeom>
              <a:avLst/>
              <a:gdLst>
                <a:gd name="T0" fmla="*/ 68 w 444"/>
                <a:gd name="T1" fmla="*/ 14 h 506"/>
                <a:gd name="T2" fmla="*/ 52 w 444"/>
                <a:gd name="T3" fmla="*/ 0 h 506"/>
                <a:gd name="T4" fmla="*/ 0 w 444"/>
                <a:gd name="T5" fmla="*/ 78 h 506"/>
                <a:gd name="T6" fmla="*/ 68 w 444"/>
                <a:gd name="T7" fmla="*/ 14 h 5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4" h="506">
                  <a:moveTo>
                    <a:pt x="444" y="92"/>
                  </a:moveTo>
                  <a:cubicBezTo>
                    <a:pt x="414" y="61"/>
                    <a:pt x="368" y="31"/>
                    <a:pt x="337" y="0"/>
                  </a:cubicBezTo>
                  <a:lnTo>
                    <a:pt x="0" y="506"/>
                  </a:lnTo>
                  <a:lnTo>
                    <a:pt x="444" y="92"/>
                  </a:lnTo>
                  <a:close/>
                </a:path>
              </a:pathLst>
            </a:custGeom>
            <a:solidFill>
              <a:srgbClr val="000000"/>
            </a:solidFill>
            <a:ln w="0">
              <a:solidFill>
                <a:srgbClr val="000000"/>
              </a:solidFill>
              <a:prstDash val="solid"/>
              <a:round/>
              <a:headEnd/>
              <a:tailEnd/>
            </a:ln>
          </p:spPr>
          <p:txBody>
            <a:bodyPr/>
            <a:lstStyle/>
            <a:p>
              <a:endParaRPr lang="en-GB"/>
            </a:p>
          </p:txBody>
        </p:sp>
        <p:sp>
          <p:nvSpPr>
            <p:cNvPr id="8033" name="Freeform 3513">
              <a:extLst>
                <a:ext uri="{FF2B5EF4-FFF2-40B4-BE49-F238E27FC236}">
                  <a16:creationId xmlns:a16="http://schemas.microsoft.com/office/drawing/2014/main" id="{CF8BA837-D38E-4905-8A04-9851EF3820F2}"/>
                </a:ext>
              </a:extLst>
            </p:cNvPr>
            <p:cNvSpPr>
              <a:spLocks/>
            </p:cNvSpPr>
            <p:nvPr/>
          </p:nvSpPr>
          <p:spPr bwMode="auto">
            <a:xfrm>
              <a:off x="3479" y="1564"/>
              <a:ext cx="68" cy="78"/>
            </a:xfrm>
            <a:custGeom>
              <a:avLst/>
              <a:gdLst>
                <a:gd name="T0" fmla="*/ 68 w 444"/>
                <a:gd name="T1" fmla="*/ 14 h 506"/>
                <a:gd name="T2" fmla="*/ 52 w 444"/>
                <a:gd name="T3" fmla="*/ 0 h 506"/>
                <a:gd name="T4" fmla="*/ 0 w 444"/>
                <a:gd name="T5" fmla="*/ 78 h 506"/>
                <a:gd name="T6" fmla="*/ 68 w 444"/>
                <a:gd name="T7" fmla="*/ 14 h 5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4" h="506">
                  <a:moveTo>
                    <a:pt x="444" y="92"/>
                  </a:moveTo>
                  <a:cubicBezTo>
                    <a:pt x="414" y="61"/>
                    <a:pt x="368" y="31"/>
                    <a:pt x="337" y="0"/>
                  </a:cubicBezTo>
                  <a:lnTo>
                    <a:pt x="0" y="506"/>
                  </a:lnTo>
                  <a:lnTo>
                    <a:pt x="444" y="92"/>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764" name="Group 3517">
            <a:extLst>
              <a:ext uri="{FF2B5EF4-FFF2-40B4-BE49-F238E27FC236}">
                <a16:creationId xmlns:a16="http://schemas.microsoft.com/office/drawing/2014/main" id="{5C7BEE46-9C02-4CFA-ABC6-94373CE10568}"/>
              </a:ext>
            </a:extLst>
          </p:cNvPr>
          <p:cNvGrpSpPr>
            <a:grpSpLocks/>
          </p:cNvGrpSpPr>
          <p:nvPr/>
        </p:nvGrpSpPr>
        <p:grpSpPr bwMode="auto">
          <a:xfrm>
            <a:off x="5373688" y="2192338"/>
            <a:ext cx="300037" cy="298450"/>
            <a:chOff x="3385" y="1549"/>
            <a:chExt cx="189" cy="188"/>
          </a:xfrm>
        </p:grpSpPr>
        <p:sp>
          <p:nvSpPr>
            <p:cNvPr id="8030" name="Freeform 3515">
              <a:extLst>
                <a:ext uri="{FF2B5EF4-FFF2-40B4-BE49-F238E27FC236}">
                  <a16:creationId xmlns:a16="http://schemas.microsoft.com/office/drawing/2014/main" id="{B303565A-2EEF-48AE-9AB1-9FFDC1028B0F}"/>
                </a:ext>
              </a:extLst>
            </p:cNvPr>
            <p:cNvSpPr>
              <a:spLocks/>
            </p:cNvSpPr>
            <p:nvPr/>
          </p:nvSpPr>
          <p:spPr bwMode="auto">
            <a:xfrm>
              <a:off x="3385" y="1549"/>
              <a:ext cx="189" cy="188"/>
            </a:xfrm>
            <a:custGeom>
              <a:avLst/>
              <a:gdLst>
                <a:gd name="T0" fmla="*/ 93 w 1223"/>
                <a:gd name="T1" fmla="*/ 0 h 1216"/>
                <a:gd name="T2" fmla="*/ 0 w 1223"/>
                <a:gd name="T3" fmla="*/ 93 h 1216"/>
                <a:gd name="T4" fmla="*/ 93 w 1223"/>
                <a:gd name="T5" fmla="*/ 188 h 1216"/>
                <a:gd name="T6" fmla="*/ 189 w 1223"/>
                <a:gd name="T7" fmla="*/ 93 h 1216"/>
                <a:gd name="T8" fmla="*/ 163 w 1223"/>
                <a:gd name="T9" fmla="*/ 29 h 1216"/>
                <a:gd name="T10" fmla="*/ 93 w 1223"/>
                <a:gd name="T11" fmla="*/ 93 h 1216"/>
                <a:gd name="T12" fmla="*/ 93 w 1223"/>
                <a:gd name="T13" fmla="*/ 0 h 12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3" h="1216">
                  <a:moveTo>
                    <a:pt x="604" y="0"/>
                  </a:moveTo>
                  <a:cubicBezTo>
                    <a:pt x="263" y="0"/>
                    <a:pt x="0" y="262"/>
                    <a:pt x="0" y="600"/>
                  </a:cubicBezTo>
                  <a:cubicBezTo>
                    <a:pt x="0" y="939"/>
                    <a:pt x="263" y="1216"/>
                    <a:pt x="604" y="1216"/>
                  </a:cubicBezTo>
                  <a:cubicBezTo>
                    <a:pt x="944" y="1216"/>
                    <a:pt x="1223" y="939"/>
                    <a:pt x="1223" y="600"/>
                  </a:cubicBezTo>
                  <a:cubicBezTo>
                    <a:pt x="1207" y="446"/>
                    <a:pt x="1161" y="292"/>
                    <a:pt x="1052" y="185"/>
                  </a:cubicBezTo>
                  <a:lnTo>
                    <a:pt x="604" y="600"/>
                  </a:lnTo>
                  <a:lnTo>
                    <a:pt x="604" y="0"/>
                  </a:lnTo>
                  <a:close/>
                </a:path>
              </a:pathLst>
            </a:custGeom>
            <a:solidFill>
              <a:srgbClr val="FFFFFF"/>
            </a:solidFill>
            <a:ln w="0">
              <a:solidFill>
                <a:srgbClr val="000000"/>
              </a:solidFill>
              <a:prstDash val="solid"/>
              <a:round/>
              <a:headEnd/>
              <a:tailEnd/>
            </a:ln>
          </p:spPr>
          <p:txBody>
            <a:bodyPr/>
            <a:lstStyle/>
            <a:p>
              <a:endParaRPr lang="en-GB"/>
            </a:p>
          </p:txBody>
        </p:sp>
        <p:sp>
          <p:nvSpPr>
            <p:cNvPr id="8031" name="Freeform 3516">
              <a:extLst>
                <a:ext uri="{FF2B5EF4-FFF2-40B4-BE49-F238E27FC236}">
                  <a16:creationId xmlns:a16="http://schemas.microsoft.com/office/drawing/2014/main" id="{4122003C-404B-43F9-BF54-BC62B25DDD57}"/>
                </a:ext>
              </a:extLst>
            </p:cNvPr>
            <p:cNvSpPr>
              <a:spLocks/>
            </p:cNvSpPr>
            <p:nvPr/>
          </p:nvSpPr>
          <p:spPr bwMode="auto">
            <a:xfrm>
              <a:off x="3385" y="1549"/>
              <a:ext cx="189" cy="188"/>
            </a:xfrm>
            <a:custGeom>
              <a:avLst/>
              <a:gdLst>
                <a:gd name="T0" fmla="*/ 93 w 1223"/>
                <a:gd name="T1" fmla="*/ 0 h 1216"/>
                <a:gd name="T2" fmla="*/ 0 w 1223"/>
                <a:gd name="T3" fmla="*/ 93 h 1216"/>
                <a:gd name="T4" fmla="*/ 93 w 1223"/>
                <a:gd name="T5" fmla="*/ 188 h 1216"/>
                <a:gd name="T6" fmla="*/ 189 w 1223"/>
                <a:gd name="T7" fmla="*/ 93 h 1216"/>
                <a:gd name="T8" fmla="*/ 163 w 1223"/>
                <a:gd name="T9" fmla="*/ 29 h 1216"/>
                <a:gd name="T10" fmla="*/ 93 w 1223"/>
                <a:gd name="T11" fmla="*/ 93 h 1216"/>
                <a:gd name="T12" fmla="*/ 93 w 1223"/>
                <a:gd name="T13" fmla="*/ 0 h 12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3" h="1216">
                  <a:moveTo>
                    <a:pt x="604" y="0"/>
                  </a:moveTo>
                  <a:cubicBezTo>
                    <a:pt x="263" y="0"/>
                    <a:pt x="0" y="262"/>
                    <a:pt x="0" y="600"/>
                  </a:cubicBezTo>
                  <a:cubicBezTo>
                    <a:pt x="0" y="939"/>
                    <a:pt x="263" y="1216"/>
                    <a:pt x="604" y="1216"/>
                  </a:cubicBezTo>
                  <a:cubicBezTo>
                    <a:pt x="944" y="1216"/>
                    <a:pt x="1223" y="939"/>
                    <a:pt x="1223" y="600"/>
                  </a:cubicBezTo>
                  <a:cubicBezTo>
                    <a:pt x="1207" y="446"/>
                    <a:pt x="1161" y="292"/>
                    <a:pt x="1052" y="185"/>
                  </a:cubicBezTo>
                  <a:lnTo>
                    <a:pt x="604" y="600"/>
                  </a:lnTo>
                  <a:lnTo>
                    <a:pt x="604"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4765" name="Line 3518">
            <a:extLst>
              <a:ext uri="{FF2B5EF4-FFF2-40B4-BE49-F238E27FC236}">
                <a16:creationId xmlns:a16="http://schemas.microsoft.com/office/drawing/2014/main" id="{66D72C9A-A667-4400-A579-958B93EA5334}"/>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66" name="Line 3519">
            <a:extLst>
              <a:ext uri="{FF2B5EF4-FFF2-40B4-BE49-F238E27FC236}">
                <a16:creationId xmlns:a16="http://schemas.microsoft.com/office/drawing/2014/main" id="{032C9EDE-AC3F-40E6-B925-89AB2BB13252}"/>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67" name="Line 3520">
            <a:extLst>
              <a:ext uri="{FF2B5EF4-FFF2-40B4-BE49-F238E27FC236}">
                <a16:creationId xmlns:a16="http://schemas.microsoft.com/office/drawing/2014/main" id="{089BC292-A45A-49CF-9097-1E5AE16C7056}"/>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68" name="Line 3521">
            <a:extLst>
              <a:ext uri="{FF2B5EF4-FFF2-40B4-BE49-F238E27FC236}">
                <a16:creationId xmlns:a16="http://schemas.microsoft.com/office/drawing/2014/main" id="{B64B46E0-0FFC-4287-8BC3-8D10E9FB579F}"/>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69" name="Line 3522">
            <a:extLst>
              <a:ext uri="{FF2B5EF4-FFF2-40B4-BE49-F238E27FC236}">
                <a16:creationId xmlns:a16="http://schemas.microsoft.com/office/drawing/2014/main" id="{D9C90EC9-3486-4C26-BE88-C41B5B4F55DC}"/>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70" name="Line 3523">
            <a:extLst>
              <a:ext uri="{FF2B5EF4-FFF2-40B4-BE49-F238E27FC236}">
                <a16:creationId xmlns:a16="http://schemas.microsoft.com/office/drawing/2014/main" id="{5C232406-E257-46EB-B6B7-073EDB075F43}"/>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71" name="Line 3524">
            <a:extLst>
              <a:ext uri="{FF2B5EF4-FFF2-40B4-BE49-F238E27FC236}">
                <a16:creationId xmlns:a16="http://schemas.microsoft.com/office/drawing/2014/main" id="{701A1D4B-399A-42C3-96D0-A539A5CACC17}"/>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72" name="Line 3525">
            <a:extLst>
              <a:ext uri="{FF2B5EF4-FFF2-40B4-BE49-F238E27FC236}">
                <a16:creationId xmlns:a16="http://schemas.microsoft.com/office/drawing/2014/main" id="{DB3B1109-EC58-4DEE-8DFF-41DD72D8F1B1}"/>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73" name="Line 3526">
            <a:extLst>
              <a:ext uri="{FF2B5EF4-FFF2-40B4-BE49-F238E27FC236}">
                <a16:creationId xmlns:a16="http://schemas.microsoft.com/office/drawing/2014/main" id="{F2B6E3B5-3E7C-49ED-9B71-70D3177844FA}"/>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74" name="Line 3527">
            <a:extLst>
              <a:ext uri="{FF2B5EF4-FFF2-40B4-BE49-F238E27FC236}">
                <a16:creationId xmlns:a16="http://schemas.microsoft.com/office/drawing/2014/main" id="{8BC740FF-26C7-4614-9968-58AFE9AD8D36}"/>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75" name="Line 3528">
            <a:extLst>
              <a:ext uri="{FF2B5EF4-FFF2-40B4-BE49-F238E27FC236}">
                <a16:creationId xmlns:a16="http://schemas.microsoft.com/office/drawing/2014/main" id="{F62E1197-3B9E-408C-A2EE-8A3F3920AE80}"/>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76" name="Line 3529">
            <a:extLst>
              <a:ext uri="{FF2B5EF4-FFF2-40B4-BE49-F238E27FC236}">
                <a16:creationId xmlns:a16="http://schemas.microsoft.com/office/drawing/2014/main" id="{FAD51F68-8120-4EF9-A5D5-A16C7E78855C}"/>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77" name="Line 3530">
            <a:extLst>
              <a:ext uri="{FF2B5EF4-FFF2-40B4-BE49-F238E27FC236}">
                <a16:creationId xmlns:a16="http://schemas.microsoft.com/office/drawing/2014/main" id="{9D7252CC-FB6F-4B95-B373-E2A895F26D8E}"/>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78" name="Line 3531">
            <a:extLst>
              <a:ext uri="{FF2B5EF4-FFF2-40B4-BE49-F238E27FC236}">
                <a16:creationId xmlns:a16="http://schemas.microsoft.com/office/drawing/2014/main" id="{DC213FA3-72D6-48B5-87FC-676F5AEE0CFA}"/>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79" name="Line 3532">
            <a:extLst>
              <a:ext uri="{FF2B5EF4-FFF2-40B4-BE49-F238E27FC236}">
                <a16:creationId xmlns:a16="http://schemas.microsoft.com/office/drawing/2014/main" id="{ABEDFC4D-B77C-434A-8770-6C8402239291}"/>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80" name="Line 3533">
            <a:extLst>
              <a:ext uri="{FF2B5EF4-FFF2-40B4-BE49-F238E27FC236}">
                <a16:creationId xmlns:a16="http://schemas.microsoft.com/office/drawing/2014/main" id="{703EC298-434E-4DC1-9807-D8717C982424}"/>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81" name="Line 3534">
            <a:extLst>
              <a:ext uri="{FF2B5EF4-FFF2-40B4-BE49-F238E27FC236}">
                <a16:creationId xmlns:a16="http://schemas.microsoft.com/office/drawing/2014/main" id="{B0B41C3D-71CD-4EAB-A979-76996337ADB8}"/>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82" name="Line 3535">
            <a:extLst>
              <a:ext uri="{FF2B5EF4-FFF2-40B4-BE49-F238E27FC236}">
                <a16:creationId xmlns:a16="http://schemas.microsoft.com/office/drawing/2014/main" id="{136494D2-C1A7-4025-B92C-68161DF674B3}"/>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83" name="Line 3536">
            <a:extLst>
              <a:ext uri="{FF2B5EF4-FFF2-40B4-BE49-F238E27FC236}">
                <a16:creationId xmlns:a16="http://schemas.microsoft.com/office/drawing/2014/main" id="{AEFBE7F9-8E49-4577-B846-BA403DC5CB9B}"/>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84" name="Line 3537">
            <a:extLst>
              <a:ext uri="{FF2B5EF4-FFF2-40B4-BE49-F238E27FC236}">
                <a16:creationId xmlns:a16="http://schemas.microsoft.com/office/drawing/2014/main" id="{335A0282-C014-4734-BC8B-4573A96C5B5C}"/>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85" name="Line 3538">
            <a:extLst>
              <a:ext uri="{FF2B5EF4-FFF2-40B4-BE49-F238E27FC236}">
                <a16:creationId xmlns:a16="http://schemas.microsoft.com/office/drawing/2014/main" id="{BA869D18-F939-45EF-A15A-5EECBEB8927C}"/>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86" name="Line 3539">
            <a:extLst>
              <a:ext uri="{FF2B5EF4-FFF2-40B4-BE49-F238E27FC236}">
                <a16:creationId xmlns:a16="http://schemas.microsoft.com/office/drawing/2014/main" id="{95F4C288-B91A-4247-9CC7-BAC25D0FCDD7}"/>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87" name="Line 3540">
            <a:extLst>
              <a:ext uri="{FF2B5EF4-FFF2-40B4-BE49-F238E27FC236}">
                <a16:creationId xmlns:a16="http://schemas.microsoft.com/office/drawing/2014/main" id="{DA578A91-BBE4-4805-A6B3-EA0D3A5C187A}"/>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88" name="Line 3541">
            <a:extLst>
              <a:ext uri="{FF2B5EF4-FFF2-40B4-BE49-F238E27FC236}">
                <a16:creationId xmlns:a16="http://schemas.microsoft.com/office/drawing/2014/main" id="{AEE27416-93D9-4D96-AD56-E71312BF9157}"/>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89" name="Line 3542">
            <a:extLst>
              <a:ext uri="{FF2B5EF4-FFF2-40B4-BE49-F238E27FC236}">
                <a16:creationId xmlns:a16="http://schemas.microsoft.com/office/drawing/2014/main" id="{0F63EE14-5D97-44FF-A259-7BF4142D4AB7}"/>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90" name="Line 3543">
            <a:extLst>
              <a:ext uri="{FF2B5EF4-FFF2-40B4-BE49-F238E27FC236}">
                <a16:creationId xmlns:a16="http://schemas.microsoft.com/office/drawing/2014/main" id="{19B17E45-A165-4B23-908E-3F4C5331E8D2}"/>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91" name="Line 3544">
            <a:extLst>
              <a:ext uri="{FF2B5EF4-FFF2-40B4-BE49-F238E27FC236}">
                <a16:creationId xmlns:a16="http://schemas.microsoft.com/office/drawing/2014/main" id="{3F0FE0BD-A5FC-4A9B-80CB-4C0604210FA1}"/>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92" name="Line 3545">
            <a:extLst>
              <a:ext uri="{FF2B5EF4-FFF2-40B4-BE49-F238E27FC236}">
                <a16:creationId xmlns:a16="http://schemas.microsoft.com/office/drawing/2014/main" id="{89CE0DA7-5760-4E9C-BA4E-BF18899BDAFB}"/>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93" name="Line 3546">
            <a:extLst>
              <a:ext uri="{FF2B5EF4-FFF2-40B4-BE49-F238E27FC236}">
                <a16:creationId xmlns:a16="http://schemas.microsoft.com/office/drawing/2014/main" id="{D72716FE-5297-4475-8CB6-C941F4499F9C}"/>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94" name="Line 3547">
            <a:extLst>
              <a:ext uri="{FF2B5EF4-FFF2-40B4-BE49-F238E27FC236}">
                <a16:creationId xmlns:a16="http://schemas.microsoft.com/office/drawing/2014/main" id="{297FA0F9-7C57-4470-A780-5A585DF07AA2}"/>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95" name="Line 3548">
            <a:extLst>
              <a:ext uri="{FF2B5EF4-FFF2-40B4-BE49-F238E27FC236}">
                <a16:creationId xmlns:a16="http://schemas.microsoft.com/office/drawing/2014/main" id="{9352CD12-667F-4D0A-A52F-2FA32C84A6CA}"/>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96" name="Line 3549">
            <a:extLst>
              <a:ext uri="{FF2B5EF4-FFF2-40B4-BE49-F238E27FC236}">
                <a16:creationId xmlns:a16="http://schemas.microsoft.com/office/drawing/2014/main" id="{EEAED35C-5CCC-4053-8E91-400349ABE65C}"/>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97" name="Line 3550">
            <a:extLst>
              <a:ext uri="{FF2B5EF4-FFF2-40B4-BE49-F238E27FC236}">
                <a16:creationId xmlns:a16="http://schemas.microsoft.com/office/drawing/2014/main" id="{C5833211-8947-4D53-A2BB-21B565C143AA}"/>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98" name="Line 3551">
            <a:extLst>
              <a:ext uri="{FF2B5EF4-FFF2-40B4-BE49-F238E27FC236}">
                <a16:creationId xmlns:a16="http://schemas.microsoft.com/office/drawing/2014/main" id="{D70D0753-8D6D-46B3-9469-77BA02E2257C}"/>
              </a:ext>
            </a:extLst>
          </p:cNvPr>
          <p:cNvSpPr>
            <a:spLocks noChangeShapeType="1"/>
          </p:cNvSpPr>
          <p:nvPr/>
        </p:nvSpPr>
        <p:spPr bwMode="auto">
          <a:xfrm flipV="1">
            <a:off x="5522913"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99" name="Rectangle 3552">
            <a:extLst>
              <a:ext uri="{FF2B5EF4-FFF2-40B4-BE49-F238E27FC236}">
                <a16:creationId xmlns:a16="http://schemas.microsoft.com/office/drawing/2014/main" id="{FE4EBBF6-754D-4902-97AE-CE61F4C5059E}"/>
              </a:ext>
            </a:extLst>
          </p:cNvPr>
          <p:cNvSpPr>
            <a:spLocks noChangeArrowheads="1"/>
          </p:cNvSpPr>
          <p:nvPr/>
        </p:nvSpPr>
        <p:spPr bwMode="auto">
          <a:xfrm>
            <a:off x="5216525" y="2135188"/>
            <a:ext cx="615950" cy="415925"/>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4800" name="Group 3555">
            <a:extLst>
              <a:ext uri="{FF2B5EF4-FFF2-40B4-BE49-F238E27FC236}">
                <a16:creationId xmlns:a16="http://schemas.microsoft.com/office/drawing/2014/main" id="{E86CC2D7-B587-49E1-A595-DC69AEB59A43}"/>
              </a:ext>
            </a:extLst>
          </p:cNvPr>
          <p:cNvGrpSpPr>
            <a:grpSpLocks/>
          </p:cNvGrpSpPr>
          <p:nvPr/>
        </p:nvGrpSpPr>
        <p:grpSpPr bwMode="auto">
          <a:xfrm>
            <a:off x="5870575" y="2135188"/>
            <a:ext cx="614363" cy="415925"/>
            <a:chOff x="3698" y="1513"/>
            <a:chExt cx="387" cy="262"/>
          </a:xfrm>
        </p:grpSpPr>
        <p:sp>
          <p:nvSpPr>
            <p:cNvPr id="8028" name="Rectangle 3553">
              <a:extLst>
                <a:ext uri="{FF2B5EF4-FFF2-40B4-BE49-F238E27FC236}">
                  <a16:creationId xmlns:a16="http://schemas.microsoft.com/office/drawing/2014/main" id="{6123B849-C929-4F6A-A936-7635527F94D0}"/>
                </a:ext>
              </a:extLst>
            </p:cNvPr>
            <p:cNvSpPr>
              <a:spLocks noChangeArrowheads="1"/>
            </p:cNvSpPr>
            <p:nvPr/>
          </p:nvSpPr>
          <p:spPr bwMode="auto">
            <a:xfrm>
              <a:off x="3698" y="1513"/>
              <a:ext cx="387" cy="2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8029" name="Rectangle 3554">
              <a:extLst>
                <a:ext uri="{FF2B5EF4-FFF2-40B4-BE49-F238E27FC236}">
                  <a16:creationId xmlns:a16="http://schemas.microsoft.com/office/drawing/2014/main" id="{D3D6FD0E-F9C7-4AE9-A6B8-001F52960C8A}"/>
                </a:ext>
              </a:extLst>
            </p:cNvPr>
            <p:cNvSpPr>
              <a:spLocks noChangeArrowheads="1"/>
            </p:cNvSpPr>
            <p:nvPr/>
          </p:nvSpPr>
          <p:spPr bwMode="auto">
            <a:xfrm>
              <a:off x="3698" y="1513"/>
              <a:ext cx="387" cy="262"/>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4801" name="Group 3558">
            <a:extLst>
              <a:ext uri="{FF2B5EF4-FFF2-40B4-BE49-F238E27FC236}">
                <a16:creationId xmlns:a16="http://schemas.microsoft.com/office/drawing/2014/main" id="{4FA56D34-57B6-4A30-A521-F86A98FB73C5}"/>
              </a:ext>
            </a:extLst>
          </p:cNvPr>
          <p:cNvGrpSpPr>
            <a:grpSpLocks/>
          </p:cNvGrpSpPr>
          <p:nvPr/>
        </p:nvGrpSpPr>
        <p:grpSpPr bwMode="auto">
          <a:xfrm>
            <a:off x="6175375" y="2189163"/>
            <a:ext cx="7938" cy="150812"/>
            <a:chOff x="3890" y="1547"/>
            <a:chExt cx="5" cy="95"/>
          </a:xfrm>
        </p:grpSpPr>
        <p:sp>
          <p:nvSpPr>
            <p:cNvPr id="8026" name="Freeform 3556">
              <a:extLst>
                <a:ext uri="{FF2B5EF4-FFF2-40B4-BE49-F238E27FC236}">
                  <a16:creationId xmlns:a16="http://schemas.microsoft.com/office/drawing/2014/main" id="{41085843-C5E7-4579-922A-5999437C2000}"/>
                </a:ext>
              </a:extLst>
            </p:cNvPr>
            <p:cNvSpPr>
              <a:spLocks/>
            </p:cNvSpPr>
            <p:nvPr/>
          </p:nvSpPr>
          <p:spPr bwMode="auto">
            <a:xfrm>
              <a:off x="3890" y="1547"/>
              <a:ext cx="5" cy="95"/>
            </a:xfrm>
            <a:custGeom>
              <a:avLst/>
              <a:gdLst>
                <a:gd name="T0" fmla="*/ 5 w 28"/>
                <a:gd name="T1" fmla="*/ 2 h 617"/>
                <a:gd name="T2" fmla="*/ 0 w 28"/>
                <a:gd name="T3" fmla="*/ 2 h 617"/>
                <a:gd name="T4" fmla="*/ 0 w 28"/>
                <a:gd name="T5" fmla="*/ 2 h 617"/>
                <a:gd name="T6" fmla="*/ 0 w 28"/>
                <a:gd name="T7" fmla="*/ 95 h 617"/>
                <a:gd name="T8" fmla="*/ 5 w 28"/>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 h="617">
                  <a:moveTo>
                    <a:pt x="28" y="15"/>
                  </a:moveTo>
                  <a:cubicBezTo>
                    <a:pt x="28" y="15"/>
                    <a:pt x="14" y="15"/>
                    <a:pt x="0" y="15"/>
                  </a:cubicBezTo>
                  <a:cubicBezTo>
                    <a:pt x="0" y="0"/>
                    <a:pt x="0" y="15"/>
                    <a:pt x="0" y="15"/>
                  </a:cubicBezTo>
                  <a:lnTo>
                    <a:pt x="0" y="617"/>
                  </a:lnTo>
                  <a:lnTo>
                    <a:pt x="28" y="15"/>
                  </a:lnTo>
                  <a:close/>
                </a:path>
              </a:pathLst>
            </a:custGeom>
            <a:solidFill>
              <a:srgbClr val="808080"/>
            </a:solidFill>
            <a:ln w="0">
              <a:solidFill>
                <a:srgbClr val="000000"/>
              </a:solidFill>
              <a:prstDash val="solid"/>
              <a:round/>
              <a:headEnd/>
              <a:tailEnd/>
            </a:ln>
          </p:spPr>
          <p:txBody>
            <a:bodyPr/>
            <a:lstStyle/>
            <a:p>
              <a:endParaRPr lang="en-GB"/>
            </a:p>
          </p:txBody>
        </p:sp>
        <p:sp>
          <p:nvSpPr>
            <p:cNvPr id="8027" name="Freeform 3557">
              <a:extLst>
                <a:ext uri="{FF2B5EF4-FFF2-40B4-BE49-F238E27FC236}">
                  <a16:creationId xmlns:a16="http://schemas.microsoft.com/office/drawing/2014/main" id="{6A958155-1E8D-46CF-976D-E3202498E37A}"/>
                </a:ext>
              </a:extLst>
            </p:cNvPr>
            <p:cNvSpPr>
              <a:spLocks/>
            </p:cNvSpPr>
            <p:nvPr/>
          </p:nvSpPr>
          <p:spPr bwMode="auto">
            <a:xfrm>
              <a:off x="3890" y="1547"/>
              <a:ext cx="5" cy="95"/>
            </a:xfrm>
            <a:custGeom>
              <a:avLst/>
              <a:gdLst>
                <a:gd name="T0" fmla="*/ 5 w 28"/>
                <a:gd name="T1" fmla="*/ 2 h 617"/>
                <a:gd name="T2" fmla="*/ 0 w 28"/>
                <a:gd name="T3" fmla="*/ 2 h 617"/>
                <a:gd name="T4" fmla="*/ 0 w 28"/>
                <a:gd name="T5" fmla="*/ 2 h 617"/>
                <a:gd name="T6" fmla="*/ 0 w 28"/>
                <a:gd name="T7" fmla="*/ 95 h 617"/>
                <a:gd name="T8" fmla="*/ 5 w 28"/>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 h="617">
                  <a:moveTo>
                    <a:pt x="28" y="15"/>
                  </a:moveTo>
                  <a:cubicBezTo>
                    <a:pt x="28" y="15"/>
                    <a:pt x="14" y="15"/>
                    <a:pt x="0" y="15"/>
                  </a:cubicBezTo>
                  <a:cubicBezTo>
                    <a:pt x="0" y="0"/>
                    <a:pt x="0" y="15"/>
                    <a:pt x="0" y="15"/>
                  </a:cubicBezTo>
                  <a:lnTo>
                    <a:pt x="0" y="617"/>
                  </a:lnTo>
                  <a:lnTo>
                    <a:pt x="28" y="15"/>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802" name="Group 3561">
            <a:extLst>
              <a:ext uri="{FF2B5EF4-FFF2-40B4-BE49-F238E27FC236}">
                <a16:creationId xmlns:a16="http://schemas.microsoft.com/office/drawing/2014/main" id="{C13D9683-28B0-4424-A4F3-C89A18447B4C}"/>
              </a:ext>
            </a:extLst>
          </p:cNvPr>
          <p:cNvGrpSpPr>
            <a:grpSpLocks/>
          </p:cNvGrpSpPr>
          <p:nvPr/>
        </p:nvGrpSpPr>
        <p:grpSpPr bwMode="auto">
          <a:xfrm>
            <a:off x="6175375" y="2192338"/>
            <a:ext cx="103188" cy="147637"/>
            <a:chOff x="3890" y="1549"/>
            <a:chExt cx="65" cy="93"/>
          </a:xfrm>
        </p:grpSpPr>
        <p:sp>
          <p:nvSpPr>
            <p:cNvPr id="8024" name="Freeform 3559">
              <a:extLst>
                <a:ext uri="{FF2B5EF4-FFF2-40B4-BE49-F238E27FC236}">
                  <a16:creationId xmlns:a16="http://schemas.microsoft.com/office/drawing/2014/main" id="{BBD1E84F-EF2B-4F13-9B40-64BCF6E0B024}"/>
                </a:ext>
              </a:extLst>
            </p:cNvPr>
            <p:cNvSpPr>
              <a:spLocks/>
            </p:cNvSpPr>
            <p:nvPr/>
          </p:nvSpPr>
          <p:spPr bwMode="auto">
            <a:xfrm>
              <a:off x="3890" y="1549"/>
              <a:ext cx="65" cy="93"/>
            </a:xfrm>
            <a:custGeom>
              <a:avLst/>
              <a:gdLst>
                <a:gd name="T0" fmla="*/ 65 w 417"/>
                <a:gd name="T1" fmla="*/ 24 h 600"/>
                <a:gd name="T2" fmla="*/ 5 w 417"/>
                <a:gd name="T3" fmla="*/ 0 h 600"/>
                <a:gd name="T4" fmla="*/ 0 w 417"/>
                <a:gd name="T5" fmla="*/ 93 h 600"/>
                <a:gd name="T6" fmla="*/ 65 w 417"/>
                <a:gd name="T7" fmla="*/ 24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17" h="600">
                  <a:moveTo>
                    <a:pt x="417" y="154"/>
                  </a:moveTo>
                  <a:cubicBezTo>
                    <a:pt x="309" y="61"/>
                    <a:pt x="185" y="0"/>
                    <a:pt x="31" y="0"/>
                  </a:cubicBezTo>
                  <a:lnTo>
                    <a:pt x="0" y="600"/>
                  </a:lnTo>
                  <a:lnTo>
                    <a:pt x="417" y="154"/>
                  </a:lnTo>
                  <a:close/>
                </a:path>
              </a:pathLst>
            </a:custGeom>
            <a:solidFill>
              <a:srgbClr val="C0C0C0"/>
            </a:solidFill>
            <a:ln w="0">
              <a:solidFill>
                <a:srgbClr val="000000"/>
              </a:solidFill>
              <a:prstDash val="solid"/>
              <a:round/>
              <a:headEnd/>
              <a:tailEnd/>
            </a:ln>
          </p:spPr>
          <p:txBody>
            <a:bodyPr/>
            <a:lstStyle/>
            <a:p>
              <a:endParaRPr lang="en-GB"/>
            </a:p>
          </p:txBody>
        </p:sp>
        <p:sp>
          <p:nvSpPr>
            <p:cNvPr id="8025" name="Freeform 3560">
              <a:extLst>
                <a:ext uri="{FF2B5EF4-FFF2-40B4-BE49-F238E27FC236}">
                  <a16:creationId xmlns:a16="http://schemas.microsoft.com/office/drawing/2014/main" id="{8BB30F17-C6AE-4ECC-81E6-D2F8696D576A}"/>
                </a:ext>
              </a:extLst>
            </p:cNvPr>
            <p:cNvSpPr>
              <a:spLocks/>
            </p:cNvSpPr>
            <p:nvPr/>
          </p:nvSpPr>
          <p:spPr bwMode="auto">
            <a:xfrm>
              <a:off x="3890" y="1549"/>
              <a:ext cx="65" cy="93"/>
            </a:xfrm>
            <a:custGeom>
              <a:avLst/>
              <a:gdLst>
                <a:gd name="T0" fmla="*/ 65 w 417"/>
                <a:gd name="T1" fmla="*/ 24 h 600"/>
                <a:gd name="T2" fmla="*/ 5 w 417"/>
                <a:gd name="T3" fmla="*/ 0 h 600"/>
                <a:gd name="T4" fmla="*/ 0 w 417"/>
                <a:gd name="T5" fmla="*/ 93 h 600"/>
                <a:gd name="T6" fmla="*/ 65 w 417"/>
                <a:gd name="T7" fmla="*/ 24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17" h="600">
                  <a:moveTo>
                    <a:pt x="417" y="154"/>
                  </a:moveTo>
                  <a:cubicBezTo>
                    <a:pt x="309" y="61"/>
                    <a:pt x="185" y="0"/>
                    <a:pt x="31" y="0"/>
                  </a:cubicBezTo>
                  <a:lnTo>
                    <a:pt x="0" y="600"/>
                  </a:lnTo>
                  <a:lnTo>
                    <a:pt x="417" y="154"/>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803" name="Group 3564">
            <a:extLst>
              <a:ext uri="{FF2B5EF4-FFF2-40B4-BE49-F238E27FC236}">
                <a16:creationId xmlns:a16="http://schemas.microsoft.com/office/drawing/2014/main" id="{DAB35E95-0D56-43E3-9DA0-FEBDEF332BE3}"/>
              </a:ext>
            </a:extLst>
          </p:cNvPr>
          <p:cNvGrpSpPr>
            <a:grpSpLocks/>
          </p:cNvGrpSpPr>
          <p:nvPr/>
        </p:nvGrpSpPr>
        <p:grpSpPr bwMode="auto">
          <a:xfrm>
            <a:off x="6175375" y="2230438"/>
            <a:ext cx="123825" cy="109537"/>
            <a:chOff x="3890" y="1573"/>
            <a:chExt cx="78" cy="69"/>
          </a:xfrm>
        </p:grpSpPr>
        <p:sp>
          <p:nvSpPr>
            <p:cNvPr id="8022" name="Freeform 3562">
              <a:extLst>
                <a:ext uri="{FF2B5EF4-FFF2-40B4-BE49-F238E27FC236}">
                  <a16:creationId xmlns:a16="http://schemas.microsoft.com/office/drawing/2014/main" id="{03F958F6-BD71-4BF7-98B9-BC3C7B1B1FA5}"/>
                </a:ext>
              </a:extLst>
            </p:cNvPr>
            <p:cNvSpPr>
              <a:spLocks/>
            </p:cNvSpPr>
            <p:nvPr/>
          </p:nvSpPr>
          <p:spPr bwMode="auto">
            <a:xfrm>
              <a:off x="3890" y="1573"/>
              <a:ext cx="78" cy="69"/>
            </a:xfrm>
            <a:custGeom>
              <a:avLst/>
              <a:gdLst>
                <a:gd name="T0" fmla="*/ 78 w 506"/>
                <a:gd name="T1" fmla="*/ 17 h 445"/>
                <a:gd name="T2" fmla="*/ 64 w 506"/>
                <a:gd name="T3" fmla="*/ 0 h 445"/>
                <a:gd name="T4" fmla="*/ 0 w 506"/>
                <a:gd name="T5" fmla="*/ 69 h 445"/>
                <a:gd name="T6" fmla="*/ 78 w 506"/>
                <a:gd name="T7" fmla="*/ 17 h 44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6" h="445">
                  <a:moveTo>
                    <a:pt x="506" y="108"/>
                  </a:moveTo>
                  <a:cubicBezTo>
                    <a:pt x="475" y="77"/>
                    <a:pt x="444" y="31"/>
                    <a:pt x="414" y="0"/>
                  </a:cubicBezTo>
                  <a:lnTo>
                    <a:pt x="0" y="445"/>
                  </a:lnTo>
                  <a:lnTo>
                    <a:pt x="506" y="108"/>
                  </a:lnTo>
                  <a:close/>
                </a:path>
              </a:pathLst>
            </a:custGeom>
            <a:solidFill>
              <a:srgbClr val="000000"/>
            </a:solidFill>
            <a:ln w="0">
              <a:solidFill>
                <a:srgbClr val="000000"/>
              </a:solidFill>
              <a:prstDash val="solid"/>
              <a:round/>
              <a:headEnd/>
              <a:tailEnd/>
            </a:ln>
          </p:spPr>
          <p:txBody>
            <a:bodyPr/>
            <a:lstStyle/>
            <a:p>
              <a:endParaRPr lang="en-GB"/>
            </a:p>
          </p:txBody>
        </p:sp>
        <p:sp>
          <p:nvSpPr>
            <p:cNvPr id="8023" name="Freeform 3563">
              <a:extLst>
                <a:ext uri="{FF2B5EF4-FFF2-40B4-BE49-F238E27FC236}">
                  <a16:creationId xmlns:a16="http://schemas.microsoft.com/office/drawing/2014/main" id="{8E2E8047-C767-4CE5-A3B0-17C8A8A34921}"/>
                </a:ext>
              </a:extLst>
            </p:cNvPr>
            <p:cNvSpPr>
              <a:spLocks/>
            </p:cNvSpPr>
            <p:nvPr/>
          </p:nvSpPr>
          <p:spPr bwMode="auto">
            <a:xfrm>
              <a:off x="3890" y="1573"/>
              <a:ext cx="78" cy="69"/>
            </a:xfrm>
            <a:custGeom>
              <a:avLst/>
              <a:gdLst>
                <a:gd name="T0" fmla="*/ 78 w 506"/>
                <a:gd name="T1" fmla="*/ 17 h 445"/>
                <a:gd name="T2" fmla="*/ 64 w 506"/>
                <a:gd name="T3" fmla="*/ 0 h 445"/>
                <a:gd name="T4" fmla="*/ 0 w 506"/>
                <a:gd name="T5" fmla="*/ 69 h 445"/>
                <a:gd name="T6" fmla="*/ 78 w 506"/>
                <a:gd name="T7" fmla="*/ 17 h 44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6" h="445">
                  <a:moveTo>
                    <a:pt x="506" y="108"/>
                  </a:moveTo>
                  <a:cubicBezTo>
                    <a:pt x="475" y="77"/>
                    <a:pt x="444" y="31"/>
                    <a:pt x="414" y="0"/>
                  </a:cubicBezTo>
                  <a:lnTo>
                    <a:pt x="0" y="445"/>
                  </a:lnTo>
                  <a:lnTo>
                    <a:pt x="506" y="108"/>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804" name="Group 3567">
            <a:extLst>
              <a:ext uri="{FF2B5EF4-FFF2-40B4-BE49-F238E27FC236}">
                <a16:creationId xmlns:a16="http://schemas.microsoft.com/office/drawing/2014/main" id="{F214C98B-6DDE-4428-829C-76D2298179CB}"/>
              </a:ext>
            </a:extLst>
          </p:cNvPr>
          <p:cNvGrpSpPr>
            <a:grpSpLocks/>
          </p:cNvGrpSpPr>
          <p:nvPr/>
        </p:nvGrpSpPr>
        <p:grpSpPr bwMode="auto">
          <a:xfrm>
            <a:off x="6027738" y="2192338"/>
            <a:ext cx="298450" cy="298450"/>
            <a:chOff x="3797" y="1549"/>
            <a:chExt cx="188" cy="188"/>
          </a:xfrm>
        </p:grpSpPr>
        <p:sp>
          <p:nvSpPr>
            <p:cNvPr id="8020" name="Freeform 3565">
              <a:extLst>
                <a:ext uri="{FF2B5EF4-FFF2-40B4-BE49-F238E27FC236}">
                  <a16:creationId xmlns:a16="http://schemas.microsoft.com/office/drawing/2014/main" id="{9E8D8C2B-0DB9-4F5B-9A0D-278D4C1C39C3}"/>
                </a:ext>
              </a:extLst>
            </p:cNvPr>
            <p:cNvSpPr>
              <a:spLocks/>
            </p:cNvSpPr>
            <p:nvPr/>
          </p:nvSpPr>
          <p:spPr bwMode="auto">
            <a:xfrm>
              <a:off x="3797" y="1549"/>
              <a:ext cx="188" cy="188"/>
            </a:xfrm>
            <a:custGeom>
              <a:avLst/>
              <a:gdLst>
                <a:gd name="T0" fmla="*/ 93 w 1222"/>
                <a:gd name="T1" fmla="*/ 0 h 1216"/>
                <a:gd name="T2" fmla="*/ 0 w 1222"/>
                <a:gd name="T3" fmla="*/ 93 h 1216"/>
                <a:gd name="T4" fmla="*/ 93 w 1222"/>
                <a:gd name="T5" fmla="*/ 188 h 1216"/>
                <a:gd name="T6" fmla="*/ 188 w 1222"/>
                <a:gd name="T7" fmla="*/ 93 h 1216"/>
                <a:gd name="T8" fmla="*/ 171 w 1222"/>
                <a:gd name="T9" fmla="*/ 41 h 1216"/>
                <a:gd name="T10" fmla="*/ 93 w 1222"/>
                <a:gd name="T11" fmla="*/ 93 h 1216"/>
                <a:gd name="T12" fmla="*/ 93 w 1222"/>
                <a:gd name="T13" fmla="*/ 0 h 12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16">
                  <a:moveTo>
                    <a:pt x="603" y="0"/>
                  </a:moveTo>
                  <a:cubicBezTo>
                    <a:pt x="263" y="0"/>
                    <a:pt x="0" y="262"/>
                    <a:pt x="0" y="600"/>
                  </a:cubicBezTo>
                  <a:cubicBezTo>
                    <a:pt x="0" y="939"/>
                    <a:pt x="263" y="1216"/>
                    <a:pt x="603" y="1216"/>
                  </a:cubicBezTo>
                  <a:cubicBezTo>
                    <a:pt x="943" y="1216"/>
                    <a:pt x="1222" y="939"/>
                    <a:pt x="1222" y="600"/>
                  </a:cubicBezTo>
                  <a:cubicBezTo>
                    <a:pt x="1206" y="477"/>
                    <a:pt x="1175" y="369"/>
                    <a:pt x="1114" y="262"/>
                  </a:cubicBezTo>
                  <a:lnTo>
                    <a:pt x="603" y="600"/>
                  </a:lnTo>
                  <a:lnTo>
                    <a:pt x="603" y="0"/>
                  </a:lnTo>
                  <a:close/>
                </a:path>
              </a:pathLst>
            </a:custGeom>
            <a:solidFill>
              <a:srgbClr val="FFFFFF"/>
            </a:solidFill>
            <a:ln w="0">
              <a:solidFill>
                <a:srgbClr val="000000"/>
              </a:solidFill>
              <a:prstDash val="solid"/>
              <a:round/>
              <a:headEnd/>
              <a:tailEnd/>
            </a:ln>
          </p:spPr>
          <p:txBody>
            <a:bodyPr/>
            <a:lstStyle/>
            <a:p>
              <a:endParaRPr lang="en-GB"/>
            </a:p>
          </p:txBody>
        </p:sp>
        <p:sp>
          <p:nvSpPr>
            <p:cNvPr id="8021" name="Freeform 3566">
              <a:extLst>
                <a:ext uri="{FF2B5EF4-FFF2-40B4-BE49-F238E27FC236}">
                  <a16:creationId xmlns:a16="http://schemas.microsoft.com/office/drawing/2014/main" id="{9C653D16-699E-4B4A-8851-D137F918A3F5}"/>
                </a:ext>
              </a:extLst>
            </p:cNvPr>
            <p:cNvSpPr>
              <a:spLocks/>
            </p:cNvSpPr>
            <p:nvPr/>
          </p:nvSpPr>
          <p:spPr bwMode="auto">
            <a:xfrm>
              <a:off x="3797" y="1549"/>
              <a:ext cx="188" cy="188"/>
            </a:xfrm>
            <a:custGeom>
              <a:avLst/>
              <a:gdLst>
                <a:gd name="T0" fmla="*/ 93 w 1222"/>
                <a:gd name="T1" fmla="*/ 0 h 1216"/>
                <a:gd name="T2" fmla="*/ 0 w 1222"/>
                <a:gd name="T3" fmla="*/ 93 h 1216"/>
                <a:gd name="T4" fmla="*/ 93 w 1222"/>
                <a:gd name="T5" fmla="*/ 188 h 1216"/>
                <a:gd name="T6" fmla="*/ 188 w 1222"/>
                <a:gd name="T7" fmla="*/ 93 h 1216"/>
                <a:gd name="T8" fmla="*/ 171 w 1222"/>
                <a:gd name="T9" fmla="*/ 41 h 1216"/>
                <a:gd name="T10" fmla="*/ 93 w 1222"/>
                <a:gd name="T11" fmla="*/ 93 h 1216"/>
                <a:gd name="T12" fmla="*/ 93 w 1222"/>
                <a:gd name="T13" fmla="*/ 0 h 12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16">
                  <a:moveTo>
                    <a:pt x="603" y="0"/>
                  </a:moveTo>
                  <a:cubicBezTo>
                    <a:pt x="263" y="0"/>
                    <a:pt x="0" y="262"/>
                    <a:pt x="0" y="600"/>
                  </a:cubicBezTo>
                  <a:cubicBezTo>
                    <a:pt x="0" y="939"/>
                    <a:pt x="263" y="1216"/>
                    <a:pt x="603" y="1216"/>
                  </a:cubicBezTo>
                  <a:cubicBezTo>
                    <a:pt x="943" y="1216"/>
                    <a:pt x="1222" y="939"/>
                    <a:pt x="1222" y="600"/>
                  </a:cubicBezTo>
                  <a:cubicBezTo>
                    <a:pt x="1206" y="477"/>
                    <a:pt x="1175" y="369"/>
                    <a:pt x="1114" y="262"/>
                  </a:cubicBezTo>
                  <a:lnTo>
                    <a:pt x="603" y="600"/>
                  </a:lnTo>
                  <a:lnTo>
                    <a:pt x="603"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4805" name="Line 3568">
            <a:extLst>
              <a:ext uri="{FF2B5EF4-FFF2-40B4-BE49-F238E27FC236}">
                <a16:creationId xmlns:a16="http://schemas.microsoft.com/office/drawing/2014/main" id="{F57826DC-75FB-4EFE-B142-30A2CC6EB0F2}"/>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06" name="Line 3569">
            <a:extLst>
              <a:ext uri="{FF2B5EF4-FFF2-40B4-BE49-F238E27FC236}">
                <a16:creationId xmlns:a16="http://schemas.microsoft.com/office/drawing/2014/main" id="{CC2629F3-1C00-48C1-A589-564E7C7FBF7C}"/>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07" name="Line 3570">
            <a:extLst>
              <a:ext uri="{FF2B5EF4-FFF2-40B4-BE49-F238E27FC236}">
                <a16:creationId xmlns:a16="http://schemas.microsoft.com/office/drawing/2014/main" id="{6E8E371D-D3BD-45AE-935B-7EB5BF17026C}"/>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08" name="Line 3571">
            <a:extLst>
              <a:ext uri="{FF2B5EF4-FFF2-40B4-BE49-F238E27FC236}">
                <a16:creationId xmlns:a16="http://schemas.microsoft.com/office/drawing/2014/main" id="{90392CB6-2CCA-496A-8091-18A32FD9AA7D}"/>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09" name="Line 3572">
            <a:extLst>
              <a:ext uri="{FF2B5EF4-FFF2-40B4-BE49-F238E27FC236}">
                <a16:creationId xmlns:a16="http://schemas.microsoft.com/office/drawing/2014/main" id="{F2BAADAE-6589-4905-9126-DBCB041B6F1B}"/>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10" name="Line 3573">
            <a:extLst>
              <a:ext uri="{FF2B5EF4-FFF2-40B4-BE49-F238E27FC236}">
                <a16:creationId xmlns:a16="http://schemas.microsoft.com/office/drawing/2014/main" id="{B7136077-E5DE-4690-BA47-84CBC7A7B10C}"/>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11" name="Line 3574">
            <a:extLst>
              <a:ext uri="{FF2B5EF4-FFF2-40B4-BE49-F238E27FC236}">
                <a16:creationId xmlns:a16="http://schemas.microsoft.com/office/drawing/2014/main" id="{D7FEA889-C360-4436-B217-101FCA28B0C0}"/>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12" name="Line 3575">
            <a:extLst>
              <a:ext uri="{FF2B5EF4-FFF2-40B4-BE49-F238E27FC236}">
                <a16:creationId xmlns:a16="http://schemas.microsoft.com/office/drawing/2014/main" id="{26808E21-D195-4759-8E39-8C54C03464F5}"/>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13" name="Line 3576">
            <a:extLst>
              <a:ext uri="{FF2B5EF4-FFF2-40B4-BE49-F238E27FC236}">
                <a16:creationId xmlns:a16="http://schemas.microsoft.com/office/drawing/2014/main" id="{0BD9085F-776B-47B9-8ABB-E2F493EFEBA4}"/>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14" name="Line 3577">
            <a:extLst>
              <a:ext uri="{FF2B5EF4-FFF2-40B4-BE49-F238E27FC236}">
                <a16:creationId xmlns:a16="http://schemas.microsoft.com/office/drawing/2014/main" id="{11E5F5B2-3D78-4C01-965C-C44A311AC7F3}"/>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15" name="Line 3578">
            <a:extLst>
              <a:ext uri="{FF2B5EF4-FFF2-40B4-BE49-F238E27FC236}">
                <a16:creationId xmlns:a16="http://schemas.microsoft.com/office/drawing/2014/main" id="{57CB64AC-6F45-4716-B761-AF3256B61D07}"/>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16" name="Line 3579">
            <a:extLst>
              <a:ext uri="{FF2B5EF4-FFF2-40B4-BE49-F238E27FC236}">
                <a16:creationId xmlns:a16="http://schemas.microsoft.com/office/drawing/2014/main" id="{511275AF-057A-44BF-9F29-11437C3AA880}"/>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17" name="Line 3580">
            <a:extLst>
              <a:ext uri="{FF2B5EF4-FFF2-40B4-BE49-F238E27FC236}">
                <a16:creationId xmlns:a16="http://schemas.microsoft.com/office/drawing/2014/main" id="{AFB1B931-EEEA-4900-93F5-749B0189AFB4}"/>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18" name="Line 3581">
            <a:extLst>
              <a:ext uri="{FF2B5EF4-FFF2-40B4-BE49-F238E27FC236}">
                <a16:creationId xmlns:a16="http://schemas.microsoft.com/office/drawing/2014/main" id="{C6550CA4-D228-432D-975F-914A226E9B7D}"/>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19" name="Line 3582">
            <a:extLst>
              <a:ext uri="{FF2B5EF4-FFF2-40B4-BE49-F238E27FC236}">
                <a16:creationId xmlns:a16="http://schemas.microsoft.com/office/drawing/2014/main" id="{52810B2D-11B5-4355-A96C-56AFEE236129}"/>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20" name="Line 3583">
            <a:extLst>
              <a:ext uri="{FF2B5EF4-FFF2-40B4-BE49-F238E27FC236}">
                <a16:creationId xmlns:a16="http://schemas.microsoft.com/office/drawing/2014/main" id="{EC492456-CB75-4067-8C2F-573B78F47C32}"/>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21" name="Line 3584">
            <a:extLst>
              <a:ext uri="{FF2B5EF4-FFF2-40B4-BE49-F238E27FC236}">
                <a16:creationId xmlns:a16="http://schemas.microsoft.com/office/drawing/2014/main" id="{797AF4F6-BE01-40AD-A138-A1DE127B720C}"/>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22" name="Line 3585">
            <a:extLst>
              <a:ext uri="{FF2B5EF4-FFF2-40B4-BE49-F238E27FC236}">
                <a16:creationId xmlns:a16="http://schemas.microsoft.com/office/drawing/2014/main" id="{409C46C3-1B65-4EA1-9AA8-73E7AB7EA0BF}"/>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23" name="Line 3586">
            <a:extLst>
              <a:ext uri="{FF2B5EF4-FFF2-40B4-BE49-F238E27FC236}">
                <a16:creationId xmlns:a16="http://schemas.microsoft.com/office/drawing/2014/main" id="{87198C5C-3B75-4297-968B-E78A3938D5C6}"/>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24" name="Line 3587">
            <a:extLst>
              <a:ext uri="{FF2B5EF4-FFF2-40B4-BE49-F238E27FC236}">
                <a16:creationId xmlns:a16="http://schemas.microsoft.com/office/drawing/2014/main" id="{13E52EEC-A90C-4895-B717-63D1373638A1}"/>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25" name="Line 3588">
            <a:extLst>
              <a:ext uri="{FF2B5EF4-FFF2-40B4-BE49-F238E27FC236}">
                <a16:creationId xmlns:a16="http://schemas.microsoft.com/office/drawing/2014/main" id="{970A6F04-223D-4611-9442-7716A45539DE}"/>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26" name="Line 3589">
            <a:extLst>
              <a:ext uri="{FF2B5EF4-FFF2-40B4-BE49-F238E27FC236}">
                <a16:creationId xmlns:a16="http://schemas.microsoft.com/office/drawing/2014/main" id="{642EE43E-6C0A-442E-B526-3FB743AE016F}"/>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27" name="Line 3590">
            <a:extLst>
              <a:ext uri="{FF2B5EF4-FFF2-40B4-BE49-F238E27FC236}">
                <a16:creationId xmlns:a16="http://schemas.microsoft.com/office/drawing/2014/main" id="{179B6981-4A00-4856-8E54-44E255E4C3BE}"/>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28" name="Line 3591">
            <a:extLst>
              <a:ext uri="{FF2B5EF4-FFF2-40B4-BE49-F238E27FC236}">
                <a16:creationId xmlns:a16="http://schemas.microsoft.com/office/drawing/2014/main" id="{9D76E7CB-A0B6-41C4-9881-A6B809009949}"/>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29" name="Line 3592">
            <a:extLst>
              <a:ext uri="{FF2B5EF4-FFF2-40B4-BE49-F238E27FC236}">
                <a16:creationId xmlns:a16="http://schemas.microsoft.com/office/drawing/2014/main" id="{9A0BD2D1-C3BB-4993-8F62-CBDA5580B222}"/>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30" name="Line 3593">
            <a:extLst>
              <a:ext uri="{FF2B5EF4-FFF2-40B4-BE49-F238E27FC236}">
                <a16:creationId xmlns:a16="http://schemas.microsoft.com/office/drawing/2014/main" id="{9A1303E7-9B28-405A-8EA1-F0DE2C982AFD}"/>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31" name="Line 3594">
            <a:extLst>
              <a:ext uri="{FF2B5EF4-FFF2-40B4-BE49-F238E27FC236}">
                <a16:creationId xmlns:a16="http://schemas.microsoft.com/office/drawing/2014/main" id="{C725BCFE-67B8-4162-9796-2CCCED2F0FDD}"/>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32" name="Line 3595">
            <a:extLst>
              <a:ext uri="{FF2B5EF4-FFF2-40B4-BE49-F238E27FC236}">
                <a16:creationId xmlns:a16="http://schemas.microsoft.com/office/drawing/2014/main" id="{17158F26-61F4-41C7-9C4A-86DE54793C12}"/>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33" name="Line 3596">
            <a:extLst>
              <a:ext uri="{FF2B5EF4-FFF2-40B4-BE49-F238E27FC236}">
                <a16:creationId xmlns:a16="http://schemas.microsoft.com/office/drawing/2014/main" id="{40219752-E775-4252-892A-8A827F45D1E7}"/>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34" name="Line 3597">
            <a:extLst>
              <a:ext uri="{FF2B5EF4-FFF2-40B4-BE49-F238E27FC236}">
                <a16:creationId xmlns:a16="http://schemas.microsoft.com/office/drawing/2014/main" id="{FE646D97-4470-45C2-A5FE-1ADA21B39DAF}"/>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35" name="Line 3598">
            <a:extLst>
              <a:ext uri="{FF2B5EF4-FFF2-40B4-BE49-F238E27FC236}">
                <a16:creationId xmlns:a16="http://schemas.microsoft.com/office/drawing/2014/main" id="{D8940EA1-DFF7-4B9A-86E0-E8823F845B0C}"/>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36" name="Line 3599">
            <a:extLst>
              <a:ext uri="{FF2B5EF4-FFF2-40B4-BE49-F238E27FC236}">
                <a16:creationId xmlns:a16="http://schemas.microsoft.com/office/drawing/2014/main" id="{5A7BD644-61D9-4370-9C24-5FF2302AFCC0}"/>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37" name="Line 3600">
            <a:extLst>
              <a:ext uri="{FF2B5EF4-FFF2-40B4-BE49-F238E27FC236}">
                <a16:creationId xmlns:a16="http://schemas.microsoft.com/office/drawing/2014/main" id="{6C9C7A80-5A5C-4A17-96DE-5233B30CDC2D}"/>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38" name="Line 3601">
            <a:extLst>
              <a:ext uri="{FF2B5EF4-FFF2-40B4-BE49-F238E27FC236}">
                <a16:creationId xmlns:a16="http://schemas.microsoft.com/office/drawing/2014/main" id="{428512DE-BF27-4CE2-B764-275C088F6BED}"/>
              </a:ext>
            </a:extLst>
          </p:cNvPr>
          <p:cNvSpPr>
            <a:spLocks noChangeShapeType="1"/>
          </p:cNvSpPr>
          <p:nvPr/>
        </p:nvSpPr>
        <p:spPr bwMode="auto">
          <a:xfrm flipV="1">
            <a:off x="6175375" y="21923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39" name="Rectangle 3602">
            <a:extLst>
              <a:ext uri="{FF2B5EF4-FFF2-40B4-BE49-F238E27FC236}">
                <a16:creationId xmlns:a16="http://schemas.microsoft.com/office/drawing/2014/main" id="{8A690A39-94D1-4B0C-8C4E-0DC9E75D9F78}"/>
              </a:ext>
            </a:extLst>
          </p:cNvPr>
          <p:cNvSpPr>
            <a:spLocks noChangeArrowheads="1"/>
          </p:cNvSpPr>
          <p:nvPr/>
        </p:nvSpPr>
        <p:spPr bwMode="auto">
          <a:xfrm>
            <a:off x="5870575" y="2135188"/>
            <a:ext cx="614363" cy="415925"/>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4840" name="Group 3853">
            <a:extLst>
              <a:ext uri="{FF2B5EF4-FFF2-40B4-BE49-F238E27FC236}">
                <a16:creationId xmlns:a16="http://schemas.microsoft.com/office/drawing/2014/main" id="{392D7F55-FF9A-42A9-8073-CEC107C849AA}"/>
              </a:ext>
            </a:extLst>
          </p:cNvPr>
          <p:cNvGrpSpPr>
            <a:grpSpLocks/>
          </p:cNvGrpSpPr>
          <p:nvPr/>
        </p:nvGrpSpPr>
        <p:grpSpPr bwMode="auto">
          <a:xfrm>
            <a:off x="4575175" y="2589213"/>
            <a:ext cx="1912938" cy="863600"/>
            <a:chOff x="2882" y="1799"/>
            <a:chExt cx="1205" cy="544"/>
          </a:xfrm>
        </p:grpSpPr>
        <p:grpSp>
          <p:nvGrpSpPr>
            <p:cNvPr id="7770" name="Group 3605">
              <a:extLst>
                <a:ext uri="{FF2B5EF4-FFF2-40B4-BE49-F238E27FC236}">
                  <a16:creationId xmlns:a16="http://schemas.microsoft.com/office/drawing/2014/main" id="{066CBF96-7C8B-401C-9295-2F188FBB9935}"/>
                </a:ext>
              </a:extLst>
            </p:cNvPr>
            <p:cNvGrpSpPr>
              <a:grpSpLocks/>
            </p:cNvGrpSpPr>
            <p:nvPr/>
          </p:nvGrpSpPr>
          <p:grpSpPr bwMode="auto">
            <a:xfrm>
              <a:off x="2882" y="1799"/>
              <a:ext cx="385" cy="258"/>
              <a:chOff x="2882" y="1799"/>
              <a:chExt cx="385" cy="258"/>
            </a:xfrm>
          </p:grpSpPr>
          <p:sp>
            <p:nvSpPr>
              <p:cNvPr id="8018" name="Rectangle 3603">
                <a:extLst>
                  <a:ext uri="{FF2B5EF4-FFF2-40B4-BE49-F238E27FC236}">
                    <a16:creationId xmlns:a16="http://schemas.microsoft.com/office/drawing/2014/main" id="{A52099A0-A1A1-45E3-A56B-91C0D0615071}"/>
                  </a:ext>
                </a:extLst>
              </p:cNvPr>
              <p:cNvSpPr>
                <a:spLocks noChangeArrowheads="1"/>
              </p:cNvSpPr>
              <p:nvPr/>
            </p:nvSpPr>
            <p:spPr bwMode="auto">
              <a:xfrm>
                <a:off x="2882" y="1799"/>
                <a:ext cx="385" cy="25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8019" name="Rectangle 3604">
                <a:extLst>
                  <a:ext uri="{FF2B5EF4-FFF2-40B4-BE49-F238E27FC236}">
                    <a16:creationId xmlns:a16="http://schemas.microsoft.com/office/drawing/2014/main" id="{FF53CCFC-DAD0-4C7C-9273-780BDA2F5181}"/>
                  </a:ext>
                </a:extLst>
              </p:cNvPr>
              <p:cNvSpPr>
                <a:spLocks noChangeArrowheads="1"/>
              </p:cNvSpPr>
              <p:nvPr/>
            </p:nvSpPr>
            <p:spPr bwMode="auto">
              <a:xfrm>
                <a:off x="2882" y="1799"/>
                <a:ext cx="385" cy="258"/>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7771" name="Group 3608">
              <a:extLst>
                <a:ext uri="{FF2B5EF4-FFF2-40B4-BE49-F238E27FC236}">
                  <a16:creationId xmlns:a16="http://schemas.microsoft.com/office/drawing/2014/main" id="{AB2E5B08-C07A-45EE-99E4-E6EAFA1C6F0A}"/>
                </a:ext>
              </a:extLst>
            </p:cNvPr>
            <p:cNvGrpSpPr>
              <a:grpSpLocks/>
            </p:cNvGrpSpPr>
            <p:nvPr/>
          </p:nvGrpSpPr>
          <p:grpSpPr bwMode="auto">
            <a:xfrm>
              <a:off x="3074" y="1834"/>
              <a:ext cx="5" cy="93"/>
              <a:chOff x="3074" y="1834"/>
              <a:chExt cx="5" cy="93"/>
            </a:xfrm>
          </p:grpSpPr>
          <p:sp>
            <p:nvSpPr>
              <p:cNvPr id="8016" name="Freeform 3606">
                <a:extLst>
                  <a:ext uri="{FF2B5EF4-FFF2-40B4-BE49-F238E27FC236}">
                    <a16:creationId xmlns:a16="http://schemas.microsoft.com/office/drawing/2014/main" id="{351482AE-496A-4C64-B9E2-65907B2EE4B5}"/>
                  </a:ext>
                </a:extLst>
              </p:cNvPr>
              <p:cNvSpPr>
                <a:spLocks/>
              </p:cNvSpPr>
              <p:nvPr/>
            </p:nvSpPr>
            <p:spPr bwMode="auto">
              <a:xfrm>
                <a:off x="3074" y="1834"/>
                <a:ext cx="5" cy="93"/>
              </a:xfrm>
              <a:custGeom>
                <a:avLst/>
                <a:gdLst>
                  <a:gd name="T0" fmla="*/ 5 w 33"/>
                  <a:gd name="T1" fmla="*/ 0 h 605"/>
                  <a:gd name="T2" fmla="*/ 0 w 33"/>
                  <a:gd name="T3" fmla="*/ 0 h 605"/>
                  <a:gd name="T4" fmla="*/ 0 w 33"/>
                  <a:gd name="T5" fmla="*/ 93 h 605"/>
                  <a:gd name="T6" fmla="*/ 5 w 33"/>
                  <a:gd name="T7" fmla="*/ 0 h 6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 h="605">
                    <a:moveTo>
                      <a:pt x="33" y="0"/>
                    </a:moveTo>
                    <a:cubicBezTo>
                      <a:pt x="17" y="0"/>
                      <a:pt x="0" y="0"/>
                      <a:pt x="0" y="0"/>
                    </a:cubicBezTo>
                    <a:lnTo>
                      <a:pt x="0" y="605"/>
                    </a:lnTo>
                    <a:lnTo>
                      <a:pt x="33" y="0"/>
                    </a:lnTo>
                    <a:close/>
                  </a:path>
                </a:pathLst>
              </a:custGeom>
              <a:solidFill>
                <a:srgbClr val="808080"/>
              </a:solidFill>
              <a:ln w="0">
                <a:solidFill>
                  <a:srgbClr val="000000"/>
                </a:solidFill>
                <a:prstDash val="solid"/>
                <a:round/>
                <a:headEnd/>
                <a:tailEnd/>
              </a:ln>
            </p:spPr>
            <p:txBody>
              <a:bodyPr/>
              <a:lstStyle/>
              <a:p>
                <a:endParaRPr lang="en-GB"/>
              </a:p>
            </p:txBody>
          </p:sp>
          <p:sp>
            <p:nvSpPr>
              <p:cNvPr id="8017" name="Freeform 3607">
                <a:extLst>
                  <a:ext uri="{FF2B5EF4-FFF2-40B4-BE49-F238E27FC236}">
                    <a16:creationId xmlns:a16="http://schemas.microsoft.com/office/drawing/2014/main" id="{A48B08F8-9DD2-4AC1-96DC-798ADC3212CA}"/>
                  </a:ext>
                </a:extLst>
              </p:cNvPr>
              <p:cNvSpPr>
                <a:spLocks/>
              </p:cNvSpPr>
              <p:nvPr/>
            </p:nvSpPr>
            <p:spPr bwMode="auto">
              <a:xfrm>
                <a:off x="3074" y="1834"/>
                <a:ext cx="5" cy="93"/>
              </a:xfrm>
              <a:custGeom>
                <a:avLst/>
                <a:gdLst>
                  <a:gd name="T0" fmla="*/ 5 w 33"/>
                  <a:gd name="T1" fmla="*/ 0 h 605"/>
                  <a:gd name="T2" fmla="*/ 0 w 33"/>
                  <a:gd name="T3" fmla="*/ 0 h 605"/>
                  <a:gd name="T4" fmla="*/ 0 w 33"/>
                  <a:gd name="T5" fmla="*/ 93 h 605"/>
                  <a:gd name="T6" fmla="*/ 5 w 33"/>
                  <a:gd name="T7" fmla="*/ 0 h 6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 h="605">
                    <a:moveTo>
                      <a:pt x="33" y="0"/>
                    </a:moveTo>
                    <a:cubicBezTo>
                      <a:pt x="17" y="0"/>
                      <a:pt x="0" y="0"/>
                      <a:pt x="0" y="0"/>
                    </a:cubicBezTo>
                    <a:lnTo>
                      <a:pt x="0" y="605"/>
                    </a:lnTo>
                    <a:lnTo>
                      <a:pt x="33"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7772" name="Group 3611">
              <a:extLst>
                <a:ext uri="{FF2B5EF4-FFF2-40B4-BE49-F238E27FC236}">
                  <a16:creationId xmlns:a16="http://schemas.microsoft.com/office/drawing/2014/main" id="{4E8FF48C-7530-44D6-B01B-4B15505A01B4}"/>
                </a:ext>
              </a:extLst>
            </p:cNvPr>
            <p:cNvGrpSpPr>
              <a:grpSpLocks/>
            </p:cNvGrpSpPr>
            <p:nvPr/>
          </p:nvGrpSpPr>
          <p:grpSpPr bwMode="auto">
            <a:xfrm>
              <a:off x="3074" y="1834"/>
              <a:ext cx="48" cy="93"/>
              <a:chOff x="3074" y="1834"/>
              <a:chExt cx="48" cy="93"/>
            </a:xfrm>
          </p:grpSpPr>
          <p:sp>
            <p:nvSpPr>
              <p:cNvPr id="8014" name="Freeform 3609">
                <a:extLst>
                  <a:ext uri="{FF2B5EF4-FFF2-40B4-BE49-F238E27FC236}">
                    <a16:creationId xmlns:a16="http://schemas.microsoft.com/office/drawing/2014/main" id="{C8893915-D56E-469A-B362-F644A75EE129}"/>
                  </a:ext>
                </a:extLst>
              </p:cNvPr>
              <p:cNvSpPr>
                <a:spLocks/>
              </p:cNvSpPr>
              <p:nvPr/>
            </p:nvSpPr>
            <p:spPr bwMode="auto">
              <a:xfrm>
                <a:off x="3074" y="1834"/>
                <a:ext cx="48" cy="93"/>
              </a:xfrm>
              <a:custGeom>
                <a:avLst/>
                <a:gdLst>
                  <a:gd name="T0" fmla="*/ 48 w 311"/>
                  <a:gd name="T1" fmla="*/ 12 h 605"/>
                  <a:gd name="T2" fmla="*/ 5 w 311"/>
                  <a:gd name="T3" fmla="*/ 0 h 605"/>
                  <a:gd name="T4" fmla="*/ 0 w 311"/>
                  <a:gd name="T5" fmla="*/ 93 h 605"/>
                  <a:gd name="T6" fmla="*/ 48 w 311"/>
                  <a:gd name="T7" fmla="*/ 12 h 6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1" h="605">
                    <a:moveTo>
                      <a:pt x="311" y="77"/>
                    </a:moveTo>
                    <a:cubicBezTo>
                      <a:pt x="218" y="31"/>
                      <a:pt x="140" y="0"/>
                      <a:pt x="31" y="0"/>
                    </a:cubicBezTo>
                    <a:lnTo>
                      <a:pt x="0" y="605"/>
                    </a:lnTo>
                    <a:lnTo>
                      <a:pt x="311" y="77"/>
                    </a:lnTo>
                    <a:close/>
                  </a:path>
                </a:pathLst>
              </a:custGeom>
              <a:solidFill>
                <a:srgbClr val="C0C0C0"/>
              </a:solidFill>
              <a:ln w="0">
                <a:solidFill>
                  <a:srgbClr val="000000"/>
                </a:solidFill>
                <a:prstDash val="solid"/>
                <a:round/>
                <a:headEnd/>
                <a:tailEnd/>
              </a:ln>
            </p:spPr>
            <p:txBody>
              <a:bodyPr/>
              <a:lstStyle/>
              <a:p>
                <a:endParaRPr lang="en-GB"/>
              </a:p>
            </p:txBody>
          </p:sp>
          <p:sp>
            <p:nvSpPr>
              <p:cNvPr id="8015" name="Freeform 3610">
                <a:extLst>
                  <a:ext uri="{FF2B5EF4-FFF2-40B4-BE49-F238E27FC236}">
                    <a16:creationId xmlns:a16="http://schemas.microsoft.com/office/drawing/2014/main" id="{C55437F6-1E93-4A5D-BFD7-693AB901655C}"/>
                  </a:ext>
                </a:extLst>
              </p:cNvPr>
              <p:cNvSpPr>
                <a:spLocks/>
              </p:cNvSpPr>
              <p:nvPr/>
            </p:nvSpPr>
            <p:spPr bwMode="auto">
              <a:xfrm>
                <a:off x="3074" y="1834"/>
                <a:ext cx="48" cy="93"/>
              </a:xfrm>
              <a:custGeom>
                <a:avLst/>
                <a:gdLst>
                  <a:gd name="T0" fmla="*/ 48 w 311"/>
                  <a:gd name="T1" fmla="*/ 12 h 605"/>
                  <a:gd name="T2" fmla="*/ 5 w 311"/>
                  <a:gd name="T3" fmla="*/ 0 h 605"/>
                  <a:gd name="T4" fmla="*/ 0 w 311"/>
                  <a:gd name="T5" fmla="*/ 93 h 605"/>
                  <a:gd name="T6" fmla="*/ 48 w 311"/>
                  <a:gd name="T7" fmla="*/ 12 h 6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1" h="605">
                    <a:moveTo>
                      <a:pt x="311" y="77"/>
                    </a:moveTo>
                    <a:cubicBezTo>
                      <a:pt x="218" y="31"/>
                      <a:pt x="140" y="0"/>
                      <a:pt x="31" y="0"/>
                    </a:cubicBezTo>
                    <a:lnTo>
                      <a:pt x="0" y="605"/>
                    </a:lnTo>
                    <a:lnTo>
                      <a:pt x="311" y="77"/>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7773" name="Group 3614">
              <a:extLst>
                <a:ext uri="{FF2B5EF4-FFF2-40B4-BE49-F238E27FC236}">
                  <a16:creationId xmlns:a16="http://schemas.microsoft.com/office/drawing/2014/main" id="{2DF0E0B5-6A92-4EC1-BC4C-B3E5E36E22E8}"/>
                </a:ext>
              </a:extLst>
            </p:cNvPr>
            <p:cNvGrpSpPr>
              <a:grpSpLocks/>
            </p:cNvGrpSpPr>
            <p:nvPr/>
          </p:nvGrpSpPr>
          <p:grpSpPr bwMode="auto">
            <a:xfrm>
              <a:off x="3074" y="1846"/>
              <a:ext cx="69" cy="81"/>
              <a:chOff x="3074" y="1846"/>
              <a:chExt cx="69" cy="81"/>
            </a:xfrm>
          </p:grpSpPr>
          <p:sp>
            <p:nvSpPr>
              <p:cNvPr id="8012" name="Freeform 3612">
                <a:extLst>
                  <a:ext uri="{FF2B5EF4-FFF2-40B4-BE49-F238E27FC236}">
                    <a16:creationId xmlns:a16="http://schemas.microsoft.com/office/drawing/2014/main" id="{ED043100-10DA-4F44-9A69-7CC13970047E}"/>
                  </a:ext>
                </a:extLst>
              </p:cNvPr>
              <p:cNvSpPr>
                <a:spLocks/>
              </p:cNvSpPr>
              <p:nvPr/>
            </p:nvSpPr>
            <p:spPr bwMode="auto">
              <a:xfrm>
                <a:off x="3074" y="1846"/>
                <a:ext cx="69" cy="81"/>
              </a:xfrm>
              <a:custGeom>
                <a:avLst/>
                <a:gdLst>
                  <a:gd name="T0" fmla="*/ 69 w 450"/>
                  <a:gd name="T1" fmla="*/ 17 h 528"/>
                  <a:gd name="T2" fmla="*/ 48 w 450"/>
                  <a:gd name="T3" fmla="*/ 0 h 528"/>
                  <a:gd name="T4" fmla="*/ 0 w 450"/>
                  <a:gd name="T5" fmla="*/ 81 h 528"/>
                  <a:gd name="T6" fmla="*/ 69 w 450"/>
                  <a:gd name="T7" fmla="*/ 17 h 5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50" h="528">
                    <a:moveTo>
                      <a:pt x="450" y="109"/>
                    </a:moveTo>
                    <a:cubicBezTo>
                      <a:pt x="404" y="78"/>
                      <a:pt x="357" y="32"/>
                      <a:pt x="310" y="0"/>
                    </a:cubicBezTo>
                    <a:lnTo>
                      <a:pt x="0" y="528"/>
                    </a:lnTo>
                    <a:lnTo>
                      <a:pt x="450" y="109"/>
                    </a:lnTo>
                    <a:close/>
                  </a:path>
                </a:pathLst>
              </a:custGeom>
              <a:solidFill>
                <a:srgbClr val="000000"/>
              </a:solidFill>
              <a:ln w="0">
                <a:solidFill>
                  <a:srgbClr val="000000"/>
                </a:solidFill>
                <a:prstDash val="solid"/>
                <a:round/>
                <a:headEnd/>
                <a:tailEnd/>
              </a:ln>
            </p:spPr>
            <p:txBody>
              <a:bodyPr/>
              <a:lstStyle/>
              <a:p>
                <a:endParaRPr lang="en-GB"/>
              </a:p>
            </p:txBody>
          </p:sp>
          <p:sp>
            <p:nvSpPr>
              <p:cNvPr id="8013" name="Freeform 3613">
                <a:extLst>
                  <a:ext uri="{FF2B5EF4-FFF2-40B4-BE49-F238E27FC236}">
                    <a16:creationId xmlns:a16="http://schemas.microsoft.com/office/drawing/2014/main" id="{22DF1121-0E93-4401-9A9E-99E18E3A4E0B}"/>
                  </a:ext>
                </a:extLst>
              </p:cNvPr>
              <p:cNvSpPr>
                <a:spLocks/>
              </p:cNvSpPr>
              <p:nvPr/>
            </p:nvSpPr>
            <p:spPr bwMode="auto">
              <a:xfrm>
                <a:off x="3074" y="1846"/>
                <a:ext cx="69" cy="81"/>
              </a:xfrm>
              <a:custGeom>
                <a:avLst/>
                <a:gdLst>
                  <a:gd name="T0" fmla="*/ 69 w 450"/>
                  <a:gd name="T1" fmla="*/ 17 h 528"/>
                  <a:gd name="T2" fmla="*/ 48 w 450"/>
                  <a:gd name="T3" fmla="*/ 0 h 528"/>
                  <a:gd name="T4" fmla="*/ 0 w 450"/>
                  <a:gd name="T5" fmla="*/ 81 h 528"/>
                  <a:gd name="T6" fmla="*/ 69 w 450"/>
                  <a:gd name="T7" fmla="*/ 17 h 5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50" h="528">
                    <a:moveTo>
                      <a:pt x="450" y="109"/>
                    </a:moveTo>
                    <a:cubicBezTo>
                      <a:pt x="404" y="78"/>
                      <a:pt x="357" y="32"/>
                      <a:pt x="310" y="0"/>
                    </a:cubicBezTo>
                    <a:lnTo>
                      <a:pt x="0" y="528"/>
                    </a:lnTo>
                    <a:lnTo>
                      <a:pt x="450" y="109"/>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7774" name="Group 3617">
              <a:extLst>
                <a:ext uri="{FF2B5EF4-FFF2-40B4-BE49-F238E27FC236}">
                  <a16:creationId xmlns:a16="http://schemas.microsoft.com/office/drawing/2014/main" id="{2CBFEE3F-748C-4B2A-AFFE-DD067BA0A655}"/>
                </a:ext>
              </a:extLst>
            </p:cNvPr>
            <p:cNvGrpSpPr>
              <a:grpSpLocks/>
            </p:cNvGrpSpPr>
            <p:nvPr/>
          </p:nvGrpSpPr>
          <p:grpSpPr bwMode="auto">
            <a:xfrm>
              <a:off x="2982" y="1834"/>
              <a:ext cx="185" cy="186"/>
              <a:chOff x="2982" y="1834"/>
              <a:chExt cx="185" cy="186"/>
            </a:xfrm>
          </p:grpSpPr>
          <p:sp>
            <p:nvSpPr>
              <p:cNvPr id="8010" name="Freeform 3615">
                <a:extLst>
                  <a:ext uri="{FF2B5EF4-FFF2-40B4-BE49-F238E27FC236}">
                    <a16:creationId xmlns:a16="http://schemas.microsoft.com/office/drawing/2014/main" id="{8D6033F2-0EB5-4A5E-B053-4EB13CE4DCE2}"/>
                  </a:ext>
                </a:extLst>
              </p:cNvPr>
              <p:cNvSpPr>
                <a:spLocks/>
              </p:cNvSpPr>
              <p:nvPr/>
            </p:nvSpPr>
            <p:spPr bwMode="auto">
              <a:xfrm>
                <a:off x="2982" y="1834"/>
                <a:ext cx="185" cy="186"/>
              </a:xfrm>
              <a:custGeom>
                <a:avLst/>
                <a:gdLst>
                  <a:gd name="T0" fmla="*/ 90 w 1206"/>
                  <a:gd name="T1" fmla="*/ 0 h 1205"/>
                  <a:gd name="T2" fmla="*/ 0 w 1206"/>
                  <a:gd name="T3" fmla="*/ 91 h 1205"/>
                  <a:gd name="T4" fmla="*/ 93 w 1206"/>
                  <a:gd name="T5" fmla="*/ 186 h 1205"/>
                  <a:gd name="T6" fmla="*/ 185 w 1206"/>
                  <a:gd name="T7" fmla="*/ 93 h 1205"/>
                  <a:gd name="T8" fmla="*/ 161 w 1206"/>
                  <a:gd name="T9" fmla="*/ 29 h 1205"/>
                  <a:gd name="T10" fmla="*/ 93 w 1206"/>
                  <a:gd name="T11" fmla="*/ 93 h 1205"/>
                  <a:gd name="T12" fmla="*/ 90 w 1206"/>
                  <a:gd name="T13" fmla="*/ 0 h 120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6" h="1205">
                    <a:moveTo>
                      <a:pt x="587" y="0"/>
                    </a:moveTo>
                    <a:cubicBezTo>
                      <a:pt x="263" y="0"/>
                      <a:pt x="0" y="262"/>
                      <a:pt x="0" y="587"/>
                    </a:cubicBezTo>
                    <a:cubicBezTo>
                      <a:pt x="0" y="927"/>
                      <a:pt x="263" y="1205"/>
                      <a:pt x="603" y="1205"/>
                    </a:cubicBezTo>
                    <a:cubicBezTo>
                      <a:pt x="927" y="1205"/>
                      <a:pt x="1206" y="927"/>
                      <a:pt x="1206" y="602"/>
                    </a:cubicBezTo>
                    <a:cubicBezTo>
                      <a:pt x="1190" y="448"/>
                      <a:pt x="1144" y="309"/>
                      <a:pt x="1051" y="185"/>
                    </a:cubicBezTo>
                    <a:lnTo>
                      <a:pt x="603" y="602"/>
                    </a:lnTo>
                    <a:lnTo>
                      <a:pt x="587" y="0"/>
                    </a:lnTo>
                    <a:close/>
                  </a:path>
                </a:pathLst>
              </a:custGeom>
              <a:solidFill>
                <a:srgbClr val="FFFFFF"/>
              </a:solidFill>
              <a:ln w="0">
                <a:solidFill>
                  <a:srgbClr val="000000"/>
                </a:solidFill>
                <a:prstDash val="solid"/>
                <a:round/>
                <a:headEnd/>
                <a:tailEnd/>
              </a:ln>
            </p:spPr>
            <p:txBody>
              <a:bodyPr/>
              <a:lstStyle/>
              <a:p>
                <a:endParaRPr lang="en-GB"/>
              </a:p>
            </p:txBody>
          </p:sp>
          <p:sp>
            <p:nvSpPr>
              <p:cNvPr id="8011" name="Freeform 3616">
                <a:extLst>
                  <a:ext uri="{FF2B5EF4-FFF2-40B4-BE49-F238E27FC236}">
                    <a16:creationId xmlns:a16="http://schemas.microsoft.com/office/drawing/2014/main" id="{0F34C16A-67A2-47E6-9BE6-F20E4E703DA7}"/>
                  </a:ext>
                </a:extLst>
              </p:cNvPr>
              <p:cNvSpPr>
                <a:spLocks/>
              </p:cNvSpPr>
              <p:nvPr/>
            </p:nvSpPr>
            <p:spPr bwMode="auto">
              <a:xfrm>
                <a:off x="2982" y="1834"/>
                <a:ext cx="185" cy="186"/>
              </a:xfrm>
              <a:custGeom>
                <a:avLst/>
                <a:gdLst>
                  <a:gd name="T0" fmla="*/ 90 w 1206"/>
                  <a:gd name="T1" fmla="*/ 0 h 1205"/>
                  <a:gd name="T2" fmla="*/ 0 w 1206"/>
                  <a:gd name="T3" fmla="*/ 91 h 1205"/>
                  <a:gd name="T4" fmla="*/ 93 w 1206"/>
                  <a:gd name="T5" fmla="*/ 186 h 1205"/>
                  <a:gd name="T6" fmla="*/ 185 w 1206"/>
                  <a:gd name="T7" fmla="*/ 93 h 1205"/>
                  <a:gd name="T8" fmla="*/ 161 w 1206"/>
                  <a:gd name="T9" fmla="*/ 29 h 1205"/>
                  <a:gd name="T10" fmla="*/ 93 w 1206"/>
                  <a:gd name="T11" fmla="*/ 93 h 1205"/>
                  <a:gd name="T12" fmla="*/ 90 w 1206"/>
                  <a:gd name="T13" fmla="*/ 0 h 120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6" h="1205">
                    <a:moveTo>
                      <a:pt x="587" y="0"/>
                    </a:moveTo>
                    <a:cubicBezTo>
                      <a:pt x="263" y="0"/>
                      <a:pt x="0" y="262"/>
                      <a:pt x="0" y="587"/>
                    </a:cubicBezTo>
                    <a:cubicBezTo>
                      <a:pt x="0" y="927"/>
                      <a:pt x="263" y="1205"/>
                      <a:pt x="603" y="1205"/>
                    </a:cubicBezTo>
                    <a:cubicBezTo>
                      <a:pt x="927" y="1205"/>
                      <a:pt x="1206" y="927"/>
                      <a:pt x="1206" y="602"/>
                    </a:cubicBezTo>
                    <a:cubicBezTo>
                      <a:pt x="1190" y="448"/>
                      <a:pt x="1144" y="309"/>
                      <a:pt x="1051" y="185"/>
                    </a:cubicBezTo>
                    <a:lnTo>
                      <a:pt x="603" y="602"/>
                    </a:lnTo>
                    <a:lnTo>
                      <a:pt x="587"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7775" name="Line 3618">
              <a:extLst>
                <a:ext uri="{FF2B5EF4-FFF2-40B4-BE49-F238E27FC236}">
                  <a16:creationId xmlns:a16="http://schemas.microsoft.com/office/drawing/2014/main" id="{C2801E29-3728-4C50-877C-D7F799357269}"/>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776" name="Line 3619">
              <a:extLst>
                <a:ext uri="{FF2B5EF4-FFF2-40B4-BE49-F238E27FC236}">
                  <a16:creationId xmlns:a16="http://schemas.microsoft.com/office/drawing/2014/main" id="{893EEB04-E21C-4AAA-A38B-37818CEDF550}"/>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777" name="Line 3620">
              <a:extLst>
                <a:ext uri="{FF2B5EF4-FFF2-40B4-BE49-F238E27FC236}">
                  <a16:creationId xmlns:a16="http://schemas.microsoft.com/office/drawing/2014/main" id="{5426C206-68C9-455C-9615-40E3B9C90DB8}"/>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778" name="Line 3621">
              <a:extLst>
                <a:ext uri="{FF2B5EF4-FFF2-40B4-BE49-F238E27FC236}">
                  <a16:creationId xmlns:a16="http://schemas.microsoft.com/office/drawing/2014/main" id="{F696AE23-102C-413E-B59E-032971C0F24B}"/>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779" name="Line 3622">
              <a:extLst>
                <a:ext uri="{FF2B5EF4-FFF2-40B4-BE49-F238E27FC236}">
                  <a16:creationId xmlns:a16="http://schemas.microsoft.com/office/drawing/2014/main" id="{C270AC7C-65F9-4E99-B915-DAAA1BE38893}"/>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780" name="Line 3623">
              <a:extLst>
                <a:ext uri="{FF2B5EF4-FFF2-40B4-BE49-F238E27FC236}">
                  <a16:creationId xmlns:a16="http://schemas.microsoft.com/office/drawing/2014/main" id="{1B4D25AD-5EB0-4FE2-925E-1511D2A7773D}"/>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781" name="Line 3624">
              <a:extLst>
                <a:ext uri="{FF2B5EF4-FFF2-40B4-BE49-F238E27FC236}">
                  <a16:creationId xmlns:a16="http://schemas.microsoft.com/office/drawing/2014/main" id="{2CF17D2E-47FB-404D-8D4C-06DB8F7E8FA5}"/>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782" name="Line 3625">
              <a:extLst>
                <a:ext uri="{FF2B5EF4-FFF2-40B4-BE49-F238E27FC236}">
                  <a16:creationId xmlns:a16="http://schemas.microsoft.com/office/drawing/2014/main" id="{A39DFA64-2AD5-418F-9EBD-529A981CED3F}"/>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783" name="Line 3626">
              <a:extLst>
                <a:ext uri="{FF2B5EF4-FFF2-40B4-BE49-F238E27FC236}">
                  <a16:creationId xmlns:a16="http://schemas.microsoft.com/office/drawing/2014/main" id="{FF95683E-9F1C-413D-9E49-01E02120F7C8}"/>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784" name="Line 3627">
              <a:extLst>
                <a:ext uri="{FF2B5EF4-FFF2-40B4-BE49-F238E27FC236}">
                  <a16:creationId xmlns:a16="http://schemas.microsoft.com/office/drawing/2014/main" id="{A96C795B-7F2A-4757-AC32-56F29AC196AE}"/>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785" name="Line 3628">
              <a:extLst>
                <a:ext uri="{FF2B5EF4-FFF2-40B4-BE49-F238E27FC236}">
                  <a16:creationId xmlns:a16="http://schemas.microsoft.com/office/drawing/2014/main" id="{42F3CAEE-01FD-4E73-8742-25A6B1885117}"/>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786" name="Line 3629">
              <a:extLst>
                <a:ext uri="{FF2B5EF4-FFF2-40B4-BE49-F238E27FC236}">
                  <a16:creationId xmlns:a16="http://schemas.microsoft.com/office/drawing/2014/main" id="{1792CB2A-D640-4A5B-84F2-783D02184853}"/>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787" name="Line 3630">
              <a:extLst>
                <a:ext uri="{FF2B5EF4-FFF2-40B4-BE49-F238E27FC236}">
                  <a16:creationId xmlns:a16="http://schemas.microsoft.com/office/drawing/2014/main" id="{BE64C9CB-0B7C-423B-974D-C2F13B012195}"/>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788" name="Line 3631">
              <a:extLst>
                <a:ext uri="{FF2B5EF4-FFF2-40B4-BE49-F238E27FC236}">
                  <a16:creationId xmlns:a16="http://schemas.microsoft.com/office/drawing/2014/main" id="{3A8194FF-AFD1-46A2-8D65-D4908CCF66FB}"/>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789" name="Line 3632">
              <a:extLst>
                <a:ext uri="{FF2B5EF4-FFF2-40B4-BE49-F238E27FC236}">
                  <a16:creationId xmlns:a16="http://schemas.microsoft.com/office/drawing/2014/main" id="{9BD7E07C-CF87-45BA-BAF9-7384A8B8042C}"/>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790" name="Line 3633">
              <a:extLst>
                <a:ext uri="{FF2B5EF4-FFF2-40B4-BE49-F238E27FC236}">
                  <a16:creationId xmlns:a16="http://schemas.microsoft.com/office/drawing/2014/main" id="{A5DBDF3C-5575-44A8-BA6C-7647A86376EE}"/>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791" name="Line 3634">
              <a:extLst>
                <a:ext uri="{FF2B5EF4-FFF2-40B4-BE49-F238E27FC236}">
                  <a16:creationId xmlns:a16="http://schemas.microsoft.com/office/drawing/2014/main" id="{FE7D51DA-CAEE-4796-B308-53F741D46F57}"/>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792" name="Line 3635">
              <a:extLst>
                <a:ext uri="{FF2B5EF4-FFF2-40B4-BE49-F238E27FC236}">
                  <a16:creationId xmlns:a16="http://schemas.microsoft.com/office/drawing/2014/main" id="{4B16171A-7AE5-4A2F-92F5-C294CE4604D2}"/>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793" name="Line 3636">
              <a:extLst>
                <a:ext uri="{FF2B5EF4-FFF2-40B4-BE49-F238E27FC236}">
                  <a16:creationId xmlns:a16="http://schemas.microsoft.com/office/drawing/2014/main" id="{9F9320F3-E762-4E43-B804-7789589EEFE6}"/>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794" name="Line 3637">
              <a:extLst>
                <a:ext uri="{FF2B5EF4-FFF2-40B4-BE49-F238E27FC236}">
                  <a16:creationId xmlns:a16="http://schemas.microsoft.com/office/drawing/2014/main" id="{BB87DF2F-E034-4DE9-838B-CD3D2CA46995}"/>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795" name="Line 3638">
              <a:extLst>
                <a:ext uri="{FF2B5EF4-FFF2-40B4-BE49-F238E27FC236}">
                  <a16:creationId xmlns:a16="http://schemas.microsoft.com/office/drawing/2014/main" id="{B33D49C8-7FF9-4486-9C4B-A54CBDAABD18}"/>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796" name="Line 3639">
              <a:extLst>
                <a:ext uri="{FF2B5EF4-FFF2-40B4-BE49-F238E27FC236}">
                  <a16:creationId xmlns:a16="http://schemas.microsoft.com/office/drawing/2014/main" id="{04993F79-0818-4BA5-85C7-4DEC25562548}"/>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797" name="Line 3640">
              <a:extLst>
                <a:ext uri="{FF2B5EF4-FFF2-40B4-BE49-F238E27FC236}">
                  <a16:creationId xmlns:a16="http://schemas.microsoft.com/office/drawing/2014/main" id="{671607EA-0C4A-44F0-BD82-36A9E1FD22F2}"/>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798" name="Line 3641">
              <a:extLst>
                <a:ext uri="{FF2B5EF4-FFF2-40B4-BE49-F238E27FC236}">
                  <a16:creationId xmlns:a16="http://schemas.microsoft.com/office/drawing/2014/main" id="{25E6DBCE-11E4-4352-9C3E-17F096B6D382}"/>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799" name="Line 3642">
              <a:extLst>
                <a:ext uri="{FF2B5EF4-FFF2-40B4-BE49-F238E27FC236}">
                  <a16:creationId xmlns:a16="http://schemas.microsoft.com/office/drawing/2014/main" id="{CD6B6106-5386-49E4-ADAA-0C1EF8617633}"/>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00" name="Line 3643">
              <a:extLst>
                <a:ext uri="{FF2B5EF4-FFF2-40B4-BE49-F238E27FC236}">
                  <a16:creationId xmlns:a16="http://schemas.microsoft.com/office/drawing/2014/main" id="{A5431D8B-2FA0-4DD3-9AB1-2CB940725B80}"/>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01" name="Line 3644">
              <a:extLst>
                <a:ext uri="{FF2B5EF4-FFF2-40B4-BE49-F238E27FC236}">
                  <a16:creationId xmlns:a16="http://schemas.microsoft.com/office/drawing/2014/main" id="{4413B90D-FF7D-4ED0-B4B9-EBA6C208C234}"/>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02" name="Line 3645">
              <a:extLst>
                <a:ext uri="{FF2B5EF4-FFF2-40B4-BE49-F238E27FC236}">
                  <a16:creationId xmlns:a16="http://schemas.microsoft.com/office/drawing/2014/main" id="{29BF06A5-4B54-4CB0-9E59-39850EFD5412}"/>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03" name="Line 3646">
              <a:extLst>
                <a:ext uri="{FF2B5EF4-FFF2-40B4-BE49-F238E27FC236}">
                  <a16:creationId xmlns:a16="http://schemas.microsoft.com/office/drawing/2014/main" id="{4F62A973-6CB2-485A-9424-B9D1DB41588B}"/>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04" name="Line 3647">
              <a:extLst>
                <a:ext uri="{FF2B5EF4-FFF2-40B4-BE49-F238E27FC236}">
                  <a16:creationId xmlns:a16="http://schemas.microsoft.com/office/drawing/2014/main" id="{EEB709E5-856A-4E7F-846E-8F3BB1E5BA12}"/>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05" name="Line 3648">
              <a:extLst>
                <a:ext uri="{FF2B5EF4-FFF2-40B4-BE49-F238E27FC236}">
                  <a16:creationId xmlns:a16="http://schemas.microsoft.com/office/drawing/2014/main" id="{21A8E25F-8E74-492F-A160-7F3328A6A742}"/>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06" name="Line 3649">
              <a:extLst>
                <a:ext uri="{FF2B5EF4-FFF2-40B4-BE49-F238E27FC236}">
                  <a16:creationId xmlns:a16="http://schemas.microsoft.com/office/drawing/2014/main" id="{CC316AE4-E031-481D-A9ED-B985519046C6}"/>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07" name="Line 3650">
              <a:extLst>
                <a:ext uri="{FF2B5EF4-FFF2-40B4-BE49-F238E27FC236}">
                  <a16:creationId xmlns:a16="http://schemas.microsoft.com/office/drawing/2014/main" id="{CB117B52-5280-43A8-A625-A03349FE78C4}"/>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08" name="Line 3651">
              <a:extLst>
                <a:ext uri="{FF2B5EF4-FFF2-40B4-BE49-F238E27FC236}">
                  <a16:creationId xmlns:a16="http://schemas.microsoft.com/office/drawing/2014/main" id="{73D77D31-5ADF-4106-9DA4-08BC4104D2B7}"/>
                </a:ext>
              </a:extLst>
            </p:cNvPr>
            <p:cNvSpPr>
              <a:spLocks noChangeShapeType="1"/>
            </p:cNvSpPr>
            <p:nvPr/>
          </p:nvSpPr>
          <p:spPr bwMode="auto">
            <a:xfrm flipV="1">
              <a:off x="3074"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09" name="Rectangle 3652">
              <a:extLst>
                <a:ext uri="{FF2B5EF4-FFF2-40B4-BE49-F238E27FC236}">
                  <a16:creationId xmlns:a16="http://schemas.microsoft.com/office/drawing/2014/main" id="{251725EE-5B9F-401B-A5DE-45D45B667DFF}"/>
                </a:ext>
              </a:extLst>
            </p:cNvPr>
            <p:cNvSpPr>
              <a:spLocks noChangeArrowheads="1"/>
            </p:cNvSpPr>
            <p:nvPr/>
          </p:nvSpPr>
          <p:spPr bwMode="auto">
            <a:xfrm>
              <a:off x="2882" y="1799"/>
              <a:ext cx="385" cy="258"/>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7810" name="Group 3655">
              <a:extLst>
                <a:ext uri="{FF2B5EF4-FFF2-40B4-BE49-F238E27FC236}">
                  <a16:creationId xmlns:a16="http://schemas.microsoft.com/office/drawing/2014/main" id="{877A786C-0F24-4DEC-B56F-E4320977E250}"/>
                </a:ext>
              </a:extLst>
            </p:cNvPr>
            <p:cNvGrpSpPr>
              <a:grpSpLocks/>
            </p:cNvGrpSpPr>
            <p:nvPr/>
          </p:nvGrpSpPr>
          <p:grpSpPr bwMode="auto">
            <a:xfrm>
              <a:off x="3288" y="1799"/>
              <a:ext cx="388" cy="261"/>
              <a:chOff x="3288" y="1799"/>
              <a:chExt cx="388" cy="261"/>
            </a:xfrm>
          </p:grpSpPr>
          <p:sp>
            <p:nvSpPr>
              <p:cNvPr id="8008" name="Rectangle 3653">
                <a:extLst>
                  <a:ext uri="{FF2B5EF4-FFF2-40B4-BE49-F238E27FC236}">
                    <a16:creationId xmlns:a16="http://schemas.microsoft.com/office/drawing/2014/main" id="{759737FE-DCB6-4B3C-BCA5-24FF08210B1B}"/>
                  </a:ext>
                </a:extLst>
              </p:cNvPr>
              <p:cNvSpPr>
                <a:spLocks noChangeArrowheads="1"/>
              </p:cNvSpPr>
              <p:nvPr/>
            </p:nvSpPr>
            <p:spPr bwMode="auto">
              <a:xfrm>
                <a:off x="3288" y="1799"/>
                <a:ext cx="388"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8009" name="Rectangle 3654">
                <a:extLst>
                  <a:ext uri="{FF2B5EF4-FFF2-40B4-BE49-F238E27FC236}">
                    <a16:creationId xmlns:a16="http://schemas.microsoft.com/office/drawing/2014/main" id="{BE7B5185-275B-4CA4-8A37-83AF5BA4CBF1}"/>
                  </a:ext>
                </a:extLst>
              </p:cNvPr>
              <p:cNvSpPr>
                <a:spLocks noChangeArrowheads="1"/>
              </p:cNvSpPr>
              <p:nvPr/>
            </p:nvSpPr>
            <p:spPr bwMode="auto">
              <a:xfrm>
                <a:off x="3288" y="1799"/>
                <a:ext cx="388"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7811" name="Group 3658">
              <a:extLst>
                <a:ext uri="{FF2B5EF4-FFF2-40B4-BE49-F238E27FC236}">
                  <a16:creationId xmlns:a16="http://schemas.microsoft.com/office/drawing/2014/main" id="{A9EBF143-F430-4858-81EB-8AE00A9F729E}"/>
                </a:ext>
              </a:extLst>
            </p:cNvPr>
            <p:cNvGrpSpPr>
              <a:grpSpLocks/>
            </p:cNvGrpSpPr>
            <p:nvPr/>
          </p:nvGrpSpPr>
          <p:grpSpPr bwMode="auto">
            <a:xfrm>
              <a:off x="3481" y="1832"/>
              <a:ext cx="29" cy="95"/>
              <a:chOff x="3481" y="1832"/>
              <a:chExt cx="29" cy="95"/>
            </a:xfrm>
          </p:grpSpPr>
          <p:sp>
            <p:nvSpPr>
              <p:cNvPr id="8006" name="Freeform 3656">
                <a:extLst>
                  <a:ext uri="{FF2B5EF4-FFF2-40B4-BE49-F238E27FC236}">
                    <a16:creationId xmlns:a16="http://schemas.microsoft.com/office/drawing/2014/main" id="{504EDF33-EF83-46CF-93AA-B5635B5C8471}"/>
                  </a:ext>
                </a:extLst>
              </p:cNvPr>
              <p:cNvSpPr>
                <a:spLocks/>
              </p:cNvSpPr>
              <p:nvPr/>
            </p:nvSpPr>
            <p:spPr bwMode="auto">
              <a:xfrm>
                <a:off x="3481" y="1832"/>
                <a:ext cx="29" cy="95"/>
              </a:xfrm>
              <a:custGeom>
                <a:avLst/>
                <a:gdLst>
                  <a:gd name="T0" fmla="*/ 29 w 183"/>
                  <a:gd name="T1" fmla="*/ 7 h 616"/>
                  <a:gd name="T2" fmla="*/ 0 w 183"/>
                  <a:gd name="T3" fmla="*/ 2 h 616"/>
                  <a:gd name="T4" fmla="*/ 0 w 183"/>
                  <a:gd name="T5" fmla="*/ 2 h 616"/>
                  <a:gd name="T6" fmla="*/ 0 w 183"/>
                  <a:gd name="T7" fmla="*/ 95 h 616"/>
                  <a:gd name="T8" fmla="*/ 29 w 183"/>
                  <a:gd name="T9" fmla="*/ 7 h 6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3" h="616">
                    <a:moveTo>
                      <a:pt x="183" y="46"/>
                    </a:moveTo>
                    <a:cubicBezTo>
                      <a:pt x="122" y="15"/>
                      <a:pt x="61" y="15"/>
                      <a:pt x="0" y="15"/>
                    </a:cubicBezTo>
                    <a:cubicBezTo>
                      <a:pt x="0" y="0"/>
                      <a:pt x="0" y="15"/>
                      <a:pt x="0" y="15"/>
                    </a:cubicBezTo>
                    <a:lnTo>
                      <a:pt x="0" y="616"/>
                    </a:lnTo>
                    <a:lnTo>
                      <a:pt x="183" y="46"/>
                    </a:lnTo>
                    <a:close/>
                  </a:path>
                </a:pathLst>
              </a:custGeom>
              <a:solidFill>
                <a:srgbClr val="808080"/>
              </a:solidFill>
              <a:ln w="0">
                <a:solidFill>
                  <a:srgbClr val="000000"/>
                </a:solidFill>
                <a:prstDash val="solid"/>
                <a:round/>
                <a:headEnd/>
                <a:tailEnd/>
              </a:ln>
            </p:spPr>
            <p:txBody>
              <a:bodyPr/>
              <a:lstStyle/>
              <a:p>
                <a:endParaRPr lang="en-GB"/>
              </a:p>
            </p:txBody>
          </p:sp>
          <p:sp>
            <p:nvSpPr>
              <p:cNvPr id="8007" name="Freeform 3657">
                <a:extLst>
                  <a:ext uri="{FF2B5EF4-FFF2-40B4-BE49-F238E27FC236}">
                    <a16:creationId xmlns:a16="http://schemas.microsoft.com/office/drawing/2014/main" id="{E95F377A-AFF3-4C2B-BEAE-C2755A1F7332}"/>
                  </a:ext>
                </a:extLst>
              </p:cNvPr>
              <p:cNvSpPr>
                <a:spLocks/>
              </p:cNvSpPr>
              <p:nvPr/>
            </p:nvSpPr>
            <p:spPr bwMode="auto">
              <a:xfrm>
                <a:off x="3481" y="1832"/>
                <a:ext cx="29" cy="95"/>
              </a:xfrm>
              <a:custGeom>
                <a:avLst/>
                <a:gdLst>
                  <a:gd name="T0" fmla="*/ 29 w 183"/>
                  <a:gd name="T1" fmla="*/ 7 h 616"/>
                  <a:gd name="T2" fmla="*/ 0 w 183"/>
                  <a:gd name="T3" fmla="*/ 2 h 616"/>
                  <a:gd name="T4" fmla="*/ 0 w 183"/>
                  <a:gd name="T5" fmla="*/ 2 h 616"/>
                  <a:gd name="T6" fmla="*/ 0 w 183"/>
                  <a:gd name="T7" fmla="*/ 95 h 616"/>
                  <a:gd name="T8" fmla="*/ 29 w 183"/>
                  <a:gd name="T9" fmla="*/ 7 h 6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3" h="616">
                    <a:moveTo>
                      <a:pt x="183" y="46"/>
                    </a:moveTo>
                    <a:cubicBezTo>
                      <a:pt x="122" y="15"/>
                      <a:pt x="61" y="15"/>
                      <a:pt x="0" y="15"/>
                    </a:cubicBezTo>
                    <a:cubicBezTo>
                      <a:pt x="0" y="0"/>
                      <a:pt x="0" y="15"/>
                      <a:pt x="0" y="15"/>
                    </a:cubicBezTo>
                    <a:lnTo>
                      <a:pt x="0" y="616"/>
                    </a:lnTo>
                    <a:lnTo>
                      <a:pt x="183" y="46"/>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7812" name="Group 3661">
              <a:extLst>
                <a:ext uri="{FF2B5EF4-FFF2-40B4-BE49-F238E27FC236}">
                  <a16:creationId xmlns:a16="http://schemas.microsoft.com/office/drawing/2014/main" id="{E3DF1193-8870-47A2-9D2C-7E0631C04A6F}"/>
                </a:ext>
              </a:extLst>
            </p:cNvPr>
            <p:cNvGrpSpPr>
              <a:grpSpLocks/>
            </p:cNvGrpSpPr>
            <p:nvPr/>
          </p:nvGrpSpPr>
          <p:grpSpPr bwMode="auto">
            <a:xfrm>
              <a:off x="3481" y="1839"/>
              <a:ext cx="64" cy="88"/>
              <a:chOff x="3481" y="1839"/>
              <a:chExt cx="64" cy="88"/>
            </a:xfrm>
          </p:grpSpPr>
          <p:sp>
            <p:nvSpPr>
              <p:cNvPr id="8004" name="Freeform 3659">
                <a:extLst>
                  <a:ext uri="{FF2B5EF4-FFF2-40B4-BE49-F238E27FC236}">
                    <a16:creationId xmlns:a16="http://schemas.microsoft.com/office/drawing/2014/main" id="{9BB575A4-A0D9-4A5F-9760-827CF4485D3D}"/>
                  </a:ext>
                </a:extLst>
              </p:cNvPr>
              <p:cNvSpPr>
                <a:spLocks/>
              </p:cNvSpPr>
              <p:nvPr/>
            </p:nvSpPr>
            <p:spPr bwMode="auto">
              <a:xfrm>
                <a:off x="3481" y="1839"/>
                <a:ext cx="64" cy="88"/>
              </a:xfrm>
              <a:custGeom>
                <a:avLst/>
                <a:gdLst>
                  <a:gd name="T0" fmla="*/ 64 w 416"/>
                  <a:gd name="T1" fmla="*/ 19 h 572"/>
                  <a:gd name="T2" fmla="*/ 28 w 416"/>
                  <a:gd name="T3" fmla="*/ 0 h 572"/>
                  <a:gd name="T4" fmla="*/ 0 w 416"/>
                  <a:gd name="T5" fmla="*/ 88 h 572"/>
                  <a:gd name="T6" fmla="*/ 64 w 416"/>
                  <a:gd name="T7" fmla="*/ 19 h 5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16" h="572">
                    <a:moveTo>
                      <a:pt x="416" y="124"/>
                    </a:moveTo>
                    <a:cubicBezTo>
                      <a:pt x="355" y="62"/>
                      <a:pt x="277" y="15"/>
                      <a:pt x="185" y="0"/>
                    </a:cubicBezTo>
                    <a:lnTo>
                      <a:pt x="0" y="572"/>
                    </a:lnTo>
                    <a:lnTo>
                      <a:pt x="416" y="124"/>
                    </a:lnTo>
                    <a:close/>
                  </a:path>
                </a:pathLst>
              </a:custGeom>
              <a:solidFill>
                <a:srgbClr val="C0C0C0"/>
              </a:solidFill>
              <a:ln w="0">
                <a:solidFill>
                  <a:srgbClr val="000000"/>
                </a:solidFill>
                <a:prstDash val="solid"/>
                <a:round/>
                <a:headEnd/>
                <a:tailEnd/>
              </a:ln>
            </p:spPr>
            <p:txBody>
              <a:bodyPr/>
              <a:lstStyle/>
              <a:p>
                <a:endParaRPr lang="en-GB"/>
              </a:p>
            </p:txBody>
          </p:sp>
          <p:sp>
            <p:nvSpPr>
              <p:cNvPr id="8005" name="Freeform 3660">
                <a:extLst>
                  <a:ext uri="{FF2B5EF4-FFF2-40B4-BE49-F238E27FC236}">
                    <a16:creationId xmlns:a16="http://schemas.microsoft.com/office/drawing/2014/main" id="{E56EA6F1-B084-4B4D-9506-3C7A09CF5468}"/>
                  </a:ext>
                </a:extLst>
              </p:cNvPr>
              <p:cNvSpPr>
                <a:spLocks/>
              </p:cNvSpPr>
              <p:nvPr/>
            </p:nvSpPr>
            <p:spPr bwMode="auto">
              <a:xfrm>
                <a:off x="3481" y="1839"/>
                <a:ext cx="64" cy="88"/>
              </a:xfrm>
              <a:custGeom>
                <a:avLst/>
                <a:gdLst>
                  <a:gd name="T0" fmla="*/ 64 w 416"/>
                  <a:gd name="T1" fmla="*/ 19 h 572"/>
                  <a:gd name="T2" fmla="*/ 28 w 416"/>
                  <a:gd name="T3" fmla="*/ 0 h 572"/>
                  <a:gd name="T4" fmla="*/ 0 w 416"/>
                  <a:gd name="T5" fmla="*/ 88 h 572"/>
                  <a:gd name="T6" fmla="*/ 64 w 416"/>
                  <a:gd name="T7" fmla="*/ 19 h 5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16" h="572">
                    <a:moveTo>
                      <a:pt x="416" y="124"/>
                    </a:moveTo>
                    <a:cubicBezTo>
                      <a:pt x="355" y="62"/>
                      <a:pt x="277" y="15"/>
                      <a:pt x="185" y="0"/>
                    </a:cubicBezTo>
                    <a:lnTo>
                      <a:pt x="0" y="572"/>
                    </a:lnTo>
                    <a:lnTo>
                      <a:pt x="416" y="124"/>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7813" name="Group 3664">
              <a:extLst>
                <a:ext uri="{FF2B5EF4-FFF2-40B4-BE49-F238E27FC236}">
                  <a16:creationId xmlns:a16="http://schemas.microsoft.com/office/drawing/2014/main" id="{6ABB54E9-59F3-419E-A853-03B7D43BA6E9}"/>
                </a:ext>
              </a:extLst>
            </p:cNvPr>
            <p:cNvGrpSpPr>
              <a:grpSpLocks/>
            </p:cNvGrpSpPr>
            <p:nvPr/>
          </p:nvGrpSpPr>
          <p:grpSpPr bwMode="auto">
            <a:xfrm>
              <a:off x="3481" y="1858"/>
              <a:ext cx="74" cy="69"/>
              <a:chOff x="3481" y="1858"/>
              <a:chExt cx="74" cy="69"/>
            </a:xfrm>
          </p:grpSpPr>
          <p:sp>
            <p:nvSpPr>
              <p:cNvPr id="8002" name="Freeform 3662">
                <a:extLst>
                  <a:ext uri="{FF2B5EF4-FFF2-40B4-BE49-F238E27FC236}">
                    <a16:creationId xmlns:a16="http://schemas.microsoft.com/office/drawing/2014/main" id="{EDE5485A-184E-4C19-901D-45943039EB62}"/>
                  </a:ext>
                </a:extLst>
              </p:cNvPr>
              <p:cNvSpPr>
                <a:spLocks/>
              </p:cNvSpPr>
              <p:nvPr/>
            </p:nvSpPr>
            <p:spPr bwMode="auto">
              <a:xfrm>
                <a:off x="3481" y="1858"/>
                <a:ext cx="74" cy="69"/>
              </a:xfrm>
              <a:custGeom>
                <a:avLst/>
                <a:gdLst>
                  <a:gd name="T0" fmla="*/ 74 w 477"/>
                  <a:gd name="T1" fmla="*/ 10 h 450"/>
                  <a:gd name="T2" fmla="*/ 65 w 477"/>
                  <a:gd name="T3" fmla="*/ 0 h 450"/>
                  <a:gd name="T4" fmla="*/ 0 w 477"/>
                  <a:gd name="T5" fmla="*/ 69 h 450"/>
                  <a:gd name="T6" fmla="*/ 74 w 477"/>
                  <a:gd name="T7" fmla="*/ 10 h 45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7" h="450">
                    <a:moveTo>
                      <a:pt x="477" y="62"/>
                    </a:moveTo>
                    <a:cubicBezTo>
                      <a:pt x="462" y="47"/>
                      <a:pt x="431" y="16"/>
                      <a:pt x="416" y="0"/>
                    </a:cubicBezTo>
                    <a:lnTo>
                      <a:pt x="0" y="450"/>
                    </a:lnTo>
                    <a:lnTo>
                      <a:pt x="477" y="62"/>
                    </a:lnTo>
                    <a:close/>
                  </a:path>
                </a:pathLst>
              </a:custGeom>
              <a:solidFill>
                <a:srgbClr val="000000"/>
              </a:solidFill>
              <a:ln w="0">
                <a:solidFill>
                  <a:srgbClr val="000000"/>
                </a:solidFill>
                <a:prstDash val="solid"/>
                <a:round/>
                <a:headEnd/>
                <a:tailEnd/>
              </a:ln>
            </p:spPr>
            <p:txBody>
              <a:bodyPr/>
              <a:lstStyle/>
              <a:p>
                <a:endParaRPr lang="en-GB"/>
              </a:p>
            </p:txBody>
          </p:sp>
          <p:sp>
            <p:nvSpPr>
              <p:cNvPr id="8003" name="Freeform 3663">
                <a:extLst>
                  <a:ext uri="{FF2B5EF4-FFF2-40B4-BE49-F238E27FC236}">
                    <a16:creationId xmlns:a16="http://schemas.microsoft.com/office/drawing/2014/main" id="{E7030927-79DB-46A9-85CA-F96594ADEA6D}"/>
                  </a:ext>
                </a:extLst>
              </p:cNvPr>
              <p:cNvSpPr>
                <a:spLocks/>
              </p:cNvSpPr>
              <p:nvPr/>
            </p:nvSpPr>
            <p:spPr bwMode="auto">
              <a:xfrm>
                <a:off x="3481" y="1858"/>
                <a:ext cx="74" cy="69"/>
              </a:xfrm>
              <a:custGeom>
                <a:avLst/>
                <a:gdLst>
                  <a:gd name="T0" fmla="*/ 74 w 477"/>
                  <a:gd name="T1" fmla="*/ 10 h 450"/>
                  <a:gd name="T2" fmla="*/ 65 w 477"/>
                  <a:gd name="T3" fmla="*/ 0 h 450"/>
                  <a:gd name="T4" fmla="*/ 0 w 477"/>
                  <a:gd name="T5" fmla="*/ 69 h 450"/>
                  <a:gd name="T6" fmla="*/ 74 w 477"/>
                  <a:gd name="T7" fmla="*/ 10 h 45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7" h="450">
                    <a:moveTo>
                      <a:pt x="477" y="62"/>
                    </a:moveTo>
                    <a:cubicBezTo>
                      <a:pt x="462" y="47"/>
                      <a:pt x="431" y="16"/>
                      <a:pt x="416" y="0"/>
                    </a:cubicBezTo>
                    <a:lnTo>
                      <a:pt x="0" y="450"/>
                    </a:lnTo>
                    <a:lnTo>
                      <a:pt x="477" y="62"/>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7814" name="Group 3667">
              <a:extLst>
                <a:ext uri="{FF2B5EF4-FFF2-40B4-BE49-F238E27FC236}">
                  <a16:creationId xmlns:a16="http://schemas.microsoft.com/office/drawing/2014/main" id="{AE891E1E-6352-405C-981B-C6D5CCA41D80}"/>
                </a:ext>
              </a:extLst>
            </p:cNvPr>
            <p:cNvGrpSpPr>
              <a:grpSpLocks/>
            </p:cNvGrpSpPr>
            <p:nvPr/>
          </p:nvGrpSpPr>
          <p:grpSpPr bwMode="auto">
            <a:xfrm>
              <a:off x="3388" y="1834"/>
              <a:ext cx="188" cy="188"/>
              <a:chOff x="3388" y="1834"/>
              <a:chExt cx="188" cy="188"/>
            </a:xfrm>
          </p:grpSpPr>
          <p:sp>
            <p:nvSpPr>
              <p:cNvPr id="8000" name="Freeform 3665">
                <a:extLst>
                  <a:ext uri="{FF2B5EF4-FFF2-40B4-BE49-F238E27FC236}">
                    <a16:creationId xmlns:a16="http://schemas.microsoft.com/office/drawing/2014/main" id="{49084C58-298D-40FE-9A2C-3DECA3139DF0}"/>
                  </a:ext>
                </a:extLst>
              </p:cNvPr>
              <p:cNvSpPr>
                <a:spLocks/>
              </p:cNvSpPr>
              <p:nvPr/>
            </p:nvSpPr>
            <p:spPr bwMode="auto">
              <a:xfrm>
                <a:off x="3388" y="1834"/>
                <a:ext cx="188" cy="188"/>
              </a:xfrm>
              <a:custGeom>
                <a:avLst/>
                <a:gdLst>
                  <a:gd name="T0" fmla="*/ 93 w 1222"/>
                  <a:gd name="T1" fmla="*/ 0 h 1222"/>
                  <a:gd name="T2" fmla="*/ 0 w 1222"/>
                  <a:gd name="T3" fmla="*/ 93 h 1222"/>
                  <a:gd name="T4" fmla="*/ 93 w 1222"/>
                  <a:gd name="T5" fmla="*/ 188 h 1222"/>
                  <a:gd name="T6" fmla="*/ 188 w 1222"/>
                  <a:gd name="T7" fmla="*/ 93 h 1222"/>
                  <a:gd name="T8" fmla="*/ 167 w 1222"/>
                  <a:gd name="T9" fmla="*/ 33 h 1222"/>
                  <a:gd name="T10" fmla="*/ 93 w 1222"/>
                  <a:gd name="T11" fmla="*/ 93 h 1222"/>
                  <a:gd name="T12" fmla="*/ 93 w 1222"/>
                  <a:gd name="T13" fmla="*/ 0 h 12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22">
                    <a:moveTo>
                      <a:pt x="603" y="0"/>
                    </a:moveTo>
                    <a:cubicBezTo>
                      <a:pt x="263" y="0"/>
                      <a:pt x="0" y="263"/>
                      <a:pt x="0" y="603"/>
                    </a:cubicBezTo>
                    <a:cubicBezTo>
                      <a:pt x="0" y="943"/>
                      <a:pt x="263" y="1222"/>
                      <a:pt x="603" y="1222"/>
                    </a:cubicBezTo>
                    <a:cubicBezTo>
                      <a:pt x="944" y="1222"/>
                      <a:pt x="1222" y="943"/>
                      <a:pt x="1222" y="603"/>
                    </a:cubicBezTo>
                    <a:cubicBezTo>
                      <a:pt x="1207" y="464"/>
                      <a:pt x="1160" y="325"/>
                      <a:pt x="1083" y="216"/>
                    </a:cubicBezTo>
                    <a:lnTo>
                      <a:pt x="603" y="603"/>
                    </a:lnTo>
                    <a:lnTo>
                      <a:pt x="603" y="0"/>
                    </a:lnTo>
                    <a:close/>
                  </a:path>
                </a:pathLst>
              </a:custGeom>
              <a:solidFill>
                <a:srgbClr val="FFFFFF"/>
              </a:solidFill>
              <a:ln w="0">
                <a:solidFill>
                  <a:srgbClr val="000000"/>
                </a:solidFill>
                <a:prstDash val="solid"/>
                <a:round/>
                <a:headEnd/>
                <a:tailEnd/>
              </a:ln>
            </p:spPr>
            <p:txBody>
              <a:bodyPr/>
              <a:lstStyle/>
              <a:p>
                <a:endParaRPr lang="en-GB"/>
              </a:p>
            </p:txBody>
          </p:sp>
          <p:sp>
            <p:nvSpPr>
              <p:cNvPr id="8001" name="Freeform 3666">
                <a:extLst>
                  <a:ext uri="{FF2B5EF4-FFF2-40B4-BE49-F238E27FC236}">
                    <a16:creationId xmlns:a16="http://schemas.microsoft.com/office/drawing/2014/main" id="{EA7980D9-CE65-40A0-BA11-509D82AB4466}"/>
                  </a:ext>
                </a:extLst>
              </p:cNvPr>
              <p:cNvSpPr>
                <a:spLocks/>
              </p:cNvSpPr>
              <p:nvPr/>
            </p:nvSpPr>
            <p:spPr bwMode="auto">
              <a:xfrm>
                <a:off x="3388" y="1834"/>
                <a:ext cx="188" cy="188"/>
              </a:xfrm>
              <a:custGeom>
                <a:avLst/>
                <a:gdLst>
                  <a:gd name="T0" fmla="*/ 93 w 1222"/>
                  <a:gd name="T1" fmla="*/ 0 h 1222"/>
                  <a:gd name="T2" fmla="*/ 0 w 1222"/>
                  <a:gd name="T3" fmla="*/ 93 h 1222"/>
                  <a:gd name="T4" fmla="*/ 93 w 1222"/>
                  <a:gd name="T5" fmla="*/ 188 h 1222"/>
                  <a:gd name="T6" fmla="*/ 188 w 1222"/>
                  <a:gd name="T7" fmla="*/ 93 h 1222"/>
                  <a:gd name="T8" fmla="*/ 167 w 1222"/>
                  <a:gd name="T9" fmla="*/ 33 h 1222"/>
                  <a:gd name="T10" fmla="*/ 93 w 1222"/>
                  <a:gd name="T11" fmla="*/ 93 h 1222"/>
                  <a:gd name="T12" fmla="*/ 93 w 1222"/>
                  <a:gd name="T13" fmla="*/ 0 h 12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22">
                    <a:moveTo>
                      <a:pt x="603" y="0"/>
                    </a:moveTo>
                    <a:cubicBezTo>
                      <a:pt x="263" y="0"/>
                      <a:pt x="0" y="263"/>
                      <a:pt x="0" y="603"/>
                    </a:cubicBezTo>
                    <a:cubicBezTo>
                      <a:pt x="0" y="943"/>
                      <a:pt x="263" y="1222"/>
                      <a:pt x="603" y="1222"/>
                    </a:cubicBezTo>
                    <a:cubicBezTo>
                      <a:pt x="944" y="1222"/>
                      <a:pt x="1222" y="943"/>
                      <a:pt x="1222" y="603"/>
                    </a:cubicBezTo>
                    <a:cubicBezTo>
                      <a:pt x="1207" y="464"/>
                      <a:pt x="1160" y="325"/>
                      <a:pt x="1083" y="216"/>
                    </a:cubicBezTo>
                    <a:lnTo>
                      <a:pt x="603" y="603"/>
                    </a:lnTo>
                    <a:lnTo>
                      <a:pt x="603"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7815" name="Line 3668">
              <a:extLst>
                <a:ext uri="{FF2B5EF4-FFF2-40B4-BE49-F238E27FC236}">
                  <a16:creationId xmlns:a16="http://schemas.microsoft.com/office/drawing/2014/main" id="{79029D5E-D7F3-4FAA-827E-D903B82E6942}"/>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16" name="Line 3669">
              <a:extLst>
                <a:ext uri="{FF2B5EF4-FFF2-40B4-BE49-F238E27FC236}">
                  <a16:creationId xmlns:a16="http://schemas.microsoft.com/office/drawing/2014/main" id="{4467FE92-7B33-4E95-BFC7-33910DC4C611}"/>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17" name="Line 3670">
              <a:extLst>
                <a:ext uri="{FF2B5EF4-FFF2-40B4-BE49-F238E27FC236}">
                  <a16:creationId xmlns:a16="http://schemas.microsoft.com/office/drawing/2014/main" id="{FD99C685-6A49-4F73-956D-74238864D630}"/>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18" name="Line 3671">
              <a:extLst>
                <a:ext uri="{FF2B5EF4-FFF2-40B4-BE49-F238E27FC236}">
                  <a16:creationId xmlns:a16="http://schemas.microsoft.com/office/drawing/2014/main" id="{EB7FFE1D-024E-478A-91A4-9FB666ACF60F}"/>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19" name="Line 3672">
              <a:extLst>
                <a:ext uri="{FF2B5EF4-FFF2-40B4-BE49-F238E27FC236}">
                  <a16:creationId xmlns:a16="http://schemas.microsoft.com/office/drawing/2014/main" id="{6629E5FA-C9C9-44DE-AF02-D8CD56CAA851}"/>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20" name="Line 3673">
              <a:extLst>
                <a:ext uri="{FF2B5EF4-FFF2-40B4-BE49-F238E27FC236}">
                  <a16:creationId xmlns:a16="http://schemas.microsoft.com/office/drawing/2014/main" id="{4C9BD9CA-AAFD-4BDA-A3E2-B4300B0F1375}"/>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21" name="Line 3674">
              <a:extLst>
                <a:ext uri="{FF2B5EF4-FFF2-40B4-BE49-F238E27FC236}">
                  <a16:creationId xmlns:a16="http://schemas.microsoft.com/office/drawing/2014/main" id="{BC9A887F-D570-4A47-AD0E-52160F83F709}"/>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22" name="Line 3675">
              <a:extLst>
                <a:ext uri="{FF2B5EF4-FFF2-40B4-BE49-F238E27FC236}">
                  <a16:creationId xmlns:a16="http://schemas.microsoft.com/office/drawing/2014/main" id="{1A18CEE8-8CCA-4A1E-96FA-F5A777966494}"/>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23" name="Line 3676">
              <a:extLst>
                <a:ext uri="{FF2B5EF4-FFF2-40B4-BE49-F238E27FC236}">
                  <a16:creationId xmlns:a16="http://schemas.microsoft.com/office/drawing/2014/main" id="{3F492F25-8266-46F0-8137-66DF6E2DF065}"/>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24" name="Line 3677">
              <a:extLst>
                <a:ext uri="{FF2B5EF4-FFF2-40B4-BE49-F238E27FC236}">
                  <a16:creationId xmlns:a16="http://schemas.microsoft.com/office/drawing/2014/main" id="{58CE5F5D-5D23-4F3E-990D-1B2864778548}"/>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25" name="Line 3678">
              <a:extLst>
                <a:ext uri="{FF2B5EF4-FFF2-40B4-BE49-F238E27FC236}">
                  <a16:creationId xmlns:a16="http://schemas.microsoft.com/office/drawing/2014/main" id="{C955ABE6-B8C5-43F2-845B-1A8CEA656704}"/>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26" name="Line 3679">
              <a:extLst>
                <a:ext uri="{FF2B5EF4-FFF2-40B4-BE49-F238E27FC236}">
                  <a16:creationId xmlns:a16="http://schemas.microsoft.com/office/drawing/2014/main" id="{A9639ED1-0D17-4A30-AFF9-EED1BE0ABC6C}"/>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27" name="Line 3680">
              <a:extLst>
                <a:ext uri="{FF2B5EF4-FFF2-40B4-BE49-F238E27FC236}">
                  <a16:creationId xmlns:a16="http://schemas.microsoft.com/office/drawing/2014/main" id="{2FAE6B43-FDA5-4759-B4F8-A31DA29EEFC9}"/>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28" name="Line 3681">
              <a:extLst>
                <a:ext uri="{FF2B5EF4-FFF2-40B4-BE49-F238E27FC236}">
                  <a16:creationId xmlns:a16="http://schemas.microsoft.com/office/drawing/2014/main" id="{1A371660-2976-40B5-8347-B7AAC5C37F1E}"/>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29" name="Line 3682">
              <a:extLst>
                <a:ext uri="{FF2B5EF4-FFF2-40B4-BE49-F238E27FC236}">
                  <a16:creationId xmlns:a16="http://schemas.microsoft.com/office/drawing/2014/main" id="{710BF661-2A01-4147-99C4-593B6941346C}"/>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30" name="Line 3683">
              <a:extLst>
                <a:ext uri="{FF2B5EF4-FFF2-40B4-BE49-F238E27FC236}">
                  <a16:creationId xmlns:a16="http://schemas.microsoft.com/office/drawing/2014/main" id="{35000646-FEC9-4931-8588-DA9FA46073F3}"/>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31" name="Line 3684">
              <a:extLst>
                <a:ext uri="{FF2B5EF4-FFF2-40B4-BE49-F238E27FC236}">
                  <a16:creationId xmlns:a16="http://schemas.microsoft.com/office/drawing/2014/main" id="{A7F00E24-14EC-4E97-A499-2197796148D6}"/>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32" name="Line 3685">
              <a:extLst>
                <a:ext uri="{FF2B5EF4-FFF2-40B4-BE49-F238E27FC236}">
                  <a16:creationId xmlns:a16="http://schemas.microsoft.com/office/drawing/2014/main" id="{F4C138C7-5E0B-428B-A7E3-730579659CB1}"/>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33" name="Line 3686">
              <a:extLst>
                <a:ext uri="{FF2B5EF4-FFF2-40B4-BE49-F238E27FC236}">
                  <a16:creationId xmlns:a16="http://schemas.microsoft.com/office/drawing/2014/main" id="{AD64D86F-29F7-45CA-AB28-0DF19F783F02}"/>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34" name="Line 3687">
              <a:extLst>
                <a:ext uri="{FF2B5EF4-FFF2-40B4-BE49-F238E27FC236}">
                  <a16:creationId xmlns:a16="http://schemas.microsoft.com/office/drawing/2014/main" id="{E2A7909D-13B8-48E3-82E5-85B8401C9E33}"/>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35" name="Line 3688">
              <a:extLst>
                <a:ext uri="{FF2B5EF4-FFF2-40B4-BE49-F238E27FC236}">
                  <a16:creationId xmlns:a16="http://schemas.microsoft.com/office/drawing/2014/main" id="{CE50EFAC-63D9-4413-8B48-2842F5A489DF}"/>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36" name="Line 3689">
              <a:extLst>
                <a:ext uri="{FF2B5EF4-FFF2-40B4-BE49-F238E27FC236}">
                  <a16:creationId xmlns:a16="http://schemas.microsoft.com/office/drawing/2014/main" id="{6F6DCB7D-949A-425A-9F11-04E03CD73743}"/>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37" name="Line 3690">
              <a:extLst>
                <a:ext uri="{FF2B5EF4-FFF2-40B4-BE49-F238E27FC236}">
                  <a16:creationId xmlns:a16="http://schemas.microsoft.com/office/drawing/2014/main" id="{5A33FA11-1E97-4AA0-B67F-775049204F4B}"/>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38" name="Line 3691">
              <a:extLst>
                <a:ext uri="{FF2B5EF4-FFF2-40B4-BE49-F238E27FC236}">
                  <a16:creationId xmlns:a16="http://schemas.microsoft.com/office/drawing/2014/main" id="{271DCAA0-FCF3-4311-B25A-188B372DD8D9}"/>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39" name="Line 3692">
              <a:extLst>
                <a:ext uri="{FF2B5EF4-FFF2-40B4-BE49-F238E27FC236}">
                  <a16:creationId xmlns:a16="http://schemas.microsoft.com/office/drawing/2014/main" id="{8B36F2C6-34E0-435B-9A22-17CF30EF8FE8}"/>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40" name="Line 3693">
              <a:extLst>
                <a:ext uri="{FF2B5EF4-FFF2-40B4-BE49-F238E27FC236}">
                  <a16:creationId xmlns:a16="http://schemas.microsoft.com/office/drawing/2014/main" id="{57006757-2959-4597-A95C-453A5FD0343F}"/>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41" name="Line 3694">
              <a:extLst>
                <a:ext uri="{FF2B5EF4-FFF2-40B4-BE49-F238E27FC236}">
                  <a16:creationId xmlns:a16="http://schemas.microsoft.com/office/drawing/2014/main" id="{70FC6A12-D849-46AC-83D1-463283799997}"/>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42" name="Line 3695">
              <a:extLst>
                <a:ext uri="{FF2B5EF4-FFF2-40B4-BE49-F238E27FC236}">
                  <a16:creationId xmlns:a16="http://schemas.microsoft.com/office/drawing/2014/main" id="{2AC53168-49AD-4A28-9EAA-3FF7534047C6}"/>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43" name="Line 3696">
              <a:extLst>
                <a:ext uri="{FF2B5EF4-FFF2-40B4-BE49-F238E27FC236}">
                  <a16:creationId xmlns:a16="http://schemas.microsoft.com/office/drawing/2014/main" id="{6338A365-9879-4FAF-AE03-CED732659EE7}"/>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44" name="Line 3697">
              <a:extLst>
                <a:ext uri="{FF2B5EF4-FFF2-40B4-BE49-F238E27FC236}">
                  <a16:creationId xmlns:a16="http://schemas.microsoft.com/office/drawing/2014/main" id="{71F3B104-F831-48E4-9980-3BCF3637C2BC}"/>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45" name="Line 3698">
              <a:extLst>
                <a:ext uri="{FF2B5EF4-FFF2-40B4-BE49-F238E27FC236}">
                  <a16:creationId xmlns:a16="http://schemas.microsoft.com/office/drawing/2014/main" id="{6B0C920B-E6DC-41C8-A335-439DFBB9302A}"/>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46" name="Line 3699">
              <a:extLst>
                <a:ext uri="{FF2B5EF4-FFF2-40B4-BE49-F238E27FC236}">
                  <a16:creationId xmlns:a16="http://schemas.microsoft.com/office/drawing/2014/main" id="{077D4403-1F7E-42A7-85DF-69588A64FB40}"/>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47" name="Line 3700">
              <a:extLst>
                <a:ext uri="{FF2B5EF4-FFF2-40B4-BE49-F238E27FC236}">
                  <a16:creationId xmlns:a16="http://schemas.microsoft.com/office/drawing/2014/main" id="{83D7689A-7235-4065-BC40-68EDD3AB2CB9}"/>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48" name="Line 3701">
              <a:extLst>
                <a:ext uri="{FF2B5EF4-FFF2-40B4-BE49-F238E27FC236}">
                  <a16:creationId xmlns:a16="http://schemas.microsoft.com/office/drawing/2014/main" id="{CDDD70F5-6E22-4569-B9D6-3BE21F5BCAEB}"/>
                </a:ext>
              </a:extLst>
            </p:cNvPr>
            <p:cNvSpPr>
              <a:spLocks noChangeShapeType="1"/>
            </p:cNvSpPr>
            <p:nvPr/>
          </p:nvSpPr>
          <p:spPr bwMode="auto">
            <a:xfrm flipV="1">
              <a:off x="3481"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49" name="Rectangle 3702">
              <a:extLst>
                <a:ext uri="{FF2B5EF4-FFF2-40B4-BE49-F238E27FC236}">
                  <a16:creationId xmlns:a16="http://schemas.microsoft.com/office/drawing/2014/main" id="{C724BE42-E246-4C6D-92E5-F70ACC2DD12D}"/>
                </a:ext>
              </a:extLst>
            </p:cNvPr>
            <p:cNvSpPr>
              <a:spLocks noChangeArrowheads="1"/>
            </p:cNvSpPr>
            <p:nvPr/>
          </p:nvSpPr>
          <p:spPr bwMode="auto">
            <a:xfrm>
              <a:off x="3288" y="1799"/>
              <a:ext cx="388"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7850" name="Group 3705">
              <a:extLst>
                <a:ext uri="{FF2B5EF4-FFF2-40B4-BE49-F238E27FC236}">
                  <a16:creationId xmlns:a16="http://schemas.microsoft.com/office/drawing/2014/main" id="{A36602BF-4430-49ED-A917-39792DFFC414}"/>
                </a:ext>
              </a:extLst>
            </p:cNvPr>
            <p:cNvGrpSpPr>
              <a:grpSpLocks/>
            </p:cNvGrpSpPr>
            <p:nvPr/>
          </p:nvGrpSpPr>
          <p:grpSpPr bwMode="auto">
            <a:xfrm>
              <a:off x="3700" y="1799"/>
              <a:ext cx="387" cy="261"/>
              <a:chOff x="3700" y="1799"/>
              <a:chExt cx="387" cy="261"/>
            </a:xfrm>
          </p:grpSpPr>
          <p:sp>
            <p:nvSpPr>
              <p:cNvPr id="7998" name="Rectangle 3703">
                <a:extLst>
                  <a:ext uri="{FF2B5EF4-FFF2-40B4-BE49-F238E27FC236}">
                    <a16:creationId xmlns:a16="http://schemas.microsoft.com/office/drawing/2014/main" id="{F6BDAD14-DE9F-4958-8989-DEA755B3E44D}"/>
                  </a:ext>
                </a:extLst>
              </p:cNvPr>
              <p:cNvSpPr>
                <a:spLocks noChangeArrowheads="1"/>
              </p:cNvSpPr>
              <p:nvPr/>
            </p:nvSpPr>
            <p:spPr bwMode="auto">
              <a:xfrm>
                <a:off x="3700" y="1799"/>
                <a:ext cx="387"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999" name="Rectangle 3704">
                <a:extLst>
                  <a:ext uri="{FF2B5EF4-FFF2-40B4-BE49-F238E27FC236}">
                    <a16:creationId xmlns:a16="http://schemas.microsoft.com/office/drawing/2014/main" id="{5E61048F-36EC-4234-BAFC-D5C2073C5421}"/>
                  </a:ext>
                </a:extLst>
              </p:cNvPr>
              <p:cNvSpPr>
                <a:spLocks noChangeArrowheads="1"/>
              </p:cNvSpPr>
              <p:nvPr/>
            </p:nvSpPr>
            <p:spPr bwMode="auto">
              <a:xfrm>
                <a:off x="3700" y="1799"/>
                <a:ext cx="387"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7851" name="Group 3708">
              <a:extLst>
                <a:ext uri="{FF2B5EF4-FFF2-40B4-BE49-F238E27FC236}">
                  <a16:creationId xmlns:a16="http://schemas.microsoft.com/office/drawing/2014/main" id="{D1301BC9-0BD7-4304-8412-D8581F106CA4}"/>
                </a:ext>
              </a:extLst>
            </p:cNvPr>
            <p:cNvGrpSpPr>
              <a:grpSpLocks/>
            </p:cNvGrpSpPr>
            <p:nvPr/>
          </p:nvGrpSpPr>
          <p:grpSpPr bwMode="auto">
            <a:xfrm>
              <a:off x="3892" y="1832"/>
              <a:ext cx="17" cy="95"/>
              <a:chOff x="3892" y="1832"/>
              <a:chExt cx="17" cy="95"/>
            </a:xfrm>
          </p:grpSpPr>
          <p:sp>
            <p:nvSpPr>
              <p:cNvPr id="7996" name="Freeform 3706">
                <a:extLst>
                  <a:ext uri="{FF2B5EF4-FFF2-40B4-BE49-F238E27FC236}">
                    <a16:creationId xmlns:a16="http://schemas.microsoft.com/office/drawing/2014/main" id="{A8CC16C8-CA03-43E1-8BD4-7D50FE6147B0}"/>
                  </a:ext>
                </a:extLst>
              </p:cNvPr>
              <p:cNvSpPr>
                <a:spLocks/>
              </p:cNvSpPr>
              <p:nvPr/>
            </p:nvSpPr>
            <p:spPr bwMode="auto">
              <a:xfrm>
                <a:off x="3892" y="1832"/>
                <a:ext cx="17" cy="95"/>
              </a:xfrm>
              <a:custGeom>
                <a:avLst/>
                <a:gdLst>
                  <a:gd name="T0" fmla="*/ 17 w 111"/>
                  <a:gd name="T1" fmla="*/ 2 h 616"/>
                  <a:gd name="T2" fmla="*/ 0 w 111"/>
                  <a:gd name="T3" fmla="*/ 2 h 616"/>
                  <a:gd name="T4" fmla="*/ 0 w 111"/>
                  <a:gd name="T5" fmla="*/ 2 h 616"/>
                  <a:gd name="T6" fmla="*/ 0 w 111"/>
                  <a:gd name="T7" fmla="*/ 95 h 616"/>
                  <a:gd name="T8" fmla="*/ 17 w 111"/>
                  <a:gd name="T9" fmla="*/ 2 h 6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1" h="616">
                    <a:moveTo>
                      <a:pt x="111" y="15"/>
                    </a:moveTo>
                    <a:cubicBezTo>
                      <a:pt x="64" y="15"/>
                      <a:pt x="32" y="15"/>
                      <a:pt x="0" y="15"/>
                    </a:cubicBezTo>
                    <a:cubicBezTo>
                      <a:pt x="0" y="0"/>
                      <a:pt x="0" y="15"/>
                      <a:pt x="0" y="15"/>
                    </a:cubicBezTo>
                    <a:lnTo>
                      <a:pt x="0" y="616"/>
                    </a:lnTo>
                    <a:lnTo>
                      <a:pt x="111" y="15"/>
                    </a:lnTo>
                    <a:close/>
                  </a:path>
                </a:pathLst>
              </a:custGeom>
              <a:solidFill>
                <a:srgbClr val="808080"/>
              </a:solidFill>
              <a:ln w="0">
                <a:solidFill>
                  <a:srgbClr val="000000"/>
                </a:solidFill>
                <a:prstDash val="solid"/>
                <a:round/>
                <a:headEnd/>
                <a:tailEnd/>
              </a:ln>
            </p:spPr>
            <p:txBody>
              <a:bodyPr/>
              <a:lstStyle/>
              <a:p>
                <a:endParaRPr lang="en-GB"/>
              </a:p>
            </p:txBody>
          </p:sp>
          <p:sp>
            <p:nvSpPr>
              <p:cNvPr id="7997" name="Freeform 3707">
                <a:extLst>
                  <a:ext uri="{FF2B5EF4-FFF2-40B4-BE49-F238E27FC236}">
                    <a16:creationId xmlns:a16="http://schemas.microsoft.com/office/drawing/2014/main" id="{BC9EEA4E-3349-4A82-BEF0-D282C9690DA2}"/>
                  </a:ext>
                </a:extLst>
              </p:cNvPr>
              <p:cNvSpPr>
                <a:spLocks/>
              </p:cNvSpPr>
              <p:nvPr/>
            </p:nvSpPr>
            <p:spPr bwMode="auto">
              <a:xfrm>
                <a:off x="3892" y="1832"/>
                <a:ext cx="17" cy="95"/>
              </a:xfrm>
              <a:custGeom>
                <a:avLst/>
                <a:gdLst>
                  <a:gd name="T0" fmla="*/ 17 w 111"/>
                  <a:gd name="T1" fmla="*/ 2 h 616"/>
                  <a:gd name="T2" fmla="*/ 0 w 111"/>
                  <a:gd name="T3" fmla="*/ 2 h 616"/>
                  <a:gd name="T4" fmla="*/ 0 w 111"/>
                  <a:gd name="T5" fmla="*/ 2 h 616"/>
                  <a:gd name="T6" fmla="*/ 0 w 111"/>
                  <a:gd name="T7" fmla="*/ 95 h 616"/>
                  <a:gd name="T8" fmla="*/ 17 w 111"/>
                  <a:gd name="T9" fmla="*/ 2 h 6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1" h="616">
                    <a:moveTo>
                      <a:pt x="111" y="15"/>
                    </a:moveTo>
                    <a:cubicBezTo>
                      <a:pt x="64" y="15"/>
                      <a:pt x="32" y="15"/>
                      <a:pt x="0" y="15"/>
                    </a:cubicBezTo>
                    <a:cubicBezTo>
                      <a:pt x="0" y="0"/>
                      <a:pt x="0" y="15"/>
                      <a:pt x="0" y="15"/>
                    </a:cubicBezTo>
                    <a:lnTo>
                      <a:pt x="0" y="616"/>
                    </a:lnTo>
                    <a:lnTo>
                      <a:pt x="111" y="15"/>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7852" name="Group 3711">
              <a:extLst>
                <a:ext uri="{FF2B5EF4-FFF2-40B4-BE49-F238E27FC236}">
                  <a16:creationId xmlns:a16="http://schemas.microsoft.com/office/drawing/2014/main" id="{849EC018-78E6-4107-A3A8-35F02F9FC6B6}"/>
                </a:ext>
              </a:extLst>
            </p:cNvPr>
            <p:cNvGrpSpPr>
              <a:grpSpLocks/>
            </p:cNvGrpSpPr>
            <p:nvPr/>
          </p:nvGrpSpPr>
          <p:grpSpPr bwMode="auto">
            <a:xfrm>
              <a:off x="3892" y="1834"/>
              <a:ext cx="84" cy="93"/>
              <a:chOff x="3892" y="1834"/>
              <a:chExt cx="84" cy="93"/>
            </a:xfrm>
          </p:grpSpPr>
          <p:sp>
            <p:nvSpPr>
              <p:cNvPr id="7994" name="Freeform 3709">
                <a:extLst>
                  <a:ext uri="{FF2B5EF4-FFF2-40B4-BE49-F238E27FC236}">
                    <a16:creationId xmlns:a16="http://schemas.microsoft.com/office/drawing/2014/main" id="{16FC3649-57ED-4871-9387-B42139279A51}"/>
                  </a:ext>
                </a:extLst>
              </p:cNvPr>
              <p:cNvSpPr>
                <a:spLocks/>
              </p:cNvSpPr>
              <p:nvPr/>
            </p:nvSpPr>
            <p:spPr bwMode="auto">
              <a:xfrm>
                <a:off x="3892" y="1834"/>
                <a:ext cx="84" cy="93"/>
              </a:xfrm>
              <a:custGeom>
                <a:avLst/>
                <a:gdLst>
                  <a:gd name="T0" fmla="*/ 84 w 545"/>
                  <a:gd name="T1" fmla="*/ 48 h 605"/>
                  <a:gd name="T2" fmla="*/ 17 w 545"/>
                  <a:gd name="T3" fmla="*/ 0 h 605"/>
                  <a:gd name="T4" fmla="*/ 0 w 545"/>
                  <a:gd name="T5" fmla="*/ 93 h 605"/>
                  <a:gd name="T6" fmla="*/ 84 w 545"/>
                  <a:gd name="T7" fmla="*/ 48 h 6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45" h="605">
                    <a:moveTo>
                      <a:pt x="545" y="310"/>
                    </a:moveTo>
                    <a:cubicBezTo>
                      <a:pt x="451" y="139"/>
                      <a:pt x="280" y="31"/>
                      <a:pt x="109" y="0"/>
                    </a:cubicBezTo>
                    <a:lnTo>
                      <a:pt x="0" y="605"/>
                    </a:lnTo>
                    <a:lnTo>
                      <a:pt x="545" y="310"/>
                    </a:lnTo>
                    <a:close/>
                  </a:path>
                </a:pathLst>
              </a:custGeom>
              <a:solidFill>
                <a:srgbClr val="C0C0C0"/>
              </a:solidFill>
              <a:ln w="0">
                <a:solidFill>
                  <a:srgbClr val="000000"/>
                </a:solidFill>
                <a:prstDash val="solid"/>
                <a:round/>
                <a:headEnd/>
                <a:tailEnd/>
              </a:ln>
            </p:spPr>
            <p:txBody>
              <a:bodyPr/>
              <a:lstStyle/>
              <a:p>
                <a:endParaRPr lang="en-GB"/>
              </a:p>
            </p:txBody>
          </p:sp>
          <p:sp>
            <p:nvSpPr>
              <p:cNvPr id="7995" name="Freeform 3710">
                <a:extLst>
                  <a:ext uri="{FF2B5EF4-FFF2-40B4-BE49-F238E27FC236}">
                    <a16:creationId xmlns:a16="http://schemas.microsoft.com/office/drawing/2014/main" id="{1DA778AD-A182-4FB3-8593-47829F56FC32}"/>
                  </a:ext>
                </a:extLst>
              </p:cNvPr>
              <p:cNvSpPr>
                <a:spLocks/>
              </p:cNvSpPr>
              <p:nvPr/>
            </p:nvSpPr>
            <p:spPr bwMode="auto">
              <a:xfrm>
                <a:off x="3892" y="1834"/>
                <a:ext cx="84" cy="93"/>
              </a:xfrm>
              <a:custGeom>
                <a:avLst/>
                <a:gdLst>
                  <a:gd name="T0" fmla="*/ 84 w 545"/>
                  <a:gd name="T1" fmla="*/ 48 h 605"/>
                  <a:gd name="T2" fmla="*/ 17 w 545"/>
                  <a:gd name="T3" fmla="*/ 0 h 605"/>
                  <a:gd name="T4" fmla="*/ 0 w 545"/>
                  <a:gd name="T5" fmla="*/ 93 h 605"/>
                  <a:gd name="T6" fmla="*/ 84 w 545"/>
                  <a:gd name="T7" fmla="*/ 48 h 6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45" h="605">
                    <a:moveTo>
                      <a:pt x="545" y="310"/>
                    </a:moveTo>
                    <a:cubicBezTo>
                      <a:pt x="451" y="139"/>
                      <a:pt x="280" y="31"/>
                      <a:pt x="109" y="0"/>
                    </a:cubicBezTo>
                    <a:lnTo>
                      <a:pt x="0" y="605"/>
                    </a:lnTo>
                    <a:lnTo>
                      <a:pt x="545" y="31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7853" name="Group 3714">
              <a:extLst>
                <a:ext uri="{FF2B5EF4-FFF2-40B4-BE49-F238E27FC236}">
                  <a16:creationId xmlns:a16="http://schemas.microsoft.com/office/drawing/2014/main" id="{FEDDC524-5AFB-4451-91C5-A8F55FD53D90}"/>
                </a:ext>
              </a:extLst>
            </p:cNvPr>
            <p:cNvGrpSpPr>
              <a:grpSpLocks/>
            </p:cNvGrpSpPr>
            <p:nvPr/>
          </p:nvGrpSpPr>
          <p:grpSpPr bwMode="auto">
            <a:xfrm>
              <a:off x="3892" y="1882"/>
              <a:ext cx="93" cy="45"/>
              <a:chOff x="3892" y="1882"/>
              <a:chExt cx="93" cy="45"/>
            </a:xfrm>
          </p:grpSpPr>
          <p:sp>
            <p:nvSpPr>
              <p:cNvPr id="7992" name="Freeform 3712">
                <a:extLst>
                  <a:ext uri="{FF2B5EF4-FFF2-40B4-BE49-F238E27FC236}">
                    <a16:creationId xmlns:a16="http://schemas.microsoft.com/office/drawing/2014/main" id="{F38989B2-23EC-4E5C-AA88-2CE5023E0955}"/>
                  </a:ext>
                </a:extLst>
              </p:cNvPr>
              <p:cNvSpPr>
                <a:spLocks/>
              </p:cNvSpPr>
              <p:nvPr/>
            </p:nvSpPr>
            <p:spPr bwMode="auto">
              <a:xfrm>
                <a:off x="3892" y="1882"/>
                <a:ext cx="93" cy="45"/>
              </a:xfrm>
              <a:custGeom>
                <a:avLst/>
                <a:gdLst>
                  <a:gd name="T0" fmla="*/ 93 w 606"/>
                  <a:gd name="T1" fmla="*/ 24 h 294"/>
                  <a:gd name="T2" fmla="*/ 83 w 606"/>
                  <a:gd name="T3" fmla="*/ 0 h 294"/>
                  <a:gd name="T4" fmla="*/ 0 w 606"/>
                  <a:gd name="T5" fmla="*/ 45 h 294"/>
                  <a:gd name="T6" fmla="*/ 93 w 606"/>
                  <a:gd name="T7" fmla="*/ 24 h 29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6" h="294">
                    <a:moveTo>
                      <a:pt x="606" y="155"/>
                    </a:moveTo>
                    <a:cubicBezTo>
                      <a:pt x="590" y="108"/>
                      <a:pt x="559" y="46"/>
                      <a:pt x="544" y="0"/>
                    </a:cubicBezTo>
                    <a:lnTo>
                      <a:pt x="0" y="294"/>
                    </a:lnTo>
                    <a:lnTo>
                      <a:pt x="606" y="155"/>
                    </a:lnTo>
                    <a:close/>
                  </a:path>
                </a:pathLst>
              </a:custGeom>
              <a:solidFill>
                <a:srgbClr val="000000"/>
              </a:solidFill>
              <a:ln w="0">
                <a:solidFill>
                  <a:srgbClr val="000000"/>
                </a:solidFill>
                <a:prstDash val="solid"/>
                <a:round/>
                <a:headEnd/>
                <a:tailEnd/>
              </a:ln>
            </p:spPr>
            <p:txBody>
              <a:bodyPr/>
              <a:lstStyle/>
              <a:p>
                <a:endParaRPr lang="en-GB"/>
              </a:p>
            </p:txBody>
          </p:sp>
          <p:sp>
            <p:nvSpPr>
              <p:cNvPr id="7993" name="Freeform 3713">
                <a:extLst>
                  <a:ext uri="{FF2B5EF4-FFF2-40B4-BE49-F238E27FC236}">
                    <a16:creationId xmlns:a16="http://schemas.microsoft.com/office/drawing/2014/main" id="{4BAFF567-B170-4843-AA69-B7D28789F70C}"/>
                  </a:ext>
                </a:extLst>
              </p:cNvPr>
              <p:cNvSpPr>
                <a:spLocks/>
              </p:cNvSpPr>
              <p:nvPr/>
            </p:nvSpPr>
            <p:spPr bwMode="auto">
              <a:xfrm>
                <a:off x="3892" y="1882"/>
                <a:ext cx="93" cy="45"/>
              </a:xfrm>
              <a:custGeom>
                <a:avLst/>
                <a:gdLst>
                  <a:gd name="T0" fmla="*/ 93 w 606"/>
                  <a:gd name="T1" fmla="*/ 24 h 294"/>
                  <a:gd name="T2" fmla="*/ 83 w 606"/>
                  <a:gd name="T3" fmla="*/ 0 h 294"/>
                  <a:gd name="T4" fmla="*/ 0 w 606"/>
                  <a:gd name="T5" fmla="*/ 45 h 294"/>
                  <a:gd name="T6" fmla="*/ 93 w 606"/>
                  <a:gd name="T7" fmla="*/ 24 h 29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6" h="294">
                    <a:moveTo>
                      <a:pt x="606" y="155"/>
                    </a:moveTo>
                    <a:cubicBezTo>
                      <a:pt x="590" y="108"/>
                      <a:pt x="559" y="46"/>
                      <a:pt x="544" y="0"/>
                    </a:cubicBezTo>
                    <a:lnTo>
                      <a:pt x="0" y="294"/>
                    </a:lnTo>
                    <a:lnTo>
                      <a:pt x="606" y="155"/>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7854" name="Group 3717">
              <a:extLst>
                <a:ext uri="{FF2B5EF4-FFF2-40B4-BE49-F238E27FC236}">
                  <a16:creationId xmlns:a16="http://schemas.microsoft.com/office/drawing/2014/main" id="{3A621A79-BF09-4484-86DE-E7002401D6E3}"/>
                </a:ext>
              </a:extLst>
            </p:cNvPr>
            <p:cNvGrpSpPr>
              <a:grpSpLocks/>
            </p:cNvGrpSpPr>
            <p:nvPr/>
          </p:nvGrpSpPr>
          <p:grpSpPr bwMode="auto">
            <a:xfrm>
              <a:off x="3800" y="1834"/>
              <a:ext cx="188" cy="188"/>
              <a:chOff x="3800" y="1834"/>
              <a:chExt cx="188" cy="188"/>
            </a:xfrm>
          </p:grpSpPr>
          <p:sp>
            <p:nvSpPr>
              <p:cNvPr id="7990" name="Freeform 3715">
                <a:extLst>
                  <a:ext uri="{FF2B5EF4-FFF2-40B4-BE49-F238E27FC236}">
                    <a16:creationId xmlns:a16="http://schemas.microsoft.com/office/drawing/2014/main" id="{414309A6-E4FA-4891-BF97-5B43B28679D7}"/>
                  </a:ext>
                </a:extLst>
              </p:cNvPr>
              <p:cNvSpPr>
                <a:spLocks/>
              </p:cNvSpPr>
              <p:nvPr/>
            </p:nvSpPr>
            <p:spPr bwMode="auto">
              <a:xfrm>
                <a:off x="3800" y="1834"/>
                <a:ext cx="188" cy="188"/>
              </a:xfrm>
              <a:custGeom>
                <a:avLst/>
                <a:gdLst>
                  <a:gd name="T0" fmla="*/ 93 w 1222"/>
                  <a:gd name="T1" fmla="*/ 0 h 1222"/>
                  <a:gd name="T2" fmla="*/ 0 w 1222"/>
                  <a:gd name="T3" fmla="*/ 93 h 1222"/>
                  <a:gd name="T4" fmla="*/ 93 w 1222"/>
                  <a:gd name="T5" fmla="*/ 188 h 1222"/>
                  <a:gd name="T6" fmla="*/ 188 w 1222"/>
                  <a:gd name="T7" fmla="*/ 93 h 1222"/>
                  <a:gd name="T8" fmla="*/ 186 w 1222"/>
                  <a:gd name="T9" fmla="*/ 71 h 1222"/>
                  <a:gd name="T10" fmla="*/ 93 w 1222"/>
                  <a:gd name="T11" fmla="*/ 93 h 1222"/>
                  <a:gd name="T12" fmla="*/ 93 w 1222"/>
                  <a:gd name="T13" fmla="*/ 0 h 12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22">
                    <a:moveTo>
                      <a:pt x="604" y="0"/>
                    </a:moveTo>
                    <a:cubicBezTo>
                      <a:pt x="263" y="0"/>
                      <a:pt x="0" y="263"/>
                      <a:pt x="0" y="603"/>
                    </a:cubicBezTo>
                    <a:cubicBezTo>
                      <a:pt x="0" y="943"/>
                      <a:pt x="263" y="1222"/>
                      <a:pt x="604" y="1222"/>
                    </a:cubicBezTo>
                    <a:cubicBezTo>
                      <a:pt x="944" y="1222"/>
                      <a:pt x="1222" y="943"/>
                      <a:pt x="1222" y="603"/>
                    </a:cubicBezTo>
                    <a:cubicBezTo>
                      <a:pt x="1207" y="557"/>
                      <a:pt x="1207" y="510"/>
                      <a:pt x="1207" y="464"/>
                    </a:cubicBezTo>
                    <a:lnTo>
                      <a:pt x="604" y="603"/>
                    </a:lnTo>
                    <a:lnTo>
                      <a:pt x="604" y="0"/>
                    </a:lnTo>
                    <a:close/>
                  </a:path>
                </a:pathLst>
              </a:custGeom>
              <a:solidFill>
                <a:srgbClr val="FFFFFF"/>
              </a:solidFill>
              <a:ln w="0">
                <a:solidFill>
                  <a:srgbClr val="000000"/>
                </a:solidFill>
                <a:prstDash val="solid"/>
                <a:round/>
                <a:headEnd/>
                <a:tailEnd/>
              </a:ln>
            </p:spPr>
            <p:txBody>
              <a:bodyPr/>
              <a:lstStyle/>
              <a:p>
                <a:endParaRPr lang="en-GB"/>
              </a:p>
            </p:txBody>
          </p:sp>
          <p:sp>
            <p:nvSpPr>
              <p:cNvPr id="7991" name="Freeform 3716">
                <a:extLst>
                  <a:ext uri="{FF2B5EF4-FFF2-40B4-BE49-F238E27FC236}">
                    <a16:creationId xmlns:a16="http://schemas.microsoft.com/office/drawing/2014/main" id="{1EEC9B3E-C2DF-4047-A5D4-91D0B62772D2}"/>
                  </a:ext>
                </a:extLst>
              </p:cNvPr>
              <p:cNvSpPr>
                <a:spLocks/>
              </p:cNvSpPr>
              <p:nvPr/>
            </p:nvSpPr>
            <p:spPr bwMode="auto">
              <a:xfrm>
                <a:off x="3800" y="1834"/>
                <a:ext cx="188" cy="188"/>
              </a:xfrm>
              <a:custGeom>
                <a:avLst/>
                <a:gdLst>
                  <a:gd name="T0" fmla="*/ 93 w 1222"/>
                  <a:gd name="T1" fmla="*/ 0 h 1222"/>
                  <a:gd name="T2" fmla="*/ 0 w 1222"/>
                  <a:gd name="T3" fmla="*/ 93 h 1222"/>
                  <a:gd name="T4" fmla="*/ 93 w 1222"/>
                  <a:gd name="T5" fmla="*/ 188 h 1222"/>
                  <a:gd name="T6" fmla="*/ 188 w 1222"/>
                  <a:gd name="T7" fmla="*/ 93 h 1222"/>
                  <a:gd name="T8" fmla="*/ 186 w 1222"/>
                  <a:gd name="T9" fmla="*/ 71 h 1222"/>
                  <a:gd name="T10" fmla="*/ 93 w 1222"/>
                  <a:gd name="T11" fmla="*/ 93 h 1222"/>
                  <a:gd name="T12" fmla="*/ 93 w 1222"/>
                  <a:gd name="T13" fmla="*/ 0 h 12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22">
                    <a:moveTo>
                      <a:pt x="604" y="0"/>
                    </a:moveTo>
                    <a:cubicBezTo>
                      <a:pt x="263" y="0"/>
                      <a:pt x="0" y="263"/>
                      <a:pt x="0" y="603"/>
                    </a:cubicBezTo>
                    <a:cubicBezTo>
                      <a:pt x="0" y="943"/>
                      <a:pt x="263" y="1222"/>
                      <a:pt x="604" y="1222"/>
                    </a:cubicBezTo>
                    <a:cubicBezTo>
                      <a:pt x="944" y="1222"/>
                      <a:pt x="1222" y="943"/>
                      <a:pt x="1222" y="603"/>
                    </a:cubicBezTo>
                    <a:cubicBezTo>
                      <a:pt x="1207" y="557"/>
                      <a:pt x="1207" y="510"/>
                      <a:pt x="1207" y="464"/>
                    </a:cubicBezTo>
                    <a:lnTo>
                      <a:pt x="604" y="603"/>
                    </a:lnTo>
                    <a:lnTo>
                      <a:pt x="604"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7855" name="Line 3718">
              <a:extLst>
                <a:ext uri="{FF2B5EF4-FFF2-40B4-BE49-F238E27FC236}">
                  <a16:creationId xmlns:a16="http://schemas.microsoft.com/office/drawing/2014/main" id="{C02E9548-B0DE-4433-B3BF-1FC9D4DD5D25}"/>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56" name="Line 3719">
              <a:extLst>
                <a:ext uri="{FF2B5EF4-FFF2-40B4-BE49-F238E27FC236}">
                  <a16:creationId xmlns:a16="http://schemas.microsoft.com/office/drawing/2014/main" id="{CC8F31D3-8EB3-4BD7-AA79-98581BCCD0C8}"/>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57" name="Line 3720">
              <a:extLst>
                <a:ext uri="{FF2B5EF4-FFF2-40B4-BE49-F238E27FC236}">
                  <a16:creationId xmlns:a16="http://schemas.microsoft.com/office/drawing/2014/main" id="{FC85ED3A-3CD8-40F0-9BFC-6AE8CFE5DA96}"/>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58" name="Line 3721">
              <a:extLst>
                <a:ext uri="{FF2B5EF4-FFF2-40B4-BE49-F238E27FC236}">
                  <a16:creationId xmlns:a16="http://schemas.microsoft.com/office/drawing/2014/main" id="{EADE5811-6859-4F3B-B8AE-89FBE061424A}"/>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59" name="Line 3722">
              <a:extLst>
                <a:ext uri="{FF2B5EF4-FFF2-40B4-BE49-F238E27FC236}">
                  <a16:creationId xmlns:a16="http://schemas.microsoft.com/office/drawing/2014/main" id="{BAFFF02B-1DB1-4A53-BB3C-0F0B392F559E}"/>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60" name="Line 3723">
              <a:extLst>
                <a:ext uri="{FF2B5EF4-FFF2-40B4-BE49-F238E27FC236}">
                  <a16:creationId xmlns:a16="http://schemas.microsoft.com/office/drawing/2014/main" id="{74994860-E00A-4C29-A51D-61101D12F58A}"/>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61" name="Line 3724">
              <a:extLst>
                <a:ext uri="{FF2B5EF4-FFF2-40B4-BE49-F238E27FC236}">
                  <a16:creationId xmlns:a16="http://schemas.microsoft.com/office/drawing/2014/main" id="{9D0B26CF-94F8-4AB0-BFFF-F4B839BD72AE}"/>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62" name="Line 3725">
              <a:extLst>
                <a:ext uri="{FF2B5EF4-FFF2-40B4-BE49-F238E27FC236}">
                  <a16:creationId xmlns:a16="http://schemas.microsoft.com/office/drawing/2014/main" id="{53648B20-D773-4B17-B185-6036770638CF}"/>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63" name="Line 3726">
              <a:extLst>
                <a:ext uri="{FF2B5EF4-FFF2-40B4-BE49-F238E27FC236}">
                  <a16:creationId xmlns:a16="http://schemas.microsoft.com/office/drawing/2014/main" id="{53065F3B-6239-4D23-83E9-F915638644A5}"/>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64" name="Line 3727">
              <a:extLst>
                <a:ext uri="{FF2B5EF4-FFF2-40B4-BE49-F238E27FC236}">
                  <a16:creationId xmlns:a16="http://schemas.microsoft.com/office/drawing/2014/main" id="{5A3C6AB3-DDE1-410E-ACAE-141A8A8F556E}"/>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65" name="Line 3728">
              <a:extLst>
                <a:ext uri="{FF2B5EF4-FFF2-40B4-BE49-F238E27FC236}">
                  <a16:creationId xmlns:a16="http://schemas.microsoft.com/office/drawing/2014/main" id="{CCBE7A58-D370-4909-9526-C953B883265B}"/>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66" name="Line 3729">
              <a:extLst>
                <a:ext uri="{FF2B5EF4-FFF2-40B4-BE49-F238E27FC236}">
                  <a16:creationId xmlns:a16="http://schemas.microsoft.com/office/drawing/2014/main" id="{DA2C0F95-9BE5-418A-B9AE-84D5402FD26B}"/>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67" name="Line 3730">
              <a:extLst>
                <a:ext uri="{FF2B5EF4-FFF2-40B4-BE49-F238E27FC236}">
                  <a16:creationId xmlns:a16="http://schemas.microsoft.com/office/drawing/2014/main" id="{B5E5C9B4-64A5-4465-81EA-F571530E775D}"/>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68" name="Line 3731">
              <a:extLst>
                <a:ext uri="{FF2B5EF4-FFF2-40B4-BE49-F238E27FC236}">
                  <a16:creationId xmlns:a16="http://schemas.microsoft.com/office/drawing/2014/main" id="{1341E06E-D156-42D2-8B4D-E5D8B8A0914C}"/>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69" name="Line 3732">
              <a:extLst>
                <a:ext uri="{FF2B5EF4-FFF2-40B4-BE49-F238E27FC236}">
                  <a16:creationId xmlns:a16="http://schemas.microsoft.com/office/drawing/2014/main" id="{3CBAC554-0535-4AC5-99A4-61A5852F9003}"/>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70" name="Line 3733">
              <a:extLst>
                <a:ext uri="{FF2B5EF4-FFF2-40B4-BE49-F238E27FC236}">
                  <a16:creationId xmlns:a16="http://schemas.microsoft.com/office/drawing/2014/main" id="{DA74245A-7F6D-41BE-81F2-05BC3CC1E64F}"/>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71" name="Line 3734">
              <a:extLst>
                <a:ext uri="{FF2B5EF4-FFF2-40B4-BE49-F238E27FC236}">
                  <a16:creationId xmlns:a16="http://schemas.microsoft.com/office/drawing/2014/main" id="{B4BED5A4-E388-4DA8-B299-62A0BCE217D8}"/>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72" name="Line 3735">
              <a:extLst>
                <a:ext uri="{FF2B5EF4-FFF2-40B4-BE49-F238E27FC236}">
                  <a16:creationId xmlns:a16="http://schemas.microsoft.com/office/drawing/2014/main" id="{6207BE31-9894-4664-A1F0-0D9C40EB1E39}"/>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73" name="Line 3736">
              <a:extLst>
                <a:ext uri="{FF2B5EF4-FFF2-40B4-BE49-F238E27FC236}">
                  <a16:creationId xmlns:a16="http://schemas.microsoft.com/office/drawing/2014/main" id="{32A3B0F0-7C91-4666-88D3-A9FFC1BEF8FF}"/>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74" name="Line 3737">
              <a:extLst>
                <a:ext uri="{FF2B5EF4-FFF2-40B4-BE49-F238E27FC236}">
                  <a16:creationId xmlns:a16="http://schemas.microsoft.com/office/drawing/2014/main" id="{59D5FC3F-D036-4D99-9AC0-23FB95C4D795}"/>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75" name="Line 3738">
              <a:extLst>
                <a:ext uri="{FF2B5EF4-FFF2-40B4-BE49-F238E27FC236}">
                  <a16:creationId xmlns:a16="http://schemas.microsoft.com/office/drawing/2014/main" id="{E8DBDBBE-4ABE-4AFF-AE39-F21372F3B087}"/>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76" name="Line 3739">
              <a:extLst>
                <a:ext uri="{FF2B5EF4-FFF2-40B4-BE49-F238E27FC236}">
                  <a16:creationId xmlns:a16="http://schemas.microsoft.com/office/drawing/2014/main" id="{C670A9A2-25BC-463E-ABA4-4E2B76F0DF3B}"/>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77" name="Line 3740">
              <a:extLst>
                <a:ext uri="{FF2B5EF4-FFF2-40B4-BE49-F238E27FC236}">
                  <a16:creationId xmlns:a16="http://schemas.microsoft.com/office/drawing/2014/main" id="{61F18460-B667-4470-8CC4-A46DEA3749E4}"/>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78" name="Line 3741">
              <a:extLst>
                <a:ext uri="{FF2B5EF4-FFF2-40B4-BE49-F238E27FC236}">
                  <a16:creationId xmlns:a16="http://schemas.microsoft.com/office/drawing/2014/main" id="{4D672ED8-7229-4316-B2F2-3031B6BD7282}"/>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79" name="Line 3742">
              <a:extLst>
                <a:ext uri="{FF2B5EF4-FFF2-40B4-BE49-F238E27FC236}">
                  <a16:creationId xmlns:a16="http://schemas.microsoft.com/office/drawing/2014/main" id="{FBFD207D-55A7-4A76-8FDC-C3B820D65AA9}"/>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80" name="Line 3743">
              <a:extLst>
                <a:ext uri="{FF2B5EF4-FFF2-40B4-BE49-F238E27FC236}">
                  <a16:creationId xmlns:a16="http://schemas.microsoft.com/office/drawing/2014/main" id="{D77DB40E-BA09-4F8E-9CCF-F2A57C56EECD}"/>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81" name="Line 3744">
              <a:extLst>
                <a:ext uri="{FF2B5EF4-FFF2-40B4-BE49-F238E27FC236}">
                  <a16:creationId xmlns:a16="http://schemas.microsoft.com/office/drawing/2014/main" id="{E36B1640-9F4B-44D4-ACDB-820F74EAFE28}"/>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82" name="Line 3745">
              <a:extLst>
                <a:ext uri="{FF2B5EF4-FFF2-40B4-BE49-F238E27FC236}">
                  <a16:creationId xmlns:a16="http://schemas.microsoft.com/office/drawing/2014/main" id="{7092D1CB-53D3-49EC-B71A-48A40D03588D}"/>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83" name="Line 3746">
              <a:extLst>
                <a:ext uri="{FF2B5EF4-FFF2-40B4-BE49-F238E27FC236}">
                  <a16:creationId xmlns:a16="http://schemas.microsoft.com/office/drawing/2014/main" id="{740428FF-850E-41E1-BD4E-813C1784983A}"/>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84" name="Line 3747">
              <a:extLst>
                <a:ext uri="{FF2B5EF4-FFF2-40B4-BE49-F238E27FC236}">
                  <a16:creationId xmlns:a16="http://schemas.microsoft.com/office/drawing/2014/main" id="{B6BC51BE-E4F4-46D5-ACED-203348BA568E}"/>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85" name="Line 3748">
              <a:extLst>
                <a:ext uri="{FF2B5EF4-FFF2-40B4-BE49-F238E27FC236}">
                  <a16:creationId xmlns:a16="http://schemas.microsoft.com/office/drawing/2014/main" id="{D735425B-6470-4123-A43D-90CD4761D5F8}"/>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86" name="Line 3749">
              <a:extLst>
                <a:ext uri="{FF2B5EF4-FFF2-40B4-BE49-F238E27FC236}">
                  <a16:creationId xmlns:a16="http://schemas.microsoft.com/office/drawing/2014/main" id="{DE82E9E6-4EBF-437D-B3B7-11A6054FF2D0}"/>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87" name="Line 3750">
              <a:extLst>
                <a:ext uri="{FF2B5EF4-FFF2-40B4-BE49-F238E27FC236}">
                  <a16:creationId xmlns:a16="http://schemas.microsoft.com/office/drawing/2014/main" id="{27766C40-13AF-4DF2-8D4C-ADCE799752E0}"/>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88" name="Line 3751">
              <a:extLst>
                <a:ext uri="{FF2B5EF4-FFF2-40B4-BE49-F238E27FC236}">
                  <a16:creationId xmlns:a16="http://schemas.microsoft.com/office/drawing/2014/main" id="{152BBDAA-43F8-42E8-A327-5E52007FF326}"/>
                </a:ext>
              </a:extLst>
            </p:cNvPr>
            <p:cNvSpPr>
              <a:spLocks noChangeShapeType="1"/>
            </p:cNvSpPr>
            <p:nvPr/>
          </p:nvSpPr>
          <p:spPr bwMode="auto">
            <a:xfrm flipV="1">
              <a:off x="3892" y="1834"/>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89" name="Rectangle 3752">
              <a:extLst>
                <a:ext uri="{FF2B5EF4-FFF2-40B4-BE49-F238E27FC236}">
                  <a16:creationId xmlns:a16="http://schemas.microsoft.com/office/drawing/2014/main" id="{0CBC75B3-815C-46CA-9F59-F10AA974EA04}"/>
                </a:ext>
              </a:extLst>
            </p:cNvPr>
            <p:cNvSpPr>
              <a:spLocks noChangeArrowheads="1"/>
            </p:cNvSpPr>
            <p:nvPr/>
          </p:nvSpPr>
          <p:spPr bwMode="auto">
            <a:xfrm>
              <a:off x="3700" y="1799"/>
              <a:ext cx="387"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7890" name="Group 3755">
              <a:extLst>
                <a:ext uri="{FF2B5EF4-FFF2-40B4-BE49-F238E27FC236}">
                  <a16:creationId xmlns:a16="http://schemas.microsoft.com/office/drawing/2014/main" id="{0ECE5A16-70FA-4DEC-A289-22587B434572}"/>
                </a:ext>
              </a:extLst>
            </p:cNvPr>
            <p:cNvGrpSpPr>
              <a:grpSpLocks/>
            </p:cNvGrpSpPr>
            <p:nvPr/>
          </p:nvGrpSpPr>
          <p:grpSpPr bwMode="auto">
            <a:xfrm>
              <a:off x="2882" y="2081"/>
              <a:ext cx="385" cy="260"/>
              <a:chOff x="2882" y="2081"/>
              <a:chExt cx="385" cy="260"/>
            </a:xfrm>
          </p:grpSpPr>
          <p:sp>
            <p:nvSpPr>
              <p:cNvPr id="7988" name="Rectangle 3753">
                <a:extLst>
                  <a:ext uri="{FF2B5EF4-FFF2-40B4-BE49-F238E27FC236}">
                    <a16:creationId xmlns:a16="http://schemas.microsoft.com/office/drawing/2014/main" id="{9613D654-D4DA-414F-99F1-D7C428606AED}"/>
                  </a:ext>
                </a:extLst>
              </p:cNvPr>
              <p:cNvSpPr>
                <a:spLocks noChangeArrowheads="1"/>
              </p:cNvSpPr>
              <p:nvPr/>
            </p:nvSpPr>
            <p:spPr bwMode="auto">
              <a:xfrm>
                <a:off x="2882" y="2081"/>
                <a:ext cx="385" cy="2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989" name="Rectangle 3754">
                <a:extLst>
                  <a:ext uri="{FF2B5EF4-FFF2-40B4-BE49-F238E27FC236}">
                    <a16:creationId xmlns:a16="http://schemas.microsoft.com/office/drawing/2014/main" id="{13EC4E66-5003-4754-83B4-0D89D1E32A9E}"/>
                  </a:ext>
                </a:extLst>
              </p:cNvPr>
              <p:cNvSpPr>
                <a:spLocks noChangeArrowheads="1"/>
              </p:cNvSpPr>
              <p:nvPr/>
            </p:nvSpPr>
            <p:spPr bwMode="auto">
              <a:xfrm>
                <a:off x="2882" y="2081"/>
                <a:ext cx="385" cy="260"/>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7891" name="Group 3758">
              <a:extLst>
                <a:ext uri="{FF2B5EF4-FFF2-40B4-BE49-F238E27FC236}">
                  <a16:creationId xmlns:a16="http://schemas.microsoft.com/office/drawing/2014/main" id="{27E48393-5F4C-497A-9065-21441ADBB707}"/>
                </a:ext>
              </a:extLst>
            </p:cNvPr>
            <p:cNvGrpSpPr>
              <a:grpSpLocks/>
            </p:cNvGrpSpPr>
            <p:nvPr/>
          </p:nvGrpSpPr>
          <p:grpSpPr bwMode="auto">
            <a:xfrm>
              <a:off x="3074" y="2117"/>
              <a:ext cx="20" cy="93"/>
              <a:chOff x="3074" y="2117"/>
              <a:chExt cx="20" cy="93"/>
            </a:xfrm>
          </p:grpSpPr>
          <p:sp>
            <p:nvSpPr>
              <p:cNvPr id="7986" name="Freeform 3756">
                <a:extLst>
                  <a:ext uri="{FF2B5EF4-FFF2-40B4-BE49-F238E27FC236}">
                    <a16:creationId xmlns:a16="http://schemas.microsoft.com/office/drawing/2014/main" id="{B67A074C-7DCE-4B2C-A8ED-9E264D3E785D}"/>
                  </a:ext>
                </a:extLst>
              </p:cNvPr>
              <p:cNvSpPr>
                <a:spLocks/>
              </p:cNvSpPr>
              <p:nvPr/>
            </p:nvSpPr>
            <p:spPr bwMode="auto">
              <a:xfrm>
                <a:off x="3074" y="2117"/>
                <a:ext cx="20" cy="93"/>
              </a:xfrm>
              <a:custGeom>
                <a:avLst/>
                <a:gdLst>
                  <a:gd name="T0" fmla="*/ 20 w 128"/>
                  <a:gd name="T1" fmla="*/ 2 h 600"/>
                  <a:gd name="T2" fmla="*/ 0 w 128"/>
                  <a:gd name="T3" fmla="*/ 0 h 600"/>
                  <a:gd name="T4" fmla="*/ 0 w 128"/>
                  <a:gd name="T5" fmla="*/ 93 h 600"/>
                  <a:gd name="T6" fmla="*/ 20 w 128"/>
                  <a:gd name="T7" fmla="*/ 2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8" h="600">
                    <a:moveTo>
                      <a:pt x="128" y="15"/>
                    </a:moveTo>
                    <a:cubicBezTo>
                      <a:pt x="96" y="0"/>
                      <a:pt x="48" y="0"/>
                      <a:pt x="0" y="0"/>
                    </a:cubicBezTo>
                    <a:lnTo>
                      <a:pt x="0" y="600"/>
                    </a:lnTo>
                    <a:lnTo>
                      <a:pt x="128" y="15"/>
                    </a:lnTo>
                    <a:close/>
                  </a:path>
                </a:pathLst>
              </a:custGeom>
              <a:solidFill>
                <a:srgbClr val="808080"/>
              </a:solidFill>
              <a:ln w="0">
                <a:solidFill>
                  <a:srgbClr val="000000"/>
                </a:solidFill>
                <a:prstDash val="solid"/>
                <a:round/>
                <a:headEnd/>
                <a:tailEnd/>
              </a:ln>
            </p:spPr>
            <p:txBody>
              <a:bodyPr/>
              <a:lstStyle/>
              <a:p>
                <a:endParaRPr lang="en-GB"/>
              </a:p>
            </p:txBody>
          </p:sp>
          <p:sp>
            <p:nvSpPr>
              <p:cNvPr id="7987" name="Freeform 3757">
                <a:extLst>
                  <a:ext uri="{FF2B5EF4-FFF2-40B4-BE49-F238E27FC236}">
                    <a16:creationId xmlns:a16="http://schemas.microsoft.com/office/drawing/2014/main" id="{0CB05C82-CF71-46F6-84DA-6F74AFF950D5}"/>
                  </a:ext>
                </a:extLst>
              </p:cNvPr>
              <p:cNvSpPr>
                <a:spLocks/>
              </p:cNvSpPr>
              <p:nvPr/>
            </p:nvSpPr>
            <p:spPr bwMode="auto">
              <a:xfrm>
                <a:off x="3074" y="2117"/>
                <a:ext cx="20" cy="93"/>
              </a:xfrm>
              <a:custGeom>
                <a:avLst/>
                <a:gdLst>
                  <a:gd name="T0" fmla="*/ 20 w 128"/>
                  <a:gd name="T1" fmla="*/ 2 h 600"/>
                  <a:gd name="T2" fmla="*/ 0 w 128"/>
                  <a:gd name="T3" fmla="*/ 0 h 600"/>
                  <a:gd name="T4" fmla="*/ 0 w 128"/>
                  <a:gd name="T5" fmla="*/ 93 h 600"/>
                  <a:gd name="T6" fmla="*/ 20 w 128"/>
                  <a:gd name="T7" fmla="*/ 2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8" h="600">
                    <a:moveTo>
                      <a:pt x="128" y="15"/>
                    </a:moveTo>
                    <a:cubicBezTo>
                      <a:pt x="96" y="0"/>
                      <a:pt x="48" y="0"/>
                      <a:pt x="0" y="0"/>
                    </a:cubicBezTo>
                    <a:lnTo>
                      <a:pt x="0" y="600"/>
                    </a:lnTo>
                    <a:lnTo>
                      <a:pt x="128" y="15"/>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7892" name="Group 3761">
              <a:extLst>
                <a:ext uri="{FF2B5EF4-FFF2-40B4-BE49-F238E27FC236}">
                  <a16:creationId xmlns:a16="http://schemas.microsoft.com/office/drawing/2014/main" id="{10AFDFA6-AEE0-4F62-9F66-60A3BCE36AE3}"/>
                </a:ext>
              </a:extLst>
            </p:cNvPr>
            <p:cNvGrpSpPr>
              <a:grpSpLocks/>
            </p:cNvGrpSpPr>
            <p:nvPr/>
          </p:nvGrpSpPr>
          <p:grpSpPr bwMode="auto">
            <a:xfrm>
              <a:off x="3074" y="2120"/>
              <a:ext cx="63" cy="90"/>
              <a:chOff x="3074" y="2120"/>
              <a:chExt cx="63" cy="90"/>
            </a:xfrm>
          </p:grpSpPr>
          <p:sp>
            <p:nvSpPr>
              <p:cNvPr id="7984" name="Freeform 3759">
                <a:extLst>
                  <a:ext uri="{FF2B5EF4-FFF2-40B4-BE49-F238E27FC236}">
                    <a16:creationId xmlns:a16="http://schemas.microsoft.com/office/drawing/2014/main" id="{36C507F1-B934-4D7A-8ABE-C7C595438608}"/>
                  </a:ext>
                </a:extLst>
              </p:cNvPr>
              <p:cNvSpPr>
                <a:spLocks/>
              </p:cNvSpPr>
              <p:nvPr/>
            </p:nvSpPr>
            <p:spPr bwMode="auto">
              <a:xfrm>
                <a:off x="3074" y="2120"/>
                <a:ext cx="63" cy="90"/>
              </a:xfrm>
              <a:custGeom>
                <a:avLst/>
                <a:gdLst>
                  <a:gd name="T0" fmla="*/ 63 w 406"/>
                  <a:gd name="T1" fmla="*/ 21 h 584"/>
                  <a:gd name="T2" fmla="*/ 19 w 406"/>
                  <a:gd name="T3" fmla="*/ 0 h 584"/>
                  <a:gd name="T4" fmla="*/ 0 w 406"/>
                  <a:gd name="T5" fmla="*/ 90 h 584"/>
                  <a:gd name="T6" fmla="*/ 63 w 406"/>
                  <a:gd name="T7" fmla="*/ 21 h 58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06" h="584">
                    <a:moveTo>
                      <a:pt x="406" y="138"/>
                    </a:moveTo>
                    <a:cubicBezTo>
                      <a:pt x="328" y="62"/>
                      <a:pt x="234" y="16"/>
                      <a:pt x="125" y="0"/>
                    </a:cubicBezTo>
                    <a:lnTo>
                      <a:pt x="0" y="584"/>
                    </a:lnTo>
                    <a:lnTo>
                      <a:pt x="406" y="138"/>
                    </a:lnTo>
                    <a:close/>
                  </a:path>
                </a:pathLst>
              </a:custGeom>
              <a:solidFill>
                <a:srgbClr val="C0C0C0"/>
              </a:solidFill>
              <a:ln w="0">
                <a:solidFill>
                  <a:srgbClr val="000000"/>
                </a:solidFill>
                <a:prstDash val="solid"/>
                <a:round/>
                <a:headEnd/>
                <a:tailEnd/>
              </a:ln>
            </p:spPr>
            <p:txBody>
              <a:bodyPr/>
              <a:lstStyle/>
              <a:p>
                <a:endParaRPr lang="en-GB"/>
              </a:p>
            </p:txBody>
          </p:sp>
          <p:sp>
            <p:nvSpPr>
              <p:cNvPr id="7985" name="Freeform 3760">
                <a:extLst>
                  <a:ext uri="{FF2B5EF4-FFF2-40B4-BE49-F238E27FC236}">
                    <a16:creationId xmlns:a16="http://schemas.microsoft.com/office/drawing/2014/main" id="{0B1CA922-E44F-402B-8E1E-043E8AE8B23D}"/>
                  </a:ext>
                </a:extLst>
              </p:cNvPr>
              <p:cNvSpPr>
                <a:spLocks/>
              </p:cNvSpPr>
              <p:nvPr/>
            </p:nvSpPr>
            <p:spPr bwMode="auto">
              <a:xfrm>
                <a:off x="3074" y="2120"/>
                <a:ext cx="63" cy="90"/>
              </a:xfrm>
              <a:custGeom>
                <a:avLst/>
                <a:gdLst>
                  <a:gd name="T0" fmla="*/ 63 w 406"/>
                  <a:gd name="T1" fmla="*/ 21 h 584"/>
                  <a:gd name="T2" fmla="*/ 19 w 406"/>
                  <a:gd name="T3" fmla="*/ 0 h 584"/>
                  <a:gd name="T4" fmla="*/ 0 w 406"/>
                  <a:gd name="T5" fmla="*/ 90 h 584"/>
                  <a:gd name="T6" fmla="*/ 63 w 406"/>
                  <a:gd name="T7" fmla="*/ 21 h 58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06" h="584">
                    <a:moveTo>
                      <a:pt x="406" y="138"/>
                    </a:moveTo>
                    <a:cubicBezTo>
                      <a:pt x="328" y="62"/>
                      <a:pt x="234" y="16"/>
                      <a:pt x="125" y="0"/>
                    </a:cubicBezTo>
                    <a:lnTo>
                      <a:pt x="0" y="584"/>
                    </a:lnTo>
                    <a:lnTo>
                      <a:pt x="406" y="138"/>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7893" name="Group 3764">
              <a:extLst>
                <a:ext uri="{FF2B5EF4-FFF2-40B4-BE49-F238E27FC236}">
                  <a16:creationId xmlns:a16="http://schemas.microsoft.com/office/drawing/2014/main" id="{A5401DFA-9A98-4C1C-857F-56DEBBB79A38}"/>
                </a:ext>
              </a:extLst>
            </p:cNvPr>
            <p:cNvGrpSpPr>
              <a:grpSpLocks/>
            </p:cNvGrpSpPr>
            <p:nvPr/>
          </p:nvGrpSpPr>
          <p:grpSpPr bwMode="auto">
            <a:xfrm>
              <a:off x="3074" y="2141"/>
              <a:ext cx="76" cy="69"/>
              <a:chOff x="3074" y="2141"/>
              <a:chExt cx="76" cy="69"/>
            </a:xfrm>
          </p:grpSpPr>
          <p:sp>
            <p:nvSpPr>
              <p:cNvPr id="7982" name="Freeform 3762">
                <a:extLst>
                  <a:ext uri="{FF2B5EF4-FFF2-40B4-BE49-F238E27FC236}">
                    <a16:creationId xmlns:a16="http://schemas.microsoft.com/office/drawing/2014/main" id="{868D7413-042D-4806-AFAB-CE681399BA9F}"/>
                  </a:ext>
                </a:extLst>
              </p:cNvPr>
              <p:cNvSpPr>
                <a:spLocks/>
              </p:cNvSpPr>
              <p:nvPr/>
            </p:nvSpPr>
            <p:spPr bwMode="auto">
              <a:xfrm>
                <a:off x="3074" y="2141"/>
                <a:ext cx="76" cy="69"/>
              </a:xfrm>
              <a:custGeom>
                <a:avLst/>
                <a:gdLst>
                  <a:gd name="T0" fmla="*/ 76 w 495"/>
                  <a:gd name="T1" fmla="*/ 14 h 445"/>
                  <a:gd name="T2" fmla="*/ 62 w 495"/>
                  <a:gd name="T3" fmla="*/ 0 h 445"/>
                  <a:gd name="T4" fmla="*/ 0 w 495"/>
                  <a:gd name="T5" fmla="*/ 69 h 445"/>
                  <a:gd name="T6" fmla="*/ 76 w 495"/>
                  <a:gd name="T7" fmla="*/ 14 h 44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95" h="445">
                    <a:moveTo>
                      <a:pt x="495" y="92"/>
                    </a:moveTo>
                    <a:cubicBezTo>
                      <a:pt x="464" y="61"/>
                      <a:pt x="433" y="31"/>
                      <a:pt x="402" y="0"/>
                    </a:cubicBezTo>
                    <a:lnTo>
                      <a:pt x="0" y="445"/>
                    </a:lnTo>
                    <a:lnTo>
                      <a:pt x="495" y="92"/>
                    </a:lnTo>
                    <a:close/>
                  </a:path>
                </a:pathLst>
              </a:custGeom>
              <a:solidFill>
                <a:srgbClr val="000000"/>
              </a:solidFill>
              <a:ln w="0">
                <a:solidFill>
                  <a:srgbClr val="000000"/>
                </a:solidFill>
                <a:prstDash val="solid"/>
                <a:round/>
                <a:headEnd/>
                <a:tailEnd/>
              </a:ln>
            </p:spPr>
            <p:txBody>
              <a:bodyPr/>
              <a:lstStyle/>
              <a:p>
                <a:endParaRPr lang="en-GB"/>
              </a:p>
            </p:txBody>
          </p:sp>
          <p:sp>
            <p:nvSpPr>
              <p:cNvPr id="7983" name="Freeform 3763">
                <a:extLst>
                  <a:ext uri="{FF2B5EF4-FFF2-40B4-BE49-F238E27FC236}">
                    <a16:creationId xmlns:a16="http://schemas.microsoft.com/office/drawing/2014/main" id="{E85994E1-DFF9-40EA-9E84-5873BF939BD4}"/>
                  </a:ext>
                </a:extLst>
              </p:cNvPr>
              <p:cNvSpPr>
                <a:spLocks/>
              </p:cNvSpPr>
              <p:nvPr/>
            </p:nvSpPr>
            <p:spPr bwMode="auto">
              <a:xfrm>
                <a:off x="3074" y="2141"/>
                <a:ext cx="76" cy="69"/>
              </a:xfrm>
              <a:custGeom>
                <a:avLst/>
                <a:gdLst>
                  <a:gd name="T0" fmla="*/ 76 w 495"/>
                  <a:gd name="T1" fmla="*/ 14 h 445"/>
                  <a:gd name="T2" fmla="*/ 62 w 495"/>
                  <a:gd name="T3" fmla="*/ 0 h 445"/>
                  <a:gd name="T4" fmla="*/ 0 w 495"/>
                  <a:gd name="T5" fmla="*/ 69 h 445"/>
                  <a:gd name="T6" fmla="*/ 76 w 495"/>
                  <a:gd name="T7" fmla="*/ 14 h 44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95" h="445">
                    <a:moveTo>
                      <a:pt x="495" y="92"/>
                    </a:moveTo>
                    <a:cubicBezTo>
                      <a:pt x="464" y="61"/>
                      <a:pt x="433" y="31"/>
                      <a:pt x="402" y="0"/>
                    </a:cubicBezTo>
                    <a:lnTo>
                      <a:pt x="0" y="445"/>
                    </a:lnTo>
                    <a:lnTo>
                      <a:pt x="495" y="92"/>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7894" name="Group 3767">
              <a:extLst>
                <a:ext uri="{FF2B5EF4-FFF2-40B4-BE49-F238E27FC236}">
                  <a16:creationId xmlns:a16="http://schemas.microsoft.com/office/drawing/2014/main" id="{A5E0286B-5016-4D90-A848-F3F6AD2359D5}"/>
                </a:ext>
              </a:extLst>
            </p:cNvPr>
            <p:cNvGrpSpPr>
              <a:grpSpLocks/>
            </p:cNvGrpSpPr>
            <p:nvPr/>
          </p:nvGrpSpPr>
          <p:grpSpPr bwMode="auto">
            <a:xfrm>
              <a:off x="2982" y="2117"/>
              <a:ext cx="185" cy="185"/>
              <a:chOff x="2982" y="2117"/>
              <a:chExt cx="185" cy="185"/>
            </a:xfrm>
          </p:grpSpPr>
          <p:sp>
            <p:nvSpPr>
              <p:cNvPr id="7980" name="Freeform 3765">
                <a:extLst>
                  <a:ext uri="{FF2B5EF4-FFF2-40B4-BE49-F238E27FC236}">
                    <a16:creationId xmlns:a16="http://schemas.microsoft.com/office/drawing/2014/main" id="{57D4D6B8-2898-4B12-8D5E-94BE044C76B3}"/>
                  </a:ext>
                </a:extLst>
              </p:cNvPr>
              <p:cNvSpPr>
                <a:spLocks/>
              </p:cNvSpPr>
              <p:nvPr/>
            </p:nvSpPr>
            <p:spPr bwMode="auto">
              <a:xfrm>
                <a:off x="2982" y="2117"/>
                <a:ext cx="185" cy="185"/>
              </a:xfrm>
              <a:custGeom>
                <a:avLst/>
                <a:gdLst>
                  <a:gd name="T0" fmla="*/ 90 w 1206"/>
                  <a:gd name="T1" fmla="*/ 0 h 1200"/>
                  <a:gd name="T2" fmla="*/ 0 w 1206"/>
                  <a:gd name="T3" fmla="*/ 90 h 1200"/>
                  <a:gd name="T4" fmla="*/ 93 w 1206"/>
                  <a:gd name="T5" fmla="*/ 185 h 1200"/>
                  <a:gd name="T6" fmla="*/ 185 w 1206"/>
                  <a:gd name="T7" fmla="*/ 93 h 1200"/>
                  <a:gd name="T8" fmla="*/ 168 w 1206"/>
                  <a:gd name="T9" fmla="*/ 38 h 1200"/>
                  <a:gd name="T10" fmla="*/ 93 w 1206"/>
                  <a:gd name="T11" fmla="*/ 93 h 1200"/>
                  <a:gd name="T12" fmla="*/ 90 w 1206"/>
                  <a:gd name="T13" fmla="*/ 0 h 12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6" h="1200">
                    <a:moveTo>
                      <a:pt x="587" y="0"/>
                    </a:moveTo>
                    <a:cubicBezTo>
                      <a:pt x="263" y="0"/>
                      <a:pt x="0" y="261"/>
                      <a:pt x="0" y="584"/>
                    </a:cubicBezTo>
                    <a:cubicBezTo>
                      <a:pt x="0" y="923"/>
                      <a:pt x="263" y="1200"/>
                      <a:pt x="603" y="1200"/>
                    </a:cubicBezTo>
                    <a:cubicBezTo>
                      <a:pt x="927" y="1200"/>
                      <a:pt x="1206" y="923"/>
                      <a:pt x="1206" y="600"/>
                    </a:cubicBezTo>
                    <a:cubicBezTo>
                      <a:pt x="1190" y="477"/>
                      <a:pt x="1159" y="353"/>
                      <a:pt x="1098" y="246"/>
                    </a:cubicBezTo>
                    <a:lnTo>
                      <a:pt x="603" y="600"/>
                    </a:lnTo>
                    <a:lnTo>
                      <a:pt x="587" y="0"/>
                    </a:lnTo>
                    <a:close/>
                  </a:path>
                </a:pathLst>
              </a:custGeom>
              <a:solidFill>
                <a:srgbClr val="FFFFFF"/>
              </a:solidFill>
              <a:ln w="0">
                <a:solidFill>
                  <a:srgbClr val="000000"/>
                </a:solidFill>
                <a:prstDash val="solid"/>
                <a:round/>
                <a:headEnd/>
                <a:tailEnd/>
              </a:ln>
            </p:spPr>
            <p:txBody>
              <a:bodyPr/>
              <a:lstStyle/>
              <a:p>
                <a:endParaRPr lang="en-GB"/>
              </a:p>
            </p:txBody>
          </p:sp>
          <p:sp>
            <p:nvSpPr>
              <p:cNvPr id="7981" name="Freeform 3766">
                <a:extLst>
                  <a:ext uri="{FF2B5EF4-FFF2-40B4-BE49-F238E27FC236}">
                    <a16:creationId xmlns:a16="http://schemas.microsoft.com/office/drawing/2014/main" id="{C18C7E52-1908-42B8-B72A-DB9D396BE2E1}"/>
                  </a:ext>
                </a:extLst>
              </p:cNvPr>
              <p:cNvSpPr>
                <a:spLocks/>
              </p:cNvSpPr>
              <p:nvPr/>
            </p:nvSpPr>
            <p:spPr bwMode="auto">
              <a:xfrm>
                <a:off x="2982" y="2117"/>
                <a:ext cx="185" cy="185"/>
              </a:xfrm>
              <a:custGeom>
                <a:avLst/>
                <a:gdLst>
                  <a:gd name="T0" fmla="*/ 90 w 1206"/>
                  <a:gd name="T1" fmla="*/ 0 h 1200"/>
                  <a:gd name="T2" fmla="*/ 0 w 1206"/>
                  <a:gd name="T3" fmla="*/ 90 h 1200"/>
                  <a:gd name="T4" fmla="*/ 93 w 1206"/>
                  <a:gd name="T5" fmla="*/ 185 h 1200"/>
                  <a:gd name="T6" fmla="*/ 185 w 1206"/>
                  <a:gd name="T7" fmla="*/ 93 h 1200"/>
                  <a:gd name="T8" fmla="*/ 168 w 1206"/>
                  <a:gd name="T9" fmla="*/ 38 h 1200"/>
                  <a:gd name="T10" fmla="*/ 93 w 1206"/>
                  <a:gd name="T11" fmla="*/ 93 h 1200"/>
                  <a:gd name="T12" fmla="*/ 90 w 1206"/>
                  <a:gd name="T13" fmla="*/ 0 h 12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6" h="1200">
                    <a:moveTo>
                      <a:pt x="587" y="0"/>
                    </a:moveTo>
                    <a:cubicBezTo>
                      <a:pt x="263" y="0"/>
                      <a:pt x="0" y="261"/>
                      <a:pt x="0" y="584"/>
                    </a:cubicBezTo>
                    <a:cubicBezTo>
                      <a:pt x="0" y="923"/>
                      <a:pt x="263" y="1200"/>
                      <a:pt x="603" y="1200"/>
                    </a:cubicBezTo>
                    <a:cubicBezTo>
                      <a:pt x="927" y="1200"/>
                      <a:pt x="1206" y="923"/>
                      <a:pt x="1206" y="600"/>
                    </a:cubicBezTo>
                    <a:cubicBezTo>
                      <a:pt x="1190" y="477"/>
                      <a:pt x="1159" y="353"/>
                      <a:pt x="1098" y="246"/>
                    </a:cubicBezTo>
                    <a:lnTo>
                      <a:pt x="603" y="600"/>
                    </a:lnTo>
                    <a:lnTo>
                      <a:pt x="587"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7895" name="Line 3768">
              <a:extLst>
                <a:ext uri="{FF2B5EF4-FFF2-40B4-BE49-F238E27FC236}">
                  <a16:creationId xmlns:a16="http://schemas.microsoft.com/office/drawing/2014/main" id="{B5D99313-8236-4DCF-8E0D-2BFC53F8C2A0}"/>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96" name="Line 3769">
              <a:extLst>
                <a:ext uri="{FF2B5EF4-FFF2-40B4-BE49-F238E27FC236}">
                  <a16:creationId xmlns:a16="http://schemas.microsoft.com/office/drawing/2014/main" id="{61863966-A0DC-4F44-B1FD-D22F1967DB3E}"/>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97" name="Line 3770">
              <a:extLst>
                <a:ext uri="{FF2B5EF4-FFF2-40B4-BE49-F238E27FC236}">
                  <a16:creationId xmlns:a16="http://schemas.microsoft.com/office/drawing/2014/main" id="{E89C250D-30FE-4A28-9CE2-A356D3B7006C}"/>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98" name="Line 3771">
              <a:extLst>
                <a:ext uri="{FF2B5EF4-FFF2-40B4-BE49-F238E27FC236}">
                  <a16:creationId xmlns:a16="http://schemas.microsoft.com/office/drawing/2014/main" id="{CC82E755-1E76-4323-8F06-3CCB543CA0E4}"/>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899" name="Line 3772">
              <a:extLst>
                <a:ext uri="{FF2B5EF4-FFF2-40B4-BE49-F238E27FC236}">
                  <a16:creationId xmlns:a16="http://schemas.microsoft.com/office/drawing/2014/main" id="{2DD7C9FD-0B64-46D4-B92E-3590D6A8F6A5}"/>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00" name="Line 3773">
              <a:extLst>
                <a:ext uri="{FF2B5EF4-FFF2-40B4-BE49-F238E27FC236}">
                  <a16:creationId xmlns:a16="http://schemas.microsoft.com/office/drawing/2014/main" id="{E71866BE-860D-40F1-B638-25911F7BE3D7}"/>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01" name="Line 3774">
              <a:extLst>
                <a:ext uri="{FF2B5EF4-FFF2-40B4-BE49-F238E27FC236}">
                  <a16:creationId xmlns:a16="http://schemas.microsoft.com/office/drawing/2014/main" id="{9E52D902-5120-486F-B8D5-0F9274D48D0D}"/>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02" name="Line 3775">
              <a:extLst>
                <a:ext uri="{FF2B5EF4-FFF2-40B4-BE49-F238E27FC236}">
                  <a16:creationId xmlns:a16="http://schemas.microsoft.com/office/drawing/2014/main" id="{BA9748C5-43A2-4424-8FD0-28146F57A8E6}"/>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03" name="Line 3776">
              <a:extLst>
                <a:ext uri="{FF2B5EF4-FFF2-40B4-BE49-F238E27FC236}">
                  <a16:creationId xmlns:a16="http://schemas.microsoft.com/office/drawing/2014/main" id="{4B7348B1-FEBA-4C66-9AE3-9FF11301C0FF}"/>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04" name="Line 3777">
              <a:extLst>
                <a:ext uri="{FF2B5EF4-FFF2-40B4-BE49-F238E27FC236}">
                  <a16:creationId xmlns:a16="http://schemas.microsoft.com/office/drawing/2014/main" id="{2CB79653-6532-40BA-8661-0470A47F8968}"/>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05" name="Line 3778">
              <a:extLst>
                <a:ext uri="{FF2B5EF4-FFF2-40B4-BE49-F238E27FC236}">
                  <a16:creationId xmlns:a16="http://schemas.microsoft.com/office/drawing/2014/main" id="{F7770D1B-C2D2-4436-9D75-A0E3375B2003}"/>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06" name="Line 3779">
              <a:extLst>
                <a:ext uri="{FF2B5EF4-FFF2-40B4-BE49-F238E27FC236}">
                  <a16:creationId xmlns:a16="http://schemas.microsoft.com/office/drawing/2014/main" id="{479DA2E8-B83A-469B-AA01-D1E5FAA85F94}"/>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07" name="Line 3780">
              <a:extLst>
                <a:ext uri="{FF2B5EF4-FFF2-40B4-BE49-F238E27FC236}">
                  <a16:creationId xmlns:a16="http://schemas.microsoft.com/office/drawing/2014/main" id="{7A91EDFB-0169-4C5E-B882-7DA0A6380A37}"/>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08" name="Line 3781">
              <a:extLst>
                <a:ext uri="{FF2B5EF4-FFF2-40B4-BE49-F238E27FC236}">
                  <a16:creationId xmlns:a16="http://schemas.microsoft.com/office/drawing/2014/main" id="{B636A19D-F92F-48AC-8DD8-50E9B799A128}"/>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09" name="Line 3782">
              <a:extLst>
                <a:ext uri="{FF2B5EF4-FFF2-40B4-BE49-F238E27FC236}">
                  <a16:creationId xmlns:a16="http://schemas.microsoft.com/office/drawing/2014/main" id="{27E5205D-61C0-41DB-88CA-3277B58F5338}"/>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10" name="Line 3783">
              <a:extLst>
                <a:ext uri="{FF2B5EF4-FFF2-40B4-BE49-F238E27FC236}">
                  <a16:creationId xmlns:a16="http://schemas.microsoft.com/office/drawing/2014/main" id="{ADA2A28C-0CAD-48AE-A225-EF83224C5243}"/>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11" name="Line 3784">
              <a:extLst>
                <a:ext uri="{FF2B5EF4-FFF2-40B4-BE49-F238E27FC236}">
                  <a16:creationId xmlns:a16="http://schemas.microsoft.com/office/drawing/2014/main" id="{3A60906B-F156-4372-9BC8-48A0C60518B0}"/>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12" name="Line 3785">
              <a:extLst>
                <a:ext uri="{FF2B5EF4-FFF2-40B4-BE49-F238E27FC236}">
                  <a16:creationId xmlns:a16="http://schemas.microsoft.com/office/drawing/2014/main" id="{DA655F16-3B9B-4F36-AD3E-F22E4EF3BA23}"/>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13" name="Line 3786">
              <a:extLst>
                <a:ext uri="{FF2B5EF4-FFF2-40B4-BE49-F238E27FC236}">
                  <a16:creationId xmlns:a16="http://schemas.microsoft.com/office/drawing/2014/main" id="{1530130E-774A-43E0-B533-B58679C25181}"/>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14" name="Line 3787">
              <a:extLst>
                <a:ext uri="{FF2B5EF4-FFF2-40B4-BE49-F238E27FC236}">
                  <a16:creationId xmlns:a16="http://schemas.microsoft.com/office/drawing/2014/main" id="{1AF442B8-E52E-488B-9B6A-9EFC9C71010B}"/>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15" name="Line 3788">
              <a:extLst>
                <a:ext uri="{FF2B5EF4-FFF2-40B4-BE49-F238E27FC236}">
                  <a16:creationId xmlns:a16="http://schemas.microsoft.com/office/drawing/2014/main" id="{55E11601-7F62-4943-B8EF-D9DBF3F316CA}"/>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16" name="Line 3789">
              <a:extLst>
                <a:ext uri="{FF2B5EF4-FFF2-40B4-BE49-F238E27FC236}">
                  <a16:creationId xmlns:a16="http://schemas.microsoft.com/office/drawing/2014/main" id="{E0853A2F-4989-4448-BC6E-91CC69A3FA81}"/>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17" name="Line 3790">
              <a:extLst>
                <a:ext uri="{FF2B5EF4-FFF2-40B4-BE49-F238E27FC236}">
                  <a16:creationId xmlns:a16="http://schemas.microsoft.com/office/drawing/2014/main" id="{FCDA2AFF-912C-4B16-982B-020C92D22D61}"/>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18" name="Line 3791">
              <a:extLst>
                <a:ext uri="{FF2B5EF4-FFF2-40B4-BE49-F238E27FC236}">
                  <a16:creationId xmlns:a16="http://schemas.microsoft.com/office/drawing/2014/main" id="{D4A14697-ADFC-4CDE-9009-A9D1F6B6AC4F}"/>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19" name="Line 3792">
              <a:extLst>
                <a:ext uri="{FF2B5EF4-FFF2-40B4-BE49-F238E27FC236}">
                  <a16:creationId xmlns:a16="http://schemas.microsoft.com/office/drawing/2014/main" id="{6EFD3C5B-41C6-4F80-80C9-7E3D9FD85092}"/>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20" name="Line 3793">
              <a:extLst>
                <a:ext uri="{FF2B5EF4-FFF2-40B4-BE49-F238E27FC236}">
                  <a16:creationId xmlns:a16="http://schemas.microsoft.com/office/drawing/2014/main" id="{09DC73F6-8D8F-4D30-A2B6-83DAE198F60B}"/>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21" name="Line 3794">
              <a:extLst>
                <a:ext uri="{FF2B5EF4-FFF2-40B4-BE49-F238E27FC236}">
                  <a16:creationId xmlns:a16="http://schemas.microsoft.com/office/drawing/2014/main" id="{913F0C1D-2553-40CD-AC24-CDD482CC391F}"/>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22" name="Line 3795">
              <a:extLst>
                <a:ext uri="{FF2B5EF4-FFF2-40B4-BE49-F238E27FC236}">
                  <a16:creationId xmlns:a16="http://schemas.microsoft.com/office/drawing/2014/main" id="{65B44093-3D67-4DEF-A2CA-AB910ABAB07B}"/>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23" name="Line 3796">
              <a:extLst>
                <a:ext uri="{FF2B5EF4-FFF2-40B4-BE49-F238E27FC236}">
                  <a16:creationId xmlns:a16="http://schemas.microsoft.com/office/drawing/2014/main" id="{E9F2D463-61CF-4160-9E07-1E9077D5F9E3}"/>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24" name="Line 3797">
              <a:extLst>
                <a:ext uri="{FF2B5EF4-FFF2-40B4-BE49-F238E27FC236}">
                  <a16:creationId xmlns:a16="http://schemas.microsoft.com/office/drawing/2014/main" id="{1360E7C0-71DF-45C2-9098-B872FCFC6237}"/>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25" name="Line 3798">
              <a:extLst>
                <a:ext uri="{FF2B5EF4-FFF2-40B4-BE49-F238E27FC236}">
                  <a16:creationId xmlns:a16="http://schemas.microsoft.com/office/drawing/2014/main" id="{591E3397-DFF0-4DA0-B294-25AEDA72A9E3}"/>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26" name="Line 3799">
              <a:extLst>
                <a:ext uri="{FF2B5EF4-FFF2-40B4-BE49-F238E27FC236}">
                  <a16:creationId xmlns:a16="http://schemas.microsoft.com/office/drawing/2014/main" id="{8A67B425-65A0-4ED3-913C-3C1927106FAF}"/>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27" name="Line 3800">
              <a:extLst>
                <a:ext uri="{FF2B5EF4-FFF2-40B4-BE49-F238E27FC236}">
                  <a16:creationId xmlns:a16="http://schemas.microsoft.com/office/drawing/2014/main" id="{7429C7DC-9A64-49E1-AA38-BC9078168906}"/>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28" name="Line 3801">
              <a:extLst>
                <a:ext uri="{FF2B5EF4-FFF2-40B4-BE49-F238E27FC236}">
                  <a16:creationId xmlns:a16="http://schemas.microsoft.com/office/drawing/2014/main" id="{88E09318-0178-4544-BFDE-F611CE9088F0}"/>
                </a:ext>
              </a:extLst>
            </p:cNvPr>
            <p:cNvSpPr>
              <a:spLocks noChangeShapeType="1"/>
            </p:cNvSpPr>
            <p:nvPr/>
          </p:nvSpPr>
          <p:spPr bwMode="auto">
            <a:xfrm flipV="1">
              <a:off x="3074"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29" name="Rectangle 3802">
              <a:extLst>
                <a:ext uri="{FF2B5EF4-FFF2-40B4-BE49-F238E27FC236}">
                  <a16:creationId xmlns:a16="http://schemas.microsoft.com/office/drawing/2014/main" id="{CA3D98D6-F127-47BA-A3B7-6BBE9776A4FB}"/>
                </a:ext>
              </a:extLst>
            </p:cNvPr>
            <p:cNvSpPr>
              <a:spLocks noChangeArrowheads="1"/>
            </p:cNvSpPr>
            <p:nvPr/>
          </p:nvSpPr>
          <p:spPr bwMode="auto">
            <a:xfrm>
              <a:off x="2882" y="2081"/>
              <a:ext cx="385" cy="260"/>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7930" name="Group 3805">
              <a:extLst>
                <a:ext uri="{FF2B5EF4-FFF2-40B4-BE49-F238E27FC236}">
                  <a16:creationId xmlns:a16="http://schemas.microsoft.com/office/drawing/2014/main" id="{973937CF-F964-4FD8-B533-879B648F40C6}"/>
                </a:ext>
              </a:extLst>
            </p:cNvPr>
            <p:cNvGrpSpPr>
              <a:grpSpLocks/>
            </p:cNvGrpSpPr>
            <p:nvPr/>
          </p:nvGrpSpPr>
          <p:grpSpPr bwMode="auto">
            <a:xfrm>
              <a:off x="3288" y="2081"/>
              <a:ext cx="388" cy="262"/>
              <a:chOff x="3288" y="2081"/>
              <a:chExt cx="388" cy="262"/>
            </a:xfrm>
          </p:grpSpPr>
          <p:sp>
            <p:nvSpPr>
              <p:cNvPr id="7978" name="Rectangle 3803">
                <a:extLst>
                  <a:ext uri="{FF2B5EF4-FFF2-40B4-BE49-F238E27FC236}">
                    <a16:creationId xmlns:a16="http://schemas.microsoft.com/office/drawing/2014/main" id="{858F89A3-5094-43C7-8921-7946A651121D}"/>
                  </a:ext>
                </a:extLst>
              </p:cNvPr>
              <p:cNvSpPr>
                <a:spLocks noChangeArrowheads="1"/>
              </p:cNvSpPr>
              <p:nvPr/>
            </p:nvSpPr>
            <p:spPr bwMode="auto">
              <a:xfrm>
                <a:off x="3288" y="2081"/>
                <a:ext cx="388" cy="2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979" name="Rectangle 3804">
                <a:extLst>
                  <a:ext uri="{FF2B5EF4-FFF2-40B4-BE49-F238E27FC236}">
                    <a16:creationId xmlns:a16="http://schemas.microsoft.com/office/drawing/2014/main" id="{9F1E40F7-6DD2-4ABF-BDF0-EAC036695E86}"/>
                  </a:ext>
                </a:extLst>
              </p:cNvPr>
              <p:cNvSpPr>
                <a:spLocks noChangeArrowheads="1"/>
              </p:cNvSpPr>
              <p:nvPr/>
            </p:nvSpPr>
            <p:spPr bwMode="auto">
              <a:xfrm>
                <a:off x="3288" y="2081"/>
                <a:ext cx="388" cy="262"/>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7931" name="Group 3808">
              <a:extLst>
                <a:ext uri="{FF2B5EF4-FFF2-40B4-BE49-F238E27FC236}">
                  <a16:creationId xmlns:a16="http://schemas.microsoft.com/office/drawing/2014/main" id="{B4500D08-63C7-4B93-85E0-EDFC86DDDC4A}"/>
                </a:ext>
              </a:extLst>
            </p:cNvPr>
            <p:cNvGrpSpPr>
              <a:grpSpLocks/>
            </p:cNvGrpSpPr>
            <p:nvPr/>
          </p:nvGrpSpPr>
          <p:grpSpPr bwMode="auto">
            <a:xfrm>
              <a:off x="3481" y="2115"/>
              <a:ext cx="26" cy="95"/>
              <a:chOff x="3481" y="2115"/>
              <a:chExt cx="26" cy="95"/>
            </a:xfrm>
          </p:grpSpPr>
          <p:sp>
            <p:nvSpPr>
              <p:cNvPr id="7976" name="Freeform 3806">
                <a:extLst>
                  <a:ext uri="{FF2B5EF4-FFF2-40B4-BE49-F238E27FC236}">
                    <a16:creationId xmlns:a16="http://schemas.microsoft.com/office/drawing/2014/main" id="{36CC90AC-0971-46E2-B0B4-6B0B5AF085A0}"/>
                  </a:ext>
                </a:extLst>
              </p:cNvPr>
              <p:cNvSpPr>
                <a:spLocks/>
              </p:cNvSpPr>
              <p:nvPr/>
            </p:nvSpPr>
            <p:spPr bwMode="auto">
              <a:xfrm>
                <a:off x="3481" y="2115"/>
                <a:ext cx="26" cy="95"/>
              </a:xfrm>
              <a:custGeom>
                <a:avLst/>
                <a:gdLst>
                  <a:gd name="T0" fmla="*/ 26 w 166"/>
                  <a:gd name="T1" fmla="*/ 5 h 617"/>
                  <a:gd name="T2" fmla="*/ 0 w 166"/>
                  <a:gd name="T3" fmla="*/ 2 h 617"/>
                  <a:gd name="T4" fmla="*/ 0 w 166"/>
                  <a:gd name="T5" fmla="*/ 2 h 617"/>
                  <a:gd name="T6" fmla="*/ 0 w 166"/>
                  <a:gd name="T7" fmla="*/ 95 h 617"/>
                  <a:gd name="T8" fmla="*/ 26 w 166"/>
                  <a:gd name="T9" fmla="*/ 5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6" h="617">
                    <a:moveTo>
                      <a:pt x="166" y="31"/>
                    </a:moveTo>
                    <a:cubicBezTo>
                      <a:pt x="106" y="15"/>
                      <a:pt x="60" y="15"/>
                      <a:pt x="0" y="15"/>
                    </a:cubicBezTo>
                    <a:cubicBezTo>
                      <a:pt x="0" y="0"/>
                      <a:pt x="0" y="15"/>
                      <a:pt x="0" y="15"/>
                    </a:cubicBezTo>
                    <a:lnTo>
                      <a:pt x="0" y="617"/>
                    </a:lnTo>
                    <a:lnTo>
                      <a:pt x="166" y="31"/>
                    </a:lnTo>
                    <a:close/>
                  </a:path>
                </a:pathLst>
              </a:custGeom>
              <a:solidFill>
                <a:srgbClr val="808080"/>
              </a:solidFill>
              <a:ln w="0">
                <a:solidFill>
                  <a:srgbClr val="000000"/>
                </a:solidFill>
                <a:prstDash val="solid"/>
                <a:round/>
                <a:headEnd/>
                <a:tailEnd/>
              </a:ln>
            </p:spPr>
            <p:txBody>
              <a:bodyPr/>
              <a:lstStyle/>
              <a:p>
                <a:endParaRPr lang="en-GB"/>
              </a:p>
            </p:txBody>
          </p:sp>
          <p:sp>
            <p:nvSpPr>
              <p:cNvPr id="7977" name="Freeform 3807">
                <a:extLst>
                  <a:ext uri="{FF2B5EF4-FFF2-40B4-BE49-F238E27FC236}">
                    <a16:creationId xmlns:a16="http://schemas.microsoft.com/office/drawing/2014/main" id="{3033293D-19B6-4C62-8AE5-5E5464C13D30}"/>
                  </a:ext>
                </a:extLst>
              </p:cNvPr>
              <p:cNvSpPr>
                <a:spLocks/>
              </p:cNvSpPr>
              <p:nvPr/>
            </p:nvSpPr>
            <p:spPr bwMode="auto">
              <a:xfrm>
                <a:off x="3481" y="2115"/>
                <a:ext cx="26" cy="95"/>
              </a:xfrm>
              <a:custGeom>
                <a:avLst/>
                <a:gdLst>
                  <a:gd name="T0" fmla="*/ 26 w 166"/>
                  <a:gd name="T1" fmla="*/ 5 h 617"/>
                  <a:gd name="T2" fmla="*/ 0 w 166"/>
                  <a:gd name="T3" fmla="*/ 2 h 617"/>
                  <a:gd name="T4" fmla="*/ 0 w 166"/>
                  <a:gd name="T5" fmla="*/ 2 h 617"/>
                  <a:gd name="T6" fmla="*/ 0 w 166"/>
                  <a:gd name="T7" fmla="*/ 95 h 617"/>
                  <a:gd name="T8" fmla="*/ 26 w 166"/>
                  <a:gd name="T9" fmla="*/ 5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6" h="617">
                    <a:moveTo>
                      <a:pt x="166" y="31"/>
                    </a:moveTo>
                    <a:cubicBezTo>
                      <a:pt x="106" y="15"/>
                      <a:pt x="60" y="15"/>
                      <a:pt x="0" y="15"/>
                    </a:cubicBezTo>
                    <a:cubicBezTo>
                      <a:pt x="0" y="0"/>
                      <a:pt x="0" y="15"/>
                      <a:pt x="0" y="15"/>
                    </a:cubicBezTo>
                    <a:lnTo>
                      <a:pt x="0" y="617"/>
                    </a:lnTo>
                    <a:lnTo>
                      <a:pt x="166" y="31"/>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7932" name="Group 3811">
              <a:extLst>
                <a:ext uri="{FF2B5EF4-FFF2-40B4-BE49-F238E27FC236}">
                  <a16:creationId xmlns:a16="http://schemas.microsoft.com/office/drawing/2014/main" id="{7061E527-444E-4319-9C4E-531B830C80C5}"/>
                </a:ext>
              </a:extLst>
            </p:cNvPr>
            <p:cNvGrpSpPr>
              <a:grpSpLocks/>
            </p:cNvGrpSpPr>
            <p:nvPr/>
          </p:nvGrpSpPr>
          <p:grpSpPr bwMode="auto">
            <a:xfrm>
              <a:off x="3481" y="2120"/>
              <a:ext cx="52" cy="90"/>
              <a:chOff x="3481" y="2120"/>
              <a:chExt cx="52" cy="90"/>
            </a:xfrm>
          </p:grpSpPr>
          <p:sp>
            <p:nvSpPr>
              <p:cNvPr id="7974" name="Freeform 3809">
                <a:extLst>
                  <a:ext uri="{FF2B5EF4-FFF2-40B4-BE49-F238E27FC236}">
                    <a16:creationId xmlns:a16="http://schemas.microsoft.com/office/drawing/2014/main" id="{6DCFF695-A1FE-48E5-A533-A5938C9CB6D8}"/>
                  </a:ext>
                </a:extLst>
              </p:cNvPr>
              <p:cNvSpPr>
                <a:spLocks/>
              </p:cNvSpPr>
              <p:nvPr/>
            </p:nvSpPr>
            <p:spPr bwMode="auto">
              <a:xfrm>
                <a:off x="3481" y="2120"/>
                <a:ext cx="52" cy="90"/>
              </a:xfrm>
              <a:custGeom>
                <a:avLst/>
                <a:gdLst>
                  <a:gd name="T0" fmla="*/ 52 w 338"/>
                  <a:gd name="T1" fmla="*/ 12 h 584"/>
                  <a:gd name="T2" fmla="*/ 26 w 338"/>
                  <a:gd name="T3" fmla="*/ 0 h 584"/>
                  <a:gd name="T4" fmla="*/ 0 w 338"/>
                  <a:gd name="T5" fmla="*/ 90 h 584"/>
                  <a:gd name="T6" fmla="*/ 52 w 338"/>
                  <a:gd name="T7" fmla="*/ 12 h 58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8" h="584">
                    <a:moveTo>
                      <a:pt x="338" y="77"/>
                    </a:moveTo>
                    <a:cubicBezTo>
                      <a:pt x="277" y="46"/>
                      <a:pt x="231" y="16"/>
                      <a:pt x="169" y="0"/>
                    </a:cubicBezTo>
                    <a:lnTo>
                      <a:pt x="0" y="584"/>
                    </a:lnTo>
                    <a:lnTo>
                      <a:pt x="338" y="77"/>
                    </a:lnTo>
                    <a:close/>
                  </a:path>
                </a:pathLst>
              </a:custGeom>
              <a:solidFill>
                <a:srgbClr val="C0C0C0"/>
              </a:solidFill>
              <a:ln w="0">
                <a:solidFill>
                  <a:srgbClr val="000000"/>
                </a:solidFill>
                <a:prstDash val="solid"/>
                <a:round/>
                <a:headEnd/>
                <a:tailEnd/>
              </a:ln>
            </p:spPr>
            <p:txBody>
              <a:bodyPr/>
              <a:lstStyle/>
              <a:p>
                <a:endParaRPr lang="en-GB"/>
              </a:p>
            </p:txBody>
          </p:sp>
          <p:sp>
            <p:nvSpPr>
              <p:cNvPr id="7975" name="Freeform 3810">
                <a:extLst>
                  <a:ext uri="{FF2B5EF4-FFF2-40B4-BE49-F238E27FC236}">
                    <a16:creationId xmlns:a16="http://schemas.microsoft.com/office/drawing/2014/main" id="{467E54A8-F333-437C-96DE-35759F55DEEF}"/>
                  </a:ext>
                </a:extLst>
              </p:cNvPr>
              <p:cNvSpPr>
                <a:spLocks/>
              </p:cNvSpPr>
              <p:nvPr/>
            </p:nvSpPr>
            <p:spPr bwMode="auto">
              <a:xfrm>
                <a:off x="3481" y="2120"/>
                <a:ext cx="52" cy="90"/>
              </a:xfrm>
              <a:custGeom>
                <a:avLst/>
                <a:gdLst>
                  <a:gd name="T0" fmla="*/ 52 w 338"/>
                  <a:gd name="T1" fmla="*/ 12 h 584"/>
                  <a:gd name="T2" fmla="*/ 26 w 338"/>
                  <a:gd name="T3" fmla="*/ 0 h 584"/>
                  <a:gd name="T4" fmla="*/ 0 w 338"/>
                  <a:gd name="T5" fmla="*/ 90 h 584"/>
                  <a:gd name="T6" fmla="*/ 52 w 338"/>
                  <a:gd name="T7" fmla="*/ 12 h 58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8" h="584">
                    <a:moveTo>
                      <a:pt x="338" y="77"/>
                    </a:moveTo>
                    <a:cubicBezTo>
                      <a:pt x="277" y="46"/>
                      <a:pt x="231" y="16"/>
                      <a:pt x="169" y="0"/>
                    </a:cubicBezTo>
                    <a:lnTo>
                      <a:pt x="0" y="584"/>
                    </a:lnTo>
                    <a:lnTo>
                      <a:pt x="338" y="77"/>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7933" name="Group 3814">
              <a:extLst>
                <a:ext uri="{FF2B5EF4-FFF2-40B4-BE49-F238E27FC236}">
                  <a16:creationId xmlns:a16="http://schemas.microsoft.com/office/drawing/2014/main" id="{5C43A27D-AA32-48BB-9F53-E7FC7413C970}"/>
                </a:ext>
              </a:extLst>
            </p:cNvPr>
            <p:cNvGrpSpPr>
              <a:grpSpLocks/>
            </p:cNvGrpSpPr>
            <p:nvPr/>
          </p:nvGrpSpPr>
          <p:grpSpPr bwMode="auto">
            <a:xfrm>
              <a:off x="3481" y="2131"/>
              <a:ext cx="71" cy="79"/>
              <a:chOff x="3481" y="2131"/>
              <a:chExt cx="71" cy="79"/>
            </a:xfrm>
          </p:grpSpPr>
          <p:sp>
            <p:nvSpPr>
              <p:cNvPr id="7972" name="Freeform 3812">
                <a:extLst>
                  <a:ext uri="{FF2B5EF4-FFF2-40B4-BE49-F238E27FC236}">
                    <a16:creationId xmlns:a16="http://schemas.microsoft.com/office/drawing/2014/main" id="{A8F6E144-EC17-4415-B2BF-7CCD5F86EF5A}"/>
                  </a:ext>
                </a:extLst>
              </p:cNvPr>
              <p:cNvSpPr>
                <a:spLocks/>
              </p:cNvSpPr>
              <p:nvPr/>
            </p:nvSpPr>
            <p:spPr bwMode="auto">
              <a:xfrm>
                <a:off x="3481" y="2131"/>
                <a:ext cx="71" cy="79"/>
              </a:xfrm>
              <a:custGeom>
                <a:avLst/>
                <a:gdLst>
                  <a:gd name="T0" fmla="*/ 71 w 461"/>
                  <a:gd name="T1" fmla="*/ 17 h 512"/>
                  <a:gd name="T2" fmla="*/ 52 w 461"/>
                  <a:gd name="T3" fmla="*/ 0 h 512"/>
                  <a:gd name="T4" fmla="*/ 0 w 461"/>
                  <a:gd name="T5" fmla="*/ 79 h 512"/>
                  <a:gd name="T6" fmla="*/ 71 w 461"/>
                  <a:gd name="T7" fmla="*/ 17 h 5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1" h="512">
                    <a:moveTo>
                      <a:pt x="461" y="109"/>
                    </a:moveTo>
                    <a:cubicBezTo>
                      <a:pt x="430" y="62"/>
                      <a:pt x="384" y="31"/>
                      <a:pt x="338" y="0"/>
                    </a:cubicBezTo>
                    <a:lnTo>
                      <a:pt x="0" y="512"/>
                    </a:lnTo>
                    <a:lnTo>
                      <a:pt x="461" y="109"/>
                    </a:lnTo>
                    <a:close/>
                  </a:path>
                </a:pathLst>
              </a:custGeom>
              <a:solidFill>
                <a:srgbClr val="000000"/>
              </a:solidFill>
              <a:ln w="0">
                <a:solidFill>
                  <a:srgbClr val="000000"/>
                </a:solidFill>
                <a:prstDash val="solid"/>
                <a:round/>
                <a:headEnd/>
                <a:tailEnd/>
              </a:ln>
            </p:spPr>
            <p:txBody>
              <a:bodyPr/>
              <a:lstStyle/>
              <a:p>
                <a:endParaRPr lang="en-GB"/>
              </a:p>
            </p:txBody>
          </p:sp>
          <p:sp>
            <p:nvSpPr>
              <p:cNvPr id="7973" name="Freeform 3813">
                <a:extLst>
                  <a:ext uri="{FF2B5EF4-FFF2-40B4-BE49-F238E27FC236}">
                    <a16:creationId xmlns:a16="http://schemas.microsoft.com/office/drawing/2014/main" id="{4BE7F45A-E652-4833-93A0-33A27B4BC7A4}"/>
                  </a:ext>
                </a:extLst>
              </p:cNvPr>
              <p:cNvSpPr>
                <a:spLocks/>
              </p:cNvSpPr>
              <p:nvPr/>
            </p:nvSpPr>
            <p:spPr bwMode="auto">
              <a:xfrm>
                <a:off x="3481" y="2131"/>
                <a:ext cx="71" cy="79"/>
              </a:xfrm>
              <a:custGeom>
                <a:avLst/>
                <a:gdLst>
                  <a:gd name="T0" fmla="*/ 71 w 461"/>
                  <a:gd name="T1" fmla="*/ 17 h 512"/>
                  <a:gd name="T2" fmla="*/ 52 w 461"/>
                  <a:gd name="T3" fmla="*/ 0 h 512"/>
                  <a:gd name="T4" fmla="*/ 0 w 461"/>
                  <a:gd name="T5" fmla="*/ 79 h 512"/>
                  <a:gd name="T6" fmla="*/ 71 w 461"/>
                  <a:gd name="T7" fmla="*/ 17 h 5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1" h="512">
                    <a:moveTo>
                      <a:pt x="461" y="109"/>
                    </a:moveTo>
                    <a:cubicBezTo>
                      <a:pt x="430" y="62"/>
                      <a:pt x="384" y="31"/>
                      <a:pt x="338" y="0"/>
                    </a:cubicBezTo>
                    <a:lnTo>
                      <a:pt x="0" y="512"/>
                    </a:lnTo>
                    <a:lnTo>
                      <a:pt x="461" y="109"/>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7934" name="Group 3817">
              <a:extLst>
                <a:ext uri="{FF2B5EF4-FFF2-40B4-BE49-F238E27FC236}">
                  <a16:creationId xmlns:a16="http://schemas.microsoft.com/office/drawing/2014/main" id="{AA6AE5A1-2B1C-44B2-9DE0-FE69495F5506}"/>
                </a:ext>
              </a:extLst>
            </p:cNvPr>
            <p:cNvGrpSpPr>
              <a:grpSpLocks/>
            </p:cNvGrpSpPr>
            <p:nvPr/>
          </p:nvGrpSpPr>
          <p:grpSpPr bwMode="auto">
            <a:xfrm>
              <a:off x="3388" y="2117"/>
              <a:ext cx="188" cy="188"/>
              <a:chOff x="3388" y="2117"/>
              <a:chExt cx="188" cy="188"/>
            </a:xfrm>
          </p:grpSpPr>
          <p:sp>
            <p:nvSpPr>
              <p:cNvPr id="7970" name="Freeform 3815">
                <a:extLst>
                  <a:ext uri="{FF2B5EF4-FFF2-40B4-BE49-F238E27FC236}">
                    <a16:creationId xmlns:a16="http://schemas.microsoft.com/office/drawing/2014/main" id="{370B0D86-FDEB-4CC1-8F1E-A7708DCD161F}"/>
                  </a:ext>
                </a:extLst>
              </p:cNvPr>
              <p:cNvSpPr>
                <a:spLocks/>
              </p:cNvSpPr>
              <p:nvPr/>
            </p:nvSpPr>
            <p:spPr bwMode="auto">
              <a:xfrm>
                <a:off x="3388" y="2117"/>
                <a:ext cx="188" cy="188"/>
              </a:xfrm>
              <a:custGeom>
                <a:avLst/>
                <a:gdLst>
                  <a:gd name="T0" fmla="*/ 93 w 1222"/>
                  <a:gd name="T1" fmla="*/ 0 h 1216"/>
                  <a:gd name="T2" fmla="*/ 0 w 1222"/>
                  <a:gd name="T3" fmla="*/ 93 h 1216"/>
                  <a:gd name="T4" fmla="*/ 93 w 1222"/>
                  <a:gd name="T5" fmla="*/ 188 h 1216"/>
                  <a:gd name="T6" fmla="*/ 188 w 1222"/>
                  <a:gd name="T7" fmla="*/ 93 h 1216"/>
                  <a:gd name="T8" fmla="*/ 164 w 1222"/>
                  <a:gd name="T9" fmla="*/ 31 h 1216"/>
                  <a:gd name="T10" fmla="*/ 93 w 1222"/>
                  <a:gd name="T11" fmla="*/ 93 h 1216"/>
                  <a:gd name="T12" fmla="*/ 93 w 1222"/>
                  <a:gd name="T13" fmla="*/ 0 h 12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16">
                    <a:moveTo>
                      <a:pt x="603" y="0"/>
                    </a:moveTo>
                    <a:cubicBezTo>
                      <a:pt x="263" y="0"/>
                      <a:pt x="0" y="261"/>
                      <a:pt x="0" y="600"/>
                    </a:cubicBezTo>
                    <a:cubicBezTo>
                      <a:pt x="0" y="939"/>
                      <a:pt x="263" y="1216"/>
                      <a:pt x="603" y="1216"/>
                    </a:cubicBezTo>
                    <a:cubicBezTo>
                      <a:pt x="944" y="1216"/>
                      <a:pt x="1222" y="939"/>
                      <a:pt x="1222" y="600"/>
                    </a:cubicBezTo>
                    <a:cubicBezTo>
                      <a:pt x="1207" y="462"/>
                      <a:pt x="1160" y="308"/>
                      <a:pt x="1068" y="200"/>
                    </a:cubicBezTo>
                    <a:lnTo>
                      <a:pt x="603" y="600"/>
                    </a:lnTo>
                    <a:lnTo>
                      <a:pt x="603" y="0"/>
                    </a:lnTo>
                    <a:close/>
                  </a:path>
                </a:pathLst>
              </a:custGeom>
              <a:solidFill>
                <a:srgbClr val="FFFFFF"/>
              </a:solidFill>
              <a:ln w="0">
                <a:solidFill>
                  <a:srgbClr val="000000"/>
                </a:solidFill>
                <a:prstDash val="solid"/>
                <a:round/>
                <a:headEnd/>
                <a:tailEnd/>
              </a:ln>
            </p:spPr>
            <p:txBody>
              <a:bodyPr/>
              <a:lstStyle/>
              <a:p>
                <a:endParaRPr lang="en-GB"/>
              </a:p>
            </p:txBody>
          </p:sp>
          <p:sp>
            <p:nvSpPr>
              <p:cNvPr id="7971" name="Freeform 3816">
                <a:extLst>
                  <a:ext uri="{FF2B5EF4-FFF2-40B4-BE49-F238E27FC236}">
                    <a16:creationId xmlns:a16="http://schemas.microsoft.com/office/drawing/2014/main" id="{E548E659-D2D0-4421-87C5-E6423DA520B6}"/>
                  </a:ext>
                </a:extLst>
              </p:cNvPr>
              <p:cNvSpPr>
                <a:spLocks/>
              </p:cNvSpPr>
              <p:nvPr/>
            </p:nvSpPr>
            <p:spPr bwMode="auto">
              <a:xfrm>
                <a:off x="3388" y="2117"/>
                <a:ext cx="188" cy="188"/>
              </a:xfrm>
              <a:custGeom>
                <a:avLst/>
                <a:gdLst>
                  <a:gd name="T0" fmla="*/ 93 w 1222"/>
                  <a:gd name="T1" fmla="*/ 0 h 1216"/>
                  <a:gd name="T2" fmla="*/ 0 w 1222"/>
                  <a:gd name="T3" fmla="*/ 93 h 1216"/>
                  <a:gd name="T4" fmla="*/ 93 w 1222"/>
                  <a:gd name="T5" fmla="*/ 188 h 1216"/>
                  <a:gd name="T6" fmla="*/ 188 w 1222"/>
                  <a:gd name="T7" fmla="*/ 93 h 1216"/>
                  <a:gd name="T8" fmla="*/ 164 w 1222"/>
                  <a:gd name="T9" fmla="*/ 31 h 1216"/>
                  <a:gd name="T10" fmla="*/ 93 w 1222"/>
                  <a:gd name="T11" fmla="*/ 93 h 1216"/>
                  <a:gd name="T12" fmla="*/ 93 w 1222"/>
                  <a:gd name="T13" fmla="*/ 0 h 12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16">
                    <a:moveTo>
                      <a:pt x="603" y="0"/>
                    </a:moveTo>
                    <a:cubicBezTo>
                      <a:pt x="263" y="0"/>
                      <a:pt x="0" y="261"/>
                      <a:pt x="0" y="600"/>
                    </a:cubicBezTo>
                    <a:cubicBezTo>
                      <a:pt x="0" y="939"/>
                      <a:pt x="263" y="1216"/>
                      <a:pt x="603" y="1216"/>
                    </a:cubicBezTo>
                    <a:cubicBezTo>
                      <a:pt x="944" y="1216"/>
                      <a:pt x="1222" y="939"/>
                      <a:pt x="1222" y="600"/>
                    </a:cubicBezTo>
                    <a:cubicBezTo>
                      <a:pt x="1207" y="462"/>
                      <a:pt x="1160" y="308"/>
                      <a:pt x="1068" y="200"/>
                    </a:cubicBezTo>
                    <a:lnTo>
                      <a:pt x="603" y="600"/>
                    </a:lnTo>
                    <a:lnTo>
                      <a:pt x="603"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7935" name="Line 3818">
              <a:extLst>
                <a:ext uri="{FF2B5EF4-FFF2-40B4-BE49-F238E27FC236}">
                  <a16:creationId xmlns:a16="http://schemas.microsoft.com/office/drawing/2014/main" id="{39C1ADF9-9753-426D-8B15-87E4D69B2E54}"/>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36" name="Line 3819">
              <a:extLst>
                <a:ext uri="{FF2B5EF4-FFF2-40B4-BE49-F238E27FC236}">
                  <a16:creationId xmlns:a16="http://schemas.microsoft.com/office/drawing/2014/main" id="{5DDA17D2-A3AB-4D27-961C-5C42658C4AAD}"/>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37" name="Line 3820">
              <a:extLst>
                <a:ext uri="{FF2B5EF4-FFF2-40B4-BE49-F238E27FC236}">
                  <a16:creationId xmlns:a16="http://schemas.microsoft.com/office/drawing/2014/main" id="{FC44076D-1A9F-430B-94D4-FCE7BD138D9A}"/>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38" name="Line 3821">
              <a:extLst>
                <a:ext uri="{FF2B5EF4-FFF2-40B4-BE49-F238E27FC236}">
                  <a16:creationId xmlns:a16="http://schemas.microsoft.com/office/drawing/2014/main" id="{BC9C3440-C6BB-43CB-947B-195B4489A7D2}"/>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39" name="Line 3822">
              <a:extLst>
                <a:ext uri="{FF2B5EF4-FFF2-40B4-BE49-F238E27FC236}">
                  <a16:creationId xmlns:a16="http://schemas.microsoft.com/office/drawing/2014/main" id="{C9391C50-9C03-4937-8D9D-6255C2C87590}"/>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40" name="Line 3823">
              <a:extLst>
                <a:ext uri="{FF2B5EF4-FFF2-40B4-BE49-F238E27FC236}">
                  <a16:creationId xmlns:a16="http://schemas.microsoft.com/office/drawing/2014/main" id="{3F67C376-60B3-4632-B6EF-D92B765D27BE}"/>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41" name="Line 3824">
              <a:extLst>
                <a:ext uri="{FF2B5EF4-FFF2-40B4-BE49-F238E27FC236}">
                  <a16:creationId xmlns:a16="http://schemas.microsoft.com/office/drawing/2014/main" id="{E9BE6A61-056B-44FB-92AE-E6C9FAC1D46C}"/>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42" name="Line 3825">
              <a:extLst>
                <a:ext uri="{FF2B5EF4-FFF2-40B4-BE49-F238E27FC236}">
                  <a16:creationId xmlns:a16="http://schemas.microsoft.com/office/drawing/2014/main" id="{58A06B40-09A1-4E4A-BE69-6A920DFF5FDF}"/>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43" name="Line 3826">
              <a:extLst>
                <a:ext uri="{FF2B5EF4-FFF2-40B4-BE49-F238E27FC236}">
                  <a16:creationId xmlns:a16="http://schemas.microsoft.com/office/drawing/2014/main" id="{35DA2F0A-9E45-4069-85E3-821AA0D1A415}"/>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44" name="Line 3827">
              <a:extLst>
                <a:ext uri="{FF2B5EF4-FFF2-40B4-BE49-F238E27FC236}">
                  <a16:creationId xmlns:a16="http://schemas.microsoft.com/office/drawing/2014/main" id="{70FF186C-CBDD-422B-AB00-C2297FA337C9}"/>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45" name="Line 3828">
              <a:extLst>
                <a:ext uri="{FF2B5EF4-FFF2-40B4-BE49-F238E27FC236}">
                  <a16:creationId xmlns:a16="http://schemas.microsoft.com/office/drawing/2014/main" id="{2FFE6757-B501-4967-892E-6484AEFE6E77}"/>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46" name="Line 3829">
              <a:extLst>
                <a:ext uri="{FF2B5EF4-FFF2-40B4-BE49-F238E27FC236}">
                  <a16:creationId xmlns:a16="http://schemas.microsoft.com/office/drawing/2014/main" id="{7B37593C-F3EA-4CE3-80BA-E2B7E04CF67C}"/>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47" name="Line 3830">
              <a:extLst>
                <a:ext uri="{FF2B5EF4-FFF2-40B4-BE49-F238E27FC236}">
                  <a16:creationId xmlns:a16="http://schemas.microsoft.com/office/drawing/2014/main" id="{D040B978-C3FC-4048-8B84-BB2A4FC61D01}"/>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48" name="Line 3831">
              <a:extLst>
                <a:ext uri="{FF2B5EF4-FFF2-40B4-BE49-F238E27FC236}">
                  <a16:creationId xmlns:a16="http://schemas.microsoft.com/office/drawing/2014/main" id="{A4788C7B-42E5-4B84-B183-CA6D9F4E1498}"/>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49" name="Line 3832">
              <a:extLst>
                <a:ext uri="{FF2B5EF4-FFF2-40B4-BE49-F238E27FC236}">
                  <a16:creationId xmlns:a16="http://schemas.microsoft.com/office/drawing/2014/main" id="{E26AB0FE-4E28-4DCE-9E63-A79AB106A862}"/>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50" name="Line 3833">
              <a:extLst>
                <a:ext uri="{FF2B5EF4-FFF2-40B4-BE49-F238E27FC236}">
                  <a16:creationId xmlns:a16="http://schemas.microsoft.com/office/drawing/2014/main" id="{2E003E0F-DFAC-401E-9ED6-5C45F443ABB3}"/>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51" name="Line 3834">
              <a:extLst>
                <a:ext uri="{FF2B5EF4-FFF2-40B4-BE49-F238E27FC236}">
                  <a16:creationId xmlns:a16="http://schemas.microsoft.com/office/drawing/2014/main" id="{C35A3AB4-E49E-401F-980B-92A4AFD0FD26}"/>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52" name="Line 3835">
              <a:extLst>
                <a:ext uri="{FF2B5EF4-FFF2-40B4-BE49-F238E27FC236}">
                  <a16:creationId xmlns:a16="http://schemas.microsoft.com/office/drawing/2014/main" id="{D2A2C85B-D9F8-4C33-AE6C-387590AEF945}"/>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53" name="Line 3836">
              <a:extLst>
                <a:ext uri="{FF2B5EF4-FFF2-40B4-BE49-F238E27FC236}">
                  <a16:creationId xmlns:a16="http://schemas.microsoft.com/office/drawing/2014/main" id="{521B7946-E1E2-4F08-90AF-83CCA01F74B6}"/>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54" name="Line 3837">
              <a:extLst>
                <a:ext uri="{FF2B5EF4-FFF2-40B4-BE49-F238E27FC236}">
                  <a16:creationId xmlns:a16="http://schemas.microsoft.com/office/drawing/2014/main" id="{76000AA5-5104-453C-9EAC-0E7A3EEB22BE}"/>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55" name="Line 3838">
              <a:extLst>
                <a:ext uri="{FF2B5EF4-FFF2-40B4-BE49-F238E27FC236}">
                  <a16:creationId xmlns:a16="http://schemas.microsoft.com/office/drawing/2014/main" id="{90AFE4AF-97D8-434D-9014-F06EDD8EC536}"/>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56" name="Line 3839">
              <a:extLst>
                <a:ext uri="{FF2B5EF4-FFF2-40B4-BE49-F238E27FC236}">
                  <a16:creationId xmlns:a16="http://schemas.microsoft.com/office/drawing/2014/main" id="{82E77B96-5E56-4F1E-A025-4127205937FF}"/>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57" name="Line 3840">
              <a:extLst>
                <a:ext uri="{FF2B5EF4-FFF2-40B4-BE49-F238E27FC236}">
                  <a16:creationId xmlns:a16="http://schemas.microsoft.com/office/drawing/2014/main" id="{D2CC8FAF-BA58-4BE5-9289-E3C94610C0E4}"/>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58" name="Line 3841">
              <a:extLst>
                <a:ext uri="{FF2B5EF4-FFF2-40B4-BE49-F238E27FC236}">
                  <a16:creationId xmlns:a16="http://schemas.microsoft.com/office/drawing/2014/main" id="{1E6FA838-A750-4E18-A483-2029723F898A}"/>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59" name="Line 3842">
              <a:extLst>
                <a:ext uri="{FF2B5EF4-FFF2-40B4-BE49-F238E27FC236}">
                  <a16:creationId xmlns:a16="http://schemas.microsoft.com/office/drawing/2014/main" id="{F5FC47FB-3179-45BD-9028-0476BF2F5C9E}"/>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60" name="Line 3843">
              <a:extLst>
                <a:ext uri="{FF2B5EF4-FFF2-40B4-BE49-F238E27FC236}">
                  <a16:creationId xmlns:a16="http://schemas.microsoft.com/office/drawing/2014/main" id="{0676E246-9141-4FAD-8C45-3FDCA4E79623}"/>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61" name="Line 3844">
              <a:extLst>
                <a:ext uri="{FF2B5EF4-FFF2-40B4-BE49-F238E27FC236}">
                  <a16:creationId xmlns:a16="http://schemas.microsoft.com/office/drawing/2014/main" id="{A7964077-3939-44C2-87E3-C260E44B1CF1}"/>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62" name="Line 3845">
              <a:extLst>
                <a:ext uri="{FF2B5EF4-FFF2-40B4-BE49-F238E27FC236}">
                  <a16:creationId xmlns:a16="http://schemas.microsoft.com/office/drawing/2014/main" id="{D1B2A1E4-B2BF-48DB-8264-BF183B8AA61B}"/>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63" name="Line 3846">
              <a:extLst>
                <a:ext uri="{FF2B5EF4-FFF2-40B4-BE49-F238E27FC236}">
                  <a16:creationId xmlns:a16="http://schemas.microsoft.com/office/drawing/2014/main" id="{85F5383A-B3C8-4BE1-98A5-2151796C08F6}"/>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64" name="Line 3847">
              <a:extLst>
                <a:ext uri="{FF2B5EF4-FFF2-40B4-BE49-F238E27FC236}">
                  <a16:creationId xmlns:a16="http://schemas.microsoft.com/office/drawing/2014/main" id="{D7668382-A4E0-4D12-83D9-C81156EFCA9A}"/>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65" name="Line 3848">
              <a:extLst>
                <a:ext uri="{FF2B5EF4-FFF2-40B4-BE49-F238E27FC236}">
                  <a16:creationId xmlns:a16="http://schemas.microsoft.com/office/drawing/2014/main" id="{088589FC-763B-41EB-80A2-7D282BA5A48E}"/>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66" name="Line 3849">
              <a:extLst>
                <a:ext uri="{FF2B5EF4-FFF2-40B4-BE49-F238E27FC236}">
                  <a16:creationId xmlns:a16="http://schemas.microsoft.com/office/drawing/2014/main" id="{8B995E02-A0D4-4E23-B7F7-6410E7FBBD50}"/>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67" name="Line 3850">
              <a:extLst>
                <a:ext uri="{FF2B5EF4-FFF2-40B4-BE49-F238E27FC236}">
                  <a16:creationId xmlns:a16="http://schemas.microsoft.com/office/drawing/2014/main" id="{895C9D92-4CA7-4290-A05E-62A0753507D7}"/>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68" name="Line 3851">
              <a:extLst>
                <a:ext uri="{FF2B5EF4-FFF2-40B4-BE49-F238E27FC236}">
                  <a16:creationId xmlns:a16="http://schemas.microsoft.com/office/drawing/2014/main" id="{03E09DB6-C640-4E2B-84A3-A1F7CC05D3B0}"/>
                </a:ext>
              </a:extLst>
            </p:cNvPr>
            <p:cNvSpPr>
              <a:spLocks noChangeShapeType="1"/>
            </p:cNvSpPr>
            <p:nvPr/>
          </p:nvSpPr>
          <p:spPr bwMode="auto">
            <a:xfrm flipV="1">
              <a:off x="3481" y="2117"/>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969" name="Rectangle 3852">
              <a:extLst>
                <a:ext uri="{FF2B5EF4-FFF2-40B4-BE49-F238E27FC236}">
                  <a16:creationId xmlns:a16="http://schemas.microsoft.com/office/drawing/2014/main" id="{6591CC00-CBAD-4E8C-9BDF-FF95BE6B133E}"/>
                </a:ext>
              </a:extLst>
            </p:cNvPr>
            <p:cNvSpPr>
              <a:spLocks noChangeArrowheads="1"/>
            </p:cNvSpPr>
            <p:nvPr/>
          </p:nvSpPr>
          <p:spPr bwMode="auto">
            <a:xfrm>
              <a:off x="3288" y="2081"/>
              <a:ext cx="388" cy="262"/>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4841" name="Group 3856">
            <a:extLst>
              <a:ext uri="{FF2B5EF4-FFF2-40B4-BE49-F238E27FC236}">
                <a16:creationId xmlns:a16="http://schemas.microsoft.com/office/drawing/2014/main" id="{D2D77192-F577-47BE-BA13-38D499229511}"/>
              </a:ext>
            </a:extLst>
          </p:cNvPr>
          <p:cNvGrpSpPr>
            <a:grpSpLocks/>
          </p:cNvGrpSpPr>
          <p:nvPr/>
        </p:nvGrpSpPr>
        <p:grpSpPr bwMode="auto">
          <a:xfrm>
            <a:off x="5873750" y="3036888"/>
            <a:ext cx="614363" cy="415925"/>
            <a:chOff x="3700" y="2081"/>
            <a:chExt cx="387" cy="262"/>
          </a:xfrm>
        </p:grpSpPr>
        <p:sp>
          <p:nvSpPr>
            <p:cNvPr id="7768" name="Rectangle 3854">
              <a:extLst>
                <a:ext uri="{FF2B5EF4-FFF2-40B4-BE49-F238E27FC236}">
                  <a16:creationId xmlns:a16="http://schemas.microsoft.com/office/drawing/2014/main" id="{5FF4D392-3D23-4023-9419-5DF6FB500DB8}"/>
                </a:ext>
              </a:extLst>
            </p:cNvPr>
            <p:cNvSpPr>
              <a:spLocks noChangeArrowheads="1"/>
            </p:cNvSpPr>
            <p:nvPr/>
          </p:nvSpPr>
          <p:spPr bwMode="auto">
            <a:xfrm>
              <a:off x="3700" y="2081"/>
              <a:ext cx="387" cy="2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769" name="Rectangle 3855">
              <a:extLst>
                <a:ext uri="{FF2B5EF4-FFF2-40B4-BE49-F238E27FC236}">
                  <a16:creationId xmlns:a16="http://schemas.microsoft.com/office/drawing/2014/main" id="{70016AC2-B0B8-44E9-BF29-66067919DB69}"/>
                </a:ext>
              </a:extLst>
            </p:cNvPr>
            <p:cNvSpPr>
              <a:spLocks noChangeArrowheads="1"/>
            </p:cNvSpPr>
            <p:nvPr/>
          </p:nvSpPr>
          <p:spPr bwMode="auto">
            <a:xfrm>
              <a:off x="3700" y="2081"/>
              <a:ext cx="387" cy="262"/>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4842" name="Group 3859">
            <a:extLst>
              <a:ext uri="{FF2B5EF4-FFF2-40B4-BE49-F238E27FC236}">
                <a16:creationId xmlns:a16="http://schemas.microsoft.com/office/drawing/2014/main" id="{BDEA54B5-DEBE-45C9-BB94-3880CB814A6C}"/>
              </a:ext>
            </a:extLst>
          </p:cNvPr>
          <p:cNvGrpSpPr>
            <a:grpSpLocks/>
          </p:cNvGrpSpPr>
          <p:nvPr/>
        </p:nvGrpSpPr>
        <p:grpSpPr bwMode="auto">
          <a:xfrm>
            <a:off x="6178550" y="3090863"/>
            <a:ext cx="15875" cy="150812"/>
            <a:chOff x="3892" y="2115"/>
            <a:chExt cx="10" cy="95"/>
          </a:xfrm>
        </p:grpSpPr>
        <p:sp>
          <p:nvSpPr>
            <p:cNvPr id="7766" name="Freeform 3857">
              <a:extLst>
                <a:ext uri="{FF2B5EF4-FFF2-40B4-BE49-F238E27FC236}">
                  <a16:creationId xmlns:a16="http://schemas.microsoft.com/office/drawing/2014/main" id="{854D7DDF-C525-4652-93EB-A5EF8F9DFA7D}"/>
                </a:ext>
              </a:extLst>
            </p:cNvPr>
            <p:cNvSpPr>
              <a:spLocks/>
            </p:cNvSpPr>
            <p:nvPr/>
          </p:nvSpPr>
          <p:spPr bwMode="auto">
            <a:xfrm>
              <a:off x="3892" y="2115"/>
              <a:ext cx="10" cy="95"/>
            </a:xfrm>
            <a:custGeom>
              <a:avLst/>
              <a:gdLst>
                <a:gd name="T0" fmla="*/ 10 w 67"/>
                <a:gd name="T1" fmla="*/ 2 h 617"/>
                <a:gd name="T2" fmla="*/ 0 w 67"/>
                <a:gd name="T3" fmla="*/ 2 h 617"/>
                <a:gd name="T4" fmla="*/ 0 w 67"/>
                <a:gd name="T5" fmla="*/ 2 h 617"/>
                <a:gd name="T6" fmla="*/ 0 w 67"/>
                <a:gd name="T7" fmla="*/ 95 h 617"/>
                <a:gd name="T8" fmla="*/ 10 w 67"/>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 h="617">
                  <a:moveTo>
                    <a:pt x="67" y="15"/>
                  </a:moveTo>
                  <a:cubicBezTo>
                    <a:pt x="50" y="15"/>
                    <a:pt x="17" y="15"/>
                    <a:pt x="0" y="15"/>
                  </a:cubicBezTo>
                  <a:cubicBezTo>
                    <a:pt x="0" y="0"/>
                    <a:pt x="0" y="15"/>
                    <a:pt x="0" y="15"/>
                  </a:cubicBezTo>
                  <a:lnTo>
                    <a:pt x="0" y="617"/>
                  </a:lnTo>
                  <a:lnTo>
                    <a:pt x="67" y="15"/>
                  </a:lnTo>
                  <a:close/>
                </a:path>
              </a:pathLst>
            </a:custGeom>
            <a:solidFill>
              <a:srgbClr val="808080"/>
            </a:solidFill>
            <a:ln w="0">
              <a:solidFill>
                <a:srgbClr val="000000"/>
              </a:solidFill>
              <a:prstDash val="solid"/>
              <a:round/>
              <a:headEnd/>
              <a:tailEnd/>
            </a:ln>
          </p:spPr>
          <p:txBody>
            <a:bodyPr/>
            <a:lstStyle/>
            <a:p>
              <a:endParaRPr lang="en-GB"/>
            </a:p>
          </p:txBody>
        </p:sp>
        <p:sp>
          <p:nvSpPr>
            <p:cNvPr id="7767" name="Freeform 3858">
              <a:extLst>
                <a:ext uri="{FF2B5EF4-FFF2-40B4-BE49-F238E27FC236}">
                  <a16:creationId xmlns:a16="http://schemas.microsoft.com/office/drawing/2014/main" id="{EF8699BA-E8A0-49F7-9BD7-C3110F6D2358}"/>
                </a:ext>
              </a:extLst>
            </p:cNvPr>
            <p:cNvSpPr>
              <a:spLocks/>
            </p:cNvSpPr>
            <p:nvPr/>
          </p:nvSpPr>
          <p:spPr bwMode="auto">
            <a:xfrm>
              <a:off x="3892" y="2115"/>
              <a:ext cx="10" cy="95"/>
            </a:xfrm>
            <a:custGeom>
              <a:avLst/>
              <a:gdLst>
                <a:gd name="T0" fmla="*/ 10 w 67"/>
                <a:gd name="T1" fmla="*/ 2 h 617"/>
                <a:gd name="T2" fmla="*/ 0 w 67"/>
                <a:gd name="T3" fmla="*/ 2 h 617"/>
                <a:gd name="T4" fmla="*/ 0 w 67"/>
                <a:gd name="T5" fmla="*/ 2 h 617"/>
                <a:gd name="T6" fmla="*/ 0 w 67"/>
                <a:gd name="T7" fmla="*/ 95 h 617"/>
                <a:gd name="T8" fmla="*/ 10 w 67"/>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 h="617">
                  <a:moveTo>
                    <a:pt x="67" y="15"/>
                  </a:moveTo>
                  <a:cubicBezTo>
                    <a:pt x="50" y="15"/>
                    <a:pt x="17" y="15"/>
                    <a:pt x="0" y="15"/>
                  </a:cubicBezTo>
                  <a:cubicBezTo>
                    <a:pt x="0" y="0"/>
                    <a:pt x="0" y="15"/>
                    <a:pt x="0" y="15"/>
                  </a:cubicBezTo>
                  <a:lnTo>
                    <a:pt x="0" y="617"/>
                  </a:lnTo>
                  <a:lnTo>
                    <a:pt x="67" y="15"/>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843" name="Group 3862">
            <a:extLst>
              <a:ext uri="{FF2B5EF4-FFF2-40B4-BE49-F238E27FC236}">
                <a16:creationId xmlns:a16="http://schemas.microsoft.com/office/drawing/2014/main" id="{A8487167-D059-4400-BDD5-FCD924443F7E}"/>
              </a:ext>
            </a:extLst>
          </p:cNvPr>
          <p:cNvGrpSpPr>
            <a:grpSpLocks/>
          </p:cNvGrpSpPr>
          <p:nvPr/>
        </p:nvGrpSpPr>
        <p:grpSpPr bwMode="auto">
          <a:xfrm>
            <a:off x="6178550" y="3094038"/>
            <a:ext cx="125413" cy="147637"/>
            <a:chOff x="3892" y="2117"/>
            <a:chExt cx="79" cy="93"/>
          </a:xfrm>
        </p:grpSpPr>
        <p:sp>
          <p:nvSpPr>
            <p:cNvPr id="7764" name="Freeform 3860">
              <a:extLst>
                <a:ext uri="{FF2B5EF4-FFF2-40B4-BE49-F238E27FC236}">
                  <a16:creationId xmlns:a16="http://schemas.microsoft.com/office/drawing/2014/main" id="{0F82E50F-C155-427B-98DC-1D0ADA84AA6C}"/>
                </a:ext>
              </a:extLst>
            </p:cNvPr>
            <p:cNvSpPr>
              <a:spLocks/>
            </p:cNvSpPr>
            <p:nvPr/>
          </p:nvSpPr>
          <p:spPr bwMode="auto">
            <a:xfrm>
              <a:off x="3892" y="2117"/>
              <a:ext cx="79" cy="93"/>
            </a:xfrm>
            <a:custGeom>
              <a:avLst/>
              <a:gdLst>
                <a:gd name="T0" fmla="*/ 79 w 511"/>
                <a:gd name="T1" fmla="*/ 43 h 600"/>
                <a:gd name="T2" fmla="*/ 10 w 511"/>
                <a:gd name="T3" fmla="*/ 0 h 600"/>
                <a:gd name="T4" fmla="*/ 0 w 511"/>
                <a:gd name="T5" fmla="*/ 93 h 600"/>
                <a:gd name="T6" fmla="*/ 79 w 511"/>
                <a:gd name="T7" fmla="*/ 43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11" h="600">
                  <a:moveTo>
                    <a:pt x="511" y="277"/>
                  </a:moveTo>
                  <a:cubicBezTo>
                    <a:pt x="418" y="123"/>
                    <a:pt x="248" y="15"/>
                    <a:pt x="62" y="0"/>
                  </a:cubicBezTo>
                  <a:lnTo>
                    <a:pt x="0" y="600"/>
                  </a:lnTo>
                  <a:lnTo>
                    <a:pt x="511" y="277"/>
                  </a:lnTo>
                  <a:close/>
                </a:path>
              </a:pathLst>
            </a:custGeom>
            <a:solidFill>
              <a:srgbClr val="C0C0C0"/>
            </a:solidFill>
            <a:ln w="0">
              <a:solidFill>
                <a:srgbClr val="000000"/>
              </a:solidFill>
              <a:prstDash val="solid"/>
              <a:round/>
              <a:headEnd/>
              <a:tailEnd/>
            </a:ln>
          </p:spPr>
          <p:txBody>
            <a:bodyPr/>
            <a:lstStyle/>
            <a:p>
              <a:endParaRPr lang="en-GB"/>
            </a:p>
          </p:txBody>
        </p:sp>
        <p:sp>
          <p:nvSpPr>
            <p:cNvPr id="7765" name="Freeform 3861">
              <a:extLst>
                <a:ext uri="{FF2B5EF4-FFF2-40B4-BE49-F238E27FC236}">
                  <a16:creationId xmlns:a16="http://schemas.microsoft.com/office/drawing/2014/main" id="{DB9F7141-111E-4C1F-BA90-CD63BDCE14DD}"/>
                </a:ext>
              </a:extLst>
            </p:cNvPr>
            <p:cNvSpPr>
              <a:spLocks/>
            </p:cNvSpPr>
            <p:nvPr/>
          </p:nvSpPr>
          <p:spPr bwMode="auto">
            <a:xfrm>
              <a:off x="3892" y="2117"/>
              <a:ext cx="79" cy="93"/>
            </a:xfrm>
            <a:custGeom>
              <a:avLst/>
              <a:gdLst>
                <a:gd name="T0" fmla="*/ 79 w 511"/>
                <a:gd name="T1" fmla="*/ 43 h 600"/>
                <a:gd name="T2" fmla="*/ 10 w 511"/>
                <a:gd name="T3" fmla="*/ 0 h 600"/>
                <a:gd name="T4" fmla="*/ 0 w 511"/>
                <a:gd name="T5" fmla="*/ 93 h 600"/>
                <a:gd name="T6" fmla="*/ 79 w 511"/>
                <a:gd name="T7" fmla="*/ 43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11" h="600">
                  <a:moveTo>
                    <a:pt x="511" y="277"/>
                  </a:moveTo>
                  <a:cubicBezTo>
                    <a:pt x="418" y="123"/>
                    <a:pt x="248" y="15"/>
                    <a:pt x="62" y="0"/>
                  </a:cubicBezTo>
                  <a:lnTo>
                    <a:pt x="0" y="600"/>
                  </a:lnTo>
                  <a:lnTo>
                    <a:pt x="511" y="277"/>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844" name="Group 3865">
            <a:extLst>
              <a:ext uri="{FF2B5EF4-FFF2-40B4-BE49-F238E27FC236}">
                <a16:creationId xmlns:a16="http://schemas.microsoft.com/office/drawing/2014/main" id="{B18F40ED-6DD6-476D-A061-DA9527ADB8A5}"/>
              </a:ext>
            </a:extLst>
          </p:cNvPr>
          <p:cNvGrpSpPr>
            <a:grpSpLocks/>
          </p:cNvGrpSpPr>
          <p:nvPr/>
        </p:nvGrpSpPr>
        <p:grpSpPr bwMode="auto">
          <a:xfrm>
            <a:off x="6178550" y="3162300"/>
            <a:ext cx="144463" cy="79375"/>
            <a:chOff x="3892" y="2160"/>
            <a:chExt cx="91" cy="50"/>
          </a:xfrm>
        </p:grpSpPr>
        <p:sp>
          <p:nvSpPr>
            <p:cNvPr id="7762" name="Freeform 3863">
              <a:extLst>
                <a:ext uri="{FF2B5EF4-FFF2-40B4-BE49-F238E27FC236}">
                  <a16:creationId xmlns:a16="http://schemas.microsoft.com/office/drawing/2014/main" id="{41064CB7-F8DC-4FAC-9C36-95AE2227CAD6}"/>
                </a:ext>
              </a:extLst>
            </p:cNvPr>
            <p:cNvSpPr>
              <a:spLocks/>
            </p:cNvSpPr>
            <p:nvPr/>
          </p:nvSpPr>
          <p:spPr bwMode="auto">
            <a:xfrm>
              <a:off x="3892" y="2160"/>
              <a:ext cx="91" cy="50"/>
            </a:xfrm>
            <a:custGeom>
              <a:avLst/>
              <a:gdLst>
                <a:gd name="T0" fmla="*/ 91 w 589"/>
                <a:gd name="T1" fmla="*/ 26 h 323"/>
                <a:gd name="T2" fmla="*/ 79 w 589"/>
                <a:gd name="T3" fmla="*/ 0 h 323"/>
                <a:gd name="T4" fmla="*/ 0 w 589"/>
                <a:gd name="T5" fmla="*/ 50 h 323"/>
                <a:gd name="T6" fmla="*/ 91 w 589"/>
                <a:gd name="T7" fmla="*/ 26 h 3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89" h="323">
                  <a:moveTo>
                    <a:pt x="589" y="169"/>
                  </a:moveTo>
                  <a:cubicBezTo>
                    <a:pt x="574" y="108"/>
                    <a:pt x="558" y="46"/>
                    <a:pt x="512" y="0"/>
                  </a:cubicBezTo>
                  <a:lnTo>
                    <a:pt x="0" y="323"/>
                  </a:lnTo>
                  <a:lnTo>
                    <a:pt x="589" y="169"/>
                  </a:lnTo>
                  <a:close/>
                </a:path>
              </a:pathLst>
            </a:custGeom>
            <a:solidFill>
              <a:srgbClr val="000000"/>
            </a:solidFill>
            <a:ln w="0">
              <a:solidFill>
                <a:srgbClr val="000000"/>
              </a:solidFill>
              <a:prstDash val="solid"/>
              <a:round/>
              <a:headEnd/>
              <a:tailEnd/>
            </a:ln>
          </p:spPr>
          <p:txBody>
            <a:bodyPr/>
            <a:lstStyle/>
            <a:p>
              <a:endParaRPr lang="en-GB"/>
            </a:p>
          </p:txBody>
        </p:sp>
        <p:sp>
          <p:nvSpPr>
            <p:cNvPr id="7763" name="Freeform 3864">
              <a:extLst>
                <a:ext uri="{FF2B5EF4-FFF2-40B4-BE49-F238E27FC236}">
                  <a16:creationId xmlns:a16="http://schemas.microsoft.com/office/drawing/2014/main" id="{E5597065-97BF-4FFA-85F5-CBF5482B8BC8}"/>
                </a:ext>
              </a:extLst>
            </p:cNvPr>
            <p:cNvSpPr>
              <a:spLocks/>
            </p:cNvSpPr>
            <p:nvPr/>
          </p:nvSpPr>
          <p:spPr bwMode="auto">
            <a:xfrm>
              <a:off x="3892" y="2160"/>
              <a:ext cx="91" cy="50"/>
            </a:xfrm>
            <a:custGeom>
              <a:avLst/>
              <a:gdLst>
                <a:gd name="T0" fmla="*/ 91 w 589"/>
                <a:gd name="T1" fmla="*/ 26 h 323"/>
                <a:gd name="T2" fmla="*/ 79 w 589"/>
                <a:gd name="T3" fmla="*/ 0 h 323"/>
                <a:gd name="T4" fmla="*/ 0 w 589"/>
                <a:gd name="T5" fmla="*/ 50 h 323"/>
                <a:gd name="T6" fmla="*/ 91 w 589"/>
                <a:gd name="T7" fmla="*/ 26 h 3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89" h="323">
                  <a:moveTo>
                    <a:pt x="589" y="169"/>
                  </a:moveTo>
                  <a:cubicBezTo>
                    <a:pt x="574" y="108"/>
                    <a:pt x="558" y="46"/>
                    <a:pt x="512" y="0"/>
                  </a:cubicBezTo>
                  <a:lnTo>
                    <a:pt x="0" y="323"/>
                  </a:lnTo>
                  <a:lnTo>
                    <a:pt x="589" y="169"/>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845" name="Group 3868">
            <a:extLst>
              <a:ext uri="{FF2B5EF4-FFF2-40B4-BE49-F238E27FC236}">
                <a16:creationId xmlns:a16="http://schemas.microsoft.com/office/drawing/2014/main" id="{A0A4CB8E-4B82-4D5E-A0C1-B16D8B487EA1}"/>
              </a:ext>
            </a:extLst>
          </p:cNvPr>
          <p:cNvGrpSpPr>
            <a:grpSpLocks/>
          </p:cNvGrpSpPr>
          <p:nvPr/>
        </p:nvGrpSpPr>
        <p:grpSpPr bwMode="auto">
          <a:xfrm>
            <a:off x="6032500" y="3094038"/>
            <a:ext cx="298450" cy="298450"/>
            <a:chOff x="3800" y="2117"/>
            <a:chExt cx="188" cy="188"/>
          </a:xfrm>
        </p:grpSpPr>
        <p:sp>
          <p:nvSpPr>
            <p:cNvPr id="7760" name="Freeform 3866">
              <a:extLst>
                <a:ext uri="{FF2B5EF4-FFF2-40B4-BE49-F238E27FC236}">
                  <a16:creationId xmlns:a16="http://schemas.microsoft.com/office/drawing/2014/main" id="{7CA2037A-8516-4D44-94DA-B2C7D2929038}"/>
                </a:ext>
              </a:extLst>
            </p:cNvPr>
            <p:cNvSpPr>
              <a:spLocks/>
            </p:cNvSpPr>
            <p:nvPr/>
          </p:nvSpPr>
          <p:spPr bwMode="auto">
            <a:xfrm>
              <a:off x="3800" y="2117"/>
              <a:ext cx="188" cy="188"/>
            </a:xfrm>
            <a:custGeom>
              <a:avLst/>
              <a:gdLst>
                <a:gd name="T0" fmla="*/ 93 w 1222"/>
                <a:gd name="T1" fmla="*/ 0 h 1216"/>
                <a:gd name="T2" fmla="*/ 0 w 1222"/>
                <a:gd name="T3" fmla="*/ 93 h 1216"/>
                <a:gd name="T4" fmla="*/ 93 w 1222"/>
                <a:gd name="T5" fmla="*/ 188 h 1216"/>
                <a:gd name="T6" fmla="*/ 188 w 1222"/>
                <a:gd name="T7" fmla="*/ 93 h 1216"/>
                <a:gd name="T8" fmla="*/ 183 w 1222"/>
                <a:gd name="T9" fmla="*/ 69 h 1216"/>
                <a:gd name="T10" fmla="*/ 93 w 1222"/>
                <a:gd name="T11" fmla="*/ 93 h 1216"/>
                <a:gd name="T12" fmla="*/ 93 w 1222"/>
                <a:gd name="T13" fmla="*/ 0 h 12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16">
                  <a:moveTo>
                    <a:pt x="604" y="0"/>
                  </a:moveTo>
                  <a:cubicBezTo>
                    <a:pt x="263" y="0"/>
                    <a:pt x="0" y="261"/>
                    <a:pt x="0" y="600"/>
                  </a:cubicBezTo>
                  <a:cubicBezTo>
                    <a:pt x="0" y="939"/>
                    <a:pt x="263" y="1216"/>
                    <a:pt x="604" y="1216"/>
                  </a:cubicBezTo>
                  <a:cubicBezTo>
                    <a:pt x="944" y="1216"/>
                    <a:pt x="1222" y="939"/>
                    <a:pt x="1222" y="600"/>
                  </a:cubicBezTo>
                  <a:cubicBezTo>
                    <a:pt x="1207" y="554"/>
                    <a:pt x="1207" y="492"/>
                    <a:pt x="1192" y="446"/>
                  </a:cubicBezTo>
                  <a:lnTo>
                    <a:pt x="604" y="600"/>
                  </a:lnTo>
                  <a:lnTo>
                    <a:pt x="604" y="0"/>
                  </a:lnTo>
                  <a:close/>
                </a:path>
              </a:pathLst>
            </a:custGeom>
            <a:solidFill>
              <a:srgbClr val="FFFFFF"/>
            </a:solidFill>
            <a:ln w="0">
              <a:solidFill>
                <a:srgbClr val="000000"/>
              </a:solidFill>
              <a:prstDash val="solid"/>
              <a:round/>
              <a:headEnd/>
              <a:tailEnd/>
            </a:ln>
          </p:spPr>
          <p:txBody>
            <a:bodyPr/>
            <a:lstStyle/>
            <a:p>
              <a:endParaRPr lang="en-GB"/>
            </a:p>
          </p:txBody>
        </p:sp>
        <p:sp>
          <p:nvSpPr>
            <p:cNvPr id="7761" name="Freeform 3867">
              <a:extLst>
                <a:ext uri="{FF2B5EF4-FFF2-40B4-BE49-F238E27FC236}">
                  <a16:creationId xmlns:a16="http://schemas.microsoft.com/office/drawing/2014/main" id="{6A1854A1-0A87-45BD-B5DC-3060FA425C37}"/>
                </a:ext>
              </a:extLst>
            </p:cNvPr>
            <p:cNvSpPr>
              <a:spLocks/>
            </p:cNvSpPr>
            <p:nvPr/>
          </p:nvSpPr>
          <p:spPr bwMode="auto">
            <a:xfrm>
              <a:off x="3800" y="2117"/>
              <a:ext cx="188" cy="188"/>
            </a:xfrm>
            <a:custGeom>
              <a:avLst/>
              <a:gdLst>
                <a:gd name="T0" fmla="*/ 93 w 1222"/>
                <a:gd name="T1" fmla="*/ 0 h 1216"/>
                <a:gd name="T2" fmla="*/ 0 w 1222"/>
                <a:gd name="T3" fmla="*/ 93 h 1216"/>
                <a:gd name="T4" fmla="*/ 93 w 1222"/>
                <a:gd name="T5" fmla="*/ 188 h 1216"/>
                <a:gd name="T6" fmla="*/ 188 w 1222"/>
                <a:gd name="T7" fmla="*/ 93 h 1216"/>
                <a:gd name="T8" fmla="*/ 183 w 1222"/>
                <a:gd name="T9" fmla="*/ 69 h 1216"/>
                <a:gd name="T10" fmla="*/ 93 w 1222"/>
                <a:gd name="T11" fmla="*/ 93 h 1216"/>
                <a:gd name="T12" fmla="*/ 93 w 1222"/>
                <a:gd name="T13" fmla="*/ 0 h 12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16">
                  <a:moveTo>
                    <a:pt x="604" y="0"/>
                  </a:moveTo>
                  <a:cubicBezTo>
                    <a:pt x="263" y="0"/>
                    <a:pt x="0" y="261"/>
                    <a:pt x="0" y="600"/>
                  </a:cubicBezTo>
                  <a:cubicBezTo>
                    <a:pt x="0" y="939"/>
                    <a:pt x="263" y="1216"/>
                    <a:pt x="604" y="1216"/>
                  </a:cubicBezTo>
                  <a:cubicBezTo>
                    <a:pt x="944" y="1216"/>
                    <a:pt x="1222" y="939"/>
                    <a:pt x="1222" y="600"/>
                  </a:cubicBezTo>
                  <a:cubicBezTo>
                    <a:pt x="1207" y="554"/>
                    <a:pt x="1207" y="492"/>
                    <a:pt x="1192" y="446"/>
                  </a:cubicBezTo>
                  <a:lnTo>
                    <a:pt x="604" y="600"/>
                  </a:lnTo>
                  <a:lnTo>
                    <a:pt x="604"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4846" name="Line 3869">
            <a:extLst>
              <a:ext uri="{FF2B5EF4-FFF2-40B4-BE49-F238E27FC236}">
                <a16:creationId xmlns:a16="http://schemas.microsoft.com/office/drawing/2014/main" id="{0244A67D-A2AE-4991-915E-C489DD2AFD26}"/>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47" name="Line 3870">
            <a:extLst>
              <a:ext uri="{FF2B5EF4-FFF2-40B4-BE49-F238E27FC236}">
                <a16:creationId xmlns:a16="http://schemas.microsoft.com/office/drawing/2014/main" id="{CFE4F2C8-6512-447F-8BBC-853F53C35EAA}"/>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48" name="Line 3871">
            <a:extLst>
              <a:ext uri="{FF2B5EF4-FFF2-40B4-BE49-F238E27FC236}">
                <a16:creationId xmlns:a16="http://schemas.microsoft.com/office/drawing/2014/main" id="{C9A72B05-2CB0-4CFE-8F63-D9ACA952678C}"/>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49" name="Line 3872">
            <a:extLst>
              <a:ext uri="{FF2B5EF4-FFF2-40B4-BE49-F238E27FC236}">
                <a16:creationId xmlns:a16="http://schemas.microsoft.com/office/drawing/2014/main" id="{903FB09D-2766-4EB9-BD58-625E133BFF0C}"/>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50" name="Line 3873">
            <a:extLst>
              <a:ext uri="{FF2B5EF4-FFF2-40B4-BE49-F238E27FC236}">
                <a16:creationId xmlns:a16="http://schemas.microsoft.com/office/drawing/2014/main" id="{A84DC8FF-087E-4D9B-9708-A0F7D88E2651}"/>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51" name="Line 3874">
            <a:extLst>
              <a:ext uri="{FF2B5EF4-FFF2-40B4-BE49-F238E27FC236}">
                <a16:creationId xmlns:a16="http://schemas.microsoft.com/office/drawing/2014/main" id="{F32DF192-D95F-411B-AF63-365AC125BE6F}"/>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52" name="Line 3875">
            <a:extLst>
              <a:ext uri="{FF2B5EF4-FFF2-40B4-BE49-F238E27FC236}">
                <a16:creationId xmlns:a16="http://schemas.microsoft.com/office/drawing/2014/main" id="{55B7A902-86C6-40D8-B665-3004C9A7B597}"/>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53" name="Line 3876">
            <a:extLst>
              <a:ext uri="{FF2B5EF4-FFF2-40B4-BE49-F238E27FC236}">
                <a16:creationId xmlns:a16="http://schemas.microsoft.com/office/drawing/2014/main" id="{AEEE3E39-94FA-4CE7-8153-2A23F318EAB4}"/>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54" name="Line 3877">
            <a:extLst>
              <a:ext uri="{FF2B5EF4-FFF2-40B4-BE49-F238E27FC236}">
                <a16:creationId xmlns:a16="http://schemas.microsoft.com/office/drawing/2014/main" id="{59C2D3CE-616F-4AA2-AD7E-A17FC77ECBFE}"/>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55" name="Line 3878">
            <a:extLst>
              <a:ext uri="{FF2B5EF4-FFF2-40B4-BE49-F238E27FC236}">
                <a16:creationId xmlns:a16="http://schemas.microsoft.com/office/drawing/2014/main" id="{B468661C-AFAC-460F-BDFA-3899EECDF4C1}"/>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56" name="Line 3879">
            <a:extLst>
              <a:ext uri="{FF2B5EF4-FFF2-40B4-BE49-F238E27FC236}">
                <a16:creationId xmlns:a16="http://schemas.microsoft.com/office/drawing/2014/main" id="{19CAC85F-2A77-45C9-9243-3DFC47FAE7A9}"/>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57" name="Line 3880">
            <a:extLst>
              <a:ext uri="{FF2B5EF4-FFF2-40B4-BE49-F238E27FC236}">
                <a16:creationId xmlns:a16="http://schemas.microsoft.com/office/drawing/2014/main" id="{407CCC43-607A-4D20-970F-493A6DAB89AF}"/>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58" name="Line 3881">
            <a:extLst>
              <a:ext uri="{FF2B5EF4-FFF2-40B4-BE49-F238E27FC236}">
                <a16:creationId xmlns:a16="http://schemas.microsoft.com/office/drawing/2014/main" id="{AD55A5A2-613A-4000-B4AE-B1C7B99FA7AB}"/>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59" name="Line 3882">
            <a:extLst>
              <a:ext uri="{FF2B5EF4-FFF2-40B4-BE49-F238E27FC236}">
                <a16:creationId xmlns:a16="http://schemas.microsoft.com/office/drawing/2014/main" id="{7D498F68-6586-4AFC-85CA-D582466F14C4}"/>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60" name="Line 3883">
            <a:extLst>
              <a:ext uri="{FF2B5EF4-FFF2-40B4-BE49-F238E27FC236}">
                <a16:creationId xmlns:a16="http://schemas.microsoft.com/office/drawing/2014/main" id="{795C8EB9-6F80-4667-BDDB-80FD5E2C9B35}"/>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61" name="Line 3884">
            <a:extLst>
              <a:ext uri="{FF2B5EF4-FFF2-40B4-BE49-F238E27FC236}">
                <a16:creationId xmlns:a16="http://schemas.microsoft.com/office/drawing/2014/main" id="{7E6B1292-3C59-4DFF-819B-DB8CD034C535}"/>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62" name="Line 3885">
            <a:extLst>
              <a:ext uri="{FF2B5EF4-FFF2-40B4-BE49-F238E27FC236}">
                <a16:creationId xmlns:a16="http://schemas.microsoft.com/office/drawing/2014/main" id="{5E79F21D-2FD2-4172-A8B3-101315D388EE}"/>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63" name="Line 3886">
            <a:extLst>
              <a:ext uri="{FF2B5EF4-FFF2-40B4-BE49-F238E27FC236}">
                <a16:creationId xmlns:a16="http://schemas.microsoft.com/office/drawing/2014/main" id="{1B421D4C-E9EB-431F-9F69-79F4AE724E0D}"/>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64" name="Line 3887">
            <a:extLst>
              <a:ext uri="{FF2B5EF4-FFF2-40B4-BE49-F238E27FC236}">
                <a16:creationId xmlns:a16="http://schemas.microsoft.com/office/drawing/2014/main" id="{6582908E-DCCE-41CF-B6F8-789E5946141F}"/>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65" name="Line 3888">
            <a:extLst>
              <a:ext uri="{FF2B5EF4-FFF2-40B4-BE49-F238E27FC236}">
                <a16:creationId xmlns:a16="http://schemas.microsoft.com/office/drawing/2014/main" id="{03FBC8CF-B853-4884-8BF5-16848692B97B}"/>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66" name="Line 3889">
            <a:extLst>
              <a:ext uri="{FF2B5EF4-FFF2-40B4-BE49-F238E27FC236}">
                <a16:creationId xmlns:a16="http://schemas.microsoft.com/office/drawing/2014/main" id="{BB214122-3F04-433E-AEDE-03C1C9ED24EB}"/>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67" name="Line 3890">
            <a:extLst>
              <a:ext uri="{FF2B5EF4-FFF2-40B4-BE49-F238E27FC236}">
                <a16:creationId xmlns:a16="http://schemas.microsoft.com/office/drawing/2014/main" id="{71607074-0D6B-465B-9A66-525BFEE5C7B2}"/>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68" name="Line 3891">
            <a:extLst>
              <a:ext uri="{FF2B5EF4-FFF2-40B4-BE49-F238E27FC236}">
                <a16:creationId xmlns:a16="http://schemas.microsoft.com/office/drawing/2014/main" id="{20A3CF46-4DEF-4C08-9EF9-85A22DB7C73F}"/>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69" name="Line 3892">
            <a:extLst>
              <a:ext uri="{FF2B5EF4-FFF2-40B4-BE49-F238E27FC236}">
                <a16:creationId xmlns:a16="http://schemas.microsoft.com/office/drawing/2014/main" id="{EAFAF3E1-53F4-4A70-946E-5295885E3172}"/>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70" name="Line 3893">
            <a:extLst>
              <a:ext uri="{FF2B5EF4-FFF2-40B4-BE49-F238E27FC236}">
                <a16:creationId xmlns:a16="http://schemas.microsoft.com/office/drawing/2014/main" id="{587C7BFC-EF29-4B60-8608-12FF3C59437A}"/>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71" name="Line 3894">
            <a:extLst>
              <a:ext uri="{FF2B5EF4-FFF2-40B4-BE49-F238E27FC236}">
                <a16:creationId xmlns:a16="http://schemas.microsoft.com/office/drawing/2014/main" id="{3595266A-4007-4157-812E-F5455F17C637}"/>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72" name="Line 3895">
            <a:extLst>
              <a:ext uri="{FF2B5EF4-FFF2-40B4-BE49-F238E27FC236}">
                <a16:creationId xmlns:a16="http://schemas.microsoft.com/office/drawing/2014/main" id="{8E2A4E29-2F5F-41B2-8AC9-33AA1E78D9C3}"/>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73" name="Line 3896">
            <a:extLst>
              <a:ext uri="{FF2B5EF4-FFF2-40B4-BE49-F238E27FC236}">
                <a16:creationId xmlns:a16="http://schemas.microsoft.com/office/drawing/2014/main" id="{ECD40131-DD7B-4FAF-963A-9B05DFF6821F}"/>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74" name="Line 3897">
            <a:extLst>
              <a:ext uri="{FF2B5EF4-FFF2-40B4-BE49-F238E27FC236}">
                <a16:creationId xmlns:a16="http://schemas.microsoft.com/office/drawing/2014/main" id="{43F02F34-F93D-41B8-82EE-A3B1511FB0FD}"/>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75" name="Line 3898">
            <a:extLst>
              <a:ext uri="{FF2B5EF4-FFF2-40B4-BE49-F238E27FC236}">
                <a16:creationId xmlns:a16="http://schemas.microsoft.com/office/drawing/2014/main" id="{23B8C086-F96E-4E76-AD0A-1F1A43A8447D}"/>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76" name="Line 3899">
            <a:extLst>
              <a:ext uri="{FF2B5EF4-FFF2-40B4-BE49-F238E27FC236}">
                <a16:creationId xmlns:a16="http://schemas.microsoft.com/office/drawing/2014/main" id="{B1AD8C92-AEC3-4D81-9BFD-9EBDD6FDE8B0}"/>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77" name="Line 3900">
            <a:extLst>
              <a:ext uri="{FF2B5EF4-FFF2-40B4-BE49-F238E27FC236}">
                <a16:creationId xmlns:a16="http://schemas.microsoft.com/office/drawing/2014/main" id="{BED4B0FD-7C2E-451F-B254-624506734EB6}"/>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78" name="Line 3901">
            <a:extLst>
              <a:ext uri="{FF2B5EF4-FFF2-40B4-BE49-F238E27FC236}">
                <a16:creationId xmlns:a16="http://schemas.microsoft.com/office/drawing/2014/main" id="{43F2F45E-6B72-48BD-ADC7-AB4DD9AA9E84}"/>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79" name="Line 3902">
            <a:extLst>
              <a:ext uri="{FF2B5EF4-FFF2-40B4-BE49-F238E27FC236}">
                <a16:creationId xmlns:a16="http://schemas.microsoft.com/office/drawing/2014/main" id="{F866A37E-3A65-4FDA-A4DD-3BAA66BFDE75}"/>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80" name="Rectangle 3903">
            <a:extLst>
              <a:ext uri="{FF2B5EF4-FFF2-40B4-BE49-F238E27FC236}">
                <a16:creationId xmlns:a16="http://schemas.microsoft.com/office/drawing/2014/main" id="{0FC55AD0-765A-4A57-9CD1-1FC7105F98F0}"/>
              </a:ext>
            </a:extLst>
          </p:cNvPr>
          <p:cNvSpPr>
            <a:spLocks noChangeArrowheads="1"/>
          </p:cNvSpPr>
          <p:nvPr/>
        </p:nvSpPr>
        <p:spPr bwMode="auto">
          <a:xfrm>
            <a:off x="5873750" y="3036888"/>
            <a:ext cx="614363" cy="415925"/>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4881" name="Group 3906">
            <a:extLst>
              <a:ext uri="{FF2B5EF4-FFF2-40B4-BE49-F238E27FC236}">
                <a16:creationId xmlns:a16="http://schemas.microsoft.com/office/drawing/2014/main" id="{3BDB8A41-D7A4-461E-975E-260A0C288068}"/>
              </a:ext>
            </a:extLst>
          </p:cNvPr>
          <p:cNvGrpSpPr>
            <a:grpSpLocks/>
          </p:cNvGrpSpPr>
          <p:nvPr/>
        </p:nvGrpSpPr>
        <p:grpSpPr bwMode="auto">
          <a:xfrm>
            <a:off x="4575175" y="3487738"/>
            <a:ext cx="611188" cy="409575"/>
            <a:chOff x="2882" y="2365"/>
            <a:chExt cx="385" cy="258"/>
          </a:xfrm>
        </p:grpSpPr>
        <p:sp>
          <p:nvSpPr>
            <p:cNvPr id="7758" name="Rectangle 3904">
              <a:extLst>
                <a:ext uri="{FF2B5EF4-FFF2-40B4-BE49-F238E27FC236}">
                  <a16:creationId xmlns:a16="http://schemas.microsoft.com/office/drawing/2014/main" id="{CE3B83D1-E4E0-4392-ACCD-4036AB764A72}"/>
                </a:ext>
              </a:extLst>
            </p:cNvPr>
            <p:cNvSpPr>
              <a:spLocks noChangeArrowheads="1"/>
            </p:cNvSpPr>
            <p:nvPr/>
          </p:nvSpPr>
          <p:spPr bwMode="auto">
            <a:xfrm>
              <a:off x="2882" y="2365"/>
              <a:ext cx="385" cy="25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759" name="Rectangle 3905">
              <a:extLst>
                <a:ext uri="{FF2B5EF4-FFF2-40B4-BE49-F238E27FC236}">
                  <a16:creationId xmlns:a16="http://schemas.microsoft.com/office/drawing/2014/main" id="{1C2AF732-4750-43BA-951A-C62A30DD22B0}"/>
                </a:ext>
              </a:extLst>
            </p:cNvPr>
            <p:cNvSpPr>
              <a:spLocks noChangeArrowheads="1"/>
            </p:cNvSpPr>
            <p:nvPr/>
          </p:nvSpPr>
          <p:spPr bwMode="auto">
            <a:xfrm>
              <a:off x="2882" y="2365"/>
              <a:ext cx="385" cy="258"/>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4882" name="Group 3909">
            <a:extLst>
              <a:ext uri="{FF2B5EF4-FFF2-40B4-BE49-F238E27FC236}">
                <a16:creationId xmlns:a16="http://schemas.microsoft.com/office/drawing/2014/main" id="{6306CB30-C4E7-4D5D-BD5F-64BB48B4B5E1}"/>
              </a:ext>
            </a:extLst>
          </p:cNvPr>
          <p:cNvGrpSpPr>
            <a:grpSpLocks/>
          </p:cNvGrpSpPr>
          <p:nvPr/>
        </p:nvGrpSpPr>
        <p:grpSpPr bwMode="auto">
          <a:xfrm>
            <a:off x="4879975" y="3543300"/>
            <a:ext cx="31750" cy="147638"/>
            <a:chOff x="3074" y="2400"/>
            <a:chExt cx="20" cy="93"/>
          </a:xfrm>
        </p:grpSpPr>
        <p:sp>
          <p:nvSpPr>
            <p:cNvPr id="7756" name="Freeform 3907">
              <a:extLst>
                <a:ext uri="{FF2B5EF4-FFF2-40B4-BE49-F238E27FC236}">
                  <a16:creationId xmlns:a16="http://schemas.microsoft.com/office/drawing/2014/main" id="{F3E2AF2B-0306-406A-9E1E-5621B0BF7BD9}"/>
                </a:ext>
              </a:extLst>
            </p:cNvPr>
            <p:cNvSpPr>
              <a:spLocks/>
            </p:cNvSpPr>
            <p:nvPr/>
          </p:nvSpPr>
          <p:spPr bwMode="auto">
            <a:xfrm>
              <a:off x="3074" y="2400"/>
              <a:ext cx="20" cy="93"/>
            </a:xfrm>
            <a:custGeom>
              <a:avLst/>
              <a:gdLst>
                <a:gd name="T0" fmla="*/ 20 w 128"/>
                <a:gd name="T1" fmla="*/ 0 h 605"/>
                <a:gd name="T2" fmla="*/ 0 w 128"/>
                <a:gd name="T3" fmla="*/ 0 h 605"/>
                <a:gd name="T4" fmla="*/ 0 w 128"/>
                <a:gd name="T5" fmla="*/ 93 h 605"/>
                <a:gd name="T6" fmla="*/ 20 w 128"/>
                <a:gd name="T7" fmla="*/ 0 h 6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8" h="605">
                  <a:moveTo>
                    <a:pt x="128" y="0"/>
                  </a:moveTo>
                  <a:cubicBezTo>
                    <a:pt x="80" y="0"/>
                    <a:pt x="32" y="0"/>
                    <a:pt x="0" y="0"/>
                  </a:cubicBezTo>
                  <a:lnTo>
                    <a:pt x="0" y="605"/>
                  </a:lnTo>
                  <a:lnTo>
                    <a:pt x="128" y="0"/>
                  </a:lnTo>
                  <a:close/>
                </a:path>
              </a:pathLst>
            </a:custGeom>
            <a:solidFill>
              <a:srgbClr val="808080"/>
            </a:solidFill>
            <a:ln w="0">
              <a:solidFill>
                <a:srgbClr val="000000"/>
              </a:solidFill>
              <a:prstDash val="solid"/>
              <a:round/>
              <a:headEnd/>
              <a:tailEnd/>
            </a:ln>
          </p:spPr>
          <p:txBody>
            <a:bodyPr/>
            <a:lstStyle/>
            <a:p>
              <a:endParaRPr lang="en-GB"/>
            </a:p>
          </p:txBody>
        </p:sp>
        <p:sp>
          <p:nvSpPr>
            <p:cNvPr id="7757" name="Freeform 3908">
              <a:extLst>
                <a:ext uri="{FF2B5EF4-FFF2-40B4-BE49-F238E27FC236}">
                  <a16:creationId xmlns:a16="http://schemas.microsoft.com/office/drawing/2014/main" id="{ED6B597A-7632-410E-88E8-447EBB67767E}"/>
                </a:ext>
              </a:extLst>
            </p:cNvPr>
            <p:cNvSpPr>
              <a:spLocks/>
            </p:cNvSpPr>
            <p:nvPr/>
          </p:nvSpPr>
          <p:spPr bwMode="auto">
            <a:xfrm>
              <a:off x="3074" y="2400"/>
              <a:ext cx="20" cy="93"/>
            </a:xfrm>
            <a:custGeom>
              <a:avLst/>
              <a:gdLst>
                <a:gd name="T0" fmla="*/ 20 w 128"/>
                <a:gd name="T1" fmla="*/ 0 h 605"/>
                <a:gd name="T2" fmla="*/ 0 w 128"/>
                <a:gd name="T3" fmla="*/ 0 h 605"/>
                <a:gd name="T4" fmla="*/ 0 w 128"/>
                <a:gd name="T5" fmla="*/ 93 h 605"/>
                <a:gd name="T6" fmla="*/ 20 w 128"/>
                <a:gd name="T7" fmla="*/ 0 h 6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8" h="605">
                  <a:moveTo>
                    <a:pt x="128" y="0"/>
                  </a:moveTo>
                  <a:cubicBezTo>
                    <a:pt x="80" y="0"/>
                    <a:pt x="32" y="0"/>
                    <a:pt x="0" y="0"/>
                  </a:cubicBezTo>
                  <a:lnTo>
                    <a:pt x="0" y="605"/>
                  </a:lnTo>
                  <a:lnTo>
                    <a:pt x="128"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883" name="Group 3912">
            <a:extLst>
              <a:ext uri="{FF2B5EF4-FFF2-40B4-BE49-F238E27FC236}">
                <a16:creationId xmlns:a16="http://schemas.microsoft.com/office/drawing/2014/main" id="{F6E38B39-6201-4B7F-BC98-B52A2D6C604A}"/>
              </a:ext>
            </a:extLst>
          </p:cNvPr>
          <p:cNvGrpSpPr>
            <a:grpSpLocks/>
          </p:cNvGrpSpPr>
          <p:nvPr/>
        </p:nvGrpSpPr>
        <p:grpSpPr bwMode="auto">
          <a:xfrm>
            <a:off x="4879975" y="3543300"/>
            <a:ext cx="101600" cy="147638"/>
            <a:chOff x="3074" y="2400"/>
            <a:chExt cx="64" cy="93"/>
          </a:xfrm>
        </p:grpSpPr>
        <p:sp>
          <p:nvSpPr>
            <p:cNvPr id="7754" name="Freeform 3910">
              <a:extLst>
                <a:ext uri="{FF2B5EF4-FFF2-40B4-BE49-F238E27FC236}">
                  <a16:creationId xmlns:a16="http://schemas.microsoft.com/office/drawing/2014/main" id="{27A44799-318A-4DB9-8020-2EBF6FC34177}"/>
                </a:ext>
              </a:extLst>
            </p:cNvPr>
            <p:cNvSpPr>
              <a:spLocks/>
            </p:cNvSpPr>
            <p:nvPr/>
          </p:nvSpPr>
          <p:spPr bwMode="auto">
            <a:xfrm>
              <a:off x="3074" y="2400"/>
              <a:ext cx="64" cy="93"/>
            </a:xfrm>
            <a:custGeom>
              <a:avLst/>
              <a:gdLst>
                <a:gd name="T0" fmla="*/ 64 w 417"/>
                <a:gd name="T1" fmla="*/ 24 h 605"/>
                <a:gd name="T2" fmla="*/ 19 w 417"/>
                <a:gd name="T3" fmla="*/ 0 h 605"/>
                <a:gd name="T4" fmla="*/ 0 w 417"/>
                <a:gd name="T5" fmla="*/ 93 h 605"/>
                <a:gd name="T6" fmla="*/ 64 w 417"/>
                <a:gd name="T7" fmla="*/ 24 h 6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17" h="605">
                  <a:moveTo>
                    <a:pt x="417" y="155"/>
                  </a:moveTo>
                  <a:cubicBezTo>
                    <a:pt x="324" y="78"/>
                    <a:pt x="232" y="31"/>
                    <a:pt x="124" y="0"/>
                  </a:cubicBezTo>
                  <a:lnTo>
                    <a:pt x="0" y="605"/>
                  </a:lnTo>
                  <a:lnTo>
                    <a:pt x="417" y="155"/>
                  </a:lnTo>
                  <a:close/>
                </a:path>
              </a:pathLst>
            </a:custGeom>
            <a:solidFill>
              <a:srgbClr val="C0C0C0"/>
            </a:solidFill>
            <a:ln w="0">
              <a:solidFill>
                <a:srgbClr val="000000"/>
              </a:solidFill>
              <a:prstDash val="solid"/>
              <a:round/>
              <a:headEnd/>
              <a:tailEnd/>
            </a:ln>
          </p:spPr>
          <p:txBody>
            <a:bodyPr/>
            <a:lstStyle/>
            <a:p>
              <a:endParaRPr lang="en-GB"/>
            </a:p>
          </p:txBody>
        </p:sp>
        <p:sp>
          <p:nvSpPr>
            <p:cNvPr id="7755" name="Freeform 3911">
              <a:extLst>
                <a:ext uri="{FF2B5EF4-FFF2-40B4-BE49-F238E27FC236}">
                  <a16:creationId xmlns:a16="http://schemas.microsoft.com/office/drawing/2014/main" id="{7BF24C6A-D6A5-434D-84A4-CAC0E412B496}"/>
                </a:ext>
              </a:extLst>
            </p:cNvPr>
            <p:cNvSpPr>
              <a:spLocks/>
            </p:cNvSpPr>
            <p:nvPr/>
          </p:nvSpPr>
          <p:spPr bwMode="auto">
            <a:xfrm>
              <a:off x="3074" y="2400"/>
              <a:ext cx="64" cy="93"/>
            </a:xfrm>
            <a:custGeom>
              <a:avLst/>
              <a:gdLst>
                <a:gd name="T0" fmla="*/ 64 w 417"/>
                <a:gd name="T1" fmla="*/ 24 h 605"/>
                <a:gd name="T2" fmla="*/ 19 w 417"/>
                <a:gd name="T3" fmla="*/ 0 h 605"/>
                <a:gd name="T4" fmla="*/ 0 w 417"/>
                <a:gd name="T5" fmla="*/ 93 h 605"/>
                <a:gd name="T6" fmla="*/ 64 w 417"/>
                <a:gd name="T7" fmla="*/ 24 h 6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17" h="605">
                  <a:moveTo>
                    <a:pt x="417" y="155"/>
                  </a:moveTo>
                  <a:cubicBezTo>
                    <a:pt x="324" y="78"/>
                    <a:pt x="232" y="31"/>
                    <a:pt x="124" y="0"/>
                  </a:cubicBezTo>
                  <a:lnTo>
                    <a:pt x="0" y="605"/>
                  </a:lnTo>
                  <a:lnTo>
                    <a:pt x="417" y="155"/>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884" name="Group 3915">
            <a:extLst>
              <a:ext uri="{FF2B5EF4-FFF2-40B4-BE49-F238E27FC236}">
                <a16:creationId xmlns:a16="http://schemas.microsoft.com/office/drawing/2014/main" id="{4A4F0135-6187-4E84-A2BA-91BD643914C0}"/>
              </a:ext>
            </a:extLst>
          </p:cNvPr>
          <p:cNvGrpSpPr>
            <a:grpSpLocks/>
          </p:cNvGrpSpPr>
          <p:nvPr/>
        </p:nvGrpSpPr>
        <p:grpSpPr bwMode="auto">
          <a:xfrm>
            <a:off x="4879975" y="3579813"/>
            <a:ext cx="120650" cy="111125"/>
            <a:chOff x="3074" y="2423"/>
            <a:chExt cx="76" cy="70"/>
          </a:xfrm>
        </p:grpSpPr>
        <p:sp>
          <p:nvSpPr>
            <p:cNvPr id="7752" name="Freeform 3913">
              <a:extLst>
                <a:ext uri="{FF2B5EF4-FFF2-40B4-BE49-F238E27FC236}">
                  <a16:creationId xmlns:a16="http://schemas.microsoft.com/office/drawing/2014/main" id="{9E200C00-D935-4E51-BE9A-65045E2AAC77}"/>
                </a:ext>
              </a:extLst>
            </p:cNvPr>
            <p:cNvSpPr>
              <a:spLocks/>
            </p:cNvSpPr>
            <p:nvPr/>
          </p:nvSpPr>
          <p:spPr bwMode="auto">
            <a:xfrm>
              <a:off x="3074" y="2423"/>
              <a:ext cx="76" cy="70"/>
            </a:xfrm>
            <a:custGeom>
              <a:avLst/>
              <a:gdLst>
                <a:gd name="T0" fmla="*/ 76 w 495"/>
                <a:gd name="T1" fmla="*/ 19 h 450"/>
                <a:gd name="T2" fmla="*/ 64 w 495"/>
                <a:gd name="T3" fmla="*/ 0 h 450"/>
                <a:gd name="T4" fmla="*/ 0 w 495"/>
                <a:gd name="T5" fmla="*/ 70 h 450"/>
                <a:gd name="T6" fmla="*/ 76 w 495"/>
                <a:gd name="T7" fmla="*/ 19 h 45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95" h="450">
                  <a:moveTo>
                    <a:pt x="495" y="125"/>
                  </a:moveTo>
                  <a:cubicBezTo>
                    <a:pt x="479" y="78"/>
                    <a:pt x="448" y="47"/>
                    <a:pt x="417" y="0"/>
                  </a:cubicBezTo>
                  <a:lnTo>
                    <a:pt x="0" y="450"/>
                  </a:lnTo>
                  <a:lnTo>
                    <a:pt x="495" y="125"/>
                  </a:lnTo>
                  <a:close/>
                </a:path>
              </a:pathLst>
            </a:custGeom>
            <a:solidFill>
              <a:srgbClr val="000000"/>
            </a:solidFill>
            <a:ln w="0">
              <a:solidFill>
                <a:srgbClr val="000000"/>
              </a:solidFill>
              <a:prstDash val="solid"/>
              <a:round/>
              <a:headEnd/>
              <a:tailEnd/>
            </a:ln>
          </p:spPr>
          <p:txBody>
            <a:bodyPr/>
            <a:lstStyle/>
            <a:p>
              <a:endParaRPr lang="en-GB"/>
            </a:p>
          </p:txBody>
        </p:sp>
        <p:sp>
          <p:nvSpPr>
            <p:cNvPr id="7753" name="Freeform 3914">
              <a:extLst>
                <a:ext uri="{FF2B5EF4-FFF2-40B4-BE49-F238E27FC236}">
                  <a16:creationId xmlns:a16="http://schemas.microsoft.com/office/drawing/2014/main" id="{D83F8905-3F03-423A-999D-8D920CFECD65}"/>
                </a:ext>
              </a:extLst>
            </p:cNvPr>
            <p:cNvSpPr>
              <a:spLocks/>
            </p:cNvSpPr>
            <p:nvPr/>
          </p:nvSpPr>
          <p:spPr bwMode="auto">
            <a:xfrm>
              <a:off x="3074" y="2423"/>
              <a:ext cx="76" cy="70"/>
            </a:xfrm>
            <a:custGeom>
              <a:avLst/>
              <a:gdLst>
                <a:gd name="T0" fmla="*/ 76 w 495"/>
                <a:gd name="T1" fmla="*/ 19 h 450"/>
                <a:gd name="T2" fmla="*/ 64 w 495"/>
                <a:gd name="T3" fmla="*/ 0 h 450"/>
                <a:gd name="T4" fmla="*/ 0 w 495"/>
                <a:gd name="T5" fmla="*/ 70 h 450"/>
                <a:gd name="T6" fmla="*/ 76 w 495"/>
                <a:gd name="T7" fmla="*/ 19 h 45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95" h="450">
                  <a:moveTo>
                    <a:pt x="495" y="125"/>
                  </a:moveTo>
                  <a:cubicBezTo>
                    <a:pt x="479" y="78"/>
                    <a:pt x="448" y="47"/>
                    <a:pt x="417" y="0"/>
                  </a:cubicBezTo>
                  <a:lnTo>
                    <a:pt x="0" y="450"/>
                  </a:lnTo>
                  <a:lnTo>
                    <a:pt x="495" y="125"/>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885" name="Group 3918">
            <a:extLst>
              <a:ext uri="{FF2B5EF4-FFF2-40B4-BE49-F238E27FC236}">
                <a16:creationId xmlns:a16="http://schemas.microsoft.com/office/drawing/2014/main" id="{CAABD03D-9358-4E64-A384-41BD97CA5A93}"/>
              </a:ext>
            </a:extLst>
          </p:cNvPr>
          <p:cNvGrpSpPr>
            <a:grpSpLocks/>
          </p:cNvGrpSpPr>
          <p:nvPr/>
        </p:nvGrpSpPr>
        <p:grpSpPr bwMode="auto">
          <a:xfrm>
            <a:off x="4733925" y="3543300"/>
            <a:ext cx="293688" cy="293688"/>
            <a:chOff x="2982" y="2400"/>
            <a:chExt cx="185" cy="185"/>
          </a:xfrm>
        </p:grpSpPr>
        <p:sp>
          <p:nvSpPr>
            <p:cNvPr id="7750" name="Freeform 3916">
              <a:extLst>
                <a:ext uri="{FF2B5EF4-FFF2-40B4-BE49-F238E27FC236}">
                  <a16:creationId xmlns:a16="http://schemas.microsoft.com/office/drawing/2014/main" id="{882A3696-B287-47D3-B16C-A12CBE79AB13}"/>
                </a:ext>
              </a:extLst>
            </p:cNvPr>
            <p:cNvSpPr>
              <a:spLocks/>
            </p:cNvSpPr>
            <p:nvPr/>
          </p:nvSpPr>
          <p:spPr bwMode="auto">
            <a:xfrm>
              <a:off x="2982" y="2400"/>
              <a:ext cx="185" cy="185"/>
            </a:xfrm>
            <a:custGeom>
              <a:avLst/>
              <a:gdLst>
                <a:gd name="T0" fmla="*/ 90 w 1206"/>
                <a:gd name="T1" fmla="*/ 0 h 1205"/>
                <a:gd name="T2" fmla="*/ 0 w 1206"/>
                <a:gd name="T3" fmla="*/ 90 h 1205"/>
                <a:gd name="T4" fmla="*/ 93 w 1206"/>
                <a:gd name="T5" fmla="*/ 185 h 1205"/>
                <a:gd name="T6" fmla="*/ 185 w 1206"/>
                <a:gd name="T7" fmla="*/ 93 h 1205"/>
                <a:gd name="T8" fmla="*/ 168 w 1206"/>
                <a:gd name="T9" fmla="*/ 43 h 1205"/>
                <a:gd name="T10" fmla="*/ 93 w 1206"/>
                <a:gd name="T11" fmla="*/ 93 h 1205"/>
                <a:gd name="T12" fmla="*/ 90 w 1206"/>
                <a:gd name="T13" fmla="*/ 0 h 120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6" h="1205">
                  <a:moveTo>
                    <a:pt x="587" y="0"/>
                  </a:moveTo>
                  <a:cubicBezTo>
                    <a:pt x="263" y="0"/>
                    <a:pt x="0" y="263"/>
                    <a:pt x="0" y="587"/>
                  </a:cubicBezTo>
                  <a:cubicBezTo>
                    <a:pt x="0" y="927"/>
                    <a:pt x="263" y="1205"/>
                    <a:pt x="603" y="1205"/>
                  </a:cubicBezTo>
                  <a:cubicBezTo>
                    <a:pt x="927" y="1205"/>
                    <a:pt x="1206" y="927"/>
                    <a:pt x="1206" y="603"/>
                  </a:cubicBezTo>
                  <a:cubicBezTo>
                    <a:pt x="1190" y="479"/>
                    <a:pt x="1159" y="371"/>
                    <a:pt x="1098" y="278"/>
                  </a:cubicBezTo>
                  <a:lnTo>
                    <a:pt x="603" y="603"/>
                  </a:lnTo>
                  <a:lnTo>
                    <a:pt x="587" y="0"/>
                  </a:lnTo>
                  <a:close/>
                </a:path>
              </a:pathLst>
            </a:custGeom>
            <a:solidFill>
              <a:srgbClr val="FFFFFF"/>
            </a:solidFill>
            <a:ln w="0">
              <a:solidFill>
                <a:srgbClr val="000000"/>
              </a:solidFill>
              <a:prstDash val="solid"/>
              <a:round/>
              <a:headEnd/>
              <a:tailEnd/>
            </a:ln>
          </p:spPr>
          <p:txBody>
            <a:bodyPr/>
            <a:lstStyle/>
            <a:p>
              <a:endParaRPr lang="en-GB"/>
            </a:p>
          </p:txBody>
        </p:sp>
        <p:sp>
          <p:nvSpPr>
            <p:cNvPr id="7751" name="Freeform 3917">
              <a:extLst>
                <a:ext uri="{FF2B5EF4-FFF2-40B4-BE49-F238E27FC236}">
                  <a16:creationId xmlns:a16="http://schemas.microsoft.com/office/drawing/2014/main" id="{559F7FAB-C777-43D3-B3BA-2AD87C086529}"/>
                </a:ext>
              </a:extLst>
            </p:cNvPr>
            <p:cNvSpPr>
              <a:spLocks/>
            </p:cNvSpPr>
            <p:nvPr/>
          </p:nvSpPr>
          <p:spPr bwMode="auto">
            <a:xfrm>
              <a:off x="2982" y="2400"/>
              <a:ext cx="185" cy="185"/>
            </a:xfrm>
            <a:custGeom>
              <a:avLst/>
              <a:gdLst>
                <a:gd name="T0" fmla="*/ 90 w 1206"/>
                <a:gd name="T1" fmla="*/ 0 h 1205"/>
                <a:gd name="T2" fmla="*/ 0 w 1206"/>
                <a:gd name="T3" fmla="*/ 90 h 1205"/>
                <a:gd name="T4" fmla="*/ 93 w 1206"/>
                <a:gd name="T5" fmla="*/ 185 h 1205"/>
                <a:gd name="T6" fmla="*/ 185 w 1206"/>
                <a:gd name="T7" fmla="*/ 93 h 1205"/>
                <a:gd name="T8" fmla="*/ 168 w 1206"/>
                <a:gd name="T9" fmla="*/ 43 h 1205"/>
                <a:gd name="T10" fmla="*/ 93 w 1206"/>
                <a:gd name="T11" fmla="*/ 93 h 1205"/>
                <a:gd name="T12" fmla="*/ 90 w 1206"/>
                <a:gd name="T13" fmla="*/ 0 h 120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6" h="1205">
                  <a:moveTo>
                    <a:pt x="587" y="0"/>
                  </a:moveTo>
                  <a:cubicBezTo>
                    <a:pt x="263" y="0"/>
                    <a:pt x="0" y="263"/>
                    <a:pt x="0" y="587"/>
                  </a:cubicBezTo>
                  <a:cubicBezTo>
                    <a:pt x="0" y="927"/>
                    <a:pt x="263" y="1205"/>
                    <a:pt x="603" y="1205"/>
                  </a:cubicBezTo>
                  <a:cubicBezTo>
                    <a:pt x="927" y="1205"/>
                    <a:pt x="1206" y="927"/>
                    <a:pt x="1206" y="603"/>
                  </a:cubicBezTo>
                  <a:cubicBezTo>
                    <a:pt x="1190" y="479"/>
                    <a:pt x="1159" y="371"/>
                    <a:pt x="1098" y="278"/>
                  </a:cubicBezTo>
                  <a:lnTo>
                    <a:pt x="603" y="603"/>
                  </a:lnTo>
                  <a:lnTo>
                    <a:pt x="587"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4886" name="Line 3919">
            <a:extLst>
              <a:ext uri="{FF2B5EF4-FFF2-40B4-BE49-F238E27FC236}">
                <a16:creationId xmlns:a16="http://schemas.microsoft.com/office/drawing/2014/main" id="{47817EFD-FA48-429C-8A91-84907D80C01B}"/>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87" name="Line 3920">
            <a:extLst>
              <a:ext uri="{FF2B5EF4-FFF2-40B4-BE49-F238E27FC236}">
                <a16:creationId xmlns:a16="http://schemas.microsoft.com/office/drawing/2014/main" id="{5B6353ED-6B7F-48D2-8ACA-FBE9887CF909}"/>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88" name="Line 3921">
            <a:extLst>
              <a:ext uri="{FF2B5EF4-FFF2-40B4-BE49-F238E27FC236}">
                <a16:creationId xmlns:a16="http://schemas.microsoft.com/office/drawing/2014/main" id="{D064DC99-687B-4BA1-8866-2BBDA214BC78}"/>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89" name="Line 3922">
            <a:extLst>
              <a:ext uri="{FF2B5EF4-FFF2-40B4-BE49-F238E27FC236}">
                <a16:creationId xmlns:a16="http://schemas.microsoft.com/office/drawing/2014/main" id="{F1B63943-E4E1-48AD-8ED1-E5E252894438}"/>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90" name="Line 3923">
            <a:extLst>
              <a:ext uri="{FF2B5EF4-FFF2-40B4-BE49-F238E27FC236}">
                <a16:creationId xmlns:a16="http://schemas.microsoft.com/office/drawing/2014/main" id="{C7DD273B-48A3-42F4-8892-DDEDCE4C92B0}"/>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91" name="Line 3924">
            <a:extLst>
              <a:ext uri="{FF2B5EF4-FFF2-40B4-BE49-F238E27FC236}">
                <a16:creationId xmlns:a16="http://schemas.microsoft.com/office/drawing/2014/main" id="{7F125B87-46BC-4A0D-9F50-79137B4CAFB9}"/>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92" name="Line 3925">
            <a:extLst>
              <a:ext uri="{FF2B5EF4-FFF2-40B4-BE49-F238E27FC236}">
                <a16:creationId xmlns:a16="http://schemas.microsoft.com/office/drawing/2014/main" id="{E25C510E-017A-459B-981B-26851719E631}"/>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93" name="Line 3926">
            <a:extLst>
              <a:ext uri="{FF2B5EF4-FFF2-40B4-BE49-F238E27FC236}">
                <a16:creationId xmlns:a16="http://schemas.microsoft.com/office/drawing/2014/main" id="{9F584D3D-EE84-492F-8C58-97B7568F5E41}"/>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94" name="Line 3927">
            <a:extLst>
              <a:ext uri="{FF2B5EF4-FFF2-40B4-BE49-F238E27FC236}">
                <a16:creationId xmlns:a16="http://schemas.microsoft.com/office/drawing/2014/main" id="{9A6A3FBD-E2A3-4F5D-A093-E29625DE384B}"/>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95" name="Line 3928">
            <a:extLst>
              <a:ext uri="{FF2B5EF4-FFF2-40B4-BE49-F238E27FC236}">
                <a16:creationId xmlns:a16="http://schemas.microsoft.com/office/drawing/2014/main" id="{44BE8C77-0652-4190-B33B-584A84A747FC}"/>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96" name="Line 3929">
            <a:extLst>
              <a:ext uri="{FF2B5EF4-FFF2-40B4-BE49-F238E27FC236}">
                <a16:creationId xmlns:a16="http://schemas.microsoft.com/office/drawing/2014/main" id="{665BA34A-74EC-42AC-BB82-60141ADC9C1A}"/>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97" name="Line 3930">
            <a:extLst>
              <a:ext uri="{FF2B5EF4-FFF2-40B4-BE49-F238E27FC236}">
                <a16:creationId xmlns:a16="http://schemas.microsoft.com/office/drawing/2014/main" id="{F3DC9543-7892-43AA-9D65-7D45DF50050A}"/>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98" name="Line 3931">
            <a:extLst>
              <a:ext uri="{FF2B5EF4-FFF2-40B4-BE49-F238E27FC236}">
                <a16:creationId xmlns:a16="http://schemas.microsoft.com/office/drawing/2014/main" id="{C145F0E8-E0F1-423A-A072-0AFF043E75C2}"/>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99" name="Line 3932">
            <a:extLst>
              <a:ext uri="{FF2B5EF4-FFF2-40B4-BE49-F238E27FC236}">
                <a16:creationId xmlns:a16="http://schemas.microsoft.com/office/drawing/2014/main" id="{BCD12CA3-698F-447C-91C1-9555970179C3}"/>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00" name="Line 3933">
            <a:extLst>
              <a:ext uri="{FF2B5EF4-FFF2-40B4-BE49-F238E27FC236}">
                <a16:creationId xmlns:a16="http://schemas.microsoft.com/office/drawing/2014/main" id="{B7466E5B-06D5-4BE2-BA84-CBA6EE2DAEB0}"/>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01" name="Line 3934">
            <a:extLst>
              <a:ext uri="{FF2B5EF4-FFF2-40B4-BE49-F238E27FC236}">
                <a16:creationId xmlns:a16="http://schemas.microsoft.com/office/drawing/2014/main" id="{791A62F2-CF3F-46E9-8DB6-9A550DD37B70}"/>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02" name="Line 3935">
            <a:extLst>
              <a:ext uri="{FF2B5EF4-FFF2-40B4-BE49-F238E27FC236}">
                <a16:creationId xmlns:a16="http://schemas.microsoft.com/office/drawing/2014/main" id="{5376DC76-53CC-4E49-89CB-E56514CFA4A5}"/>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03" name="Line 3936">
            <a:extLst>
              <a:ext uri="{FF2B5EF4-FFF2-40B4-BE49-F238E27FC236}">
                <a16:creationId xmlns:a16="http://schemas.microsoft.com/office/drawing/2014/main" id="{CE278093-76A6-49EC-A25E-8F078C2F50FE}"/>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04" name="Line 3937">
            <a:extLst>
              <a:ext uri="{FF2B5EF4-FFF2-40B4-BE49-F238E27FC236}">
                <a16:creationId xmlns:a16="http://schemas.microsoft.com/office/drawing/2014/main" id="{A4E49771-7A28-41FD-8AEB-5D6D83EE2BD7}"/>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05" name="Line 3938">
            <a:extLst>
              <a:ext uri="{FF2B5EF4-FFF2-40B4-BE49-F238E27FC236}">
                <a16:creationId xmlns:a16="http://schemas.microsoft.com/office/drawing/2014/main" id="{DD2229AA-F41E-42E0-AE14-3FE239A60555}"/>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06" name="Line 3939">
            <a:extLst>
              <a:ext uri="{FF2B5EF4-FFF2-40B4-BE49-F238E27FC236}">
                <a16:creationId xmlns:a16="http://schemas.microsoft.com/office/drawing/2014/main" id="{291AB879-D827-45BC-8C8B-A2250C204A03}"/>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07" name="Line 3940">
            <a:extLst>
              <a:ext uri="{FF2B5EF4-FFF2-40B4-BE49-F238E27FC236}">
                <a16:creationId xmlns:a16="http://schemas.microsoft.com/office/drawing/2014/main" id="{D2C84C26-A36E-41E6-B68B-C6F6384CB6ED}"/>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08" name="Line 3941">
            <a:extLst>
              <a:ext uri="{FF2B5EF4-FFF2-40B4-BE49-F238E27FC236}">
                <a16:creationId xmlns:a16="http://schemas.microsoft.com/office/drawing/2014/main" id="{FF01935F-6E2A-487E-BDC6-1355DC0E17CA}"/>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09" name="Line 3942">
            <a:extLst>
              <a:ext uri="{FF2B5EF4-FFF2-40B4-BE49-F238E27FC236}">
                <a16:creationId xmlns:a16="http://schemas.microsoft.com/office/drawing/2014/main" id="{9AB267D8-C25F-4DCF-BA93-B55C88B67DC2}"/>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10" name="Line 3943">
            <a:extLst>
              <a:ext uri="{FF2B5EF4-FFF2-40B4-BE49-F238E27FC236}">
                <a16:creationId xmlns:a16="http://schemas.microsoft.com/office/drawing/2014/main" id="{80CCBA72-BBB4-47A3-BB22-748E29E21758}"/>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11" name="Line 3944">
            <a:extLst>
              <a:ext uri="{FF2B5EF4-FFF2-40B4-BE49-F238E27FC236}">
                <a16:creationId xmlns:a16="http://schemas.microsoft.com/office/drawing/2014/main" id="{CAC0DC96-F2E4-4E98-A413-1333AA7B78CB}"/>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12" name="Line 3945">
            <a:extLst>
              <a:ext uri="{FF2B5EF4-FFF2-40B4-BE49-F238E27FC236}">
                <a16:creationId xmlns:a16="http://schemas.microsoft.com/office/drawing/2014/main" id="{094FFE58-E03A-42C4-BA2B-13D9802897BF}"/>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13" name="Line 3946">
            <a:extLst>
              <a:ext uri="{FF2B5EF4-FFF2-40B4-BE49-F238E27FC236}">
                <a16:creationId xmlns:a16="http://schemas.microsoft.com/office/drawing/2014/main" id="{BB6708C1-EFC3-47F5-832F-08B0397BCED0}"/>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14" name="Line 3947">
            <a:extLst>
              <a:ext uri="{FF2B5EF4-FFF2-40B4-BE49-F238E27FC236}">
                <a16:creationId xmlns:a16="http://schemas.microsoft.com/office/drawing/2014/main" id="{74016157-4A6C-4ABD-9C8A-4B01CDDAF052}"/>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15" name="Line 3948">
            <a:extLst>
              <a:ext uri="{FF2B5EF4-FFF2-40B4-BE49-F238E27FC236}">
                <a16:creationId xmlns:a16="http://schemas.microsoft.com/office/drawing/2014/main" id="{3288F7F3-DCD2-4A78-AB22-004824CB2E13}"/>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16" name="Line 3949">
            <a:extLst>
              <a:ext uri="{FF2B5EF4-FFF2-40B4-BE49-F238E27FC236}">
                <a16:creationId xmlns:a16="http://schemas.microsoft.com/office/drawing/2014/main" id="{73CF2463-DADB-4877-A251-19586DE132BC}"/>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17" name="Line 3950">
            <a:extLst>
              <a:ext uri="{FF2B5EF4-FFF2-40B4-BE49-F238E27FC236}">
                <a16:creationId xmlns:a16="http://schemas.microsoft.com/office/drawing/2014/main" id="{070CAF9B-CE6C-4279-BBAC-02F17E7090DE}"/>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18" name="Line 3951">
            <a:extLst>
              <a:ext uri="{FF2B5EF4-FFF2-40B4-BE49-F238E27FC236}">
                <a16:creationId xmlns:a16="http://schemas.microsoft.com/office/drawing/2014/main" id="{B1703803-5BF0-4751-BECD-DD4FF6F4994F}"/>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19" name="Line 3952">
            <a:extLst>
              <a:ext uri="{FF2B5EF4-FFF2-40B4-BE49-F238E27FC236}">
                <a16:creationId xmlns:a16="http://schemas.microsoft.com/office/drawing/2014/main" id="{D1062869-0510-4469-AFEB-DAEE43780962}"/>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20" name="Rectangle 3953">
            <a:extLst>
              <a:ext uri="{FF2B5EF4-FFF2-40B4-BE49-F238E27FC236}">
                <a16:creationId xmlns:a16="http://schemas.microsoft.com/office/drawing/2014/main" id="{DFEE5307-7283-47FA-9481-8F37C0DA6D98}"/>
              </a:ext>
            </a:extLst>
          </p:cNvPr>
          <p:cNvSpPr>
            <a:spLocks noChangeArrowheads="1"/>
          </p:cNvSpPr>
          <p:nvPr/>
        </p:nvSpPr>
        <p:spPr bwMode="auto">
          <a:xfrm>
            <a:off x="4575175" y="3487738"/>
            <a:ext cx="611188" cy="409575"/>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4921" name="Group 3956">
            <a:extLst>
              <a:ext uri="{FF2B5EF4-FFF2-40B4-BE49-F238E27FC236}">
                <a16:creationId xmlns:a16="http://schemas.microsoft.com/office/drawing/2014/main" id="{92057659-A51B-4AD6-BD02-28112B79C6E5}"/>
              </a:ext>
            </a:extLst>
          </p:cNvPr>
          <p:cNvGrpSpPr>
            <a:grpSpLocks/>
          </p:cNvGrpSpPr>
          <p:nvPr/>
        </p:nvGrpSpPr>
        <p:grpSpPr bwMode="auto">
          <a:xfrm>
            <a:off x="5219700" y="3487738"/>
            <a:ext cx="615950" cy="414337"/>
            <a:chOff x="3288" y="2365"/>
            <a:chExt cx="388" cy="261"/>
          </a:xfrm>
        </p:grpSpPr>
        <p:sp>
          <p:nvSpPr>
            <p:cNvPr id="7748" name="Rectangle 3954">
              <a:extLst>
                <a:ext uri="{FF2B5EF4-FFF2-40B4-BE49-F238E27FC236}">
                  <a16:creationId xmlns:a16="http://schemas.microsoft.com/office/drawing/2014/main" id="{2ADC46F6-E550-4954-8FFD-9E21190BDA93}"/>
                </a:ext>
              </a:extLst>
            </p:cNvPr>
            <p:cNvSpPr>
              <a:spLocks noChangeArrowheads="1"/>
            </p:cNvSpPr>
            <p:nvPr/>
          </p:nvSpPr>
          <p:spPr bwMode="auto">
            <a:xfrm>
              <a:off x="3288" y="2365"/>
              <a:ext cx="388"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749" name="Rectangle 3955">
              <a:extLst>
                <a:ext uri="{FF2B5EF4-FFF2-40B4-BE49-F238E27FC236}">
                  <a16:creationId xmlns:a16="http://schemas.microsoft.com/office/drawing/2014/main" id="{859D1438-78E0-4B79-B98F-5C1F103128E1}"/>
                </a:ext>
              </a:extLst>
            </p:cNvPr>
            <p:cNvSpPr>
              <a:spLocks noChangeArrowheads="1"/>
            </p:cNvSpPr>
            <p:nvPr/>
          </p:nvSpPr>
          <p:spPr bwMode="auto">
            <a:xfrm>
              <a:off x="3288" y="2365"/>
              <a:ext cx="388"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4922" name="Group 3959">
            <a:extLst>
              <a:ext uri="{FF2B5EF4-FFF2-40B4-BE49-F238E27FC236}">
                <a16:creationId xmlns:a16="http://schemas.microsoft.com/office/drawing/2014/main" id="{ED5B4EA7-A85A-47BA-8D3A-D9C1A2627960}"/>
              </a:ext>
            </a:extLst>
          </p:cNvPr>
          <p:cNvGrpSpPr>
            <a:grpSpLocks/>
          </p:cNvGrpSpPr>
          <p:nvPr/>
        </p:nvGrpSpPr>
        <p:grpSpPr bwMode="auto">
          <a:xfrm>
            <a:off x="5526088" y="3540125"/>
            <a:ext cx="55562" cy="150813"/>
            <a:chOff x="3481" y="2398"/>
            <a:chExt cx="35" cy="95"/>
          </a:xfrm>
        </p:grpSpPr>
        <p:sp>
          <p:nvSpPr>
            <p:cNvPr id="7746" name="Freeform 3957">
              <a:extLst>
                <a:ext uri="{FF2B5EF4-FFF2-40B4-BE49-F238E27FC236}">
                  <a16:creationId xmlns:a16="http://schemas.microsoft.com/office/drawing/2014/main" id="{EDE63AE1-D7A5-4CD5-BD8A-42416AC95816}"/>
                </a:ext>
              </a:extLst>
            </p:cNvPr>
            <p:cNvSpPr>
              <a:spLocks/>
            </p:cNvSpPr>
            <p:nvPr/>
          </p:nvSpPr>
          <p:spPr bwMode="auto">
            <a:xfrm>
              <a:off x="3481" y="2398"/>
              <a:ext cx="35" cy="95"/>
            </a:xfrm>
            <a:custGeom>
              <a:avLst/>
              <a:gdLst>
                <a:gd name="T0" fmla="*/ 35 w 227"/>
                <a:gd name="T1" fmla="*/ 7 h 616"/>
                <a:gd name="T2" fmla="*/ 0 w 227"/>
                <a:gd name="T3" fmla="*/ 2 h 616"/>
                <a:gd name="T4" fmla="*/ 0 w 227"/>
                <a:gd name="T5" fmla="*/ 2 h 616"/>
                <a:gd name="T6" fmla="*/ 0 w 227"/>
                <a:gd name="T7" fmla="*/ 95 h 616"/>
                <a:gd name="T8" fmla="*/ 35 w 227"/>
                <a:gd name="T9" fmla="*/ 7 h 6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7" h="616">
                  <a:moveTo>
                    <a:pt x="227" y="46"/>
                  </a:moveTo>
                  <a:cubicBezTo>
                    <a:pt x="151" y="15"/>
                    <a:pt x="76" y="15"/>
                    <a:pt x="0" y="15"/>
                  </a:cubicBezTo>
                  <a:cubicBezTo>
                    <a:pt x="0" y="0"/>
                    <a:pt x="0" y="15"/>
                    <a:pt x="0" y="15"/>
                  </a:cubicBezTo>
                  <a:lnTo>
                    <a:pt x="0" y="616"/>
                  </a:lnTo>
                  <a:lnTo>
                    <a:pt x="227" y="46"/>
                  </a:lnTo>
                  <a:close/>
                </a:path>
              </a:pathLst>
            </a:custGeom>
            <a:solidFill>
              <a:srgbClr val="808080"/>
            </a:solidFill>
            <a:ln w="0">
              <a:solidFill>
                <a:srgbClr val="000000"/>
              </a:solidFill>
              <a:prstDash val="solid"/>
              <a:round/>
              <a:headEnd/>
              <a:tailEnd/>
            </a:ln>
          </p:spPr>
          <p:txBody>
            <a:bodyPr/>
            <a:lstStyle/>
            <a:p>
              <a:endParaRPr lang="en-GB"/>
            </a:p>
          </p:txBody>
        </p:sp>
        <p:sp>
          <p:nvSpPr>
            <p:cNvPr id="7747" name="Freeform 3958">
              <a:extLst>
                <a:ext uri="{FF2B5EF4-FFF2-40B4-BE49-F238E27FC236}">
                  <a16:creationId xmlns:a16="http://schemas.microsoft.com/office/drawing/2014/main" id="{374A7CA9-8173-43AE-99A3-8848E3F01CA8}"/>
                </a:ext>
              </a:extLst>
            </p:cNvPr>
            <p:cNvSpPr>
              <a:spLocks/>
            </p:cNvSpPr>
            <p:nvPr/>
          </p:nvSpPr>
          <p:spPr bwMode="auto">
            <a:xfrm>
              <a:off x="3481" y="2398"/>
              <a:ext cx="35" cy="95"/>
            </a:xfrm>
            <a:custGeom>
              <a:avLst/>
              <a:gdLst>
                <a:gd name="T0" fmla="*/ 35 w 227"/>
                <a:gd name="T1" fmla="*/ 7 h 616"/>
                <a:gd name="T2" fmla="*/ 0 w 227"/>
                <a:gd name="T3" fmla="*/ 2 h 616"/>
                <a:gd name="T4" fmla="*/ 0 w 227"/>
                <a:gd name="T5" fmla="*/ 2 h 616"/>
                <a:gd name="T6" fmla="*/ 0 w 227"/>
                <a:gd name="T7" fmla="*/ 95 h 616"/>
                <a:gd name="T8" fmla="*/ 35 w 227"/>
                <a:gd name="T9" fmla="*/ 7 h 6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7" h="616">
                  <a:moveTo>
                    <a:pt x="227" y="46"/>
                  </a:moveTo>
                  <a:cubicBezTo>
                    <a:pt x="151" y="15"/>
                    <a:pt x="76" y="15"/>
                    <a:pt x="0" y="15"/>
                  </a:cubicBezTo>
                  <a:cubicBezTo>
                    <a:pt x="0" y="0"/>
                    <a:pt x="0" y="15"/>
                    <a:pt x="0" y="15"/>
                  </a:cubicBezTo>
                  <a:lnTo>
                    <a:pt x="0" y="616"/>
                  </a:lnTo>
                  <a:lnTo>
                    <a:pt x="227" y="46"/>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923" name="Group 3962">
            <a:extLst>
              <a:ext uri="{FF2B5EF4-FFF2-40B4-BE49-F238E27FC236}">
                <a16:creationId xmlns:a16="http://schemas.microsoft.com/office/drawing/2014/main" id="{4A8CA067-80FF-49C6-A086-BB744BC4465D}"/>
              </a:ext>
            </a:extLst>
          </p:cNvPr>
          <p:cNvGrpSpPr>
            <a:grpSpLocks/>
          </p:cNvGrpSpPr>
          <p:nvPr/>
        </p:nvGrpSpPr>
        <p:grpSpPr bwMode="auto">
          <a:xfrm>
            <a:off x="5526088" y="3551238"/>
            <a:ext cx="122237" cy="139700"/>
            <a:chOff x="3481" y="2405"/>
            <a:chExt cx="77" cy="88"/>
          </a:xfrm>
        </p:grpSpPr>
        <p:sp>
          <p:nvSpPr>
            <p:cNvPr id="7744" name="Freeform 3960">
              <a:extLst>
                <a:ext uri="{FF2B5EF4-FFF2-40B4-BE49-F238E27FC236}">
                  <a16:creationId xmlns:a16="http://schemas.microsoft.com/office/drawing/2014/main" id="{BB2524CC-65E3-49D3-AE67-984BBF9E5655}"/>
                </a:ext>
              </a:extLst>
            </p:cNvPr>
            <p:cNvSpPr>
              <a:spLocks/>
            </p:cNvSpPr>
            <p:nvPr/>
          </p:nvSpPr>
          <p:spPr bwMode="auto">
            <a:xfrm>
              <a:off x="3481" y="2405"/>
              <a:ext cx="77" cy="88"/>
            </a:xfrm>
            <a:custGeom>
              <a:avLst/>
              <a:gdLst>
                <a:gd name="T0" fmla="*/ 77 w 494"/>
                <a:gd name="T1" fmla="*/ 33 h 572"/>
                <a:gd name="T2" fmla="*/ 36 w 494"/>
                <a:gd name="T3" fmla="*/ 0 h 572"/>
                <a:gd name="T4" fmla="*/ 0 w 494"/>
                <a:gd name="T5" fmla="*/ 88 h 572"/>
                <a:gd name="T6" fmla="*/ 77 w 494"/>
                <a:gd name="T7" fmla="*/ 33 h 5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94" h="572">
                  <a:moveTo>
                    <a:pt x="494" y="217"/>
                  </a:moveTo>
                  <a:cubicBezTo>
                    <a:pt x="432" y="124"/>
                    <a:pt x="340" y="47"/>
                    <a:pt x="231" y="0"/>
                  </a:cubicBezTo>
                  <a:lnTo>
                    <a:pt x="0" y="572"/>
                  </a:lnTo>
                  <a:lnTo>
                    <a:pt x="494" y="217"/>
                  </a:lnTo>
                  <a:close/>
                </a:path>
              </a:pathLst>
            </a:custGeom>
            <a:solidFill>
              <a:srgbClr val="C0C0C0"/>
            </a:solidFill>
            <a:ln w="0">
              <a:solidFill>
                <a:srgbClr val="000000"/>
              </a:solidFill>
              <a:prstDash val="solid"/>
              <a:round/>
              <a:headEnd/>
              <a:tailEnd/>
            </a:ln>
          </p:spPr>
          <p:txBody>
            <a:bodyPr/>
            <a:lstStyle/>
            <a:p>
              <a:endParaRPr lang="en-GB"/>
            </a:p>
          </p:txBody>
        </p:sp>
        <p:sp>
          <p:nvSpPr>
            <p:cNvPr id="7745" name="Freeform 3961">
              <a:extLst>
                <a:ext uri="{FF2B5EF4-FFF2-40B4-BE49-F238E27FC236}">
                  <a16:creationId xmlns:a16="http://schemas.microsoft.com/office/drawing/2014/main" id="{759E2893-4DCC-4E86-AD88-C3EB3361430C}"/>
                </a:ext>
              </a:extLst>
            </p:cNvPr>
            <p:cNvSpPr>
              <a:spLocks/>
            </p:cNvSpPr>
            <p:nvPr/>
          </p:nvSpPr>
          <p:spPr bwMode="auto">
            <a:xfrm>
              <a:off x="3481" y="2405"/>
              <a:ext cx="77" cy="88"/>
            </a:xfrm>
            <a:custGeom>
              <a:avLst/>
              <a:gdLst>
                <a:gd name="T0" fmla="*/ 77 w 494"/>
                <a:gd name="T1" fmla="*/ 33 h 572"/>
                <a:gd name="T2" fmla="*/ 36 w 494"/>
                <a:gd name="T3" fmla="*/ 0 h 572"/>
                <a:gd name="T4" fmla="*/ 0 w 494"/>
                <a:gd name="T5" fmla="*/ 88 h 572"/>
                <a:gd name="T6" fmla="*/ 77 w 494"/>
                <a:gd name="T7" fmla="*/ 33 h 5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94" h="572">
                  <a:moveTo>
                    <a:pt x="494" y="217"/>
                  </a:moveTo>
                  <a:cubicBezTo>
                    <a:pt x="432" y="124"/>
                    <a:pt x="340" y="47"/>
                    <a:pt x="231" y="0"/>
                  </a:cubicBezTo>
                  <a:lnTo>
                    <a:pt x="0" y="572"/>
                  </a:lnTo>
                  <a:lnTo>
                    <a:pt x="494" y="217"/>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924" name="Group 3965">
            <a:extLst>
              <a:ext uri="{FF2B5EF4-FFF2-40B4-BE49-F238E27FC236}">
                <a16:creationId xmlns:a16="http://schemas.microsoft.com/office/drawing/2014/main" id="{7D7EC1A2-F6BE-42EC-824D-8AC35F21F8AE}"/>
              </a:ext>
            </a:extLst>
          </p:cNvPr>
          <p:cNvGrpSpPr>
            <a:grpSpLocks/>
          </p:cNvGrpSpPr>
          <p:nvPr/>
        </p:nvGrpSpPr>
        <p:grpSpPr bwMode="auto">
          <a:xfrm>
            <a:off x="5526088" y="3603625"/>
            <a:ext cx="139700" cy="87313"/>
            <a:chOff x="3481" y="2438"/>
            <a:chExt cx="88" cy="55"/>
          </a:xfrm>
        </p:grpSpPr>
        <p:sp>
          <p:nvSpPr>
            <p:cNvPr id="7742" name="Freeform 3963">
              <a:extLst>
                <a:ext uri="{FF2B5EF4-FFF2-40B4-BE49-F238E27FC236}">
                  <a16:creationId xmlns:a16="http://schemas.microsoft.com/office/drawing/2014/main" id="{E9ED604E-0138-4F1A-AC49-841755B8D4F6}"/>
                </a:ext>
              </a:extLst>
            </p:cNvPr>
            <p:cNvSpPr>
              <a:spLocks/>
            </p:cNvSpPr>
            <p:nvPr/>
          </p:nvSpPr>
          <p:spPr bwMode="auto">
            <a:xfrm>
              <a:off x="3481" y="2438"/>
              <a:ext cx="88" cy="55"/>
            </a:xfrm>
            <a:custGeom>
              <a:avLst/>
              <a:gdLst>
                <a:gd name="T0" fmla="*/ 88 w 566"/>
                <a:gd name="T1" fmla="*/ 22 h 355"/>
                <a:gd name="T2" fmla="*/ 76 w 566"/>
                <a:gd name="T3" fmla="*/ 0 h 355"/>
                <a:gd name="T4" fmla="*/ 0 w 566"/>
                <a:gd name="T5" fmla="*/ 55 h 355"/>
                <a:gd name="T6" fmla="*/ 88 w 566"/>
                <a:gd name="T7" fmla="*/ 22 h 35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66" h="355">
                  <a:moveTo>
                    <a:pt x="566" y="139"/>
                  </a:moveTo>
                  <a:cubicBezTo>
                    <a:pt x="551" y="93"/>
                    <a:pt x="520" y="46"/>
                    <a:pt x="490" y="0"/>
                  </a:cubicBezTo>
                  <a:lnTo>
                    <a:pt x="0" y="355"/>
                  </a:lnTo>
                  <a:lnTo>
                    <a:pt x="566" y="139"/>
                  </a:lnTo>
                  <a:close/>
                </a:path>
              </a:pathLst>
            </a:custGeom>
            <a:solidFill>
              <a:srgbClr val="000000"/>
            </a:solidFill>
            <a:ln w="0">
              <a:solidFill>
                <a:srgbClr val="000000"/>
              </a:solidFill>
              <a:prstDash val="solid"/>
              <a:round/>
              <a:headEnd/>
              <a:tailEnd/>
            </a:ln>
          </p:spPr>
          <p:txBody>
            <a:bodyPr/>
            <a:lstStyle/>
            <a:p>
              <a:endParaRPr lang="en-GB"/>
            </a:p>
          </p:txBody>
        </p:sp>
        <p:sp>
          <p:nvSpPr>
            <p:cNvPr id="7743" name="Freeform 3964">
              <a:extLst>
                <a:ext uri="{FF2B5EF4-FFF2-40B4-BE49-F238E27FC236}">
                  <a16:creationId xmlns:a16="http://schemas.microsoft.com/office/drawing/2014/main" id="{A37963BD-2F3C-482D-9FEF-4ECA885A3975}"/>
                </a:ext>
              </a:extLst>
            </p:cNvPr>
            <p:cNvSpPr>
              <a:spLocks/>
            </p:cNvSpPr>
            <p:nvPr/>
          </p:nvSpPr>
          <p:spPr bwMode="auto">
            <a:xfrm>
              <a:off x="3481" y="2438"/>
              <a:ext cx="88" cy="55"/>
            </a:xfrm>
            <a:custGeom>
              <a:avLst/>
              <a:gdLst>
                <a:gd name="T0" fmla="*/ 88 w 566"/>
                <a:gd name="T1" fmla="*/ 22 h 355"/>
                <a:gd name="T2" fmla="*/ 76 w 566"/>
                <a:gd name="T3" fmla="*/ 0 h 355"/>
                <a:gd name="T4" fmla="*/ 0 w 566"/>
                <a:gd name="T5" fmla="*/ 55 h 355"/>
                <a:gd name="T6" fmla="*/ 88 w 566"/>
                <a:gd name="T7" fmla="*/ 22 h 35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66" h="355">
                  <a:moveTo>
                    <a:pt x="566" y="139"/>
                  </a:moveTo>
                  <a:cubicBezTo>
                    <a:pt x="551" y="93"/>
                    <a:pt x="520" y="46"/>
                    <a:pt x="490" y="0"/>
                  </a:cubicBezTo>
                  <a:lnTo>
                    <a:pt x="0" y="355"/>
                  </a:lnTo>
                  <a:lnTo>
                    <a:pt x="566" y="139"/>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925" name="Group 3968">
            <a:extLst>
              <a:ext uri="{FF2B5EF4-FFF2-40B4-BE49-F238E27FC236}">
                <a16:creationId xmlns:a16="http://schemas.microsoft.com/office/drawing/2014/main" id="{492E39B6-AC7E-47D4-8523-414FCCF1934D}"/>
              </a:ext>
            </a:extLst>
          </p:cNvPr>
          <p:cNvGrpSpPr>
            <a:grpSpLocks/>
          </p:cNvGrpSpPr>
          <p:nvPr/>
        </p:nvGrpSpPr>
        <p:grpSpPr bwMode="auto">
          <a:xfrm>
            <a:off x="5378450" y="3543300"/>
            <a:ext cx="298450" cy="298450"/>
            <a:chOff x="3388" y="2400"/>
            <a:chExt cx="188" cy="188"/>
          </a:xfrm>
        </p:grpSpPr>
        <p:sp>
          <p:nvSpPr>
            <p:cNvPr id="7740" name="Freeform 3966">
              <a:extLst>
                <a:ext uri="{FF2B5EF4-FFF2-40B4-BE49-F238E27FC236}">
                  <a16:creationId xmlns:a16="http://schemas.microsoft.com/office/drawing/2014/main" id="{176C33AA-250B-4935-9BDF-4EA2A8ADA413}"/>
                </a:ext>
              </a:extLst>
            </p:cNvPr>
            <p:cNvSpPr>
              <a:spLocks/>
            </p:cNvSpPr>
            <p:nvPr/>
          </p:nvSpPr>
          <p:spPr bwMode="auto">
            <a:xfrm>
              <a:off x="3388" y="2400"/>
              <a:ext cx="188" cy="188"/>
            </a:xfrm>
            <a:custGeom>
              <a:avLst/>
              <a:gdLst>
                <a:gd name="T0" fmla="*/ 93 w 1222"/>
                <a:gd name="T1" fmla="*/ 0 h 1222"/>
                <a:gd name="T2" fmla="*/ 0 w 1222"/>
                <a:gd name="T3" fmla="*/ 93 h 1222"/>
                <a:gd name="T4" fmla="*/ 93 w 1222"/>
                <a:gd name="T5" fmla="*/ 188 h 1222"/>
                <a:gd name="T6" fmla="*/ 188 w 1222"/>
                <a:gd name="T7" fmla="*/ 93 h 1222"/>
                <a:gd name="T8" fmla="*/ 181 w 1222"/>
                <a:gd name="T9" fmla="*/ 60 h 1222"/>
                <a:gd name="T10" fmla="*/ 93 w 1222"/>
                <a:gd name="T11" fmla="*/ 93 h 1222"/>
                <a:gd name="T12" fmla="*/ 93 w 1222"/>
                <a:gd name="T13" fmla="*/ 0 h 12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22">
                  <a:moveTo>
                    <a:pt x="603" y="0"/>
                  </a:moveTo>
                  <a:cubicBezTo>
                    <a:pt x="263" y="0"/>
                    <a:pt x="0" y="263"/>
                    <a:pt x="0" y="603"/>
                  </a:cubicBezTo>
                  <a:cubicBezTo>
                    <a:pt x="0" y="944"/>
                    <a:pt x="263" y="1222"/>
                    <a:pt x="603" y="1222"/>
                  </a:cubicBezTo>
                  <a:cubicBezTo>
                    <a:pt x="944" y="1222"/>
                    <a:pt x="1222" y="944"/>
                    <a:pt x="1222" y="603"/>
                  </a:cubicBezTo>
                  <a:cubicBezTo>
                    <a:pt x="1207" y="526"/>
                    <a:pt x="1207" y="464"/>
                    <a:pt x="1176" y="387"/>
                  </a:cubicBezTo>
                  <a:lnTo>
                    <a:pt x="603" y="603"/>
                  </a:lnTo>
                  <a:lnTo>
                    <a:pt x="603" y="0"/>
                  </a:lnTo>
                  <a:close/>
                </a:path>
              </a:pathLst>
            </a:custGeom>
            <a:solidFill>
              <a:srgbClr val="FFFFFF"/>
            </a:solidFill>
            <a:ln w="0">
              <a:solidFill>
                <a:srgbClr val="000000"/>
              </a:solidFill>
              <a:prstDash val="solid"/>
              <a:round/>
              <a:headEnd/>
              <a:tailEnd/>
            </a:ln>
          </p:spPr>
          <p:txBody>
            <a:bodyPr/>
            <a:lstStyle/>
            <a:p>
              <a:endParaRPr lang="en-GB"/>
            </a:p>
          </p:txBody>
        </p:sp>
        <p:sp>
          <p:nvSpPr>
            <p:cNvPr id="7741" name="Freeform 3967">
              <a:extLst>
                <a:ext uri="{FF2B5EF4-FFF2-40B4-BE49-F238E27FC236}">
                  <a16:creationId xmlns:a16="http://schemas.microsoft.com/office/drawing/2014/main" id="{77444EEA-0E8B-4148-9009-4ECD8FFD5A9B}"/>
                </a:ext>
              </a:extLst>
            </p:cNvPr>
            <p:cNvSpPr>
              <a:spLocks/>
            </p:cNvSpPr>
            <p:nvPr/>
          </p:nvSpPr>
          <p:spPr bwMode="auto">
            <a:xfrm>
              <a:off x="3388" y="2400"/>
              <a:ext cx="188" cy="188"/>
            </a:xfrm>
            <a:custGeom>
              <a:avLst/>
              <a:gdLst>
                <a:gd name="T0" fmla="*/ 93 w 1222"/>
                <a:gd name="T1" fmla="*/ 0 h 1222"/>
                <a:gd name="T2" fmla="*/ 0 w 1222"/>
                <a:gd name="T3" fmla="*/ 93 h 1222"/>
                <a:gd name="T4" fmla="*/ 93 w 1222"/>
                <a:gd name="T5" fmla="*/ 188 h 1222"/>
                <a:gd name="T6" fmla="*/ 188 w 1222"/>
                <a:gd name="T7" fmla="*/ 93 h 1222"/>
                <a:gd name="T8" fmla="*/ 181 w 1222"/>
                <a:gd name="T9" fmla="*/ 60 h 1222"/>
                <a:gd name="T10" fmla="*/ 93 w 1222"/>
                <a:gd name="T11" fmla="*/ 93 h 1222"/>
                <a:gd name="T12" fmla="*/ 93 w 1222"/>
                <a:gd name="T13" fmla="*/ 0 h 12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22">
                  <a:moveTo>
                    <a:pt x="603" y="0"/>
                  </a:moveTo>
                  <a:cubicBezTo>
                    <a:pt x="263" y="0"/>
                    <a:pt x="0" y="263"/>
                    <a:pt x="0" y="603"/>
                  </a:cubicBezTo>
                  <a:cubicBezTo>
                    <a:pt x="0" y="944"/>
                    <a:pt x="263" y="1222"/>
                    <a:pt x="603" y="1222"/>
                  </a:cubicBezTo>
                  <a:cubicBezTo>
                    <a:pt x="944" y="1222"/>
                    <a:pt x="1222" y="944"/>
                    <a:pt x="1222" y="603"/>
                  </a:cubicBezTo>
                  <a:cubicBezTo>
                    <a:pt x="1207" y="526"/>
                    <a:pt x="1207" y="464"/>
                    <a:pt x="1176" y="387"/>
                  </a:cubicBezTo>
                  <a:lnTo>
                    <a:pt x="603" y="603"/>
                  </a:lnTo>
                  <a:lnTo>
                    <a:pt x="603"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4926" name="Line 3969">
            <a:extLst>
              <a:ext uri="{FF2B5EF4-FFF2-40B4-BE49-F238E27FC236}">
                <a16:creationId xmlns:a16="http://schemas.microsoft.com/office/drawing/2014/main" id="{1B3E3D53-F74C-43FF-8D1D-B3853361B087}"/>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27" name="Line 3970">
            <a:extLst>
              <a:ext uri="{FF2B5EF4-FFF2-40B4-BE49-F238E27FC236}">
                <a16:creationId xmlns:a16="http://schemas.microsoft.com/office/drawing/2014/main" id="{DB8C1151-9F72-431A-A26B-E2E9F174068B}"/>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28" name="Line 3971">
            <a:extLst>
              <a:ext uri="{FF2B5EF4-FFF2-40B4-BE49-F238E27FC236}">
                <a16:creationId xmlns:a16="http://schemas.microsoft.com/office/drawing/2014/main" id="{560C5033-13AC-4155-967E-AD2FF4F486D6}"/>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29" name="Line 3972">
            <a:extLst>
              <a:ext uri="{FF2B5EF4-FFF2-40B4-BE49-F238E27FC236}">
                <a16:creationId xmlns:a16="http://schemas.microsoft.com/office/drawing/2014/main" id="{6BD22D76-9718-4395-AB1B-AE358B8F50A8}"/>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30" name="Line 3973">
            <a:extLst>
              <a:ext uri="{FF2B5EF4-FFF2-40B4-BE49-F238E27FC236}">
                <a16:creationId xmlns:a16="http://schemas.microsoft.com/office/drawing/2014/main" id="{165A6DA1-4883-449B-8E9F-BE7D4D8DB8AE}"/>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31" name="Line 3974">
            <a:extLst>
              <a:ext uri="{FF2B5EF4-FFF2-40B4-BE49-F238E27FC236}">
                <a16:creationId xmlns:a16="http://schemas.microsoft.com/office/drawing/2014/main" id="{0FE3E76F-584E-4A44-A31B-1363AF92ACE5}"/>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32" name="Line 3975">
            <a:extLst>
              <a:ext uri="{FF2B5EF4-FFF2-40B4-BE49-F238E27FC236}">
                <a16:creationId xmlns:a16="http://schemas.microsoft.com/office/drawing/2014/main" id="{7E0547D1-F298-432F-9DF3-27D622AC16E7}"/>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33" name="Line 3976">
            <a:extLst>
              <a:ext uri="{FF2B5EF4-FFF2-40B4-BE49-F238E27FC236}">
                <a16:creationId xmlns:a16="http://schemas.microsoft.com/office/drawing/2014/main" id="{D8211114-026B-4D0D-83AC-69DF098ADC7F}"/>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34" name="Line 3977">
            <a:extLst>
              <a:ext uri="{FF2B5EF4-FFF2-40B4-BE49-F238E27FC236}">
                <a16:creationId xmlns:a16="http://schemas.microsoft.com/office/drawing/2014/main" id="{171869D4-8B64-43BE-9B74-4A716FF0D442}"/>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35" name="Line 3978">
            <a:extLst>
              <a:ext uri="{FF2B5EF4-FFF2-40B4-BE49-F238E27FC236}">
                <a16:creationId xmlns:a16="http://schemas.microsoft.com/office/drawing/2014/main" id="{049D87F6-615A-4400-A789-FD0485776FD3}"/>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36" name="Line 3979">
            <a:extLst>
              <a:ext uri="{FF2B5EF4-FFF2-40B4-BE49-F238E27FC236}">
                <a16:creationId xmlns:a16="http://schemas.microsoft.com/office/drawing/2014/main" id="{AAABF560-B93B-4129-AB4C-55FE7F7944B7}"/>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37" name="Line 3980">
            <a:extLst>
              <a:ext uri="{FF2B5EF4-FFF2-40B4-BE49-F238E27FC236}">
                <a16:creationId xmlns:a16="http://schemas.microsoft.com/office/drawing/2014/main" id="{629512A3-BF15-4729-84C8-66634AAA4A84}"/>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38" name="Line 3981">
            <a:extLst>
              <a:ext uri="{FF2B5EF4-FFF2-40B4-BE49-F238E27FC236}">
                <a16:creationId xmlns:a16="http://schemas.microsoft.com/office/drawing/2014/main" id="{FF7DE5D4-8843-4C08-BDA0-6A8993F46A90}"/>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39" name="Line 3982">
            <a:extLst>
              <a:ext uri="{FF2B5EF4-FFF2-40B4-BE49-F238E27FC236}">
                <a16:creationId xmlns:a16="http://schemas.microsoft.com/office/drawing/2014/main" id="{2AAFD33B-5183-4533-ACFC-E440FDF29BC4}"/>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40" name="Line 3983">
            <a:extLst>
              <a:ext uri="{FF2B5EF4-FFF2-40B4-BE49-F238E27FC236}">
                <a16:creationId xmlns:a16="http://schemas.microsoft.com/office/drawing/2014/main" id="{147E036F-30C2-4854-9CBA-8079B59C3579}"/>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41" name="Line 3984">
            <a:extLst>
              <a:ext uri="{FF2B5EF4-FFF2-40B4-BE49-F238E27FC236}">
                <a16:creationId xmlns:a16="http://schemas.microsoft.com/office/drawing/2014/main" id="{728E6CEA-2949-44B9-9877-7F4A37AD365D}"/>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42" name="Line 3985">
            <a:extLst>
              <a:ext uri="{FF2B5EF4-FFF2-40B4-BE49-F238E27FC236}">
                <a16:creationId xmlns:a16="http://schemas.microsoft.com/office/drawing/2014/main" id="{B1284A34-2699-4BB0-ADDE-B2DF264C8FEB}"/>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43" name="Line 3986">
            <a:extLst>
              <a:ext uri="{FF2B5EF4-FFF2-40B4-BE49-F238E27FC236}">
                <a16:creationId xmlns:a16="http://schemas.microsoft.com/office/drawing/2014/main" id="{F91FE680-CE5E-43D6-BFE8-8CE3630D714B}"/>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44" name="Line 3987">
            <a:extLst>
              <a:ext uri="{FF2B5EF4-FFF2-40B4-BE49-F238E27FC236}">
                <a16:creationId xmlns:a16="http://schemas.microsoft.com/office/drawing/2014/main" id="{37B354AD-3B51-4B56-9A07-76EBD2F698D7}"/>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45" name="Line 3988">
            <a:extLst>
              <a:ext uri="{FF2B5EF4-FFF2-40B4-BE49-F238E27FC236}">
                <a16:creationId xmlns:a16="http://schemas.microsoft.com/office/drawing/2014/main" id="{2FCAC62E-AF3A-4F67-846D-274D765B4249}"/>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46" name="Line 3989">
            <a:extLst>
              <a:ext uri="{FF2B5EF4-FFF2-40B4-BE49-F238E27FC236}">
                <a16:creationId xmlns:a16="http://schemas.microsoft.com/office/drawing/2014/main" id="{B2BCA71D-7DDD-4C58-BB6E-3C8665BF67FA}"/>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47" name="Line 3990">
            <a:extLst>
              <a:ext uri="{FF2B5EF4-FFF2-40B4-BE49-F238E27FC236}">
                <a16:creationId xmlns:a16="http://schemas.microsoft.com/office/drawing/2014/main" id="{8B2D1C17-167C-4572-BF88-72227EAB00A9}"/>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48" name="Line 3991">
            <a:extLst>
              <a:ext uri="{FF2B5EF4-FFF2-40B4-BE49-F238E27FC236}">
                <a16:creationId xmlns:a16="http://schemas.microsoft.com/office/drawing/2014/main" id="{1A6B0E46-1E8E-41FB-8650-39C0095E366D}"/>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49" name="Line 3992">
            <a:extLst>
              <a:ext uri="{FF2B5EF4-FFF2-40B4-BE49-F238E27FC236}">
                <a16:creationId xmlns:a16="http://schemas.microsoft.com/office/drawing/2014/main" id="{748D53BF-1D1C-4E11-AF31-A340C549644E}"/>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50" name="Line 3993">
            <a:extLst>
              <a:ext uri="{FF2B5EF4-FFF2-40B4-BE49-F238E27FC236}">
                <a16:creationId xmlns:a16="http://schemas.microsoft.com/office/drawing/2014/main" id="{18EDD79A-13C0-4B2A-9061-FD553F530D21}"/>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51" name="Line 3994">
            <a:extLst>
              <a:ext uri="{FF2B5EF4-FFF2-40B4-BE49-F238E27FC236}">
                <a16:creationId xmlns:a16="http://schemas.microsoft.com/office/drawing/2014/main" id="{420574D2-A4C7-4FF7-96E7-FFE34E463E84}"/>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52" name="Line 3995">
            <a:extLst>
              <a:ext uri="{FF2B5EF4-FFF2-40B4-BE49-F238E27FC236}">
                <a16:creationId xmlns:a16="http://schemas.microsoft.com/office/drawing/2014/main" id="{35FF08F1-9B82-402F-B250-AEB830B32319}"/>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53" name="Line 3996">
            <a:extLst>
              <a:ext uri="{FF2B5EF4-FFF2-40B4-BE49-F238E27FC236}">
                <a16:creationId xmlns:a16="http://schemas.microsoft.com/office/drawing/2014/main" id="{7ABF6989-9601-42C6-9AA6-567C6571AC9E}"/>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54" name="Line 3997">
            <a:extLst>
              <a:ext uri="{FF2B5EF4-FFF2-40B4-BE49-F238E27FC236}">
                <a16:creationId xmlns:a16="http://schemas.microsoft.com/office/drawing/2014/main" id="{5261484E-BACB-4671-9ED4-81747B359AA6}"/>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55" name="Line 3998">
            <a:extLst>
              <a:ext uri="{FF2B5EF4-FFF2-40B4-BE49-F238E27FC236}">
                <a16:creationId xmlns:a16="http://schemas.microsoft.com/office/drawing/2014/main" id="{9C407402-2812-4D1B-ACF8-F1A87B527A4F}"/>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56" name="Line 3999">
            <a:extLst>
              <a:ext uri="{FF2B5EF4-FFF2-40B4-BE49-F238E27FC236}">
                <a16:creationId xmlns:a16="http://schemas.microsoft.com/office/drawing/2014/main" id="{12E147DF-0000-4E4C-9F40-4E13FE839941}"/>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57" name="Line 4000">
            <a:extLst>
              <a:ext uri="{FF2B5EF4-FFF2-40B4-BE49-F238E27FC236}">
                <a16:creationId xmlns:a16="http://schemas.microsoft.com/office/drawing/2014/main" id="{6B65BF0F-02FA-4441-B622-CC2C10091D5B}"/>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58" name="Line 4001">
            <a:extLst>
              <a:ext uri="{FF2B5EF4-FFF2-40B4-BE49-F238E27FC236}">
                <a16:creationId xmlns:a16="http://schemas.microsoft.com/office/drawing/2014/main" id="{5DE76D17-080A-42E9-95C4-AE104A0FA616}"/>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59" name="Line 4002">
            <a:extLst>
              <a:ext uri="{FF2B5EF4-FFF2-40B4-BE49-F238E27FC236}">
                <a16:creationId xmlns:a16="http://schemas.microsoft.com/office/drawing/2014/main" id="{CAE34EF8-3EA8-492E-9837-E75F2F2700B6}"/>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60" name="Rectangle 4003">
            <a:extLst>
              <a:ext uri="{FF2B5EF4-FFF2-40B4-BE49-F238E27FC236}">
                <a16:creationId xmlns:a16="http://schemas.microsoft.com/office/drawing/2014/main" id="{109DC719-4FE4-4CB0-B06F-7F5D7A51CC6C}"/>
              </a:ext>
            </a:extLst>
          </p:cNvPr>
          <p:cNvSpPr>
            <a:spLocks noChangeArrowheads="1"/>
          </p:cNvSpPr>
          <p:nvPr/>
        </p:nvSpPr>
        <p:spPr bwMode="auto">
          <a:xfrm>
            <a:off x="5219700" y="3487738"/>
            <a:ext cx="615950" cy="414337"/>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4961" name="Group 4006">
            <a:extLst>
              <a:ext uri="{FF2B5EF4-FFF2-40B4-BE49-F238E27FC236}">
                <a16:creationId xmlns:a16="http://schemas.microsoft.com/office/drawing/2014/main" id="{7C24D756-3FCF-4607-8F7E-BFC4F9103E59}"/>
              </a:ext>
            </a:extLst>
          </p:cNvPr>
          <p:cNvGrpSpPr>
            <a:grpSpLocks/>
          </p:cNvGrpSpPr>
          <p:nvPr/>
        </p:nvGrpSpPr>
        <p:grpSpPr bwMode="auto">
          <a:xfrm>
            <a:off x="5873750" y="3487738"/>
            <a:ext cx="614363" cy="414337"/>
            <a:chOff x="3700" y="2365"/>
            <a:chExt cx="387" cy="261"/>
          </a:xfrm>
        </p:grpSpPr>
        <p:sp>
          <p:nvSpPr>
            <p:cNvPr id="7738" name="Rectangle 4004">
              <a:extLst>
                <a:ext uri="{FF2B5EF4-FFF2-40B4-BE49-F238E27FC236}">
                  <a16:creationId xmlns:a16="http://schemas.microsoft.com/office/drawing/2014/main" id="{400D8E99-0A89-4617-9113-84C94E057784}"/>
                </a:ext>
              </a:extLst>
            </p:cNvPr>
            <p:cNvSpPr>
              <a:spLocks noChangeArrowheads="1"/>
            </p:cNvSpPr>
            <p:nvPr/>
          </p:nvSpPr>
          <p:spPr bwMode="auto">
            <a:xfrm>
              <a:off x="3700" y="2365"/>
              <a:ext cx="387"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739" name="Rectangle 4005">
              <a:extLst>
                <a:ext uri="{FF2B5EF4-FFF2-40B4-BE49-F238E27FC236}">
                  <a16:creationId xmlns:a16="http://schemas.microsoft.com/office/drawing/2014/main" id="{E409031E-45DB-40E1-9BD2-44E255A9516B}"/>
                </a:ext>
              </a:extLst>
            </p:cNvPr>
            <p:cNvSpPr>
              <a:spLocks noChangeArrowheads="1"/>
            </p:cNvSpPr>
            <p:nvPr/>
          </p:nvSpPr>
          <p:spPr bwMode="auto">
            <a:xfrm>
              <a:off x="3700" y="2365"/>
              <a:ext cx="387"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4962" name="Group 4009">
            <a:extLst>
              <a:ext uri="{FF2B5EF4-FFF2-40B4-BE49-F238E27FC236}">
                <a16:creationId xmlns:a16="http://schemas.microsoft.com/office/drawing/2014/main" id="{0B1E111B-1F82-4DC2-BB24-50F165189194}"/>
              </a:ext>
            </a:extLst>
          </p:cNvPr>
          <p:cNvGrpSpPr>
            <a:grpSpLocks/>
          </p:cNvGrpSpPr>
          <p:nvPr/>
        </p:nvGrpSpPr>
        <p:grpSpPr bwMode="auto">
          <a:xfrm>
            <a:off x="6178550" y="3540125"/>
            <a:ext cx="15875" cy="150813"/>
            <a:chOff x="3892" y="2398"/>
            <a:chExt cx="10" cy="95"/>
          </a:xfrm>
        </p:grpSpPr>
        <p:sp>
          <p:nvSpPr>
            <p:cNvPr id="7736" name="Freeform 4007">
              <a:extLst>
                <a:ext uri="{FF2B5EF4-FFF2-40B4-BE49-F238E27FC236}">
                  <a16:creationId xmlns:a16="http://schemas.microsoft.com/office/drawing/2014/main" id="{4A8324B5-4BC8-4642-B499-640718E7A0D9}"/>
                </a:ext>
              </a:extLst>
            </p:cNvPr>
            <p:cNvSpPr>
              <a:spLocks/>
            </p:cNvSpPr>
            <p:nvPr/>
          </p:nvSpPr>
          <p:spPr bwMode="auto">
            <a:xfrm>
              <a:off x="3892" y="2398"/>
              <a:ext cx="10" cy="95"/>
            </a:xfrm>
            <a:custGeom>
              <a:avLst/>
              <a:gdLst>
                <a:gd name="T0" fmla="*/ 10 w 67"/>
                <a:gd name="T1" fmla="*/ 2 h 616"/>
                <a:gd name="T2" fmla="*/ 0 w 67"/>
                <a:gd name="T3" fmla="*/ 2 h 616"/>
                <a:gd name="T4" fmla="*/ 0 w 67"/>
                <a:gd name="T5" fmla="*/ 2 h 616"/>
                <a:gd name="T6" fmla="*/ 0 w 67"/>
                <a:gd name="T7" fmla="*/ 95 h 616"/>
                <a:gd name="T8" fmla="*/ 10 w 67"/>
                <a:gd name="T9" fmla="*/ 2 h 6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 h="616">
                  <a:moveTo>
                    <a:pt x="67" y="15"/>
                  </a:moveTo>
                  <a:cubicBezTo>
                    <a:pt x="50" y="15"/>
                    <a:pt x="17" y="15"/>
                    <a:pt x="0" y="15"/>
                  </a:cubicBezTo>
                  <a:cubicBezTo>
                    <a:pt x="0" y="0"/>
                    <a:pt x="0" y="15"/>
                    <a:pt x="0" y="15"/>
                  </a:cubicBezTo>
                  <a:lnTo>
                    <a:pt x="0" y="616"/>
                  </a:lnTo>
                  <a:lnTo>
                    <a:pt x="67" y="15"/>
                  </a:lnTo>
                  <a:close/>
                </a:path>
              </a:pathLst>
            </a:custGeom>
            <a:solidFill>
              <a:srgbClr val="808080"/>
            </a:solidFill>
            <a:ln w="0">
              <a:solidFill>
                <a:srgbClr val="000000"/>
              </a:solidFill>
              <a:prstDash val="solid"/>
              <a:round/>
              <a:headEnd/>
              <a:tailEnd/>
            </a:ln>
          </p:spPr>
          <p:txBody>
            <a:bodyPr/>
            <a:lstStyle/>
            <a:p>
              <a:endParaRPr lang="en-GB"/>
            </a:p>
          </p:txBody>
        </p:sp>
        <p:sp>
          <p:nvSpPr>
            <p:cNvPr id="7737" name="Freeform 4008">
              <a:extLst>
                <a:ext uri="{FF2B5EF4-FFF2-40B4-BE49-F238E27FC236}">
                  <a16:creationId xmlns:a16="http://schemas.microsoft.com/office/drawing/2014/main" id="{D3321ED3-66DE-4E6C-8F7D-7C46DB61D22C}"/>
                </a:ext>
              </a:extLst>
            </p:cNvPr>
            <p:cNvSpPr>
              <a:spLocks/>
            </p:cNvSpPr>
            <p:nvPr/>
          </p:nvSpPr>
          <p:spPr bwMode="auto">
            <a:xfrm>
              <a:off x="3892" y="2398"/>
              <a:ext cx="10" cy="95"/>
            </a:xfrm>
            <a:custGeom>
              <a:avLst/>
              <a:gdLst>
                <a:gd name="T0" fmla="*/ 10 w 67"/>
                <a:gd name="T1" fmla="*/ 2 h 616"/>
                <a:gd name="T2" fmla="*/ 0 w 67"/>
                <a:gd name="T3" fmla="*/ 2 h 616"/>
                <a:gd name="T4" fmla="*/ 0 w 67"/>
                <a:gd name="T5" fmla="*/ 2 h 616"/>
                <a:gd name="T6" fmla="*/ 0 w 67"/>
                <a:gd name="T7" fmla="*/ 95 h 616"/>
                <a:gd name="T8" fmla="*/ 10 w 67"/>
                <a:gd name="T9" fmla="*/ 2 h 6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 h="616">
                  <a:moveTo>
                    <a:pt x="67" y="15"/>
                  </a:moveTo>
                  <a:cubicBezTo>
                    <a:pt x="50" y="15"/>
                    <a:pt x="17" y="15"/>
                    <a:pt x="0" y="15"/>
                  </a:cubicBezTo>
                  <a:cubicBezTo>
                    <a:pt x="0" y="0"/>
                    <a:pt x="0" y="15"/>
                    <a:pt x="0" y="15"/>
                  </a:cubicBezTo>
                  <a:lnTo>
                    <a:pt x="0" y="616"/>
                  </a:lnTo>
                  <a:lnTo>
                    <a:pt x="67" y="15"/>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963" name="Group 4012">
            <a:extLst>
              <a:ext uri="{FF2B5EF4-FFF2-40B4-BE49-F238E27FC236}">
                <a16:creationId xmlns:a16="http://schemas.microsoft.com/office/drawing/2014/main" id="{68A96A57-BFE6-4964-B353-C6FAF9034BB8}"/>
              </a:ext>
            </a:extLst>
          </p:cNvPr>
          <p:cNvGrpSpPr>
            <a:grpSpLocks/>
          </p:cNvGrpSpPr>
          <p:nvPr/>
        </p:nvGrpSpPr>
        <p:grpSpPr bwMode="auto">
          <a:xfrm>
            <a:off x="6178550" y="3543300"/>
            <a:ext cx="114300" cy="147638"/>
            <a:chOff x="3892" y="2400"/>
            <a:chExt cx="72" cy="93"/>
          </a:xfrm>
        </p:grpSpPr>
        <p:sp>
          <p:nvSpPr>
            <p:cNvPr id="7734" name="Freeform 4010">
              <a:extLst>
                <a:ext uri="{FF2B5EF4-FFF2-40B4-BE49-F238E27FC236}">
                  <a16:creationId xmlns:a16="http://schemas.microsoft.com/office/drawing/2014/main" id="{9D4EE9C8-42B9-4A5F-A38B-329C83D7A569}"/>
                </a:ext>
              </a:extLst>
            </p:cNvPr>
            <p:cNvSpPr>
              <a:spLocks/>
            </p:cNvSpPr>
            <p:nvPr/>
          </p:nvSpPr>
          <p:spPr bwMode="auto">
            <a:xfrm>
              <a:off x="3892" y="2400"/>
              <a:ext cx="72" cy="93"/>
            </a:xfrm>
            <a:custGeom>
              <a:avLst/>
              <a:gdLst>
                <a:gd name="T0" fmla="*/ 72 w 467"/>
                <a:gd name="T1" fmla="*/ 31 h 605"/>
                <a:gd name="T2" fmla="*/ 10 w 467"/>
                <a:gd name="T3" fmla="*/ 0 h 605"/>
                <a:gd name="T4" fmla="*/ 0 w 467"/>
                <a:gd name="T5" fmla="*/ 93 h 605"/>
                <a:gd name="T6" fmla="*/ 72 w 467"/>
                <a:gd name="T7" fmla="*/ 31 h 6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7" h="605">
                  <a:moveTo>
                    <a:pt x="467" y="202"/>
                  </a:moveTo>
                  <a:cubicBezTo>
                    <a:pt x="358" y="93"/>
                    <a:pt x="218" y="15"/>
                    <a:pt x="62" y="0"/>
                  </a:cubicBezTo>
                  <a:lnTo>
                    <a:pt x="0" y="605"/>
                  </a:lnTo>
                  <a:lnTo>
                    <a:pt x="467" y="202"/>
                  </a:lnTo>
                  <a:close/>
                </a:path>
              </a:pathLst>
            </a:custGeom>
            <a:solidFill>
              <a:srgbClr val="C0C0C0"/>
            </a:solidFill>
            <a:ln w="0">
              <a:solidFill>
                <a:srgbClr val="000000"/>
              </a:solidFill>
              <a:prstDash val="solid"/>
              <a:round/>
              <a:headEnd/>
              <a:tailEnd/>
            </a:ln>
          </p:spPr>
          <p:txBody>
            <a:bodyPr/>
            <a:lstStyle/>
            <a:p>
              <a:endParaRPr lang="en-GB"/>
            </a:p>
          </p:txBody>
        </p:sp>
        <p:sp>
          <p:nvSpPr>
            <p:cNvPr id="7735" name="Freeform 4011">
              <a:extLst>
                <a:ext uri="{FF2B5EF4-FFF2-40B4-BE49-F238E27FC236}">
                  <a16:creationId xmlns:a16="http://schemas.microsoft.com/office/drawing/2014/main" id="{6A113A8D-4395-4136-BFC6-53491AE850EB}"/>
                </a:ext>
              </a:extLst>
            </p:cNvPr>
            <p:cNvSpPr>
              <a:spLocks/>
            </p:cNvSpPr>
            <p:nvPr/>
          </p:nvSpPr>
          <p:spPr bwMode="auto">
            <a:xfrm>
              <a:off x="3892" y="2400"/>
              <a:ext cx="72" cy="93"/>
            </a:xfrm>
            <a:custGeom>
              <a:avLst/>
              <a:gdLst>
                <a:gd name="T0" fmla="*/ 72 w 467"/>
                <a:gd name="T1" fmla="*/ 31 h 605"/>
                <a:gd name="T2" fmla="*/ 10 w 467"/>
                <a:gd name="T3" fmla="*/ 0 h 605"/>
                <a:gd name="T4" fmla="*/ 0 w 467"/>
                <a:gd name="T5" fmla="*/ 93 h 605"/>
                <a:gd name="T6" fmla="*/ 72 w 467"/>
                <a:gd name="T7" fmla="*/ 31 h 6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7" h="605">
                  <a:moveTo>
                    <a:pt x="467" y="202"/>
                  </a:moveTo>
                  <a:cubicBezTo>
                    <a:pt x="358" y="93"/>
                    <a:pt x="218" y="15"/>
                    <a:pt x="62" y="0"/>
                  </a:cubicBezTo>
                  <a:lnTo>
                    <a:pt x="0" y="605"/>
                  </a:lnTo>
                  <a:lnTo>
                    <a:pt x="467" y="202"/>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964" name="Group 4015">
            <a:extLst>
              <a:ext uri="{FF2B5EF4-FFF2-40B4-BE49-F238E27FC236}">
                <a16:creationId xmlns:a16="http://schemas.microsoft.com/office/drawing/2014/main" id="{1FF2DF21-AB2D-4822-8B8A-46AD2D8C2E3E}"/>
              </a:ext>
            </a:extLst>
          </p:cNvPr>
          <p:cNvGrpSpPr>
            <a:grpSpLocks/>
          </p:cNvGrpSpPr>
          <p:nvPr/>
        </p:nvGrpSpPr>
        <p:grpSpPr bwMode="auto">
          <a:xfrm>
            <a:off x="6178550" y="3590925"/>
            <a:ext cx="144463" cy="100013"/>
            <a:chOff x="3892" y="2430"/>
            <a:chExt cx="91" cy="63"/>
          </a:xfrm>
        </p:grpSpPr>
        <p:sp>
          <p:nvSpPr>
            <p:cNvPr id="7732" name="Freeform 4013">
              <a:extLst>
                <a:ext uri="{FF2B5EF4-FFF2-40B4-BE49-F238E27FC236}">
                  <a16:creationId xmlns:a16="http://schemas.microsoft.com/office/drawing/2014/main" id="{1213C1D7-2F58-40DA-81C5-ED7184FC7592}"/>
                </a:ext>
              </a:extLst>
            </p:cNvPr>
            <p:cNvSpPr>
              <a:spLocks/>
            </p:cNvSpPr>
            <p:nvPr/>
          </p:nvSpPr>
          <p:spPr bwMode="auto">
            <a:xfrm>
              <a:off x="3892" y="2430"/>
              <a:ext cx="91" cy="63"/>
            </a:xfrm>
            <a:custGeom>
              <a:avLst/>
              <a:gdLst>
                <a:gd name="T0" fmla="*/ 91 w 589"/>
                <a:gd name="T1" fmla="*/ 34 h 405"/>
                <a:gd name="T2" fmla="*/ 72 w 589"/>
                <a:gd name="T3" fmla="*/ 0 h 405"/>
                <a:gd name="T4" fmla="*/ 0 w 589"/>
                <a:gd name="T5" fmla="*/ 63 h 405"/>
                <a:gd name="T6" fmla="*/ 91 w 589"/>
                <a:gd name="T7" fmla="*/ 34 h 4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89" h="405">
                  <a:moveTo>
                    <a:pt x="589" y="218"/>
                  </a:moveTo>
                  <a:cubicBezTo>
                    <a:pt x="558" y="140"/>
                    <a:pt x="512" y="62"/>
                    <a:pt x="465" y="0"/>
                  </a:cubicBezTo>
                  <a:lnTo>
                    <a:pt x="0" y="405"/>
                  </a:lnTo>
                  <a:lnTo>
                    <a:pt x="589" y="218"/>
                  </a:lnTo>
                  <a:close/>
                </a:path>
              </a:pathLst>
            </a:custGeom>
            <a:solidFill>
              <a:srgbClr val="000000"/>
            </a:solidFill>
            <a:ln w="0">
              <a:solidFill>
                <a:srgbClr val="000000"/>
              </a:solidFill>
              <a:prstDash val="solid"/>
              <a:round/>
              <a:headEnd/>
              <a:tailEnd/>
            </a:ln>
          </p:spPr>
          <p:txBody>
            <a:bodyPr/>
            <a:lstStyle/>
            <a:p>
              <a:endParaRPr lang="en-GB"/>
            </a:p>
          </p:txBody>
        </p:sp>
        <p:sp>
          <p:nvSpPr>
            <p:cNvPr id="7733" name="Freeform 4014">
              <a:extLst>
                <a:ext uri="{FF2B5EF4-FFF2-40B4-BE49-F238E27FC236}">
                  <a16:creationId xmlns:a16="http://schemas.microsoft.com/office/drawing/2014/main" id="{E36A0C0F-607D-4F97-B78D-B29864E4B3E4}"/>
                </a:ext>
              </a:extLst>
            </p:cNvPr>
            <p:cNvSpPr>
              <a:spLocks/>
            </p:cNvSpPr>
            <p:nvPr/>
          </p:nvSpPr>
          <p:spPr bwMode="auto">
            <a:xfrm>
              <a:off x="3892" y="2430"/>
              <a:ext cx="91" cy="63"/>
            </a:xfrm>
            <a:custGeom>
              <a:avLst/>
              <a:gdLst>
                <a:gd name="T0" fmla="*/ 91 w 589"/>
                <a:gd name="T1" fmla="*/ 34 h 405"/>
                <a:gd name="T2" fmla="*/ 72 w 589"/>
                <a:gd name="T3" fmla="*/ 0 h 405"/>
                <a:gd name="T4" fmla="*/ 0 w 589"/>
                <a:gd name="T5" fmla="*/ 63 h 405"/>
                <a:gd name="T6" fmla="*/ 91 w 589"/>
                <a:gd name="T7" fmla="*/ 34 h 4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89" h="405">
                  <a:moveTo>
                    <a:pt x="589" y="218"/>
                  </a:moveTo>
                  <a:cubicBezTo>
                    <a:pt x="558" y="140"/>
                    <a:pt x="512" y="62"/>
                    <a:pt x="465" y="0"/>
                  </a:cubicBezTo>
                  <a:lnTo>
                    <a:pt x="0" y="405"/>
                  </a:lnTo>
                  <a:lnTo>
                    <a:pt x="589" y="218"/>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4965" name="Group 4018">
            <a:extLst>
              <a:ext uri="{FF2B5EF4-FFF2-40B4-BE49-F238E27FC236}">
                <a16:creationId xmlns:a16="http://schemas.microsoft.com/office/drawing/2014/main" id="{0B87B7DD-79CC-428F-BAD6-2CB1308B27C7}"/>
              </a:ext>
            </a:extLst>
          </p:cNvPr>
          <p:cNvGrpSpPr>
            <a:grpSpLocks/>
          </p:cNvGrpSpPr>
          <p:nvPr/>
        </p:nvGrpSpPr>
        <p:grpSpPr bwMode="auto">
          <a:xfrm>
            <a:off x="6032500" y="3543300"/>
            <a:ext cx="298450" cy="298450"/>
            <a:chOff x="3800" y="2400"/>
            <a:chExt cx="188" cy="188"/>
          </a:xfrm>
        </p:grpSpPr>
        <p:sp>
          <p:nvSpPr>
            <p:cNvPr id="7730" name="Freeform 4016">
              <a:extLst>
                <a:ext uri="{FF2B5EF4-FFF2-40B4-BE49-F238E27FC236}">
                  <a16:creationId xmlns:a16="http://schemas.microsoft.com/office/drawing/2014/main" id="{26383162-3939-4C54-924B-3F242407D898}"/>
                </a:ext>
              </a:extLst>
            </p:cNvPr>
            <p:cNvSpPr>
              <a:spLocks/>
            </p:cNvSpPr>
            <p:nvPr/>
          </p:nvSpPr>
          <p:spPr bwMode="auto">
            <a:xfrm>
              <a:off x="3800" y="2400"/>
              <a:ext cx="188" cy="188"/>
            </a:xfrm>
            <a:custGeom>
              <a:avLst/>
              <a:gdLst>
                <a:gd name="T0" fmla="*/ 93 w 1222"/>
                <a:gd name="T1" fmla="*/ 0 h 1222"/>
                <a:gd name="T2" fmla="*/ 0 w 1222"/>
                <a:gd name="T3" fmla="*/ 93 h 1222"/>
                <a:gd name="T4" fmla="*/ 93 w 1222"/>
                <a:gd name="T5" fmla="*/ 188 h 1222"/>
                <a:gd name="T6" fmla="*/ 188 w 1222"/>
                <a:gd name="T7" fmla="*/ 93 h 1222"/>
                <a:gd name="T8" fmla="*/ 183 w 1222"/>
                <a:gd name="T9" fmla="*/ 64 h 1222"/>
                <a:gd name="T10" fmla="*/ 93 w 1222"/>
                <a:gd name="T11" fmla="*/ 93 h 1222"/>
                <a:gd name="T12" fmla="*/ 93 w 1222"/>
                <a:gd name="T13" fmla="*/ 0 h 12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22">
                  <a:moveTo>
                    <a:pt x="604" y="0"/>
                  </a:moveTo>
                  <a:cubicBezTo>
                    <a:pt x="263" y="0"/>
                    <a:pt x="0" y="263"/>
                    <a:pt x="0" y="603"/>
                  </a:cubicBezTo>
                  <a:cubicBezTo>
                    <a:pt x="0" y="944"/>
                    <a:pt x="263" y="1222"/>
                    <a:pt x="604" y="1222"/>
                  </a:cubicBezTo>
                  <a:cubicBezTo>
                    <a:pt x="944" y="1222"/>
                    <a:pt x="1222" y="944"/>
                    <a:pt x="1222" y="603"/>
                  </a:cubicBezTo>
                  <a:cubicBezTo>
                    <a:pt x="1207" y="541"/>
                    <a:pt x="1207" y="480"/>
                    <a:pt x="1192" y="418"/>
                  </a:cubicBezTo>
                  <a:lnTo>
                    <a:pt x="604" y="603"/>
                  </a:lnTo>
                  <a:lnTo>
                    <a:pt x="604" y="0"/>
                  </a:lnTo>
                  <a:close/>
                </a:path>
              </a:pathLst>
            </a:custGeom>
            <a:solidFill>
              <a:srgbClr val="FFFFFF"/>
            </a:solidFill>
            <a:ln w="0">
              <a:solidFill>
                <a:srgbClr val="000000"/>
              </a:solidFill>
              <a:prstDash val="solid"/>
              <a:round/>
              <a:headEnd/>
              <a:tailEnd/>
            </a:ln>
          </p:spPr>
          <p:txBody>
            <a:bodyPr/>
            <a:lstStyle/>
            <a:p>
              <a:endParaRPr lang="en-GB"/>
            </a:p>
          </p:txBody>
        </p:sp>
        <p:sp>
          <p:nvSpPr>
            <p:cNvPr id="7731" name="Freeform 4017">
              <a:extLst>
                <a:ext uri="{FF2B5EF4-FFF2-40B4-BE49-F238E27FC236}">
                  <a16:creationId xmlns:a16="http://schemas.microsoft.com/office/drawing/2014/main" id="{F8D16910-AA1D-4186-8AE4-435E69E1B4D3}"/>
                </a:ext>
              </a:extLst>
            </p:cNvPr>
            <p:cNvSpPr>
              <a:spLocks/>
            </p:cNvSpPr>
            <p:nvPr/>
          </p:nvSpPr>
          <p:spPr bwMode="auto">
            <a:xfrm>
              <a:off x="3800" y="2400"/>
              <a:ext cx="188" cy="188"/>
            </a:xfrm>
            <a:custGeom>
              <a:avLst/>
              <a:gdLst>
                <a:gd name="T0" fmla="*/ 93 w 1222"/>
                <a:gd name="T1" fmla="*/ 0 h 1222"/>
                <a:gd name="T2" fmla="*/ 0 w 1222"/>
                <a:gd name="T3" fmla="*/ 93 h 1222"/>
                <a:gd name="T4" fmla="*/ 93 w 1222"/>
                <a:gd name="T5" fmla="*/ 188 h 1222"/>
                <a:gd name="T6" fmla="*/ 188 w 1222"/>
                <a:gd name="T7" fmla="*/ 93 h 1222"/>
                <a:gd name="T8" fmla="*/ 183 w 1222"/>
                <a:gd name="T9" fmla="*/ 64 h 1222"/>
                <a:gd name="T10" fmla="*/ 93 w 1222"/>
                <a:gd name="T11" fmla="*/ 93 h 1222"/>
                <a:gd name="T12" fmla="*/ 93 w 1222"/>
                <a:gd name="T13" fmla="*/ 0 h 12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22">
                  <a:moveTo>
                    <a:pt x="604" y="0"/>
                  </a:moveTo>
                  <a:cubicBezTo>
                    <a:pt x="263" y="0"/>
                    <a:pt x="0" y="263"/>
                    <a:pt x="0" y="603"/>
                  </a:cubicBezTo>
                  <a:cubicBezTo>
                    <a:pt x="0" y="944"/>
                    <a:pt x="263" y="1222"/>
                    <a:pt x="604" y="1222"/>
                  </a:cubicBezTo>
                  <a:cubicBezTo>
                    <a:pt x="944" y="1222"/>
                    <a:pt x="1222" y="944"/>
                    <a:pt x="1222" y="603"/>
                  </a:cubicBezTo>
                  <a:cubicBezTo>
                    <a:pt x="1207" y="541"/>
                    <a:pt x="1207" y="480"/>
                    <a:pt x="1192" y="418"/>
                  </a:cubicBezTo>
                  <a:lnTo>
                    <a:pt x="604" y="603"/>
                  </a:lnTo>
                  <a:lnTo>
                    <a:pt x="604"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4966" name="Line 4019">
            <a:extLst>
              <a:ext uri="{FF2B5EF4-FFF2-40B4-BE49-F238E27FC236}">
                <a16:creationId xmlns:a16="http://schemas.microsoft.com/office/drawing/2014/main" id="{54384C2B-535D-4EF4-90CD-BCC0662F3EAB}"/>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67" name="Line 4020">
            <a:extLst>
              <a:ext uri="{FF2B5EF4-FFF2-40B4-BE49-F238E27FC236}">
                <a16:creationId xmlns:a16="http://schemas.microsoft.com/office/drawing/2014/main" id="{9DB5AB75-F241-4BF5-80EB-F6A44BBE77A3}"/>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68" name="Line 4021">
            <a:extLst>
              <a:ext uri="{FF2B5EF4-FFF2-40B4-BE49-F238E27FC236}">
                <a16:creationId xmlns:a16="http://schemas.microsoft.com/office/drawing/2014/main" id="{42A1D4A0-53ED-44A7-9C11-0DFD6A720DA5}"/>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69" name="Line 4022">
            <a:extLst>
              <a:ext uri="{FF2B5EF4-FFF2-40B4-BE49-F238E27FC236}">
                <a16:creationId xmlns:a16="http://schemas.microsoft.com/office/drawing/2014/main" id="{F7AD8E52-CDF4-4452-B941-52601CDD17CC}"/>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70" name="Line 4023">
            <a:extLst>
              <a:ext uri="{FF2B5EF4-FFF2-40B4-BE49-F238E27FC236}">
                <a16:creationId xmlns:a16="http://schemas.microsoft.com/office/drawing/2014/main" id="{161BB26D-C895-4A17-B7AD-B662E973FE5D}"/>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71" name="Line 4024">
            <a:extLst>
              <a:ext uri="{FF2B5EF4-FFF2-40B4-BE49-F238E27FC236}">
                <a16:creationId xmlns:a16="http://schemas.microsoft.com/office/drawing/2014/main" id="{D0F71614-E9E9-4D42-9422-6B5F67693367}"/>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72" name="Line 4025">
            <a:extLst>
              <a:ext uri="{FF2B5EF4-FFF2-40B4-BE49-F238E27FC236}">
                <a16:creationId xmlns:a16="http://schemas.microsoft.com/office/drawing/2014/main" id="{96546E25-9FE8-4D20-B95C-74FE425ACA54}"/>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73" name="Line 4026">
            <a:extLst>
              <a:ext uri="{FF2B5EF4-FFF2-40B4-BE49-F238E27FC236}">
                <a16:creationId xmlns:a16="http://schemas.microsoft.com/office/drawing/2014/main" id="{9BE7BD7D-7B08-4264-9467-0D5A52710C59}"/>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74" name="Line 4027">
            <a:extLst>
              <a:ext uri="{FF2B5EF4-FFF2-40B4-BE49-F238E27FC236}">
                <a16:creationId xmlns:a16="http://schemas.microsoft.com/office/drawing/2014/main" id="{6D755ACE-2439-416B-97F5-37A4B9BBECE4}"/>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75" name="Line 4028">
            <a:extLst>
              <a:ext uri="{FF2B5EF4-FFF2-40B4-BE49-F238E27FC236}">
                <a16:creationId xmlns:a16="http://schemas.microsoft.com/office/drawing/2014/main" id="{821DD370-BB89-4AC1-B9F3-5804C379773B}"/>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76" name="Line 4029">
            <a:extLst>
              <a:ext uri="{FF2B5EF4-FFF2-40B4-BE49-F238E27FC236}">
                <a16:creationId xmlns:a16="http://schemas.microsoft.com/office/drawing/2014/main" id="{EDFBB590-4635-4C02-A31C-D422DCC32594}"/>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77" name="Line 4030">
            <a:extLst>
              <a:ext uri="{FF2B5EF4-FFF2-40B4-BE49-F238E27FC236}">
                <a16:creationId xmlns:a16="http://schemas.microsoft.com/office/drawing/2014/main" id="{A83E0057-BA04-4236-B6E0-C8F238608563}"/>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78" name="Line 4031">
            <a:extLst>
              <a:ext uri="{FF2B5EF4-FFF2-40B4-BE49-F238E27FC236}">
                <a16:creationId xmlns:a16="http://schemas.microsoft.com/office/drawing/2014/main" id="{387BB981-F15F-431D-BBD1-9B07BA8172FA}"/>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79" name="Line 4032">
            <a:extLst>
              <a:ext uri="{FF2B5EF4-FFF2-40B4-BE49-F238E27FC236}">
                <a16:creationId xmlns:a16="http://schemas.microsoft.com/office/drawing/2014/main" id="{22D21CD8-9ABE-45AD-A169-69154F978B54}"/>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80" name="Line 4033">
            <a:extLst>
              <a:ext uri="{FF2B5EF4-FFF2-40B4-BE49-F238E27FC236}">
                <a16:creationId xmlns:a16="http://schemas.microsoft.com/office/drawing/2014/main" id="{F7D1C918-EA84-4ED3-99F2-91283FFCBC16}"/>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81" name="Line 4034">
            <a:extLst>
              <a:ext uri="{FF2B5EF4-FFF2-40B4-BE49-F238E27FC236}">
                <a16:creationId xmlns:a16="http://schemas.microsoft.com/office/drawing/2014/main" id="{F6FD99BC-8447-4A4A-A33A-4475D2B92C32}"/>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82" name="Line 4035">
            <a:extLst>
              <a:ext uri="{FF2B5EF4-FFF2-40B4-BE49-F238E27FC236}">
                <a16:creationId xmlns:a16="http://schemas.microsoft.com/office/drawing/2014/main" id="{96E1DB42-D27C-4CC4-A237-8D60F6909A2E}"/>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83" name="Line 4036">
            <a:extLst>
              <a:ext uri="{FF2B5EF4-FFF2-40B4-BE49-F238E27FC236}">
                <a16:creationId xmlns:a16="http://schemas.microsoft.com/office/drawing/2014/main" id="{03CC111C-471A-4D91-9702-1FD87BDD70E7}"/>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84" name="Line 4037">
            <a:extLst>
              <a:ext uri="{FF2B5EF4-FFF2-40B4-BE49-F238E27FC236}">
                <a16:creationId xmlns:a16="http://schemas.microsoft.com/office/drawing/2014/main" id="{3AA007A0-96FF-4482-B59A-6F1C46600450}"/>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85" name="Line 4038">
            <a:extLst>
              <a:ext uri="{FF2B5EF4-FFF2-40B4-BE49-F238E27FC236}">
                <a16:creationId xmlns:a16="http://schemas.microsoft.com/office/drawing/2014/main" id="{5E38B76E-2BE3-4828-8E81-8ED555BC2441}"/>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86" name="Line 4039">
            <a:extLst>
              <a:ext uri="{FF2B5EF4-FFF2-40B4-BE49-F238E27FC236}">
                <a16:creationId xmlns:a16="http://schemas.microsoft.com/office/drawing/2014/main" id="{596D5FC0-4AA2-4F0D-8990-090552F27D5B}"/>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87" name="Line 4040">
            <a:extLst>
              <a:ext uri="{FF2B5EF4-FFF2-40B4-BE49-F238E27FC236}">
                <a16:creationId xmlns:a16="http://schemas.microsoft.com/office/drawing/2014/main" id="{7415E756-1724-4CEA-A456-8A71E7A6E384}"/>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88" name="Line 4041">
            <a:extLst>
              <a:ext uri="{FF2B5EF4-FFF2-40B4-BE49-F238E27FC236}">
                <a16:creationId xmlns:a16="http://schemas.microsoft.com/office/drawing/2014/main" id="{E2044557-1E06-4075-9DB4-A94809DCFFB2}"/>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89" name="Line 4042">
            <a:extLst>
              <a:ext uri="{FF2B5EF4-FFF2-40B4-BE49-F238E27FC236}">
                <a16:creationId xmlns:a16="http://schemas.microsoft.com/office/drawing/2014/main" id="{203AB0AA-C29F-415A-BE63-4AF521AAC2AB}"/>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90" name="Line 4043">
            <a:extLst>
              <a:ext uri="{FF2B5EF4-FFF2-40B4-BE49-F238E27FC236}">
                <a16:creationId xmlns:a16="http://schemas.microsoft.com/office/drawing/2014/main" id="{B2C7C21B-093F-411F-BC14-1E5AFC214820}"/>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91" name="Line 4044">
            <a:extLst>
              <a:ext uri="{FF2B5EF4-FFF2-40B4-BE49-F238E27FC236}">
                <a16:creationId xmlns:a16="http://schemas.microsoft.com/office/drawing/2014/main" id="{B14E8DD5-EDC7-4B19-9919-77F02468472A}"/>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92" name="Line 4045">
            <a:extLst>
              <a:ext uri="{FF2B5EF4-FFF2-40B4-BE49-F238E27FC236}">
                <a16:creationId xmlns:a16="http://schemas.microsoft.com/office/drawing/2014/main" id="{C441702B-9120-4D3C-834E-6D1F2776EE86}"/>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93" name="Line 4046">
            <a:extLst>
              <a:ext uri="{FF2B5EF4-FFF2-40B4-BE49-F238E27FC236}">
                <a16:creationId xmlns:a16="http://schemas.microsoft.com/office/drawing/2014/main" id="{C77656B0-5A96-4638-93BF-4EBA7B8A0581}"/>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94" name="Line 4047">
            <a:extLst>
              <a:ext uri="{FF2B5EF4-FFF2-40B4-BE49-F238E27FC236}">
                <a16:creationId xmlns:a16="http://schemas.microsoft.com/office/drawing/2014/main" id="{92882046-1F40-45C8-B0D0-3E168335DE19}"/>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95" name="Line 4048">
            <a:extLst>
              <a:ext uri="{FF2B5EF4-FFF2-40B4-BE49-F238E27FC236}">
                <a16:creationId xmlns:a16="http://schemas.microsoft.com/office/drawing/2014/main" id="{3B63A077-8FB1-4FB6-8D97-254C17240EC9}"/>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96" name="Line 4049">
            <a:extLst>
              <a:ext uri="{FF2B5EF4-FFF2-40B4-BE49-F238E27FC236}">
                <a16:creationId xmlns:a16="http://schemas.microsoft.com/office/drawing/2014/main" id="{5051C645-DA1B-4E93-94B3-27D7B8832326}"/>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97" name="Line 4050">
            <a:extLst>
              <a:ext uri="{FF2B5EF4-FFF2-40B4-BE49-F238E27FC236}">
                <a16:creationId xmlns:a16="http://schemas.microsoft.com/office/drawing/2014/main" id="{07C867F0-ED6C-4214-8F7D-8228F7ED74EE}"/>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98" name="Line 4051">
            <a:extLst>
              <a:ext uri="{FF2B5EF4-FFF2-40B4-BE49-F238E27FC236}">
                <a16:creationId xmlns:a16="http://schemas.microsoft.com/office/drawing/2014/main" id="{DE96005B-0F2B-4FD7-8E61-F608939C3068}"/>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99" name="Line 4052">
            <a:extLst>
              <a:ext uri="{FF2B5EF4-FFF2-40B4-BE49-F238E27FC236}">
                <a16:creationId xmlns:a16="http://schemas.microsoft.com/office/drawing/2014/main" id="{397A977A-60A8-4FEB-90DD-B72E3B4DA4D7}"/>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00" name="Rectangle 4053">
            <a:extLst>
              <a:ext uri="{FF2B5EF4-FFF2-40B4-BE49-F238E27FC236}">
                <a16:creationId xmlns:a16="http://schemas.microsoft.com/office/drawing/2014/main" id="{82F50331-434B-4E0F-B2E0-C108B4BDFDA9}"/>
              </a:ext>
            </a:extLst>
          </p:cNvPr>
          <p:cNvSpPr>
            <a:spLocks noChangeArrowheads="1"/>
          </p:cNvSpPr>
          <p:nvPr/>
        </p:nvSpPr>
        <p:spPr bwMode="auto">
          <a:xfrm>
            <a:off x="5873750" y="3487738"/>
            <a:ext cx="614363" cy="414337"/>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5001" name="Group 4056">
            <a:extLst>
              <a:ext uri="{FF2B5EF4-FFF2-40B4-BE49-F238E27FC236}">
                <a16:creationId xmlns:a16="http://schemas.microsoft.com/office/drawing/2014/main" id="{4001E889-AC22-491D-96E7-B84E8535AC2E}"/>
              </a:ext>
            </a:extLst>
          </p:cNvPr>
          <p:cNvGrpSpPr>
            <a:grpSpLocks/>
          </p:cNvGrpSpPr>
          <p:nvPr/>
        </p:nvGrpSpPr>
        <p:grpSpPr bwMode="auto">
          <a:xfrm>
            <a:off x="4575175" y="2589213"/>
            <a:ext cx="611188" cy="409575"/>
            <a:chOff x="2882" y="1799"/>
            <a:chExt cx="385" cy="258"/>
          </a:xfrm>
        </p:grpSpPr>
        <p:sp>
          <p:nvSpPr>
            <p:cNvPr id="7728" name="Rectangle 4054">
              <a:extLst>
                <a:ext uri="{FF2B5EF4-FFF2-40B4-BE49-F238E27FC236}">
                  <a16:creationId xmlns:a16="http://schemas.microsoft.com/office/drawing/2014/main" id="{B10F928A-6D2D-4603-A005-86680EE2B793}"/>
                </a:ext>
              </a:extLst>
            </p:cNvPr>
            <p:cNvSpPr>
              <a:spLocks noChangeArrowheads="1"/>
            </p:cNvSpPr>
            <p:nvPr/>
          </p:nvSpPr>
          <p:spPr bwMode="auto">
            <a:xfrm>
              <a:off x="2882" y="1799"/>
              <a:ext cx="385" cy="25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729" name="Rectangle 4055">
              <a:extLst>
                <a:ext uri="{FF2B5EF4-FFF2-40B4-BE49-F238E27FC236}">
                  <a16:creationId xmlns:a16="http://schemas.microsoft.com/office/drawing/2014/main" id="{D1E1F100-42C8-48F0-962A-D9E6A4961343}"/>
                </a:ext>
              </a:extLst>
            </p:cNvPr>
            <p:cNvSpPr>
              <a:spLocks noChangeArrowheads="1"/>
            </p:cNvSpPr>
            <p:nvPr/>
          </p:nvSpPr>
          <p:spPr bwMode="auto">
            <a:xfrm>
              <a:off x="2882" y="1799"/>
              <a:ext cx="385" cy="258"/>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5002" name="Group 4059">
            <a:extLst>
              <a:ext uri="{FF2B5EF4-FFF2-40B4-BE49-F238E27FC236}">
                <a16:creationId xmlns:a16="http://schemas.microsoft.com/office/drawing/2014/main" id="{80003248-12C8-45B0-9B91-F184EE71661A}"/>
              </a:ext>
            </a:extLst>
          </p:cNvPr>
          <p:cNvGrpSpPr>
            <a:grpSpLocks/>
          </p:cNvGrpSpPr>
          <p:nvPr/>
        </p:nvGrpSpPr>
        <p:grpSpPr bwMode="auto">
          <a:xfrm>
            <a:off x="4879975" y="2644775"/>
            <a:ext cx="7938" cy="147638"/>
            <a:chOff x="3074" y="1834"/>
            <a:chExt cx="5" cy="93"/>
          </a:xfrm>
        </p:grpSpPr>
        <p:sp>
          <p:nvSpPr>
            <p:cNvPr id="7726" name="Freeform 4057">
              <a:extLst>
                <a:ext uri="{FF2B5EF4-FFF2-40B4-BE49-F238E27FC236}">
                  <a16:creationId xmlns:a16="http://schemas.microsoft.com/office/drawing/2014/main" id="{9E74CE41-F69B-4E24-9C8B-E8A49CCE13F3}"/>
                </a:ext>
              </a:extLst>
            </p:cNvPr>
            <p:cNvSpPr>
              <a:spLocks/>
            </p:cNvSpPr>
            <p:nvPr/>
          </p:nvSpPr>
          <p:spPr bwMode="auto">
            <a:xfrm>
              <a:off x="3074" y="1834"/>
              <a:ext cx="5" cy="93"/>
            </a:xfrm>
            <a:custGeom>
              <a:avLst/>
              <a:gdLst>
                <a:gd name="T0" fmla="*/ 5 w 33"/>
                <a:gd name="T1" fmla="*/ 0 h 605"/>
                <a:gd name="T2" fmla="*/ 0 w 33"/>
                <a:gd name="T3" fmla="*/ 0 h 605"/>
                <a:gd name="T4" fmla="*/ 0 w 33"/>
                <a:gd name="T5" fmla="*/ 93 h 605"/>
                <a:gd name="T6" fmla="*/ 5 w 33"/>
                <a:gd name="T7" fmla="*/ 0 h 6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 h="605">
                  <a:moveTo>
                    <a:pt x="33" y="0"/>
                  </a:moveTo>
                  <a:cubicBezTo>
                    <a:pt x="17" y="0"/>
                    <a:pt x="0" y="0"/>
                    <a:pt x="0" y="0"/>
                  </a:cubicBezTo>
                  <a:lnTo>
                    <a:pt x="0" y="605"/>
                  </a:lnTo>
                  <a:lnTo>
                    <a:pt x="33" y="0"/>
                  </a:lnTo>
                  <a:close/>
                </a:path>
              </a:pathLst>
            </a:custGeom>
            <a:solidFill>
              <a:srgbClr val="808080"/>
            </a:solidFill>
            <a:ln w="0">
              <a:solidFill>
                <a:srgbClr val="000000"/>
              </a:solidFill>
              <a:prstDash val="solid"/>
              <a:round/>
              <a:headEnd/>
              <a:tailEnd/>
            </a:ln>
          </p:spPr>
          <p:txBody>
            <a:bodyPr/>
            <a:lstStyle/>
            <a:p>
              <a:endParaRPr lang="en-GB"/>
            </a:p>
          </p:txBody>
        </p:sp>
        <p:sp>
          <p:nvSpPr>
            <p:cNvPr id="7727" name="Freeform 4058">
              <a:extLst>
                <a:ext uri="{FF2B5EF4-FFF2-40B4-BE49-F238E27FC236}">
                  <a16:creationId xmlns:a16="http://schemas.microsoft.com/office/drawing/2014/main" id="{CBCCBAA0-AF61-4BE0-85B4-7745C2266956}"/>
                </a:ext>
              </a:extLst>
            </p:cNvPr>
            <p:cNvSpPr>
              <a:spLocks/>
            </p:cNvSpPr>
            <p:nvPr/>
          </p:nvSpPr>
          <p:spPr bwMode="auto">
            <a:xfrm>
              <a:off x="3074" y="1834"/>
              <a:ext cx="5" cy="93"/>
            </a:xfrm>
            <a:custGeom>
              <a:avLst/>
              <a:gdLst>
                <a:gd name="T0" fmla="*/ 5 w 33"/>
                <a:gd name="T1" fmla="*/ 0 h 605"/>
                <a:gd name="T2" fmla="*/ 0 w 33"/>
                <a:gd name="T3" fmla="*/ 0 h 605"/>
                <a:gd name="T4" fmla="*/ 0 w 33"/>
                <a:gd name="T5" fmla="*/ 93 h 605"/>
                <a:gd name="T6" fmla="*/ 5 w 33"/>
                <a:gd name="T7" fmla="*/ 0 h 6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 h="605">
                  <a:moveTo>
                    <a:pt x="33" y="0"/>
                  </a:moveTo>
                  <a:cubicBezTo>
                    <a:pt x="17" y="0"/>
                    <a:pt x="0" y="0"/>
                    <a:pt x="0" y="0"/>
                  </a:cubicBezTo>
                  <a:lnTo>
                    <a:pt x="0" y="605"/>
                  </a:lnTo>
                  <a:lnTo>
                    <a:pt x="33"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003" name="Group 4062">
            <a:extLst>
              <a:ext uri="{FF2B5EF4-FFF2-40B4-BE49-F238E27FC236}">
                <a16:creationId xmlns:a16="http://schemas.microsoft.com/office/drawing/2014/main" id="{943DABA9-21B4-4773-8D5C-36164B3DF425}"/>
              </a:ext>
            </a:extLst>
          </p:cNvPr>
          <p:cNvGrpSpPr>
            <a:grpSpLocks/>
          </p:cNvGrpSpPr>
          <p:nvPr/>
        </p:nvGrpSpPr>
        <p:grpSpPr bwMode="auto">
          <a:xfrm>
            <a:off x="4879975" y="2644775"/>
            <a:ext cx="76200" cy="147638"/>
            <a:chOff x="3074" y="1834"/>
            <a:chExt cx="48" cy="93"/>
          </a:xfrm>
        </p:grpSpPr>
        <p:sp>
          <p:nvSpPr>
            <p:cNvPr id="7724" name="Freeform 4060">
              <a:extLst>
                <a:ext uri="{FF2B5EF4-FFF2-40B4-BE49-F238E27FC236}">
                  <a16:creationId xmlns:a16="http://schemas.microsoft.com/office/drawing/2014/main" id="{8EED37D3-1AC9-4F02-9304-EC84838589BD}"/>
                </a:ext>
              </a:extLst>
            </p:cNvPr>
            <p:cNvSpPr>
              <a:spLocks/>
            </p:cNvSpPr>
            <p:nvPr/>
          </p:nvSpPr>
          <p:spPr bwMode="auto">
            <a:xfrm>
              <a:off x="3074" y="1834"/>
              <a:ext cx="48" cy="93"/>
            </a:xfrm>
            <a:custGeom>
              <a:avLst/>
              <a:gdLst>
                <a:gd name="T0" fmla="*/ 48 w 311"/>
                <a:gd name="T1" fmla="*/ 12 h 605"/>
                <a:gd name="T2" fmla="*/ 5 w 311"/>
                <a:gd name="T3" fmla="*/ 0 h 605"/>
                <a:gd name="T4" fmla="*/ 0 w 311"/>
                <a:gd name="T5" fmla="*/ 93 h 605"/>
                <a:gd name="T6" fmla="*/ 48 w 311"/>
                <a:gd name="T7" fmla="*/ 12 h 6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1" h="605">
                  <a:moveTo>
                    <a:pt x="311" y="77"/>
                  </a:moveTo>
                  <a:cubicBezTo>
                    <a:pt x="218" y="31"/>
                    <a:pt x="140" y="0"/>
                    <a:pt x="31" y="0"/>
                  </a:cubicBezTo>
                  <a:lnTo>
                    <a:pt x="0" y="605"/>
                  </a:lnTo>
                  <a:lnTo>
                    <a:pt x="311" y="77"/>
                  </a:lnTo>
                  <a:close/>
                </a:path>
              </a:pathLst>
            </a:custGeom>
            <a:solidFill>
              <a:srgbClr val="C0C0C0"/>
            </a:solidFill>
            <a:ln w="0">
              <a:solidFill>
                <a:srgbClr val="000000"/>
              </a:solidFill>
              <a:prstDash val="solid"/>
              <a:round/>
              <a:headEnd/>
              <a:tailEnd/>
            </a:ln>
          </p:spPr>
          <p:txBody>
            <a:bodyPr/>
            <a:lstStyle/>
            <a:p>
              <a:endParaRPr lang="en-GB"/>
            </a:p>
          </p:txBody>
        </p:sp>
        <p:sp>
          <p:nvSpPr>
            <p:cNvPr id="7725" name="Freeform 4061">
              <a:extLst>
                <a:ext uri="{FF2B5EF4-FFF2-40B4-BE49-F238E27FC236}">
                  <a16:creationId xmlns:a16="http://schemas.microsoft.com/office/drawing/2014/main" id="{D027D06F-1D67-4870-AA65-595B3E72D8FE}"/>
                </a:ext>
              </a:extLst>
            </p:cNvPr>
            <p:cNvSpPr>
              <a:spLocks/>
            </p:cNvSpPr>
            <p:nvPr/>
          </p:nvSpPr>
          <p:spPr bwMode="auto">
            <a:xfrm>
              <a:off x="3074" y="1834"/>
              <a:ext cx="48" cy="93"/>
            </a:xfrm>
            <a:custGeom>
              <a:avLst/>
              <a:gdLst>
                <a:gd name="T0" fmla="*/ 48 w 311"/>
                <a:gd name="T1" fmla="*/ 12 h 605"/>
                <a:gd name="T2" fmla="*/ 5 w 311"/>
                <a:gd name="T3" fmla="*/ 0 h 605"/>
                <a:gd name="T4" fmla="*/ 0 w 311"/>
                <a:gd name="T5" fmla="*/ 93 h 605"/>
                <a:gd name="T6" fmla="*/ 48 w 311"/>
                <a:gd name="T7" fmla="*/ 12 h 6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1" h="605">
                  <a:moveTo>
                    <a:pt x="311" y="77"/>
                  </a:moveTo>
                  <a:cubicBezTo>
                    <a:pt x="218" y="31"/>
                    <a:pt x="140" y="0"/>
                    <a:pt x="31" y="0"/>
                  </a:cubicBezTo>
                  <a:lnTo>
                    <a:pt x="0" y="605"/>
                  </a:lnTo>
                  <a:lnTo>
                    <a:pt x="311" y="77"/>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004" name="Group 4065">
            <a:extLst>
              <a:ext uri="{FF2B5EF4-FFF2-40B4-BE49-F238E27FC236}">
                <a16:creationId xmlns:a16="http://schemas.microsoft.com/office/drawing/2014/main" id="{BE4821A2-EB35-4D96-B0E3-A5D49FEC8C97}"/>
              </a:ext>
            </a:extLst>
          </p:cNvPr>
          <p:cNvGrpSpPr>
            <a:grpSpLocks/>
          </p:cNvGrpSpPr>
          <p:nvPr/>
        </p:nvGrpSpPr>
        <p:grpSpPr bwMode="auto">
          <a:xfrm>
            <a:off x="4879975" y="2663825"/>
            <a:ext cx="109538" cy="128588"/>
            <a:chOff x="3074" y="1846"/>
            <a:chExt cx="69" cy="81"/>
          </a:xfrm>
        </p:grpSpPr>
        <p:sp>
          <p:nvSpPr>
            <p:cNvPr id="7722" name="Freeform 4063">
              <a:extLst>
                <a:ext uri="{FF2B5EF4-FFF2-40B4-BE49-F238E27FC236}">
                  <a16:creationId xmlns:a16="http://schemas.microsoft.com/office/drawing/2014/main" id="{5DC5F83B-92F9-4C30-8A19-26A38A991A50}"/>
                </a:ext>
              </a:extLst>
            </p:cNvPr>
            <p:cNvSpPr>
              <a:spLocks/>
            </p:cNvSpPr>
            <p:nvPr/>
          </p:nvSpPr>
          <p:spPr bwMode="auto">
            <a:xfrm>
              <a:off x="3074" y="1846"/>
              <a:ext cx="69" cy="81"/>
            </a:xfrm>
            <a:custGeom>
              <a:avLst/>
              <a:gdLst>
                <a:gd name="T0" fmla="*/ 69 w 450"/>
                <a:gd name="T1" fmla="*/ 17 h 528"/>
                <a:gd name="T2" fmla="*/ 48 w 450"/>
                <a:gd name="T3" fmla="*/ 0 h 528"/>
                <a:gd name="T4" fmla="*/ 0 w 450"/>
                <a:gd name="T5" fmla="*/ 81 h 528"/>
                <a:gd name="T6" fmla="*/ 69 w 450"/>
                <a:gd name="T7" fmla="*/ 17 h 5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50" h="528">
                  <a:moveTo>
                    <a:pt x="450" y="109"/>
                  </a:moveTo>
                  <a:cubicBezTo>
                    <a:pt x="404" y="78"/>
                    <a:pt x="357" y="32"/>
                    <a:pt x="310" y="0"/>
                  </a:cubicBezTo>
                  <a:lnTo>
                    <a:pt x="0" y="528"/>
                  </a:lnTo>
                  <a:lnTo>
                    <a:pt x="450" y="109"/>
                  </a:lnTo>
                  <a:close/>
                </a:path>
              </a:pathLst>
            </a:custGeom>
            <a:solidFill>
              <a:srgbClr val="000000"/>
            </a:solidFill>
            <a:ln w="0">
              <a:solidFill>
                <a:srgbClr val="000000"/>
              </a:solidFill>
              <a:prstDash val="solid"/>
              <a:round/>
              <a:headEnd/>
              <a:tailEnd/>
            </a:ln>
          </p:spPr>
          <p:txBody>
            <a:bodyPr/>
            <a:lstStyle/>
            <a:p>
              <a:endParaRPr lang="en-GB"/>
            </a:p>
          </p:txBody>
        </p:sp>
        <p:sp>
          <p:nvSpPr>
            <p:cNvPr id="7723" name="Freeform 4064">
              <a:extLst>
                <a:ext uri="{FF2B5EF4-FFF2-40B4-BE49-F238E27FC236}">
                  <a16:creationId xmlns:a16="http://schemas.microsoft.com/office/drawing/2014/main" id="{64B91E4A-8202-4058-B9C1-32BE25892809}"/>
                </a:ext>
              </a:extLst>
            </p:cNvPr>
            <p:cNvSpPr>
              <a:spLocks/>
            </p:cNvSpPr>
            <p:nvPr/>
          </p:nvSpPr>
          <p:spPr bwMode="auto">
            <a:xfrm>
              <a:off x="3074" y="1846"/>
              <a:ext cx="69" cy="81"/>
            </a:xfrm>
            <a:custGeom>
              <a:avLst/>
              <a:gdLst>
                <a:gd name="T0" fmla="*/ 69 w 450"/>
                <a:gd name="T1" fmla="*/ 17 h 528"/>
                <a:gd name="T2" fmla="*/ 48 w 450"/>
                <a:gd name="T3" fmla="*/ 0 h 528"/>
                <a:gd name="T4" fmla="*/ 0 w 450"/>
                <a:gd name="T5" fmla="*/ 81 h 528"/>
                <a:gd name="T6" fmla="*/ 69 w 450"/>
                <a:gd name="T7" fmla="*/ 17 h 5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50" h="528">
                  <a:moveTo>
                    <a:pt x="450" y="109"/>
                  </a:moveTo>
                  <a:cubicBezTo>
                    <a:pt x="404" y="78"/>
                    <a:pt x="357" y="32"/>
                    <a:pt x="310" y="0"/>
                  </a:cubicBezTo>
                  <a:lnTo>
                    <a:pt x="0" y="528"/>
                  </a:lnTo>
                  <a:lnTo>
                    <a:pt x="450" y="109"/>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005" name="Group 4068">
            <a:extLst>
              <a:ext uri="{FF2B5EF4-FFF2-40B4-BE49-F238E27FC236}">
                <a16:creationId xmlns:a16="http://schemas.microsoft.com/office/drawing/2014/main" id="{EDA551F4-DA0B-4EF5-96D1-C78471E44A05}"/>
              </a:ext>
            </a:extLst>
          </p:cNvPr>
          <p:cNvGrpSpPr>
            <a:grpSpLocks/>
          </p:cNvGrpSpPr>
          <p:nvPr/>
        </p:nvGrpSpPr>
        <p:grpSpPr bwMode="auto">
          <a:xfrm>
            <a:off x="4733925" y="2644775"/>
            <a:ext cx="293688" cy="295275"/>
            <a:chOff x="2982" y="1834"/>
            <a:chExt cx="185" cy="186"/>
          </a:xfrm>
        </p:grpSpPr>
        <p:sp>
          <p:nvSpPr>
            <p:cNvPr id="7720" name="Freeform 4066">
              <a:extLst>
                <a:ext uri="{FF2B5EF4-FFF2-40B4-BE49-F238E27FC236}">
                  <a16:creationId xmlns:a16="http://schemas.microsoft.com/office/drawing/2014/main" id="{C5A9ED2A-83C5-4409-BB6B-13F6F3AECC17}"/>
                </a:ext>
              </a:extLst>
            </p:cNvPr>
            <p:cNvSpPr>
              <a:spLocks/>
            </p:cNvSpPr>
            <p:nvPr/>
          </p:nvSpPr>
          <p:spPr bwMode="auto">
            <a:xfrm>
              <a:off x="2982" y="1834"/>
              <a:ext cx="185" cy="186"/>
            </a:xfrm>
            <a:custGeom>
              <a:avLst/>
              <a:gdLst>
                <a:gd name="T0" fmla="*/ 90 w 1206"/>
                <a:gd name="T1" fmla="*/ 0 h 1205"/>
                <a:gd name="T2" fmla="*/ 0 w 1206"/>
                <a:gd name="T3" fmla="*/ 91 h 1205"/>
                <a:gd name="T4" fmla="*/ 93 w 1206"/>
                <a:gd name="T5" fmla="*/ 186 h 1205"/>
                <a:gd name="T6" fmla="*/ 185 w 1206"/>
                <a:gd name="T7" fmla="*/ 93 h 1205"/>
                <a:gd name="T8" fmla="*/ 161 w 1206"/>
                <a:gd name="T9" fmla="*/ 29 h 1205"/>
                <a:gd name="T10" fmla="*/ 93 w 1206"/>
                <a:gd name="T11" fmla="*/ 93 h 1205"/>
                <a:gd name="T12" fmla="*/ 90 w 1206"/>
                <a:gd name="T13" fmla="*/ 0 h 120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6" h="1205">
                  <a:moveTo>
                    <a:pt x="587" y="0"/>
                  </a:moveTo>
                  <a:cubicBezTo>
                    <a:pt x="263" y="0"/>
                    <a:pt x="0" y="262"/>
                    <a:pt x="0" y="587"/>
                  </a:cubicBezTo>
                  <a:cubicBezTo>
                    <a:pt x="0" y="927"/>
                    <a:pt x="263" y="1205"/>
                    <a:pt x="603" y="1205"/>
                  </a:cubicBezTo>
                  <a:cubicBezTo>
                    <a:pt x="927" y="1205"/>
                    <a:pt x="1206" y="927"/>
                    <a:pt x="1206" y="602"/>
                  </a:cubicBezTo>
                  <a:cubicBezTo>
                    <a:pt x="1190" y="448"/>
                    <a:pt x="1144" y="309"/>
                    <a:pt x="1051" y="185"/>
                  </a:cubicBezTo>
                  <a:lnTo>
                    <a:pt x="603" y="602"/>
                  </a:lnTo>
                  <a:lnTo>
                    <a:pt x="587" y="0"/>
                  </a:lnTo>
                  <a:close/>
                </a:path>
              </a:pathLst>
            </a:custGeom>
            <a:solidFill>
              <a:srgbClr val="FFFFFF"/>
            </a:solidFill>
            <a:ln w="0">
              <a:solidFill>
                <a:srgbClr val="000000"/>
              </a:solidFill>
              <a:prstDash val="solid"/>
              <a:round/>
              <a:headEnd/>
              <a:tailEnd/>
            </a:ln>
          </p:spPr>
          <p:txBody>
            <a:bodyPr/>
            <a:lstStyle/>
            <a:p>
              <a:endParaRPr lang="en-GB"/>
            </a:p>
          </p:txBody>
        </p:sp>
        <p:sp>
          <p:nvSpPr>
            <p:cNvPr id="7721" name="Freeform 4067">
              <a:extLst>
                <a:ext uri="{FF2B5EF4-FFF2-40B4-BE49-F238E27FC236}">
                  <a16:creationId xmlns:a16="http://schemas.microsoft.com/office/drawing/2014/main" id="{7FB507FB-4D6E-4DBA-90DA-8086528E22AF}"/>
                </a:ext>
              </a:extLst>
            </p:cNvPr>
            <p:cNvSpPr>
              <a:spLocks/>
            </p:cNvSpPr>
            <p:nvPr/>
          </p:nvSpPr>
          <p:spPr bwMode="auto">
            <a:xfrm>
              <a:off x="2982" y="1834"/>
              <a:ext cx="185" cy="186"/>
            </a:xfrm>
            <a:custGeom>
              <a:avLst/>
              <a:gdLst>
                <a:gd name="T0" fmla="*/ 90 w 1206"/>
                <a:gd name="T1" fmla="*/ 0 h 1205"/>
                <a:gd name="T2" fmla="*/ 0 w 1206"/>
                <a:gd name="T3" fmla="*/ 91 h 1205"/>
                <a:gd name="T4" fmla="*/ 93 w 1206"/>
                <a:gd name="T5" fmla="*/ 186 h 1205"/>
                <a:gd name="T6" fmla="*/ 185 w 1206"/>
                <a:gd name="T7" fmla="*/ 93 h 1205"/>
                <a:gd name="T8" fmla="*/ 161 w 1206"/>
                <a:gd name="T9" fmla="*/ 29 h 1205"/>
                <a:gd name="T10" fmla="*/ 93 w 1206"/>
                <a:gd name="T11" fmla="*/ 93 h 1205"/>
                <a:gd name="T12" fmla="*/ 90 w 1206"/>
                <a:gd name="T13" fmla="*/ 0 h 120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6" h="1205">
                  <a:moveTo>
                    <a:pt x="587" y="0"/>
                  </a:moveTo>
                  <a:cubicBezTo>
                    <a:pt x="263" y="0"/>
                    <a:pt x="0" y="262"/>
                    <a:pt x="0" y="587"/>
                  </a:cubicBezTo>
                  <a:cubicBezTo>
                    <a:pt x="0" y="927"/>
                    <a:pt x="263" y="1205"/>
                    <a:pt x="603" y="1205"/>
                  </a:cubicBezTo>
                  <a:cubicBezTo>
                    <a:pt x="927" y="1205"/>
                    <a:pt x="1206" y="927"/>
                    <a:pt x="1206" y="602"/>
                  </a:cubicBezTo>
                  <a:cubicBezTo>
                    <a:pt x="1190" y="448"/>
                    <a:pt x="1144" y="309"/>
                    <a:pt x="1051" y="185"/>
                  </a:cubicBezTo>
                  <a:lnTo>
                    <a:pt x="603" y="602"/>
                  </a:lnTo>
                  <a:lnTo>
                    <a:pt x="587"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5006" name="Line 4069">
            <a:extLst>
              <a:ext uri="{FF2B5EF4-FFF2-40B4-BE49-F238E27FC236}">
                <a16:creationId xmlns:a16="http://schemas.microsoft.com/office/drawing/2014/main" id="{8A55482B-43C2-422C-932C-1AD988CAA3A8}"/>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07" name="Line 4070">
            <a:extLst>
              <a:ext uri="{FF2B5EF4-FFF2-40B4-BE49-F238E27FC236}">
                <a16:creationId xmlns:a16="http://schemas.microsoft.com/office/drawing/2014/main" id="{53143B98-379E-4C08-B8F2-CF8D62513230}"/>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08" name="Line 4071">
            <a:extLst>
              <a:ext uri="{FF2B5EF4-FFF2-40B4-BE49-F238E27FC236}">
                <a16:creationId xmlns:a16="http://schemas.microsoft.com/office/drawing/2014/main" id="{52CE9F46-CD7E-4873-84AD-D44886D72292}"/>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09" name="Line 4072">
            <a:extLst>
              <a:ext uri="{FF2B5EF4-FFF2-40B4-BE49-F238E27FC236}">
                <a16:creationId xmlns:a16="http://schemas.microsoft.com/office/drawing/2014/main" id="{B9E958A6-4D95-44E3-8908-8ED223CD1EF4}"/>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10" name="Line 4073">
            <a:extLst>
              <a:ext uri="{FF2B5EF4-FFF2-40B4-BE49-F238E27FC236}">
                <a16:creationId xmlns:a16="http://schemas.microsoft.com/office/drawing/2014/main" id="{76FCDE8D-BE48-4B67-85D1-F7388A110105}"/>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11" name="Line 4074">
            <a:extLst>
              <a:ext uri="{FF2B5EF4-FFF2-40B4-BE49-F238E27FC236}">
                <a16:creationId xmlns:a16="http://schemas.microsoft.com/office/drawing/2014/main" id="{42D2E05E-B1C4-4FCF-B9F7-7F158D275907}"/>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12" name="Line 4075">
            <a:extLst>
              <a:ext uri="{FF2B5EF4-FFF2-40B4-BE49-F238E27FC236}">
                <a16:creationId xmlns:a16="http://schemas.microsoft.com/office/drawing/2014/main" id="{D84A078B-9796-4E1A-9735-5A370BE3A762}"/>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13" name="Line 4076">
            <a:extLst>
              <a:ext uri="{FF2B5EF4-FFF2-40B4-BE49-F238E27FC236}">
                <a16:creationId xmlns:a16="http://schemas.microsoft.com/office/drawing/2014/main" id="{C082F4BD-997B-4B58-B629-81DAC9DC8906}"/>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14" name="Line 4077">
            <a:extLst>
              <a:ext uri="{FF2B5EF4-FFF2-40B4-BE49-F238E27FC236}">
                <a16:creationId xmlns:a16="http://schemas.microsoft.com/office/drawing/2014/main" id="{E61ED0A6-C14F-4488-B679-370CAFCF8D87}"/>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15" name="Line 4078">
            <a:extLst>
              <a:ext uri="{FF2B5EF4-FFF2-40B4-BE49-F238E27FC236}">
                <a16:creationId xmlns:a16="http://schemas.microsoft.com/office/drawing/2014/main" id="{EF30A2B5-7BA7-4739-8C75-CCDB7192F163}"/>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16" name="Line 4079">
            <a:extLst>
              <a:ext uri="{FF2B5EF4-FFF2-40B4-BE49-F238E27FC236}">
                <a16:creationId xmlns:a16="http://schemas.microsoft.com/office/drawing/2014/main" id="{A50A6A91-4E46-476F-B759-1FBCE808A3EB}"/>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17" name="Line 4080">
            <a:extLst>
              <a:ext uri="{FF2B5EF4-FFF2-40B4-BE49-F238E27FC236}">
                <a16:creationId xmlns:a16="http://schemas.microsoft.com/office/drawing/2014/main" id="{0E542140-DC07-4799-965B-944DE4FEECDB}"/>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18" name="Line 4081">
            <a:extLst>
              <a:ext uri="{FF2B5EF4-FFF2-40B4-BE49-F238E27FC236}">
                <a16:creationId xmlns:a16="http://schemas.microsoft.com/office/drawing/2014/main" id="{A18EFA2B-4BA3-45F0-B828-2663FD951CC8}"/>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19" name="Line 4082">
            <a:extLst>
              <a:ext uri="{FF2B5EF4-FFF2-40B4-BE49-F238E27FC236}">
                <a16:creationId xmlns:a16="http://schemas.microsoft.com/office/drawing/2014/main" id="{F3E2762E-42E5-4D06-B0B6-FCFC36512996}"/>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20" name="Line 4083">
            <a:extLst>
              <a:ext uri="{FF2B5EF4-FFF2-40B4-BE49-F238E27FC236}">
                <a16:creationId xmlns:a16="http://schemas.microsoft.com/office/drawing/2014/main" id="{E06D364A-C165-4F48-939A-399A202A2B60}"/>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21" name="Line 4084">
            <a:extLst>
              <a:ext uri="{FF2B5EF4-FFF2-40B4-BE49-F238E27FC236}">
                <a16:creationId xmlns:a16="http://schemas.microsoft.com/office/drawing/2014/main" id="{AE6AB072-8DB1-4A89-96E4-6AA01EF6A621}"/>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22" name="Line 4085">
            <a:extLst>
              <a:ext uri="{FF2B5EF4-FFF2-40B4-BE49-F238E27FC236}">
                <a16:creationId xmlns:a16="http://schemas.microsoft.com/office/drawing/2014/main" id="{2B1EC763-8D02-4266-95B4-8806D83AA22C}"/>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23" name="Line 4086">
            <a:extLst>
              <a:ext uri="{FF2B5EF4-FFF2-40B4-BE49-F238E27FC236}">
                <a16:creationId xmlns:a16="http://schemas.microsoft.com/office/drawing/2014/main" id="{187D13B1-71CC-4E5E-A01B-F772F569865B}"/>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24" name="Line 4087">
            <a:extLst>
              <a:ext uri="{FF2B5EF4-FFF2-40B4-BE49-F238E27FC236}">
                <a16:creationId xmlns:a16="http://schemas.microsoft.com/office/drawing/2014/main" id="{8793BBBD-49E3-47D8-8460-26CECE298768}"/>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25" name="Line 4088">
            <a:extLst>
              <a:ext uri="{FF2B5EF4-FFF2-40B4-BE49-F238E27FC236}">
                <a16:creationId xmlns:a16="http://schemas.microsoft.com/office/drawing/2014/main" id="{1FDF929F-54C8-4BC8-8F2E-D9E50C57872B}"/>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26" name="Line 4089">
            <a:extLst>
              <a:ext uri="{FF2B5EF4-FFF2-40B4-BE49-F238E27FC236}">
                <a16:creationId xmlns:a16="http://schemas.microsoft.com/office/drawing/2014/main" id="{97BF6A97-B137-46B4-B63A-DAE6B3A23738}"/>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27" name="Line 4090">
            <a:extLst>
              <a:ext uri="{FF2B5EF4-FFF2-40B4-BE49-F238E27FC236}">
                <a16:creationId xmlns:a16="http://schemas.microsoft.com/office/drawing/2014/main" id="{8E3DA5A8-A661-448F-AAC6-6AF01F30B159}"/>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28" name="Line 4091">
            <a:extLst>
              <a:ext uri="{FF2B5EF4-FFF2-40B4-BE49-F238E27FC236}">
                <a16:creationId xmlns:a16="http://schemas.microsoft.com/office/drawing/2014/main" id="{A25A755C-BC65-4454-BEFF-17F68B9D9B76}"/>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29" name="Line 4092">
            <a:extLst>
              <a:ext uri="{FF2B5EF4-FFF2-40B4-BE49-F238E27FC236}">
                <a16:creationId xmlns:a16="http://schemas.microsoft.com/office/drawing/2014/main" id="{AD402973-057B-4106-A3A4-D3C2BED3B9FD}"/>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30" name="Line 4093">
            <a:extLst>
              <a:ext uri="{FF2B5EF4-FFF2-40B4-BE49-F238E27FC236}">
                <a16:creationId xmlns:a16="http://schemas.microsoft.com/office/drawing/2014/main" id="{51C967C4-7BDF-4816-8610-E3ADC1230D28}"/>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31" name="Line 4094">
            <a:extLst>
              <a:ext uri="{FF2B5EF4-FFF2-40B4-BE49-F238E27FC236}">
                <a16:creationId xmlns:a16="http://schemas.microsoft.com/office/drawing/2014/main" id="{2544AEE1-BA4E-4C11-B10F-079525650D76}"/>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32" name="Line 4095">
            <a:extLst>
              <a:ext uri="{FF2B5EF4-FFF2-40B4-BE49-F238E27FC236}">
                <a16:creationId xmlns:a16="http://schemas.microsoft.com/office/drawing/2014/main" id="{78A788B9-A017-4A1B-8FB8-C20144B11F76}"/>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33" name="Line 4096">
            <a:extLst>
              <a:ext uri="{FF2B5EF4-FFF2-40B4-BE49-F238E27FC236}">
                <a16:creationId xmlns:a16="http://schemas.microsoft.com/office/drawing/2014/main" id="{260B13D7-C787-411E-9593-DC61C7479DD5}"/>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34" name="Line 4097">
            <a:extLst>
              <a:ext uri="{FF2B5EF4-FFF2-40B4-BE49-F238E27FC236}">
                <a16:creationId xmlns:a16="http://schemas.microsoft.com/office/drawing/2014/main" id="{EADDD234-0F24-4AFA-B3AD-A0E138491ACD}"/>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35" name="Line 4098">
            <a:extLst>
              <a:ext uri="{FF2B5EF4-FFF2-40B4-BE49-F238E27FC236}">
                <a16:creationId xmlns:a16="http://schemas.microsoft.com/office/drawing/2014/main" id="{4A796742-16AE-43BD-A540-D81877E75574}"/>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36" name="Line 4099">
            <a:extLst>
              <a:ext uri="{FF2B5EF4-FFF2-40B4-BE49-F238E27FC236}">
                <a16:creationId xmlns:a16="http://schemas.microsoft.com/office/drawing/2014/main" id="{83A98464-A673-4EAE-B78D-D8E9D63ADE08}"/>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37" name="Line 4100">
            <a:extLst>
              <a:ext uri="{FF2B5EF4-FFF2-40B4-BE49-F238E27FC236}">
                <a16:creationId xmlns:a16="http://schemas.microsoft.com/office/drawing/2014/main" id="{4A3FB87B-4156-4F72-A88B-F9174214DE2D}"/>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38" name="Line 4101">
            <a:extLst>
              <a:ext uri="{FF2B5EF4-FFF2-40B4-BE49-F238E27FC236}">
                <a16:creationId xmlns:a16="http://schemas.microsoft.com/office/drawing/2014/main" id="{BABD3CB0-67D3-4994-BC3E-33D43CE81898}"/>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39" name="Line 4102">
            <a:extLst>
              <a:ext uri="{FF2B5EF4-FFF2-40B4-BE49-F238E27FC236}">
                <a16:creationId xmlns:a16="http://schemas.microsoft.com/office/drawing/2014/main" id="{05FD24E0-616F-4BFB-8DD9-700547220CD7}"/>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40" name="Rectangle 4103">
            <a:extLst>
              <a:ext uri="{FF2B5EF4-FFF2-40B4-BE49-F238E27FC236}">
                <a16:creationId xmlns:a16="http://schemas.microsoft.com/office/drawing/2014/main" id="{71852B86-75DA-4387-A5CC-2117D1AC289C}"/>
              </a:ext>
            </a:extLst>
          </p:cNvPr>
          <p:cNvSpPr>
            <a:spLocks noChangeArrowheads="1"/>
          </p:cNvSpPr>
          <p:nvPr/>
        </p:nvSpPr>
        <p:spPr bwMode="auto">
          <a:xfrm>
            <a:off x="4575175" y="2589213"/>
            <a:ext cx="611188" cy="409575"/>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5041" name="Group 4106">
            <a:extLst>
              <a:ext uri="{FF2B5EF4-FFF2-40B4-BE49-F238E27FC236}">
                <a16:creationId xmlns:a16="http://schemas.microsoft.com/office/drawing/2014/main" id="{109030C2-B925-4BC0-B594-9F4811D43312}"/>
              </a:ext>
            </a:extLst>
          </p:cNvPr>
          <p:cNvGrpSpPr>
            <a:grpSpLocks/>
          </p:cNvGrpSpPr>
          <p:nvPr/>
        </p:nvGrpSpPr>
        <p:grpSpPr bwMode="auto">
          <a:xfrm>
            <a:off x="5219700" y="2589213"/>
            <a:ext cx="615950" cy="414337"/>
            <a:chOff x="3288" y="1799"/>
            <a:chExt cx="388" cy="261"/>
          </a:xfrm>
        </p:grpSpPr>
        <p:sp>
          <p:nvSpPr>
            <p:cNvPr id="7718" name="Rectangle 4104">
              <a:extLst>
                <a:ext uri="{FF2B5EF4-FFF2-40B4-BE49-F238E27FC236}">
                  <a16:creationId xmlns:a16="http://schemas.microsoft.com/office/drawing/2014/main" id="{7A060522-DA5E-417E-997E-9F069E2FA033}"/>
                </a:ext>
              </a:extLst>
            </p:cNvPr>
            <p:cNvSpPr>
              <a:spLocks noChangeArrowheads="1"/>
            </p:cNvSpPr>
            <p:nvPr/>
          </p:nvSpPr>
          <p:spPr bwMode="auto">
            <a:xfrm>
              <a:off x="3288" y="1799"/>
              <a:ext cx="388"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719" name="Rectangle 4105">
              <a:extLst>
                <a:ext uri="{FF2B5EF4-FFF2-40B4-BE49-F238E27FC236}">
                  <a16:creationId xmlns:a16="http://schemas.microsoft.com/office/drawing/2014/main" id="{EA31CCD6-48D0-4473-9247-23D0AF7A9986}"/>
                </a:ext>
              </a:extLst>
            </p:cNvPr>
            <p:cNvSpPr>
              <a:spLocks noChangeArrowheads="1"/>
            </p:cNvSpPr>
            <p:nvPr/>
          </p:nvSpPr>
          <p:spPr bwMode="auto">
            <a:xfrm>
              <a:off x="3288" y="1799"/>
              <a:ext cx="388"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5042" name="Group 4109">
            <a:extLst>
              <a:ext uri="{FF2B5EF4-FFF2-40B4-BE49-F238E27FC236}">
                <a16:creationId xmlns:a16="http://schemas.microsoft.com/office/drawing/2014/main" id="{F2A83E67-1E2C-478B-B86C-1F527B15B2C2}"/>
              </a:ext>
            </a:extLst>
          </p:cNvPr>
          <p:cNvGrpSpPr>
            <a:grpSpLocks/>
          </p:cNvGrpSpPr>
          <p:nvPr/>
        </p:nvGrpSpPr>
        <p:grpSpPr bwMode="auto">
          <a:xfrm>
            <a:off x="5526088" y="2641600"/>
            <a:ext cx="46037" cy="150813"/>
            <a:chOff x="3481" y="1832"/>
            <a:chExt cx="29" cy="95"/>
          </a:xfrm>
        </p:grpSpPr>
        <p:sp>
          <p:nvSpPr>
            <p:cNvPr id="7716" name="Freeform 4107">
              <a:extLst>
                <a:ext uri="{FF2B5EF4-FFF2-40B4-BE49-F238E27FC236}">
                  <a16:creationId xmlns:a16="http://schemas.microsoft.com/office/drawing/2014/main" id="{0FFCFFF4-AC60-49B9-8D38-64237A094F14}"/>
                </a:ext>
              </a:extLst>
            </p:cNvPr>
            <p:cNvSpPr>
              <a:spLocks/>
            </p:cNvSpPr>
            <p:nvPr/>
          </p:nvSpPr>
          <p:spPr bwMode="auto">
            <a:xfrm>
              <a:off x="3481" y="1832"/>
              <a:ext cx="29" cy="95"/>
            </a:xfrm>
            <a:custGeom>
              <a:avLst/>
              <a:gdLst>
                <a:gd name="T0" fmla="*/ 29 w 183"/>
                <a:gd name="T1" fmla="*/ 7 h 616"/>
                <a:gd name="T2" fmla="*/ 0 w 183"/>
                <a:gd name="T3" fmla="*/ 2 h 616"/>
                <a:gd name="T4" fmla="*/ 0 w 183"/>
                <a:gd name="T5" fmla="*/ 2 h 616"/>
                <a:gd name="T6" fmla="*/ 0 w 183"/>
                <a:gd name="T7" fmla="*/ 95 h 616"/>
                <a:gd name="T8" fmla="*/ 29 w 183"/>
                <a:gd name="T9" fmla="*/ 7 h 6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3" h="616">
                  <a:moveTo>
                    <a:pt x="183" y="46"/>
                  </a:moveTo>
                  <a:cubicBezTo>
                    <a:pt x="122" y="15"/>
                    <a:pt x="61" y="15"/>
                    <a:pt x="0" y="15"/>
                  </a:cubicBezTo>
                  <a:cubicBezTo>
                    <a:pt x="0" y="0"/>
                    <a:pt x="0" y="15"/>
                    <a:pt x="0" y="15"/>
                  </a:cubicBezTo>
                  <a:lnTo>
                    <a:pt x="0" y="616"/>
                  </a:lnTo>
                  <a:lnTo>
                    <a:pt x="183" y="46"/>
                  </a:lnTo>
                  <a:close/>
                </a:path>
              </a:pathLst>
            </a:custGeom>
            <a:solidFill>
              <a:srgbClr val="808080"/>
            </a:solidFill>
            <a:ln w="0">
              <a:solidFill>
                <a:srgbClr val="000000"/>
              </a:solidFill>
              <a:prstDash val="solid"/>
              <a:round/>
              <a:headEnd/>
              <a:tailEnd/>
            </a:ln>
          </p:spPr>
          <p:txBody>
            <a:bodyPr/>
            <a:lstStyle/>
            <a:p>
              <a:endParaRPr lang="en-GB"/>
            </a:p>
          </p:txBody>
        </p:sp>
        <p:sp>
          <p:nvSpPr>
            <p:cNvPr id="7717" name="Freeform 4108">
              <a:extLst>
                <a:ext uri="{FF2B5EF4-FFF2-40B4-BE49-F238E27FC236}">
                  <a16:creationId xmlns:a16="http://schemas.microsoft.com/office/drawing/2014/main" id="{22925846-2C83-412D-9C67-F1A2ADD3C6E2}"/>
                </a:ext>
              </a:extLst>
            </p:cNvPr>
            <p:cNvSpPr>
              <a:spLocks/>
            </p:cNvSpPr>
            <p:nvPr/>
          </p:nvSpPr>
          <p:spPr bwMode="auto">
            <a:xfrm>
              <a:off x="3481" y="1832"/>
              <a:ext cx="29" cy="95"/>
            </a:xfrm>
            <a:custGeom>
              <a:avLst/>
              <a:gdLst>
                <a:gd name="T0" fmla="*/ 29 w 183"/>
                <a:gd name="T1" fmla="*/ 7 h 616"/>
                <a:gd name="T2" fmla="*/ 0 w 183"/>
                <a:gd name="T3" fmla="*/ 2 h 616"/>
                <a:gd name="T4" fmla="*/ 0 w 183"/>
                <a:gd name="T5" fmla="*/ 2 h 616"/>
                <a:gd name="T6" fmla="*/ 0 w 183"/>
                <a:gd name="T7" fmla="*/ 95 h 616"/>
                <a:gd name="T8" fmla="*/ 29 w 183"/>
                <a:gd name="T9" fmla="*/ 7 h 6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3" h="616">
                  <a:moveTo>
                    <a:pt x="183" y="46"/>
                  </a:moveTo>
                  <a:cubicBezTo>
                    <a:pt x="122" y="15"/>
                    <a:pt x="61" y="15"/>
                    <a:pt x="0" y="15"/>
                  </a:cubicBezTo>
                  <a:cubicBezTo>
                    <a:pt x="0" y="0"/>
                    <a:pt x="0" y="15"/>
                    <a:pt x="0" y="15"/>
                  </a:cubicBezTo>
                  <a:lnTo>
                    <a:pt x="0" y="616"/>
                  </a:lnTo>
                  <a:lnTo>
                    <a:pt x="183" y="46"/>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043" name="Group 4112">
            <a:extLst>
              <a:ext uri="{FF2B5EF4-FFF2-40B4-BE49-F238E27FC236}">
                <a16:creationId xmlns:a16="http://schemas.microsoft.com/office/drawing/2014/main" id="{80210988-3CA3-43B4-99C4-03AB359553CA}"/>
              </a:ext>
            </a:extLst>
          </p:cNvPr>
          <p:cNvGrpSpPr>
            <a:grpSpLocks/>
          </p:cNvGrpSpPr>
          <p:nvPr/>
        </p:nvGrpSpPr>
        <p:grpSpPr bwMode="auto">
          <a:xfrm>
            <a:off x="5526088" y="2652713"/>
            <a:ext cx="101600" cy="139700"/>
            <a:chOff x="3481" y="1839"/>
            <a:chExt cx="64" cy="88"/>
          </a:xfrm>
        </p:grpSpPr>
        <p:sp>
          <p:nvSpPr>
            <p:cNvPr id="7714" name="Freeform 4110">
              <a:extLst>
                <a:ext uri="{FF2B5EF4-FFF2-40B4-BE49-F238E27FC236}">
                  <a16:creationId xmlns:a16="http://schemas.microsoft.com/office/drawing/2014/main" id="{EA4304B4-5AF7-46CC-8991-5C63BB329AD4}"/>
                </a:ext>
              </a:extLst>
            </p:cNvPr>
            <p:cNvSpPr>
              <a:spLocks/>
            </p:cNvSpPr>
            <p:nvPr/>
          </p:nvSpPr>
          <p:spPr bwMode="auto">
            <a:xfrm>
              <a:off x="3481" y="1839"/>
              <a:ext cx="64" cy="88"/>
            </a:xfrm>
            <a:custGeom>
              <a:avLst/>
              <a:gdLst>
                <a:gd name="T0" fmla="*/ 64 w 416"/>
                <a:gd name="T1" fmla="*/ 19 h 572"/>
                <a:gd name="T2" fmla="*/ 28 w 416"/>
                <a:gd name="T3" fmla="*/ 0 h 572"/>
                <a:gd name="T4" fmla="*/ 0 w 416"/>
                <a:gd name="T5" fmla="*/ 88 h 572"/>
                <a:gd name="T6" fmla="*/ 64 w 416"/>
                <a:gd name="T7" fmla="*/ 19 h 5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16" h="572">
                  <a:moveTo>
                    <a:pt x="416" y="124"/>
                  </a:moveTo>
                  <a:cubicBezTo>
                    <a:pt x="355" y="62"/>
                    <a:pt x="277" y="15"/>
                    <a:pt x="185" y="0"/>
                  </a:cubicBezTo>
                  <a:lnTo>
                    <a:pt x="0" y="572"/>
                  </a:lnTo>
                  <a:lnTo>
                    <a:pt x="416" y="124"/>
                  </a:lnTo>
                  <a:close/>
                </a:path>
              </a:pathLst>
            </a:custGeom>
            <a:solidFill>
              <a:srgbClr val="C0C0C0"/>
            </a:solidFill>
            <a:ln w="0">
              <a:solidFill>
                <a:srgbClr val="000000"/>
              </a:solidFill>
              <a:prstDash val="solid"/>
              <a:round/>
              <a:headEnd/>
              <a:tailEnd/>
            </a:ln>
          </p:spPr>
          <p:txBody>
            <a:bodyPr/>
            <a:lstStyle/>
            <a:p>
              <a:endParaRPr lang="en-GB"/>
            </a:p>
          </p:txBody>
        </p:sp>
        <p:sp>
          <p:nvSpPr>
            <p:cNvPr id="7715" name="Freeform 4111">
              <a:extLst>
                <a:ext uri="{FF2B5EF4-FFF2-40B4-BE49-F238E27FC236}">
                  <a16:creationId xmlns:a16="http://schemas.microsoft.com/office/drawing/2014/main" id="{21BD97EC-9B5F-4D31-AF6C-268B79D66A46}"/>
                </a:ext>
              </a:extLst>
            </p:cNvPr>
            <p:cNvSpPr>
              <a:spLocks/>
            </p:cNvSpPr>
            <p:nvPr/>
          </p:nvSpPr>
          <p:spPr bwMode="auto">
            <a:xfrm>
              <a:off x="3481" y="1839"/>
              <a:ext cx="64" cy="88"/>
            </a:xfrm>
            <a:custGeom>
              <a:avLst/>
              <a:gdLst>
                <a:gd name="T0" fmla="*/ 64 w 416"/>
                <a:gd name="T1" fmla="*/ 19 h 572"/>
                <a:gd name="T2" fmla="*/ 28 w 416"/>
                <a:gd name="T3" fmla="*/ 0 h 572"/>
                <a:gd name="T4" fmla="*/ 0 w 416"/>
                <a:gd name="T5" fmla="*/ 88 h 572"/>
                <a:gd name="T6" fmla="*/ 64 w 416"/>
                <a:gd name="T7" fmla="*/ 19 h 5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16" h="572">
                  <a:moveTo>
                    <a:pt x="416" y="124"/>
                  </a:moveTo>
                  <a:cubicBezTo>
                    <a:pt x="355" y="62"/>
                    <a:pt x="277" y="15"/>
                    <a:pt x="185" y="0"/>
                  </a:cubicBezTo>
                  <a:lnTo>
                    <a:pt x="0" y="572"/>
                  </a:lnTo>
                  <a:lnTo>
                    <a:pt x="416" y="124"/>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044" name="Group 4115">
            <a:extLst>
              <a:ext uri="{FF2B5EF4-FFF2-40B4-BE49-F238E27FC236}">
                <a16:creationId xmlns:a16="http://schemas.microsoft.com/office/drawing/2014/main" id="{903BF862-A98F-48AB-BD2B-CE88810B3954}"/>
              </a:ext>
            </a:extLst>
          </p:cNvPr>
          <p:cNvGrpSpPr>
            <a:grpSpLocks/>
          </p:cNvGrpSpPr>
          <p:nvPr/>
        </p:nvGrpSpPr>
        <p:grpSpPr bwMode="auto">
          <a:xfrm>
            <a:off x="5526088" y="2682875"/>
            <a:ext cx="117475" cy="109538"/>
            <a:chOff x="3481" y="1858"/>
            <a:chExt cx="74" cy="69"/>
          </a:xfrm>
        </p:grpSpPr>
        <p:sp>
          <p:nvSpPr>
            <p:cNvPr id="7712" name="Freeform 4113">
              <a:extLst>
                <a:ext uri="{FF2B5EF4-FFF2-40B4-BE49-F238E27FC236}">
                  <a16:creationId xmlns:a16="http://schemas.microsoft.com/office/drawing/2014/main" id="{C17F6CE5-61BB-4A3D-BC86-E318A19652AB}"/>
                </a:ext>
              </a:extLst>
            </p:cNvPr>
            <p:cNvSpPr>
              <a:spLocks/>
            </p:cNvSpPr>
            <p:nvPr/>
          </p:nvSpPr>
          <p:spPr bwMode="auto">
            <a:xfrm>
              <a:off x="3481" y="1858"/>
              <a:ext cx="74" cy="69"/>
            </a:xfrm>
            <a:custGeom>
              <a:avLst/>
              <a:gdLst>
                <a:gd name="T0" fmla="*/ 74 w 477"/>
                <a:gd name="T1" fmla="*/ 10 h 450"/>
                <a:gd name="T2" fmla="*/ 65 w 477"/>
                <a:gd name="T3" fmla="*/ 0 h 450"/>
                <a:gd name="T4" fmla="*/ 0 w 477"/>
                <a:gd name="T5" fmla="*/ 69 h 450"/>
                <a:gd name="T6" fmla="*/ 74 w 477"/>
                <a:gd name="T7" fmla="*/ 10 h 45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7" h="450">
                  <a:moveTo>
                    <a:pt x="477" y="62"/>
                  </a:moveTo>
                  <a:cubicBezTo>
                    <a:pt x="462" y="47"/>
                    <a:pt x="431" y="16"/>
                    <a:pt x="416" y="0"/>
                  </a:cubicBezTo>
                  <a:lnTo>
                    <a:pt x="0" y="450"/>
                  </a:lnTo>
                  <a:lnTo>
                    <a:pt x="477" y="62"/>
                  </a:lnTo>
                  <a:close/>
                </a:path>
              </a:pathLst>
            </a:custGeom>
            <a:solidFill>
              <a:srgbClr val="000000"/>
            </a:solidFill>
            <a:ln w="0">
              <a:solidFill>
                <a:srgbClr val="000000"/>
              </a:solidFill>
              <a:prstDash val="solid"/>
              <a:round/>
              <a:headEnd/>
              <a:tailEnd/>
            </a:ln>
          </p:spPr>
          <p:txBody>
            <a:bodyPr/>
            <a:lstStyle/>
            <a:p>
              <a:endParaRPr lang="en-GB"/>
            </a:p>
          </p:txBody>
        </p:sp>
        <p:sp>
          <p:nvSpPr>
            <p:cNvPr id="7713" name="Freeform 4114">
              <a:extLst>
                <a:ext uri="{FF2B5EF4-FFF2-40B4-BE49-F238E27FC236}">
                  <a16:creationId xmlns:a16="http://schemas.microsoft.com/office/drawing/2014/main" id="{4DE2ACC8-1721-4F43-B34F-09DFBCD16A3F}"/>
                </a:ext>
              </a:extLst>
            </p:cNvPr>
            <p:cNvSpPr>
              <a:spLocks/>
            </p:cNvSpPr>
            <p:nvPr/>
          </p:nvSpPr>
          <p:spPr bwMode="auto">
            <a:xfrm>
              <a:off x="3481" y="1858"/>
              <a:ext cx="74" cy="69"/>
            </a:xfrm>
            <a:custGeom>
              <a:avLst/>
              <a:gdLst>
                <a:gd name="T0" fmla="*/ 74 w 477"/>
                <a:gd name="T1" fmla="*/ 10 h 450"/>
                <a:gd name="T2" fmla="*/ 65 w 477"/>
                <a:gd name="T3" fmla="*/ 0 h 450"/>
                <a:gd name="T4" fmla="*/ 0 w 477"/>
                <a:gd name="T5" fmla="*/ 69 h 450"/>
                <a:gd name="T6" fmla="*/ 74 w 477"/>
                <a:gd name="T7" fmla="*/ 10 h 45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7" h="450">
                  <a:moveTo>
                    <a:pt x="477" y="62"/>
                  </a:moveTo>
                  <a:cubicBezTo>
                    <a:pt x="462" y="47"/>
                    <a:pt x="431" y="16"/>
                    <a:pt x="416" y="0"/>
                  </a:cubicBezTo>
                  <a:lnTo>
                    <a:pt x="0" y="450"/>
                  </a:lnTo>
                  <a:lnTo>
                    <a:pt x="477" y="62"/>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045" name="Group 4118">
            <a:extLst>
              <a:ext uri="{FF2B5EF4-FFF2-40B4-BE49-F238E27FC236}">
                <a16:creationId xmlns:a16="http://schemas.microsoft.com/office/drawing/2014/main" id="{DCD5EA7B-0F9C-4200-B63C-2BEBE0670072}"/>
              </a:ext>
            </a:extLst>
          </p:cNvPr>
          <p:cNvGrpSpPr>
            <a:grpSpLocks/>
          </p:cNvGrpSpPr>
          <p:nvPr/>
        </p:nvGrpSpPr>
        <p:grpSpPr bwMode="auto">
          <a:xfrm>
            <a:off x="5378450" y="2644775"/>
            <a:ext cx="298450" cy="298450"/>
            <a:chOff x="3388" y="1834"/>
            <a:chExt cx="188" cy="188"/>
          </a:xfrm>
        </p:grpSpPr>
        <p:sp>
          <p:nvSpPr>
            <p:cNvPr id="7710" name="Freeform 4116">
              <a:extLst>
                <a:ext uri="{FF2B5EF4-FFF2-40B4-BE49-F238E27FC236}">
                  <a16:creationId xmlns:a16="http://schemas.microsoft.com/office/drawing/2014/main" id="{1BC734EB-0595-4683-8C15-59B5B1028E4A}"/>
                </a:ext>
              </a:extLst>
            </p:cNvPr>
            <p:cNvSpPr>
              <a:spLocks/>
            </p:cNvSpPr>
            <p:nvPr/>
          </p:nvSpPr>
          <p:spPr bwMode="auto">
            <a:xfrm>
              <a:off x="3388" y="1834"/>
              <a:ext cx="188" cy="188"/>
            </a:xfrm>
            <a:custGeom>
              <a:avLst/>
              <a:gdLst>
                <a:gd name="T0" fmla="*/ 93 w 1222"/>
                <a:gd name="T1" fmla="*/ 0 h 1222"/>
                <a:gd name="T2" fmla="*/ 0 w 1222"/>
                <a:gd name="T3" fmla="*/ 93 h 1222"/>
                <a:gd name="T4" fmla="*/ 93 w 1222"/>
                <a:gd name="T5" fmla="*/ 188 h 1222"/>
                <a:gd name="T6" fmla="*/ 188 w 1222"/>
                <a:gd name="T7" fmla="*/ 93 h 1222"/>
                <a:gd name="T8" fmla="*/ 167 w 1222"/>
                <a:gd name="T9" fmla="*/ 33 h 1222"/>
                <a:gd name="T10" fmla="*/ 93 w 1222"/>
                <a:gd name="T11" fmla="*/ 93 h 1222"/>
                <a:gd name="T12" fmla="*/ 93 w 1222"/>
                <a:gd name="T13" fmla="*/ 0 h 12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22">
                  <a:moveTo>
                    <a:pt x="603" y="0"/>
                  </a:moveTo>
                  <a:cubicBezTo>
                    <a:pt x="263" y="0"/>
                    <a:pt x="0" y="263"/>
                    <a:pt x="0" y="603"/>
                  </a:cubicBezTo>
                  <a:cubicBezTo>
                    <a:pt x="0" y="943"/>
                    <a:pt x="263" y="1222"/>
                    <a:pt x="603" y="1222"/>
                  </a:cubicBezTo>
                  <a:cubicBezTo>
                    <a:pt x="944" y="1222"/>
                    <a:pt x="1222" y="943"/>
                    <a:pt x="1222" y="603"/>
                  </a:cubicBezTo>
                  <a:cubicBezTo>
                    <a:pt x="1207" y="464"/>
                    <a:pt x="1160" y="325"/>
                    <a:pt x="1083" y="216"/>
                  </a:cubicBezTo>
                  <a:lnTo>
                    <a:pt x="603" y="603"/>
                  </a:lnTo>
                  <a:lnTo>
                    <a:pt x="603" y="0"/>
                  </a:lnTo>
                  <a:close/>
                </a:path>
              </a:pathLst>
            </a:custGeom>
            <a:solidFill>
              <a:srgbClr val="FFFFFF"/>
            </a:solidFill>
            <a:ln w="0">
              <a:solidFill>
                <a:srgbClr val="000000"/>
              </a:solidFill>
              <a:prstDash val="solid"/>
              <a:round/>
              <a:headEnd/>
              <a:tailEnd/>
            </a:ln>
          </p:spPr>
          <p:txBody>
            <a:bodyPr/>
            <a:lstStyle/>
            <a:p>
              <a:endParaRPr lang="en-GB"/>
            </a:p>
          </p:txBody>
        </p:sp>
        <p:sp>
          <p:nvSpPr>
            <p:cNvPr id="7711" name="Freeform 4117">
              <a:extLst>
                <a:ext uri="{FF2B5EF4-FFF2-40B4-BE49-F238E27FC236}">
                  <a16:creationId xmlns:a16="http://schemas.microsoft.com/office/drawing/2014/main" id="{BDEDC133-4841-49AE-A831-31FDA6E1E65F}"/>
                </a:ext>
              </a:extLst>
            </p:cNvPr>
            <p:cNvSpPr>
              <a:spLocks/>
            </p:cNvSpPr>
            <p:nvPr/>
          </p:nvSpPr>
          <p:spPr bwMode="auto">
            <a:xfrm>
              <a:off x="3388" y="1834"/>
              <a:ext cx="188" cy="188"/>
            </a:xfrm>
            <a:custGeom>
              <a:avLst/>
              <a:gdLst>
                <a:gd name="T0" fmla="*/ 93 w 1222"/>
                <a:gd name="T1" fmla="*/ 0 h 1222"/>
                <a:gd name="T2" fmla="*/ 0 w 1222"/>
                <a:gd name="T3" fmla="*/ 93 h 1222"/>
                <a:gd name="T4" fmla="*/ 93 w 1222"/>
                <a:gd name="T5" fmla="*/ 188 h 1222"/>
                <a:gd name="T6" fmla="*/ 188 w 1222"/>
                <a:gd name="T7" fmla="*/ 93 h 1222"/>
                <a:gd name="T8" fmla="*/ 167 w 1222"/>
                <a:gd name="T9" fmla="*/ 33 h 1222"/>
                <a:gd name="T10" fmla="*/ 93 w 1222"/>
                <a:gd name="T11" fmla="*/ 93 h 1222"/>
                <a:gd name="T12" fmla="*/ 93 w 1222"/>
                <a:gd name="T13" fmla="*/ 0 h 12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22">
                  <a:moveTo>
                    <a:pt x="603" y="0"/>
                  </a:moveTo>
                  <a:cubicBezTo>
                    <a:pt x="263" y="0"/>
                    <a:pt x="0" y="263"/>
                    <a:pt x="0" y="603"/>
                  </a:cubicBezTo>
                  <a:cubicBezTo>
                    <a:pt x="0" y="943"/>
                    <a:pt x="263" y="1222"/>
                    <a:pt x="603" y="1222"/>
                  </a:cubicBezTo>
                  <a:cubicBezTo>
                    <a:pt x="944" y="1222"/>
                    <a:pt x="1222" y="943"/>
                    <a:pt x="1222" y="603"/>
                  </a:cubicBezTo>
                  <a:cubicBezTo>
                    <a:pt x="1207" y="464"/>
                    <a:pt x="1160" y="325"/>
                    <a:pt x="1083" y="216"/>
                  </a:cubicBezTo>
                  <a:lnTo>
                    <a:pt x="603" y="603"/>
                  </a:lnTo>
                  <a:lnTo>
                    <a:pt x="603"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5046" name="Line 4119">
            <a:extLst>
              <a:ext uri="{FF2B5EF4-FFF2-40B4-BE49-F238E27FC236}">
                <a16:creationId xmlns:a16="http://schemas.microsoft.com/office/drawing/2014/main" id="{F6C7A87A-62C4-44D8-BDBA-BA414A56370B}"/>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47" name="Line 4120">
            <a:extLst>
              <a:ext uri="{FF2B5EF4-FFF2-40B4-BE49-F238E27FC236}">
                <a16:creationId xmlns:a16="http://schemas.microsoft.com/office/drawing/2014/main" id="{2FF6ECB5-531F-4FA2-BA77-01FB577D881B}"/>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48" name="Line 4121">
            <a:extLst>
              <a:ext uri="{FF2B5EF4-FFF2-40B4-BE49-F238E27FC236}">
                <a16:creationId xmlns:a16="http://schemas.microsoft.com/office/drawing/2014/main" id="{4FB42649-5530-4CF8-9BCA-BA8240987294}"/>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49" name="Line 4122">
            <a:extLst>
              <a:ext uri="{FF2B5EF4-FFF2-40B4-BE49-F238E27FC236}">
                <a16:creationId xmlns:a16="http://schemas.microsoft.com/office/drawing/2014/main" id="{6A6C31C6-CD8D-4AE5-B54A-23E4FCA2048C}"/>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50" name="Line 4123">
            <a:extLst>
              <a:ext uri="{FF2B5EF4-FFF2-40B4-BE49-F238E27FC236}">
                <a16:creationId xmlns:a16="http://schemas.microsoft.com/office/drawing/2014/main" id="{49D4DCB6-765F-429A-88BE-E2E5677211CA}"/>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51" name="Line 4124">
            <a:extLst>
              <a:ext uri="{FF2B5EF4-FFF2-40B4-BE49-F238E27FC236}">
                <a16:creationId xmlns:a16="http://schemas.microsoft.com/office/drawing/2014/main" id="{DEA4F822-FA2C-47AC-9AB3-B7EF6F7B351D}"/>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52" name="Line 4125">
            <a:extLst>
              <a:ext uri="{FF2B5EF4-FFF2-40B4-BE49-F238E27FC236}">
                <a16:creationId xmlns:a16="http://schemas.microsoft.com/office/drawing/2014/main" id="{9D56EBCB-DCE1-45F6-9063-66688990F645}"/>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53" name="Line 4126">
            <a:extLst>
              <a:ext uri="{FF2B5EF4-FFF2-40B4-BE49-F238E27FC236}">
                <a16:creationId xmlns:a16="http://schemas.microsoft.com/office/drawing/2014/main" id="{3A9E235F-0A5E-46D0-8346-82CE17DC4452}"/>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54" name="Line 4127">
            <a:extLst>
              <a:ext uri="{FF2B5EF4-FFF2-40B4-BE49-F238E27FC236}">
                <a16:creationId xmlns:a16="http://schemas.microsoft.com/office/drawing/2014/main" id="{9AEA8D48-0210-4208-9058-F118E007C0AA}"/>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55" name="Line 4128">
            <a:extLst>
              <a:ext uri="{FF2B5EF4-FFF2-40B4-BE49-F238E27FC236}">
                <a16:creationId xmlns:a16="http://schemas.microsoft.com/office/drawing/2014/main" id="{DD210B12-D64A-4FCE-8417-7B936D1AD332}"/>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56" name="Line 4129">
            <a:extLst>
              <a:ext uri="{FF2B5EF4-FFF2-40B4-BE49-F238E27FC236}">
                <a16:creationId xmlns:a16="http://schemas.microsoft.com/office/drawing/2014/main" id="{DB54F3CC-8603-4E8B-93EE-CE06353517DA}"/>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57" name="Line 4130">
            <a:extLst>
              <a:ext uri="{FF2B5EF4-FFF2-40B4-BE49-F238E27FC236}">
                <a16:creationId xmlns:a16="http://schemas.microsoft.com/office/drawing/2014/main" id="{7AB818FC-C219-4A03-837A-77605F2847E6}"/>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58" name="Line 4131">
            <a:extLst>
              <a:ext uri="{FF2B5EF4-FFF2-40B4-BE49-F238E27FC236}">
                <a16:creationId xmlns:a16="http://schemas.microsoft.com/office/drawing/2014/main" id="{23A4A8E5-CEFF-4102-B876-0B7E4C1E98F9}"/>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59" name="Line 4132">
            <a:extLst>
              <a:ext uri="{FF2B5EF4-FFF2-40B4-BE49-F238E27FC236}">
                <a16:creationId xmlns:a16="http://schemas.microsoft.com/office/drawing/2014/main" id="{DF166E25-8CBA-4A66-A93F-5AEB590E4151}"/>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60" name="Line 4133">
            <a:extLst>
              <a:ext uri="{FF2B5EF4-FFF2-40B4-BE49-F238E27FC236}">
                <a16:creationId xmlns:a16="http://schemas.microsoft.com/office/drawing/2014/main" id="{234056B3-F412-4BF7-AD25-36A7DBC474D1}"/>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61" name="Line 4134">
            <a:extLst>
              <a:ext uri="{FF2B5EF4-FFF2-40B4-BE49-F238E27FC236}">
                <a16:creationId xmlns:a16="http://schemas.microsoft.com/office/drawing/2014/main" id="{002B8410-FC23-4BC7-BA26-0F474A20D799}"/>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62" name="Line 4135">
            <a:extLst>
              <a:ext uri="{FF2B5EF4-FFF2-40B4-BE49-F238E27FC236}">
                <a16:creationId xmlns:a16="http://schemas.microsoft.com/office/drawing/2014/main" id="{D0B7DEE7-C407-4F65-A037-E3B55F150D2A}"/>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63" name="Line 4136">
            <a:extLst>
              <a:ext uri="{FF2B5EF4-FFF2-40B4-BE49-F238E27FC236}">
                <a16:creationId xmlns:a16="http://schemas.microsoft.com/office/drawing/2014/main" id="{C66E4424-9DF6-4617-B376-490EFD8A8AB1}"/>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64" name="Line 4137">
            <a:extLst>
              <a:ext uri="{FF2B5EF4-FFF2-40B4-BE49-F238E27FC236}">
                <a16:creationId xmlns:a16="http://schemas.microsoft.com/office/drawing/2014/main" id="{C386BACC-9F87-4671-9255-8665B8C46082}"/>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65" name="Line 4138">
            <a:extLst>
              <a:ext uri="{FF2B5EF4-FFF2-40B4-BE49-F238E27FC236}">
                <a16:creationId xmlns:a16="http://schemas.microsoft.com/office/drawing/2014/main" id="{C58A5770-0EDB-409E-8FEA-5F2D6FFEFB24}"/>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66" name="Line 4139">
            <a:extLst>
              <a:ext uri="{FF2B5EF4-FFF2-40B4-BE49-F238E27FC236}">
                <a16:creationId xmlns:a16="http://schemas.microsoft.com/office/drawing/2014/main" id="{2604EC7D-A0E1-402A-BC78-D1A9BCBADCD4}"/>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67" name="Line 4140">
            <a:extLst>
              <a:ext uri="{FF2B5EF4-FFF2-40B4-BE49-F238E27FC236}">
                <a16:creationId xmlns:a16="http://schemas.microsoft.com/office/drawing/2014/main" id="{FD60A793-3FBE-434A-BC5A-12D8747F210F}"/>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68" name="Line 4141">
            <a:extLst>
              <a:ext uri="{FF2B5EF4-FFF2-40B4-BE49-F238E27FC236}">
                <a16:creationId xmlns:a16="http://schemas.microsoft.com/office/drawing/2014/main" id="{7124DAB4-7E0A-4175-94F6-5B13A534A168}"/>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69" name="Line 4142">
            <a:extLst>
              <a:ext uri="{FF2B5EF4-FFF2-40B4-BE49-F238E27FC236}">
                <a16:creationId xmlns:a16="http://schemas.microsoft.com/office/drawing/2014/main" id="{8FBE8F1F-4B1D-4623-9FB4-E83FB16F178B}"/>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70" name="Line 4143">
            <a:extLst>
              <a:ext uri="{FF2B5EF4-FFF2-40B4-BE49-F238E27FC236}">
                <a16:creationId xmlns:a16="http://schemas.microsoft.com/office/drawing/2014/main" id="{53FD3BC8-AE6F-4470-B84E-2B3CA08F1CC0}"/>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71" name="Line 4144">
            <a:extLst>
              <a:ext uri="{FF2B5EF4-FFF2-40B4-BE49-F238E27FC236}">
                <a16:creationId xmlns:a16="http://schemas.microsoft.com/office/drawing/2014/main" id="{83BE5968-AB50-4A5E-8A57-2581947E6F89}"/>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72" name="Line 4145">
            <a:extLst>
              <a:ext uri="{FF2B5EF4-FFF2-40B4-BE49-F238E27FC236}">
                <a16:creationId xmlns:a16="http://schemas.microsoft.com/office/drawing/2014/main" id="{04DF01ED-74F3-4114-B5A9-F8302FE8A70B}"/>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73" name="Line 4146">
            <a:extLst>
              <a:ext uri="{FF2B5EF4-FFF2-40B4-BE49-F238E27FC236}">
                <a16:creationId xmlns:a16="http://schemas.microsoft.com/office/drawing/2014/main" id="{8E87BF0E-19F0-4325-B223-437A08545C18}"/>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74" name="Line 4147">
            <a:extLst>
              <a:ext uri="{FF2B5EF4-FFF2-40B4-BE49-F238E27FC236}">
                <a16:creationId xmlns:a16="http://schemas.microsoft.com/office/drawing/2014/main" id="{F00EFB71-D9ED-439E-A40A-FBE71B02BD09}"/>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75" name="Line 4148">
            <a:extLst>
              <a:ext uri="{FF2B5EF4-FFF2-40B4-BE49-F238E27FC236}">
                <a16:creationId xmlns:a16="http://schemas.microsoft.com/office/drawing/2014/main" id="{1FFDF71A-8EBF-4E46-95A3-7284025ACF26}"/>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76" name="Line 4149">
            <a:extLst>
              <a:ext uri="{FF2B5EF4-FFF2-40B4-BE49-F238E27FC236}">
                <a16:creationId xmlns:a16="http://schemas.microsoft.com/office/drawing/2014/main" id="{FF302996-664D-468A-B900-A0A07D14E6B5}"/>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77" name="Line 4150">
            <a:extLst>
              <a:ext uri="{FF2B5EF4-FFF2-40B4-BE49-F238E27FC236}">
                <a16:creationId xmlns:a16="http://schemas.microsoft.com/office/drawing/2014/main" id="{F6AD5F33-269B-4A59-B087-ACD882BC7D91}"/>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78" name="Line 4151">
            <a:extLst>
              <a:ext uri="{FF2B5EF4-FFF2-40B4-BE49-F238E27FC236}">
                <a16:creationId xmlns:a16="http://schemas.microsoft.com/office/drawing/2014/main" id="{B22D769C-3724-47CE-B7D1-C632FE87FE74}"/>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79" name="Line 4152">
            <a:extLst>
              <a:ext uri="{FF2B5EF4-FFF2-40B4-BE49-F238E27FC236}">
                <a16:creationId xmlns:a16="http://schemas.microsoft.com/office/drawing/2014/main" id="{4A5822F7-38FC-48EB-9282-C05E36C9223E}"/>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80" name="Rectangle 4153">
            <a:extLst>
              <a:ext uri="{FF2B5EF4-FFF2-40B4-BE49-F238E27FC236}">
                <a16:creationId xmlns:a16="http://schemas.microsoft.com/office/drawing/2014/main" id="{41063E2F-33D1-4BEB-BF56-50812FA0FBC3}"/>
              </a:ext>
            </a:extLst>
          </p:cNvPr>
          <p:cNvSpPr>
            <a:spLocks noChangeArrowheads="1"/>
          </p:cNvSpPr>
          <p:nvPr/>
        </p:nvSpPr>
        <p:spPr bwMode="auto">
          <a:xfrm>
            <a:off x="5219700" y="2589213"/>
            <a:ext cx="615950" cy="414337"/>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5081" name="Group 4156">
            <a:extLst>
              <a:ext uri="{FF2B5EF4-FFF2-40B4-BE49-F238E27FC236}">
                <a16:creationId xmlns:a16="http://schemas.microsoft.com/office/drawing/2014/main" id="{B31AF98E-0208-4A9C-90EC-C3B5E7657244}"/>
              </a:ext>
            </a:extLst>
          </p:cNvPr>
          <p:cNvGrpSpPr>
            <a:grpSpLocks/>
          </p:cNvGrpSpPr>
          <p:nvPr/>
        </p:nvGrpSpPr>
        <p:grpSpPr bwMode="auto">
          <a:xfrm>
            <a:off x="5873750" y="2589213"/>
            <a:ext cx="614363" cy="414337"/>
            <a:chOff x="3700" y="1799"/>
            <a:chExt cx="387" cy="261"/>
          </a:xfrm>
        </p:grpSpPr>
        <p:sp>
          <p:nvSpPr>
            <p:cNvPr id="7708" name="Rectangle 4154">
              <a:extLst>
                <a:ext uri="{FF2B5EF4-FFF2-40B4-BE49-F238E27FC236}">
                  <a16:creationId xmlns:a16="http://schemas.microsoft.com/office/drawing/2014/main" id="{6BABD534-4879-4A9F-A307-816B682A1272}"/>
                </a:ext>
              </a:extLst>
            </p:cNvPr>
            <p:cNvSpPr>
              <a:spLocks noChangeArrowheads="1"/>
            </p:cNvSpPr>
            <p:nvPr/>
          </p:nvSpPr>
          <p:spPr bwMode="auto">
            <a:xfrm>
              <a:off x="3700" y="1799"/>
              <a:ext cx="387"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709" name="Rectangle 4155">
              <a:extLst>
                <a:ext uri="{FF2B5EF4-FFF2-40B4-BE49-F238E27FC236}">
                  <a16:creationId xmlns:a16="http://schemas.microsoft.com/office/drawing/2014/main" id="{D66C24D8-F361-417C-BD71-32B50B0B1E5E}"/>
                </a:ext>
              </a:extLst>
            </p:cNvPr>
            <p:cNvSpPr>
              <a:spLocks noChangeArrowheads="1"/>
            </p:cNvSpPr>
            <p:nvPr/>
          </p:nvSpPr>
          <p:spPr bwMode="auto">
            <a:xfrm>
              <a:off x="3700" y="1799"/>
              <a:ext cx="387"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5082" name="Group 4159">
            <a:extLst>
              <a:ext uri="{FF2B5EF4-FFF2-40B4-BE49-F238E27FC236}">
                <a16:creationId xmlns:a16="http://schemas.microsoft.com/office/drawing/2014/main" id="{71CF6A5B-6D96-4DBF-A040-FA6E90755392}"/>
              </a:ext>
            </a:extLst>
          </p:cNvPr>
          <p:cNvGrpSpPr>
            <a:grpSpLocks/>
          </p:cNvGrpSpPr>
          <p:nvPr/>
        </p:nvGrpSpPr>
        <p:grpSpPr bwMode="auto">
          <a:xfrm>
            <a:off x="6178550" y="2641600"/>
            <a:ext cx="26988" cy="150813"/>
            <a:chOff x="3892" y="1832"/>
            <a:chExt cx="17" cy="95"/>
          </a:xfrm>
        </p:grpSpPr>
        <p:sp>
          <p:nvSpPr>
            <p:cNvPr id="7706" name="Freeform 4157">
              <a:extLst>
                <a:ext uri="{FF2B5EF4-FFF2-40B4-BE49-F238E27FC236}">
                  <a16:creationId xmlns:a16="http://schemas.microsoft.com/office/drawing/2014/main" id="{603349E6-19CA-4E87-A45F-95C7618EA9EF}"/>
                </a:ext>
              </a:extLst>
            </p:cNvPr>
            <p:cNvSpPr>
              <a:spLocks/>
            </p:cNvSpPr>
            <p:nvPr/>
          </p:nvSpPr>
          <p:spPr bwMode="auto">
            <a:xfrm>
              <a:off x="3892" y="1832"/>
              <a:ext cx="17" cy="95"/>
            </a:xfrm>
            <a:custGeom>
              <a:avLst/>
              <a:gdLst>
                <a:gd name="T0" fmla="*/ 17 w 111"/>
                <a:gd name="T1" fmla="*/ 2 h 616"/>
                <a:gd name="T2" fmla="*/ 0 w 111"/>
                <a:gd name="T3" fmla="*/ 2 h 616"/>
                <a:gd name="T4" fmla="*/ 0 w 111"/>
                <a:gd name="T5" fmla="*/ 2 h 616"/>
                <a:gd name="T6" fmla="*/ 0 w 111"/>
                <a:gd name="T7" fmla="*/ 95 h 616"/>
                <a:gd name="T8" fmla="*/ 17 w 111"/>
                <a:gd name="T9" fmla="*/ 2 h 6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1" h="616">
                  <a:moveTo>
                    <a:pt x="111" y="15"/>
                  </a:moveTo>
                  <a:cubicBezTo>
                    <a:pt x="64" y="15"/>
                    <a:pt x="32" y="15"/>
                    <a:pt x="0" y="15"/>
                  </a:cubicBezTo>
                  <a:cubicBezTo>
                    <a:pt x="0" y="0"/>
                    <a:pt x="0" y="15"/>
                    <a:pt x="0" y="15"/>
                  </a:cubicBezTo>
                  <a:lnTo>
                    <a:pt x="0" y="616"/>
                  </a:lnTo>
                  <a:lnTo>
                    <a:pt x="111" y="15"/>
                  </a:lnTo>
                  <a:close/>
                </a:path>
              </a:pathLst>
            </a:custGeom>
            <a:solidFill>
              <a:srgbClr val="808080"/>
            </a:solidFill>
            <a:ln w="0">
              <a:solidFill>
                <a:srgbClr val="000000"/>
              </a:solidFill>
              <a:prstDash val="solid"/>
              <a:round/>
              <a:headEnd/>
              <a:tailEnd/>
            </a:ln>
          </p:spPr>
          <p:txBody>
            <a:bodyPr/>
            <a:lstStyle/>
            <a:p>
              <a:endParaRPr lang="en-GB"/>
            </a:p>
          </p:txBody>
        </p:sp>
        <p:sp>
          <p:nvSpPr>
            <p:cNvPr id="7707" name="Freeform 4158">
              <a:extLst>
                <a:ext uri="{FF2B5EF4-FFF2-40B4-BE49-F238E27FC236}">
                  <a16:creationId xmlns:a16="http://schemas.microsoft.com/office/drawing/2014/main" id="{5BC0F8D8-6931-4A98-BEC5-68B061E7B184}"/>
                </a:ext>
              </a:extLst>
            </p:cNvPr>
            <p:cNvSpPr>
              <a:spLocks/>
            </p:cNvSpPr>
            <p:nvPr/>
          </p:nvSpPr>
          <p:spPr bwMode="auto">
            <a:xfrm>
              <a:off x="3892" y="1832"/>
              <a:ext cx="17" cy="95"/>
            </a:xfrm>
            <a:custGeom>
              <a:avLst/>
              <a:gdLst>
                <a:gd name="T0" fmla="*/ 17 w 111"/>
                <a:gd name="T1" fmla="*/ 2 h 616"/>
                <a:gd name="T2" fmla="*/ 0 w 111"/>
                <a:gd name="T3" fmla="*/ 2 h 616"/>
                <a:gd name="T4" fmla="*/ 0 w 111"/>
                <a:gd name="T5" fmla="*/ 2 h 616"/>
                <a:gd name="T6" fmla="*/ 0 w 111"/>
                <a:gd name="T7" fmla="*/ 95 h 616"/>
                <a:gd name="T8" fmla="*/ 17 w 111"/>
                <a:gd name="T9" fmla="*/ 2 h 6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1" h="616">
                  <a:moveTo>
                    <a:pt x="111" y="15"/>
                  </a:moveTo>
                  <a:cubicBezTo>
                    <a:pt x="64" y="15"/>
                    <a:pt x="32" y="15"/>
                    <a:pt x="0" y="15"/>
                  </a:cubicBezTo>
                  <a:cubicBezTo>
                    <a:pt x="0" y="0"/>
                    <a:pt x="0" y="15"/>
                    <a:pt x="0" y="15"/>
                  </a:cubicBezTo>
                  <a:lnTo>
                    <a:pt x="0" y="616"/>
                  </a:lnTo>
                  <a:lnTo>
                    <a:pt x="111" y="15"/>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083" name="Group 4162">
            <a:extLst>
              <a:ext uri="{FF2B5EF4-FFF2-40B4-BE49-F238E27FC236}">
                <a16:creationId xmlns:a16="http://schemas.microsoft.com/office/drawing/2014/main" id="{DBB42B32-39F4-474B-B3AF-A37D53655845}"/>
              </a:ext>
            </a:extLst>
          </p:cNvPr>
          <p:cNvGrpSpPr>
            <a:grpSpLocks/>
          </p:cNvGrpSpPr>
          <p:nvPr/>
        </p:nvGrpSpPr>
        <p:grpSpPr bwMode="auto">
          <a:xfrm>
            <a:off x="6178550" y="2644775"/>
            <a:ext cx="133350" cy="147638"/>
            <a:chOff x="3892" y="1834"/>
            <a:chExt cx="84" cy="93"/>
          </a:xfrm>
        </p:grpSpPr>
        <p:sp>
          <p:nvSpPr>
            <p:cNvPr id="7704" name="Freeform 4160">
              <a:extLst>
                <a:ext uri="{FF2B5EF4-FFF2-40B4-BE49-F238E27FC236}">
                  <a16:creationId xmlns:a16="http://schemas.microsoft.com/office/drawing/2014/main" id="{9281A7F7-C918-4A85-B67A-F1D32A6D51FF}"/>
                </a:ext>
              </a:extLst>
            </p:cNvPr>
            <p:cNvSpPr>
              <a:spLocks/>
            </p:cNvSpPr>
            <p:nvPr/>
          </p:nvSpPr>
          <p:spPr bwMode="auto">
            <a:xfrm>
              <a:off x="3892" y="1834"/>
              <a:ext cx="84" cy="93"/>
            </a:xfrm>
            <a:custGeom>
              <a:avLst/>
              <a:gdLst>
                <a:gd name="T0" fmla="*/ 84 w 545"/>
                <a:gd name="T1" fmla="*/ 48 h 605"/>
                <a:gd name="T2" fmla="*/ 17 w 545"/>
                <a:gd name="T3" fmla="*/ 0 h 605"/>
                <a:gd name="T4" fmla="*/ 0 w 545"/>
                <a:gd name="T5" fmla="*/ 93 h 605"/>
                <a:gd name="T6" fmla="*/ 84 w 545"/>
                <a:gd name="T7" fmla="*/ 48 h 6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45" h="605">
                  <a:moveTo>
                    <a:pt x="545" y="310"/>
                  </a:moveTo>
                  <a:cubicBezTo>
                    <a:pt x="451" y="139"/>
                    <a:pt x="280" y="31"/>
                    <a:pt x="109" y="0"/>
                  </a:cubicBezTo>
                  <a:lnTo>
                    <a:pt x="0" y="605"/>
                  </a:lnTo>
                  <a:lnTo>
                    <a:pt x="545" y="310"/>
                  </a:lnTo>
                  <a:close/>
                </a:path>
              </a:pathLst>
            </a:custGeom>
            <a:solidFill>
              <a:srgbClr val="C0C0C0"/>
            </a:solidFill>
            <a:ln w="0">
              <a:solidFill>
                <a:srgbClr val="000000"/>
              </a:solidFill>
              <a:prstDash val="solid"/>
              <a:round/>
              <a:headEnd/>
              <a:tailEnd/>
            </a:ln>
          </p:spPr>
          <p:txBody>
            <a:bodyPr/>
            <a:lstStyle/>
            <a:p>
              <a:endParaRPr lang="en-GB"/>
            </a:p>
          </p:txBody>
        </p:sp>
        <p:sp>
          <p:nvSpPr>
            <p:cNvPr id="7705" name="Freeform 4161">
              <a:extLst>
                <a:ext uri="{FF2B5EF4-FFF2-40B4-BE49-F238E27FC236}">
                  <a16:creationId xmlns:a16="http://schemas.microsoft.com/office/drawing/2014/main" id="{909529EB-3996-4B18-A683-4CDAAB07E9C7}"/>
                </a:ext>
              </a:extLst>
            </p:cNvPr>
            <p:cNvSpPr>
              <a:spLocks/>
            </p:cNvSpPr>
            <p:nvPr/>
          </p:nvSpPr>
          <p:spPr bwMode="auto">
            <a:xfrm>
              <a:off x="3892" y="1834"/>
              <a:ext cx="84" cy="93"/>
            </a:xfrm>
            <a:custGeom>
              <a:avLst/>
              <a:gdLst>
                <a:gd name="T0" fmla="*/ 84 w 545"/>
                <a:gd name="T1" fmla="*/ 48 h 605"/>
                <a:gd name="T2" fmla="*/ 17 w 545"/>
                <a:gd name="T3" fmla="*/ 0 h 605"/>
                <a:gd name="T4" fmla="*/ 0 w 545"/>
                <a:gd name="T5" fmla="*/ 93 h 605"/>
                <a:gd name="T6" fmla="*/ 84 w 545"/>
                <a:gd name="T7" fmla="*/ 48 h 6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45" h="605">
                  <a:moveTo>
                    <a:pt x="545" y="310"/>
                  </a:moveTo>
                  <a:cubicBezTo>
                    <a:pt x="451" y="139"/>
                    <a:pt x="280" y="31"/>
                    <a:pt x="109" y="0"/>
                  </a:cubicBezTo>
                  <a:lnTo>
                    <a:pt x="0" y="605"/>
                  </a:lnTo>
                  <a:lnTo>
                    <a:pt x="545" y="31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084" name="Group 4165">
            <a:extLst>
              <a:ext uri="{FF2B5EF4-FFF2-40B4-BE49-F238E27FC236}">
                <a16:creationId xmlns:a16="http://schemas.microsoft.com/office/drawing/2014/main" id="{7C4E09BC-BFC1-49C4-B7BF-992BB602A3D8}"/>
              </a:ext>
            </a:extLst>
          </p:cNvPr>
          <p:cNvGrpSpPr>
            <a:grpSpLocks/>
          </p:cNvGrpSpPr>
          <p:nvPr/>
        </p:nvGrpSpPr>
        <p:grpSpPr bwMode="auto">
          <a:xfrm>
            <a:off x="6178550" y="2720975"/>
            <a:ext cx="147638" cy="71438"/>
            <a:chOff x="3892" y="1882"/>
            <a:chExt cx="93" cy="45"/>
          </a:xfrm>
        </p:grpSpPr>
        <p:sp>
          <p:nvSpPr>
            <p:cNvPr id="7702" name="Freeform 4163">
              <a:extLst>
                <a:ext uri="{FF2B5EF4-FFF2-40B4-BE49-F238E27FC236}">
                  <a16:creationId xmlns:a16="http://schemas.microsoft.com/office/drawing/2014/main" id="{94BD25A2-8BFA-4CEF-8307-E019A9495F0D}"/>
                </a:ext>
              </a:extLst>
            </p:cNvPr>
            <p:cNvSpPr>
              <a:spLocks/>
            </p:cNvSpPr>
            <p:nvPr/>
          </p:nvSpPr>
          <p:spPr bwMode="auto">
            <a:xfrm>
              <a:off x="3892" y="1882"/>
              <a:ext cx="93" cy="45"/>
            </a:xfrm>
            <a:custGeom>
              <a:avLst/>
              <a:gdLst>
                <a:gd name="T0" fmla="*/ 93 w 606"/>
                <a:gd name="T1" fmla="*/ 24 h 294"/>
                <a:gd name="T2" fmla="*/ 83 w 606"/>
                <a:gd name="T3" fmla="*/ 0 h 294"/>
                <a:gd name="T4" fmla="*/ 0 w 606"/>
                <a:gd name="T5" fmla="*/ 45 h 294"/>
                <a:gd name="T6" fmla="*/ 93 w 606"/>
                <a:gd name="T7" fmla="*/ 24 h 29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6" h="294">
                  <a:moveTo>
                    <a:pt x="606" y="155"/>
                  </a:moveTo>
                  <a:cubicBezTo>
                    <a:pt x="590" y="108"/>
                    <a:pt x="559" y="46"/>
                    <a:pt x="544" y="0"/>
                  </a:cubicBezTo>
                  <a:lnTo>
                    <a:pt x="0" y="294"/>
                  </a:lnTo>
                  <a:lnTo>
                    <a:pt x="606" y="155"/>
                  </a:lnTo>
                  <a:close/>
                </a:path>
              </a:pathLst>
            </a:custGeom>
            <a:solidFill>
              <a:srgbClr val="000000"/>
            </a:solidFill>
            <a:ln w="0">
              <a:solidFill>
                <a:srgbClr val="000000"/>
              </a:solidFill>
              <a:prstDash val="solid"/>
              <a:round/>
              <a:headEnd/>
              <a:tailEnd/>
            </a:ln>
          </p:spPr>
          <p:txBody>
            <a:bodyPr/>
            <a:lstStyle/>
            <a:p>
              <a:endParaRPr lang="en-GB"/>
            </a:p>
          </p:txBody>
        </p:sp>
        <p:sp>
          <p:nvSpPr>
            <p:cNvPr id="7703" name="Freeform 4164">
              <a:extLst>
                <a:ext uri="{FF2B5EF4-FFF2-40B4-BE49-F238E27FC236}">
                  <a16:creationId xmlns:a16="http://schemas.microsoft.com/office/drawing/2014/main" id="{7778B9EF-8542-4564-B240-4BABA8F5D20D}"/>
                </a:ext>
              </a:extLst>
            </p:cNvPr>
            <p:cNvSpPr>
              <a:spLocks/>
            </p:cNvSpPr>
            <p:nvPr/>
          </p:nvSpPr>
          <p:spPr bwMode="auto">
            <a:xfrm>
              <a:off x="3892" y="1882"/>
              <a:ext cx="93" cy="45"/>
            </a:xfrm>
            <a:custGeom>
              <a:avLst/>
              <a:gdLst>
                <a:gd name="T0" fmla="*/ 93 w 606"/>
                <a:gd name="T1" fmla="*/ 24 h 294"/>
                <a:gd name="T2" fmla="*/ 83 w 606"/>
                <a:gd name="T3" fmla="*/ 0 h 294"/>
                <a:gd name="T4" fmla="*/ 0 w 606"/>
                <a:gd name="T5" fmla="*/ 45 h 294"/>
                <a:gd name="T6" fmla="*/ 93 w 606"/>
                <a:gd name="T7" fmla="*/ 24 h 29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6" h="294">
                  <a:moveTo>
                    <a:pt x="606" y="155"/>
                  </a:moveTo>
                  <a:cubicBezTo>
                    <a:pt x="590" y="108"/>
                    <a:pt x="559" y="46"/>
                    <a:pt x="544" y="0"/>
                  </a:cubicBezTo>
                  <a:lnTo>
                    <a:pt x="0" y="294"/>
                  </a:lnTo>
                  <a:lnTo>
                    <a:pt x="606" y="155"/>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085" name="Group 4168">
            <a:extLst>
              <a:ext uri="{FF2B5EF4-FFF2-40B4-BE49-F238E27FC236}">
                <a16:creationId xmlns:a16="http://schemas.microsoft.com/office/drawing/2014/main" id="{3A21307A-7DDC-4B84-B05C-86CD9808FA00}"/>
              </a:ext>
            </a:extLst>
          </p:cNvPr>
          <p:cNvGrpSpPr>
            <a:grpSpLocks/>
          </p:cNvGrpSpPr>
          <p:nvPr/>
        </p:nvGrpSpPr>
        <p:grpSpPr bwMode="auto">
          <a:xfrm>
            <a:off x="6032500" y="2644775"/>
            <a:ext cx="298450" cy="298450"/>
            <a:chOff x="3800" y="1834"/>
            <a:chExt cx="188" cy="188"/>
          </a:xfrm>
        </p:grpSpPr>
        <p:sp>
          <p:nvSpPr>
            <p:cNvPr id="7700" name="Freeform 4166">
              <a:extLst>
                <a:ext uri="{FF2B5EF4-FFF2-40B4-BE49-F238E27FC236}">
                  <a16:creationId xmlns:a16="http://schemas.microsoft.com/office/drawing/2014/main" id="{EA0A5374-FB85-4E65-A1B1-50DB300EED64}"/>
                </a:ext>
              </a:extLst>
            </p:cNvPr>
            <p:cNvSpPr>
              <a:spLocks/>
            </p:cNvSpPr>
            <p:nvPr/>
          </p:nvSpPr>
          <p:spPr bwMode="auto">
            <a:xfrm>
              <a:off x="3800" y="1834"/>
              <a:ext cx="188" cy="188"/>
            </a:xfrm>
            <a:custGeom>
              <a:avLst/>
              <a:gdLst>
                <a:gd name="T0" fmla="*/ 93 w 1222"/>
                <a:gd name="T1" fmla="*/ 0 h 1222"/>
                <a:gd name="T2" fmla="*/ 0 w 1222"/>
                <a:gd name="T3" fmla="*/ 93 h 1222"/>
                <a:gd name="T4" fmla="*/ 93 w 1222"/>
                <a:gd name="T5" fmla="*/ 188 h 1222"/>
                <a:gd name="T6" fmla="*/ 188 w 1222"/>
                <a:gd name="T7" fmla="*/ 93 h 1222"/>
                <a:gd name="T8" fmla="*/ 186 w 1222"/>
                <a:gd name="T9" fmla="*/ 71 h 1222"/>
                <a:gd name="T10" fmla="*/ 93 w 1222"/>
                <a:gd name="T11" fmla="*/ 93 h 1222"/>
                <a:gd name="T12" fmla="*/ 93 w 1222"/>
                <a:gd name="T13" fmla="*/ 0 h 12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22">
                  <a:moveTo>
                    <a:pt x="604" y="0"/>
                  </a:moveTo>
                  <a:cubicBezTo>
                    <a:pt x="263" y="0"/>
                    <a:pt x="0" y="263"/>
                    <a:pt x="0" y="603"/>
                  </a:cubicBezTo>
                  <a:cubicBezTo>
                    <a:pt x="0" y="943"/>
                    <a:pt x="263" y="1222"/>
                    <a:pt x="604" y="1222"/>
                  </a:cubicBezTo>
                  <a:cubicBezTo>
                    <a:pt x="944" y="1222"/>
                    <a:pt x="1222" y="943"/>
                    <a:pt x="1222" y="603"/>
                  </a:cubicBezTo>
                  <a:cubicBezTo>
                    <a:pt x="1207" y="557"/>
                    <a:pt x="1207" y="510"/>
                    <a:pt x="1207" y="464"/>
                  </a:cubicBezTo>
                  <a:lnTo>
                    <a:pt x="604" y="603"/>
                  </a:lnTo>
                  <a:lnTo>
                    <a:pt x="604" y="0"/>
                  </a:lnTo>
                  <a:close/>
                </a:path>
              </a:pathLst>
            </a:custGeom>
            <a:solidFill>
              <a:srgbClr val="FFFFFF"/>
            </a:solidFill>
            <a:ln w="0">
              <a:solidFill>
                <a:srgbClr val="000000"/>
              </a:solidFill>
              <a:prstDash val="solid"/>
              <a:round/>
              <a:headEnd/>
              <a:tailEnd/>
            </a:ln>
          </p:spPr>
          <p:txBody>
            <a:bodyPr/>
            <a:lstStyle/>
            <a:p>
              <a:endParaRPr lang="en-GB"/>
            </a:p>
          </p:txBody>
        </p:sp>
        <p:sp>
          <p:nvSpPr>
            <p:cNvPr id="7701" name="Freeform 4167">
              <a:extLst>
                <a:ext uri="{FF2B5EF4-FFF2-40B4-BE49-F238E27FC236}">
                  <a16:creationId xmlns:a16="http://schemas.microsoft.com/office/drawing/2014/main" id="{BDAE52C2-1872-4117-991D-8A29BCBB11AD}"/>
                </a:ext>
              </a:extLst>
            </p:cNvPr>
            <p:cNvSpPr>
              <a:spLocks/>
            </p:cNvSpPr>
            <p:nvPr/>
          </p:nvSpPr>
          <p:spPr bwMode="auto">
            <a:xfrm>
              <a:off x="3800" y="1834"/>
              <a:ext cx="188" cy="188"/>
            </a:xfrm>
            <a:custGeom>
              <a:avLst/>
              <a:gdLst>
                <a:gd name="T0" fmla="*/ 93 w 1222"/>
                <a:gd name="T1" fmla="*/ 0 h 1222"/>
                <a:gd name="T2" fmla="*/ 0 w 1222"/>
                <a:gd name="T3" fmla="*/ 93 h 1222"/>
                <a:gd name="T4" fmla="*/ 93 w 1222"/>
                <a:gd name="T5" fmla="*/ 188 h 1222"/>
                <a:gd name="T6" fmla="*/ 188 w 1222"/>
                <a:gd name="T7" fmla="*/ 93 h 1222"/>
                <a:gd name="T8" fmla="*/ 186 w 1222"/>
                <a:gd name="T9" fmla="*/ 71 h 1222"/>
                <a:gd name="T10" fmla="*/ 93 w 1222"/>
                <a:gd name="T11" fmla="*/ 93 h 1222"/>
                <a:gd name="T12" fmla="*/ 93 w 1222"/>
                <a:gd name="T13" fmla="*/ 0 h 12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22">
                  <a:moveTo>
                    <a:pt x="604" y="0"/>
                  </a:moveTo>
                  <a:cubicBezTo>
                    <a:pt x="263" y="0"/>
                    <a:pt x="0" y="263"/>
                    <a:pt x="0" y="603"/>
                  </a:cubicBezTo>
                  <a:cubicBezTo>
                    <a:pt x="0" y="943"/>
                    <a:pt x="263" y="1222"/>
                    <a:pt x="604" y="1222"/>
                  </a:cubicBezTo>
                  <a:cubicBezTo>
                    <a:pt x="944" y="1222"/>
                    <a:pt x="1222" y="943"/>
                    <a:pt x="1222" y="603"/>
                  </a:cubicBezTo>
                  <a:cubicBezTo>
                    <a:pt x="1207" y="557"/>
                    <a:pt x="1207" y="510"/>
                    <a:pt x="1207" y="464"/>
                  </a:cubicBezTo>
                  <a:lnTo>
                    <a:pt x="604" y="603"/>
                  </a:lnTo>
                  <a:lnTo>
                    <a:pt x="604"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5086" name="Line 4169">
            <a:extLst>
              <a:ext uri="{FF2B5EF4-FFF2-40B4-BE49-F238E27FC236}">
                <a16:creationId xmlns:a16="http://schemas.microsoft.com/office/drawing/2014/main" id="{5F5C04CE-5D34-4051-81C9-6F00A0F692F2}"/>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87" name="Line 4170">
            <a:extLst>
              <a:ext uri="{FF2B5EF4-FFF2-40B4-BE49-F238E27FC236}">
                <a16:creationId xmlns:a16="http://schemas.microsoft.com/office/drawing/2014/main" id="{E359C66A-8D39-4F99-A9C1-614254D10001}"/>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88" name="Line 4171">
            <a:extLst>
              <a:ext uri="{FF2B5EF4-FFF2-40B4-BE49-F238E27FC236}">
                <a16:creationId xmlns:a16="http://schemas.microsoft.com/office/drawing/2014/main" id="{57B72984-C1F0-41B2-B2DA-397DCD90A0DA}"/>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89" name="Line 4172">
            <a:extLst>
              <a:ext uri="{FF2B5EF4-FFF2-40B4-BE49-F238E27FC236}">
                <a16:creationId xmlns:a16="http://schemas.microsoft.com/office/drawing/2014/main" id="{D982D414-91F1-4940-87AB-1692925CD6ED}"/>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90" name="Line 4173">
            <a:extLst>
              <a:ext uri="{FF2B5EF4-FFF2-40B4-BE49-F238E27FC236}">
                <a16:creationId xmlns:a16="http://schemas.microsoft.com/office/drawing/2014/main" id="{270C802B-EE32-457F-B34A-5ABD99C2D018}"/>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91" name="Line 4174">
            <a:extLst>
              <a:ext uri="{FF2B5EF4-FFF2-40B4-BE49-F238E27FC236}">
                <a16:creationId xmlns:a16="http://schemas.microsoft.com/office/drawing/2014/main" id="{B591E342-C795-47B4-BFD5-9BAFE8CF4C10}"/>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92" name="Line 4175">
            <a:extLst>
              <a:ext uri="{FF2B5EF4-FFF2-40B4-BE49-F238E27FC236}">
                <a16:creationId xmlns:a16="http://schemas.microsoft.com/office/drawing/2014/main" id="{8D7E368A-6CC8-4E3A-8B16-33BA10B3CF4D}"/>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93" name="Line 4176">
            <a:extLst>
              <a:ext uri="{FF2B5EF4-FFF2-40B4-BE49-F238E27FC236}">
                <a16:creationId xmlns:a16="http://schemas.microsoft.com/office/drawing/2014/main" id="{2F0D36BC-692F-40DB-BE70-1F194CD8059F}"/>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94" name="Line 4177">
            <a:extLst>
              <a:ext uri="{FF2B5EF4-FFF2-40B4-BE49-F238E27FC236}">
                <a16:creationId xmlns:a16="http://schemas.microsoft.com/office/drawing/2014/main" id="{32ECF7F4-8F02-44DB-B7C2-C063FE9CBC38}"/>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95" name="Line 4178">
            <a:extLst>
              <a:ext uri="{FF2B5EF4-FFF2-40B4-BE49-F238E27FC236}">
                <a16:creationId xmlns:a16="http://schemas.microsoft.com/office/drawing/2014/main" id="{970BF4AB-557B-4552-85FF-63F47DD8AA6F}"/>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96" name="Line 4179">
            <a:extLst>
              <a:ext uri="{FF2B5EF4-FFF2-40B4-BE49-F238E27FC236}">
                <a16:creationId xmlns:a16="http://schemas.microsoft.com/office/drawing/2014/main" id="{F017DE31-46EA-4989-B590-BF4F923978AD}"/>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97" name="Line 4180">
            <a:extLst>
              <a:ext uri="{FF2B5EF4-FFF2-40B4-BE49-F238E27FC236}">
                <a16:creationId xmlns:a16="http://schemas.microsoft.com/office/drawing/2014/main" id="{92E4A090-6DCC-4813-972D-E3980447ED0A}"/>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98" name="Line 4181">
            <a:extLst>
              <a:ext uri="{FF2B5EF4-FFF2-40B4-BE49-F238E27FC236}">
                <a16:creationId xmlns:a16="http://schemas.microsoft.com/office/drawing/2014/main" id="{680D4FE7-9D70-4267-9530-F4EACC7E7967}"/>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99" name="Line 4182">
            <a:extLst>
              <a:ext uri="{FF2B5EF4-FFF2-40B4-BE49-F238E27FC236}">
                <a16:creationId xmlns:a16="http://schemas.microsoft.com/office/drawing/2014/main" id="{ACD17B3E-13DF-4B32-8108-48CFED0CF411}"/>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00" name="Line 4183">
            <a:extLst>
              <a:ext uri="{FF2B5EF4-FFF2-40B4-BE49-F238E27FC236}">
                <a16:creationId xmlns:a16="http://schemas.microsoft.com/office/drawing/2014/main" id="{CFFA0078-3277-43CC-88FC-80551741178D}"/>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01" name="Line 4184">
            <a:extLst>
              <a:ext uri="{FF2B5EF4-FFF2-40B4-BE49-F238E27FC236}">
                <a16:creationId xmlns:a16="http://schemas.microsoft.com/office/drawing/2014/main" id="{648118FF-D251-489E-8EA8-CA535EE60053}"/>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02" name="Line 4185">
            <a:extLst>
              <a:ext uri="{FF2B5EF4-FFF2-40B4-BE49-F238E27FC236}">
                <a16:creationId xmlns:a16="http://schemas.microsoft.com/office/drawing/2014/main" id="{3B5458DE-59DE-48C3-BE8B-98BF9384110C}"/>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03" name="Line 4186">
            <a:extLst>
              <a:ext uri="{FF2B5EF4-FFF2-40B4-BE49-F238E27FC236}">
                <a16:creationId xmlns:a16="http://schemas.microsoft.com/office/drawing/2014/main" id="{7A9592E6-3EA6-4913-B932-80632DCBF8D4}"/>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04" name="Line 4187">
            <a:extLst>
              <a:ext uri="{FF2B5EF4-FFF2-40B4-BE49-F238E27FC236}">
                <a16:creationId xmlns:a16="http://schemas.microsoft.com/office/drawing/2014/main" id="{2632BCF7-FD9B-4A0B-9613-74122358C078}"/>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05" name="Line 4188">
            <a:extLst>
              <a:ext uri="{FF2B5EF4-FFF2-40B4-BE49-F238E27FC236}">
                <a16:creationId xmlns:a16="http://schemas.microsoft.com/office/drawing/2014/main" id="{B301D3EA-5FB8-4123-8F59-5188EF5CB0CE}"/>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06" name="Line 4189">
            <a:extLst>
              <a:ext uri="{FF2B5EF4-FFF2-40B4-BE49-F238E27FC236}">
                <a16:creationId xmlns:a16="http://schemas.microsoft.com/office/drawing/2014/main" id="{903B75A4-827E-4DAB-8404-270CC728AAF3}"/>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07" name="Line 4190">
            <a:extLst>
              <a:ext uri="{FF2B5EF4-FFF2-40B4-BE49-F238E27FC236}">
                <a16:creationId xmlns:a16="http://schemas.microsoft.com/office/drawing/2014/main" id="{F2BF7BE0-414A-4FCC-A87B-EC2AE12A53CD}"/>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08" name="Line 4191">
            <a:extLst>
              <a:ext uri="{FF2B5EF4-FFF2-40B4-BE49-F238E27FC236}">
                <a16:creationId xmlns:a16="http://schemas.microsoft.com/office/drawing/2014/main" id="{5A222D26-0DC2-4B28-AE00-C0E07C371312}"/>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09" name="Line 4192">
            <a:extLst>
              <a:ext uri="{FF2B5EF4-FFF2-40B4-BE49-F238E27FC236}">
                <a16:creationId xmlns:a16="http://schemas.microsoft.com/office/drawing/2014/main" id="{A7934224-9674-4213-A36A-2B65D1E3E7A1}"/>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10" name="Line 4193">
            <a:extLst>
              <a:ext uri="{FF2B5EF4-FFF2-40B4-BE49-F238E27FC236}">
                <a16:creationId xmlns:a16="http://schemas.microsoft.com/office/drawing/2014/main" id="{F12CEE24-AB94-4D83-9E70-B7E758B42F5E}"/>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11" name="Line 4194">
            <a:extLst>
              <a:ext uri="{FF2B5EF4-FFF2-40B4-BE49-F238E27FC236}">
                <a16:creationId xmlns:a16="http://schemas.microsoft.com/office/drawing/2014/main" id="{2EF07BD3-A06B-446C-AA7B-C012EE7C2E5F}"/>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12" name="Line 4195">
            <a:extLst>
              <a:ext uri="{FF2B5EF4-FFF2-40B4-BE49-F238E27FC236}">
                <a16:creationId xmlns:a16="http://schemas.microsoft.com/office/drawing/2014/main" id="{9D348EED-DAD4-4205-BEE5-ABDD5F3B83B2}"/>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13" name="Line 4196">
            <a:extLst>
              <a:ext uri="{FF2B5EF4-FFF2-40B4-BE49-F238E27FC236}">
                <a16:creationId xmlns:a16="http://schemas.microsoft.com/office/drawing/2014/main" id="{761C5B4D-488B-4193-BD12-513622F1E1CC}"/>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14" name="Line 4197">
            <a:extLst>
              <a:ext uri="{FF2B5EF4-FFF2-40B4-BE49-F238E27FC236}">
                <a16:creationId xmlns:a16="http://schemas.microsoft.com/office/drawing/2014/main" id="{1AFD6B67-A366-4C99-9B63-D4C5F3F2B3CA}"/>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15" name="Line 4198">
            <a:extLst>
              <a:ext uri="{FF2B5EF4-FFF2-40B4-BE49-F238E27FC236}">
                <a16:creationId xmlns:a16="http://schemas.microsoft.com/office/drawing/2014/main" id="{4CD2F4FC-416E-4B5A-8D5E-177A3AF24D22}"/>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16" name="Line 4199">
            <a:extLst>
              <a:ext uri="{FF2B5EF4-FFF2-40B4-BE49-F238E27FC236}">
                <a16:creationId xmlns:a16="http://schemas.microsoft.com/office/drawing/2014/main" id="{9C4FB3DC-5A6A-4331-BDBB-BE1FD213179F}"/>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17" name="Line 4200">
            <a:extLst>
              <a:ext uri="{FF2B5EF4-FFF2-40B4-BE49-F238E27FC236}">
                <a16:creationId xmlns:a16="http://schemas.microsoft.com/office/drawing/2014/main" id="{2F53AE04-F1F7-4B36-AD53-E440855957A0}"/>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18" name="Line 4201">
            <a:extLst>
              <a:ext uri="{FF2B5EF4-FFF2-40B4-BE49-F238E27FC236}">
                <a16:creationId xmlns:a16="http://schemas.microsoft.com/office/drawing/2014/main" id="{562EF6F2-7C0C-4B38-BB0F-7D9B4DDCECF7}"/>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19" name="Line 4202">
            <a:extLst>
              <a:ext uri="{FF2B5EF4-FFF2-40B4-BE49-F238E27FC236}">
                <a16:creationId xmlns:a16="http://schemas.microsoft.com/office/drawing/2014/main" id="{3A7033B5-19E5-4B12-B24E-6065FE31EEA7}"/>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20" name="Rectangle 4203">
            <a:extLst>
              <a:ext uri="{FF2B5EF4-FFF2-40B4-BE49-F238E27FC236}">
                <a16:creationId xmlns:a16="http://schemas.microsoft.com/office/drawing/2014/main" id="{D542E1A0-306E-4DC9-9253-25B476F1E543}"/>
              </a:ext>
            </a:extLst>
          </p:cNvPr>
          <p:cNvSpPr>
            <a:spLocks noChangeArrowheads="1"/>
          </p:cNvSpPr>
          <p:nvPr/>
        </p:nvSpPr>
        <p:spPr bwMode="auto">
          <a:xfrm>
            <a:off x="5873750" y="2589213"/>
            <a:ext cx="614363" cy="414337"/>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5121" name="Group 4206">
            <a:extLst>
              <a:ext uri="{FF2B5EF4-FFF2-40B4-BE49-F238E27FC236}">
                <a16:creationId xmlns:a16="http://schemas.microsoft.com/office/drawing/2014/main" id="{A2E88B6B-B228-4C3E-83F1-22041C38086E}"/>
              </a:ext>
            </a:extLst>
          </p:cNvPr>
          <p:cNvGrpSpPr>
            <a:grpSpLocks/>
          </p:cNvGrpSpPr>
          <p:nvPr/>
        </p:nvGrpSpPr>
        <p:grpSpPr bwMode="auto">
          <a:xfrm>
            <a:off x="4575175" y="3036888"/>
            <a:ext cx="611188" cy="412750"/>
            <a:chOff x="2882" y="2081"/>
            <a:chExt cx="385" cy="260"/>
          </a:xfrm>
        </p:grpSpPr>
        <p:sp>
          <p:nvSpPr>
            <p:cNvPr id="7698" name="Rectangle 4204">
              <a:extLst>
                <a:ext uri="{FF2B5EF4-FFF2-40B4-BE49-F238E27FC236}">
                  <a16:creationId xmlns:a16="http://schemas.microsoft.com/office/drawing/2014/main" id="{C64562C7-E4BB-4333-B6CD-EBE3EAB1E15A}"/>
                </a:ext>
              </a:extLst>
            </p:cNvPr>
            <p:cNvSpPr>
              <a:spLocks noChangeArrowheads="1"/>
            </p:cNvSpPr>
            <p:nvPr/>
          </p:nvSpPr>
          <p:spPr bwMode="auto">
            <a:xfrm>
              <a:off x="2882" y="2081"/>
              <a:ext cx="385" cy="2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699" name="Rectangle 4205">
              <a:extLst>
                <a:ext uri="{FF2B5EF4-FFF2-40B4-BE49-F238E27FC236}">
                  <a16:creationId xmlns:a16="http://schemas.microsoft.com/office/drawing/2014/main" id="{836C282F-E73F-4A38-A661-1826E7310A05}"/>
                </a:ext>
              </a:extLst>
            </p:cNvPr>
            <p:cNvSpPr>
              <a:spLocks noChangeArrowheads="1"/>
            </p:cNvSpPr>
            <p:nvPr/>
          </p:nvSpPr>
          <p:spPr bwMode="auto">
            <a:xfrm>
              <a:off x="2882" y="2081"/>
              <a:ext cx="385" cy="260"/>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5122" name="Group 4209">
            <a:extLst>
              <a:ext uri="{FF2B5EF4-FFF2-40B4-BE49-F238E27FC236}">
                <a16:creationId xmlns:a16="http://schemas.microsoft.com/office/drawing/2014/main" id="{8A13CA6A-73E7-4EF4-8414-4AE0ADD193E6}"/>
              </a:ext>
            </a:extLst>
          </p:cNvPr>
          <p:cNvGrpSpPr>
            <a:grpSpLocks/>
          </p:cNvGrpSpPr>
          <p:nvPr/>
        </p:nvGrpSpPr>
        <p:grpSpPr bwMode="auto">
          <a:xfrm>
            <a:off x="4879975" y="3094038"/>
            <a:ext cx="31750" cy="147637"/>
            <a:chOff x="3074" y="2117"/>
            <a:chExt cx="20" cy="93"/>
          </a:xfrm>
        </p:grpSpPr>
        <p:sp>
          <p:nvSpPr>
            <p:cNvPr id="7696" name="Freeform 4207">
              <a:extLst>
                <a:ext uri="{FF2B5EF4-FFF2-40B4-BE49-F238E27FC236}">
                  <a16:creationId xmlns:a16="http://schemas.microsoft.com/office/drawing/2014/main" id="{0218EC65-1697-450D-92CB-6F00E69428FA}"/>
                </a:ext>
              </a:extLst>
            </p:cNvPr>
            <p:cNvSpPr>
              <a:spLocks/>
            </p:cNvSpPr>
            <p:nvPr/>
          </p:nvSpPr>
          <p:spPr bwMode="auto">
            <a:xfrm>
              <a:off x="3074" y="2117"/>
              <a:ext cx="20" cy="93"/>
            </a:xfrm>
            <a:custGeom>
              <a:avLst/>
              <a:gdLst>
                <a:gd name="T0" fmla="*/ 20 w 128"/>
                <a:gd name="T1" fmla="*/ 2 h 600"/>
                <a:gd name="T2" fmla="*/ 0 w 128"/>
                <a:gd name="T3" fmla="*/ 0 h 600"/>
                <a:gd name="T4" fmla="*/ 0 w 128"/>
                <a:gd name="T5" fmla="*/ 93 h 600"/>
                <a:gd name="T6" fmla="*/ 20 w 128"/>
                <a:gd name="T7" fmla="*/ 2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8" h="600">
                  <a:moveTo>
                    <a:pt x="128" y="15"/>
                  </a:moveTo>
                  <a:cubicBezTo>
                    <a:pt x="96" y="0"/>
                    <a:pt x="48" y="0"/>
                    <a:pt x="0" y="0"/>
                  </a:cubicBezTo>
                  <a:lnTo>
                    <a:pt x="0" y="600"/>
                  </a:lnTo>
                  <a:lnTo>
                    <a:pt x="128" y="15"/>
                  </a:lnTo>
                  <a:close/>
                </a:path>
              </a:pathLst>
            </a:custGeom>
            <a:solidFill>
              <a:srgbClr val="808080"/>
            </a:solidFill>
            <a:ln w="0">
              <a:solidFill>
                <a:srgbClr val="000000"/>
              </a:solidFill>
              <a:prstDash val="solid"/>
              <a:round/>
              <a:headEnd/>
              <a:tailEnd/>
            </a:ln>
          </p:spPr>
          <p:txBody>
            <a:bodyPr/>
            <a:lstStyle/>
            <a:p>
              <a:endParaRPr lang="en-GB"/>
            </a:p>
          </p:txBody>
        </p:sp>
        <p:sp>
          <p:nvSpPr>
            <p:cNvPr id="7697" name="Freeform 4208">
              <a:extLst>
                <a:ext uri="{FF2B5EF4-FFF2-40B4-BE49-F238E27FC236}">
                  <a16:creationId xmlns:a16="http://schemas.microsoft.com/office/drawing/2014/main" id="{D23F97BF-42D7-41F6-8FB4-1B5B523CED05}"/>
                </a:ext>
              </a:extLst>
            </p:cNvPr>
            <p:cNvSpPr>
              <a:spLocks/>
            </p:cNvSpPr>
            <p:nvPr/>
          </p:nvSpPr>
          <p:spPr bwMode="auto">
            <a:xfrm>
              <a:off x="3074" y="2117"/>
              <a:ext cx="20" cy="93"/>
            </a:xfrm>
            <a:custGeom>
              <a:avLst/>
              <a:gdLst>
                <a:gd name="T0" fmla="*/ 20 w 128"/>
                <a:gd name="T1" fmla="*/ 2 h 600"/>
                <a:gd name="T2" fmla="*/ 0 w 128"/>
                <a:gd name="T3" fmla="*/ 0 h 600"/>
                <a:gd name="T4" fmla="*/ 0 w 128"/>
                <a:gd name="T5" fmla="*/ 93 h 600"/>
                <a:gd name="T6" fmla="*/ 20 w 128"/>
                <a:gd name="T7" fmla="*/ 2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8" h="600">
                  <a:moveTo>
                    <a:pt x="128" y="15"/>
                  </a:moveTo>
                  <a:cubicBezTo>
                    <a:pt x="96" y="0"/>
                    <a:pt x="48" y="0"/>
                    <a:pt x="0" y="0"/>
                  </a:cubicBezTo>
                  <a:lnTo>
                    <a:pt x="0" y="600"/>
                  </a:lnTo>
                  <a:lnTo>
                    <a:pt x="128" y="15"/>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123" name="Group 4212">
            <a:extLst>
              <a:ext uri="{FF2B5EF4-FFF2-40B4-BE49-F238E27FC236}">
                <a16:creationId xmlns:a16="http://schemas.microsoft.com/office/drawing/2014/main" id="{4E6949DA-FE08-4035-90E0-AB13275F18AE}"/>
              </a:ext>
            </a:extLst>
          </p:cNvPr>
          <p:cNvGrpSpPr>
            <a:grpSpLocks/>
          </p:cNvGrpSpPr>
          <p:nvPr/>
        </p:nvGrpSpPr>
        <p:grpSpPr bwMode="auto">
          <a:xfrm>
            <a:off x="4879975" y="3098800"/>
            <a:ext cx="100013" cy="142875"/>
            <a:chOff x="3074" y="2120"/>
            <a:chExt cx="63" cy="90"/>
          </a:xfrm>
        </p:grpSpPr>
        <p:sp>
          <p:nvSpPr>
            <p:cNvPr id="7694" name="Freeform 4210">
              <a:extLst>
                <a:ext uri="{FF2B5EF4-FFF2-40B4-BE49-F238E27FC236}">
                  <a16:creationId xmlns:a16="http://schemas.microsoft.com/office/drawing/2014/main" id="{A6B87EC7-99FE-4DAD-9F1A-E91490BF2749}"/>
                </a:ext>
              </a:extLst>
            </p:cNvPr>
            <p:cNvSpPr>
              <a:spLocks/>
            </p:cNvSpPr>
            <p:nvPr/>
          </p:nvSpPr>
          <p:spPr bwMode="auto">
            <a:xfrm>
              <a:off x="3074" y="2120"/>
              <a:ext cx="63" cy="90"/>
            </a:xfrm>
            <a:custGeom>
              <a:avLst/>
              <a:gdLst>
                <a:gd name="T0" fmla="*/ 63 w 406"/>
                <a:gd name="T1" fmla="*/ 21 h 584"/>
                <a:gd name="T2" fmla="*/ 19 w 406"/>
                <a:gd name="T3" fmla="*/ 0 h 584"/>
                <a:gd name="T4" fmla="*/ 0 w 406"/>
                <a:gd name="T5" fmla="*/ 90 h 584"/>
                <a:gd name="T6" fmla="*/ 63 w 406"/>
                <a:gd name="T7" fmla="*/ 21 h 58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06" h="584">
                  <a:moveTo>
                    <a:pt x="406" y="138"/>
                  </a:moveTo>
                  <a:cubicBezTo>
                    <a:pt x="328" y="62"/>
                    <a:pt x="234" y="16"/>
                    <a:pt x="125" y="0"/>
                  </a:cubicBezTo>
                  <a:lnTo>
                    <a:pt x="0" y="584"/>
                  </a:lnTo>
                  <a:lnTo>
                    <a:pt x="406" y="138"/>
                  </a:lnTo>
                  <a:close/>
                </a:path>
              </a:pathLst>
            </a:custGeom>
            <a:solidFill>
              <a:srgbClr val="C0C0C0"/>
            </a:solidFill>
            <a:ln w="0">
              <a:solidFill>
                <a:srgbClr val="000000"/>
              </a:solidFill>
              <a:prstDash val="solid"/>
              <a:round/>
              <a:headEnd/>
              <a:tailEnd/>
            </a:ln>
          </p:spPr>
          <p:txBody>
            <a:bodyPr/>
            <a:lstStyle/>
            <a:p>
              <a:endParaRPr lang="en-GB"/>
            </a:p>
          </p:txBody>
        </p:sp>
        <p:sp>
          <p:nvSpPr>
            <p:cNvPr id="7695" name="Freeform 4211">
              <a:extLst>
                <a:ext uri="{FF2B5EF4-FFF2-40B4-BE49-F238E27FC236}">
                  <a16:creationId xmlns:a16="http://schemas.microsoft.com/office/drawing/2014/main" id="{3AFF2F9C-DF37-4D89-9AAE-55679718D7A2}"/>
                </a:ext>
              </a:extLst>
            </p:cNvPr>
            <p:cNvSpPr>
              <a:spLocks/>
            </p:cNvSpPr>
            <p:nvPr/>
          </p:nvSpPr>
          <p:spPr bwMode="auto">
            <a:xfrm>
              <a:off x="3074" y="2120"/>
              <a:ext cx="63" cy="90"/>
            </a:xfrm>
            <a:custGeom>
              <a:avLst/>
              <a:gdLst>
                <a:gd name="T0" fmla="*/ 63 w 406"/>
                <a:gd name="T1" fmla="*/ 21 h 584"/>
                <a:gd name="T2" fmla="*/ 19 w 406"/>
                <a:gd name="T3" fmla="*/ 0 h 584"/>
                <a:gd name="T4" fmla="*/ 0 w 406"/>
                <a:gd name="T5" fmla="*/ 90 h 584"/>
                <a:gd name="T6" fmla="*/ 63 w 406"/>
                <a:gd name="T7" fmla="*/ 21 h 58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06" h="584">
                  <a:moveTo>
                    <a:pt x="406" y="138"/>
                  </a:moveTo>
                  <a:cubicBezTo>
                    <a:pt x="328" y="62"/>
                    <a:pt x="234" y="16"/>
                    <a:pt x="125" y="0"/>
                  </a:cubicBezTo>
                  <a:lnTo>
                    <a:pt x="0" y="584"/>
                  </a:lnTo>
                  <a:lnTo>
                    <a:pt x="406" y="138"/>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124" name="Group 4215">
            <a:extLst>
              <a:ext uri="{FF2B5EF4-FFF2-40B4-BE49-F238E27FC236}">
                <a16:creationId xmlns:a16="http://schemas.microsoft.com/office/drawing/2014/main" id="{918B6D97-8244-490A-A197-119C5FA3F851}"/>
              </a:ext>
            </a:extLst>
          </p:cNvPr>
          <p:cNvGrpSpPr>
            <a:grpSpLocks/>
          </p:cNvGrpSpPr>
          <p:nvPr/>
        </p:nvGrpSpPr>
        <p:grpSpPr bwMode="auto">
          <a:xfrm>
            <a:off x="4879975" y="3132138"/>
            <a:ext cx="120650" cy="109537"/>
            <a:chOff x="3074" y="2141"/>
            <a:chExt cx="76" cy="69"/>
          </a:xfrm>
        </p:grpSpPr>
        <p:sp>
          <p:nvSpPr>
            <p:cNvPr id="7692" name="Freeform 4213">
              <a:extLst>
                <a:ext uri="{FF2B5EF4-FFF2-40B4-BE49-F238E27FC236}">
                  <a16:creationId xmlns:a16="http://schemas.microsoft.com/office/drawing/2014/main" id="{CF5EC68B-CA09-4CE1-A38A-6DBE76924563}"/>
                </a:ext>
              </a:extLst>
            </p:cNvPr>
            <p:cNvSpPr>
              <a:spLocks/>
            </p:cNvSpPr>
            <p:nvPr/>
          </p:nvSpPr>
          <p:spPr bwMode="auto">
            <a:xfrm>
              <a:off x="3074" y="2141"/>
              <a:ext cx="76" cy="69"/>
            </a:xfrm>
            <a:custGeom>
              <a:avLst/>
              <a:gdLst>
                <a:gd name="T0" fmla="*/ 76 w 495"/>
                <a:gd name="T1" fmla="*/ 14 h 445"/>
                <a:gd name="T2" fmla="*/ 62 w 495"/>
                <a:gd name="T3" fmla="*/ 0 h 445"/>
                <a:gd name="T4" fmla="*/ 0 w 495"/>
                <a:gd name="T5" fmla="*/ 69 h 445"/>
                <a:gd name="T6" fmla="*/ 76 w 495"/>
                <a:gd name="T7" fmla="*/ 14 h 44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95" h="445">
                  <a:moveTo>
                    <a:pt x="495" y="92"/>
                  </a:moveTo>
                  <a:cubicBezTo>
                    <a:pt x="464" y="61"/>
                    <a:pt x="433" y="31"/>
                    <a:pt x="402" y="0"/>
                  </a:cubicBezTo>
                  <a:lnTo>
                    <a:pt x="0" y="445"/>
                  </a:lnTo>
                  <a:lnTo>
                    <a:pt x="495" y="92"/>
                  </a:lnTo>
                  <a:close/>
                </a:path>
              </a:pathLst>
            </a:custGeom>
            <a:solidFill>
              <a:srgbClr val="000000"/>
            </a:solidFill>
            <a:ln w="0">
              <a:solidFill>
                <a:srgbClr val="000000"/>
              </a:solidFill>
              <a:prstDash val="solid"/>
              <a:round/>
              <a:headEnd/>
              <a:tailEnd/>
            </a:ln>
          </p:spPr>
          <p:txBody>
            <a:bodyPr/>
            <a:lstStyle/>
            <a:p>
              <a:endParaRPr lang="en-GB"/>
            </a:p>
          </p:txBody>
        </p:sp>
        <p:sp>
          <p:nvSpPr>
            <p:cNvPr id="7693" name="Freeform 4214">
              <a:extLst>
                <a:ext uri="{FF2B5EF4-FFF2-40B4-BE49-F238E27FC236}">
                  <a16:creationId xmlns:a16="http://schemas.microsoft.com/office/drawing/2014/main" id="{2C2BE2DE-3B99-40A3-A45D-DA923000D853}"/>
                </a:ext>
              </a:extLst>
            </p:cNvPr>
            <p:cNvSpPr>
              <a:spLocks/>
            </p:cNvSpPr>
            <p:nvPr/>
          </p:nvSpPr>
          <p:spPr bwMode="auto">
            <a:xfrm>
              <a:off x="3074" y="2141"/>
              <a:ext cx="76" cy="69"/>
            </a:xfrm>
            <a:custGeom>
              <a:avLst/>
              <a:gdLst>
                <a:gd name="T0" fmla="*/ 76 w 495"/>
                <a:gd name="T1" fmla="*/ 14 h 445"/>
                <a:gd name="T2" fmla="*/ 62 w 495"/>
                <a:gd name="T3" fmla="*/ 0 h 445"/>
                <a:gd name="T4" fmla="*/ 0 w 495"/>
                <a:gd name="T5" fmla="*/ 69 h 445"/>
                <a:gd name="T6" fmla="*/ 76 w 495"/>
                <a:gd name="T7" fmla="*/ 14 h 44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95" h="445">
                  <a:moveTo>
                    <a:pt x="495" y="92"/>
                  </a:moveTo>
                  <a:cubicBezTo>
                    <a:pt x="464" y="61"/>
                    <a:pt x="433" y="31"/>
                    <a:pt x="402" y="0"/>
                  </a:cubicBezTo>
                  <a:lnTo>
                    <a:pt x="0" y="445"/>
                  </a:lnTo>
                  <a:lnTo>
                    <a:pt x="495" y="92"/>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125" name="Group 4218">
            <a:extLst>
              <a:ext uri="{FF2B5EF4-FFF2-40B4-BE49-F238E27FC236}">
                <a16:creationId xmlns:a16="http://schemas.microsoft.com/office/drawing/2014/main" id="{0AA954A4-FB5C-4F1F-A9F5-E25798BB54C3}"/>
              </a:ext>
            </a:extLst>
          </p:cNvPr>
          <p:cNvGrpSpPr>
            <a:grpSpLocks/>
          </p:cNvGrpSpPr>
          <p:nvPr/>
        </p:nvGrpSpPr>
        <p:grpSpPr bwMode="auto">
          <a:xfrm>
            <a:off x="4733925" y="3094038"/>
            <a:ext cx="293688" cy="293687"/>
            <a:chOff x="2982" y="2117"/>
            <a:chExt cx="185" cy="185"/>
          </a:xfrm>
        </p:grpSpPr>
        <p:sp>
          <p:nvSpPr>
            <p:cNvPr id="7690" name="Freeform 4216">
              <a:extLst>
                <a:ext uri="{FF2B5EF4-FFF2-40B4-BE49-F238E27FC236}">
                  <a16:creationId xmlns:a16="http://schemas.microsoft.com/office/drawing/2014/main" id="{C83C0625-86E0-4134-9D5E-6A370F2E96ED}"/>
                </a:ext>
              </a:extLst>
            </p:cNvPr>
            <p:cNvSpPr>
              <a:spLocks/>
            </p:cNvSpPr>
            <p:nvPr/>
          </p:nvSpPr>
          <p:spPr bwMode="auto">
            <a:xfrm>
              <a:off x="2982" y="2117"/>
              <a:ext cx="185" cy="185"/>
            </a:xfrm>
            <a:custGeom>
              <a:avLst/>
              <a:gdLst>
                <a:gd name="T0" fmla="*/ 90 w 1206"/>
                <a:gd name="T1" fmla="*/ 0 h 1200"/>
                <a:gd name="T2" fmla="*/ 0 w 1206"/>
                <a:gd name="T3" fmla="*/ 90 h 1200"/>
                <a:gd name="T4" fmla="*/ 93 w 1206"/>
                <a:gd name="T5" fmla="*/ 185 h 1200"/>
                <a:gd name="T6" fmla="*/ 185 w 1206"/>
                <a:gd name="T7" fmla="*/ 93 h 1200"/>
                <a:gd name="T8" fmla="*/ 168 w 1206"/>
                <a:gd name="T9" fmla="*/ 38 h 1200"/>
                <a:gd name="T10" fmla="*/ 93 w 1206"/>
                <a:gd name="T11" fmla="*/ 93 h 1200"/>
                <a:gd name="T12" fmla="*/ 90 w 1206"/>
                <a:gd name="T13" fmla="*/ 0 h 12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6" h="1200">
                  <a:moveTo>
                    <a:pt x="587" y="0"/>
                  </a:moveTo>
                  <a:cubicBezTo>
                    <a:pt x="263" y="0"/>
                    <a:pt x="0" y="261"/>
                    <a:pt x="0" y="584"/>
                  </a:cubicBezTo>
                  <a:cubicBezTo>
                    <a:pt x="0" y="923"/>
                    <a:pt x="263" y="1200"/>
                    <a:pt x="603" y="1200"/>
                  </a:cubicBezTo>
                  <a:cubicBezTo>
                    <a:pt x="927" y="1200"/>
                    <a:pt x="1206" y="923"/>
                    <a:pt x="1206" y="600"/>
                  </a:cubicBezTo>
                  <a:cubicBezTo>
                    <a:pt x="1190" y="477"/>
                    <a:pt x="1159" y="353"/>
                    <a:pt x="1098" y="246"/>
                  </a:cubicBezTo>
                  <a:lnTo>
                    <a:pt x="603" y="600"/>
                  </a:lnTo>
                  <a:lnTo>
                    <a:pt x="587" y="0"/>
                  </a:lnTo>
                  <a:close/>
                </a:path>
              </a:pathLst>
            </a:custGeom>
            <a:solidFill>
              <a:srgbClr val="FFFFFF"/>
            </a:solidFill>
            <a:ln w="0">
              <a:solidFill>
                <a:srgbClr val="000000"/>
              </a:solidFill>
              <a:prstDash val="solid"/>
              <a:round/>
              <a:headEnd/>
              <a:tailEnd/>
            </a:ln>
          </p:spPr>
          <p:txBody>
            <a:bodyPr/>
            <a:lstStyle/>
            <a:p>
              <a:endParaRPr lang="en-GB"/>
            </a:p>
          </p:txBody>
        </p:sp>
        <p:sp>
          <p:nvSpPr>
            <p:cNvPr id="7691" name="Freeform 4217">
              <a:extLst>
                <a:ext uri="{FF2B5EF4-FFF2-40B4-BE49-F238E27FC236}">
                  <a16:creationId xmlns:a16="http://schemas.microsoft.com/office/drawing/2014/main" id="{DF3B7E66-98F1-4E18-B1C0-CC74F90E4017}"/>
                </a:ext>
              </a:extLst>
            </p:cNvPr>
            <p:cNvSpPr>
              <a:spLocks/>
            </p:cNvSpPr>
            <p:nvPr/>
          </p:nvSpPr>
          <p:spPr bwMode="auto">
            <a:xfrm>
              <a:off x="2982" y="2117"/>
              <a:ext cx="185" cy="185"/>
            </a:xfrm>
            <a:custGeom>
              <a:avLst/>
              <a:gdLst>
                <a:gd name="T0" fmla="*/ 90 w 1206"/>
                <a:gd name="T1" fmla="*/ 0 h 1200"/>
                <a:gd name="T2" fmla="*/ 0 w 1206"/>
                <a:gd name="T3" fmla="*/ 90 h 1200"/>
                <a:gd name="T4" fmla="*/ 93 w 1206"/>
                <a:gd name="T5" fmla="*/ 185 h 1200"/>
                <a:gd name="T6" fmla="*/ 185 w 1206"/>
                <a:gd name="T7" fmla="*/ 93 h 1200"/>
                <a:gd name="T8" fmla="*/ 168 w 1206"/>
                <a:gd name="T9" fmla="*/ 38 h 1200"/>
                <a:gd name="T10" fmla="*/ 93 w 1206"/>
                <a:gd name="T11" fmla="*/ 93 h 1200"/>
                <a:gd name="T12" fmla="*/ 90 w 1206"/>
                <a:gd name="T13" fmla="*/ 0 h 12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6" h="1200">
                  <a:moveTo>
                    <a:pt x="587" y="0"/>
                  </a:moveTo>
                  <a:cubicBezTo>
                    <a:pt x="263" y="0"/>
                    <a:pt x="0" y="261"/>
                    <a:pt x="0" y="584"/>
                  </a:cubicBezTo>
                  <a:cubicBezTo>
                    <a:pt x="0" y="923"/>
                    <a:pt x="263" y="1200"/>
                    <a:pt x="603" y="1200"/>
                  </a:cubicBezTo>
                  <a:cubicBezTo>
                    <a:pt x="927" y="1200"/>
                    <a:pt x="1206" y="923"/>
                    <a:pt x="1206" y="600"/>
                  </a:cubicBezTo>
                  <a:cubicBezTo>
                    <a:pt x="1190" y="477"/>
                    <a:pt x="1159" y="353"/>
                    <a:pt x="1098" y="246"/>
                  </a:cubicBezTo>
                  <a:lnTo>
                    <a:pt x="603" y="600"/>
                  </a:lnTo>
                  <a:lnTo>
                    <a:pt x="587"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5126" name="Line 4219">
            <a:extLst>
              <a:ext uri="{FF2B5EF4-FFF2-40B4-BE49-F238E27FC236}">
                <a16:creationId xmlns:a16="http://schemas.microsoft.com/office/drawing/2014/main" id="{5CF9C5AB-63CE-47A6-B277-78BAB7B81E8D}"/>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27" name="Line 4220">
            <a:extLst>
              <a:ext uri="{FF2B5EF4-FFF2-40B4-BE49-F238E27FC236}">
                <a16:creationId xmlns:a16="http://schemas.microsoft.com/office/drawing/2014/main" id="{0AA4F808-5D9B-4F40-8FE0-A7DE93CEE6C7}"/>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28" name="Line 4221">
            <a:extLst>
              <a:ext uri="{FF2B5EF4-FFF2-40B4-BE49-F238E27FC236}">
                <a16:creationId xmlns:a16="http://schemas.microsoft.com/office/drawing/2014/main" id="{7657E66C-430E-4A9E-A410-AE8EA3E3B484}"/>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29" name="Line 4222">
            <a:extLst>
              <a:ext uri="{FF2B5EF4-FFF2-40B4-BE49-F238E27FC236}">
                <a16:creationId xmlns:a16="http://schemas.microsoft.com/office/drawing/2014/main" id="{7624F141-63A5-4822-998F-BA479381301F}"/>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30" name="Line 4223">
            <a:extLst>
              <a:ext uri="{FF2B5EF4-FFF2-40B4-BE49-F238E27FC236}">
                <a16:creationId xmlns:a16="http://schemas.microsoft.com/office/drawing/2014/main" id="{A0538074-6979-4987-9246-6F63296DA604}"/>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31" name="Line 4224">
            <a:extLst>
              <a:ext uri="{FF2B5EF4-FFF2-40B4-BE49-F238E27FC236}">
                <a16:creationId xmlns:a16="http://schemas.microsoft.com/office/drawing/2014/main" id="{1A4EED16-BCCD-458C-81EC-06025A9C706E}"/>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32" name="Line 4225">
            <a:extLst>
              <a:ext uri="{FF2B5EF4-FFF2-40B4-BE49-F238E27FC236}">
                <a16:creationId xmlns:a16="http://schemas.microsoft.com/office/drawing/2014/main" id="{34DB73B7-6871-4836-87AB-C0B933230F89}"/>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33" name="Line 4226">
            <a:extLst>
              <a:ext uri="{FF2B5EF4-FFF2-40B4-BE49-F238E27FC236}">
                <a16:creationId xmlns:a16="http://schemas.microsoft.com/office/drawing/2014/main" id="{B9E77155-D9A8-4518-A813-2213C4196D10}"/>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34" name="Line 4227">
            <a:extLst>
              <a:ext uri="{FF2B5EF4-FFF2-40B4-BE49-F238E27FC236}">
                <a16:creationId xmlns:a16="http://schemas.microsoft.com/office/drawing/2014/main" id="{4BAD80F1-76F9-4A51-89CD-71166E896BCC}"/>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35" name="Line 4228">
            <a:extLst>
              <a:ext uri="{FF2B5EF4-FFF2-40B4-BE49-F238E27FC236}">
                <a16:creationId xmlns:a16="http://schemas.microsoft.com/office/drawing/2014/main" id="{9E15A2AB-21DA-418E-89EB-5DCFA1CE67C5}"/>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36" name="Line 4229">
            <a:extLst>
              <a:ext uri="{FF2B5EF4-FFF2-40B4-BE49-F238E27FC236}">
                <a16:creationId xmlns:a16="http://schemas.microsoft.com/office/drawing/2014/main" id="{63A5DE28-7C39-49CC-BB8B-1660ACB655C4}"/>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37" name="Line 4230">
            <a:extLst>
              <a:ext uri="{FF2B5EF4-FFF2-40B4-BE49-F238E27FC236}">
                <a16:creationId xmlns:a16="http://schemas.microsoft.com/office/drawing/2014/main" id="{BE9F820C-CAC1-470B-BAF2-F151482783F5}"/>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38" name="Line 4231">
            <a:extLst>
              <a:ext uri="{FF2B5EF4-FFF2-40B4-BE49-F238E27FC236}">
                <a16:creationId xmlns:a16="http://schemas.microsoft.com/office/drawing/2014/main" id="{7F9F7D26-64B3-44E6-B529-B70B340F1F82}"/>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39" name="Line 4232">
            <a:extLst>
              <a:ext uri="{FF2B5EF4-FFF2-40B4-BE49-F238E27FC236}">
                <a16:creationId xmlns:a16="http://schemas.microsoft.com/office/drawing/2014/main" id="{6D7357A8-8AA9-4F34-820F-CB50BCAF546F}"/>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40" name="Line 4233">
            <a:extLst>
              <a:ext uri="{FF2B5EF4-FFF2-40B4-BE49-F238E27FC236}">
                <a16:creationId xmlns:a16="http://schemas.microsoft.com/office/drawing/2014/main" id="{24B1F053-3FF1-4A4E-B17B-621AA51461C3}"/>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41" name="Line 4234">
            <a:extLst>
              <a:ext uri="{FF2B5EF4-FFF2-40B4-BE49-F238E27FC236}">
                <a16:creationId xmlns:a16="http://schemas.microsoft.com/office/drawing/2014/main" id="{F54D8364-41D3-4EF5-BD9D-719607BD147F}"/>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42" name="Line 4235">
            <a:extLst>
              <a:ext uri="{FF2B5EF4-FFF2-40B4-BE49-F238E27FC236}">
                <a16:creationId xmlns:a16="http://schemas.microsoft.com/office/drawing/2014/main" id="{EA3209CF-D3CD-466B-8CFB-69CDF8BD2D57}"/>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43" name="Line 4236">
            <a:extLst>
              <a:ext uri="{FF2B5EF4-FFF2-40B4-BE49-F238E27FC236}">
                <a16:creationId xmlns:a16="http://schemas.microsoft.com/office/drawing/2014/main" id="{C6E44EEE-3744-443D-BBF3-01B277A9061B}"/>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44" name="Line 4237">
            <a:extLst>
              <a:ext uri="{FF2B5EF4-FFF2-40B4-BE49-F238E27FC236}">
                <a16:creationId xmlns:a16="http://schemas.microsoft.com/office/drawing/2014/main" id="{6D14C692-ECC2-468C-B8AA-F5CA3667C0B1}"/>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45" name="Line 4238">
            <a:extLst>
              <a:ext uri="{FF2B5EF4-FFF2-40B4-BE49-F238E27FC236}">
                <a16:creationId xmlns:a16="http://schemas.microsoft.com/office/drawing/2014/main" id="{4F1AFC7D-B373-4B96-9FA5-A9CD97C141CA}"/>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46" name="Line 4239">
            <a:extLst>
              <a:ext uri="{FF2B5EF4-FFF2-40B4-BE49-F238E27FC236}">
                <a16:creationId xmlns:a16="http://schemas.microsoft.com/office/drawing/2014/main" id="{3377E794-6EA0-4F5F-B491-29B55FEEBE80}"/>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47" name="Line 4240">
            <a:extLst>
              <a:ext uri="{FF2B5EF4-FFF2-40B4-BE49-F238E27FC236}">
                <a16:creationId xmlns:a16="http://schemas.microsoft.com/office/drawing/2014/main" id="{94F45E18-B4CD-48DD-A802-042CD4C15E3F}"/>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48" name="Line 4241">
            <a:extLst>
              <a:ext uri="{FF2B5EF4-FFF2-40B4-BE49-F238E27FC236}">
                <a16:creationId xmlns:a16="http://schemas.microsoft.com/office/drawing/2014/main" id="{49C8FBC1-B489-43CB-8BA9-226095DBC927}"/>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49" name="Line 4242">
            <a:extLst>
              <a:ext uri="{FF2B5EF4-FFF2-40B4-BE49-F238E27FC236}">
                <a16:creationId xmlns:a16="http://schemas.microsoft.com/office/drawing/2014/main" id="{F53F0821-40FD-4C73-BB73-99C21E6BE52D}"/>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50" name="Line 4243">
            <a:extLst>
              <a:ext uri="{FF2B5EF4-FFF2-40B4-BE49-F238E27FC236}">
                <a16:creationId xmlns:a16="http://schemas.microsoft.com/office/drawing/2014/main" id="{969CF8F0-79BE-4B09-901A-2D7B0EC7E106}"/>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51" name="Line 4244">
            <a:extLst>
              <a:ext uri="{FF2B5EF4-FFF2-40B4-BE49-F238E27FC236}">
                <a16:creationId xmlns:a16="http://schemas.microsoft.com/office/drawing/2014/main" id="{C812720B-D58E-457B-AD26-45E5371F89D0}"/>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52" name="Line 4245">
            <a:extLst>
              <a:ext uri="{FF2B5EF4-FFF2-40B4-BE49-F238E27FC236}">
                <a16:creationId xmlns:a16="http://schemas.microsoft.com/office/drawing/2014/main" id="{23274D50-68A0-4826-87CA-24594FA64C4B}"/>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53" name="Line 4246">
            <a:extLst>
              <a:ext uri="{FF2B5EF4-FFF2-40B4-BE49-F238E27FC236}">
                <a16:creationId xmlns:a16="http://schemas.microsoft.com/office/drawing/2014/main" id="{00C23136-4738-46BB-9A29-288EC8FA6FDD}"/>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54" name="Line 4247">
            <a:extLst>
              <a:ext uri="{FF2B5EF4-FFF2-40B4-BE49-F238E27FC236}">
                <a16:creationId xmlns:a16="http://schemas.microsoft.com/office/drawing/2014/main" id="{660B1EA1-B088-463A-B1B6-1C78AF3CAAA1}"/>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55" name="Line 4248">
            <a:extLst>
              <a:ext uri="{FF2B5EF4-FFF2-40B4-BE49-F238E27FC236}">
                <a16:creationId xmlns:a16="http://schemas.microsoft.com/office/drawing/2014/main" id="{E63C0C34-F7D4-4BEA-AF3D-F5D6DE16BA30}"/>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56" name="Line 4249">
            <a:extLst>
              <a:ext uri="{FF2B5EF4-FFF2-40B4-BE49-F238E27FC236}">
                <a16:creationId xmlns:a16="http://schemas.microsoft.com/office/drawing/2014/main" id="{13472FBE-14D4-42D4-AE8F-860176C69BD0}"/>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57" name="Line 4250">
            <a:extLst>
              <a:ext uri="{FF2B5EF4-FFF2-40B4-BE49-F238E27FC236}">
                <a16:creationId xmlns:a16="http://schemas.microsoft.com/office/drawing/2014/main" id="{F4799EDF-3709-490C-B4E1-D79775BF78FA}"/>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58" name="Line 4251">
            <a:extLst>
              <a:ext uri="{FF2B5EF4-FFF2-40B4-BE49-F238E27FC236}">
                <a16:creationId xmlns:a16="http://schemas.microsoft.com/office/drawing/2014/main" id="{C93A9B43-9E89-48C5-8CB5-18B8D7EFB9E1}"/>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59" name="Line 4252">
            <a:extLst>
              <a:ext uri="{FF2B5EF4-FFF2-40B4-BE49-F238E27FC236}">
                <a16:creationId xmlns:a16="http://schemas.microsoft.com/office/drawing/2014/main" id="{A5B0A29F-8DB3-416D-8F44-00522972E06A}"/>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60" name="Rectangle 4253">
            <a:extLst>
              <a:ext uri="{FF2B5EF4-FFF2-40B4-BE49-F238E27FC236}">
                <a16:creationId xmlns:a16="http://schemas.microsoft.com/office/drawing/2014/main" id="{97C5811C-3FAC-4222-897A-65DCDA967235}"/>
              </a:ext>
            </a:extLst>
          </p:cNvPr>
          <p:cNvSpPr>
            <a:spLocks noChangeArrowheads="1"/>
          </p:cNvSpPr>
          <p:nvPr/>
        </p:nvSpPr>
        <p:spPr bwMode="auto">
          <a:xfrm>
            <a:off x="4575175" y="3036888"/>
            <a:ext cx="611188" cy="412750"/>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5161" name="Group 4256">
            <a:extLst>
              <a:ext uri="{FF2B5EF4-FFF2-40B4-BE49-F238E27FC236}">
                <a16:creationId xmlns:a16="http://schemas.microsoft.com/office/drawing/2014/main" id="{84D9454C-BDA4-4B8F-B550-496464D5F74F}"/>
              </a:ext>
            </a:extLst>
          </p:cNvPr>
          <p:cNvGrpSpPr>
            <a:grpSpLocks/>
          </p:cNvGrpSpPr>
          <p:nvPr/>
        </p:nvGrpSpPr>
        <p:grpSpPr bwMode="auto">
          <a:xfrm>
            <a:off x="5219700" y="3036888"/>
            <a:ext cx="615950" cy="415925"/>
            <a:chOff x="3288" y="2081"/>
            <a:chExt cx="388" cy="262"/>
          </a:xfrm>
        </p:grpSpPr>
        <p:sp>
          <p:nvSpPr>
            <p:cNvPr id="7688" name="Rectangle 4254">
              <a:extLst>
                <a:ext uri="{FF2B5EF4-FFF2-40B4-BE49-F238E27FC236}">
                  <a16:creationId xmlns:a16="http://schemas.microsoft.com/office/drawing/2014/main" id="{F8810597-CADB-4ECC-923C-5E38C4F83DB3}"/>
                </a:ext>
              </a:extLst>
            </p:cNvPr>
            <p:cNvSpPr>
              <a:spLocks noChangeArrowheads="1"/>
            </p:cNvSpPr>
            <p:nvPr/>
          </p:nvSpPr>
          <p:spPr bwMode="auto">
            <a:xfrm>
              <a:off x="3288" y="2081"/>
              <a:ext cx="388" cy="2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689" name="Rectangle 4255">
              <a:extLst>
                <a:ext uri="{FF2B5EF4-FFF2-40B4-BE49-F238E27FC236}">
                  <a16:creationId xmlns:a16="http://schemas.microsoft.com/office/drawing/2014/main" id="{B222F429-501E-4820-B75E-8CD3FADEE733}"/>
                </a:ext>
              </a:extLst>
            </p:cNvPr>
            <p:cNvSpPr>
              <a:spLocks noChangeArrowheads="1"/>
            </p:cNvSpPr>
            <p:nvPr/>
          </p:nvSpPr>
          <p:spPr bwMode="auto">
            <a:xfrm>
              <a:off x="3288" y="2081"/>
              <a:ext cx="388" cy="262"/>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5162" name="Group 4259">
            <a:extLst>
              <a:ext uri="{FF2B5EF4-FFF2-40B4-BE49-F238E27FC236}">
                <a16:creationId xmlns:a16="http://schemas.microsoft.com/office/drawing/2014/main" id="{3402FF48-D144-4496-838C-56994A6ACFF2}"/>
              </a:ext>
            </a:extLst>
          </p:cNvPr>
          <p:cNvGrpSpPr>
            <a:grpSpLocks/>
          </p:cNvGrpSpPr>
          <p:nvPr/>
        </p:nvGrpSpPr>
        <p:grpSpPr bwMode="auto">
          <a:xfrm>
            <a:off x="5526088" y="3090863"/>
            <a:ext cx="41275" cy="150812"/>
            <a:chOff x="3481" y="2115"/>
            <a:chExt cx="26" cy="95"/>
          </a:xfrm>
        </p:grpSpPr>
        <p:sp>
          <p:nvSpPr>
            <p:cNvPr id="7686" name="Freeform 4257">
              <a:extLst>
                <a:ext uri="{FF2B5EF4-FFF2-40B4-BE49-F238E27FC236}">
                  <a16:creationId xmlns:a16="http://schemas.microsoft.com/office/drawing/2014/main" id="{1169E487-9155-4013-BE95-0E037C51C7DD}"/>
                </a:ext>
              </a:extLst>
            </p:cNvPr>
            <p:cNvSpPr>
              <a:spLocks/>
            </p:cNvSpPr>
            <p:nvPr/>
          </p:nvSpPr>
          <p:spPr bwMode="auto">
            <a:xfrm>
              <a:off x="3481" y="2115"/>
              <a:ext cx="26" cy="95"/>
            </a:xfrm>
            <a:custGeom>
              <a:avLst/>
              <a:gdLst>
                <a:gd name="T0" fmla="*/ 26 w 166"/>
                <a:gd name="T1" fmla="*/ 5 h 617"/>
                <a:gd name="T2" fmla="*/ 0 w 166"/>
                <a:gd name="T3" fmla="*/ 2 h 617"/>
                <a:gd name="T4" fmla="*/ 0 w 166"/>
                <a:gd name="T5" fmla="*/ 2 h 617"/>
                <a:gd name="T6" fmla="*/ 0 w 166"/>
                <a:gd name="T7" fmla="*/ 95 h 617"/>
                <a:gd name="T8" fmla="*/ 26 w 166"/>
                <a:gd name="T9" fmla="*/ 5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6" h="617">
                  <a:moveTo>
                    <a:pt x="166" y="31"/>
                  </a:moveTo>
                  <a:cubicBezTo>
                    <a:pt x="106" y="15"/>
                    <a:pt x="60" y="15"/>
                    <a:pt x="0" y="15"/>
                  </a:cubicBezTo>
                  <a:cubicBezTo>
                    <a:pt x="0" y="0"/>
                    <a:pt x="0" y="15"/>
                    <a:pt x="0" y="15"/>
                  </a:cubicBezTo>
                  <a:lnTo>
                    <a:pt x="0" y="617"/>
                  </a:lnTo>
                  <a:lnTo>
                    <a:pt x="166" y="31"/>
                  </a:lnTo>
                  <a:close/>
                </a:path>
              </a:pathLst>
            </a:custGeom>
            <a:solidFill>
              <a:srgbClr val="808080"/>
            </a:solidFill>
            <a:ln w="0">
              <a:solidFill>
                <a:srgbClr val="000000"/>
              </a:solidFill>
              <a:prstDash val="solid"/>
              <a:round/>
              <a:headEnd/>
              <a:tailEnd/>
            </a:ln>
          </p:spPr>
          <p:txBody>
            <a:bodyPr/>
            <a:lstStyle/>
            <a:p>
              <a:endParaRPr lang="en-GB"/>
            </a:p>
          </p:txBody>
        </p:sp>
        <p:sp>
          <p:nvSpPr>
            <p:cNvPr id="7687" name="Freeform 4258">
              <a:extLst>
                <a:ext uri="{FF2B5EF4-FFF2-40B4-BE49-F238E27FC236}">
                  <a16:creationId xmlns:a16="http://schemas.microsoft.com/office/drawing/2014/main" id="{4582387A-6BA3-4741-BC3A-8FBE9BCF8752}"/>
                </a:ext>
              </a:extLst>
            </p:cNvPr>
            <p:cNvSpPr>
              <a:spLocks/>
            </p:cNvSpPr>
            <p:nvPr/>
          </p:nvSpPr>
          <p:spPr bwMode="auto">
            <a:xfrm>
              <a:off x="3481" y="2115"/>
              <a:ext cx="26" cy="95"/>
            </a:xfrm>
            <a:custGeom>
              <a:avLst/>
              <a:gdLst>
                <a:gd name="T0" fmla="*/ 26 w 166"/>
                <a:gd name="T1" fmla="*/ 5 h 617"/>
                <a:gd name="T2" fmla="*/ 0 w 166"/>
                <a:gd name="T3" fmla="*/ 2 h 617"/>
                <a:gd name="T4" fmla="*/ 0 w 166"/>
                <a:gd name="T5" fmla="*/ 2 h 617"/>
                <a:gd name="T6" fmla="*/ 0 w 166"/>
                <a:gd name="T7" fmla="*/ 95 h 617"/>
                <a:gd name="T8" fmla="*/ 26 w 166"/>
                <a:gd name="T9" fmla="*/ 5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6" h="617">
                  <a:moveTo>
                    <a:pt x="166" y="31"/>
                  </a:moveTo>
                  <a:cubicBezTo>
                    <a:pt x="106" y="15"/>
                    <a:pt x="60" y="15"/>
                    <a:pt x="0" y="15"/>
                  </a:cubicBezTo>
                  <a:cubicBezTo>
                    <a:pt x="0" y="0"/>
                    <a:pt x="0" y="15"/>
                    <a:pt x="0" y="15"/>
                  </a:cubicBezTo>
                  <a:lnTo>
                    <a:pt x="0" y="617"/>
                  </a:lnTo>
                  <a:lnTo>
                    <a:pt x="166" y="31"/>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163" name="Group 4262">
            <a:extLst>
              <a:ext uri="{FF2B5EF4-FFF2-40B4-BE49-F238E27FC236}">
                <a16:creationId xmlns:a16="http://schemas.microsoft.com/office/drawing/2014/main" id="{FE0DC13B-F4C8-4D8D-A2A6-3F56E59FA80A}"/>
              </a:ext>
            </a:extLst>
          </p:cNvPr>
          <p:cNvGrpSpPr>
            <a:grpSpLocks/>
          </p:cNvGrpSpPr>
          <p:nvPr/>
        </p:nvGrpSpPr>
        <p:grpSpPr bwMode="auto">
          <a:xfrm>
            <a:off x="5526088" y="3098800"/>
            <a:ext cx="82550" cy="142875"/>
            <a:chOff x="3481" y="2120"/>
            <a:chExt cx="52" cy="90"/>
          </a:xfrm>
        </p:grpSpPr>
        <p:sp>
          <p:nvSpPr>
            <p:cNvPr id="7684" name="Freeform 4260">
              <a:extLst>
                <a:ext uri="{FF2B5EF4-FFF2-40B4-BE49-F238E27FC236}">
                  <a16:creationId xmlns:a16="http://schemas.microsoft.com/office/drawing/2014/main" id="{E9C5BE47-67DF-4A99-B542-179D49915DF5}"/>
                </a:ext>
              </a:extLst>
            </p:cNvPr>
            <p:cNvSpPr>
              <a:spLocks/>
            </p:cNvSpPr>
            <p:nvPr/>
          </p:nvSpPr>
          <p:spPr bwMode="auto">
            <a:xfrm>
              <a:off x="3481" y="2120"/>
              <a:ext cx="52" cy="90"/>
            </a:xfrm>
            <a:custGeom>
              <a:avLst/>
              <a:gdLst>
                <a:gd name="T0" fmla="*/ 52 w 338"/>
                <a:gd name="T1" fmla="*/ 12 h 584"/>
                <a:gd name="T2" fmla="*/ 26 w 338"/>
                <a:gd name="T3" fmla="*/ 0 h 584"/>
                <a:gd name="T4" fmla="*/ 0 w 338"/>
                <a:gd name="T5" fmla="*/ 90 h 584"/>
                <a:gd name="T6" fmla="*/ 52 w 338"/>
                <a:gd name="T7" fmla="*/ 12 h 58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8" h="584">
                  <a:moveTo>
                    <a:pt x="338" y="77"/>
                  </a:moveTo>
                  <a:cubicBezTo>
                    <a:pt x="277" y="46"/>
                    <a:pt x="231" y="16"/>
                    <a:pt x="169" y="0"/>
                  </a:cubicBezTo>
                  <a:lnTo>
                    <a:pt x="0" y="584"/>
                  </a:lnTo>
                  <a:lnTo>
                    <a:pt x="338" y="77"/>
                  </a:lnTo>
                  <a:close/>
                </a:path>
              </a:pathLst>
            </a:custGeom>
            <a:solidFill>
              <a:srgbClr val="C0C0C0"/>
            </a:solidFill>
            <a:ln w="0">
              <a:solidFill>
                <a:srgbClr val="000000"/>
              </a:solidFill>
              <a:prstDash val="solid"/>
              <a:round/>
              <a:headEnd/>
              <a:tailEnd/>
            </a:ln>
          </p:spPr>
          <p:txBody>
            <a:bodyPr/>
            <a:lstStyle/>
            <a:p>
              <a:endParaRPr lang="en-GB"/>
            </a:p>
          </p:txBody>
        </p:sp>
        <p:sp>
          <p:nvSpPr>
            <p:cNvPr id="7685" name="Freeform 4261">
              <a:extLst>
                <a:ext uri="{FF2B5EF4-FFF2-40B4-BE49-F238E27FC236}">
                  <a16:creationId xmlns:a16="http://schemas.microsoft.com/office/drawing/2014/main" id="{25A50491-1129-4CF2-9E46-824BE5C53AA0}"/>
                </a:ext>
              </a:extLst>
            </p:cNvPr>
            <p:cNvSpPr>
              <a:spLocks/>
            </p:cNvSpPr>
            <p:nvPr/>
          </p:nvSpPr>
          <p:spPr bwMode="auto">
            <a:xfrm>
              <a:off x="3481" y="2120"/>
              <a:ext cx="52" cy="90"/>
            </a:xfrm>
            <a:custGeom>
              <a:avLst/>
              <a:gdLst>
                <a:gd name="T0" fmla="*/ 52 w 338"/>
                <a:gd name="T1" fmla="*/ 12 h 584"/>
                <a:gd name="T2" fmla="*/ 26 w 338"/>
                <a:gd name="T3" fmla="*/ 0 h 584"/>
                <a:gd name="T4" fmla="*/ 0 w 338"/>
                <a:gd name="T5" fmla="*/ 90 h 584"/>
                <a:gd name="T6" fmla="*/ 52 w 338"/>
                <a:gd name="T7" fmla="*/ 12 h 58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8" h="584">
                  <a:moveTo>
                    <a:pt x="338" y="77"/>
                  </a:moveTo>
                  <a:cubicBezTo>
                    <a:pt x="277" y="46"/>
                    <a:pt x="231" y="16"/>
                    <a:pt x="169" y="0"/>
                  </a:cubicBezTo>
                  <a:lnTo>
                    <a:pt x="0" y="584"/>
                  </a:lnTo>
                  <a:lnTo>
                    <a:pt x="338" y="77"/>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164" name="Group 4265">
            <a:extLst>
              <a:ext uri="{FF2B5EF4-FFF2-40B4-BE49-F238E27FC236}">
                <a16:creationId xmlns:a16="http://schemas.microsoft.com/office/drawing/2014/main" id="{743BF9BE-D9C9-456F-99B4-74F9266ED981}"/>
              </a:ext>
            </a:extLst>
          </p:cNvPr>
          <p:cNvGrpSpPr>
            <a:grpSpLocks/>
          </p:cNvGrpSpPr>
          <p:nvPr/>
        </p:nvGrpSpPr>
        <p:grpSpPr bwMode="auto">
          <a:xfrm>
            <a:off x="5526088" y="3116263"/>
            <a:ext cx="112712" cy="125412"/>
            <a:chOff x="3481" y="2131"/>
            <a:chExt cx="71" cy="79"/>
          </a:xfrm>
        </p:grpSpPr>
        <p:sp>
          <p:nvSpPr>
            <p:cNvPr id="7682" name="Freeform 4263">
              <a:extLst>
                <a:ext uri="{FF2B5EF4-FFF2-40B4-BE49-F238E27FC236}">
                  <a16:creationId xmlns:a16="http://schemas.microsoft.com/office/drawing/2014/main" id="{008342B2-5343-4F7B-829E-F2CD74872462}"/>
                </a:ext>
              </a:extLst>
            </p:cNvPr>
            <p:cNvSpPr>
              <a:spLocks/>
            </p:cNvSpPr>
            <p:nvPr/>
          </p:nvSpPr>
          <p:spPr bwMode="auto">
            <a:xfrm>
              <a:off x="3481" y="2131"/>
              <a:ext cx="71" cy="79"/>
            </a:xfrm>
            <a:custGeom>
              <a:avLst/>
              <a:gdLst>
                <a:gd name="T0" fmla="*/ 71 w 461"/>
                <a:gd name="T1" fmla="*/ 17 h 512"/>
                <a:gd name="T2" fmla="*/ 52 w 461"/>
                <a:gd name="T3" fmla="*/ 0 h 512"/>
                <a:gd name="T4" fmla="*/ 0 w 461"/>
                <a:gd name="T5" fmla="*/ 79 h 512"/>
                <a:gd name="T6" fmla="*/ 71 w 461"/>
                <a:gd name="T7" fmla="*/ 17 h 5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1" h="512">
                  <a:moveTo>
                    <a:pt x="461" y="109"/>
                  </a:moveTo>
                  <a:cubicBezTo>
                    <a:pt x="430" y="62"/>
                    <a:pt x="384" y="31"/>
                    <a:pt x="338" y="0"/>
                  </a:cubicBezTo>
                  <a:lnTo>
                    <a:pt x="0" y="512"/>
                  </a:lnTo>
                  <a:lnTo>
                    <a:pt x="461" y="109"/>
                  </a:lnTo>
                  <a:close/>
                </a:path>
              </a:pathLst>
            </a:custGeom>
            <a:solidFill>
              <a:srgbClr val="000000"/>
            </a:solidFill>
            <a:ln w="0">
              <a:solidFill>
                <a:srgbClr val="000000"/>
              </a:solidFill>
              <a:prstDash val="solid"/>
              <a:round/>
              <a:headEnd/>
              <a:tailEnd/>
            </a:ln>
          </p:spPr>
          <p:txBody>
            <a:bodyPr/>
            <a:lstStyle/>
            <a:p>
              <a:endParaRPr lang="en-GB"/>
            </a:p>
          </p:txBody>
        </p:sp>
        <p:sp>
          <p:nvSpPr>
            <p:cNvPr id="7683" name="Freeform 4264">
              <a:extLst>
                <a:ext uri="{FF2B5EF4-FFF2-40B4-BE49-F238E27FC236}">
                  <a16:creationId xmlns:a16="http://schemas.microsoft.com/office/drawing/2014/main" id="{6804EEBC-E64D-43C9-BC85-974BD353894D}"/>
                </a:ext>
              </a:extLst>
            </p:cNvPr>
            <p:cNvSpPr>
              <a:spLocks/>
            </p:cNvSpPr>
            <p:nvPr/>
          </p:nvSpPr>
          <p:spPr bwMode="auto">
            <a:xfrm>
              <a:off x="3481" y="2131"/>
              <a:ext cx="71" cy="79"/>
            </a:xfrm>
            <a:custGeom>
              <a:avLst/>
              <a:gdLst>
                <a:gd name="T0" fmla="*/ 71 w 461"/>
                <a:gd name="T1" fmla="*/ 17 h 512"/>
                <a:gd name="T2" fmla="*/ 52 w 461"/>
                <a:gd name="T3" fmla="*/ 0 h 512"/>
                <a:gd name="T4" fmla="*/ 0 w 461"/>
                <a:gd name="T5" fmla="*/ 79 h 512"/>
                <a:gd name="T6" fmla="*/ 71 w 461"/>
                <a:gd name="T7" fmla="*/ 17 h 5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1" h="512">
                  <a:moveTo>
                    <a:pt x="461" y="109"/>
                  </a:moveTo>
                  <a:cubicBezTo>
                    <a:pt x="430" y="62"/>
                    <a:pt x="384" y="31"/>
                    <a:pt x="338" y="0"/>
                  </a:cubicBezTo>
                  <a:lnTo>
                    <a:pt x="0" y="512"/>
                  </a:lnTo>
                  <a:lnTo>
                    <a:pt x="461" y="109"/>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165" name="Group 4268">
            <a:extLst>
              <a:ext uri="{FF2B5EF4-FFF2-40B4-BE49-F238E27FC236}">
                <a16:creationId xmlns:a16="http://schemas.microsoft.com/office/drawing/2014/main" id="{708B5E84-F0DC-49DF-8F9C-567C92A0DA7D}"/>
              </a:ext>
            </a:extLst>
          </p:cNvPr>
          <p:cNvGrpSpPr>
            <a:grpSpLocks/>
          </p:cNvGrpSpPr>
          <p:nvPr/>
        </p:nvGrpSpPr>
        <p:grpSpPr bwMode="auto">
          <a:xfrm>
            <a:off x="5378450" y="3094038"/>
            <a:ext cx="298450" cy="298450"/>
            <a:chOff x="3388" y="2117"/>
            <a:chExt cx="188" cy="188"/>
          </a:xfrm>
        </p:grpSpPr>
        <p:sp>
          <p:nvSpPr>
            <p:cNvPr id="7680" name="Freeform 4266">
              <a:extLst>
                <a:ext uri="{FF2B5EF4-FFF2-40B4-BE49-F238E27FC236}">
                  <a16:creationId xmlns:a16="http://schemas.microsoft.com/office/drawing/2014/main" id="{1B0681A1-1562-4972-B69F-BBA4A81D2088}"/>
                </a:ext>
              </a:extLst>
            </p:cNvPr>
            <p:cNvSpPr>
              <a:spLocks/>
            </p:cNvSpPr>
            <p:nvPr/>
          </p:nvSpPr>
          <p:spPr bwMode="auto">
            <a:xfrm>
              <a:off x="3388" y="2117"/>
              <a:ext cx="188" cy="188"/>
            </a:xfrm>
            <a:custGeom>
              <a:avLst/>
              <a:gdLst>
                <a:gd name="T0" fmla="*/ 93 w 1222"/>
                <a:gd name="T1" fmla="*/ 0 h 1216"/>
                <a:gd name="T2" fmla="*/ 0 w 1222"/>
                <a:gd name="T3" fmla="*/ 93 h 1216"/>
                <a:gd name="T4" fmla="*/ 93 w 1222"/>
                <a:gd name="T5" fmla="*/ 188 h 1216"/>
                <a:gd name="T6" fmla="*/ 188 w 1222"/>
                <a:gd name="T7" fmla="*/ 93 h 1216"/>
                <a:gd name="T8" fmla="*/ 164 w 1222"/>
                <a:gd name="T9" fmla="*/ 31 h 1216"/>
                <a:gd name="T10" fmla="*/ 93 w 1222"/>
                <a:gd name="T11" fmla="*/ 93 h 1216"/>
                <a:gd name="T12" fmla="*/ 93 w 1222"/>
                <a:gd name="T13" fmla="*/ 0 h 12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16">
                  <a:moveTo>
                    <a:pt x="603" y="0"/>
                  </a:moveTo>
                  <a:cubicBezTo>
                    <a:pt x="263" y="0"/>
                    <a:pt x="0" y="261"/>
                    <a:pt x="0" y="600"/>
                  </a:cubicBezTo>
                  <a:cubicBezTo>
                    <a:pt x="0" y="939"/>
                    <a:pt x="263" y="1216"/>
                    <a:pt x="603" y="1216"/>
                  </a:cubicBezTo>
                  <a:cubicBezTo>
                    <a:pt x="944" y="1216"/>
                    <a:pt x="1222" y="939"/>
                    <a:pt x="1222" y="600"/>
                  </a:cubicBezTo>
                  <a:cubicBezTo>
                    <a:pt x="1207" y="462"/>
                    <a:pt x="1160" y="308"/>
                    <a:pt x="1068" y="200"/>
                  </a:cubicBezTo>
                  <a:lnTo>
                    <a:pt x="603" y="600"/>
                  </a:lnTo>
                  <a:lnTo>
                    <a:pt x="603" y="0"/>
                  </a:lnTo>
                  <a:close/>
                </a:path>
              </a:pathLst>
            </a:custGeom>
            <a:solidFill>
              <a:srgbClr val="FFFFFF"/>
            </a:solidFill>
            <a:ln w="0">
              <a:solidFill>
                <a:srgbClr val="000000"/>
              </a:solidFill>
              <a:prstDash val="solid"/>
              <a:round/>
              <a:headEnd/>
              <a:tailEnd/>
            </a:ln>
          </p:spPr>
          <p:txBody>
            <a:bodyPr/>
            <a:lstStyle/>
            <a:p>
              <a:endParaRPr lang="en-GB"/>
            </a:p>
          </p:txBody>
        </p:sp>
        <p:sp>
          <p:nvSpPr>
            <p:cNvPr id="7681" name="Freeform 4267">
              <a:extLst>
                <a:ext uri="{FF2B5EF4-FFF2-40B4-BE49-F238E27FC236}">
                  <a16:creationId xmlns:a16="http://schemas.microsoft.com/office/drawing/2014/main" id="{18CB8FD4-ED58-498D-A68E-5197E2034D81}"/>
                </a:ext>
              </a:extLst>
            </p:cNvPr>
            <p:cNvSpPr>
              <a:spLocks/>
            </p:cNvSpPr>
            <p:nvPr/>
          </p:nvSpPr>
          <p:spPr bwMode="auto">
            <a:xfrm>
              <a:off x="3388" y="2117"/>
              <a:ext cx="188" cy="188"/>
            </a:xfrm>
            <a:custGeom>
              <a:avLst/>
              <a:gdLst>
                <a:gd name="T0" fmla="*/ 93 w 1222"/>
                <a:gd name="T1" fmla="*/ 0 h 1216"/>
                <a:gd name="T2" fmla="*/ 0 w 1222"/>
                <a:gd name="T3" fmla="*/ 93 h 1216"/>
                <a:gd name="T4" fmla="*/ 93 w 1222"/>
                <a:gd name="T5" fmla="*/ 188 h 1216"/>
                <a:gd name="T6" fmla="*/ 188 w 1222"/>
                <a:gd name="T7" fmla="*/ 93 h 1216"/>
                <a:gd name="T8" fmla="*/ 164 w 1222"/>
                <a:gd name="T9" fmla="*/ 31 h 1216"/>
                <a:gd name="T10" fmla="*/ 93 w 1222"/>
                <a:gd name="T11" fmla="*/ 93 h 1216"/>
                <a:gd name="T12" fmla="*/ 93 w 1222"/>
                <a:gd name="T13" fmla="*/ 0 h 12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16">
                  <a:moveTo>
                    <a:pt x="603" y="0"/>
                  </a:moveTo>
                  <a:cubicBezTo>
                    <a:pt x="263" y="0"/>
                    <a:pt x="0" y="261"/>
                    <a:pt x="0" y="600"/>
                  </a:cubicBezTo>
                  <a:cubicBezTo>
                    <a:pt x="0" y="939"/>
                    <a:pt x="263" y="1216"/>
                    <a:pt x="603" y="1216"/>
                  </a:cubicBezTo>
                  <a:cubicBezTo>
                    <a:pt x="944" y="1216"/>
                    <a:pt x="1222" y="939"/>
                    <a:pt x="1222" y="600"/>
                  </a:cubicBezTo>
                  <a:cubicBezTo>
                    <a:pt x="1207" y="462"/>
                    <a:pt x="1160" y="308"/>
                    <a:pt x="1068" y="200"/>
                  </a:cubicBezTo>
                  <a:lnTo>
                    <a:pt x="603" y="600"/>
                  </a:lnTo>
                  <a:lnTo>
                    <a:pt x="603"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5166" name="Line 4269">
            <a:extLst>
              <a:ext uri="{FF2B5EF4-FFF2-40B4-BE49-F238E27FC236}">
                <a16:creationId xmlns:a16="http://schemas.microsoft.com/office/drawing/2014/main" id="{484B7AAE-D8F6-4F8D-B2D9-325972DDAD82}"/>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67" name="Line 4270">
            <a:extLst>
              <a:ext uri="{FF2B5EF4-FFF2-40B4-BE49-F238E27FC236}">
                <a16:creationId xmlns:a16="http://schemas.microsoft.com/office/drawing/2014/main" id="{4B07D6D6-CBB8-4442-825C-6DA024F1D42A}"/>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68" name="Line 4271">
            <a:extLst>
              <a:ext uri="{FF2B5EF4-FFF2-40B4-BE49-F238E27FC236}">
                <a16:creationId xmlns:a16="http://schemas.microsoft.com/office/drawing/2014/main" id="{2149191C-B114-4BC6-A3AD-30B87A031801}"/>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69" name="Line 4272">
            <a:extLst>
              <a:ext uri="{FF2B5EF4-FFF2-40B4-BE49-F238E27FC236}">
                <a16:creationId xmlns:a16="http://schemas.microsoft.com/office/drawing/2014/main" id="{D4AB0552-6A53-4C8A-B0B0-4B78FDAD2975}"/>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70" name="Line 4273">
            <a:extLst>
              <a:ext uri="{FF2B5EF4-FFF2-40B4-BE49-F238E27FC236}">
                <a16:creationId xmlns:a16="http://schemas.microsoft.com/office/drawing/2014/main" id="{94E9D293-6CE0-4E75-8E04-46E57D95CE5F}"/>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71" name="Line 4274">
            <a:extLst>
              <a:ext uri="{FF2B5EF4-FFF2-40B4-BE49-F238E27FC236}">
                <a16:creationId xmlns:a16="http://schemas.microsoft.com/office/drawing/2014/main" id="{A5DA30D1-E705-4354-AA0F-D695A654C8CB}"/>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72" name="Line 4275">
            <a:extLst>
              <a:ext uri="{FF2B5EF4-FFF2-40B4-BE49-F238E27FC236}">
                <a16:creationId xmlns:a16="http://schemas.microsoft.com/office/drawing/2014/main" id="{E1CB2DD9-C5B0-4BDE-9FD5-972BEBA036FF}"/>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73" name="Line 4276">
            <a:extLst>
              <a:ext uri="{FF2B5EF4-FFF2-40B4-BE49-F238E27FC236}">
                <a16:creationId xmlns:a16="http://schemas.microsoft.com/office/drawing/2014/main" id="{372EB3A6-2EDE-49C0-ADE2-16C1C3388FC5}"/>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74" name="Line 4277">
            <a:extLst>
              <a:ext uri="{FF2B5EF4-FFF2-40B4-BE49-F238E27FC236}">
                <a16:creationId xmlns:a16="http://schemas.microsoft.com/office/drawing/2014/main" id="{4BF691D4-24B1-4B23-B9B2-8DABD4BC4642}"/>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75" name="Line 4278">
            <a:extLst>
              <a:ext uri="{FF2B5EF4-FFF2-40B4-BE49-F238E27FC236}">
                <a16:creationId xmlns:a16="http://schemas.microsoft.com/office/drawing/2014/main" id="{A08FCA60-5033-4637-9281-B99CF6EA37A8}"/>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76" name="Line 4279">
            <a:extLst>
              <a:ext uri="{FF2B5EF4-FFF2-40B4-BE49-F238E27FC236}">
                <a16:creationId xmlns:a16="http://schemas.microsoft.com/office/drawing/2014/main" id="{42A60D2C-2D82-455A-95E1-E17AE64F5ECF}"/>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77" name="Line 4280">
            <a:extLst>
              <a:ext uri="{FF2B5EF4-FFF2-40B4-BE49-F238E27FC236}">
                <a16:creationId xmlns:a16="http://schemas.microsoft.com/office/drawing/2014/main" id="{57DD1981-C6A9-443E-AA80-E56EA567D606}"/>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78" name="Line 4281">
            <a:extLst>
              <a:ext uri="{FF2B5EF4-FFF2-40B4-BE49-F238E27FC236}">
                <a16:creationId xmlns:a16="http://schemas.microsoft.com/office/drawing/2014/main" id="{C7753393-DB11-4758-B4E8-19153C9E52A4}"/>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79" name="Line 4282">
            <a:extLst>
              <a:ext uri="{FF2B5EF4-FFF2-40B4-BE49-F238E27FC236}">
                <a16:creationId xmlns:a16="http://schemas.microsoft.com/office/drawing/2014/main" id="{62539B43-E14C-4F8D-B68E-A3E4F43B2F97}"/>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80" name="Line 4283">
            <a:extLst>
              <a:ext uri="{FF2B5EF4-FFF2-40B4-BE49-F238E27FC236}">
                <a16:creationId xmlns:a16="http://schemas.microsoft.com/office/drawing/2014/main" id="{2734C387-4F94-4CC6-99FE-FD8C98208699}"/>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81" name="Line 4284">
            <a:extLst>
              <a:ext uri="{FF2B5EF4-FFF2-40B4-BE49-F238E27FC236}">
                <a16:creationId xmlns:a16="http://schemas.microsoft.com/office/drawing/2014/main" id="{F23A28B7-6E8B-4ED3-93A8-17D2696CDF07}"/>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82" name="Line 4285">
            <a:extLst>
              <a:ext uri="{FF2B5EF4-FFF2-40B4-BE49-F238E27FC236}">
                <a16:creationId xmlns:a16="http://schemas.microsoft.com/office/drawing/2014/main" id="{80020DCA-85F3-4C85-8A99-AD9BDE07052A}"/>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83" name="Line 4286">
            <a:extLst>
              <a:ext uri="{FF2B5EF4-FFF2-40B4-BE49-F238E27FC236}">
                <a16:creationId xmlns:a16="http://schemas.microsoft.com/office/drawing/2014/main" id="{8E10A911-A981-4300-B442-4AF9FE3EED25}"/>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84" name="Line 4287">
            <a:extLst>
              <a:ext uri="{FF2B5EF4-FFF2-40B4-BE49-F238E27FC236}">
                <a16:creationId xmlns:a16="http://schemas.microsoft.com/office/drawing/2014/main" id="{95148682-3626-49C5-A622-BA7CC417694C}"/>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85" name="Line 4288">
            <a:extLst>
              <a:ext uri="{FF2B5EF4-FFF2-40B4-BE49-F238E27FC236}">
                <a16:creationId xmlns:a16="http://schemas.microsoft.com/office/drawing/2014/main" id="{0607DA32-7A96-4F6C-A7C4-00EEF7D24D9C}"/>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86" name="Line 4289">
            <a:extLst>
              <a:ext uri="{FF2B5EF4-FFF2-40B4-BE49-F238E27FC236}">
                <a16:creationId xmlns:a16="http://schemas.microsoft.com/office/drawing/2014/main" id="{388F7EB1-EF0A-43D8-A5B6-E5001435755F}"/>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87" name="Line 4290">
            <a:extLst>
              <a:ext uri="{FF2B5EF4-FFF2-40B4-BE49-F238E27FC236}">
                <a16:creationId xmlns:a16="http://schemas.microsoft.com/office/drawing/2014/main" id="{BF654988-2D2D-4118-9220-30851D84CF96}"/>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88" name="Line 4291">
            <a:extLst>
              <a:ext uri="{FF2B5EF4-FFF2-40B4-BE49-F238E27FC236}">
                <a16:creationId xmlns:a16="http://schemas.microsoft.com/office/drawing/2014/main" id="{E2B43807-04DD-4880-AB80-104DD5C31B15}"/>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89" name="Line 4292">
            <a:extLst>
              <a:ext uri="{FF2B5EF4-FFF2-40B4-BE49-F238E27FC236}">
                <a16:creationId xmlns:a16="http://schemas.microsoft.com/office/drawing/2014/main" id="{1DC58290-E66F-47EF-B784-2A19E070404F}"/>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90" name="Line 4293">
            <a:extLst>
              <a:ext uri="{FF2B5EF4-FFF2-40B4-BE49-F238E27FC236}">
                <a16:creationId xmlns:a16="http://schemas.microsoft.com/office/drawing/2014/main" id="{940FB229-4826-478E-B732-1D717C5F100A}"/>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91" name="Line 4294">
            <a:extLst>
              <a:ext uri="{FF2B5EF4-FFF2-40B4-BE49-F238E27FC236}">
                <a16:creationId xmlns:a16="http://schemas.microsoft.com/office/drawing/2014/main" id="{BD02CAA0-B60D-48B3-94CB-25071DA8A074}"/>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92" name="Line 4295">
            <a:extLst>
              <a:ext uri="{FF2B5EF4-FFF2-40B4-BE49-F238E27FC236}">
                <a16:creationId xmlns:a16="http://schemas.microsoft.com/office/drawing/2014/main" id="{BFB05DB9-3275-4C36-93A7-BD2145E2F52F}"/>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93" name="Line 4296">
            <a:extLst>
              <a:ext uri="{FF2B5EF4-FFF2-40B4-BE49-F238E27FC236}">
                <a16:creationId xmlns:a16="http://schemas.microsoft.com/office/drawing/2014/main" id="{110F8DBF-0727-4583-8E8E-AE7046D46FC8}"/>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94" name="Line 4297">
            <a:extLst>
              <a:ext uri="{FF2B5EF4-FFF2-40B4-BE49-F238E27FC236}">
                <a16:creationId xmlns:a16="http://schemas.microsoft.com/office/drawing/2014/main" id="{E035DAD6-8BA4-44F2-8413-6C3868CA3FCF}"/>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95" name="Line 4298">
            <a:extLst>
              <a:ext uri="{FF2B5EF4-FFF2-40B4-BE49-F238E27FC236}">
                <a16:creationId xmlns:a16="http://schemas.microsoft.com/office/drawing/2014/main" id="{9C10D8FE-28E8-4312-A4D1-C1F09C49131E}"/>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96" name="Line 4299">
            <a:extLst>
              <a:ext uri="{FF2B5EF4-FFF2-40B4-BE49-F238E27FC236}">
                <a16:creationId xmlns:a16="http://schemas.microsoft.com/office/drawing/2014/main" id="{15DFFADE-477E-43E6-834D-3680E541CD40}"/>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97" name="Line 4300">
            <a:extLst>
              <a:ext uri="{FF2B5EF4-FFF2-40B4-BE49-F238E27FC236}">
                <a16:creationId xmlns:a16="http://schemas.microsoft.com/office/drawing/2014/main" id="{B678DCC5-A8BC-4E77-AE04-E563B660C68A}"/>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98" name="Line 4301">
            <a:extLst>
              <a:ext uri="{FF2B5EF4-FFF2-40B4-BE49-F238E27FC236}">
                <a16:creationId xmlns:a16="http://schemas.microsoft.com/office/drawing/2014/main" id="{7BCF095D-9A04-40E1-908D-05FC83FB8353}"/>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99" name="Line 4302">
            <a:extLst>
              <a:ext uri="{FF2B5EF4-FFF2-40B4-BE49-F238E27FC236}">
                <a16:creationId xmlns:a16="http://schemas.microsoft.com/office/drawing/2014/main" id="{EEBDF5D8-D713-445E-946F-141FAD538E0D}"/>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00" name="Rectangle 4303">
            <a:extLst>
              <a:ext uri="{FF2B5EF4-FFF2-40B4-BE49-F238E27FC236}">
                <a16:creationId xmlns:a16="http://schemas.microsoft.com/office/drawing/2014/main" id="{974B8F39-7A14-4868-A871-D8BAC39FF973}"/>
              </a:ext>
            </a:extLst>
          </p:cNvPr>
          <p:cNvSpPr>
            <a:spLocks noChangeArrowheads="1"/>
          </p:cNvSpPr>
          <p:nvPr/>
        </p:nvSpPr>
        <p:spPr bwMode="auto">
          <a:xfrm>
            <a:off x="5219700" y="3036888"/>
            <a:ext cx="615950" cy="415925"/>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5201" name="Group 4306">
            <a:extLst>
              <a:ext uri="{FF2B5EF4-FFF2-40B4-BE49-F238E27FC236}">
                <a16:creationId xmlns:a16="http://schemas.microsoft.com/office/drawing/2014/main" id="{3622C1C0-C212-48BC-8C1F-69F2EF509EDF}"/>
              </a:ext>
            </a:extLst>
          </p:cNvPr>
          <p:cNvGrpSpPr>
            <a:grpSpLocks/>
          </p:cNvGrpSpPr>
          <p:nvPr/>
        </p:nvGrpSpPr>
        <p:grpSpPr bwMode="auto">
          <a:xfrm>
            <a:off x="4575175" y="2589213"/>
            <a:ext cx="611188" cy="409575"/>
            <a:chOff x="2882" y="1799"/>
            <a:chExt cx="385" cy="258"/>
          </a:xfrm>
        </p:grpSpPr>
        <p:sp>
          <p:nvSpPr>
            <p:cNvPr id="7678" name="Rectangle 4304">
              <a:extLst>
                <a:ext uri="{FF2B5EF4-FFF2-40B4-BE49-F238E27FC236}">
                  <a16:creationId xmlns:a16="http://schemas.microsoft.com/office/drawing/2014/main" id="{FC26C37F-7928-40BA-96F1-CC40EE27C389}"/>
                </a:ext>
              </a:extLst>
            </p:cNvPr>
            <p:cNvSpPr>
              <a:spLocks noChangeArrowheads="1"/>
            </p:cNvSpPr>
            <p:nvPr/>
          </p:nvSpPr>
          <p:spPr bwMode="auto">
            <a:xfrm>
              <a:off x="2882" y="1799"/>
              <a:ext cx="385" cy="25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679" name="Rectangle 4305">
              <a:extLst>
                <a:ext uri="{FF2B5EF4-FFF2-40B4-BE49-F238E27FC236}">
                  <a16:creationId xmlns:a16="http://schemas.microsoft.com/office/drawing/2014/main" id="{011D0B0E-41DA-4862-945B-FEFF02318C58}"/>
                </a:ext>
              </a:extLst>
            </p:cNvPr>
            <p:cNvSpPr>
              <a:spLocks noChangeArrowheads="1"/>
            </p:cNvSpPr>
            <p:nvPr/>
          </p:nvSpPr>
          <p:spPr bwMode="auto">
            <a:xfrm>
              <a:off x="2882" y="1799"/>
              <a:ext cx="385" cy="258"/>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5202" name="Group 4309">
            <a:extLst>
              <a:ext uri="{FF2B5EF4-FFF2-40B4-BE49-F238E27FC236}">
                <a16:creationId xmlns:a16="http://schemas.microsoft.com/office/drawing/2014/main" id="{9B0C8F66-8F7A-4261-8CB4-2AB8C9ACC07D}"/>
              </a:ext>
            </a:extLst>
          </p:cNvPr>
          <p:cNvGrpSpPr>
            <a:grpSpLocks/>
          </p:cNvGrpSpPr>
          <p:nvPr/>
        </p:nvGrpSpPr>
        <p:grpSpPr bwMode="auto">
          <a:xfrm>
            <a:off x="4879975" y="2644775"/>
            <a:ext cx="7938" cy="147638"/>
            <a:chOff x="3074" y="1834"/>
            <a:chExt cx="5" cy="93"/>
          </a:xfrm>
        </p:grpSpPr>
        <p:sp>
          <p:nvSpPr>
            <p:cNvPr id="7676" name="Freeform 4307">
              <a:extLst>
                <a:ext uri="{FF2B5EF4-FFF2-40B4-BE49-F238E27FC236}">
                  <a16:creationId xmlns:a16="http://schemas.microsoft.com/office/drawing/2014/main" id="{12423C27-74E8-4026-BDA0-A9587462FE37}"/>
                </a:ext>
              </a:extLst>
            </p:cNvPr>
            <p:cNvSpPr>
              <a:spLocks/>
            </p:cNvSpPr>
            <p:nvPr/>
          </p:nvSpPr>
          <p:spPr bwMode="auto">
            <a:xfrm>
              <a:off x="3074" y="1834"/>
              <a:ext cx="5" cy="93"/>
            </a:xfrm>
            <a:custGeom>
              <a:avLst/>
              <a:gdLst>
                <a:gd name="T0" fmla="*/ 5 w 33"/>
                <a:gd name="T1" fmla="*/ 0 h 605"/>
                <a:gd name="T2" fmla="*/ 0 w 33"/>
                <a:gd name="T3" fmla="*/ 0 h 605"/>
                <a:gd name="T4" fmla="*/ 0 w 33"/>
                <a:gd name="T5" fmla="*/ 93 h 605"/>
                <a:gd name="T6" fmla="*/ 5 w 33"/>
                <a:gd name="T7" fmla="*/ 0 h 6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 h="605">
                  <a:moveTo>
                    <a:pt x="33" y="0"/>
                  </a:moveTo>
                  <a:cubicBezTo>
                    <a:pt x="17" y="0"/>
                    <a:pt x="0" y="0"/>
                    <a:pt x="0" y="0"/>
                  </a:cubicBezTo>
                  <a:lnTo>
                    <a:pt x="0" y="605"/>
                  </a:lnTo>
                  <a:lnTo>
                    <a:pt x="33" y="0"/>
                  </a:lnTo>
                  <a:close/>
                </a:path>
              </a:pathLst>
            </a:custGeom>
            <a:solidFill>
              <a:srgbClr val="808080"/>
            </a:solidFill>
            <a:ln w="0">
              <a:solidFill>
                <a:srgbClr val="000000"/>
              </a:solidFill>
              <a:prstDash val="solid"/>
              <a:round/>
              <a:headEnd/>
              <a:tailEnd/>
            </a:ln>
          </p:spPr>
          <p:txBody>
            <a:bodyPr/>
            <a:lstStyle/>
            <a:p>
              <a:endParaRPr lang="en-GB"/>
            </a:p>
          </p:txBody>
        </p:sp>
        <p:sp>
          <p:nvSpPr>
            <p:cNvPr id="7677" name="Freeform 4308">
              <a:extLst>
                <a:ext uri="{FF2B5EF4-FFF2-40B4-BE49-F238E27FC236}">
                  <a16:creationId xmlns:a16="http://schemas.microsoft.com/office/drawing/2014/main" id="{3E52E713-34B9-433D-8614-6E749F126549}"/>
                </a:ext>
              </a:extLst>
            </p:cNvPr>
            <p:cNvSpPr>
              <a:spLocks/>
            </p:cNvSpPr>
            <p:nvPr/>
          </p:nvSpPr>
          <p:spPr bwMode="auto">
            <a:xfrm>
              <a:off x="3074" y="1834"/>
              <a:ext cx="5" cy="93"/>
            </a:xfrm>
            <a:custGeom>
              <a:avLst/>
              <a:gdLst>
                <a:gd name="T0" fmla="*/ 5 w 33"/>
                <a:gd name="T1" fmla="*/ 0 h 605"/>
                <a:gd name="T2" fmla="*/ 0 w 33"/>
                <a:gd name="T3" fmla="*/ 0 h 605"/>
                <a:gd name="T4" fmla="*/ 0 w 33"/>
                <a:gd name="T5" fmla="*/ 93 h 605"/>
                <a:gd name="T6" fmla="*/ 5 w 33"/>
                <a:gd name="T7" fmla="*/ 0 h 6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 h="605">
                  <a:moveTo>
                    <a:pt x="33" y="0"/>
                  </a:moveTo>
                  <a:cubicBezTo>
                    <a:pt x="17" y="0"/>
                    <a:pt x="0" y="0"/>
                    <a:pt x="0" y="0"/>
                  </a:cubicBezTo>
                  <a:lnTo>
                    <a:pt x="0" y="605"/>
                  </a:lnTo>
                  <a:lnTo>
                    <a:pt x="33"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203" name="Group 4312">
            <a:extLst>
              <a:ext uri="{FF2B5EF4-FFF2-40B4-BE49-F238E27FC236}">
                <a16:creationId xmlns:a16="http://schemas.microsoft.com/office/drawing/2014/main" id="{60C1EA41-7082-49FD-A1CF-3922F5E321A3}"/>
              </a:ext>
            </a:extLst>
          </p:cNvPr>
          <p:cNvGrpSpPr>
            <a:grpSpLocks/>
          </p:cNvGrpSpPr>
          <p:nvPr/>
        </p:nvGrpSpPr>
        <p:grpSpPr bwMode="auto">
          <a:xfrm>
            <a:off x="4879975" y="2644775"/>
            <a:ext cx="76200" cy="147638"/>
            <a:chOff x="3074" y="1834"/>
            <a:chExt cx="48" cy="93"/>
          </a:xfrm>
        </p:grpSpPr>
        <p:sp>
          <p:nvSpPr>
            <p:cNvPr id="7674" name="Freeform 4310">
              <a:extLst>
                <a:ext uri="{FF2B5EF4-FFF2-40B4-BE49-F238E27FC236}">
                  <a16:creationId xmlns:a16="http://schemas.microsoft.com/office/drawing/2014/main" id="{F8FE2890-3554-4916-AA6D-39BEDAB1CF2C}"/>
                </a:ext>
              </a:extLst>
            </p:cNvPr>
            <p:cNvSpPr>
              <a:spLocks/>
            </p:cNvSpPr>
            <p:nvPr/>
          </p:nvSpPr>
          <p:spPr bwMode="auto">
            <a:xfrm>
              <a:off x="3074" y="1834"/>
              <a:ext cx="48" cy="93"/>
            </a:xfrm>
            <a:custGeom>
              <a:avLst/>
              <a:gdLst>
                <a:gd name="T0" fmla="*/ 48 w 311"/>
                <a:gd name="T1" fmla="*/ 12 h 605"/>
                <a:gd name="T2" fmla="*/ 5 w 311"/>
                <a:gd name="T3" fmla="*/ 0 h 605"/>
                <a:gd name="T4" fmla="*/ 0 w 311"/>
                <a:gd name="T5" fmla="*/ 93 h 605"/>
                <a:gd name="T6" fmla="*/ 48 w 311"/>
                <a:gd name="T7" fmla="*/ 12 h 6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1" h="605">
                  <a:moveTo>
                    <a:pt x="311" y="77"/>
                  </a:moveTo>
                  <a:cubicBezTo>
                    <a:pt x="218" y="31"/>
                    <a:pt x="140" y="0"/>
                    <a:pt x="31" y="0"/>
                  </a:cubicBezTo>
                  <a:lnTo>
                    <a:pt x="0" y="605"/>
                  </a:lnTo>
                  <a:lnTo>
                    <a:pt x="311" y="77"/>
                  </a:lnTo>
                  <a:close/>
                </a:path>
              </a:pathLst>
            </a:custGeom>
            <a:solidFill>
              <a:srgbClr val="C0C0C0"/>
            </a:solidFill>
            <a:ln w="0">
              <a:solidFill>
                <a:srgbClr val="000000"/>
              </a:solidFill>
              <a:prstDash val="solid"/>
              <a:round/>
              <a:headEnd/>
              <a:tailEnd/>
            </a:ln>
          </p:spPr>
          <p:txBody>
            <a:bodyPr/>
            <a:lstStyle/>
            <a:p>
              <a:endParaRPr lang="en-GB"/>
            </a:p>
          </p:txBody>
        </p:sp>
        <p:sp>
          <p:nvSpPr>
            <p:cNvPr id="7675" name="Freeform 4311">
              <a:extLst>
                <a:ext uri="{FF2B5EF4-FFF2-40B4-BE49-F238E27FC236}">
                  <a16:creationId xmlns:a16="http://schemas.microsoft.com/office/drawing/2014/main" id="{8FD6FC71-A739-42B8-821F-A2932FD6A55C}"/>
                </a:ext>
              </a:extLst>
            </p:cNvPr>
            <p:cNvSpPr>
              <a:spLocks/>
            </p:cNvSpPr>
            <p:nvPr/>
          </p:nvSpPr>
          <p:spPr bwMode="auto">
            <a:xfrm>
              <a:off x="3074" y="1834"/>
              <a:ext cx="48" cy="93"/>
            </a:xfrm>
            <a:custGeom>
              <a:avLst/>
              <a:gdLst>
                <a:gd name="T0" fmla="*/ 48 w 311"/>
                <a:gd name="T1" fmla="*/ 12 h 605"/>
                <a:gd name="T2" fmla="*/ 5 w 311"/>
                <a:gd name="T3" fmla="*/ 0 h 605"/>
                <a:gd name="T4" fmla="*/ 0 w 311"/>
                <a:gd name="T5" fmla="*/ 93 h 605"/>
                <a:gd name="T6" fmla="*/ 48 w 311"/>
                <a:gd name="T7" fmla="*/ 12 h 6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1" h="605">
                  <a:moveTo>
                    <a:pt x="311" y="77"/>
                  </a:moveTo>
                  <a:cubicBezTo>
                    <a:pt x="218" y="31"/>
                    <a:pt x="140" y="0"/>
                    <a:pt x="31" y="0"/>
                  </a:cubicBezTo>
                  <a:lnTo>
                    <a:pt x="0" y="605"/>
                  </a:lnTo>
                  <a:lnTo>
                    <a:pt x="311" y="77"/>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204" name="Group 4315">
            <a:extLst>
              <a:ext uri="{FF2B5EF4-FFF2-40B4-BE49-F238E27FC236}">
                <a16:creationId xmlns:a16="http://schemas.microsoft.com/office/drawing/2014/main" id="{E417DD38-B1F3-46DD-AB4B-26C434692CA4}"/>
              </a:ext>
            </a:extLst>
          </p:cNvPr>
          <p:cNvGrpSpPr>
            <a:grpSpLocks/>
          </p:cNvGrpSpPr>
          <p:nvPr/>
        </p:nvGrpSpPr>
        <p:grpSpPr bwMode="auto">
          <a:xfrm>
            <a:off x="4879975" y="2663825"/>
            <a:ext cx="109538" cy="128588"/>
            <a:chOff x="3074" y="1846"/>
            <a:chExt cx="69" cy="81"/>
          </a:xfrm>
        </p:grpSpPr>
        <p:sp>
          <p:nvSpPr>
            <p:cNvPr id="7672" name="Freeform 4313">
              <a:extLst>
                <a:ext uri="{FF2B5EF4-FFF2-40B4-BE49-F238E27FC236}">
                  <a16:creationId xmlns:a16="http://schemas.microsoft.com/office/drawing/2014/main" id="{AE10FEE9-B2F8-4AC5-9D8E-93AA03DA0056}"/>
                </a:ext>
              </a:extLst>
            </p:cNvPr>
            <p:cNvSpPr>
              <a:spLocks/>
            </p:cNvSpPr>
            <p:nvPr/>
          </p:nvSpPr>
          <p:spPr bwMode="auto">
            <a:xfrm>
              <a:off x="3074" y="1846"/>
              <a:ext cx="69" cy="81"/>
            </a:xfrm>
            <a:custGeom>
              <a:avLst/>
              <a:gdLst>
                <a:gd name="T0" fmla="*/ 69 w 450"/>
                <a:gd name="T1" fmla="*/ 17 h 528"/>
                <a:gd name="T2" fmla="*/ 48 w 450"/>
                <a:gd name="T3" fmla="*/ 0 h 528"/>
                <a:gd name="T4" fmla="*/ 0 w 450"/>
                <a:gd name="T5" fmla="*/ 81 h 528"/>
                <a:gd name="T6" fmla="*/ 69 w 450"/>
                <a:gd name="T7" fmla="*/ 17 h 5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50" h="528">
                  <a:moveTo>
                    <a:pt x="450" y="109"/>
                  </a:moveTo>
                  <a:cubicBezTo>
                    <a:pt x="404" y="78"/>
                    <a:pt x="357" y="32"/>
                    <a:pt x="310" y="0"/>
                  </a:cubicBezTo>
                  <a:lnTo>
                    <a:pt x="0" y="528"/>
                  </a:lnTo>
                  <a:lnTo>
                    <a:pt x="450" y="109"/>
                  </a:lnTo>
                  <a:close/>
                </a:path>
              </a:pathLst>
            </a:custGeom>
            <a:solidFill>
              <a:srgbClr val="000000"/>
            </a:solidFill>
            <a:ln w="0">
              <a:solidFill>
                <a:srgbClr val="000000"/>
              </a:solidFill>
              <a:prstDash val="solid"/>
              <a:round/>
              <a:headEnd/>
              <a:tailEnd/>
            </a:ln>
          </p:spPr>
          <p:txBody>
            <a:bodyPr/>
            <a:lstStyle/>
            <a:p>
              <a:endParaRPr lang="en-GB"/>
            </a:p>
          </p:txBody>
        </p:sp>
        <p:sp>
          <p:nvSpPr>
            <p:cNvPr id="7673" name="Freeform 4314">
              <a:extLst>
                <a:ext uri="{FF2B5EF4-FFF2-40B4-BE49-F238E27FC236}">
                  <a16:creationId xmlns:a16="http://schemas.microsoft.com/office/drawing/2014/main" id="{44E1D047-9375-4109-8A1D-A87EDBA1B9D8}"/>
                </a:ext>
              </a:extLst>
            </p:cNvPr>
            <p:cNvSpPr>
              <a:spLocks/>
            </p:cNvSpPr>
            <p:nvPr/>
          </p:nvSpPr>
          <p:spPr bwMode="auto">
            <a:xfrm>
              <a:off x="3074" y="1846"/>
              <a:ext cx="69" cy="81"/>
            </a:xfrm>
            <a:custGeom>
              <a:avLst/>
              <a:gdLst>
                <a:gd name="T0" fmla="*/ 69 w 450"/>
                <a:gd name="T1" fmla="*/ 17 h 528"/>
                <a:gd name="T2" fmla="*/ 48 w 450"/>
                <a:gd name="T3" fmla="*/ 0 h 528"/>
                <a:gd name="T4" fmla="*/ 0 w 450"/>
                <a:gd name="T5" fmla="*/ 81 h 528"/>
                <a:gd name="T6" fmla="*/ 69 w 450"/>
                <a:gd name="T7" fmla="*/ 17 h 5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50" h="528">
                  <a:moveTo>
                    <a:pt x="450" y="109"/>
                  </a:moveTo>
                  <a:cubicBezTo>
                    <a:pt x="404" y="78"/>
                    <a:pt x="357" y="32"/>
                    <a:pt x="310" y="0"/>
                  </a:cubicBezTo>
                  <a:lnTo>
                    <a:pt x="0" y="528"/>
                  </a:lnTo>
                  <a:lnTo>
                    <a:pt x="450" y="109"/>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205" name="Group 4318">
            <a:extLst>
              <a:ext uri="{FF2B5EF4-FFF2-40B4-BE49-F238E27FC236}">
                <a16:creationId xmlns:a16="http://schemas.microsoft.com/office/drawing/2014/main" id="{6A1DE241-D275-4703-A71C-E6E92D481749}"/>
              </a:ext>
            </a:extLst>
          </p:cNvPr>
          <p:cNvGrpSpPr>
            <a:grpSpLocks/>
          </p:cNvGrpSpPr>
          <p:nvPr/>
        </p:nvGrpSpPr>
        <p:grpSpPr bwMode="auto">
          <a:xfrm>
            <a:off x="4733925" y="2644775"/>
            <a:ext cx="293688" cy="295275"/>
            <a:chOff x="2982" y="1834"/>
            <a:chExt cx="185" cy="186"/>
          </a:xfrm>
        </p:grpSpPr>
        <p:sp>
          <p:nvSpPr>
            <p:cNvPr id="7670" name="Freeform 4316">
              <a:extLst>
                <a:ext uri="{FF2B5EF4-FFF2-40B4-BE49-F238E27FC236}">
                  <a16:creationId xmlns:a16="http://schemas.microsoft.com/office/drawing/2014/main" id="{3E17F16D-0715-4F61-B4FA-74E18B67D3B9}"/>
                </a:ext>
              </a:extLst>
            </p:cNvPr>
            <p:cNvSpPr>
              <a:spLocks/>
            </p:cNvSpPr>
            <p:nvPr/>
          </p:nvSpPr>
          <p:spPr bwMode="auto">
            <a:xfrm>
              <a:off x="2982" y="1834"/>
              <a:ext cx="185" cy="186"/>
            </a:xfrm>
            <a:custGeom>
              <a:avLst/>
              <a:gdLst>
                <a:gd name="T0" fmla="*/ 90 w 1206"/>
                <a:gd name="T1" fmla="*/ 0 h 1205"/>
                <a:gd name="T2" fmla="*/ 0 w 1206"/>
                <a:gd name="T3" fmla="*/ 91 h 1205"/>
                <a:gd name="T4" fmla="*/ 93 w 1206"/>
                <a:gd name="T5" fmla="*/ 186 h 1205"/>
                <a:gd name="T6" fmla="*/ 185 w 1206"/>
                <a:gd name="T7" fmla="*/ 93 h 1205"/>
                <a:gd name="T8" fmla="*/ 161 w 1206"/>
                <a:gd name="T9" fmla="*/ 29 h 1205"/>
                <a:gd name="T10" fmla="*/ 93 w 1206"/>
                <a:gd name="T11" fmla="*/ 93 h 1205"/>
                <a:gd name="T12" fmla="*/ 90 w 1206"/>
                <a:gd name="T13" fmla="*/ 0 h 120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6" h="1205">
                  <a:moveTo>
                    <a:pt x="587" y="0"/>
                  </a:moveTo>
                  <a:cubicBezTo>
                    <a:pt x="263" y="0"/>
                    <a:pt x="0" y="262"/>
                    <a:pt x="0" y="587"/>
                  </a:cubicBezTo>
                  <a:cubicBezTo>
                    <a:pt x="0" y="927"/>
                    <a:pt x="263" y="1205"/>
                    <a:pt x="603" y="1205"/>
                  </a:cubicBezTo>
                  <a:cubicBezTo>
                    <a:pt x="927" y="1205"/>
                    <a:pt x="1206" y="927"/>
                    <a:pt x="1206" y="602"/>
                  </a:cubicBezTo>
                  <a:cubicBezTo>
                    <a:pt x="1190" y="448"/>
                    <a:pt x="1144" y="309"/>
                    <a:pt x="1051" y="185"/>
                  </a:cubicBezTo>
                  <a:lnTo>
                    <a:pt x="603" y="602"/>
                  </a:lnTo>
                  <a:lnTo>
                    <a:pt x="587" y="0"/>
                  </a:lnTo>
                  <a:close/>
                </a:path>
              </a:pathLst>
            </a:custGeom>
            <a:solidFill>
              <a:srgbClr val="FFFFFF"/>
            </a:solidFill>
            <a:ln w="0">
              <a:solidFill>
                <a:srgbClr val="000000"/>
              </a:solidFill>
              <a:prstDash val="solid"/>
              <a:round/>
              <a:headEnd/>
              <a:tailEnd/>
            </a:ln>
          </p:spPr>
          <p:txBody>
            <a:bodyPr/>
            <a:lstStyle/>
            <a:p>
              <a:endParaRPr lang="en-GB"/>
            </a:p>
          </p:txBody>
        </p:sp>
        <p:sp>
          <p:nvSpPr>
            <p:cNvPr id="7671" name="Freeform 4317">
              <a:extLst>
                <a:ext uri="{FF2B5EF4-FFF2-40B4-BE49-F238E27FC236}">
                  <a16:creationId xmlns:a16="http://schemas.microsoft.com/office/drawing/2014/main" id="{FF299036-7686-42EE-8D5C-A7D1089E9680}"/>
                </a:ext>
              </a:extLst>
            </p:cNvPr>
            <p:cNvSpPr>
              <a:spLocks/>
            </p:cNvSpPr>
            <p:nvPr/>
          </p:nvSpPr>
          <p:spPr bwMode="auto">
            <a:xfrm>
              <a:off x="2982" y="1834"/>
              <a:ext cx="185" cy="186"/>
            </a:xfrm>
            <a:custGeom>
              <a:avLst/>
              <a:gdLst>
                <a:gd name="T0" fmla="*/ 90 w 1206"/>
                <a:gd name="T1" fmla="*/ 0 h 1205"/>
                <a:gd name="T2" fmla="*/ 0 w 1206"/>
                <a:gd name="T3" fmla="*/ 91 h 1205"/>
                <a:gd name="T4" fmla="*/ 93 w 1206"/>
                <a:gd name="T5" fmla="*/ 186 h 1205"/>
                <a:gd name="T6" fmla="*/ 185 w 1206"/>
                <a:gd name="T7" fmla="*/ 93 h 1205"/>
                <a:gd name="T8" fmla="*/ 161 w 1206"/>
                <a:gd name="T9" fmla="*/ 29 h 1205"/>
                <a:gd name="T10" fmla="*/ 93 w 1206"/>
                <a:gd name="T11" fmla="*/ 93 h 1205"/>
                <a:gd name="T12" fmla="*/ 90 w 1206"/>
                <a:gd name="T13" fmla="*/ 0 h 120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6" h="1205">
                  <a:moveTo>
                    <a:pt x="587" y="0"/>
                  </a:moveTo>
                  <a:cubicBezTo>
                    <a:pt x="263" y="0"/>
                    <a:pt x="0" y="262"/>
                    <a:pt x="0" y="587"/>
                  </a:cubicBezTo>
                  <a:cubicBezTo>
                    <a:pt x="0" y="927"/>
                    <a:pt x="263" y="1205"/>
                    <a:pt x="603" y="1205"/>
                  </a:cubicBezTo>
                  <a:cubicBezTo>
                    <a:pt x="927" y="1205"/>
                    <a:pt x="1206" y="927"/>
                    <a:pt x="1206" y="602"/>
                  </a:cubicBezTo>
                  <a:cubicBezTo>
                    <a:pt x="1190" y="448"/>
                    <a:pt x="1144" y="309"/>
                    <a:pt x="1051" y="185"/>
                  </a:cubicBezTo>
                  <a:lnTo>
                    <a:pt x="603" y="602"/>
                  </a:lnTo>
                  <a:lnTo>
                    <a:pt x="587"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5206" name="Line 4319">
            <a:extLst>
              <a:ext uri="{FF2B5EF4-FFF2-40B4-BE49-F238E27FC236}">
                <a16:creationId xmlns:a16="http://schemas.microsoft.com/office/drawing/2014/main" id="{6760F7EF-F10D-42AE-B0E7-D12391A026E5}"/>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07" name="Line 4320">
            <a:extLst>
              <a:ext uri="{FF2B5EF4-FFF2-40B4-BE49-F238E27FC236}">
                <a16:creationId xmlns:a16="http://schemas.microsoft.com/office/drawing/2014/main" id="{2432DA16-2032-49DD-9C4A-134CB7C144C0}"/>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08" name="Line 4321">
            <a:extLst>
              <a:ext uri="{FF2B5EF4-FFF2-40B4-BE49-F238E27FC236}">
                <a16:creationId xmlns:a16="http://schemas.microsoft.com/office/drawing/2014/main" id="{B6C9F922-2D44-4C5C-B84C-139E0EF0AAF0}"/>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09" name="Line 4322">
            <a:extLst>
              <a:ext uri="{FF2B5EF4-FFF2-40B4-BE49-F238E27FC236}">
                <a16:creationId xmlns:a16="http://schemas.microsoft.com/office/drawing/2014/main" id="{D04B68BA-D362-43DE-BCC4-804F15F1B1BB}"/>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10" name="Line 4323">
            <a:extLst>
              <a:ext uri="{FF2B5EF4-FFF2-40B4-BE49-F238E27FC236}">
                <a16:creationId xmlns:a16="http://schemas.microsoft.com/office/drawing/2014/main" id="{C1809BDA-54D9-4B57-BF60-EF57CBE00A72}"/>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11" name="Line 4324">
            <a:extLst>
              <a:ext uri="{FF2B5EF4-FFF2-40B4-BE49-F238E27FC236}">
                <a16:creationId xmlns:a16="http://schemas.microsoft.com/office/drawing/2014/main" id="{7B86B685-A947-4916-BF4B-51343BE8B68F}"/>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12" name="Line 4325">
            <a:extLst>
              <a:ext uri="{FF2B5EF4-FFF2-40B4-BE49-F238E27FC236}">
                <a16:creationId xmlns:a16="http://schemas.microsoft.com/office/drawing/2014/main" id="{677961CD-1F28-4864-A8F8-18BD2C695114}"/>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13" name="Line 4326">
            <a:extLst>
              <a:ext uri="{FF2B5EF4-FFF2-40B4-BE49-F238E27FC236}">
                <a16:creationId xmlns:a16="http://schemas.microsoft.com/office/drawing/2014/main" id="{9126ABB6-158F-4B53-A3D7-1B15C2EC44D7}"/>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14" name="Line 4327">
            <a:extLst>
              <a:ext uri="{FF2B5EF4-FFF2-40B4-BE49-F238E27FC236}">
                <a16:creationId xmlns:a16="http://schemas.microsoft.com/office/drawing/2014/main" id="{F01A8130-34DA-433C-8DD8-539B758AD9B5}"/>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15" name="Line 4328">
            <a:extLst>
              <a:ext uri="{FF2B5EF4-FFF2-40B4-BE49-F238E27FC236}">
                <a16:creationId xmlns:a16="http://schemas.microsoft.com/office/drawing/2014/main" id="{2AC2806A-A5F2-4501-9A79-720893EAAABD}"/>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16" name="Line 4329">
            <a:extLst>
              <a:ext uri="{FF2B5EF4-FFF2-40B4-BE49-F238E27FC236}">
                <a16:creationId xmlns:a16="http://schemas.microsoft.com/office/drawing/2014/main" id="{FFD529B2-2364-4C10-A44D-0B5B85A27802}"/>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17" name="Line 4330">
            <a:extLst>
              <a:ext uri="{FF2B5EF4-FFF2-40B4-BE49-F238E27FC236}">
                <a16:creationId xmlns:a16="http://schemas.microsoft.com/office/drawing/2014/main" id="{9C43DB33-5A8B-4EEB-A6E3-B9F783008D83}"/>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18" name="Line 4331">
            <a:extLst>
              <a:ext uri="{FF2B5EF4-FFF2-40B4-BE49-F238E27FC236}">
                <a16:creationId xmlns:a16="http://schemas.microsoft.com/office/drawing/2014/main" id="{92E85414-9152-4EC3-B92C-C6E7568D85FD}"/>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19" name="Line 4332">
            <a:extLst>
              <a:ext uri="{FF2B5EF4-FFF2-40B4-BE49-F238E27FC236}">
                <a16:creationId xmlns:a16="http://schemas.microsoft.com/office/drawing/2014/main" id="{3C89BBF8-4295-4CEB-9FF1-F2BA160D5153}"/>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20" name="Line 4333">
            <a:extLst>
              <a:ext uri="{FF2B5EF4-FFF2-40B4-BE49-F238E27FC236}">
                <a16:creationId xmlns:a16="http://schemas.microsoft.com/office/drawing/2014/main" id="{483E7929-9010-4203-B58A-5835E7BA23B1}"/>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21" name="Line 4334">
            <a:extLst>
              <a:ext uri="{FF2B5EF4-FFF2-40B4-BE49-F238E27FC236}">
                <a16:creationId xmlns:a16="http://schemas.microsoft.com/office/drawing/2014/main" id="{4B7E7049-7370-4905-9E1D-90A546357B65}"/>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22" name="Line 4335">
            <a:extLst>
              <a:ext uri="{FF2B5EF4-FFF2-40B4-BE49-F238E27FC236}">
                <a16:creationId xmlns:a16="http://schemas.microsoft.com/office/drawing/2014/main" id="{FF369365-3105-4B8D-9014-DCAD782ADC3C}"/>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23" name="Line 4336">
            <a:extLst>
              <a:ext uri="{FF2B5EF4-FFF2-40B4-BE49-F238E27FC236}">
                <a16:creationId xmlns:a16="http://schemas.microsoft.com/office/drawing/2014/main" id="{E75ACAA1-ADA7-454A-8A33-DA3171939D02}"/>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24" name="Line 4337">
            <a:extLst>
              <a:ext uri="{FF2B5EF4-FFF2-40B4-BE49-F238E27FC236}">
                <a16:creationId xmlns:a16="http://schemas.microsoft.com/office/drawing/2014/main" id="{6B3682C9-706D-443D-A19E-B244B4D75193}"/>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25" name="Line 4338">
            <a:extLst>
              <a:ext uri="{FF2B5EF4-FFF2-40B4-BE49-F238E27FC236}">
                <a16:creationId xmlns:a16="http://schemas.microsoft.com/office/drawing/2014/main" id="{A4C5EC1D-EC5B-4D0C-80F3-A77FB06942DA}"/>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26" name="Line 4339">
            <a:extLst>
              <a:ext uri="{FF2B5EF4-FFF2-40B4-BE49-F238E27FC236}">
                <a16:creationId xmlns:a16="http://schemas.microsoft.com/office/drawing/2014/main" id="{502C118D-AC2E-4950-B2CF-65C9F0582935}"/>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27" name="Line 4340">
            <a:extLst>
              <a:ext uri="{FF2B5EF4-FFF2-40B4-BE49-F238E27FC236}">
                <a16:creationId xmlns:a16="http://schemas.microsoft.com/office/drawing/2014/main" id="{806430C1-822A-4314-9EC3-7647F075FE67}"/>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28" name="Line 4341">
            <a:extLst>
              <a:ext uri="{FF2B5EF4-FFF2-40B4-BE49-F238E27FC236}">
                <a16:creationId xmlns:a16="http://schemas.microsoft.com/office/drawing/2014/main" id="{D8F4ACC1-D4E9-4851-84D4-82EBA512767F}"/>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29" name="Line 4342">
            <a:extLst>
              <a:ext uri="{FF2B5EF4-FFF2-40B4-BE49-F238E27FC236}">
                <a16:creationId xmlns:a16="http://schemas.microsoft.com/office/drawing/2014/main" id="{557F6CB7-A388-4C0D-B3BF-F99F7F6EC1FC}"/>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30" name="Line 4343">
            <a:extLst>
              <a:ext uri="{FF2B5EF4-FFF2-40B4-BE49-F238E27FC236}">
                <a16:creationId xmlns:a16="http://schemas.microsoft.com/office/drawing/2014/main" id="{870BBC2F-411B-482D-9984-614853EF580D}"/>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31" name="Line 4344">
            <a:extLst>
              <a:ext uri="{FF2B5EF4-FFF2-40B4-BE49-F238E27FC236}">
                <a16:creationId xmlns:a16="http://schemas.microsoft.com/office/drawing/2014/main" id="{CDE4AE70-29BB-4950-9661-DFE58A550BDD}"/>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32" name="Line 4345">
            <a:extLst>
              <a:ext uri="{FF2B5EF4-FFF2-40B4-BE49-F238E27FC236}">
                <a16:creationId xmlns:a16="http://schemas.microsoft.com/office/drawing/2014/main" id="{1B1C0726-48E9-48BB-A5F4-40FDF90F2E6D}"/>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33" name="Line 4346">
            <a:extLst>
              <a:ext uri="{FF2B5EF4-FFF2-40B4-BE49-F238E27FC236}">
                <a16:creationId xmlns:a16="http://schemas.microsoft.com/office/drawing/2014/main" id="{29E3E5F7-4EE7-4E58-AD91-6B7977F360C3}"/>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34" name="Line 4347">
            <a:extLst>
              <a:ext uri="{FF2B5EF4-FFF2-40B4-BE49-F238E27FC236}">
                <a16:creationId xmlns:a16="http://schemas.microsoft.com/office/drawing/2014/main" id="{8FA06D0C-B5D6-45B7-990B-C9D5538531C3}"/>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35" name="Line 4348">
            <a:extLst>
              <a:ext uri="{FF2B5EF4-FFF2-40B4-BE49-F238E27FC236}">
                <a16:creationId xmlns:a16="http://schemas.microsoft.com/office/drawing/2014/main" id="{B8381AA9-2C77-4449-A6F0-E34EB05EDB57}"/>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36" name="Line 4349">
            <a:extLst>
              <a:ext uri="{FF2B5EF4-FFF2-40B4-BE49-F238E27FC236}">
                <a16:creationId xmlns:a16="http://schemas.microsoft.com/office/drawing/2014/main" id="{F42B4F24-993B-4A59-A7FC-1FD9B25BA5B1}"/>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37" name="Line 4350">
            <a:extLst>
              <a:ext uri="{FF2B5EF4-FFF2-40B4-BE49-F238E27FC236}">
                <a16:creationId xmlns:a16="http://schemas.microsoft.com/office/drawing/2014/main" id="{5ACA6578-A12A-4819-83F2-E4FFD2A3DF38}"/>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38" name="Line 4351">
            <a:extLst>
              <a:ext uri="{FF2B5EF4-FFF2-40B4-BE49-F238E27FC236}">
                <a16:creationId xmlns:a16="http://schemas.microsoft.com/office/drawing/2014/main" id="{837D86CA-6026-4647-8ADE-167B40685B8E}"/>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39" name="Line 4352">
            <a:extLst>
              <a:ext uri="{FF2B5EF4-FFF2-40B4-BE49-F238E27FC236}">
                <a16:creationId xmlns:a16="http://schemas.microsoft.com/office/drawing/2014/main" id="{346FAE4C-F03B-4987-9DAE-780C9A08753F}"/>
              </a:ext>
            </a:extLst>
          </p:cNvPr>
          <p:cNvSpPr>
            <a:spLocks noChangeShapeType="1"/>
          </p:cNvSpPr>
          <p:nvPr/>
        </p:nvSpPr>
        <p:spPr bwMode="auto">
          <a:xfrm flipV="1">
            <a:off x="4879975"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40" name="Rectangle 4353">
            <a:extLst>
              <a:ext uri="{FF2B5EF4-FFF2-40B4-BE49-F238E27FC236}">
                <a16:creationId xmlns:a16="http://schemas.microsoft.com/office/drawing/2014/main" id="{1C6CA4F9-CC7C-4093-8E53-88EAFB457C17}"/>
              </a:ext>
            </a:extLst>
          </p:cNvPr>
          <p:cNvSpPr>
            <a:spLocks noChangeArrowheads="1"/>
          </p:cNvSpPr>
          <p:nvPr/>
        </p:nvSpPr>
        <p:spPr bwMode="auto">
          <a:xfrm>
            <a:off x="4575175" y="2589213"/>
            <a:ext cx="611188" cy="409575"/>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5241" name="Group 4356">
            <a:extLst>
              <a:ext uri="{FF2B5EF4-FFF2-40B4-BE49-F238E27FC236}">
                <a16:creationId xmlns:a16="http://schemas.microsoft.com/office/drawing/2014/main" id="{C5D9511A-A09D-4348-AC5E-19AD76C1C6CC}"/>
              </a:ext>
            </a:extLst>
          </p:cNvPr>
          <p:cNvGrpSpPr>
            <a:grpSpLocks/>
          </p:cNvGrpSpPr>
          <p:nvPr/>
        </p:nvGrpSpPr>
        <p:grpSpPr bwMode="auto">
          <a:xfrm>
            <a:off x="5219700" y="2589213"/>
            <a:ext cx="615950" cy="414337"/>
            <a:chOff x="3288" y="1799"/>
            <a:chExt cx="388" cy="261"/>
          </a:xfrm>
        </p:grpSpPr>
        <p:sp>
          <p:nvSpPr>
            <p:cNvPr id="7668" name="Rectangle 4354">
              <a:extLst>
                <a:ext uri="{FF2B5EF4-FFF2-40B4-BE49-F238E27FC236}">
                  <a16:creationId xmlns:a16="http://schemas.microsoft.com/office/drawing/2014/main" id="{DDCF1C70-B334-4EAF-A770-6B8B633628DD}"/>
                </a:ext>
              </a:extLst>
            </p:cNvPr>
            <p:cNvSpPr>
              <a:spLocks noChangeArrowheads="1"/>
            </p:cNvSpPr>
            <p:nvPr/>
          </p:nvSpPr>
          <p:spPr bwMode="auto">
            <a:xfrm>
              <a:off x="3288" y="1799"/>
              <a:ext cx="388"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669" name="Rectangle 4355">
              <a:extLst>
                <a:ext uri="{FF2B5EF4-FFF2-40B4-BE49-F238E27FC236}">
                  <a16:creationId xmlns:a16="http://schemas.microsoft.com/office/drawing/2014/main" id="{92F84002-264A-43C0-A984-AFDD6B3F4063}"/>
                </a:ext>
              </a:extLst>
            </p:cNvPr>
            <p:cNvSpPr>
              <a:spLocks noChangeArrowheads="1"/>
            </p:cNvSpPr>
            <p:nvPr/>
          </p:nvSpPr>
          <p:spPr bwMode="auto">
            <a:xfrm>
              <a:off x="3288" y="1799"/>
              <a:ext cx="388"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5242" name="Group 4359">
            <a:extLst>
              <a:ext uri="{FF2B5EF4-FFF2-40B4-BE49-F238E27FC236}">
                <a16:creationId xmlns:a16="http://schemas.microsoft.com/office/drawing/2014/main" id="{E53D3795-3C38-415C-BA95-B7757D4216A9}"/>
              </a:ext>
            </a:extLst>
          </p:cNvPr>
          <p:cNvGrpSpPr>
            <a:grpSpLocks/>
          </p:cNvGrpSpPr>
          <p:nvPr/>
        </p:nvGrpSpPr>
        <p:grpSpPr bwMode="auto">
          <a:xfrm>
            <a:off x="5526088" y="2641600"/>
            <a:ext cx="46037" cy="150813"/>
            <a:chOff x="3481" y="1832"/>
            <a:chExt cx="29" cy="95"/>
          </a:xfrm>
        </p:grpSpPr>
        <p:sp>
          <p:nvSpPr>
            <p:cNvPr id="7666" name="Freeform 4357">
              <a:extLst>
                <a:ext uri="{FF2B5EF4-FFF2-40B4-BE49-F238E27FC236}">
                  <a16:creationId xmlns:a16="http://schemas.microsoft.com/office/drawing/2014/main" id="{8740552F-47EA-4F45-855F-483DDA3021DC}"/>
                </a:ext>
              </a:extLst>
            </p:cNvPr>
            <p:cNvSpPr>
              <a:spLocks/>
            </p:cNvSpPr>
            <p:nvPr/>
          </p:nvSpPr>
          <p:spPr bwMode="auto">
            <a:xfrm>
              <a:off x="3481" y="1832"/>
              <a:ext cx="29" cy="95"/>
            </a:xfrm>
            <a:custGeom>
              <a:avLst/>
              <a:gdLst>
                <a:gd name="T0" fmla="*/ 29 w 183"/>
                <a:gd name="T1" fmla="*/ 7 h 616"/>
                <a:gd name="T2" fmla="*/ 0 w 183"/>
                <a:gd name="T3" fmla="*/ 2 h 616"/>
                <a:gd name="T4" fmla="*/ 0 w 183"/>
                <a:gd name="T5" fmla="*/ 2 h 616"/>
                <a:gd name="T6" fmla="*/ 0 w 183"/>
                <a:gd name="T7" fmla="*/ 95 h 616"/>
                <a:gd name="T8" fmla="*/ 29 w 183"/>
                <a:gd name="T9" fmla="*/ 7 h 6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3" h="616">
                  <a:moveTo>
                    <a:pt x="183" y="46"/>
                  </a:moveTo>
                  <a:cubicBezTo>
                    <a:pt x="122" y="15"/>
                    <a:pt x="61" y="15"/>
                    <a:pt x="0" y="15"/>
                  </a:cubicBezTo>
                  <a:cubicBezTo>
                    <a:pt x="0" y="0"/>
                    <a:pt x="0" y="15"/>
                    <a:pt x="0" y="15"/>
                  </a:cubicBezTo>
                  <a:lnTo>
                    <a:pt x="0" y="616"/>
                  </a:lnTo>
                  <a:lnTo>
                    <a:pt x="183" y="46"/>
                  </a:lnTo>
                  <a:close/>
                </a:path>
              </a:pathLst>
            </a:custGeom>
            <a:solidFill>
              <a:srgbClr val="808080"/>
            </a:solidFill>
            <a:ln w="0">
              <a:solidFill>
                <a:srgbClr val="000000"/>
              </a:solidFill>
              <a:prstDash val="solid"/>
              <a:round/>
              <a:headEnd/>
              <a:tailEnd/>
            </a:ln>
          </p:spPr>
          <p:txBody>
            <a:bodyPr/>
            <a:lstStyle/>
            <a:p>
              <a:endParaRPr lang="en-GB"/>
            </a:p>
          </p:txBody>
        </p:sp>
        <p:sp>
          <p:nvSpPr>
            <p:cNvPr id="7667" name="Freeform 4358">
              <a:extLst>
                <a:ext uri="{FF2B5EF4-FFF2-40B4-BE49-F238E27FC236}">
                  <a16:creationId xmlns:a16="http://schemas.microsoft.com/office/drawing/2014/main" id="{B6070DAB-7E7F-4116-A200-188AB3B286D2}"/>
                </a:ext>
              </a:extLst>
            </p:cNvPr>
            <p:cNvSpPr>
              <a:spLocks/>
            </p:cNvSpPr>
            <p:nvPr/>
          </p:nvSpPr>
          <p:spPr bwMode="auto">
            <a:xfrm>
              <a:off x="3481" y="1832"/>
              <a:ext cx="29" cy="95"/>
            </a:xfrm>
            <a:custGeom>
              <a:avLst/>
              <a:gdLst>
                <a:gd name="T0" fmla="*/ 29 w 183"/>
                <a:gd name="T1" fmla="*/ 7 h 616"/>
                <a:gd name="T2" fmla="*/ 0 w 183"/>
                <a:gd name="T3" fmla="*/ 2 h 616"/>
                <a:gd name="T4" fmla="*/ 0 w 183"/>
                <a:gd name="T5" fmla="*/ 2 h 616"/>
                <a:gd name="T6" fmla="*/ 0 w 183"/>
                <a:gd name="T7" fmla="*/ 95 h 616"/>
                <a:gd name="T8" fmla="*/ 29 w 183"/>
                <a:gd name="T9" fmla="*/ 7 h 6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3" h="616">
                  <a:moveTo>
                    <a:pt x="183" y="46"/>
                  </a:moveTo>
                  <a:cubicBezTo>
                    <a:pt x="122" y="15"/>
                    <a:pt x="61" y="15"/>
                    <a:pt x="0" y="15"/>
                  </a:cubicBezTo>
                  <a:cubicBezTo>
                    <a:pt x="0" y="0"/>
                    <a:pt x="0" y="15"/>
                    <a:pt x="0" y="15"/>
                  </a:cubicBezTo>
                  <a:lnTo>
                    <a:pt x="0" y="616"/>
                  </a:lnTo>
                  <a:lnTo>
                    <a:pt x="183" y="46"/>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243" name="Group 4362">
            <a:extLst>
              <a:ext uri="{FF2B5EF4-FFF2-40B4-BE49-F238E27FC236}">
                <a16:creationId xmlns:a16="http://schemas.microsoft.com/office/drawing/2014/main" id="{8D0F39A5-3C34-4638-A9CD-371987A309C2}"/>
              </a:ext>
            </a:extLst>
          </p:cNvPr>
          <p:cNvGrpSpPr>
            <a:grpSpLocks/>
          </p:cNvGrpSpPr>
          <p:nvPr/>
        </p:nvGrpSpPr>
        <p:grpSpPr bwMode="auto">
          <a:xfrm>
            <a:off x="5526088" y="2652713"/>
            <a:ext cx="101600" cy="139700"/>
            <a:chOff x="3481" y="1839"/>
            <a:chExt cx="64" cy="88"/>
          </a:xfrm>
        </p:grpSpPr>
        <p:sp>
          <p:nvSpPr>
            <p:cNvPr id="7664" name="Freeform 4360">
              <a:extLst>
                <a:ext uri="{FF2B5EF4-FFF2-40B4-BE49-F238E27FC236}">
                  <a16:creationId xmlns:a16="http://schemas.microsoft.com/office/drawing/2014/main" id="{23492D3D-4259-4C26-98A0-2EF48AF2EBBB}"/>
                </a:ext>
              </a:extLst>
            </p:cNvPr>
            <p:cNvSpPr>
              <a:spLocks/>
            </p:cNvSpPr>
            <p:nvPr/>
          </p:nvSpPr>
          <p:spPr bwMode="auto">
            <a:xfrm>
              <a:off x="3481" y="1839"/>
              <a:ext cx="64" cy="88"/>
            </a:xfrm>
            <a:custGeom>
              <a:avLst/>
              <a:gdLst>
                <a:gd name="T0" fmla="*/ 64 w 416"/>
                <a:gd name="T1" fmla="*/ 19 h 572"/>
                <a:gd name="T2" fmla="*/ 28 w 416"/>
                <a:gd name="T3" fmla="*/ 0 h 572"/>
                <a:gd name="T4" fmla="*/ 0 w 416"/>
                <a:gd name="T5" fmla="*/ 88 h 572"/>
                <a:gd name="T6" fmla="*/ 64 w 416"/>
                <a:gd name="T7" fmla="*/ 19 h 5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16" h="572">
                  <a:moveTo>
                    <a:pt x="416" y="124"/>
                  </a:moveTo>
                  <a:cubicBezTo>
                    <a:pt x="355" y="62"/>
                    <a:pt x="277" y="15"/>
                    <a:pt x="185" y="0"/>
                  </a:cubicBezTo>
                  <a:lnTo>
                    <a:pt x="0" y="572"/>
                  </a:lnTo>
                  <a:lnTo>
                    <a:pt x="416" y="124"/>
                  </a:lnTo>
                  <a:close/>
                </a:path>
              </a:pathLst>
            </a:custGeom>
            <a:solidFill>
              <a:srgbClr val="C0C0C0"/>
            </a:solidFill>
            <a:ln w="0">
              <a:solidFill>
                <a:srgbClr val="000000"/>
              </a:solidFill>
              <a:prstDash val="solid"/>
              <a:round/>
              <a:headEnd/>
              <a:tailEnd/>
            </a:ln>
          </p:spPr>
          <p:txBody>
            <a:bodyPr/>
            <a:lstStyle/>
            <a:p>
              <a:endParaRPr lang="en-GB"/>
            </a:p>
          </p:txBody>
        </p:sp>
        <p:sp>
          <p:nvSpPr>
            <p:cNvPr id="7665" name="Freeform 4361">
              <a:extLst>
                <a:ext uri="{FF2B5EF4-FFF2-40B4-BE49-F238E27FC236}">
                  <a16:creationId xmlns:a16="http://schemas.microsoft.com/office/drawing/2014/main" id="{F6C4C703-6029-4BA1-969C-D61968AD8723}"/>
                </a:ext>
              </a:extLst>
            </p:cNvPr>
            <p:cNvSpPr>
              <a:spLocks/>
            </p:cNvSpPr>
            <p:nvPr/>
          </p:nvSpPr>
          <p:spPr bwMode="auto">
            <a:xfrm>
              <a:off x="3481" y="1839"/>
              <a:ext cx="64" cy="88"/>
            </a:xfrm>
            <a:custGeom>
              <a:avLst/>
              <a:gdLst>
                <a:gd name="T0" fmla="*/ 64 w 416"/>
                <a:gd name="T1" fmla="*/ 19 h 572"/>
                <a:gd name="T2" fmla="*/ 28 w 416"/>
                <a:gd name="T3" fmla="*/ 0 h 572"/>
                <a:gd name="T4" fmla="*/ 0 w 416"/>
                <a:gd name="T5" fmla="*/ 88 h 572"/>
                <a:gd name="T6" fmla="*/ 64 w 416"/>
                <a:gd name="T7" fmla="*/ 19 h 5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16" h="572">
                  <a:moveTo>
                    <a:pt x="416" y="124"/>
                  </a:moveTo>
                  <a:cubicBezTo>
                    <a:pt x="355" y="62"/>
                    <a:pt x="277" y="15"/>
                    <a:pt x="185" y="0"/>
                  </a:cubicBezTo>
                  <a:lnTo>
                    <a:pt x="0" y="572"/>
                  </a:lnTo>
                  <a:lnTo>
                    <a:pt x="416" y="124"/>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244" name="Group 4365">
            <a:extLst>
              <a:ext uri="{FF2B5EF4-FFF2-40B4-BE49-F238E27FC236}">
                <a16:creationId xmlns:a16="http://schemas.microsoft.com/office/drawing/2014/main" id="{8579EC61-5AD7-4066-A0F7-C71A5907167B}"/>
              </a:ext>
            </a:extLst>
          </p:cNvPr>
          <p:cNvGrpSpPr>
            <a:grpSpLocks/>
          </p:cNvGrpSpPr>
          <p:nvPr/>
        </p:nvGrpSpPr>
        <p:grpSpPr bwMode="auto">
          <a:xfrm>
            <a:off x="5526088" y="2682875"/>
            <a:ext cx="117475" cy="109538"/>
            <a:chOff x="3481" y="1858"/>
            <a:chExt cx="74" cy="69"/>
          </a:xfrm>
        </p:grpSpPr>
        <p:sp>
          <p:nvSpPr>
            <p:cNvPr id="7662" name="Freeform 4363">
              <a:extLst>
                <a:ext uri="{FF2B5EF4-FFF2-40B4-BE49-F238E27FC236}">
                  <a16:creationId xmlns:a16="http://schemas.microsoft.com/office/drawing/2014/main" id="{6489C261-9A2D-49F8-A7A9-7FF862B16567}"/>
                </a:ext>
              </a:extLst>
            </p:cNvPr>
            <p:cNvSpPr>
              <a:spLocks/>
            </p:cNvSpPr>
            <p:nvPr/>
          </p:nvSpPr>
          <p:spPr bwMode="auto">
            <a:xfrm>
              <a:off x="3481" y="1858"/>
              <a:ext cx="74" cy="69"/>
            </a:xfrm>
            <a:custGeom>
              <a:avLst/>
              <a:gdLst>
                <a:gd name="T0" fmla="*/ 74 w 477"/>
                <a:gd name="T1" fmla="*/ 10 h 450"/>
                <a:gd name="T2" fmla="*/ 65 w 477"/>
                <a:gd name="T3" fmla="*/ 0 h 450"/>
                <a:gd name="T4" fmla="*/ 0 w 477"/>
                <a:gd name="T5" fmla="*/ 69 h 450"/>
                <a:gd name="T6" fmla="*/ 74 w 477"/>
                <a:gd name="T7" fmla="*/ 10 h 45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7" h="450">
                  <a:moveTo>
                    <a:pt x="477" y="62"/>
                  </a:moveTo>
                  <a:cubicBezTo>
                    <a:pt x="462" y="47"/>
                    <a:pt x="431" y="16"/>
                    <a:pt x="416" y="0"/>
                  </a:cubicBezTo>
                  <a:lnTo>
                    <a:pt x="0" y="450"/>
                  </a:lnTo>
                  <a:lnTo>
                    <a:pt x="477" y="62"/>
                  </a:lnTo>
                  <a:close/>
                </a:path>
              </a:pathLst>
            </a:custGeom>
            <a:solidFill>
              <a:srgbClr val="000000"/>
            </a:solidFill>
            <a:ln w="0">
              <a:solidFill>
                <a:srgbClr val="000000"/>
              </a:solidFill>
              <a:prstDash val="solid"/>
              <a:round/>
              <a:headEnd/>
              <a:tailEnd/>
            </a:ln>
          </p:spPr>
          <p:txBody>
            <a:bodyPr/>
            <a:lstStyle/>
            <a:p>
              <a:endParaRPr lang="en-GB"/>
            </a:p>
          </p:txBody>
        </p:sp>
        <p:sp>
          <p:nvSpPr>
            <p:cNvPr id="7663" name="Freeform 4364">
              <a:extLst>
                <a:ext uri="{FF2B5EF4-FFF2-40B4-BE49-F238E27FC236}">
                  <a16:creationId xmlns:a16="http://schemas.microsoft.com/office/drawing/2014/main" id="{2D9A053E-0AEC-4148-A390-02C1A897FDE9}"/>
                </a:ext>
              </a:extLst>
            </p:cNvPr>
            <p:cNvSpPr>
              <a:spLocks/>
            </p:cNvSpPr>
            <p:nvPr/>
          </p:nvSpPr>
          <p:spPr bwMode="auto">
            <a:xfrm>
              <a:off x="3481" y="1858"/>
              <a:ext cx="74" cy="69"/>
            </a:xfrm>
            <a:custGeom>
              <a:avLst/>
              <a:gdLst>
                <a:gd name="T0" fmla="*/ 74 w 477"/>
                <a:gd name="T1" fmla="*/ 10 h 450"/>
                <a:gd name="T2" fmla="*/ 65 w 477"/>
                <a:gd name="T3" fmla="*/ 0 h 450"/>
                <a:gd name="T4" fmla="*/ 0 w 477"/>
                <a:gd name="T5" fmla="*/ 69 h 450"/>
                <a:gd name="T6" fmla="*/ 74 w 477"/>
                <a:gd name="T7" fmla="*/ 10 h 45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7" h="450">
                  <a:moveTo>
                    <a:pt x="477" y="62"/>
                  </a:moveTo>
                  <a:cubicBezTo>
                    <a:pt x="462" y="47"/>
                    <a:pt x="431" y="16"/>
                    <a:pt x="416" y="0"/>
                  </a:cubicBezTo>
                  <a:lnTo>
                    <a:pt x="0" y="450"/>
                  </a:lnTo>
                  <a:lnTo>
                    <a:pt x="477" y="62"/>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245" name="Group 4368">
            <a:extLst>
              <a:ext uri="{FF2B5EF4-FFF2-40B4-BE49-F238E27FC236}">
                <a16:creationId xmlns:a16="http://schemas.microsoft.com/office/drawing/2014/main" id="{CCD32007-FDFD-4789-97DB-43A52252B84B}"/>
              </a:ext>
            </a:extLst>
          </p:cNvPr>
          <p:cNvGrpSpPr>
            <a:grpSpLocks/>
          </p:cNvGrpSpPr>
          <p:nvPr/>
        </p:nvGrpSpPr>
        <p:grpSpPr bwMode="auto">
          <a:xfrm>
            <a:off x="5378450" y="2644775"/>
            <a:ext cx="298450" cy="298450"/>
            <a:chOff x="3388" y="1834"/>
            <a:chExt cx="188" cy="188"/>
          </a:xfrm>
        </p:grpSpPr>
        <p:sp>
          <p:nvSpPr>
            <p:cNvPr id="7660" name="Freeform 4366">
              <a:extLst>
                <a:ext uri="{FF2B5EF4-FFF2-40B4-BE49-F238E27FC236}">
                  <a16:creationId xmlns:a16="http://schemas.microsoft.com/office/drawing/2014/main" id="{B83E36AE-D9C5-4874-AA77-89F8D652FAF7}"/>
                </a:ext>
              </a:extLst>
            </p:cNvPr>
            <p:cNvSpPr>
              <a:spLocks/>
            </p:cNvSpPr>
            <p:nvPr/>
          </p:nvSpPr>
          <p:spPr bwMode="auto">
            <a:xfrm>
              <a:off x="3388" y="1834"/>
              <a:ext cx="188" cy="188"/>
            </a:xfrm>
            <a:custGeom>
              <a:avLst/>
              <a:gdLst>
                <a:gd name="T0" fmla="*/ 93 w 1222"/>
                <a:gd name="T1" fmla="*/ 0 h 1222"/>
                <a:gd name="T2" fmla="*/ 0 w 1222"/>
                <a:gd name="T3" fmla="*/ 93 h 1222"/>
                <a:gd name="T4" fmla="*/ 93 w 1222"/>
                <a:gd name="T5" fmla="*/ 188 h 1222"/>
                <a:gd name="T6" fmla="*/ 188 w 1222"/>
                <a:gd name="T7" fmla="*/ 93 h 1222"/>
                <a:gd name="T8" fmla="*/ 167 w 1222"/>
                <a:gd name="T9" fmla="*/ 33 h 1222"/>
                <a:gd name="T10" fmla="*/ 93 w 1222"/>
                <a:gd name="T11" fmla="*/ 93 h 1222"/>
                <a:gd name="T12" fmla="*/ 93 w 1222"/>
                <a:gd name="T13" fmla="*/ 0 h 12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22">
                  <a:moveTo>
                    <a:pt x="603" y="0"/>
                  </a:moveTo>
                  <a:cubicBezTo>
                    <a:pt x="263" y="0"/>
                    <a:pt x="0" y="263"/>
                    <a:pt x="0" y="603"/>
                  </a:cubicBezTo>
                  <a:cubicBezTo>
                    <a:pt x="0" y="943"/>
                    <a:pt x="263" y="1222"/>
                    <a:pt x="603" y="1222"/>
                  </a:cubicBezTo>
                  <a:cubicBezTo>
                    <a:pt x="944" y="1222"/>
                    <a:pt x="1222" y="943"/>
                    <a:pt x="1222" y="603"/>
                  </a:cubicBezTo>
                  <a:cubicBezTo>
                    <a:pt x="1207" y="464"/>
                    <a:pt x="1160" y="325"/>
                    <a:pt x="1083" y="216"/>
                  </a:cubicBezTo>
                  <a:lnTo>
                    <a:pt x="603" y="603"/>
                  </a:lnTo>
                  <a:lnTo>
                    <a:pt x="603" y="0"/>
                  </a:lnTo>
                  <a:close/>
                </a:path>
              </a:pathLst>
            </a:custGeom>
            <a:solidFill>
              <a:srgbClr val="FFFFFF"/>
            </a:solidFill>
            <a:ln w="0">
              <a:solidFill>
                <a:srgbClr val="000000"/>
              </a:solidFill>
              <a:prstDash val="solid"/>
              <a:round/>
              <a:headEnd/>
              <a:tailEnd/>
            </a:ln>
          </p:spPr>
          <p:txBody>
            <a:bodyPr/>
            <a:lstStyle/>
            <a:p>
              <a:endParaRPr lang="en-GB"/>
            </a:p>
          </p:txBody>
        </p:sp>
        <p:sp>
          <p:nvSpPr>
            <p:cNvPr id="7661" name="Freeform 4367">
              <a:extLst>
                <a:ext uri="{FF2B5EF4-FFF2-40B4-BE49-F238E27FC236}">
                  <a16:creationId xmlns:a16="http://schemas.microsoft.com/office/drawing/2014/main" id="{39D78AA9-1376-43C2-B7D3-C53CA92190B9}"/>
                </a:ext>
              </a:extLst>
            </p:cNvPr>
            <p:cNvSpPr>
              <a:spLocks/>
            </p:cNvSpPr>
            <p:nvPr/>
          </p:nvSpPr>
          <p:spPr bwMode="auto">
            <a:xfrm>
              <a:off x="3388" y="1834"/>
              <a:ext cx="188" cy="188"/>
            </a:xfrm>
            <a:custGeom>
              <a:avLst/>
              <a:gdLst>
                <a:gd name="T0" fmla="*/ 93 w 1222"/>
                <a:gd name="T1" fmla="*/ 0 h 1222"/>
                <a:gd name="T2" fmla="*/ 0 w 1222"/>
                <a:gd name="T3" fmla="*/ 93 h 1222"/>
                <a:gd name="T4" fmla="*/ 93 w 1222"/>
                <a:gd name="T5" fmla="*/ 188 h 1222"/>
                <a:gd name="T6" fmla="*/ 188 w 1222"/>
                <a:gd name="T7" fmla="*/ 93 h 1222"/>
                <a:gd name="T8" fmla="*/ 167 w 1222"/>
                <a:gd name="T9" fmla="*/ 33 h 1222"/>
                <a:gd name="T10" fmla="*/ 93 w 1222"/>
                <a:gd name="T11" fmla="*/ 93 h 1222"/>
                <a:gd name="T12" fmla="*/ 93 w 1222"/>
                <a:gd name="T13" fmla="*/ 0 h 12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22">
                  <a:moveTo>
                    <a:pt x="603" y="0"/>
                  </a:moveTo>
                  <a:cubicBezTo>
                    <a:pt x="263" y="0"/>
                    <a:pt x="0" y="263"/>
                    <a:pt x="0" y="603"/>
                  </a:cubicBezTo>
                  <a:cubicBezTo>
                    <a:pt x="0" y="943"/>
                    <a:pt x="263" y="1222"/>
                    <a:pt x="603" y="1222"/>
                  </a:cubicBezTo>
                  <a:cubicBezTo>
                    <a:pt x="944" y="1222"/>
                    <a:pt x="1222" y="943"/>
                    <a:pt x="1222" y="603"/>
                  </a:cubicBezTo>
                  <a:cubicBezTo>
                    <a:pt x="1207" y="464"/>
                    <a:pt x="1160" y="325"/>
                    <a:pt x="1083" y="216"/>
                  </a:cubicBezTo>
                  <a:lnTo>
                    <a:pt x="603" y="603"/>
                  </a:lnTo>
                  <a:lnTo>
                    <a:pt x="603"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5246" name="Line 4369">
            <a:extLst>
              <a:ext uri="{FF2B5EF4-FFF2-40B4-BE49-F238E27FC236}">
                <a16:creationId xmlns:a16="http://schemas.microsoft.com/office/drawing/2014/main" id="{29072BC3-9598-4644-99E1-255C73E89259}"/>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47" name="Line 4370">
            <a:extLst>
              <a:ext uri="{FF2B5EF4-FFF2-40B4-BE49-F238E27FC236}">
                <a16:creationId xmlns:a16="http://schemas.microsoft.com/office/drawing/2014/main" id="{5EEAE5B0-E7E9-42E4-8750-C1EE165A5DF6}"/>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48" name="Line 4371">
            <a:extLst>
              <a:ext uri="{FF2B5EF4-FFF2-40B4-BE49-F238E27FC236}">
                <a16:creationId xmlns:a16="http://schemas.microsoft.com/office/drawing/2014/main" id="{8363D925-799B-4554-8FFF-5CD7701E0AAA}"/>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49" name="Line 4372">
            <a:extLst>
              <a:ext uri="{FF2B5EF4-FFF2-40B4-BE49-F238E27FC236}">
                <a16:creationId xmlns:a16="http://schemas.microsoft.com/office/drawing/2014/main" id="{33940234-67FC-47C2-8BF7-9DCF3C160DF4}"/>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50" name="Line 4373">
            <a:extLst>
              <a:ext uri="{FF2B5EF4-FFF2-40B4-BE49-F238E27FC236}">
                <a16:creationId xmlns:a16="http://schemas.microsoft.com/office/drawing/2014/main" id="{419B9C32-DA6B-422E-BF7B-55D451350C70}"/>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51" name="Line 4374">
            <a:extLst>
              <a:ext uri="{FF2B5EF4-FFF2-40B4-BE49-F238E27FC236}">
                <a16:creationId xmlns:a16="http://schemas.microsoft.com/office/drawing/2014/main" id="{71B5F6AF-DB4E-40FA-ADAF-1BAAAEFE6A49}"/>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52" name="Line 4375">
            <a:extLst>
              <a:ext uri="{FF2B5EF4-FFF2-40B4-BE49-F238E27FC236}">
                <a16:creationId xmlns:a16="http://schemas.microsoft.com/office/drawing/2014/main" id="{0779B2F1-47CB-4A66-A59B-EED4683FE731}"/>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53" name="Line 4376">
            <a:extLst>
              <a:ext uri="{FF2B5EF4-FFF2-40B4-BE49-F238E27FC236}">
                <a16:creationId xmlns:a16="http://schemas.microsoft.com/office/drawing/2014/main" id="{CBE40E5D-FED2-46C4-ABF0-66470765E6C5}"/>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54" name="Line 4377">
            <a:extLst>
              <a:ext uri="{FF2B5EF4-FFF2-40B4-BE49-F238E27FC236}">
                <a16:creationId xmlns:a16="http://schemas.microsoft.com/office/drawing/2014/main" id="{EC562754-3E3C-4876-9F6A-7FA218995C46}"/>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55" name="Line 4378">
            <a:extLst>
              <a:ext uri="{FF2B5EF4-FFF2-40B4-BE49-F238E27FC236}">
                <a16:creationId xmlns:a16="http://schemas.microsoft.com/office/drawing/2014/main" id="{226318D3-681F-4DF0-91A6-B59373629158}"/>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56" name="Line 4379">
            <a:extLst>
              <a:ext uri="{FF2B5EF4-FFF2-40B4-BE49-F238E27FC236}">
                <a16:creationId xmlns:a16="http://schemas.microsoft.com/office/drawing/2014/main" id="{74D9CDB8-7BF1-454D-8FFD-100DEF6F6D35}"/>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57" name="Line 4380">
            <a:extLst>
              <a:ext uri="{FF2B5EF4-FFF2-40B4-BE49-F238E27FC236}">
                <a16:creationId xmlns:a16="http://schemas.microsoft.com/office/drawing/2014/main" id="{3485651B-8EC8-4EA2-BD9C-419B7DAE4DE7}"/>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58" name="Line 4381">
            <a:extLst>
              <a:ext uri="{FF2B5EF4-FFF2-40B4-BE49-F238E27FC236}">
                <a16:creationId xmlns:a16="http://schemas.microsoft.com/office/drawing/2014/main" id="{6CC353DD-7B99-444E-BE3E-9007AAA56336}"/>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59" name="Line 4382">
            <a:extLst>
              <a:ext uri="{FF2B5EF4-FFF2-40B4-BE49-F238E27FC236}">
                <a16:creationId xmlns:a16="http://schemas.microsoft.com/office/drawing/2014/main" id="{5CC94E13-19BE-4F59-A10D-A4E9896791A1}"/>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60" name="Line 4383">
            <a:extLst>
              <a:ext uri="{FF2B5EF4-FFF2-40B4-BE49-F238E27FC236}">
                <a16:creationId xmlns:a16="http://schemas.microsoft.com/office/drawing/2014/main" id="{88F6E31D-3A63-4D9A-899F-60ABFF098BCB}"/>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61" name="Line 4384">
            <a:extLst>
              <a:ext uri="{FF2B5EF4-FFF2-40B4-BE49-F238E27FC236}">
                <a16:creationId xmlns:a16="http://schemas.microsoft.com/office/drawing/2014/main" id="{070966E7-AFE1-4B76-B967-B7BF63A8C196}"/>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62" name="Line 4385">
            <a:extLst>
              <a:ext uri="{FF2B5EF4-FFF2-40B4-BE49-F238E27FC236}">
                <a16:creationId xmlns:a16="http://schemas.microsoft.com/office/drawing/2014/main" id="{F6B226AC-2B0F-4C24-88EF-5E0D7CCEA0A0}"/>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63" name="Line 4386">
            <a:extLst>
              <a:ext uri="{FF2B5EF4-FFF2-40B4-BE49-F238E27FC236}">
                <a16:creationId xmlns:a16="http://schemas.microsoft.com/office/drawing/2014/main" id="{49DA741B-EA47-43AE-8C60-DC8FD5D90E1C}"/>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64" name="Line 4387">
            <a:extLst>
              <a:ext uri="{FF2B5EF4-FFF2-40B4-BE49-F238E27FC236}">
                <a16:creationId xmlns:a16="http://schemas.microsoft.com/office/drawing/2014/main" id="{4CD49F8E-91FB-4CB8-9D75-45C5FDB386E3}"/>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65" name="Line 4388">
            <a:extLst>
              <a:ext uri="{FF2B5EF4-FFF2-40B4-BE49-F238E27FC236}">
                <a16:creationId xmlns:a16="http://schemas.microsoft.com/office/drawing/2014/main" id="{2834123F-743F-410D-B305-A9CE45757FC0}"/>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66" name="Line 4389">
            <a:extLst>
              <a:ext uri="{FF2B5EF4-FFF2-40B4-BE49-F238E27FC236}">
                <a16:creationId xmlns:a16="http://schemas.microsoft.com/office/drawing/2014/main" id="{3EFF298A-7C5F-4898-8CF1-B44475E78418}"/>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67" name="Line 4390">
            <a:extLst>
              <a:ext uri="{FF2B5EF4-FFF2-40B4-BE49-F238E27FC236}">
                <a16:creationId xmlns:a16="http://schemas.microsoft.com/office/drawing/2014/main" id="{D68A60E1-A739-4E7B-A5F5-CA8AAC86E076}"/>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68" name="Line 4391">
            <a:extLst>
              <a:ext uri="{FF2B5EF4-FFF2-40B4-BE49-F238E27FC236}">
                <a16:creationId xmlns:a16="http://schemas.microsoft.com/office/drawing/2014/main" id="{08797264-1C66-4B06-803F-212075906E37}"/>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69" name="Line 4392">
            <a:extLst>
              <a:ext uri="{FF2B5EF4-FFF2-40B4-BE49-F238E27FC236}">
                <a16:creationId xmlns:a16="http://schemas.microsoft.com/office/drawing/2014/main" id="{B591BBB3-6481-4947-BDA1-2D621D2D7A55}"/>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70" name="Line 4393">
            <a:extLst>
              <a:ext uri="{FF2B5EF4-FFF2-40B4-BE49-F238E27FC236}">
                <a16:creationId xmlns:a16="http://schemas.microsoft.com/office/drawing/2014/main" id="{F9452246-DDB1-47DC-93E4-DBE6A07DBEED}"/>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71" name="Line 4394">
            <a:extLst>
              <a:ext uri="{FF2B5EF4-FFF2-40B4-BE49-F238E27FC236}">
                <a16:creationId xmlns:a16="http://schemas.microsoft.com/office/drawing/2014/main" id="{AC071B72-A09C-4925-98B1-3B1871377580}"/>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72" name="Line 4395">
            <a:extLst>
              <a:ext uri="{FF2B5EF4-FFF2-40B4-BE49-F238E27FC236}">
                <a16:creationId xmlns:a16="http://schemas.microsoft.com/office/drawing/2014/main" id="{9AC9AED9-E73F-4A49-81C9-F63FD52B0B8B}"/>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73" name="Line 4396">
            <a:extLst>
              <a:ext uri="{FF2B5EF4-FFF2-40B4-BE49-F238E27FC236}">
                <a16:creationId xmlns:a16="http://schemas.microsoft.com/office/drawing/2014/main" id="{2A1F4AB1-BC8A-4F00-BD7C-09BE5B632B8E}"/>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74" name="Line 4397">
            <a:extLst>
              <a:ext uri="{FF2B5EF4-FFF2-40B4-BE49-F238E27FC236}">
                <a16:creationId xmlns:a16="http://schemas.microsoft.com/office/drawing/2014/main" id="{2ECB080B-8FA4-4B0E-97EC-1E22CA873BAC}"/>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75" name="Line 4398">
            <a:extLst>
              <a:ext uri="{FF2B5EF4-FFF2-40B4-BE49-F238E27FC236}">
                <a16:creationId xmlns:a16="http://schemas.microsoft.com/office/drawing/2014/main" id="{9896F182-BBAE-4B6B-983E-5B9E6EE211E7}"/>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76" name="Line 4399">
            <a:extLst>
              <a:ext uri="{FF2B5EF4-FFF2-40B4-BE49-F238E27FC236}">
                <a16:creationId xmlns:a16="http://schemas.microsoft.com/office/drawing/2014/main" id="{CBCE0CB4-9ABA-4A4B-A447-B3C1E5954C01}"/>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77" name="Line 4400">
            <a:extLst>
              <a:ext uri="{FF2B5EF4-FFF2-40B4-BE49-F238E27FC236}">
                <a16:creationId xmlns:a16="http://schemas.microsoft.com/office/drawing/2014/main" id="{153CAB38-A187-4619-94C2-AA61D56D30C7}"/>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78" name="Line 4401">
            <a:extLst>
              <a:ext uri="{FF2B5EF4-FFF2-40B4-BE49-F238E27FC236}">
                <a16:creationId xmlns:a16="http://schemas.microsoft.com/office/drawing/2014/main" id="{234501A3-1F0B-4297-8BE6-13D15AC61F12}"/>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79" name="Line 4402">
            <a:extLst>
              <a:ext uri="{FF2B5EF4-FFF2-40B4-BE49-F238E27FC236}">
                <a16:creationId xmlns:a16="http://schemas.microsoft.com/office/drawing/2014/main" id="{36E16CBD-A6E4-492D-8D8A-85CE9C564142}"/>
              </a:ext>
            </a:extLst>
          </p:cNvPr>
          <p:cNvSpPr>
            <a:spLocks noChangeShapeType="1"/>
          </p:cNvSpPr>
          <p:nvPr/>
        </p:nvSpPr>
        <p:spPr bwMode="auto">
          <a:xfrm flipV="1">
            <a:off x="5526088"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80" name="Rectangle 4403">
            <a:extLst>
              <a:ext uri="{FF2B5EF4-FFF2-40B4-BE49-F238E27FC236}">
                <a16:creationId xmlns:a16="http://schemas.microsoft.com/office/drawing/2014/main" id="{79823C48-7D10-4236-8BA0-DF530C35B672}"/>
              </a:ext>
            </a:extLst>
          </p:cNvPr>
          <p:cNvSpPr>
            <a:spLocks noChangeArrowheads="1"/>
          </p:cNvSpPr>
          <p:nvPr/>
        </p:nvSpPr>
        <p:spPr bwMode="auto">
          <a:xfrm>
            <a:off x="5219700" y="2589213"/>
            <a:ext cx="615950" cy="414337"/>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5281" name="Group 4406">
            <a:extLst>
              <a:ext uri="{FF2B5EF4-FFF2-40B4-BE49-F238E27FC236}">
                <a16:creationId xmlns:a16="http://schemas.microsoft.com/office/drawing/2014/main" id="{FEEAC770-F0CB-48ED-94F1-BCA764970EE8}"/>
              </a:ext>
            </a:extLst>
          </p:cNvPr>
          <p:cNvGrpSpPr>
            <a:grpSpLocks/>
          </p:cNvGrpSpPr>
          <p:nvPr/>
        </p:nvGrpSpPr>
        <p:grpSpPr bwMode="auto">
          <a:xfrm>
            <a:off x="5873750" y="2589213"/>
            <a:ext cx="614363" cy="414337"/>
            <a:chOff x="3700" y="1799"/>
            <a:chExt cx="387" cy="261"/>
          </a:xfrm>
        </p:grpSpPr>
        <p:sp>
          <p:nvSpPr>
            <p:cNvPr id="7658" name="Rectangle 4404">
              <a:extLst>
                <a:ext uri="{FF2B5EF4-FFF2-40B4-BE49-F238E27FC236}">
                  <a16:creationId xmlns:a16="http://schemas.microsoft.com/office/drawing/2014/main" id="{9B27B3F9-30D1-44DC-B84B-8D577C201F8C}"/>
                </a:ext>
              </a:extLst>
            </p:cNvPr>
            <p:cNvSpPr>
              <a:spLocks noChangeArrowheads="1"/>
            </p:cNvSpPr>
            <p:nvPr/>
          </p:nvSpPr>
          <p:spPr bwMode="auto">
            <a:xfrm>
              <a:off x="3700" y="1799"/>
              <a:ext cx="387"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659" name="Rectangle 4405">
              <a:extLst>
                <a:ext uri="{FF2B5EF4-FFF2-40B4-BE49-F238E27FC236}">
                  <a16:creationId xmlns:a16="http://schemas.microsoft.com/office/drawing/2014/main" id="{80A4E64E-07A8-45AA-A1F3-A10FBFF071DB}"/>
                </a:ext>
              </a:extLst>
            </p:cNvPr>
            <p:cNvSpPr>
              <a:spLocks noChangeArrowheads="1"/>
            </p:cNvSpPr>
            <p:nvPr/>
          </p:nvSpPr>
          <p:spPr bwMode="auto">
            <a:xfrm>
              <a:off x="3700" y="1799"/>
              <a:ext cx="387"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5282" name="Group 4409">
            <a:extLst>
              <a:ext uri="{FF2B5EF4-FFF2-40B4-BE49-F238E27FC236}">
                <a16:creationId xmlns:a16="http://schemas.microsoft.com/office/drawing/2014/main" id="{2A550B65-5E98-401A-BEEA-6FBE5FEFC745}"/>
              </a:ext>
            </a:extLst>
          </p:cNvPr>
          <p:cNvGrpSpPr>
            <a:grpSpLocks/>
          </p:cNvGrpSpPr>
          <p:nvPr/>
        </p:nvGrpSpPr>
        <p:grpSpPr bwMode="auto">
          <a:xfrm>
            <a:off x="6178550" y="2641600"/>
            <a:ext cx="26988" cy="150813"/>
            <a:chOff x="3892" y="1832"/>
            <a:chExt cx="17" cy="95"/>
          </a:xfrm>
        </p:grpSpPr>
        <p:sp>
          <p:nvSpPr>
            <p:cNvPr id="7656" name="Freeform 4407">
              <a:extLst>
                <a:ext uri="{FF2B5EF4-FFF2-40B4-BE49-F238E27FC236}">
                  <a16:creationId xmlns:a16="http://schemas.microsoft.com/office/drawing/2014/main" id="{6DCACAEC-B730-4E07-B15B-38002C52C532}"/>
                </a:ext>
              </a:extLst>
            </p:cNvPr>
            <p:cNvSpPr>
              <a:spLocks/>
            </p:cNvSpPr>
            <p:nvPr/>
          </p:nvSpPr>
          <p:spPr bwMode="auto">
            <a:xfrm>
              <a:off x="3892" y="1832"/>
              <a:ext cx="17" cy="95"/>
            </a:xfrm>
            <a:custGeom>
              <a:avLst/>
              <a:gdLst>
                <a:gd name="T0" fmla="*/ 17 w 111"/>
                <a:gd name="T1" fmla="*/ 2 h 616"/>
                <a:gd name="T2" fmla="*/ 0 w 111"/>
                <a:gd name="T3" fmla="*/ 2 h 616"/>
                <a:gd name="T4" fmla="*/ 0 w 111"/>
                <a:gd name="T5" fmla="*/ 2 h 616"/>
                <a:gd name="T6" fmla="*/ 0 w 111"/>
                <a:gd name="T7" fmla="*/ 95 h 616"/>
                <a:gd name="T8" fmla="*/ 17 w 111"/>
                <a:gd name="T9" fmla="*/ 2 h 6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1" h="616">
                  <a:moveTo>
                    <a:pt x="111" y="15"/>
                  </a:moveTo>
                  <a:cubicBezTo>
                    <a:pt x="64" y="15"/>
                    <a:pt x="32" y="15"/>
                    <a:pt x="0" y="15"/>
                  </a:cubicBezTo>
                  <a:cubicBezTo>
                    <a:pt x="0" y="0"/>
                    <a:pt x="0" y="15"/>
                    <a:pt x="0" y="15"/>
                  </a:cubicBezTo>
                  <a:lnTo>
                    <a:pt x="0" y="616"/>
                  </a:lnTo>
                  <a:lnTo>
                    <a:pt x="111" y="15"/>
                  </a:lnTo>
                  <a:close/>
                </a:path>
              </a:pathLst>
            </a:custGeom>
            <a:solidFill>
              <a:srgbClr val="808080"/>
            </a:solidFill>
            <a:ln w="0">
              <a:solidFill>
                <a:srgbClr val="000000"/>
              </a:solidFill>
              <a:prstDash val="solid"/>
              <a:round/>
              <a:headEnd/>
              <a:tailEnd/>
            </a:ln>
          </p:spPr>
          <p:txBody>
            <a:bodyPr/>
            <a:lstStyle/>
            <a:p>
              <a:endParaRPr lang="en-GB"/>
            </a:p>
          </p:txBody>
        </p:sp>
        <p:sp>
          <p:nvSpPr>
            <p:cNvPr id="7657" name="Freeform 4408">
              <a:extLst>
                <a:ext uri="{FF2B5EF4-FFF2-40B4-BE49-F238E27FC236}">
                  <a16:creationId xmlns:a16="http://schemas.microsoft.com/office/drawing/2014/main" id="{EE487486-AA73-46AE-8322-F2088606CA25}"/>
                </a:ext>
              </a:extLst>
            </p:cNvPr>
            <p:cNvSpPr>
              <a:spLocks/>
            </p:cNvSpPr>
            <p:nvPr/>
          </p:nvSpPr>
          <p:spPr bwMode="auto">
            <a:xfrm>
              <a:off x="3892" y="1832"/>
              <a:ext cx="17" cy="95"/>
            </a:xfrm>
            <a:custGeom>
              <a:avLst/>
              <a:gdLst>
                <a:gd name="T0" fmla="*/ 17 w 111"/>
                <a:gd name="T1" fmla="*/ 2 h 616"/>
                <a:gd name="T2" fmla="*/ 0 w 111"/>
                <a:gd name="T3" fmla="*/ 2 h 616"/>
                <a:gd name="T4" fmla="*/ 0 w 111"/>
                <a:gd name="T5" fmla="*/ 2 h 616"/>
                <a:gd name="T6" fmla="*/ 0 w 111"/>
                <a:gd name="T7" fmla="*/ 95 h 616"/>
                <a:gd name="T8" fmla="*/ 17 w 111"/>
                <a:gd name="T9" fmla="*/ 2 h 6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1" h="616">
                  <a:moveTo>
                    <a:pt x="111" y="15"/>
                  </a:moveTo>
                  <a:cubicBezTo>
                    <a:pt x="64" y="15"/>
                    <a:pt x="32" y="15"/>
                    <a:pt x="0" y="15"/>
                  </a:cubicBezTo>
                  <a:cubicBezTo>
                    <a:pt x="0" y="0"/>
                    <a:pt x="0" y="15"/>
                    <a:pt x="0" y="15"/>
                  </a:cubicBezTo>
                  <a:lnTo>
                    <a:pt x="0" y="616"/>
                  </a:lnTo>
                  <a:lnTo>
                    <a:pt x="111" y="15"/>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283" name="Group 4412">
            <a:extLst>
              <a:ext uri="{FF2B5EF4-FFF2-40B4-BE49-F238E27FC236}">
                <a16:creationId xmlns:a16="http://schemas.microsoft.com/office/drawing/2014/main" id="{272BDA8B-E0CD-4C76-9336-D1922FCE49B1}"/>
              </a:ext>
            </a:extLst>
          </p:cNvPr>
          <p:cNvGrpSpPr>
            <a:grpSpLocks/>
          </p:cNvGrpSpPr>
          <p:nvPr/>
        </p:nvGrpSpPr>
        <p:grpSpPr bwMode="auto">
          <a:xfrm>
            <a:off x="6178550" y="2644775"/>
            <a:ext cx="133350" cy="147638"/>
            <a:chOff x="3892" y="1834"/>
            <a:chExt cx="84" cy="93"/>
          </a:xfrm>
        </p:grpSpPr>
        <p:sp>
          <p:nvSpPr>
            <p:cNvPr id="7654" name="Freeform 4410">
              <a:extLst>
                <a:ext uri="{FF2B5EF4-FFF2-40B4-BE49-F238E27FC236}">
                  <a16:creationId xmlns:a16="http://schemas.microsoft.com/office/drawing/2014/main" id="{33FF3635-0D47-41DE-A4F3-E38981AA1ABB}"/>
                </a:ext>
              </a:extLst>
            </p:cNvPr>
            <p:cNvSpPr>
              <a:spLocks/>
            </p:cNvSpPr>
            <p:nvPr/>
          </p:nvSpPr>
          <p:spPr bwMode="auto">
            <a:xfrm>
              <a:off x="3892" y="1834"/>
              <a:ext cx="84" cy="93"/>
            </a:xfrm>
            <a:custGeom>
              <a:avLst/>
              <a:gdLst>
                <a:gd name="T0" fmla="*/ 84 w 545"/>
                <a:gd name="T1" fmla="*/ 48 h 605"/>
                <a:gd name="T2" fmla="*/ 17 w 545"/>
                <a:gd name="T3" fmla="*/ 0 h 605"/>
                <a:gd name="T4" fmla="*/ 0 w 545"/>
                <a:gd name="T5" fmla="*/ 93 h 605"/>
                <a:gd name="T6" fmla="*/ 84 w 545"/>
                <a:gd name="T7" fmla="*/ 48 h 6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45" h="605">
                  <a:moveTo>
                    <a:pt x="545" y="310"/>
                  </a:moveTo>
                  <a:cubicBezTo>
                    <a:pt x="451" y="139"/>
                    <a:pt x="280" y="31"/>
                    <a:pt x="109" y="0"/>
                  </a:cubicBezTo>
                  <a:lnTo>
                    <a:pt x="0" y="605"/>
                  </a:lnTo>
                  <a:lnTo>
                    <a:pt x="545" y="310"/>
                  </a:lnTo>
                  <a:close/>
                </a:path>
              </a:pathLst>
            </a:custGeom>
            <a:solidFill>
              <a:srgbClr val="C0C0C0"/>
            </a:solidFill>
            <a:ln w="0">
              <a:solidFill>
                <a:srgbClr val="000000"/>
              </a:solidFill>
              <a:prstDash val="solid"/>
              <a:round/>
              <a:headEnd/>
              <a:tailEnd/>
            </a:ln>
          </p:spPr>
          <p:txBody>
            <a:bodyPr/>
            <a:lstStyle/>
            <a:p>
              <a:endParaRPr lang="en-GB"/>
            </a:p>
          </p:txBody>
        </p:sp>
        <p:sp>
          <p:nvSpPr>
            <p:cNvPr id="7655" name="Freeform 4411">
              <a:extLst>
                <a:ext uri="{FF2B5EF4-FFF2-40B4-BE49-F238E27FC236}">
                  <a16:creationId xmlns:a16="http://schemas.microsoft.com/office/drawing/2014/main" id="{B19C062E-7F36-44BE-A1D4-187E5912C817}"/>
                </a:ext>
              </a:extLst>
            </p:cNvPr>
            <p:cNvSpPr>
              <a:spLocks/>
            </p:cNvSpPr>
            <p:nvPr/>
          </p:nvSpPr>
          <p:spPr bwMode="auto">
            <a:xfrm>
              <a:off x="3892" y="1834"/>
              <a:ext cx="84" cy="93"/>
            </a:xfrm>
            <a:custGeom>
              <a:avLst/>
              <a:gdLst>
                <a:gd name="T0" fmla="*/ 84 w 545"/>
                <a:gd name="T1" fmla="*/ 48 h 605"/>
                <a:gd name="T2" fmla="*/ 17 w 545"/>
                <a:gd name="T3" fmla="*/ 0 h 605"/>
                <a:gd name="T4" fmla="*/ 0 w 545"/>
                <a:gd name="T5" fmla="*/ 93 h 605"/>
                <a:gd name="T6" fmla="*/ 84 w 545"/>
                <a:gd name="T7" fmla="*/ 48 h 6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45" h="605">
                  <a:moveTo>
                    <a:pt x="545" y="310"/>
                  </a:moveTo>
                  <a:cubicBezTo>
                    <a:pt x="451" y="139"/>
                    <a:pt x="280" y="31"/>
                    <a:pt x="109" y="0"/>
                  </a:cubicBezTo>
                  <a:lnTo>
                    <a:pt x="0" y="605"/>
                  </a:lnTo>
                  <a:lnTo>
                    <a:pt x="545" y="31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284" name="Group 4415">
            <a:extLst>
              <a:ext uri="{FF2B5EF4-FFF2-40B4-BE49-F238E27FC236}">
                <a16:creationId xmlns:a16="http://schemas.microsoft.com/office/drawing/2014/main" id="{0EED45C4-95BD-4B59-85CC-C8ECBBA4E379}"/>
              </a:ext>
            </a:extLst>
          </p:cNvPr>
          <p:cNvGrpSpPr>
            <a:grpSpLocks/>
          </p:cNvGrpSpPr>
          <p:nvPr/>
        </p:nvGrpSpPr>
        <p:grpSpPr bwMode="auto">
          <a:xfrm>
            <a:off x="6178550" y="2720975"/>
            <a:ext cx="147638" cy="71438"/>
            <a:chOff x="3892" y="1882"/>
            <a:chExt cx="93" cy="45"/>
          </a:xfrm>
        </p:grpSpPr>
        <p:sp>
          <p:nvSpPr>
            <p:cNvPr id="7652" name="Freeform 4413">
              <a:extLst>
                <a:ext uri="{FF2B5EF4-FFF2-40B4-BE49-F238E27FC236}">
                  <a16:creationId xmlns:a16="http://schemas.microsoft.com/office/drawing/2014/main" id="{2275C49C-E789-47AF-869A-EEDD3FF401EB}"/>
                </a:ext>
              </a:extLst>
            </p:cNvPr>
            <p:cNvSpPr>
              <a:spLocks/>
            </p:cNvSpPr>
            <p:nvPr/>
          </p:nvSpPr>
          <p:spPr bwMode="auto">
            <a:xfrm>
              <a:off x="3892" y="1882"/>
              <a:ext cx="93" cy="45"/>
            </a:xfrm>
            <a:custGeom>
              <a:avLst/>
              <a:gdLst>
                <a:gd name="T0" fmla="*/ 93 w 606"/>
                <a:gd name="T1" fmla="*/ 24 h 294"/>
                <a:gd name="T2" fmla="*/ 83 w 606"/>
                <a:gd name="T3" fmla="*/ 0 h 294"/>
                <a:gd name="T4" fmla="*/ 0 w 606"/>
                <a:gd name="T5" fmla="*/ 45 h 294"/>
                <a:gd name="T6" fmla="*/ 93 w 606"/>
                <a:gd name="T7" fmla="*/ 24 h 29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6" h="294">
                  <a:moveTo>
                    <a:pt x="606" y="155"/>
                  </a:moveTo>
                  <a:cubicBezTo>
                    <a:pt x="590" y="108"/>
                    <a:pt x="559" y="46"/>
                    <a:pt x="544" y="0"/>
                  </a:cubicBezTo>
                  <a:lnTo>
                    <a:pt x="0" y="294"/>
                  </a:lnTo>
                  <a:lnTo>
                    <a:pt x="606" y="155"/>
                  </a:lnTo>
                  <a:close/>
                </a:path>
              </a:pathLst>
            </a:custGeom>
            <a:solidFill>
              <a:srgbClr val="000000"/>
            </a:solidFill>
            <a:ln w="0">
              <a:solidFill>
                <a:srgbClr val="000000"/>
              </a:solidFill>
              <a:prstDash val="solid"/>
              <a:round/>
              <a:headEnd/>
              <a:tailEnd/>
            </a:ln>
          </p:spPr>
          <p:txBody>
            <a:bodyPr/>
            <a:lstStyle/>
            <a:p>
              <a:endParaRPr lang="en-GB"/>
            </a:p>
          </p:txBody>
        </p:sp>
        <p:sp>
          <p:nvSpPr>
            <p:cNvPr id="7653" name="Freeform 4414">
              <a:extLst>
                <a:ext uri="{FF2B5EF4-FFF2-40B4-BE49-F238E27FC236}">
                  <a16:creationId xmlns:a16="http://schemas.microsoft.com/office/drawing/2014/main" id="{CFD0AFFF-0793-4F4F-BE24-E4885DF1BF99}"/>
                </a:ext>
              </a:extLst>
            </p:cNvPr>
            <p:cNvSpPr>
              <a:spLocks/>
            </p:cNvSpPr>
            <p:nvPr/>
          </p:nvSpPr>
          <p:spPr bwMode="auto">
            <a:xfrm>
              <a:off x="3892" y="1882"/>
              <a:ext cx="93" cy="45"/>
            </a:xfrm>
            <a:custGeom>
              <a:avLst/>
              <a:gdLst>
                <a:gd name="T0" fmla="*/ 93 w 606"/>
                <a:gd name="T1" fmla="*/ 24 h 294"/>
                <a:gd name="T2" fmla="*/ 83 w 606"/>
                <a:gd name="T3" fmla="*/ 0 h 294"/>
                <a:gd name="T4" fmla="*/ 0 w 606"/>
                <a:gd name="T5" fmla="*/ 45 h 294"/>
                <a:gd name="T6" fmla="*/ 93 w 606"/>
                <a:gd name="T7" fmla="*/ 24 h 29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6" h="294">
                  <a:moveTo>
                    <a:pt x="606" y="155"/>
                  </a:moveTo>
                  <a:cubicBezTo>
                    <a:pt x="590" y="108"/>
                    <a:pt x="559" y="46"/>
                    <a:pt x="544" y="0"/>
                  </a:cubicBezTo>
                  <a:lnTo>
                    <a:pt x="0" y="294"/>
                  </a:lnTo>
                  <a:lnTo>
                    <a:pt x="606" y="155"/>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285" name="Group 4418">
            <a:extLst>
              <a:ext uri="{FF2B5EF4-FFF2-40B4-BE49-F238E27FC236}">
                <a16:creationId xmlns:a16="http://schemas.microsoft.com/office/drawing/2014/main" id="{CD49AB0E-839E-4C50-ABE8-0F0EE646EA09}"/>
              </a:ext>
            </a:extLst>
          </p:cNvPr>
          <p:cNvGrpSpPr>
            <a:grpSpLocks/>
          </p:cNvGrpSpPr>
          <p:nvPr/>
        </p:nvGrpSpPr>
        <p:grpSpPr bwMode="auto">
          <a:xfrm>
            <a:off x="6032500" y="2644775"/>
            <a:ext cx="298450" cy="298450"/>
            <a:chOff x="3800" y="1834"/>
            <a:chExt cx="188" cy="188"/>
          </a:xfrm>
        </p:grpSpPr>
        <p:sp>
          <p:nvSpPr>
            <p:cNvPr id="7650" name="Freeform 4416">
              <a:extLst>
                <a:ext uri="{FF2B5EF4-FFF2-40B4-BE49-F238E27FC236}">
                  <a16:creationId xmlns:a16="http://schemas.microsoft.com/office/drawing/2014/main" id="{5C797430-AF99-47E5-AD6D-0226595DD6C3}"/>
                </a:ext>
              </a:extLst>
            </p:cNvPr>
            <p:cNvSpPr>
              <a:spLocks/>
            </p:cNvSpPr>
            <p:nvPr/>
          </p:nvSpPr>
          <p:spPr bwMode="auto">
            <a:xfrm>
              <a:off x="3800" y="1834"/>
              <a:ext cx="188" cy="188"/>
            </a:xfrm>
            <a:custGeom>
              <a:avLst/>
              <a:gdLst>
                <a:gd name="T0" fmla="*/ 93 w 1222"/>
                <a:gd name="T1" fmla="*/ 0 h 1222"/>
                <a:gd name="T2" fmla="*/ 0 w 1222"/>
                <a:gd name="T3" fmla="*/ 93 h 1222"/>
                <a:gd name="T4" fmla="*/ 93 w 1222"/>
                <a:gd name="T5" fmla="*/ 188 h 1222"/>
                <a:gd name="T6" fmla="*/ 188 w 1222"/>
                <a:gd name="T7" fmla="*/ 93 h 1222"/>
                <a:gd name="T8" fmla="*/ 186 w 1222"/>
                <a:gd name="T9" fmla="*/ 71 h 1222"/>
                <a:gd name="T10" fmla="*/ 93 w 1222"/>
                <a:gd name="T11" fmla="*/ 93 h 1222"/>
                <a:gd name="T12" fmla="*/ 93 w 1222"/>
                <a:gd name="T13" fmla="*/ 0 h 12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22">
                  <a:moveTo>
                    <a:pt x="604" y="0"/>
                  </a:moveTo>
                  <a:cubicBezTo>
                    <a:pt x="263" y="0"/>
                    <a:pt x="0" y="263"/>
                    <a:pt x="0" y="603"/>
                  </a:cubicBezTo>
                  <a:cubicBezTo>
                    <a:pt x="0" y="943"/>
                    <a:pt x="263" y="1222"/>
                    <a:pt x="604" y="1222"/>
                  </a:cubicBezTo>
                  <a:cubicBezTo>
                    <a:pt x="944" y="1222"/>
                    <a:pt x="1222" y="943"/>
                    <a:pt x="1222" y="603"/>
                  </a:cubicBezTo>
                  <a:cubicBezTo>
                    <a:pt x="1207" y="557"/>
                    <a:pt x="1207" y="510"/>
                    <a:pt x="1207" y="464"/>
                  </a:cubicBezTo>
                  <a:lnTo>
                    <a:pt x="604" y="603"/>
                  </a:lnTo>
                  <a:lnTo>
                    <a:pt x="604" y="0"/>
                  </a:lnTo>
                  <a:close/>
                </a:path>
              </a:pathLst>
            </a:custGeom>
            <a:solidFill>
              <a:srgbClr val="FFFFFF"/>
            </a:solidFill>
            <a:ln w="0">
              <a:solidFill>
                <a:srgbClr val="000000"/>
              </a:solidFill>
              <a:prstDash val="solid"/>
              <a:round/>
              <a:headEnd/>
              <a:tailEnd/>
            </a:ln>
          </p:spPr>
          <p:txBody>
            <a:bodyPr/>
            <a:lstStyle/>
            <a:p>
              <a:endParaRPr lang="en-GB"/>
            </a:p>
          </p:txBody>
        </p:sp>
        <p:sp>
          <p:nvSpPr>
            <p:cNvPr id="7651" name="Freeform 4417">
              <a:extLst>
                <a:ext uri="{FF2B5EF4-FFF2-40B4-BE49-F238E27FC236}">
                  <a16:creationId xmlns:a16="http://schemas.microsoft.com/office/drawing/2014/main" id="{3C0A6FFC-FDB8-4233-B127-23C09663A790}"/>
                </a:ext>
              </a:extLst>
            </p:cNvPr>
            <p:cNvSpPr>
              <a:spLocks/>
            </p:cNvSpPr>
            <p:nvPr/>
          </p:nvSpPr>
          <p:spPr bwMode="auto">
            <a:xfrm>
              <a:off x="3800" y="1834"/>
              <a:ext cx="188" cy="188"/>
            </a:xfrm>
            <a:custGeom>
              <a:avLst/>
              <a:gdLst>
                <a:gd name="T0" fmla="*/ 93 w 1222"/>
                <a:gd name="T1" fmla="*/ 0 h 1222"/>
                <a:gd name="T2" fmla="*/ 0 w 1222"/>
                <a:gd name="T3" fmla="*/ 93 h 1222"/>
                <a:gd name="T4" fmla="*/ 93 w 1222"/>
                <a:gd name="T5" fmla="*/ 188 h 1222"/>
                <a:gd name="T6" fmla="*/ 188 w 1222"/>
                <a:gd name="T7" fmla="*/ 93 h 1222"/>
                <a:gd name="T8" fmla="*/ 186 w 1222"/>
                <a:gd name="T9" fmla="*/ 71 h 1222"/>
                <a:gd name="T10" fmla="*/ 93 w 1222"/>
                <a:gd name="T11" fmla="*/ 93 h 1222"/>
                <a:gd name="T12" fmla="*/ 93 w 1222"/>
                <a:gd name="T13" fmla="*/ 0 h 12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22">
                  <a:moveTo>
                    <a:pt x="604" y="0"/>
                  </a:moveTo>
                  <a:cubicBezTo>
                    <a:pt x="263" y="0"/>
                    <a:pt x="0" y="263"/>
                    <a:pt x="0" y="603"/>
                  </a:cubicBezTo>
                  <a:cubicBezTo>
                    <a:pt x="0" y="943"/>
                    <a:pt x="263" y="1222"/>
                    <a:pt x="604" y="1222"/>
                  </a:cubicBezTo>
                  <a:cubicBezTo>
                    <a:pt x="944" y="1222"/>
                    <a:pt x="1222" y="943"/>
                    <a:pt x="1222" y="603"/>
                  </a:cubicBezTo>
                  <a:cubicBezTo>
                    <a:pt x="1207" y="557"/>
                    <a:pt x="1207" y="510"/>
                    <a:pt x="1207" y="464"/>
                  </a:cubicBezTo>
                  <a:lnTo>
                    <a:pt x="604" y="603"/>
                  </a:lnTo>
                  <a:lnTo>
                    <a:pt x="604"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5286" name="Line 4419">
            <a:extLst>
              <a:ext uri="{FF2B5EF4-FFF2-40B4-BE49-F238E27FC236}">
                <a16:creationId xmlns:a16="http://schemas.microsoft.com/office/drawing/2014/main" id="{4EE9B5D0-1340-423F-8A64-8E00203C72AC}"/>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87" name="Line 4420">
            <a:extLst>
              <a:ext uri="{FF2B5EF4-FFF2-40B4-BE49-F238E27FC236}">
                <a16:creationId xmlns:a16="http://schemas.microsoft.com/office/drawing/2014/main" id="{DF50C1F3-9831-417A-BEC9-765F391C619A}"/>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88" name="Line 4421">
            <a:extLst>
              <a:ext uri="{FF2B5EF4-FFF2-40B4-BE49-F238E27FC236}">
                <a16:creationId xmlns:a16="http://schemas.microsoft.com/office/drawing/2014/main" id="{452EC3C8-95DC-48C1-8B48-BC1232E60DDB}"/>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89" name="Line 4422">
            <a:extLst>
              <a:ext uri="{FF2B5EF4-FFF2-40B4-BE49-F238E27FC236}">
                <a16:creationId xmlns:a16="http://schemas.microsoft.com/office/drawing/2014/main" id="{0E6D803B-CEEB-4451-AF0E-8936D6C96D22}"/>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90" name="Line 4423">
            <a:extLst>
              <a:ext uri="{FF2B5EF4-FFF2-40B4-BE49-F238E27FC236}">
                <a16:creationId xmlns:a16="http://schemas.microsoft.com/office/drawing/2014/main" id="{17F3EB6B-33DC-4B36-80A1-8391A407F0D4}"/>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91" name="Line 4424">
            <a:extLst>
              <a:ext uri="{FF2B5EF4-FFF2-40B4-BE49-F238E27FC236}">
                <a16:creationId xmlns:a16="http://schemas.microsoft.com/office/drawing/2014/main" id="{FA023FCC-4EFC-41A5-81A9-FFEA81688ECB}"/>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92" name="Line 4425">
            <a:extLst>
              <a:ext uri="{FF2B5EF4-FFF2-40B4-BE49-F238E27FC236}">
                <a16:creationId xmlns:a16="http://schemas.microsoft.com/office/drawing/2014/main" id="{5BF2DDEF-5E59-4159-A0F5-45E1FEDF05F4}"/>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93" name="Line 4426">
            <a:extLst>
              <a:ext uri="{FF2B5EF4-FFF2-40B4-BE49-F238E27FC236}">
                <a16:creationId xmlns:a16="http://schemas.microsoft.com/office/drawing/2014/main" id="{1320A7EB-9918-44C0-85C3-B3AD57DA93AA}"/>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94" name="Line 4427">
            <a:extLst>
              <a:ext uri="{FF2B5EF4-FFF2-40B4-BE49-F238E27FC236}">
                <a16:creationId xmlns:a16="http://schemas.microsoft.com/office/drawing/2014/main" id="{EAF6553C-4941-4B66-8E92-51B83CFF9426}"/>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95" name="Line 4428">
            <a:extLst>
              <a:ext uri="{FF2B5EF4-FFF2-40B4-BE49-F238E27FC236}">
                <a16:creationId xmlns:a16="http://schemas.microsoft.com/office/drawing/2014/main" id="{B13B97B2-D46D-447A-8468-7BB9F7B3F286}"/>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96" name="Line 4429">
            <a:extLst>
              <a:ext uri="{FF2B5EF4-FFF2-40B4-BE49-F238E27FC236}">
                <a16:creationId xmlns:a16="http://schemas.microsoft.com/office/drawing/2014/main" id="{93F0AB3C-F23C-4DBB-B31D-6C4D3D6EA41C}"/>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97" name="Line 4430">
            <a:extLst>
              <a:ext uri="{FF2B5EF4-FFF2-40B4-BE49-F238E27FC236}">
                <a16:creationId xmlns:a16="http://schemas.microsoft.com/office/drawing/2014/main" id="{5FA2D696-050B-4A5C-ABE9-6943A9652ED2}"/>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98" name="Line 4431">
            <a:extLst>
              <a:ext uri="{FF2B5EF4-FFF2-40B4-BE49-F238E27FC236}">
                <a16:creationId xmlns:a16="http://schemas.microsoft.com/office/drawing/2014/main" id="{255D5DA7-3D9F-47C5-B444-179B44FE324B}"/>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99" name="Line 4432">
            <a:extLst>
              <a:ext uri="{FF2B5EF4-FFF2-40B4-BE49-F238E27FC236}">
                <a16:creationId xmlns:a16="http://schemas.microsoft.com/office/drawing/2014/main" id="{6EA3A5F2-5895-4658-B0D0-29AC0EAE0382}"/>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00" name="Line 4433">
            <a:extLst>
              <a:ext uri="{FF2B5EF4-FFF2-40B4-BE49-F238E27FC236}">
                <a16:creationId xmlns:a16="http://schemas.microsoft.com/office/drawing/2014/main" id="{34F50931-7F18-4CA2-A97D-64701D96C137}"/>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01" name="Line 4434">
            <a:extLst>
              <a:ext uri="{FF2B5EF4-FFF2-40B4-BE49-F238E27FC236}">
                <a16:creationId xmlns:a16="http://schemas.microsoft.com/office/drawing/2014/main" id="{3D653ED8-6E30-4DD4-AE59-3246FD88021A}"/>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02" name="Line 4435">
            <a:extLst>
              <a:ext uri="{FF2B5EF4-FFF2-40B4-BE49-F238E27FC236}">
                <a16:creationId xmlns:a16="http://schemas.microsoft.com/office/drawing/2014/main" id="{7F9C3814-7A9B-48C4-93E3-7A377D4F820F}"/>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03" name="Line 4436">
            <a:extLst>
              <a:ext uri="{FF2B5EF4-FFF2-40B4-BE49-F238E27FC236}">
                <a16:creationId xmlns:a16="http://schemas.microsoft.com/office/drawing/2014/main" id="{1A6CFFFB-CE20-4296-BCFB-CC0E6ADE4D16}"/>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04" name="Line 4437">
            <a:extLst>
              <a:ext uri="{FF2B5EF4-FFF2-40B4-BE49-F238E27FC236}">
                <a16:creationId xmlns:a16="http://schemas.microsoft.com/office/drawing/2014/main" id="{A81C357E-6E11-4C90-87C5-FB760846D522}"/>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05" name="Line 4438">
            <a:extLst>
              <a:ext uri="{FF2B5EF4-FFF2-40B4-BE49-F238E27FC236}">
                <a16:creationId xmlns:a16="http://schemas.microsoft.com/office/drawing/2014/main" id="{AE83DAE1-D627-4FE8-87E1-7654E77A2369}"/>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06" name="Line 4439">
            <a:extLst>
              <a:ext uri="{FF2B5EF4-FFF2-40B4-BE49-F238E27FC236}">
                <a16:creationId xmlns:a16="http://schemas.microsoft.com/office/drawing/2014/main" id="{A8379D87-3F2C-4DF6-A490-9336A75E171A}"/>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07" name="Line 4440">
            <a:extLst>
              <a:ext uri="{FF2B5EF4-FFF2-40B4-BE49-F238E27FC236}">
                <a16:creationId xmlns:a16="http://schemas.microsoft.com/office/drawing/2014/main" id="{4AA48D71-3706-4BAC-9B2F-A065AB59EB05}"/>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08" name="Line 4441">
            <a:extLst>
              <a:ext uri="{FF2B5EF4-FFF2-40B4-BE49-F238E27FC236}">
                <a16:creationId xmlns:a16="http://schemas.microsoft.com/office/drawing/2014/main" id="{B8511443-F0DA-493D-80FB-C2FEA03FBE94}"/>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09" name="Line 4442">
            <a:extLst>
              <a:ext uri="{FF2B5EF4-FFF2-40B4-BE49-F238E27FC236}">
                <a16:creationId xmlns:a16="http://schemas.microsoft.com/office/drawing/2014/main" id="{3206B092-91F2-431D-AFB1-2714E0CE7B81}"/>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10" name="Line 4443">
            <a:extLst>
              <a:ext uri="{FF2B5EF4-FFF2-40B4-BE49-F238E27FC236}">
                <a16:creationId xmlns:a16="http://schemas.microsoft.com/office/drawing/2014/main" id="{49728DB8-6736-47C5-83D5-DD591F46B1D5}"/>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11" name="Line 4444">
            <a:extLst>
              <a:ext uri="{FF2B5EF4-FFF2-40B4-BE49-F238E27FC236}">
                <a16:creationId xmlns:a16="http://schemas.microsoft.com/office/drawing/2014/main" id="{4C8653F5-7F66-48F2-9A91-07A1A989F823}"/>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12" name="Line 4445">
            <a:extLst>
              <a:ext uri="{FF2B5EF4-FFF2-40B4-BE49-F238E27FC236}">
                <a16:creationId xmlns:a16="http://schemas.microsoft.com/office/drawing/2014/main" id="{69A1EC4A-185E-4D15-A1DB-879444FD951F}"/>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13" name="Line 4446">
            <a:extLst>
              <a:ext uri="{FF2B5EF4-FFF2-40B4-BE49-F238E27FC236}">
                <a16:creationId xmlns:a16="http://schemas.microsoft.com/office/drawing/2014/main" id="{E4CE4B4C-F408-41FD-92D9-4F6027D8A352}"/>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14" name="Line 4447">
            <a:extLst>
              <a:ext uri="{FF2B5EF4-FFF2-40B4-BE49-F238E27FC236}">
                <a16:creationId xmlns:a16="http://schemas.microsoft.com/office/drawing/2014/main" id="{639F06EE-2D8E-441F-9EEB-DCF2116A30EF}"/>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15" name="Line 4448">
            <a:extLst>
              <a:ext uri="{FF2B5EF4-FFF2-40B4-BE49-F238E27FC236}">
                <a16:creationId xmlns:a16="http://schemas.microsoft.com/office/drawing/2014/main" id="{F191B6BF-283C-4EEA-8041-41E64AC70CCD}"/>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16" name="Line 4449">
            <a:extLst>
              <a:ext uri="{FF2B5EF4-FFF2-40B4-BE49-F238E27FC236}">
                <a16:creationId xmlns:a16="http://schemas.microsoft.com/office/drawing/2014/main" id="{E6B75588-2DB0-40F0-9E7E-1409282EB3F8}"/>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17" name="Line 4450">
            <a:extLst>
              <a:ext uri="{FF2B5EF4-FFF2-40B4-BE49-F238E27FC236}">
                <a16:creationId xmlns:a16="http://schemas.microsoft.com/office/drawing/2014/main" id="{E83DFBD6-8756-4AE6-BB67-7601697A0C74}"/>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18" name="Line 4451">
            <a:extLst>
              <a:ext uri="{FF2B5EF4-FFF2-40B4-BE49-F238E27FC236}">
                <a16:creationId xmlns:a16="http://schemas.microsoft.com/office/drawing/2014/main" id="{D7FF59E3-7258-4360-AF81-9B7F49CC004A}"/>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19" name="Line 4452">
            <a:extLst>
              <a:ext uri="{FF2B5EF4-FFF2-40B4-BE49-F238E27FC236}">
                <a16:creationId xmlns:a16="http://schemas.microsoft.com/office/drawing/2014/main" id="{401E1B6C-9EC9-4CCF-B6D5-4B87BD3F2C0B}"/>
              </a:ext>
            </a:extLst>
          </p:cNvPr>
          <p:cNvSpPr>
            <a:spLocks noChangeShapeType="1"/>
          </p:cNvSpPr>
          <p:nvPr/>
        </p:nvSpPr>
        <p:spPr bwMode="auto">
          <a:xfrm flipV="1">
            <a:off x="6178550" y="264477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20" name="Rectangle 4453">
            <a:extLst>
              <a:ext uri="{FF2B5EF4-FFF2-40B4-BE49-F238E27FC236}">
                <a16:creationId xmlns:a16="http://schemas.microsoft.com/office/drawing/2014/main" id="{AFB116C9-968F-44F0-8E37-228F0D577FB6}"/>
              </a:ext>
            </a:extLst>
          </p:cNvPr>
          <p:cNvSpPr>
            <a:spLocks noChangeArrowheads="1"/>
          </p:cNvSpPr>
          <p:nvPr/>
        </p:nvSpPr>
        <p:spPr bwMode="auto">
          <a:xfrm>
            <a:off x="5873750" y="2589213"/>
            <a:ext cx="614363" cy="414337"/>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5321" name="Group 4456">
            <a:extLst>
              <a:ext uri="{FF2B5EF4-FFF2-40B4-BE49-F238E27FC236}">
                <a16:creationId xmlns:a16="http://schemas.microsoft.com/office/drawing/2014/main" id="{C7572965-9786-4032-A0A5-634644C72549}"/>
              </a:ext>
            </a:extLst>
          </p:cNvPr>
          <p:cNvGrpSpPr>
            <a:grpSpLocks/>
          </p:cNvGrpSpPr>
          <p:nvPr/>
        </p:nvGrpSpPr>
        <p:grpSpPr bwMode="auto">
          <a:xfrm>
            <a:off x="4575175" y="3036888"/>
            <a:ext cx="611188" cy="412750"/>
            <a:chOff x="2882" y="2081"/>
            <a:chExt cx="385" cy="260"/>
          </a:xfrm>
        </p:grpSpPr>
        <p:sp>
          <p:nvSpPr>
            <p:cNvPr id="7648" name="Rectangle 4454">
              <a:extLst>
                <a:ext uri="{FF2B5EF4-FFF2-40B4-BE49-F238E27FC236}">
                  <a16:creationId xmlns:a16="http://schemas.microsoft.com/office/drawing/2014/main" id="{BBC562D0-3FBE-4965-AD6D-9B314DAAF67E}"/>
                </a:ext>
              </a:extLst>
            </p:cNvPr>
            <p:cNvSpPr>
              <a:spLocks noChangeArrowheads="1"/>
            </p:cNvSpPr>
            <p:nvPr/>
          </p:nvSpPr>
          <p:spPr bwMode="auto">
            <a:xfrm>
              <a:off x="2882" y="2081"/>
              <a:ext cx="385" cy="2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649" name="Rectangle 4455">
              <a:extLst>
                <a:ext uri="{FF2B5EF4-FFF2-40B4-BE49-F238E27FC236}">
                  <a16:creationId xmlns:a16="http://schemas.microsoft.com/office/drawing/2014/main" id="{9AF8589C-4015-42B3-AA20-7FE61F3C1168}"/>
                </a:ext>
              </a:extLst>
            </p:cNvPr>
            <p:cNvSpPr>
              <a:spLocks noChangeArrowheads="1"/>
            </p:cNvSpPr>
            <p:nvPr/>
          </p:nvSpPr>
          <p:spPr bwMode="auto">
            <a:xfrm>
              <a:off x="2882" y="2081"/>
              <a:ext cx="385" cy="260"/>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5322" name="Group 4459">
            <a:extLst>
              <a:ext uri="{FF2B5EF4-FFF2-40B4-BE49-F238E27FC236}">
                <a16:creationId xmlns:a16="http://schemas.microsoft.com/office/drawing/2014/main" id="{3F7FD1E0-E8B2-4BB8-879E-7706F07FF9B7}"/>
              </a:ext>
            </a:extLst>
          </p:cNvPr>
          <p:cNvGrpSpPr>
            <a:grpSpLocks/>
          </p:cNvGrpSpPr>
          <p:nvPr/>
        </p:nvGrpSpPr>
        <p:grpSpPr bwMode="auto">
          <a:xfrm>
            <a:off x="4879975" y="3094038"/>
            <a:ext cx="31750" cy="147637"/>
            <a:chOff x="3074" y="2117"/>
            <a:chExt cx="20" cy="93"/>
          </a:xfrm>
        </p:grpSpPr>
        <p:sp>
          <p:nvSpPr>
            <p:cNvPr id="7646" name="Freeform 4457">
              <a:extLst>
                <a:ext uri="{FF2B5EF4-FFF2-40B4-BE49-F238E27FC236}">
                  <a16:creationId xmlns:a16="http://schemas.microsoft.com/office/drawing/2014/main" id="{8669D8B0-B007-4D61-A333-C052917A6BD3}"/>
                </a:ext>
              </a:extLst>
            </p:cNvPr>
            <p:cNvSpPr>
              <a:spLocks/>
            </p:cNvSpPr>
            <p:nvPr/>
          </p:nvSpPr>
          <p:spPr bwMode="auto">
            <a:xfrm>
              <a:off x="3074" y="2117"/>
              <a:ext cx="20" cy="93"/>
            </a:xfrm>
            <a:custGeom>
              <a:avLst/>
              <a:gdLst>
                <a:gd name="T0" fmla="*/ 20 w 128"/>
                <a:gd name="T1" fmla="*/ 2 h 600"/>
                <a:gd name="T2" fmla="*/ 0 w 128"/>
                <a:gd name="T3" fmla="*/ 0 h 600"/>
                <a:gd name="T4" fmla="*/ 0 w 128"/>
                <a:gd name="T5" fmla="*/ 93 h 600"/>
                <a:gd name="T6" fmla="*/ 20 w 128"/>
                <a:gd name="T7" fmla="*/ 2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8" h="600">
                  <a:moveTo>
                    <a:pt x="128" y="15"/>
                  </a:moveTo>
                  <a:cubicBezTo>
                    <a:pt x="96" y="0"/>
                    <a:pt x="48" y="0"/>
                    <a:pt x="0" y="0"/>
                  </a:cubicBezTo>
                  <a:lnTo>
                    <a:pt x="0" y="600"/>
                  </a:lnTo>
                  <a:lnTo>
                    <a:pt x="128" y="15"/>
                  </a:lnTo>
                  <a:close/>
                </a:path>
              </a:pathLst>
            </a:custGeom>
            <a:solidFill>
              <a:srgbClr val="808080"/>
            </a:solidFill>
            <a:ln w="0">
              <a:solidFill>
                <a:srgbClr val="000000"/>
              </a:solidFill>
              <a:prstDash val="solid"/>
              <a:round/>
              <a:headEnd/>
              <a:tailEnd/>
            </a:ln>
          </p:spPr>
          <p:txBody>
            <a:bodyPr/>
            <a:lstStyle/>
            <a:p>
              <a:endParaRPr lang="en-GB"/>
            </a:p>
          </p:txBody>
        </p:sp>
        <p:sp>
          <p:nvSpPr>
            <p:cNvPr id="7647" name="Freeform 4458">
              <a:extLst>
                <a:ext uri="{FF2B5EF4-FFF2-40B4-BE49-F238E27FC236}">
                  <a16:creationId xmlns:a16="http://schemas.microsoft.com/office/drawing/2014/main" id="{BBDBE076-631D-4548-8BCA-38DDE4C19274}"/>
                </a:ext>
              </a:extLst>
            </p:cNvPr>
            <p:cNvSpPr>
              <a:spLocks/>
            </p:cNvSpPr>
            <p:nvPr/>
          </p:nvSpPr>
          <p:spPr bwMode="auto">
            <a:xfrm>
              <a:off x="3074" y="2117"/>
              <a:ext cx="20" cy="93"/>
            </a:xfrm>
            <a:custGeom>
              <a:avLst/>
              <a:gdLst>
                <a:gd name="T0" fmla="*/ 20 w 128"/>
                <a:gd name="T1" fmla="*/ 2 h 600"/>
                <a:gd name="T2" fmla="*/ 0 w 128"/>
                <a:gd name="T3" fmla="*/ 0 h 600"/>
                <a:gd name="T4" fmla="*/ 0 w 128"/>
                <a:gd name="T5" fmla="*/ 93 h 600"/>
                <a:gd name="T6" fmla="*/ 20 w 128"/>
                <a:gd name="T7" fmla="*/ 2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8" h="600">
                  <a:moveTo>
                    <a:pt x="128" y="15"/>
                  </a:moveTo>
                  <a:cubicBezTo>
                    <a:pt x="96" y="0"/>
                    <a:pt x="48" y="0"/>
                    <a:pt x="0" y="0"/>
                  </a:cubicBezTo>
                  <a:lnTo>
                    <a:pt x="0" y="600"/>
                  </a:lnTo>
                  <a:lnTo>
                    <a:pt x="128" y="15"/>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323" name="Group 4462">
            <a:extLst>
              <a:ext uri="{FF2B5EF4-FFF2-40B4-BE49-F238E27FC236}">
                <a16:creationId xmlns:a16="http://schemas.microsoft.com/office/drawing/2014/main" id="{632F91F3-EED1-48E0-8F26-B0CDB4D60F88}"/>
              </a:ext>
            </a:extLst>
          </p:cNvPr>
          <p:cNvGrpSpPr>
            <a:grpSpLocks/>
          </p:cNvGrpSpPr>
          <p:nvPr/>
        </p:nvGrpSpPr>
        <p:grpSpPr bwMode="auto">
          <a:xfrm>
            <a:off x="4879975" y="3098800"/>
            <a:ext cx="100013" cy="142875"/>
            <a:chOff x="3074" y="2120"/>
            <a:chExt cx="63" cy="90"/>
          </a:xfrm>
        </p:grpSpPr>
        <p:sp>
          <p:nvSpPr>
            <p:cNvPr id="7644" name="Freeform 4460">
              <a:extLst>
                <a:ext uri="{FF2B5EF4-FFF2-40B4-BE49-F238E27FC236}">
                  <a16:creationId xmlns:a16="http://schemas.microsoft.com/office/drawing/2014/main" id="{2DFF8E51-CC45-4E09-AD9F-5DFA96B0E00B}"/>
                </a:ext>
              </a:extLst>
            </p:cNvPr>
            <p:cNvSpPr>
              <a:spLocks/>
            </p:cNvSpPr>
            <p:nvPr/>
          </p:nvSpPr>
          <p:spPr bwMode="auto">
            <a:xfrm>
              <a:off x="3074" y="2120"/>
              <a:ext cx="63" cy="90"/>
            </a:xfrm>
            <a:custGeom>
              <a:avLst/>
              <a:gdLst>
                <a:gd name="T0" fmla="*/ 63 w 406"/>
                <a:gd name="T1" fmla="*/ 21 h 584"/>
                <a:gd name="T2" fmla="*/ 19 w 406"/>
                <a:gd name="T3" fmla="*/ 0 h 584"/>
                <a:gd name="T4" fmla="*/ 0 w 406"/>
                <a:gd name="T5" fmla="*/ 90 h 584"/>
                <a:gd name="T6" fmla="*/ 63 w 406"/>
                <a:gd name="T7" fmla="*/ 21 h 58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06" h="584">
                  <a:moveTo>
                    <a:pt x="406" y="138"/>
                  </a:moveTo>
                  <a:cubicBezTo>
                    <a:pt x="328" y="62"/>
                    <a:pt x="234" y="16"/>
                    <a:pt x="125" y="0"/>
                  </a:cubicBezTo>
                  <a:lnTo>
                    <a:pt x="0" y="584"/>
                  </a:lnTo>
                  <a:lnTo>
                    <a:pt x="406" y="138"/>
                  </a:lnTo>
                  <a:close/>
                </a:path>
              </a:pathLst>
            </a:custGeom>
            <a:solidFill>
              <a:srgbClr val="C0C0C0"/>
            </a:solidFill>
            <a:ln w="0">
              <a:solidFill>
                <a:srgbClr val="000000"/>
              </a:solidFill>
              <a:prstDash val="solid"/>
              <a:round/>
              <a:headEnd/>
              <a:tailEnd/>
            </a:ln>
          </p:spPr>
          <p:txBody>
            <a:bodyPr/>
            <a:lstStyle/>
            <a:p>
              <a:endParaRPr lang="en-GB"/>
            </a:p>
          </p:txBody>
        </p:sp>
        <p:sp>
          <p:nvSpPr>
            <p:cNvPr id="7645" name="Freeform 4461">
              <a:extLst>
                <a:ext uri="{FF2B5EF4-FFF2-40B4-BE49-F238E27FC236}">
                  <a16:creationId xmlns:a16="http://schemas.microsoft.com/office/drawing/2014/main" id="{8E907042-A470-4A27-A497-1BCC4F5D7D43}"/>
                </a:ext>
              </a:extLst>
            </p:cNvPr>
            <p:cNvSpPr>
              <a:spLocks/>
            </p:cNvSpPr>
            <p:nvPr/>
          </p:nvSpPr>
          <p:spPr bwMode="auto">
            <a:xfrm>
              <a:off x="3074" y="2120"/>
              <a:ext cx="63" cy="90"/>
            </a:xfrm>
            <a:custGeom>
              <a:avLst/>
              <a:gdLst>
                <a:gd name="T0" fmla="*/ 63 w 406"/>
                <a:gd name="T1" fmla="*/ 21 h 584"/>
                <a:gd name="T2" fmla="*/ 19 w 406"/>
                <a:gd name="T3" fmla="*/ 0 h 584"/>
                <a:gd name="T4" fmla="*/ 0 w 406"/>
                <a:gd name="T5" fmla="*/ 90 h 584"/>
                <a:gd name="T6" fmla="*/ 63 w 406"/>
                <a:gd name="T7" fmla="*/ 21 h 58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06" h="584">
                  <a:moveTo>
                    <a:pt x="406" y="138"/>
                  </a:moveTo>
                  <a:cubicBezTo>
                    <a:pt x="328" y="62"/>
                    <a:pt x="234" y="16"/>
                    <a:pt x="125" y="0"/>
                  </a:cubicBezTo>
                  <a:lnTo>
                    <a:pt x="0" y="584"/>
                  </a:lnTo>
                  <a:lnTo>
                    <a:pt x="406" y="138"/>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324" name="Group 4465">
            <a:extLst>
              <a:ext uri="{FF2B5EF4-FFF2-40B4-BE49-F238E27FC236}">
                <a16:creationId xmlns:a16="http://schemas.microsoft.com/office/drawing/2014/main" id="{50E81321-EB19-47F6-B982-B8C7346280DC}"/>
              </a:ext>
            </a:extLst>
          </p:cNvPr>
          <p:cNvGrpSpPr>
            <a:grpSpLocks/>
          </p:cNvGrpSpPr>
          <p:nvPr/>
        </p:nvGrpSpPr>
        <p:grpSpPr bwMode="auto">
          <a:xfrm>
            <a:off x="4879975" y="3132138"/>
            <a:ext cx="120650" cy="109537"/>
            <a:chOff x="3074" y="2141"/>
            <a:chExt cx="76" cy="69"/>
          </a:xfrm>
        </p:grpSpPr>
        <p:sp>
          <p:nvSpPr>
            <p:cNvPr id="7642" name="Freeform 4463">
              <a:extLst>
                <a:ext uri="{FF2B5EF4-FFF2-40B4-BE49-F238E27FC236}">
                  <a16:creationId xmlns:a16="http://schemas.microsoft.com/office/drawing/2014/main" id="{807F7590-049B-41FB-9CA3-E6E1E2AB8260}"/>
                </a:ext>
              </a:extLst>
            </p:cNvPr>
            <p:cNvSpPr>
              <a:spLocks/>
            </p:cNvSpPr>
            <p:nvPr/>
          </p:nvSpPr>
          <p:spPr bwMode="auto">
            <a:xfrm>
              <a:off x="3074" y="2141"/>
              <a:ext cx="76" cy="69"/>
            </a:xfrm>
            <a:custGeom>
              <a:avLst/>
              <a:gdLst>
                <a:gd name="T0" fmla="*/ 76 w 495"/>
                <a:gd name="T1" fmla="*/ 14 h 445"/>
                <a:gd name="T2" fmla="*/ 62 w 495"/>
                <a:gd name="T3" fmla="*/ 0 h 445"/>
                <a:gd name="T4" fmla="*/ 0 w 495"/>
                <a:gd name="T5" fmla="*/ 69 h 445"/>
                <a:gd name="T6" fmla="*/ 76 w 495"/>
                <a:gd name="T7" fmla="*/ 14 h 44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95" h="445">
                  <a:moveTo>
                    <a:pt x="495" y="92"/>
                  </a:moveTo>
                  <a:cubicBezTo>
                    <a:pt x="464" y="61"/>
                    <a:pt x="433" y="31"/>
                    <a:pt x="402" y="0"/>
                  </a:cubicBezTo>
                  <a:lnTo>
                    <a:pt x="0" y="445"/>
                  </a:lnTo>
                  <a:lnTo>
                    <a:pt x="495" y="92"/>
                  </a:lnTo>
                  <a:close/>
                </a:path>
              </a:pathLst>
            </a:custGeom>
            <a:solidFill>
              <a:srgbClr val="000000"/>
            </a:solidFill>
            <a:ln w="0">
              <a:solidFill>
                <a:srgbClr val="000000"/>
              </a:solidFill>
              <a:prstDash val="solid"/>
              <a:round/>
              <a:headEnd/>
              <a:tailEnd/>
            </a:ln>
          </p:spPr>
          <p:txBody>
            <a:bodyPr/>
            <a:lstStyle/>
            <a:p>
              <a:endParaRPr lang="en-GB"/>
            </a:p>
          </p:txBody>
        </p:sp>
        <p:sp>
          <p:nvSpPr>
            <p:cNvPr id="7643" name="Freeform 4464">
              <a:extLst>
                <a:ext uri="{FF2B5EF4-FFF2-40B4-BE49-F238E27FC236}">
                  <a16:creationId xmlns:a16="http://schemas.microsoft.com/office/drawing/2014/main" id="{2C008381-D1F6-4FCC-9E6D-8C398F52A0EA}"/>
                </a:ext>
              </a:extLst>
            </p:cNvPr>
            <p:cNvSpPr>
              <a:spLocks/>
            </p:cNvSpPr>
            <p:nvPr/>
          </p:nvSpPr>
          <p:spPr bwMode="auto">
            <a:xfrm>
              <a:off x="3074" y="2141"/>
              <a:ext cx="76" cy="69"/>
            </a:xfrm>
            <a:custGeom>
              <a:avLst/>
              <a:gdLst>
                <a:gd name="T0" fmla="*/ 76 w 495"/>
                <a:gd name="T1" fmla="*/ 14 h 445"/>
                <a:gd name="T2" fmla="*/ 62 w 495"/>
                <a:gd name="T3" fmla="*/ 0 h 445"/>
                <a:gd name="T4" fmla="*/ 0 w 495"/>
                <a:gd name="T5" fmla="*/ 69 h 445"/>
                <a:gd name="T6" fmla="*/ 76 w 495"/>
                <a:gd name="T7" fmla="*/ 14 h 44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95" h="445">
                  <a:moveTo>
                    <a:pt x="495" y="92"/>
                  </a:moveTo>
                  <a:cubicBezTo>
                    <a:pt x="464" y="61"/>
                    <a:pt x="433" y="31"/>
                    <a:pt x="402" y="0"/>
                  </a:cubicBezTo>
                  <a:lnTo>
                    <a:pt x="0" y="445"/>
                  </a:lnTo>
                  <a:lnTo>
                    <a:pt x="495" y="92"/>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325" name="Group 4468">
            <a:extLst>
              <a:ext uri="{FF2B5EF4-FFF2-40B4-BE49-F238E27FC236}">
                <a16:creationId xmlns:a16="http://schemas.microsoft.com/office/drawing/2014/main" id="{EEDB272F-0A6A-4622-9974-6DD602A1A550}"/>
              </a:ext>
            </a:extLst>
          </p:cNvPr>
          <p:cNvGrpSpPr>
            <a:grpSpLocks/>
          </p:cNvGrpSpPr>
          <p:nvPr/>
        </p:nvGrpSpPr>
        <p:grpSpPr bwMode="auto">
          <a:xfrm>
            <a:off x="4733925" y="3094038"/>
            <a:ext cx="293688" cy="293687"/>
            <a:chOff x="2982" y="2117"/>
            <a:chExt cx="185" cy="185"/>
          </a:xfrm>
        </p:grpSpPr>
        <p:sp>
          <p:nvSpPr>
            <p:cNvPr id="7640" name="Freeform 4466">
              <a:extLst>
                <a:ext uri="{FF2B5EF4-FFF2-40B4-BE49-F238E27FC236}">
                  <a16:creationId xmlns:a16="http://schemas.microsoft.com/office/drawing/2014/main" id="{3B4BAFAB-6CEB-4FCB-B5ED-2F2EEA339361}"/>
                </a:ext>
              </a:extLst>
            </p:cNvPr>
            <p:cNvSpPr>
              <a:spLocks/>
            </p:cNvSpPr>
            <p:nvPr/>
          </p:nvSpPr>
          <p:spPr bwMode="auto">
            <a:xfrm>
              <a:off x="2982" y="2117"/>
              <a:ext cx="185" cy="185"/>
            </a:xfrm>
            <a:custGeom>
              <a:avLst/>
              <a:gdLst>
                <a:gd name="T0" fmla="*/ 90 w 1206"/>
                <a:gd name="T1" fmla="*/ 0 h 1200"/>
                <a:gd name="T2" fmla="*/ 0 w 1206"/>
                <a:gd name="T3" fmla="*/ 90 h 1200"/>
                <a:gd name="T4" fmla="*/ 93 w 1206"/>
                <a:gd name="T5" fmla="*/ 185 h 1200"/>
                <a:gd name="T6" fmla="*/ 185 w 1206"/>
                <a:gd name="T7" fmla="*/ 93 h 1200"/>
                <a:gd name="T8" fmla="*/ 168 w 1206"/>
                <a:gd name="T9" fmla="*/ 38 h 1200"/>
                <a:gd name="T10" fmla="*/ 93 w 1206"/>
                <a:gd name="T11" fmla="*/ 93 h 1200"/>
                <a:gd name="T12" fmla="*/ 90 w 1206"/>
                <a:gd name="T13" fmla="*/ 0 h 12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6" h="1200">
                  <a:moveTo>
                    <a:pt x="587" y="0"/>
                  </a:moveTo>
                  <a:cubicBezTo>
                    <a:pt x="263" y="0"/>
                    <a:pt x="0" y="261"/>
                    <a:pt x="0" y="584"/>
                  </a:cubicBezTo>
                  <a:cubicBezTo>
                    <a:pt x="0" y="923"/>
                    <a:pt x="263" y="1200"/>
                    <a:pt x="603" y="1200"/>
                  </a:cubicBezTo>
                  <a:cubicBezTo>
                    <a:pt x="927" y="1200"/>
                    <a:pt x="1206" y="923"/>
                    <a:pt x="1206" y="600"/>
                  </a:cubicBezTo>
                  <a:cubicBezTo>
                    <a:pt x="1190" y="477"/>
                    <a:pt x="1159" y="353"/>
                    <a:pt x="1098" y="246"/>
                  </a:cubicBezTo>
                  <a:lnTo>
                    <a:pt x="603" y="600"/>
                  </a:lnTo>
                  <a:lnTo>
                    <a:pt x="587" y="0"/>
                  </a:lnTo>
                  <a:close/>
                </a:path>
              </a:pathLst>
            </a:custGeom>
            <a:solidFill>
              <a:srgbClr val="FFFFFF"/>
            </a:solidFill>
            <a:ln w="0">
              <a:solidFill>
                <a:srgbClr val="000000"/>
              </a:solidFill>
              <a:prstDash val="solid"/>
              <a:round/>
              <a:headEnd/>
              <a:tailEnd/>
            </a:ln>
          </p:spPr>
          <p:txBody>
            <a:bodyPr/>
            <a:lstStyle/>
            <a:p>
              <a:endParaRPr lang="en-GB"/>
            </a:p>
          </p:txBody>
        </p:sp>
        <p:sp>
          <p:nvSpPr>
            <p:cNvPr id="7641" name="Freeform 4467">
              <a:extLst>
                <a:ext uri="{FF2B5EF4-FFF2-40B4-BE49-F238E27FC236}">
                  <a16:creationId xmlns:a16="http://schemas.microsoft.com/office/drawing/2014/main" id="{ABE42748-09F9-420C-845C-AD5C83C07851}"/>
                </a:ext>
              </a:extLst>
            </p:cNvPr>
            <p:cNvSpPr>
              <a:spLocks/>
            </p:cNvSpPr>
            <p:nvPr/>
          </p:nvSpPr>
          <p:spPr bwMode="auto">
            <a:xfrm>
              <a:off x="2982" y="2117"/>
              <a:ext cx="185" cy="185"/>
            </a:xfrm>
            <a:custGeom>
              <a:avLst/>
              <a:gdLst>
                <a:gd name="T0" fmla="*/ 90 w 1206"/>
                <a:gd name="T1" fmla="*/ 0 h 1200"/>
                <a:gd name="T2" fmla="*/ 0 w 1206"/>
                <a:gd name="T3" fmla="*/ 90 h 1200"/>
                <a:gd name="T4" fmla="*/ 93 w 1206"/>
                <a:gd name="T5" fmla="*/ 185 h 1200"/>
                <a:gd name="T6" fmla="*/ 185 w 1206"/>
                <a:gd name="T7" fmla="*/ 93 h 1200"/>
                <a:gd name="T8" fmla="*/ 168 w 1206"/>
                <a:gd name="T9" fmla="*/ 38 h 1200"/>
                <a:gd name="T10" fmla="*/ 93 w 1206"/>
                <a:gd name="T11" fmla="*/ 93 h 1200"/>
                <a:gd name="T12" fmla="*/ 90 w 1206"/>
                <a:gd name="T13" fmla="*/ 0 h 12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6" h="1200">
                  <a:moveTo>
                    <a:pt x="587" y="0"/>
                  </a:moveTo>
                  <a:cubicBezTo>
                    <a:pt x="263" y="0"/>
                    <a:pt x="0" y="261"/>
                    <a:pt x="0" y="584"/>
                  </a:cubicBezTo>
                  <a:cubicBezTo>
                    <a:pt x="0" y="923"/>
                    <a:pt x="263" y="1200"/>
                    <a:pt x="603" y="1200"/>
                  </a:cubicBezTo>
                  <a:cubicBezTo>
                    <a:pt x="927" y="1200"/>
                    <a:pt x="1206" y="923"/>
                    <a:pt x="1206" y="600"/>
                  </a:cubicBezTo>
                  <a:cubicBezTo>
                    <a:pt x="1190" y="477"/>
                    <a:pt x="1159" y="353"/>
                    <a:pt x="1098" y="246"/>
                  </a:cubicBezTo>
                  <a:lnTo>
                    <a:pt x="603" y="600"/>
                  </a:lnTo>
                  <a:lnTo>
                    <a:pt x="587"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5326" name="Line 4469">
            <a:extLst>
              <a:ext uri="{FF2B5EF4-FFF2-40B4-BE49-F238E27FC236}">
                <a16:creationId xmlns:a16="http://schemas.microsoft.com/office/drawing/2014/main" id="{2F63B881-9E3C-4BAE-BC48-FBC2900971A1}"/>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27" name="Line 4470">
            <a:extLst>
              <a:ext uri="{FF2B5EF4-FFF2-40B4-BE49-F238E27FC236}">
                <a16:creationId xmlns:a16="http://schemas.microsoft.com/office/drawing/2014/main" id="{169CE328-BEF8-4A68-ABED-C0E4E9B1190B}"/>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28" name="Line 4471">
            <a:extLst>
              <a:ext uri="{FF2B5EF4-FFF2-40B4-BE49-F238E27FC236}">
                <a16:creationId xmlns:a16="http://schemas.microsoft.com/office/drawing/2014/main" id="{F965D3ED-0382-4FE6-9F4C-2CE44A1F9AC2}"/>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29" name="Line 4472">
            <a:extLst>
              <a:ext uri="{FF2B5EF4-FFF2-40B4-BE49-F238E27FC236}">
                <a16:creationId xmlns:a16="http://schemas.microsoft.com/office/drawing/2014/main" id="{21C2FEAE-3A1A-4EA2-A74C-6D71E283F9A0}"/>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30" name="Line 4473">
            <a:extLst>
              <a:ext uri="{FF2B5EF4-FFF2-40B4-BE49-F238E27FC236}">
                <a16:creationId xmlns:a16="http://schemas.microsoft.com/office/drawing/2014/main" id="{E35BF5D6-3F0E-4859-829D-20F579044DE0}"/>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31" name="Line 4474">
            <a:extLst>
              <a:ext uri="{FF2B5EF4-FFF2-40B4-BE49-F238E27FC236}">
                <a16:creationId xmlns:a16="http://schemas.microsoft.com/office/drawing/2014/main" id="{3D3D13AB-483F-4302-94BA-DC1228694F0B}"/>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32" name="Line 4475">
            <a:extLst>
              <a:ext uri="{FF2B5EF4-FFF2-40B4-BE49-F238E27FC236}">
                <a16:creationId xmlns:a16="http://schemas.microsoft.com/office/drawing/2014/main" id="{77D09563-6B72-4087-9A1C-041B2A544F2D}"/>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33" name="Line 4476">
            <a:extLst>
              <a:ext uri="{FF2B5EF4-FFF2-40B4-BE49-F238E27FC236}">
                <a16:creationId xmlns:a16="http://schemas.microsoft.com/office/drawing/2014/main" id="{96191043-8536-4CC0-9C32-07D6EFEAB3B3}"/>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34" name="Line 4477">
            <a:extLst>
              <a:ext uri="{FF2B5EF4-FFF2-40B4-BE49-F238E27FC236}">
                <a16:creationId xmlns:a16="http://schemas.microsoft.com/office/drawing/2014/main" id="{C2FBCF63-D68B-406F-98E4-6CD1DC8E137C}"/>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35" name="Line 4478">
            <a:extLst>
              <a:ext uri="{FF2B5EF4-FFF2-40B4-BE49-F238E27FC236}">
                <a16:creationId xmlns:a16="http://schemas.microsoft.com/office/drawing/2014/main" id="{FC9D55CA-FE2B-42AA-810D-5B7319F3878E}"/>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36" name="Line 4479">
            <a:extLst>
              <a:ext uri="{FF2B5EF4-FFF2-40B4-BE49-F238E27FC236}">
                <a16:creationId xmlns:a16="http://schemas.microsoft.com/office/drawing/2014/main" id="{2308607D-8575-4220-8ED5-5C891C2FE48E}"/>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37" name="Line 4480">
            <a:extLst>
              <a:ext uri="{FF2B5EF4-FFF2-40B4-BE49-F238E27FC236}">
                <a16:creationId xmlns:a16="http://schemas.microsoft.com/office/drawing/2014/main" id="{730C1AEC-655F-4E3E-875C-383FE231DEA6}"/>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38" name="Line 4481">
            <a:extLst>
              <a:ext uri="{FF2B5EF4-FFF2-40B4-BE49-F238E27FC236}">
                <a16:creationId xmlns:a16="http://schemas.microsoft.com/office/drawing/2014/main" id="{1555117D-E41C-4DDA-A44A-58A753B78A21}"/>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39" name="Line 4482">
            <a:extLst>
              <a:ext uri="{FF2B5EF4-FFF2-40B4-BE49-F238E27FC236}">
                <a16:creationId xmlns:a16="http://schemas.microsoft.com/office/drawing/2014/main" id="{66E58FE7-712F-4E52-BCE6-6597D21D1ABC}"/>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40" name="Line 4483">
            <a:extLst>
              <a:ext uri="{FF2B5EF4-FFF2-40B4-BE49-F238E27FC236}">
                <a16:creationId xmlns:a16="http://schemas.microsoft.com/office/drawing/2014/main" id="{8051CD69-FBD6-4846-B18A-C99522DE7171}"/>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41" name="Line 4484">
            <a:extLst>
              <a:ext uri="{FF2B5EF4-FFF2-40B4-BE49-F238E27FC236}">
                <a16:creationId xmlns:a16="http://schemas.microsoft.com/office/drawing/2014/main" id="{4A573379-8439-4D2C-8017-2313209404B3}"/>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42" name="Line 4485">
            <a:extLst>
              <a:ext uri="{FF2B5EF4-FFF2-40B4-BE49-F238E27FC236}">
                <a16:creationId xmlns:a16="http://schemas.microsoft.com/office/drawing/2014/main" id="{9C6E7088-6605-429F-BEDE-B8086C7E5B09}"/>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43" name="Line 4486">
            <a:extLst>
              <a:ext uri="{FF2B5EF4-FFF2-40B4-BE49-F238E27FC236}">
                <a16:creationId xmlns:a16="http://schemas.microsoft.com/office/drawing/2014/main" id="{2509CD12-F818-4839-9AFF-932895533758}"/>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44" name="Line 4487">
            <a:extLst>
              <a:ext uri="{FF2B5EF4-FFF2-40B4-BE49-F238E27FC236}">
                <a16:creationId xmlns:a16="http://schemas.microsoft.com/office/drawing/2014/main" id="{CCAA17C6-8EAF-4681-97B2-00395DDCEFC5}"/>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45" name="Line 4488">
            <a:extLst>
              <a:ext uri="{FF2B5EF4-FFF2-40B4-BE49-F238E27FC236}">
                <a16:creationId xmlns:a16="http://schemas.microsoft.com/office/drawing/2014/main" id="{BC5144A8-2836-4F99-A8B5-684A9BB70F0A}"/>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46" name="Line 4489">
            <a:extLst>
              <a:ext uri="{FF2B5EF4-FFF2-40B4-BE49-F238E27FC236}">
                <a16:creationId xmlns:a16="http://schemas.microsoft.com/office/drawing/2014/main" id="{6EFD8F70-25B8-47F4-BE08-CF6F0AC63F15}"/>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47" name="Line 4490">
            <a:extLst>
              <a:ext uri="{FF2B5EF4-FFF2-40B4-BE49-F238E27FC236}">
                <a16:creationId xmlns:a16="http://schemas.microsoft.com/office/drawing/2014/main" id="{46985B8D-2E7C-4AC7-B950-83743A86D768}"/>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48" name="Line 4491">
            <a:extLst>
              <a:ext uri="{FF2B5EF4-FFF2-40B4-BE49-F238E27FC236}">
                <a16:creationId xmlns:a16="http://schemas.microsoft.com/office/drawing/2014/main" id="{6C769CC0-ECD0-4357-AAEC-A7DC4F5A450A}"/>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49" name="Line 4492">
            <a:extLst>
              <a:ext uri="{FF2B5EF4-FFF2-40B4-BE49-F238E27FC236}">
                <a16:creationId xmlns:a16="http://schemas.microsoft.com/office/drawing/2014/main" id="{76FEC4FB-9A05-4426-94BE-416CC7193F18}"/>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50" name="Line 4493">
            <a:extLst>
              <a:ext uri="{FF2B5EF4-FFF2-40B4-BE49-F238E27FC236}">
                <a16:creationId xmlns:a16="http://schemas.microsoft.com/office/drawing/2014/main" id="{6FCEBFD7-6F35-4BC9-9640-FDBE2CFFA874}"/>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51" name="Line 4494">
            <a:extLst>
              <a:ext uri="{FF2B5EF4-FFF2-40B4-BE49-F238E27FC236}">
                <a16:creationId xmlns:a16="http://schemas.microsoft.com/office/drawing/2014/main" id="{74473273-2721-42CC-84AA-46CBE5659E32}"/>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52" name="Line 4495">
            <a:extLst>
              <a:ext uri="{FF2B5EF4-FFF2-40B4-BE49-F238E27FC236}">
                <a16:creationId xmlns:a16="http://schemas.microsoft.com/office/drawing/2014/main" id="{47CF2119-AF0E-4987-A41A-1FF6634395B6}"/>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53" name="Line 4496">
            <a:extLst>
              <a:ext uri="{FF2B5EF4-FFF2-40B4-BE49-F238E27FC236}">
                <a16:creationId xmlns:a16="http://schemas.microsoft.com/office/drawing/2014/main" id="{A59E5262-2992-4C2B-B062-61B83698FE1B}"/>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54" name="Line 4497">
            <a:extLst>
              <a:ext uri="{FF2B5EF4-FFF2-40B4-BE49-F238E27FC236}">
                <a16:creationId xmlns:a16="http://schemas.microsoft.com/office/drawing/2014/main" id="{90CFE4EA-75C7-4E2C-8182-DC7D647F9ED9}"/>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55" name="Line 4498">
            <a:extLst>
              <a:ext uri="{FF2B5EF4-FFF2-40B4-BE49-F238E27FC236}">
                <a16:creationId xmlns:a16="http://schemas.microsoft.com/office/drawing/2014/main" id="{F849804B-ECBC-49E3-86FC-4F9C34339063}"/>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56" name="Line 4499">
            <a:extLst>
              <a:ext uri="{FF2B5EF4-FFF2-40B4-BE49-F238E27FC236}">
                <a16:creationId xmlns:a16="http://schemas.microsoft.com/office/drawing/2014/main" id="{A5324372-1C46-42A7-8741-1A5AD8335962}"/>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57" name="Line 4500">
            <a:extLst>
              <a:ext uri="{FF2B5EF4-FFF2-40B4-BE49-F238E27FC236}">
                <a16:creationId xmlns:a16="http://schemas.microsoft.com/office/drawing/2014/main" id="{5D81340E-465D-4D8C-A06D-54A92E842BB3}"/>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58" name="Line 4501">
            <a:extLst>
              <a:ext uri="{FF2B5EF4-FFF2-40B4-BE49-F238E27FC236}">
                <a16:creationId xmlns:a16="http://schemas.microsoft.com/office/drawing/2014/main" id="{FD7B6D97-E043-48E8-B415-52B6A5A53A29}"/>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59" name="Line 4502">
            <a:extLst>
              <a:ext uri="{FF2B5EF4-FFF2-40B4-BE49-F238E27FC236}">
                <a16:creationId xmlns:a16="http://schemas.microsoft.com/office/drawing/2014/main" id="{03E6CF16-3782-4F93-BDBA-8DD74C7CD6C7}"/>
              </a:ext>
            </a:extLst>
          </p:cNvPr>
          <p:cNvSpPr>
            <a:spLocks noChangeShapeType="1"/>
          </p:cNvSpPr>
          <p:nvPr/>
        </p:nvSpPr>
        <p:spPr bwMode="auto">
          <a:xfrm flipV="1">
            <a:off x="4879975"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60" name="Rectangle 4503">
            <a:extLst>
              <a:ext uri="{FF2B5EF4-FFF2-40B4-BE49-F238E27FC236}">
                <a16:creationId xmlns:a16="http://schemas.microsoft.com/office/drawing/2014/main" id="{A15B5DC5-9700-486D-B6C9-4DCBCF21EFB5}"/>
              </a:ext>
            </a:extLst>
          </p:cNvPr>
          <p:cNvSpPr>
            <a:spLocks noChangeArrowheads="1"/>
          </p:cNvSpPr>
          <p:nvPr/>
        </p:nvSpPr>
        <p:spPr bwMode="auto">
          <a:xfrm>
            <a:off x="4575175" y="3036888"/>
            <a:ext cx="611188" cy="412750"/>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5361" name="Group 4506">
            <a:extLst>
              <a:ext uri="{FF2B5EF4-FFF2-40B4-BE49-F238E27FC236}">
                <a16:creationId xmlns:a16="http://schemas.microsoft.com/office/drawing/2014/main" id="{FD2C962B-59F7-4850-8726-BF42FB7B44DD}"/>
              </a:ext>
            </a:extLst>
          </p:cNvPr>
          <p:cNvGrpSpPr>
            <a:grpSpLocks/>
          </p:cNvGrpSpPr>
          <p:nvPr/>
        </p:nvGrpSpPr>
        <p:grpSpPr bwMode="auto">
          <a:xfrm>
            <a:off x="5219700" y="3036888"/>
            <a:ext cx="615950" cy="415925"/>
            <a:chOff x="3288" y="2081"/>
            <a:chExt cx="388" cy="262"/>
          </a:xfrm>
        </p:grpSpPr>
        <p:sp>
          <p:nvSpPr>
            <p:cNvPr id="7638" name="Rectangle 4504">
              <a:extLst>
                <a:ext uri="{FF2B5EF4-FFF2-40B4-BE49-F238E27FC236}">
                  <a16:creationId xmlns:a16="http://schemas.microsoft.com/office/drawing/2014/main" id="{4E470030-AE7A-4C93-91D7-99712C7382EE}"/>
                </a:ext>
              </a:extLst>
            </p:cNvPr>
            <p:cNvSpPr>
              <a:spLocks noChangeArrowheads="1"/>
            </p:cNvSpPr>
            <p:nvPr/>
          </p:nvSpPr>
          <p:spPr bwMode="auto">
            <a:xfrm>
              <a:off x="3288" y="2081"/>
              <a:ext cx="388" cy="2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639" name="Rectangle 4505">
              <a:extLst>
                <a:ext uri="{FF2B5EF4-FFF2-40B4-BE49-F238E27FC236}">
                  <a16:creationId xmlns:a16="http://schemas.microsoft.com/office/drawing/2014/main" id="{C705C680-4409-41BE-A604-A2EFEC20C591}"/>
                </a:ext>
              </a:extLst>
            </p:cNvPr>
            <p:cNvSpPr>
              <a:spLocks noChangeArrowheads="1"/>
            </p:cNvSpPr>
            <p:nvPr/>
          </p:nvSpPr>
          <p:spPr bwMode="auto">
            <a:xfrm>
              <a:off x="3288" y="2081"/>
              <a:ext cx="388" cy="262"/>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5362" name="Group 4509">
            <a:extLst>
              <a:ext uri="{FF2B5EF4-FFF2-40B4-BE49-F238E27FC236}">
                <a16:creationId xmlns:a16="http://schemas.microsoft.com/office/drawing/2014/main" id="{E93DD368-95D0-4514-90EF-C3EC552C9026}"/>
              </a:ext>
            </a:extLst>
          </p:cNvPr>
          <p:cNvGrpSpPr>
            <a:grpSpLocks/>
          </p:cNvGrpSpPr>
          <p:nvPr/>
        </p:nvGrpSpPr>
        <p:grpSpPr bwMode="auto">
          <a:xfrm>
            <a:off x="5526088" y="3090863"/>
            <a:ext cx="41275" cy="150812"/>
            <a:chOff x="3481" y="2115"/>
            <a:chExt cx="26" cy="95"/>
          </a:xfrm>
        </p:grpSpPr>
        <p:sp>
          <p:nvSpPr>
            <p:cNvPr id="7636" name="Freeform 4507">
              <a:extLst>
                <a:ext uri="{FF2B5EF4-FFF2-40B4-BE49-F238E27FC236}">
                  <a16:creationId xmlns:a16="http://schemas.microsoft.com/office/drawing/2014/main" id="{28F1AA66-C375-40E6-A7EF-B4EA34CFFEE3}"/>
                </a:ext>
              </a:extLst>
            </p:cNvPr>
            <p:cNvSpPr>
              <a:spLocks/>
            </p:cNvSpPr>
            <p:nvPr/>
          </p:nvSpPr>
          <p:spPr bwMode="auto">
            <a:xfrm>
              <a:off x="3481" y="2115"/>
              <a:ext cx="26" cy="95"/>
            </a:xfrm>
            <a:custGeom>
              <a:avLst/>
              <a:gdLst>
                <a:gd name="T0" fmla="*/ 26 w 166"/>
                <a:gd name="T1" fmla="*/ 5 h 617"/>
                <a:gd name="T2" fmla="*/ 0 w 166"/>
                <a:gd name="T3" fmla="*/ 2 h 617"/>
                <a:gd name="T4" fmla="*/ 0 w 166"/>
                <a:gd name="T5" fmla="*/ 2 h 617"/>
                <a:gd name="T6" fmla="*/ 0 w 166"/>
                <a:gd name="T7" fmla="*/ 95 h 617"/>
                <a:gd name="T8" fmla="*/ 26 w 166"/>
                <a:gd name="T9" fmla="*/ 5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6" h="617">
                  <a:moveTo>
                    <a:pt x="166" y="31"/>
                  </a:moveTo>
                  <a:cubicBezTo>
                    <a:pt x="106" y="15"/>
                    <a:pt x="60" y="15"/>
                    <a:pt x="0" y="15"/>
                  </a:cubicBezTo>
                  <a:cubicBezTo>
                    <a:pt x="0" y="0"/>
                    <a:pt x="0" y="15"/>
                    <a:pt x="0" y="15"/>
                  </a:cubicBezTo>
                  <a:lnTo>
                    <a:pt x="0" y="617"/>
                  </a:lnTo>
                  <a:lnTo>
                    <a:pt x="166" y="31"/>
                  </a:lnTo>
                  <a:close/>
                </a:path>
              </a:pathLst>
            </a:custGeom>
            <a:solidFill>
              <a:srgbClr val="808080"/>
            </a:solidFill>
            <a:ln w="0">
              <a:solidFill>
                <a:srgbClr val="000000"/>
              </a:solidFill>
              <a:prstDash val="solid"/>
              <a:round/>
              <a:headEnd/>
              <a:tailEnd/>
            </a:ln>
          </p:spPr>
          <p:txBody>
            <a:bodyPr/>
            <a:lstStyle/>
            <a:p>
              <a:endParaRPr lang="en-GB"/>
            </a:p>
          </p:txBody>
        </p:sp>
        <p:sp>
          <p:nvSpPr>
            <p:cNvPr id="7637" name="Freeform 4508">
              <a:extLst>
                <a:ext uri="{FF2B5EF4-FFF2-40B4-BE49-F238E27FC236}">
                  <a16:creationId xmlns:a16="http://schemas.microsoft.com/office/drawing/2014/main" id="{C779FDE6-287A-4FD0-9352-4A7B2BBCEB8C}"/>
                </a:ext>
              </a:extLst>
            </p:cNvPr>
            <p:cNvSpPr>
              <a:spLocks/>
            </p:cNvSpPr>
            <p:nvPr/>
          </p:nvSpPr>
          <p:spPr bwMode="auto">
            <a:xfrm>
              <a:off x="3481" y="2115"/>
              <a:ext cx="26" cy="95"/>
            </a:xfrm>
            <a:custGeom>
              <a:avLst/>
              <a:gdLst>
                <a:gd name="T0" fmla="*/ 26 w 166"/>
                <a:gd name="T1" fmla="*/ 5 h 617"/>
                <a:gd name="T2" fmla="*/ 0 w 166"/>
                <a:gd name="T3" fmla="*/ 2 h 617"/>
                <a:gd name="T4" fmla="*/ 0 w 166"/>
                <a:gd name="T5" fmla="*/ 2 h 617"/>
                <a:gd name="T6" fmla="*/ 0 w 166"/>
                <a:gd name="T7" fmla="*/ 95 h 617"/>
                <a:gd name="T8" fmla="*/ 26 w 166"/>
                <a:gd name="T9" fmla="*/ 5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6" h="617">
                  <a:moveTo>
                    <a:pt x="166" y="31"/>
                  </a:moveTo>
                  <a:cubicBezTo>
                    <a:pt x="106" y="15"/>
                    <a:pt x="60" y="15"/>
                    <a:pt x="0" y="15"/>
                  </a:cubicBezTo>
                  <a:cubicBezTo>
                    <a:pt x="0" y="0"/>
                    <a:pt x="0" y="15"/>
                    <a:pt x="0" y="15"/>
                  </a:cubicBezTo>
                  <a:lnTo>
                    <a:pt x="0" y="617"/>
                  </a:lnTo>
                  <a:lnTo>
                    <a:pt x="166" y="31"/>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363" name="Group 4512">
            <a:extLst>
              <a:ext uri="{FF2B5EF4-FFF2-40B4-BE49-F238E27FC236}">
                <a16:creationId xmlns:a16="http://schemas.microsoft.com/office/drawing/2014/main" id="{0A860CDF-CD88-4F07-9E43-7BD0166F9388}"/>
              </a:ext>
            </a:extLst>
          </p:cNvPr>
          <p:cNvGrpSpPr>
            <a:grpSpLocks/>
          </p:cNvGrpSpPr>
          <p:nvPr/>
        </p:nvGrpSpPr>
        <p:grpSpPr bwMode="auto">
          <a:xfrm>
            <a:off x="5526088" y="3098800"/>
            <a:ext cx="82550" cy="142875"/>
            <a:chOff x="3481" y="2120"/>
            <a:chExt cx="52" cy="90"/>
          </a:xfrm>
        </p:grpSpPr>
        <p:sp>
          <p:nvSpPr>
            <p:cNvPr id="7634" name="Freeform 4510">
              <a:extLst>
                <a:ext uri="{FF2B5EF4-FFF2-40B4-BE49-F238E27FC236}">
                  <a16:creationId xmlns:a16="http://schemas.microsoft.com/office/drawing/2014/main" id="{FC2D1DD6-74DB-4365-AC40-A30DAAB8B4DB}"/>
                </a:ext>
              </a:extLst>
            </p:cNvPr>
            <p:cNvSpPr>
              <a:spLocks/>
            </p:cNvSpPr>
            <p:nvPr/>
          </p:nvSpPr>
          <p:spPr bwMode="auto">
            <a:xfrm>
              <a:off x="3481" y="2120"/>
              <a:ext cx="52" cy="90"/>
            </a:xfrm>
            <a:custGeom>
              <a:avLst/>
              <a:gdLst>
                <a:gd name="T0" fmla="*/ 52 w 338"/>
                <a:gd name="T1" fmla="*/ 12 h 584"/>
                <a:gd name="T2" fmla="*/ 26 w 338"/>
                <a:gd name="T3" fmla="*/ 0 h 584"/>
                <a:gd name="T4" fmla="*/ 0 w 338"/>
                <a:gd name="T5" fmla="*/ 90 h 584"/>
                <a:gd name="T6" fmla="*/ 52 w 338"/>
                <a:gd name="T7" fmla="*/ 12 h 58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8" h="584">
                  <a:moveTo>
                    <a:pt x="338" y="77"/>
                  </a:moveTo>
                  <a:cubicBezTo>
                    <a:pt x="277" y="46"/>
                    <a:pt x="231" y="16"/>
                    <a:pt x="169" y="0"/>
                  </a:cubicBezTo>
                  <a:lnTo>
                    <a:pt x="0" y="584"/>
                  </a:lnTo>
                  <a:lnTo>
                    <a:pt x="338" y="77"/>
                  </a:lnTo>
                  <a:close/>
                </a:path>
              </a:pathLst>
            </a:custGeom>
            <a:solidFill>
              <a:srgbClr val="C0C0C0"/>
            </a:solidFill>
            <a:ln w="0">
              <a:solidFill>
                <a:srgbClr val="000000"/>
              </a:solidFill>
              <a:prstDash val="solid"/>
              <a:round/>
              <a:headEnd/>
              <a:tailEnd/>
            </a:ln>
          </p:spPr>
          <p:txBody>
            <a:bodyPr/>
            <a:lstStyle/>
            <a:p>
              <a:endParaRPr lang="en-GB"/>
            </a:p>
          </p:txBody>
        </p:sp>
        <p:sp>
          <p:nvSpPr>
            <p:cNvPr id="7635" name="Freeform 4511">
              <a:extLst>
                <a:ext uri="{FF2B5EF4-FFF2-40B4-BE49-F238E27FC236}">
                  <a16:creationId xmlns:a16="http://schemas.microsoft.com/office/drawing/2014/main" id="{617889D9-1064-4322-B240-6BF125CCA0B2}"/>
                </a:ext>
              </a:extLst>
            </p:cNvPr>
            <p:cNvSpPr>
              <a:spLocks/>
            </p:cNvSpPr>
            <p:nvPr/>
          </p:nvSpPr>
          <p:spPr bwMode="auto">
            <a:xfrm>
              <a:off x="3481" y="2120"/>
              <a:ext cx="52" cy="90"/>
            </a:xfrm>
            <a:custGeom>
              <a:avLst/>
              <a:gdLst>
                <a:gd name="T0" fmla="*/ 52 w 338"/>
                <a:gd name="T1" fmla="*/ 12 h 584"/>
                <a:gd name="T2" fmla="*/ 26 w 338"/>
                <a:gd name="T3" fmla="*/ 0 h 584"/>
                <a:gd name="T4" fmla="*/ 0 w 338"/>
                <a:gd name="T5" fmla="*/ 90 h 584"/>
                <a:gd name="T6" fmla="*/ 52 w 338"/>
                <a:gd name="T7" fmla="*/ 12 h 58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8" h="584">
                  <a:moveTo>
                    <a:pt x="338" y="77"/>
                  </a:moveTo>
                  <a:cubicBezTo>
                    <a:pt x="277" y="46"/>
                    <a:pt x="231" y="16"/>
                    <a:pt x="169" y="0"/>
                  </a:cubicBezTo>
                  <a:lnTo>
                    <a:pt x="0" y="584"/>
                  </a:lnTo>
                  <a:lnTo>
                    <a:pt x="338" y="77"/>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364" name="Group 4515">
            <a:extLst>
              <a:ext uri="{FF2B5EF4-FFF2-40B4-BE49-F238E27FC236}">
                <a16:creationId xmlns:a16="http://schemas.microsoft.com/office/drawing/2014/main" id="{32C078EC-5273-464D-9D82-E712EB28E28E}"/>
              </a:ext>
            </a:extLst>
          </p:cNvPr>
          <p:cNvGrpSpPr>
            <a:grpSpLocks/>
          </p:cNvGrpSpPr>
          <p:nvPr/>
        </p:nvGrpSpPr>
        <p:grpSpPr bwMode="auto">
          <a:xfrm>
            <a:off x="5526088" y="3116263"/>
            <a:ext cx="112712" cy="125412"/>
            <a:chOff x="3481" y="2131"/>
            <a:chExt cx="71" cy="79"/>
          </a:xfrm>
        </p:grpSpPr>
        <p:sp>
          <p:nvSpPr>
            <p:cNvPr id="7632" name="Freeform 4513">
              <a:extLst>
                <a:ext uri="{FF2B5EF4-FFF2-40B4-BE49-F238E27FC236}">
                  <a16:creationId xmlns:a16="http://schemas.microsoft.com/office/drawing/2014/main" id="{7FCBD5CA-8FA2-4E5E-BA18-113360CDF833}"/>
                </a:ext>
              </a:extLst>
            </p:cNvPr>
            <p:cNvSpPr>
              <a:spLocks/>
            </p:cNvSpPr>
            <p:nvPr/>
          </p:nvSpPr>
          <p:spPr bwMode="auto">
            <a:xfrm>
              <a:off x="3481" y="2131"/>
              <a:ext cx="71" cy="79"/>
            </a:xfrm>
            <a:custGeom>
              <a:avLst/>
              <a:gdLst>
                <a:gd name="T0" fmla="*/ 71 w 461"/>
                <a:gd name="T1" fmla="*/ 17 h 512"/>
                <a:gd name="T2" fmla="*/ 52 w 461"/>
                <a:gd name="T3" fmla="*/ 0 h 512"/>
                <a:gd name="T4" fmla="*/ 0 w 461"/>
                <a:gd name="T5" fmla="*/ 79 h 512"/>
                <a:gd name="T6" fmla="*/ 71 w 461"/>
                <a:gd name="T7" fmla="*/ 17 h 5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1" h="512">
                  <a:moveTo>
                    <a:pt x="461" y="109"/>
                  </a:moveTo>
                  <a:cubicBezTo>
                    <a:pt x="430" y="62"/>
                    <a:pt x="384" y="31"/>
                    <a:pt x="338" y="0"/>
                  </a:cubicBezTo>
                  <a:lnTo>
                    <a:pt x="0" y="512"/>
                  </a:lnTo>
                  <a:lnTo>
                    <a:pt x="461" y="109"/>
                  </a:lnTo>
                  <a:close/>
                </a:path>
              </a:pathLst>
            </a:custGeom>
            <a:solidFill>
              <a:srgbClr val="000000"/>
            </a:solidFill>
            <a:ln w="0">
              <a:solidFill>
                <a:srgbClr val="000000"/>
              </a:solidFill>
              <a:prstDash val="solid"/>
              <a:round/>
              <a:headEnd/>
              <a:tailEnd/>
            </a:ln>
          </p:spPr>
          <p:txBody>
            <a:bodyPr/>
            <a:lstStyle/>
            <a:p>
              <a:endParaRPr lang="en-GB"/>
            </a:p>
          </p:txBody>
        </p:sp>
        <p:sp>
          <p:nvSpPr>
            <p:cNvPr id="7633" name="Freeform 4514">
              <a:extLst>
                <a:ext uri="{FF2B5EF4-FFF2-40B4-BE49-F238E27FC236}">
                  <a16:creationId xmlns:a16="http://schemas.microsoft.com/office/drawing/2014/main" id="{C6A192A4-02FD-4F3A-9884-CDEF52EC9BC2}"/>
                </a:ext>
              </a:extLst>
            </p:cNvPr>
            <p:cNvSpPr>
              <a:spLocks/>
            </p:cNvSpPr>
            <p:nvPr/>
          </p:nvSpPr>
          <p:spPr bwMode="auto">
            <a:xfrm>
              <a:off x="3481" y="2131"/>
              <a:ext cx="71" cy="79"/>
            </a:xfrm>
            <a:custGeom>
              <a:avLst/>
              <a:gdLst>
                <a:gd name="T0" fmla="*/ 71 w 461"/>
                <a:gd name="T1" fmla="*/ 17 h 512"/>
                <a:gd name="T2" fmla="*/ 52 w 461"/>
                <a:gd name="T3" fmla="*/ 0 h 512"/>
                <a:gd name="T4" fmla="*/ 0 w 461"/>
                <a:gd name="T5" fmla="*/ 79 h 512"/>
                <a:gd name="T6" fmla="*/ 71 w 461"/>
                <a:gd name="T7" fmla="*/ 17 h 5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1" h="512">
                  <a:moveTo>
                    <a:pt x="461" y="109"/>
                  </a:moveTo>
                  <a:cubicBezTo>
                    <a:pt x="430" y="62"/>
                    <a:pt x="384" y="31"/>
                    <a:pt x="338" y="0"/>
                  </a:cubicBezTo>
                  <a:lnTo>
                    <a:pt x="0" y="512"/>
                  </a:lnTo>
                  <a:lnTo>
                    <a:pt x="461" y="109"/>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365" name="Group 4518">
            <a:extLst>
              <a:ext uri="{FF2B5EF4-FFF2-40B4-BE49-F238E27FC236}">
                <a16:creationId xmlns:a16="http://schemas.microsoft.com/office/drawing/2014/main" id="{A74624BF-9377-447C-B8BF-E56D3D3F216A}"/>
              </a:ext>
            </a:extLst>
          </p:cNvPr>
          <p:cNvGrpSpPr>
            <a:grpSpLocks/>
          </p:cNvGrpSpPr>
          <p:nvPr/>
        </p:nvGrpSpPr>
        <p:grpSpPr bwMode="auto">
          <a:xfrm>
            <a:off x="5378450" y="3094038"/>
            <a:ext cx="298450" cy="298450"/>
            <a:chOff x="3388" y="2117"/>
            <a:chExt cx="188" cy="188"/>
          </a:xfrm>
        </p:grpSpPr>
        <p:sp>
          <p:nvSpPr>
            <p:cNvPr id="7630" name="Freeform 4516">
              <a:extLst>
                <a:ext uri="{FF2B5EF4-FFF2-40B4-BE49-F238E27FC236}">
                  <a16:creationId xmlns:a16="http://schemas.microsoft.com/office/drawing/2014/main" id="{32A8344B-03D0-450C-9429-F09D85F5EA92}"/>
                </a:ext>
              </a:extLst>
            </p:cNvPr>
            <p:cNvSpPr>
              <a:spLocks/>
            </p:cNvSpPr>
            <p:nvPr/>
          </p:nvSpPr>
          <p:spPr bwMode="auto">
            <a:xfrm>
              <a:off x="3388" y="2117"/>
              <a:ext cx="188" cy="188"/>
            </a:xfrm>
            <a:custGeom>
              <a:avLst/>
              <a:gdLst>
                <a:gd name="T0" fmla="*/ 93 w 1222"/>
                <a:gd name="T1" fmla="*/ 0 h 1216"/>
                <a:gd name="T2" fmla="*/ 0 w 1222"/>
                <a:gd name="T3" fmla="*/ 93 h 1216"/>
                <a:gd name="T4" fmla="*/ 93 w 1222"/>
                <a:gd name="T5" fmla="*/ 188 h 1216"/>
                <a:gd name="T6" fmla="*/ 188 w 1222"/>
                <a:gd name="T7" fmla="*/ 93 h 1216"/>
                <a:gd name="T8" fmla="*/ 164 w 1222"/>
                <a:gd name="T9" fmla="*/ 31 h 1216"/>
                <a:gd name="T10" fmla="*/ 93 w 1222"/>
                <a:gd name="T11" fmla="*/ 93 h 1216"/>
                <a:gd name="T12" fmla="*/ 93 w 1222"/>
                <a:gd name="T13" fmla="*/ 0 h 12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16">
                  <a:moveTo>
                    <a:pt x="603" y="0"/>
                  </a:moveTo>
                  <a:cubicBezTo>
                    <a:pt x="263" y="0"/>
                    <a:pt x="0" y="261"/>
                    <a:pt x="0" y="600"/>
                  </a:cubicBezTo>
                  <a:cubicBezTo>
                    <a:pt x="0" y="939"/>
                    <a:pt x="263" y="1216"/>
                    <a:pt x="603" y="1216"/>
                  </a:cubicBezTo>
                  <a:cubicBezTo>
                    <a:pt x="944" y="1216"/>
                    <a:pt x="1222" y="939"/>
                    <a:pt x="1222" y="600"/>
                  </a:cubicBezTo>
                  <a:cubicBezTo>
                    <a:pt x="1207" y="462"/>
                    <a:pt x="1160" y="308"/>
                    <a:pt x="1068" y="200"/>
                  </a:cubicBezTo>
                  <a:lnTo>
                    <a:pt x="603" y="600"/>
                  </a:lnTo>
                  <a:lnTo>
                    <a:pt x="603" y="0"/>
                  </a:lnTo>
                  <a:close/>
                </a:path>
              </a:pathLst>
            </a:custGeom>
            <a:solidFill>
              <a:srgbClr val="FFFFFF"/>
            </a:solidFill>
            <a:ln w="0">
              <a:solidFill>
                <a:srgbClr val="000000"/>
              </a:solidFill>
              <a:prstDash val="solid"/>
              <a:round/>
              <a:headEnd/>
              <a:tailEnd/>
            </a:ln>
          </p:spPr>
          <p:txBody>
            <a:bodyPr/>
            <a:lstStyle/>
            <a:p>
              <a:endParaRPr lang="en-GB"/>
            </a:p>
          </p:txBody>
        </p:sp>
        <p:sp>
          <p:nvSpPr>
            <p:cNvPr id="7631" name="Freeform 4517">
              <a:extLst>
                <a:ext uri="{FF2B5EF4-FFF2-40B4-BE49-F238E27FC236}">
                  <a16:creationId xmlns:a16="http://schemas.microsoft.com/office/drawing/2014/main" id="{74BE43ED-3597-4584-904E-A2BADFA4D3AC}"/>
                </a:ext>
              </a:extLst>
            </p:cNvPr>
            <p:cNvSpPr>
              <a:spLocks/>
            </p:cNvSpPr>
            <p:nvPr/>
          </p:nvSpPr>
          <p:spPr bwMode="auto">
            <a:xfrm>
              <a:off x="3388" y="2117"/>
              <a:ext cx="188" cy="188"/>
            </a:xfrm>
            <a:custGeom>
              <a:avLst/>
              <a:gdLst>
                <a:gd name="T0" fmla="*/ 93 w 1222"/>
                <a:gd name="T1" fmla="*/ 0 h 1216"/>
                <a:gd name="T2" fmla="*/ 0 w 1222"/>
                <a:gd name="T3" fmla="*/ 93 h 1216"/>
                <a:gd name="T4" fmla="*/ 93 w 1222"/>
                <a:gd name="T5" fmla="*/ 188 h 1216"/>
                <a:gd name="T6" fmla="*/ 188 w 1222"/>
                <a:gd name="T7" fmla="*/ 93 h 1216"/>
                <a:gd name="T8" fmla="*/ 164 w 1222"/>
                <a:gd name="T9" fmla="*/ 31 h 1216"/>
                <a:gd name="T10" fmla="*/ 93 w 1222"/>
                <a:gd name="T11" fmla="*/ 93 h 1216"/>
                <a:gd name="T12" fmla="*/ 93 w 1222"/>
                <a:gd name="T13" fmla="*/ 0 h 12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16">
                  <a:moveTo>
                    <a:pt x="603" y="0"/>
                  </a:moveTo>
                  <a:cubicBezTo>
                    <a:pt x="263" y="0"/>
                    <a:pt x="0" y="261"/>
                    <a:pt x="0" y="600"/>
                  </a:cubicBezTo>
                  <a:cubicBezTo>
                    <a:pt x="0" y="939"/>
                    <a:pt x="263" y="1216"/>
                    <a:pt x="603" y="1216"/>
                  </a:cubicBezTo>
                  <a:cubicBezTo>
                    <a:pt x="944" y="1216"/>
                    <a:pt x="1222" y="939"/>
                    <a:pt x="1222" y="600"/>
                  </a:cubicBezTo>
                  <a:cubicBezTo>
                    <a:pt x="1207" y="462"/>
                    <a:pt x="1160" y="308"/>
                    <a:pt x="1068" y="200"/>
                  </a:cubicBezTo>
                  <a:lnTo>
                    <a:pt x="603" y="600"/>
                  </a:lnTo>
                  <a:lnTo>
                    <a:pt x="603"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5366" name="Line 4519">
            <a:extLst>
              <a:ext uri="{FF2B5EF4-FFF2-40B4-BE49-F238E27FC236}">
                <a16:creationId xmlns:a16="http://schemas.microsoft.com/office/drawing/2014/main" id="{379CA643-B3F5-4204-87F3-4D0AD0BE2EA6}"/>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67" name="Line 4520">
            <a:extLst>
              <a:ext uri="{FF2B5EF4-FFF2-40B4-BE49-F238E27FC236}">
                <a16:creationId xmlns:a16="http://schemas.microsoft.com/office/drawing/2014/main" id="{80232EDA-49FA-4C18-A20C-702A56FB4470}"/>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68" name="Line 4521">
            <a:extLst>
              <a:ext uri="{FF2B5EF4-FFF2-40B4-BE49-F238E27FC236}">
                <a16:creationId xmlns:a16="http://schemas.microsoft.com/office/drawing/2014/main" id="{8E838A20-791D-42C4-AECA-B2D1A100EF9F}"/>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69" name="Line 4522">
            <a:extLst>
              <a:ext uri="{FF2B5EF4-FFF2-40B4-BE49-F238E27FC236}">
                <a16:creationId xmlns:a16="http://schemas.microsoft.com/office/drawing/2014/main" id="{AD376752-DD0D-4C72-9D16-41FEB650D94C}"/>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70" name="Line 4523">
            <a:extLst>
              <a:ext uri="{FF2B5EF4-FFF2-40B4-BE49-F238E27FC236}">
                <a16:creationId xmlns:a16="http://schemas.microsoft.com/office/drawing/2014/main" id="{80364F0D-B11A-40D5-BE35-1C33E07C611A}"/>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71" name="Line 4524">
            <a:extLst>
              <a:ext uri="{FF2B5EF4-FFF2-40B4-BE49-F238E27FC236}">
                <a16:creationId xmlns:a16="http://schemas.microsoft.com/office/drawing/2014/main" id="{9159A640-CE37-4CCF-8C52-1ABB9B9BDE19}"/>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72" name="Line 4525">
            <a:extLst>
              <a:ext uri="{FF2B5EF4-FFF2-40B4-BE49-F238E27FC236}">
                <a16:creationId xmlns:a16="http://schemas.microsoft.com/office/drawing/2014/main" id="{0F9F6B6A-4DF0-46E0-9F7F-C0E8E6D1979D}"/>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73" name="Line 4526">
            <a:extLst>
              <a:ext uri="{FF2B5EF4-FFF2-40B4-BE49-F238E27FC236}">
                <a16:creationId xmlns:a16="http://schemas.microsoft.com/office/drawing/2014/main" id="{4AA20497-1103-435D-BBCD-CEBD1DBF169C}"/>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74" name="Line 4527">
            <a:extLst>
              <a:ext uri="{FF2B5EF4-FFF2-40B4-BE49-F238E27FC236}">
                <a16:creationId xmlns:a16="http://schemas.microsoft.com/office/drawing/2014/main" id="{40916406-F885-4483-937E-B911617931FE}"/>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75" name="Line 4528">
            <a:extLst>
              <a:ext uri="{FF2B5EF4-FFF2-40B4-BE49-F238E27FC236}">
                <a16:creationId xmlns:a16="http://schemas.microsoft.com/office/drawing/2014/main" id="{3DC8A622-EC3C-4DC0-87B1-5E7D4258D788}"/>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76" name="Line 4529">
            <a:extLst>
              <a:ext uri="{FF2B5EF4-FFF2-40B4-BE49-F238E27FC236}">
                <a16:creationId xmlns:a16="http://schemas.microsoft.com/office/drawing/2014/main" id="{B891E739-AABE-4344-B54B-F295CCEF8F4F}"/>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77" name="Line 4530">
            <a:extLst>
              <a:ext uri="{FF2B5EF4-FFF2-40B4-BE49-F238E27FC236}">
                <a16:creationId xmlns:a16="http://schemas.microsoft.com/office/drawing/2014/main" id="{DD1E83FB-B263-41CE-8925-3047B52AEDB7}"/>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78" name="Line 4531">
            <a:extLst>
              <a:ext uri="{FF2B5EF4-FFF2-40B4-BE49-F238E27FC236}">
                <a16:creationId xmlns:a16="http://schemas.microsoft.com/office/drawing/2014/main" id="{3BEF2377-F4E1-41A5-8BBF-EE3FC8B8D84E}"/>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79" name="Line 4532">
            <a:extLst>
              <a:ext uri="{FF2B5EF4-FFF2-40B4-BE49-F238E27FC236}">
                <a16:creationId xmlns:a16="http://schemas.microsoft.com/office/drawing/2014/main" id="{0E104D5E-3DE2-44CC-9B5F-33EB24B3CF58}"/>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80" name="Line 4533">
            <a:extLst>
              <a:ext uri="{FF2B5EF4-FFF2-40B4-BE49-F238E27FC236}">
                <a16:creationId xmlns:a16="http://schemas.microsoft.com/office/drawing/2014/main" id="{93DEB4EB-0AA7-451E-9520-EE4E7FE6A505}"/>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81" name="Line 4534">
            <a:extLst>
              <a:ext uri="{FF2B5EF4-FFF2-40B4-BE49-F238E27FC236}">
                <a16:creationId xmlns:a16="http://schemas.microsoft.com/office/drawing/2014/main" id="{74A505B1-34DF-43B3-A631-6322BEF65897}"/>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82" name="Line 4535">
            <a:extLst>
              <a:ext uri="{FF2B5EF4-FFF2-40B4-BE49-F238E27FC236}">
                <a16:creationId xmlns:a16="http://schemas.microsoft.com/office/drawing/2014/main" id="{0B2AF822-690A-42A6-90E3-F56CC53371A7}"/>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83" name="Line 4536">
            <a:extLst>
              <a:ext uri="{FF2B5EF4-FFF2-40B4-BE49-F238E27FC236}">
                <a16:creationId xmlns:a16="http://schemas.microsoft.com/office/drawing/2014/main" id="{B67ABCEE-0E91-41AE-9436-B8B60458120D}"/>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84" name="Line 4537">
            <a:extLst>
              <a:ext uri="{FF2B5EF4-FFF2-40B4-BE49-F238E27FC236}">
                <a16:creationId xmlns:a16="http://schemas.microsoft.com/office/drawing/2014/main" id="{99D32A6A-B316-4A66-A0E2-7ED0043E979F}"/>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85" name="Line 4538">
            <a:extLst>
              <a:ext uri="{FF2B5EF4-FFF2-40B4-BE49-F238E27FC236}">
                <a16:creationId xmlns:a16="http://schemas.microsoft.com/office/drawing/2014/main" id="{A8A6172C-45BB-4CC6-8DAE-3DE1F322537E}"/>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86" name="Line 4539">
            <a:extLst>
              <a:ext uri="{FF2B5EF4-FFF2-40B4-BE49-F238E27FC236}">
                <a16:creationId xmlns:a16="http://schemas.microsoft.com/office/drawing/2014/main" id="{6946C90F-60BB-461E-8BC4-0E7466FD7308}"/>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87" name="Line 4540">
            <a:extLst>
              <a:ext uri="{FF2B5EF4-FFF2-40B4-BE49-F238E27FC236}">
                <a16:creationId xmlns:a16="http://schemas.microsoft.com/office/drawing/2014/main" id="{931E17DE-2411-40DB-8E5A-3CA707079ED1}"/>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88" name="Line 4541">
            <a:extLst>
              <a:ext uri="{FF2B5EF4-FFF2-40B4-BE49-F238E27FC236}">
                <a16:creationId xmlns:a16="http://schemas.microsoft.com/office/drawing/2014/main" id="{7FDEE6BD-1CA0-419D-A07C-A71F968F7875}"/>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89" name="Line 4542">
            <a:extLst>
              <a:ext uri="{FF2B5EF4-FFF2-40B4-BE49-F238E27FC236}">
                <a16:creationId xmlns:a16="http://schemas.microsoft.com/office/drawing/2014/main" id="{A1EE45DD-83EA-4B6C-A14D-EBBE6FDA39D7}"/>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90" name="Line 4543">
            <a:extLst>
              <a:ext uri="{FF2B5EF4-FFF2-40B4-BE49-F238E27FC236}">
                <a16:creationId xmlns:a16="http://schemas.microsoft.com/office/drawing/2014/main" id="{C53B6A3A-2CFA-4963-9F08-3EAD4FADDFA7}"/>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91" name="Line 4544">
            <a:extLst>
              <a:ext uri="{FF2B5EF4-FFF2-40B4-BE49-F238E27FC236}">
                <a16:creationId xmlns:a16="http://schemas.microsoft.com/office/drawing/2014/main" id="{AF8A63CB-D788-4624-98BA-4D64D4698FC0}"/>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92" name="Line 4545">
            <a:extLst>
              <a:ext uri="{FF2B5EF4-FFF2-40B4-BE49-F238E27FC236}">
                <a16:creationId xmlns:a16="http://schemas.microsoft.com/office/drawing/2014/main" id="{03537422-59B5-45FE-8B41-1E49025E9608}"/>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93" name="Line 4546">
            <a:extLst>
              <a:ext uri="{FF2B5EF4-FFF2-40B4-BE49-F238E27FC236}">
                <a16:creationId xmlns:a16="http://schemas.microsoft.com/office/drawing/2014/main" id="{9105D91C-FE1C-4F55-AE72-91DBBE0E80A7}"/>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94" name="Line 4547">
            <a:extLst>
              <a:ext uri="{FF2B5EF4-FFF2-40B4-BE49-F238E27FC236}">
                <a16:creationId xmlns:a16="http://schemas.microsoft.com/office/drawing/2014/main" id="{85A6A1B0-A495-4F14-BB1D-88A54EC2E4C9}"/>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95" name="Line 4548">
            <a:extLst>
              <a:ext uri="{FF2B5EF4-FFF2-40B4-BE49-F238E27FC236}">
                <a16:creationId xmlns:a16="http://schemas.microsoft.com/office/drawing/2014/main" id="{7E3FAE5A-8929-4EBE-A54E-78833D9F344F}"/>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96" name="Line 4549">
            <a:extLst>
              <a:ext uri="{FF2B5EF4-FFF2-40B4-BE49-F238E27FC236}">
                <a16:creationId xmlns:a16="http://schemas.microsoft.com/office/drawing/2014/main" id="{1E0DB28F-C8B7-4F5C-BB69-D6B26B028F1E}"/>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97" name="Line 4550">
            <a:extLst>
              <a:ext uri="{FF2B5EF4-FFF2-40B4-BE49-F238E27FC236}">
                <a16:creationId xmlns:a16="http://schemas.microsoft.com/office/drawing/2014/main" id="{7AFA524C-EED7-48A9-8B47-C87B454AE257}"/>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98" name="Line 4551">
            <a:extLst>
              <a:ext uri="{FF2B5EF4-FFF2-40B4-BE49-F238E27FC236}">
                <a16:creationId xmlns:a16="http://schemas.microsoft.com/office/drawing/2014/main" id="{1B5BDB61-7177-468D-97BC-B6E8379FDE0C}"/>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99" name="Line 4552">
            <a:extLst>
              <a:ext uri="{FF2B5EF4-FFF2-40B4-BE49-F238E27FC236}">
                <a16:creationId xmlns:a16="http://schemas.microsoft.com/office/drawing/2014/main" id="{1DE5E533-529E-46E8-BFFD-23DD0429BF28}"/>
              </a:ext>
            </a:extLst>
          </p:cNvPr>
          <p:cNvSpPr>
            <a:spLocks noChangeShapeType="1"/>
          </p:cNvSpPr>
          <p:nvPr/>
        </p:nvSpPr>
        <p:spPr bwMode="auto">
          <a:xfrm flipV="1">
            <a:off x="5526088"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00" name="Rectangle 4553">
            <a:extLst>
              <a:ext uri="{FF2B5EF4-FFF2-40B4-BE49-F238E27FC236}">
                <a16:creationId xmlns:a16="http://schemas.microsoft.com/office/drawing/2014/main" id="{16D1C887-A9F5-4167-9484-36A53EFB748F}"/>
              </a:ext>
            </a:extLst>
          </p:cNvPr>
          <p:cNvSpPr>
            <a:spLocks noChangeArrowheads="1"/>
          </p:cNvSpPr>
          <p:nvPr/>
        </p:nvSpPr>
        <p:spPr bwMode="auto">
          <a:xfrm>
            <a:off x="5219700" y="3036888"/>
            <a:ext cx="615950" cy="415925"/>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5401" name="Group 4556">
            <a:extLst>
              <a:ext uri="{FF2B5EF4-FFF2-40B4-BE49-F238E27FC236}">
                <a16:creationId xmlns:a16="http://schemas.microsoft.com/office/drawing/2014/main" id="{1F6691B7-F13A-4F50-9429-C4A951C86026}"/>
              </a:ext>
            </a:extLst>
          </p:cNvPr>
          <p:cNvGrpSpPr>
            <a:grpSpLocks/>
          </p:cNvGrpSpPr>
          <p:nvPr/>
        </p:nvGrpSpPr>
        <p:grpSpPr bwMode="auto">
          <a:xfrm>
            <a:off x="5873750" y="3036888"/>
            <a:ext cx="614363" cy="415925"/>
            <a:chOff x="3700" y="2081"/>
            <a:chExt cx="387" cy="262"/>
          </a:xfrm>
        </p:grpSpPr>
        <p:sp>
          <p:nvSpPr>
            <p:cNvPr id="7628" name="Rectangle 4554">
              <a:extLst>
                <a:ext uri="{FF2B5EF4-FFF2-40B4-BE49-F238E27FC236}">
                  <a16:creationId xmlns:a16="http://schemas.microsoft.com/office/drawing/2014/main" id="{55165C6D-9445-49D2-9D9D-76FE7C8C3336}"/>
                </a:ext>
              </a:extLst>
            </p:cNvPr>
            <p:cNvSpPr>
              <a:spLocks noChangeArrowheads="1"/>
            </p:cNvSpPr>
            <p:nvPr/>
          </p:nvSpPr>
          <p:spPr bwMode="auto">
            <a:xfrm>
              <a:off x="3700" y="2081"/>
              <a:ext cx="387" cy="2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629" name="Rectangle 4555">
              <a:extLst>
                <a:ext uri="{FF2B5EF4-FFF2-40B4-BE49-F238E27FC236}">
                  <a16:creationId xmlns:a16="http://schemas.microsoft.com/office/drawing/2014/main" id="{48921B2A-B7C1-4B70-B6F1-B08CB55A108E}"/>
                </a:ext>
              </a:extLst>
            </p:cNvPr>
            <p:cNvSpPr>
              <a:spLocks noChangeArrowheads="1"/>
            </p:cNvSpPr>
            <p:nvPr/>
          </p:nvSpPr>
          <p:spPr bwMode="auto">
            <a:xfrm>
              <a:off x="3700" y="2081"/>
              <a:ext cx="387" cy="262"/>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5402" name="Group 4559">
            <a:extLst>
              <a:ext uri="{FF2B5EF4-FFF2-40B4-BE49-F238E27FC236}">
                <a16:creationId xmlns:a16="http://schemas.microsoft.com/office/drawing/2014/main" id="{4F049AFC-EEE9-46CB-9B41-5BD64E6F5342}"/>
              </a:ext>
            </a:extLst>
          </p:cNvPr>
          <p:cNvGrpSpPr>
            <a:grpSpLocks/>
          </p:cNvGrpSpPr>
          <p:nvPr/>
        </p:nvGrpSpPr>
        <p:grpSpPr bwMode="auto">
          <a:xfrm>
            <a:off x="6178550" y="3090863"/>
            <a:ext cx="15875" cy="150812"/>
            <a:chOff x="3892" y="2115"/>
            <a:chExt cx="10" cy="95"/>
          </a:xfrm>
        </p:grpSpPr>
        <p:sp>
          <p:nvSpPr>
            <p:cNvPr id="7626" name="Freeform 4557">
              <a:extLst>
                <a:ext uri="{FF2B5EF4-FFF2-40B4-BE49-F238E27FC236}">
                  <a16:creationId xmlns:a16="http://schemas.microsoft.com/office/drawing/2014/main" id="{00754E7A-D893-4AEC-AB7A-C197D780A944}"/>
                </a:ext>
              </a:extLst>
            </p:cNvPr>
            <p:cNvSpPr>
              <a:spLocks/>
            </p:cNvSpPr>
            <p:nvPr/>
          </p:nvSpPr>
          <p:spPr bwMode="auto">
            <a:xfrm>
              <a:off x="3892" y="2115"/>
              <a:ext cx="10" cy="95"/>
            </a:xfrm>
            <a:custGeom>
              <a:avLst/>
              <a:gdLst>
                <a:gd name="T0" fmla="*/ 10 w 67"/>
                <a:gd name="T1" fmla="*/ 2 h 617"/>
                <a:gd name="T2" fmla="*/ 0 w 67"/>
                <a:gd name="T3" fmla="*/ 2 h 617"/>
                <a:gd name="T4" fmla="*/ 0 w 67"/>
                <a:gd name="T5" fmla="*/ 2 h 617"/>
                <a:gd name="T6" fmla="*/ 0 w 67"/>
                <a:gd name="T7" fmla="*/ 95 h 617"/>
                <a:gd name="T8" fmla="*/ 10 w 67"/>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 h="617">
                  <a:moveTo>
                    <a:pt x="67" y="15"/>
                  </a:moveTo>
                  <a:cubicBezTo>
                    <a:pt x="50" y="15"/>
                    <a:pt x="17" y="15"/>
                    <a:pt x="0" y="15"/>
                  </a:cubicBezTo>
                  <a:cubicBezTo>
                    <a:pt x="0" y="0"/>
                    <a:pt x="0" y="15"/>
                    <a:pt x="0" y="15"/>
                  </a:cubicBezTo>
                  <a:lnTo>
                    <a:pt x="0" y="617"/>
                  </a:lnTo>
                  <a:lnTo>
                    <a:pt x="67" y="15"/>
                  </a:lnTo>
                  <a:close/>
                </a:path>
              </a:pathLst>
            </a:custGeom>
            <a:solidFill>
              <a:srgbClr val="808080"/>
            </a:solidFill>
            <a:ln w="0">
              <a:solidFill>
                <a:srgbClr val="000000"/>
              </a:solidFill>
              <a:prstDash val="solid"/>
              <a:round/>
              <a:headEnd/>
              <a:tailEnd/>
            </a:ln>
          </p:spPr>
          <p:txBody>
            <a:bodyPr/>
            <a:lstStyle/>
            <a:p>
              <a:endParaRPr lang="en-GB"/>
            </a:p>
          </p:txBody>
        </p:sp>
        <p:sp>
          <p:nvSpPr>
            <p:cNvPr id="7627" name="Freeform 4558">
              <a:extLst>
                <a:ext uri="{FF2B5EF4-FFF2-40B4-BE49-F238E27FC236}">
                  <a16:creationId xmlns:a16="http://schemas.microsoft.com/office/drawing/2014/main" id="{10DF8BCF-81E2-4A4A-984C-3E95E1348EB6}"/>
                </a:ext>
              </a:extLst>
            </p:cNvPr>
            <p:cNvSpPr>
              <a:spLocks/>
            </p:cNvSpPr>
            <p:nvPr/>
          </p:nvSpPr>
          <p:spPr bwMode="auto">
            <a:xfrm>
              <a:off x="3892" y="2115"/>
              <a:ext cx="10" cy="95"/>
            </a:xfrm>
            <a:custGeom>
              <a:avLst/>
              <a:gdLst>
                <a:gd name="T0" fmla="*/ 10 w 67"/>
                <a:gd name="T1" fmla="*/ 2 h 617"/>
                <a:gd name="T2" fmla="*/ 0 w 67"/>
                <a:gd name="T3" fmla="*/ 2 h 617"/>
                <a:gd name="T4" fmla="*/ 0 w 67"/>
                <a:gd name="T5" fmla="*/ 2 h 617"/>
                <a:gd name="T6" fmla="*/ 0 w 67"/>
                <a:gd name="T7" fmla="*/ 95 h 617"/>
                <a:gd name="T8" fmla="*/ 10 w 67"/>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 h="617">
                  <a:moveTo>
                    <a:pt x="67" y="15"/>
                  </a:moveTo>
                  <a:cubicBezTo>
                    <a:pt x="50" y="15"/>
                    <a:pt x="17" y="15"/>
                    <a:pt x="0" y="15"/>
                  </a:cubicBezTo>
                  <a:cubicBezTo>
                    <a:pt x="0" y="0"/>
                    <a:pt x="0" y="15"/>
                    <a:pt x="0" y="15"/>
                  </a:cubicBezTo>
                  <a:lnTo>
                    <a:pt x="0" y="617"/>
                  </a:lnTo>
                  <a:lnTo>
                    <a:pt x="67" y="15"/>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403" name="Group 4562">
            <a:extLst>
              <a:ext uri="{FF2B5EF4-FFF2-40B4-BE49-F238E27FC236}">
                <a16:creationId xmlns:a16="http://schemas.microsoft.com/office/drawing/2014/main" id="{C3D90EA0-49B7-4198-959A-27EBF5794E1D}"/>
              </a:ext>
            </a:extLst>
          </p:cNvPr>
          <p:cNvGrpSpPr>
            <a:grpSpLocks/>
          </p:cNvGrpSpPr>
          <p:nvPr/>
        </p:nvGrpSpPr>
        <p:grpSpPr bwMode="auto">
          <a:xfrm>
            <a:off x="6178550" y="3094038"/>
            <a:ext cx="125413" cy="147637"/>
            <a:chOff x="3892" y="2117"/>
            <a:chExt cx="79" cy="93"/>
          </a:xfrm>
        </p:grpSpPr>
        <p:sp>
          <p:nvSpPr>
            <p:cNvPr id="7624" name="Freeform 4560">
              <a:extLst>
                <a:ext uri="{FF2B5EF4-FFF2-40B4-BE49-F238E27FC236}">
                  <a16:creationId xmlns:a16="http://schemas.microsoft.com/office/drawing/2014/main" id="{1C95CE1B-BD07-4023-8885-0091A03557B1}"/>
                </a:ext>
              </a:extLst>
            </p:cNvPr>
            <p:cNvSpPr>
              <a:spLocks/>
            </p:cNvSpPr>
            <p:nvPr/>
          </p:nvSpPr>
          <p:spPr bwMode="auto">
            <a:xfrm>
              <a:off x="3892" y="2117"/>
              <a:ext cx="79" cy="93"/>
            </a:xfrm>
            <a:custGeom>
              <a:avLst/>
              <a:gdLst>
                <a:gd name="T0" fmla="*/ 79 w 511"/>
                <a:gd name="T1" fmla="*/ 43 h 600"/>
                <a:gd name="T2" fmla="*/ 10 w 511"/>
                <a:gd name="T3" fmla="*/ 0 h 600"/>
                <a:gd name="T4" fmla="*/ 0 w 511"/>
                <a:gd name="T5" fmla="*/ 93 h 600"/>
                <a:gd name="T6" fmla="*/ 79 w 511"/>
                <a:gd name="T7" fmla="*/ 43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11" h="600">
                  <a:moveTo>
                    <a:pt x="511" y="277"/>
                  </a:moveTo>
                  <a:cubicBezTo>
                    <a:pt x="418" y="123"/>
                    <a:pt x="248" y="15"/>
                    <a:pt x="62" y="0"/>
                  </a:cubicBezTo>
                  <a:lnTo>
                    <a:pt x="0" y="600"/>
                  </a:lnTo>
                  <a:lnTo>
                    <a:pt x="511" y="277"/>
                  </a:lnTo>
                  <a:close/>
                </a:path>
              </a:pathLst>
            </a:custGeom>
            <a:solidFill>
              <a:srgbClr val="C0C0C0"/>
            </a:solidFill>
            <a:ln w="0">
              <a:solidFill>
                <a:srgbClr val="000000"/>
              </a:solidFill>
              <a:prstDash val="solid"/>
              <a:round/>
              <a:headEnd/>
              <a:tailEnd/>
            </a:ln>
          </p:spPr>
          <p:txBody>
            <a:bodyPr/>
            <a:lstStyle/>
            <a:p>
              <a:endParaRPr lang="en-GB"/>
            </a:p>
          </p:txBody>
        </p:sp>
        <p:sp>
          <p:nvSpPr>
            <p:cNvPr id="7625" name="Freeform 4561">
              <a:extLst>
                <a:ext uri="{FF2B5EF4-FFF2-40B4-BE49-F238E27FC236}">
                  <a16:creationId xmlns:a16="http://schemas.microsoft.com/office/drawing/2014/main" id="{04F70B17-EBD5-42DA-8DFA-B5BB27046D45}"/>
                </a:ext>
              </a:extLst>
            </p:cNvPr>
            <p:cNvSpPr>
              <a:spLocks/>
            </p:cNvSpPr>
            <p:nvPr/>
          </p:nvSpPr>
          <p:spPr bwMode="auto">
            <a:xfrm>
              <a:off x="3892" y="2117"/>
              <a:ext cx="79" cy="93"/>
            </a:xfrm>
            <a:custGeom>
              <a:avLst/>
              <a:gdLst>
                <a:gd name="T0" fmla="*/ 79 w 511"/>
                <a:gd name="T1" fmla="*/ 43 h 600"/>
                <a:gd name="T2" fmla="*/ 10 w 511"/>
                <a:gd name="T3" fmla="*/ 0 h 600"/>
                <a:gd name="T4" fmla="*/ 0 w 511"/>
                <a:gd name="T5" fmla="*/ 93 h 600"/>
                <a:gd name="T6" fmla="*/ 79 w 511"/>
                <a:gd name="T7" fmla="*/ 43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11" h="600">
                  <a:moveTo>
                    <a:pt x="511" y="277"/>
                  </a:moveTo>
                  <a:cubicBezTo>
                    <a:pt x="418" y="123"/>
                    <a:pt x="248" y="15"/>
                    <a:pt x="62" y="0"/>
                  </a:cubicBezTo>
                  <a:lnTo>
                    <a:pt x="0" y="600"/>
                  </a:lnTo>
                  <a:lnTo>
                    <a:pt x="511" y="277"/>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404" name="Group 4565">
            <a:extLst>
              <a:ext uri="{FF2B5EF4-FFF2-40B4-BE49-F238E27FC236}">
                <a16:creationId xmlns:a16="http://schemas.microsoft.com/office/drawing/2014/main" id="{39F39958-FE30-4DB9-A645-01E6DB15134F}"/>
              </a:ext>
            </a:extLst>
          </p:cNvPr>
          <p:cNvGrpSpPr>
            <a:grpSpLocks/>
          </p:cNvGrpSpPr>
          <p:nvPr/>
        </p:nvGrpSpPr>
        <p:grpSpPr bwMode="auto">
          <a:xfrm>
            <a:off x="6178550" y="3162300"/>
            <a:ext cx="144463" cy="79375"/>
            <a:chOff x="3892" y="2160"/>
            <a:chExt cx="91" cy="50"/>
          </a:xfrm>
        </p:grpSpPr>
        <p:sp>
          <p:nvSpPr>
            <p:cNvPr id="7622" name="Freeform 4563">
              <a:extLst>
                <a:ext uri="{FF2B5EF4-FFF2-40B4-BE49-F238E27FC236}">
                  <a16:creationId xmlns:a16="http://schemas.microsoft.com/office/drawing/2014/main" id="{53D7A226-DDEA-4923-B1F1-901CF5D637A3}"/>
                </a:ext>
              </a:extLst>
            </p:cNvPr>
            <p:cNvSpPr>
              <a:spLocks/>
            </p:cNvSpPr>
            <p:nvPr/>
          </p:nvSpPr>
          <p:spPr bwMode="auto">
            <a:xfrm>
              <a:off x="3892" y="2160"/>
              <a:ext cx="91" cy="50"/>
            </a:xfrm>
            <a:custGeom>
              <a:avLst/>
              <a:gdLst>
                <a:gd name="T0" fmla="*/ 91 w 589"/>
                <a:gd name="T1" fmla="*/ 26 h 323"/>
                <a:gd name="T2" fmla="*/ 79 w 589"/>
                <a:gd name="T3" fmla="*/ 0 h 323"/>
                <a:gd name="T4" fmla="*/ 0 w 589"/>
                <a:gd name="T5" fmla="*/ 50 h 323"/>
                <a:gd name="T6" fmla="*/ 91 w 589"/>
                <a:gd name="T7" fmla="*/ 26 h 3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89" h="323">
                  <a:moveTo>
                    <a:pt x="589" y="169"/>
                  </a:moveTo>
                  <a:cubicBezTo>
                    <a:pt x="574" y="108"/>
                    <a:pt x="558" y="46"/>
                    <a:pt x="512" y="0"/>
                  </a:cubicBezTo>
                  <a:lnTo>
                    <a:pt x="0" y="323"/>
                  </a:lnTo>
                  <a:lnTo>
                    <a:pt x="589" y="169"/>
                  </a:lnTo>
                  <a:close/>
                </a:path>
              </a:pathLst>
            </a:custGeom>
            <a:solidFill>
              <a:srgbClr val="000000"/>
            </a:solidFill>
            <a:ln w="0">
              <a:solidFill>
                <a:srgbClr val="000000"/>
              </a:solidFill>
              <a:prstDash val="solid"/>
              <a:round/>
              <a:headEnd/>
              <a:tailEnd/>
            </a:ln>
          </p:spPr>
          <p:txBody>
            <a:bodyPr/>
            <a:lstStyle/>
            <a:p>
              <a:endParaRPr lang="en-GB"/>
            </a:p>
          </p:txBody>
        </p:sp>
        <p:sp>
          <p:nvSpPr>
            <p:cNvPr id="7623" name="Freeform 4564">
              <a:extLst>
                <a:ext uri="{FF2B5EF4-FFF2-40B4-BE49-F238E27FC236}">
                  <a16:creationId xmlns:a16="http://schemas.microsoft.com/office/drawing/2014/main" id="{43F0BF76-0C5D-4083-B607-DEF09D10095E}"/>
                </a:ext>
              </a:extLst>
            </p:cNvPr>
            <p:cNvSpPr>
              <a:spLocks/>
            </p:cNvSpPr>
            <p:nvPr/>
          </p:nvSpPr>
          <p:spPr bwMode="auto">
            <a:xfrm>
              <a:off x="3892" y="2160"/>
              <a:ext cx="91" cy="50"/>
            </a:xfrm>
            <a:custGeom>
              <a:avLst/>
              <a:gdLst>
                <a:gd name="T0" fmla="*/ 91 w 589"/>
                <a:gd name="T1" fmla="*/ 26 h 323"/>
                <a:gd name="T2" fmla="*/ 79 w 589"/>
                <a:gd name="T3" fmla="*/ 0 h 323"/>
                <a:gd name="T4" fmla="*/ 0 w 589"/>
                <a:gd name="T5" fmla="*/ 50 h 323"/>
                <a:gd name="T6" fmla="*/ 91 w 589"/>
                <a:gd name="T7" fmla="*/ 26 h 3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89" h="323">
                  <a:moveTo>
                    <a:pt x="589" y="169"/>
                  </a:moveTo>
                  <a:cubicBezTo>
                    <a:pt x="574" y="108"/>
                    <a:pt x="558" y="46"/>
                    <a:pt x="512" y="0"/>
                  </a:cubicBezTo>
                  <a:lnTo>
                    <a:pt x="0" y="323"/>
                  </a:lnTo>
                  <a:lnTo>
                    <a:pt x="589" y="169"/>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405" name="Group 4568">
            <a:extLst>
              <a:ext uri="{FF2B5EF4-FFF2-40B4-BE49-F238E27FC236}">
                <a16:creationId xmlns:a16="http://schemas.microsoft.com/office/drawing/2014/main" id="{DF4D4D21-73C2-4C41-B0CA-9F4292A4270B}"/>
              </a:ext>
            </a:extLst>
          </p:cNvPr>
          <p:cNvGrpSpPr>
            <a:grpSpLocks/>
          </p:cNvGrpSpPr>
          <p:nvPr/>
        </p:nvGrpSpPr>
        <p:grpSpPr bwMode="auto">
          <a:xfrm>
            <a:off x="6032500" y="3094038"/>
            <a:ext cx="298450" cy="298450"/>
            <a:chOff x="3800" y="2117"/>
            <a:chExt cx="188" cy="188"/>
          </a:xfrm>
        </p:grpSpPr>
        <p:sp>
          <p:nvSpPr>
            <p:cNvPr id="7620" name="Freeform 4566">
              <a:extLst>
                <a:ext uri="{FF2B5EF4-FFF2-40B4-BE49-F238E27FC236}">
                  <a16:creationId xmlns:a16="http://schemas.microsoft.com/office/drawing/2014/main" id="{9A303EBD-3C82-4B29-AF6E-8217F6EE75CD}"/>
                </a:ext>
              </a:extLst>
            </p:cNvPr>
            <p:cNvSpPr>
              <a:spLocks/>
            </p:cNvSpPr>
            <p:nvPr/>
          </p:nvSpPr>
          <p:spPr bwMode="auto">
            <a:xfrm>
              <a:off x="3800" y="2117"/>
              <a:ext cx="188" cy="188"/>
            </a:xfrm>
            <a:custGeom>
              <a:avLst/>
              <a:gdLst>
                <a:gd name="T0" fmla="*/ 93 w 1222"/>
                <a:gd name="T1" fmla="*/ 0 h 1216"/>
                <a:gd name="T2" fmla="*/ 0 w 1222"/>
                <a:gd name="T3" fmla="*/ 93 h 1216"/>
                <a:gd name="T4" fmla="*/ 93 w 1222"/>
                <a:gd name="T5" fmla="*/ 188 h 1216"/>
                <a:gd name="T6" fmla="*/ 188 w 1222"/>
                <a:gd name="T7" fmla="*/ 93 h 1216"/>
                <a:gd name="T8" fmla="*/ 183 w 1222"/>
                <a:gd name="T9" fmla="*/ 69 h 1216"/>
                <a:gd name="T10" fmla="*/ 93 w 1222"/>
                <a:gd name="T11" fmla="*/ 93 h 1216"/>
                <a:gd name="T12" fmla="*/ 93 w 1222"/>
                <a:gd name="T13" fmla="*/ 0 h 12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16">
                  <a:moveTo>
                    <a:pt x="604" y="0"/>
                  </a:moveTo>
                  <a:cubicBezTo>
                    <a:pt x="263" y="0"/>
                    <a:pt x="0" y="261"/>
                    <a:pt x="0" y="600"/>
                  </a:cubicBezTo>
                  <a:cubicBezTo>
                    <a:pt x="0" y="939"/>
                    <a:pt x="263" y="1216"/>
                    <a:pt x="604" y="1216"/>
                  </a:cubicBezTo>
                  <a:cubicBezTo>
                    <a:pt x="944" y="1216"/>
                    <a:pt x="1222" y="939"/>
                    <a:pt x="1222" y="600"/>
                  </a:cubicBezTo>
                  <a:cubicBezTo>
                    <a:pt x="1207" y="554"/>
                    <a:pt x="1207" y="492"/>
                    <a:pt x="1192" y="446"/>
                  </a:cubicBezTo>
                  <a:lnTo>
                    <a:pt x="604" y="600"/>
                  </a:lnTo>
                  <a:lnTo>
                    <a:pt x="604" y="0"/>
                  </a:lnTo>
                  <a:close/>
                </a:path>
              </a:pathLst>
            </a:custGeom>
            <a:solidFill>
              <a:srgbClr val="FFFFFF"/>
            </a:solidFill>
            <a:ln w="0">
              <a:solidFill>
                <a:srgbClr val="000000"/>
              </a:solidFill>
              <a:prstDash val="solid"/>
              <a:round/>
              <a:headEnd/>
              <a:tailEnd/>
            </a:ln>
          </p:spPr>
          <p:txBody>
            <a:bodyPr/>
            <a:lstStyle/>
            <a:p>
              <a:endParaRPr lang="en-GB"/>
            </a:p>
          </p:txBody>
        </p:sp>
        <p:sp>
          <p:nvSpPr>
            <p:cNvPr id="7621" name="Freeform 4567">
              <a:extLst>
                <a:ext uri="{FF2B5EF4-FFF2-40B4-BE49-F238E27FC236}">
                  <a16:creationId xmlns:a16="http://schemas.microsoft.com/office/drawing/2014/main" id="{637A6F97-A9BE-4CCA-9DB7-459CCC346B9C}"/>
                </a:ext>
              </a:extLst>
            </p:cNvPr>
            <p:cNvSpPr>
              <a:spLocks/>
            </p:cNvSpPr>
            <p:nvPr/>
          </p:nvSpPr>
          <p:spPr bwMode="auto">
            <a:xfrm>
              <a:off x="3800" y="2117"/>
              <a:ext cx="188" cy="188"/>
            </a:xfrm>
            <a:custGeom>
              <a:avLst/>
              <a:gdLst>
                <a:gd name="T0" fmla="*/ 93 w 1222"/>
                <a:gd name="T1" fmla="*/ 0 h 1216"/>
                <a:gd name="T2" fmla="*/ 0 w 1222"/>
                <a:gd name="T3" fmla="*/ 93 h 1216"/>
                <a:gd name="T4" fmla="*/ 93 w 1222"/>
                <a:gd name="T5" fmla="*/ 188 h 1216"/>
                <a:gd name="T6" fmla="*/ 188 w 1222"/>
                <a:gd name="T7" fmla="*/ 93 h 1216"/>
                <a:gd name="T8" fmla="*/ 183 w 1222"/>
                <a:gd name="T9" fmla="*/ 69 h 1216"/>
                <a:gd name="T10" fmla="*/ 93 w 1222"/>
                <a:gd name="T11" fmla="*/ 93 h 1216"/>
                <a:gd name="T12" fmla="*/ 93 w 1222"/>
                <a:gd name="T13" fmla="*/ 0 h 12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16">
                  <a:moveTo>
                    <a:pt x="604" y="0"/>
                  </a:moveTo>
                  <a:cubicBezTo>
                    <a:pt x="263" y="0"/>
                    <a:pt x="0" y="261"/>
                    <a:pt x="0" y="600"/>
                  </a:cubicBezTo>
                  <a:cubicBezTo>
                    <a:pt x="0" y="939"/>
                    <a:pt x="263" y="1216"/>
                    <a:pt x="604" y="1216"/>
                  </a:cubicBezTo>
                  <a:cubicBezTo>
                    <a:pt x="944" y="1216"/>
                    <a:pt x="1222" y="939"/>
                    <a:pt x="1222" y="600"/>
                  </a:cubicBezTo>
                  <a:cubicBezTo>
                    <a:pt x="1207" y="554"/>
                    <a:pt x="1207" y="492"/>
                    <a:pt x="1192" y="446"/>
                  </a:cubicBezTo>
                  <a:lnTo>
                    <a:pt x="604" y="600"/>
                  </a:lnTo>
                  <a:lnTo>
                    <a:pt x="604"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5406" name="Line 4569">
            <a:extLst>
              <a:ext uri="{FF2B5EF4-FFF2-40B4-BE49-F238E27FC236}">
                <a16:creationId xmlns:a16="http://schemas.microsoft.com/office/drawing/2014/main" id="{1753BA16-E22C-4A06-BC11-AC000E93702A}"/>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07" name="Line 4570">
            <a:extLst>
              <a:ext uri="{FF2B5EF4-FFF2-40B4-BE49-F238E27FC236}">
                <a16:creationId xmlns:a16="http://schemas.microsoft.com/office/drawing/2014/main" id="{3AB82719-EBDE-4F03-A712-5904FC042F6C}"/>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08" name="Line 4571">
            <a:extLst>
              <a:ext uri="{FF2B5EF4-FFF2-40B4-BE49-F238E27FC236}">
                <a16:creationId xmlns:a16="http://schemas.microsoft.com/office/drawing/2014/main" id="{7140F344-D1DA-4D3E-BA11-212B50273AB3}"/>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09" name="Line 4572">
            <a:extLst>
              <a:ext uri="{FF2B5EF4-FFF2-40B4-BE49-F238E27FC236}">
                <a16:creationId xmlns:a16="http://schemas.microsoft.com/office/drawing/2014/main" id="{B4C0F2E2-7DA3-400D-8715-29D5DDF8606D}"/>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10" name="Line 4573">
            <a:extLst>
              <a:ext uri="{FF2B5EF4-FFF2-40B4-BE49-F238E27FC236}">
                <a16:creationId xmlns:a16="http://schemas.microsoft.com/office/drawing/2014/main" id="{8980AAFC-291A-42FE-8F42-56C7C4553174}"/>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11" name="Line 4574">
            <a:extLst>
              <a:ext uri="{FF2B5EF4-FFF2-40B4-BE49-F238E27FC236}">
                <a16:creationId xmlns:a16="http://schemas.microsoft.com/office/drawing/2014/main" id="{D7FD453A-0E3A-485C-988A-5B88D7C0D0BB}"/>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12" name="Line 4575">
            <a:extLst>
              <a:ext uri="{FF2B5EF4-FFF2-40B4-BE49-F238E27FC236}">
                <a16:creationId xmlns:a16="http://schemas.microsoft.com/office/drawing/2014/main" id="{D5BB3A89-7369-4E67-8D1B-13212E58744C}"/>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13" name="Line 4576">
            <a:extLst>
              <a:ext uri="{FF2B5EF4-FFF2-40B4-BE49-F238E27FC236}">
                <a16:creationId xmlns:a16="http://schemas.microsoft.com/office/drawing/2014/main" id="{D46212D8-08BD-4913-B277-1B087756A595}"/>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14" name="Line 4577">
            <a:extLst>
              <a:ext uri="{FF2B5EF4-FFF2-40B4-BE49-F238E27FC236}">
                <a16:creationId xmlns:a16="http://schemas.microsoft.com/office/drawing/2014/main" id="{8D1C7003-4BB0-4CC6-A37B-734E0D2BB4B9}"/>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15" name="Line 4578">
            <a:extLst>
              <a:ext uri="{FF2B5EF4-FFF2-40B4-BE49-F238E27FC236}">
                <a16:creationId xmlns:a16="http://schemas.microsoft.com/office/drawing/2014/main" id="{31F0A70B-155B-4127-B3A3-6EA1AC21183C}"/>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16" name="Line 4579">
            <a:extLst>
              <a:ext uri="{FF2B5EF4-FFF2-40B4-BE49-F238E27FC236}">
                <a16:creationId xmlns:a16="http://schemas.microsoft.com/office/drawing/2014/main" id="{D8942EAE-C7E8-428D-8AC6-9C0D8D423446}"/>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17" name="Line 4580">
            <a:extLst>
              <a:ext uri="{FF2B5EF4-FFF2-40B4-BE49-F238E27FC236}">
                <a16:creationId xmlns:a16="http://schemas.microsoft.com/office/drawing/2014/main" id="{0E210073-1F4D-41A2-91EF-2A5B7F392686}"/>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18" name="Line 4581">
            <a:extLst>
              <a:ext uri="{FF2B5EF4-FFF2-40B4-BE49-F238E27FC236}">
                <a16:creationId xmlns:a16="http://schemas.microsoft.com/office/drawing/2014/main" id="{57EADB64-72D9-42F2-99A8-6A475E3547CC}"/>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19" name="Line 4582">
            <a:extLst>
              <a:ext uri="{FF2B5EF4-FFF2-40B4-BE49-F238E27FC236}">
                <a16:creationId xmlns:a16="http://schemas.microsoft.com/office/drawing/2014/main" id="{98FC2225-5C2A-4A0B-8862-8FB25F47C840}"/>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20" name="Line 4583">
            <a:extLst>
              <a:ext uri="{FF2B5EF4-FFF2-40B4-BE49-F238E27FC236}">
                <a16:creationId xmlns:a16="http://schemas.microsoft.com/office/drawing/2014/main" id="{818D56D5-D605-4943-8F40-A4F281855F3C}"/>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21" name="Line 4584">
            <a:extLst>
              <a:ext uri="{FF2B5EF4-FFF2-40B4-BE49-F238E27FC236}">
                <a16:creationId xmlns:a16="http://schemas.microsoft.com/office/drawing/2014/main" id="{985FA6FE-0918-495B-9AB7-217DDE2C6A46}"/>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22" name="Line 4585">
            <a:extLst>
              <a:ext uri="{FF2B5EF4-FFF2-40B4-BE49-F238E27FC236}">
                <a16:creationId xmlns:a16="http://schemas.microsoft.com/office/drawing/2014/main" id="{B3428709-5B33-4266-AA49-FFF84B3FC5E1}"/>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23" name="Line 4586">
            <a:extLst>
              <a:ext uri="{FF2B5EF4-FFF2-40B4-BE49-F238E27FC236}">
                <a16:creationId xmlns:a16="http://schemas.microsoft.com/office/drawing/2014/main" id="{6FEA33FE-E6EB-4319-8430-5CE6A15629AE}"/>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24" name="Line 4587">
            <a:extLst>
              <a:ext uri="{FF2B5EF4-FFF2-40B4-BE49-F238E27FC236}">
                <a16:creationId xmlns:a16="http://schemas.microsoft.com/office/drawing/2014/main" id="{C1DDA98C-9F91-4239-92A0-A5D99B64F2B9}"/>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25" name="Line 4588">
            <a:extLst>
              <a:ext uri="{FF2B5EF4-FFF2-40B4-BE49-F238E27FC236}">
                <a16:creationId xmlns:a16="http://schemas.microsoft.com/office/drawing/2014/main" id="{EFD0AEC9-EE4A-41B4-B703-9B0EE6267418}"/>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26" name="Line 4589">
            <a:extLst>
              <a:ext uri="{FF2B5EF4-FFF2-40B4-BE49-F238E27FC236}">
                <a16:creationId xmlns:a16="http://schemas.microsoft.com/office/drawing/2014/main" id="{0983E085-ED61-4077-BE41-1AF41A2F00DD}"/>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27" name="Line 4590">
            <a:extLst>
              <a:ext uri="{FF2B5EF4-FFF2-40B4-BE49-F238E27FC236}">
                <a16:creationId xmlns:a16="http://schemas.microsoft.com/office/drawing/2014/main" id="{C60BDAA5-B2AD-4E15-AB1F-DC7CC36F168D}"/>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28" name="Line 4591">
            <a:extLst>
              <a:ext uri="{FF2B5EF4-FFF2-40B4-BE49-F238E27FC236}">
                <a16:creationId xmlns:a16="http://schemas.microsoft.com/office/drawing/2014/main" id="{AB91A047-2EB8-4F1E-A6C8-DE3FFD2432B2}"/>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29" name="Line 4592">
            <a:extLst>
              <a:ext uri="{FF2B5EF4-FFF2-40B4-BE49-F238E27FC236}">
                <a16:creationId xmlns:a16="http://schemas.microsoft.com/office/drawing/2014/main" id="{ED1F46A6-909D-4EB3-89B8-FC22C1D7C8BC}"/>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30" name="Line 4593">
            <a:extLst>
              <a:ext uri="{FF2B5EF4-FFF2-40B4-BE49-F238E27FC236}">
                <a16:creationId xmlns:a16="http://schemas.microsoft.com/office/drawing/2014/main" id="{87BBAD95-118C-4767-95F1-860570E90BFC}"/>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31" name="Line 4594">
            <a:extLst>
              <a:ext uri="{FF2B5EF4-FFF2-40B4-BE49-F238E27FC236}">
                <a16:creationId xmlns:a16="http://schemas.microsoft.com/office/drawing/2014/main" id="{04301727-3160-4B30-AFDD-F5170D13E3DA}"/>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32" name="Line 4595">
            <a:extLst>
              <a:ext uri="{FF2B5EF4-FFF2-40B4-BE49-F238E27FC236}">
                <a16:creationId xmlns:a16="http://schemas.microsoft.com/office/drawing/2014/main" id="{925D3F44-F174-4588-B029-AB6F69E26388}"/>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33" name="Line 4596">
            <a:extLst>
              <a:ext uri="{FF2B5EF4-FFF2-40B4-BE49-F238E27FC236}">
                <a16:creationId xmlns:a16="http://schemas.microsoft.com/office/drawing/2014/main" id="{3DD77CA4-1560-464A-BEE6-D71B6BFA5379}"/>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34" name="Line 4597">
            <a:extLst>
              <a:ext uri="{FF2B5EF4-FFF2-40B4-BE49-F238E27FC236}">
                <a16:creationId xmlns:a16="http://schemas.microsoft.com/office/drawing/2014/main" id="{E3B9A96B-832A-44FA-8B73-0C54047CB1A1}"/>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35" name="Line 4598">
            <a:extLst>
              <a:ext uri="{FF2B5EF4-FFF2-40B4-BE49-F238E27FC236}">
                <a16:creationId xmlns:a16="http://schemas.microsoft.com/office/drawing/2014/main" id="{726DC1B2-F356-4D66-AC4B-C7BA0047308B}"/>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36" name="Line 4599">
            <a:extLst>
              <a:ext uri="{FF2B5EF4-FFF2-40B4-BE49-F238E27FC236}">
                <a16:creationId xmlns:a16="http://schemas.microsoft.com/office/drawing/2014/main" id="{007131E5-88BE-4204-857C-6590E5B74EF6}"/>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37" name="Line 4600">
            <a:extLst>
              <a:ext uri="{FF2B5EF4-FFF2-40B4-BE49-F238E27FC236}">
                <a16:creationId xmlns:a16="http://schemas.microsoft.com/office/drawing/2014/main" id="{B60271AE-96C1-4351-8EF2-DEDC22B25BB9}"/>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38" name="Line 4601">
            <a:extLst>
              <a:ext uri="{FF2B5EF4-FFF2-40B4-BE49-F238E27FC236}">
                <a16:creationId xmlns:a16="http://schemas.microsoft.com/office/drawing/2014/main" id="{897E5B28-770B-436C-87AA-FB370753392C}"/>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39" name="Line 4602">
            <a:extLst>
              <a:ext uri="{FF2B5EF4-FFF2-40B4-BE49-F238E27FC236}">
                <a16:creationId xmlns:a16="http://schemas.microsoft.com/office/drawing/2014/main" id="{0314E234-8EA8-417B-9ABD-EDF7A57CEA3E}"/>
              </a:ext>
            </a:extLst>
          </p:cNvPr>
          <p:cNvSpPr>
            <a:spLocks noChangeShapeType="1"/>
          </p:cNvSpPr>
          <p:nvPr/>
        </p:nvSpPr>
        <p:spPr bwMode="auto">
          <a:xfrm flipV="1">
            <a:off x="6178550" y="3094038"/>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40" name="Rectangle 4603">
            <a:extLst>
              <a:ext uri="{FF2B5EF4-FFF2-40B4-BE49-F238E27FC236}">
                <a16:creationId xmlns:a16="http://schemas.microsoft.com/office/drawing/2014/main" id="{888435A0-968C-4FB6-A463-9A7B87F7651B}"/>
              </a:ext>
            </a:extLst>
          </p:cNvPr>
          <p:cNvSpPr>
            <a:spLocks noChangeArrowheads="1"/>
          </p:cNvSpPr>
          <p:nvPr/>
        </p:nvSpPr>
        <p:spPr bwMode="auto">
          <a:xfrm>
            <a:off x="5873750" y="3036888"/>
            <a:ext cx="614363" cy="415925"/>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5441" name="Group 4606">
            <a:extLst>
              <a:ext uri="{FF2B5EF4-FFF2-40B4-BE49-F238E27FC236}">
                <a16:creationId xmlns:a16="http://schemas.microsoft.com/office/drawing/2014/main" id="{68FFCDE5-48BA-4248-AB47-C724EBE92BC0}"/>
              </a:ext>
            </a:extLst>
          </p:cNvPr>
          <p:cNvGrpSpPr>
            <a:grpSpLocks/>
          </p:cNvGrpSpPr>
          <p:nvPr/>
        </p:nvGrpSpPr>
        <p:grpSpPr bwMode="auto">
          <a:xfrm>
            <a:off x="4575175" y="3487738"/>
            <a:ext cx="611188" cy="409575"/>
            <a:chOff x="2882" y="2365"/>
            <a:chExt cx="385" cy="258"/>
          </a:xfrm>
        </p:grpSpPr>
        <p:sp>
          <p:nvSpPr>
            <p:cNvPr id="7618" name="Rectangle 4604">
              <a:extLst>
                <a:ext uri="{FF2B5EF4-FFF2-40B4-BE49-F238E27FC236}">
                  <a16:creationId xmlns:a16="http://schemas.microsoft.com/office/drawing/2014/main" id="{12AB7958-DEF7-4280-98D0-787FC7E51845}"/>
                </a:ext>
              </a:extLst>
            </p:cNvPr>
            <p:cNvSpPr>
              <a:spLocks noChangeArrowheads="1"/>
            </p:cNvSpPr>
            <p:nvPr/>
          </p:nvSpPr>
          <p:spPr bwMode="auto">
            <a:xfrm>
              <a:off x="2882" y="2365"/>
              <a:ext cx="385" cy="25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619" name="Rectangle 4605">
              <a:extLst>
                <a:ext uri="{FF2B5EF4-FFF2-40B4-BE49-F238E27FC236}">
                  <a16:creationId xmlns:a16="http://schemas.microsoft.com/office/drawing/2014/main" id="{C334E706-4E37-4EDC-A220-C5E68FDA5905}"/>
                </a:ext>
              </a:extLst>
            </p:cNvPr>
            <p:cNvSpPr>
              <a:spLocks noChangeArrowheads="1"/>
            </p:cNvSpPr>
            <p:nvPr/>
          </p:nvSpPr>
          <p:spPr bwMode="auto">
            <a:xfrm>
              <a:off x="2882" y="2365"/>
              <a:ext cx="385" cy="258"/>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5442" name="Group 4609">
            <a:extLst>
              <a:ext uri="{FF2B5EF4-FFF2-40B4-BE49-F238E27FC236}">
                <a16:creationId xmlns:a16="http://schemas.microsoft.com/office/drawing/2014/main" id="{D35BB031-645B-47B4-9FD0-EAE46775D456}"/>
              </a:ext>
            </a:extLst>
          </p:cNvPr>
          <p:cNvGrpSpPr>
            <a:grpSpLocks/>
          </p:cNvGrpSpPr>
          <p:nvPr/>
        </p:nvGrpSpPr>
        <p:grpSpPr bwMode="auto">
          <a:xfrm>
            <a:off x="4879975" y="3543300"/>
            <a:ext cx="31750" cy="147638"/>
            <a:chOff x="3074" y="2400"/>
            <a:chExt cx="20" cy="93"/>
          </a:xfrm>
        </p:grpSpPr>
        <p:sp>
          <p:nvSpPr>
            <p:cNvPr id="7616" name="Freeform 4607">
              <a:extLst>
                <a:ext uri="{FF2B5EF4-FFF2-40B4-BE49-F238E27FC236}">
                  <a16:creationId xmlns:a16="http://schemas.microsoft.com/office/drawing/2014/main" id="{049C28FE-A194-4620-BBEC-B15C6A6D8412}"/>
                </a:ext>
              </a:extLst>
            </p:cNvPr>
            <p:cNvSpPr>
              <a:spLocks/>
            </p:cNvSpPr>
            <p:nvPr/>
          </p:nvSpPr>
          <p:spPr bwMode="auto">
            <a:xfrm>
              <a:off x="3074" y="2400"/>
              <a:ext cx="20" cy="93"/>
            </a:xfrm>
            <a:custGeom>
              <a:avLst/>
              <a:gdLst>
                <a:gd name="T0" fmla="*/ 20 w 128"/>
                <a:gd name="T1" fmla="*/ 0 h 605"/>
                <a:gd name="T2" fmla="*/ 0 w 128"/>
                <a:gd name="T3" fmla="*/ 0 h 605"/>
                <a:gd name="T4" fmla="*/ 0 w 128"/>
                <a:gd name="T5" fmla="*/ 93 h 605"/>
                <a:gd name="T6" fmla="*/ 20 w 128"/>
                <a:gd name="T7" fmla="*/ 0 h 6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8" h="605">
                  <a:moveTo>
                    <a:pt x="128" y="0"/>
                  </a:moveTo>
                  <a:cubicBezTo>
                    <a:pt x="80" y="0"/>
                    <a:pt x="32" y="0"/>
                    <a:pt x="0" y="0"/>
                  </a:cubicBezTo>
                  <a:lnTo>
                    <a:pt x="0" y="605"/>
                  </a:lnTo>
                  <a:lnTo>
                    <a:pt x="128" y="0"/>
                  </a:lnTo>
                  <a:close/>
                </a:path>
              </a:pathLst>
            </a:custGeom>
            <a:solidFill>
              <a:srgbClr val="808080"/>
            </a:solidFill>
            <a:ln w="0">
              <a:solidFill>
                <a:srgbClr val="000000"/>
              </a:solidFill>
              <a:prstDash val="solid"/>
              <a:round/>
              <a:headEnd/>
              <a:tailEnd/>
            </a:ln>
          </p:spPr>
          <p:txBody>
            <a:bodyPr/>
            <a:lstStyle/>
            <a:p>
              <a:endParaRPr lang="en-GB"/>
            </a:p>
          </p:txBody>
        </p:sp>
        <p:sp>
          <p:nvSpPr>
            <p:cNvPr id="7617" name="Freeform 4608">
              <a:extLst>
                <a:ext uri="{FF2B5EF4-FFF2-40B4-BE49-F238E27FC236}">
                  <a16:creationId xmlns:a16="http://schemas.microsoft.com/office/drawing/2014/main" id="{EE131A80-61AE-49FC-B212-50A65AE41070}"/>
                </a:ext>
              </a:extLst>
            </p:cNvPr>
            <p:cNvSpPr>
              <a:spLocks/>
            </p:cNvSpPr>
            <p:nvPr/>
          </p:nvSpPr>
          <p:spPr bwMode="auto">
            <a:xfrm>
              <a:off x="3074" y="2400"/>
              <a:ext cx="20" cy="93"/>
            </a:xfrm>
            <a:custGeom>
              <a:avLst/>
              <a:gdLst>
                <a:gd name="T0" fmla="*/ 20 w 128"/>
                <a:gd name="T1" fmla="*/ 0 h 605"/>
                <a:gd name="T2" fmla="*/ 0 w 128"/>
                <a:gd name="T3" fmla="*/ 0 h 605"/>
                <a:gd name="T4" fmla="*/ 0 w 128"/>
                <a:gd name="T5" fmla="*/ 93 h 605"/>
                <a:gd name="T6" fmla="*/ 20 w 128"/>
                <a:gd name="T7" fmla="*/ 0 h 6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8" h="605">
                  <a:moveTo>
                    <a:pt x="128" y="0"/>
                  </a:moveTo>
                  <a:cubicBezTo>
                    <a:pt x="80" y="0"/>
                    <a:pt x="32" y="0"/>
                    <a:pt x="0" y="0"/>
                  </a:cubicBezTo>
                  <a:lnTo>
                    <a:pt x="0" y="605"/>
                  </a:lnTo>
                  <a:lnTo>
                    <a:pt x="128"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443" name="Group 4612">
            <a:extLst>
              <a:ext uri="{FF2B5EF4-FFF2-40B4-BE49-F238E27FC236}">
                <a16:creationId xmlns:a16="http://schemas.microsoft.com/office/drawing/2014/main" id="{82582215-335D-4995-A134-BBC9F3B5917E}"/>
              </a:ext>
            </a:extLst>
          </p:cNvPr>
          <p:cNvGrpSpPr>
            <a:grpSpLocks/>
          </p:cNvGrpSpPr>
          <p:nvPr/>
        </p:nvGrpSpPr>
        <p:grpSpPr bwMode="auto">
          <a:xfrm>
            <a:off x="4879975" y="3543300"/>
            <a:ext cx="101600" cy="147638"/>
            <a:chOff x="3074" y="2400"/>
            <a:chExt cx="64" cy="93"/>
          </a:xfrm>
        </p:grpSpPr>
        <p:sp>
          <p:nvSpPr>
            <p:cNvPr id="7614" name="Freeform 4610">
              <a:extLst>
                <a:ext uri="{FF2B5EF4-FFF2-40B4-BE49-F238E27FC236}">
                  <a16:creationId xmlns:a16="http://schemas.microsoft.com/office/drawing/2014/main" id="{0A54FA5D-9C05-493F-AEB8-151CB563A63D}"/>
                </a:ext>
              </a:extLst>
            </p:cNvPr>
            <p:cNvSpPr>
              <a:spLocks/>
            </p:cNvSpPr>
            <p:nvPr/>
          </p:nvSpPr>
          <p:spPr bwMode="auto">
            <a:xfrm>
              <a:off x="3074" y="2400"/>
              <a:ext cx="64" cy="93"/>
            </a:xfrm>
            <a:custGeom>
              <a:avLst/>
              <a:gdLst>
                <a:gd name="T0" fmla="*/ 64 w 417"/>
                <a:gd name="T1" fmla="*/ 24 h 605"/>
                <a:gd name="T2" fmla="*/ 19 w 417"/>
                <a:gd name="T3" fmla="*/ 0 h 605"/>
                <a:gd name="T4" fmla="*/ 0 w 417"/>
                <a:gd name="T5" fmla="*/ 93 h 605"/>
                <a:gd name="T6" fmla="*/ 64 w 417"/>
                <a:gd name="T7" fmla="*/ 24 h 6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17" h="605">
                  <a:moveTo>
                    <a:pt x="417" y="155"/>
                  </a:moveTo>
                  <a:cubicBezTo>
                    <a:pt x="324" y="78"/>
                    <a:pt x="232" y="31"/>
                    <a:pt x="124" y="0"/>
                  </a:cubicBezTo>
                  <a:lnTo>
                    <a:pt x="0" y="605"/>
                  </a:lnTo>
                  <a:lnTo>
                    <a:pt x="417" y="155"/>
                  </a:lnTo>
                  <a:close/>
                </a:path>
              </a:pathLst>
            </a:custGeom>
            <a:solidFill>
              <a:srgbClr val="C0C0C0"/>
            </a:solidFill>
            <a:ln w="0">
              <a:solidFill>
                <a:srgbClr val="000000"/>
              </a:solidFill>
              <a:prstDash val="solid"/>
              <a:round/>
              <a:headEnd/>
              <a:tailEnd/>
            </a:ln>
          </p:spPr>
          <p:txBody>
            <a:bodyPr/>
            <a:lstStyle/>
            <a:p>
              <a:endParaRPr lang="en-GB"/>
            </a:p>
          </p:txBody>
        </p:sp>
        <p:sp>
          <p:nvSpPr>
            <p:cNvPr id="7615" name="Freeform 4611">
              <a:extLst>
                <a:ext uri="{FF2B5EF4-FFF2-40B4-BE49-F238E27FC236}">
                  <a16:creationId xmlns:a16="http://schemas.microsoft.com/office/drawing/2014/main" id="{00620BDD-9BF3-4997-AFB5-E6F7B4747D37}"/>
                </a:ext>
              </a:extLst>
            </p:cNvPr>
            <p:cNvSpPr>
              <a:spLocks/>
            </p:cNvSpPr>
            <p:nvPr/>
          </p:nvSpPr>
          <p:spPr bwMode="auto">
            <a:xfrm>
              <a:off x="3074" y="2400"/>
              <a:ext cx="64" cy="93"/>
            </a:xfrm>
            <a:custGeom>
              <a:avLst/>
              <a:gdLst>
                <a:gd name="T0" fmla="*/ 64 w 417"/>
                <a:gd name="T1" fmla="*/ 24 h 605"/>
                <a:gd name="T2" fmla="*/ 19 w 417"/>
                <a:gd name="T3" fmla="*/ 0 h 605"/>
                <a:gd name="T4" fmla="*/ 0 w 417"/>
                <a:gd name="T5" fmla="*/ 93 h 605"/>
                <a:gd name="T6" fmla="*/ 64 w 417"/>
                <a:gd name="T7" fmla="*/ 24 h 6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17" h="605">
                  <a:moveTo>
                    <a:pt x="417" y="155"/>
                  </a:moveTo>
                  <a:cubicBezTo>
                    <a:pt x="324" y="78"/>
                    <a:pt x="232" y="31"/>
                    <a:pt x="124" y="0"/>
                  </a:cubicBezTo>
                  <a:lnTo>
                    <a:pt x="0" y="605"/>
                  </a:lnTo>
                  <a:lnTo>
                    <a:pt x="417" y="155"/>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444" name="Group 4615">
            <a:extLst>
              <a:ext uri="{FF2B5EF4-FFF2-40B4-BE49-F238E27FC236}">
                <a16:creationId xmlns:a16="http://schemas.microsoft.com/office/drawing/2014/main" id="{FD54FD05-79DF-4B6A-973E-0056658A42A3}"/>
              </a:ext>
            </a:extLst>
          </p:cNvPr>
          <p:cNvGrpSpPr>
            <a:grpSpLocks/>
          </p:cNvGrpSpPr>
          <p:nvPr/>
        </p:nvGrpSpPr>
        <p:grpSpPr bwMode="auto">
          <a:xfrm>
            <a:off x="4879975" y="3579813"/>
            <a:ext cx="120650" cy="111125"/>
            <a:chOff x="3074" y="2423"/>
            <a:chExt cx="76" cy="70"/>
          </a:xfrm>
        </p:grpSpPr>
        <p:sp>
          <p:nvSpPr>
            <p:cNvPr id="7612" name="Freeform 4613">
              <a:extLst>
                <a:ext uri="{FF2B5EF4-FFF2-40B4-BE49-F238E27FC236}">
                  <a16:creationId xmlns:a16="http://schemas.microsoft.com/office/drawing/2014/main" id="{6B82DE92-D07F-4446-B2D3-19358B2A87E8}"/>
                </a:ext>
              </a:extLst>
            </p:cNvPr>
            <p:cNvSpPr>
              <a:spLocks/>
            </p:cNvSpPr>
            <p:nvPr/>
          </p:nvSpPr>
          <p:spPr bwMode="auto">
            <a:xfrm>
              <a:off x="3074" y="2423"/>
              <a:ext cx="76" cy="70"/>
            </a:xfrm>
            <a:custGeom>
              <a:avLst/>
              <a:gdLst>
                <a:gd name="T0" fmla="*/ 76 w 495"/>
                <a:gd name="T1" fmla="*/ 19 h 450"/>
                <a:gd name="T2" fmla="*/ 64 w 495"/>
                <a:gd name="T3" fmla="*/ 0 h 450"/>
                <a:gd name="T4" fmla="*/ 0 w 495"/>
                <a:gd name="T5" fmla="*/ 70 h 450"/>
                <a:gd name="T6" fmla="*/ 76 w 495"/>
                <a:gd name="T7" fmla="*/ 19 h 45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95" h="450">
                  <a:moveTo>
                    <a:pt x="495" y="125"/>
                  </a:moveTo>
                  <a:cubicBezTo>
                    <a:pt x="479" y="78"/>
                    <a:pt x="448" y="47"/>
                    <a:pt x="417" y="0"/>
                  </a:cubicBezTo>
                  <a:lnTo>
                    <a:pt x="0" y="450"/>
                  </a:lnTo>
                  <a:lnTo>
                    <a:pt x="495" y="125"/>
                  </a:lnTo>
                  <a:close/>
                </a:path>
              </a:pathLst>
            </a:custGeom>
            <a:solidFill>
              <a:srgbClr val="000000"/>
            </a:solidFill>
            <a:ln w="0">
              <a:solidFill>
                <a:srgbClr val="000000"/>
              </a:solidFill>
              <a:prstDash val="solid"/>
              <a:round/>
              <a:headEnd/>
              <a:tailEnd/>
            </a:ln>
          </p:spPr>
          <p:txBody>
            <a:bodyPr/>
            <a:lstStyle/>
            <a:p>
              <a:endParaRPr lang="en-GB"/>
            </a:p>
          </p:txBody>
        </p:sp>
        <p:sp>
          <p:nvSpPr>
            <p:cNvPr id="7613" name="Freeform 4614">
              <a:extLst>
                <a:ext uri="{FF2B5EF4-FFF2-40B4-BE49-F238E27FC236}">
                  <a16:creationId xmlns:a16="http://schemas.microsoft.com/office/drawing/2014/main" id="{3B0AEB3A-E4C7-4585-922C-0C589C865A59}"/>
                </a:ext>
              </a:extLst>
            </p:cNvPr>
            <p:cNvSpPr>
              <a:spLocks/>
            </p:cNvSpPr>
            <p:nvPr/>
          </p:nvSpPr>
          <p:spPr bwMode="auto">
            <a:xfrm>
              <a:off x="3074" y="2423"/>
              <a:ext cx="76" cy="70"/>
            </a:xfrm>
            <a:custGeom>
              <a:avLst/>
              <a:gdLst>
                <a:gd name="T0" fmla="*/ 76 w 495"/>
                <a:gd name="T1" fmla="*/ 19 h 450"/>
                <a:gd name="T2" fmla="*/ 64 w 495"/>
                <a:gd name="T3" fmla="*/ 0 h 450"/>
                <a:gd name="T4" fmla="*/ 0 w 495"/>
                <a:gd name="T5" fmla="*/ 70 h 450"/>
                <a:gd name="T6" fmla="*/ 76 w 495"/>
                <a:gd name="T7" fmla="*/ 19 h 45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95" h="450">
                  <a:moveTo>
                    <a:pt x="495" y="125"/>
                  </a:moveTo>
                  <a:cubicBezTo>
                    <a:pt x="479" y="78"/>
                    <a:pt x="448" y="47"/>
                    <a:pt x="417" y="0"/>
                  </a:cubicBezTo>
                  <a:lnTo>
                    <a:pt x="0" y="450"/>
                  </a:lnTo>
                  <a:lnTo>
                    <a:pt x="495" y="125"/>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445" name="Group 4618">
            <a:extLst>
              <a:ext uri="{FF2B5EF4-FFF2-40B4-BE49-F238E27FC236}">
                <a16:creationId xmlns:a16="http://schemas.microsoft.com/office/drawing/2014/main" id="{E1D81FB7-E533-40C0-B362-E77372725E16}"/>
              </a:ext>
            </a:extLst>
          </p:cNvPr>
          <p:cNvGrpSpPr>
            <a:grpSpLocks/>
          </p:cNvGrpSpPr>
          <p:nvPr/>
        </p:nvGrpSpPr>
        <p:grpSpPr bwMode="auto">
          <a:xfrm>
            <a:off x="4733925" y="3543300"/>
            <a:ext cx="293688" cy="293688"/>
            <a:chOff x="2982" y="2400"/>
            <a:chExt cx="185" cy="185"/>
          </a:xfrm>
        </p:grpSpPr>
        <p:sp>
          <p:nvSpPr>
            <p:cNvPr id="7610" name="Freeform 4616">
              <a:extLst>
                <a:ext uri="{FF2B5EF4-FFF2-40B4-BE49-F238E27FC236}">
                  <a16:creationId xmlns:a16="http://schemas.microsoft.com/office/drawing/2014/main" id="{8703FCE7-5FEA-4263-929E-BAFC41292A6E}"/>
                </a:ext>
              </a:extLst>
            </p:cNvPr>
            <p:cNvSpPr>
              <a:spLocks/>
            </p:cNvSpPr>
            <p:nvPr/>
          </p:nvSpPr>
          <p:spPr bwMode="auto">
            <a:xfrm>
              <a:off x="2982" y="2400"/>
              <a:ext cx="185" cy="185"/>
            </a:xfrm>
            <a:custGeom>
              <a:avLst/>
              <a:gdLst>
                <a:gd name="T0" fmla="*/ 90 w 1206"/>
                <a:gd name="T1" fmla="*/ 0 h 1205"/>
                <a:gd name="T2" fmla="*/ 0 w 1206"/>
                <a:gd name="T3" fmla="*/ 90 h 1205"/>
                <a:gd name="T4" fmla="*/ 93 w 1206"/>
                <a:gd name="T5" fmla="*/ 185 h 1205"/>
                <a:gd name="T6" fmla="*/ 185 w 1206"/>
                <a:gd name="T7" fmla="*/ 93 h 1205"/>
                <a:gd name="T8" fmla="*/ 168 w 1206"/>
                <a:gd name="T9" fmla="*/ 43 h 1205"/>
                <a:gd name="T10" fmla="*/ 93 w 1206"/>
                <a:gd name="T11" fmla="*/ 93 h 1205"/>
                <a:gd name="T12" fmla="*/ 90 w 1206"/>
                <a:gd name="T13" fmla="*/ 0 h 120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6" h="1205">
                  <a:moveTo>
                    <a:pt x="587" y="0"/>
                  </a:moveTo>
                  <a:cubicBezTo>
                    <a:pt x="263" y="0"/>
                    <a:pt x="0" y="263"/>
                    <a:pt x="0" y="587"/>
                  </a:cubicBezTo>
                  <a:cubicBezTo>
                    <a:pt x="0" y="927"/>
                    <a:pt x="263" y="1205"/>
                    <a:pt x="603" y="1205"/>
                  </a:cubicBezTo>
                  <a:cubicBezTo>
                    <a:pt x="927" y="1205"/>
                    <a:pt x="1206" y="927"/>
                    <a:pt x="1206" y="603"/>
                  </a:cubicBezTo>
                  <a:cubicBezTo>
                    <a:pt x="1190" y="479"/>
                    <a:pt x="1159" y="371"/>
                    <a:pt x="1098" y="278"/>
                  </a:cubicBezTo>
                  <a:lnTo>
                    <a:pt x="603" y="603"/>
                  </a:lnTo>
                  <a:lnTo>
                    <a:pt x="587" y="0"/>
                  </a:lnTo>
                  <a:close/>
                </a:path>
              </a:pathLst>
            </a:custGeom>
            <a:solidFill>
              <a:srgbClr val="FFFFFF"/>
            </a:solidFill>
            <a:ln w="0">
              <a:solidFill>
                <a:srgbClr val="000000"/>
              </a:solidFill>
              <a:prstDash val="solid"/>
              <a:round/>
              <a:headEnd/>
              <a:tailEnd/>
            </a:ln>
          </p:spPr>
          <p:txBody>
            <a:bodyPr/>
            <a:lstStyle/>
            <a:p>
              <a:endParaRPr lang="en-GB"/>
            </a:p>
          </p:txBody>
        </p:sp>
        <p:sp>
          <p:nvSpPr>
            <p:cNvPr id="7611" name="Freeform 4617">
              <a:extLst>
                <a:ext uri="{FF2B5EF4-FFF2-40B4-BE49-F238E27FC236}">
                  <a16:creationId xmlns:a16="http://schemas.microsoft.com/office/drawing/2014/main" id="{E4D7D3B8-541F-4A38-94CE-2B466253EAD8}"/>
                </a:ext>
              </a:extLst>
            </p:cNvPr>
            <p:cNvSpPr>
              <a:spLocks/>
            </p:cNvSpPr>
            <p:nvPr/>
          </p:nvSpPr>
          <p:spPr bwMode="auto">
            <a:xfrm>
              <a:off x="2982" y="2400"/>
              <a:ext cx="185" cy="185"/>
            </a:xfrm>
            <a:custGeom>
              <a:avLst/>
              <a:gdLst>
                <a:gd name="T0" fmla="*/ 90 w 1206"/>
                <a:gd name="T1" fmla="*/ 0 h 1205"/>
                <a:gd name="T2" fmla="*/ 0 w 1206"/>
                <a:gd name="T3" fmla="*/ 90 h 1205"/>
                <a:gd name="T4" fmla="*/ 93 w 1206"/>
                <a:gd name="T5" fmla="*/ 185 h 1205"/>
                <a:gd name="T6" fmla="*/ 185 w 1206"/>
                <a:gd name="T7" fmla="*/ 93 h 1205"/>
                <a:gd name="T8" fmla="*/ 168 w 1206"/>
                <a:gd name="T9" fmla="*/ 43 h 1205"/>
                <a:gd name="T10" fmla="*/ 93 w 1206"/>
                <a:gd name="T11" fmla="*/ 93 h 1205"/>
                <a:gd name="T12" fmla="*/ 90 w 1206"/>
                <a:gd name="T13" fmla="*/ 0 h 120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6" h="1205">
                  <a:moveTo>
                    <a:pt x="587" y="0"/>
                  </a:moveTo>
                  <a:cubicBezTo>
                    <a:pt x="263" y="0"/>
                    <a:pt x="0" y="263"/>
                    <a:pt x="0" y="587"/>
                  </a:cubicBezTo>
                  <a:cubicBezTo>
                    <a:pt x="0" y="927"/>
                    <a:pt x="263" y="1205"/>
                    <a:pt x="603" y="1205"/>
                  </a:cubicBezTo>
                  <a:cubicBezTo>
                    <a:pt x="927" y="1205"/>
                    <a:pt x="1206" y="927"/>
                    <a:pt x="1206" y="603"/>
                  </a:cubicBezTo>
                  <a:cubicBezTo>
                    <a:pt x="1190" y="479"/>
                    <a:pt x="1159" y="371"/>
                    <a:pt x="1098" y="278"/>
                  </a:cubicBezTo>
                  <a:lnTo>
                    <a:pt x="603" y="603"/>
                  </a:lnTo>
                  <a:lnTo>
                    <a:pt x="587"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5446" name="Line 4619">
            <a:extLst>
              <a:ext uri="{FF2B5EF4-FFF2-40B4-BE49-F238E27FC236}">
                <a16:creationId xmlns:a16="http://schemas.microsoft.com/office/drawing/2014/main" id="{778B379E-4AA7-4B99-8A25-B631E94A17A6}"/>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47" name="Line 4620">
            <a:extLst>
              <a:ext uri="{FF2B5EF4-FFF2-40B4-BE49-F238E27FC236}">
                <a16:creationId xmlns:a16="http://schemas.microsoft.com/office/drawing/2014/main" id="{E3AA0028-A182-417A-AC22-3C55C85D927D}"/>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48" name="Line 4621">
            <a:extLst>
              <a:ext uri="{FF2B5EF4-FFF2-40B4-BE49-F238E27FC236}">
                <a16:creationId xmlns:a16="http://schemas.microsoft.com/office/drawing/2014/main" id="{6DD34054-DA9C-4A0C-8AA4-3161CC929AAF}"/>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49" name="Line 4622">
            <a:extLst>
              <a:ext uri="{FF2B5EF4-FFF2-40B4-BE49-F238E27FC236}">
                <a16:creationId xmlns:a16="http://schemas.microsoft.com/office/drawing/2014/main" id="{0B45AB61-80F1-4D97-AC8F-944A4F7F3766}"/>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50" name="Line 4623">
            <a:extLst>
              <a:ext uri="{FF2B5EF4-FFF2-40B4-BE49-F238E27FC236}">
                <a16:creationId xmlns:a16="http://schemas.microsoft.com/office/drawing/2014/main" id="{FCDEBFCD-CD9C-441F-B6E2-A61B99CD0304}"/>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51" name="Line 4624">
            <a:extLst>
              <a:ext uri="{FF2B5EF4-FFF2-40B4-BE49-F238E27FC236}">
                <a16:creationId xmlns:a16="http://schemas.microsoft.com/office/drawing/2014/main" id="{27D2BD19-EC4C-45CE-9A7C-156804AFF48E}"/>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52" name="Line 4625">
            <a:extLst>
              <a:ext uri="{FF2B5EF4-FFF2-40B4-BE49-F238E27FC236}">
                <a16:creationId xmlns:a16="http://schemas.microsoft.com/office/drawing/2014/main" id="{8C628A5B-7D7D-46F2-8C53-7CEB1BAA22EC}"/>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53" name="Line 4626">
            <a:extLst>
              <a:ext uri="{FF2B5EF4-FFF2-40B4-BE49-F238E27FC236}">
                <a16:creationId xmlns:a16="http://schemas.microsoft.com/office/drawing/2014/main" id="{8CC4D464-A2BB-4F5C-B489-F3882D0A3AB3}"/>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54" name="Line 4627">
            <a:extLst>
              <a:ext uri="{FF2B5EF4-FFF2-40B4-BE49-F238E27FC236}">
                <a16:creationId xmlns:a16="http://schemas.microsoft.com/office/drawing/2014/main" id="{B85A036F-A7CC-4A6F-ACE4-5C4BED59940C}"/>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55" name="Line 4628">
            <a:extLst>
              <a:ext uri="{FF2B5EF4-FFF2-40B4-BE49-F238E27FC236}">
                <a16:creationId xmlns:a16="http://schemas.microsoft.com/office/drawing/2014/main" id="{4CC4C64A-CE3C-4040-B0D4-C16D9AA40004}"/>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56" name="Line 4629">
            <a:extLst>
              <a:ext uri="{FF2B5EF4-FFF2-40B4-BE49-F238E27FC236}">
                <a16:creationId xmlns:a16="http://schemas.microsoft.com/office/drawing/2014/main" id="{0CC91ED2-07BE-4E8F-BC13-844FC1FB4948}"/>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57" name="Line 4630">
            <a:extLst>
              <a:ext uri="{FF2B5EF4-FFF2-40B4-BE49-F238E27FC236}">
                <a16:creationId xmlns:a16="http://schemas.microsoft.com/office/drawing/2014/main" id="{1BC398E9-A00A-47D8-9699-8026FC463C1D}"/>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58" name="Line 4631">
            <a:extLst>
              <a:ext uri="{FF2B5EF4-FFF2-40B4-BE49-F238E27FC236}">
                <a16:creationId xmlns:a16="http://schemas.microsoft.com/office/drawing/2014/main" id="{E080D450-E181-452E-82E8-48263665066E}"/>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59" name="Line 4632">
            <a:extLst>
              <a:ext uri="{FF2B5EF4-FFF2-40B4-BE49-F238E27FC236}">
                <a16:creationId xmlns:a16="http://schemas.microsoft.com/office/drawing/2014/main" id="{44884128-2271-4828-B147-05ACE29A10C6}"/>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60" name="Line 4633">
            <a:extLst>
              <a:ext uri="{FF2B5EF4-FFF2-40B4-BE49-F238E27FC236}">
                <a16:creationId xmlns:a16="http://schemas.microsoft.com/office/drawing/2014/main" id="{523E95D3-9919-4CDB-BC3F-19FB88446151}"/>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61" name="Line 4634">
            <a:extLst>
              <a:ext uri="{FF2B5EF4-FFF2-40B4-BE49-F238E27FC236}">
                <a16:creationId xmlns:a16="http://schemas.microsoft.com/office/drawing/2014/main" id="{EFF6DCA3-55F1-46BA-AD28-4FD503F351D1}"/>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62" name="Line 4635">
            <a:extLst>
              <a:ext uri="{FF2B5EF4-FFF2-40B4-BE49-F238E27FC236}">
                <a16:creationId xmlns:a16="http://schemas.microsoft.com/office/drawing/2014/main" id="{6F8835C1-9D1D-4213-A3FC-EAB8F6265D1B}"/>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63" name="Line 4636">
            <a:extLst>
              <a:ext uri="{FF2B5EF4-FFF2-40B4-BE49-F238E27FC236}">
                <a16:creationId xmlns:a16="http://schemas.microsoft.com/office/drawing/2014/main" id="{AB30DBD7-41B3-4A86-A8EB-7312204FCBAE}"/>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64" name="Line 4637">
            <a:extLst>
              <a:ext uri="{FF2B5EF4-FFF2-40B4-BE49-F238E27FC236}">
                <a16:creationId xmlns:a16="http://schemas.microsoft.com/office/drawing/2014/main" id="{8709D02E-4D19-4BDE-921D-EAB675F2190B}"/>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65" name="Line 4638">
            <a:extLst>
              <a:ext uri="{FF2B5EF4-FFF2-40B4-BE49-F238E27FC236}">
                <a16:creationId xmlns:a16="http://schemas.microsoft.com/office/drawing/2014/main" id="{692F755F-C274-4165-AFCD-5A06DE1DA5E0}"/>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66" name="Line 4639">
            <a:extLst>
              <a:ext uri="{FF2B5EF4-FFF2-40B4-BE49-F238E27FC236}">
                <a16:creationId xmlns:a16="http://schemas.microsoft.com/office/drawing/2014/main" id="{2448AB41-662F-4550-B641-7F101813CDF3}"/>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67" name="Line 4640">
            <a:extLst>
              <a:ext uri="{FF2B5EF4-FFF2-40B4-BE49-F238E27FC236}">
                <a16:creationId xmlns:a16="http://schemas.microsoft.com/office/drawing/2014/main" id="{87D977BF-360E-47A4-A56C-1677B8C552BB}"/>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68" name="Line 4641">
            <a:extLst>
              <a:ext uri="{FF2B5EF4-FFF2-40B4-BE49-F238E27FC236}">
                <a16:creationId xmlns:a16="http://schemas.microsoft.com/office/drawing/2014/main" id="{643F8C27-5AD0-4932-BD42-2350D2DDBBF5}"/>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69" name="Line 4642">
            <a:extLst>
              <a:ext uri="{FF2B5EF4-FFF2-40B4-BE49-F238E27FC236}">
                <a16:creationId xmlns:a16="http://schemas.microsoft.com/office/drawing/2014/main" id="{20F83852-69BC-437B-8C21-55BAD0A91400}"/>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70" name="Line 4643">
            <a:extLst>
              <a:ext uri="{FF2B5EF4-FFF2-40B4-BE49-F238E27FC236}">
                <a16:creationId xmlns:a16="http://schemas.microsoft.com/office/drawing/2014/main" id="{7E0196C3-FECF-49A0-9BB9-E2A466DFEA8A}"/>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71" name="Line 4644">
            <a:extLst>
              <a:ext uri="{FF2B5EF4-FFF2-40B4-BE49-F238E27FC236}">
                <a16:creationId xmlns:a16="http://schemas.microsoft.com/office/drawing/2014/main" id="{823E0F16-147A-4CA0-9D68-FBF24D8BA839}"/>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72" name="Line 4645">
            <a:extLst>
              <a:ext uri="{FF2B5EF4-FFF2-40B4-BE49-F238E27FC236}">
                <a16:creationId xmlns:a16="http://schemas.microsoft.com/office/drawing/2014/main" id="{3A15003B-E234-4F3F-9203-B7C0DD049333}"/>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73" name="Line 4646">
            <a:extLst>
              <a:ext uri="{FF2B5EF4-FFF2-40B4-BE49-F238E27FC236}">
                <a16:creationId xmlns:a16="http://schemas.microsoft.com/office/drawing/2014/main" id="{31D80CA9-C9D2-4B81-8952-4A821520F4DD}"/>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74" name="Line 4647">
            <a:extLst>
              <a:ext uri="{FF2B5EF4-FFF2-40B4-BE49-F238E27FC236}">
                <a16:creationId xmlns:a16="http://schemas.microsoft.com/office/drawing/2014/main" id="{7AACE85F-79C0-4843-9193-2BB2A78CA885}"/>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75" name="Line 4648">
            <a:extLst>
              <a:ext uri="{FF2B5EF4-FFF2-40B4-BE49-F238E27FC236}">
                <a16:creationId xmlns:a16="http://schemas.microsoft.com/office/drawing/2014/main" id="{D7F71A4B-66D4-4B25-A2AD-6E9080336714}"/>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76" name="Line 4649">
            <a:extLst>
              <a:ext uri="{FF2B5EF4-FFF2-40B4-BE49-F238E27FC236}">
                <a16:creationId xmlns:a16="http://schemas.microsoft.com/office/drawing/2014/main" id="{70416BE1-F04C-471D-A431-D9460DA0B971}"/>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77" name="Line 4650">
            <a:extLst>
              <a:ext uri="{FF2B5EF4-FFF2-40B4-BE49-F238E27FC236}">
                <a16:creationId xmlns:a16="http://schemas.microsoft.com/office/drawing/2014/main" id="{AA797E6A-B6CF-4861-B28E-87FF6751495B}"/>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78" name="Line 4651">
            <a:extLst>
              <a:ext uri="{FF2B5EF4-FFF2-40B4-BE49-F238E27FC236}">
                <a16:creationId xmlns:a16="http://schemas.microsoft.com/office/drawing/2014/main" id="{0816B403-6AEB-4A4F-A513-9169020954B7}"/>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79" name="Line 4652">
            <a:extLst>
              <a:ext uri="{FF2B5EF4-FFF2-40B4-BE49-F238E27FC236}">
                <a16:creationId xmlns:a16="http://schemas.microsoft.com/office/drawing/2014/main" id="{570B8E90-D0AE-478C-87B3-44CC5B6F2E36}"/>
              </a:ext>
            </a:extLst>
          </p:cNvPr>
          <p:cNvSpPr>
            <a:spLocks noChangeShapeType="1"/>
          </p:cNvSpPr>
          <p:nvPr/>
        </p:nvSpPr>
        <p:spPr bwMode="auto">
          <a:xfrm flipV="1">
            <a:off x="4879975"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80" name="Rectangle 4653">
            <a:extLst>
              <a:ext uri="{FF2B5EF4-FFF2-40B4-BE49-F238E27FC236}">
                <a16:creationId xmlns:a16="http://schemas.microsoft.com/office/drawing/2014/main" id="{32B173CB-1618-46AA-BCBE-ACE54FFCA79B}"/>
              </a:ext>
            </a:extLst>
          </p:cNvPr>
          <p:cNvSpPr>
            <a:spLocks noChangeArrowheads="1"/>
          </p:cNvSpPr>
          <p:nvPr/>
        </p:nvSpPr>
        <p:spPr bwMode="auto">
          <a:xfrm>
            <a:off x="4575175" y="3487738"/>
            <a:ext cx="611188" cy="409575"/>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5481" name="Group 4656">
            <a:extLst>
              <a:ext uri="{FF2B5EF4-FFF2-40B4-BE49-F238E27FC236}">
                <a16:creationId xmlns:a16="http://schemas.microsoft.com/office/drawing/2014/main" id="{0535DAA0-9843-4D2B-9827-EEEEEBB21E10}"/>
              </a:ext>
            </a:extLst>
          </p:cNvPr>
          <p:cNvGrpSpPr>
            <a:grpSpLocks/>
          </p:cNvGrpSpPr>
          <p:nvPr/>
        </p:nvGrpSpPr>
        <p:grpSpPr bwMode="auto">
          <a:xfrm>
            <a:off x="5219700" y="3487738"/>
            <a:ext cx="615950" cy="414337"/>
            <a:chOff x="3288" y="2365"/>
            <a:chExt cx="388" cy="261"/>
          </a:xfrm>
        </p:grpSpPr>
        <p:sp>
          <p:nvSpPr>
            <p:cNvPr id="7608" name="Rectangle 4654">
              <a:extLst>
                <a:ext uri="{FF2B5EF4-FFF2-40B4-BE49-F238E27FC236}">
                  <a16:creationId xmlns:a16="http://schemas.microsoft.com/office/drawing/2014/main" id="{324A0643-7548-4F71-8ED6-EBFD9A3F82FC}"/>
                </a:ext>
              </a:extLst>
            </p:cNvPr>
            <p:cNvSpPr>
              <a:spLocks noChangeArrowheads="1"/>
            </p:cNvSpPr>
            <p:nvPr/>
          </p:nvSpPr>
          <p:spPr bwMode="auto">
            <a:xfrm>
              <a:off x="3288" y="2365"/>
              <a:ext cx="388"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609" name="Rectangle 4655">
              <a:extLst>
                <a:ext uri="{FF2B5EF4-FFF2-40B4-BE49-F238E27FC236}">
                  <a16:creationId xmlns:a16="http://schemas.microsoft.com/office/drawing/2014/main" id="{742CE229-5EBD-47FA-977E-23F76A6B1934}"/>
                </a:ext>
              </a:extLst>
            </p:cNvPr>
            <p:cNvSpPr>
              <a:spLocks noChangeArrowheads="1"/>
            </p:cNvSpPr>
            <p:nvPr/>
          </p:nvSpPr>
          <p:spPr bwMode="auto">
            <a:xfrm>
              <a:off x="3288" y="2365"/>
              <a:ext cx="388"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5482" name="Group 4659">
            <a:extLst>
              <a:ext uri="{FF2B5EF4-FFF2-40B4-BE49-F238E27FC236}">
                <a16:creationId xmlns:a16="http://schemas.microsoft.com/office/drawing/2014/main" id="{38ABA6AC-8376-4B6C-BAD7-8EA29086D4D7}"/>
              </a:ext>
            </a:extLst>
          </p:cNvPr>
          <p:cNvGrpSpPr>
            <a:grpSpLocks/>
          </p:cNvGrpSpPr>
          <p:nvPr/>
        </p:nvGrpSpPr>
        <p:grpSpPr bwMode="auto">
          <a:xfrm>
            <a:off x="5526088" y="3540125"/>
            <a:ext cx="55562" cy="150813"/>
            <a:chOff x="3481" y="2398"/>
            <a:chExt cx="35" cy="95"/>
          </a:xfrm>
        </p:grpSpPr>
        <p:sp>
          <p:nvSpPr>
            <p:cNvPr id="7606" name="Freeform 4657">
              <a:extLst>
                <a:ext uri="{FF2B5EF4-FFF2-40B4-BE49-F238E27FC236}">
                  <a16:creationId xmlns:a16="http://schemas.microsoft.com/office/drawing/2014/main" id="{9F4A13C9-C7C1-4D4E-A399-CFF0609E7E48}"/>
                </a:ext>
              </a:extLst>
            </p:cNvPr>
            <p:cNvSpPr>
              <a:spLocks/>
            </p:cNvSpPr>
            <p:nvPr/>
          </p:nvSpPr>
          <p:spPr bwMode="auto">
            <a:xfrm>
              <a:off x="3481" y="2398"/>
              <a:ext cx="35" cy="95"/>
            </a:xfrm>
            <a:custGeom>
              <a:avLst/>
              <a:gdLst>
                <a:gd name="T0" fmla="*/ 35 w 227"/>
                <a:gd name="T1" fmla="*/ 7 h 616"/>
                <a:gd name="T2" fmla="*/ 0 w 227"/>
                <a:gd name="T3" fmla="*/ 2 h 616"/>
                <a:gd name="T4" fmla="*/ 0 w 227"/>
                <a:gd name="T5" fmla="*/ 2 h 616"/>
                <a:gd name="T6" fmla="*/ 0 w 227"/>
                <a:gd name="T7" fmla="*/ 95 h 616"/>
                <a:gd name="T8" fmla="*/ 35 w 227"/>
                <a:gd name="T9" fmla="*/ 7 h 6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7" h="616">
                  <a:moveTo>
                    <a:pt x="227" y="46"/>
                  </a:moveTo>
                  <a:cubicBezTo>
                    <a:pt x="151" y="15"/>
                    <a:pt x="76" y="15"/>
                    <a:pt x="0" y="15"/>
                  </a:cubicBezTo>
                  <a:cubicBezTo>
                    <a:pt x="0" y="0"/>
                    <a:pt x="0" y="15"/>
                    <a:pt x="0" y="15"/>
                  </a:cubicBezTo>
                  <a:lnTo>
                    <a:pt x="0" y="616"/>
                  </a:lnTo>
                  <a:lnTo>
                    <a:pt x="227" y="46"/>
                  </a:lnTo>
                  <a:close/>
                </a:path>
              </a:pathLst>
            </a:custGeom>
            <a:solidFill>
              <a:srgbClr val="808080"/>
            </a:solidFill>
            <a:ln w="0">
              <a:solidFill>
                <a:srgbClr val="000000"/>
              </a:solidFill>
              <a:prstDash val="solid"/>
              <a:round/>
              <a:headEnd/>
              <a:tailEnd/>
            </a:ln>
          </p:spPr>
          <p:txBody>
            <a:bodyPr/>
            <a:lstStyle/>
            <a:p>
              <a:endParaRPr lang="en-GB"/>
            </a:p>
          </p:txBody>
        </p:sp>
        <p:sp>
          <p:nvSpPr>
            <p:cNvPr id="7607" name="Freeform 4658">
              <a:extLst>
                <a:ext uri="{FF2B5EF4-FFF2-40B4-BE49-F238E27FC236}">
                  <a16:creationId xmlns:a16="http://schemas.microsoft.com/office/drawing/2014/main" id="{7A889A18-2849-4443-95F9-ACF1A8EBE035}"/>
                </a:ext>
              </a:extLst>
            </p:cNvPr>
            <p:cNvSpPr>
              <a:spLocks/>
            </p:cNvSpPr>
            <p:nvPr/>
          </p:nvSpPr>
          <p:spPr bwMode="auto">
            <a:xfrm>
              <a:off x="3481" y="2398"/>
              <a:ext cx="35" cy="95"/>
            </a:xfrm>
            <a:custGeom>
              <a:avLst/>
              <a:gdLst>
                <a:gd name="T0" fmla="*/ 35 w 227"/>
                <a:gd name="T1" fmla="*/ 7 h 616"/>
                <a:gd name="T2" fmla="*/ 0 w 227"/>
                <a:gd name="T3" fmla="*/ 2 h 616"/>
                <a:gd name="T4" fmla="*/ 0 w 227"/>
                <a:gd name="T5" fmla="*/ 2 h 616"/>
                <a:gd name="T6" fmla="*/ 0 w 227"/>
                <a:gd name="T7" fmla="*/ 95 h 616"/>
                <a:gd name="T8" fmla="*/ 35 w 227"/>
                <a:gd name="T9" fmla="*/ 7 h 6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7" h="616">
                  <a:moveTo>
                    <a:pt x="227" y="46"/>
                  </a:moveTo>
                  <a:cubicBezTo>
                    <a:pt x="151" y="15"/>
                    <a:pt x="76" y="15"/>
                    <a:pt x="0" y="15"/>
                  </a:cubicBezTo>
                  <a:cubicBezTo>
                    <a:pt x="0" y="0"/>
                    <a:pt x="0" y="15"/>
                    <a:pt x="0" y="15"/>
                  </a:cubicBezTo>
                  <a:lnTo>
                    <a:pt x="0" y="616"/>
                  </a:lnTo>
                  <a:lnTo>
                    <a:pt x="227" y="46"/>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483" name="Group 4662">
            <a:extLst>
              <a:ext uri="{FF2B5EF4-FFF2-40B4-BE49-F238E27FC236}">
                <a16:creationId xmlns:a16="http://schemas.microsoft.com/office/drawing/2014/main" id="{B8DF65A0-FFF8-4E0B-BEF1-0CE230D23A95}"/>
              </a:ext>
            </a:extLst>
          </p:cNvPr>
          <p:cNvGrpSpPr>
            <a:grpSpLocks/>
          </p:cNvGrpSpPr>
          <p:nvPr/>
        </p:nvGrpSpPr>
        <p:grpSpPr bwMode="auto">
          <a:xfrm>
            <a:off x="5526088" y="3551238"/>
            <a:ext cx="122237" cy="139700"/>
            <a:chOff x="3481" y="2405"/>
            <a:chExt cx="77" cy="88"/>
          </a:xfrm>
        </p:grpSpPr>
        <p:sp>
          <p:nvSpPr>
            <p:cNvPr id="7604" name="Freeform 4660">
              <a:extLst>
                <a:ext uri="{FF2B5EF4-FFF2-40B4-BE49-F238E27FC236}">
                  <a16:creationId xmlns:a16="http://schemas.microsoft.com/office/drawing/2014/main" id="{3B371131-F223-413E-B9AF-06E06E5163B0}"/>
                </a:ext>
              </a:extLst>
            </p:cNvPr>
            <p:cNvSpPr>
              <a:spLocks/>
            </p:cNvSpPr>
            <p:nvPr/>
          </p:nvSpPr>
          <p:spPr bwMode="auto">
            <a:xfrm>
              <a:off x="3481" y="2405"/>
              <a:ext cx="77" cy="88"/>
            </a:xfrm>
            <a:custGeom>
              <a:avLst/>
              <a:gdLst>
                <a:gd name="T0" fmla="*/ 77 w 494"/>
                <a:gd name="T1" fmla="*/ 33 h 572"/>
                <a:gd name="T2" fmla="*/ 36 w 494"/>
                <a:gd name="T3" fmla="*/ 0 h 572"/>
                <a:gd name="T4" fmla="*/ 0 w 494"/>
                <a:gd name="T5" fmla="*/ 88 h 572"/>
                <a:gd name="T6" fmla="*/ 77 w 494"/>
                <a:gd name="T7" fmla="*/ 33 h 5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94" h="572">
                  <a:moveTo>
                    <a:pt x="494" y="217"/>
                  </a:moveTo>
                  <a:cubicBezTo>
                    <a:pt x="432" y="124"/>
                    <a:pt x="340" y="47"/>
                    <a:pt x="231" y="0"/>
                  </a:cubicBezTo>
                  <a:lnTo>
                    <a:pt x="0" y="572"/>
                  </a:lnTo>
                  <a:lnTo>
                    <a:pt x="494" y="217"/>
                  </a:lnTo>
                  <a:close/>
                </a:path>
              </a:pathLst>
            </a:custGeom>
            <a:solidFill>
              <a:srgbClr val="C0C0C0"/>
            </a:solidFill>
            <a:ln w="0">
              <a:solidFill>
                <a:srgbClr val="000000"/>
              </a:solidFill>
              <a:prstDash val="solid"/>
              <a:round/>
              <a:headEnd/>
              <a:tailEnd/>
            </a:ln>
          </p:spPr>
          <p:txBody>
            <a:bodyPr/>
            <a:lstStyle/>
            <a:p>
              <a:endParaRPr lang="en-GB"/>
            </a:p>
          </p:txBody>
        </p:sp>
        <p:sp>
          <p:nvSpPr>
            <p:cNvPr id="7605" name="Freeform 4661">
              <a:extLst>
                <a:ext uri="{FF2B5EF4-FFF2-40B4-BE49-F238E27FC236}">
                  <a16:creationId xmlns:a16="http://schemas.microsoft.com/office/drawing/2014/main" id="{0DF5C695-3C86-47FD-9223-754EFA34380B}"/>
                </a:ext>
              </a:extLst>
            </p:cNvPr>
            <p:cNvSpPr>
              <a:spLocks/>
            </p:cNvSpPr>
            <p:nvPr/>
          </p:nvSpPr>
          <p:spPr bwMode="auto">
            <a:xfrm>
              <a:off x="3481" y="2405"/>
              <a:ext cx="77" cy="88"/>
            </a:xfrm>
            <a:custGeom>
              <a:avLst/>
              <a:gdLst>
                <a:gd name="T0" fmla="*/ 77 w 494"/>
                <a:gd name="T1" fmla="*/ 33 h 572"/>
                <a:gd name="T2" fmla="*/ 36 w 494"/>
                <a:gd name="T3" fmla="*/ 0 h 572"/>
                <a:gd name="T4" fmla="*/ 0 w 494"/>
                <a:gd name="T5" fmla="*/ 88 h 572"/>
                <a:gd name="T6" fmla="*/ 77 w 494"/>
                <a:gd name="T7" fmla="*/ 33 h 5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94" h="572">
                  <a:moveTo>
                    <a:pt x="494" y="217"/>
                  </a:moveTo>
                  <a:cubicBezTo>
                    <a:pt x="432" y="124"/>
                    <a:pt x="340" y="47"/>
                    <a:pt x="231" y="0"/>
                  </a:cubicBezTo>
                  <a:lnTo>
                    <a:pt x="0" y="572"/>
                  </a:lnTo>
                  <a:lnTo>
                    <a:pt x="494" y="217"/>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484" name="Group 4665">
            <a:extLst>
              <a:ext uri="{FF2B5EF4-FFF2-40B4-BE49-F238E27FC236}">
                <a16:creationId xmlns:a16="http://schemas.microsoft.com/office/drawing/2014/main" id="{14D35DEB-ECD0-4D27-8F4C-0C8CF3FDE28E}"/>
              </a:ext>
            </a:extLst>
          </p:cNvPr>
          <p:cNvGrpSpPr>
            <a:grpSpLocks/>
          </p:cNvGrpSpPr>
          <p:nvPr/>
        </p:nvGrpSpPr>
        <p:grpSpPr bwMode="auto">
          <a:xfrm>
            <a:off x="5526088" y="3603625"/>
            <a:ext cx="139700" cy="87313"/>
            <a:chOff x="3481" y="2438"/>
            <a:chExt cx="88" cy="55"/>
          </a:xfrm>
        </p:grpSpPr>
        <p:sp>
          <p:nvSpPr>
            <p:cNvPr id="7602" name="Freeform 4663">
              <a:extLst>
                <a:ext uri="{FF2B5EF4-FFF2-40B4-BE49-F238E27FC236}">
                  <a16:creationId xmlns:a16="http://schemas.microsoft.com/office/drawing/2014/main" id="{9C24B2FC-59E5-45E6-B507-B4D8E3A737C6}"/>
                </a:ext>
              </a:extLst>
            </p:cNvPr>
            <p:cNvSpPr>
              <a:spLocks/>
            </p:cNvSpPr>
            <p:nvPr/>
          </p:nvSpPr>
          <p:spPr bwMode="auto">
            <a:xfrm>
              <a:off x="3481" y="2438"/>
              <a:ext cx="88" cy="55"/>
            </a:xfrm>
            <a:custGeom>
              <a:avLst/>
              <a:gdLst>
                <a:gd name="T0" fmla="*/ 88 w 566"/>
                <a:gd name="T1" fmla="*/ 22 h 355"/>
                <a:gd name="T2" fmla="*/ 76 w 566"/>
                <a:gd name="T3" fmla="*/ 0 h 355"/>
                <a:gd name="T4" fmla="*/ 0 w 566"/>
                <a:gd name="T5" fmla="*/ 55 h 355"/>
                <a:gd name="T6" fmla="*/ 88 w 566"/>
                <a:gd name="T7" fmla="*/ 22 h 35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66" h="355">
                  <a:moveTo>
                    <a:pt x="566" y="139"/>
                  </a:moveTo>
                  <a:cubicBezTo>
                    <a:pt x="551" y="93"/>
                    <a:pt x="520" y="46"/>
                    <a:pt x="490" y="0"/>
                  </a:cubicBezTo>
                  <a:lnTo>
                    <a:pt x="0" y="355"/>
                  </a:lnTo>
                  <a:lnTo>
                    <a:pt x="566" y="139"/>
                  </a:lnTo>
                  <a:close/>
                </a:path>
              </a:pathLst>
            </a:custGeom>
            <a:solidFill>
              <a:srgbClr val="000000"/>
            </a:solidFill>
            <a:ln w="0">
              <a:solidFill>
                <a:srgbClr val="000000"/>
              </a:solidFill>
              <a:prstDash val="solid"/>
              <a:round/>
              <a:headEnd/>
              <a:tailEnd/>
            </a:ln>
          </p:spPr>
          <p:txBody>
            <a:bodyPr/>
            <a:lstStyle/>
            <a:p>
              <a:endParaRPr lang="en-GB"/>
            </a:p>
          </p:txBody>
        </p:sp>
        <p:sp>
          <p:nvSpPr>
            <p:cNvPr id="7603" name="Freeform 4664">
              <a:extLst>
                <a:ext uri="{FF2B5EF4-FFF2-40B4-BE49-F238E27FC236}">
                  <a16:creationId xmlns:a16="http://schemas.microsoft.com/office/drawing/2014/main" id="{848406D2-4EAE-43C2-96BC-2DBE3CD75711}"/>
                </a:ext>
              </a:extLst>
            </p:cNvPr>
            <p:cNvSpPr>
              <a:spLocks/>
            </p:cNvSpPr>
            <p:nvPr/>
          </p:nvSpPr>
          <p:spPr bwMode="auto">
            <a:xfrm>
              <a:off x="3481" y="2438"/>
              <a:ext cx="88" cy="55"/>
            </a:xfrm>
            <a:custGeom>
              <a:avLst/>
              <a:gdLst>
                <a:gd name="T0" fmla="*/ 88 w 566"/>
                <a:gd name="T1" fmla="*/ 22 h 355"/>
                <a:gd name="T2" fmla="*/ 76 w 566"/>
                <a:gd name="T3" fmla="*/ 0 h 355"/>
                <a:gd name="T4" fmla="*/ 0 w 566"/>
                <a:gd name="T5" fmla="*/ 55 h 355"/>
                <a:gd name="T6" fmla="*/ 88 w 566"/>
                <a:gd name="T7" fmla="*/ 22 h 35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66" h="355">
                  <a:moveTo>
                    <a:pt x="566" y="139"/>
                  </a:moveTo>
                  <a:cubicBezTo>
                    <a:pt x="551" y="93"/>
                    <a:pt x="520" y="46"/>
                    <a:pt x="490" y="0"/>
                  </a:cubicBezTo>
                  <a:lnTo>
                    <a:pt x="0" y="355"/>
                  </a:lnTo>
                  <a:lnTo>
                    <a:pt x="566" y="139"/>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485" name="Group 4668">
            <a:extLst>
              <a:ext uri="{FF2B5EF4-FFF2-40B4-BE49-F238E27FC236}">
                <a16:creationId xmlns:a16="http://schemas.microsoft.com/office/drawing/2014/main" id="{D7F32D81-779E-416F-9EEC-AE4826F18277}"/>
              </a:ext>
            </a:extLst>
          </p:cNvPr>
          <p:cNvGrpSpPr>
            <a:grpSpLocks/>
          </p:cNvGrpSpPr>
          <p:nvPr/>
        </p:nvGrpSpPr>
        <p:grpSpPr bwMode="auto">
          <a:xfrm>
            <a:off x="5378450" y="3543300"/>
            <a:ext cx="298450" cy="298450"/>
            <a:chOff x="3388" y="2400"/>
            <a:chExt cx="188" cy="188"/>
          </a:xfrm>
        </p:grpSpPr>
        <p:sp>
          <p:nvSpPr>
            <p:cNvPr id="7600" name="Freeform 4666">
              <a:extLst>
                <a:ext uri="{FF2B5EF4-FFF2-40B4-BE49-F238E27FC236}">
                  <a16:creationId xmlns:a16="http://schemas.microsoft.com/office/drawing/2014/main" id="{33190AFE-5EE6-4924-AF4F-98F27594F490}"/>
                </a:ext>
              </a:extLst>
            </p:cNvPr>
            <p:cNvSpPr>
              <a:spLocks/>
            </p:cNvSpPr>
            <p:nvPr/>
          </p:nvSpPr>
          <p:spPr bwMode="auto">
            <a:xfrm>
              <a:off x="3388" y="2400"/>
              <a:ext cx="188" cy="188"/>
            </a:xfrm>
            <a:custGeom>
              <a:avLst/>
              <a:gdLst>
                <a:gd name="T0" fmla="*/ 93 w 1222"/>
                <a:gd name="T1" fmla="*/ 0 h 1222"/>
                <a:gd name="T2" fmla="*/ 0 w 1222"/>
                <a:gd name="T3" fmla="*/ 93 h 1222"/>
                <a:gd name="T4" fmla="*/ 93 w 1222"/>
                <a:gd name="T5" fmla="*/ 188 h 1222"/>
                <a:gd name="T6" fmla="*/ 188 w 1222"/>
                <a:gd name="T7" fmla="*/ 93 h 1222"/>
                <a:gd name="T8" fmla="*/ 181 w 1222"/>
                <a:gd name="T9" fmla="*/ 60 h 1222"/>
                <a:gd name="T10" fmla="*/ 93 w 1222"/>
                <a:gd name="T11" fmla="*/ 93 h 1222"/>
                <a:gd name="T12" fmla="*/ 93 w 1222"/>
                <a:gd name="T13" fmla="*/ 0 h 12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22">
                  <a:moveTo>
                    <a:pt x="603" y="0"/>
                  </a:moveTo>
                  <a:cubicBezTo>
                    <a:pt x="263" y="0"/>
                    <a:pt x="0" y="263"/>
                    <a:pt x="0" y="603"/>
                  </a:cubicBezTo>
                  <a:cubicBezTo>
                    <a:pt x="0" y="944"/>
                    <a:pt x="263" y="1222"/>
                    <a:pt x="603" y="1222"/>
                  </a:cubicBezTo>
                  <a:cubicBezTo>
                    <a:pt x="944" y="1222"/>
                    <a:pt x="1222" y="944"/>
                    <a:pt x="1222" y="603"/>
                  </a:cubicBezTo>
                  <a:cubicBezTo>
                    <a:pt x="1207" y="526"/>
                    <a:pt x="1207" y="464"/>
                    <a:pt x="1176" y="387"/>
                  </a:cubicBezTo>
                  <a:lnTo>
                    <a:pt x="603" y="603"/>
                  </a:lnTo>
                  <a:lnTo>
                    <a:pt x="603" y="0"/>
                  </a:lnTo>
                  <a:close/>
                </a:path>
              </a:pathLst>
            </a:custGeom>
            <a:solidFill>
              <a:srgbClr val="FFFFFF"/>
            </a:solidFill>
            <a:ln w="0">
              <a:solidFill>
                <a:srgbClr val="000000"/>
              </a:solidFill>
              <a:prstDash val="solid"/>
              <a:round/>
              <a:headEnd/>
              <a:tailEnd/>
            </a:ln>
          </p:spPr>
          <p:txBody>
            <a:bodyPr/>
            <a:lstStyle/>
            <a:p>
              <a:endParaRPr lang="en-GB"/>
            </a:p>
          </p:txBody>
        </p:sp>
        <p:sp>
          <p:nvSpPr>
            <p:cNvPr id="7601" name="Freeform 4667">
              <a:extLst>
                <a:ext uri="{FF2B5EF4-FFF2-40B4-BE49-F238E27FC236}">
                  <a16:creationId xmlns:a16="http://schemas.microsoft.com/office/drawing/2014/main" id="{EC167A9E-3DBB-405A-82D2-E9D8A05C7D64}"/>
                </a:ext>
              </a:extLst>
            </p:cNvPr>
            <p:cNvSpPr>
              <a:spLocks/>
            </p:cNvSpPr>
            <p:nvPr/>
          </p:nvSpPr>
          <p:spPr bwMode="auto">
            <a:xfrm>
              <a:off x="3388" y="2400"/>
              <a:ext cx="188" cy="188"/>
            </a:xfrm>
            <a:custGeom>
              <a:avLst/>
              <a:gdLst>
                <a:gd name="T0" fmla="*/ 93 w 1222"/>
                <a:gd name="T1" fmla="*/ 0 h 1222"/>
                <a:gd name="T2" fmla="*/ 0 w 1222"/>
                <a:gd name="T3" fmla="*/ 93 h 1222"/>
                <a:gd name="T4" fmla="*/ 93 w 1222"/>
                <a:gd name="T5" fmla="*/ 188 h 1222"/>
                <a:gd name="T6" fmla="*/ 188 w 1222"/>
                <a:gd name="T7" fmla="*/ 93 h 1222"/>
                <a:gd name="T8" fmla="*/ 181 w 1222"/>
                <a:gd name="T9" fmla="*/ 60 h 1222"/>
                <a:gd name="T10" fmla="*/ 93 w 1222"/>
                <a:gd name="T11" fmla="*/ 93 h 1222"/>
                <a:gd name="T12" fmla="*/ 93 w 1222"/>
                <a:gd name="T13" fmla="*/ 0 h 12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22">
                  <a:moveTo>
                    <a:pt x="603" y="0"/>
                  </a:moveTo>
                  <a:cubicBezTo>
                    <a:pt x="263" y="0"/>
                    <a:pt x="0" y="263"/>
                    <a:pt x="0" y="603"/>
                  </a:cubicBezTo>
                  <a:cubicBezTo>
                    <a:pt x="0" y="944"/>
                    <a:pt x="263" y="1222"/>
                    <a:pt x="603" y="1222"/>
                  </a:cubicBezTo>
                  <a:cubicBezTo>
                    <a:pt x="944" y="1222"/>
                    <a:pt x="1222" y="944"/>
                    <a:pt x="1222" y="603"/>
                  </a:cubicBezTo>
                  <a:cubicBezTo>
                    <a:pt x="1207" y="526"/>
                    <a:pt x="1207" y="464"/>
                    <a:pt x="1176" y="387"/>
                  </a:cubicBezTo>
                  <a:lnTo>
                    <a:pt x="603" y="603"/>
                  </a:lnTo>
                  <a:lnTo>
                    <a:pt x="603"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5486" name="Line 4669">
            <a:extLst>
              <a:ext uri="{FF2B5EF4-FFF2-40B4-BE49-F238E27FC236}">
                <a16:creationId xmlns:a16="http://schemas.microsoft.com/office/drawing/2014/main" id="{329356C6-1C21-4BBF-BD98-EEDF3A88BF63}"/>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87" name="Line 4670">
            <a:extLst>
              <a:ext uri="{FF2B5EF4-FFF2-40B4-BE49-F238E27FC236}">
                <a16:creationId xmlns:a16="http://schemas.microsoft.com/office/drawing/2014/main" id="{DD2A9E05-A33A-4A5E-A391-07C46D5871D8}"/>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88" name="Line 4671">
            <a:extLst>
              <a:ext uri="{FF2B5EF4-FFF2-40B4-BE49-F238E27FC236}">
                <a16:creationId xmlns:a16="http://schemas.microsoft.com/office/drawing/2014/main" id="{48963BE7-D0D7-4E64-BF4D-0DFA33CAE54E}"/>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89" name="Line 4672">
            <a:extLst>
              <a:ext uri="{FF2B5EF4-FFF2-40B4-BE49-F238E27FC236}">
                <a16:creationId xmlns:a16="http://schemas.microsoft.com/office/drawing/2014/main" id="{FEACEB87-CCED-4FB1-8937-A80F673DE6CB}"/>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90" name="Line 4673">
            <a:extLst>
              <a:ext uri="{FF2B5EF4-FFF2-40B4-BE49-F238E27FC236}">
                <a16:creationId xmlns:a16="http://schemas.microsoft.com/office/drawing/2014/main" id="{9E3F16A6-9CA1-45F0-BD57-B245ECC4D8A9}"/>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91" name="Line 4674">
            <a:extLst>
              <a:ext uri="{FF2B5EF4-FFF2-40B4-BE49-F238E27FC236}">
                <a16:creationId xmlns:a16="http://schemas.microsoft.com/office/drawing/2014/main" id="{E469C8E5-3032-4D03-B36C-18602DDC0B0B}"/>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92" name="Line 4675">
            <a:extLst>
              <a:ext uri="{FF2B5EF4-FFF2-40B4-BE49-F238E27FC236}">
                <a16:creationId xmlns:a16="http://schemas.microsoft.com/office/drawing/2014/main" id="{93CFC8EF-695D-498D-BAF3-192F66DE8077}"/>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93" name="Line 4676">
            <a:extLst>
              <a:ext uri="{FF2B5EF4-FFF2-40B4-BE49-F238E27FC236}">
                <a16:creationId xmlns:a16="http://schemas.microsoft.com/office/drawing/2014/main" id="{838B4021-3AB8-4705-B054-664818B68305}"/>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94" name="Line 4677">
            <a:extLst>
              <a:ext uri="{FF2B5EF4-FFF2-40B4-BE49-F238E27FC236}">
                <a16:creationId xmlns:a16="http://schemas.microsoft.com/office/drawing/2014/main" id="{27EFAA0B-D027-461E-9F23-DC316449603A}"/>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95" name="Line 4678">
            <a:extLst>
              <a:ext uri="{FF2B5EF4-FFF2-40B4-BE49-F238E27FC236}">
                <a16:creationId xmlns:a16="http://schemas.microsoft.com/office/drawing/2014/main" id="{9086D888-0514-4676-8EEA-625C6D3CADE4}"/>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96" name="Line 4679">
            <a:extLst>
              <a:ext uri="{FF2B5EF4-FFF2-40B4-BE49-F238E27FC236}">
                <a16:creationId xmlns:a16="http://schemas.microsoft.com/office/drawing/2014/main" id="{793FC9C4-70CD-4C7B-AA16-EA3E62315A72}"/>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97" name="Line 4680">
            <a:extLst>
              <a:ext uri="{FF2B5EF4-FFF2-40B4-BE49-F238E27FC236}">
                <a16:creationId xmlns:a16="http://schemas.microsoft.com/office/drawing/2014/main" id="{A98945A2-F475-45FB-AD2F-02B6F74D3331}"/>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98" name="Line 4681">
            <a:extLst>
              <a:ext uri="{FF2B5EF4-FFF2-40B4-BE49-F238E27FC236}">
                <a16:creationId xmlns:a16="http://schemas.microsoft.com/office/drawing/2014/main" id="{72B3A722-74A2-49BC-BABD-87D7DFD6148A}"/>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99" name="Line 4682">
            <a:extLst>
              <a:ext uri="{FF2B5EF4-FFF2-40B4-BE49-F238E27FC236}">
                <a16:creationId xmlns:a16="http://schemas.microsoft.com/office/drawing/2014/main" id="{D6E480D0-E64A-42B1-BD71-1391E8F94533}"/>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00" name="Line 4683">
            <a:extLst>
              <a:ext uri="{FF2B5EF4-FFF2-40B4-BE49-F238E27FC236}">
                <a16:creationId xmlns:a16="http://schemas.microsoft.com/office/drawing/2014/main" id="{8670C606-067B-4FC3-B762-D03D8E44B8A7}"/>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01" name="Line 4684">
            <a:extLst>
              <a:ext uri="{FF2B5EF4-FFF2-40B4-BE49-F238E27FC236}">
                <a16:creationId xmlns:a16="http://schemas.microsoft.com/office/drawing/2014/main" id="{86481187-2A17-46E0-9BE4-8A44165E54E0}"/>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02" name="Line 4685">
            <a:extLst>
              <a:ext uri="{FF2B5EF4-FFF2-40B4-BE49-F238E27FC236}">
                <a16:creationId xmlns:a16="http://schemas.microsoft.com/office/drawing/2014/main" id="{726208EA-890E-4B53-A5AF-88EA1F2ED2EA}"/>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03" name="Line 4686">
            <a:extLst>
              <a:ext uri="{FF2B5EF4-FFF2-40B4-BE49-F238E27FC236}">
                <a16:creationId xmlns:a16="http://schemas.microsoft.com/office/drawing/2014/main" id="{04C0FCAF-07FF-4048-8B3E-3AADE69D1B3E}"/>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04" name="Line 4687">
            <a:extLst>
              <a:ext uri="{FF2B5EF4-FFF2-40B4-BE49-F238E27FC236}">
                <a16:creationId xmlns:a16="http://schemas.microsoft.com/office/drawing/2014/main" id="{68C5F8E3-E9C9-4010-879E-AE96368973A3}"/>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05" name="Line 4688">
            <a:extLst>
              <a:ext uri="{FF2B5EF4-FFF2-40B4-BE49-F238E27FC236}">
                <a16:creationId xmlns:a16="http://schemas.microsoft.com/office/drawing/2014/main" id="{56E7779C-8BE4-4BF1-85B3-3FB1CBB3FA16}"/>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06" name="Line 4689">
            <a:extLst>
              <a:ext uri="{FF2B5EF4-FFF2-40B4-BE49-F238E27FC236}">
                <a16:creationId xmlns:a16="http://schemas.microsoft.com/office/drawing/2014/main" id="{E22D0140-C451-4EB1-94E0-DF11B23A87BC}"/>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07" name="Line 4690">
            <a:extLst>
              <a:ext uri="{FF2B5EF4-FFF2-40B4-BE49-F238E27FC236}">
                <a16:creationId xmlns:a16="http://schemas.microsoft.com/office/drawing/2014/main" id="{EBCF5C8E-D067-4718-81CD-8D8A70D9071C}"/>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08" name="Line 4691">
            <a:extLst>
              <a:ext uri="{FF2B5EF4-FFF2-40B4-BE49-F238E27FC236}">
                <a16:creationId xmlns:a16="http://schemas.microsoft.com/office/drawing/2014/main" id="{1CC30A3A-21FE-4461-BD12-E42AB6C19C20}"/>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09" name="Line 4692">
            <a:extLst>
              <a:ext uri="{FF2B5EF4-FFF2-40B4-BE49-F238E27FC236}">
                <a16:creationId xmlns:a16="http://schemas.microsoft.com/office/drawing/2014/main" id="{80625C8A-F8F7-4DB2-B86E-C4A31D142B29}"/>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10" name="Line 4693">
            <a:extLst>
              <a:ext uri="{FF2B5EF4-FFF2-40B4-BE49-F238E27FC236}">
                <a16:creationId xmlns:a16="http://schemas.microsoft.com/office/drawing/2014/main" id="{2542A467-E48C-4D76-B035-8BA0AC259FAE}"/>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11" name="Line 4694">
            <a:extLst>
              <a:ext uri="{FF2B5EF4-FFF2-40B4-BE49-F238E27FC236}">
                <a16:creationId xmlns:a16="http://schemas.microsoft.com/office/drawing/2014/main" id="{01D1945E-2894-4C1D-B20C-E0C55EA6D8A7}"/>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12" name="Line 4695">
            <a:extLst>
              <a:ext uri="{FF2B5EF4-FFF2-40B4-BE49-F238E27FC236}">
                <a16:creationId xmlns:a16="http://schemas.microsoft.com/office/drawing/2014/main" id="{21244E8F-30C7-4E51-8832-EDF8B7A731AB}"/>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13" name="Line 4696">
            <a:extLst>
              <a:ext uri="{FF2B5EF4-FFF2-40B4-BE49-F238E27FC236}">
                <a16:creationId xmlns:a16="http://schemas.microsoft.com/office/drawing/2014/main" id="{CF55D8A7-3A47-4286-BB78-A7D6E6716ADB}"/>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14" name="Line 4697">
            <a:extLst>
              <a:ext uri="{FF2B5EF4-FFF2-40B4-BE49-F238E27FC236}">
                <a16:creationId xmlns:a16="http://schemas.microsoft.com/office/drawing/2014/main" id="{6376AC8E-70C2-4495-AA2F-4EA244F8932D}"/>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15" name="Line 4698">
            <a:extLst>
              <a:ext uri="{FF2B5EF4-FFF2-40B4-BE49-F238E27FC236}">
                <a16:creationId xmlns:a16="http://schemas.microsoft.com/office/drawing/2014/main" id="{1BEE632B-22FE-4206-892A-344F8D29733D}"/>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16" name="Line 4699">
            <a:extLst>
              <a:ext uri="{FF2B5EF4-FFF2-40B4-BE49-F238E27FC236}">
                <a16:creationId xmlns:a16="http://schemas.microsoft.com/office/drawing/2014/main" id="{26E88258-B8E5-4390-B097-11A74D4E0F8D}"/>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17" name="Line 4700">
            <a:extLst>
              <a:ext uri="{FF2B5EF4-FFF2-40B4-BE49-F238E27FC236}">
                <a16:creationId xmlns:a16="http://schemas.microsoft.com/office/drawing/2014/main" id="{6F189EAC-36F1-4ABB-91D2-71A5BB8260F7}"/>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18" name="Line 4701">
            <a:extLst>
              <a:ext uri="{FF2B5EF4-FFF2-40B4-BE49-F238E27FC236}">
                <a16:creationId xmlns:a16="http://schemas.microsoft.com/office/drawing/2014/main" id="{9041D1E3-F24C-4730-8DE0-4CCE15242504}"/>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19" name="Line 4702">
            <a:extLst>
              <a:ext uri="{FF2B5EF4-FFF2-40B4-BE49-F238E27FC236}">
                <a16:creationId xmlns:a16="http://schemas.microsoft.com/office/drawing/2014/main" id="{B0662016-3A2A-4043-9FFB-A3DF317ACBA6}"/>
              </a:ext>
            </a:extLst>
          </p:cNvPr>
          <p:cNvSpPr>
            <a:spLocks noChangeShapeType="1"/>
          </p:cNvSpPr>
          <p:nvPr/>
        </p:nvSpPr>
        <p:spPr bwMode="auto">
          <a:xfrm flipV="1">
            <a:off x="5526088"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20" name="Rectangle 4703">
            <a:extLst>
              <a:ext uri="{FF2B5EF4-FFF2-40B4-BE49-F238E27FC236}">
                <a16:creationId xmlns:a16="http://schemas.microsoft.com/office/drawing/2014/main" id="{83278A47-6527-48C7-B147-55C91E0C1993}"/>
              </a:ext>
            </a:extLst>
          </p:cNvPr>
          <p:cNvSpPr>
            <a:spLocks noChangeArrowheads="1"/>
          </p:cNvSpPr>
          <p:nvPr/>
        </p:nvSpPr>
        <p:spPr bwMode="auto">
          <a:xfrm>
            <a:off x="5219700" y="3487738"/>
            <a:ext cx="615950" cy="414337"/>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5521" name="Group 4706">
            <a:extLst>
              <a:ext uri="{FF2B5EF4-FFF2-40B4-BE49-F238E27FC236}">
                <a16:creationId xmlns:a16="http://schemas.microsoft.com/office/drawing/2014/main" id="{81636C55-FAD7-4E1C-93BD-527FF1CA5A43}"/>
              </a:ext>
            </a:extLst>
          </p:cNvPr>
          <p:cNvGrpSpPr>
            <a:grpSpLocks/>
          </p:cNvGrpSpPr>
          <p:nvPr/>
        </p:nvGrpSpPr>
        <p:grpSpPr bwMode="auto">
          <a:xfrm>
            <a:off x="5873750" y="3487738"/>
            <a:ext cx="614363" cy="414337"/>
            <a:chOff x="3700" y="2365"/>
            <a:chExt cx="387" cy="261"/>
          </a:xfrm>
        </p:grpSpPr>
        <p:sp>
          <p:nvSpPr>
            <p:cNvPr id="7598" name="Rectangle 4704">
              <a:extLst>
                <a:ext uri="{FF2B5EF4-FFF2-40B4-BE49-F238E27FC236}">
                  <a16:creationId xmlns:a16="http://schemas.microsoft.com/office/drawing/2014/main" id="{0B879E17-F3CB-4C49-9CD1-E5A6F21CE851}"/>
                </a:ext>
              </a:extLst>
            </p:cNvPr>
            <p:cNvSpPr>
              <a:spLocks noChangeArrowheads="1"/>
            </p:cNvSpPr>
            <p:nvPr/>
          </p:nvSpPr>
          <p:spPr bwMode="auto">
            <a:xfrm>
              <a:off x="3700" y="2365"/>
              <a:ext cx="387"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599" name="Rectangle 4705">
              <a:extLst>
                <a:ext uri="{FF2B5EF4-FFF2-40B4-BE49-F238E27FC236}">
                  <a16:creationId xmlns:a16="http://schemas.microsoft.com/office/drawing/2014/main" id="{7635718D-A451-49E8-B894-1E180C6E6269}"/>
                </a:ext>
              </a:extLst>
            </p:cNvPr>
            <p:cNvSpPr>
              <a:spLocks noChangeArrowheads="1"/>
            </p:cNvSpPr>
            <p:nvPr/>
          </p:nvSpPr>
          <p:spPr bwMode="auto">
            <a:xfrm>
              <a:off x="3700" y="2365"/>
              <a:ext cx="387"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5522" name="Group 4709">
            <a:extLst>
              <a:ext uri="{FF2B5EF4-FFF2-40B4-BE49-F238E27FC236}">
                <a16:creationId xmlns:a16="http://schemas.microsoft.com/office/drawing/2014/main" id="{09D24419-6EC9-4E6B-B15B-51226BAF75F1}"/>
              </a:ext>
            </a:extLst>
          </p:cNvPr>
          <p:cNvGrpSpPr>
            <a:grpSpLocks/>
          </p:cNvGrpSpPr>
          <p:nvPr/>
        </p:nvGrpSpPr>
        <p:grpSpPr bwMode="auto">
          <a:xfrm>
            <a:off x="6178550" y="3540125"/>
            <a:ext cx="15875" cy="150813"/>
            <a:chOff x="3892" y="2398"/>
            <a:chExt cx="10" cy="95"/>
          </a:xfrm>
        </p:grpSpPr>
        <p:sp>
          <p:nvSpPr>
            <p:cNvPr id="7596" name="Freeform 4707">
              <a:extLst>
                <a:ext uri="{FF2B5EF4-FFF2-40B4-BE49-F238E27FC236}">
                  <a16:creationId xmlns:a16="http://schemas.microsoft.com/office/drawing/2014/main" id="{89EFA681-5EA7-4074-85D6-4AF84EABC6F3}"/>
                </a:ext>
              </a:extLst>
            </p:cNvPr>
            <p:cNvSpPr>
              <a:spLocks/>
            </p:cNvSpPr>
            <p:nvPr/>
          </p:nvSpPr>
          <p:spPr bwMode="auto">
            <a:xfrm>
              <a:off x="3892" y="2398"/>
              <a:ext cx="10" cy="95"/>
            </a:xfrm>
            <a:custGeom>
              <a:avLst/>
              <a:gdLst>
                <a:gd name="T0" fmla="*/ 10 w 67"/>
                <a:gd name="T1" fmla="*/ 2 h 616"/>
                <a:gd name="T2" fmla="*/ 0 w 67"/>
                <a:gd name="T3" fmla="*/ 2 h 616"/>
                <a:gd name="T4" fmla="*/ 0 w 67"/>
                <a:gd name="T5" fmla="*/ 2 h 616"/>
                <a:gd name="T6" fmla="*/ 0 w 67"/>
                <a:gd name="T7" fmla="*/ 95 h 616"/>
                <a:gd name="T8" fmla="*/ 10 w 67"/>
                <a:gd name="T9" fmla="*/ 2 h 6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 h="616">
                  <a:moveTo>
                    <a:pt x="67" y="15"/>
                  </a:moveTo>
                  <a:cubicBezTo>
                    <a:pt x="50" y="15"/>
                    <a:pt x="17" y="15"/>
                    <a:pt x="0" y="15"/>
                  </a:cubicBezTo>
                  <a:cubicBezTo>
                    <a:pt x="0" y="0"/>
                    <a:pt x="0" y="15"/>
                    <a:pt x="0" y="15"/>
                  </a:cubicBezTo>
                  <a:lnTo>
                    <a:pt x="0" y="616"/>
                  </a:lnTo>
                  <a:lnTo>
                    <a:pt x="67" y="15"/>
                  </a:lnTo>
                  <a:close/>
                </a:path>
              </a:pathLst>
            </a:custGeom>
            <a:solidFill>
              <a:srgbClr val="808080"/>
            </a:solidFill>
            <a:ln w="0">
              <a:solidFill>
                <a:srgbClr val="000000"/>
              </a:solidFill>
              <a:prstDash val="solid"/>
              <a:round/>
              <a:headEnd/>
              <a:tailEnd/>
            </a:ln>
          </p:spPr>
          <p:txBody>
            <a:bodyPr/>
            <a:lstStyle/>
            <a:p>
              <a:endParaRPr lang="en-GB"/>
            </a:p>
          </p:txBody>
        </p:sp>
        <p:sp>
          <p:nvSpPr>
            <p:cNvPr id="7597" name="Freeform 4708">
              <a:extLst>
                <a:ext uri="{FF2B5EF4-FFF2-40B4-BE49-F238E27FC236}">
                  <a16:creationId xmlns:a16="http://schemas.microsoft.com/office/drawing/2014/main" id="{98822443-E787-4B98-BFD3-675618A2130D}"/>
                </a:ext>
              </a:extLst>
            </p:cNvPr>
            <p:cNvSpPr>
              <a:spLocks/>
            </p:cNvSpPr>
            <p:nvPr/>
          </p:nvSpPr>
          <p:spPr bwMode="auto">
            <a:xfrm>
              <a:off x="3892" y="2398"/>
              <a:ext cx="10" cy="95"/>
            </a:xfrm>
            <a:custGeom>
              <a:avLst/>
              <a:gdLst>
                <a:gd name="T0" fmla="*/ 10 w 67"/>
                <a:gd name="T1" fmla="*/ 2 h 616"/>
                <a:gd name="T2" fmla="*/ 0 w 67"/>
                <a:gd name="T3" fmla="*/ 2 h 616"/>
                <a:gd name="T4" fmla="*/ 0 w 67"/>
                <a:gd name="T5" fmla="*/ 2 h 616"/>
                <a:gd name="T6" fmla="*/ 0 w 67"/>
                <a:gd name="T7" fmla="*/ 95 h 616"/>
                <a:gd name="T8" fmla="*/ 10 w 67"/>
                <a:gd name="T9" fmla="*/ 2 h 6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 h="616">
                  <a:moveTo>
                    <a:pt x="67" y="15"/>
                  </a:moveTo>
                  <a:cubicBezTo>
                    <a:pt x="50" y="15"/>
                    <a:pt x="17" y="15"/>
                    <a:pt x="0" y="15"/>
                  </a:cubicBezTo>
                  <a:cubicBezTo>
                    <a:pt x="0" y="0"/>
                    <a:pt x="0" y="15"/>
                    <a:pt x="0" y="15"/>
                  </a:cubicBezTo>
                  <a:lnTo>
                    <a:pt x="0" y="616"/>
                  </a:lnTo>
                  <a:lnTo>
                    <a:pt x="67" y="15"/>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523" name="Group 4712">
            <a:extLst>
              <a:ext uri="{FF2B5EF4-FFF2-40B4-BE49-F238E27FC236}">
                <a16:creationId xmlns:a16="http://schemas.microsoft.com/office/drawing/2014/main" id="{E5D24EC5-DC88-4311-BE1D-B04595D04D64}"/>
              </a:ext>
            </a:extLst>
          </p:cNvPr>
          <p:cNvGrpSpPr>
            <a:grpSpLocks/>
          </p:cNvGrpSpPr>
          <p:nvPr/>
        </p:nvGrpSpPr>
        <p:grpSpPr bwMode="auto">
          <a:xfrm>
            <a:off x="6178550" y="3543300"/>
            <a:ext cx="114300" cy="147638"/>
            <a:chOff x="3892" y="2400"/>
            <a:chExt cx="72" cy="93"/>
          </a:xfrm>
        </p:grpSpPr>
        <p:sp>
          <p:nvSpPr>
            <p:cNvPr id="7594" name="Freeform 4710">
              <a:extLst>
                <a:ext uri="{FF2B5EF4-FFF2-40B4-BE49-F238E27FC236}">
                  <a16:creationId xmlns:a16="http://schemas.microsoft.com/office/drawing/2014/main" id="{A17926BF-B13E-4C07-BA6B-E297AF313201}"/>
                </a:ext>
              </a:extLst>
            </p:cNvPr>
            <p:cNvSpPr>
              <a:spLocks/>
            </p:cNvSpPr>
            <p:nvPr/>
          </p:nvSpPr>
          <p:spPr bwMode="auto">
            <a:xfrm>
              <a:off x="3892" y="2400"/>
              <a:ext cx="72" cy="93"/>
            </a:xfrm>
            <a:custGeom>
              <a:avLst/>
              <a:gdLst>
                <a:gd name="T0" fmla="*/ 72 w 467"/>
                <a:gd name="T1" fmla="*/ 31 h 605"/>
                <a:gd name="T2" fmla="*/ 10 w 467"/>
                <a:gd name="T3" fmla="*/ 0 h 605"/>
                <a:gd name="T4" fmla="*/ 0 w 467"/>
                <a:gd name="T5" fmla="*/ 93 h 605"/>
                <a:gd name="T6" fmla="*/ 72 w 467"/>
                <a:gd name="T7" fmla="*/ 31 h 6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7" h="605">
                  <a:moveTo>
                    <a:pt x="467" y="202"/>
                  </a:moveTo>
                  <a:cubicBezTo>
                    <a:pt x="358" y="93"/>
                    <a:pt x="218" y="15"/>
                    <a:pt x="62" y="0"/>
                  </a:cubicBezTo>
                  <a:lnTo>
                    <a:pt x="0" y="605"/>
                  </a:lnTo>
                  <a:lnTo>
                    <a:pt x="467" y="202"/>
                  </a:lnTo>
                  <a:close/>
                </a:path>
              </a:pathLst>
            </a:custGeom>
            <a:solidFill>
              <a:srgbClr val="C0C0C0"/>
            </a:solidFill>
            <a:ln w="0">
              <a:solidFill>
                <a:srgbClr val="000000"/>
              </a:solidFill>
              <a:prstDash val="solid"/>
              <a:round/>
              <a:headEnd/>
              <a:tailEnd/>
            </a:ln>
          </p:spPr>
          <p:txBody>
            <a:bodyPr/>
            <a:lstStyle/>
            <a:p>
              <a:endParaRPr lang="en-GB"/>
            </a:p>
          </p:txBody>
        </p:sp>
        <p:sp>
          <p:nvSpPr>
            <p:cNvPr id="7595" name="Freeform 4711">
              <a:extLst>
                <a:ext uri="{FF2B5EF4-FFF2-40B4-BE49-F238E27FC236}">
                  <a16:creationId xmlns:a16="http://schemas.microsoft.com/office/drawing/2014/main" id="{60EC4027-9593-4625-AEBE-869C088990D6}"/>
                </a:ext>
              </a:extLst>
            </p:cNvPr>
            <p:cNvSpPr>
              <a:spLocks/>
            </p:cNvSpPr>
            <p:nvPr/>
          </p:nvSpPr>
          <p:spPr bwMode="auto">
            <a:xfrm>
              <a:off x="3892" y="2400"/>
              <a:ext cx="72" cy="93"/>
            </a:xfrm>
            <a:custGeom>
              <a:avLst/>
              <a:gdLst>
                <a:gd name="T0" fmla="*/ 72 w 467"/>
                <a:gd name="T1" fmla="*/ 31 h 605"/>
                <a:gd name="T2" fmla="*/ 10 w 467"/>
                <a:gd name="T3" fmla="*/ 0 h 605"/>
                <a:gd name="T4" fmla="*/ 0 w 467"/>
                <a:gd name="T5" fmla="*/ 93 h 605"/>
                <a:gd name="T6" fmla="*/ 72 w 467"/>
                <a:gd name="T7" fmla="*/ 31 h 6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7" h="605">
                  <a:moveTo>
                    <a:pt x="467" y="202"/>
                  </a:moveTo>
                  <a:cubicBezTo>
                    <a:pt x="358" y="93"/>
                    <a:pt x="218" y="15"/>
                    <a:pt x="62" y="0"/>
                  </a:cubicBezTo>
                  <a:lnTo>
                    <a:pt x="0" y="605"/>
                  </a:lnTo>
                  <a:lnTo>
                    <a:pt x="467" y="202"/>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524" name="Group 4715">
            <a:extLst>
              <a:ext uri="{FF2B5EF4-FFF2-40B4-BE49-F238E27FC236}">
                <a16:creationId xmlns:a16="http://schemas.microsoft.com/office/drawing/2014/main" id="{FBDB59B8-AEC2-442C-AE75-4DAAF20AA894}"/>
              </a:ext>
            </a:extLst>
          </p:cNvPr>
          <p:cNvGrpSpPr>
            <a:grpSpLocks/>
          </p:cNvGrpSpPr>
          <p:nvPr/>
        </p:nvGrpSpPr>
        <p:grpSpPr bwMode="auto">
          <a:xfrm>
            <a:off x="6178550" y="3590925"/>
            <a:ext cx="144463" cy="100013"/>
            <a:chOff x="3892" y="2430"/>
            <a:chExt cx="91" cy="63"/>
          </a:xfrm>
        </p:grpSpPr>
        <p:sp>
          <p:nvSpPr>
            <p:cNvPr id="7592" name="Freeform 4713">
              <a:extLst>
                <a:ext uri="{FF2B5EF4-FFF2-40B4-BE49-F238E27FC236}">
                  <a16:creationId xmlns:a16="http://schemas.microsoft.com/office/drawing/2014/main" id="{75279682-9829-4DCE-A6D1-F2DB40FD8B74}"/>
                </a:ext>
              </a:extLst>
            </p:cNvPr>
            <p:cNvSpPr>
              <a:spLocks/>
            </p:cNvSpPr>
            <p:nvPr/>
          </p:nvSpPr>
          <p:spPr bwMode="auto">
            <a:xfrm>
              <a:off x="3892" y="2430"/>
              <a:ext cx="91" cy="63"/>
            </a:xfrm>
            <a:custGeom>
              <a:avLst/>
              <a:gdLst>
                <a:gd name="T0" fmla="*/ 91 w 589"/>
                <a:gd name="T1" fmla="*/ 34 h 405"/>
                <a:gd name="T2" fmla="*/ 72 w 589"/>
                <a:gd name="T3" fmla="*/ 0 h 405"/>
                <a:gd name="T4" fmla="*/ 0 w 589"/>
                <a:gd name="T5" fmla="*/ 63 h 405"/>
                <a:gd name="T6" fmla="*/ 91 w 589"/>
                <a:gd name="T7" fmla="*/ 34 h 4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89" h="405">
                  <a:moveTo>
                    <a:pt x="589" y="218"/>
                  </a:moveTo>
                  <a:cubicBezTo>
                    <a:pt x="558" y="140"/>
                    <a:pt x="512" y="62"/>
                    <a:pt x="465" y="0"/>
                  </a:cubicBezTo>
                  <a:lnTo>
                    <a:pt x="0" y="405"/>
                  </a:lnTo>
                  <a:lnTo>
                    <a:pt x="589" y="218"/>
                  </a:lnTo>
                  <a:close/>
                </a:path>
              </a:pathLst>
            </a:custGeom>
            <a:solidFill>
              <a:srgbClr val="000000"/>
            </a:solidFill>
            <a:ln w="0">
              <a:solidFill>
                <a:srgbClr val="000000"/>
              </a:solidFill>
              <a:prstDash val="solid"/>
              <a:round/>
              <a:headEnd/>
              <a:tailEnd/>
            </a:ln>
          </p:spPr>
          <p:txBody>
            <a:bodyPr/>
            <a:lstStyle/>
            <a:p>
              <a:endParaRPr lang="en-GB"/>
            </a:p>
          </p:txBody>
        </p:sp>
        <p:sp>
          <p:nvSpPr>
            <p:cNvPr id="7593" name="Freeform 4714">
              <a:extLst>
                <a:ext uri="{FF2B5EF4-FFF2-40B4-BE49-F238E27FC236}">
                  <a16:creationId xmlns:a16="http://schemas.microsoft.com/office/drawing/2014/main" id="{EC2B8965-F47D-4251-B4CC-B23FCDD98958}"/>
                </a:ext>
              </a:extLst>
            </p:cNvPr>
            <p:cNvSpPr>
              <a:spLocks/>
            </p:cNvSpPr>
            <p:nvPr/>
          </p:nvSpPr>
          <p:spPr bwMode="auto">
            <a:xfrm>
              <a:off x="3892" y="2430"/>
              <a:ext cx="91" cy="63"/>
            </a:xfrm>
            <a:custGeom>
              <a:avLst/>
              <a:gdLst>
                <a:gd name="T0" fmla="*/ 91 w 589"/>
                <a:gd name="T1" fmla="*/ 34 h 405"/>
                <a:gd name="T2" fmla="*/ 72 w 589"/>
                <a:gd name="T3" fmla="*/ 0 h 405"/>
                <a:gd name="T4" fmla="*/ 0 w 589"/>
                <a:gd name="T5" fmla="*/ 63 h 405"/>
                <a:gd name="T6" fmla="*/ 91 w 589"/>
                <a:gd name="T7" fmla="*/ 34 h 4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89" h="405">
                  <a:moveTo>
                    <a:pt x="589" y="218"/>
                  </a:moveTo>
                  <a:cubicBezTo>
                    <a:pt x="558" y="140"/>
                    <a:pt x="512" y="62"/>
                    <a:pt x="465" y="0"/>
                  </a:cubicBezTo>
                  <a:lnTo>
                    <a:pt x="0" y="405"/>
                  </a:lnTo>
                  <a:lnTo>
                    <a:pt x="589" y="218"/>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525" name="Group 4718">
            <a:extLst>
              <a:ext uri="{FF2B5EF4-FFF2-40B4-BE49-F238E27FC236}">
                <a16:creationId xmlns:a16="http://schemas.microsoft.com/office/drawing/2014/main" id="{43DF8F94-2DA5-41AE-AB41-486C3408AB3A}"/>
              </a:ext>
            </a:extLst>
          </p:cNvPr>
          <p:cNvGrpSpPr>
            <a:grpSpLocks/>
          </p:cNvGrpSpPr>
          <p:nvPr/>
        </p:nvGrpSpPr>
        <p:grpSpPr bwMode="auto">
          <a:xfrm>
            <a:off x="6032500" y="3543300"/>
            <a:ext cx="298450" cy="298450"/>
            <a:chOff x="3800" y="2400"/>
            <a:chExt cx="188" cy="188"/>
          </a:xfrm>
        </p:grpSpPr>
        <p:sp>
          <p:nvSpPr>
            <p:cNvPr id="7590" name="Freeform 4716">
              <a:extLst>
                <a:ext uri="{FF2B5EF4-FFF2-40B4-BE49-F238E27FC236}">
                  <a16:creationId xmlns:a16="http://schemas.microsoft.com/office/drawing/2014/main" id="{F94E0FF9-7B0E-46B2-B087-2F7106299B8B}"/>
                </a:ext>
              </a:extLst>
            </p:cNvPr>
            <p:cNvSpPr>
              <a:spLocks/>
            </p:cNvSpPr>
            <p:nvPr/>
          </p:nvSpPr>
          <p:spPr bwMode="auto">
            <a:xfrm>
              <a:off x="3800" y="2400"/>
              <a:ext cx="188" cy="188"/>
            </a:xfrm>
            <a:custGeom>
              <a:avLst/>
              <a:gdLst>
                <a:gd name="T0" fmla="*/ 93 w 1222"/>
                <a:gd name="T1" fmla="*/ 0 h 1222"/>
                <a:gd name="T2" fmla="*/ 0 w 1222"/>
                <a:gd name="T3" fmla="*/ 93 h 1222"/>
                <a:gd name="T4" fmla="*/ 93 w 1222"/>
                <a:gd name="T5" fmla="*/ 188 h 1222"/>
                <a:gd name="T6" fmla="*/ 188 w 1222"/>
                <a:gd name="T7" fmla="*/ 93 h 1222"/>
                <a:gd name="T8" fmla="*/ 183 w 1222"/>
                <a:gd name="T9" fmla="*/ 64 h 1222"/>
                <a:gd name="T10" fmla="*/ 93 w 1222"/>
                <a:gd name="T11" fmla="*/ 93 h 1222"/>
                <a:gd name="T12" fmla="*/ 93 w 1222"/>
                <a:gd name="T13" fmla="*/ 0 h 12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22">
                  <a:moveTo>
                    <a:pt x="604" y="0"/>
                  </a:moveTo>
                  <a:cubicBezTo>
                    <a:pt x="263" y="0"/>
                    <a:pt x="0" y="263"/>
                    <a:pt x="0" y="603"/>
                  </a:cubicBezTo>
                  <a:cubicBezTo>
                    <a:pt x="0" y="944"/>
                    <a:pt x="263" y="1222"/>
                    <a:pt x="604" y="1222"/>
                  </a:cubicBezTo>
                  <a:cubicBezTo>
                    <a:pt x="944" y="1222"/>
                    <a:pt x="1222" y="944"/>
                    <a:pt x="1222" y="603"/>
                  </a:cubicBezTo>
                  <a:cubicBezTo>
                    <a:pt x="1207" y="541"/>
                    <a:pt x="1207" y="480"/>
                    <a:pt x="1192" y="418"/>
                  </a:cubicBezTo>
                  <a:lnTo>
                    <a:pt x="604" y="603"/>
                  </a:lnTo>
                  <a:lnTo>
                    <a:pt x="604" y="0"/>
                  </a:lnTo>
                  <a:close/>
                </a:path>
              </a:pathLst>
            </a:custGeom>
            <a:solidFill>
              <a:srgbClr val="FFFFFF"/>
            </a:solidFill>
            <a:ln w="0">
              <a:solidFill>
                <a:srgbClr val="000000"/>
              </a:solidFill>
              <a:prstDash val="solid"/>
              <a:round/>
              <a:headEnd/>
              <a:tailEnd/>
            </a:ln>
          </p:spPr>
          <p:txBody>
            <a:bodyPr/>
            <a:lstStyle/>
            <a:p>
              <a:endParaRPr lang="en-GB"/>
            </a:p>
          </p:txBody>
        </p:sp>
        <p:sp>
          <p:nvSpPr>
            <p:cNvPr id="7591" name="Freeform 4717">
              <a:extLst>
                <a:ext uri="{FF2B5EF4-FFF2-40B4-BE49-F238E27FC236}">
                  <a16:creationId xmlns:a16="http://schemas.microsoft.com/office/drawing/2014/main" id="{00BFC24D-B32A-402A-BB93-D2829524366A}"/>
                </a:ext>
              </a:extLst>
            </p:cNvPr>
            <p:cNvSpPr>
              <a:spLocks/>
            </p:cNvSpPr>
            <p:nvPr/>
          </p:nvSpPr>
          <p:spPr bwMode="auto">
            <a:xfrm>
              <a:off x="3800" y="2400"/>
              <a:ext cx="188" cy="188"/>
            </a:xfrm>
            <a:custGeom>
              <a:avLst/>
              <a:gdLst>
                <a:gd name="T0" fmla="*/ 93 w 1222"/>
                <a:gd name="T1" fmla="*/ 0 h 1222"/>
                <a:gd name="T2" fmla="*/ 0 w 1222"/>
                <a:gd name="T3" fmla="*/ 93 h 1222"/>
                <a:gd name="T4" fmla="*/ 93 w 1222"/>
                <a:gd name="T5" fmla="*/ 188 h 1222"/>
                <a:gd name="T6" fmla="*/ 188 w 1222"/>
                <a:gd name="T7" fmla="*/ 93 h 1222"/>
                <a:gd name="T8" fmla="*/ 183 w 1222"/>
                <a:gd name="T9" fmla="*/ 64 h 1222"/>
                <a:gd name="T10" fmla="*/ 93 w 1222"/>
                <a:gd name="T11" fmla="*/ 93 h 1222"/>
                <a:gd name="T12" fmla="*/ 93 w 1222"/>
                <a:gd name="T13" fmla="*/ 0 h 12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22">
                  <a:moveTo>
                    <a:pt x="604" y="0"/>
                  </a:moveTo>
                  <a:cubicBezTo>
                    <a:pt x="263" y="0"/>
                    <a:pt x="0" y="263"/>
                    <a:pt x="0" y="603"/>
                  </a:cubicBezTo>
                  <a:cubicBezTo>
                    <a:pt x="0" y="944"/>
                    <a:pt x="263" y="1222"/>
                    <a:pt x="604" y="1222"/>
                  </a:cubicBezTo>
                  <a:cubicBezTo>
                    <a:pt x="944" y="1222"/>
                    <a:pt x="1222" y="944"/>
                    <a:pt x="1222" y="603"/>
                  </a:cubicBezTo>
                  <a:cubicBezTo>
                    <a:pt x="1207" y="541"/>
                    <a:pt x="1207" y="480"/>
                    <a:pt x="1192" y="418"/>
                  </a:cubicBezTo>
                  <a:lnTo>
                    <a:pt x="604" y="603"/>
                  </a:lnTo>
                  <a:lnTo>
                    <a:pt x="604"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5526" name="Line 4719">
            <a:extLst>
              <a:ext uri="{FF2B5EF4-FFF2-40B4-BE49-F238E27FC236}">
                <a16:creationId xmlns:a16="http://schemas.microsoft.com/office/drawing/2014/main" id="{8CB41402-6780-4D31-B200-22AAC6C51E73}"/>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27" name="Line 4720">
            <a:extLst>
              <a:ext uri="{FF2B5EF4-FFF2-40B4-BE49-F238E27FC236}">
                <a16:creationId xmlns:a16="http://schemas.microsoft.com/office/drawing/2014/main" id="{93194BC6-82CA-4B95-96CC-35E486B86435}"/>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28" name="Line 4721">
            <a:extLst>
              <a:ext uri="{FF2B5EF4-FFF2-40B4-BE49-F238E27FC236}">
                <a16:creationId xmlns:a16="http://schemas.microsoft.com/office/drawing/2014/main" id="{972D31DC-2322-4621-8C62-491448A078E8}"/>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29" name="Line 4722">
            <a:extLst>
              <a:ext uri="{FF2B5EF4-FFF2-40B4-BE49-F238E27FC236}">
                <a16:creationId xmlns:a16="http://schemas.microsoft.com/office/drawing/2014/main" id="{87B38F6B-97B7-4EE8-8E2B-14106BA80617}"/>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30" name="Line 4723">
            <a:extLst>
              <a:ext uri="{FF2B5EF4-FFF2-40B4-BE49-F238E27FC236}">
                <a16:creationId xmlns:a16="http://schemas.microsoft.com/office/drawing/2014/main" id="{5E24A367-2926-40AE-AE6D-BC673900C462}"/>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31" name="Line 4724">
            <a:extLst>
              <a:ext uri="{FF2B5EF4-FFF2-40B4-BE49-F238E27FC236}">
                <a16:creationId xmlns:a16="http://schemas.microsoft.com/office/drawing/2014/main" id="{522E6B96-B031-49C9-8B24-46EFF469366B}"/>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32" name="Line 4725">
            <a:extLst>
              <a:ext uri="{FF2B5EF4-FFF2-40B4-BE49-F238E27FC236}">
                <a16:creationId xmlns:a16="http://schemas.microsoft.com/office/drawing/2014/main" id="{7187B387-61C3-4DEE-98FF-80F8B7F70077}"/>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33" name="Line 4726">
            <a:extLst>
              <a:ext uri="{FF2B5EF4-FFF2-40B4-BE49-F238E27FC236}">
                <a16:creationId xmlns:a16="http://schemas.microsoft.com/office/drawing/2014/main" id="{8F8F75C2-B83C-4BC4-B9CE-54BD36652D68}"/>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34" name="Line 4727">
            <a:extLst>
              <a:ext uri="{FF2B5EF4-FFF2-40B4-BE49-F238E27FC236}">
                <a16:creationId xmlns:a16="http://schemas.microsoft.com/office/drawing/2014/main" id="{9FB23D27-174A-4B30-BD71-AB9072229DE6}"/>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35" name="Line 4728">
            <a:extLst>
              <a:ext uri="{FF2B5EF4-FFF2-40B4-BE49-F238E27FC236}">
                <a16:creationId xmlns:a16="http://schemas.microsoft.com/office/drawing/2014/main" id="{5AA213DA-69BD-4023-B0A8-9A5AF3833FDB}"/>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36" name="Line 4729">
            <a:extLst>
              <a:ext uri="{FF2B5EF4-FFF2-40B4-BE49-F238E27FC236}">
                <a16:creationId xmlns:a16="http://schemas.microsoft.com/office/drawing/2014/main" id="{9F91F936-F69C-4BEC-B349-C02C4A263953}"/>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37" name="Line 4730">
            <a:extLst>
              <a:ext uri="{FF2B5EF4-FFF2-40B4-BE49-F238E27FC236}">
                <a16:creationId xmlns:a16="http://schemas.microsoft.com/office/drawing/2014/main" id="{631C56FD-2CEC-4F7C-8B5A-779054E39AB0}"/>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38" name="Line 4731">
            <a:extLst>
              <a:ext uri="{FF2B5EF4-FFF2-40B4-BE49-F238E27FC236}">
                <a16:creationId xmlns:a16="http://schemas.microsoft.com/office/drawing/2014/main" id="{90DA70E6-6D10-48FA-8C39-D206F1CED0AB}"/>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39" name="Line 4732">
            <a:extLst>
              <a:ext uri="{FF2B5EF4-FFF2-40B4-BE49-F238E27FC236}">
                <a16:creationId xmlns:a16="http://schemas.microsoft.com/office/drawing/2014/main" id="{49CC8D29-8A38-44B7-B926-5EF44769BB0E}"/>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40" name="Line 4733">
            <a:extLst>
              <a:ext uri="{FF2B5EF4-FFF2-40B4-BE49-F238E27FC236}">
                <a16:creationId xmlns:a16="http://schemas.microsoft.com/office/drawing/2014/main" id="{5CA604C6-C0F0-4F6C-9C7B-678734721933}"/>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41" name="Line 4734">
            <a:extLst>
              <a:ext uri="{FF2B5EF4-FFF2-40B4-BE49-F238E27FC236}">
                <a16:creationId xmlns:a16="http://schemas.microsoft.com/office/drawing/2014/main" id="{591008DB-1D6A-4F31-9C61-9934A8023313}"/>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42" name="Line 4735">
            <a:extLst>
              <a:ext uri="{FF2B5EF4-FFF2-40B4-BE49-F238E27FC236}">
                <a16:creationId xmlns:a16="http://schemas.microsoft.com/office/drawing/2014/main" id="{02FE260A-47B6-48BB-8B99-42CE041D6AC9}"/>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43" name="Line 4736">
            <a:extLst>
              <a:ext uri="{FF2B5EF4-FFF2-40B4-BE49-F238E27FC236}">
                <a16:creationId xmlns:a16="http://schemas.microsoft.com/office/drawing/2014/main" id="{445ACCB3-17F9-4BB3-8453-26625958E8E9}"/>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44" name="Line 4737">
            <a:extLst>
              <a:ext uri="{FF2B5EF4-FFF2-40B4-BE49-F238E27FC236}">
                <a16:creationId xmlns:a16="http://schemas.microsoft.com/office/drawing/2014/main" id="{8AB355AA-ED87-44E6-AB65-8C994A094092}"/>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45" name="Line 4738">
            <a:extLst>
              <a:ext uri="{FF2B5EF4-FFF2-40B4-BE49-F238E27FC236}">
                <a16:creationId xmlns:a16="http://schemas.microsoft.com/office/drawing/2014/main" id="{F69B6DE9-7DB1-4D04-A14F-BD6ECC920F9E}"/>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46" name="Line 4739">
            <a:extLst>
              <a:ext uri="{FF2B5EF4-FFF2-40B4-BE49-F238E27FC236}">
                <a16:creationId xmlns:a16="http://schemas.microsoft.com/office/drawing/2014/main" id="{ADDDF55E-2CE7-4F6F-8324-AB8D28253E5E}"/>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47" name="Line 4740">
            <a:extLst>
              <a:ext uri="{FF2B5EF4-FFF2-40B4-BE49-F238E27FC236}">
                <a16:creationId xmlns:a16="http://schemas.microsoft.com/office/drawing/2014/main" id="{A214A87B-693D-48E4-A84E-028F2851F818}"/>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48" name="Line 4741">
            <a:extLst>
              <a:ext uri="{FF2B5EF4-FFF2-40B4-BE49-F238E27FC236}">
                <a16:creationId xmlns:a16="http://schemas.microsoft.com/office/drawing/2014/main" id="{DDAFBEF9-AB2E-48AF-B629-1383F560A952}"/>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49" name="Line 4742">
            <a:extLst>
              <a:ext uri="{FF2B5EF4-FFF2-40B4-BE49-F238E27FC236}">
                <a16:creationId xmlns:a16="http://schemas.microsoft.com/office/drawing/2014/main" id="{3CCE2F6B-B59C-4440-B440-B462B4517BFE}"/>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50" name="Line 4743">
            <a:extLst>
              <a:ext uri="{FF2B5EF4-FFF2-40B4-BE49-F238E27FC236}">
                <a16:creationId xmlns:a16="http://schemas.microsoft.com/office/drawing/2014/main" id="{7094E946-7131-40E4-B817-0FEE5176AF6A}"/>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51" name="Line 4744">
            <a:extLst>
              <a:ext uri="{FF2B5EF4-FFF2-40B4-BE49-F238E27FC236}">
                <a16:creationId xmlns:a16="http://schemas.microsoft.com/office/drawing/2014/main" id="{8E1F7A8A-460C-45D6-9A96-E5D99C6C2704}"/>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52" name="Line 4745">
            <a:extLst>
              <a:ext uri="{FF2B5EF4-FFF2-40B4-BE49-F238E27FC236}">
                <a16:creationId xmlns:a16="http://schemas.microsoft.com/office/drawing/2014/main" id="{66AED025-B6EF-4BA0-984C-EA3CBC8B9C9A}"/>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53" name="Line 4746">
            <a:extLst>
              <a:ext uri="{FF2B5EF4-FFF2-40B4-BE49-F238E27FC236}">
                <a16:creationId xmlns:a16="http://schemas.microsoft.com/office/drawing/2014/main" id="{6F19409D-F114-4491-BFEE-24C9C435BA39}"/>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54" name="Line 4747">
            <a:extLst>
              <a:ext uri="{FF2B5EF4-FFF2-40B4-BE49-F238E27FC236}">
                <a16:creationId xmlns:a16="http://schemas.microsoft.com/office/drawing/2014/main" id="{C6E50C49-2934-401E-AFB0-FC9083AC2B36}"/>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55" name="Line 4748">
            <a:extLst>
              <a:ext uri="{FF2B5EF4-FFF2-40B4-BE49-F238E27FC236}">
                <a16:creationId xmlns:a16="http://schemas.microsoft.com/office/drawing/2014/main" id="{0FA8E546-DE25-4437-9B16-651DFD7A922F}"/>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56" name="Line 4749">
            <a:extLst>
              <a:ext uri="{FF2B5EF4-FFF2-40B4-BE49-F238E27FC236}">
                <a16:creationId xmlns:a16="http://schemas.microsoft.com/office/drawing/2014/main" id="{1AE604BB-A623-4C94-A6D0-C446AD0ADB18}"/>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57" name="Line 4750">
            <a:extLst>
              <a:ext uri="{FF2B5EF4-FFF2-40B4-BE49-F238E27FC236}">
                <a16:creationId xmlns:a16="http://schemas.microsoft.com/office/drawing/2014/main" id="{53B0EA21-C748-4326-A546-593B8715BED7}"/>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58" name="Line 4751">
            <a:extLst>
              <a:ext uri="{FF2B5EF4-FFF2-40B4-BE49-F238E27FC236}">
                <a16:creationId xmlns:a16="http://schemas.microsoft.com/office/drawing/2014/main" id="{FE5B03C9-B62C-474F-9B9B-2FBFAB1DDB14}"/>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59" name="Line 4752">
            <a:extLst>
              <a:ext uri="{FF2B5EF4-FFF2-40B4-BE49-F238E27FC236}">
                <a16:creationId xmlns:a16="http://schemas.microsoft.com/office/drawing/2014/main" id="{249879A0-71E1-48D9-96D9-65F974A701AD}"/>
              </a:ext>
            </a:extLst>
          </p:cNvPr>
          <p:cNvSpPr>
            <a:spLocks noChangeShapeType="1"/>
          </p:cNvSpPr>
          <p:nvPr/>
        </p:nvSpPr>
        <p:spPr bwMode="auto">
          <a:xfrm flipV="1">
            <a:off x="6178550" y="3543300"/>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60" name="Rectangle 4753">
            <a:extLst>
              <a:ext uri="{FF2B5EF4-FFF2-40B4-BE49-F238E27FC236}">
                <a16:creationId xmlns:a16="http://schemas.microsoft.com/office/drawing/2014/main" id="{2511B965-C386-4834-B201-B033A5C9D57A}"/>
              </a:ext>
            </a:extLst>
          </p:cNvPr>
          <p:cNvSpPr>
            <a:spLocks noChangeArrowheads="1"/>
          </p:cNvSpPr>
          <p:nvPr/>
        </p:nvSpPr>
        <p:spPr bwMode="auto">
          <a:xfrm>
            <a:off x="5873750" y="3487738"/>
            <a:ext cx="614363" cy="414337"/>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5561" name="Group 5014">
            <a:extLst>
              <a:ext uri="{FF2B5EF4-FFF2-40B4-BE49-F238E27FC236}">
                <a16:creationId xmlns:a16="http://schemas.microsoft.com/office/drawing/2014/main" id="{53A67293-FCFE-4E23-9672-A21CAFCF6E8D}"/>
              </a:ext>
            </a:extLst>
          </p:cNvPr>
          <p:cNvGrpSpPr>
            <a:grpSpLocks/>
          </p:cNvGrpSpPr>
          <p:nvPr/>
        </p:nvGrpSpPr>
        <p:grpSpPr bwMode="auto">
          <a:xfrm>
            <a:off x="1254125" y="1701800"/>
            <a:ext cx="1914525" cy="863600"/>
            <a:chOff x="790" y="1240"/>
            <a:chExt cx="1206" cy="544"/>
          </a:xfrm>
        </p:grpSpPr>
        <p:grpSp>
          <p:nvGrpSpPr>
            <p:cNvPr id="7330" name="Group 4756">
              <a:extLst>
                <a:ext uri="{FF2B5EF4-FFF2-40B4-BE49-F238E27FC236}">
                  <a16:creationId xmlns:a16="http://schemas.microsoft.com/office/drawing/2014/main" id="{B96A6C36-9814-4C45-A209-D1452EFD1FC6}"/>
                </a:ext>
              </a:extLst>
            </p:cNvPr>
            <p:cNvGrpSpPr>
              <a:grpSpLocks/>
            </p:cNvGrpSpPr>
            <p:nvPr/>
          </p:nvGrpSpPr>
          <p:grpSpPr bwMode="auto">
            <a:xfrm>
              <a:off x="790" y="1240"/>
              <a:ext cx="385" cy="259"/>
              <a:chOff x="790" y="1240"/>
              <a:chExt cx="385" cy="259"/>
            </a:xfrm>
          </p:grpSpPr>
          <p:sp>
            <p:nvSpPr>
              <p:cNvPr id="7588" name="Rectangle 4754">
                <a:extLst>
                  <a:ext uri="{FF2B5EF4-FFF2-40B4-BE49-F238E27FC236}">
                    <a16:creationId xmlns:a16="http://schemas.microsoft.com/office/drawing/2014/main" id="{A1851273-1C92-4AC0-9BAF-3E9791EF745C}"/>
                  </a:ext>
                </a:extLst>
              </p:cNvPr>
              <p:cNvSpPr>
                <a:spLocks noChangeArrowheads="1"/>
              </p:cNvSpPr>
              <p:nvPr/>
            </p:nvSpPr>
            <p:spPr bwMode="auto">
              <a:xfrm>
                <a:off x="790" y="1240"/>
                <a:ext cx="385" cy="25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589" name="Rectangle 4755">
                <a:extLst>
                  <a:ext uri="{FF2B5EF4-FFF2-40B4-BE49-F238E27FC236}">
                    <a16:creationId xmlns:a16="http://schemas.microsoft.com/office/drawing/2014/main" id="{BE5D8077-BC5B-47AD-BE28-D554332ECD3A}"/>
                  </a:ext>
                </a:extLst>
              </p:cNvPr>
              <p:cNvSpPr>
                <a:spLocks noChangeArrowheads="1"/>
              </p:cNvSpPr>
              <p:nvPr/>
            </p:nvSpPr>
            <p:spPr bwMode="auto">
              <a:xfrm>
                <a:off x="790" y="1240"/>
                <a:ext cx="385" cy="259"/>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7331" name="Group 4759">
              <a:extLst>
                <a:ext uri="{FF2B5EF4-FFF2-40B4-BE49-F238E27FC236}">
                  <a16:creationId xmlns:a16="http://schemas.microsoft.com/office/drawing/2014/main" id="{3D92A0D6-8F61-462D-BD90-69C22317B616}"/>
                </a:ext>
              </a:extLst>
            </p:cNvPr>
            <p:cNvGrpSpPr>
              <a:grpSpLocks/>
            </p:cNvGrpSpPr>
            <p:nvPr/>
          </p:nvGrpSpPr>
          <p:grpSpPr bwMode="auto">
            <a:xfrm>
              <a:off x="983" y="1275"/>
              <a:ext cx="9" cy="93"/>
              <a:chOff x="983" y="1275"/>
              <a:chExt cx="9" cy="93"/>
            </a:xfrm>
          </p:grpSpPr>
          <p:sp>
            <p:nvSpPr>
              <p:cNvPr id="7586" name="Freeform 4757">
                <a:extLst>
                  <a:ext uri="{FF2B5EF4-FFF2-40B4-BE49-F238E27FC236}">
                    <a16:creationId xmlns:a16="http://schemas.microsoft.com/office/drawing/2014/main" id="{C77A3E26-8343-4D3B-B37C-C1BA11D33BA9}"/>
                  </a:ext>
                </a:extLst>
              </p:cNvPr>
              <p:cNvSpPr>
                <a:spLocks/>
              </p:cNvSpPr>
              <p:nvPr/>
            </p:nvSpPr>
            <p:spPr bwMode="auto">
              <a:xfrm>
                <a:off x="983" y="1275"/>
                <a:ext cx="9" cy="93"/>
              </a:xfrm>
              <a:custGeom>
                <a:avLst/>
                <a:gdLst>
                  <a:gd name="T0" fmla="*/ 9 w 61"/>
                  <a:gd name="T1" fmla="*/ 0 h 600"/>
                  <a:gd name="T2" fmla="*/ 0 w 61"/>
                  <a:gd name="T3" fmla="*/ 0 h 600"/>
                  <a:gd name="T4" fmla="*/ 0 w 61"/>
                  <a:gd name="T5" fmla="*/ 93 h 600"/>
                  <a:gd name="T6" fmla="*/ 9 w 61"/>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1" h="600">
                    <a:moveTo>
                      <a:pt x="61" y="0"/>
                    </a:moveTo>
                    <a:cubicBezTo>
                      <a:pt x="46" y="0"/>
                      <a:pt x="16" y="0"/>
                      <a:pt x="0" y="0"/>
                    </a:cubicBezTo>
                    <a:lnTo>
                      <a:pt x="0" y="600"/>
                    </a:lnTo>
                    <a:lnTo>
                      <a:pt x="61" y="0"/>
                    </a:lnTo>
                    <a:close/>
                  </a:path>
                </a:pathLst>
              </a:custGeom>
              <a:solidFill>
                <a:srgbClr val="808080"/>
              </a:solidFill>
              <a:ln w="0">
                <a:solidFill>
                  <a:srgbClr val="000000"/>
                </a:solidFill>
                <a:prstDash val="solid"/>
                <a:round/>
                <a:headEnd/>
                <a:tailEnd/>
              </a:ln>
            </p:spPr>
            <p:txBody>
              <a:bodyPr/>
              <a:lstStyle/>
              <a:p>
                <a:endParaRPr lang="en-GB"/>
              </a:p>
            </p:txBody>
          </p:sp>
          <p:sp>
            <p:nvSpPr>
              <p:cNvPr id="7587" name="Freeform 4758">
                <a:extLst>
                  <a:ext uri="{FF2B5EF4-FFF2-40B4-BE49-F238E27FC236}">
                    <a16:creationId xmlns:a16="http://schemas.microsoft.com/office/drawing/2014/main" id="{8AEE56ED-EDC8-477D-9732-C52541D0475F}"/>
                  </a:ext>
                </a:extLst>
              </p:cNvPr>
              <p:cNvSpPr>
                <a:spLocks/>
              </p:cNvSpPr>
              <p:nvPr/>
            </p:nvSpPr>
            <p:spPr bwMode="auto">
              <a:xfrm>
                <a:off x="983" y="1275"/>
                <a:ext cx="9" cy="93"/>
              </a:xfrm>
              <a:custGeom>
                <a:avLst/>
                <a:gdLst>
                  <a:gd name="T0" fmla="*/ 9 w 61"/>
                  <a:gd name="T1" fmla="*/ 0 h 600"/>
                  <a:gd name="T2" fmla="*/ 0 w 61"/>
                  <a:gd name="T3" fmla="*/ 0 h 600"/>
                  <a:gd name="T4" fmla="*/ 0 w 61"/>
                  <a:gd name="T5" fmla="*/ 93 h 600"/>
                  <a:gd name="T6" fmla="*/ 9 w 61"/>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1" h="600">
                    <a:moveTo>
                      <a:pt x="61" y="0"/>
                    </a:moveTo>
                    <a:cubicBezTo>
                      <a:pt x="46" y="0"/>
                      <a:pt x="16" y="0"/>
                      <a:pt x="0" y="0"/>
                    </a:cubicBezTo>
                    <a:lnTo>
                      <a:pt x="0" y="600"/>
                    </a:lnTo>
                    <a:lnTo>
                      <a:pt x="61"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7332" name="Group 4762">
              <a:extLst>
                <a:ext uri="{FF2B5EF4-FFF2-40B4-BE49-F238E27FC236}">
                  <a16:creationId xmlns:a16="http://schemas.microsoft.com/office/drawing/2014/main" id="{A195D618-F7F9-422D-A054-368B4BFC0E08}"/>
                </a:ext>
              </a:extLst>
            </p:cNvPr>
            <p:cNvGrpSpPr>
              <a:grpSpLocks/>
            </p:cNvGrpSpPr>
            <p:nvPr/>
          </p:nvGrpSpPr>
          <p:grpSpPr bwMode="auto">
            <a:xfrm>
              <a:off x="983" y="1275"/>
              <a:ext cx="45" cy="93"/>
              <a:chOff x="983" y="1275"/>
              <a:chExt cx="45" cy="93"/>
            </a:xfrm>
          </p:grpSpPr>
          <p:sp>
            <p:nvSpPr>
              <p:cNvPr id="7584" name="Freeform 4760">
                <a:extLst>
                  <a:ext uri="{FF2B5EF4-FFF2-40B4-BE49-F238E27FC236}">
                    <a16:creationId xmlns:a16="http://schemas.microsoft.com/office/drawing/2014/main" id="{D2E832C0-417C-40F4-B705-F8233A0CA9B6}"/>
                  </a:ext>
                </a:extLst>
              </p:cNvPr>
              <p:cNvSpPr>
                <a:spLocks/>
              </p:cNvSpPr>
              <p:nvPr/>
            </p:nvSpPr>
            <p:spPr bwMode="auto">
              <a:xfrm>
                <a:off x="983" y="1275"/>
                <a:ext cx="45" cy="93"/>
              </a:xfrm>
              <a:custGeom>
                <a:avLst/>
                <a:gdLst>
                  <a:gd name="T0" fmla="*/ 45 w 295"/>
                  <a:gd name="T1" fmla="*/ 12 h 600"/>
                  <a:gd name="T2" fmla="*/ 9 w 295"/>
                  <a:gd name="T3" fmla="*/ 0 h 600"/>
                  <a:gd name="T4" fmla="*/ 0 w 295"/>
                  <a:gd name="T5" fmla="*/ 93 h 600"/>
                  <a:gd name="T6" fmla="*/ 45 w 295"/>
                  <a:gd name="T7" fmla="*/ 12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5" h="600">
                    <a:moveTo>
                      <a:pt x="295" y="77"/>
                    </a:moveTo>
                    <a:cubicBezTo>
                      <a:pt x="233" y="31"/>
                      <a:pt x="155" y="0"/>
                      <a:pt x="62" y="0"/>
                    </a:cubicBezTo>
                    <a:lnTo>
                      <a:pt x="0" y="600"/>
                    </a:lnTo>
                    <a:lnTo>
                      <a:pt x="295" y="77"/>
                    </a:lnTo>
                    <a:close/>
                  </a:path>
                </a:pathLst>
              </a:custGeom>
              <a:solidFill>
                <a:srgbClr val="C0C0C0"/>
              </a:solidFill>
              <a:ln w="0">
                <a:solidFill>
                  <a:srgbClr val="000000"/>
                </a:solidFill>
                <a:prstDash val="solid"/>
                <a:round/>
                <a:headEnd/>
                <a:tailEnd/>
              </a:ln>
            </p:spPr>
            <p:txBody>
              <a:bodyPr/>
              <a:lstStyle/>
              <a:p>
                <a:endParaRPr lang="en-GB"/>
              </a:p>
            </p:txBody>
          </p:sp>
          <p:sp>
            <p:nvSpPr>
              <p:cNvPr id="7585" name="Freeform 4761">
                <a:extLst>
                  <a:ext uri="{FF2B5EF4-FFF2-40B4-BE49-F238E27FC236}">
                    <a16:creationId xmlns:a16="http://schemas.microsoft.com/office/drawing/2014/main" id="{35105FAD-D23E-43B3-AD23-D539FFFABA83}"/>
                  </a:ext>
                </a:extLst>
              </p:cNvPr>
              <p:cNvSpPr>
                <a:spLocks/>
              </p:cNvSpPr>
              <p:nvPr/>
            </p:nvSpPr>
            <p:spPr bwMode="auto">
              <a:xfrm>
                <a:off x="983" y="1275"/>
                <a:ext cx="45" cy="93"/>
              </a:xfrm>
              <a:custGeom>
                <a:avLst/>
                <a:gdLst>
                  <a:gd name="T0" fmla="*/ 45 w 295"/>
                  <a:gd name="T1" fmla="*/ 12 h 600"/>
                  <a:gd name="T2" fmla="*/ 9 w 295"/>
                  <a:gd name="T3" fmla="*/ 0 h 600"/>
                  <a:gd name="T4" fmla="*/ 0 w 295"/>
                  <a:gd name="T5" fmla="*/ 93 h 600"/>
                  <a:gd name="T6" fmla="*/ 45 w 295"/>
                  <a:gd name="T7" fmla="*/ 12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5" h="600">
                    <a:moveTo>
                      <a:pt x="295" y="77"/>
                    </a:moveTo>
                    <a:cubicBezTo>
                      <a:pt x="233" y="31"/>
                      <a:pt x="155" y="0"/>
                      <a:pt x="62" y="0"/>
                    </a:cubicBezTo>
                    <a:lnTo>
                      <a:pt x="0" y="600"/>
                    </a:lnTo>
                    <a:lnTo>
                      <a:pt x="295" y="77"/>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7333" name="Group 4765">
              <a:extLst>
                <a:ext uri="{FF2B5EF4-FFF2-40B4-BE49-F238E27FC236}">
                  <a16:creationId xmlns:a16="http://schemas.microsoft.com/office/drawing/2014/main" id="{3D4037BC-6855-4970-B47F-E4C6370B422A}"/>
                </a:ext>
              </a:extLst>
            </p:cNvPr>
            <p:cNvGrpSpPr>
              <a:grpSpLocks/>
            </p:cNvGrpSpPr>
            <p:nvPr/>
          </p:nvGrpSpPr>
          <p:grpSpPr bwMode="auto">
            <a:xfrm>
              <a:off x="983" y="1288"/>
              <a:ext cx="74" cy="80"/>
              <a:chOff x="983" y="1288"/>
              <a:chExt cx="74" cy="80"/>
            </a:xfrm>
          </p:grpSpPr>
          <p:sp>
            <p:nvSpPr>
              <p:cNvPr id="7582" name="Freeform 4763">
                <a:extLst>
                  <a:ext uri="{FF2B5EF4-FFF2-40B4-BE49-F238E27FC236}">
                    <a16:creationId xmlns:a16="http://schemas.microsoft.com/office/drawing/2014/main" id="{CD192D15-6FED-43F6-8F13-990DE7794107}"/>
                  </a:ext>
                </a:extLst>
              </p:cNvPr>
              <p:cNvSpPr>
                <a:spLocks/>
              </p:cNvSpPr>
              <p:nvPr/>
            </p:nvSpPr>
            <p:spPr bwMode="auto">
              <a:xfrm>
                <a:off x="983" y="1288"/>
                <a:ext cx="74" cy="80"/>
              </a:xfrm>
              <a:custGeom>
                <a:avLst/>
                <a:gdLst>
                  <a:gd name="T0" fmla="*/ 74 w 478"/>
                  <a:gd name="T1" fmla="*/ 26 h 522"/>
                  <a:gd name="T2" fmla="*/ 45 w 478"/>
                  <a:gd name="T3" fmla="*/ 0 h 522"/>
                  <a:gd name="T4" fmla="*/ 0 w 478"/>
                  <a:gd name="T5" fmla="*/ 80 h 522"/>
                  <a:gd name="T6" fmla="*/ 74 w 478"/>
                  <a:gd name="T7" fmla="*/ 26 h 52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8" h="522">
                    <a:moveTo>
                      <a:pt x="478" y="169"/>
                    </a:moveTo>
                    <a:cubicBezTo>
                      <a:pt x="432" y="92"/>
                      <a:pt x="370" y="46"/>
                      <a:pt x="293" y="0"/>
                    </a:cubicBezTo>
                    <a:lnTo>
                      <a:pt x="0" y="522"/>
                    </a:lnTo>
                    <a:lnTo>
                      <a:pt x="478" y="169"/>
                    </a:lnTo>
                    <a:close/>
                  </a:path>
                </a:pathLst>
              </a:custGeom>
              <a:solidFill>
                <a:srgbClr val="000000"/>
              </a:solidFill>
              <a:ln w="0">
                <a:solidFill>
                  <a:srgbClr val="000000"/>
                </a:solidFill>
                <a:prstDash val="solid"/>
                <a:round/>
                <a:headEnd/>
                <a:tailEnd/>
              </a:ln>
            </p:spPr>
            <p:txBody>
              <a:bodyPr/>
              <a:lstStyle/>
              <a:p>
                <a:endParaRPr lang="en-GB"/>
              </a:p>
            </p:txBody>
          </p:sp>
          <p:sp>
            <p:nvSpPr>
              <p:cNvPr id="7583" name="Freeform 4764">
                <a:extLst>
                  <a:ext uri="{FF2B5EF4-FFF2-40B4-BE49-F238E27FC236}">
                    <a16:creationId xmlns:a16="http://schemas.microsoft.com/office/drawing/2014/main" id="{86485BD3-C6FF-4B5A-8C1C-7F2D227BD3C9}"/>
                  </a:ext>
                </a:extLst>
              </p:cNvPr>
              <p:cNvSpPr>
                <a:spLocks/>
              </p:cNvSpPr>
              <p:nvPr/>
            </p:nvSpPr>
            <p:spPr bwMode="auto">
              <a:xfrm>
                <a:off x="983" y="1288"/>
                <a:ext cx="74" cy="80"/>
              </a:xfrm>
              <a:custGeom>
                <a:avLst/>
                <a:gdLst>
                  <a:gd name="T0" fmla="*/ 74 w 478"/>
                  <a:gd name="T1" fmla="*/ 26 h 522"/>
                  <a:gd name="T2" fmla="*/ 45 w 478"/>
                  <a:gd name="T3" fmla="*/ 0 h 522"/>
                  <a:gd name="T4" fmla="*/ 0 w 478"/>
                  <a:gd name="T5" fmla="*/ 80 h 522"/>
                  <a:gd name="T6" fmla="*/ 74 w 478"/>
                  <a:gd name="T7" fmla="*/ 26 h 52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8" h="522">
                    <a:moveTo>
                      <a:pt x="478" y="169"/>
                    </a:moveTo>
                    <a:cubicBezTo>
                      <a:pt x="432" y="92"/>
                      <a:pt x="370" y="46"/>
                      <a:pt x="293" y="0"/>
                    </a:cubicBezTo>
                    <a:lnTo>
                      <a:pt x="0" y="522"/>
                    </a:lnTo>
                    <a:lnTo>
                      <a:pt x="478" y="169"/>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7334" name="Group 4768">
              <a:extLst>
                <a:ext uri="{FF2B5EF4-FFF2-40B4-BE49-F238E27FC236}">
                  <a16:creationId xmlns:a16="http://schemas.microsoft.com/office/drawing/2014/main" id="{A04183DF-0122-458B-A143-DE1A10A8E5E2}"/>
                </a:ext>
              </a:extLst>
            </p:cNvPr>
            <p:cNvGrpSpPr>
              <a:grpSpLocks/>
            </p:cNvGrpSpPr>
            <p:nvPr/>
          </p:nvGrpSpPr>
          <p:grpSpPr bwMode="auto">
            <a:xfrm>
              <a:off x="890" y="1275"/>
              <a:ext cx="185" cy="185"/>
              <a:chOff x="890" y="1275"/>
              <a:chExt cx="185" cy="185"/>
            </a:xfrm>
          </p:grpSpPr>
          <p:sp>
            <p:nvSpPr>
              <p:cNvPr id="7580" name="Freeform 4766">
                <a:extLst>
                  <a:ext uri="{FF2B5EF4-FFF2-40B4-BE49-F238E27FC236}">
                    <a16:creationId xmlns:a16="http://schemas.microsoft.com/office/drawing/2014/main" id="{C7FA7A87-A694-4618-98DF-4E9274A2B4D1}"/>
                  </a:ext>
                </a:extLst>
              </p:cNvPr>
              <p:cNvSpPr>
                <a:spLocks/>
              </p:cNvSpPr>
              <p:nvPr/>
            </p:nvSpPr>
            <p:spPr bwMode="auto">
              <a:xfrm>
                <a:off x="890" y="1275"/>
                <a:ext cx="185" cy="185"/>
              </a:xfrm>
              <a:custGeom>
                <a:avLst/>
                <a:gdLst>
                  <a:gd name="T0" fmla="*/ 90 w 1205"/>
                  <a:gd name="T1" fmla="*/ 0 h 1200"/>
                  <a:gd name="T2" fmla="*/ 0 w 1205"/>
                  <a:gd name="T3" fmla="*/ 90 h 1200"/>
                  <a:gd name="T4" fmla="*/ 93 w 1205"/>
                  <a:gd name="T5" fmla="*/ 185 h 1200"/>
                  <a:gd name="T6" fmla="*/ 185 w 1205"/>
                  <a:gd name="T7" fmla="*/ 93 h 1200"/>
                  <a:gd name="T8" fmla="*/ 166 w 1205"/>
                  <a:gd name="T9" fmla="*/ 38 h 1200"/>
                  <a:gd name="T10" fmla="*/ 93 w 1205"/>
                  <a:gd name="T11" fmla="*/ 93 h 1200"/>
                  <a:gd name="T12" fmla="*/ 90 w 1205"/>
                  <a:gd name="T13" fmla="*/ 0 h 12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5" h="1200">
                    <a:moveTo>
                      <a:pt x="587" y="0"/>
                    </a:moveTo>
                    <a:cubicBezTo>
                      <a:pt x="263" y="0"/>
                      <a:pt x="0" y="261"/>
                      <a:pt x="0" y="585"/>
                    </a:cubicBezTo>
                    <a:cubicBezTo>
                      <a:pt x="0" y="923"/>
                      <a:pt x="263" y="1200"/>
                      <a:pt x="603" y="1200"/>
                    </a:cubicBezTo>
                    <a:cubicBezTo>
                      <a:pt x="927" y="1200"/>
                      <a:pt x="1205" y="923"/>
                      <a:pt x="1205" y="600"/>
                    </a:cubicBezTo>
                    <a:cubicBezTo>
                      <a:pt x="1190" y="461"/>
                      <a:pt x="1159" y="338"/>
                      <a:pt x="1082" y="246"/>
                    </a:cubicBezTo>
                    <a:lnTo>
                      <a:pt x="603" y="600"/>
                    </a:lnTo>
                    <a:lnTo>
                      <a:pt x="587" y="0"/>
                    </a:lnTo>
                    <a:close/>
                  </a:path>
                </a:pathLst>
              </a:custGeom>
              <a:solidFill>
                <a:srgbClr val="FFFFFF"/>
              </a:solidFill>
              <a:ln w="0">
                <a:solidFill>
                  <a:srgbClr val="000000"/>
                </a:solidFill>
                <a:prstDash val="solid"/>
                <a:round/>
                <a:headEnd/>
                <a:tailEnd/>
              </a:ln>
            </p:spPr>
            <p:txBody>
              <a:bodyPr/>
              <a:lstStyle/>
              <a:p>
                <a:endParaRPr lang="en-GB"/>
              </a:p>
            </p:txBody>
          </p:sp>
          <p:sp>
            <p:nvSpPr>
              <p:cNvPr id="7581" name="Freeform 4767">
                <a:extLst>
                  <a:ext uri="{FF2B5EF4-FFF2-40B4-BE49-F238E27FC236}">
                    <a16:creationId xmlns:a16="http://schemas.microsoft.com/office/drawing/2014/main" id="{51CE9691-14B1-4E36-83E9-C2DD27E21A20}"/>
                  </a:ext>
                </a:extLst>
              </p:cNvPr>
              <p:cNvSpPr>
                <a:spLocks/>
              </p:cNvSpPr>
              <p:nvPr/>
            </p:nvSpPr>
            <p:spPr bwMode="auto">
              <a:xfrm>
                <a:off x="890" y="1275"/>
                <a:ext cx="185" cy="185"/>
              </a:xfrm>
              <a:custGeom>
                <a:avLst/>
                <a:gdLst>
                  <a:gd name="T0" fmla="*/ 90 w 1205"/>
                  <a:gd name="T1" fmla="*/ 0 h 1200"/>
                  <a:gd name="T2" fmla="*/ 0 w 1205"/>
                  <a:gd name="T3" fmla="*/ 90 h 1200"/>
                  <a:gd name="T4" fmla="*/ 93 w 1205"/>
                  <a:gd name="T5" fmla="*/ 185 h 1200"/>
                  <a:gd name="T6" fmla="*/ 185 w 1205"/>
                  <a:gd name="T7" fmla="*/ 93 h 1200"/>
                  <a:gd name="T8" fmla="*/ 166 w 1205"/>
                  <a:gd name="T9" fmla="*/ 38 h 1200"/>
                  <a:gd name="T10" fmla="*/ 93 w 1205"/>
                  <a:gd name="T11" fmla="*/ 93 h 1200"/>
                  <a:gd name="T12" fmla="*/ 90 w 1205"/>
                  <a:gd name="T13" fmla="*/ 0 h 12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5" h="1200">
                    <a:moveTo>
                      <a:pt x="587" y="0"/>
                    </a:moveTo>
                    <a:cubicBezTo>
                      <a:pt x="263" y="0"/>
                      <a:pt x="0" y="261"/>
                      <a:pt x="0" y="585"/>
                    </a:cubicBezTo>
                    <a:cubicBezTo>
                      <a:pt x="0" y="923"/>
                      <a:pt x="263" y="1200"/>
                      <a:pt x="603" y="1200"/>
                    </a:cubicBezTo>
                    <a:cubicBezTo>
                      <a:pt x="927" y="1200"/>
                      <a:pt x="1205" y="923"/>
                      <a:pt x="1205" y="600"/>
                    </a:cubicBezTo>
                    <a:cubicBezTo>
                      <a:pt x="1190" y="461"/>
                      <a:pt x="1159" y="338"/>
                      <a:pt x="1082" y="246"/>
                    </a:cubicBezTo>
                    <a:lnTo>
                      <a:pt x="603" y="600"/>
                    </a:lnTo>
                    <a:lnTo>
                      <a:pt x="587"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7335" name="Line 4769">
              <a:extLst>
                <a:ext uri="{FF2B5EF4-FFF2-40B4-BE49-F238E27FC236}">
                  <a16:creationId xmlns:a16="http://schemas.microsoft.com/office/drawing/2014/main" id="{8740B974-D457-4407-9F2C-AE868C97532C}"/>
                </a:ext>
              </a:extLst>
            </p:cNvPr>
            <p:cNvSpPr>
              <a:spLocks noChangeShapeType="1"/>
            </p:cNvSpPr>
            <p:nvPr/>
          </p:nvSpPr>
          <p:spPr bwMode="auto">
            <a:xfrm flipV="1">
              <a:off x="983"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36" name="Rectangle 4770">
              <a:extLst>
                <a:ext uri="{FF2B5EF4-FFF2-40B4-BE49-F238E27FC236}">
                  <a16:creationId xmlns:a16="http://schemas.microsoft.com/office/drawing/2014/main" id="{C1C57F4A-43BB-4DD5-AA77-A1118CD1F882}"/>
                </a:ext>
              </a:extLst>
            </p:cNvPr>
            <p:cNvSpPr>
              <a:spLocks noChangeArrowheads="1"/>
            </p:cNvSpPr>
            <p:nvPr/>
          </p:nvSpPr>
          <p:spPr bwMode="auto">
            <a:xfrm>
              <a:off x="790" y="1240"/>
              <a:ext cx="385" cy="259"/>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7337" name="Group 4773">
              <a:extLst>
                <a:ext uri="{FF2B5EF4-FFF2-40B4-BE49-F238E27FC236}">
                  <a16:creationId xmlns:a16="http://schemas.microsoft.com/office/drawing/2014/main" id="{D9F038EB-E42D-483B-97C0-1D550AD3F33F}"/>
                </a:ext>
              </a:extLst>
            </p:cNvPr>
            <p:cNvGrpSpPr>
              <a:grpSpLocks/>
            </p:cNvGrpSpPr>
            <p:nvPr/>
          </p:nvGrpSpPr>
          <p:grpSpPr bwMode="auto">
            <a:xfrm>
              <a:off x="1197" y="1240"/>
              <a:ext cx="388" cy="261"/>
              <a:chOff x="1197" y="1240"/>
              <a:chExt cx="388" cy="261"/>
            </a:xfrm>
          </p:grpSpPr>
          <p:sp>
            <p:nvSpPr>
              <p:cNvPr id="7578" name="Rectangle 4771">
                <a:extLst>
                  <a:ext uri="{FF2B5EF4-FFF2-40B4-BE49-F238E27FC236}">
                    <a16:creationId xmlns:a16="http://schemas.microsoft.com/office/drawing/2014/main" id="{38ABDB9F-818E-4F5B-90B8-35D2769699EB}"/>
                  </a:ext>
                </a:extLst>
              </p:cNvPr>
              <p:cNvSpPr>
                <a:spLocks noChangeArrowheads="1"/>
              </p:cNvSpPr>
              <p:nvPr/>
            </p:nvSpPr>
            <p:spPr bwMode="auto">
              <a:xfrm>
                <a:off x="1197" y="1240"/>
                <a:ext cx="388"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579" name="Rectangle 4772">
                <a:extLst>
                  <a:ext uri="{FF2B5EF4-FFF2-40B4-BE49-F238E27FC236}">
                    <a16:creationId xmlns:a16="http://schemas.microsoft.com/office/drawing/2014/main" id="{477B2F7E-9632-45C1-A1C9-E79B1D949C5A}"/>
                  </a:ext>
                </a:extLst>
              </p:cNvPr>
              <p:cNvSpPr>
                <a:spLocks noChangeArrowheads="1"/>
              </p:cNvSpPr>
              <p:nvPr/>
            </p:nvSpPr>
            <p:spPr bwMode="auto">
              <a:xfrm>
                <a:off x="1197" y="1240"/>
                <a:ext cx="388"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7338" name="Group 4776">
              <a:extLst>
                <a:ext uri="{FF2B5EF4-FFF2-40B4-BE49-F238E27FC236}">
                  <a16:creationId xmlns:a16="http://schemas.microsoft.com/office/drawing/2014/main" id="{840264B0-1BCA-4341-A841-C72DB968313B}"/>
                </a:ext>
              </a:extLst>
            </p:cNvPr>
            <p:cNvGrpSpPr>
              <a:grpSpLocks/>
            </p:cNvGrpSpPr>
            <p:nvPr/>
          </p:nvGrpSpPr>
          <p:grpSpPr bwMode="auto">
            <a:xfrm>
              <a:off x="1389" y="1273"/>
              <a:ext cx="18" cy="95"/>
              <a:chOff x="1389" y="1273"/>
              <a:chExt cx="18" cy="95"/>
            </a:xfrm>
          </p:grpSpPr>
          <p:sp>
            <p:nvSpPr>
              <p:cNvPr id="7576" name="Freeform 4774">
                <a:extLst>
                  <a:ext uri="{FF2B5EF4-FFF2-40B4-BE49-F238E27FC236}">
                    <a16:creationId xmlns:a16="http://schemas.microsoft.com/office/drawing/2014/main" id="{2A8C0218-D636-4A78-861A-CCBED5634548}"/>
                  </a:ext>
                </a:extLst>
              </p:cNvPr>
              <p:cNvSpPr>
                <a:spLocks/>
              </p:cNvSpPr>
              <p:nvPr/>
            </p:nvSpPr>
            <p:spPr bwMode="auto">
              <a:xfrm>
                <a:off x="1389" y="1273"/>
                <a:ext cx="18" cy="95"/>
              </a:xfrm>
              <a:custGeom>
                <a:avLst/>
                <a:gdLst>
                  <a:gd name="T0" fmla="*/ 18 w 111"/>
                  <a:gd name="T1" fmla="*/ 2 h 617"/>
                  <a:gd name="T2" fmla="*/ 0 w 111"/>
                  <a:gd name="T3" fmla="*/ 2 h 617"/>
                  <a:gd name="T4" fmla="*/ 0 w 111"/>
                  <a:gd name="T5" fmla="*/ 2 h 617"/>
                  <a:gd name="T6" fmla="*/ 0 w 111"/>
                  <a:gd name="T7" fmla="*/ 95 h 617"/>
                  <a:gd name="T8" fmla="*/ 18 w 111"/>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1" h="617">
                    <a:moveTo>
                      <a:pt x="111" y="16"/>
                    </a:moveTo>
                    <a:cubicBezTo>
                      <a:pt x="64" y="16"/>
                      <a:pt x="32" y="16"/>
                      <a:pt x="0" y="16"/>
                    </a:cubicBezTo>
                    <a:cubicBezTo>
                      <a:pt x="0" y="0"/>
                      <a:pt x="0" y="16"/>
                      <a:pt x="0" y="16"/>
                    </a:cubicBezTo>
                    <a:lnTo>
                      <a:pt x="0" y="617"/>
                    </a:lnTo>
                    <a:lnTo>
                      <a:pt x="111" y="16"/>
                    </a:lnTo>
                    <a:close/>
                  </a:path>
                </a:pathLst>
              </a:custGeom>
              <a:solidFill>
                <a:srgbClr val="808080"/>
              </a:solidFill>
              <a:ln w="0">
                <a:solidFill>
                  <a:srgbClr val="000000"/>
                </a:solidFill>
                <a:prstDash val="solid"/>
                <a:round/>
                <a:headEnd/>
                <a:tailEnd/>
              </a:ln>
            </p:spPr>
            <p:txBody>
              <a:bodyPr/>
              <a:lstStyle/>
              <a:p>
                <a:endParaRPr lang="en-GB"/>
              </a:p>
            </p:txBody>
          </p:sp>
          <p:sp>
            <p:nvSpPr>
              <p:cNvPr id="7577" name="Freeform 4775">
                <a:extLst>
                  <a:ext uri="{FF2B5EF4-FFF2-40B4-BE49-F238E27FC236}">
                    <a16:creationId xmlns:a16="http://schemas.microsoft.com/office/drawing/2014/main" id="{731DB1A6-1DCF-4BFC-B9CE-17A23A025948}"/>
                  </a:ext>
                </a:extLst>
              </p:cNvPr>
              <p:cNvSpPr>
                <a:spLocks/>
              </p:cNvSpPr>
              <p:nvPr/>
            </p:nvSpPr>
            <p:spPr bwMode="auto">
              <a:xfrm>
                <a:off x="1389" y="1273"/>
                <a:ext cx="18" cy="95"/>
              </a:xfrm>
              <a:custGeom>
                <a:avLst/>
                <a:gdLst>
                  <a:gd name="T0" fmla="*/ 18 w 111"/>
                  <a:gd name="T1" fmla="*/ 2 h 617"/>
                  <a:gd name="T2" fmla="*/ 0 w 111"/>
                  <a:gd name="T3" fmla="*/ 2 h 617"/>
                  <a:gd name="T4" fmla="*/ 0 w 111"/>
                  <a:gd name="T5" fmla="*/ 2 h 617"/>
                  <a:gd name="T6" fmla="*/ 0 w 111"/>
                  <a:gd name="T7" fmla="*/ 95 h 617"/>
                  <a:gd name="T8" fmla="*/ 18 w 111"/>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1" h="617">
                    <a:moveTo>
                      <a:pt x="111" y="16"/>
                    </a:moveTo>
                    <a:cubicBezTo>
                      <a:pt x="64" y="16"/>
                      <a:pt x="32" y="16"/>
                      <a:pt x="0" y="16"/>
                    </a:cubicBezTo>
                    <a:cubicBezTo>
                      <a:pt x="0" y="0"/>
                      <a:pt x="0" y="16"/>
                      <a:pt x="0" y="16"/>
                    </a:cubicBezTo>
                    <a:lnTo>
                      <a:pt x="0" y="617"/>
                    </a:lnTo>
                    <a:lnTo>
                      <a:pt x="111" y="16"/>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7339" name="Group 4779">
              <a:extLst>
                <a:ext uri="{FF2B5EF4-FFF2-40B4-BE49-F238E27FC236}">
                  <a16:creationId xmlns:a16="http://schemas.microsoft.com/office/drawing/2014/main" id="{FA2A5C04-0FEB-4770-9953-C8BF387C2490}"/>
                </a:ext>
              </a:extLst>
            </p:cNvPr>
            <p:cNvGrpSpPr>
              <a:grpSpLocks/>
            </p:cNvGrpSpPr>
            <p:nvPr/>
          </p:nvGrpSpPr>
          <p:grpSpPr bwMode="auto">
            <a:xfrm>
              <a:off x="1389" y="1275"/>
              <a:ext cx="27" cy="93"/>
              <a:chOff x="1389" y="1275"/>
              <a:chExt cx="27" cy="93"/>
            </a:xfrm>
          </p:grpSpPr>
          <p:sp>
            <p:nvSpPr>
              <p:cNvPr id="7574" name="Freeform 4777">
                <a:extLst>
                  <a:ext uri="{FF2B5EF4-FFF2-40B4-BE49-F238E27FC236}">
                    <a16:creationId xmlns:a16="http://schemas.microsoft.com/office/drawing/2014/main" id="{F793F477-165B-4501-95F2-3FDC03D4BBD3}"/>
                  </a:ext>
                </a:extLst>
              </p:cNvPr>
              <p:cNvSpPr>
                <a:spLocks/>
              </p:cNvSpPr>
              <p:nvPr/>
            </p:nvSpPr>
            <p:spPr bwMode="auto">
              <a:xfrm>
                <a:off x="1389" y="1275"/>
                <a:ext cx="27" cy="93"/>
              </a:xfrm>
              <a:custGeom>
                <a:avLst/>
                <a:gdLst>
                  <a:gd name="T0" fmla="*/ 27 w 172"/>
                  <a:gd name="T1" fmla="*/ 2 h 600"/>
                  <a:gd name="T2" fmla="*/ 17 w 172"/>
                  <a:gd name="T3" fmla="*/ 0 h 600"/>
                  <a:gd name="T4" fmla="*/ 0 w 172"/>
                  <a:gd name="T5" fmla="*/ 93 h 600"/>
                  <a:gd name="T6" fmla="*/ 27 w 172"/>
                  <a:gd name="T7" fmla="*/ 2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2" h="600">
                    <a:moveTo>
                      <a:pt x="172" y="15"/>
                    </a:moveTo>
                    <a:cubicBezTo>
                      <a:pt x="141" y="15"/>
                      <a:pt x="125" y="0"/>
                      <a:pt x="110" y="0"/>
                    </a:cubicBezTo>
                    <a:lnTo>
                      <a:pt x="0" y="600"/>
                    </a:lnTo>
                    <a:lnTo>
                      <a:pt x="172" y="15"/>
                    </a:lnTo>
                    <a:close/>
                  </a:path>
                </a:pathLst>
              </a:custGeom>
              <a:solidFill>
                <a:srgbClr val="C0C0C0"/>
              </a:solidFill>
              <a:ln w="0">
                <a:solidFill>
                  <a:srgbClr val="000000"/>
                </a:solidFill>
                <a:prstDash val="solid"/>
                <a:round/>
                <a:headEnd/>
                <a:tailEnd/>
              </a:ln>
            </p:spPr>
            <p:txBody>
              <a:bodyPr/>
              <a:lstStyle/>
              <a:p>
                <a:endParaRPr lang="en-GB"/>
              </a:p>
            </p:txBody>
          </p:sp>
          <p:sp>
            <p:nvSpPr>
              <p:cNvPr id="7575" name="Freeform 4778">
                <a:extLst>
                  <a:ext uri="{FF2B5EF4-FFF2-40B4-BE49-F238E27FC236}">
                    <a16:creationId xmlns:a16="http://schemas.microsoft.com/office/drawing/2014/main" id="{D9FB45B5-7DF2-4335-B5DE-65DE69F16D79}"/>
                  </a:ext>
                </a:extLst>
              </p:cNvPr>
              <p:cNvSpPr>
                <a:spLocks/>
              </p:cNvSpPr>
              <p:nvPr/>
            </p:nvSpPr>
            <p:spPr bwMode="auto">
              <a:xfrm>
                <a:off x="1389" y="1275"/>
                <a:ext cx="27" cy="93"/>
              </a:xfrm>
              <a:custGeom>
                <a:avLst/>
                <a:gdLst>
                  <a:gd name="T0" fmla="*/ 27 w 172"/>
                  <a:gd name="T1" fmla="*/ 2 h 600"/>
                  <a:gd name="T2" fmla="*/ 17 w 172"/>
                  <a:gd name="T3" fmla="*/ 0 h 600"/>
                  <a:gd name="T4" fmla="*/ 0 w 172"/>
                  <a:gd name="T5" fmla="*/ 93 h 600"/>
                  <a:gd name="T6" fmla="*/ 27 w 172"/>
                  <a:gd name="T7" fmla="*/ 2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2" h="600">
                    <a:moveTo>
                      <a:pt x="172" y="15"/>
                    </a:moveTo>
                    <a:cubicBezTo>
                      <a:pt x="141" y="15"/>
                      <a:pt x="125" y="0"/>
                      <a:pt x="110" y="0"/>
                    </a:cubicBezTo>
                    <a:lnTo>
                      <a:pt x="0" y="600"/>
                    </a:lnTo>
                    <a:lnTo>
                      <a:pt x="172" y="15"/>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7340" name="Group 4782">
              <a:extLst>
                <a:ext uri="{FF2B5EF4-FFF2-40B4-BE49-F238E27FC236}">
                  <a16:creationId xmlns:a16="http://schemas.microsoft.com/office/drawing/2014/main" id="{A7819A0D-0928-4FB1-A51A-EC7C6ECA0E66}"/>
                </a:ext>
              </a:extLst>
            </p:cNvPr>
            <p:cNvGrpSpPr>
              <a:grpSpLocks/>
            </p:cNvGrpSpPr>
            <p:nvPr/>
          </p:nvGrpSpPr>
          <p:grpSpPr bwMode="auto">
            <a:xfrm>
              <a:off x="1389" y="1278"/>
              <a:ext cx="29" cy="90"/>
              <a:chOff x="1389" y="1278"/>
              <a:chExt cx="29" cy="90"/>
            </a:xfrm>
          </p:grpSpPr>
          <p:sp>
            <p:nvSpPr>
              <p:cNvPr id="7572" name="Freeform 4780">
                <a:extLst>
                  <a:ext uri="{FF2B5EF4-FFF2-40B4-BE49-F238E27FC236}">
                    <a16:creationId xmlns:a16="http://schemas.microsoft.com/office/drawing/2014/main" id="{E89BB1AE-EAE9-4BE4-A976-4BEA5ABB137C}"/>
                  </a:ext>
                </a:extLst>
              </p:cNvPr>
              <p:cNvSpPr>
                <a:spLocks/>
              </p:cNvSpPr>
              <p:nvPr/>
            </p:nvSpPr>
            <p:spPr bwMode="auto">
              <a:xfrm>
                <a:off x="1389" y="1278"/>
                <a:ext cx="29" cy="90"/>
              </a:xfrm>
              <a:custGeom>
                <a:avLst/>
                <a:gdLst>
                  <a:gd name="T0" fmla="*/ 29 w 184"/>
                  <a:gd name="T1" fmla="*/ 2 h 583"/>
                  <a:gd name="T2" fmla="*/ 26 w 184"/>
                  <a:gd name="T3" fmla="*/ 0 h 583"/>
                  <a:gd name="T4" fmla="*/ 0 w 184"/>
                  <a:gd name="T5" fmla="*/ 90 h 583"/>
                  <a:gd name="T6" fmla="*/ 29 w 184"/>
                  <a:gd name="T7" fmla="*/ 2 h 58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4" h="583">
                    <a:moveTo>
                      <a:pt x="184" y="15"/>
                    </a:moveTo>
                    <a:cubicBezTo>
                      <a:pt x="184" y="0"/>
                      <a:pt x="168" y="0"/>
                      <a:pt x="168" y="0"/>
                    </a:cubicBezTo>
                    <a:lnTo>
                      <a:pt x="0" y="583"/>
                    </a:lnTo>
                    <a:lnTo>
                      <a:pt x="184" y="15"/>
                    </a:lnTo>
                    <a:close/>
                  </a:path>
                </a:pathLst>
              </a:custGeom>
              <a:solidFill>
                <a:srgbClr val="000000"/>
              </a:solidFill>
              <a:ln w="0">
                <a:solidFill>
                  <a:srgbClr val="000000"/>
                </a:solidFill>
                <a:prstDash val="solid"/>
                <a:round/>
                <a:headEnd/>
                <a:tailEnd/>
              </a:ln>
            </p:spPr>
            <p:txBody>
              <a:bodyPr/>
              <a:lstStyle/>
              <a:p>
                <a:endParaRPr lang="en-GB"/>
              </a:p>
            </p:txBody>
          </p:sp>
          <p:sp>
            <p:nvSpPr>
              <p:cNvPr id="7573" name="Freeform 4781">
                <a:extLst>
                  <a:ext uri="{FF2B5EF4-FFF2-40B4-BE49-F238E27FC236}">
                    <a16:creationId xmlns:a16="http://schemas.microsoft.com/office/drawing/2014/main" id="{BE20ED52-7230-4D9D-9AF0-5E9E2F127AF4}"/>
                  </a:ext>
                </a:extLst>
              </p:cNvPr>
              <p:cNvSpPr>
                <a:spLocks/>
              </p:cNvSpPr>
              <p:nvPr/>
            </p:nvSpPr>
            <p:spPr bwMode="auto">
              <a:xfrm>
                <a:off x="1389" y="1278"/>
                <a:ext cx="29" cy="90"/>
              </a:xfrm>
              <a:custGeom>
                <a:avLst/>
                <a:gdLst>
                  <a:gd name="T0" fmla="*/ 29 w 184"/>
                  <a:gd name="T1" fmla="*/ 2 h 583"/>
                  <a:gd name="T2" fmla="*/ 26 w 184"/>
                  <a:gd name="T3" fmla="*/ 0 h 583"/>
                  <a:gd name="T4" fmla="*/ 0 w 184"/>
                  <a:gd name="T5" fmla="*/ 90 h 583"/>
                  <a:gd name="T6" fmla="*/ 29 w 184"/>
                  <a:gd name="T7" fmla="*/ 2 h 58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4" h="583">
                    <a:moveTo>
                      <a:pt x="184" y="15"/>
                    </a:moveTo>
                    <a:cubicBezTo>
                      <a:pt x="184" y="0"/>
                      <a:pt x="168" y="0"/>
                      <a:pt x="168" y="0"/>
                    </a:cubicBezTo>
                    <a:lnTo>
                      <a:pt x="0" y="583"/>
                    </a:lnTo>
                    <a:lnTo>
                      <a:pt x="184" y="15"/>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7341" name="Group 4785">
              <a:extLst>
                <a:ext uri="{FF2B5EF4-FFF2-40B4-BE49-F238E27FC236}">
                  <a16:creationId xmlns:a16="http://schemas.microsoft.com/office/drawing/2014/main" id="{0BA79608-F368-4BB3-98D9-2A8A9D381B0F}"/>
                </a:ext>
              </a:extLst>
            </p:cNvPr>
            <p:cNvGrpSpPr>
              <a:grpSpLocks/>
            </p:cNvGrpSpPr>
            <p:nvPr/>
          </p:nvGrpSpPr>
          <p:grpSpPr bwMode="auto">
            <a:xfrm>
              <a:off x="1297" y="1275"/>
              <a:ext cx="187" cy="188"/>
              <a:chOff x="1297" y="1275"/>
              <a:chExt cx="187" cy="188"/>
            </a:xfrm>
          </p:grpSpPr>
          <p:sp>
            <p:nvSpPr>
              <p:cNvPr id="7570" name="Freeform 4783">
                <a:extLst>
                  <a:ext uri="{FF2B5EF4-FFF2-40B4-BE49-F238E27FC236}">
                    <a16:creationId xmlns:a16="http://schemas.microsoft.com/office/drawing/2014/main" id="{E8ADC4DE-45B5-4BD6-AA4D-9EA897239BC6}"/>
                  </a:ext>
                </a:extLst>
              </p:cNvPr>
              <p:cNvSpPr>
                <a:spLocks/>
              </p:cNvSpPr>
              <p:nvPr/>
            </p:nvSpPr>
            <p:spPr bwMode="auto">
              <a:xfrm>
                <a:off x="1297" y="1275"/>
                <a:ext cx="187" cy="188"/>
              </a:xfrm>
              <a:custGeom>
                <a:avLst/>
                <a:gdLst>
                  <a:gd name="T0" fmla="*/ 92 w 1217"/>
                  <a:gd name="T1" fmla="*/ 0 h 1217"/>
                  <a:gd name="T2" fmla="*/ 0 w 1217"/>
                  <a:gd name="T3" fmla="*/ 93 h 1217"/>
                  <a:gd name="T4" fmla="*/ 92 w 1217"/>
                  <a:gd name="T5" fmla="*/ 188 h 1217"/>
                  <a:gd name="T6" fmla="*/ 187 w 1217"/>
                  <a:gd name="T7" fmla="*/ 93 h 1217"/>
                  <a:gd name="T8" fmla="*/ 121 w 1217"/>
                  <a:gd name="T9" fmla="*/ 5 h 1217"/>
                  <a:gd name="T10" fmla="*/ 92 w 1217"/>
                  <a:gd name="T11" fmla="*/ 93 h 1217"/>
                  <a:gd name="T12" fmla="*/ 92 w 1217"/>
                  <a:gd name="T13" fmla="*/ 0 h 12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17">
                    <a:moveTo>
                      <a:pt x="601" y="0"/>
                    </a:moveTo>
                    <a:cubicBezTo>
                      <a:pt x="262" y="0"/>
                      <a:pt x="0" y="262"/>
                      <a:pt x="0" y="601"/>
                    </a:cubicBezTo>
                    <a:cubicBezTo>
                      <a:pt x="0" y="939"/>
                      <a:pt x="262" y="1217"/>
                      <a:pt x="601" y="1217"/>
                    </a:cubicBezTo>
                    <a:cubicBezTo>
                      <a:pt x="940" y="1217"/>
                      <a:pt x="1217" y="939"/>
                      <a:pt x="1217" y="601"/>
                    </a:cubicBezTo>
                    <a:cubicBezTo>
                      <a:pt x="1202" y="339"/>
                      <a:pt x="1048" y="108"/>
                      <a:pt x="786" y="31"/>
                    </a:cubicBezTo>
                    <a:lnTo>
                      <a:pt x="601" y="601"/>
                    </a:lnTo>
                    <a:lnTo>
                      <a:pt x="601" y="0"/>
                    </a:lnTo>
                    <a:close/>
                  </a:path>
                </a:pathLst>
              </a:custGeom>
              <a:solidFill>
                <a:srgbClr val="FFFFFF"/>
              </a:solidFill>
              <a:ln w="0">
                <a:solidFill>
                  <a:srgbClr val="000000"/>
                </a:solidFill>
                <a:prstDash val="solid"/>
                <a:round/>
                <a:headEnd/>
                <a:tailEnd/>
              </a:ln>
            </p:spPr>
            <p:txBody>
              <a:bodyPr/>
              <a:lstStyle/>
              <a:p>
                <a:endParaRPr lang="en-GB"/>
              </a:p>
            </p:txBody>
          </p:sp>
          <p:sp>
            <p:nvSpPr>
              <p:cNvPr id="7571" name="Freeform 4784">
                <a:extLst>
                  <a:ext uri="{FF2B5EF4-FFF2-40B4-BE49-F238E27FC236}">
                    <a16:creationId xmlns:a16="http://schemas.microsoft.com/office/drawing/2014/main" id="{0E0DDB42-13E5-4C2E-9D94-ED80D8F16FE0}"/>
                  </a:ext>
                </a:extLst>
              </p:cNvPr>
              <p:cNvSpPr>
                <a:spLocks/>
              </p:cNvSpPr>
              <p:nvPr/>
            </p:nvSpPr>
            <p:spPr bwMode="auto">
              <a:xfrm>
                <a:off x="1297" y="1275"/>
                <a:ext cx="187" cy="188"/>
              </a:xfrm>
              <a:custGeom>
                <a:avLst/>
                <a:gdLst>
                  <a:gd name="T0" fmla="*/ 92 w 1217"/>
                  <a:gd name="T1" fmla="*/ 0 h 1217"/>
                  <a:gd name="T2" fmla="*/ 0 w 1217"/>
                  <a:gd name="T3" fmla="*/ 93 h 1217"/>
                  <a:gd name="T4" fmla="*/ 92 w 1217"/>
                  <a:gd name="T5" fmla="*/ 188 h 1217"/>
                  <a:gd name="T6" fmla="*/ 187 w 1217"/>
                  <a:gd name="T7" fmla="*/ 93 h 1217"/>
                  <a:gd name="T8" fmla="*/ 121 w 1217"/>
                  <a:gd name="T9" fmla="*/ 5 h 1217"/>
                  <a:gd name="T10" fmla="*/ 92 w 1217"/>
                  <a:gd name="T11" fmla="*/ 93 h 1217"/>
                  <a:gd name="T12" fmla="*/ 92 w 1217"/>
                  <a:gd name="T13" fmla="*/ 0 h 12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17">
                    <a:moveTo>
                      <a:pt x="601" y="0"/>
                    </a:moveTo>
                    <a:cubicBezTo>
                      <a:pt x="262" y="0"/>
                      <a:pt x="0" y="262"/>
                      <a:pt x="0" y="601"/>
                    </a:cubicBezTo>
                    <a:cubicBezTo>
                      <a:pt x="0" y="939"/>
                      <a:pt x="262" y="1217"/>
                      <a:pt x="601" y="1217"/>
                    </a:cubicBezTo>
                    <a:cubicBezTo>
                      <a:pt x="940" y="1217"/>
                      <a:pt x="1217" y="939"/>
                      <a:pt x="1217" y="601"/>
                    </a:cubicBezTo>
                    <a:cubicBezTo>
                      <a:pt x="1202" y="339"/>
                      <a:pt x="1048" y="108"/>
                      <a:pt x="786" y="31"/>
                    </a:cubicBezTo>
                    <a:lnTo>
                      <a:pt x="601" y="601"/>
                    </a:lnTo>
                    <a:lnTo>
                      <a:pt x="601"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7342" name="Line 4786">
              <a:extLst>
                <a:ext uri="{FF2B5EF4-FFF2-40B4-BE49-F238E27FC236}">
                  <a16:creationId xmlns:a16="http://schemas.microsoft.com/office/drawing/2014/main" id="{A91A1BC4-5E3B-41E9-B002-CA58C2117B97}"/>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43" name="Line 4787">
              <a:extLst>
                <a:ext uri="{FF2B5EF4-FFF2-40B4-BE49-F238E27FC236}">
                  <a16:creationId xmlns:a16="http://schemas.microsoft.com/office/drawing/2014/main" id="{9F1039D3-B868-4FD1-A98D-DA0CC56D44DC}"/>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44" name="Line 4788">
              <a:extLst>
                <a:ext uri="{FF2B5EF4-FFF2-40B4-BE49-F238E27FC236}">
                  <a16:creationId xmlns:a16="http://schemas.microsoft.com/office/drawing/2014/main" id="{0FE991BB-E865-47D2-BD68-BABB49190A38}"/>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45" name="Line 4789">
              <a:extLst>
                <a:ext uri="{FF2B5EF4-FFF2-40B4-BE49-F238E27FC236}">
                  <a16:creationId xmlns:a16="http://schemas.microsoft.com/office/drawing/2014/main" id="{122E930D-2B52-457A-8CF7-EC2D530677BC}"/>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46" name="Line 4790">
              <a:extLst>
                <a:ext uri="{FF2B5EF4-FFF2-40B4-BE49-F238E27FC236}">
                  <a16:creationId xmlns:a16="http://schemas.microsoft.com/office/drawing/2014/main" id="{4F3A43F6-CDB6-4CF3-8E94-4E2A65E6748A}"/>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47" name="Line 4791">
              <a:extLst>
                <a:ext uri="{FF2B5EF4-FFF2-40B4-BE49-F238E27FC236}">
                  <a16:creationId xmlns:a16="http://schemas.microsoft.com/office/drawing/2014/main" id="{EF60C59D-1E80-4151-81A8-DF0834BB1616}"/>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48" name="Line 4792">
              <a:extLst>
                <a:ext uri="{FF2B5EF4-FFF2-40B4-BE49-F238E27FC236}">
                  <a16:creationId xmlns:a16="http://schemas.microsoft.com/office/drawing/2014/main" id="{33A85BE0-C930-4582-952D-AF04685D9D3F}"/>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49" name="Line 4793">
              <a:extLst>
                <a:ext uri="{FF2B5EF4-FFF2-40B4-BE49-F238E27FC236}">
                  <a16:creationId xmlns:a16="http://schemas.microsoft.com/office/drawing/2014/main" id="{19052A42-2E2D-4F89-BD7F-E56EEF16B890}"/>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50" name="Line 4794">
              <a:extLst>
                <a:ext uri="{FF2B5EF4-FFF2-40B4-BE49-F238E27FC236}">
                  <a16:creationId xmlns:a16="http://schemas.microsoft.com/office/drawing/2014/main" id="{D107E634-AF2E-40A0-A5F1-DAFCE977F0F1}"/>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51" name="Line 4795">
              <a:extLst>
                <a:ext uri="{FF2B5EF4-FFF2-40B4-BE49-F238E27FC236}">
                  <a16:creationId xmlns:a16="http://schemas.microsoft.com/office/drawing/2014/main" id="{1DC5A145-12B0-47E4-AAA0-43787657A75A}"/>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52" name="Line 4796">
              <a:extLst>
                <a:ext uri="{FF2B5EF4-FFF2-40B4-BE49-F238E27FC236}">
                  <a16:creationId xmlns:a16="http://schemas.microsoft.com/office/drawing/2014/main" id="{75E1784F-9378-4E6F-BEB3-956BFC3979E3}"/>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53" name="Line 4797">
              <a:extLst>
                <a:ext uri="{FF2B5EF4-FFF2-40B4-BE49-F238E27FC236}">
                  <a16:creationId xmlns:a16="http://schemas.microsoft.com/office/drawing/2014/main" id="{3A763E38-7224-4663-BAA8-F5CDC35AC406}"/>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54" name="Line 4798">
              <a:extLst>
                <a:ext uri="{FF2B5EF4-FFF2-40B4-BE49-F238E27FC236}">
                  <a16:creationId xmlns:a16="http://schemas.microsoft.com/office/drawing/2014/main" id="{12DB6253-9BE8-4054-A54E-6720FD960DC6}"/>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55" name="Line 4799">
              <a:extLst>
                <a:ext uri="{FF2B5EF4-FFF2-40B4-BE49-F238E27FC236}">
                  <a16:creationId xmlns:a16="http://schemas.microsoft.com/office/drawing/2014/main" id="{4426E7E7-A5AF-44DC-985A-7330B3B69A6A}"/>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56" name="Line 4800">
              <a:extLst>
                <a:ext uri="{FF2B5EF4-FFF2-40B4-BE49-F238E27FC236}">
                  <a16:creationId xmlns:a16="http://schemas.microsoft.com/office/drawing/2014/main" id="{C6BB14B2-DDE4-4B6B-9495-1CC69A7BD40A}"/>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57" name="Line 4801">
              <a:extLst>
                <a:ext uri="{FF2B5EF4-FFF2-40B4-BE49-F238E27FC236}">
                  <a16:creationId xmlns:a16="http://schemas.microsoft.com/office/drawing/2014/main" id="{289A64F0-90BB-41D0-B6E7-2E5B43314CCB}"/>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58" name="Line 4802">
              <a:extLst>
                <a:ext uri="{FF2B5EF4-FFF2-40B4-BE49-F238E27FC236}">
                  <a16:creationId xmlns:a16="http://schemas.microsoft.com/office/drawing/2014/main" id="{1DEFBCF5-5690-44BD-9E0A-E9A59FF8B71D}"/>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59" name="Line 4803">
              <a:extLst>
                <a:ext uri="{FF2B5EF4-FFF2-40B4-BE49-F238E27FC236}">
                  <a16:creationId xmlns:a16="http://schemas.microsoft.com/office/drawing/2014/main" id="{33F718FE-E10B-42A6-A846-8088C7F31694}"/>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60" name="Line 4804">
              <a:extLst>
                <a:ext uri="{FF2B5EF4-FFF2-40B4-BE49-F238E27FC236}">
                  <a16:creationId xmlns:a16="http://schemas.microsoft.com/office/drawing/2014/main" id="{5202EF36-5978-4C75-B672-7B775E289357}"/>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61" name="Line 4805">
              <a:extLst>
                <a:ext uri="{FF2B5EF4-FFF2-40B4-BE49-F238E27FC236}">
                  <a16:creationId xmlns:a16="http://schemas.microsoft.com/office/drawing/2014/main" id="{E7823419-11DA-41FE-9A25-00F1B7ABB3A6}"/>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62" name="Line 4806">
              <a:extLst>
                <a:ext uri="{FF2B5EF4-FFF2-40B4-BE49-F238E27FC236}">
                  <a16:creationId xmlns:a16="http://schemas.microsoft.com/office/drawing/2014/main" id="{43FC94B9-BE87-43F2-8233-E9EEB5B1B2C5}"/>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63" name="Line 4807">
              <a:extLst>
                <a:ext uri="{FF2B5EF4-FFF2-40B4-BE49-F238E27FC236}">
                  <a16:creationId xmlns:a16="http://schemas.microsoft.com/office/drawing/2014/main" id="{0C11551F-55C4-43B4-805A-ED1A4222F5A1}"/>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64" name="Line 4808">
              <a:extLst>
                <a:ext uri="{FF2B5EF4-FFF2-40B4-BE49-F238E27FC236}">
                  <a16:creationId xmlns:a16="http://schemas.microsoft.com/office/drawing/2014/main" id="{6337DB39-256C-4579-A0EE-004D8CF574C6}"/>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65" name="Line 4809">
              <a:extLst>
                <a:ext uri="{FF2B5EF4-FFF2-40B4-BE49-F238E27FC236}">
                  <a16:creationId xmlns:a16="http://schemas.microsoft.com/office/drawing/2014/main" id="{968484EA-13F1-4158-A84B-9253BA76CDE7}"/>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66" name="Line 4810">
              <a:extLst>
                <a:ext uri="{FF2B5EF4-FFF2-40B4-BE49-F238E27FC236}">
                  <a16:creationId xmlns:a16="http://schemas.microsoft.com/office/drawing/2014/main" id="{423A6719-6E5D-4284-A94E-EFCA0D9AC0A8}"/>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67" name="Line 4811">
              <a:extLst>
                <a:ext uri="{FF2B5EF4-FFF2-40B4-BE49-F238E27FC236}">
                  <a16:creationId xmlns:a16="http://schemas.microsoft.com/office/drawing/2014/main" id="{1ADA8F97-C6D2-42AE-94EA-C310142D8AF9}"/>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68" name="Line 4812">
              <a:extLst>
                <a:ext uri="{FF2B5EF4-FFF2-40B4-BE49-F238E27FC236}">
                  <a16:creationId xmlns:a16="http://schemas.microsoft.com/office/drawing/2014/main" id="{A9513F6C-C693-4B6A-835E-0128E10E5982}"/>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69" name="Line 4813">
              <a:extLst>
                <a:ext uri="{FF2B5EF4-FFF2-40B4-BE49-F238E27FC236}">
                  <a16:creationId xmlns:a16="http://schemas.microsoft.com/office/drawing/2014/main" id="{7E7FE5F3-9C27-40FB-8E42-4BA4B8F44079}"/>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70" name="Line 4814">
              <a:extLst>
                <a:ext uri="{FF2B5EF4-FFF2-40B4-BE49-F238E27FC236}">
                  <a16:creationId xmlns:a16="http://schemas.microsoft.com/office/drawing/2014/main" id="{A927C01D-68E5-435B-9B09-566E4DA6C82E}"/>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71" name="Line 4815">
              <a:extLst>
                <a:ext uri="{FF2B5EF4-FFF2-40B4-BE49-F238E27FC236}">
                  <a16:creationId xmlns:a16="http://schemas.microsoft.com/office/drawing/2014/main" id="{A867CCE9-F9B8-478E-A507-3034BF020931}"/>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72" name="Line 4816">
              <a:extLst>
                <a:ext uri="{FF2B5EF4-FFF2-40B4-BE49-F238E27FC236}">
                  <a16:creationId xmlns:a16="http://schemas.microsoft.com/office/drawing/2014/main" id="{F36381C9-8034-4C72-8BEC-1E94CA3B1D19}"/>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73" name="Line 4817">
              <a:extLst>
                <a:ext uri="{FF2B5EF4-FFF2-40B4-BE49-F238E27FC236}">
                  <a16:creationId xmlns:a16="http://schemas.microsoft.com/office/drawing/2014/main" id="{1FD49250-5BD2-4052-BF01-A3EF277ED4A9}"/>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74" name="Line 4818">
              <a:extLst>
                <a:ext uri="{FF2B5EF4-FFF2-40B4-BE49-F238E27FC236}">
                  <a16:creationId xmlns:a16="http://schemas.microsoft.com/office/drawing/2014/main" id="{AE88E539-B298-48F8-A833-6A8A6FFA1578}"/>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75" name="Line 4819">
              <a:extLst>
                <a:ext uri="{FF2B5EF4-FFF2-40B4-BE49-F238E27FC236}">
                  <a16:creationId xmlns:a16="http://schemas.microsoft.com/office/drawing/2014/main" id="{76E05033-8847-43D9-B980-FBC72B625CBA}"/>
                </a:ext>
              </a:extLst>
            </p:cNvPr>
            <p:cNvSpPr>
              <a:spLocks noChangeShapeType="1"/>
            </p:cNvSpPr>
            <p:nvPr/>
          </p:nvSpPr>
          <p:spPr bwMode="auto">
            <a:xfrm flipV="1">
              <a:off x="1389"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76" name="Rectangle 4820">
              <a:extLst>
                <a:ext uri="{FF2B5EF4-FFF2-40B4-BE49-F238E27FC236}">
                  <a16:creationId xmlns:a16="http://schemas.microsoft.com/office/drawing/2014/main" id="{67842807-68E7-4BD4-B467-7A90216194C0}"/>
                </a:ext>
              </a:extLst>
            </p:cNvPr>
            <p:cNvSpPr>
              <a:spLocks noChangeArrowheads="1"/>
            </p:cNvSpPr>
            <p:nvPr/>
          </p:nvSpPr>
          <p:spPr bwMode="auto">
            <a:xfrm>
              <a:off x="1197" y="1240"/>
              <a:ext cx="388"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7377" name="Group 4823">
              <a:extLst>
                <a:ext uri="{FF2B5EF4-FFF2-40B4-BE49-F238E27FC236}">
                  <a16:creationId xmlns:a16="http://schemas.microsoft.com/office/drawing/2014/main" id="{8B701858-2E9F-43C0-8794-B23F0EA8D11D}"/>
                </a:ext>
              </a:extLst>
            </p:cNvPr>
            <p:cNvGrpSpPr>
              <a:grpSpLocks/>
            </p:cNvGrpSpPr>
            <p:nvPr/>
          </p:nvGrpSpPr>
          <p:grpSpPr bwMode="auto">
            <a:xfrm>
              <a:off x="1608" y="1240"/>
              <a:ext cx="388" cy="261"/>
              <a:chOff x="1608" y="1240"/>
              <a:chExt cx="388" cy="261"/>
            </a:xfrm>
          </p:grpSpPr>
          <p:sp>
            <p:nvSpPr>
              <p:cNvPr id="7568" name="Rectangle 4821">
                <a:extLst>
                  <a:ext uri="{FF2B5EF4-FFF2-40B4-BE49-F238E27FC236}">
                    <a16:creationId xmlns:a16="http://schemas.microsoft.com/office/drawing/2014/main" id="{826194D2-6956-409E-8F37-6E3BE12FEAD5}"/>
                  </a:ext>
                </a:extLst>
              </p:cNvPr>
              <p:cNvSpPr>
                <a:spLocks noChangeArrowheads="1"/>
              </p:cNvSpPr>
              <p:nvPr/>
            </p:nvSpPr>
            <p:spPr bwMode="auto">
              <a:xfrm>
                <a:off x="1608" y="1240"/>
                <a:ext cx="388"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569" name="Rectangle 4822">
                <a:extLst>
                  <a:ext uri="{FF2B5EF4-FFF2-40B4-BE49-F238E27FC236}">
                    <a16:creationId xmlns:a16="http://schemas.microsoft.com/office/drawing/2014/main" id="{EB6BD1EA-E3D0-44F2-8F06-4A73AA58FADA}"/>
                  </a:ext>
                </a:extLst>
              </p:cNvPr>
              <p:cNvSpPr>
                <a:spLocks noChangeArrowheads="1"/>
              </p:cNvSpPr>
              <p:nvPr/>
            </p:nvSpPr>
            <p:spPr bwMode="auto">
              <a:xfrm>
                <a:off x="1608" y="1240"/>
                <a:ext cx="388"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7378" name="Group 4826">
              <a:extLst>
                <a:ext uri="{FF2B5EF4-FFF2-40B4-BE49-F238E27FC236}">
                  <a16:creationId xmlns:a16="http://schemas.microsoft.com/office/drawing/2014/main" id="{CCF77A0A-0C72-4F34-9658-EBBB4FB6F126}"/>
                </a:ext>
              </a:extLst>
            </p:cNvPr>
            <p:cNvGrpSpPr>
              <a:grpSpLocks/>
            </p:cNvGrpSpPr>
            <p:nvPr/>
          </p:nvGrpSpPr>
          <p:grpSpPr bwMode="auto">
            <a:xfrm>
              <a:off x="1801" y="1273"/>
              <a:ext cx="4" cy="95"/>
              <a:chOff x="1801" y="1273"/>
              <a:chExt cx="4" cy="95"/>
            </a:xfrm>
          </p:grpSpPr>
          <p:sp>
            <p:nvSpPr>
              <p:cNvPr id="7566" name="Freeform 4824">
                <a:extLst>
                  <a:ext uri="{FF2B5EF4-FFF2-40B4-BE49-F238E27FC236}">
                    <a16:creationId xmlns:a16="http://schemas.microsoft.com/office/drawing/2014/main" id="{31EB5240-1C77-4F8D-84F0-BEDAB09F0552}"/>
                  </a:ext>
                </a:extLst>
              </p:cNvPr>
              <p:cNvSpPr>
                <a:spLocks/>
              </p:cNvSpPr>
              <p:nvPr/>
            </p:nvSpPr>
            <p:spPr bwMode="auto">
              <a:xfrm>
                <a:off x="1801" y="1273"/>
                <a:ext cx="4" cy="95"/>
              </a:xfrm>
              <a:custGeom>
                <a:avLst/>
                <a:gdLst>
                  <a:gd name="T0" fmla="*/ 4 w 28"/>
                  <a:gd name="T1" fmla="*/ 2 h 617"/>
                  <a:gd name="T2" fmla="*/ 0 w 28"/>
                  <a:gd name="T3" fmla="*/ 2 h 617"/>
                  <a:gd name="T4" fmla="*/ 0 w 28"/>
                  <a:gd name="T5" fmla="*/ 2 h 617"/>
                  <a:gd name="T6" fmla="*/ 0 w 28"/>
                  <a:gd name="T7" fmla="*/ 95 h 617"/>
                  <a:gd name="T8" fmla="*/ 4 w 28"/>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 h="617">
                    <a:moveTo>
                      <a:pt x="28" y="16"/>
                    </a:moveTo>
                    <a:cubicBezTo>
                      <a:pt x="28" y="16"/>
                      <a:pt x="14" y="16"/>
                      <a:pt x="0" y="16"/>
                    </a:cubicBezTo>
                    <a:cubicBezTo>
                      <a:pt x="0" y="0"/>
                      <a:pt x="0" y="16"/>
                      <a:pt x="0" y="16"/>
                    </a:cubicBezTo>
                    <a:lnTo>
                      <a:pt x="0" y="617"/>
                    </a:lnTo>
                    <a:lnTo>
                      <a:pt x="28" y="16"/>
                    </a:lnTo>
                    <a:close/>
                  </a:path>
                </a:pathLst>
              </a:custGeom>
              <a:solidFill>
                <a:srgbClr val="808080"/>
              </a:solidFill>
              <a:ln w="0">
                <a:solidFill>
                  <a:srgbClr val="000000"/>
                </a:solidFill>
                <a:prstDash val="solid"/>
                <a:round/>
                <a:headEnd/>
                <a:tailEnd/>
              </a:ln>
            </p:spPr>
            <p:txBody>
              <a:bodyPr/>
              <a:lstStyle/>
              <a:p>
                <a:endParaRPr lang="en-GB"/>
              </a:p>
            </p:txBody>
          </p:sp>
          <p:sp>
            <p:nvSpPr>
              <p:cNvPr id="7567" name="Freeform 4825">
                <a:extLst>
                  <a:ext uri="{FF2B5EF4-FFF2-40B4-BE49-F238E27FC236}">
                    <a16:creationId xmlns:a16="http://schemas.microsoft.com/office/drawing/2014/main" id="{16BDB868-84BA-48DE-A9F5-2A8A52B06E00}"/>
                  </a:ext>
                </a:extLst>
              </p:cNvPr>
              <p:cNvSpPr>
                <a:spLocks/>
              </p:cNvSpPr>
              <p:nvPr/>
            </p:nvSpPr>
            <p:spPr bwMode="auto">
              <a:xfrm>
                <a:off x="1801" y="1273"/>
                <a:ext cx="4" cy="95"/>
              </a:xfrm>
              <a:custGeom>
                <a:avLst/>
                <a:gdLst>
                  <a:gd name="T0" fmla="*/ 4 w 28"/>
                  <a:gd name="T1" fmla="*/ 2 h 617"/>
                  <a:gd name="T2" fmla="*/ 0 w 28"/>
                  <a:gd name="T3" fmla="*/ 2 h 617"/>
                  <a:gd name="T4" fmla="*/ 0 w 28"/>
                  <a:gd name="T5" fmla="*/ 2 h 617"/>
                  <a:gd name="T6" fmla="*/ 0 w 28"/>
                  <a:gd name="T7" fmla="*/ 95 h 617"/>
                  <a:gd name="T8" fmla="*/ 4 w 28"/>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 h="617">
                    <a:moveTo>
                      <a:pt x="28" y="16"/>
                    </a:moveTo>
                    <a:cubicBezTo>
                      <a:pt x="28" y="16"/>
                      <a:pt x="14" y="16"/>
                      <a:pt x="0" y="16"/>
                    </a:cubicBezTo>
                    <a:cubicBezTo>
                      <a:pt x="0" y="0"/>
                      <a:pt x="0" y="16"/>
                      <a:pt x="0" y="16"/>
                    </a:cubicBezTo>
                    <a:lnTo>
                      <a:pt x="0" y="617"/>
                    </a:lnTo>
                    <a:lnTo>
                      <a:pt x="28" y="16"/>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7379" name="Group 4829">
              <a:extLst>
                <a:ext uri="{FF2B5EF4-FFF2-40B4-BE49-F238E27FC236}">
                  <a16:creationId xmlns:a16="http://schemas.microsoft.com/office/drawing/2014/main" id="{E3EF634E-002D-4412-98C4-EEEF10210EF2}"/>
                </a:ext>
              </a:extLst>
            </p:cNvPr>
            <p:cNvGrpSpPr>
              <a:grpSpLocks/>
            </p:cNvGrpSpPr>
            <p:nvPr/>
          </p:nvGrpSpPr>
          <p:grpSpPr bwMode="auto">
            <a:xfrm>
              <a:off x="1801" y="1275"/>
              <a:ext cx="45" cy="93"/>
              <a:chOff x="1801" y="1275"/>
              <a:chExt cx="45" cy="93"/>
            </a:xfrm>
          </p:grpSpPr>
          <p:sp>
            <p:nvSpPr>
              <p:cNvPr id="7564" name="Freeform 4827">
                <a:extLst>
                  <a:ext uri="{FF2B5EF4-FFF2-40B4-BE49-F238E27FC236}">
                    <a16:creationId xmlns:a16="http://schemas.microsoft.com/office/drawing/2014/main" id="{4E2160A2-516B-4F62-A66A-70260C63D4DB}"/>
                  </a:ext>
                </a:extLst>
              </p:cNvPr>
              <p:cNvSpPr>
                <a:spLocks/>
              </p:cNvSpPr>
              <p:nvPr/>
            </p:nvSpPr>
            <p:spPr bwMode="auto">
              <a:xfrm>
                <a:off x="1801" y="1275"/>
                <a:ext cx="45" cy="93"/>
              </a:xfrm>
              <a:custGeom>
                <a:avLst/>
                <a:gdLst>
                  <a:gd name="T0" fmla="*/ 45 w 295"/>
                  <a:gd name="T1" fmla="*/ 9 h 600"/>
                  <a:gd name="T2" fmla="*/ 5 w 295"/>
                  <a:gd name="T3" fmla="*/ 0 h 600"/>
                  <a:gd name="T4" fmla="*/ 0 w 295"/>
                  <a:gd name="T5" fmla="*/ 93 h 600"/>
                  <a:gd name="T6" fmla="*/ 45 w 295"/>
                  <a:gd name="T7" fmla="*/ 9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5" h="600">
                    <a:moveTo>
                      <a:pt x="295" y="61"/>
                    </a:moveTo>
                    <a:cubicBezTo>
                      <a:pt x="217" y="31"/>
                      <a:pt x="124" y="0"/>
                      <a:pt x="31" y="0"/>
                    </a:cubicBezTo>
                    <a:lnTo>
                      <a:pt x="0" y="600"/>
                    </a:lnTo>
                    <a:lnTo>
                      <a:pt x="295" y="61"/>
                    </a:lnTo>
                    <a:close/>
                  </a:path>
                </a:pathLst>
              </a:custGeom>
              <a:solidFill>
                <a:srgbClr val="C0C0C0"/>
              </a:solidFill>
              <a:ln w="0">
                <a:solidFill>
                  <a:srgbClr val="000000"/>
                </a:solidFill>
                <a:prstDash val="solid"/>
                <a:round/>
                <a:headEnd/>
                <a:tailEnd/>
              </a:ln>
            </p:spPr>
            <p:txBody>
              <a:bodyPr/>
              <a:lstStyle/>
              <a:p>
                <a:endParaRPr lang="en-GB"/>
              </a:p>
            </p:txBody>
          </p:sp>
          <p:sp>
            <p:nvSpPr>
              <p:cNvPr id="7565" name="Freeform 4828">
                <a:extLst>
                  <a:ext uri="{FF2B5EF4-FFF2-40B4-BE49-F238E27FC236}">
                    <a16:creationId xmlns:a16="http://schemas.microsoft.com/office/drawing/2014/main" id="{C77ED108-9057-4F2B-B3DB-CE655BBF2159}"/>
                  </a:ext>
                </a:extLst>
              </p:cNvPr>
              <p:cNvSpPr>
                <a:spLocks/>
              </p:cNvSpPr>
              <p:nvPr/>
            </p:nvSpPr>
            <p:spPr bwMode="auto">
              <a:xfrm>
                <a:off x="1801" y="1275"/>
                <a:ext cx="45" cy="93"/>
              </a:xfrm>
              <a:custGeom>
                <a:avLst/>
                <a:gdLst>
                  <a:gd name="T0" fmla="*/ 45 w 295"/>
                  <a:gd name="T1" fmla="*/ 9 h 600"/>
                  <a:gd name="T2" fmla="*/ 5 w 295"/>
                  <a:gd name="T3" fmla="*/ 0 h 600"/>
                  <a:gd name="T4" fmla="*/ 0 w 295"/>
                  <a:gd name="T5" fmla="*/ 93 h 600"/>
                  <a:gd name="T6" fmla="*/ 45 w 295"/>
                  <a:gd name="T7" fmla="*/ 9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5" h="600">
                    <a:moveTo>
                      <a:pt x="295" y="61"/>
                    </a:moveTo>
                    <a:cubicBezTo>
                      <a:pt x="217" y="31"/>
                      <a:pt x="124" y="0"/>
                      <a:pt x="31" y="0"/>
                    </a:cubicBezTo>
                    <a:lnTo>
                      <a:pt x="0" y="600"/>
                    </a:lnTo>
                    <a:lnTo>
                      <a:pt x="295" y="61"/>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7380" name="Group 4832">
              <a:extLst>
                <a:ext uri="{FF2B5EF4-FFF2-40B4-BE49-F238E27FC236}">
                  <a16:creationId xmlns:a16="http://schemas.microsoft.com/office/drawing/2014/main" id="{FF95A74E-703F-4AF9-AEE9-879828A807A4}"/>
                </a:ext>
              </a:extLst>
            </p:cNvPr>
            <p:cNvGrpSpPr>
              <a:grpSpLocks/>
            </p:cNvGrpSpPr>
            <p:nvPr/>
          </p:nvGrpSpPr>
          <p:grpSpPr bwMode="auto">
            <a:xfrm>
              <a:off x="1801" y="1285"/>
              <a:ext cx="67" cy="83"/>
              <a:chOff x="1801" y="1285"/>
              <a:chExt cx="67" cy="83"/>
            </a:xfrm>
          </p:grpSpPr>
          <p:sp>
            <p:nvSpPr>
              <p:cNvPr id="7562" name="Freeform 4830">
                <a:extLst>
                  <a:ext uri="{FF2B5EF4-FFF2-40B4-BE49-F238E27FC236}">
                    <a16:creationId xmlns:a16="http://schemas.microsoft.com/office/drawing/2014/main" id="{982F72E3-0535-46BD-83EE-F3EF73BA13FB}"/>
                  </a:ext>
                </a:extLst>
              </p:cNvPr>
              <p:cNvSpPr>
                <a:spLocks/>
              </p:cNvSpPr>
              <p:nvPr/>
            </p:nvSpPr>
            <p:spPr bwMode="auto">
              <a:xfrm>
                <a:off x="1801" y="1285"/>
                <a:ext cx="67" cy="83"/>
              </a:xfrm>
              <a:custGeom>
                <a:avLst/>
                <a:gdLst>
                  <a:gd name="T0" fmla="*/ 67 w 434"/>
                  <a:gd name="T1" fmla="*/ 19 h 539"/>
                  <a:gd name="T2" fmla="*/ 46 w 434"/>
                  <a:gd name="T3" fmla="*/ 0 h 539"/>
                  <a:gd name="T4" fmla="*/ 0 w 434"/>
                  <a:gd name="T5" fmla="*/ 83 h 539"/>
                  <a:gd name="T6" fmla="*/ 67 w 434"/>
                  <a:gd name="T7" fmla="*/ 19 h 53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34" h="539">
                    <a:moveTo>
                      <a:pt x="434" y="123"/>
                    </a:moveTo>
                    <a:cubicBezTo>
                      <a:pt x="403" y="77"/>
                      <a:pt x="341" y="31"/>
                      <a:pt x="295" y="0"/>
                    </a:cubicBezTo>
                    <a:lnTo>
                      <a:pt x="0" y="539"/>
                    </a:lnTo>
                    <a:lnTo>
                      <a:pt x="434" y="123"/>
                    </a:lnTo>
                    <a:close/>
                  </a:path>
                </a:pathLst>
              </a:custGeom>
              <a:solidFill>
                <a:srgbClr val="000000"/>
              </a:solidFill>
              <a:ln w="0">
                <a:solidFill>
                  <a:srgbClr val="000000"/>
                </a:solidFill>
                <a:prstDash val="solid"/>
                <a:round/>
                <a:headEnd/>
                <a:tailEnd/>
              </a:ln>
            </p:spPr>
            <p:txBody>
              <a:bodyPr/>
              <a:lstStyle/>
              <a:p>
                <a:endParaRPr lang="en-GB"/>
              </a:p>
            </p:txBody>
          </p:sp>
          <p:sp>
            <p:nvSpPr>
              <p:cNvPr id="7563" name="Freeform 4831">
                <a:extLst>
                  <a:ext uri="{FF2B5EF4-FFF2-40B4-BE49-F238E27FC236}">
                    <a16:creationId xmlns:a16="http://schemas.microsoft.com/office/drawing/2014/main" id="{420DD4D0-67F1-4DEE-8477-7BA34F0D7AD5}"/>
                  </a:ext>
                </a:extLst>
              </p:cNvPr>
              <p:cNvSpPr>
                <a:spLocks/>
              </p:cNvSpPr>
              <p:nvPr/>
            </p:nvSpPr>
            <p:spPr bwMode="auto">
              <a:xfrm>
                <a:off x="1801" y="1285"/>
                <a:ext cx="67" cy="83"/>
              </a:xfrm>
              <a:custGeom>
                <a:avLst/>
                <a:gdLst>
                  <a:gd name="T0" fmla="*/ 67 w 434"/>
                  <a:gd name="T1" fmla="*/ 19 h 539"/>
                  <a:gd name="T2" fmla="*/ 46 w 434"/>
                  <a:gd name="T3" fmla="*/ 0 h 539"/>
                  <a:gd name="T4" fmla="*/ 0 w 434"/>
                  <a:gd name="T5" fmla="*/ 83 h 539"/>
                  <a:gd name="T6" fmla="*/ 67 w 434"/>
                  <a:gd name="T7" fmla="*/ 19 h 53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34" h="539">
                    <a:moveTo>
                      <a:pt x="434" y="123"/>
                    </a:moveTo>
                    <a:cubicBezTo>
                      <a:pt x="403" y="77"/>
                      <a:pt x="341" y="31"/>
                      <a:pt x="295" y="0"/>
                    </a:cubicBezTo>
                    <a:lnTo>
                      <a:pt x="0" y="539"/>
                    </a:lnTo>
                    <a:lnTo>
                      <a:pt x="434" y="123"/>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7381" name="Group 4835">
              <a:extLst>
                <a:ext uri="{FF2B5EF4-FFF2-40B4-BE49-F238E27FC236}">
                  <a16:creationId xmlns:a16="http://schemas.microsoft.com/office/drawing/2014/main" id="{20ACB61E-6006-49AC-A7E6-EADC61AC4448}"/>
                </a:ext>
              </a:extLst>
            </p:cNvPr>
            <p:cNvGrpSpPr>
              <a:grpSpLocks/>
            </p:cNvGrpSpPr>
            <p:nvPr/>
          </p:nvGrpSpPr>
          <p:grpSpPr bwMode="auto">
            <a:xfrm>
              <a:off x="1709" y="1275"/>
              <a:ext cx="187" cy="188"/>
              <a:chOff x="1709" y="1275"/>
              <a:chExt cx="187" cy="188"/>
            </a:xfrm>
          </p:grpSpPr>
          <p:sp>
            <p:nvSpPr>
              <p:cNvPr id="7560" name="Freeform 4833">
                <a:extLst>
                  <a:ext uri="{FF2B5EF4-FFF2-40B4-BE49-F238E27FC236}">
                    <a16:creationId xmlns:a16="http://schemas.microsoft.com/office/drawing/2014/main" id="{3814A7C0-DE20-408A-A5BF-528FBF92B5A1}"/>
                  </a:ext>
                </a:extLst>
              </p:cNvPr>
              <p:cNvSpPr>
                <a:spLocks/>
              </p:cNvSpPr>
              <p:nvPr/>
            </p:nvSpPr>
            <p:spPr bwMode="auto">
              <a:xfrm>
                <a:off x="1709" y="1275"/>
                <a:ext cx="187" cy="188"/>
              </a:xfrm>
              <a:custGeom>
                <a:avLst/>
                <a:gdLst>
                  <a:gd name="T0" fmla="*/ 92 w 1217"/>
                  <a:gd name="T1" fmla="*/ 0 h 1217"/>
                  <a:gd name="T2" fmla="*/ 0 w 1217"/>
                  <a:gd name="T3" fmla="*/ 93 h 1217"/>
                  <a:gd name="T4" fmla="*/ 92 w 1217"/>
                  <a:gd name="T5" fmla="*/ 188 h 1217"/>
                  <a:gd name="T6" fmla="*/ 187 w 1217"/>
                  <a:gd name="T7" fmla="*/ 93 h 1217"/>
                  <a:gd name="T8" fmla="*/ 159 w 1217"/>
                  <a:gd name="T9" fmla="*/ 29 h 1217"/>
                  <a:gd name="T10" fmla="*/ 92 w 1217"/>
                  <a:gd name="T11" fmla="*/ 93 h 1217"/>
                  <a:gd name="T12" fmla="*/ 92 w 1217"/>
                  <a:gd name="T13" fmla="*/ 0 h 12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17">
                    <a:moveTo>
                      <a:pt x="601" y="0"/>
                    </a:moveTo>
                    <a:cubicBezTo>
                      <a:pt x="262" y="0"/>
                      <a:pt x="0" y="262"/>
                      <a:pt x="0" y="601"/>
                    </a:cubicBezTo>
                    <a:cubicBezTo>
                      <a:pt x="0" y="939"/>
                      <a:pt x="262" y="1217"/>
                      <a:pt x="601" y="1217"/>
                    </a:cubicBezTo>
                    <a:cubicBezTo>
                      <a:pt x="940" y="1217"/>
                      <a:pt x="1217" y="939"/>
                      <a:pt x="1217" y="601"/>
                    </a:cubicBezTo>
                    <a:cubicBezTo>
                      <a:pt x="1202" y="447"/>
                      <a:pt x="1156" y="293"/>
                      <a:pt x="1032" y="185"/>
                    </a:cubicBezTo>
                    <a:lnTo>
                      <a:pt x="601" y="601"/>
                    </a:lnTo>
                    <a:lnTo>
                      <a:pt x="601" y="0"/>
                    </a:lnTo>
                    <a:close/>
                  </a:path>
                </a:pathLst>
              </a:custGeom>
              <a:solidFill>
                <a:srgbClr val="FFFFFF"/>
              </a:solidFill>
              <a:ln w="0">
                <a:solidFill>
                  <a:srgbClr val="000000"/>
                </a:solidFill>
                <a:prstDash val="solid"/>
                <a:round/>
                <a:headEnd/>
                <a:tailEnd/>
              </a:ln>
            </p:spPr>
            <p:txBody>
              <a:bodyPr/>
              <a:lstStyle/>
              <a:p>
                <a:endParaRPr lang="en-GB"/>
              </a:p>
            </p:txBody>
          </p:sp>
          <p:sp>
            <p:nvSpPr>
              <p:cNvPr id="7561" name="Freeform 4834">
                <a:extLst>
                  <a:ext uri="{FF2B5EF4-FFF2-40B4-BE49-F238E27FC236}">
                    <a16:creationId xmlns:a16="http://schemas.microsoft.com/office/drawing/2014/main" id="{D2D8976E-7009-477B-A987-93A5EC640F64}"/>
                  </a:ext>
                </a:extLst>
              </p:cNvPr>
              <p:cNvSpPr>
                <a:spLocks/>
              </p:cNvSpPr>
              <p:nvPr/>
            </p:nvSpPr>
            <p:spPr bwMode="auto">
              <a:xfrm>
                <a:off x="1709" y="1275"/>
                <a:ext cx="187" cy="188"/>
              </a:xfrm>
              <a:custGeom>
                <a:avLst/>
                <a:gdLst>
                  <a:gd name="T0" fmla="*/ 92 w 1217"/>
                  <a:gd name="T1" fmla="*/ 0 h 1217"/>
                  <a:gd name="T2" fmla="*/ 0 w 1217"/>
                  <a:gd name="T3" fmla="*/ 93 h 1217"/>
                  <a:gd name="T4" fmla="*/ 92 w 1217"/>
                  <a:gd name="T5" fmla="*/ 188 h 1217"/>
                  <a:gd name="T6" fmla="*/ 187 w 1217"/>
                  <a:gd name="T7" fmla="*/ 93 h 1217"/>
                  <a:gd name="T8" fmla="*/ 159 w 1217"/>
                  <a:gd name="T9" fmla="*/ 29 h 1217"/>
                  <a:gd name="T10" fmla="*/ 92 w 1217"/>
                  <a:gd name="T11" fmla="*/ 93 h 1217"/>
                  <a:gd name="T12" fmla="*/ 92 w 1217"/>
                  <a:gd name="T13" fmla="*/ 0 h 12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17">
                    <a:moveTo>
                      <a:pt x="601" y="0"/>
                    </a:moveTo>
                    <a:cubicBezTo>
                      <a:pt x="262" y="0"/>
                      <a:pt x="0" y="262"/>
                      <a:pt x="0" y="601"/>
                    </a:cubicBezTo>
                    <a:cubicBezTo>
                      <a:pt x="0" y="939"/>
                      <a:pt x="262" y="1217"/>
                      <a:pt x="601" y="1217"/>
                    </a:cubicBezTo>
                    <a:cubicBezTo>
                      <a:pt x="940" y="1217"/>
                      <a:pt x="1217" y="939"/>
                      <a:pt x="1217" y="601"/>
                    </a:cubicBezTo>
                    <a:cubicBezTo>
                      <a:pt x="1202" y="447"/>
                      <a:pt x="1156" y="293"/>
                      <a:pt x="1032" y="185"/>
                    </a:cubicBezTo>
                    <a:lnTo>
                      <a:pt x="601" y="601"/>
                    </a:lnTo>
                    <a:lnTo>
                      <a:pt x="601"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7382" name="Line 4836">
              <a:extLst>
                <a:ext uri="{FF2B5EF4-FFF2-40B4-BE49-F238E27FC236}">
                  <a16:creationId xmlns:a16="http://schemas.microsoft.com/office/drawing/2014/main" id="{A928DAEA-917A-4292-9518-B964F98F7D31}"/>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83" name="Line 4837">
              <a:extLst>
                <a:ext uri="{FF2B5EF4-FFF2-40B4-BE49-F238E27FC236}">
                  <a16:creationId xmlns:a16="http://schemas.microsoft.com/office/drawing/2014/main" id="{7301CCFA-13BF-408F-9461-D55B3501F718}"/>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84" name="Line 4838">
              <a:extLst>
                <a:ext uri="{FF2B5EF4-FFF2-40B4-BE49-F238E27FC236}">
                  <a16:creationId xmlns:a16="http://schemas.microsoft.com/office/drawing/2014/main" id="{EC9FD1B4-D6DE-4FF2-A629-F51807578F36}"/>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85" name="Line 4839">
              <a:extLst>
                <a:ext uri="{FF2B5EF4-FFF2-40B4-BE49-F238E27FC236}">
                  <a16:creationId xmlns:a16="http://schemas.microsoft.com/office/drawing/2014/main" id="{40F2C8A1-DCBF-4901-B3C8-45EB4623E0FD}"/>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86" name="Line 4840">
              <a:extLst>
                <a:ext uri="{FF2B5EF4-FFF2-40B4-BE49-F238E27FC236}">
                  <a16:creationId xmlns:a16="http://schemas.microsoft.com/office/drawing/2014/main" id="{F22A1288-F27D-46A0-800D-44E04E1DE936}"/>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87" name="Line 4841">
              <a:extLst>
                <a:ext uri="{FF2B5EF4-FFF2-40B4-BE49-F238E27FC236}">
                  <a16:creationId xmlns:a16="http://schemas.microsoft.com/office/drawing/2014/main" id="{CDB5736A-811E-4DA9-BC87-41C9A9FD29E7}"/>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88" name="Line 4842">
              <a:extLst>
                <a:ext uri="{FF2B5EF4-FFF2-40B4-BE49-F238E27FC236}">
                  <a16:creationId xmlns:a16="http://schemas.microsoft.com/office/drawing/2014/main" id="{63E413D0-E009-48B7-8C9E-833A9F1AB7A6}"/>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89" name="Line 4843">
              <a:extLst>
                <a:ext uri="{FF2B5EF4-FFF2-40B4-BE49-F238E27FC236}">
                  <a16:creationId xmlns:a16="http://schemas.microsoft.com/office/drawing/2014/main" id="{92769B1E-5A78-4E02-8840-EA8EEAF75377}"/>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90" name="Line 4844">
              <a:extLst>
                <a:ext uri="{FF2B5EF4-FFF2-40B4-BE49-F238E27FC236}">
                  <a16:creationId xmlns:a16="http://schemas.microsoft.com/office/drawing/2014/main" id="{3DB4FA74-F141-4834-83BF-2FF9A1EC1AED}"/>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91" name="Line 4845">
              <a:extLst>
                <a:ext uri="{FF2B5EF4-FFF2-40B4-BE49-F238E27FC236}">
                  <a16:creationId xmlns:a16="http://schemas.microsoft.com/office/drawing/2014/main" id="{F6C2B20F-30F5-4A9B-A1B7-3FA6170A7A5E}"/>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92" name="Line 4846">
              <a:extLst>
                <a:ext uri="{FF2B5EF4-FFF2-40B4-BE49-F238E27FC236}">
                  <a16:creationId xmlns:a16="http://schemas.microsoft.com/office/drawing/2014/main" id="{FAF52C3E-A2AC-439A-AD3A-EAD75256EB27}"/>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93" name="Line 4847">
              <a:extLst>
                <a:ext uri="{FF2B5EF4-FFF2-40B4-BE49-F238E27FC236}">
                  <a16:creationId xmlns:a16="http://schemas.microsoft.com/office/drawing/2014/main" id="{C2DA4CAF-4D40-47FD-B334-15345AEF2509}"/>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94" name="Line 4848">
              <a:extLst>
                <a:ext uri="{FF2B5EF4-FFF2-40B4-BE49-F238E27FC236}">
                  <a16:creationId xmlns:a16="http://schemas.microsoft.com/office/drawing/2014/main" id="{3E0D750F-DA37-4E4F-B041-DB44C0FA35C6}"/>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95" name="Line 4849">
              <a:extLst>
                <a:ext uri="{FF2B5EF4-FFF2-40B4-BE49-F238E27FC236}">
                  <a16:creationId xmlns:a16="http://schemas.microsoft.com/office/drawing/2014/main" id="{33BAE9EE-9163-40AD-9596-00E0DB8E069D}"/>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96" name="Line 4850">
              <a:extLst>
                <a:ext uri="{FF2B5EF4-FFF2-40B4-BE49-F238E27FC236}">
                  <a16:creationId xmlns:a16="http://schemas.microsoft.com/office/drawing/2014/main" id="{B4DADA49-D022-4EC5-956F-438E4E40748B}"/>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97" name="Line 4851">
              <a:extLst>
                <a:ext uri="{FF2B5EF4-FFF2-40B4-BE49-F238E27FC236}">
                  <a16:creationId xmlns:a16="http://schemas.microsoft.com/office/drawing/2014/main" id="{2BE89C6F-7243-4E83-9064-4A8E14A453EF}"/>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98" name="Line 4852">
              <a:extLst>
                <a:ext uri="{FF2B5EF4-FFF2-40B4-BE49-F238E27FC236}">
                  <a16:creationId xmlns:a16="http://schemas.microsoft.com/office/drawing/2014/main" id="{2F960249-4247-4740-BBF3-FBB4A6B51004}"/>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99" name="Line 4853">
              <a:extLst>
                <a:ext uri="{FF2B5EF4-FFF2-40B4-BE49-F238E27FC236}">
                  <a16:creationId xmlns:a16="http://schemas.microsoft.com/office/drawing/2014/main" id="{6E097E37-3177-4288-85C9-715429B3E9B4}"/>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00" name="Line 4854">
              <a:extLst>
                <a:ext uri="{FF2B5EF4-FFF2-40B4-BE49-F238E27FC236}">
                  <a16:creationId xmlns:a16="http://schemas.microsoft.com/office/drawing/2014/main" id="{C7380E53-F1CB-4FD8-AB88-1195173E1F62}"/>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01" name="Line 4855">
              <a:extLst>
                <a:ext uri="{FF2B5EF4-FFF2-40B4-BE49-F238E27FC236}">
                  <a16:creationId xmlns:a16="http://schemas.microsoft.com/office/drawing/2014/main" id="{DA120C47-ADFF-42E1-862E-B3B203073FE4}"/>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02" name="Line 4856">
              <a:extLst>
                <a:ext uri="{FF2B5EF4-FFF2-40B4-BE49-F238E27FC236}">
                  <a16:creationId xmlns:a16="http://schemas.microsoft.com/office/drawing/2014/main" id="{7FD0C07E-E42C-4949-B677-B0BBFCCBBF57}"/>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03" name="Line 4857">
              <a:extLst>
                <a:ext uri="{FF2B5EF4-FFF2-40B4-BE49-F238E27FC236}">
                  <a16:creationId xmlns:a16="http://schemas.microsoft.com/office/drawing/2014/main" id="{760DA5B3-A44B-41B7-8D78-3B8363511CB1}"/>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04" name="Line 4858">
              <a:extLst>
                <a:ext uri="{FF2B5EF4-FFF2-40B4-BE49-F238E27FC236}">
                  <a16:creationId xmlns:a16="http://schemas.microsoft.com/office/drawing/2014/main" id="{556411A6-5CD0-438B-83AC-CD30D889B856}"/>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05" name="Line 4859">
              <a:extLst>
                <a:ext uri="{FF2B5EF4-FFF2-40B4-BE49-F238E27FC236}">
                  <a16:creationId xmlns:a16="http://schemas.microsoft.com/office/drawing/2014/main" id="{C2419B7B-EEFA-4661-998F-6DA35809B5D7}"/>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06" name="Line 4860">
              <a:extLst>
                <a:ext uri="{FF2B5EF4-FFF2-40B4-BE49-F238E27FC236}">
                  <a16:creationId xmlns:a16="http://schemas.microsoft.com/office/drawing/2014/main" id="{DA95D73A-160F-4439-9E4C-35DBD48B6697}"/>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07" name="Line 4861">
              <a:extLst>
                <a:ext uri="{FF2B5EF4-FFF2-40B4-BE49-F238E27FC236}">
                  <a16:creationId xmlns:a16="http://schemas.microsoft.com/office/drawing/2014/main" id="{BC43C926-6A92-4972-91DE-D6B48C5686F4}"/>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08" name="Line 4862">
              <a:extLst>
                <a:ext uri="{FF2B5EF4-FFF2-40B4-BE49-F238E27FC236}">
                  <a16:creationId xmlns:a16="http://schemas.microsoft.com/office/drawing/2014/main" id="{007045AF-5B4D-4136-B595-9119FA7E4874}"/>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09" name="Line 4863">
              <a:extLst>
                <a:ext uri="{FF2B5EF4-FFF2-40B4-BE49-F238E27FC236}">
                  <a16:creationId xmlns:a16="http://schemas.microsoft.com/office/drawing/2014/main" id="{F3085C09-7640-41EA-8CE4-20C286B1EAC1}"/>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10" name="Line 4864">
              <a:extLst>
                <a:ext uri="{FF2B5EF4-FFF2-40B4-BE49-F238E27FC236}">
                  <a16:creationId xmlns:a16="http://schemas.microsoft.com/office/drawing/2014/main" id="{3B170D7A-4594-4B47-88D9-34C592361AE5}"/>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11" name="Line 4865">
              <a:extLst>
                <a:ext uri="{FF2B5EF4-FFF2-40B4-BE49-F238E27FC236}">
                  <a16:creationId xmlns:a16="http://schemas.microsoft.com/office/drawing/2014/main" id="{5AB8FD52-5363-4AE3-9F7F-CE9066653C07}"/>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12" name="Line 4866">
              <a:extLst>
                <a:ext uri="{FF2B5EF4-FFF2-40B4-BE49-F238E27FC236}">
                  <a16:creationId xmlns:a16="http://schemas.microsoft.com/office/drawing/2014/main" id="{7FD430C5-A130-438A-B061-BF2DCA14D144}"/>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13" name="Line 4867">
              <a:extLst>
                <a:ext uri="{FF2B5EF4-FFF2-40B4-BE49-F238E27FC236}">
                  <a16:creationId xmlns:a16="http://schemas.microsoft.com/office/drawing/2014/main" id="{5C35480F-4539-402F-932D-738E019C122D}"/>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14" name="Line 4868">
              <a:extLst>
                <a:ext uri="{FF2B5EF4-FFF2-40B4-BE49-F238E27FC236}">
                  <a16:creationId xmlns:a16="http://schemas.microsoft.com/office/drawing/2014/main" id="{C93692F4-5DD6-4E9F-A16B-A3764E473AFD}"/>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15" name="Line 4869">
              <a:extLst>
                <a:ext uri="{FF2B5EF4-FFF2-40B4-BE49-F238E27FC236}">
                  <a16:creationId xmlns:a16="http://schemas.microsoft.com/office/drawing/2014/main" id="{5A8048D1-6430-48C3-B77E-33CE8F9B6FA6}"/>
                </a:ext>
              </a:extLst>
            </p:cNvPr>
            <p:cNvSpPr>
              <a:spLocks noChangeShapeType="1"/>
            </p:cNvSpPr>
            <p:nvPr/>
          </p:nvSpPr>
          <p:spPr bwMode="auto">
            <a:xfrm flipV="1">
              <a:off x="1801" y="1275"/>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16" name="Rectangle 4870">
              <a:extLst>
                <a:ext uri="{FF2B5EF4-FFF2-40B4-BE49-F238E27FC236}">
                  <a16:creationId xmlns:a16="http://schemas.microsoft.com/office/drawing/2014/main" id="{A62BEDAB-0E68-4D03-A59D-6F3A0D14AAFD}"/>
                </a:ext>
              </a:extLst>
            </p:cNvPr>
            <p:cNvSpPr>
              <a:spLocks noChangeArrowheads="1"/>
            </p:cNvSpPr>
            <p:nvPr/>
          </p:nvSpPr>
          <p:spPr bwMode="auto">
            <a:xfrm>
              <a:off x="1608" y="1240"/>
              <a:ext cx="388"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7417" name="Group 4873">
              <a:extLst>
                <a:ext uri="{FF2B5EF4-FFF2-40B4-BE49-F238E27FC236}">
                  <a16:creationId xmlns:a16="http://schemas.microsoft.com/office/drawing/2014/main" id="{ADFC28F4-A54F-43F2-A59E-25D18F0DA27E}"/>
                </a:ext>
              </a:extLst>
            </p:cNvPr>
            <p:cNvGrpSpPr>
              <a:grpSpLocks/>
            </p:cNvGrpSpPr>
            <p:nvPr/>
          </p:nvGrpSpPr>
          <p:grpSpPr bwMode="auto">
            <a:xfrm>
              <a:off x="790" y="1523"/>
              <a:ext cx="385" cy="258"/>
              <a:chOff x="790" y="1523"/>
              <a:chExt cx="385" cy="258"/>
            </a:xfrm>
          </p:grpSpPr>
          <p:sp>
            <p:nvSpPr>
              <p:cNvPr id="7558" name="Rectangle 4871">
                <a:extLst>
                  <a:ext uri="{FF2B5EF4-FFF2-40B4-BE49-F238E27FC236}">
                    <a16:creationId xmlns:a16="http://schemas.microsoft.com/office/drawing/2014/main" id="{3A5332B0-FC74-4E7B-A93D-D661773E44BC}"/>
                  </a:ext>
                </a:extLst>
              </p:cNvPr>
              <p:cNvSpPr>
                <a:spLocks noChangeArrowheads="1"/>
              </p:cNvSpPr>
              <p:nvPr/>
            </p:nvSpPr>
            <p:spPr bwMode="auto">
              <a:xfrm>
                <a:off x="790" y="1523"/>
                <a:ext cx="385" cy="25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559" name="Rectangle 4872">
                <a:extLst>
                  <a:ext uri="{FF2B5EF4-FFF2-40B4-BE49-F238E27FC236}">
                    <a16:creationId xmlns:a16="http://schemas.microsoft.com/office/drawing/2014/main" id="{9BD12E0D-7FC2-42C9-8A1C-1830BDD85CD2}"/>
                  </a:ext>
                </a:extLst>
              </p:cNvPr>
              <p:cNvSpPr>
                <a:spLocks noChangeArrowheads="1"/>
              </p:cNvSpPr>
              <p:nvPr/>
            </p:nvSpPr>
            <p:spPr bwMode="auto">
              <a:xfrm>
                <a:off x="790" y="1523"/>
                <a:ext cx="385" cy="258"/>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7418" name="Group 4876">
              <a:extLst>
                <a:ext uri="{FF2B5EF4-FFF2-40B4-BE49-F238E27FC236}">
                  <a16:creationId xmlns:a16="http://schemas.microsoft.com/office/drawing/2014/main" id="{7467968D-17E9-4FF2-87AA-703B3F3633F6}"/>
                </a:ext>
              </a:extLst>
            </p:cNvPr>
            <p:cNvGrpSpPr>
              <a:grpSpLocks/>
            </p:cNvGrpSpPr>
            <p:nvPr/>
          </p:nvGrpSpPr>
          <p:grpSpPr bwMode="auto">
            <a:xfrm>
              <a:off x="983" y="1558"/>
              <a:ext cx="64" cy="93"/>
              <a:chOff x="983" y="1558"/>
              <a:chExt cx="64" cy="93"/>
            </a:xfrm>
          </p:grpSpPr>
          <p:sp>
            <p:nvSpPr>
              <p:cNvPr id="7556" name="Freeform 4874">
                <a:extLst>
                  <a:ext uri="{FF2B5EF4-FFF2-40B4-BE49-F238E27FC236}">
                    <a16:creationId xmlns:a16="http://schemas.microsoft.com/office/drawing/2014/main" id="{36D13203-FFEC-4007-85C0-EE504B098F10}"/>
                  </a:ext>
                </a:extLst>
              </p:cNvPr>
              <p:cNvSpPr>
                <a:spLocks/>
              </p:cNvSpPr>
              <p:nvPr/>
            </p:nvSpPr>
            <p:spPr bwMode="auto">
              <a:xfrm>
                <a:off x="983" y="1558"/>
                <a:ext cx="64" cy="93"/>
              </a:xfrm>
              <a:custGeom>
                <a:avLst/>
                <a:gdLst>
                  <a:gd name="T0" fmla="*/ 64 w 417"/>
                  <a:gd name="T1" fmla="*/ 26 h 606"/>
                  <a:gd name="T2" fmla="*/ 0 w 417"/>
                  <a:gd name="T3" fmla="*/ 0 h 606"/>
                  <a:gd name="T4" fmla="*/ 0 w 417"/>
                  <a:gd name="T5" fmla="*/ 93 h 606"/>
                  <a:gd name="T6" fmla="*/ 64 w 417"/>
                  <a:gd name="T7" fmla="*/ 26 h 6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17" h="606">
                    <a:moveTo>
                      <a:pt x="417" y="171"/>
                    </a:moveTo>
                    <a:cubicBezTo>
                      <a:pt x="309" y="62"/>
                      <a:pt x="155" y="0"/>
                      <a:pt x="0" y="0"/>
                    </a:cubicBezTo>
                    <a:lnTo>
                      <a:pt x="0" y="606"/>
                    </a:lnTo>
                    <a:lnTo>
                      <a:pt x="417" y="171"/>
                    </a:lnTo>
                    <a:close/>
                  </a:path>
                </a:pathLst>
              </a:custGeom>
              <a:solidFill>
                <a:srgbClr val="808080"/>
              </a:solidFill>
              <a:ln w="0">
                <a:solidFill>
                  <a:srgbClr val="000000"/>
                </a:solidFill>
                <a:prstDash val="solid"/>
                <a:round/>
                <a:headEnd/>
                <a:tailEnd/>
              </a:ln>
            </p:spPr>
            <p:txBody>
              <a:bodyPr/>
              <a:lstStyle/>
              <a:p>
                <a:endParaRPr lang="en-GB"/>
              </a:p>
            </p:txBody>
          </p:sp>
          <p:sp>
            <p:nvSpPr>
              <p:cNvPr id="7557" name="Freeform 4875">
                <a:extLst>
                  <a:ext uri="{FF2B5EF4-FFF2-40B4-BE49-F238E27FC236}">
                    <a16:creationId xmlns:a16="http://schemas.microsoft.com/office/drawing/2014/main" id="{4DCD8121-BA0E-4EB2-9815-0C7062A6E817}"/>
                  </a:ext>
                </a:extLst>
              </p:cNvPr>
              <p:cNvSpPr>
                <a:spLocks/>
              </p:cNvSpPr>
              <p:nvPr/>
            </p:nvSpPr>
            <p:spPr bwMode="auto">
              <a:xfrm>
                <a:off x="983" y="1558"/>
                <a:ext cx="64" cy="93"/>
              </a:xfrm>
              <a:custGeom>
                <a:avLst/>
                <a:gdLst>
                  <a:gd name="T0" fmla="*/ 64 w 417"/>
                  <a:gd name="T1" fmla="*/ 26 h 606"/>
                  <a:gd name="T2" fmla="*/ 0 w 417"/>
                  <a:gd name="T3" fmla="*/ 0 h 606"/>
                  <a:gd name="T4" fmla="*/ 0 w 417"/>
                  <a:gd name="T5" fmla="*/ 93 h 606"/>
                  <a:gd name="T6" fmla="*/ 64 w 417"/>
                  <a:gd name="T7" fmla="*/ 26 h 6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17" h="606">
                    <a:moveTo>
                      <a:pt x="417" y="171"/>
                    </a:moveTo>
                    <a:cubicBezTo>
                      <a:pt x="309" y="62"/>
                      <a:pt x="155" y="0"/>
                      <a:pt x="0" y="0"/>
                    </a:cubicBezTo>
                    <a:lnTo>
                      <a:pt x="0" y="606"/>
                    </a:lnTo>
                    <a:lnTo>
                      <a:pt x="417" y="171"/>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7419" name="Group 4879">
              <a:extLst>
                <a:ext uri="{FF2B5EF4-FFF2-40B4-BE49-F238E27FC236}">
                  <a16:creationId xmlns:a16="http://schemas.microsoft.com/office/drawing/2014/main" id="{A52EBABB-7894-41CB-BAE9-A4CCD588016C}"/>
                </a:ext>
              </a:extLst>
            </p:cNvPr>
            <p:cNvGrpSpPr>
              <a:grpSpLocks/>
            </p:cNvGrpSpPr>
            <p:nvPr/>
          </p:nvGrpSpPr>
          <p:grpSpPr bwMode="auto">
            <a:xfrm>
              <a:off x="983" y="1584"/>
              <a:ext cx="67" cy="67"/>
              <a:chOff x="983" y="1584"/>
              <a:chExt cx="67" cy="67"/>
            </a:xfrm>
          </p:grpSpPr>
          <p:sp>
            <p:nvSpPr>
              <p:cNvPr id="7554" name="Freeform 4877">
                <a:extLst>
                  <a:ext uri="{FF2B5EF4-FFF2-40B4-BE49-F238E27FC236}">
                    <a16:creationId xmlns:a16="http://schemas.microsoft.com/office/drawing/2014/main" id="{071E815E-B825-4875-BBD5-41A2C64853A4}"/>
                  </a:ext>
                </a:extLst>
              </p:cNvPr>
              <p:cNvSpPr>
                <a:spLocks/>
              </p:cNvSpPr>
              <p:nvPr/>
            </p:nvSpPr>
            <p:spPr bwMode="auto">
              <a:xfrm>
                <a:off x="983" y="1584"/>
                <a:ext cx="67" cy="67"/>
              </a:xfrm>
              <a:custGeom>
                <a:avLst/>
                <a:gdLst>
                  <a:gd name="T0" fmla="*/ 67 w 434"/>
                  <a:gd name="T1" fmla="*/ 0 h 434"/>
                  <a:gd name="T2" fmla="*/ 65 w 434"/>
                  <a:gd name="T3" fmla="*/ 0 h 434"/>
                  <a:gd name="T4" fmla="*/ 0 w 434"/>
                  <a:gd name="T5" fmla="*/ 67 h 434"/>
                  <a:gd name="T6" fmla="*/ 67 w 434"/>
                  <a:gd name="T7" fmla="*/ 0 h 4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34" h="434">
                    <a:moveTo>
                      <a:pt x="434" y="0"/>
                    </a:moveTo>
                    <a:cubicBezTo>
                      <a:pt x="418" y="0"/>
                      <a:pt x="418" y="0"/>
                      <a:pt x="418" y="0"/>
                    </a:cubicBezTo>
                    <a:lnTo>
                      <a:pt x="0" y="434"/>
                    </a:lnTo>
                    <a:lnTo>
                      <a:pt x="434" y="0"/>
                    </a:lnTo>
                    <a:close/>
                  </a:path>
                </a:pathLst>
              </a:custGeom>
              <a:solidFill>
                <a:srgbClr val="C0C0C0"/>
              </a:solidFill>
              <a:ln w="0">
                <a:solidFill>
                  <a:srgbClr val="000000"/>
                </a:solidFill>
                <a:prstDash val="solid"/>
                <a:round/>
                <a:headEnd/>
                <a:tailEnd/>
              </a:ln>
            </p:spPr>
            <p:txBody>
              <a:bodyPr/>
              <a:lstStyle/>
              <a:p>
                <a:endParaRPr lang="en-GB"/>
              </a:p>
            </p:txBody>
          </p:sp>
          <p:sp>
            <p:nvSpPr>
              <p:cNvPr id="7555" name="Freeform 4878">
                <a:extLst>
                  <a:ext uri="{FF2B5EF4-FFF2-40B4-BE49-F238E27FC236}">
                    <a16:creationId xmlns:a16="http://schemas.microsoft.com/office/drawing/2014/main" id="{C3DE67A4-3627-4241-8289-9725793567B1}"/>
                  </a:ext>
                </a:extLst>
              </p:cNvPr>
              <p:cNvSpPr>
                <a:spLocks/>
              </p:cNvSpPr>
              <p:nvPr/>
            </p:nvSpPr>
            <p:spPr bwMode="auto">
              <a:xfrm>
                <a:off x="983" y="1584"/>
                <a:ext cx="67" cy="67"/>
              </a:xfrm>
              <a:custGeom>
                <a:avLst/>
                <a:gdLst>
                  <a:gd name="T0" fmla="*/ 67 w 434"/>
                  <a:gd name="T1" fmla="*/ 0 h 434"/>
                  <a:gd name="T2" fmla="*/ 65 w 434"/>
                  <a:gd name="T3" fmla="*/ 0 h 434"/>
                  <a:gd name="T4" fmla="*/ 0 w 434"/>
                  <a:gd name="T5" fmla="*/ 67 h 434"/>
                  <a:gd name="T6" fmla="*/ 67 w 434"/>
                  <a:gd name="T7" fmla="*/ 0 h 4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34" h="434">
                    <a:moveTo>
                      <a:pt x="434" y="0"/>
                    </a:moveTo>
                    <a:cubicBezTo>
                      <a:pt x="418" y="0"/>
                      <a:pt x="418" y="0"/>
                      <a:pt x="418" y="0"/>
                    </a:cubicBezTo>
                    <a:lnTo>
                      <a:pt x="0" y="434"/>
                    </a:lnTo>
                    <a:lnTo>
                      <a:pt x="434"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7420" name="Group 4882">
              <a:extLst>
                <a:ext uri="{FF2B5EF4-FFF2-40B4-BE49-F238E27FC236}">
                  <a16:creationId xmlns:a16="http://schemas.microsoft.com/office/drawing/2014/main" id="{6021352C-E8DB-4702-9A90-01047B15D58C}"/>
                </a:ext>
              </a:extLst>
            </p:cNvPr>
            <p:cNvGrpSpPr>
              <a:grpSpLocks/>
            </p:cNvGrpSpPr>
            <p:nvPr/>
          </p:nvGrpSpPr>
          <p:grpSpPr bwMode="auto">
            <a:xfrm>
              <a:off x="983" y="1584"/>
              <a:ext cx="67" cy="67"/>
              <a:chOff x="983" y="1584"/>
              <a:chExt cx="67" cy="67"/>
            </a:xfrm>
          </p:grpSpPr>
          <p:sp>
            <p:nvSpPr>
              <p:cNvPr id="7552" name="Freeform 4880">
                <a:extLst>
                  <a:ext uri="{FF2B5EF4-FFF2-40B4-BE49-F238E27FC236}">
                    <a16:creationId xmlns:a16="http://schemas.microsoft.com/office/drawing/2014/main" id="{ACBA73F6-0B62-49EE-B19C-8CFA9712F682}"/>
                  </a:ext>
                </a:extLst>
              </p:cNvPr>
              <p:cNvSpPr>
                <a:spLocks/>
              </p:cNvSpPr>
              <p:nvPr/>
            </p:nvSpPr>
            <p:spPr bwMode="auto">
              <a:xfrm>
                <a:off x="983" y="1584"/>
                <a:ext cx="67" cy="67"/>
              </a:xfrm>
              <a:custGeom>
                <a:avLst/>
                <a:gdLst>
                  <a:gd name="T0" fmla="*/ 67 w 434"/>
                  <a:gd name="T1" fmla="*/ 2 h 434"/>
                  <a:gd name="T2" fmla="*/ 67 w 434"/>
                  <a:gd name="T3" fmla="*/ 0 h 434"/>
                  <a:gd name="T4" fmla="*/ 0 w 434"/>
                  <a:gd name="T5" fmla="*/ 67 h 434"/>
                  <a:gd name="T6" fmla="*/ 67 w 434"/>
                  <a:gd name="T7" fmla="*/ 2 h 4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34" h="434">
                    <a:moveTo>
                      <a:pt x="434" y="16"/>
                    </a:moveTo>
                    <a:cubicBezTo>
                      <a:pt x="434" y="16"/>
                      <a:pt x="434" y="16"/>
                      <a:pt x="434" y="0"/>
                    </a:cubicBezTo>
                    <a:lnTo>
                      <a:pt x="0" y="434"/>
                    </a:lnTo>
                    <a:lnTo>
                      <a:pt x="434" y="16"/>
                    </a:lnTo>
                    <a:close/>
                  </a:path>
                </a:pathLst>
              </a:custGeom>
              <a:solidFill>
                <a:srgbClr val="000000"/>
              </a:solidFill>
              <a:ln w="0">
                <a:solidFill>
                  <a:srgbClr val="000000"/>
                </a:solidFill>
                <a:prstDash val="solid"/>
                <a:round/>
                <a:headEnd/>
                <a:tailEnd/>
              </a:ln>
            </p:spPr>
            <p:txBody>
              <a:bodyPr/>
              <a:lstStyle/>
              <a:p>
                <a:endParaRPr lang="en-GB"/>
              </a:p>
            </p:txBody>
          </p:sp>
          <p:sp>
            <p:nvSpPr>
              <p:cNvPr id="7553" name="Freeform 4881">
                <a:extLst>
                  <a:ext uri="{FF2B5EF4-FFF2-40B4-BE49-F238E27FC236}">
                    <a16:creationId xmlns:a16="http://schemas.microsoft.com/office/drawing/2014/main" id="{7BB59821-2C74-4E1C-9F38-8463D71CB362}"/>
                  </a:ext>
                </a:extLst>
              </p:cNvPr>
              <p:cNvSpPr>
                <a:spLocks/>
              </p:cNvSpPr>
              <p:nvPr/>
            </p:nvSpPr>
            <p:spPr bwMode="auto">
              <a:xfrm>
                <a:off x="983" y="1584"/>
                <a:ext cx="67" cy="67"/>
              </a:xfrm>
              <a:custGeom>
                <a:avLst/>
                <a:gdLst>
                  <a:gd name="T0" fmla="*/ 67 w 434"/>
                  <a:gd name="T1" fmla="*/ 2 h 434"/>
                  <a:gd name="T2" fmla="*/ 67 w 434"/>
                  <a:gd name="T3" fmla="*/ 0 h 434"/>
                  <a:gd name="T4" fmla="*/ 0 w 434"/>
                  <a:gd name="T5" fmla="*/ 67 h 434"/>
                  <a:gd name="T6" fmla="*/ 67 w 434"/>
                  <a:gd name="T7" fmla="*/ 2 h 4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34" h="434">
                    <a:moveTo>
                      <a:pt x="434" y="16"/>
                    </a:moveTo>
                    <a:cubicBezTo>
                      <a:pt x="434" y="16"/>
                      <a:pt x="434" y="16"/>
                      <a:pt x="434" y="0"/>
                    </a:cubicBezTo>
                    <a:lnTo>
                      <a:pt x="0" y="434"/>
                    </a:lnTo>
                    <a:lnTo>
                      <a:pt x="434" y="16"/>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7421" name="Group 4885">
              <a:extLst>
                <a:ext uri="{FF2B5EF4-FFF2-40B4-BE49-F238E27FC236}">
                  <a16:creationId xmlns:a16="http://schemas.microsoft.com/office/drawing/2014/main" id="{C50791E0-3E66-4FB3-AA06-21748F6A1862}"/>
                </a:ext>
              </a:extLst>
            </p:cNvPr>
            <p:cNvGrpSpPr>
              <a:grpSpLocks/>
            </p:cNvGrpSpPr>
            <p:nvPr/>
          </p:nvGrpSpPr>
          <p:grpSpPr bwMode="auto">
            <a:xfrm>
              <a:off x="890" y="1558"/>
              <a:ext cx="185" cy="185"/>
              <a:chOff x="890" y="1558"/>
              <a:chExt cx="185" cy="185"/>
            </a:xfrm>
          </p:grpSpPr>
          <p:sp>
            <p:nvSpPr>
              <p:cNvPr id="7550" name="Freeform 4883">
                <a:extLst>
                  <a:ext uri="{FF2B5EF4-FFF2-40B4-BE49-F238E27FC236}">
                    <a16:creationId xmlns:a16="http://schemas.microsoft.com/office/drawing/2014/main" id="{AEBD2846-B19A-4C5E-9863-9A902C84604C}"/>
                  </a:ext>
                </a:extLst>
              </p:cNvPr>
              <p:cNvSpPr>
                <a:spLocks/>
              </p:cNvSpPr>
              <p:nvPr/>
            </p:nvSpPr>
            <p:spPr bwMode="auto">
              <a:xfrm>
                <a:off x="890" y="1558"/>
                <a:ext cx="185" cy="185"/>
              </a:xfrm>
              <a:custGeom>
                <a:avLst/>
                <a:gdLst>
                  <a:gd name="T0" fmla="*/ 90 w 1205"/>
                  <a:gd name="T1" fmla="*/ 0 h 1206"/>
                  <a:gd name="T2" fmla="*/ 0 w 1205"/>
                  <a:gd name="T3" fmla="*/ 90 h 1206"/>
                  <a:gd name="T4" fmla="*/ 93 w 1205"/>
                  <a:gd name="T5" fmla="*/ 185 h 1206"/>
                  <a:gd name="T6" fmla="*/ 185 w 1205"/>
                  <a:gd name="T7" fmla="*/ 93 h 1206"/>
                  <a:gd name="T8" fmla="*/ 159 w 1205"/>
                  <a:gd name="T9" fmla="*/ 29 h 1206"/>
                  <a:gd name="T10" fmla="*/ 93 w 1205"/>
                  <a:gd name="T11" fmla="*/ 93 h 1206"/>
                  <a:gd name="T12" fmla="*/ 90 w 1205"/>
                  <a:gd name="T13" fmla="*/ 0 h 120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5" h="1206">
                    <a:moveTo>
                      <a:pt x="587" y="0"/>
                    </a:moveTo>
                    <a:cubicBezTo>
                      <a:pt x="263" y="0"/>
                      <a:pt x="0" y="263"/>
                      <a:pt x="0" y="588"/>
                    </a:cubicBezTo>
                    <a:cubicBezTo>
                      <a:pt x="0" y="928"/>
                      <a:pt x="263" y="1206"/>
                      <a:pt x="603" y="1206"/>
                    </a:cubicBezTo>
                    <a:cubicBezTo>
                      <a:pt x="927" y="1206"/>
                      <a:pt x="1205" y="928"/>
                      <a:pt x="1205" y="603"/>
                    </a:cubicBezTo>
                    <a:cubicBezTo>
                      <a:pt x="1190" y="448"/>
                      <a:pt x="1144" y="294"/>
                      <a:pt x="1035" y="186"/>
                    </a:cubicBezTo>
                    <a:lnTo>
                      <a:pt x="603" y="603"/>
                    </a:lnTo>
                    <a:lnTo>
                      <a:pt x="587" y="0"/>
                    </a:lnTo>
                    <a:close/>
                  </a:path>
                </a:pathLst>
              </a:custGeom>
              <a:solidFill>
                <a:srgbClr val="FFFFFF"/>
              </a:solidFill>
              <a:ln w="0">
                <a:solidFill>
                  <a:srgbClr val="000000"/>
                </a:solidFill>
                <a:prstDash val="solid"/>
                <a:round/>
                <a:headEnd/>
                <a:tailEnd/>
              </a:ln>
            </p:spPr>
            <p:txBody>
              <a:bodyPr/>
              <a:lstStyle/>
              <a:p>
                <a:endParaRPr lang="en-GB"/>
              </a:p>
            </p:txBody>
          </p:sp>
          <p:sp>
            <p:nvSpPr>
              <p:cNvPr id="7551" name="Freeform 4884">
                <a:extLst>
                  <a:ext uri="{FF2B5EF4-FFF2-40B4-BE49-F238E27FC236}">
                    <a16:creationId xmlns:a16="http://schemas.microsoft.com/office/drawing/2014/main" id="{FC8B7357-47B9-4C19-AF4F-CC3291B9EB56}"/>
                  </a:ext>
                </a:extLst>
              </p:cNvPr>
              <p:cNvSpPr>
                <a:spLocks/>
              </p:cNvSpPr>
              <p:nvPr/>
            </p:nvSpPr>
            <p:spPr bwMode="auto">
              <a:xfrm>
                <a:off x="890" y="1558"/>
                <a:ext cx="185" cy="185"/>
              </a:xfrm>
              <a:custGeom>
                <a:avLst/>
                <a:gdLst>
                  <a:gd name="T0" fmla="*/ 90 w 1205"/>
                  <a:gd name="T1" fmla="*/ 0 h 1206"/>
                  <a:gd name="T2" fmla="*/ 0 w 1205"/>
                  <a:gd name="T3" fmla="*/ 90 h 1206"/>
                  <a:gd name="T4" fmla="*/ 93 w 1205"/>
                  <a:gd name="T5" fmla="*/ 185 h 1206"/>
                  <a:gd name="T6" fmla="*/ 185 w 1205"/>
                  <a:gd name="T7" fmla="*/ 93 h 1206"/>
                  <a:gd name="T8" fmla="*/ 159 w 1205"/>
                  <a:gd name="T9" fmla="*/ 29 h 1206"/>
                  <a:gd name="T10" fmla="*/ 93 w 1205"/>
                  <a:gd name="T11" fmla="*/ 93 h 1206"/>
                  <a:gd name="T12" fmla="*/ 90 w 1205"/>
                  <a:gd name="T13" fmla="*/ 0 h 120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5" h="1206">
                    <a:moveTo>
                      <a:pt x="587" y="0"/>
                    </a:moveTo>
                    <a:cubicBezTo>
                      <a:pt x="263" y="0"/>
                      <a:pt x="0" y="263"/>
                      <a:pt x="0" y="588"/>
                    </a:cubicBezTo>
                    <a:cubicBezTo>
                      <a:pt x="0" y="928"/>
                      <a:pt x="263" y="1206"/>
                      <a:pt x="603" y="1206"/>
                    </a:cubicBezTo>
                    <a:cubicBezTo>
                      <a:pt x="927" y="1206"/>
                      <a:pt x="1205" y="928"/>
                      <a:pt x="1205" y="603"/>
                    </a:cubicBezTo>
                    <a:cubicBezTo>
                      <a:pt x="1190" y="448"/>
                      <a:pt x="1144" y="294"/>
                      <a:pt x="1035" y="186"/>
                    </a:cubicBezTo>
                    <a:lnTo>
                      <a:pt x="603" y="603"/>
                    </a:lnTo>
                    <a:lnTo>
                      <a:pt x="587"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7422" name="Line 4886">
              <a:extLst>
                <a:ext uri="{FF2B5EF4-FFF2-40B4-BE49-F238E27FC236}">
                  <a16:creationId xmlns:a16="http://schemas.microsoft.com/office/drawing/2014/main" id="{A2156A54-44AA-438D-BF5D-5CC6BD3DED23}"/>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23" name="Line 4887">
              <a:extLst>
                <a:ext uri="{FF2B5EF4-FFF2-40B4-BE49-F238E27FC236}">
                  <a16:creationId xmlns:a16="http://schemas.microsoft.com/office/drawing/2014/main" id="{3F1CFFBC-54E3-4C68-8F85-65C85FFC7C53}"/>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24" name="Line 4888">
              <a:extLst>
                <a:ext uri="{FF2B5EF4-FFF2-40B4-BE49-F238E27FC236}">
                  <a16:creationId xmlns:a16="http://schemas.microsoft.com/office/drawing/2014/main" id="{072723C8-4EEE-451F-B5A7-572A46ED98A5}"/>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25" name="Line 4889">
              <a:extLst>
                <a:ext uri="{FF2B5EF4-FFF2-40B4-BE49-F238E27FC236}">
                  <a16:creationId xmlns:a16="http://schemas.microsoft.com/office/drawing/2014/main" id="{B076EBE7-A4CE-4581-AC4F-FAD070043BDC}"/>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26" name="Line 4890">
              <a:extLst>
                <a:ext uri="{FF2B5EF4-FFF2-40B4-BE49-F238E27FC236}">
                  <a16:creationId xmlns:a16="http://schemas.microsoft.com/office/drawing/2014/main" id="{73281DE6-56ED-4161-A547-1C072081C166}"/>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27" name="Line 4891">
              <a:extLst>
                <a:ext uri="{FF2B5EF4-FFF2-40B4-BE49-F238E27FC236}">
                  <a16:creationId xmlns:a16="http://schemas.microsoft.com/office/drawing/2014/main" id="{8E0E3F2F-4E3B-479F-89A8-1295CFB1DEEF}"/>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28" name="Line 4892">
              <a:extLst>
                <a:ext uri="{FF2B5EF4-FFF2-40B4-BE49-F238E27FC236}">
                  <a16:creationId xmlns:a16="http://schemas.microsoft.com/office/drawing/2014/main" id="{80F39939-4D5C-4594-BDF4-799E223C998D}"/>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29" name="Line 4893">
              <a:extLst>
                <a:ext uri="{FF2B5EF4-FFF2-40B4-BE49-F238E27FC236}">
                  <a16:creationId xmlns:a16="http://schemas.microsoft.com/office/drawing/2014/main" id="{F5E7EC19-64A4-4B0C-9E8F-847E393C781C}"/>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30" name="Line 4894">
              <a:extLst>
                <a:ext uri="{FF2B5EF4-FFF2-40B4-BE49-F238E27FC236}">
                  <a16:creationId xmlns:a16="http://schemas.microsoft.com/office/drawing/2014/main" id="{9593EF91-603D-4DDD-B974-945AFC55D4EF}"/>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31" name="Line 4895">
              <a:extLst>
                <a:ext uri="{FF2B5EF4-FFF2-40B4-BE49-F238E27FC236}">
                  <a16:creationId xmlns:a16="http://schemas.microsoft.com/office/drawing/2014/main" id="{EB703042-D140-43EF-8541-1A8C16DC27D6}"/>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32" name="Line 4896">
              <a:extLst>
                <a:ext uri="{FF2B5EF4-FFF2-40B4-BE49-F238E27FC236}">
                  <a16:creationId xmlns:a16="http://schemas.microsoft.com/office/drawing/2014/main" id="{DF311CF0-F430-4A78-B92E-F28B1655F0D0}"/>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33" name="Line 4897">
              <a:extLst>
                <a:ext uri="{FF2B5EF4-FFF2-40B4-BE49-F238E27FC236}">
                  <a16:creationId xmlns:a16="http://schemas.microsoft.com/office/drawing/2014/main" id="{4B6B4F10-A7DA-40F2-AE31-F8BA55899269}"/>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34" name="Line 4898">
              <a:extLst>
                <a:ext uri="{FF2B5EF4-FFF2-40B4-BE49-F238E27FC236}">
                  <a16:creationId xmlns:a16="http://schemas.microsoft.com/office/drawing/2014/main" id="{3EDD6C53-0DF8-4A94-A3A5-FE60DEC4FE96}"/>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35" name="Line 4899">
              <a:extLst>
                <a:ext uri="{FF2B5EF4-FFF2-40B4-BE49-F238E27FC236}">
                  <a16:creationId xmlns:a16="http://schemas.microsoft.com/office/drawing/2014/main" id="{BC684256-4148-4065-A16C-0B454EA1EE0A}"/>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36" name="Line 4900">
              <a:extLst>
                <a:ext uri="{FF2B5EF4-FFF2-40B4-BE49-F238E27FC236}">
                  <a16:creationId xmlns:a16="http://schemas.microsoft.com/office/drawing/2014/main" id="{C095D58F-79A3-4790-9A5F-E044467C32C0}"/>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37" name="Line 4901">
              <a:extLst>
                <a:ext uri="{FF2B5EF4-FFF2-40B4-BE49-F238E27FC236}">
                  <a16:creationId xmlns:a16="http://schemas.microsoft.com/office/drawing/2014/main" id="{729ED4A4-0F10-4C07-A01C-6EBA6B0B02A3}"/>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38" name="Line 4902">
              <a:extLst>
                <a:ext uri="{FF2B5EF4-FFF2-40B4-BE49-F238E27FC236}">
                  <a16:creationId xmlns:a16="http://schemas.microsoft.com/office/drawing/2014/main" id="{CB13E9E3-5784-4CBC-9CF0-52602EC8D0F5}"/>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39" name="Line 4903">
              <a:extLst>
                <a:ext uri="{FF2B5EF4-FFF2-40B4-BE49-F238E27FC236}">
                  <a16:creationId xmlns:a16="http://schemas.microsoft.com/office/drawing/2014/main" id="{9259756C-C335-40AC-87D8-A01CA3FC9837}"/>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40" name="Line 4904">
              <a:extLst>
                <a:ext uri="{FF2B5EF4-FFF2-40B4-BE49-F238E27FC236}">
                  <a16:creationId xmlns:a16="http://schemas.microsoft.com/office/drawing/2014/main" id="{025DFF99-90A1-4A82-877D-9C39BE576F16}"/>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41" name="Line 4905">
              <a:extLst>
                <a:ext uri="{FF2B5EF4-FFF2-40B4-BE49-F238E27FC236}">
                  <a16:creationId xmlns:a16="http://schemas.microsoft.com/office/drawing/2014/main" id="{B2339F66-979B-463D-8FC0-84037F8C7A8A}"/>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42" name="Line 4906">
              <a:extLst>
                <a:ext uri="{FF2B5EF4-FFF2-40B4-BE49-F238E27FC236}">
                  <a16:creationId xmlns:a16="http://schemas.microsoft.com/office/drawing/2014/main" id="{E29ACD16-9A1F-42B8-9BFC-BC9A7F6C90C3}"/>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43" name="Line 4907">
              <a:extLst>
                <a:ext uri="{FF2B5EF4-FFF2-40B4-BE49-F238E27FC236}">
                  <a16:creationId xmlns:a16="http://schemas.microsoft.com/office/drawing/2014/main" id="{3114FB53-6210-48CE-8ADC-FB249B64F3A6}"/>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44" name="Line 4908">
              <a:extLst>
                <a:ext uri="{FF2B5EF4-FFF2-40B4-BE49-F238E27FC236}">
                  <a16:creationId xmlns:a16="http://schemas.microsoft.com/office/drawing/2014/main" id="{F3C5CE36-8996-467D-883F-3AF1FDEE01DC}"/>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45" name="Line 4909">
              <a:extLst>
                <a:ext uri="{FF2B5EF4-FFF2-40B4-BE49-F238E27FC236}">
                  <a16:creationId xmlns:a16="http://schemas.microsoft.com/office/drawing/2014/main" id="{37EB6FE3-4EEB-476D-A72D-76920C391F12}"/>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46" name="Line 4910">
              <a:extLst>
                <a:ext uri="{FF2B5EF4-FFF2-40B4-BE49-F238E27FC236}">
                  <a16:creationId xmlns:a16="http://schemas.microsoft.com/office/drawing/2014/main" id="{E88BCC07-9B49-4281-8BA3-7A156DEEE762}"/>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47" name="Line 4911">
              <a:extLst>
                <a:ext uri="{FF2B5EF4-FFF2-40B4-BE49-F238E27FC236}">
                  <a16:creationId xmlns:a16="http://schemas.microsoft.com/office/drawing/2014/main" id="{81840659-B38D-4467-A065-4A069EBA9FCA}"/>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48" name="Line 4912">
              <a:extLst>
                <a:ext uri="{FF2B5EF4-FFF2-40B4-BE49-F238E27FC236}">
                  <a16:creationId xmlns:a16="http://schemas.microsoft.com/office/drawing/2014/main" id="{25BA418D-CCD3-4106-BEAB-50D95CD21C1A}"/>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49" name="Line 4913">
              <a:extLst>
                <a:ext uri="{FF2B5EF4-FFF2-40B4-BE49-F238E27FC236}">
                  <a16:creationId xmlns:a16="http://schemas.microsoft.com/office/drawing/2014/main" id="{A113F085-01B9-4EF5-891E-F1A99B8F3BAE}"/>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50" name="Line 4914">
              <a:extLst>
                <a:ext uri="{FF2B5EF4-FFF2-40B4-BE49-F238E27FC236}">
                  <a16:creationId xmlns:a16="http://schemas.microsoft.com/office/drawing/2014/main" id="{549BF9FA-EEE5-49D2-8453-474869FE5DBB}"/>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51" name="Line 4915">
              <a:extLst>
                <a:ext uri="{FF2B5EF4-FFF2-40B4-BE49-F238E27FC236}">
                  <a16:creationId xmlns:a16="http://schemas.microsoft.com/office/drawing/2014/main" id="{ADF1A282-6282-4DCC-996E-97F6460FAABD}"/>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52" name="Line 4916">
              <a:extLst>
                <a:ext uri="{FF2B5EF4-FFF2-40B4-BE49-F238E27FC236}">
                  <a16:creationId xmlns:a16="http://schemas.microsoft.com/office/drawing/2014/main" id="{B0D41C10-9AE2-4CD0-A9E9-2835848EBED6}"/>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53" name="Line 4917">
              <a:extLst>
                <a:ext uri="{FF2B5EF4-FFF2-40B4-BE49-F238E27FC236}">
                  <a16:creationId xmlns:a16="http://schemas.microsoft.com/office/drawing/2014/main" id="{7069D9DA-883B-456B-B566-5258A50DC9A9}"/>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54" name="Line 4918">
              <a:extLst>
                <a:ext uri="{FF2B5EF4-FFF2-40B4-BE49-F238E27FC236}">
                  <a16:creationId xmlns:a16="http://schemas.microsoft.com/office/drawing/2014/main" id="{2D060899-DA4C-4A78-B09C-14EB7EAE5C4C}"/>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55" name="Line 4919">
              <a:extLst>
                <a:ext uri="{FF2B5EF4-FFF2-40B4-BE49-F238E27FC236}">
                  <a16:creationId xmlns:a16="http://schemas.microsoft.com/office/drawing/2014/main" id="{33F31152-A49D-4FD0-8599-0783BF243CAF}"/>
                </a:ext>
              </a:extLst>
            </p:cNvPr>
            <p:cNvSpPr>
              <a:spLocks noChangeShapeType="1"/>
            </p:cNvSpPr>
            <p:nvPr/>
          </p:nvSpPr>
          <p:spPr bwMode="auto">
            <a:xfrm flipV="1">
              <a:off x="983"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56" name="Rectangle 4920">
              <a:extLst>
                <a:ext uri="{FF2B5EF4-FFF2-40B4-BE49-F238E27FC236}">
                  <a16:creationId xmlns:a16="http://schemas.microsoft.com/office/drawing/2014/main" id="{C469DBB4-40AD-49D7-80B0-DBD60625C36D}"/>
                </a:ext>
              </a:extLst>
            </p:cNvPr>
            <p:cNvSpPr>
              <a:spLocks noChangeArrowheads="1"/>
            </p:cNvSpPr>
            <p:nvPr/>
          </p:nvSpPr>
          <p:spPr bwMode="auto">
            <a:xfrm>
              <a:off x="790" y="1523"/>
              <a:ext cx="385" cy="258"/>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7457" name="Group 4923">
              <a:extLst>
                <a:ext uri="{FF2B5EF4-FFF2-40B4-BE49-F238E27FC236}">
                  <a16:creationId xmlns:a16="http://schemas.microsoft.com/office/drawing/2014/main" id="{63A6307A-E525-4D25-A8E7-5090BD396534}"/>
                </a:ext>
              </a:extLst>
            </p:cNvPr>
            <p:cNvGrpSpPr>
              <a:grpSpLocks/>
            </p:cNvGrpSpPr>
            <p:nvPr/>
          </p:nvGrpSpPr>
          <p:grpSpPr bwMode="auto">
            <a:xfrm>
              <a:off x="1197" y="1523"/>
              <a:ext cx="388" cy="261"/>
              <a:chOff x="1197" y="1523"/>
              <a:chExt cx="388" cy="261"/>
            </a:xfrm>
          </p:grpSpPr>
          <p:sp>
            <p:nvSpPr>
              <p:cNvPr id="7548" name="Rectangle 4921">
                <a:extLst>
                  <a:ext uri="{FF2B5EF4-FFF2-40B4-BE49-F238E27FC236}">
                    <a16:creationId xmlns:a16="http://schemas.microsoft.com/office/drawing/2014/main" id="{FCC62274-73BF-40BE-905F-DA96452AAEC6}"/>
                  </a:ext>
                </a:extLst>
              </p:cNvPr>
              <p:cNvSpPr>
                <a:spLocks noChangeArrowheads="1"/>
              </p:cNvSpPr>
              <p:nvPr/>
            </p:nvSpPr>
            <p:spPr bwMode="auto">
              <a:xfrm>
                <a:off x="1197" y="1523"/>
                <a:ext cx="388"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549" name="Rectangle 4922">
                <a:extLst>
                  <a:ext uri="{FF2B5EF4-FFF2-40B4-BE49-F238E27FC236}">
                    <a16:creationId xmlns:a16="http://schemas.microsoft.com/office/drawing/2014/main" id="{2937DAC6-5D0B-42D9-B785-91FE398CEE25}"/>
                  </a:ext>
                </a:extLst>
              </p:cNvPr>
              <p:cNvSpPr>
                <a:spLocks noChangeArrowheads="1"/>
              </p:cNvSpPr>
              <p:nvPr/>
            </p:nvSpPr>
            <p:spPr bwMode="auto">
              <a:xfrm>
                <a:off x="1197" y="1523"/>
                <a:ext cx="388"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7458" name="Group 4926">
              <a:extLst>
                <a:ext uri="{FF2B5EF4-FFF2-40B4-BE49-F238E27FC236}">
                  <a16:creationId xmlns:a16="http://schemas.microsoft.com/office/drawing/2014/main" id="{A938975F-A292-4258-8107-549C566DF7CE}"/>
                </a:ext>
              </a:extLst>
            </p:cNvPr>
            <p:cNvGrpSpPr>
              <a:grpSpLocks/>
            </p:cNvGrpSpPr>
            <p:nvPr/>
          </p:nvGrpSpPr>
          <p:grpSpPr bwMode="auto">
            <a:xfrm>
              <a:off x="1389" y="1556"/>
              <a:ext cx="18" cy="95"/>
              <a:chOff x="1389" y="1556"/>
              <a:chExt cx="18" cy="95"/>
            </a:xfrm>
          </p:grpSpPr>
          <p:sp>
            <p:nvSpPr>
              <p:cNvPr id="7546" name="Freeform 4924">
                <a:extLst>
                  <a:ext uri="{FF2B5EF4-FFF2-40B4-BE49-F238E27FC236}">
                    <a16:creationId xmlns:a16="http://schemas.microsoft.com/office/drawing/2014/main" id="{5D4C3362-F769-4EA4-A2C6-77AFD36D7D88}"/>
                  </a:ext>
                </a:extLst>
              </p:cNvPr>
              <p:cNvSpPr>
                <a:spLocks/>
              </p:cNvSpPr>
              <p:nvPr/>
            </p:nvSpPr>
            <p:spPr bwMode="auto">
              <a:xfrm>
                <a:off x="1389" y="1556"/>
                <a:ext cx="18" cy="95"/>
              </a:xfrm>
              <a:custGeom>
                <a:avLst/>
                <a:gdLst>
                  <a:gd name="T0" fmla="*/ 18 w 111"/>
                  <a:gd name="T1" fmla="*/ 2 h 617"/>
                  <a:gd name="T2" fmla="*/ 0 w 111"/>
                  <a:gd name="T3" fmla="*/ 2 h 617"/>
                  <a:gd name="T4" fmla="*/ 0 w 111"/>
                  <a:gd name="T5" fmla="*/ 2 h 617"/>
                  <a:gd name="T6" fmla="*/ 0 w 111"/>
                  <a:gd name="T7" fmla="*/ 95 h 617"/>
                  <a:gd name="T8" fmla="*/ 18 w 111"/>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1" h="617">
                    <a:moveTo>
                      <a:pt x="111" y="16"/>
                    </a:moveTo>
                    <a:cubicBezTo>
                      <a:pt x="64" y="16"/>
                      <a:pt x="32" y="16"/>
                      <a:pt x="0" y="16"/>
                    </a:cubicBezTo>
                    <a:cubicBezTo>
                      <a:pt x="0" y="0"/>
                      <a:pt x="0" y="16"/>
                      <a:pt x="0" y="16"/>
                    </a:cubicBezTo>
                    <a:lnTo>
                      <a:pt x="0" y="617"/>
                    </a:lnTo>
                    <a:lnTo>
                      <a:pt x="111" y="16"/>
                    </a:lnTo>
                    <a:close/>
                  </a:path>
                </a:pathLst>
              </a:custGeom>
              <a:solidFill>
                <a:srgbClr val="808080"/>
              </a:solidFill>
              <a:ln w="0">
                <a:solidFill>
                  <a:srgbClr val="000000"/>
                </a:solidFill>
                <a:prstDash val="solid"/>
                <a:round/>
                <a:headEnd/>
                <a:tailEnd/>
              </a:ln>
            </p:spPr>
            <p:txBody>
              <a:bodyPr/>
              <a:lstStyle/>
              <a:p>
                <a:endParaRPr lang="en-GB"/>
              </a:p>
            </p:txBody>
          </p:sp>
          <p:sp>
            <p:nvSpPr>
              <p:cNvPr id="7547" name="Freeform 4925">
                <a:extLst>
                  <a:ext uri="{FF2B5EF4-FFF2-40B4-BE49-F238E27FC236}">
                    <a16:creationId xmlns:a16="http://schemas.microsoft.com/office/drawing/2014/main" id="{911C1F2A-8896-4050-AC4C-D0919F4B1D33}"/>
                  </a:ext>
                </a:extLst>
              </p:cNvPr>
              <p:cNvSpPr>
                <a:spLocks/>
              </p:cNvSpPr>
              <p:nvPr/>
            </p:nvSpPr>
            <p:spPr bwMode="auto">
              <a:xfrm>
                <a:off x="1389" y="1556"/>
                <a:ext cx="18" cy="95"/>
              </a:xfrm>
              <a:custGeom>
                <a:avLst/>
                <a:gdLst>
                  <a:gd name="T0" fmla="*/ 18 w 111"/>
                  <a:gd name="T1" fmla="*/ 2 h 617"/>
                  <a:gd name="T2" fmla="*/ 0 w 111"/>
                  <a:gd name="T3" fmla="*/ 2 h 617"/>
                  <a:gd name="T4" fmla="*/ 0 w 111"/>
                  <a:gd name="T5" fmla="*/ 2 h 617"/>
                  <a:gd name="T6" fmla="*/ 0 w 111"/>
                  <a:gd name="T7" fmla="*/ 95 h 617"/>
                  <a:gd name="T8" fmla="*/ 18 w 111"/>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1" h="617">
                    <a:moveTo>
                      <a:pt x="111" y="16"/>
                    </a:moveTo>
                    <a:cubicBezTo>
                      <a:pt x="64" y="16"/>
                      <a:pt x="32" y="16"/>
                      <a:pt x="0" y="16"/>
                    </a:cubicBezTo>
                    <a:cubicBezTo>
                      <a:pt x="0" y="0"/>
                      <a:pt x="0" y="16"/>
                      <a:pt x="0" y="16"/>
                    </a:cubicBezTo>
                    <a:lnTo>
                      <a:pt x="0" y="617"/>
                    </a:lnTo>
                    <a:lnTo>
                      <a:pt x="111" y="16"/>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7459" name="Group 4929">
              <a:extLst>
                <a:ext uri="{FF2B5EF4-FFF2-40B4-BE49-F238E27FC236}">
                  <a16:creationId xmlns:a16="http://schemas.microsoft.com/office/drawing/2014/main" id="{73B9385C-9620-4682-BCF7-CB7BDDC8BB20}"/>
                </a:ext>
              </a:extLst>
            </p:cNvPr>
            <p:cNvGrpSpPr>
              <a:grpSpLocks/>
            </p:cNvGrpSpPr>
            <p:nvPr/>
          </p:nvGrpSpPr>
          <p:grpSpPr bwMode="auto">
            <a:xfrm>
              <a:off x="1389" y="1558"/>
              <a:ext cx="36" cy="93"/>
              <a:chOff x="1389" y="1558"/>
              <a:chExt cx="36" cy="93"/>
            </a:xfrm>
          </p:grpSpPr>
          <p:sp>
            <p:nvSpPr>
              <p:cNvPr id="7544" name="Freeform 4927">
                <a:extLst>
                  <a:ext uri="{FF2B5EF4-FFF2-40B4-BE49-F238E27FC236}">
                    <a16:creationId xmlns:a16="http://schemas.microsoft.com/office/drawing/2014/main" id="{FFA0393A-E961-44C7-982A-9B06CE7751E2}"/>
                  </a:ext>
                </a:extLst>
              </p:cNvPr>
              <p:cNvSpPr>
                <a:spLocks/>
              </p:cNvSpPr>
              <p:nvPr/>
            </p:nvSpPr>
            <p:spPr bwMode="auto">
              <a:xfrm>
                <a:off x="1389" y="1558"/>
                <a:ext cx="36" cy="93"/>
              </a:xfrm>
              <a:custGeom>
                <a:avLst/>
                <a:gdLst>
                  <a:gd name="T0" fmla="*/ 36 w 234"/>
                  <a:gd name="T1" fmla="*/ 5 h 606"/>
                  <a:gd name="T2" fmla="*/ 17 w 234"/>
                  <a:gd name="T3" fmla="*/ 0 h 606"/>
                  <a:gd name="T4" fmla="*/ 0 w 234"/>
                  <a:gd name="T5" fmla="*/ 93 h 606"/>
                  <a:gd name="T6" fmla="*/ 36 w 234"/>
                  <a:gd name="T7" fmla="*/ 5 h 6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4" h="606">
                    <a:moveTo>
                      <a:pt x="234" y="31"/>
                    </a:moveTo>
                    <a:cubicBezTo>
                      <a:pt x="187" y="16"/>
                      <a:pt x="140" y="16"/>
                      <a:pt x="109" y="0"/>
                    </a:cubicBezTo>
                    <a:lnTo>
                      <a:pt x="0" y="606"/>
                    </a:lnTo>
                    <a:lnTo>
                      <a:pt x="234" y="31"/>
                    </a:lnTo>
                    <a:close/>
                  </a:path>
                </a:pathLst>
              </a:custGeom>
              <a:solidFill>
                <a:srgbClr val="C0C0C0"/>
              </a:solidFill>
              <a:ln w="0">
                <a:solidFill>
                  <a:srgbClr val="000000"/>
                </a:solidFill>
                <a:prstDash val="solid"/>
                <a:round/>
                <a:headEnd/>
                <a:tailEnd/>
              </a:ln>
            </p:spPr>
            <p:txBody>
              <a:bodyPr/>
              <a:lstStyle/>
              <a:p>
                <a:endParaRPr lang="en-GB"/>
              </a:p>
            </p:txBody>
          </p:sp>
          <p:sp>
            <p:nvSpPr>
              <p:cNvPr id="7545" name="Freeform 4928">
                <a:extLst>
                  <a:ext uri="{FF2B5EF4-FFF2-40B4-BE49-F238E27FC236}">
                    <a16:creationId xmlns:a16="http://schemas.microsoft.com/office/drawing/2014/main" id="{88D1E749-5E5A-4267-B61F-BFBA7CC79C53}"/>
                  </a:ext>
                </a:extLst>
              </p:cNvPr>
              <p:cNvSpPr>
                <a:spLocks/>
              </p:cNvSpPr>
              <p:nvPr/>
            </p:nvSpPr>
            <p:spPr bwMode="auto">
              <a:xfrm>
                <a:off x="1389" y="1558"/>
                <a:ext cx="36" cy="93"/>
              </a:xfrm>
              <a:custGeom>
                <a:avLst/>
                <a:gdLst>
                  <a:gd name="T0" fmla="*/ 36 w 234"/>
                  <a:gd name="T1" fmla="*/ 5 h 606"/>
                  <a:gd name="T2" fmla="*/ 17 w 234"/>
                  <a:gd name="T3" fmla="*/ 0 h 606"/>
                  <a:gd name="T4" fmla="*/ 0 w 234"/>
                  <a:gd name="T5" fmla="*/ 93 h 606"/>
                  <a:gd name="T6" fmla="*/ 36 w 234"/>
                  <a:gd name="T7" fmla="*/ 5 h 6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4" h="606">
                    <a:moveTo>
                      <a:pt x="234" y="31"/>
                    </a:moveTo>
                    <a:cubicBezTo>
                      <a:pt x="187" y="16"/>
                      <a:pt x="140" y="16"/>
                      <a:pt x="109" y="0"/>
                    </a:cubicBezTo>
                    <a:lnTo>
                      <a:pt x="0" y="606"/>
                    </a:lnTo>
                    <a:lnTo>
                      <a:pt x="234" y="31"/>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7460" name="Group 4932">
              <a:extLst>
                <a:ext uri="{FF2B5EF4-FFF2-40B4-BE49-F238E27FC236}">
                  <a16:creationId xmlns:a16="http://schemas.microsoft.com/office/drawing/2014/main" id="{C6CAC8C4-92E7-4CC9-83BE-9997421F7E17}"/>
                </a:ext>
              </a:extLst>
            </p:cNvPr>
            <p:cNvGrpSpPr>
              <a:grpSpLocks/>
            </p:cNvGrpSpPr>
            <p:nvPr/>
          </p:nvGrpSpPr>
          <p:grpSpPr bwMode="auto">
            <a:xfrm>
              <a:off x="1389" y="1563"/>
              <a:ext cx="43" cy="88"/>
              <a:chOff x="1389" y="1563"/>
              <a:chExt cx="43" cy="88"/>
            </a:xfrm>
          </p:grpSpPr>
          <p:sp>
            <p:nvSpPr>
              <p:cNvPr id="7542" name="Freeform 4930">
                <a:extLst>
                  <a:ext uri="{FF2B5EF4-FFF2-40B4-BE49-F238E27FC236}">
                    <a16:creationId xmlns:a16="http://schemas.microsoft.com/office/drawing/2014/main" id="{C3299CD5-9F2A-4104-81D4-D570D73B4364}"/>
                  </a:ext>
                </a:extLst>
              </p:cNvPr>
              <p:cNvSpPr>
                <a:spLocks/>
              </p:cNvSpPr>
              <p:nvPr/>
            </p:nvSpPr>
            <p:spPr bwMode="auto">
              <a:xfrm>
                <a:off x="1389" y="1563"/>
                <a:ext cx="43" cy="88"/>
              </a:xfrm>
              <a:custGeom>
                <a:avLst/>
                <a:gdLst>
                  <a:gd name="T0" fmla="*/ 43 w 278"/>
                  <a:gd name="T1" fmla="*/ 5 h 572"/>
                  <a:gd name="T2" fmla="*/ 36 w 278"/>
                  <a:gd name="T3" fmla="*/ 0 h 572"/>
                  <a:gd name="T4" fmla="*/ 0 w 278"/>
                  <a:gd name="T5" fmla="*/ 88 h 572"/>
                  <a:gd name="T6" fmla="*/ 43 w 278"/>
                  <a:gd name="T7" fmla="*/ 5 h 5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78" h="572">
                    <a:moveTo>
                      <a:pt x="278" y="31"/>
                    </a:moveTo>
                    <a:cubicBezTo>
                      <a:pt x="263" y="15"/>
                      <a:pt x="247" y="15"/>
                      <a:pt x="232" y="0"/>
                    </a:cubicBezTo>
                    <a:lnTo>
                      <a:pt x="0" y="572"/>
                    </a:lnTo>
                    <a:lnTo>
                      <a:pt x="278" y="31"/>
                    </a:lnTo>
                    <a:close/>
                  </a:path>
                </a:pathLst>
              </a:custGeom>
              <a:solidFill>
                <a:srgbClr val="000000"/>
              </a:solidFill>
              <a:ln w="0">
                <a:solidFill>
                  <a:srgbClr val="000000"/>
                </a:solidFill>
                <a:prstDash val="solid"/>
                <a:round/>
                <a:headEnd/>
                <a:tailEnd/>
              </a:ln>
            </p:spPr>
            <p:txBody>
              <a:bodyPr/>
              <a:lstStyle/>
              <a:p>
                <a:endParaRPr lang="en-GB"/>
              </a:p>
            </p:txBody>
          </p:sp>
          <p:sp>
            <p:nvSpPr>
              <p:cNvPr id="7543" name="Freeform 4931">
                <a:extLst>
                  <a:ext uri="{FF2B5EF4-FFF2-40B4-BE49-F238E27FC236}">
                    <a16:creationId xmlns:a16="http://schemas.microsoft.com/office/drawing/2014/main" id="{DEBCA588-15B4-432E-A033-9013A16098AE}"/>
                  </a:ext>
                </a:extLst>
              </p:cNvPr>
              <p:cNvSpPr>
                <a:spLocks/>
              </p:cNvSpPr>
              <p:nvPr/>
            </p:nvSpPr>
            <p:spPr bwMode="auto">
              <a:xfrm>
                <a:off x="1389" y="1563"/>
                <a:ext cx="43" cy="88"/>
              </a:xfrm>
              <a:custGeom>
                <a:avLst/>
                <a:gdLst>
                  <a:gd name="T0" fmla="*/ 43 w 278"/>
                  <a:gd name="T1" fmla="*/ 5 h 572"/>
                  <a:gd name="T2" fmla="*/ 36 w 278"/>
                  <a:gd name="T3" fmla="*/ 0 h 572"/>
                  <a:gd name="T4" fmla="*/ 0 w 278"/>
                  <a:gd name="T5" fmla="*/ 88 h 572"/>
                  <a:gd name="T6" fmla="*/ 43 w 278"/>
                  <a:gd name="T7" fmla="*/ 5 h 5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78" h="572">
                    <a:moveTo>
                      <a:pt x="278" y="31"/>
                    </a:moveTo>
                    <a:cubicBezTo>
                      <a:pt x="263" y="15"/>
                      <a:pt x="247" y="15"/>
                      <a:pt x="232" y="0"/>
                    </a:cubicBezTo>
                    <a:lnTo>
                      <a:pt x="0" y="572"/>
                    </a:lnTo>
                    <a:lnTo>
                      <a:pt x="278" y="31"/>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7461" name="Group 4935">
              <a:extLst>
                <a:ext uri="{FF2B5EF4-FFF2-40B4-BE49-F238E27FC236}">
                  <a16:creationId xmlns:a16="http://schemas.microsoft.com/office/drawing/2014/main" id="{A5919E15-7ADB-47EF-8BB9-BEB20C55965B}"/>
                </a:ext>
              </a:extLst>
            </p:cNvPr>
            <p:cNvGrpSpPr>
              <a:grpSpLocks/>
            </p:cNvGrpSpPr>
            <p:nvPr/>
          </p:nvGrpSpPr>
          <p:grpSpPr bwMode="auto">
            <a:xfrm>
              <a:off x="1297" y="1558"/>
              <a:ext cx="187" cy="188"/>
              <a:chOff x="1297" y="1558"/>
              <a:chExt cx="187" cy="188"/>
            </a:xfrm>
          </p:grpSpPr>
          <p:sp>
            <p:nvSpPr>
              <p:cNvPr id="7540" name="Freeform 4933">
                <a:extLst>
                  <a:ext uri="{FF2B5EF4-FFF2-40B4-BE49-F238E27FC236}">
                    <a16:creationId xmlns:a16="http://schemas.microsoft.com/office/drawing/2014/main" id="{145426A3-37F5-4EDD-BCED-0C9B255F6C01}"/>
                  </a:ext>
                </a:extLst>
              </p:cNvPr>
              <p:cNvSpPr>
                <a:spLocks/>
              </p:cNvSpPr>
              <p:nvPr/>
            </p:nvSpPr>
            <p:spPr bwMode="auto">
              <a:xfrm>
                <a:off x="1297" y="1558"/>
                <a:ext cx="187" cy="188"/>
              </a:xfrm>
              <a:custGeom>
                <a:avLst/>
                <a:gdLst>
                  <a:gd name="T0" fmla="*/ 92 w 1217"/>
                  <a:gd name="T1" fmla="*/ 0 h 1222"/>
                  <a:gd name="T2" fmla="*/ 0 w 1217"/>
                  <a:gd name="T3" fmla="*/ 93 h 1222"/>
                  <a:gd name="T4" fmla="*/ 92 w 1217"/>
                  <a:gd name="T5" fmla="*/ 188 h 1222"/>
                  <a:gd name="T6" fmla="*/ 187 w 1217"/>
                  <a:gd name="T7" fmla="*/ 93 h 1222"/>
                  <a:gd name="T8" fmla="*/ 135 w 1217"/>
                  <a:gd name="T9" fmla="*/ 10 h 1222"/>
                  <a:gd name="T10" fmla="*/ 92 w 1217"/>
                  <a:gd name="T11" fmla="*/ 93 h 1222"/>
                  <a:gd name="T12" fmla="*/ 92 w 1217"/>
                  <a:gd name="T13" fmla="*/ 0 h 12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22">
                    <a:moveTo>
                      <a:pt x="601" y="0"/>
                    </a:moveTo>
                    <a:cubicBezTo>
                      <a:pt x="262" y="0"/>
                      <a:pt x="0" y="263"/>
                      <a:pt x="0" y="604"/>
                    </a:cubicBezTo>
                    <a:cubicBezTo>
                      <a:pt x="0" y="944"/>
                      <a:pt x="262" y="1222"/>
                      <a:pt x="601" y="1222"/>
                    </a:cubicBezTo>
                    <a:cubicBezTo>
                      <a:pt x="940" y="1222"/>
                      <a:pt x="1217" y="944"/>
                      <a:pt x="1217" y="604"/>
                    </a:cubicBezTo>
                    <a:cubicBezTo>
                      <a:pt x="1202" y="372"/>
                      <a:pt x="1078" y="170"/>
                      <a:pt x="878" y="62"/>
                    </a:cubicBezTo>
                    <a:lnTo>
                      <a:pt x="601" y="604"/>
                    </a:lnTo>
                    <a:lnTo>
                      <a:pt x="601" y="0"/>
                    </a:lnTo>
                    <a:close/>
                  </a:path>
                </a:pathLst>
              </a:custGeom>
              <a:solidFill>
                <a:srgbClr val="FFFFFF"/>
              </a:solidFill>
              <a:ln w="0">
                <a:solidFill>
                  <a:srgbClr val="000000"/>
                </a:solidFill>
                <a:prstDash val="solid"/>
                <a:round/>
                <a:headEnd/>
                <a:tailEnd/>
              </a:ln>
            </p:spPr>
            <p:txBody>
              <a:bodyPr/>
              <a:lstStyle/>
              <a:p>
                <a:endParaRPr lang="en-GB"/>
              </a:p>
            </p:txBody>
          </p:sp>
          <p:sp>
            <p:nvSpPr>
              <p:cNvPr id="7541" name="Freeform 4934">
                <a:extLst>
                  <a:ext uri="{FF2B5EF4-FFF2-40B4-BE49-F238E27FC236}">
                    <a16:creationId xmlns:a16="http://schemas.microsoft.com/office/drawing/2014/main" id="{ED7EEA7D-1E55-478C-BE79-92B84A60AB9E}"/>
                  </a:ext>
                </a:extLst>
              </p:cNvPr>
              <p:cNvSpPr>
                <a:spLocks/>
              </p:cNvSpPr>
              <p:nvPr/>
            </p:nvSpPr>
            <p:spPr bwMode="auto">
              <a:xfrm>
                <a:off x="1297" y="1558"/>
                <a:ext cx="187" cy="188"/>
              </a:xfrm>
              <a:custGeom>
                <a:avLst/>
                <a:gdLst>
                  <a:gd name="T0" fmla="*/ 92 w 1217"/>
                  <a:gd name="T1" fmla="*/ 0 h 1222"/>
                  <a:gd name="T2" fmla="*/ 0 w 1217"/>
                  <a:gd name="T3" fmla="*/ 93 h 1222"/>
                  <a:gd name="T4" fmla="*/ 92 w 1217"/>
                  <a:gd name="T5" fmla="*/ 188 h 1222"/>
                  <a:gd name="T6" fmla="*/ 187 w 1217"/>
                  <a:gd name="T7" fmla="*/ 93 h 1222"/>
                  <a:gd name="T8" fmla="*/ 135 w 1217"/>
                  <a:gd name="T9" fmla="*/ 10 h 1222"/>
                  <a:gd name="T10" fmla="*/ 92 w 1217"/>
                  <a:gd name="T11" fmla="*/ 93 h 1222"/>
                  <a:gd name="T12" fmla="*/ 92 w 1217"/>
                  <a:gd name="T13" fmla="*/ 0 h 12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22">
                    <a:moveTo>
                      <a:pt x="601" y="0"/>
                    </a:moveTo>
                    <a:cubicBezTo>
                      <a:pt x="262" y="0"/>
                      <a:pt x="0" y="263"/>
                      <a:pt x="0" y="604"/>
                    </a:cubicBezTo>
                    <a:cubicBezTo>
                      <a:pt x="0" y="944"/>
                      <a:pt x="262" y="1222"/>
                      <a:pt x="601" y="1222"/>
                    </a:cubicBezTo>
                    <a:cubicBezTo>
                      <a:pt x="940" y="1222"/>
                      <a:pt x="1217" y="944"/>
                      <a:pt x="1217" y="604"/>
                    </a:cubicBezTo>
                    <a:cubicBezTo>
                      <a:pt x="1202" y="372"/>
                      <a:pt x="1078" y="170"/>
                      <a:pt x="878" y="62"/>
                    </a:cubicBezTo>
                    <a:lnTo>
                      <a:pt x="601" y="604"/>
                    </a:lnTo>
                    <a:lnTo>
                      <a:pt x="601"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7462" name="Line 4936">
              <a:extLst>
                <a:ext uri="{FF2B5EF4-FFF2-40B4-BE49-F238E27FC236}">
                  <a16:creationId xmlns:a16="http://schemas.microsoft.com/office/drawing/2014/main" id="{0717E99F-BEF0-4C43-8D86-114C26C4A097}"/>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63" name="Line 4937">
              <a:extLst>
                <a:ext uri="{FF2B5EF4-FFF2-40B4-BE49-F238E27FC236}">
                  <a16:creationId xmlns:a16="http://schemas.microsoft.com/office/drawing/2014/main" id="{C24CA8F6-5CDB-4683-ACA9-C12D653D21DE}"/>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64" name="Line 4938">
              <a:extLst>
                <a:ext uri="{FF2B5EF4-FFF2-40B4-BE49-F238E27FC236}">
                  <a16:creationId xmlns:a16="http://schemas.microsoft.com/office/drawing/2014/main" id="{0142B7DA-6CE6-48CE-800F-AD9BD7BC85A6}"/>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65" name="Line 4939">
              <a:extLst>
                <a:ext uri="{FF2B5EF4-FFF2-40B4-BE49-F238E27FC236}">
                  <a16:creationId xmlns:a16="http://schemas.microsoft.com/office/drawing/2014/main" id="{79F047AF-BF8B-4841-9CF7-80DD508E01AF}"/>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66" name="Line 4940">
              <a:extLst>
                <a:ext uri="{FF2B5EF4-FFF2-40B4-BE49-F238E27FC236}">
                  <a16:creationId xmlns:a16="http://schemas.microsoft.com/office/drawing/2014/main" id="{C3129E2D-F4C1-4D11-8367-0C2BD9870790}"/>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67" name="Line 4941">
              <a:extLst>
                <a:ext uri="{FF2B5EF4-FFF2-40B4-BE49-F238E27FC236}">
                  <a16:creationId xmlns:a16="http://schemas.microsoft.com/office/drawing/2014/main" id="{39531692-7FE8-4FAB-846E-8B7DED4B4890}"/>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68" name="Line 4942">
              <a:extLst>
                <a:ext uri="{FF2B5EF4-FFF2-40B4-BE49-F238E27FC236}">
                  <a16:creationId xmlns:a16="http://schemas.microsoft.com/office/drawing/2014/main" id="{7D007579-B3F2-4289-A898-2B3EEDFA9B61}"/>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69" name="Line 4943">
              <a:extLst>
                <a:ext uri="{FF2B5EF4-FFF2-40B4-BE49-F238E27FC236}">
                  <a16:creationId xmlns:a16="http://schemas.microsoft.com/office/drawing/2014/main" id="{0453E433-EC66-49A3-9500-C4AE8C280C85}"/>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70" name="Line 4944">
              <a:extLst>
                <a:ext uri="{FF2B5EF4-FFF2-40B4-BE49-F238E27FC236}">
                  <a16:creationId xmlns:a16="http://schemas.microsoft.com/office/drawing/2014/main" id="{006190C5-90AB-446E-A66D-7A43A40C9712}"/>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71" name="Line 4945">
              <a:extLst>
                <a:ext uri="{FF2B5EF4-FFF2-40B4-BE49-F238E27FC236}">
                  <a16:creationId xmlns:a16="http://schemas.microsoft.com/office/drawing/2014/main" id="{D3424AC7-395D-416A-9DB1-73A00F2803C6}"/>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72" name="Line 4946">
              <a:extLst>
                <a:ext uri="{FF2B5EF4-FFF2-40B4-BE49-F238E27FC236}">
                  <a16:creationId xmlns:a16="http://schemas.microsoft.com/office/drawing/2014/main" id="{DC4373FC-4EC4-417D-BFF1-478A5E0AC8DE}"/>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73" name="Line 4947">
              <a:extLst>
                <a:ext uri="{FF2B5EF4-FFF2-40B4-BE49-F238E27FC236}">
                  <a16:creationId xmlns:a16="http://schemas.microsoft.com/office/drawing/2014/main" id="{148CA1AC-F65B-492E-BCCC-986ED46A3C97}"/>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74" name="Line 4948">
              <a:extLst>
                <a:ext uri="{FF2B5EF4-FFF2-40B4-BE49-F238E27FC236}">
                  <a16:creationId xmlns:a16="http://schemas.microsoft.com/office/drawing/2014/main" id="{FC320A71-C6EA-45C3-B523-B9A86535B889}"/>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75" name="Line 4949">
              <a:extLst>
                <a:ext uri="{FF2B5EF4-FFF2-40B4-BE49-F238E27FC236}">
                  <a16:creationId xmlns:a16="http://schemas.microsoft.com/office/drawing/2014/main" id="{FA29CC0A-6F80-4E6B-962A-CF55E6776D88}"/>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76" name="Line 4950">
              <a:extLst>
                <a:ext uri="{FF2B5EF4-FFF2-40B4-BE49-F238E27FC236}">
                  <a16:creationId xmlns:a16="http://schemas.microsoft.com/office/drawing/2014/main" id="{28E407FF-1673-4C84-AE18-5DA87C2CFBC7}"/>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77" name="Line 4951">
              <a:extLst>
                <a:ext uri="{FF2B5EF4-FFF2-40B4-BE49-F238E27FC236}">
                  <a16:creationId xmlns:a16="http://schemas.microsoft.com/office/drawing/2014/main" id="{6F59F20A-2EF3-4898-8642-A1D63CEF490F}"/>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78" name="Line 4952">
              <a:extLst>
                <a:ext uri="{FF2B5EF4-FFF2-40B4-BE49-F238E27FC236}">
                  <a16:creationId xmlns:a16="http://schemas.microsoft.com/office/drawing/2014/main" id="{CA27E65A-EE6B-437A-8CF2-6C389E7E4CFF}"/>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79" name="Line 4953">
              <a:extLst>
                <a:ext uri="{FF2B5EF4-FFF2-40B4-BE49-F238E27FC236}">
                  <a16:creationId xmlns:a16="http://schemas.microsoft.com/office/drawing/2014/main" id="{5469A97E-456B-42F1-AFD7-A2283D8842DF}"/>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80" name="Line 4954">
              <a:extLst>
                <a:ext uri="{FF2B5EF4-FFF2-40B4-BE49-F238E27FC236}">
                  <a16:creationId xmlns:a16="http://schemas.microsoft.com/office/drawing/2014/main" id="{17B2D4CE-91BE-4C1C-874D-365332D1B743}"/>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81" name="Line 4955">
              <a:extLst>
                <a:ext uri="{FF2B5EF4-FFF2-40B4-BE49-F238E27FC236}">
                  <a16:creationId xmlns:a16="http://schemas.microsoft.com/office/drawing/2014/main" id="{061B2D67-5090-48DB-ADC8-52313FF79AAE}"/>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82" name="Line 4956">
              <a:extLst>
                <a:ext uri="{FF2B5EF4-FFF2-40B4-BE49-F238E27FC236}">
                  <a16:creationId xmlns:a16="http://schemas.microsoft.com/office/drawing/2014/main" id="{BC286FAE-9957-4148-B415-433448C0CFDC}"/>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83" name="Line 4957">
              <a:extLst>
                <a:ext uri="{FF2B5EF4-FFF2-40B4-BE49-F238E27FC236}">
                  <a16:creationId xmlns:a16="http://schemas.microsoft.com/office/drawing/2014/main" id="{12581441-4BC5-4B59-A1BA-FEB71659D552}"/>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84" name="Line 4958">
              <a:extLst>
                <a:ext uri="{FF2B5EF4-FFF2-40B4-BE49-F238E27FC236}">
                  <a16:creationId xmlns:a16="http://schemas.microsoft.com/office/drawing/2014/main" id="{D6F9E1CF-9973-456D-AF11-7B44B8FB4023}"/>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85" name="Line 4959">
              <a:extLst>
                <a:ext uri="{FF2B5EF4-FFF2-40B4-BE49-F238E27FC236}">
                  <a16:creationId xmlns:a16="http://schemas.microsoft.com/office/drawing/2014/main" id="{E55759CC-3955-46A5-A61F-AFFC9EE3FCFD}"/>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86" name="Line 4960">
              <a:extLst>
                <a:ext uri="{FF2B5EF4-FFF2-40B4-BE49-F238E27FC236}">
                  <a16:creationId xmlns:a16="http://schemas.microsoft.com/office/drawing/2014/main" id="{A14FA8F1-6F27-4C69-981F-BD0120574DA5}"/>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87" name="Line 4961">
              <a:extLst>
                <a:ext uri="{FF2B5EF4-FFF2-40B4-BE49-F238E27FC236}">
                  <a16:creationId xmlns:a16="http://schemas.microsoft.com/office/drawing/2014/main" id="{E70CEF47-9933-4077-9518-8F487EA4B506}"/>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88" name="Line 4962">
              <a:extLst>
                <a:ext uri="{FF2B5EF4-FFF2-40B4-BE49-F238E27FC236}">
                  <a16:creationId xmlns:a16="http://schemas.microsoft.com/office/drawing/2014/main" id="{459712A5-EC8D-4A6B-A766-2AA29938E8DB}"/>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89" name="Line 4963">
              <a:extLst>
                <a:ext uri="{FF2B5EF4-FFF2-40B4-BE49-F238E27FC236}">
                  <a16:creationId xmlns:a16="http://schemas.microsoft.com/office/drawing/2014/main" id="{2C242B2E-494B-471D-9624-4248B81456DF}"/>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90" name="Line 4964">
              <a:extLst>
                <a:ext uri="{FF2B5EF4-FFF2-40B4-BE49-F238E27FC236}">
                  <a16:creationId xmlns:a16="http://schemas.microsoft.com/office/drawing/2014/main" id="{3961BA5C-1A24-4F89-B21D-B5F84AE956FC}"/>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91" name="Line 4965">
              <a:extLst>
                <a:ext uri="{FF2B5EF4-FFF2-40B4-BE49-F238E27FC236}">
                  <a16:creationId xmlns:a16="http://schemas.microsoft.com/office/drawing/2014/main" id="{38F01FE7-AC83-4840-96D3-9E57D452C6AD}"/>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92" name="Line 4966">
              <a:extLst>
                <a:ext uri="{FF2B5EF4-FFF2-40B4-BE49-F238E27FC236}">
                  <a16:creationId xmlns:a16="http://schemas.microsoft.com/office/drawing/2014/main" id="{70447DDD-BCE7-4C72-BD36-F26681D86FAF}"/>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93" name="Line 4967">
              <a:extLst>
                <a:ext uri="{FF2B5EF4-FFF2-40B4-BE49-F238E27FC236}">
                  <a16:creationId xmlns:a16="http://schemas.microsoft.com/office/drawing/2014/main" id="{CEB7899D-83E1-42F5-B92E-18D32BDEEC78}"/>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94" name="Line 4968">
              <a:extLst>
                <a:ext uri="{FF2B5EF4-FFF2-40B4-BE49-F238E27FC236}">
                  <a16:creationId xmlns:a16="http://schemas.microsoft.com/office/drawing/2014/main" id="{FFB5AC05-C0D8-4F42-93A1-AB597DBD3B3E}"/>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95" name="Line 4969">
              <a:extLst>
                <a:ext uri="{FF2B5EF4-FFF2-40B4-BE49-F238E27FC236}">
                  <a16:creationId xmlns:a16="http://schemas.microsoft.com/office/drawing/2014/main" id="{FAC17084-5BAF-43A8-A034-4E8C04617B5C}"/>
                </a:ext>
              </a:extLst>
            </p:cNvPr>
            <p:cNvSpPr>
              <a:spLocks noChangeShapeType="1"/>
            </p:cNvSpPr>
            <p:nvPr/>
          </p:nvSpPr>
          <p:spPr bwMode="auto">
            <a:xfrm flipV="1">
              <a:off x="1389"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96" name="Rectangle 4970">
              <a:extLst>
                <a:ext uri="{FF2B5EF4-FFF2-40B4-BE49-F238E27FC236}">
                  <a16:creationId xmlns:a16="http://schemas.microsoft.com/office/drawing/2014/main" id="{9782CB91-B230-44F0-9706-848C71673C12}"/>
                </a:ext>
              </a:extLst>
            </p:cNvPr>
            <p:cNvSpPr>
              <a:spLocks noChangeArrowheads="1"/>
            </p:cNvSpPr>
            <p:nvPr/>
          </p:nvSpPr>
          <p:spPr bwMode="auto">
            <a:xfrm>
              <a:off x="1197" y="1523"/>
              <a:ext cx="388"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7497" name="Group 4973">
              <a:extLst>
                <a:ext uri="{FF2B5EF4-FFF2-40B4-BE49-F238E27FC236}">
                  <a16:creationId xmlns:a16="http://schemas.microsoft.com/office/drawing/2014/main" id="{5B43A21A-F65D-4365-99BF-38FE05E7FE6F}"/>
                </a:ext>
              </a:extLst>
            </p:cNvPr>
            <p:cNvGrpSpPr>
              <a:grpSpLocks/>
            </p:cNvGrpSpPr>
            <p:nvPr/>
          </p:nvGrpSpPr>
          <p:grpSpPr bwMode="auto">
            <a:xfrm>
              <a:off x="1608" y="1523"/>
              <a:ext cx="388" cy="261"/>
              <a:chOff x="1608" y="1523"/>
              <a:chExt cx="388" cy="261"/>
            </a:xfrm>
          </p:grpSpPr>
          <p:sp>
            <p:nvSpPr>
              <p:cNvPr id="7538" name="Rectangle 4971">
                <a:extLst>
                  <a:ext uri="{FF2B5EF4-FFF2-40B4-BE49-F238E27FC236}">
                    <a16:creationId xmlns:a16="http://schemas.microsoft.com/office/drawing/2014/main" id="{5BCBEBFB-95B6-4FC7-AD66-17D06F2AA0AF}"/>
                  </a:ext>
                </a:extLst>
              </p:cNvPr>
              <p:cNvSpPr>
                <a:spLocks noChangeArrowheads="1"/>
              </p:cNvSpPr>
              <p:nvPr/>
            </p:nvSpPr>
            <p:spPr bwMode="auto">
              <a:xfrm>
                <a:off x="1608" y="1523"/>
                <a:ext cx="388"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539" name="Rectangle 4972">
                <a:extLst>
                  <a:ext uri="{FF2B5EF4-FFF2-40B4-BE49-F238E27FC236}">
                    <a16:creationId xmlns:a16="http://schemas.microsoft.com/office/drawing/2014/main" id="{7BE8F1C3-E177-4E3E-B159-DE17B4FFBE97}"/>
                  </a:ext>
                </a:extLst>
              </p:cNvPr>
              <p:cNvSpPr>
                <a:spLocks noChangeArrowheads="1"/>
              </p:cNvSpPr>
              <p:nvPr/>
            </p:nvSpPr>
            <p:spPr bwMode="auto">
              <a:xfrm>
                <a:off x="1608" y="1523"/>
                <a:ext cx="388"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7498" name="Group 4976">
              <a:extLst>
                <a:ext uri="{FF2B5EF4-FFF2-40B4-BE49-F238E27FC236}">
                  <a16:creationId xmlns:a16="http://schemas.microsoft.com/office/drawing/2014/main" id="{4E98BB04-D52F-41E9-8236-5F49DE95EC96}"/>
                </a:ext>
              </a:extLst>
            </p:cNvPr>
            <p:cNvGrpSpPr>
              <a:grpSpLocks/>
            </p:cNvGrpSpPr>
            <p:nvPr/>
          </p:nvGrpSpPr>
          <p:grpSpPr bwMode="auto">
            <a:xfrm>
              <a:off x="1801" y="1556"/>
              <a:ext cx="21" cy="95"/>
              <a:chOff x="1801" y="1556"/>
              <a:chExt cx="21" cy="95"/>
            </a:xfrm>
          </p:grpSpPr>
          <p:sp>
            <p:nvSpPr>
              <p:cNvPr id="7536" name="Freeform 4974">
                <a:extLst>
                  <a:ext uri="{FF2B5EF4-FFF2-40B4-BE49-F238E27FC236}">
                    <a16:creationId xmlns:a16="http://schemas.microsoft.com/office/drawing/2014/main" id="{82DE4D0A-896B-4EDC-9962-5E36D114EF81}"/>
                  </a:ext>
                </a:extLst>
              </p:cNvPr>
              <p:cNvSpPr>
                <a:spLocks/>
              </p:cNvSpPr>
              <p:nvPr/>
            </p:nvSpPr>
            <p:spPr bwMode="auto">
              <a:xfrm>
                <a:off x="1801" y="1556"/>
                <a:ext cx="21" cy="95"/>
              </a:xfrm>
              <a:custGeom>
                <a:avLst/>
                <a:gdLst>
                  <a:gd name="T0" fmla="*/ 21 w 139"/>
                  <a:gd name="T1" fmla="*/ 2 h 617"/>
                  <a:gd name="T2" fmla="*/ 0 w 139"/>
                  <a:gd name="T3" fmla="*/ 2 h 617"/>
                  <a:gd name="T4" fmla="*/ 0 w 139"/>
                  <a:gd name="T5" fmla="*/ 2 h 617"/>
                  <a:gd name="T6" fmla="*/ 0 w 139"/>
                  <a:gd name="T7" fmla="*/ 95 h 617"/>
                  <a:gd name="T8" fmla="*/ 21 w 139"/>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617">
                    <a:moveTo>
                      <a:pt x="139" y="16"/>
                    </a:moveTo>
                    <a:cubicBezTo>
                      <a:pt x="93" y="16"/>
                      <a:pt x="47" y="16"/>
                      <a:pt x="0" y="16"/>
                    </a:cubicBezTo>
                    <a:cubicBezTo>
                      <a:pt x="0" y="0"/>
                      <a:pt x="0" y="16"/>
                      <a:pt x="0" y="16"/>
                    </a:cubicBezTo>
                    <a:lnTo>
                      <a:pt x="0" y="617"/>
                    </a:lnTo>
                    <a:lnTo>
                      <a:pt x="139" y="16"/>
                    </a:lnTo>
                    <a:close/>
                  </a:path>
                </a:pathLst>
              </a:custGeom>
              <a:solidFill>
                <a:srgbClr val="808080"/>
              </a:solidFill>
              <a:ln w="0">
                <a:solidFill>
                  <a:srgbClr val="000000"/>
                </a:solidFill>
                <a:prstDash val="solid"/>
                <a:round/>
                <a:headEnd/>
                <a:tailEnd/>
              </a:ln>
            </p:spPr>
            <p:txBody>
              <a:bodyPr/>
              <a:lstStyle/>
              <a:p>
                <a:endParaRPr lang="en-GB"/>
              </a:p>
            </p:txBody>
          </p:sp>
          <p:sp>
            <p:nvSpPr>
              <p:cNvPr id="7537" name="Freeform 4975">
                <a:extLst>
                  <a:ext uri="{FF2B5EF4-FFF2-40B4-BE49-F238E27FC236}">
                    <a16:creationId xmlns:a16="http://schemas.microsoft.com/office/drawing/2014/main" id="{67EAF25D-3303-4D2D-901F-8FF761FF0155}"/>
                  </a:ext>
                </a:extLst>
              </p:cNvPr>
              <p:cNvSpPr>
                <a:spLocks/>
              </p:cNvSpPr>
              <p:nvPr/>
            </p:nvSpPr>
            <p:spPr bwMode="auto">
              <a:xfrm>
                <a:off x="1801" y="1556"/>
                <a:ext cx="21" cy="95"/>
              </a:xfrm>
              <a:custGeom>
                <a:avLst/>
                <a:gdLst>
                  <a:gd name="T0" fmla="*/ 21 w 139"/>
                  <a:gd name="T1" fmla="*/ 2 h 617"/>
                  <a:gd name="T2" fmla="*/ 0 w 139"/>
                  <a:gd name="T3" fmla="*/ 2 h 617"/>
                  <a:gd name="T4" fmla="*/ 0 w 139"/>
                  <a:gd name="T5" fmla="*/ 2 h 617"/>
                  <a:gd name="T6" fmla="*/ 0 w 139"/>
                  <a:gd name="T7" fmla="*/ 95 h 617"/>
                  <a:gd name="T8" fmla="*/ 21 w 139"/>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617">
                    <a:moveTo>
                      <a:pt x="139" y="16"/>
                    </a:moveTo>
                    <a:cubicBezTo>
                      <a:pt x="93" y="16"/>
                      <a:pt x="47" y="16"/>
                      <a:pt x="0" y="16"/>
                    </a:cubicBezTo>
                    <a:cubicBezTo>
                      <a:pt x="0" y="0"/>
                      <a:pt x="0" y="16"/>
                      <a:pt x="0" y="16"/>
                    </a:cubicBezTo>
                    <a:lnTo>
                      <a:pt x="0" y="617"/>
                    </a:lnTo>
                    <a:lnTo>
                      <a:pt x="139" y="16"/>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7499" name="Group 4979">
              <a:extLst>
                <a:ext uri="{FF2B5EF4-FFF2-40B4-BE49-F238E27FC236}">
                  <a16:creationId xmlns:a16="http://schemas.microsoft.com/office/drawing/2014/main" id="{CD2BB06F-F58A-4CC8-B800-4EA8BA0C74F3}"/>
                </a:ext>
              </a:extLst>
            </p:cNvPr>
            <p:cNvGrpSpPr>
              <a:grpSpLocks/>
            </p:cNvGrpSpPr>
            <p:nvPr/>
          </p:nvGrpSpPr>
          <p:grpSpPr bwMode="auto">
            <a:xfrm>
              <a:off x="1801" y="1558"/>
              <a:ext cx="71" cy="93"/>
              <a:chOff x="1801" y="1558"/>
              <a:chExt cx="71" cy="93"/>
            </a:xfrm>
          </p:grpSpPr>
          <p:sp>
            <p:nvSpPr>
              <p:cNvPr id="7534" name="Freeform 4977">
                <a:extLst>
                  <a:ext uri="{FF2B5EF4-FFF2-40B4-BE49-F238E27FC236}">
                    <a16:creationId xmlns:a16="http://schemas.microsoft.com/office/drawing/2014/main" id="{59E434E7-F823-4FA9-BAF9-5AFE0E8FF7E6}"/>
                  </a:ext>
                </a:extLst>
              </p:cNvPr>
              <p:cNvSpPr>
                <a:spLocks/>
              </p:cNvSpPr>
              <p:nvPr/>
            </p:nvSpPr>
            <p:spPr bwMode="auto">
              <a:xfrm>
                <a:off x="1801" y="1558"/>
                <a:ext cx="71" cy="93"/>
              </a:xfrm>
              <a:custGeom>
                <a:avLst/>
                <a:gdLst>
                  <a:gd name="T0" fmla="*/ 71 w 462"/>
                  <a:gd name="T1" fmla="*/ 31 h 606"/>
                  <a:gd name="T2" fmla="*/ 21 w 462"/>
                  <a:gd name="T3" fmla="*/ 0 h 606"/>
                  <a:gd name="T4" fmla="*/ 0 w 462"/>
                  <a:gd name="T5" fmla="*/ 93 h 606"/>
                  <a:gd name="T6" fmla="*/ 71 w 462"/>
                  <a:gd name="T7" fmla="*/ 31 h 6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2" h="606">
                    <a:moveTo>
                      <a:pt x="462" y="202"/>
                    </a:moveTo>
                    <a:cubicBezTo>
                      <a:pt x="369" y="109"/>
                      <a:pt x="262" y="31"/>
                      <a:pt x="139" y="0"/>
                    </a:cubicBezTo>
                    <a:lnTo>
                      <a:pt x="0" y="606"/>
                    </a:lnTo>
                    <a:lnTo>
                      <a:pt x="462" y="202"/>
                    </a:lnTo>
                    <a:close/>
                  </a:path>
                </a:pathLst>
              </a:custGeom>
              <a:solidFill>
                <a:srgbClr val="C0C0C0"/>
              </a:solidFill>
              <a:ln w="0">
                <a:solidFill>
                  <a:srgbClr val="000000"/>
                </a:solidFill>
                <a:prstDash val="solid"/>
                <a:round/>
                <a:headEnd/>
                <a:tailEnd/>
              </a:ln>
            </p:spPr>
            <p:txBody>
              <a:bodyPr/>
              <a:lstStyle/>
              <a:p>
                <a:endParaRPr lang="en-GB"/>
              </a:p>
            </p:txBody>
          </p:sp>
          <p:sp>
            <p:nvSpPr>
              <p:cNvPr id="7535" name="Freeform 4978">
                <a:extLst>
                  <a:ext uri="{FF2B5EF4-FFF2-40B4-BE49-F238E27FC236}">
                    <a16:creationId xmlns:a16="http://schemas.microsoft.com/office/drawing/2014/main" id="{4A39F442-3052-4306-A893-A856F15B8467}"/>
                  </a:ext>
                </a:extLst>
              </p:cNvPr>
              <p:cNvSpPr>
                <a:spLocks/>
              </p:cNvSpPr>
              <p:nvPr/>
            </p:nvSpPr>
            <p:spPr bwMode="auto">
              <a:xfrm>
                <a:off x="1801" y="1558"/>
                <a:ext cx="71" cy="93"/>
              </a:xfrm>
              <a:custGeom>
                <a:avLst/>
                <a:gdLst>
                  <a:gd name="T0" fmla="*/ 71 w 462"/>
                  <a:gd name="T1" fmla="*/ 31 h 606"/>
                  <a:gd name="T2" fmla="*/ 21 w 462"/>
                  <a:gd name="T3" fmla="*/ 0 h 606"/>
                  <a:gd name="T4" fmla="*/ 0 w 462"/>
                  <a:gd name="T5" fmla="*/ 93 h 606"/>
                  <a:gd name="T6" fmla="*/ 71 w 462"/>
                  <a:gd name="T7" fmla="*/ 31 h 6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2" h="606">
                    <a:moveTo>
                      <a:pt x="462" y="202"/>
                    </a:moveTo>
                    <a:cubicBezTo>
                      <a:pt x="369" y="109"/>
                      <a:pt x="262" y="31"/>
                      <a:pt x="139" y="0"/>
                    </a:cubicBezTo>
                    <a:lnTo>
                      <a:pt x="0" y="606"/>
                    </a:lnTo>
                    <a:lnTo>
                      <a:pt x="462" y="202"/>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7500" name="Group 4982">
              <a:extLst>
                <a:ext uri="{FF2B5EF4-FFF2-40B4-BE49-F238E27FC236}">
                  <a16:creationId xmlns:a16="http://schemas.microsoft.com/office/drawing/2014/main" id="{3D2516AA-7DB6-418A-818F-EDBB818874FF}"/>
                </a:ext>
              </a:extLst>
            </p:cNvPr>
            <p:cNvGrpSpPr>
              <a:grpSpLocks/>
            </p:cNvGrpSpPr>
            <p:nvPr/>
          </p:nvGrpSpPr>
          <p:grpSpPr bwMode="auto">
            <a:xfrm>
              <a:off x="1801" y="1589"/>
              <a:ext cx="86" cy="62"/>
              <a:chOff x="1801" y="1589"/>
              <a:chExt cx="86" cy="62"/>
            </a:xfrm>
          </p:grpSpPr>
          <p:sp>
            <p:nvSpPr>
              <p:cNvPr id="7532" name="Freeform 4980">
                <a:extLst>
                  <a:ext uri="{FF2B5EF4-FFF2-40B4-BE49-F238E27FC236}">
                    <a16:creationId xmlns:a16="http://schemas.microsoft.com/office/drawing/2014/main" id="{1B711DF6-DDDC-41C8-99D2-2876DCFEE41E}"/>
                  </a:ext>
                </a:extLst>
              </p:cNvPr>
              <p:cNvSpPr>
                <a:spLocks/>
              </p:cNvSpPr>
              <p:nvPr/>
            </p:nvSpPr>
            <p:spPr bwMode="auto">
              <a:xfrm>
                <a:off x="1801" y="1589"/>
                <a:ext cx="86" cy="62"/>
              </a:xfrm>
              <a:custGeom>
                <a:avLst/>
                <a:gdLst>
                  <a:gd name="T0" fmla="*/ 86 w 556"/>
                  <a:gd name="T1" fmla="*/ 22 h 406"/>
                  <a:gd name="T2" fmla="*/ 72 w 556"/>
                  <a:gd name="T3" fmla="*/ 0 h 406"/>
                  <a:gd name="T4" fmla="*/ 0 w 556"/>
                  <a:gd name="T5" fmla="*/ 62 h 406"/>
                  <a:gd name="T6" fmla="*/ 86 w 556"/>
                  <a:gd name="T7" fmla="*/ 22 h 4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56" h="406">
                    <a:moveTo>
                      <a:pt x="556" y="141"/>
                    </a:moveTo>
                    <a:cubicBezTo>
                      <a:pt x="525" y="94"/>
                      <a:pt x="494" y="47"/>
                      <a:pt x="463" y="0"/>
                    </a:cubicBezTo>
                    <a:lnTo>
                      <a:pt x="0" y="406"/>
                    </a:lnTo>
                    <a:lnTo>
                      <a:pt x="556" y="141"/>
                    </a:lnTo>
                    <a:close/>
                  </a:path>
                </a:pathLst>
              </a:custGeom>
              <a:solidFill>
                <a:srgbClr val="000000"/>
              </a:solidFill>
              <a:ln w="0">
                <a:solidFill>
                  <a:srgbClr val="000000"/>
                </a:solidFill>
                <a:prstDash val="solid"/>
                <a:round/>
                <a:headEnd/>
                <a:tailEnd/>
              </a:ln>
            </p:spPr>
            <p:txBody>
              <a:bodyPr/>
              <a:lstStyle/>
              <a:p>
                <a:endParaRPr lang="en-GB"/>
              </a:p>
            </p:txBody>
          </p:sp>
          <p:sp>
            <p:nvSpPr>
              <p:cNvPr id="7533" name="Freeform 4981">
                <a:extLst>
                  <a:ext uri="{FF2B5EF4-FFF2-40B4-BE49-F238E27FC236}">
                    <a16:creationId xmlns:a16="http://schemas.microsoft.com/office/drawing/2014/main" id="{4B3FD0AC-0E6C-4F92-8689-E6615335D1E2}"/>
                  </a:ext>
                </a:extLst>
              </p:cNvPr>
              <p:cNvSpPr>
                <a:spLocks/>
              </p:cNvSpPr>
              <p:nvPr/>
            </p:nvSpPr>
            <p:spPr bwMode="auto">
              <a:xfrm>
                <a:off x="1801" y="1589"/>
                <a:ext cx="86" cy="62"/>
              </a:xfrm>
              <a:custGeom>
                <a:avLst/>
                <a:gdLst>
                  <a:gd name="T0" fmla="*/ 86 w 556"/>
                  <a:gd name="T1" fmla="*/ 22 h 406"/>
                  <a:gd name="T2" fmla="*/ 72 w 556"/>
                  <a:gd name="T3" fmla="*/ 0 h 406"/>
                  <a:gd name="T4" fmla="*/ 0 w 556"/>
                  <a:gd name="T5" fmla="*/ 62 h 406"/>
                  <a:gd name="T6" fmla="*/ 86 w 556"/>
                  <a:gd name="T7" fmla="*/ 22 h 4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56" h="406">
                    <a:moveTo>
                      <a:pt x="556" y="141"/>
                    </a:moveTo>
                    <a:cubicBezTo>
                      <a:pt x="525" y="94"/>
                      <a:pt x="494" y="47"/>
                      <a:pt x="463" y="0"/>
                    </a:cubicBezTo>
                    <a:lnTo>
                      <a:pt x="0" y="406"/>
                    </a:lnTo>
                    <a:lnTo>
                      <a:pt x="556" y="141"/>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7501" name="Group 4985">
              <a:extLst>
                <a:ext uri="{FF2B5EF4-FFF2-40B4-BE49-F238E27FC236}">
                  <a16:creationId xmlns:a16="http://schemas.microsoft.com/office/drawing/2014/main" id="{E0893B28-0991-456A-9E53-03D991BC4AC3}"/>
                </a:ext>
              </a:extLst>
            </p:cNvPr>
            <p:cNvGrpSpPr>
              <a:grpSpLocks/>
            </p:cNvGrpSpPr>
            <p:nvPr/>
          </p:nvGrpSpPr>
          <p:grpSpPr bwMode="auto">
            <a:xfrm>
              <a:off x="1709" y="1558"/>
              <a:ext cx="187" cy="188"/>
              <a:chOff x="1709" y="1558"/>
              <a:chExt cx="187" cy="188"/>
            </a:xfrm>
          </p:grpSpPr>
          <p:sp>
            <p:nvSpPr>
              <p:cNvPr id="7530" name="Freeform 4983">
                <a:extLst>
                  <a:ext uri="{FF2B5EF4-FFF2-40B4-BE49-F238E27FC236}">
                    <a16:creationId xmlns:a16="http://schemas.microsoft.com/office/drawing/2014/main" id="{8E8810D0-83F1-4259-9E62-99ECC9EB4B2E}"/>
                  </a:ext>
                </a:extLst>
              </p:cNvPr>
              <p:cNvSpPr>
                <a:spLocks/>
              </p:cNvSpPr>
              <p:nvPr/>
            </p:nvSpPr>
            <p:spPr bwMode="auto">
              <a:xfrm>
                <a:off x="1709" y="1558"/>
                <a:ext cx="187" cy="188"/>
              </a:xfrm>
              <a:custGeom>
                <a:avLst/>
                <a:gdLst>
                  <a:gd name="T0" fmla="*/ 92 w 1217"/>
                  <a:gd name="T1" fmla="*/ 0 h 1222"/>
                  <a:gd name="T2" fmla="*/ 0 w 1217"/>
                  <a:gd name="T3" fmla="*/ 93 h 1222"/>
                  <a:gd name="T4" fmla="*/ 92 w 1217"/>
                  <a:gd name="T5" fmla="*/ 188 h 1222"/>
                  <a:gd name="T6" fmla="*/ 187 w 1217"/>
                  <a:gd name="T7" fmla="*/ 93 h 1222"/>
                  <a:gd name="T8" fmla="*/ 178 w 1217"/>
                  <a:gd name="T9" fmla="*/ 52 h 1222"/>
                  <a:gd name="T10" fmla="*/ 92 w 1217"/>
                  <a:gd name="T11" fmla="*/ 93 h 1222"/>
                  <a:gd name="T12" fmla="*/ 92 w 1217"/>
                  <a:gd name="T13" fmla="*/ 0 h 12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22">
                    <a:moveTo>
                      <a:pt x="601" y="0"/>
                    </a:moveTo>
                    <a:cubicBezTo>
                      <a:pt x="262" y="0"/>
                      <a:pt x="0" y="263"/>
                      <a:pt x="0" y="604"/>
                    </a:cubicBezTo>
                    <a:cubicBezTo>
                      <a:pt x="0" y="944"/>
                      <a:pt x="262" y="1222"/>
                      <a:pt x="601" y="1222"/>
                    </a:cubicBezTo>
                    <a:cubicBezTo>
                      <a:pt x="940" y="1222"/>
                      <a:pt x="1217" y="944"/>
                      <a:pt x="1217" y="604"/>
                    </a:cubicBezTo>
                    <a:cubicBezTo>
                      <a:pt x="1202" y="511"/>
                      <a:pt x="1186" y="433"/>
                      <a:pt x="1156" y="341"/>
                    </a:cubicBezTo>
                    <a:lnTo>
                      <a:pt x="601" y="604"/>
                    </a:lnTo>
                    <a:lnTo>
                      <a:pt x="601" y="0"/>
                    </a:lnTo>
                    <a:close/>
                  </a:path>
                </a:pathLst>
              </a:custGeom>
              <a:solidFill>
                <a:srgbClr val="FFFFFF"/>
              </a:solidFill>
              <a:ln w="0">
                <a:solidFill>
                  <a:srgbClr val="000000"/>
                </a:solidFill>
                <a:prstDash val="solid"/>
                <a:round/>
                <a:headEnd/>
                <a:tailEnd/>
              </a:ln>
            </p:spPr>
            <p:txBody>
              <a:bodyPr/>
              <a:lstStyle/>
              <a:p>
                <a:endParaRPr lang="en-GB"/>
              </a:p>
            </p:txBody>
          </p:sp>
          <p:sp>
            <p:nvSpPr>
              <p:cNvPr id="7531" name="Freeform 4984">
                <a:extLst>
                  <a:ext uri="{FF2B5EF4-FFF2-40B4-BE49-F238E27FC236}">
                    <a16:creationId xmlns:a16="http://schemas.microsoft.com/office/drawing/2014/main" id="{B316CC91-1DFC-4900-82E6-493A766F4BC6}"/>
                  </a:ext>
                </a:extLst>
              </p:cNvPr>
              <p:cNvSpPr>
                <a:spLocks/>
              </p:cNvSpPr>
              <p:nvPr/>
            </p:nvSpPr>
            <p:spPr bwMode="auto">
              <a:xfrm>
                <a:off x="1709" y="1558"/>
                <a:ext cx="187" cy="188"/>
              </a:xfrm>
              <a:custGeom>
                <a:avLst/>
                <a:gdLst>
                  <a:gd name="T0" fmla="*/ 92 w 1217"/>
                  <a:gd name="T1" fmla="*/ 0 h 1222"/>
                  <a:gd name="T2" fmla="*/ 0 w 1217"/>
                  <a:gd name="T3" fmla="*/ 93 h 1222"/>
                  <a:gd name="T4" fmla="*/ 92 w 1217"/>
                  <a:gd name="T5" fmla="*/ 188 h 1222"/>
                  <a:gd name="T6" fmla="*/ 187 w 1217"/>
                  <a:gd name="T7" fmla="*/ 93 h 1222"/>
                  <a:gd name="T8" fmla="*/ 178 w 1217"/>
                  <a:gd name="T9" fmla="*/ 52 h 1222"/>
                  <a:gd name="T10" fmla="*/ 92 w 1217"/>
                  <a:gd name="T11" fmla="*/ 93 h 1222"/>
                  <a:gd name="T12" fmla="*/ 92 w 1217"/>
                  <a:gd name="T13" fmla="*/ 0 h 12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22">
                    <a:moveTo>
                      <a:pt x="601" y="0"/>
                    </a:moveTo>
                    <a:cubicBezTo>
                      <a:pt x="262" y="0"/>
                      <a:pt x="0" y="263"/>
                      <a:pt x="0" y="604"/>
                    </a:cubicBezTo>
                    <a:cubicBezTo>
                      <a:pt x="0" y="944"/>
                      <a:pt x="262" y="1222"/>
                      <a:pt x="601" y="1222"/>
                    </a:cubicBezTo>
                    <a:cubicBezTo>
                      <a:pt x="940" y="1222"/>
                      <a:pt x="1217" y="944"/>
                      <a:pt x="1217" y="604"/>
                    </a:cubicBezTo>
                    <a:cubicBezTo>
                      <a:pt x="1202" y="511"/>
                      <a:pt x="1186" y="433"/>
                      <a:pt x="1156" y="341"/>
                    </a:cubicBezTo>
                    <a:lnTo>
                      <a:pt x="601" y="604"/>
                    </a:lnTo>
                    <a:lnTo>
                      <a:pt x="601"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7502" name="Line 4986">
              <a:extLst>
                <a:ext uri="{FF2B5EF4-FFF2-40B4-BE49-F238E27FC236}">
                  <a16:creationId xmlns:a16="http://schemas.microsoft.com/office/drawing/2014/main" id="{85BFC92F-2272-4698-88C8-3967065805B6}"/>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503" name="Line 4987">
              <a:extLst>
                <a:ext uri="{FF2B5EF4-FFF2-40B4-BE49-F238E27FC236}">
                  <a16:creationId xmlns:a16="http://schemas.microsoft.com/office/drawing/2014/main" id="{9E57E53B-0002-48CE-A581-F6AF08FF0A05}"/>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504" name="Line 4988">
              <a:extLst>
                <a:ext uri="{FF2B5EF4-FFF2-40B4-BE49-F238E27FC236}">
                  <a16:creationId xmlns:a16="http://schemas.microsoft.com/office/drawing/2014/main" id="{5E2DC3B7-7D96-4143-8F18-A0FFAA4C8687}"/>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505" name="Line 4989">
              <a:extLst>
                <a:ext uri="{FF2B5EF4-FFF2-40B4-BE49-F238E27FC236}">
                  <a16:creationId xmlns:a16="http://schemas.microsoft.com/office/drawing/2014/main" id="{3044849F-D9D1-4C81-85E7-F15C04EC78D5}"/>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506" name="Line 4990">
              <a:extLst>
                <a:ext uri="{FF2B5EF4-FFF2-40B4-BE49-F238E27FC236}">
                  <a16:creationId xmlns:a16="http://schemas.microsoft.com/office/drawing/2014/main" id="{D69FA29F-DECE-4156-AE48-61A4D5FA8FAE}"/>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507" name="Line 4991">
              <a:extLst>
                <a:ext uri="{FF2B5EF4-FFF2-40B4-BE49-F238E27FC236}">
                  <a16:creationId xmlns:a16="http://schemas.microsoft.com/office/drawing/2014/main" id="{06F9B79C-C841-4BCC-A1DA-20DFA4B3FB5B}"/>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508" name="Line 4992">
              <a:extLst>
                <a:ext uri="{FF2B5EF4-FFF2-40B4-BE49-F238E27FC236}">
                  <a16:creationId xmlns:a16="http://schemas.microsoft.com/office/drawing/2014/main" id="{65205775-1189-472D-88C1-7B2CEC09D3AB}"/>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509" name="Line 4993">
              <a:extLst>
                <a:ext uri="{FF2B5EF4-FFF2-40B4-BE49-F238E27FC236}">
                  <a16:creationId xmlns:a16="http://schemas.microsoft.com/office/drawing/2014/main" id="{023475D9-4C7A-4387-BC8B-D42F933225B9}"/>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510" name="Line 4994">
              <a:extLst>
                <a:ext uri="{FF2B5EF4-FFF2-40B4-BE49-F238E27FC236}">
                  <a16:creationId xmlns:a16="http://schemas.microsoft.com/office/drawing/2014/main" id="{6FC471DE-404C-4537-AE4E-8D46A209A1E7}"/>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511" name="Line 4995">
              <a:extLst>
                <a:ext uri="{FF2B5EF4-FFF2-40B4-BE49-F238E27FC236}">
                  <a16:creationId xmlns:a16="http://schemas.microsoft.com/office/drawing/2014/main" id="{7DB70134-BD19-4771-9E0D-17378FEDE09C}"/>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512" name="Line 4996">
              <a:extLst>
                <a:ext uri="{FF2B5EF4-FFF2-40B4-BE49-F238E27FC236}">
                  <a16:creationId xmlns:a16="http://schemas.microsoft.com/office/drawing/2014/main" id="{18F7B84F-D000-49A9-A4B6-AFFEF74BEB6F}"/>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513" name="Line 4997">
              <a:extLst>
                <a:ext uri="{FF2B5EF4-FFF2-40B4-BE49-F238E27FC236}">
                  <a16:creationId xmlns:a16="http://schemas.microsoft.com/office/drawing/2014/main" id="{F9C8F48F-C507-4061-A46B-45073CE0F907}"/>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514" name="Line 4998">
              <a:extLst>
                <a:ext uri="{FF2B5EF4-FFF2-40B4-BE49-F238E27FC236}">
                  <a16:creationId xmlns:a16="http://schemas.microsoft.com/office/drawing/2014/main" id="{890C986B-A397-4A30-8106-A7B6EA3551BD}"/>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515" name="Line 4999">
              <a:extLst>
                <a:ext uri="{FF2B5EF4-FFF2-40B4-BE49-F238E27FC236}">
                  <a16:creationId xmlns:a16="http://schemas.microsoft.com/office/drawing/2014/main" id="{08C1A927-F3C1-4AF6-B5B0-A367E878D877}"/>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516" name="Line 5000">
              <a:extLst>
                <a:ext uri="{FF2B5EF4-FFF2-40B4-BE49-F238E27FC236}">
                  <a16:creationId xmlns:a16="http://schemas.microsoft.com/office/drawing/2014/main" id="{ED0F0D46-6411-4ABF-A126-1F634881B8E7}"/>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517" name="Line 5001">
              <a:extLst>
                <a:ext uri="{FF2B5EF4-FFF2-40B4-BE49-F238E27FC236}">
                  <a16:creationId xmlns:a16="http://schemas.microsoft.com/office/drawing/2014/main" id="{473238E3-7F42-453B-9822-B5ACF228A110}"/>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518" name="Line 5002">
              <a:extLst>
                <a:ext uri="{FF2B5EF4-FFF2-40B4-BE49-F238E27FC236}">
                  <a16:creationId xmlns:a16="http://schemas.microsoft.com/office/drawing/2014/main" id="{62D76403-B6ED-4EBF-A40C-EE38F58A5708}"/>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519" name="Line 5003">
              <a:extLst>
                <a:ext uri="{FF2B5EF4-FFF2-40B4-BE49-F238E27FC236}">
                  <a16:creationId xmlns:a16="http://schemas.microsoft.com/office/drawing/2014/main" id="{F1B0BC9A-FF87-407C-8A1F-3371648BB6A3}"/>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520" name="Line 5004">
              <a:extLst>
                <a:ext uri="{FF2B5EF4-FFF2-40B4-BE49-F238E27FC236}">
                  <a16:creationId xmlns:a16="http://schemas.microsoft.com/office/drawing/2014/main" id="{651A543D-BA05-43D0-AC8F-F651954378C0}"/>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521" name="Line 5005">
              <a:extLst>
                <a:ext uri="{FF2B5EF4-FFF2-40B4-BE49-F238E27FC236}">
                  <a16:creationId xmlns:a16="http://schemas.microsoft.com/office/drawing/2014/main" id="{0566CC71-612D-4A64-9D35-21460AACC7D2}"/>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522" name="Line 5006">
              <a:extLst>
                <a:ext uri="{FF2B5EF4-FFF2-40B4-BE49-F238E27FC236}">
                  <a16:creationId xmlns:a16="http://schemas.microsoft.com/office/drawing/2014/main" id="{A59312BF-3893-4235-9D41-39AD98D60408}"/>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523" name="Line 5007">
              <a:extLst>
                <a:ext uri="{FF2B5EF4-FFF2-40B4-BE49-F238E27FC236}">
                  <a16:creationId xmlns:a16="http://schemas.microsoft.com/office/drawing/2014/main" id="{E968BD3D-D42F-4A2F-922E-FC25712D61C0}"/>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524" name="Line 5008">
              <a:extLst>
                <a:ext uri="{FF2B5EF4-FFF2-40B4-BE49-F238E27FC236}">
                  <a16:creationId xmlns:a16="http://schemas.microsoft.com/office/drawing/2014/main" id="{6BEBD066-5A36-4640-8A5F-B82467C1706A}"/>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525" name="Line 5009">
              <a:extLst>
                <a:ext uri="{FF2B5EF4-FFF2-40B4-BE49-F238E27FC236}">
                  <a16:creationId xmlns:a16="http://schemas.microsoft.com/office/drawing/2014/main" id="{4400B1C2-E242-44BA-A8F8-1C7F1101AE73}"/>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526" name="Line 5010">
              <a:extLst>
                <a:ext uri="{FF2B5EF4-FFF2-40B4-BE49-F238E27FC236}">
                  <a16:creationId xmlns:a16="http://schemas.microsoft.com/office/drawing/2014/main" id="{CDCA2C00-297B-4728-A9AE-C5E8B5115FB6}"/>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527" name="Line 5011">
              <a:extLst>
                <a:ext uri="{FF2B5EF4-FFF2-40B4-BE49-F238E27FC236}">
                  <a16:creationId xmlns:a16="http://schemas.microsoft.com/office/drawing/2014/main" id="{4A8BBACB-8CB9-441A-83D9-09B032B965B8}"/>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528" name="Line 5012">
              <a:extLst>
                <a:ext uri="{FF2B5EF4-FFF2-40B4-BE49-F238E27FC236}">
                  <a16:creationId xmlns:a16="http://schemas.microsoft.com/office/drawing/2014/main" id="{8DD39A5C-ACD5-49DD-BB3B-72A61B6045DB}"/>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529" name="Line 5013">
              <a:extLst>
                <a:ext uri="{FF2B5EF4-FFF2-40B4-BE49-F238E27FC236}">
                  <a16:creationId xmlns:a16="http://schemas.microsoft.com/office/drawing/2014/main" id="{48BB91C7-4CD4-4173-B919-BD2B244DBD85}"/>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grpSp>
      <p:grpSp>
        <p:nvGrpSpPr>
          <p:cNvPr id="5562" name="Group 5265">
            <a:extLst>
              <a:ext uri="{FF2B5EF4-FFF2-40B4-BE49-F238E27FC236}">
                <a16:creationId xmlns:a16="http://schemas.microsoft.com/office/drawing/2014/main" id="{EA36EA24-7FD9-4CE2-AF07-DBE694F8FA7F}"/>
              </a:ext>
            </a:extLst>
          </p:cNvPr>
          <p:cNvGrpSpPr>
            <a:grpSpLocks/>
          </p:cNvGrpSpPr>
          <p:nvPr/>
        </p:nvGrpSpPr>
        <p:grpSpPr bwMode="auto">
          <a:xfrm>
            <a:off x="1254125" y="2151063"/>
            <a:ext cx="1914525" cy="1311275"/>
            <a:chOff x="790" y="1523"/>
            <a:chExt cx="1206" cy="826"/>
          </a:xfrm>
        </p:grpSpPr>
        <p:sp>
          <p:nvSpPr>
            <p:cNvPr id="7080" name="Line 5015">
              <a:extLst>
                <a:ext uri="{FF2B5EF4-FFF2-40B4-BE49-F238E27FC236}">
                  <a16:creationId xmlns:a16="http://schemas.microsoft.com/office/drawing/2014/main" id="{D85C50AE-1E14-4EC5-98C7-80B5FD479447}"/>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081" name="Line 5016">
              <a:extLst>
                <a:ext uri="{FF2B5EF4-FFF2-40B4-BE49-F238E27FC236}">
                  <a16:creationId xmlns:a16="http://schemas.microsoft.com/office/drawing/2014/main" id="{6C03BA33-64C7-4DF7-9006-0C535D74C074}"/>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082" name="Line 5017">
              <a:extLst>
                <a:ext uri="{FF2B5EF4-FFF2-40B4-BE49-F238E27FC236}">
                  <a16:creationId xmlns:a16="http://schemas.microsoft.com/office/drawing/2014/main" id="{365EA785-9B6A-400D-B428-573BDAF6BD46}"/>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083" name="Line 5018">
              <a:extLst>
                <a:ext uri="{FF2B5EF4-FFF2-40B4-BE49-F238E27FC236}">
                  <a16:creationId xmlns:a16="http://schemas.microsoft.com/office/drawing/2014/main" id="{5353CA54-810C-4A48-8E4F-134C94369A2C}"/>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084" name="Line 5019">
              <a:extLst>
                <a:ext uri="{FF2B5EF4-FFF2-40B4-BE49-F238E27FC236}">
                  <a16:creationId xmlns:a16="http://schemas.microsoft.com/office/drawing/2014/main" id="{B7F31025-640B-472A-B671-30B1DF1EEACB}"/>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085" name="Line 5020">
              <a:extLst>
                <a:ext uri="{FF2B5EF4-FFF2-40B4-BE49-F238E27FC236}">
                  <a16:creationId xmlns:a16="http://schemas.microsoft.com/office/drawing/2014/main" id="{B5F90A87-3B63-472D-99E0-52165E8C0062}"/>
                </a:ext>
              </a:extLst>
            </p:cNvPr>
            <p:cNvSpPr>
              <a:spLocks noChangeShapeType="1"/>
            </p:cNvSpPr>
            <p:nvPr/>
          </p:nvSpPr>
          <p:spPr bwMode="auto">
            <a:xfrm flipV="1">
              <a:off x="1801" y="1558"/>
              <a:ext cx="0" cy="9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086" name="Rectangle 5021">
              <a:extLst>
                <a:ext uri="{FF2B5EF4-FFF2-40B4-BE49-F238E27FC236}">
                  <a16:creationId xmlns:a16="http://schemas.microsoft.com/office/drawing/2014/main" id="{0AC49BE9-A965-46A7-88FA-014A99460AC1}"/>
                </a:ext>
              </a:extLst>
            </p:cNvPr>
            <p:cNvSpPr>
              <a:spLocks noChangeArrowheads="1"/>
            </p:cNvSpPr>
            <p:nvPr/>
          </p:nvSpPr>
          <p:spPr bwMode="auto">
            <a:xfrm>
              <a:off x="1608" y="1523"/>
              <a:ext cx="388"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7087" name="Group 5024">
              <a:extLst>
                <a:ext uri="{FF2B5EF4-FFF2-40B4-BE49-F238E27FC236}">
                  <a16:creationId xmlns:a16="http://schemas.microsoft.com/office/drawing/2014/main" id="{BD46B750-355B-4688-99B0-F188A2CABB8D}"/>
                </a:ext>
              </a:extLst>
            </p:cNvPr>
            <p:cNvGrpSpPr>
              <a:grpSpLocks/>
            </p:cNvGrpSpPr>
            <p:nvPr/>
          </p:nvGrpSpPr>
          <p:grpSpPr bwMode="auto">
            <a:xfrm>
              <a:off x="790" y="1805"/>
              <a:ext cx="385" cy="259"/>
              <a:chOff x="790" y="1805"/>
              <a:chExt cx="385" cy="259"/>
            </a:xfrm>
          </p:grpSpPr>
          <p:sp>
            <p:nvSpPr>
              <p:cNvPr id="7328" name="Rectangle 5022">
                <a:extLst>
                  <a:ext uri="{FF2B5EF4-FFF2-40B4-BE49-F238E27FC236}">
                    <a16:creationId xmlns:a16="http://schemas.microsoft.com/office/drawing/2014/main" id="{46BC445D-4DDC-484D-96E4-3449801CCFB0}"/>
                  </a:ext>
                </a:extLst>
              </p:cNvPr>
              <p:cNvSpPr>
                <a:spLocks noChangeArrowheads="1"/>
              </p:cNvSpPr>
              <p:nvPr/>
            </p:nvSpPr>
            <p:spPr bwMode="auto">
              <a:xfrm>
                <a:off x="790" y="1805"/>
                <a:ext cx="385" cy="25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329" name="Rectangle 5023">
                <a:extLst>
                  <a:ext uri="{FF2B5EF4-FFF2-40B4-BE49-F238E27FC236}">
                    <a16:creationId xmlns:a16="http://schemas.microsoft.com/office/drawing/2014/main" id="{43372855-4516-40BB-BD71-C8CE67ECEA78}"/>
                  </a:ext>
                </a:extLst>
              </p:cNvPr>
              <p:cNvSpPr>
                <a:spLocks noChangeArrowheads="1"/>
              </p:cNvSpPr>
              <p:nvPr/>
            </p:nvSpPr>
            <p:spPr bwMode="auto">
              <a:xfrm>
                <a:off x="790" y="1805"/>
                <a:ext cx="385" cy="259"/>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7088" name="Group 5027">
              <a:extLst>
                <a:ext uri="{FF2B5EF4-FFF2-40B4-BE49-F238E27FC236}">
                  <a16:creationId xmlns:a16="http://schemas.microsoft.com/office/drawing/2014/main" id="{02BFC13E-219B-4FB3-A48A-F818D1A2CEA5}"/>
                </a:ext>
              </a:extLst>
            </p:cNvPr>
            <p:cNvGrpSpPr>
              <a:grpSpLocks/>
            </p:cNvGrpSpPr>
            <p:nvPr/>
          </p:nvGrpSpPr>
          <p:grpSpPr bwMode="auto">
            <a:xfrm>
              <a:off x="983" y="1841"/>
              <a:ext cx="9" cy="92"/>
              <a:chOff x="983" y="1841"/>
              <a:chExt cx="9" cy="92"/>
            </a:xfrm>
          </p:grpSpPr>
          <p:sp>
            <p:nvSpPr>
              <p:cNvPr id="7326" name="Freeform 5025">
                <a:extLst>
                  <a:ext uri="{FF2B5EF4-FFF2-40B4-BE49-F238E27FC236}">
                    <a16:creationId xmlns:a16="http://schemas.microsoft.com/office/drawing/2014/main" id="{BC5CFC58-A144-44C8-8C8D-74CB06266E4C}"/>
                  </a:ext>
                </a:extLst>
              </p:cNvPr>
              <p:cNvSpPr>
                <a:spLocks/>
              </p:cNvSpPr>
              <p:nvPr/>
            </p:nvSpPr>
            <p:spPr bwMode="auto">
              <a:xfrm>
                <a:off x="983" y="1841"/>
                <a:ext cx="9" cy="92"/>
              </a:xfrm>
              <a:custGeom>
                <a:avLst/>
                <a:gdLst>
                  <a:gd name="T0" fmla="*/ 9 w 61"/>
                  <a:gd name="T1" fmla="*/ 0 h 600"/>
                  <a:gd name="T2" fmla="*/ 0 w 61"/>
                  <a:gd name="T3" fmla="*/ 0 h 600"/>
                  <a:gd name="T4" fmla="*/ 0 w 61"/>
                  <a:gd name="T5" fmla="*/ 92 h 600"/>
                  <a:gd name="T6" fmla="*/ 9 w 61"/>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1" h="600">
                    <a:moveTo>
                      <a:pt x="61" y="0"/>
                    </a:moveTo>
                    <a:cubicBezTo>
                      <a:pt x="46" y="0"/>
                      <a:pt x="16" y="0"/>
                      <a:pt x="0" y="0"/>
                    </a:cubicBezTo>
                    <a:lnTo>
                      <a:pt x="0" y="600"/>
                    </a:lnTo>
                    <a:lnTo>
                      <a:pt x="61" y="0"/>
                    </a:lnTo>
                    <a:close/>
                  </a:path>
                </a:pathLst>
              </a:custGeom>
              <a:solidFill>
                <a:srgbClr val="808080"/>
              </a:solidFill>
              <a:ln w="0">
                <a:solidFill>
                  <a:srgbClr val="000000"/>
                </a:solidFill>
                <a:prstDash val="solid"/>
                <a:round/>
                <a:headEnd/>
                <a:tailEnd/>
              </a:ln>
            </p:spPr>
            <p:txBody>
              <a:bodyPr/>
              <a:lstStyle/>
              <a:p>
                <a:endParaRPr lang="en-GB"/>
              </a:p>
            </p:txBody>
          </p:sp>
          <p:sp>
            <p:nvSpPr>
              <p:cNvPr id="7327" name="Freeform 5026">
                <a:extLst>
                  <a:ext uri="{FF2B5EF4-FFF2-40B4-BE49-F238E27FC236}">
                    <a16:creationId xmlns:a16="http://schemas.microsoft.com/office/drawing/2014/main" id="{7CD79D39-B83F-47C4-A74F-3037E75B2662}"/>
                  </a:ext>
                </a:extLst>
              </p:cNvPr>
              <p:cNvSpPr>
                <a:spLocks/>
              </p:cNvSpPr>
              <p:nvPr/>
            </p:nvSpPr>
            <p:spPr bwMode="auto">
              <a:xfrm>
                <a:off x="983" y="1841"/>
                <a:ext cx="9" cy="92"/>
              </a:xfrm>
              <a:custGeom>
                <a:avLst/>
                <a:gdLst>
                  <a:gd name="T0" fmla="*/ 9 w 61"/>
                  <a:gd name="T1" fmla="*/ 0 h 600"/>
                  <a:gd name="T2" fmla="*/ 0 w 61"/>
                  <a:gd name="T3" fmla="*/ 0 h 600"/>
                  <a:gd name="T4" fmla="*/ 0 w 61"/>
                  <a:gd name="T5" fmla="*/ 92 h 600"/>
                  <a:gd name="T6" fmla="*/ 9 w 61"/>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1" h="600">
                    <a:moveTo>
                      <a:pt x="61" y="0"/>
                    </a:moveTo>
                    <a:cubicBezTo>
                      <a:pt x="46" y="0"/>
                      <a:pt x="16" y="0"/>
                      <a:pt x="0" y="0"/>
                    </a:cubicBezTo>
                    <a:lnTo>
                      <a:pt x="0" y="600"/>
                    </a:lnTo>
                    <a:lnTo>
                      <a:pt x="61"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7089" name="Group 5030">
              <a:extLst>
                <a:ext uri="{FF2B5EF4-FFF2-40B4-BE49-F238E27FC236}">
                  <a16:creationId xmlns:a16="http://schemas.microsoft.com/office/drawing/2014/main" id="{5C4E333C-F658-4DA7-948B-A3F6D28863B3}"/>
                </a:ext>
              </a:extLst>
            </p:cNvPr>
            <p:cNvGrpSpPr>
              <a:grpSpLocks/>
            </p:cNvGrpSpPr>
            <p:nvPr/>
          </p:nvGrpSpPr>
          <p:grpSpPr bwMode="auto">
            <a:xfrm>
              <a:off x="983" y="1841"/>
              <a:ext cx="33" cy="92"/>
              <a:chOff x="983" y="1841"/>
              <a:chExt cx="33" cy="92"/>
            </a:xfrm>
          </p:grpSpPr>
          <p:sp>
            <p:nvSpPr>
              <p:cNvPr id="7324" name="Freeform 5028">
                <a:extLst>
                  <a:ext uri="{FF2B5EF4-FFF2-40B4-BE49-F238E27FC236}">
                    <a16:creationId xmlns:a16="http://schemas.microsoft.com/office/drawing/2014/main" id="{12C1041F-71FC-4150-AC61-8EEBDD7394A7}"/>
                  </a:ext>
                </a:extLst>
              </p:cNvPr>
              <p:cNvSpPr>
                <a:spLocks/>
              </p:cNvSpPr>
              <p:nvPr/>
            </p:nvSpPr>
            <p:spPr bwMode="auto">
              <a:xfrm>
                <a:off x="983" y="1841"/>
                <a:ext cx="33" cy="92"/>
              </a:xfrm>
              <a:custGeom>
                <a:avLst/>
                <a:gdLst>
                  <a:gd name="T0" fmla="*/ 33 w 217"/>
                  <a:gd name="T1" fmla="*/ 5 h 600"/>
                  <a:gd name="T2" fmla="*/ 9 w 217"/>
                  <a:gd name="T3" fmla="*/ 0 h 600"/>
                  <a:gd name="T4" fmla="*/ 0 w 217"/>
                  <a:gd name="T5" fmla="*/ 92 h 600"/>
                  <a:gd name="T6" fmla="*/ 33 w 217"/>
                  <a:gd name="T7" fmla="*/ 5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7" h="600">
                    <a:moveTo>
                      <a:pt x="217" y="31"/>
                    </a:moveTo>
                    <a:cubicBezTo>
                      <a:pt x="171" y="16"/>
                      <a:pt x="124" y="0"/>
                      <a:pt x="62" y="0"/>
                    </a:cubicBezTo>
                    <a:lnTo>
                      <a:pt x="0" y="600"/>
                    </a:lnTo>
                    <a:lnTo>
                      <a:pt x="217" y="31"/>
                    </a:lnTo>
                    <a:close/>
                  </a:path>
                </a:pathLst>
              </a:custGeom>
              <a:solidFill>
                <a:srgbClr val="C0C0C0"/>
              </a:solidFill>
              <a:ln w="0">
                <a:solidFill>
                  <a:srgbClr val="000000"/>
                </a:solidFill>
                <a:prstDash val="solid"/>
                <a:round/>
                <a:headEnd/>
                <a:tailEnd/>
              </a:ln>
            </p:spPr>
            <p:txBody>
              <a:bodyPr/>
              <a:lstStyle/>
              <a:p>
                <a:endParaRPr lang="en-GB"/>
              </a:p>
            </p:txBody>
          </p:sp>
          <p:sp>
            <p:nvSpPr>
              <p:cNvPr id="7325" name="Freeform 5029">
                <a:extLst>
                  <a:ext uri="{FF2B5EF4-FFF2-40B4-BE49-F238E27FC236}">
                    <a16:creationId xmlns:a16="http://schemas.microsoft.com/office/drawing/2014/main" id="{48D62872-B48D-474E-A4B1-0A5DE6B778FF}"/>
                  </a:ext>
                </a:extLst>
              </p:cNvPr>
              <p:cNvSpPr>
                <a:spLocks/>
              </p:cNvSpPr>
              <p:nvPr/>
            </p:nvSpPr>
            <p:spPr bwMode="auto">
              <a:xfrm>
                <a:off x="983" y="1841"/>
                <a:ext cx="33" cy="92"/>
              </a:xfrm>
              <a:custGeom>
                <a:avLst/>
                <a:gdLst>
                  <a:gd name="T0" fmla="*/ 33 w 217"/>
                  <a:gd name="T1" fmla="*/ 5 h 600"/>
                  <a:gd name="T2" fmla="*/ 9 w 217"/>
                  <a:gd name="T3" fmla="*/ 0 h 600"/>
                  <a:gd name="T4" fmla="*/ 0 w 217"/>
                  <a:gd name="T5" fmla="*/ 92 h 600"/>
                  <a:gd name="T6" fmla="*/ 33 w 217"/>
                  <a:gd name="T7" fmla="*/ 5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7" h="600">
                    <a:moveTo>
                      <a:pt x="217" y="31"/>
                    </a:moveTo>
                    <a:cubicBezTo>
                      <a:pt x="171" y="16"/>
                      <a:pt x="124" y="0"/>
                      <a:pt x="62" y="0"/>
                    </a:cubicBezTo>
                    <a:lnTo>
                      <a:pt x="0" y="600"/>
                    </a:lnTo>
                    <a:lnTo>
                      <a:pt x="217" y="31"/>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7090" name="Group 5033">
              <a:extLst>
                <a:ext uri="{FF2B5EF4-FFF2-40B4-BE49-F238E27FC236}">
                  <a16:creationId xmlns:a16="http://schemas.microsoft.com/office/drawing/2014/main" id="{66E509EA-96FF-4443-921F-A25B3649468B}"/>
                </a:ext>
              </a:extLst>
            </p:cNvPr>
            <p:cNvGrpSpPr>
              <a:grpSpLocks/>
            </p:cNvGrpSpPr>
            <p:nvPr/>
          </p:nvGrpSpPr>
          <p:grpSpPr bwMode="auto">
            <a:xfrm>
              <a:off x="983" y="1845"/>
              <a:ext cx="57" cy="88"/>
              <a:chOff x="983" y="1845"/>
              <a:chExt cx="57" cy="88"/>
            </a:xfrm>
          </p:grpSpPr>
          <p:sp>
            <p:nvSpPr>
              <p:cNvPr id="7322" name="Freeform 5031">
                <a:extLst>
                  <a:ext uri="{FF2B5EF4-FFF2-40B4-BE49-F238E27FC236}">
                    <a16:creationId xmlns:a16="http://schemas.microsoft.com/office/drawing/2014/main" id="{9B901410-926A-440F-8B38-124F6E60AF84}"/>
                  </a:ext>
                </a:extLst>
              </p:cNvPr>
              <p:cNvSpPr>
                <a:spLocks/>
              </p:cNvSpPr>
              <p:nvPr/>
            </p:nvSpPr>
            <p:spPr bwMode="auto">
              <a:xfrm>
                <a:off x="983" y="1845"/>
                <a:ext cx="57" cy="88"/>
              </a:xfrm>
              <a:custGeom>
                <a:avLst/>
                <a:gdLst>
                  <a:gd name="T0" fmla="*/ 57 w 367"/>
                  <a:gd name="T1" fmla="*/ 17 h 572"/>
                  <a:gd name="T2" fmla="*/ 33 w 367"/>
                  <a:gd name="T3" fmla="*/ 0 h 572"/>
                  <a:gd name="T4" fmla="*/ 0 w 367"/>
                  <a:gd name="T5" fmla="*/ 88 h 572"/>
                  <a:gd name="T6" fmla="*/ 57 w 367"/>
                  <a:gd name="T7" fmla="*/ 17 h 5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67" h="572">
                    <a:moveTo>
                      <a:pt x="367" y="108"/>
                    </a:moveTo>
                    <a:cubicBezTo>
                      <a:pt x="321" y="62"/>
                      <a:pt x="275" y="31"/>
                      <a:pt x="214" y="0"/>
                    </a:cubicBezTo>
                    <a:lnTo>
                      <a:pt x="0" y="572"/>
                    </a:lnTo>
                    <a:lnTo>
                      <a:pt x="367" y="108"/>
                    </a:lnTo>
                    <a:close/>
                  </a:path>
                </a:pathLst>
              </a:custGeom>
              <a:solidFill>
                <a:srgbClr val="000000"/>
              </a:solidFill>
              <a:ln w="0">
                <a:solidFill>
                  <a:srgbClr val="000000"/>
                </a:solidFill>
                <a:prstDash val="solid"/>
                <a:round/>
                <a:headEnd/>
                <a:tailEnd/>
              </a:ln>
            </p:spPr>
            <p:txBody>
              <a:bodyPr/>
              <a:lstStyle/>
              <a:p>
                <a:endParaRPr lang="en-GB"/>
              </a:p>
            </p:txBody>
          </p:sp>
          <p:sp>
            <p:nvSpPr>
              <p:cNvPr id="7323" name="Freeform 5032">
                <a:extLst>
                  <a:ext uri="{FF2B5EF4-FFF2-40B4-BE49-F238E27FC236}">
                    <a16:creationId xmlns:a16="http://schemas.microsoft.com/office/drawing/2014/main" id="{59C5C5A1-E22B-49BE-8069-970A8746CB1D}"/>
                  </a:ext>
                </a:extLst>
              </p:cNvPr>
              <p:cNvSpPr>
                <a:spLocks/>
              </p:cNvSpPr>
              <p:nvPr/>
            </p:nvSpPr>
            <p:spPr bwMode="auto">
              <a:xfrm>
                <a:off x="983" y="1845"/>
                <a:ext cx="57" cy="88"/>
              </a:xfrm>
              <a:custGeom>
                <a:avLst/>
                <a:gdLst>
                  <a:gd name="T0" fmla="*/ 57 w 367"/>
                  <a:gd name="T1" fmla="*/ 17 h 572"/>
                  <a:gd name="T2" fmla="*/ 33 w 367"/>
                  <a:gd name="T3" fmla="*/ 0 h 572"/>
                  <a:gd name="T4" fmla="*/ 0 w 367"/>
                  <a:gd name="T5" fmla="*/ 88 h 572"/>
                  <a:gd name="T6" fmla="*/ 57 w 367"/>
                  <a:gd name="T7" fmla="*/ 17 h 5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67" h="572">
                    <a:moveTo>
                      <a:pt x="367" y="108"/>
                    </a:moveTo>
                    <a:cubicBezTo>
                      <a:pt x="321" y="62"/>
                      <a:pt x="275" y="31"/>
                      <a:pt x="214" y="0"/>
                    </a:cubicBezTo>
                    <a:lnTo>
                      <a:pt x="0" y="572"/>
                    </a:lnTo>
                    <a:lnTo>
                      <a:pt x="367" y="108"/>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7091" name="Group 5036">
              <a:extLst>
                <a:ext uri="{FF2B5EF4-FFF2-40B4-BE49-F238E27FC236}">
                  <a16:creationId xmlns:a16="http://schemas.microsoft.com/office/drawing/2014/main" id="{06E6FBFF-4BDC-4585-994A-2914F0D61FBA}"/>
                </a:ext>
              </a:extLst>
            </p:cNvPr>
            <p:cNvGrpSpPr>
              <a:grpSpLocks/>
            </p:cNvGrpSpPr>
            <p:nvPr/>
          </p:nvGrpSpPr>
          <p:grpSpPr bwMode="auto">
            <a:xfrm>
              <a:off x="890" y="1841"/>
              <a:ext cx="185" cy="185"/>
              <a:chOff x="890" y="1841"/>
              <a:chExt cx="185" cy="185"/>
            </a:xfrm>
          </p:grpSpPr>
          <p:sp>
            <p:nvSpPr>
              <p:cNvPr id="7320" name="Freeform 5034">
                <a:extLst>
                  <a:ext uri="{FF2B5EF4-FFF2-40B4-BE49-F238E27FC236}">
                    <a16:creationId xmlns:a16="http://schemas.microsoft.com/office/drawing/2014/main" id="{AF1984AB-514F-4B0E-AA12-85D601E5D60B}"/>
                  </a:ext>
                </a:extLst>
              </p:cNvPr>
              <p:cNvSpPr>
                <a:spLocks/>
              </p:cNvSpPr>
              <p:nvPr/>
            </p:nvSpPr>
            <p:spPr bwMode="auto">
              <a:xfrm>
                <a:off x="890" y="1841"/>
                <a:ext cx="185" cy="185"/>
              </a:xfrm>
              <a:custGeom>
                <a:avLst/>
                <a:gdLst>
                  <a:gd name="T0" fmla="*/ 90 w 1205"/>
                  <a:gd name="T1" fmla="*/ 0 h 1200"/>
                  <a:gd name="T2" fmla="*/ 0 w 1205"/>
                  <a:gd name="T3" fmla="*/ 90 h 1200"/>
                  <a:gd name="T4" fmla="*/ 93 w 1205"/>
                  <a:gd name="T5" fmla="*/ 185 h 1200"/>
                  <a:gd name="T6" fmla="*/ 185 w 1205"/>
                  <a:gd name="T7" fmla="*/ 93 h 1200"/>
                  <a:gd name="T8" fmla="*/ 150 w 1205"/>
                  <a:gd name="T9" fmla="*/ 21 h 1200"/>
                  <a:gd name="T10" fmla="*/ 93 w 1205"/>
                  <a:gd name="T11" fmla="*/ 93 h 1200"/>
                  <a:gd name="T12" fmla="*/ 90 w 1205"/>
                  <a:gd name="T13" fmla="*/ 0 h 12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5" h="1200">
                    <a:moveTo>
                      <a:pt x="587" y="0"/>
                    </a:moveTo>
                    <a:cubicBezTo>
                      <a:pt x="263" y="0"/>
                      <a:pt x="0" y="262"/>
                      <a:pt x="0" y="585"/>
                    </a:cubicBezTo>
                    <a:cubicBezTo>
                      <a:pt x="0" y="923"/>
                      <a:pt x="263" y="1200"/>
                      <a:pt x="603" y="1200"/>
                    </a:cubicBezTo>
                    <a:cubicBezTo>
                      <a:pt x="927" y="1200"/>
                      <a:pt x="1205" y="923"/>
                      <a:pt x="1205" y="600"/>
                    </a:cubicBezTo>
                    <a:cubicBezTo>
                      <a:pt x="1190" y="416"/>
                      <a:pt x="1113" y="246"/>
                      <a:pt x="974" y="139"/>
                    </a:cubicBezTo>
                    <a:lnTo>
                      <a:pt x="603" y="600"/>
                    </a:lnTo>
                    <a:lnTo>
                      <a:pt x="587" y="0"/>
                    </a:lnTo>
                    <a:close/>
                  </a:path>
                </a:pathLst>
              </a:custGeom>
              <a:solidFill>
                <a:srgbClr val="FFFFFF"/>
              </a:solidFill>
              <a:ln w="0">
                <a:solidFill>
                  <a:srgbClr val="000000"/>
                </a:solidFill>
                <a:prstDash val="solid"/>
                <a:round/>
                <a:headEnd/>
                <a:tailEnd/>
              </a:ln>
            </p:spPr>
            <p:txBody>
              <a:bodyPr/>
              <a:lstStyle/>
              <a:p>
                <a:endParaRPr lang="en-GB"/>
              </a:p>
            </p:txBody>
          </p:sp>
          <p:sp>
            <p:nvSpPr>
              <p:cNvPr id="7321" name="Freeform 5035">
                <a:extLst>
                  <a:ext uri="{FF2B5EF4-FFF2-40B4-BE49-F238E27FC236}">
                    <a16:creationId xmlns:a16="http://schemas.microsoft.com/office/drawing/2014/main" id="{A40A7802-FE80-4A47-88C8-96D5F5E8BB95}"/>
                  </a:ext>
                </a:extLst>
              </p:cNvPr>
              <p:cNvSpPr>
                <a:spLocks/>
              </p:cNvSpPr>
              <p:nvPr/>
            </p:nvSpPr>
            <p:spPr bwMode="auto">
              <a:xfrm>
                <a:off x="890" y="1841"/>
                <a:ext cx="185" cy="185"/>
              </a:xfrm>
              <a:custGeom>
                <a:avLst/>
                <a:gdLst>
                  <a:gd name="T0" fmla="*/ 90 w 1205"/>
                  <a:gd name="T1" fmla="*/ 0 h 1200"/>
                  <a:gd name="T2" fmla="*/ 0 w 1205"/>
                  <a:gd name="T3" fmla="*/ 90 h 1200"/>
                  <a:gd name="T4" fmla="*/ 93 w 1205"/>
                  <a:gd name="T5" fmla="*/ 185 h 1200"/>
                  <a:gd name="T6" fmla="*/ 185 w 1205"/>
                  <a:gd name="T7" fmla="*/ 93 h 1200"/>
                  <a:gd name="T8" fmla="*/ 150 w 1205"/>
                  <a:gd name="T9" fmla="*/ 21 h 1200"/>
                  <a:gd name="T10" fmla="*/ 93 w 1205"/>
                  <a:gd name="T11" fmla="*/ 93 h 1200"/>
                  <a:gd name="T12" fmla="*/ 90 w 1205"/>
                  <a:gd name="T13" fmla="*/ 0 h 12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5" h="1200">
                    <a:moveTo>
                      <a:pt x="587" y="0"/>
                    </a:moveTo>
                    <a:cubicBezTo>
                      <a:pt x="263" y="0"/>
                      <a:pt x="0" y="262"/>
                      <a:pt x="0" y="585"/>
                    </a:cubicBezTo>
                    <a:cubicBezTo>
                      <a:pt x="0" y="923"/>
                      <a:pt x="263" y="1200"/>
                      <a:pt x="603" y="1200"/>
                    </a:cubicBezTo>
                    <a:cubicBezTo>
                      <a:pt x="927" y="1200"/>
                      <a:pt x="1205" y="923"/>
                      <a:pt x="1205" y="600"/>
                    </a:cubicBezTo>
                    <a:cubicBezTo>
                      <a:pt x="1190" y="416"/>
                      <a:pt x="1113" y="246"/>
                      <a:pt x="974" y="139"/>
                    </a:cubicBezTo>
                    <a:lnTo>
                      <a:pt x="603" y="600"/>
                    </a:lnTo>
                    <a:lnTo>
                      <a:pt x="587"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7092" name="Line 5037">
              <a:extLst>
                <a:ext uri="{FF2B5EF4-FFF2-40B4-BE49-F238E27FC236}">
                  <a16:creationId xmlns:a16="http://schemas.microsoft.com/office/drawing/2014/main" id="{287F2B2C-C5C8-4D02-83C7-2833E108DA90}"/>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093" name="Line 5038">
              <a:extLst>
                <a:ext uri="{FF2B5EF4-FFF2-40B4-BE49-F238E27FC236}">
                  <a16:creationId xmlns:a16="http://schemas.microsoft.com/office/drawing/2014/main" id="{0FB169DF-DC72-417C-86EE-45611098E805}"/>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094" name="Line 5039">
              <a:extLst>
                <a:ext uri="{FF2B5EF4-FFF2-40B4-BE49-F238E27FC236}">
                  <a16:creationId xmlns:a16="http://schemas.microsoft.com/office/drawing/2014/main" id="{86F57280-5186-4F9F-A48F-76AD3AD01863}"/>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095" name="Line 5040">
              <a:extLst>
                <a:ext uri="{FF2B5EF4-FFF2-40B4-BE49-F238E27FC236}">
                  <a16:creationId xmlns:a16="http://schemas.microsoft.com/office/drawing/2014/main" id="{9A481BCE-A4DB-4BB4-AB09-9E69815CC457}"/>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096" name="Line 5041">
              <a:extLst>
                <a:ext uri="{FF2B5EF4-FFF2-40B4-BE49-F238E27FC236}">
                  <a16:creationId xmlns:a16="http://schemas.microsoft.com/office/drawing/2014/main" id="{F434CDD9-4B74-4636-BB21-3AB33A457B89}"/>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097" name="Line 5042">
              <a:extLst>
                <a:ext uri="{FF2B5EF4-FFF2-40B4-BE49-F238E27FC236}">
                  <a16:creationId xmlns:a16="http://schemas.microsoft.com/office/drawing/2014/main" id="{E716131D-C4E1-4BD5-B146-1A54D172EE27}"/>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098" name="Line 5043">
              <a:extLst>
                <a:ext uri="{FF2B5EF4-FFF2-40B4-BE49-F238E27FC236}">
                  <a16:creationId xmlns:a16="http://schemas.microsoft.com/office/drawing/2014/main" id="{4E21D654-38CB-4BCE-AF8A-723FF21DD0DC}"/>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099" name="Line 5044">
              <a:extLst>
                <a:ext uri="{FF2B5EF4-FFF2-40B4-BE49-F238E27FC236}">
                  <a16:creationId xmlns:a16="http://schemas.microsoft.com/office/drawing/2014/main" id="{E06AE607-B53C-422F-AE7E-10974FFAEE5A}"/>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00" name="Line 5045">
              <a:extLst>
                <a:ext uri="{FF2B5EF4-FFF2-40B4-BE49-F238E27FC236}">
                  <a16:creationId xmlns:a16="http://schemas.microsoft.com/office/drawing/2014/main" id="{4760C7BD-9248-4D87-9DA2-87D83011F7CC}"/>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01" name="Line 5046">
              <a:extLst>
                <a:ext uri="{FF2B5EF4-FFF2-40B4-BE49-F238E27FC236}">
                  <a16:creationId xmlns:a16="http://schemas.microsoft.com/office/drawing/2014/main" id="{F0E3A91C-C134-430B-A0AF-23D6C43E7438}"/>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02" name="Line 5047">
              <a:extLst>
                <a:ext uri="{FF2B5EF4-FFF2-40B4-BE49-F238E27FC236}">
                  <a16:creationId xmlns:a16="http://schemas.microsoft.com/office/drawing/2014/main" id="{8870BF5C-B066-4055-9471-427E28CB50A6}"/>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03" name="Line 5048">
              <a:extLst>
                <a:ext uri="{FF2B5EF4-FFF2-40B4-BE49-F238E27FC236}">
                  <a16:creationId xmlns:a16="http://schemas.microsoft.com/office/drawing/2014/main" id="{8945BDBE-BC0F-442D-99C2-F60221F339AE}"/>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04" name="Line 5049">
              <a:extLst>
                <a:ext uri="{FF2B5EF4-FFF2-40B4-BE49-F238E27FC236}">
                  <a16:creationId xmlns:a16="http://schemas.microsoft.com/office/drawing/2014/main" id="{BBC2CE4A-D41B-4F21-97BF-535D7A742F23}"/>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05" name="Line 5050">
              <a:extLst>
                <a:ext uri="{FF2B5EF4-FFF2-40B4-BE49-F238E27FC236}">
                  <a16:creationId xmlns:a16="http://schemas.microsoft.com/office/drawing/2014/main" id="{3042D28D-8567-4C85-84FA-1ACDEADC41B7}"/>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06" name="Line 5051">
              <a:extLst>
                <a:ext uri="{FF2B5EF4-FFF2-40B4-BE49-F238E27FC236}">
                  <a16:creationId xmlns:a16="http://schemas.microsoft.com/office/drawing/2014/main" id="{46436985-8FB3-4CB4-A7AE-6CAD3DBA9AC1}"/>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07" name="Line 5052">
              <a:extLst>
                <a:ext uri="{FF2B5EF4-FFF2-40B4-BE49-F238E27FC236}">
                  <a16:creationId xmlns:a16="http://schemas.microsoft.com/office/drawing/2014/main" id="{23721668-8E77-4C22-BA54-22B20D75DD9E}"/>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08" name="Line 5053">
              <a:extLst>
                <a:ext uri="{FF2B5EF4-FFF2-40B4-BE49-F238E27FC236}">
                  <a16:creationId xmlns:a16="http://schemas.microsoft.com/office/drawing/2014/main" id="{973154BC-D0C0-492A-98CA-C8F989D54779}"/>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09" name="Line 5054">
              <a:extLst>
                <a:ext uri="{FF2B5EF4-FFF2-40B4-BE49-F238E27FC236}">
                  <a16:creationId xmlns:a16="http://schemas.microsoft.com/office/drawing/2014/main" id="{AA015F91-00E5-48FF-9494-CB91D911A56B}"/>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10" name="Line 5055">
              <a:extLst>
                <a:ext uri="{FF2B5EF4-FFF2-40B4-BE49-F238E27FC236}">
                  <a16:creationId xmlns:a16="http://schemas.microsoft.com/office/drawing/2014/main" id="{AFBCEA69-6FE7-4430-AF5B-18DFC07EFCA0}"/>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11" name="Line 5056">
              <a:extLst>
                <a:ext uri="{FF2B5EF4-FFF2-40B4-BE49-F238E27FC236}">
                  <a16:creationId xmlns:a16="http://schemas.microsoft.com/office/drawing/2014/main" id="{D862F2D4-6A4D-4672-A3D8-D2FE66439EEE}"/>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12" name="Line 5057">
              <a:extLst>
                <a:ext uri="{FF2B5EF4-FFF2-40B4-BE49-F238E27FC236}">
                  <a16:creationId xmlns:a16="http://schemas.microsoft.com/office/drawing/2014/main" id="{978864CA-5D19-4F6F-9796-89C886A42FD3}"/>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13" name="Line 5058">
              <a:extLst>
                <a:ext uri="{FF2B5EF4-FFF2-40B4-BE49-F238E27FC236}">
                  <a16:creationId xmlns:a16="http://schemas.microsoft.com/office/drawing/2014/main" id="{6B034991-CD83-4CF6-B141-E6F697EF26CD}"/>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14" name="Line 5059">
              <a:extLst>
                <a:ext uri="{FF2B5EF4-FFF2-40B4-BE49-F238E27FC236}">
                  <a16:creationId xmlns:a16="http://schemas.microsoft.com/office/drawing/2014/main" id="{5BF116EF-1663-4DB7-91D6-51A83D8DC933}"/>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15" name="Line 5060">
              <a:extLst>
                <a:ext uri="{FF2B5EF4-FFF2-40B4-BE49-F238E27FC236}">
                  <a16:creationId xmlns:a16="http://schemas.microsoft.com/office/drawing/2014/main" id="{043F992D-6B89-41F2-88CB-2FDB4D06EC08}"/>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16" name="Line 5061">
              <a:extLst>
                <a:ext uri="{FF2B5EF4-FFF2-40B4-BE49-F238E27FC236}">
                  <a16:creationId xmlns:a16="http://schemas.microsoft.com/office/drawing/2014/main" id="{1F2B84B3-B3E2-4E60-9D71-D1F6B0C08CD0}"/>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17" name="Line 5062">
              <a:extLst>
                <a:ext uri="{FF2B5EF4-FFF2-40B4-BE49-F238E27FC236}">
                  <a16:creationId xmlns:a16="http://schemas.microsoft.com/office/drawing/2014/main" id="{BB081C24-969A-4B2C-95C6-D4B00FAA1769}"/>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18" name="Line 5063">
              <a:extLst>
                <a:ext uri="{FF2B5EF4-FFF2-40B4-BE49-F238E27FC236}">
                  <a16:creationId xmlns:a16="http://schemas.microsoft.com/office/drawing/2014/main" id="{4EF166F8-2C10-48F6-B6E6-A6EF0B17BB3D}"/>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19" name="Line 5064">
              <a:extLst>
                <a:ext uri="{FF2B5EF4-FFF2-40B4-BE49-F238E27FC236}">
                  <a16:creationId xmlns:a16="http://schemas.microsoft.com/office/drawing/2014/main" id="{09BA8049-921A-47C1-907B-ABF862EDBCC0}"/>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20" name="Line 5065">
              <a:extLst>
                <a:ext uri="{FF2B5EF4-FFF2-40B4-BE49-F238E27FC236}">
                  <a16:creationId xmlns:a16="http://schemas.microsoft.com/office/drawing/2014/main" id="{3A7F37C2-DA2E-45F4-A457-230D7340FFCD}"/>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21" name="Line 5066">
              <a:extLst>
                <a:ext uri="{FF2B5EF4-FFF2-40B4-BE49-F238E27FC236}">
                  <a16:creationId xmlns:a16="http://schemas.microsoft.com/office/drawing/2014/main" id="{0E860805-795D-42E5-9B9C-F2032BEA046A}"/>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22" name="Line 5067">
              <a:extLst>
                <a:ext uri="{FF2B5EF4-FFF2-40B4-BE49-F238E27FC236}">
                  <a16:creationId xmlns:a16="http://schemas.microsoft.com/office/drawing/2014/main" id="{C1C4B65A-AEAD-43B0-B088-C37FE7AFAC15}"/>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23" name="Line 5068">
              <a:extLst>
                <a:ext uri="{FF2B5EF4-FFF2-40B4-BE49-F238E27FC236}">
                  <a16:creationId xmlns:a16="http://schemas.microsoft.com/office/drawing/2014/main" id="{C0005873-884E-49E5-910E-1722C714ED76}"/>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24" name="Line 5069">
              <a:extLst>
                <a:ext uri="{FF2B5EF4-FFF2-40B4-BE49-F238E27FC236}">
                  <a16:creationId xmlns:a16="http://schemas.microsoft.com/office/drawing/2014/main" id="{4B8EE8EB-A338-41C2-9A06-AEEACA59FA8D}"/>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25" name="Line 5070">
              <a:extLst>
                <a:ext uri="{FF2B5EF4-FFF2-40B4-BE49-F238E27FC236}">
                  <a16:creationId xmlns:a16="http://schemas.microsoft.com/office/drawing/2014/main" id="{B6ABCC1D-C372-4049-B438-0BC1B383AF0F}"/>
                </a:ext>
              </a:extLst>
            </p:cNvPr>
            <p:cNvSpPr>
              <a:spLocks noChangeShapeType="1"/>
            </p:cNvSpPr>
            <p:nvPr/>
          </p:nvSpPr>
          <p:spPr bwMode="auto">
            <a:xfrm flipV="1">
              <a:off x="983"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26" name="Rectangle 5071">
              <a:extLst>
                <a:ext uri="{FF2B5EF4-FFF2-40B4-BE49-F238E27FC236}">
                  <a16:creationId xmlns:a16="http://schemas.microsoft.com/office/drawing/2014/main" id="{8B40333E-EB11-4C0D-82F3-83C792438C40}"/>
                </a:ext>
              </a:extLst>
            </p:cNvPr>
            <p:cNvSpPr>
              <a:spLocks noChangeArrowheads="1"/>
            </p:cNvSpPr>
            <p:nvPr/>
          </p:nvSpPr>
          <p:spPr bwMode="auto">
            <a:xfrm>
              <a:off x="790" y="1805"/>
              <a:ext cx="385" cy="259"/>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7127" name="Group 5074">
              <a:extLst>
                <a:ext uri="{FF2B5EF4-FFF2-40B4-BE49-F238E27FC236}">
                  <a16:creationId xmlns:a16="http://schemas.microsoft.com/office/drawing/2014/main" id="{A9D9377F-0EAB-4CB7-877C-420B438C69FC}"/>
                </a:ext>
              </a:extLst>
            </p:cNvPr>
            <p:cNvGrpSpPr>
              <a:grpSpLocks/>
            </p:cNvGrpSpPr>
            <p:nvPr/>
          </p:nvGrpSpPr>
          <p:grpSpPr bwMode="auto">
            <a:xfrm>
              <a:off x="1197" y="1805"/>
              <a:ext cx="388" cy="262"/>
              <a:chOff x="1197" y="1805"/>
              <a:chExt cx="388" cy="262"/>
            </a:xfrm>
          </p:grpSpPr>
          <p:sp>
            <p:nvSpPr>
              <p:cNvPr id="7318" name="Rectangle 5072">
                <a:extLst>
                  <a:ext uri="{FF2B5EF4-FFF2-40B4-BE49-F238E27FC236}">
                    <a16:creationId xmlns:a16="http://schemas.microsoft.com/office/drawing/2014/main" id="{8926E93E-0ADD-4EE4-AA05-CCD43AA61500}"/>
                  </a:ext>
                </a:extLst>
              </p:cNvPr>
              <p:cNvSpPr>
                <a:spLocks noChangeArrowheads="1"/>
              </p:cNvSpPr>
              <p:nvPr/>
            </p:nvSpPr>
            <p:spPr bwMode="auto">
              <a:xfrm>
                <a:off x="1197" y="1805"/>
                <a:ext cx="388" cy="2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319" name="Rectangle 5073">
                <a:extLst>
                  <a:ext uri="{FF2B5EF4-FFF2-40B4-BE49-F238E27FC236}">
                    <a16:creationId xmlns:a16="http://schemas.microsoft.com/office/drawing/2014/main" id="{999BF0D1-0B42-40E5-A8C0-4A81181B70CD}"/>
                  </a:ext>
                </a:extLst>
              </p:cNvPr>
              <p:cNvSpPr>
                <a:spLocks noChangeArrowheads="1"/>
              </p:cNvSpPr>
              <p:nvPr/>
            </p:nvSpPr>
            <p:spPr bwMode="auto">
              <a:xfrm>
                <a:off x="1197" y="1805"/>
                <a:ext cx="388" cy="262"/>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7128" name="Group 5077">
              <a:extLst>
                <a:ext uri="{FF2B5EF4-FFF2-40B4-BE49-F238E27FC236}">
                  <a16:creationId xmlns:a16="http://schemas.microsoft.com/office/drawing/2014/main" id="{1CF7FFF7-A816-46C1-991F-5A935698B4E2}"/>
                </a:ext>
              </a:extLst>
            </p:cNvPr>
            <p:cNvGrpSpPr>
              <a:grpSpLocks/>
            </p:cNvGrpSpPr>
            <p:nvPr/>
          </p:nvGrpSpPr>
          <p:grpSpPr bwMode="auto">
            <a:xfrm>
              <a:off x="1389" y="1838"/>
              <a:ext cx="18" cy="95"/>
              <a:chOff x="1389" y="1838"/>
              <a:chExt cx="18" cy="95"/>
            </a:xfrm>
          </p:grpSpPr>
          <p:sp>
            <p:nvSpPr>
              <p:cNvPr id="7316" name="Freeform 5075">
                <a:extLst>
                  <a:ext uri="{FF2B5EF4-FFF2-40B4-BE49-F238E27FC236}">
                    <a16:creationId xmlns:a16="http://schemas.microsoft.com/office/drawing/2014/main" id="{A703A6A7-FA8C-44F8-846B-9057A570967C}"/>
                  </a:ext>
                </a:extLst>
              </p:cNvPr>
              <p:cNvSpPr>
                <a:spLocks/>
              </p:cNvSpPr>
              <p:nvPr/>
            </p:nvSpPr>
            <p:spPr bwMode="auto">
              <a:xfrm>
                <a:off x="1389" y="1838"/>
                <a:ext cx="18" cy="95"/>
              </a:xfrm>
              <a:custGeom>
                <a:avLst/>
                <a:gdLst>
                  <a:gd name="T0" fmla="*/ 18 w 111"/>
                  <a:gd name="T1" fmla="*/ 2 h 617"/>
                  <a:gd name="T2" fmla="*/ 0 w 111"/>
                  <a:gd name="T3" fmla="*/ 2 h 617"/>
                  <a:gd name="T4" fmla="*/ 0 w 111"/>
                  <a:gd name="T5" fmla="*/ 2 h 617"/>
                  <a:gd name="T6" fmla="*/ 0 w 111"/>
                  <a:gd name="T7" fmla="*/ 95 h 617"/>
                  <a:gd name="T8" fmla="*/ 18 w 111"/>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1" h="617">
                    <a:moveTo>
                      <a:pt x="111" y="16"/>
                    </a:moveTo>
                    <a:cubicBezTo>
                      <a:pt x="64" y="16"/>
                      <a:pt x="32" y="16"/>
                      <a:pt x="0" y="16"/>
                    </a:cubicBezTo>
                    <a:cubicBezTo>
                      <a:pt x="0" y="0"/>
                      <a:pt x="0" y="16"/>
                      <a:pt x="0" y="16"/>
                    </a:cubicBezTo>
                    <a:lnTo>
                      <a:pt x="0" y="617"/>
                    </a:lnTo>
                    <a:lnTo>
                      <a:pt x="111" y="16"/>
                    </a:lnTo>
                    <a:close/>
                  </a:path>
                </a:pathLst>
              </a:custGeom>
              <a:solidFill>
                <a:srgbClr val="808080"/>
              </a:solidFill>
              <a:ln w="0">
                <a:solidFill>
                  <a:srgbClr val="000000"/>
                </a:solidFill>
                <a:prstDash val="solid"/>
                <a:round/>
                <a:headEnd/>
                <a:tailEnd/>
              </a:ln>
            </p:spPr>
            <p:txBody>
              <a:bodyPr/>
              <a:lstStyle/>
              <a:p>
                <a:endParaRPr lang="en-GB"/>
              </a:p>
            </p:txBody>
          </p:sp>
          <p:sp>
            <p:nvSpPr>
              <p:cNvPr id="7317" name="Freeform 5076">
                <a:extLst>
                  <a:ext uri="{FF2B5EF4-FFF2-40B4-BE49-F238E27FC236}">
                    <a16:creationId xmlns:a16="http://schemas.microsoft.com/office/drawing/2014/main" id="{D4D561EB-1D2F-4AB2-9AE8-9AFC115573FA}"/>
                  </a:ext>
                </a:extLst>
              </p:cNvPr>
              <p:cNvSpPr>
                <a:spLocks/>
              </p:cNvSpPr>
              <p:nvPr/>
            </p:nvSpPr>
            <p:spPr bwMode="auto">
              <a:xfrm>
                <a:off x="1389" y="1838"/>
                <a:ext cx="18" cy="95"/>
              </a:xfrm>
              <a:custGeom>
                <a:avLst/>
                <a:gdLst>
                  <a:gd name="T0" fmla="*/ 18 w 111"/>
                  <a:gd name="T1" fmla="*/ 2 h 617"/>
                  <a:gd name="T2" fmla="*/ 0 w 111"/>
                  <a:gd name="T3" fmla="*/ 2 h 617"/>
                  <a:gd name="T4" fmla="*/ 0 w 111"/>
                  <a:gd name="T5" fmla="*/ 2 h 617"/>
                  <a:gd name="T6" fmla="*/ 0 w 111"/>
                  <a:gd name="T7" fmla="*/ 95 h 617"/>
                  <a:gd name="T8" fmla="*/ 18 w 111"/>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1" h="617">
                    <a:moveTo>
                      <a:pt x="111" y="16"/>
                    </a:moveTo>
                    <a:cubicBezTo>
                      <a:pt x="64" y="16"/>
                      <a:pt x="32" y="16"/>
                      <a:pt x="0" y="16"/>
                    </a:cubicBezTo>
                    <a:cubicBezTo>
                      <a:pt x="0" y="0"/>
                      <a:pt x="0" y="16"/>
                      <a:pt x="0" y="16"/>
                    </a:cubicBezTo>
                    <a:lnTo>
                      <a:pt x="0" y="617"/>
                    </a:lnTo>
                    <a:lnTo>
                      <a:pt x="111" y="16"/>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7129" name="Group 5080">
              <a:extLst>
                <a:ext uri="{FF2B5EF4-FFF2-40B4-BE49-F238E27FC236}">
                  <a16:creationId xmlns:a16="http://schemas.microsoft.com/office/drawing/2014/main" id="{1B5A6AC3-DFF5-40F1-B54B-0647DBB57DA4}"/>
                </a:ext>
              </a:extLst>
            </p:cNvPr>
            <p:cNvGrpSpPr>
              <a:grpSpLocks/>
            </p:cNvGrpSpPr>
            <p:nvPr/>
          </p:nvGrpSpPr>
          <p:grpSpPr bwMode="auto">
            <a:xfrm>
              <a:off x="1389" y="1841"/>
              <a:ext cx="43" cy="92"/>
              <a:chOff x="1389" y="1841"/>
              <a:chExt cx="43" cy="92"/>
            </a:xfrm>
          </p:grpSpPr>
          <p:sp>
            <p:nvSpPr>
              <p:cNvPr id="7314" name="Freeform 5078">
                <a:extLst>
                  <a:ext uri="{FF2B5EF4-FFF2-40B4-BE49-F238E27FC236}">
                    <a16:creationId xmlns:a16="http://schemas.microsoft.com/office/drawing/2014/main" id="{53558A09-A681-4F2C-A52E-A684AB9C4A7A}"/>
                  </a:ext>
                </a:extLst>
              </p:cNvPr>
              <p:cNvSpPr>
                <a:spLocks/>
              </p:cNvSpPr>
              <p:nvPr/>
            </p:nvSpPr>
            <p:spPr bwMode="auto">
              <a:xfrm>
                <a:off x="1389" y="1841"/>
                <a:ext cx="43" cy="92"/>
              </a:xfrm>
              <a:custGeom>
                <a:avLst/>
                <a:gdLst>
                  <a:gd name="T0" fmla="*/ 43 w 278"/>
                  <a:gd name="T1" fmla="*/ 10 h 600"/>
                  <a:gd name="T2" fmla="*/ 17 w 278"/>
                  <a:gd name="T3" fmla="*/ 0 h 600"/>
                  <a:gd name="T4" fmla="*/ 0 w 278"/>
                  <a:gd name="T5" fmla="*/ 92 h 600"/>
                  <a:gd name="T6" fmla="*/ 43 w 278"/>
                  <a:gd name="T7" fmla="*/ 1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78" h="600">
                    <a:moveTo>
                      <a:pt x="278" y="62"/>
                    </a:moveTo>
                    <a:cubicBezTo>
                      <a:pt x="216" y="31"/>
                      <a:pt x="170" y="16"/>
                      <a:pt x="108" y="0"/>
                    </a:cubicBezTo>
                    <a:lnTo>
                      <a:pt x="0" y="600"/>
                    </a:lnTo>
                    <a:lnTo>
                      <a:pt x="278" y="62"/>
                    </a:lnTo>
                    <a:close/>
                  </a:path>
                </a:pathLst>
              </a:custGeom>
              <a:solidFill>
                <a:srgbClr val="C0C0C0"/>
              </a:solidFill>
              <a:ln w="0">
                <a:solidFill>
                  <a:srgbClr val="000000"/>
                </a:solidFill>
                <a:prstDash val="solid"/>
                <a:round/>
                <a:headEnd/>
                <a:tailEnd/>
              </a:ln>
            </p:spPr>
            <p:txBody>
              <a:bodyPr/>
              <a:lstStyle/>
              <a:p>
                <a:endParaRPr lang="en-GB"/>
              </a:p>
            </p:txBody>
          </p:sp>
          <p:sp>
            <p:nvSpPr>
              <p:cNvPr id="7315" name="Freeform 5079">
                <a:extLst>
                  <a:ext uri="{FF2B5EF4-FFF2-40B4-BE49-F238E27FC236}">
                    <a16:creationId xmlns:a16="http://schemas.microsoft.com/office/drawing/2014/main" id="{6B0E31B2-42DD-42C2-953B-32E3BAB751C5}"/>
                  </a:ext>
                </a:extLst>
              </p:cNvPr>
              <p:cNvSpPr>
                <a:spLocks/>
              </p:cNvSpPr>
              <p:nvPr/>
            </p:nvSpPr>
            <p:spPr bwMode="auto">
              <a:xfrm>
                <a:off x="1389" y="1841"/>
                <a:ext cx="43" cy="92"/>
              </a:xfrm>
              <a:custGeom>
                <a:avLst/>
                <a:gdLst>
                  <a:gd name="T0" fmla="*/ 43 w 278"/>
                  <a:gd name="T1" fmla="*/ 10 h 600"/>
                  <a:gd name="T2" fmla="*/ 17 w 278"/>
                  <a:gd name="T3" fmla="*/ 0 h 600"/>
                  <a:gd name="T4" fmla="*/ 0 w 278"/>
                  <a:gd name="T5" fmla="*/ 92 h 600"/>
                  <a:gd name="T6" fmla="*/ 43 w 278"/>
                  <a:gd name="T7" fmla="*/ 1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78" h="600">
                    <a:moveTo>
                      <a:pt x="278" y="62"/>
                    </a:moveTo>
                    <a:cubicBezTo>
                      <a:pt x="216" y="31"/>
                      <a:pt x="170" y="16"/>
                      <a:pt x="108" y="0"/>
                    </a:cubicBezTo>
                    <a:lnTo>
                      <a:pt x="0" y="600"/>
                    </a:lnTo>
                    <a:lnTo>
                      <a:pt x="278" y="62"/>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7130" name="Group 5083">
              <a:extLst>
                <a:ext uri="{FF2B5EF4-FFF2-40B4-BE49-F238E27FC236}">
                  <a16:creationId xmlns:a16="http://schemas.microsoft.com/office/drawing/2014/main" id="{7BE2843D-4817-4EE0-ABFF-B2A7C6294A5D}"/>
                </a:ext>
              </a:extLst>
            </p:cNvPr>
            <p:cNvGrpSpPr>
              <a:grpSpLocks/>
            </p:cNvGrpSpPr>
            <p:nvPr/>
          </p:nvGrpSpPr>
          <p:grpSpPr bwMode="auto">
            <a:xfrm>
              <a:off x="1389" y="1850"/>
              <a:ext cx="58" cy="83"/>
              <a:chOff x="1389" y="1850"/>
              <a:chExt cx="58" cy="83"/>
            </a:xfrm>
          </p:grpSpPr>
          <p:sp>
            <p:nvSpPr>
              <p:cNvPr id="7312" name="Freeform 5081">
                <a:extLst>
                  <a:ext uri="{FF2B5EF4-FFF2-40B4-BE49-F238E27FC236}">
                    <a16:creationId xmlns:a16="http://schemas.microsoft.com/office/drawing/2014/main" id="{C56E0A72-6820-4820-A737-CD68905ED96F}"/>
                  </a:ext>
                </a:extLst>
              </p:cNvPr>
              <p:cNvSpPr>
                <a:spLocks/>
              </p:cNvSpPr>
              <p:nvPr/>
            </p:nvSpPr>
            <p:spPr bwMode="auto">
              <a:xfrm>
                <a:off x="1389" y="1850"/>
                <a:ext cx="58" cy="83"/>
              </a:xfrm>
              <a:custGeom>
                <a:avLst/>
                <a:gdLst>
                  <a:gd name="T0" fmla="*/ 58 w 372"/>
                  <a:gd name="T1" fmla="*/ 7 h 539"/>
                  <a:gd name="T2" fmla="*/ 44 w 372"/>
                  <a:gd name="T3" fmla="*/ 0 h 539"/>
                  <a:gd name="T4" fmla="*/ 0 w 372"/>
                  <a:gd name="T5" fmla="*/ 83 h 539"/>
                  <a:gd name="T6" fmla="*/ 58 w 372"/>
                  <a:gd name="T7" fmla="*/ 7 h 53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2" h="539">
                    <a:moveTo>
                      <a:pt x="372" y="46"/>
                    </a:moveTo>
                    <a:cubicBezTo>
                      <a:pt x="341" y="31"/>
                      <a:pt x="310" y="16"/>
                      <a:pt x="279" y="0"/>
                    </a:cubicBezTo>
                    <a:lnTo>
                      <a:pt x="0" y="539"/>
                    </a:lnTo>
                    <a:lnTo>
                      <a:pt x="372" y="46"/>
                    </a:lnTo>
                    <a:close/>
                  </a:path>
                </a:pathLst>
              </a:custGeom>
              <a:solidFill>
                <a:srgbClr val="000000"/>
              </a:solidFill>
              <a:ln w="0">
                <a:solidFill>
                  <a:srgbClr val="000000"/>
                </a:solidFill>
                <a:prstDash val="solid"/>
                <a:round/>
                <a:headEnd/>
                <a:tailEnd/>
              </a:ln>
            </p:spPr>
            <p:txBody>
              <a:bodyPr/>
              <a:lstStyle/>
              <a:p>
                <a:endParaRPr lang="en-GB"/>
              </a:p>
            </p:txBody>
          </p:sp>
          <p:sp>
            <p:nvSpPr>
              <p:cNvPr id="7313" name="Freeform 5082">
                <a:extLst>
                  <a:ext uri="{FF2B5EF4-FFF2-40B4-BE49-F238E27FC236}">
                    <a16:creationId xmlns:a16="http://schemas.microsoft.com/office/drawing/2014/main" id="{7603DCBB-1F43-48B6-8B13-FAB42FE696AA}"/>
                  </a:ext>
                </a:extLst>
              </p:cNvPr>
              <p:cNvSpPr>
                <a:spLocks/>
              </p:cNvSpPr>
              <p:nvPr/>
            </p:nvSpPr>
            <p:spPr bwMode="auto">
              <a:xfrm>
                <a:off x="1389" y="1850"/>
                <a:ext cx="58" cy="83"/>
              </a:xfrm>
              <a:custGeom>
                <a:avLst/>
                <a:gdLst>
                  <a:gd name="T0" fmla="*/ 58 w 372"/>
                  <a:gd name="T1" fmla="*/ 7 h 539"/>
                  <a:gd name="T2" fmla="*/ 44 w 372"/>
                  <a:gd name="T3" fmla="*/ 0 h 539"/>
                  <a:gd name="T4" fmla="*/ 0 w 372"/>
                  <a:gd name="T5" fmla="*/ 83 h 539"/>
                  <a:gd name="T6" fmla="*/ 58 w 372"/>
                  <a:gd name="T7" fmla="*/ 7 h 53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2" h="539">
                    <a:moveTo>
                      <a:pt x="372" y="46"/>
                    </a:moveTo>
                    <a:cubicBezTo>
                      <a:pt x="341" y="31"/>
                      <a:pt x="310" y="16"/>
                      <a:pt x="279" y="0"/>
                    </a:cubicBezTo>
                    <a:lnTo>
                      <a:pt x="0" y="539"/>
                    </a:lnTo>
                    <a:lnTo>
                      <a:pt x="372" y="46"/>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7131" name="Group 5086">
              <a:extLst>
                <a:ext uri="{FF2B5EF4-FFF2-40B4-BE49-F238E27FC236}">
                  <a16:creationId xmlns:a16="http://schemas.microsoft.com/office/drawing/2014/main" id="{4C973094-FED5-4291-8499-6B291D282385}"/>
                </a:ext>
              </a:extLst>
            </p:cNvPr>
            <p:cNvGrpSpPr>
              <a:grpSpLocks/>
            </p:cNvGrpSpPr>
            <p:nvPr/>
          </p:nvGrpSpPr>
          <p:grpSpPr bwMode="auto">
            <a:xfrm>
              <a:off x="1297" y="1841"/>
              <a:ext cx="187" cy="187"/>
              <a:chOff x="1297" y="1841"/>
              <a:chExt cx="187" cy="187"/>
            </a:xfrm>
          </p:grpSpPr>
          <p:sp>
            <p:nvSpPr>
              <p:cNvPr id="7310" name="Freeform 5084">
                <a:extLst>
                  <a:ext uri="{FF2B5EF4-FFF2-40B4-BE49-F238E27FC236}">
                    <a16:creationId xmlns:a16="http://schemas.microsoft.com/office/drawing/2014/main" id="{36DC08C2-9354-48CA-B9C8-ED8E59667E5E}"/>
                  </a:ext>
                </a:extLst>
              </p:cNvPr>
              <p:cNvSpPr>
                <a:spLocks/>
              </p:cNvSpPr>
              <p:nvPr/>
            </p:nvSpPr>
            <p:spPr bwMode="auto">
              <a:xfrm>
                <a:off x="1297" y="1841"/>
                <a:ext cx="187" cy="187"/>
              </a:xfrm>
              <a:custGeom>
                <a:avLst/>
                <a:gdLst>
                  <a:gd name="T0" fmla="*/ 92 w 1217"/>
                  <a:gd name="T1" fmla="*/ 0 h 1217"/>
                  <a:gd name="T2" fmla="*/ 0 w 1217"/>
                  <a:gd name="T3" fmla="*/ 92 h 1217"/>
                  <a:gd name="T4" fmla="*/ 92 w 1217"/>
                  <a:gd name="T5" fmla="*/ 187 h 1217"/>
                  <a:gd name="T6" fmla="*/ 187 w 1217"/>
                  <a:gd name="T7" fmla="*/ 92 h 1217"/>
                  <a:gd name="T8" fmla="*/ 149 w 1217"/>
                  <a:gd name="T9" fmla="*/ 17 h 1217"/>
                  <a:gd name="T10" fmla="*/ 92 w 1217"/>
                  <a:gd name="T11" fmla="*/ 92 h 1217"/>
                  <a:gd name="T12" fmla="*/ 92 w 1217"/>
                  <a:gd name="T13" fmla="*/ 0 h 12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17">
                    <a:moveTo>
                      <a:pt x="601" y="0"/>
                    </a:moveTo>
                    <a:cubicBezTo>
                      <a:pt x="262" y="0"/>
                      <a:pt x="0" y="262"/>
                      <a:pt x="0" y="601"/>
                    </a:cubicBezTo>
                    <a:cubicBezTo>
                      <a:pt x="0" y="940"/>
                      <a:pt x="262" y="1217"/>
                      <a:pt x="601" y="1217"/>
                    </a:cubicBezTo>
                    <a:cubicBezTo>
                      <a:pt x="940" y="1217"/>
                      <a:pt x="1217" y="940"/>
                      <a:pt x="1217" y="601"/>
                    </a:cubicBezTo>
                    <a:cubicBezTo>
                      <a:pt x="1202" y="416"/>
                      <a:pt x="1125" y="231"/>
                      <a:pt x="970" y="108"/>
                    </a:cubicBezTo>
                    <a:lnTo>
                      <a:pt x="601" y="601"/>
                    </a:lnTo>
                    <a:lnTo>
                      <a:pt x="601" y="0"/>
                    </a:lnTo>
                    <a:close/>
                  </a:path>
                </a:pathLst>
              </a:custGeom>
              <a:solidFill>
                <a:srgbClr val="FFFFFF"/>
              </a:solidFill>
              <a:ln w="0">
                <a:solidFill>
                  <a:srgbClr val="000000"/>
                </a:solidFill>
                <a:prstDash val="solid"/>
                <a:round/>
                <a:headEnd/>
                <a:tailEnd/>
              </a:ln>
            </p:spPr>
            <p:txBody>
              <a:bodyPr/>
              <a:lstStyle/>
              <a:p>
                <a:endParaRPr lang="en-GB"/>
              </a:p>
            </p:txBody>
          </p:sp>
          <p:sp>
            <p:nvSpPr>
              <p:cNvPr id="7311" name="Freeform 5085">
                <a:extLst>
                  <a:ext uri="{FF2B5EF4-FFF2-40B4-BE49-F238E27FC236}">
                    <a16:creationId xmlns:a16="http://schemas.microsoft.com/office/drawing/2014/main" id="{4815C6DD-ABD5-476F-B3AB-28816DB93C18}"/>
                  </a:ext>
                </a:extLst>
              </p:cNvPr>
              <p:cNvSpPr>
                <a:spLocks/>
              </p:cNvSpPr>
              <p:nvPr/>
            </p:nvSpPr>
            <p:spPr bwMode="auto">
              <a:xfrm>
                <a:off x="1297" y="1841"/>
                <a:ext cx="187" cy="187"/>
              </a:xfrm>
              <a:custGeom>
                <a:avLst/>
                <a:gdLst>
                  <a:gd name="T0" fmla="*/ 92 w 1217"/>
                  <a:gd name="T1" fmla="*/ 0 h 1217"/>
                  <a:gd name="T2" fmla="*/ 0 w 1217"/>
                  <a:gd name="T3" fmla="*/ 92 h 1217"/>
                  <a:gd name="T4" fmla="*/ 92 w 1217"/>
                  <a:gd name="T5" fmla="*/ 187 h 1217"/>
                  <a:gd name="T6" fmla="*/ 187 w 1217"/>
                  <a:gd name="T7" fmla="*/ 92 h 1217"/>
                  <a:gd name="T8" fmla="*/ 149 w 1217"/>
                  <a:gd name="T9" fmla="*/ 17 h 1217"/>
                  <a:gd name="T10" fmla="*/ 92 w 1217"/>
                  <a:gd name="T11" fmla="*/ 92 h 1217"/>
                  <a:gd name="T12" fmla="*/ 92 w 1217"/>
                  <a:gd name="T13" fmla="*/ 0 h 12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17">
                    <a:moveTo>
                      <a:pt x="601" y="0"/>
                    </a:moveTo>
                    <a:cubicBezTo>
                      <a:pt x="262" y="0"/>
                      <a:pt x="0" y="262"/>
                      <a:pt x="0" y="601"/>
                    </a:cubicBezTo>
                    <a:cubicBezTo>
                      <a:pt x="0" y="940"/>
                      <a:pt x="262" y="1217"/>
                      <a:pt x="601" y="1217"/>
                    </a:cubicBezTo>
                    <a:cubicBezTo>
                      <a:pt x="940" y="1217"/>
                      <a:pt x="1217" y="940"/>
                      <a:pt x="1217" y="601"/>
                    </a:cubicBezTo>
                    <a:cubicBezTo>
                      <a:pt x="1202" y="416"/>
                      <a:pt x="1125" y="231"/>
                      <a:pt x="970" y="108"/>
                    </a:cubicBezTo>
                    <a:lnTo>
                      <a:pt x="601" y="601"/>
                    </a:lnTo>
                    <a:lnTo>
                      <a:pt x="601"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7132" name="Line 5087">
              <a:extLst>
                <a:ext uri="{FF2B5EF4-FFF2-40B4-BE49-F238E27FC236}">
                  <a16:creationId xmlns:a16="http://schemas.microsoft.com/office/drawing/2014/main" id="{031B01E7-B4D6-44A9-963A-7AFF799EB2C5}"/>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33" name="Line 5088">
              <a:extLst>
                <a:ext uri="{FF2B5EF4-FFF2-40B4-BE49-F238E27FC236}">
                  <a16:creationId xmlns:a16="http://schemas.microsoft.com/office/drawing/2014/main" id="{A318FFE9-77C2-4E1A-BBE5-43EC989DF6E3}"/>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34" name="Line 5089">
              <a:extLst>
                <a:ext uri="{FF2B5EF4-FFF2-40B4-BE49-F238E27FC236}">
                  <a16:creationId xmlns:a16="http://schemas.microsoft.com/office/drawing/2014/main" id="{6C8ABF87-0442-4B0D-ACCC-7ED03144EEBF}"/>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35" name="Line 5090">
              <a:extLst>
                <a:ext uri="{FF2B5EF4-FFF2-40B4-BE49-F238E27FC236}">
                  <a16:creationId xmlns:a16="http://schemas.microsoft.com/office/drawing/2014/main" id="{E0479E69-C720-4045-9B17-E229ABD69F6E}"/>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36" name="Line 5091">
              <a:extLst>
                <a:ext uri="{FF2B5EF4-FFF2-40B4-BE49-F238E27FC236}">
                  <a16:creationId xmlns:a16="http://schemas.microsoft.com/office/drawing/2014/main" id="{F3D70061-C300-44A5-A7EB-68CD0523EC53}"/>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37" name="Line 5092">
              <a:extLst>
                <a:ext uri="{FF2B5EF4-FFF2-40B4-BE49-F238E27FC236}">
                  <a16:creationId xmlns:a16="http://schemas.microsoft.com/office/drawing/2014/main" id="{AB3DB41F-BE08-4796-84EA-79C4E1F5E40E}"/>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38" name="Line 5093">
              <a:extLst>
                <a:ext uri="{FF2B5EF4-FFF2-40B4-BE49-F238E27FC236}">
                  <a16:creationId xmlns:a16="http://schemas.microsoft.com/office/drawing/2014/main" id="{5423C65D-ABE5-437D-878A-8E0F114A0FDA}"/>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39" name="Line 5094">
              <a:extLst>
                <a:ext uri="{FF2B5EF4-FFF2-40B4-BE49-F238E27FC236}">
                  <a16:creationId xmlns:a16="http://schemas.microsoft.com/office/drawing/2014/main" id="{14921469-9D33-4293-92C5-FD57212087EE}"/>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40" name="Line 5095">
              <a:extLst>
                <a:ext uri="{FF2B5EF4-FFF2-40B4-BE49-F238E27FC236}">
                  <a16:creationId xmlns:a16="http://schemas.microsoft.com/office/drawing/2014/main" id="{F2B075C2-A978-4485-9DD9-41DC9678A873}"/>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41" name="Line 5096">
              <a:extLst>
                <a:ext uri="{FF2B5EF4-FFF2-40B4-BE49-F238E27FC236}">
                  <a16:creationId xmlns:a16="http://schemas.microsoft.com/office/drawing/2014/main" id="{F46D9539-F9F7-44EF-A6DB-6BD763B213C5}"/>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42" name="Line 5097">
              <a:extLst>
                <a:ext uri="{FF2B5EF4-FFF2-40B4-BE49-F238E27FC236}">
                  <a16:creationId xmlns:a16="http://schemas.microsoft.com/office/drawing/2014/main" id="{9B372E04-C8DE-45A4-A6FC-3C0FDD35B514}"/>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43" name="Line 5098">
              <a:extLst>
                <a:ext uri="{FF2B5EF4-FFF2-40B4-BE49-F238E27FC236}">
                  <a16:creationId xmlns:a16="http://schemas.microsoft.com/office/drawing/2014/main" id="{153C06A0-C2C0-4FB4-B7EF-57E6AC7C6104}"/>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44" name="Line 5099">
              <a:extLst>
                <a:ext uri="{FF2B5EF4-FFF2-40B4-BE49-F238E27FC236}">
                  <a16:creationId xmlns:a16="http://schemas.microsoft.com/office/drawing/2014/main" id="{0E7A84FF-7AD1-4884-A058-50EC0EE016A8}"/>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45" name="Line 5100">
              <a:extLst>
                <a:ext uri="{FF2B5EF4-FFF2-40B4-BE49-F238E27FC236}">
                  <a16:creationId xmlns:a16="http://schemas.microsoft.com/office/drawing/2014/main" id="{3E88FF08-EB62-48B5-81AB-83B4EB5D2988}"/>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46" name="Line 5101">
              <a:extLst>
                <a:ext uri="{FF2B5EF4-FFF2-40B4-BE49-F238E27FC236}">
                  <a16:creationId xmlns:a16="http://schemas.microsoft.com/office/drawing/2014/main" id="{594DFF9A-82B6-49C5-BC4A-4AC5EEB58511}"/>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47" name="Line 5102">
              <a:extLst>
                <a:ext uri="{FF2B5EF4-FFF2-40B4-BE49-F238E27FC236}">
                  <a16:creationId xmlns:a16="http://schemas.microsoft.com/office/drawing/2014/main" id="{FAB42E38-41EE-4B63-B0D1-B96A2E3591F8}"/>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48" name="Line 5103">
              <a:extLst>
                <a:ext uri="{FF2B5EF4-FFF2-40B4-BE49-F238E27FC236}">
                  <a16:creationId xmlns:a16="http://schemas.microsoft.com/office/drawing/2014/main" id="{0258B738-997E-46A8-B66B-F052CC8E192B}"/>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49" name="Line 5104">
              <a:extLst>
                <a:ext uri="{FF2B5EF4-FFF2-40B4-BE49-F238E27FC236}">
                  <a16:creationId xmlns:a16="http://schemas.microsoft.com/office/drawing/2014/main" id="{7C607160-F530-4B8F-98F6-F6AFCD82D6BF}"/>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50" name="Line 5105">
              <a:extLst>
                <a:ext uri="{FF2B5EF4-FFF2-40B4-BE49-F238E27FC236}">
                  <a16:creationId xmlns:a16="http://schemas.microsoft.com/office/drawing/2014/main" id="{71170E6D-689E-4587-B6B2-F2F5CE557C43}"/>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51" name="Line 5106">
              <a:extLst>
                <a:ext uri="{FF2B5EF4-FFF2-40B4-BE49-F238E27FC236}">
                  <a16:creationId xmlns:a16="http://schemas.microsoft.com/office/drawing/2014/main" id="{6D49246E-68EB-4AF6-B8AE-639B9EF8AE44}"/>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52" name="Line 5107">
              <a:extLst>
                <a:ext uri="{FF2B5EF4-FFF2-40B4-BE49-F238E27FC236}">
                  <a16:creationId xmlns:a16="http://schemas.microsoft.com/office/drawing/2014/main" id="{7E574FFB-0A29-42DD-9C38-259764A3A8F8}"/>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53" name="Line 5108">
              <a:extLst>
                <a:ext uri="{FF2B5EF4-FFF2-40B4-BE49-F238E27FC236}">
                  <a16:creationId xmlns:a16="http://schemas.microsoft.com/office/drawing/2014/main" id="{E043690F-80F5-4485-8A27-409567473C91}"/>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54" name="Line 5109">
              <a:extLst>
                <a:ext uri="{FF2B5EF4-FFF2-40B4-BE49-F238E27FC236}">
                  <a16:creationId xmlns:a16="http://schemas.microsoft.com/office/drawing/2014/main" id="{F7909F37-B22C-4AF4-A069-6BD501BB35E3}"/>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55" name="Line 5110">
              <a:extLst>
                <a:ext uri="{FF2B5EF4-FFF2-40B4-BE49-F238E27FC236}">
                  <a16:creationId xmlns:a16="http://schemas.microsoft.com/office/drawing/2014/main" id="{1F0B811D-2287-416D-A3B7-DD85CC98A7BE}"/>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56" name="Line 5111">
              <a:extLst>
                <a:ext uri="{FF2B5EF4-FFF2-40B4-BE49-F238E27FC236}">
                  <a16:creationId xmlns:a16="http://schemas.microsoft.com/office/drawing/2014/main" id="{A1BB4551-8B6D-40AE-B710-FC50CAC30A74}"/>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57" name="Line 5112">
              <a:extLst>
                <a:ext uri="{FF2B5EF4-FFF2-40B4-BE49-F238E27FC236}">
                  <a16:creationId xmlns:a16="http://schemas.microsoft.com/office/drawing/2014/main" id="{244B9EBB-08F9-4A17-BA85-3DA24D45B272}"/>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58" name="Line 5113">
              <a:extLst>
                <a:ext uri="{FF2B5EF4-FFF2-40B4-BE49-F238E27FC236}">
                  <a16:creationId xmlns:a16="http://schemas.microsoft.com/office/drawing/2014/main" id="{794EDA04-D854-4022-8874-EF2E0DE0BF3B}"/>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59" name="Line 5114">
              <a:extLst>
                <a:ext uri="{FF2B5EF4-FFF2-40B4-BE49-F238E27FC236}">
                  <a16:creationId xmlns:a16="http://schemas.microsoft.com/office/drawing/2014/main" id="{ACEE9253-0DCD-4C46-ACA3-F8FEE569EA70}"/>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60" name="Line 5115">
              <a:extLst>
                <a:ext uri="{FF2B5EF4-FFF2-40B4-BE49-F238E27FC236}">
                  <a16:creationId xmlns:a16="http://schemas.microsoft.com/office/drawing/2014/main" id="{06E3A66C-09E3-480D-9627-CC1D0D167E5C}"/>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61" name="Line 5116">
              <a:extLst>
                <a:ext uri="{FF2B5EF4-FFF2-40B4-BE49-F238E27FC236}">
                  <a16:creationId xmlns:a16="http://schemas.microsoft.com/office/drawing/2014/main" id="{B5DA06F7-54CF-4E5C-A299-93073C4D8678}"/>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62" name="Line 5117">
              <a:extLst>
                <a:ext uri="{FF2B5EF4-FFF2-40B4-BE49-F238E27FC236}">
                  <a16:creationId xmlns:a16="http://schemas.microsoft.com/office/drawing/2014/main" id="{FF5015D7-1410-489E-B02E-7954F6FB834D}"/>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63" name="Line 5118">
              <a:extLst>
                <a:ext uri="{FF2B5EF4-FFF2-40B4-BE49-F238E27FC236}">
                  <a16:creationId xmlns:a16="http://schemas.microsoft.com/office/drawing/2014/main" id="{7AD29083-EC2A-4D3D-BE1E-741536197931}"/>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64" name="Line 5119">
              <a:extLst>
                <a:ext uri="{FF2B5EF4-FFF2-40B4-BE49-F238E27FC236}">
                  <a16:creationId xmlns:a16="http://schemas.microsoft.com/office/drawing/2014/main" id="{F52B482E-FFBD-4555-9228-63A6C1C47D0E}"/>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65" name="Line 5120">
              <a:extLst>
                <a:ext uri="{FF2B5EF4-FFF2-40B4-BE49-F238E27FC236}">
                  <a16:creationId xmlns:a16="http://schemas.microsoft.com/office/drawing/2014/main" id="{F663B7F3-648A-40B9-AF97-E07B970EE6CB}"/>
                </a:ext>
              </a:extLst>
            </p:cNvPr>
            <p:cNvSpPr>
              <a:spLocks noChangeShapeType="1"/>
            </p:cNvSpPr>
            <p:nvPr/>
          </p:nvSpPr>
          <p:spPr bwMode="auto">
            <a:xfrm flipV="1">
              <a:off x="1389"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66" name="Rectangle 5121">
              <a:extLst>
                <a:ext uri="{FF2B5EF4-FFF2-40B4-BE49-F238E27FC236}">
                  <a16:creationId xmlns:a16="http://schemas.microsoft.com/office/drawing/2014/main" id="{341C6151-7362-4459-9FE2-8FD9CF783B9E}"/>
                </a:ext>
              </a:extLst>
            </p:cNvPr>
            <p:cNvSpPr>
              <a:spLocks noChangeArrowheads="1"/>
            </p:cNvSpPr>
            <p:nvPr/>
          </p:nvSpPr>
          <p:spPr bwMode="auto">
            <a:xfrm>
              <a:off x="1197" y="1805"/>
              <a:ext cx="388" cy="262"/>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7167" name="Group 5124">
              <a:extLst>
                <a:ext uri="{FF2B5EF4-FFF2-40B4-BE49-F238E27FC236}">
                  <a16:creationId xmlns:a16="http://schemas.microsoft.com/office/drawing/2014/main" id="{57C6704D-4DAC-491E-8A9C-FC8B4EF2B5C4}"/>
                </a:ext>
              </a:extLst>
            </p:cNvPr>
            <p:cNvGrpSpPr>
              <a:grpSpLocks/>
            </p:cNvGrpSpPr>
            <p:nvPr/>
          </p:nvGrpSpPr>
          <p:grpSpPr bwMode="auto">
            <a:xfrm>
              <a:off x="1608" y="1805"/>
              <a:ext cx="388" cy="262"/>
              <a:chOff x="1608" y="1805"/>
              <a:chExt cx="388" cy="262"/>
            </a:xfrm>
          </p:grpSpPr>
          <p:sp>
            <p:nvSpPr>
              <p:cNvPr id="7308" name="Rectangle 5122">
                <a:extLst>
                  <a:ext uri="{FF2B5EF4-FFF2-40B4-BE49-F238E27FC236}">
                    <a16:creationId xmlns:a16="http://schemas.microsoft.com/office/drawing/2014/main" id="{08CC316E-288D-4760-A40A-F1159B1F8294}"/>
                  </a:ext>
                </a:extLst>
              </p:cNvPr>
              <p:cNvSpPr>
                <a:spLocks noChangeArrowheads="1"/>
              </p:cNvSpPr>
              <p:nvPr/>
            </p:nvSpPr>
            <p:spPr bwMode="auto">
              <a:xfrm>
                <a:off x="1608" y="1805"/>
                <a:ext cx="388" cy="2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309" name="Rectangle 5123">
                <a:extLst>
                  <a:ext uri="{FF2B5EF4-FFF2-40B4-BE49-F238E27FC236}">
                    <a16:creationId xmlns:a16="http://schemas.microsoft.com/office/drawing/2014/main" id="{2AE7D58A-3E63-45FC-BE45-36CB69BBAA22}"/>
                  </a:ext>
                </a:extLst>
              </p:cNvPr>
              <p:cNvSpPr>
                <a:spLocks noChangeArrowheads="1"/>
              </p:cNvSpPr>
              <p:nvPr/>
            </p:nvSpPr>
            <p:spPr bwMode="auto">
              <a:xfrm>
                <a:off x="1608" y="1805"/>
                <a:ext cx="388" cy="262"/>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7168" name="Group 5127">
              <a:extLst>
                <a:ext uri="{FF2B5EF4-FFF2-40B4-BE49-F238E27FC236}">
                  <a16:creationId xmlns:a16="http://schemas.microsoft.com/office/drawing/2014/main" id="{20074FF2-7DC7-4F35-8675-8D7DA7201E60}"/>
                </a:ext>
              </a:extLst>
            </p:cNvPr>
            <p:cNvGrpSpPr>
              <a:grpSpLocks/>
            </p:cNvGrpSpPr>
            <p:nvPr/>
          </p:nvGrpSpPr>
          <p:grpSpPr bwMode="auto">
            <a:xfrm>
              <a:off x="1801" y="1838"/>
              <a:ext cx="21" cy="95"/>
              <a:chOff x="1801" y="1838"/>
              <a:chExt cx="21" cy="95"/>
            </a:xfrm>
          </p:grpSpPr>
          <p:sp>
            <p:nvSpPr>
              <p:cNvPr id="7306" name="Freeform 5125">
                <a:extLst>
                  <a:ext uri="{FF2B5EF4-FFF2-40B4-BE49-F238E27FC236}">
                    <a16:creationId xmlns:a16="http://schemas.microsoft.com/office/drawing/2014/main" id="{31633F44-5205-48E9-9370-5508710521B9}"/>
                  </a:ext>
                </a:extLst>
              </p:cNvPr>
              <p:cNvSpPr>
                <a:spLocks/>
              </p:cNvSpPr>
              <p:nvPr/>
            </p:nvSpPr>
            <p:spPr bwMode="auto">
              <a:xfrm>
                <a:off x="1801" y="1838"/>
                <a:ext cx="21" cy="95"/>
              </a:xfrm>
              <a:custGeom>
                <a:avLst/>
                <a:gdLst>
                  <a:gd name="T0" fmla="*/ 21 w 139"/>
                  <a:gd name="T1" fmla="*/ 5 h 617"/>
                  <a:gd name="T2" fmla="*/ 0 w 139"/>
                  <a:gd name="T3" fmla="*/ 2 h 617"/>
                  <a:gd name="T4" fmla="*/ 0 w 139"/>
                  <a:gd name="T5" fmla="*/ 2 h 617"/>
                  <a:gd name="T6" fmla="*/ 0 w 139"/>
                  <a:gd name="T7" fmla="*/ 95 h 617"/>
                  <a:gd name="T8" fmla="*/ 21 w 139"/>
                  <a:gd name="T9" fmla="*/ 5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617">
                    <a:moveTo>
                      <a:pt x="139" y="31"/>
                    </a:moveTo>
                    <a:cubicBezTo>
                      <a:pt x="93" y="16"/>
                      <a:pt x="47" y="16"/>
                      <a:pt x="0" y="16"/>
                    </a:cubicBezTo>
                    <a:cubicBezTo>
                      <a:pt x="0" y="0"/>
                      <a:pt x="0" y="16"/>
                      <a:pt x="0" y="16"/>
                    </a:cubicBezTo>
                    <a:lnTo>
                      <a:pt x="0" y="617"/>
                    </a:lnTo>
                    <a:lnTo>
                      <a:pt x="139" y="31"/>
                    </a:lnTo>
                    <a:close/>
                  </a:path>
                </a:pathLst>
              </a:custGeom>
              <a:solidFill>
                <a:srgbClr val="808080"/>
              </a:solidFill>
              <a:ln w="0">
                <a:solidFill>
                  <a:srgbClr val="000000"/>
                </a:solidFill>
                <a:prstDash val="solid"/>
                <a:round/>
                <a:headEnd/>
                <a:tailEnd/>
              </a:ln>
            </p:spPr>
            <p:txBody>
              <a:bodyPr/>
              <a:lstStyle/>
              <a:p>
                <a:endParaRPr lang="en-GB"/>
              </a:p>
            </p:txBody>
          </p:sp>
          <p:sp>
            <p:nvSpPr>
              <p:cNvPr id="7307" name="Freeform 5126">
                <a:extLst>
                  <a:ext uri="{FF2B5EF4-FFF2-40B4-BE49-F238E27FC236}">
                    <a16:creationId xmlns:a16="http://schemas.microsoft.com/office/drawing/2014/main" id="{9F4EEF3B-1B8D-4F24-B3F8-2FBA92A9DEA5}"/>
                  </a:ext>
                </a:extLst>
              </p:cNvPr>
              <p:cNvSpPr>
                <a:spLocks/>
              </p:cNvSpPr>
              <p:nvPr/>
            </p:nvSpPr>
            <p:spPr bwMode="auto">
              <a:xfrm>
                <a:off x="1801" y="1838"/>
                <a:ext cx="21" cy="95"/>
              </a:xfrm>
              <a:custGeom>
                <a:avLst/>
                <a:gdLst>
                  <a:gd name="T0" fmla="*/ 21 w 139"/>
                  <a:gd name="T1" fmla="*/ 5 h 617"/>
                  <a:gd name="T2" fmla="*/ 0 w 139"/>
                  <a:gd name="T3" fmla="*/ 2 h 617"/>
                  <a:gd name="T4" fmla="*/ 0 w 139"/>
                  <a:gd name="T5" fmla="*/ 2 h 617"/>
                  <a:gd name="T6" fmla="*/ 0 w 139"/>
                  <a:gd name="T7" fmla="*/ 95 h 617"/>
                  <a:gd name="T8" fmla="*/ 21 w 139"/>
                  <a:gd name="T9" fmla="*/ 5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617">
                    <a:moveTo>
                      <a:pt x="139" y="31"/>
                    </a:moveTo>
                    <a:cubicBezTo>
                      <a:pt x="93" y="16"/>
                      <a:pt x="47" y="16"/>
                      <a:pt x="0" y="16"/>
                    </a:cubicBezTo>
                    <a:cubicBezTo>
                      <a:pt x="0" y="0"/>
                      <a:pt x="0" y="16"/>
                      <a:pt x="0" y="16"/>
                    </a:cubicBezTo>
                    <a:lnTo>
                      <a:pt x="0" y="617"/>
                    </a:lnTo>
                    <a:lnTo>
                      <a:pt x="139" y="31"/>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7169" name="Group 5130">
              <a:extLst>
                <a:ext uri="{FF2B5EF4-FFF2-40B4-BE49-F238E27FC236}">
                  <a16:creationId xmlns:a16="http://schemas.microsoft.com/office/drawing/2014/main" id="{C0EB8A72-1141-4563-A846-7FE0F1DED6EA}"/>
                </a:ext>
              </a:extLst>
            </p:cNvPr>
            <p:cNvGrpSpPr>
              <a:grpSpLocks/>
            </p:cNvGrpSpPr>
            <p:nvPr/>
          </p:nvGrpSpPr>
          <p:grpSpPr bwMode="auto">
            <a:xfrm>
              <a:off x="1801" y="1844"/>
              <a:ext cx="55" cy="89"/>
              <a:chOff x="1801" y="1844"/>
              <a:chExt cx="55" cy="89"/>
            </a:xfrm>
          </p:grpSpPr>
          <p:sp>
            <p:nvSpPr>
              <p:cNvPr id="7304" name="Freeform 5128">
                <a:extLst>
                  <a:ext uri="{FF2B5EF4-FFF2-40B4-BE49-F238E27FC236}">
                    <a16:creationId xmlns:a16="http://schemas.microsoft.com/office/drawing/2014/main" id="{C2C80E98-8B1F-4910-8313-C482510CC9B9}"/>
                  </a:ext>
                </a:extLst>
              </p:cNvPr>
              <p:cNvSpPr>
                <a:spLocks/>
              </p:cNvSpPr>
              <p:nvPr/>
            </p:nvSpPr>
            <p:spPr bwMode="auto">
              <a:xfrm>
                <a:off x="1801" y="1844"/>
                <a:ext cx="55" cy="89"/>
              </a:xfrm>
              <a:custGeom>
                <a:avLst/>
                <a:gdLst>
                  <a:gd name="T0" fmla="*/ 55 w 356"/>
                  <a:gd name="T1" fmla="*/ 14 h 583"/>
                  <a:gd name="T2" fmla="*/ 22 w 356"/>
                  <a:gd name="T3" fmla="*/ 0 h 583"/>
                  <a:gd name="T4" fmla="*/ 0 w 356"/>
                  <a:gd name="T5" fmla="*/ 89 h 583"/>
                  <a:gd name="T6" fmla="*/ 55 w 356"/>
                  <a:gd name="T7" fmla="*/ 14 h 58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6" h="583">
                    <a:moveTo>
                      <a:pt x="356" y="92"/>
                    </a:moveTo>
                    <a:cubicBezTo>
                      <a:pt x="294" y="46"/>
                      <a:pt x="217" y="15"/>
                      <a:pt x="140" y="0"/>
                    </a:cubicBezTo>
                    <a:lnTo>
                      <a:pt x="0" y="583"/>
                    </a:lnTo>
                    <a:lnTo>
                      <a:pt x="356" y="92"/>
                    </a:lnTo>
                    <a:close/>
                  </a:path>
                </a:pathLst>
              </a:custGeom>
              <a:solidFill>
                <a:srgbClr val="C0C0C0"/>
              </a:solidFill>
              <a:ln w="0">
                <a:solidFill>
                  <a:srgbClr val="000000"/>
                </a:solidFill>
                <a:prstDash val="solid"/>
                <a:round/>
                <a:headEnd/>
                <a:tailEnd/>
              </a:ln>
            </p:spPr>
            <p:txBody>
              <a:bodyPr/>
              <a:lstStyle/>
              <a:p>
                <a:endParaRPr lang="en-GB"/>
              </a:p>
            </p:txBody>
          </p:sp>
          <p:sp>
            <p:nvSpPr>
              <p:cNvPr id="7305" name="Freeform 5129">
                <a:extLst>
                  <a:ext uri="{FF2B5EF4-FFF2-40B4-BE49-F238E27FC236}">
                    <a16:creationId xmlns:a16="http://schemas.microsoft.com/office/drawing/2014/main" id="{2C123839-AF49-4E6E-AC21-C17ECA9466DD}"/>
                  </a:ext>
                </a:extLst>
              </p:cNvPr>
              <p:cNvSpPr>
                <a:spLocks/>
              </p:cNvSpPr>
              <p:nvPr/>
            </p:nvSpPr>
            <p:spPr bwMode="auto">
              <a:xfrm>
                <a:off x="1801" y="1844"/>
                <a:ext cx="55" cy="89"/>
              </a:xfrm>
              <a:custGeom>
                <a:avLst/>
                <a:gdLst>
                  <a:gd name="T0" fmla="*/ 55 w 356"/>
                  <a:gd name="T1" fmla="*/ 14 h 583"/>
                  <a:gd name="T2" fmla="*/ 22 w 356"/>
                  <a:gd name="T3" fmla="*/ 0 h 583"/>
                  <a:gd name="T4" fmla="*/ 0 w 356"/>
                  <a:gd name="T5" fmla="*/ 89 h 583"/>
                  <a:gd name="T6" fmla="*/ 55 w 356"/>
                  <a:gd name="T7" fmla="*/ 14 h 58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6" h="583">
                    <a:moveTo>
                      <a:pt x="356" y="92"/>
                    </a:moveTo>
                    <a:cubicBezTo>
                      <a:pt x="294" y="46"/>
                      <a:pt x="217" y="15"/>
                      <a:pt x="140" y="0"/>
                    </a:cubicBezTo>
                    <a:lnTo>
                      <a:pt x="0" y="583"/>
                    </a:lnTo>
                    <a:lnTo>
                      <a:pt x="356" y="92"/>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7170" name="Group 5133">
              <a:extLst>
                <a:ext uri="{FF2B5EF4-FFF2-40B4-BE49-F238E27FC236}">
                  <a16:creationId xmlns:a16="http://schemas.microsoft.com/office/drawing/2014/main" id="{5321F2CA-0D77-4285-8D58-497D0894FD9F}"/>
                </a:ext>
              </a:extLst>
            </p:cNvPr>
            <p:cNvGrpSpPr>
              <a:grpSpLocks/>
            </p:cNvGrpSpPr>
            <p:nvPr/>
          </p:nvGrpSpPr>
          <p:grpSpPr bwMode="auto">
            <a:xfrm>
              <a:off x="1801" y="1857"/>
              <a:ext cx="76" cy="76"/>
              <a:chOff x="1801" y="1857"/>
              <a:chExt cx="76" cy="76"/>
            </a:xfrm>
          </p:grpSpPr>
          <p:sp>
            <p:nvSpPr>
              <p:cNvPr id="7302" name="Freeform 5131">
                <a:extLst>
                  <a:ext uri="{FF2B5EF4-FFF2-40B4-BE49-F238E27FC236}">
                    <a16:creationId xmlns:a16="http://schemas.microsoft.com/office/drawing/2014/main" id="{6967349D-61C8-41D9-B5A0-559A39185EEC}"/>
                  </a:ext>
                </a:extLst>
              </p:cNvPr>
              <p:cNvSpPr>
                <a:spLocks/>
              </p:cNvSpPr>
              <p:nvPr/>
            </p:nvSpPr>
            <p:spPr bwMode="auto">
              <a:xfrm>
                <a:off x="1801" y="1857"/>
                <a:ext cx="76" cy="76"/>
              </a:xfrm>
              <a:custGeom>
                <a:avLst/>
                <a:gdLst>
                  <a:gd name="T0" fmla="*/ 76 w 495"/>
                  <a:gd name="T1" fmla="*/ 19 h 494"/>
                  <a:gd name="T2" fmla="*/ 55 w 495"/>
                  <a:gd name="T3" fmla="*/ 0 h 494"/>
                  <a:gd name="T4" fmla="*/ 0 w 495"/>
                  <a:gd name="T5" fmla="*/ 76 h 494"/>
                  <a:gd name="T6" fmla="*/ 76 w 495"/>
                  <a:gd name="T7" fmla="*/ 19 h 49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95" h="494">
                    <a:moveTo>
                      <a:pt x="495" y="123"/>
                    </a:moveTo>
                    <a:cubicBezTo>
                      <a:pt x="449" y="77"/>
                      <a:pt x="402" y="31"/>
                      <a:pt x="356" y="0"/>
                    </a:cubicBezTo>
                    <a:lnTo>
                      <a:pt x="0" y="494"/>
                    </a:lnTo>
                    <a:lnTo>
                      <a:pt x="495" y="123"/>
                    </a:lnTo>
                    <a:close/>
                  </a:path>
                </a:pathLst>
              </a:custGeom>
              <a:solidFill>
                <a:srgbClr val="000000"/>
              </a:solidFill>
              <a:ln w="0">
                <a:solidFill>
                  <a:srgbClr val="000000"/>
                </a:solidFill>
                <a:prstDash val="solid"/>
                <a:round/>
                <a:headEnd/>
                <a:tailEnd/>
              </a:ln>
            </p:spPr>
            <p:txBody>
              <a:bodyPr/>
              <a:lstStyle/>
              <a:p>
                <a:endParaRPr lang="en-GB"/>
              </a:p>
            </p:txBody>
          </p:sp>
          <p:sp>
            <p:nvSpPr>
              <p:cNvPr id="7303" name="Freeform 5132">
                <a:extLst>
                  <a:ext uri="{FF2B5EF4-FFF2-40B4-BE49-F238E27FC236}">
                    <a16:creationId xmlns:a16="http://schemas.microsoft.com/office/drawing/2014/main" id="{58808232-3C52-4098-AC88-2A119AA8317C}"/>
                  </a:ext>
                </a:extLst>
              </p:cNvPr>
              <p:cNvSpPr>
                <a:spLocks/>
              </p:cNvSpPr>
              <p:nvPr/>
            </p:nvSpPr>
            <p:spPr bwMode="auto">
              <a:xfrm>
                <a:off x="1801" y="1857"/>
                <a:ext cx="76" cy="76"/>
              </a:xfrm>
              <a:custGeom>
                <a:avLst/>
                <a:gdLst>
                  <a:gd name="T0" fmla="*/ 76 w 495"/>
                  <a:gd name="T1" fmla="*/ 19 h 494"/>
                  <a:gd name="T2" fmla="*/ 55 w 495"/>
                  <a:gd name="T3" fmla="*/ 0 h 494"/>
                  <a:gd name="T4" fmla="*/ 0 w 495"/>
                  <a:gd name="T5" fmla="*/ 76 h 494"/>
                  <a:gd name="T6" fmla="*/ 76 w 495"/>
                  <a:gd name="T7" fmla="*/ 19 h 49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95" h="494">
                    <a:moveTo>
                      <a:pt x="495" y="123"/>
                    </a:moveTo>
                    <a:cubicBezTo>
                      <a:pt x="449" y="77"/>
                      <a:pt x="402" y="31"/>
                      <a:pt x="356" y="0"/>
                    </a:cubicBezTo>
                    <a:lnTo>
                      <a:pt x="0" y="494"/>
                    </a:lnTo>
                    <a:lnTo>
                      <a:pt x="495" y="123"/>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7171" name="Group 5136">
              <a:extLst>
                <a:ext uri="{FF2B5EF4-FFF2-40B4-BE49-F238E27FC236}">
                  <a16:creationId xmlns:a16="http://schemas.microsoft.com/office/drawing/2014/main" id="{D9C178CC-245E-4BF3-89C7-CA7FA65D390B}"/>
                </a:ext>
              </a:extLst>
            </p:cNvPr>
            <p:cNvGrpSpPr>
              <a:grpSpLocks/>
            </p:cNvGrpSpPr>
            <p:nvPr/>
          </p:nvGrpSpPr>
          <p:grpSpPr bwMode="auto">
            <a:xfrm>
              <a:off x="1709" y="1841"/>
              <a:ext cx="187" cy="187"/>
              <a:chOff x="1709" y="1841"/>
              <a:chExt cx="187" cy="187"/>
            </a:xfrm>
          </p:grpSpPr>
          <p:sp>
            <p:nvSpPr>
              <p:cNvPr id="7300" name="Freeform 5134">
                <a:extLst>
                  <a:ext uri="{FF2B5EF4-FFF2-40B4-BE49-F238E27FC236}">
                    <a16:creationId xmlns:a16="http://schemas.microsoft.com/office/drawing/2014/main" id="{91E4DED2-7B30-459B-BC13-8373F7BB8415}"/>
                  </a:ext>
                </a:extLst>
              </p:cNvPr>
              <p:cNvSpPr>
                <a:spLocks/>
              </p:cNvSpPr>
              <p:nvPr/>
            </p:nvSpPr>
            <p:spPr bwMode="auto">
              <a:xfrm>
                <a:off x="1709" y="1841"/>
                <a:ext cx="187" cy="187"/>
              </a:xfrm>
              <a:custGeom>
                <a:avLst/>
                <a:gdLst>
                  <a:gd name="T0" fmla="*/ 92 w 1217"/>
                  <a:gd name="T1" fmla="*/ 0 h 1217"/>
                  <a:gd name="T2" fmla="*/ 0 w 1217"/>
                  <a:gd name="T3" fmla="*/ 92 h 1217"/>
                  <a:gd name="T4" fmla="*/ 92 w 1217"/>
                  <a:gd name="T5" fmla="*/ 187 h 1217"/>
                  <a:gd name="T6" fmla="*/ 187 w 1217"/>
                  <a:gd name="T7" fmla="*/ 92 h 1217"/>
                  <a:gd name="T8" fmla="*/ 168 w 1217"/>
                  <a:gd name="T9" fmla="*/ 35 h 1217"/>
                  <a:gd name="T10" fmla="*/ 92 w 1217"/>
                  <a:gd name="T11" fmla="*/ 92 h 1217"/>
                  <a:gd name="T12" fmla="*/ 92 w 1217"/>
                  <a:gd name="T13" fmla="*/ 0 h 12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17">
                    <a:moveTo>
                      <a:pt x="601" y="0"/>
                    </a:moveTo>
                    <a:cubicBezTo>
                      <a:pt x="262" y="0"/>
                      <a:pt x="0" y="262"/>
                      <a:pt x="0" y="601"/>
                    </a:cubicBezTo>
                    <a:cubicBezTo>
                      <a:pt x="0" y="940"/>
                      <a:pt x="262" y="1217"/>
                      <a:pt x="601" y="1217"/>
                    </a:cubicBezTo>
                    <a:cubicBezTo>
                      <a:pt x="940" y="1217"/>
                      <a:pt x="1217" y="940"/>
                      <a:pt x="1217" y="601"/>
                    </a:cubicBezTo>
                    <a:cubicBezTo>
                      <a:pt x="1202" y="462"/>
                      <a:pt x="1171" y="339"/>
                      <a:pt x="1094" y="231"/>
                    </a:cubicBezTo>
                    <a:lnTo>
                      <a:pt x="601" y="601"/>
                    </a:lnTo>
                    <a:lnTo>
                      <a:pt x="601" y="0"/>
                    </a:lnTo>
                    <a:close/>
                  </a:path>
                </a:pathLst>
              </a:custGeom>
              <a:solidFill>
                <a:srgbClr val="FFFFFF"/>
              </a:solidFill>
              <a:ln w="0">
                <a:solidFill>
                  <a:srgbClr val="000000"/>
                </a:solidFill>
                <a:prstDash val="solid"/>
                <a:round/>
                <a:headEnd/>
                <a:tailEnd/>
              </a:ln>
            </p:spPr>
            <p:txBody>
              <a:bodyPr/>
              <a:lstStyle/>
              <a:p>
                <a:endParaRPr lang="en-GB"/>
              </a:p>
            </p:txBody>
          </p:sp>
          <p:sp>
            <p:nvSpPr>
              <p:cNvPr id="7301" name="Freeform 5135">
                <a:extLst>
                  <a:ext uri="{FF2B5EF4-FFF2-40B4-BE49-F238E27FC236}">
                    <a16:creationId xmlns:a16="http://schemas.microsoft.com/office/drawing/2014/main" id="{49829C2B-D759-4978-BF86-55C4F958656A}"/>
                  </a:ext>
                </a:extLst>
              </p:cNvPr>
              <p:cNvSpPr>
                <a:spLocks/>
              </p:cNvSpPr>
              <p:nvPr/>
            </p:nvSpPr>
            <p:spPr bwMode="auto">
              <a:xfrm>
                <a:off x="1709" y="1841"/>
                <a:ext cx="187" cy="187"/>
              </a:xfrm>
              <a:custGeom>
                <a:avLst/>
                <a:gdLst>
                  <a:gd name="T0" fmla="*/ 92 w 1217"/>
                  <a:gd name="T1" fmla="*/ 0 h 1217"/>
                  <a:gd name="T2" fmla="*/ 0 w 1217"/>
                  <a:gd name="T3" fmla="*/ 92 h 1217"/>
                  <a:gd name="T4" fmla="*/ 92 w 1217"/>
                  <a:gd name="T5" fmla="*/ 187 h 1217"/>
                  <a:gd name="T6" fmla="*/ 187 w 1217"/>
                  <a:gd name="T7" fmla="*/ 92 h 1217"/>
                  <a:gd name="T8" fmla="*/ 168 w 1217"/>
                  <a:gd name="T9" fmla="*/ 35 h 1217"/>
                  <a:gd name="T10" fmla="*/ 92 w 1217"/>
                  <a:gd name="T11" fmla="*/ 92 h 1217"/>
                  <a:gd name="T12" fmla="*/ 92 w 1217"/>
                  <a:gd name="T13" fmla="*/ 0 h 12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17">
                    <a:moveTo>
                      <a:pt x="601" y="0"/>
                    </a:moveTo>
                    <a:cubicBezTo>
                      <a:pt x="262" y="0"/>
                      <a:pt x="0" y="262"/>
                      <a:pt x="0" y="601"/>
                    </a:cubicBezTo>
                    <a:cubicBezTo>
                      <a:pt x="0" y="940"/>
                      <a:pt x="262" y="1217"/>
                      <a:pt x="601" y="1217"/>
                    </a:cubicBezTo>
                    <a:cubicBezTo>
                      <a:pt x="940" y="1217"/>
                      <a:pt x="1217" y="940"/>
                      <a:pt x="1217" y="601"/>
                    </a:cubicBezTo>
                    <a:cubicBezTo>
                      <a:pt x="1202" y="462"/>
                      <a:pt x="1171" y="339"/>
                      <a:pt x="1094" y="231"/>
                    </a:cubicBezTo>
                    <a:lnTo>
                      <a:pt x="601" y="601"/>
                    </a:lnTo>
                    <a:lnTo>
                      <a:pt x="601"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7172" name="Line 5137">
              <a:extLst>
                <a:ext uri="{FF2B5EF4-FFF2-40B4-BE49-F238E27FC236}">
                  <a16:creationId xmlns:a16="http://schemas.microsoft.com/office/drawing/2014/main" id="{1C949BED-3127-4994-8167-68008B6AE2AD}"/>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73" name="Line 5138">
              <a:extLst>
                <a:ext uri="{FF2B5EF4-FFF2-40B4-BE49-F238E27FC236}">
                  <a16:creationId xmlns:a16="http://schemas.microsoft.com/office/drawing/2014/main" id="{4ED11B71-12D7-4BD1-BCBB-1537BFF8931D}"/>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74" name="Line 5139">
              <a:extLst>
                <a:ext uri="{FF2B5EF4-FFF2-40B4-BE49-F238E27FC236}">
                  <a16:creationId xmlns:a16="http://schemas.microsoft.com/office/drawing/2014/main" id="{447157DE-480E-4391-9687-76DF3001583C}"/>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75" name="Line 5140">
              <a:extLst>
                <a:ext uri="{FF2B5EF4-FFF2-40B4-BE49-F238E27FC236}">
                  <a16:creationId xmlns:a16="http://schemas.microsoft.com/office/drawing/2014/main" id="{41CB1024-ECD1-44DF-9922-8083E6664702}"/>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76" name="Line 5141">
              <a:extLst>
                <a:ext uri="{FF2B5EF4-FFF2-40B4-BE49-F238E27FC236}">
                  <a16:creationId xmlns:a16="http://schemas.microsoft.com/office/drawing/2014/main" id="{A30BBCEE-29F2-4CD0-A596-9E7DF88C6B88}"/>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77" name="Line 5142">
              <a:extLst>
                <a:ext uri="{FF2B5EF4-FFF2-40B4-BE49-F238E27FC236}">
                  <a16:creationId xmlns:a16="http://schemas.microsoft.com/office/drawing/2014/main" id="{C18752B4-F646-45E2-AF5D-F870639CF71C}"/>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78" name="Line 5143">
              <a:extLst>
                <a:ext uri="{FF2B5EF4-FFF2-40B4-BE49-F238E27FC236}">
                  <a16:creationId xmlns:a16="http://schemas.microsoft.com/office/drawing/2014/main" id="{BD1136C8-E7BB-427D-81C7-F6F1E1615275}"/>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79" name="Line 5144">
              <a:extLst>
                <a:ext uri="{FF2B5EF4-FFF2-40B4-BE49-F238E27FC236}">
                  <a16:creationId xmlns:a16="http://schemas.microsoft.com/office/drawing/2014/main" id="{5B41A3C8-7A57-4F48-9C2F-44D145AA721F}"/>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80" name="Line 5145">
              <a:extLst>
                <a:ext uri="{FF2B5EF4-FFF2-40B4-BE49-F238E27FC236}">
                  <a16:creationId xmlns:a16="http://schemas.microsoft.com/office/drawing/2014/main" id="{DAA02AB3-C5F1-4CAE-8977-7BEDAD7521BC}"/>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81" name="Line 5146">
              <a:extLst>
                <a:ext uri="{FF2B5EF4-FFF2-40B4-BE49-F238E27FC236}">
                  <a16:creationId xmlns:a16="http://schemas.microsoft.com/office/drawing/2014/main" id="{749E970F-B9DF-4696-AF96-A11D004C6600}"/>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82" name="Line 5147">
              <a:extLst>
                <a:ext uri="{FF2B5EF4-FFF2-40B4-BE49-F238E27FC236}">
                  <a16:creationId xmlns:a16="http://schemas.microsoft.com/office/drawing/2014/main" id="{D6BD934E-5D1B-444D-BC11-43FB162FFC41}"/>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83" name="Line 5148">
              <a:extLst>
                <a:ext uri="{FF2B5EF4-FFF2-40B4-BE49-F238E27FC236}">
                  <a16:creationId xmlns:a16="http://schemas.microsoft.com/office/drawing/2014/main" id="{E648CDBD-BE76-4F45-B947-2D1C0F01630C}"/>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84" name="Line 5149">
              <a:extLst>
                <a:ext uri="{FF2B5EF4-FFF2-40B4-BE49-F238E27FC236}">
                  <a16:creationId xmlns:a16="http://schemas.microsoft.com/office/drawing/2014/main" id="{FA075AF8-C59E-4774-ABB4-9D5C3864DB6D}"/>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85" name="Line 5150">
              <a:extLst>
                <a:ext uri="{FF2B5EF4-FFF2-40B4-BE49-F238E27FC236}">
                  <a16:creationId xmlns:a16="http://schemas.microsoft.com/office/drawing/2014/main" id="{82A9A7B5-5727-45D6-A65C-E006C593499F}"/>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86" name="Line 5151">
              <a:extLst>
                <a:ext uri="{FF2B5EF4-FFF2-40B4-BE49-F238E27FC236}">
                  <a16:creationId xmlns:a16="http://schemas.microsoft.com/office/drawing/2014/main" id="{5B37B108-2DC9-42CC-B8B8-2DC3D1EB16DD}"/>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87" name="Line 5152">
              <a:extLst>
                <a:ext uri="{FF2B5EF4-FFF2-40B4-BE49-F238E27FC236}">
                  <a16:creationId xmlns:a16="http://schemas.microsoft.com/office/drawing/2014/main" id="{F1D47986-5F6B-4BCA-809C-B3F011FC2204}"/>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88" name="Line 5153">
              <a:extLst>
                <a:ext uri="{FF2B5EF4-FFF2-40B4-BE49-F238E27FC236}">
                  <a16:creationId xmlns:a16="http://schemas.microsoft.com/office/drawing/2014/main" id="{57C6295D-472C-45A3-9184-0C4E999F0C67}"/>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89" name="Line 5154">
              <a:extLst>
                <a:ext uri="{FF2B5EF4-FFF2-40B4-BE49-F238E27FC236}">
                  <a16:creationId xmlns:a16="http://schemas.microsoft.com/office/drawing/2014/main" id="{FCD7304E-A7C1-4809-8BA6-AC4AA2F9E55F}"/>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90" name="Line 5155">
              <a:extLst>
                <a:ext uri="{FF2B5EF4-FFF2-40B4-BE49-F238E27FC236}">
                  <a16:creationId xmlns:a16="http://schemas.microsoft.com/office/drawing/2014/main" id="{D722323F-EADF-4BDE-815A-8C30DC13B41E}"/>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91" name="Line 5156">
              <a:extLst>
                <a:ext uri="{FF2B5EF4-FFF2-40B4-BE49-F238E27FC236}">
                  <a16:creationId xmlns:a16="http://schemas.microsoft.com/office/drawing/2014/main" id="{AC66C511-6E6D-48DF-B7A0-15479FA84CB3}"/>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92" name="Line 5157">
              <a:extLst>
                <a:ext uri="{FF2B5EF4-FFF2-40B4-BE49-F238E27FC236}">
                  <a16:creationId xmlns:a16="http://schemas.microsoft.com/office/drawing/2014/main" id="{7199F2AF-BFC8-4DEC-8A7D-A25467961C94}"/>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93" name="Line 5158">
              <a:extLst>
                <a:ext uri="{FF2B5EF4-FFF2-40B4-BE49-F238E27FC236}">
                  <a16:creationId xmlns:a16="http://schemas.microsoft.com/office/drawing/2014/main" id="{752D35D8-B63F-4319-9EE2-E024B31A3F4C}"/>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94" name="Line 5159">
              <a:extLst>
                <a:ext uri="{FF2B5EF4-FFF2-40B4-BE49-F238E27FC236}">
                  <a16:creationId xmlns:a16="http://schemas.microsoft.com/office/drawing/2014/main" id="{CF231913-39E6-4BCA-AA0D-99212C6197AE}"/>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95" name="Line 5160">
              <a:extLst>
                <a:ext uri="{FF2B5EF4-FFF2-40B4-BE49-F238E27FC236}">
                  <a16:creationId xmlns:a16="http://schemas.microsoft.com/office/drawing/2014/main" id="{1B6FEF1E-C507-413E-A14E-F1266304A6E8}"/>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96" name="Line 5161">
              <a:extLst>
                <a:ext uri="{FF2B5EF4-FFF2-40B4-BE49-F238E27FC236}">
                  <a16:creationId xmlns:a16="http://schemas.microsoft.com/office/drawing/2014/main" id="{E87ECF8F-22CF-4589-85C7-03AF1CBFC34E}"/>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97" name="Line 5162">
              <a:extLst>
                <a:ext uri="{FF2B5EF4-FFF2-40B4-BE49-F238E27FC236}">
                  <a16:creationId xmlns:a16="http://schemas.microsoft.com/office/drawing/2014/main" id="{7F7D364B-8A6D-4165-AB0A-404A952C384F}"/>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98" name="Line 5163">
              <a:extLst>
                <a:ext uri="{FF2B5EF4-FFF2-40B4-BE49-F238E27FC236}">
                  <a16:creationId xmlns:a16="http://schemas.microsoft.com/office/drawing/2014/main" id="{476DC2F4-72A7-4C6A-B9D8-DF814BB8D0AA}"/>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99" name="Line 5164">
              <a:extLst>
                <a:ext uri="{FF2B5EF4-FFF2-40B4-BE49-F238E27FC236}">
                  <a16:creationId xmlns:a16="http://schemas.microsoft.com/office/drawing/2014/main" id="{7459EA2E-4BFC-44F4-80A9-4A6DA5367237}"/>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00" name="Line 5165">
              <a:extLst>
                <a:ext uri="{FF2B5EF4-FFF2-40B4-BE49-F238E27FC236}">
                  <a16:creationId xmlns:a16="http://schemas.microsoft.com/office/drawing/2014/main" id="{D3C9CF1A-A1DE-49FC-B046-70804A02D432}"/>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01" name="Line 5166">
              <a:extLst>
                <a:ext uri="{FF2B5EF4-FFF2-40B4-BE49-F238E27FC236}">
                  <a16:creationId xmlns:a16="http://schemas.microsoft.com/office/drawing/2014/main" id="{61967704-36A2-49D2-B7BB-D2F0EE1F437F}"/>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02" name="Line 5167">
              <a:extLst>
                <a:ext uri="{FF2B5EF4-FFF2-40B4-BE49-F238E27FC236}">
                  <a16:creationId xmlns:a16="http://schemas.microsoft.com/office/drawing/2014/main" id="{AA741AD5-5BA6-4855-BC34-694444AF0CA6}"/>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03" name="Line 5168">
              <a:extLst>
                <a:ext uri="{FF2B5EF4-FFF2-40B4-BE49-F238E27FC236}">
                  <a16:creationId xmlns:a16="http://schemas.microsoft.com/office/drawing/2014/main" id="{B293B945-9199-4222-A9AA-E43DC598A813}"/>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04" name="Line 5169">
              <a:extLst>
                <a:ext uri="{FF2B5EF4-FFF2-40B4-BE49-F238E27FC236}">
                  <a16:creationId xmlns:a16="http://schemas.microsoft.com/office/drawing/2014/main" id="{3B13EB29-673D-49AA-BFC5-D65E245120C8}"/>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05" name="Line 5170">
              <a:extLst>
                <a:ext uri="{FF2B5EF4-FFF2-40B4-BE49-F238E27FC236}">
                  <a16:creationId xmlns:a16="http://schemas.microsoft.com/office/drawing/2014/main" id="{79CC4198-AC5B-4AEF-AE72-364C8A98EF55}"/>
                </a:ext>
              </a:extLst>
            </p:cNvPr>
            <p:cNvSpPr>
              <a:spLocks noChangeShapeType="1"/>
            </p:cNvSpPr>
            <p:nvPr/>
          </p:nvSpPr>
          <p:spPr bwMode="auto">
            <a:xfrm flipV="1">
              <a:off x="1801" y="1841"/>
              <a:ext cx="0" cy="92"/>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06" name="Rectangle 5171">
              <a:extLst>
                <a:ext uri="{FF2B5EF4-FFF2-40B4-BE49-F238E27FC236}">
                  <a16:creationId xmlns:a16="http://schemas.microsoft.com/office/drawing/2014/main" id="{F5C981EA-CD75-4865-8826-487F6E86B1EE}"/>
                </a:ext>
              </a:extLst>
            </p:cNvPr>
            <p:cNvSpPr>
              <a:spLocks noChangeArrowheads="1"/>
            </p:cNvSpPr>
            <p:nvPr/>
          </p:nvSpPr>
          <p:spPr bwMode="auto">
            <a:xfrm>
              <a:off x="1608" y="1805"/>
              <a:ext cx="388" cy="262"/>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7207" name="Group 5174">
              <a:extLst>
                <a:ext uri="{FF2B5EF4-FFF2-40B4-BE49-F238E27FC236}">
                  <a16:creationId xmlns:a16="http://schemas.microsoft.com/office/drawing/2014/main" id="{F4D40696-736D-45F6-99D2-BCC54A436648}"/>
                </a:ext>
              </a:extLst>
            </p:cNvPr>
            <p:cNvGrpSpPr>
              <a:grpSpLocks/>
            </p:cNvGrpSpPr>
            <p:nvPr/>
          </p:nvGrpSpPr>
          <p:grpSpPr bwMode="auto">
            <a:xfrm>
              <a:off x="790" y="2088"/>
              <a:ext cx="385" cy="258"/>
              <a:chOff x="790" y="2088"/>
              <a:chExt cx="385" cy="258"/>
            </a:xfrm>
          </p:grpSpPr>
          <p:sp>
            <p:nvSpPr>
              <p:cNvPr id="7298" name="Rectangle 5172">
                <a:extLst>
                  <a:ext uri="{FF2B5EF4-FFF2-40B4-BE49-F238E27FC236}">
                    <a16:creationId xmlns:a16="http://schemas.microsoft.com/office/drawing/2014/main" id="{1EF76BB4-2EDC-45E4-A3E7-D2987573CF62}"/>
                  </a:ext>
                </a:extLst>
              </p:cNvPr>
              <p:cNvSpPr>
                <a:spLocks noChangeArrowheads="1"/>
              </p:cNvSpPr>
              <p:nvPr/>
            </p:nvSpPr>
            <p:spPr bwMode="auto">
              <a:xfrm>
                <a:off x="790" y="2088"/>
                <a:ext cx="385" cy="25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99" name="Rectangle 5173">
                <a:extLst>
                  <a:ext uri="{FF2B5EF4-FFF2-40B4-BE49-F238E27FC236}">
                    <a16:creationId xmlns:a16="http://schemas.microsoft.com/office/drawing/2014/main" id="{4E43F1ED-E0C9-4F39-82BF-DEEBC405F3A6}"/>
                  </a:ext>
                </a:extLst>
              </p:cNvPr>
              <p:cNvSpPr>
                <a:spLocks noChangeArrowheads="1"/>
              </p:cNvSpPr>
              <p:nvPr/>
            </p:nvSpPr>
            <p:spPr bwMode="auto">
              <a:xfrm>
                <a:off x="790" y="2088"/>
                <a:ext cx="385" cy="258"/>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7208" name="Group 5177">
              <a:extLst>
                <a:ext uri="{FF2B5EF4-FFF2-40B4-BE49-F238E27FC236}">
                  <a16:creationId xmlns:a16="http://schemas.microsoft.com/office/drawing/2014/main" id="{DA5120B4-063E-4AFA-83D9-04D04257E2D8}"/>
                </a:ext>
              </a:extLst>
            </p:cNvPr>
            <p:cNvGrpSpPr>
              <a:grpSpLocks/>
            </p:cNvGrpSpPr>
            <p:nvPr/>
          </p:nvGrpSpPr>
          <p:grpSpPr bwMode="auto">
            <a:xfrm>
              <a:off x="983" y="2123"/>
              <a:ext cx="9" cy="94"/>
              <a:chOff x="983" y="2123"/>
              <a:chExt cx="9" cy="94"/>
            </a:xfrm>
          </p:grpSpPr>
          <p:sp>
            <p:nvSpPr>
              <p:cNvPr id="7296" name="Freeform 5175">
                <a:extLst>
                  <a:ext uri="{FF2B5EF4-FFF2-40B4-BE49-F238E27FC236}">
                    <a16:creationId xmlns:a16="http://schemas.microsoft.com/office/drawing/2014/main" id="{94AB5625-CE71-4619-95F2-4F699DFCE42B}"/>
                  </a:ext>
                </a:extLst>
              </p:cNvPr>
              <p:cNvSpPr>
                <a:spLocks/>
              </p:cNvSpPr>
              <p:nvPr/>
            </p:nvSpPr>
            <p:spPr bwMode="auto">
              <a:xfrm>
                <a:off x="983" y="2123"/>
                <a:ext cx="9" cy="94"/>
              </a:xfrm>
              <a:custGeom>
                <a:avLst/>
                <a:gdLst>
                  <a:gd name="T0" fmla="*/ 9 w 61"/>
                  <a:gd name="T1" fmla="*/ 0 h 606"/>
                  <a:gd name="T2" fmla="*/ 0 w 61"/>
                  <a:gd name="T3" fmla="*/ 0 h 606"/>
                  <a:gd name="T4" fmla="*/ 0 w 61"/>
                  <a:gd name="T5" fmla="*/ 94 h 606"/>
                  <a:gd name="T6" fmla="*/ 9 w 61"/>
                  <a:gd name="T7" fmla="*/ 0 h 6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1" h="606">
                    <a:moveTo>
                      <a:pt x="61" y="0"/>
                    </a:moveTo>
                    <a:cubicBezTo>
                      <a:pt x="46" y="0"/>
                      <a:pt x="16" y="0"/>
                      <a:pt x="0" y="0"/>
                    </a:cubicBezTo>
                    <a:lnTo>
                      <a:pt x="0" y="606"/>
                    </a:lnTo>
                    <a:lnTo>
                      <a:pt x="61" y="0"/>
                    </a:lnTo>
                    <a:close/>
                  </a:path>
                </a:pathLst>
              </a:custGeom>
              <a:solidFill>
                <a:srgbClr val="808080"/>
              </a:solidFill>
              <a:ln w="0">
                <a:solidFill>
                  <a:srgbClr val="000000"/>
                </a:solidFill>
                <a:prstDash val="solid"/>
                <a:round/>
                <a:headEnd/>
                <a:tailEnd/>
              </a:ln>
            </p:spPr>
            <p:txBody>
              <a:bodyPr/>
              <a:lstStyle/>
              <a:p>
                <a:endParaRPr lang="en-GB"/>
              </a:p>
            </p:txBody>
          </p:sp>
          <p:sp>
            <p:nvSpPr>
              <p:cNvPr id="7297" name="Freeform 5176">
                <a:extLst>
                  <a:ext uri="{FF2B5EF4-FFF2-40B4-BE49-F238E27FC236}">
                    <a16:creationId xmlns:a16="http://schemas.microsoft.com/office/drawing/2014/main" id="{46878229-2D13-475B-A146-9995A14F911D}"/>
                  </a:ext>
                </a:extLst>
              </p:cNvPr>
              <p:cNvSpPr>
                <a:spLocks/>
              </p:cNvSpPr>
              <p:nvPr/>
            </p:nvSpPr>
            <p:spPr bwMode="auto">
              <a:xfrm>
                <a:off x="983" y="2123"/>
                <a:ext cx="9" cy="94"/>
              </a:xfrm>
              <a:custGeom>
                <a:avLst/>
                <a:gdLst>
                  <a:gd name="T0" fmla="*/ 9 w 61"/>
                  <a:gd name="T1" fmla="*/ 0 h 606"/>
                  <a:gd name="T2" fmla="*/ 0 w 61"/>
                  <a:gd name="T3" fmla="*/ 0 h 606"/>
                  <a:gd name="T4" fmla="*/ 0 w 61"/>
                  <a:gd name="T5" fmla="*/ 94 h 606"/>
                  <a:gd name="T6" fmla="*/ 9 w 61"/>
                  <a:gd name="T7" fmla="*/ 0 h 6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1" h="606">
                    <a:moveTo>
                      <a:pt x="61" y="0"/>
                    </a:moveTo>
                    <a:cubicBezTo>
                      <a:pt x="46" y="0"/>
                      <a:pt x="16" y="0"/>
                      <a:pt x="0" y="0"/>
                    </a:cubicBezTo>
                    <a:lnTo>
                      <a:pt x="0" y="606"/>
                    </a:lnTo>
                    <a:lnTo>
                      <a:pt x="61"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7209" name="Group 5180">
              <a:extLst>
                <a:ext uri="{FF2B5EF4-FFF2-40B4-BE49-F238E27FC236}">
                  <a16:creationId xmlns:a16="http://schemas.microsoft.com/office/drawing/2014/main" id="{4A682515-4FF3-4314-8385-7E2AE0372ED8}"/>
                </a:ext>
              </a:extLst>
            </p:cNvPr>
            <p:cNvGrpSpPr>
              <a:grpSpLocks/>
            </p:cNvGrpSpPr>
            <p:nvPr/>
          </p:nvGrpSpPr>
          <p:grpSpPr bwMode="auto">
            <a:xfrm>
              <a:off x="983" y="2123"/>
              <a:ext cx="28" cy="94"/>
              <a:chOff x="983" y="2123"/>
              <a:chExt cx="28" cy="94"/>
            </a:xfrm>
          </p:grpSpPr>
          <p:sp>
            <p:nvSpPr>
              <p:cNvPr id="7294" name="Freeform 5178">
                <a:extLst>
                  <a:ext uri="{FF2B5EF4-FFF2-40B4-BE49-F238E27FC236}">
                    <a16:creationId xmlns:a16="http://schemas.microsoft.com/office/drawing/2014/main" id="{5D33234A-9277-42FA-AB8C-08F894C82044}"/>
                  </a:ext>
                </a:extLst>
              </p:cNvPr>
              <p:cNvSpPr>
                <a:spLocks/>
              </p:cNvSpPr>
              <p:nvPr/>
            </p:nvSpPr>
            <p:spPr bwMode="auto">
              <a:xfrm>
                <a:off x="983" y="2123"/>
                <a:ext cx="28" cy="94"/>
              </a:xfrm>
              <a:custGeom>
                <a:avLst/>
                <a:gdLst>
                  <a:gd name="T0" fmla="*/ 28 w 184"/>
                  <a:gd name="T1" fmla="*/ 5 h 606"/>
                  <a:gd name="T2" fmla="*/ 9 w 184"/>
                  <a:gd name="T3" fmla="*/ 0 h 606"/>
                  <a:gd name="T4" fmla="*/ 0 w 184"/>
                  <a:gd name="T5" fmla="*/ 94 h 606"/>
                  <a:gd name="T6" fmla="*/ 28 w 184"/>
                  <a:gd name="T7" fmla="*/ 5 h 6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4" h="606">
                    <a:moveTo>
                      <a:pt x="184" y="32"/>
                    </a:moveTo>
                    <a:cubicBezTo>
                      <a:pt x="153" y="16"/>
                      <a:pt x="107" y="0"/>
                      <a:pt x="61" y="0"/>
                    </a:cubicBezTo>
                    <a:lnTo>
                      <a:pt x="0" y="606"/>
                    </a:lnTo>
                    <a:lnTo>
                      <a:pt x="184" y="32"/>
                    </a:lnTo>
                    <a:close/>
                  </a:path>
                </a:pathLst>
              </a:custGeom>
              <a:solidFill>
                <a:srgbClr val="C0C0C0"/>
              </a:solidFill>
              <a:ln w="0">
                <a:solidFill>
                  <a:srgbClr val="000000"/>
                </a:solidFill>
                <a:prstDash val="solid"/>
                <a:round/>
                <a:headEnd/>
                <a:tailEnd/>
              </a:ln>
            </p:spPr>
            <p:txBody>
              <a:bodyPr/>
              <a:lstStyle/>
              <a:p>
                <a:endParaRPr lang="en-GB"/>
              </a:p>
            </p:txBody>
          </p:sp>
          <p:sp>
            <p:nvSpPr>
              <p:cNvPr id="7295" name="Freeform 5179">
                <a:extLst>
                  <a:ext uri="{FF2B5EF4-FFF2-40B4-BE49-F238E27FC236}">
                    <a16:creationId xmlns:a16="http://schemas.microsoft.com/office/drawing/2014/main" id="{CBF01872-5541-4BE0-8D3D-F112F743AA86}"/>
                  </a:ext>
                </a:extLst>
              </p:cNvPr>
              <p:cNvSpPr>
                <a:spLocks/>
              </p:cNvSpPr>
              <p:nvPr/>
            </p:nvSpPr>
            <p:spPr bwMode="auto">
              <a:xfrm>
                <a:off x="983" y="2123"/>
                <a:ext cx="28" cy="94"/>
              </a:xfrm>
              <a:custGeom>
                <a:avLst/>
                <a:gdLst>
                  <a:gd name="T0" fmla="*/ 28 w 184"/>
                  <a:gd name="T1" fmla="*/ 5 h 606"/>
                  <a:gd name="T2" fmla="*/ 9 w 184"/>
                  <a:gd name="T3" fmla="*/ 0 h 606"/>
                  <a:gd name="T4" fmla="*/ 0 w 184"/>
                  <a:gd name="T5" fmla="*/ 94 h 606"/>
                  <a:gd name="T6" fmla="*/ 28 w 184"/>
                  <a:gd name="T7" fmla="*/ 5 h 6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4" h="606">
                    <a:moveTo>
                      <a:pt x="184" y="32"/>
                    </a:moveTo>
                    <a:cubicBezTo>
                      <a:pt x="153" y="16"/>
                      <a:pt x="107" y="0"/>
                      <a:pt x="61" y="0"/>
                    </a:cubicBezTo>
                    <a:lnTo>
                      <a:pt x="0" y="606"/>
                    </a:lnTo>
                    <a:lnTo>
                      <a:pt x="184" y="32"/>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7210" name="Group 5183">
              <a:extLst>
                <a:ext uri="{FF2B5EF4-FFF2-40B4-BE49-F238E27FC236}">
                  <a16:creationId xmlns:a16="http://schemas.microsoft.com/office/drawing/2014/main" id="{DAE643DF-CE28-4005-84C8-0928E75680B7}"/>
                </a:ext>
              </a:extLst>
            </p:cNvPr>
            <p:cNvGrpSpPr>
              <a:grpSpLocks/>
            </p:cNvGrpSpPr>
            <p:nvPr/>
          </p:nvGrpSpPr>
          <p:grpSpPr bwMode="auto">
            <a:xfrm>
              <a:off x="983" y="2128"/>
              <a:ext cx="45" cy="89"/>
              <a:chOff x="983" y="2128"/>
              <a:chExt cx="45" cy="89"/>
            </a:xfrm>
          </p:grpSpPr>
          <p:sp>
            <p:nvSpPr>
              <p:cNvPr id="7292" name="Freeform 5181">
                <a:extLst>
                  <a:ext uri="{FF2B5EF4-FFF2-40B4-BE49-F238E27FC236}">
                    <a16:creationId xmlns:a16="http://schemas.microsoft.com/office/drawing/2014/main" id="{2E245DE5-DF70-4209-98A0-43B76C3E515E}"/>
                  </a:ext>
                </a:extLst>
              </p:cNvPr>
              <p:cNvSpPr>
                <a:spLocks/>
              </p:cNvSpPr>
              <p:nvPr/>
            </p:nvSpPr>
            <p:spPr bwMode="auto">
              <a:xfrm>
                <a:off x="983" y="2128"/>
                <a:ext cx="45" cy="89"/>
              </a:xfrm>
              <a:custGeom>
                <a:avLst/>
                <a:gdLst>
                  <a:gd name="T0" fmla="*/ 45 w 295"/>
                  <a:gd name="T1" fmla="*/ 7 h 572"/>
                  <a:gd name="T2" fmla="*/ 28 w 295"/>
                  <a:gd name="T3" fmla="*/ 0 h 572"/>
                  <a:gd name="T4" fmla="*/ 0 w 295"/>
                  <a:gd name="T5" fmla="*/ 89 h 572"/>
                  <a:gd name="T6" fmla="*/ 45 w 295"/>
                  <a:gd name="T7" fmla="*/ 7 h 5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5" h="572">
                    <a:moveTo>
                      <a:pt x="295" y="46"/>
                    </a:moveTo>
                    <a:cubicBezTo>
                      <a:pt x="264" y="31"/>
                      <a:pt x="233" y="15"/>
                      <a:pt x="186" y="0"/>
                    </a:cubicBezTo>
                    <a:lnTo>
                      <a:pt x="0" y="572"/>
                    </a:lnTo>
                    <a:lnTo>
                      <a:pt x="295" y="46"/>
                    </a:lnTo>
                    <a:close/>
                  </a:path>
                </a:pathLst>
              </a:custGeom>
              <a:solidFill>
                <a:srgbClr val="000000"/>
              </a:solidFill>
              <a:ln w="0">
                <a:solidFill>
                  <a:srgbClr val="000000"/>
                </a:solidFill>
                <a:prstDash val="solid"/>
                <a:round/>
                <a:headEnd/>
                <a:tailEnd/>
              </a:ln>
            </p:spPr>
            <p:txBody>
              <a:bodyPr/>
              <a:lstStyle/>
              <a:p>
                <a:endParaRPr lang="en-GB"/>
              </a:p>
            </p:txBody>
          </p:sp>
          <p:sp>
            <p:nvSpPr>
              <p:cNvPr id="7293" name="Freeform 5182">
                <a:extLst>
                  <a:ext uri="{FF2B5EF4-FFF2-40B4-BE49-F238E27FC236}">
                    <a16:creationId xmlns:a16="http://schemas.microsoft.com/office/drawing/2014/main" id="{31F928D5-A5A4-4551-BD6B-6C31C257237E}"/>
                  </a:ext>
                </a:extLst>
              </p:cNvPr>
              <p:cNvSpPr>
                <a:spLocks/>
              </p:cNvSpPr>
              <p:nvPr/>
            </p:nvSpPr>
            <p:spPr bwMode="auto">
              <a:xfrm>
                <a:off x="983" y="2128"/>
                <a:ext cx="45" cy="89"/>
              </a:xfrm>
              <a:custGeom>
                <a:avLst/>
                <a:gdLst>
                  <a:gd name="T0" fmla="*/ 45 w 295"/>
                  <a:gd name="T1" fmla="*/ 7 h 572"/>
                  <a:gd name="T2" fmla="*/ 28 w 295"/>
                  <a:gd name="T3" fmla="*/ 0 h 572"/>
                  <a:gd name="T4" fmla="*/ 0 w 295"/>
                  <a:gd name="T5" fmla="*/ 89 h 572"/>
                  <a:gd name="T6" fmla="*/ 45 w 295"/>
                  <a:gd name="T7" fmla="*/ 7 h 5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5" h="572">
                    <a:moveTo>
                      <a:pt x="295" y="46"/>
                    </a:moveTo>
                    <a:cubicBezTo>
                      <a:pt x="264" y="31"/>
                      <a:pt x="233" y="15"/>
                      <a:pt x="186" y="0"/>
                    </a:cubicBezTo>
                    <a:lnTo>
                      <a:pt x="0" y="572"/>
                    </a:lnTo>
                    <a:lnTo>
                      <a:pt x="295" y="46"/>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7211" name="Group 5186">
              <a:extLst>
                <a:ext uri="{FF2B5EF4-FFF2-40B4-BE49-F238E27FC236}">
                  <a16:creationId xmlns:a16="http://schemas.microsoft.com/office/drawing/2014/main" id="{994581EF-8F12-4BEB-8FA4-EBF13E266E07}"/>
                </a:ext>
              </a:extLst>
            </p:cNvPr>
            <p:cNvGrpSpPr>
              <a:grpSpLocks/>
            </p:cNvGrpSpPr>
            <p:nvPr/>
          </p:nvGrpSpPr>
          <p:grpSpPr bwMode="auto">
            <a:xfrm>
              <a:off x="890" y="2123"/>
              <a:ext cx="185" cy="186"/>
              <a:chOff x="890" y="2123"/>
              <a:chExt cx="185" cy="186"/>
            </a:xfrm>
          </p:grpSpPr>
          <p:sp>
            <p:nvSpPr>
              <p:cNvPr id="7290" name="Freeform 5184">
                <a:extLst>
                  <a:ext uri="{FF2B5EF4-FFF2-40B4-BE49-F238E27FC236}">
                    <a16:creationId xmlns:a16="http://schemas.microsoft.com/office/drawing/2014/main" id="{0FB0391E-7A0D-4C57-9E9B-86E62DEEC44E}"/>
                  </a:ext>
                </a:extLst>
              </p:cNvPr>
              <p:cNvSpPr>
                <a:spLocks/>
              </p:cNvSpPr>
              <p:nvPr/>
            </p:nvSpPr>
            <p:spPr bwMode="auto">
              <a:xfrm>
                <a:off x="890" y="2123"/>
                <a:ext cx="185" cy="186"/>
              </a:xfrm>
              <a:custGeom>
                <a:avLst/>
                <a:gdLst>
                  <a:gd name="T0" fmla="*/ 90 w 1205"/>
                  <a:gd name="T1" fmla="*/ 0 h 1206"/>
                  <a:gd name="T2" fmla="*/ 0 w 1205"/>
                  <a:gd name="T3" fmla="*/ 91 h 1206"/>
                  <a:gd name="T4" fmla="*/ 93 w 1205"/>
                  <a:gd name="T5" fmla="*/ 186 h 1206"/>
                  <a:gd name="T6" fmla="*/ 185 w 1205"/>
                  <a:gd name="T7" fmla="*/ 93 h 1206"/>
                  <a:gd name="T8" fmla="*/ 138 w 1205"/>
                  <a:gd name="T9" fmla="*/ 12 h 1206"/>
                  <a:gd name="T10" fmla="*/ 93 w 1205"/>
                  <a:gd name="T11" fmla="*/ 93 h 1206"/>
                  <a:gd name="T12" fmla="*/ 90 w 1205"/>
                  <a:gd name="T13" fmla="*/ 0 h 120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5" h="1206">
                    <a:moveTo>
                      <a:pt x="587" y="0"/>
                    </a:moveTo>
                    <a:cubicBezTo>
                      <a:pt x="263" y="0"/>
                      <a:pt x="0" y="263"/>
                      <a:pt x="0" y="588"/>
                    </a:cubicBezTo>
                    <a:cubicBezTo>
                      <a:pt x="0" y="928"/>
                      <a:pt x="263" y="1206"/>
                      <a:pt x="603" y="1206"/>
                    </a:cubicBezTo>
                    <a:cubicBezTo>
                      <a:pt x="927" y="1206"/>
                      <a:pt x="1205" y="928"/>
                      <a:pt x="1205" y="603"/>
                    </a:cubicBezTo>
                    <a:cubicBezTo>
                      <a:pt x="1190" y="387"/>
                      <a:pt x="1082" y="186"/>
                      <a:pt x="896" y="78"/>
                    </a:cubicBezTo>
                    <a:lnTo>
                      <a:pt x="603" y="603"/>
                    </a:lnTo>
                    <a:lnTo>
                      <a:pt x="587" y="0"/>
                    </a:lnTo>
                    <a:close/>
                  </a:path>
                </a:pathLst>
              </a:custGeom>
              <a:solidFill>
                <a:srgbClr val="FFFFFF"/>
              </a:solidFill>
              <a:ln w="0">
                <a:solidFill>
                  <a:srgbClr val="000000"/>
                </a:solidFill>
                <a:prstDash val="solid"/>
                <a:round/>
                <a:headEnd/>
                <a:tailEnd/>
              </a:ln>
            </p:spPr>
            <p:txBody>
              <a:bodyPr/>
              <a:lstStyle/>
              <a:p>
                <a:endParaRPr lang="en-GB"/>
              </a:p>
            </p:txBody>
          </p:sp>
          <p:sp>
            <p:nvSpPr>
              <p:cNvPr id="7291" name="Freeform 5185">
                <a:extLst>
                  <a:ext uri="{FF2B5EF4-FFF2-40B4-BE49-F238E27FC236}">
                    <a16:creationId xmlns:a16="http://schemas.microsoft.com/office/drawing/2014/main" id="{C701BCD6-F941-48F8-A93D-F0FE0C7BDA12}"/>
                  </a:ext>
                </a:extLst>
              </p:cNvPr>
              <p:cNvSpPr>
                <a:spLocks/>
              </p:cNvSpPr>
              <p:nvPr/>
            </p:nvSpPr>
            <p:spPr bwMode="auto">
              <a:xfrm>
                <a:off x="890" y="2123"/>
                <a:ext cx="185" cy="186"/>
              </a:xfrm>
              <a:custGeom>
                <a:avLst/>
                <a:gdLst>
                  <a:gd name="T0" fmla="*/ 90 w 1205"/>
                  <a:gd name="T1" fmla="*/ 0 h 1206"/>
                  <a:gd name="T2" fmla="*/ 0 w 1205"/>
                  <a:gd name="T3" fmla="*/ 91 h 1206"/>
                  <a:gd name="T4" fmla="*/ 93 w 1205"/>
                  <a:gd name="T5" fmla="*/ 186 h 1206"/>
                  <a:gd name="T6" fmla="*/ 185 w 1205"/>
                  <a:gd name="T7" fmla="*/ 93 h 1206"/>
                  <a:gd name="T8" fmla="*/ 138 w 1205"/>
                  <a:gd name="T9" fmla="*/ 12 h 1206"/>
                  <a:gd name="T10" fmla="*/ 93 w 1205"/>
                  <a:gd name="T11" fmla="*/ 93 h 1206"/>
                  <a:gd name="T12" fmla="*/ 90 w 1205"/>
                  <a:gd name="T13" fmla="*/ 0 h 120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5" h="1206">
                    <a:moveTo>
                      <a:pt x="587" y="0"/>
                    </a:moveTo>
                    <a:cubicBezTo>
                      <a:pt x="263" y="0"/>
                      <a:pt x="0" y="263"/>
                      <a:pt x="0" y="588"/>
                    </a:cubicBezTo>
                    <a:cubicBezTo>
                      <a:pt x="0" y="928"/>
                      <a:pt x="263" y="1206"/>
                      <a:pt x="603" y="1206"/>
                    </a:cubicBezTo>
                    <a:cubicBezTo>
                      <a:pt x="927" y="1206"/>
                      <a:pt x="1205" y="928"/>
                      <a:pt x="1205" y="603"/>
                    </a:cubicBezTo>
                    <a:cubicBezTo>
                      <a:pt x="1190" y="387"/>
                      <a:pt x="1082" y="186"/>
                      <a:pt x="896" y="78"/>
                    </a:cubicBezTo>
                    <a:lnTo>
                      <a:pt x="603" y="603"/>
                    </a:lnTo>
                    <a:lnTo>
                      <a:pt x="587"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7212" name="Line 5187">
              <a:extLst>
                <a:ext uri="{FF2B5EF4-FFF2-40B4-BE49-F238E27FC236}">
                  <a16:creationId xmlns:a16="http://schemas.microsoft.com/office/drawing/2014/main" id="{5DFD57AD-C871-4637-9117-3314DA616728}"/>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13" name="Line 5188">
              <a:extLst>
                <a:ext uri="{FF2B5EF4-FFF2-40B4-BE49-F238E27FC236}">
                  <a16:creationId xmlns:a16="http://schemas.microsoft.com/office/drawing/2014/main" id="{55CDD0CB-08E6-4ACD-A6A4-64E8C3D77EC6}"/>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14" name="Line 5189">
              <a:extLst>
                <a:ext uri="{FF2B5EF4-FFF2-40B4-BE49-F238E27FC236}">
                  <a16:creationId xmlns:a16="http://schemas.microsoft.com/office/drawing/2014/main" id="{81C07BAE-D979-4F34-A46A-390C35B7D722}"/>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15" name="Line 5190">
              <a:extLst>
                <a:ext uri="{FF2B5EF4-FFF2-40B4-BE49-F238E27FC236}">
                  <a16:creationId xmlns:a16="http://schemas.microsoft.com/office/drawing/2014/main" id="{058091AE-F47E-4A3D-A727-528AF525C2A6}"/>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16" name="Line 5191">
              <a:extLst>
                <a:ext uri="{FF2B5EF4-FFF2-40B4-BE49-F238E27FC236}">
                  <a16:creationId xmlns:a16="http://schemas.microsoft.com/office/drawing/2014/main" id="{B99B2FF2-7545-4342-9843-C1B644BABDD4}"/>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17" name="Line 5192">
              <a:extLst>
                <a:ext uri="{FF2B5EF4-FFF2-40B4-BE49-F238E27FC236}">
                  <a16:creationId xmlns:a16="http://schemas.microsoft.com/office/drawing/2014/main" id="{18AAEEC3-4D55-47CE-99F9-17B2BF4F11D7}"/>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18" name="Line 5193">
              <a:extLst>
                <a:ext uri="{FF2B5EF4-FFF2-40B4-BE49-F238E27FC236}">
                  <a16:creationId xmlns:a16="http://schemas.microsoft.com/office/drawing/2014/main" id="{CB522515-A07B-486C-93CA-A6540134F04E}"/>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19" name="Line 5194">
              <a:extLst>
                <a:ext uri="{FF2B5EF4-FFF2-40B4-BE49-F238E27FC236}">
                  <a16:creationId xmlns:a16="http://schemas.microsoft.com/office/drawing/2014/main" id="{503FB0D5-1277-4110-9985-AC77994A8AE2}"/>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20" name="Line 5195">
              <a:extLst>
                <a:ext uri="{FF2B5EF4-FFF2-40B4-BE49-F238E27FC236}">
                  <a16:creationId xmlns:a16="http://schemas.microsoft.com/office/drawing/2014/main" id="{897C29B9-45DF-48A9-86A0-92F1A40537B9}"/>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21" name="Line 5196">
              <a:extLst>
                <a:ext uri="{FF2B5EF4-FFF2-40B4-BE49-F238E27FC236}">
                  <a16:creationId xmlns:a16="http://schemas.microsoft.com/office/drawing/2014/main" id="{617CEBA9-852A-4119-B7EC-739C56CA4075}"/>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22" name="Line 5197">
              <a:extLst>
                <a:ext uri="{FF2B5EF4-FFF2-40B4-BE49-F238E27FC236}">
                  <a16:creationId xmlns:a16="http://schemas.microsoft.com/office/drawing/2014/main" id="{0B10CB60-555A-4E19-A160-474EAFD1DA4F}"/>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23" name="Line 5198">
              <a:extLst>
                <a:ext uri="{FF2B5EF4-FFF2-40B4-BE49-F238E27FC236}">
                  <a16:creationId xmlns:a16="http://schemas.microsoft.com/office/drawing/2014/main" id="{004EFDB1-AE8C-4B00-A93B-DE1D1937B4C5}"/>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24" name="Line 5199">
              <a:extLst>
                <a:ext uri="{FF2B5EF4-FFF2-40B4-BE49-F238E27FC236}">
                  <a16:creationId xmlns:a16="http://schemas.microsoft.com/office/drawing/2014/main" id="{189F35B9-51CA-4323-A27A-C47181DC15F9}"/>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25" name="Line 5200">
              <a:extLst>
                <a:ext uri="{FF2B5EF4-FFF2-40B4-BE49-F238E27FC236}">
                  <a16:creationId xmlns:a16="http://schemas.microsoft.com/office/drawing/2014/main" id="{987DEC08-3B02-44FD-87CE-B5DAEE110641}"/>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26" name="Line 5201">
              <a:extLst>
                <a:ext uri="{FF2B5EF4-FFF2-40B4-BE49-F238E27FC236}">
                  <a16:creationId xmlns:a16="http://schemas.microsoft.com/office/drawing/2014/main" id="{D6F3654C-3E44-4AF2-AC62-563601E3A74A}"/>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27" name="Line 5202">
              <a:extLst>
                <a:ext uri="{FF2B5EF4-FFF2-40B4-BE49-F238E27FC236}">
                  <a16:creationId xmlns:a16="http://schemas.microsoft.com/office/drawing/2014/main" id="{6837EE2A-8C20-47CA-96D5-73F5F2AF937F}"/>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28" name="Line 5203">
              <a:extLst>
                <a:ext uri="{FF2B5EF4-FFF2-40B4-BE49-F238E27FC236}">
                  <a16:creationId xmlns:a16="http://schemas.microsoft.com/office/drawing/2014/main" id="{37399CE8-4FA7-42A5-9465-A4D4E8CCC87A}"/>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29" name="Line 5204">
              <a:extLst>
                <a:ext uri="{FF2B5EF4-FFF2-40B4-BE49-F238E27FC236}">
                  <a16:creationId xmlns:a16="http://schemas.microsoft.com/office/drawing/2014/main" id="{DB327BDB-7028-4FC6-A659-11396F0B910E}"/>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30" name="Line 5205">
              <a:extLst>
                <a:ext uri="{FF2B5EF4-FFF2-40B4-BE49-F238E27FC236}">
                  <a16:creationId xmlns:a16="http://schemas.microsoft.com/office/drawing/2014/main" id="{2426FD21-2D69-4F60-8CDB-255347BB7EC0}"/>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31" name="Line 5206">
              <a:extLst>
                <a:ext uri="{FF2B5EF4-FFF2-40B4-BE49-F238E27FC236}">
                  <a16:creationId xmlns:a16="http://schemas.microsoft.com/office/drawing/2014/main" id="{1D8B6DAC-B9AF-44A6-9ACD-963525250BBA}"/>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32" name="Line 5207">
              <a:extLst>
                <a:ext uri="{FF2B5EF4-FFF2-40B4-BE49-F238E27FC236}">
                  <a16:creationId xmlns:a16="http://schemas.microsoft.com/office/drawing/2014/main" id="{207BA586-08DB-45DF-9240-E9D338251A89}"/>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33" name="Line 5208">
              <a:extLst>
                <a:ext uri="{FF2B5EF4-FFF2-40B4-BE49-F238E27FC236}">
                  <a16:creationId xmlns:a16="http://schemas.microsoft.com/office/drawing/2014/main" id="{CA98F260-D5D0-430D-82C4-3CAD99F07750}"/>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34" name="Line 5209">
              <a:extLst>
                <a:ext uri="{FF2B5EF4-FFF2-40B4-BE49-F238E27FC236}">
                  <a16:creationId xmlns:a16="http://schemas.microsoft.com/office/drawing/2014/main" id="{78D09F90-7C1D-4959-BF35-F09401E3F58C}"/>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35" name="Line 5210">
              <a:extLst>
                <a:ext uri="{FF2B5EF4-FFF2-40B4-BE49-F238E27FC236}">
                  <a16:creationId xmlns:a16="http://schemas.microsoft.com/office/drawing/2014/main" id="{0A84F417-890C-4F55-A8C7-37039119D95E}"/>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36" name="Line 5211">
              <a:extLst>
                <a:ext uri="{FF2B5EF4-FFF2-40B4-BE49-F238E27FC236}">
                  <a16:creationId xmlns:a16="http://schemas.microsoft.com/office/drawing/2014/main" id="{0C20772B-CA95-474B-8523-A5917819FB0D}"/>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37" name="Line 5212">
              <a:extLst>
                <a:ext uri="{FF2B5EF4-FFF2-40B4-BE49-F238E27FC236}">
                  <a16:creationId xmlns:a16="http://schemas.microsoft.com/office/drawing/2014/main" id="{3689E15F-89C4-4F16-B261-D210528ED956}"/>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38" name="Line 5213">
              <a:extLst>
                <a:ext uri="{FF2B5EF4-FFF2-40B4-BE49-F238E27FC236}">
                  <a16:creationId xmlns:a16="http://schemas.microsoft.com/office/drawing/2014/main" id="{DB99A233-7B13-48C5-8049-3C44A7ABD520}"/>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39" name="Line 5214">
              <a:extLst>
                <a:ext uri="{FF2B5EF4-FFF2-40B4-BE49-F238E27FC236}">
                  <a16:creationId xmlns:a16="http://schemas.microsoft.com/office/drawing/2014/main" id="{9573A7FC-925E-4B4E-BD93-020DE9DFBA79}"/>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40" name="Line 5215">
              <a:extLst>
                <a:ext uri="{FF2B5EF4-FFF2-40B4-BE49-F238E27FC236}">
                  <a16:creationId xmlns:a16="http://schemas.microsoft.com/office/drawing/2014/main" id="{0D660B4B-77B4-4B62-9A66-9D6F187690D4}"/>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41" name="Line 5216">
              <a:extLst>
                <a:ext uri="{FF2B5EF4-FFF2-40B4-BE49-F238E27FC236}">
                  <a16:creationId xmlns:a16="http://schemas.microsoft.com/office/drawing/2014/main" id="{035C173E-BFC8-464B-A713-D159E2F42851}"/>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42" name="Line 5217">
              <a:extLst>
                <a:ext uri="{FF2B5EF4-FFF2-40B4-BE49-F238E27FC236}">
                  <a16:creationId xmlns:a16="http://schemas.microsoft.com/office/drawing/2014/main" id="{A41A2337-CBB2-4EFE-968B-DA156DB67526}"/>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43" name="Line 5218">
              <a:extLst>
                <a:ext uri="{FF2B5EF4-FFF2-40B4-BE49-F238E27FC236}">
                  <a16:creationId xmlns:a16="http://schemas.microsoft.com/office/drawing/2014/main" id="{1490ED29-8369-46C7-89EB-C01D3DE6D934}"/>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44" name="Line 5219">
              <a:extLst>
                <a:ext uri="{FF2B5EF4-FFF2-40B4-BE49-F238E27FC236}">
                  <a16:creationId xmlns:a16="http://schemas.microsoft.com/office/drawing/2014/main" id="{94506D08-F574-4180-95EE-E98B972E5037}"/>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45" name="Line 5220">
              <a:extLst>
                <a:ext uri="{FF2B5EF4-FFF2-40B4-BE49-F238E27FC236}">
                  <a16:creationId xmlns:a16="http://schemas.microsoft.com/office/drawing/2014/main" id="{3F472865-CD24-454B-A533-51686DE65AB2}"/>
                </a:ext>
              </a:extLst>
            </p:cNvPr>
            <p:cNvSpPr>
              <a:spLocks noChangeShapeType="1"/>
            </p:cNvSpPr>
            <p:nvPr/>
          </p:nvSpPr>
          <p:spPr bwMode="auto">
            <a:xfrm flipV="1">
              <a:off x="983"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46" name="Rectangle 5221">
              <a:extLst>
                <a:ext uri="{FF2B5EF4-FFF2-40B4-BE49-F238E27FC236}">
                  <a16:creationId xmlns:a16="http://schemas.microsoft.com/office/drawing/2014/main" id="{4E542BE9-F65D-4A3C-AB3E-321B4E8802E1}"/>
                </a:ext>
              </a:extLst>
            </p:cNvPr>
            <p:cNvSpPr>
              <a:spLocks noChangeArrowheads="1"/>
            </p:cNvSpPr>
            <p:nvPr/>
          </p:nvSpPr>
          <p:spPr bwMode="auto">
            <a:xfrm>
              <a:off x="790" y="2088"/>
              <a:ext cx="385" cy="258"/>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7247" name="Group 5224">
              <a:extLst>
                <a:ext uri="{FF2B5EF4-FFF2-40B4-BE49-F238E27FC236}">
                  <a16:creationId xmlns:a16="http://schemas.microsoft.com/office/drawing/2014/main" id="{942D478E-7B5A-442F-9834-6B09929494FB}"/>
                </a:ext>
              </a:extLst>
            </p:cNvPr>
            <p:cNvGrpSpPr>
              <a:grpSpLocks/>
            </p:cNvGrpSpPr>
            <p:nvPr/>
          </p:nvGrpSpPr>
          <p:grpSpPr bwMode="auto">
            <a:xfrm>
              <a:off x="1197" y="2088"/>
              <a:ext cx="388" cy="261"/>
              <a:chOff x="1197" y="2088"/>
              <a:chExt cx="388" cy="261"/>
            </a:xfrm>
          </p:grpSpPr>
          <p:sp>
            <p:nvSpPr>
              <p:cNvPr id="7288" name="Rectangle 5222">
                <a:extLst>
                  <a:ext uri="{FF2B5EF4-FFF2-40B4-BE49-F238E27FC236}">
                    <a16:creationId xmlns:a16="http://schemas.microsoft.com/office/drawing/2014/main" id="{CFCA37A1-700C-4312-B5AA-01E527B094E2}"/>
                  </a:ext>
                </a:extLst>
              </p:cNvPr>
              <p:cNvSpPr>
                <a:spLocks noChangeArrowheads="1"/>
              </p:cNvSpPr>
              <p:nvPr/>
            </p:nvSpPr>
            <p:spPr bwMode="auto">
              <a:xfrm>
                <a:off x="1197" y="2088"/>
                <a:ext cx="388"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89" name="Rectangle 5223">
                <a:extLst>
                  <a:ext uri="{FF2B5EF4-FFF2-40B4-BE49-F238E27FC236}">
                    <a16:creationId xmlns:a16="http://schemas.microsoft.com/office/drawing/2014/main" id="{20B65111-BD6C-48FE-BBF1-06B17437CC8C}"/>
                  </a:ext>
                </a:extLst>
              </p:cNvPr>
              <p:cNvSpPr>
                <a:spLocks noChangeArrowheads="1"/>
              </p:cNvSpPr>
              <p:nvPr/>
            </p:nvSpPr>
            <p:spPr bwMode="auto">
              <a:xfrm>
                <a:off x="1197" y="2088"/>
                <a:ext cx="388"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7248" name="Group 5227">
              <a:extLst>
                <a:ext uri="{FF2B5EF4-FFF2-40B4-BE49-F238E27FC236}">
                  <a16:creationId xmlns:a16="http://schemas.microsoft.com/office/drawing/2014/main" id="{8FC9EB3F-87EE-4DEC-BD7A-CBBF49BDBED0}"/>
                </a:ext>
              </a:extLst>
            </p:cNvPr>
            <p:cNvGrpSpPr>
              <a:grpSpLocks/>
            </p:cNvGrpSpPr>
            <p:nvPr/>
          </p:nvGrpSpPr>
          <p:grpSpPr bwMode="auto">
            <a:xfrm>
              <a:off x="1389" y="2121"/>
              <a:ext cx="39" cy="96"/>
              <a:chOff x="1389" y="2121"/>
              <a:chExt cx="39" cy="96"/>
            </a:xfrm>
          </p:grpSpPr>
          <p:sp>
            <p:nvSpPr>
              <p:cNvPr id="7286" name="Freeform 5225">
                <a:extLst>
                  <a:ext uri="{FF2B5EF4-FFF2-40B4-BE49-F238E27FC236}">
                    <a16:creationId xmlns:a16="http://schemas.microsoft.com/office/drawing/2014/main" id="{C0963F2A-E76F-4A15-961E-C8A73316F5C5}"/>
                  </a:ext>
                </a:extLst>
              </p:cNvPr>
              <p:cNvSpPr>
                <a:spLocks/>
              </p:cNvSpPr>
              <p:nvPr/>
            </p:nvSpPr>
            <p:spPr bwMode="auto">
              <a:xfrm>
                <a:off x="1389" y="2121"/>
                <a:ext cx="39" cy="96"/>
              </a:xfrm>
              <a:custGeom>
                <a:avLst/>
                <a:gdLst>
                  <a:gd name="T0" fmla="*/ 39 w 250"/>
                  <a:gd name="T1" fmla="*/ 10 h 622"/>
                  <a:gd name="T2" fmla="*/ 0 w 250"/>
                  <a:gd name="T3" fmla="*/ 2 h 622"/>
                  <a:gd name="T4" fmla="*/ 0 w 250"/>
                  <a:gd name="T5" fmla="*/ 2 h 622"/>
                  <a:gd name="T6" fmla="*/ 0 w 250"/>
                  <a:gd name="T7" fmla="*/ 96 h 622"/>
                  <a:gd name="T8" fmla="*/ 39 w 250"/>
                  <a:gd name="T9" fmla="*/ 10 h 6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0" h="622">
                    <a:moveTo>
                      <a:pt x="250" y="62"/>
                    </a:moveTo>
                    <a:cubicBezTo>
                      <a:pt x="172" y="31"/>
                      <a:pt x="78" y="15"/>
                      <a:pt x="0" y="15"/>
                    </a:cubicBezTo>
                    <a:cubicBezTo>
                      <a:pt x="0" y="0"/>
                      <a:pt x="0" y="15"/>
                      <a:pt x="0" y="15"/>
                    </a:cubicBezTo>
                    <a:lnTo>
                      <a:pt x="0" y="622"/>
                    </a:lnTo>
                    <a:lnTo>
                      <a:pt x="250" y="62"/>
                    </a:lnTo>
                    <a:close/>
                  </a:path>
                </a:pathLst>
              </a:custGeom>
              <a:solidFill>
                <a:srgbClr val="808080"/>
              </a:solidFill>
              <a:ln w="0">
                <a:solidFill>
                  <a:srgbClr val="000000"/>
                </a:solidFill>
                <a:prstDash val="solid"/>
                <a:round/>
                <a:headEnd/>
                <a:tailEnd/>
              </a:ln>
            </p:spPr>
            <p:txBody>
              <a:bodyPr/>
              <a:lstStyle/>
              <a:p>
                <a:endParaRPr lang="en-GB"/>
              </a:p>
            </p:txBody>
          </p:sp>
          <p:sp>
            <p:nvSpPr>
              <p:cNvPr id="7287" name="Freeform 5226">
                <a:extLst>
                  <a:ext uri="{FF2B5EF4-FFF2-40B4-BE49-F238E27FC236}">
                    <a16:creationId xmlns:a16="http://schemas.microsoft.com/office/drawing/2014/main" id="{56D79D9F-C3C5-476D-9B0C-0035228B2468}"/>
                  </a:ext>
                </a:extLst>
              </p:cNvPr>
              <p:cNvSpPr>
                <a:spLocks/>
              </p:cNvSpPr>
              <p:nvPr/>
            </p:nvSpPr>
            <p:spPr bwMode="auto">
              <a:xfrm>
                <a:off x="1389" y="2121"/>
                <a:ext cx="39" cy="96"/>
              </a:xfrm>
              <a:custGeom>
                <a:avLst/>
                <a:gdLst>
                  <a:gd name="T0" fmla="*/ 39 w 250"/>
                  <a:gd name="T1" fmla="*/ 10 h 622"/>
                  <a:gd name="T2" fmla="*/ 0 w 250"/>
                  <a:gd name="T3" fmla="*/ 2 h 622"/>
                  <a:gd name="T4" fmla="*/ 0 w 250"/>
                  <a:gd name="T5" fmla="*/ 2 h 622"/>
                  <a:gd name="T6" fmla="*/ 0 w 250"/>
                  <a:gd name="T7" fmla="*/ 96 h 622"/>
                  <a:gd name="T8" fmla="*/ 39 w 250"/>
                  <a:gd name="T9" fmla="*/ 10 h 6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0" h="622">
                    <a:moveTo>
                      <a:pt x="250" y="62"/>
                    </a:moveTo>
                    <a:cubicBezTo>
                      <a:pt x="172" y="31"/>
                      <a:pt x="78" y="15"/>
                      <a:pt x="0" y="15"/>
                    </a:cubicBezTo>
                    <a:cubicBezTo>
                      <a:pt x="0" y="0"/>
                      <a:pt x="0" y="15"/>
                      <a:pt x="0" y="15"/>
                    </a:cubicBezTo>
                    <a:lnTo>
                      <a:pt x="0" y="622"/>
                    </a:lnTo>
                    <a:lnTo>
                      <a:pt x="250" y="62"/>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7249" name="Group 5230">
              <a:extLst>
                <a:ext uri="{FF2B5EF4-FFF2-40B4-BE49-F238E27FC236}">
                  <a16:creationId xmlns:a16="http://schemas.microsoft.com/office/drawing/2014/main" id="{567CD609-131D-488E-B257-6FC031CA55E4}"/>
                </a:ext>
              </a:extLst>
            </p:cNvPr>
            <p:cNvGrpSpPr>
              <a:grpSpLocks/>
            </p:cNvGrpSpPr>
            <p:nvPr/>
          </p:nvGrpSpPr>
          <p:grpSpPr bwMode="auto">
            <a:xfrm>
              <a:off x="1389" y="2131"/>
              <a:ext cx="65" cy="86"/>
              <a:chOff x="1389" y="2131"/>
              <a:chExt cx="65" cy="86"/>
            </a:xfrm>
          </p:grpSpPr>
          <p:sp>
            <p:nvSpPr>
              <p:cNvPr id="7284" name="Freeform 5228">
                <a:extLst>
                  <a:ext uri="{FF2B5EF4-FFF2-40B4-BE49-F238E27FC236}">
                    <a16:creationId xmlns:a16="http://schemas.microsoft.com/office/drawing/2014/main" id="{E1A3E3E4-C524-4C55-80D4-AE5F4E5A075F}"/>
                  </a:ext>
                </a:extLst>
              </p:cNvPr>
              <p:cNvSpPr>
                <a:spLocks/>
              </p:cNvSpPr>
              <p:nvPr/>
            </p:nvSpPr>
            <p:spPr bwMode="auto">
              <a:xfrm>
                <a:off x="1389" y="2131"/>
                <a:ext cx="65" cy="86"/>
              </a:xfrm>
              <a:custGeom>
                <a:avLst/>
                <a:gdLst>
                  <a:gd name="T0" fmla="*/ 65 w 417"/>
                  <a:gd name="T1" fmla="*/ 19 h 556"/>
                  <a:gd name="T2" fmla="*/ 39 w 417"/>
                  <a:gd name="T3" fmla="*/ 0 h 556"/>
                  <a:gd name="T4" fmla="*/ 0 w 417"/>
                  <a:gd name="T5" fmla="*/ 86 h 556"/>
                  <a:gd name="T6" fmla="*/ 65 w 417"/>
                  <a:gd name="T7" fmla="*/ 19 h 55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17" h="556">
                    <a:moveTo>
                      <a:pt x="417" y="124"/>
                    </a:moveTo>
                    <a:cubicBezTo>
                      <a:pt x="371" y="62"/>
                      <a:pt x="309" y="31"/>
                      <a:pt x="247" y="0"/>
                    </a:cubicBezTo>
                    <a:lnTo>
                      <a:pt x="0" y="556"/>
                    </a:lnTo>
                    <a:lnTo>
                      <a:pt x="417" y="124"/>
                    </a:lnTo>
                    <a:close/>
                  </a:path>
                </a:pathLst>
              </a:custGeom>
              <a:solidFill>
                <a:srgbClr val="C0C0C0"/>
              </a:solidFill>
              <a:ln w="0">
                <a:solidFill>
                  <a:srgbClr val="000000"/>
                </a:solidFill>
                <a:prstDash val="solid"/>
                <a:round/>
                <a:headEnd/>
                <a:tailEnd/>
              </a:ln>
            </p:spPr>
            <p:txBody>
              <a:bodyPr/>
              <a:lstStyle/>
              <a:p>
                <a:endParaRPr lang="en-GB"/>
              </a:p>
            </p:txBody>
          </p:sp>
          <p:sp>
            <p:nvSpPr>
              <p:cNvPr id="7285" name="Freeform 5229">
                <a:extLst>
                  <a:ext uri="{FF2B5EF4-FFF2-40B4-BE49-F238E27FC236}">
                    <a16:creationId xmlns:a16="http://schemas.microsoft.com/office/drawing/2014/main" id="{748BC868-14E2-4AA5-82DF-BC3290BEDA7D}"/>
                  </a:ext>
                </a:extLst>
              </p:cNvPr>
              <p:cNvSpPr>
                <a:spLocks/>
              </p:cNvSpPr>
              <p:nvPr/>
            </p:nvSpPr>
            <p:spPr bwMode="auto">
              <a:xfrm>
                <a:off x="1389" y="2131"/>
                <a:ext cx="65" cy="86"/>
              </a:xfrm>
              <a:custGeom>
                <a:avLst/>
                <a:gdLst>
                  <a:gd name="T0" fmla="*/ 65 w 417"/>
                  <a:gd name="T1" fmla="*/ 19 h 556"/>
                  <a:gd name="T2" fmla="*/ 39 w 417"/>
                  <a:gd name="T3" fmla="*/ 0 h 556"/>
                  <a:gd name="T4" fmla="*/ 0 w 417"/>
                  <a:gd name="T5" fmla="*/ 86 h 556"/>
                  <a:gd name="T6" fmla="*/ 65 w 417"/>
                  <a:gd name="T7" fmla="*/ 19 h 55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17" h="556">
                    <a:moveTo>
                      <a:pt x="417" y="124"/>
                    </a:moveTo>
                    <a:cubicBezTo>
                      <a:pt x="371" y="62"/>
                      <a:pt x="309" y="31"/>
                      <a:pt x="247" y="0"/>
                    </a:cubicBezTo>
                    <a:lnTo>
                      <a:pt x="0" y="556"/>
                    </a:lnTo>
                    <a:lnTo>
                      <a:pt x="417" y="124"/>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7250" name="Group 5233">
              <a:extLst>
                <a:ext uri="{FF2B5EF4-FFF2-40B4-BE49-F238E27FC236}">
                  <a16:creationId xmlns:a16="http://schemas.microsoft.com/office/drawing/2014/main" id="{E9057F86-8E7D-42D3-9BEF-B82B25D82084}"/>
                </a:ext>
              </a:extLst>
            </p:cNvPr>
            <p:cNvGrpSpPr>
              <a:grpSpLocks/>
            </p:cNvGrpSpPr>
            <p:nvPr/>
          </p:nvGrpSpPr>
          <p:grpSpPr bwMode="auto">
            <a:xfrm>
              <a:off x="1389" y="2150"/>
              <a:ext cx="71" cy="67"/>
              <a:chOff x="1389" y="2150"/>
              <a:chExt cx="71" cy="67"/>
            </a:xfrm>
          </p:grpSpPr>
          <p:sp>
            <p:nvSpPr>
              <p:cNvPr id="7282" name="Freeform 5231">
                <a:extLst>
                  <a:ext uri="{FF2B5EF4-FFF2-40B4-BE49-F238E27FC236}">
                    <a16:creationId xmlns:a16="http://schemas.microsoft.com/office/drawing/2014/main" id="{4F93295F-AC9B-444D-85E5-5EBDADF0CCB7}"/>
                  </a:ext>
                </a:extLst>
              </p:cNvPr>
              <p:cNvSpPr>
                <a:spLocks/>
              </p:cNvSpPr>
              <p:nvPr/>
            </p:nvSpPr>
            <p:spPr bwMode="auto">
              <a:xfrm>
                <a:off x="1389" y="2150"/>
                <a:ext cx="71" cy="67"/>
              </a:xfrm>
              <a:custGeom>
                <a:avLst/>
                <a:gdLst>
                  <a:gd name="T0" fmla="*/ 71 w 461"/>
                  <a:gd name="T1" fmla="*/ 5 h 433"/>
                  <a:gd name="T2" fmla="*/ 64 w 461"/>
                  <a:gd name="T3" fmla="*/ 0 h 433"/>
                  <a:gd name="T4" fmla="*/ 0 w 461"/>
                  <a:gd name="T5" fmla="*/ 67 h 433"/>
                  <a:gd name="T6" fmla="*/ 71 w 461"/>
                  <a:gd name="T7" fmla="*/ 5 h 43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1" h="433">
                    <a:moveTo>
                      <a:pt x="461" y="31"/>
                    </a:moveTo>
                    <a:cubicBezTo>
                      <a:pt x="446" y="15"/>
                      <a:pt x="431" y="0"/>
                      <a:pt x="415" y="0"/>
                    </a:cubicBezTo>
                    <a:lnTo>
                      <a:pt x="0" y="433"/>
                    </a:lnTo>
                    <a:lnTo>
                      <a:pt x="461" y="31"/>
                    </a:lnTo>
                    <a:close/>
                  </a:path>
                </a:pathLst>
              </a:custGeom>
              <a:solidFill>
                <a:srgbClr val="000000"/>
              </a:solidFill>
              <a:ln w="0">
                <a:solidFill>
                  <a:srgbClr val="000000"/>
                </a:solidFill>
                <a:prstDash val="solid"/>
                <a:round/>
                <a:headEnd/>
                <a:tailEnd/>
              </a:ln>
            </p:spPr>
            <p:txBody>
              <a:bodyPr/>
              <a:lstStyle/>
              <a:p>
                <a:endParaRPr lang="en-GB"/>
              </a:p>
            </p:txBody>
          </p:sp>
          <p:sp>
            <p:nvSpPr>
              <p:cNvPr id="7283" name="Freeform 5232">
                <a:extLst>
                  <a:ext uri="{FF2B5EF4-FFF2-40B4-BE49-F238E27FC236}">
                    <a16:creationId xmlns:a16="http://schemas.microsoft.com/office/drawing/2014/main" id="{A78A411B-926C-434F-8081-599DE2CDD532}"/>
                  </a:ext>
                </a:extLst>
              </p:cNvPr>
              <p:cNvSpPr>
                <a:spLocks/>
              </p:cNvSpPr>
              <p:nvPr/>
            </p:nvSpPr>
            <p:spPr bwMode="auto">
              <a:xfrm>
                <a:off x="1389" y="2150"/>
                <a:ext cx="71" cy="67"/>
              </a:xfrm>
              <a:custGeom>
                <a:avLst/>
                <a:gdLst>
                  <a:gd name="T0" fmla="*/ 71 w 461"/>
                  <a:gd name="T1" fmla="*/ 5 h 433"/>
                  <a:gd name="T2" fmla="*/ 64 w 461"/>
                  <a:gd name="T3" fmla="*/ 0 h 433"/>
                  <a:gd name="T4" fmla="*/ 0 w 461"/>
                  <a:gd name="T5" fmla="*/ 67 h 433"/>
                  <a:gd name="T6" fmla="*/ 71 w 461"/>
                  <a:gd name="T7" fmla="*/ 5 h 43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1" h="433">
                    <a:moveTo>
                      <a:pt x="461" y="31"/>
                    </a:moveTo>
                    <a:cubicBezTo>
                      <a:pt x="446" y="15"/>
                      <a:pt x="431" y="0"/>
                      <a:pt x="415" y="0"/>
                    </a:cubicBezTo>
                    <a:lnTo>
                      <a:pt x="0" y="433"/>
                    </a:lnTo>
                    <a:lnTo>
                      <a:pt x="461" y="31"/>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7251" name="Group 5236">
              <a:extLst>
                <a:ext uri="{FF2B5EF4-FFF2-40B4-BE49-F238E27FC236}">
                  <a16:creationId xmlns:a16="http://schemas.microsoft.com/office/drawing/2014/main" id="{09A15A1F-38DF-4317-BB06-6453F7AE8270}"/>
                </a:ext>
              </a:extLst>
            </p:cNvPr>
            <p:cNvGrpSpPr>
              <a:grpSpLocks/>
            </p:cNvGrpSpPr>
            <p:nvPr/>
          </p:nvGrpSpPr>
          <p:grpSpPr bwMode="auto">
            <a:xfrm>
              <a:off x="1297" y="2123"/>
              <a:ext cx="187" cy="189"/>
              <a:chOff x="1297" y="2123"/>
              <a:chExt cx="187" cy="189"/>
            </a:xfrm>
          </p:grpSpPr>
          <p:sp>
            <p:nvSpPr>
              <p:cNvPr id="7280" name="Freeform 5234">
                <a:extLst>
                  <a:ext uri="{FF2B5EF4-FFF2-40B4-BE49-F238E27FC236}">
                    <a16:creationId xmlns:a16="http://schemas.microsoft.com/office/drawing/2014/main" id="{176AF2E2-0D58-4BC5-A5D3-0672D6C8F7C3}"/>
                  </a:ext>
                </a:extLst>
              </p:cNvPr>
              <p:cNvSpPr>
                <a:spLocks/>
              </p:cNvSpPr>
              <p:nvPr/>
            </p:nvSpPr>
            <p:spPr bwMode="auto">
              <a:xfrm>
                <a:off x="1297" y="2123"/>
                <a:ext cx="187" cy="189"/>
              </a:xfrm>
              <a:custGeom>
                <a:avLst/>
                <a:gdLst>
                  <a:gd name="T0" fmla="*/ 92 w 1217"/>
                  <a:gd name="T1" fmla="*/ 0 h 1223"/>
                  <a:gd name="T2" fmla="*/ 0 w 1217"/>
                  <a:gd name="T3" fmla="*/ 93 h 1223"/>
                  <a:gd name="T4" fmla="*/ 92 w 1217"/>
                  <a:gd name="T5" fmla="*/ 189 h 1223"/>
                  <a:gd name="T6" fmla="*/ 187 w 1217"/>
                  <a:gd name="T7" fmla="*/ 93 h 1223"/>
                  <a:gd name="T8" fmla="*/ 163 w 1217"/>
                  <a:gd name="T9" fmla="*/ 31 h 1223"/>
                  <a:gd name="T10" fmla="*/ 92 w 1217"/>
                  <a:gd name="T11" fmla="*/ 93 h 1223"/>
                  <a:gd name="T12" fmla="*/ 92 w 1217"/>
                  <a:gd name="T13" fmla="*/ 0 h 122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23">
                    <a:moveTo>
                      <a:pt x="601" y="0"/>
                    </a:moveTo>
                    <a:cubicBezTo>
                      <a:pt x="262" y="0"/>
                      <a:pt x="0" y="263"/>
                      <a:pt x="0" y="604"/>
                    </a:cubicBezTo>
                    <a:cubicBezTo>
                      <a:pt x="0" y="944"/>
                      <a:pt x="262" y="1223"/>
                      <a:pt x="601" y="1223"/>
                    </a:cubicBezTo>
                    <a:cubicBezTo>
                      <a:pt x="940" y="1223"/>
                      <a:pt x="1217" y="944"/>
                      <a:pt x="1217" y="604"/>
                    </a:cubicBezTo>
                    <a:cubicBezTo>
                      <a:pt x="1202" y="465"/>
                      <a:pt x="1155" y="310"/>
                      <a:pt x="1063" y="202"/>
                    </a:cubicBezTo>
                    <a:lnTo>
                      <a:pt x="601" y="604"/>
                    </a:lnTo>
                    <a:lnTo>
                      <a:pt x="601" y="0"/>
                    </a:lnTo>
                    <a:close/>
                  </a:path>
                </a:pathLst>
              </a:custGeom>
              <a:solidFill>
                <a:srgbClr val="FFFFFF"/>
              </a:solidFill>
              <a:ln w="0">
                <a:solidFill>
                  <a:srgbClr val="000000"/>
                </a:solidFill>
                <a:prstDash val="solid"/>
                <a:round/>
                <a:headEnd/>
                <a:tailEnd/>
              </a:ln>
            </p:spPr>
            <p:txBody>
              <a:bodyPr/>
              <a:lstStyle/>
              <a:p>
                <a:endParaRPr lang="en-GB"/>
              </a:p>
            </p:txBody>
          </p:sp>
          <p:sp>
            <p:nvSpPr>
              <p:cNvPr id="7281" name="Freeform 5235">
                <a:extLst>
                  <a:ext uri="{FF2B5EF4-FFF2-40B4-BE49-F238E27FC236}">
                    <a16:creationId xmlns:a16="http://schemas.microsoft.com/office/drawing/2014/main" id="{BCC71B1D-2040-4F15-B88D-F54FA4B71128}"/>
                  </a:ext>
                </a:extLst>
              </p:cNvPr>
              <p:cNvSpPr>
                <a:spLocks/>
              </p:cNvSpPr>
              <p:nvPr/>
            </p:nvSpPr>
            <p:spPr bwMode="auto">
              <a:xfrm>
                <a:off x="1297" y="2123"/>
                <a:ext cx="187" cy="189"/>
              </a:xfrm>
              <a:custGeom>
                <a:avLst/>
                <a:gdLst>
                  <a:gd name="T0" fmla="*/ 92 w 1217"/>
                  <a:gd name="T1" fmla="*/ 0 h 1223"/>
                  <a:gd name="T2" fmla="*/ 0 w 1217"/>
                  <a:gd name="T3" fmla="*/ 93 h 1223"/>
                  <a:gd name="T4" fmla="*/ 92 w 1217"/>
                  <a:gd name="T5" fmla="*/ 189 h 1223"/>
                  <a:gd name="T6" fmla="*/ 187 w 1217"/>
                  <a:gd name="T7" fmla="*/ 93 h 1223"/>
                  <a:gd name="T8" fmla="*/ 163 w 1217"/>
                  <a:gd name="T9" fmla="*/ 31 h 1223"/>
                  <a:gd name="T10" fmla="*/ 92 w 1217"/>
                  <a:gd name="T11" fmla="*/ 93 h 1223"/>
                  <a:gd name="T12" fmla="*/ 92 w 1217"/>
                  <a:gd name="T13" fmla="*/ 0 h 122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23">
                    <a:moveTo>
                      <a:pt x="601" y="0"/>
                    </a:moveTo>
                    <a:cubicBezTo>
                      <a:pt x="262" y="0"/>
                      <a:pt x="0" y="263"/>
                      <a:pt x="0" y="604"/>
                    </a:cubicBezTo>
                    <a:cubicBezTo>
                      <a:pt x="0" y="944"/>
                      <a:pt x="262" y="1223"/>
                      <a:pt x="601" y="1223"/>
                    </a:cubicBezTo>
                    <a:cubicBezTo>
                      <a:pt x="940" y="1223"/>
                      <a:pt x="1217" y="944"/>
                      <a:pt x="1217" y="604"/>
                    </a:cubicBezTo>
                    <a:cubicBezTo>
                      <a:pt x="1202" y="465"/>
                      <a:pt x="1155" y="310"/>
                      <a:pt x="1063" y="202"/>
                    </a:cubicBezTo>
                    <a:lnTo>
                      <a:pt x="601" y="604"/>
                    </a:lnTo>
                    <a:lnTo>
                      <a:pt x="601"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7252" name="Line 5237">
              <a:extLst>
                <a:ext uri="{FF2B5EF4-FFF2-40B4-BE49-F238E27FC236}">
                  <a16:creationId xmlns:a16="http://schemas.microsoft.com/office/drawing/2014/main" id="{4BFCA40A-DD73-456E-8DE7-0D3D3C55813E}"/>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53" name="Line 5238">
              <a:extLst>
                <a:ext uri="{FF2B5EF4-FFF2-40B4-BE49-F238E27FC236}">
                  <a16:creationId xmlns:a16="http://schemas.microsoft.com/office/drawing/2014/main" id="{7520E0F4-E97B-4D29-A724-205CE4B51B27}"/>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54" name="Line 5239">
              <a:extLst>
                <a:ext uri="{FF2B5EF4-FFF2-40B4-BE49-F238E27FC236}">
                  <a16:creationId xmlns:a16="http://schemas.microsoft.com/office/drawing/2014/main" id="{017910DC-5C02-4BDA-AA2E-007B6EADE581}"/>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55" name="Line 5240">
              <a:extLst>
                <a:ext uri="{FF2B5EF4-FFF2-40B4-BE49-F238E27FC236}">
                  <a16:creationId xmlns:a16="http://schemas.microsoft.com/office/drawing/2014/main" id="{7C2E3BFC-22BE-4B09-A72D-58A9FFB6F303}"/>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56" name="Line 5241">
              <a:extLst>
                <a:ext uri="{FF2B5EF4-FFF2-40B4-BE49-F238E27FC236}">
                  <a16:creationId xmlns:a16="http://schemas.microsoft.com/office/drawing/2014/main" id="{7CE43DA0-8E72-42D2-8BE4-6089318FEF6D}"/>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57" name="Line 5242">
              <a:extLst>
                <a:ext uri="{FF2B5EF4-FFF2-40B4-BE49-F238E27FC236}">
                  <a16:creationId xmlns:a16="http://schemas.microsoft.com/office/drawing/2014/main" id="{84D6CDCA-CEED-4D2F-9508-7948B25553D5}"/>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58" name="Line 5243">
              <a:extLst>
                <a:ext uri="{FF2B5EF4-FFF2-40B4-BE49-F238E27FC236}">
                  <a16:creationId xmlns:a16="http://schemas.microsoft.com/office/drawing/2014/main" id="{649E8507-E771-4B5C-9738-2BEB9C9C321C}"/>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59" name="Line 5244">
              <a:extLst>
                <a:ext uri="{FF2B5EF4-FFF2-40B4-BE49-F238E27FC236}">
                  <a16:creationId xmlns:a16="http://schemas.microsoft.com/office/drawing/2014/main" id="{7A2C03A4-A257-402C-8334-0FE4F0B86C8F}"/>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60" name="Line 5245">
              <a:extLst>
                <a:ext uri="{FF2B5EF4-FFF2-40B4-BE49-F238E27FC236}">
                  <a16:creationId xmlns:a16="http://schemas.microsoft.com/office/drawing/2014/main" id="{780AAADD-F744-4C40-A049-BFBE6F33BE12}"/>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61" name="Line 5246">
              <a:extLst>
                <a:ext uri="{FF2B5EF4-FFF2-40B4-BE49-F238E27FC236}">
                  <a16:creationId xmlns:a16="http://schemas.microsoft.com/office/drawing/2014/main" id="{E610113A-C8C6-4FAB-B485-581D2A7BB690}"/>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62" name="Line 5247">
              <a:extLst>
                <a:ext uri="{FF2B5EF4-FFF2-40B4-BE49-F238E27FC236}">
                  <a16:creationId xmlns:a16="http://schemas.microsoft.com/office/drawing/2014/main" id="{ABAD4F06-A175-4816-9602-375B45B1DD5B}"/>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63" name="Line 5248">
              <a:extLst>
                <a:ext uri="{FF2B5EF4-FFF2-40B4-BE49-F238E27FC236}">
                  <a16:creationId xmlns:a16="http://schemas.microsoft.com/office/drawing/2014/main" id="{E31BC69D-6F26-4659-B430-4BD370471FD4}"/>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64" name="Line 5249">
              <a:extLst>
                <a:ext uri="{FF2B5EF4-FFF2-40B4-BE49-F238E27FC236}">
                  <a16:creationId xmlns:a16="http://schemas.microsoft.com/office/drawing/2014/main" id="{23101A8A-598A-4B23-BB30-39EC8DEFB5DC}"/>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65" name="Line 5250">
              <a:extLst>
                <a:ext uri="{FF2B5EF4-FFF2-40B4-BE49-F238E27FC236}">
                  <a16:creationId xmlns:a16="http://schemas.microsoft.com/office/drawing/2014/main" id="{2B47B865-BF59-4880-8625-CD94A11B3818}"/>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66" name="Line 5251">
              <a:extLst>
                <a:ext uri="{FF2B5EF4-FFF2-40B4-BE49-F238E27FC236}">
                  <a16:creationId xmlns:a16="http://schemas.microsoft.com/office/drawing/2014/main" id="{16D4F6BE-7726-4AE0-8022-C037D4F2F67E}"/>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67" name="Line 5252">
              <a:extLst>
                <a:ext uri="{FF2B5EF4-FFF2-40B4-BE49-F238E27FC236}">
                  <a16:creationId xmlns:a16="http://schemas.microsoft.com/office/drawing/2014/main" id="{7542D82E-8E4F-4B6A-AD3F-B7DB1D4962AD}"/>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68" name="Line 5253">
              <a:extLst>
                <a:ext uri="{FF2B5EF4-FFF2-40B4-BE49-F238E27FC236}">
                  <a16:creationId xmlns:a16="http://schemas.microsoft.com/office/drawing/2014/main" id="{967F29DD-077C-4D21-A8FA-CBBAC905F140}"/>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69" name="Line 5254">
              <a:extLst>
                <a:ext uri="{FF2B5EF4-FFF2-40B4-BE49-F238E27FC236}">
                  <a16:creationId xmlns:a16="http://schemas.microsoft.com/office/drawing/2014/main" id="{44ED2BF5-A890-4F99-8AEE-BEB1295E6577}"/>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70" name="Line 5255">
              <a:extLst>
                <a:ext uri="{FF2B5EF4-FFF2-40B4-BE49-F238E27FC236}">
                  <a16:creationId xmlns:a16="http://schemas.microsoft.com/office/drawing/2014/main" id="{68E42FFA-36F6-4B20-B7D4-D1B06DD80863}"/>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71" name="Line 5256">
              <a:extLst>
                <a:ext uri="{FF2B5EF4-FFF2-40B4-BE49-F238E27FC236}">
                  <a16:creationId xmlns:a16="http://schemas.microsoft.com/office/drawing/2014/main" id="{CCECD4E4-F98A-4805-B2F9-7768202EFEB3}"/>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72" name="Line 5257">
              <a:extLst>
                <a:ext uri="{FF2B5EF4-FFF2-40B4-BE49-F238E27FC236}">
                  <a16:creationId xmlns:a16="http://schemas.microsoft.com/office/drawing/2014/main" id="{11D9CEB5-60EC-4744-BAFD-1C6C2E085AC2}"/>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73" name="Line 5258">
              <a:extLst>
                <a:ext uri="{FF2B5EF4-FFF2-40B4-BE49-F238E27FC236}">
                  <a16:creationId xmlns:a16="http://schemas.microsoft.com/office/drawing/2014/main" id="{F7AB2C8D-3F6F-417B-9555-F661D65F3E62}"/>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74" name="Line 5259">
              <a:extLst>
                <a:ext uri="{FF2B5EF4-FFF2-40B4-BE49-F238E27FC236}">
                  <a16:creationId xmlns:a16="http://schemas.microsoft.com/office/drawing/2014/main" id="{181B66CD-6D02-42E3-98B9-68816CEB92DC}"/>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75" name="Line 5260">
              <a:extLst>
                <a:ext uri="{FF2B5EF4-FFF2-40B4-BE49-F238E27FC236}">
                  <a16:creationId xmlns:a16="http://schemas.microsoft.com/office/drawing/2014/main" id="{9AD90011-CFF7-4F39-91BC-66D452CFF584}"/>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76" name="Line 5261">
              <a:extLst>
                <a:ext uri="{FF2B5EF4-FFF2-40B4-BE49-F238E27FC236}">
                  <a16:creationId xmlns:a16="http://schemas.microsoft.com/office/drawing/2014/main" id="{BD315889-2780-4261-8F07-990385ED9899}"/>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77" name="Line 5262">
              <a:extLst>
                <a:ext uri="{FF2B5EF4-FFF2-40B4-BE49-F238E27FC236}">
                  <a16:creationId xmlns:a16="http://schemas.microsoft.com/office/drawing/2014/main" id="{3C06DFE7-88D6-4012-AFB3-BB61D4AE728F}"/>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78" name="Line 5263">
              <a:extLst>
                <a:ext uri="{FF2B5EF4-FFF2-40B4-BE49-F238E27FC236}">
                  <a16:creationId xmlns:a16="http://schemas.microsoft.com/office/drawing/2014/main" id="{95D36E65-0238-4A86-B146-D5272B3C4651}"/>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79" name="Line 5264">
              <a:extLst>
                <a:ext uri="{FF2B5EF4-FFF2-40B4-BE49-F238E27FC236}">
                  <a16:creationId xmlns:a16="http://schemas.microsoft.com/office/drawing/2014/main" id="{D92B7493-1FAC-4EB5-9123-06A14E315789}"/>
                </a:ext>
              </a:extLst>
            </p:cNvPr>
            <p:cNvSpPr>
              <a:spLocks noChangeShapeType="1"/>
            </p:cNvSpPr>
            <p:nvPr/>
          </p:nvSpPr>
          <p:spPr bwMode="auto">
            <a:xfrm flipV="1">
              <a:off x="1389" y="2123"/>
              <a:ext cx="0" cy="94"/>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grpSp>
      <p:sp>
        <p:nvSpPr>
          <p:cNvPr id="5563" name="Line 5266">
            <a:extLst>
              <a:ext uri="{FF2B5EF4-FFF2-40B4-BE49-F238E27FC236}">
                <a16:creationId xmlns:a16="http://schemas.microsoft.com/office/drawing/2014/main" id="{27C33FFB-3767-4660-8132-07C5BF9FE44F}"/>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64" name="Line 5267">
            <a:extLst>
              <a:ext uri="{FF2B5EF4-FFF2-40B4-BE49-F238E27FC236}">
                <a16:creationId xmlns:a16="http://schemas.microsoft.com/office/drawing/2014/main" id="{01D38EC0-52CD-4CAD-BBCD-A4EB6E86C0C1}"/>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65" name="Line 5268">
            <a:extLst>
              <a:ext uri="{FF2B5EF4-FFF2-40B4-BE49-F238E27FC236}">
                <a16:creationId xmlns:a16="http://schemas.microsoft.com/office/drawing/2014/main" id="{CCFA2C38-5ED1-4071-BC0B-67881AC8859F}"/>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66" name="Line 5269">
            <a:extLst>
              <a:ext uri="{FF2B5EF4-FFF2-40B4-BE49-F238E27FC236}">
                <a16:creationId xmlns:a16="http://schemas.microsoft.com/office/drawing/2014/main" id="{A3938064-506E-4209-BA72-363ABDD075D0}"/>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67" name="Line 5270">
            <a:extLst>
              <a:ext uri="{FF2B5EF4-FFF2-40B4-BE49-F238E27FC236}">
                <a16:creationId xmlns:a16="http://schemas.microsoft.com/office/drawing/2014/main" id="{E49A0E7E-79D5-44A6-A654-64CBDC88A075}"/>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68" name="Line 5271">
            <a:extLst>
              <a:ext uri="{FF2B5EF4-FFF2-40B4-BE49-F238E27FC236}">
                <a16:creationId xmlns:a16="http://schemas.microsoft.com/office/drawing/2014/main" id="{72805F93-9D88-497E-B031-39E55A06E443}"/>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69" name="Rectangle 5272">
            <a:extLst>
              <a:ext uri="{FF2B5EF4-FFF2-40B4-BE49-F238E27FC236}">
                <a16:creationId xmlns:a16="http://schemas.microsoft.com/office/drawing/2014/main" id="{E13E9910-A9EC-4423-B1C9-FA75941E84DE}"/>
              </a:ext>
            </a:extLst>
          </p:cNvPr>
          <p:cNvSpPr>
            <a:spLocks noChangeArrowheads="1"/>
          </p:cNvSpPr>
          <p:nvPr/>
        </p:nvSpPr>
        <p:spPr bwMode="auto">
          <a:xfrm>
            <a:off x="1900238" y="3048000"/>
            <a:ext cx="615950" cy="414338"/>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5570" name="Group 5275">
            <a:extLst>
              <a:ext uri="{FF2B5EF4-FFF2-40B4-BE49-F238E27FC236}">
                <a16:creationId xmlns:a16="http://schemas.microsoft.com/office/drawing/2014/main" id="{EAB18473-D335-416A-9877-972AE7919914}"/>
              </a:ext>
            </a:extLst>
          </p:cNvPr>
          <p:cNvGrpSpPr>
            <a:grpSpLocks/>
          </p:cNvGrpSpPr>
          <p:nvPr/>
        </p:nvGrpSpPr>
        <p:grpSpPr bwMode="auto">
          <a:xfrm>
            <a:off x="2552700" y="3048000"/>
            <a:ext cx="615950" cy="414338"/>
            <a:chOff x="1608" y="2088"/>
            <a:chExt cx="388" cy="261"/>
          </a:xfrm>
        </p:grpSpPr>
        <p:sp>
          <p:nvSpPr>
            <p:cNvPr id="7078" name="Rectangle 5273">
              <a:extLst>
                <a:ext uri="{FF2B5EF4-FFF2-40B4-BE49-F238E27FC236}">
                  <a16:creationId xmlns:a16="http://schemas.microsoft.com/office/drawing/2014/main" id="{E2479F17-22C0-456C-B0D2-DFA0FC8A99E2}"/>
                </a:ext>
              </a:extLst>
            </p:cNvPr>
            <p:cNvSpPr>
              <a:spLocks noChangeArrowheads="1"/>
            </p:cNvSpPr>
            <p:nvPr/>
          </p:nvSpPr>
          <p:spPr bwMode="auto">
            <a:xfrm>
              <a:off x="1608" y="2088"/>
              <a:ext cx="388"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079" name="Rectangle 5274">
              <a:extLst>
                <a:ext uri="{FF2B5EF4-FFF2-40B4-BE49-F238E27FC236}">
                  <a16:creationId xmlns:a16="http://schemas.microsoft.com/office/drawing/2014/main" id="{128DFA73-B2AF-4729-9671-2DBB690DFF2B}"/>
                </a:ext>
              </a:extLst>
            </p:cNvPr>
            <p:cNvSpPr>
              <a:spLocks noChangeArrowheads="1"/>
            </p:cNvSpPr>
            <p:nvPr/>
          </p:nvSpPr>
          <p:spPr bwMode="auto">
            <a:xfrm>
              <a:off x="1608" y="2088"/>
              <a:ext cx="388"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5571" name="Group 5278">
            <a:extLst>
              <a:ext uri="{FF2B5EF4-FFF2-40B4-BE49-F238E27FC236}">
                <a16:creationId xmlns:a16="http://schemas.microsoft.com/office/drawing/2014/main" id="{95255B73-35C9-4478-84BD-558A6F37DEDC}"/>
              </a:ext>
            </a:extLst>
          </p:cNvPr>
          <p:cNvGrpSpPr>
            <a:grpSpLocks/>
          </p:cNvGrpSpPr>
          <p:nvPr/>
        </p:nvGrpSpPr>
        <p:grpSpPr bwMode="auto">
          <a:xfrm>
            <a:off x="2859088" y="3100388"/>
            <a:ext cx="6350" cy="152400"/>
            <a:chOff x="1801" y="2121"/>
            <a:chExt cx="4" cy="96"/>
          </a:xfrm>
        </p:grpSpPr>
        <p:sp>
          <p:nvSpPr>
            <p:cNvPr id="7076" name="Freeform 5276">
              <a:extLst>
                <a:ext uri="{FF2B5EF4-FFF2-40B4-BE49-F238E27FC236}">
                  <a16:creationId xmlns:a16="http://schemas.microsoft.com/office/drawing/2014/main" id="{8E4D4284-FAB9-4B49-A317-EB9261486414}"/>
                </a:ext>
              </a:extLst>
            </p:cNvPr>
            <p:cNvSpPr>
              <a:spLocks/>
            </p:cNvSpPr>
            <p:nvPr/>
          </p:nvSpPr>
          <p:spPr bwMode="auto">
            <a:xfrm>
              <a:off x="1801" y="2121"/>
              <a:ext cx="4" cy="96"/>
            </a:xfrm>
            <a:custGeom>
              <a:avLst/>
              <a:gdLst>
                <a:gd name="T0" fmla="*/ 4 w 28"/>
                <a:gd name="T1" fmla="*/ 2 h 622"/>
                <a:gd name="T2" fmla="*/ 0 w 28"/>
                <a:gd name="T3" fmla="*/ 2 h 622"/>
                <a:gd name="T4" fmla="*/ 0 w 28"/>
                <a:gd name="T5" fmla="*/ 2 h 622"/>
                <a:gd name="T6" fmla="*/ 0 w 28"/>
                <a:gd name="T7" fmla="*/ 96 h 622"/>
                <a:gd name="T8" fmla="*/ 4 w 28"/>
                <a:gd name="T9" fmla="*/ 2 h 6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 h="622">
                  <a:moveTo>
                    <a:pt x="28" y="15"/>
                  </a:moveTo>
                  <a:cubicBezTo>
                    <a:pt x="28" y="15"/>
                    <a:pt x="14" y="15"/>
                    <a:pt x="0" y="15"/>
                  </a:cubicBezTo>
                  <a:cubicBezTo>
                    <a:pt x="0" y="0"/>
                    <a:pt x="0" y="15"/>
                    <a:pt x="0" y="15"/>
                  </a:cubicBezTo>
                  <a:lnTo>
                    <a:pt x="0" y="622"/>
                  </a:lnTo>
                  <a:lnTo>
                    <a:pt x="28" y="15"/>
                  </a:lnTo>
                  <a:close/>
                </a:path>
              </a:pathLst>
            </a:custGeom>
            <a:solidFill>
              <a:srgbClr val="808080"/>
            </a:solidFill>
            <a:ln w="0">
              <a:solidFill>
                <a:srgbClr val="000000"/>
              </a:solidFill>
              <a:prstDash val="solid"/>
              <a:round/>
              <a:headEnd/>
              <a:tailEnd/>
            </a:ln>
          </p:spPr>
          <p:txBody>
            <a:bodyPr/>
            <a:lstStyle/>
            <a:p>
              <a:endParaRPr lang="en-GB"/>
            </a:p>
          </p:txBody>
        </p:sp>
        <p:sp>
          <p:nvSpPr>
            <p:cNvPr id="7077" name="Freeform 5277">
              <a:extLst>
                <a:ext uri="{FF2B5EF4-FFF2-40B4-BE49-F238E27FC236}">
                  <a16:creationId xmlns:a16="http://schemas.microsoft.com/office/drawing/2014/main" id="{B3167661-D521-4610-81DC-B5BF3F15F128}"/>
                </a:ext>
              </a:extLst>
            </p:cNvPr>
            <p:cNvSpPr>
              <a:spLocks/>
            </p:cNvSpPr>
            <p:nvPr/>
          </p:nvSpPr>
          <p:spPr bwMode="auto">
            <a:xfrm>
              <a:off x="1801" y="2121"/>
              <a:ext cx="4" cy="96"/>
            </a:xfrm>
            <a:custGeom>
              <a:avLst/>
              <a:gdLst>
                <a:gd name="T0" fmla="*/ 4 w 28"/>
                <a:gd name="T1" fmla="*/ 2 h 622"/>
                <a:gd name="T2" fmla="*/ 0 w 28"/>
                <a:gd name="T3" fmla="*/ 2 h 622"/>
                <a:gd name="T4" fmla="*/ 0 w 28"/>
                <a:gd name="T5" fmla="*/ 2 h 622"/>
                <a:gd name="T6" fmla="*/ 0 w 28"/>
                <a:gd name="T7" fmla="*/ 96 h 622"/>
                <a:gd name="T8" fmla="*/ 4 w 28"/>
                <a:gd name="T9" fmla="*/ 2 h 6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 h="622">
                  <a:moveTo>
                    <a:pt x="28" y="15"/>
                  </a:moveTo>
                  <a:cubicBezTo>
                    <a:pt x="28" y="15"/>
                    <a:pt x="14" y="15"/>
                    <a:pt x="0" y="15"/>
                  </a:cubicBezTo>
                  <a:cubicBezTo>
                    <a:pt x="0" y="0"/>
                    <a:pt x="0" y="15"/>
                    <a:pt x="0" y="15"/>
                  </a:cubicBezTo>
                  <a:lnTo>
                    <a:pt x="0" y="622"/>
                  </a:lnTo>
                  <a:lnTo>
                    <a:pt x="28" y="15"/>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572" name="Group 5281">
            <a:extLst>
              <a:ext uri="{FF2B5EF4-FFF2-40B4-BE49-F238E27FC236}">
                <a16:creationId xmlns:a16="http://schemas.microsoft.com/office/drawing/2014/main" id="{E756BB2D-F444-47AB-ABF3-0354AD5F8157}"/>
              </a:ext>
            </a:extLst>
          </p:cNvPr>
          <p:cNvGrpSpPr>
            <a:grpSpLocks/>
          </p:cNvGrpSpPr>
          <p:nvPr/>
        </p:nvGrpSpPr>
        <p:grpSpPr bwMode="auto">
          <a:xfrm>
            <a:off x="2859088" y="3103563"/>
            <a:ext cx="44450" cy="149225"/>
            <a:chOff x="1801" y="2123"/>
            <a:chExt cx="28" cy="94"/>
          </a:xfrm>
        </p:grpSpPr>
        <p:sp>
          <p:nvSpPr>
            <p:cNvPr id="7074" name="Freeform 5279">
              <a:extLst>
                <a:ext uri="{FF2B5EF4-FFF2-40B4-BE49-F238E27FC236}">
                  <a16:creationId xmlns:a16="http://schemas.microsoft.com/office/drawing/2014/main" id="{FDC2DED6-7B59-442F-882C-97C30C9089AB}"/>
                </a:ext>
              </a:extLst>
            </p:cNvPr>
            <p:cNvSpPr>
              <a:spLocks/>
            </p:cNvSpPr>
            <p:nvPr/>
          </p:nvSpPr>
          <p:spPr bwMode="auto">
            <a:xfrm>
              <a:off x="1801" y="2123"/>
              <a:ext cx="28" cy="94"/>
            </a:xfrm>
            <a:custGeom>
              <a:avLst/>
              <a:gdLst>
                <a:gd name="T0" fmla="*/ 28 w 184"/>
                <a:gd name="T1" fmla="*/ 5 h 606"/>
                <a:gd name="T2" fmla="*/ 5 w 184"/>
                <a:gd name="T3" fmla="*/ 0 h 606"/>
                <a:gd name="T4" fmla="*/ 0 w 184"/>
                <a:gd name="T5" fmla="*/ 94 h 606"/>
                <a:gd name="T6" fmla="*/ 28 w 184"/>
                <a:gd name="T7" fmla="*/ 5 h 6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4" h="606">
                  <a:moveTo>
                    <a:pt x="184" y="32"/>
                  </a:moveTo>
                  <a:cubicBezTo>
                    <a:pt x="138" y="0"/>
                    <a:pt x="92" y="0"/>
                    <a:pt x="31" y="0"/>
                  </a:cubicBezTo>
                  <a:lnTo>
                    <a:pt x="0" y="606"/>
                  </a:lnTo>
                  <a:lnTo>
                    <a:pt x="184" y="32"/>
                  </a:lnTo>
                  <a:close/>
                </a:path>
              </a:pathLst>
            </a:custGeom>
            <a:solidFill>
              <a:srgbClr val="C0C0C0"/>
            </a:solidFill>
            <a:ln w="0">
              <a:solidFill>
                <a:srgbClr val="000000"/>
              </a:solidFill>
              <a:prstDash val="solid"/>
              <a:round/>
              <a:headEnd/>
              <a:tailEnd/>
            </a:ln>
          </p:spPr>
          <p:txBody>
            <a:bodyPr/>
            <a:lstStyle/>
            <a:p>
              <a:endParaRPr lang="en-GB"/>
            </a:p>
          </p:txBody>
        </p:sp>
        <p:sp>
          <p:nvSpPr>
            <p:cNvPr id="7075" name="Freeform 5280">
              <a:extLst>
                <a:ext uri="{FF2B5EF4-FFF2-40B4-BE49-F238E27FC236}">
                  <a16:creationId xmlns:a16="http://schemas.microsoft.com/office/drawing/2014/main" id="{A8DEFB5F-E1C2-4CF0-9511-9FFF28CA10E9}"/>
                </a:ext>
              </a:extLst>
            </p:cNvPr>
            <p:cNvSpPr>
              <a:spLocks/>
            </p:cNvSpPr>
            <p:nvPr/>
          </p:nvSpPr>
          <p:spPr bwMode="auto">
            <a:xfrm>
              <a:off x="1801" y="2123"/>
              <a:ext cx="28" cy="94"/>
            </a:xfrm>
            <a:custGeom>
              <a:avLst/>
              <a:gdLst>
                <a:gd name="T0" fmla="*/ 28 w 184"/>
                <a:gd name="T1" fmla="*/ 5 h 606"/>
                <a:gd name="T2" fmla="*/ 5 w 184"/>
                <a:gd name="T3" fmla="*/ 0 h 606"/>
                <a:gd name="T4" fmla="*/ 0 w 184"/>
                <a:gd name="T5" fmla="*/ 94 h 606"/>
                <a:gd name="T6" fmla="*/ 28 w 184"/>
                <a:gd name="T7" fmla="*/ 5 h 6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4" h="606">
                  <a:moveTo>
                    <a:pt x="184" y="32"/>
                  </a:moveTo>
                  <a:cubicBezTo>
                    <a:pt x="138" y="0"/>
                    <a:pt x="92" y="0"/>
                    <a:pt x="31" y="0"/>
                  </a:cubicBezTo>
                  <a:lnTo>
                    <a:pt x="0" y="606"/>
                  </a:lnTo>
                  <a:lnTo>
                    <a:pt x="184" y="32"/>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573" name="Group 5284">
            <a:extLst>
              <a:ext uri="{FF2B5EF4-FFF2-40B4-BE49-F238E27FC236}">
                <a16:creationId xmlns:a16="http://schemas.microsoft.com/office/drawing/2014/main" id="{ED8E0DC1-1860-4417-AE6F-5B2CEC5724B0}"/>
              </a:ext>
            </a:extLst>
          </p:cNvPr>
          <p:cNvGrpSpPr>
            <a:grpSpLocks/>
          </p:cNvGrpSpPr>
          <p:nvPr/>
        </p:nvGrpSpPr>
        <p:grpSpPr bwMode="auto">
          <a:xfrm>
            <a:off x="2859088" y="3111500"/>
            <a:ext cx="98425" cy="141288"/>
            <a:chOff x="1801" y="2128"/>
            <a:chExt cx="62" cy="89"/>
          </a:xfrm>
        </p:grpSpPr>
        <p:sp>
          <p:nvSpPr>
            <p:cNvPr id="7072" name="Freeform 5282">
              <a:extLst>
                <a:ext uri="{FF2B5EF4-FFF2-40B4-BE49-F238E27FC236}">
                  <a16:creationId xmlns:a16="http://schemas.microsoft.com/office/drawing/2014/main" id="{64D183AE-9FC1-46BF-8F8B-72BBC707CDC2}"/>
                </a:ext>
              </a:extLst>
            </p:cNvPr>
            <p:cNvSpPr>
              <a:spLocks/>
            </p:cNvSpPr>
            <p:nvPr/>
          </p:nvSpPr>
          <p:spPr bwMode="auto">
            <a:xfrm>
              <a:off x="1801" y="2128"/>
              <a:ext cx="62" cy="89"/>
            </a:xfrm>
            <a:custGeom>
              <a:avLst/>
              <a:gdLst>
                <a:gd name="T0" fmla="*/ 62 w 400"/>
                <a:gd name="T1" fmla="*/ 19 h 572"/>
                <a:gd name="T2" fmla="*/ 29 w 400"/>
                <a:gd name="T3" fmla="*/ 0 h 572"/>
                <a:gd name="T4" fmla="*/ 0 w 400"/>
                <a:gd name="T5" fmla="*/ 89 h 572"/>
                <a:gd name="T6" fmla="*/ 62 w 400"/>
                <a:gd name="T7" fmla="*/ 19 h 5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00" h="572">
                  <a:moveTo>
                    <a:pt x="400" y="124"/>
                  </a:moveTo>
                  <a:cubicBezTo>
                    <a:pt x="339" y="62"/>
                    <a:pt x="277" y="15"/>
                    <a:pt x="185" y="0"/>
                  </a:cubicBezTo>
                  <a:lnTo>
                    <a:pt x="0" y="572"/>
                  </a:lnTo>
                  <a:lnTo>
                    <a:pt x="400" y="124"/>
                  </a:lnTo>
                  <a:close/>
                </a:path>
              </a:pathLst>
            </a:custGeom>
            <a:solidFill>
              <a:srgbClr val="000000"/>
            </a:solidFill>
            <a:ln w="0">
              <a:solidFill>
                <a:srgbClr val="000000"/>
              </a:solidFill>
              <a:prstDash val="solid"/>
              <a:round/>
              <a:headEnd/>
              <a:tailEnd/>
            </a:ln>
          </p:spPr>
          <p:txBody>
            <a:bodyPr/>
            <a:lstStyle/>
            <a:p>
              <a:endParaRPr lang="en-GB"/>
            </a:p>
          </p:txBody>
        </p:sp>
        <p:sp>
          <p:nvSpPr>
            <p:cNvPr id="7073" name="Freeform 5283">
              <a:extLst>
                <a:ext uri="{FF2B5EF4-FFF2-40B4-BE49-F238E27FC236}">
                  <a16:creationId xmlns:a16="http://schemas.microsoft.com/office/drawing/2014/main" id="{3E0FDB8E-1979-41C3-99BF-642D3C7D26E5}"/>
                </a:ext>
              </a:extLst>
            </p:cNvPr>
            <p:cNvSpPr>
              <a:spLocks/>
            </p:cNvSpPr>
            <p:nvPr/>
          </p:nvSpPr>
          <p:spPr bwMode="auto">
            <a:xfrm>
              <a:off x="1801" y="2128"/>
              <a:ext cx="62" cy="89"/>
            </a:xfrm>
            <a:custGeom>
              <a:avLst/>
              <a:gdLst>
                <a:gd name="T0" fmla="*/ 62 w 400"/>
                <a:gd name="T1" fmla="*/ 19 h 572"/>
                <a:gd name="T2" fmla="*/ 29 w 400"/>
                <a:gd name="T3" fmla="*/ 0 h 572"/>
                <a:gd name="T4" fmla="*/ 0 w 400"/>
                <a:gd name="T5" fmla="*/ 89 h 572"/>
                <a:gd name="T6" fmla="*/ 62 w 400"/>
                <a:gd name="T7" fmla="*/ 19 h 5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00" h="572">
                  <a:moveTo>
                    <a:pt x="400" y="124"/>
                  </a:moveTo>
                  <a:cubicBezTo>
                    <a:pt x="339" y="62"/>
                    <a:pt x="277" y="15"/>
                    <a:pt x="185" y="0"/>
                  </a:cubicBezTo>
                  <a:lnTo>
                    <a:pt x="0" y="572"/>
                  </a:lnTo>
                  <a:lnTo>
                    <a:pt x="400" y="124"/>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574" name="Group 5287">
            <a:extLst>
              <a:ext uri="{FF2B5EF4-FFF2-40B4-BE49-F238E27FC236}">
                <a16:creationId xmlns:a16="http://schemas.microsoft.com/office/drawing/2014/main" id="{E6F61A2D-BDF9-4BCB-BD5D-72C34F33D9AA}"/>
              </a:ext>
            </a:extLst>
          </p:cNvPr>
          <p:cNvGrpSpPr>
            <a:grpSpLocks/>
          </p:cNvGrpSpPr>
          <p:nvPr/>
        </p:nvGrpSpPr>
        <p:grpSpPr bwMode="auto">
          <a:xfrm>
            <a:off x="2713038" y="3103563"/>
            <a:ext cx="296862" cy="300037"/>
            <a:chOff x="1709" y="2123"/>
            <a:chExt cx="187" cy="189"/>
          </a:xfrm>
        </p:grpSpPr>
        <p:sp>
          <p:nvSpPr>
            <p:cNvPr id="7070" name="Freeform 5285">
              <a:extLst>
                <a:ext uri="{FF2B5EF4-FFF2-40B4-BE49-F238E27FC236}">
                  <a16:creationId xmlns:a16="http://schemas.microsoft.com/office/drawing/2014/main" id="{30621FCD-98C9-4D16-A141-A471BA8A6A8C}"/>
                </a:ext>
              </a:extLst>
            </p:cNvPr>
            <p:cNvSpPr>
              <a:spLocks/>
            </p:cNvSpPr>
            <p:nvPr/>
          </p:nvSpPr>
          <p:spPr bwMode="auto">
            <a:xfrm>
              <a:off x="1709" y="2123"/>
              <a:ext cx="187" cy="189"/>
            </a:xfrm>
            <a:custGeom>
              <a:avLst/>
              <a:gdLst>
                <a:gd name="T0" fmla="*/ 92 w 1217"/>
                <a:gd name="T1" fmla="*/ 0 h 1223"/>
                <a:gd name="T2" fmla="*/ 0 w 1217"/>
                <a:gd name="T3" fmla="*/ 93 h 1223"/>
                <a:gd name="T4" fmla="*/ 92 w 1217"/>
                <a:gd name="T5" fmla="*/ 189 h 1223"/>
                <a:gd name="T6" fmla="*/ 187 w 1217"/>
                <a:gd name="T7" fmla="*/ 93 h 1223"/>
                <a:gd name="T8" fmla="*/ 154 w 1217"/>
                <a:gd name="T9" fmla="*/ 24 h 1223"/>
                <a:gd name="T10" fmla="*/ 92 w 1217"/>
                <a:gd name="T11" fmla="*/ 93 h 1223"/>
                <a:gd name="T12" fmla="*/ 92 w 1217"/>
                <a:gd name="T13" fmla="*/ 0 h 122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23">
                  <a:moveTo>
                    <a:pt x="601" y="0"/>
                  </a:moveTo>
                  <a:cubicBezTo>
                    <a:pt x="262" y="0"/>
                    <a:pt x="0" y="263"/>
                    <a:pt x="0" y="604"/>
                  </a:cubicBezTo>
                  <a:cubicBezTo>
                    <a:pt x="0" y="944"/>
                    <a:pt x="262" y="1223"/>
                    <a:pt x="601" y="1223"/>
                  </a:cubicBezTo>
                  <a:cubicBezTo>
                    <a:pt x="940" y="1223"/>
                    <a:pt x="1217" y="944"/>
                    <a:pt x="1217" y="604"/>
                  </a:cubicBezTo>
                  <a:cubicBezTo>
                    <a:pt x="1202" y="434"/>
                    <a:pt x="1140" y="263"/>
                    <a:pt x="1002" y="155"/>
                  </a:cubicBezTo>
                  <a:lnTo>
                    <a:pt x="601" y="604"/>
                  </a:lnTo>
                  <a:lnTo>
                    <a:pt x="601" y="0"/>
                  </a:lnTo>
                  <a:close/>
                </a:path>
              </a:pathLst>
            </a:custGeom>
            <a:solidFill>
              <a:srgbClr val="FFFFFF"/>
            </a:solidFill>
            <a:ln w="0">
              <a:solidFill>
                <a:srgbClr val="000000"/>
              </a:solidFill>
              <a:prstDash val="solid"/>
              <a:round/>
              <a:headEnd/>
              <a:tailEnd/>
            </a:ln>
          </p:spPr>
          <p:txBody>
            <a:bodyPr/>
            <a:lstStyle/>
            <a:p>
              <a:endParaRPr lang="en-GB"/>
            </a:p>
          </p:txBody>
        </p:sp>
        <p:sp>
          <p:nvSpPr>
            <p:cNvPr id="7071" name="Freeform 5286">
              <a:extLst>
                <a:ext uri="{FF2B5EF4-FFF2-40B4-BE49-F238E27FC236}">
                  <a16:creationId xmlns:a16="http://schemas.microsoft.com/office/drawing/2014/main" id="{AA0CCF75-4224-41F3-9BB6-3475E87F598A}"/>
                </a:ext>
              </a:extLst>
            </p:cNvPr>
            <p:cNvSpPr>
              <a:spLocks/>
            </p:cNvSpPr>
            <p:nvPr/>
          </p:nvSpPr>
          <p:spPr bwMode="auto">
            <a:xfrm>
              <a:off x="1709" y="2123"/>
              <a:ext cx="187" cy="189"/>
            </a:xfrm>
            <a:custGeom>
              <a:avLst/>
              <a:gdLst>
                <a:gd name="T0" fmla="*/ 92 w 1217"/>
                <a:gd name="T1" fmla="*/ 0 h 1223"/>
                <a:gd name="T2" fmla="*/ 0 w 1217"/>
                <a:gd name="T3" fmla="*/ 93 h 1223"/>
                <a:gd name="T4" fmla="*/ 92 w 1217"/>
                <a:gd name="T5" fmla="*/ 189 h 1223"/>
                <a:gd name="T6" fmla="*/ 187 w 1217"/>
                <a:gd name="T7" fmla="*/ 93 h 1223"/>
                <a:gd name="T8" fmla="*/ 154 w 1217"/>
                <a:gd name="T9" fmla="*/ 24 h 1223"/>
                <a:gd name="T10" fmla="*/ 92 w 1217"/>
                <a:gd name="T11" fmla="*/ 93 h 1223"/>
                <a:gd name="T12" fmla="*/ 92 w 1217"/>
                <a:gd name="T13" fmla="*/ 0 h 122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23">
                  <a:moveTo>
                    <a:pt x="601" y="0"/>
                  </a:moveTo>
                  <a:cubicBezTo>
                    <a:pt x="262" y="0"/>
                    <a:pt x="0" y="263"/>
                    <a:pt x="0" y="604"/>
                  </a:cubicBezTo>
                  <a:cubicBezTo>
                    <a:pt x="0" y="944"/>
                    <a:pt x="262" y="1223"/>
                    <a:pt x="601" y="1223"/>
                  </a:cubicBezTo>
                  <a:cubicBezTo>
                    <a:pt x="940" y="1223"/>
                    <a:pt x="1217" y="944"/>
                    <a:pt x="1217" y="604"/>
                  </a:cubicBezTo>
                  <a:cubicBezTo>
                    <a:pt x="1202" y="434"/>
                    <a:pt x="1140" y="263"/>
                    <a:pt x="1002" y="155"/>
                  </a:cubicBezTo>
                  <a:lnTo>
                    <a:pt x="601" y="604"/>
                  </a:lnTo>
                  <a:lnTo>
                    <a:pt x="601"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5575" name="Line 5288">
            <a:extLst>
              <a:ext uri="{FF2B5EF4-FFF2-40B4-BE49-F238E27FC236}">
                <a16:creationId xmlns:a16="http://schemas.microsoft.com/office/drawing/2014/main" id="{5E3CAF7B-CA18-426C-8D8C-4E3DA1C4F5C3}"/>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76" name="Line 5289">
            <a:extLst>
              <a:ext uri="{FF2B5EF4-FFF2-40B4-BE49-F238E27FC236}">
                <a16:creationId xmlns:a16="http://schemas.microsoft.com/office/drawing/2014/main" id="{592CEE53-3AE5-457B-B715-0AE2B58F220A}"/>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77" name="Line 5290">
            <a:extLst>
              <a:ext uri="{FF2B5EF4-FFF2-40B4-BE49-F238E27FC236}">
                <a16:creationId xmlns:a16="http://schemas.microsoft.com/office/drawing/2014/main" id="{19E45A16-5BA9-49D6-BA19-990517405B92}"/>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78" name="Line 5291">
            <a:extLst>
              <a:ext uri="{FF2B5EF4-FFF2-40B4-BE49-F238E27FC236}">
                <a16:creationId xmlns:a16="http://schemas.microsoft.com/office/drawing/2014/main" id="{BBBAAEB9-234F-4C27-90A4-5ECF9A5CD95D}"/>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79" name="Line 5292">
            <a:extLst>
              <a:ext uri="{FF2B5EF4-FFF2-40B4-BE49-F238E27FC236}">
                <a16:creationId xmlns:a16="http://schemas.microsoft.com/office/drawing/2014/main" id="{076DD9E9-224B-46D5-AC82-8E5237082381}"/>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80" name="Line 5293">
            <a:extLst>
              <a:ext uri="{FF2B5EF4-FFF2-40B4-BE49-F238E27FC236}">
                <a16:creationId xmlns:a16="http://schemas.microsoft.com/office/drawing/2014/main" id="{776C494B-921C-4FFF-B817-4E4831986D80}"/>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81" name="Line 5294">
            <a:extLst>
              <a:ext uri="{FF2B5EF4-FFF2-40B4-BE49-F238E27FC236}">
                <a16:creationId xmlns:a16="http://schemas.microsoft.com/office/drawing/2014/main" id="{FE6BEC60-A595-450E-8657-9F6568A2319E}"/>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82" name="Line 5295">
            <a:extLst>
              <a:ext uri="{FF2B5EF4-FFF2-40B4-BE49-F238E27FC236}">
                <a16:creationId xmlns:a16="http://schemas.microsoft.com/office/drawing/2014/main" id="{379FC28D-4ADF-47BC-B0FD-9AADEF707A06}"/>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83" name="Line 5296">
            <a:extLst>
              <a:ext uri="{FF2B5EF4-FFF2-40B4-BE49-F238E27FC236}">
                <a16:creationId xmlns:a16="http://schemas.microsoft.com/office/drawing/2014/main" id="{9B7605AE-3E66-4C32-A5EB-C57D5DA3232D}"/>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84" name="Line 5297">
            <a:extLst>
              <a:ext uri="{FF2B5EF4-FFF2-40B4-BE49-F238E27FC236}">
                <a16:creationId xmlns:a16="http://schemas.microsoft.com/office/drawing/2014/main" id="{6591B289-7408-4DA7-A7D6-AB5308032AA6}"/>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85" name="Line 5298">
            <a:extLst>
              <a:ext uri="{FF2B5EF4-FFF2-40B4-BE49-F238E27FC236}">
                <a16:creationId xmlns:a16="http://schemas.microsoft.com/office/drawing/2014/main" id="{F43083A7-38E5-4BC0-A31E-969A54FC7038}"/>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86" name="Line 5299">
            <a:extLst>
              <a:ext uri="{FF2B5EF4-FFF2-40B4-BE49-F238E27FC236}">
                <a16:creationId xmlns:a16="http://schemas.microsoft.com/office/drawing/2014/main" id="{D5ACC185-837F-4D8A-B425-0EF42B9A8A51}"/>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87" name="Line 5300">
            <a:extLst>
              <a:ext uri="{FF2B5EF4-FFF2-40B4-BE49-F238E27FC236}">
                <a16:creationId xmlns:a16="http://schemas.microsoft.com/office/drawing/2014/main" id="{3B9B53B8-E348-4E21-9B9B-393A428FCDCA}"/>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88" name="Line 5301">
            <a:extLst>
              <a:ext uri="{FF2B5EF4-FFF2-40B4-BE49-F238E27FC236}">
                <a16:creationId xmlns:a16="http://schemas.microsoft.com/office/drawing/2014/main" id="{A97EC974-38FD-4213-8C3B-F31D15D58E1C}"/>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89" name="Line 5302">
            <a:extLst>
              <a:ext uri="{FF2B5EF4-FFF2-40B4-BE49-F238E27FC236}">
                <a16:creationId xmlns:a16="http://schemas.microsoft.com/office/drawing/2014/main" id="{F0DA45A6-6E8B-4D4A-BC9C-799B1AFECE43}"/>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90" name="Line 5303">
            <a:extLst>
              <a:ext uri="{FF2B5EF4-FFF2-40B4-BE49-F238E27FC236}">
                <a16:creationId xmlns:a16="http://schemas.microsoft.com/office/drawing/2014/main" id="{0ED86F04-A14B-4846-B3A9-ACA506BC712C}"/>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91" name="Line 5304">
            <a:extLst>
              <a:ext uri="{FF2B5EF4-FFF2-40B4-BE49-F238E27FC236}">
                <a16:creationId xmlns:a16="http://schemas.microsoft.com/office/drawing/2014/main" id="{50486798-2F99-414E-8A5D-532C3FCD343E}"/>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92" name="Line 5305">
            <a:extLst>
              <a:ext uri="{FF2B5EF4-FFF2-40B4-BE49-F238E27FC236}">
                <a16:creationId xmlns:a16="http://schemas.microsoft.com/office/drawing/2014/main" id="{332E50E0-51E4-4E63-8A38-77D71CFCC25C}"/>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93" name="Line 5306">
            <a:extLst>
              <a:ext uri="{FF2B5EF4-FFF2-40B4-BE49-F238E27FC236}">
                <a16:creationId xmlns:a16="http://schemas.microsoft.com/office/drawing/2014/main" id="{7E22F365-6E76-4466-AB2C-438BE07AE053}"/>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94" name="Line 5307">
            <a:extLst>
              <a:ext uri="{FF2B5EF4-FFF2-40B4-BE49-F238E27FC236}">
                <a16:creationId xmlns:a16="http://schemas.microsoft.com/office/drawing/2014/main" id="{16785EAC-C3CD-4870-B513-344D477BCB8C}"/>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95" name="Line 5308">
            <a:extLst>
              <a:ext uri="{FF2B5EF4-FFF2-40B4-BE49-F238E27FC236}">
                <a16:creationId xmlns:a16="http://schemas.microsoft.com/office/drawing/2014/main" id="{5520D0C5-5804-4FAB-9F69-884C2CF4BB98}"/>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96" name="Line 5309">
            <a:extLst>
              <a:ext uri="{FF2B5EF4-FFF2-40B4-BE49-F238E27FC236}">
                <a16:creationId xmlns:a16="http://schemas.microsoft.com/office/drawing/2014/main" id="{50962480-3F24-4E4D-8115-80FB7FAE7745}"/>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97" name="Line 5310">
            <a:extLst>
              <a:ext uri="{FF2B5EF4-FFF2-40B4-BE49-F238E27FC236}">
                <a16:creationId xmlns:a16="http://schemas.microsoft.com/office/drawing/2014/main" id="{3DE7BCBD-D9DE-4B4B-A5AD-07C6640B6E8F}"/>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98" name="Line 5311">
            <a:extLst>
              <a:ext uri="{FF2B5EF4-FFF2-40B4-BE49-F238E27FC236}">
                <a16:creationId xmlns:a16="http://schemas.microsoft.com/office/drawing/2014/main" id="{136BDFFD-60B8-4E88-9C3F-AA1BCE9A2463}"/>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99" name="Line 5312">
            <a:extLst>
              <a:ext uri="{FF2B5EF4-FFF2-40B4-BE49-F238E27FC236}">
                <a16:creationId xmlns:a16="http://schemas.microsoft.com/office/drawing/2014/main" id="{DDF9E496-C0E1-43D3-A0ED-5F4F3C453B86}"/>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00" name="Line 5313">
            <a:extLst>
              <a:ext uri="{FF2B5EF4-FFF2-40B4-BE49-F238E27FC236}">
                <a16:creationId xmlns:a16="http://schemas.microsoft.com/office/drawing/2014/main" id="{57E278E1-7451-43AA-9393-FD4E333427A6}"/>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01" name="Line 5314">
            <a:extLst>
              <a:ext uri="{FF2B5EF4-FFF2-40B4-BE49-F238E27FC236}">
                <a16:creationId xmlns:a16="http://schemas.microsoft.com/office/drawing/2014/main" id="{FF4000F6-87AC-4656-B808-FC90AF9FDEEE}"/>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02" name="Line 5315">
            <a:extLst>
              <a:ext uri="{FF2B5EF4-FFF2-40B4-BE49-F238E27FC236}">
                <a16:creationId xmlns:a16="http://schemas.microsoft.com/office/drawing/2014/main" id="{E61C112A-FD0D-443D-9AE5-2FEB2B6B79E8}"/>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03" name="Line 5316">
            <a:extLst>
              <a:ext uri="{FF2B5EF4-FFF2-40B4-BE49-F238E27FC236}">
                <a16:creationId xmlns:a16="http://schemas.microsoft.com/office/drawing/2014/main" id="{77A86D62-3072-4B93-B420-F73B46913168}"/>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04" name="Line 5317">
            <a:extLst>
              <a:ext uri="{FF2B5EF4-FFF2-40B4-BE49-F238E27FC236}">
                <a16:creationId xmlns:a16="http://schemas.microsoft.com/office/drawing/2014/main" id="{48680E3C-5522-46EF-84B6-A35315DE89D3}"/>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05" name="Line 5318">
            <a:extLst>
              <a:ext uri="{FF2B5EF4-FFF2-40B4-BE49-F238E27FC236}">
                <a16:creationId xmlns:a16="http://schemas.microsoft.com/office/drawing/2014/main" id="{74ED6D0C-B422-4A57-92CB-6209852E652C}"/>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06" name="Line 5319">
            <a:extLst>
              <a:ext uri="{FF2B5EF4-FFF2-40B4-BE49-F238E27FC236}">
                <a16:creationId xmlns:a16="http://schemas.microsoft.com/office/drawing/2014/main" id="{F9749563-0C7C-49A3-8EC4-B777FF3DF985}"/>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07" name="Line 5320">
            <a:extLst>
              <a:ext uri="{FF2B5EF4-FFF2-40B4-BE49-F238E27FC236}">
                <a16:creationId xmlns:a16="http://schemas.microsoft.com/office/drawing/2014/main" id="{CFBD2A09-7328-4EA6-B400-5E184EDA0E26}"/>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08" name="Line 5321">
            <a:extLst>
              <a:ext uri="{FF2B5EF4-FFF2-40B4-BE49-F238E27FC236}">
                <a16:creationId xmlns:a16="http://schemas.microsoft.com/office/drawing/2014/main" id="{ABEF5F60-158D-41EE-984C-E41F9A312CD9}"/>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09" name="Rectangle 5322">
            <a:extLst>
              <a:ext uri="{FF2B5EF4-FFF2-40B4-BE49-F238E27FC236}">
                <a16:creationId xmlns:a16="http://schemas.microsoft.com/office/drawing/2014/main" id="{B9C74089-4BA4-4615-B970-D55BD554B112}"/>
              </a:ext>
            </a:extLst>
          </p:cNvPr>
          <p:cNvSpPr>
            <a:spLocks noChangeArrowheads="1"/>
          </p:cNvSpPr>
          <p:nvPr/>
        </p:nvSpPr>
        <p:spPr bwMode="auto">
          <a:xfrm>
            <a:off x="2552700" y="3048000"/>
            <a:ext cx="615950" cy="414338"/>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5610" name="Group 5325">
            <a:extLst>
              <a:ext uri="{FF2B5EF4-FFF2-40B4-BE49-F238E27FC236}">
                <a16:creationId xmlns:a16="http://schemas.microsoft.com/office/drawing/2014/main" id="{EFC17FE7-8FB1-42F9-9A9E-7CF3A617DC9A}"/>
              </a:ext>
            </a:extLst>
          </p:cNvPr>
          <p:cNvGrpSpPr>
            <a:grpSpLocks/>
          </p:cNvGrpSpPr>
          <p:nvPr/>
        </p:nvGrpSpPr>
        <p:grpSpPr bwMode="auto">
          <a:xfrm>
            <a:off x="1250950" y="1249363"/>
            <a:ext cx="611188" cy="411162"/>
            <a:chOff x="788" y="955"/>
            <a:chExt cx="385" cy="259"/>
          </a:xfrm>
        </p:grpSpPr>
        <p:sp>
          <p:nvSpPr>
            <p:cNvPr id="7068" name="Rectangle 5323">
              <a:extLst>
                <a:ext uri="{FF2B5EF4-FFF2-40B4-BE49-F238E27FC236}">
                  <a16:creationId xmlns:a16="http://schemas.microsoft.com/office/drawing/2014/main" id="{FF4DAF54-9763-4DCC-8E3D-32F8108E99BF}"/>
                </a:ext>
              </a:extLst>
            </p:cNvPr>
            <p:cNvSpPr>
              <a:spLocks noChangeArrowheads="1"/>
            </p:cNvSpPr>
            <p:nvPr/>
          </p:nvSpPr>
          <p:spPr bwMode="auto">
            <a:xfrm>
              <a:off x="788" y="955"/>
              <a:ext cx="385" cy="25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069" name="Rectangle 5324">
              <a:extLst>
                <a:ext uri="{FF2B5EF4-FFF2-40B4-BE49-F238E27FC236}">
                  <a16:creationId xmlns:a16="http://schemas.microsoft.com/office/drawing/2014/main" id="{CCB2AAAF-A37F-4170-95F3-340AD71F6698}"/>
                </a:ext>
              </a:extLst>
            </p:cNvPr>
            <p:cNvSpPr>
              <a:spLocks noChangeArrowheads="1"/>
            </p:cNvSpPr>
            <p:nvPr/>
          </p:nvSpPr>
          <p:spPr bwMode="auto">
            <a:xfrm>
              <a:off x="788" y="955"/>
              <a:ext cx="385" cy="259"/>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5611" name="Group 5328">
            <a:extLst>
              <a:ext uri="{FF2B5EF4-FFF2-40B4-BE49-F238E27FC236}">
                <a16:creationId xmlns:a16="http://schemas.microsoft.com/office/drawing/2014/main" id="{D1151217-65A4-4761-8F5C-E01D2241114E}"/>
              </a:ext>
            </a:extLst>
          </p:cNvPr>
          <p:cNvGrpSpPr>
            <a:grpSpLocks/>
          </p:cNvGrpSpPr>
          <p:nvPr/>
        </p:nvGrpSpPr>
        <p:grpSpPr bwMode="auto">
          <a:xfrm>
            <a:off x="1409700" y="1306513"/>
            <a:ext cx="293688" cy="292100"/>
            <a:chOff x="888" y="991"/>
            <a:chExt cx="185" cy="184"/>
          </a:xfrm>
        </p:grpSpPr>
        <p:sp>
          <p:nvSpPr>
            <p:cNvPr id="7066" name="Freeform 5326">
              <a:extLst>
                <a:ext uri="{FF2B5EF4-FFF2-40B4-BE49-F238E27FC236}">
                  <a16:creationId xmlns:a16="http://schemas.microsoft.com/office/drawing/2014/main" id="{B1D170F7-81B6-410F-A88E-79B01CDEC22A}"/>
                </a:ext>
              </a:extLst>
            </p:cNvPr>
            <p:cNvSpPr>
              <a:spLocks/>
            </p:cNvSpPr>
            <p:nvPr/>
          </p:nvSpPr>
          <p:spPr bwMode="auto">
            <a:xfrm>
              <a:off x="888" y="991"/>
              <a:ext cx="185" cy="184"/>
            </a:xfrm>
            <a:custGeom>
              <a:avLst/>
              <a:gdLst>
                <a:gd name="T0" fmla="*/ 85 w 1200"/>
                <a:gd name="T1" fmla="*/ 0 h 1200"/>
                <a:gd name="T2" fmla="*/ 0 w 1200"/>
                <a:gd name="T3" fmla="*/ 90 h 1200"/>
                <a:gd name="T4" fmla="*/ 93 w 1200"/>
                <a:gd name="T5" fmla="*/ 184 h 1200"/>
                <a:gd name="T6" fmla="*/ 185 w 1200"/>
                <a:gd name="T7" fmla="*/ 92 h 1200"/>
                <a:gd name="T8" fmla="*/ 93 w 1200"/>
                <a:gd name="T9" fmla="*/ 0 h 1200"/>
                <a:gd name="T10" fmla="*/ 93 w 1200"/>
                <a:gd name="T11" fmla="*/ 92 h 1200"/>
                <a:gd name="T12" fmla="*/ 85 w 1200"/>
                <a:gd name="T13" fmla="*/ 0 h 12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0" h="1200">
                  <a:moveTo>
                    <a:pt x="554" y="0"/>
                  </a:moveTo>
                  <a:cubicBezTo>
                    <a:pt x="230" y="15"/>
                    <a:pt x="0" y="277"/>
                    <a:pt x="0" y="585"/>
                  </a:cubicBezTo>
                  <a:cubicBezTo>
                    <a:pt x="0" y="923"/>
                    <a:pt x="261" y="1200"/>
                    <a:pt x="600" y="1200"/>
                  </a:cubicBezTo>
                  <a:cubicBezTo>
                    <a:pt x="923" y="1200"/>
                    <a:pt x="1200" y="923"/>
                    <a:pt x="1200" y="600"/>
                  </a:cubicBezTo>
                  <a:cubicBezTo>
                    <a:pt x="1200" y="261"/>
                    <a:pt x="923" y="0"/>
                    <a:pt x="600" y="0"/>
                  </a:cubicBezTo>
                  <a:lnTo>
                    <a:pt x="600" y="600"/>
                  </a:lnTo>
                  <a:lnTo>
                    <a:pt x="554" y="0"/>
                  </a:lnTo>
                  <a:close/>
                </a:path>
              </a:pathLst>
            </a:custGeom>
            <a:solidFill>
              <a:srgbClr val="808080"/>
            </a:solidFill>
            <a:ln w="0">
              <a:solidFill>
                <a:srgbClr val="000000"/>
              </a:solidFill>
              <a:prstDash val="solid"/>
              <a:round/>
              <a:headEnd/>
              <a:tailEnd/>
            </a:ln>
          </p:spPr>
          <p:txBody>
            <a:bodyPr/>
            <a:lstStyle/>
            <a:p>
              <a:endParaRPr lang="en-GB"/>
            </a:p>
          </p:txBody>
        </p:sp>
        <p:sp>
          <p:nvSpPr>
            <p:cNvPr id="7067" name="Freeform 5327">
              <a:extLst>
                <a:ext uri="{FF2B5EF4-FFF2-40B4-BE49-F238E27FC236}">
                  <a16:creationId xmlns:a16="http://schemas.microsoft.com/office/drawing/2014/main" id="{2B9D1CA2-CA68-484E-B845-1E025828E4C7}"/>
                </a:ext>
              </a:extLst>
            </p:cNvPr>
            <p:cNvSpPr>
              <a:spLocks/>
            </p:cNvSpPr>
            <p:nvPr/>
          </p:nvSpPr>
          <p:spPr bwMode="auto">
            <a:xfrm>
              <a:off x="888" y="991"/>
              <a:ext cx="185" cy="184"/>
            </a:xfrm>
            <a:custGeom>
              <a:avLst/>
              <a:gdLst>
                <a:gd name="T0" fmla="*/ 85 w 1200"/>
                <a:gd name="T1" fmla="*/ 0 h 1200"/>
                <a:gd name="T2" fmla="*/ 0 w 1200"/>
                <a:gd name="T3" fmla="*/ 90 h 1200"/>
                <a:gd name="T4" fmla="*/ 93 w 1200"/>
                <a:gd name="T5" fmla="*/ 184 h 1200"/>
                <a:gd name="T6" fmla="*/ 185 w 1200"/>
                <a:gd name="T7" fmla="*/ 92 h 1200"/>
                <a:gd name="T8" fmla="*/ 93 w 1200"/>
                <a:gd name="T9" fmla="*/ 0 h 1200"/>
                <a:gd name="T10" fmla="*/ 93 w 1200"/>
                <a:gd name="T11" fmla="*/ 92 h 1200"/>
                <a:gd name="T12" fmla="*/ 85 w 1200"/>
                <a:gd name="T13" fmla="*/ 0 h 12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0" h="1200">
                  <a:moveTo>
                    <a:pt x="554" y="0"/>
                  </a:moveTo>
                  <a:cubicBezTo>
                    <a:pt x="230" y="15"/>
                    <a:pt x="0" y="277"/>
                    <a:pt x="0" y="585"/>
                  </a:cubicBezTo>
                  <a:cubicBezTo>
                    <a:pt x="0" y="923"/>
                    <a:pt x="261" y="1200"/>
                    <a:pt x="600" y="1200"/>
                  </a:cubicBezTo>
                  <a:cubicBezTo>
                    <a:pt x="923" y="1200"/>
                    <a:pt x="1200" y="923"/>
                    <a:pt x="1200" y="600"/>
                  </a:cubicBezTo>
                  <a:cubicBezTo>
                    <a:pt x="1200" y="261"/>
                    <a:pt x="923" y="0"/>
                    <a:pt x="600" y="0"/>
                  </a:cubicBezTo>
                  <a:lnTo>
                    <a:pt x="600" y="600"/>
                  </a:lnTo>
                  <a:lnTo>
                    <a:pt x="554"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5612" name="Line 5329">
            <a:extLst>
              <a:ext uri="{FF2B5EF4-FFF2-40B4-BE49-F238E27FC236}">
                <a16:creationId xmlns:a16="http://schemas.microsoft.com/office/drawing/2014/main" id="{4FB189EB-268D-4608-8869-D43D08D60350}"/>
              </a:ext>
            </a:extLst>
          </p:cNvPr>
          <p:cNvSpPr>
            <a:spLocks noChangeShapeType="1"/>
          </p:cNvSpPr>
          <p:nvPr/>
        </p:nvSpPr>
        <p:spPr bwMode="auto">
          <a:xfrm flipH="1" flipV="1">
            <a:off x="1546225" y="1306513"/>
            <a:ext cx="11113"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13" name="Line 5330">
            <a:extLst>
              <a:ext uri="{FF2B5EF4-FFF2-40B4-BE49-F238E27FC236}">
                <a16:creationId xmlns:a16="http://schemas.microsoft.com/office/drawing/2014/main" id="{1F4D2A89-BB1F-42CF-A51A-1874D86D9918}"/>
              </a:ext>
            </a:extLst>
          </p:cNvPr>
          <p:cNvSpPr>
            <a:spLocks noChangeShapeType="1"/>
          </p:cNvSpPr>
          <p:nvPr/>
        </p:nvSpPr>
        <p:spPr bwMode="auto">
          <a:xfrm flipH="1" flipV="1">
            <a:off x="1546225" y="1306513"/>
            <a:ext cx="11113"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5614" name="Group 5333">
            <a:extLst>
              <a:ext uri="{FF2B5EF4-FFF2-40B4-BE49-F238E27FC236}">
                <a16:creationId xmlns:a16="http://schemas.microsoft.com/office/drawing/2014/main" id="{477483EA-69D2-48A1-8142-348B9F9E2B53}"/>
              </a:ext>
            </a:extLst>
          </p:cNvPr>
          <p:cNvGrpSpPr>
            <a:grpSpLocks/>
          </p:cNvGrpSpPr>
          <p:nvPr/>
        </p:nvGrpSpPr>
        <p:grpSpPr bwMode="auto">
          <a:xfrm>
            <a:off x="1546225" y="1306513"/>
            <a:ext cx="11113" cy="146050"/>
            <a:chOff x="974" y="991"/>
            <a:chExt cx="7" cy="92"/>
          </a:xfrm>
        </p:grpSpPr>
        <p:sp>
          <p:nvSpPr>
            <p:cNvPr id="7064" name="Freeform 5331">
              <a:extLst>
                <a:ext uri="{FF2B5EF4-FFF2-40B4-BE49-F238E27FC236}">
                  <a16:creationId xmlns:a16="http://schemas.microsoft.com/office/drawing/2014/main" id="{9C605072-5CBD-4E6A-A3E5-EACB5D26EB2E}"/>
                </a:ext>
              </a:extLst>
            </p:cNvPr>
            <p:cNvSpPr>
              <a:spLocks/>
            </p:cNvSpPr>
            <p:nvPr/>
          </p:nvSpPr>
          <p:spPr bwMode="auto">
            <a:xfrm>
              <a:off x="974" y="991"/>
              <a:ext cx="7" cy="92"/>
            </a:xfrm>
            <a:custGeom>
              <a:avLst/>
              <a:gdLst>
                <a:gd name="T0" fmla="*/ 5 w 45"/>
                <a:gd name="T1" fmla="*/ 0 h 600"/>
                <a:gd name="T2" fmla="*/ 0 w 45"/>
                <a:gd name="T3" fmla="*/ 0 h 600"/>
                <a:gd name="T4" fmla="*/ 7 w 45"/>
                <a:gd name="T5" fmla="*/ 92 h 600"/>
                <a:gd name="T6" fmla="*/ 5 w 45"/>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5" h="600">
                  <a:moveTo>
                    <a:pt x="30" y="0"/>
                  </a:moveTo>
                  <a:cubicBezTo>
                    <a:pt x="30" y="0"/>
                    <a:pt x="15" y="0"/>
                    <a:pt x="0" y="0"/>
                  </a:cubicBezTo>
                  <a:lnTo>
                    <a:pt x="45" y="600"/>
                  </a:lnTo>
                  <a:lnTo>
                    <a:pt x="30" y="0"/>
                  </a:lnTo>
                  <a:close/>
                </a:path>
              </a:pathLst>
            </a:custGeom>
            <a:solidFill>
              <a:srgbClr val="FFFFFF"/>
            </a:solidFill>
            <a:ln w="0">
              <a:solidFill>
                <a:srgbClr val="000000"/>
              </a:solidFill>
              <a:prstDash val="solid"/>
              <a:round/>
              <a:headEnd/>
              <a:tailEnd/>
            </a:ln>
          </p:spPr>
          <p:txBody>
            <a:bodyPr/>
            <a:lstStyle/>
            <a:p>
              <a:endParaRPr lang="en-GB"/>
            </a:p>
          </p:txBody>
        </p:sp>
        <p:sp>
          <p:nvSpPr>
            <p:cNvPr id="7065" name="Freeform 5332">
              <a:extLst>
                <a:ext uri="{FF2B5EF4-FFF2-40B4-BE49-F238E27FC236}">
                  <a16:creationId xmlns:a16="http://schemas.microsoft.com/office/drawing/2014/main" id="{7A25C699-8454-43F8-B346-A61459BD7F7A}"/>
                </a:ext>
              </a:extLst>
            </p:cNvPr>
            <p:cNvSpPr>
              <a:spLocks/>
            </p:cNvSpPr>
            <p:nvPr/>
          </p:nvSpPr>
          <p:spPr bwMode="auto">
            <a:xfrm>
              <a:off x="974" y="991"/>
              <a:ext cx="7" cy="92"/>
            </a:xfrm>
            <a:custGeom>
              <a:avLst/>
              <a:gdLst>
                <a:gd name="T0" fmla="*/ 5 w 45"/>
                <a:gd name="T1" fmla="*/ 0 h 600"/>
                <a:gd name="T2" fmla="*/ 0 w 45"/>
                <a:gd name="T3" fmla="*/ 0 h 600"/>
                <a:gd name="T4" fmla="*/ 7 w 45"/>
                <a:gd name="T5" fmla="*/ 92 h 600"/>
                <a:gd name="T6" fmla="*/ 5 w 45"/>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5" h="600">
                  <a:moveTo>
                    <a:pt x="30" y="0"/>
                  </a:moveTo>
                  <a:cubicBezTo>
                    <a:pt x="30" y="0"/>
                    <a:pt x="15" y="0"/>
                    <a:pt x="0" y="0"/>
                  </a:cubicBezTo>
                  <a:lnTo>
                    <a:pt x="45" y="600"/>
                  </a:lnTo>
                  <a:lnTo>
                    <a:pt x="30"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5615" name="Line 5334">
            <a:extLst>
              <a:ext uri="{FF2B5EF4-FFF2-40B4-BE49-F238E27FC236}">
                <a16:creationId xmlns:a16="http://schemas.microsoft.com/office/drawing/2014/main" id="{150D2B8E-E3A6-47BF-877C-28BFE787A37F}"/>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16" name="Line 5335">
            <a:extLst>
              <a:ext uri="{FF2B5EF4-FFF2-40B4-BE49-F238E27FC236}">
                <a16:creationId xmlns:a16="http://schemas.microsoft.com/office/drawing/2014/main" id="{7F025CCC-CC6A-4EF0-9B1E-F200516365B5}"/>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17" name="Line 5336">
            <a:extLst>
              <a:ext uri="{FF2B5EF4-FFF2-40B4-BE49-F238E27FC236}">
                <a16:creationId xmlns:a16="http://schemas.microsoft.com/office/drawing/2014/main" id="{C5E487E0-6631-4E26-8488-432EF7E95B46}"/>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18" name="Line 5337">
            <a:extLst>
              <a:ext uri="{FF2B5EF4-FFF2-40B4-BE49-F238E27FC236}">
                <a16:creationId xmlns:a16="http://schemas.microsoft.com/office/drawing/2014/main" id="{4B5F07CE-25E2-4380-9989-250ED1DB96DE}"/>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19" name="Line 5338">
            <a:extLst>
              <a:ext uri="{FF2B5EF4-FFF2-40B4-BE49-F238E27FC236}">
                <a16:creationId xmlns:a16="http://schemas.microsoft.com/office/drawing/2014/main" id="{412EEFAB-CDB6-4EAE-8FE2-D04F942DC9C8}"/>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20" name="Line 5339">
            <a:extLst>
              <a:ext uri="{FF2B5EF4-FFF2-40B4-BE49-F238E27FC236}">
                <a16:creationId xmlns:a16="http://schemas.microsoft.com/office/drawing/2014/main" id="{A9D90809-0E72-4DA4-91FD-26C5D7FA07E1}"/>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21" name="Line 5340">
            <a:extLst>
              <a:ext uri="{FF2B5EF4-FFF2-40B4-BE49-F238E27FC236}">
                <a16:creationId xmlns:a16="http://schemas.microsoft.com/office/drawing/2014/main" id="{EF34CC76-5A7E-4263-B01F-5444294A2333}"/>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22" name="Line 5341">
            <a:extLst>
              <a:ext uri="{FF2B5EF4-FFF2-40B4-BE49-F238E27FC236}">
                <a16:creationId xmlns:a16="http://schemas.microsoft.com/office/drawing/2014/main" id="{9AF90B72-28F9-4EC4-B6C1-D8A120949D0B}"/>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23" name="Line 5342">
            <a:extLst>
              <a:ext uri="{FF2B5EF4-FFF2-40B4-BE49-F238E27FC236}">
                <a16:creationId xmlns:a16="http://schemas.microsoft.com/office/drawing/2014/main" id="{493DA881-1216-419B-BE61-C428833A3E08}"/>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24" name="Line 5343">
            <a:extLst>
              <a:ext uri="{FF2B5EF4-FFF2-40B4-BE49-F238E27FC236}">
                <a16:creationId xmlns:a16="http://schemas.microsoft.com/office/drawing/2014/main" id="{542FC69A-DB69-4C65-BD1A-7BE8398FBC90}"/>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25" name="Line 5344">
            <a:extLst>
              <a:ext uri="{FF2B5EF4-FFF2-40B4-BE49-F238E27FC236}">
                <a16:creationId xmlns:a16="http://schemas.microsoft.com/office/drawing/2014/main" id="{E1BE4DD9-D37E-4A86-9B85-D969605FEADF}"/>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26" name="Line 5345">
            <a:extLst>
              <a:ext uri="{FF2B5EF4-FFF2-40B4-BE49-F238E27FC236}">
                <a16:creationId xmlns:a16="http://schemas.microsoft.com/office/drawing/2014/main" id="{A76A8061-8261-4AF7-A825-A588C9803E08}"/>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27" name="Line 5346">
            <a:extLst>
              <a:ext uri="{FF2B5EF4-FFF2-40B4-BE49-F238E27FC236}">
                <a16:creationId xmlns:a16="http://schemas.microsoft.com/office/drawing/2014/main" id="{92754F04-7252-4BDD-BF12-F26E7E1F8325}"/>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28" name="Line 5347">
            <a:extLst>
              <a:ext uri="{FF2B5EF4-FFF2-40B4-BE49-F238E27FC236}">
                <a16:creationId xmlns:a16="http://schemas.microsoft.com/office/drawing/2014/main" id="{F4799C33-10B4-4033-8A4F-7DB287B206C5}"/>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29" name="Line 5348">
            <a:extLst>
              <a:ext uri="{FF2B5EF4-FFF2-40B4-BE49-F238E27FC236}">
                <a16:creationId xmlns:a16="http://schemas.microsoft.com/office/drawing/2014/main" id="{727A4264-1E68-469B-807F-7052AFFF6363}"/>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30" name="Line 5349">
            <a:extLst>
              <a:ext uri="{FF2B5EF4-FFF2-40B4-BE49-F238E27FC236}">
                <a16:creationId xmlns:a16="http://schemas.microsoft.com/office/drawing/2014/main" id="{A5D08424-62A2-490D-8038-2505BB874346}"/>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31" name="Line 5350">
            <a:extLst>
              <a:ext uri="{FF2B5EF4-FFF2-40B4-BE49-F238E27FC236}">
                <a16:creationId xmlns:a16="http://schemas.microsoft.com/office/drawing/2014/main" id="{B8C1C493-34CA-453B-A1EC-972DA828856C}"/>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32" name="Line 5351">
            <a:extLst>
              <a:ext uri="{FF2B5EF4-FFF2-40B4-BE49-F238E27FC236}">
                <a16:creationId xmlns:a16="http://schemas.microsoft.com/office/drawing/2014/main" id="{196DE833-3E32-4D08-AFD8-1397BB27C011}"/>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33" name="Line 5352">
            <a:extLst>
              <a:ext uri="{FF2B5EF4-FFF2-40B4-BE49-F238E27FC236}">
                <a16:creationId xmlns:a16="http://schemas.microsoft.com/office/drawing/2014/main" id="{DC5DAF00-E1E9-4AB6-8FB4-B7BB55119DD7}"/>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34" name="Line 5353">
            <a:extLst>
              <a:ext uri="{FF2B5EF4-FFF2-40B4-BE49-F238E27FC236}">
                <a16:creationId xmlns:a16="http://schemas.microsoft.com/office/drawing/2014/main" id="{B9D4A692-52BB-49C1-83E6-64C8356E7BC4}"/>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35" name="Line 5354">
            <a:extLst>
              <a:ext uri="{FF2B5EF4-FFF2-40B4-BE49-F238E27FC236}">
                <a16:creationId xmlns:a16="http://schemas.microsoft.com/office/drawing/2014/main" id="{0E775440-59CB-4681-B1A5-9905FCB623DD}"/>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36" name="Line 5355">
            <a:extLst>
              <a:ext uri="{FF2B5EF4-FFF2-40B4-BE49-F238E27FC236}">
                <a16:creationId xmlns:a16="http://schemas.microsoft.com/office/drawing/2014/main" id="{F0FD0525-82C0-4F3F-9544-D58A98E7CD6C}"/>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37" name="Line 5356">
            <a:extLst>
              <a:ext uri="{FF2B5EF4-FFF2-40B4-BE49-F238E27FC236}">
                <a16:creationId xmlns:a16="http://schemas.microsoft.com/office/drawing/2014/main" id="{A2C5F5BF-A161-499D-8B3E-A207EF14029B}"/>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38" name="Line 5357">
            <a:extLst>
              <a:ext uri="{FF2B5EF4-FFF2-40B4-BE49-F238E27FC236}">
                <a16:creationId xmlns:a16="http://schemas.microsoft.com/office/drawing/2014/main" id="{8017B5B4-FE9E-4C91-8E17-089660AFEF07}"/>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39" name="Line 5358">
            <a:extLst>
              <a:ext uri="{FF2B5EF4-FFF2-40B4-BE49-F238E27FC236}">
                <a16:creationId xmlns:a16="http://schemas.microsoft.com/office/drawing/2014/main" id="{65257B39-BEFE-443F-B4AD-22C5F242FAB0}"/>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40" name="Line 5359">
            <a:extLst>
              <a:ext uri="{FF2B5EF4-FFF2-40B4-BE49-F238E27FC236}">
                <a16:creationId xmlns:a16="http://schemas.microsoft.com/office/drawing/2014/main" id="{DC32E238-6C7D-4E86-9E1F-27ED2D67D383}"/>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41" name="Line 5360">
            <a:extLst>
              <a:ext uri="{FF2B5EF4-FFF2-40B4-BE49-F238E27FC236}">
                <a16:creationId xmlns:a16="http://schemas.microsoft.com/office/drawing/2014/main" id="{8F8D96CA-2225-4DE8-A8A1-73AE1BEE0175}"/>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42" name="Line 5361">
            <a:extLst>
              <a:ext uri="{FF2B5EF4-FFF2-40B4-BE49-F238E27FC236}">
                <a16:creationId xmlns:a16="http://schemas.microsoft.com/office/drawing/2014/main" id="{F9F623E8-42CD-4280-B0AA-2BA4CD5B86DC}"/>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43" name="Line 5362">
            <a:extLst>
              <a:ext uri="{FF2B5EF4-FFF2-40B4-BE49-F238E27FC236}">
                <a16:creationId xmlns:a16="http://schemas.microsoft.com/office/drawing/2014/main" id="{D0B02795-AE97-489F-8D08-0BE31F1B21F9}"/>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44" name="Line 5363">
            <a:extLst>
              <a:ext uri="{FF2B5EF4-FFF2-40B4-BE49-F238E27FC236}">
                <a16:creationId xmlns:a16="http://schemas.microsoft.com/office/drawing/2014/main" id="{0FD46E14-CACF-41A5-82CE-DF9CA0627789}"/>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45" name="Line 5364">
            <a:extLst>
              <a:ext uri="{FF2B5EF4-FFF2-40B4-BE49-F238E27FC236}">
                <a16:creationId xmlns:a16="http://schemas.microsoft.com/office/drawing/2014/main" id="{06347684-CC9F-4448-9FCB-94EFB3A5EC36}"/>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46" name="Line 5365">
            <a:extLst>
              <a:ext uri="{FF2B5EF4-FFF2-40B4-BE49-F238E27FC236}">
                <a16:creationId xmlns:a16="http://schemas.microsoft.com/office/drawing/2014/main" id="{11FA5201-0DBA-4130-AD0F-E0C244CD0C62}"/>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47" name="Line 5366">
            <a:extLst>
              <a:ext uri="{FF2B5EF4-FFF2-40B4-BE49-F238E27FC236}">
                <a16:creationId xmlns:a16="http://schemas.microsoft.com/office/drawing/2014/main" id="{D2A775D5-68D7-48DE-A1E9-56ED6733C679}"/>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48" name="Line 5367">
            <a:extLst>
              <a:ext uri="{FF2B5EF4-FFF2-40B4-BE49-F238E27FC236}">
                <a16:creationId xmlns:a16="http://schemas.microsoft.com/office/drawing/2014/main" id="{95CFBC0A-4D26-45A2-A5D4-5076DB396D68}"/>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49" name="Rectangle 5368">
            <a:extLst>
              <a:ext uri="{FF2B5EF4-FFF2-40B4-BE49-F238E27FC236}">
                <a16:creationId xmlns:a16="http://schemas.microsoft.com/office/drawing/2014/main" id="{19FF2A24-9209-42D0-9DA3-6EE30184FCEE}"/>
              </a:ext>
            </a:extLst>
          </p:cNvPr>
          <p:cNvSpPr>
            <a:spLocks noChangeArrowheads="1"/>
          </p:cNvSpPr>
          <p:nvPr/>
        </p:nvSpPr>
        <p:spPr bwMode="auto">
          <a:xfrm>
            <a:off x="1250950" y="1249363"/>
            <a:ext cx="611188" cy="411162"/>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5650" name="Group 5371">
            <a:extLst>
              <a:ext uri="{FF2B5EF4-FFF2-40B4-BE49-F238E27FC236}">
                <a16:creationId xmlns:a16="http://schemas.microsoft.com/office/drawing/2014/main" id="{89B7E831-AE70-4DBB-8ED9-9AAFE67D78EE}"/>
              </a:ext>
            </a:extLst>
          </p:cNvPr>
          <p:cNvGrpSpPr>
            <a:grpSpLocks/>
          </p:cNvGrpSpPr>
          <p:nvPr/>
        </p:nvGrpSpPr>
        <p:grpSpPr bwMode="auto">
          <a:xfrm>
            <a:off x="1895475" y="1249363"/>
            <a:ext cx="615950" cy="414337"/>
            <a:chOff x="1194" y="955"/>
            <a:chExt cx="388" cy="261"/>
          </a:xfrm>
        </p:grpSpPr>
        <p:sp>
          <p:nvSpPr>
            <p:cNvPr id="7062" name="Rectangle 5369">
              <a:extLst>
                <a:ext uri="{FF2B5EF4-FFF2-40B4-BE49-F238E27FC236}">
                  <a16:creationId xmlns:a16="http://schemas.microsoft.com/office/drawing/2014/main" id="{92011B83-13E0-4188-91DD-ED702B4108B7}"/>
                </a:ext>
              </a:extLst>
            </p:cNvPr>
            <p:cNvSpPr>
              <a:spLocks noChangeArrowheads="1"/>
            </p:cNvSpPr>
            <p:nvPr/>
          </p:nvSpPr>
          <p:spPr bwMode="auto">
            <a:xfrm>
              <a:off x="1194" y="955"/>
              <a:ext cx="388"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063" name="Rectangle 5370">
              <a:extLst>
                <a:ext uri="{FF2B5EF4-FFF2-40B4-BE49-F238E27FC236}">
                  <a16:creationId xmlns:a16="http://schemas.microsoft.com/office/drawing/2014/main" id="{808CBD56-ACC5-4B4A-95A3-580F3DDEC0DB}"/>
                </a:ext>
              </a:extLst>
            </p:cNvPr>
            <p:cNvSpPr>
              <a:spLocks noChangeArrowheads="1"/>
            </p:cNvSpPr>
            <p:nvPr/>
          </p:nvSpPr>
          <p:spPr bwMode="auto">
            <a:xfrm>
              <a:off x="1194" y="955"/>
              <a:ext cx="388"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5651" name="Group 5374">
            <a:extLst>
              <a:ext uri="{FF2B5EF4-FFF2-40B4-BE49-F238E27FC236}">
                <a16:creationId xmlns:a16="http://schemas.microsoft.com/office/drawing/2014/main" id="{E0868CF1-3C2C-40B1-B023-3EE744204250}"/>
              </a:ext>
            </a:extLst>
          </p:cNvPr>
          <p:cNvGrpSpPr>
            <a:grpSpLocks/>
          </p:cNvGrpSpPr>
          <p:nvPr/>
        </p:nvGrpSpPr>
        <p:grpSpPr bwMode="auto">
          <a:xfrm>
            <a:off x="2055813" y="1301750"/>
            <a:ext cx="296862" cy="301625"/>
            <a:chOff x="1295" y="988"/>
            <a:chExt cx="187" cy="190"/>
          </a:xfrm>
        </p:grpSpPr>
        <p:sp>
          <p:nvSpPr>
            <p:cNvPr id="7060" name="Freeform 5372">
              <a:extLst>
                <a:ext uri="{FF2B5EF4-FFF2-40B4-BE49-F238E27FC236}">
                  <a16:creationId xmlns:a16="http://schemas.microsoft.com/office/drawing/2014/main" id="{00CC2F55-BCEE-4A3D-9595-571A81045011}"/>
                </a:ext>
              </a:extLst>
            </p:cNvPr>
            <p:cNvSpPr>
              <a:spLocks/>
            </p:cNvSpPr>
            <p:nvPr/>
          </p:nvSpPr>
          <p:spPr bwMode="auto">
            <a:xfrm>
              <a:off x="1295" y="988"/>
              <a:ext cx="187" cy="190"/>
            </a:xfrm>
            <a:custGeom>
              <a:avLst/>
              <a:gdLst>
                <a:gd name="T0" fmla="*/ 83 w 1216"/>
                <a:gd name="T1" fmla="*/ 2 h 1234"/>
                <a:gd name="T2" fmla="*/ 0 w 1216"/>
                <a:gd name="T3" fmla="*/ 95 h 1234"/>
                <a:gd name="T4" fmla="*/ 92 w 1216"/>
                <a:gd name="T5" fmla="*/ 190 h 1234"/>
                <a:gd name="T6" fmla="*/ 187 w 1216"/>
                <a:gd name="T7" fmla="*/ 95 h 1234"/>
                <a:gd name="T8" fmla="*/ 92 w 1216"/>
                <a:gd name="T9" fmla="*/ 2 h 1234"/>
                <a:gd name="T10" fmla="*/ 92 w 1216"/>
                <a:gd name="T11" fmla="*/ 2 h 1234"/>
                <a:gd name="T12" fmla="*/ 92 w 1216"/>
                <a:gd name="T13" fmla="*/ 95 h 1234"/>
                <a:gd name="T14" fmla="*/ 83 w 1216"/>
                <a:gd name="T15" fmla="*/ 2 h 123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16" h="1234">
                  <a:moveTo>
                    <a:pt x="539" y="16"/>
                  </a:moveTo>
                  <a:cubicBezTo>
                    <a:pt x="231" y="46"/>
                    <a:pt x="0" y="309"/>
                    <a:pt x="0" y="617"/>
                  </a:cubicBezTo>
                  <a:cubicBezTo>
                    <a:pt x="0" y="956"/>
                    <a:pt x="261" y="1234"/>
                    <a:pt x="600" y="1234"/>
                  </a:cubicBezTo>
                  <a:cubicBezTo>
                    <a:pt x="939" y="1234"/>
                    <a:pt x="1216" y="956"/>
                    <a:pt x="1216" y="617"/>
                  </a:cubicBezTo>
                  <a:cubicBezTo>
                    <a:pt x="1216" y="278"/>
                    <a:pt x="939" y="16"/>
                    <a:pt x="600" y="16"/>
                  </a:cubicBezTo>
                  <a:cubicBezTo>
                    <a:pt x="600" y="0"/>
                    <a:pt x="600" y="16"/>
                    <a:pt x="600" y="16"/>
                  </a:cubicBezTo>
                  <a:lnTo>
                    <a:pt x="600" y="617"/>
                  </a:lnTo>
                  <a:lnTo>
                    <a:pt x="539" y="16"/>
                  </a:lnTo>
                  <a:close/>
                </a:path>
              </a:pathLst>
            </a:custGeom>
            <a:solidFill>
              <a:srgbClr val="808080"/>
            </a:solidFill>
            <a:ln w="0">
              <a:solidFill>
                <a:srgbClr val="000000"/>
              </a:solidFill>
              <a:prstDash val="solid"/>
              <a:round/>
              <a:headEnd/>
              <a:tailEnd/>
            </a:ln>
          </p:spPr>
          <p:txBody>
            <a:bodyPr/>
            <a:lstStyle/>
            <a:p>
              <a:endParaRPr lang="en-GB"/>
            </a:p>
          </p:txBody>
        </p:sp>
        <p:sp>
          <p:nvSpPr>
            <p:cNvPr id="7061" name="Freeform 5373">
              <a:extLst>
                <a:ext uri="{FF2B5EF4-FFF2-40B4-BE49-F238E27FC236}">
                  <a16:creationId xmlns:a16="http://schemas.microsoft.com/office/drawing/2014/main" id="{4E4B9FED-C54D-494B-BA2D-9D55B322A498}"/>
                </a:ext>
              </a:extLst>
            </p:cNvPr>
            <p:cNvSpPr>
              <a:spLocks/>
            </p:cNvSpPr>
            <p:nvPr/>
          </p:nvSpPr>
          <p:spPr bwMode="auto">
            <a:xfrm>
              <a:off x="1295" y="988"/>
              <a:ext cx="187" cy="190"/>
            </a:xfrm>
            <a:custGeom>
              <a:avLst/>
              <a:gdLst>
                <a:gd name="T0" fmla="*/ 83 w 1216"/>
                <a:gd name="T1" fmla="*/ 2 h 1234"/>
                <a:gd name="T2" fmla="*/ 0 w 1216"/>
                <a:gd name="T3" fmla="*/ 95 h 1234"/>
                <a:gd name="T4" fmla="*/ 92 w 1216"/>
                <a:gd name="T5" fmla="*/ 190 h 1234"/>
                <a:gd name="T6" fmla="*/ 187 w 1216"/>
                <a:gd name="T7" fmla="*/ 95 h 1234"/>
                <a:gd name="T8" fmla="*/ 92 w 1216"/>
                <a:gd name="T9" fmla="*/ 2 h 1234"/>
                <a:gd name="T10" fmla="*/ 92 w 1216"/>
                <a:gd name="T11" fmla="*/ 2 h 1234"/>
                <a:gd name="T12" fmla="*/ 92 w 1216"/>
                <a:gd name="T13" fmla="*/ 95 h 1234"/>
                <a:gd name="T14" fmla="*/ 83 w 1216"/>
                <a:gd name="T15" fmla="*/ 2 h 123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16" h="1234">
                  <a:moveTo>
                    <a:pt x="539" y="16"/>
                  </a:moveTo>
                  <a:cubicBezTo>
                    <a:pt x="231" y="46"/>
                    <a:pt x="0" y="309"/>
                    <a:pt x="0" y="617"/>
                  </a:cubicBezTo>
                  <a:cubicBezTo>
                    <a:pt x="0" y="956"/>
                    <a:pt x="261" y="1234"/>
                    <a:pt x="600" y="1234"/>
                  </a:cubicBezTo>
                  <a:cubicBezTo>
                    <a:pt x="939" y="1234"/>
                    <a:pt x="1216" y="956"/>
                    <a:pt x="1216" y="617"/>
                  </a:cubicBezTo>
                  <a:cubicBezTo>
                    <a:pt x="1216" y="278"/>
                    <a:pt x="939" y="16"/>
                    <a:pt x="600" y="16"/>
                  </a:cubicBezTo>
                  <a:cubicBezTo>
                    <a:pt x="600" y="0"/>
                    <a:pt x="600" y="16"/>
                    <a:pt x="600" y="16"/>
                  </a:cubicBezTo>
                  <a:lnTo>
                    <a:pt x="600" y="617"/>
                  </a:lnTo>
                  <a:lnTo>
                    <a:pt x="539" y="16"/>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5652" name="Line 5375">
            <a:extLst>
              <a:ext uri="{FF2B5EF4-FFF2-40B4-BE49-F238E27FC236}">
                <a16:creationId xmlns:a16="http://schemas.microsoft.com/office/drawing/2014/main" id="{8BEEBD61-905F-4723-95FE-C6B439100A5C}"/>
              </a:ext>
            </a:extLst>
          </p:cNvPr>
          <p:cNvSpPr>
            <a:spLocks noChangeShapeType="1"/>
          </p:cNvSpPr>
          <p:nvPr/>
        </p:nvSpPr>
        <p:spPr bwMode="auto">
          <a:xfrm flipH="1" flipV="1">
            <a:off x="2185988" y="1306513"/>
            <a:ext cx="15875"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53" name="Line 5376">
            <a:extLst>
              <a:ext uri="{FF2B5EF4-FFF2-40B4-BE49-F238E27FC236}">
                <a16:creationId xmlns:a16="http://schemas.microsoft.com/office/drawing/2014/main" id="{5DF70DA5-E20E-4196-A589-CB97B0905FBD}"/>
              </a:ext>
            </a:extLst>
          </p:cNvPr>
          <p:cNvSpPr>
            <a:spLocks noChangeShapeType="1"/>
          </p:cNvSpPr>
          <p:nvPr/>
        </p:nvSpPr>
        <p:spPr bwMode="auto">
          <a:xfrm flipH="1" flipV="1">
            <a:off x="2185988" y="1306513"/>
            <a:ext cx="15875"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5654" name="Group 5379">
            <a:extLst>
              <a:ext uri="{FF2B5EF4-FFF2-40B4-BE49-F238E27FC236}">
                <a16:creationId xmlns:a16="http://schemas.microsoft.com/office/drawing/2014/main" id="{436B2A87-2ABB-48D8-83D1-DE609FDD18B9}"/>
              </a:ext>
            </a:extLst>
          </p:cNvPr>
          <p:cNvGrpSpPr>
            <a:grpSpLocks/>
          </p:cNvGrpSpPr>
          <p:nvPr/>
        </p:nvGrpSpPr>
        <p:grpSpPr bwMode="auto">
          <a:xfrm>
            <a:off x="2185988" y="1306513"/>
            <a:ext cx="15875" cy="146050"/>
            <a:chOff x="1377" y="991"/>
            <a:chExt cx="10" cy="92"/>
          </a:xfrm>
        </p:grpSpPr>
        <p:sp>
          <p:nvSpPr>
            <p:cNvPr id="7058" name="Freeform 5377">
              <a:extLst>
                <a:ext uri="{FF2B5EF4-FFF2-40B4-BE49-F238E27FC236}">
                  <a16:creationId xmlns:a16="http://schemas.microsoft.com/office/drawing/2014/main" id="{3E33C34B-ED7C-42FC-99B0-272A6EAC9F09}"/>
                </a:ext>
              </a:extLst>
            </p:cNvPr>
            <p:cNvSpPr>
              <a:spLocks/>
            </p:cNvSpPr>
            <p:nvPr/>
          </p:nvSpPr>
          <p:spPr bwMode="auto">
            <a:xfrm>
              <a:off x="1377" y="991"/>
              <a:ext cx="10" cy="92"/>
            </a:xfrm>
            <a:custGeom>
              <a:avLst/>
              <a:gdLst>
                <a:gd name="T0" fmla="*/ 10 w 62"/>
                <a:gd name="T1" fmla="*/ 0 h 600"/>
                <a:gd name="T2" fmla="*/ 0 w 62"/>
                <a:gd name="T3" fmla="*/ 0 h 600"/>
                <a:gd name="T4" fmla="*/ 10 w 62"/>
                <a:gd name="T5" fmla="*/ 92 h 600"/>
                <a:gd name="T6" fmla="*/ 10 w 62"/>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2" h="600">
                  <a:moveTo>
                    <a:pt x="62" y="0"/>
                  </a:moveTo>
                  <a:cubicBezTo>
                    <a:pt x="31" y="0"/>
                    <a:pt x="16" y="0"/>
                    <a:pt x="0" y="0"/>
                  </a:cubicBezTo>
                  <a:lnTo>
                    <a:pt x="62" y="600"/>
                  </a:lnTo>
                  <a:lnTo>
                    <a:pt x="62" y="0"/>
                  </a:lnTo>
                  <a:close/>
                </a:path>
              </a:pathLst>
            </a:custGeom>
            <a:solidFill>
              <a:srgbClr val="FFFFFF"/>
            </a:solidFill>
            <a:ln w="0">
              <a:solidFill>
                <a:srgbClr val="000000"/>
              </a:solidFill>
              <a:prstDash val="solid"/>
              <a:round/>
              <a:headEnd/>
              <a:tailEnd/>
            </a:ln>
          </p:spPr>
          <p:txBody>
            <a:bodyPr/>
            <a:lstStyle/>
            <a:p>
              <a:endParaRPr lang="en-GB"/>
            </a:p>
          </p:txBody>
        </p:sp>
        <p:sp>
          <p:nvSpPr>
            <p:cNvPr id="7059" name="Freeform 5378">
              <a:extLst>
                <a:ext uri="{FF2B5EF4-FFF2-40B4-BE49-F238E27FC236}">
                  <a16:creationId xmlns:a16="http://schemas.microsoft.com/office/drawing/2014/main" id="{F9654755-80CF-4640-B2EC-CE30D5953259}"/>
                </a:ext>
              </a:extLst>
            </p:cNvPr>
            <p:cNvSpPr>
              <a:spLocks/>
            </p:cNvSpPr>
            <p:nvPr/>
          </p:nvSpPr>
          <p:spPr bwMode="auto">
            <a:xfrm>
              <a:off x="1377" y="991"/>
              <a:ext cx="10" cy="92"/>
            </a:xfrm>
            <a:custGeom>
              <a:avLst/>
              <a:gdLst>
                <a:gd name="T0" fmla="*/ 10 w 62"/>
                <a:gd name="T1" fmla="*/ 0 h 600"/>
                <a:gd name="T2" fmla="*/ 0 w 62"/>
                <a:gd name="T3" fmla="*/ 0 h 600"/>
                <a:gd name="T4" fmla="*/ 10 w 62"/>
                <a:gd name="T5" fmla="*/ 92 h 600"/>
                <a:gd name="T6" fmla="*/ 10 w 62"/>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2" h="600">
                  <a:moveTo>
                    <a:pt x="62" y="0"/>
                  </a:moveTo>
                  <a:cubicBezTo>
                    <a:pt x="31" y="0"/>
                    <a:pt x="16" y="0"/>
                    <a:pt x="0" y="0"/>
                  </a:cubicBezTo>
                  <a:lnTo>
                    <a:pt x="62" y="600"/>
                  </a:lnTo>
                  <a:lnTo>
                    <a:pt x="62"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5655" name="Line 5380">
            <a:extLst>
              <a:ext uri="{FF2B5EF4-FFF2-40B4-BE49-F238E27FC236}">
                <a16:creationId xmlns:a16="http://schemas.microsoft.com/office/drawing/2014/main" id="{87A8EEF7-C07F-4B66-8552-B020B734B698}"/>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56" name="Line 5381">
            <a:extLst>
              <a:ext uri="{FF2B5EF4-FFF2-40B4-BE49-F238E27FC236}">
                <a16:creationId xmlns:a16="http://schemas.microsoft.com/office/drawing/2014/main" id="{142A67EB-C630-4C34-B6BA-F49F3E1E187A}"/>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57" name="Line 5382">
            <a:extLst>
              <a:ext uri="{FF2B5EF4-FFF2-40B4-BE49-F238E27FC236}">
                <a16:creationId xmlns:a16="http://schemas.microsoft.com/office/drawing/2014/main" id="{A7177DDD-FD22-452B-92A3-3B4FFEE94010}"/>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58" name="Line 5383">
            <a:extLst>
              <a:ext uri="{FF2B5EF4-FFF2-40B4-BE49-F238E27FC236}">
                <a16:creationId xmlns:a16="http://schemas.microsoft.com/office/drawing/2014/main" id="{337CB69E-8B62-453F-AA97-E4BBBD3E5EE0}"/>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59" name="Line 5384">
            <a:extLst>
              <a:ext uri="{FF2B5EF4-FFF2-40B4-BE49-F238E27FC236}">
                <a16:creationId xmlns:a16="http://schemas.microsoft.com/office/drawing/2014/main" id="{673D0324-3F4C-43CC-8CEE-EA5F522B0DCE}"/>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60" name="Line 5385">
            <a:extLst>
              <a:ext uri="{FF2B5EF4-FFF2-40B4-BE49-F238E27FC236}">
                <a16:creationId xmlns:a16="http://schemas.microsoft.com/office/drawing/2014/main" id="{C750AC6E-5C56-42B4-9B98-2E47251E709B}"/>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61" name="Line 5386">
            <a:extLst>
              <a:ext uri="{FF2B5EF4-FFF2-40B4-BE49-F238E27FC236}">
                <a16:creationId xmlns:a16="http://schemas.microsoft.com/office/drawing/2014/main" id="{15E44F1E-B366-4593-A6A6-8D75C4276349}"/>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62" name="Line 5387">
            <a:extLst>
              <a:ext uri="{FF2B5EF4-FFF2-40B4-BE49-F238E27FC236}">
                <a16:creationId xmlns:a16="http://schemas.microsoft.com/office/drawing/2014/main" id="{93C985CD-F1C7-45CC-AE43-C5EC2C739FFC}"/>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63" name="Line 5388">
            <a:extLst>
              <a:ext uri="{FF2B5EF4-FFF2-40B4-BE49-F238E27FC236}">
                <a16:creationId xmlns:a16="http://schemas.microsoft.com/office/drawing/2014/main" id="{B2540770-184A-4B65-AF52-EF151D6F7378}"/>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64" name="Line 5389">
            <a:extLst>
              <a:ext uri="{FF2B5EF4-FFF2-40B4-BE49-F238E27FC236}">
                <a16:creationId xmlns:a16="http://schemas.microsoft.com/office/drawing/2014/main" id="{6C7A3F84-01A6-4CF7-BAC2-9D7F0C1281B4}"/>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65" name="Line 5390">
            <a:extLst>
              <a:ext uri="{FF2B5EF4-FFF2-40B4-BE49-F238E27FC236}">
                <a16:creationId xmlns:a16="http://schemas.microsoft.com/office/drawing/2014/main" id="{AC359F7A-5EF1-41BB-998B-2FB74F6958D8}"/>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66" name="Line 5391">
            <a:extLst>
              <a:ext uri="{FF2B5EF4-FFF2-40B4-BE49-F238E27FC236}">
                <a16:creationId xmlns:a16="http://schemas.microsoft.com/office/drawing/2014/main" id="{99317331-2DC6-4237-998F-4251207CB59E}"/>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67" name="Line 5392">
            <a:extLst>
              <a:ext uri="{FF2B5EF4-FFF2-40B4-BE49-F238E27FC236}">
                <a16:creationId xmlns:a16="http://schemas.microsoft.com/office/drawing/2014/main" id="{2628772D-0C82-4C73-9C11-BD7C5E11F53A}"/>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68" name="Line 5393">
            <a:extLst>
              <a:ext uri="{FF2B5EF4-FFF2-40B4-BE49-F238E27FC236}">
                <a16:creationId xmlns:a16="http://schemas.microsoft.com/office/drawing/2014/main" id="{64CB9C0F-DC19-40BB-BED5-90D7BB0417B3}"/>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69" name="Line 5394">
            <a:extLst>
              <a:ext uri="{FF2B5EF4-FFF2-40B4-BE49-F238E27FC236}">
                <a16:creationId xmlns:a16="http://schemas.microsoft.com/office/drawing/2014/main" id="{EDA92384-3E8D-4D3F-A9EC-98E48B064F4D}"/>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70" name="Line 5395">
            <a:extLst>
              <a:ext uri="{FF2B5EF4-FFF2-40B4-BE49-F238E27FC236}">
                <a16:creationId xmlns:a16="http://schemas.microsoft.com/office/drawing/2014/main" id="{E3CA4142-0F17-4176-942F-08A7B5E41BD3}"/>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71" name="Line 5396">
            <a:extLst>
              <a:ext uri="{FF2B5EF4-FFF2-40B4-BE49-F238E27FC236}">
                <a16:creationId xmlns:a16="http://schemas.microsoft.com/office/drawing/2014/main" id="{E0ACA38F-EEBA-453B-8650-48EA94EA51BA}"/>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72" name="Line 5397">
            <a:extLst>
              <a:ext uri="{FF2B5EF4-FFF2-40B4-BE49-F238E27FC236}">
                <a16:creationId xmlns:a16="http://schemas.microsoft.com/office/drawing/2014/main" id="{719A1941-6F11-4655-B629-FC82FA6B4AF1}"/>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73" name="Line 5398">
            <a:extLst>
              <a:ext uri="{FF2B5EF4-FFF2-40B4-BE49-F238E27FC236}">
                <a16:creationId xmlns:a16="http://schemas.microsoft.com/office/drawing/2014/main" id="{ED1E11D3-F68F-4A87-A928-353A0CB5D4C6}"/>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74" name="Line 5399">
            <a:extLst>
              <a:ext uri="{FF2B5EF4-FFF2-40B4-BE49-F238E27FC236}">
                <a16:creationId xmlns:a16="http://schemas.microsoft.com/office/drawing/2014/main" id="{79F2B5AF-ABDB-4B59-B343-7835314BA66E}"/>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75" name="Line 5400">
            <a:extLst>
              <a:ext uri="{FF2B5EF4-FFF2-40B4-BE49-F238E27FC236}">
                <a16:creationId xmlns:a16="http://schemas.microsoft.com/office/drawing/2014/main" id="{40109BE4-3161-4041-B043-E3B321672FEA}"/>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76" name="Line 5401">
            <a:extLst>
              <a:ext uri="{FF2B5EF4-FFF2-40B4-BE49-F238E27FC236}">
                <a16:creationId xmlns:a16="http://schemas.microsoft.com/office/drawing/2014/main" id="{CE290B80-328C-485E-8EFF-8365A9D531BB}"/>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77" name="Line 5402">
            <a:extLst>
              <a:ext uri="{FF2B5EF4-FFF2-40B4-BE49-F238E27FC236}">
                <a16:creationId xmlns:a16="http://schemas.microsoft.com/office/drawing/2014/main" id="{20A6599A-CD38-4B5D-9E1C-E49E0CE95F8B}"/>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78" name="Line 5403">
            <a:extLst>
              <a:ext uri="{FF2B5EF4-FFF2-40B4-BE49-F238E27FC236}">
                <a16:creationId xmlns:a16="http://schemas.microsoft.com/office/drawing/2014/main" id="{735C7291-42C9-41D8-BEBC-6B61DAE17E7D}"/>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79" name="Line 5404">
            <a:extLst>
              <a:ext uri="{FF2B5EF4-FFF2-40B4-BE49-F238E27FC236}">
                <a16:creationId xmlns:a16="http://schemas.microsoft.com/office/drawing/2014/main" id="{DF68A39B-68D5-464A-96CE-1FDC7FC4ADAD}"/>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80" name="Line 5405">
            <a:extLst>
              <a:ext uri="{FF2B5EF4-FFF2-40B4-BE49-F238E27FC236}">
                <a16:creationId xmlns:a16="http://schemas.microsoft.com/office/drawing/2014/main" id="{A8DBCAA4-4444-4940-BE19-D372121ACFF9}"/>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81" name="Line 5406">
            <a:extLst>
              <a:ext uri="{FF2B5EF4-FFF2-40B4-BE49-F238E27FC236}">
                <a16:creationId xmlns:a16="http://schemas.microsoft.com/office/drawing/2014/main" id="{B6C4F683-2CD6-4AE3-A39D-61E693CCA75D}"/>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82" name="Line 5407">
            <a:extLst>
              <a:ext uri="{FF2B5EF4-FFF2-40B4-BE49-F238E27FC236}">
                <a16:creationId xmlns:a16="http://schemas.microsoft.com/office/drawing/2014/main" id="{5067ABB3-DA48-4BD0-BFFD-01FA8345C984}"/>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83" name="Line 5408">
            <a:extLst>
              <a:ext uri="{FF2B5EF4-FFF2-40B4-BE49-F238E27FC236}">
                <a16:creationId xmlns:a16="http://schemas.microsoft.com/office/drawing/2014/main" id="{2749DAE1-87CD-4C5A-BF58-403A07255788}"/>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84" name="Line 5409">
            <a:extLst>
              <a:ext uri="{FF2B5EF4-FFF2-40B4-BE49-F238E27FC236}">
                <a16:creationId xmlns:a16="http://schemas.microsoft.com/office/drawing/2014/main" id="{11C2E4FD-02F7-4A31-892F-043DD399C767}"/>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85" name="Line 5410">
            <a:extLst>
              <a:ext uri="{FF2B5EF4-FFF2-40B4-BE49-F238E27FC236}">
                <a16:creationId xmlns:a16="http://schemas.microsoft.com/office/drawing/2014/main" id="{20B930C2-F582-4678-9FAB-8813666C49FA}"/>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86" name="Line 5411">
            <a:extLst>
              <a:ext uri="{FF2B5EF4-FFF2-40B4-BE49-F238E27FC236}">
                <a16:creationId xmlns:a16="http://schemas.microsoft.com/office/drawing/2014/main" id="{DEB0A56A-FAEE-491E-BF21-9FC225EEAADD}"/>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87" name="Line 5412">
            <a:extLst>
              <a:ext uri="{FF2B5EF4-FFF2-40B4-BE49-F238E27FC236}">
                <a16:creationId xmlns:a16="http://schemas.microsoft.com/office/drawing/2014/main" id="{EE16EAC5-00FC-419A-BEAD-5CA71A372924}"/>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88" name="Line 5413">
            <a:extLst>
              <a:ext uri="{FF2B5EF4-FFF2-40B4-BE49-F238E27FC236}">
                <a16:creationId xmlns:a16="http://schemas.microsoft.com/office/drawing/2014/main" id="{A9616979-335A-43D1-AA3B-9ED2D44337BA}"/>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89" name="Rectangle 5414">
            <a:extLst>
              <a:ext uri="{FF2B5EF4-FFF2-40B4-BE49-F238E27FC236}">
                <a16:creationId xmlns:a16="http://schemas.microsoft.com/office/drawing/2014/main" id="{D38E2DCD-AE66-4BD5-BA88-417C9D059898}"/>
              </a:ext>
            </a:extLst>
          </p:cNvPr>
          <p:cNvSpPr>
            <a:spLocks noChangeArrowheads="1"/>
          </p:cNvSpPr>
          <p:nvPr/>
        </p:nvSpPr>
        <p:spPr bwMode="auto">
          <a:xfrm>
            <a:off x="1895475" y="1249363"/>
            <a:ext cx="615950" cy="414337"/>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5690" name="Group 5417">
            <a:extLst>
              <a:ext uri="{FF2B5EF4-FFF2-40B4-BE49-F238E27FC236}">
                <a16:creationId xmlns:a16="http://schemas.microsoft.com/office/drawing/2014/main" id="{E17BEA3E-4B56-4EAC-9E9B-E94D85334DDF}"/>
              </a:ext>
            </a:extLst>
          </p:cNvPr>
          <p:cNvGrpSpPr>
            <a:grpSpLocks/>
          </p:cNvGrpSpPr>
          <p:nvPr/>
        </p:nvGrpSpPr>
        <p:grpSpPr bwMode="auto">
          <a:xfrm>
            <a:off x="2549525" y="1249363"/>
            <a:ext cx="614363" cy="414337"/>
            <a:chOff x="1606" y="955"/>
            <a:chExt cx="387" cy="261"/>
          </a:xfrm>
        </p:grpSpPr>
        <p:sp>
          <p:nvSpPr>
            <p:cNvPr id="7056" name="Rectangle 5415">
              <a:extLst>
                <a:ext uri="{FF2B5EF4-FFF2-40B4-BE49-F238E27FC236}">
                  <a16:creationId xmlns:a16="http://schemas.microsoft.com/office/drawing/2014/main" id="{AD61D2E2-1A1C-4A83-AAFA-15C25E7852E9}"/>
                </a:ext>
              </a:extLst>
            </p:cNvPr>
            <p:cNvSpPr>
              <a:spLocks noChangeArrowheads="1"/>
            </p:cNvSpPr>
            <p:nvPr/>
          </p:nvSpPr>
          <p:spPr bwMode="auto">
            <a:xfrm>
              <a:off x="1606" y="955"/>
              <a:ext cx="387"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057" name="Rectangle 5416">
              <a:extLst>
                <a:ext uri="{FF2B5EF4-FFF2-40B4-BE49-F238E27FC236}">
                  <a16:creationId xmlns:a16="http://schemas.microsoft.com/office/drawing/2014/main" id="{F7F0D28E-3A6F-413B-BDFD-0411E998CC46}"/>
                </a:ext>
              </a:extLst>
            </p:cNvPr>
            <p:cNvSpPr>
              <a:spLocks noChangeArrowheads="1"/>
            </p:cNvSpPr>
            <p:nvPr/>
          </p:nvSpPr>
          <p:spPr bwMode="auto">
            <a:xfrm>
              <a:off x="1606" y="955"/>
              <a:ext cx="387"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5691" name="Group 5420">
            <a:extLst>
              <a:ext uri="{FF2B5EF4-FFF2-40B4-BE49-F238E27FC236}">
                <a16:creationId xmlns:a16="http://schemas.microsoft.com/office/drawing/2014/main" id="{94A90A4B-6FED-47C0-854E-28D68703D4C1}"/>
              </a:ext>
            </a:extLst>
          </p:cNvPr>
          <p:cNvGrpSpPr>
            <a:grpSpLocks/>
          </p:cNvGrpSpPr>
          <p:nvPr/>
        </p:nvGrpSpPr>
        <p:grpSpPr bwMode="auto">
          <a:xfrm>
            <a:off x="2708275" y="1301750"/>
            <a:ext cx="296863" cy="301625"/>
            <a:chOff x="1706" y="988"/>
            <a:chExt cx="187" cy="190"/>
          </a:xfrm>
        </p:grpSpPr>
        <p:sp>
          <p:nvSpPr>
            <p:cNvPr id="7054" name="Freeform 5418">
              <a:extLst>
                <a:ext uri="{FF2B5EF4-FFF2-40B4-BE49-F238E27FC236}">
                  <a16:creationId xmlns:a16="http://schemas.microsoft.com/office/drawing/2014/main" id="{0F1CF9E7-36BB-480D-8834-2DA7470E390F}"/>
                </a:ext>
              </a:extLst>
            </p:cNvPr>
            <p:cNvSpPr>
              <a:spLocks/>
            </p:cNvSpPr>
            <p:nvPr/>
          </p:nvSpPr>
          <p:spPr bwMode="auto">
            <a:xfrm>
              <a:off x="1706" y="988"/>
              <a:ext cx="187" cy="190"/>
            </a:xfrm>
            <a:custGeom>
              <a:avLst/>
              <a:gdLst>
                <a:gd name="T0" fmla="*/ 85 w 1216"/>
                <a:gd name="T1" fmla="*/ 2 h 1234"/>
                <a:gd name="T2" fmla="*/ 0 w 1216"/>
                <a:gd name="T3" fmla="*/ 95 h 1234"/>
                <a:gd name="T4" fmla="*/ 92 w 1216"/>
                <a:gd name="T5" fmla="*/ 190 h 1234"/>
                <a:gd name="T6" fmla="*/ 187 w 1216"/>
                <a:gd name="T7" fmla="*/ 95 h 1234"/>
                <a:gd name="T8" fmla="*/ 92 w 1216"/>
                <a:gd name="T9" fmla="*/ 2 h 1234"/>
                <a:gd name="T10" fmla="*/ 92 w 1216"/>
                <a:gd name="T11" fmla="*/ 2 h 1234"/>
                <a:gd name="T12" fmla="*/ 92 w 1216"/>
                <a:gd name="T13" fmla="*/ 95 h 1234"/>
                <a:gd name="T14" fmla="*/ 85 w 1216"/>
                <a:gd name="T15" fmla="*/ 2 h 123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16" h="1234">
                  <a:moveTo>
                    <a:pt x="554" y="16"/>
                  </a:moveTo>
                  <a:cubicBezTo>
                    <a:pt x="231" y="31"/>
                    <a:pt x="0" y="309"/>
                    <a:pt x="0" y="617"/>
                  </a:cubicBezTo>
                  <a:cubicBezTo>
                    <a:pt x="0" y="956"/>
                    <a:pt x="262" y="1234"/>
                    <a:pt x="600" y="1234"/>
                  </a:cubicBezTo>
                  <a:cubicBezTo>
                    <a:pt x="939" y="1234"/>
                    <a:pt x="1216" y="956"/>
                    <a:pt x="1216" y="617"/>
                  </a:cubicBezTo>
                  <a:cubicBezTo>
                    <a:pt x="1216" y="278"/>
                    <a:pt x="939" y="16"/>
                    <a:pt x="600" y="16"/>
                  </a:cubicBezTo>
                  <a:cubicBezTo>
                    <a:pt x="600" y="0"/>
                    <a:pt x="600" y="16"/>
                    <a:pt x="600" y="16"/>
                  </a:cubicBezTo>
                  <a:lnTo>
                    <a:pt x="600" y="617"/>
                  </a:lnTo>
                  <a:lnTo>
                    <a:pt x="554" y="16"/>
                  </a:lnTo>
                  <a:close/>
                </a:path>
              </a:pathLst>
            </a:custGeom>
            <a:solidFill>
              <a:srgbClr val="808080"/>
            </a:solidFill>
            <a:ln w="0">
              <a:solidFill>
                <a:srgbClr val="000000"/>
              </a:solidFill>
              <a:prstDash val="solid"/>
              <a:round/>
              <a:headEnd/>
              <a:tailEnd/>
            </a:ln>
          </p:spPr>
          <p:txBody>
            <a:bodyPr/>
            <a:lstStyle/>
            <a:p>
              <a:endParaRPr lang="en-GB"/>
            </a:p>
          </p:txBody>
        </p:sp>
        <p:sp>
          <p:nvSpPr>
            <p:cNvPr id="7055" name="Freeform 5419">
              <a:extLst>
                <a:ext uri="{FF2B5EF4-FFF2-40B4-BE49-F238E27FC236}">
                  <a16:creationId xmlns:a16="http://schemas.microsoft.com/office/drawing/2014/main" id="{CEE3CC9D-8E46-4C4A-ADA5-3981617BCBC7}"/>
                </a:ext>
              </a:extLst>
            </p:cNvPr>
            <p:cNvSpPr>
              <a:spLocks/>
            </p:cNvSpPr>
            <p:nvPr/>
          </p:nvSpPr>
          <p:spPr bwMode="auto">
            <a:xfrm>
              <a:off x="1706" y="988"/>
              <a:ext cx="187" cy="190"/>
            </a:xfrm>
            <a:custGeom>
              <a:avLst/>
              <a:gdLst>
                <a:gd name="T0" fmla="*/ 85 w 1216"/>
                <a:gd name="T1" fmla="*/ 2 h 1234"/>
                <a:gd name="T2" fmla="*/ 0 w 1216"/>
                <a:gd name="T3" fmla="*/ 95 h 1234"/>
                <a:gd name="T4" fmla="*/ 92 w 1216"/>
                <a:gd name="T5" fmla="*/ 190 h 1234"/>
                <a:gd name="T6" fmla="*/ 187 w 1216"/>
                <a:gd name="T7" fmla="*/ 95 h 1234"/>
                <a:gd name="T8" fmla="*/ 92 w 1216"/>
                <a:gd name="T9" fmla="*/ 2 h 1234"/>
                <a:gd name="T10" fmla="*/ 92 w 1216"/>
                <a:gd name="T11" fmla="*/ 2 h 1234"/>
                <a:gd name="T12" fmla="*/ 92 w 1216"/>
                <a:gd name="T13" fmla="*/ 95 h 1234"/>
                <a:gd name="T14" fmla="*/ 85 w 1216"/>
                <a:gd name="T15" fmla="*/ 2 h 123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16" h="1234">
                  <a:moveTo>
                    <a:pt x="554" y="16"/>
                  </a:moveTo>
                  <a:cubicBezTo>
                    <a:pt x="231" y="31"/>
                    <a:pt x="0" y="309"/>
                    <a:pt x="0" y="617"/>
                  </a:cubicBezTo>
                  <a:cubicBezTo>
                    <a:pt x="0" y="956"/>
                    <a:pt x="262" y="1234"/>
                    <a:pt x="600" y="1234"/>
                  </a:cubicBezTo>
                  <a:cubicBezTo>
                    <a:pt x="939" y="1234"/>
                    <a:pt x="1216" y="956"/>
                    <a:pt x="1216" y="617"/>
                  </a:cubicBezTo>
                  <a:cubicBezTo>
                    <a:pt x="1216" y="278"/>
                    <a:pt x="939" y="16"/>
                    <a:pt x="600" y="16"/>
                  </a:cubicBezTo>
                  <a:cubicBezTo>
                    <a:pt x="600" y="0"/>
                    <a:pt x="600" y="16"/>
                    <a:pt x="600" y="16"/>
                  </a:cubicBezTo>
                  <a:lnTo>
                    <a:pt x="600" y="617"/>
                  </a:lnTo>
                  <a:lnTo>
                    <a:pt x="554" y="16"/>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692" name="Group 5423">
            <a:extLst>
              <a:ext uri="{FF2B5EF4-FFF2-40B4-BE49-F238E27FC236}">
                <a16:creationId xmlns:a16="http://schemas.microsoft.com/office/drawing/2014/main" id="{50716DC8-3D7D-49C7-B5C3-64CD036F3BB5}"/>
              </a:ext>
            </a:extLst>
          </p:cNvPr>
          <p:cNvGrpSpPr>
            <a:grpSpLocks/>
          </p:cNvGrpSpPr>
          <p:nvPr/>
        </p:nvGrpSpPr>
        <p:grpSpPr bwMode="auto">
          <a:xfrm>
            <a:off x="2844800" y="1306513"/>
            <a:ext cx="9525" cy="146050"/>
            <a:chOff x="1792" y="991"/>
            <a:chExt cx="6" cy="92"/>
          </a:xfrm>
        </p:grpSpPr>
        <p:sp>
          <p:nvSpPr>
            <p:cNvPr id="7052" name="Freeform 5421">
              <a:extLst>
                <a:ext uri="{FF2B5EF4-FFF2-40B4-BE49-F238E27FC236}">
                  <a16:creationId xmlns:a16="http://schemas.microsoft.com/office/drawing/2014/main" id="{9F4EAAED-AB3C-441B-89D8-B791A32509DA}"/>
                </a:ext>
              </a:extLst>
            </p:cNvPr>
            <p:cNvSpPr>
              <a:spLocks/>
            </p:cNvSpPr>
            <p:nvPr/>
          </p:nvSpPr>
          <p:spPr bwMode="auto">
            <a:xfrm>
              <a:off x="1792" y="991"/>
              <a:ext cx="6" cy="92"/>
            </a:xfrm>
            <a:custGeom>
              <a:avLst/>
              <a:gdLst>
                <a:gd name="T0" fmla="*/ 2 w 45"/>
                <a:gd name="T1" fmla="*/ 0 h 600"/>
                <a:gd name="T2" fmla="*/ 0 w 45"/>
                <a:gd name="T3" fmla="*/ 0 h 600"/>
                <a:gd name="T4" fmla="*/ 6 w 45"/>
                <a:gd name="T5" fmla="*/ 92 h 600"/>
                <a:gd name="T6" fmla="*/ 2 w 45"/>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5" h="600">
                  <a:moveTo>
                    <a:pt x="15" y="0"/>
                  </a:moveTo>
                  <a:cubicBezTo>
                    <a:pt x="0" y="0"/>
                    <a:pt x="0" y="0"/>
                    <a:pt x="0" y="0"/>
                  </a:cubicBezTo>
                  <a:lnTo>
                    <a:pt x="45" y="600"/>
                  </a:lnTo>
                  <a:lnTo>
                    <a:pt x="15" y="0"/>
                  </a:lnTo>
                  <a:close/>
                </a:path>
              </a:pathLst>
            </a:custGeom>
            <a:solidFill>
              <a:srgbClr val="C0C0C0"/>
            </a:solidFill>
            <a:ln w="0">
              <a:solidFill>
                <a:srgbClr val="000000"/>
              </a:solidFill>
              <a:prstDash val="solid"/>
              <a:round/>
              <a:headEnd/>
              <a:tailEnd/>
            </a:ln>
          </p:spPr>
          <p:txBody>
            <a:bodyPr/>
            <a:lstStyle/>
            <a:p>
              <a:endParaRPr lang="en-GB"/>
            </a:p>
          </p:txBody>
        </p:sp>
        <p:sp>
          <p:nvSpPr>
            <p:cNvPr id="7053" name="Freeform 5422">
              <a:extLst>
                <a:ext uri="{FF2B5EF4-FFF2-40B4-BE49-F238E27FC236}">
                  <a16:creationId xmlns:a16="http://schemas.microsoft.com/office/drawing/2014/main" id="{33E6B0DD-4871-4597-BBD4-3C449B5A77EB}"/>
                </a:ext>
              </a:extLst>
            </p:cNvPr>
            <p:cNvSpPr>
              <a:spLocks/>
            </p:cNvSpPr>
            <p:nvPr/>
          </p:nvSpPr>
          <p:spPr bwMode="auto">
            <a:xfrm>
              <a:off x="1792" y="991"/>
              <a:ext cx="6" cy="92"/>
            </a:xfrm>
            <a:custGeom>
              <a:avLst/>
              <a:gdLst>
                <a:gd name="T0" fmla="*/ 2 w 45"/>
                <a:gd name="T1" fmla="*/ 0 h 600"/>
                <a:gd name="T2" fmla="*/ 0 w 45"/>
                <a:gd name="T3" fmla="*/ 0 h 600"/>
                <a:gd name="T4" fmla="*/ 6 w 45"/>
                <a:gd name="T5" fmla="*/ 92 h 600"/>
                <a:gd name="T6" fmla="*/ 2 w 45"/>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5" h="600">
                  <a:moveTo>
                    <a:pt x="15" y="0"/>
                  </a:moveTo>
                  <a:cubicBezTo>
                    <a:pt x="0" y="0"/>
                    <a:pt x="0" y="0"/>
                    <a:pt x="0" y="0"/>
                  </a:cubicBezTo>
                  <a:lnTo>
                    <a:pt x="45" y="600"/>
                  </a:lnTo>
                  <a:lnTo>
                    <a:pt x="15"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5693" name="Line 5424">
            <a:extLst>
              <a:ext uri="{FF2B5EF4-FFF2-40B4-BE49-F238E27FC236}">
                <a16:creationId xmlns:a16="http://schemas.microsoft.com/office/drawing/2014/main" id="{8A199676-1D4A-4E8D-988B-2698E53E395A}"/>
              </a:ext>
            </a:extLst>
          </p:cNvPr>
          <p:cNvSpPr>
            <a:spLocks noChangeShapeType="1"/>
          </p:cNvSpPr>
          <p:nvPr/>
        </p:nvSpPr>
        <p:spPr bwMode="auto">
          <a:xfrm flipH="1" flipV="1">
            <a:off x="2847975" y="1306513"/>
            <a:ext cx="635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5694" name="Group 5427">
            <a:extLst>
              <a:ext uri="{FF2B5EF4-FFF2-40B4-BE49-F238E27FC236}">
                <a16:creationId xmlns:a16="http://schemas.microsoft.com/office/drawing/2014/main" id="{C3625A9C-4FE6-453D-8DD2-282EA2F75903}"/>
              </a:ext>
            </a:extLst>
          </p:cNvPr>
          <p:cNvGrpSpPr>
            <a:grpSpLocks/>
          </p:cNvGrpSpPr>
          <p:nvPr/>
        </p:nvGrpSpPr>
        <p:grpSpPr bwMode="auto">
          <a:xfrm>
            <a:off x="2847975" y="1306513"/>
            <a:ext cx="6350" cy="146050"/>
            <a:chOff x="1794" y="991"/>
            <a:chExt cx="4" cy="92"/>
          </a:xfrm>
        </p:grpSpPr>
        <p:sp>
          <p:nvSpPr>
            <p:cNvPr id="7050" name="Freeform 5425">
              <a:extLst>
                <a:ext uri="{FF2B5EF4-FFF2-40B4-BE49-F238E27FC236}">
                  <a16:creationId xmlns:a16="http://schemas.microsoft.com/office/drawing/2014/main" id="{4C0CBA72-8A9E-4E0B-991F-B3C05B7B9A02}"/>
                </a:ext>
              </a:extLst>
            </p:cNvPr>
            <p:cNvSpPr>
              <a:spLocks/>
            </p:cNvSpPr>
            <p:nvPr/>
          </p:nvSpPr>
          <p:spPr bwMode="auto">
            <a:xfrm>
              <a:off x="1794" y="991"/>
              <a:ext cx="4" cy="92"/>
            </a:xfrm>
            <a:custGeom>
              <a:avLst/>
              <a:gdLst>
                <a:gd name="T0" fmla="*/ 4 w 28"/>
                <a:gd name="T1" fmla="*/ 0 h 600"/>
                <a:gd name="T2" fmla="*/ 0 w 28"/>
                <a:gd name="T3" fmla="*/ 0 h 600"/>
                <a:gd name="T4" fmla="*/ 4 w 28"/>
                <a:gd name="T5" fmla="*/ 92 h 600"/>
                <a:gd name="T6" fmla="*/ 4 w 28"/>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 h="600">
                  <a:moveTo>
                    <a:pt x="28" y="0"/>
                  </a:moveTo>
                  <a:cubicBezTo>
                    <a:pt x="14" y="0"/>
                    <a:pt x="0" y="0"/>
                    <a:pt x="0" y="0"/>
                  </a:cubicBezTo>
                  <a:lnTo>
                    <a:pt x="28" y="600"/>
                  </a:lnTo>
                  <a:lnTo>
                    <a:pt x="28" y="0"/>
                  </a:lnTo>
                  <a:close/>
                </a:path>
              </a:pathLst>
            </a:custGeom>
            <a:solidFill>
              <a:srgbClr val="FFFFFF"/>
            </a:solidFill>
            <a:ln w="0">
              <a:solidFill>
                <a:srgbClr val="000000"/>
              </a:solidFill>
              <a:prstDash val="solid"/>
              <a:round/>
              <a:headEnd/>
              <a:tailEnd/>
            </a:ln>
          </p:spPr>
          <p:txBody>
            <a:bodyPr/>
            <a:lstStyle/>
            <a:p>
              <a:endParaRPr lang="en-GB"/>
            </a:p>
          </p:txBody>
        </p:sp>
        <p:sp>
          <p:nvSpPr>
            <p:cNvPr id="7051" name="Freeform 5426">
              <a:extLst>
                <a:ext uri="{FF2B5EF4-FFF2-40B4-BE49-F238E27FC236}">
                  <a16:creationId xmlns:a16="http://schemas.microsoft.com/office/drawing/2014/main" id="{4E918670-E1CD-4380-B720-B02BA251484C}"/>
                </a:ext>
              </a:extLst>
            </p:cNvPr>
            <p:cNvSpPr>
              <a:spLocks/>
            </p:cNvSpPr>
            <p:nvPr/>
          </p:nvSpPr>
          <p:spPr bwMode="auto">
            <a:xfrm>
              <a:off x="1794" y="991"/>
              <a:ext cx="4" cy="92"/>
            </a:xfrm>
            <a:custGeom>
              <a:avLst/>
              <a:gdLst>
                <a:gd name="T0" fmla="*/ 4 w 28"/>
                <a:gd name="T1" fmla="*/ 0 h 600"/>
                <a:gd name="T2" fmla="*/ 0 w 28"/>
                <a:gd name="T3" fmla="*/ 0 h 600"/>
                <a:gd name="T4" fmla="*/ 4 w 28"/>
                <a:gd name="T5" fmla="*/ 92 h 600"/>
                <a:gd name="T6" fmla="*/ 4 w 28"/>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 h="600">
                  <a:moveTo>
                    <a:pt x="28" y="0"/>
                  </a:moveTo>
                  <a:cubicBezTo>
                    <a:pt x="14" y="0"/>
                    <a:pt x="0" y="0"/>
                    <a:pt x="0" y="0"/>
                  </a:cubicBezTo>
                  <a:lnTo>
                    <a:pt x="28" y="600"/>
                  </a:lnTo>
                  <a:lnTo>
                    <a:pt x="28"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5695" name="Line 5428">
            <a:extLst>
              <a:ext uri="{FF2B5EF4-FFF2-40B4-BE49-F238E27FC236}">
                <a16:creationId xmlns:a16="http://schemas.microsoft.com/office/drawing/2014/main" id="{4C0FF9C7-920C-4EA2-B1A7-4A9EB5D29439}"/>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96" name="Line 5429">
            <a:extLst>
              <a:ext uri="{FF2B5EF4-FFF2-40B4-BE49-F238E27FC236}">
                <a16:creationId xmlns:a16="http://schemas.microsoft.com/office/drawing/2014/main" id="{16451B9C-55B7-4DAA-B849-1FCA007FBBDC}"/>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97" name="Line 5430">
            <a:extLst>
              <a:ext uri="{FF2B5EF4-FFF2-40B4-BE49-F238E27FC236}">
                <a16:creationId xmlns:a16="http://schemas.microsoft.com/office/drawing/2014/main" id="{77EFB5B1-D2C8-4B05-B794-15F12922E231}"/>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98" name="Line 5431">
            <a:extLst>
              <a:ext uri="{FF2B5EF4-FFF2-40B4-BE49-F238E27FC236}">
                <a16:creationId xmlns:a16="http://schemas.microsoft.com/office/drawing/2014/main" id="{0BA3B082-D453-4E4B-8496-A1F3DBCE957F}"/>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99" name="Line 5432">
            <a:extLst>
              <a:ext uri="{FF2B5EF4-FFF2-40B4-BE49-F238E27FC236}">
                <a16:creationId xmlns:a16="http://schemas.microsoft.com/office/drawing/2014/main" id="{D8A40D6C-E5AD-43BF-B7D1-0F4FBA14FB2D}"/>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00" name="Line 5433">
            <a:extLst>
              <a:ext uri="{FF2B5EF4-FFF2-40B4-BE49-F238E27FC236}">
                <a16:creationId xmlns:a16="http://schemas.microsoft.com/office/drawing/2014/main" id="{594EE8C3-0E7E-43D2-BDC5-29F54B452D57}"/>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01" name="Line 5434">
            <a:extLst>
              <a:ext uri="{FF2B5EF4-FFF2-40B4-BE49-F238E27FC236}">
                <a16:creationId xmlns:a16="http://schemas.microsoft.com/office/drawing/2014/main" id="{CA839A43-F6CF-4CEE-98B7-F36B1C84AD45}"/>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02" name="Line 5435">
            <a:extLst>
              <a:ext uri="{FF2B5EF4-FFF2-40B4-BE49-F238E27FC236}">
                <a16:creationId xmlns:a16="http://schemas.microsoft.com/office/drawing/2014/main" id="{4BFB101D-25D1-4C5F-8D2A-BAB6895FA0A0}"/>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03" name="Line 5436">
            <a:extLst>
              <a:ext uri="{FF2B5EF4-FFF2-40B4-BE49-F238E27FC236}">
                <a16:creationId xmlns:a16="http://schemas.microsoft.com/office/drawing/2014/main" id="{9141EDE7-4B2C-42C4-81DE-C2E91A8D7DAA}"/>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04" name="Line 5437">
            <a:extLst>
              <a:ext uri="{FF2B5EF4-FFF2-40B4-BE49-F238E27FC236}">
                <a16:creationId xmlns:a16="http://schemas.microsoft.com/office/drawing/2014/main" id="{2B675C7E-025F-4314-A2D3-E58374FFA95B}"/>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05" name="Line 5438">
            <a:extLst>
              <a:ext uri="{FF2B5EF4-FFF2-40B4-BE49-F238E27FC236}">
                <a16:creationId xmlns:a16="http://schemas.microsoft.com/office/drawing/2014/main" id="{90E45C05-74A7-4874-81C5-DA02C6B0E5EB}"/>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06" name="Line 5439">
            <a:extLst>
              <a:ext uri="{FF2B5EF4-FFF2-40B4-BE49-F238E27FC236}">
                <a16:creationId xmlns:a16="http://schemas.microsoft.com/office/drawing/2014/main" id="{E1F3DEAC-FCC3-4237-978F-63230A0FBD31}"/>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07" name="Line 5440">
            <a:extLst>
              <a:ext uri="{FF2B5EF4-FFF2-40B4-BE49-F238E27FC236}">
                <a16:creationId xmlns:a16="http://schemas.microsoft.com/office/drawing/2014/main" id="{22DB007F-BC52-4D70-BBE5-5251483C84CA}"/>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08" name="Line 5441">
            <a:extLst>
              <a:ext uri="{FF2B5EF4-FFF2-40B4-BE49-F238E27FC236}">
                <a16:creationId xmlns:a16="http://schemas.microsoft.com/office/drawing/2014/main" id="{1779FADD-B737-45B2-9207-C3C74CD75653}"/>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09" name="Line 5442">
            <a:extLst>
              <a:ext uri="{FF2B5EF4-FFF2-40B4-BE49-F238E27FC236}">
                <a16:creationId xmlns:a16="http://schemas.microsoft.com/office/drawing/2014/main" id="{1F19BC44-2084-41FC-9E75-6CC035815BE5}"/>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10" name="Line 5443">
            <a:extLst>
              <a:ext uri="{FF2B5EF4-FFF2-40B4-BE49-F238E27FC236}">
                <a16:creationId xmlns:a16="http://schemas.microsoft.com/office/drawing/2014/main" id="{3BC19C0B-F8DF-490B-B5A5-889934E66E4C}"/>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11" name="Line 5444">
            <a:extLst>
              <a:ext uri="{FF2B5EF4-FFF2-40B4-BE49-F238E27FC236}">
                <a16:creationId xmlns:a16="http://schemas.microsoft.com/office/drawing/2014/main" id="{FF9E190D-98EA-4052-A147-4F99C45C5A21}"/>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12" name="Line 5445">
            <a:extLst>
              <a:ext uri="{FF2B5EF4-FFF2-40B4-BE49-F238E27FC236}">
                <a16:creationId xmlns:a16="http://schemas.microsoft.com/office/drawing/2014/main" id="{74A80212-626C-4482-8AFC-6C111B17C1B0}"/>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13" name="Line 5446">
            <a:extLst>
              <a:ext uri="{FF2B5EF4-FFF2-40B4-BE49-F238E27FC236}">
                <a16:creationId xmlns:a16="http://schemas.microsoft.com/office/drawing/2014/main" id="{1CBEE960-E479-4A50-A7F3-484C972EF964}"/>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14" name="Line 5447">
            <a:extLst>
              <a:ext uri="{FF2B5EF4-FFF2-40B4-BE49-F238E27FC236}">
                <a16:creationId xmlns:a16="http://schemas.microsoft.com/office/drawing/2014/main" id="{B9D052F6-7685-43E9-B896-0452E966F428}"/>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15" name="Line 5448">
            <a:extLst>
              <a:ext uri="{FF2B5EF4-FFF2-40B4-BE49-F238E27FC236}">
                <a16:creationId xmlns:a16="http://schemas.microsoft.com/office/drawing/2014/main" id="{4EF7CE9A-0840-4EC4-B9FE-393999A2B6B3}"/>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16" name="Line 5449">
            <a:extLst>
              <a:ext uri="{FF2B5EF4-FFF2-40B4-BE49-F238E27FC236}">
                <a16:creationId xmlns:a16="http://schemas.microsoft.com/office/drawing/2014/main" id="{9BAEF741-E9A7-465B-8770-38C7CBB15CED}"/>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17" name="Line 5450">
            <a:extLst>
              <a:ext uri="{FF2B5EF4-FFF2-40B4-BE49-F238E27FC236}">
                <a16:creationId xmlns:a16="http://schemas.microsoft.com/office/drawing/2014/main" id="{CC2DAA6D-AF3B-4037-B461-4E87A0C9138D}"/>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18" name="Line 5451">
            <a:extLst>
              <a:ext uri="{FF2B5EF4-FFF2-40B4-BE49-F238E27FC236}">
                <a16:creationId xmlns:a16="http://schemas.microsoft.com/office/drawing/2014/main" id="{A947C7E3-3A5C-4320-8466-1E91745877EE}"/>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19" name="Line 5452">
            <a:extLst>
              <a:ext uri="{FF2B5EF4-FFF2-40B4-BE49-F238E27FC236}">
                <a16:creationId xmlns:a16="http://schemas.microsoft.com/office/drawing/2014/main" id="{881BB5C9-A739-4101-822A-1B2BAB843183}"/>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20" name="Line 5453">
            <a:extLst>
              <a:ext uri="{FF2B5EF4-FFF2-40B4-BE49-F238E27FC236}">
                <a16:creationId xmlns:a16="http://schemas.microsoft.com/office/drawing/2014/main" id="{9AE22D08-9B3B-4109-9C78-B11457C9413E}"/>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21" name="Line 5454">
            <a:extLst>
              <a:ext uri="{FF2B5EF4-FFF2-40B4-BE49-F238E27FC236}">
                <a16:creationId xmlns:a16="http://schemas.microsoft.com/office/drawing/2014/main" id="{A2932952-853E-4CB3-B8A3-C70144CAF29E}"/>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22" name="Line 5455">
            <a:extLst>
              <a:ext uri="{FF2B5EF4-FFF2-40B4-BE49-F238E27FC236}">
                <a16:creationId xmlns:a16="http://schemas.microsoft.com/office/drawing/2014/main" id="{B4B95184-CB1A-4B36-9BFF-79E1E70AFB7C}"/>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23" name="Line 5456">
            <a:extLst>
              <a:ext uri="{FF2B5EF4-FFF2-40B4-BE49-F238E27FC236}">
                <a16:creationId xmlns:a16="http://schemas.microsoft.com/office/drawing/2014/main" id="{98800769-9726-47BD-BCB5-AF0EF7D387BB}"/>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24" name="Line 5457">
            <a:extLst>
              <a:ext uri="{FF2B5EF4-FFF2-40B4-BE49-F238E27FC236}">
                <a16:creationId xmlns:a16="http://schemas.microsoft.com/office/drawing/2014/main" id="{AE71921C-048A-4A86-A278-EDD09F400AB3}"/>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25" name="Line 5458">
            <a:extLst>
              <a:ext uri="{FF2B5EF4-FFF2-40B4-BE49-F238E27FC236}">
                <a16:creationId xmlns:a16="http://schemas.microsoft.com/office/drawing/2014/main" id="{00B97CA0-3E8D-47A8-B03F-A7093FF51226}"/>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26" name="Line 5459">
            <a:extLst>
              <a:ext uri="{FF2B5EF4-FFF2-40B4-BE49-F238E27FC236}">
                <a16:creationId xmlns:a16="http://schemas.microsoft.com/office/drawing/2014/main" id="{2E939570-86A0-4119-9D46-D33674EF0C21}"/>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27" name="Line 5460">
            <a:extLst>
              <a:ext uri="{FF2B5EF4-FFF2-40B4-BE49-F238E27FC236}">
                <a16:creationId xmlns:a16="http://schemas.microsoft.com/office/drawing/2014/main" id="{60C6945B-B6CF-4895-823A-9F6144A6E51D}"/>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28" name="Line 5461">
            <a:extLst>
              <a:ext uri="{FF2B5EF4-FFF2-40B4-BE49-F238E27FC236}">
                <a16:creationId xmlns:a16="http://schemas.microsoft.com/office/drawing/2014/main" id="{F478E54A-358E-4512-970C-A66854FAA737}"/>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29" name="Rectangle 5462">
            <a:extLst>
              <a:ext uri="{FF2B5EF4-FFF2-40B4-BE49-F238E27FC236}">
                <a16:creationId xmlns:a16="http://schemas.microsoft.com/office/drawing/2014/main" id="{0B60AFF1-EF1D-4D90-BD6C-6F4C84F44FD2}"/>
              </a:ext>
            </a:extLst>
          </p:cNvPr>
          <p:cNvSpPr>
            <a:spLocks noChangeArrowheads="1"/>
          </p:cNvSpPr>
          <p:nvPr/>
        </p:nvSpPr>
        <p:spPr bwMode="auto">
          <a:xfrm>
            <a:off x="2549525" y="1249363"/>
            <a:ext cx="614363" cy="414337"/>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5730" name="Group 5465">
            <a:extLst>
              <a:ext uri="{FF2B5EF4-FFF2-40B4-BE49-F238E27FC236}">
                <a16:creationId xmlns:a16="http://schemas.microsoft.com/office/drawing/2014/main" id="{B86F562D-8485-4BAB-B438-4601C6185096}"/>
              </a:ext>
            </a:extLst>
          </p:cNvPr>
          <p:cNvGrpSpPr>
            <a:grpSpLocks/>
          </p:cNvGrpSpPr>
          <p:nvPr/>
        </p:nvGrpSpPr>
        <p:grpSpPr bwMode="auto">
          <a:xfrm>
            <a:off x="1254125" y="1701800"/>
            <a:ext cx="611188" cy="411163"/>
            <a:chOff x="790" y="1240"/>
            <a:chExt cx="385" cy="259"/>
          </a:xfrm>
        </p:grpSpPr>
        <p:sp>
          <p:nvSpPr>
            <p:cNvPr id="7048" name="Rectangle 5463">
              <a:extLst>
                <a:ext uri="{FF2B5EF4-FFF2-40B4-BE49-F238E27FC236}">
                  <a16:creationId xmlns:a16="http://schemas.microsoft.com/office/drawing/2014/main" id="{4A36D1E1-DA82-458A-B80C-6FD9EA69FE27}"/>
                </a:ext>
              </a:extLst>
            </p:cNvPr>
            <p:cNvSpPr>
              <a:spLocks noChangeArrowheads="1"/>
            </p:cNvSpPr>
            <p:nvPr/>
          </p:nvSpPr>
          <p:spPr bwMode="auto">
            <a:xfrm>
              <a:off x="790" y="1240"/>
              <a:ext cx="385" cy="25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049" name="Rectangle 5464">
              <a:extLst>
                <a:ext uri="{FF2B5EF4-FFF2-40B4-BE49-F238E27FC236}">
                  <a16:creationId xmlns:a16="http://schemas.microsoft.com/office/drawing/2014/main" id="{BE8C25CA-7901-4329-AD62-D4DF94510B93}"/>
                </a:ext>
              </a:extLst>
            </p:cNvPr>
            <p:cNvSpPr>
              <a:spLocks noChangeArrowheads="1"/>
            </p:cNvSpPr>
            <p:nvPr/>
          </p:nvSpPr>
          <p:spPr bwMode="auto">
            <a:xfrm>
              <a:off x="790" y="1240"/>
              <a:ext cx="385" cy="259"/>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5731" name="Group 5468">
            <a:extLst>
              <a:ext uri="{FF2B5EF4-FFF2-40B4-BE49-F238E27FC236}">
                <a16:creationId xmlns:a16="http://schemas.microsoft.com/office/drawing/2014/main" id="{8B155DF2-F03A-42D6-9C6D-67717542156D}"/>
              </a:ext>
            </a:extLst>
          </p:cNvPr>
          <p:cNvGrpSpPr>
            <a:grpSpLocks/>
          </p:cNvGrpSpPr>
          <p:nvPr/>
        </p:nvGrpSpPr>
        <p:grpSpPr bwMode="auto">
          <a:xfrm>
            <a:off x="1560513" y="1757363"/>
            <a:ext cx="14287" cy="147637"/>
            <a:chOff x="983" y="1275"/>
            <a:chExt cx="9" cy="93"/>
          </a:xfrm>
        </p:grpSpPr>
        <p:sp>
          <p:nvSpPr>
            <p:cNvPr id="7046" name="Freeform 5466">
              <a:extLst>
                <a:ext uri="{FF2B5EF4-FFF2-40B4-BE49-F238E27FC236}">
                  <a16:creationId xmlns:a16="http://schemas.microsoft.com/office/drawing/2014/main" id="{5636048E-16B1-4C71-8D4F-01A2BFC67E1C}"/>
                </a:ext>
              </a:extLst>
            </p:cNvPr>
            <p:cNvSpPr>
              <a:spLocks/>
            </p:cNvSpPr>
            <p:nvPr/>
          </p:nvSpPr>
          <p:spPr bwMode="auto">
            <a:xfrm>
              <a:off x="983" y="1275"/>
              <a:ext cx="9" cy="93"/>
            </a:xfrm>
            <a:custGeom>
              <a:avLst/>
              <a:gdLst>
                <a:gd name="T0" fmla="*/ 9 w 61"/>
                <a:gd name="T1" fmla="*/ 0 h 600"/>
                <a:gd name="T2" fmla="*/ 0 w 61"/>
                <a:gd name="T3" fmla="*/ 0 h 600"/>
                <a:gd name="T4" fmla="*/ 0 w 61"/>
                <a:gd name="T5" fmla="*/ 93 h 600"/>
                <a:gd name="T6" fmla="*/ 9 w 61"/>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1" h="600">
                  <a:moveTo>
                    <a:pt x="61" y="0"/>
                  </a:moveTo>
                  <a:cubicBezTo>
                    <a:pt x="46" y="0"/>
                    <a:pt x="16" y="0"/>
                    <a:pt x="0" y="0"/>
                  </a:cubicBezTo>
                  <a:lnTo>
                    <a:pt x="0" y="600"/>
                  </a:lnTo>
                  <a:lnTo>
                    <a:pt x="61" y="0"/>
                  </a:lnTo>
                  <a:close/>
                </a:path>
              </a:pathLst>
            </a:custGeom>
            <a:solidFill>
              <a:srgbClr val="808080"/>
            </a:solidFill>
            <a:ln w="0">
              <a:solidFill>
                <a:srgbClr val="000000"/>
              </a:solidFill>
              <a:prstDash val="solid"/>
              <a:round/>
              <a:headEnd/>
              <a:tailEnd/>
            </a:ln>
          </p:spPr>
          <p:txBody>
            <a:bodyPr/>
            <a:lstStyle/>
            <a:p>
              <a:endParaRPr lang="en-GB"/>
            </a:p>
          </p:txBody>
        </p:sp>
        <p:sp>
          <p:nvSpPr>
            <p:cNvPr id="7047" name="Freeform 5467">
              <a:extLst>
                <a:ext uri="{FF2B5EF4-FFF2-40B4-BE49-F238E27FC236}">
                  <a16:creationId xmlns:a16="http://schemas.microsoft.com/office/drawing/2014/main" id="{5F7CD572-D69F-4619-8C18-341E6C3AFF03}"/>
                </a:ext>
              </a:extLst>
            </p:cNvPr>
            <p:cNvSpPr>
              <a:spLocks/>
            </p:cNvSpPr>
            <p:nvPr/>
          </p:nvSpPr>
          <p:spPr bwMode="auto">
            <a:xfrm>
              <a:off x="983" y="1275"/>
              <a:ext cx="9" cy="93"/>
            </a:xfrm>
            <a:custGeom>
              <a:avLst/>
              <a:gdLst>
                <a:gd name="T0" fmla="*/ 9 w 61"/>
                <a:gd name="T1" fmla="*/ 0 h 600"/>
                <a:gd name="T2" fmla="*/ 0 w 61"/>
                <a:gd name="T3" fmla="*/ 0 h 600"/>
                <a:gd name="T4" fmla="*/ 0 w 61"/>
                <a:gd name="T5" fmla="*/ 93 h 600"/>
                <a:gd name="T6" fmla="*/ 9 w 61"/>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1" h="600">
                  <a:moveTo>
                    <a:pt x="61" y="0"/>
                  </a:moveTo>
                  <a:cubicBezTo>
                    <a:pt x="46" y="0"/>
                    <a:pt x="16" y="0"/>
                    <a:pt x="0" y="0"/>
                  </a:cubicBezTo>
                  <a:lnTo>
                    <a:pt x="0" y="600"/>
                  </a:lnTo>
                  <a:lnTo>
                    <a:pt x="61"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732" name="Group 5471">
            <a:extLst>
              <a:ext uri="{FF2B5EF4-FFF2-40B4-BE49-F238E27FC236}">
                <a16:creationId xmlns:a16="http://schemas.microsoft.com/office/drawing/2014/main" id="{78B5593C-8505-4B88-A674-330933F88FCF}"/>
              </a:ext>
            </a:extLst>
          </p:cNvPr>
          <p:cNvGrpSpPr>
            <a:grpSpLocks/>
          </p:cNvGrpSpPr>
          <p:nvPr/>
        </p:nvGrpSpPr>
        <p:grpSpPr bwMode="auto">
          <a:xfrm>
            <a:off x="1560513" y="1757363"/>
            <a:ext cx="71437" cy="147637"/>
            <a:chOff x="983" y="1275"/>
            <a:chExt cx="45" cy="93"/>
          </a:xfrm>
        </p:grpSpPr>
        <p:sp>
          <p:nvSpPr>
            <p:cNvPr id="7044" name="Freeform 5469">
              <a:extLst>
                <a:ext uri="{FF2B5EF4-FFF2-40B4-BE49-F238E27FC236}">
                  <a16:creationId xmlns:a16="http://schemas.microsoft.com/office/drawing/2014/main" id="{E658B2B9-6C74-48C8-B09C-08D117765C77}"/>
                </a:ext>
              </a:extLst>
            </p:cNvPr>
            <p:cNvSpPr>
              <a:spLocks/>
            </p:cNvSpPr>
            <p:nvPr/>
          </p:nvSpPr>
          <p:spPr bwMode="auto">
            <a:xfrm>
              <a:off x="983" y="1275"/>
              <a:ext cx="45" cy="93"/>
            </a:xfrm>
            <a:custGeom>
              <a:avLst/>
              <a:gdLst>
                <a:gd name="T0" fmla="*/ 45 w 295"/>
                <a:gd name="T1" fmla="*/ 12 h 600"/>
                <a:gd name="T2" fmla="*/ 9 w 295"/>
                <a:gd name="T3" fmla="*/ 0 h 600"/>
                <a:gd name="T4" fmla="*/ 0 w 295"/>
                <a:gd name="T5" fmla="*/ 93 h 600"/>
                <a:gd name="T6" fmla="*/ 45 w 295"/>
                <a:gd name="T7" fmla="*/ 12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5" h="600">
                  <a:moveTo>
                    <a:pt x="295" y="77"/>
                  </a:moveTo>
                  <a:cubicBezTo>
                    <a:pt x="233" y="31"/>
                    <a:pt x="155" y="0"/>
                    <a:pt x="62" y="0"/>
                  </a:cubicBezTo>
                  <a:lnTo>
                    <a:pt x="0" y="600"/>
                  </a:lnTo>
                  <a:lnTo>
                    <a:pt x="295" y="77"/>
                  </a:lnTo>
                  <a:close/>
                </a:path>
              </a:pathLst>
            </a:custGeom>
            <a:solidFill>
              <a:srgbClr val="C0C0C0"/>
            </a:solidFill>
            <a:ln w="0">
              <a:solidFill>
                <a:srgbClr val="000000"/>
              </a:solidFill>
              <a:prstDash val="solid"/>
              <a:round/>
              <a:headEnd/>
              <a:tailEnd/>
            </a:ln>
          </p:spPr>
          <p:txBody>
            <a:bodyPr/>
            <a:lstStyle/>
            <a:p>
              <a:endParaRPr lang="en-GB"/>
            </a:p>
          </p:txBody>
        </p:sp>
        <p:sp>
          <p:nvSpPr>
            <p:cNvPr id="7045" name="Freeform 5470">
              <a:extLst>
                <a:ext uri="{FF2B5EF4-FFF2-40B4-BE49-F238E27FC236}">
                  <a16:creationId xmlns:a16="http://schemas.microsoft.com/office/drawing/2014/main" id="{C38C4209-EDCD-44DE-B687-A69DB2199E03}"/>
                </a:ext>
              </a:extLst>
            </p:cNvPr>
            <p:cNvSpPr>
              <a:spLocks/>
            </p:cNvSpPr>
            <p:nvPr/>
          </p:nvSpPr>
          <p:spPr bwMode="auto">
            <a:xfrm>
              <a:off x="983" y="1275"/>
              <a:ext cx="45" cy="93"/>
            </a:xfrm>
            <a:custGeom>
              <a:avLst/>
              <a:gdLst>
                <a:gd name="T0" fmla="*/ 45 w 295"/>
                <a:gd name="T1" fmla="*/ 12 h 600"/>
                <a:gd name="T2" fmla="*/ 9 w 295"/>
                <a:gd name="T3" fmla="*/ 0 h 600"/>
                <a:gd name="T4" fmla="*/ 0 w 295"/>
                <a:gd name="T5" fmla="*/ 93 h 600"/>
                <a:gd name="T6" fmla="*/ 45 w 295"/>
                <a:gd name="T7" fmla="*/ 12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5" h="600">
                  <a:moveTo>
                    <a:pt x="295" y="77"/>
                  </a:moveTo>
                  <a:cubicBezTo>
                    <a:pt x="233" y="31"/>
                    <a:pt x="155" y="0"/>
                    <a:pt x="62" y="0"/>
                  </a:cubicBezTo>
                  <a:lnTo>
                    <a:pt x="0" y="600"/>
                  </a:lnTo>
                  <a:lnTo>
                    <a:pt x="295" y="77"/>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733" name="Group 5474">
            <a:extLst>
              <a:ext uri="{FF2B5EF4-FFF2-40B4-BE49-F238E27FC236}">
                <a16:creationId xmlns:a16="http://schemas.microsoft.com/office/drawing/2014/main" id="{B79CD35C-B9B5-4541-B1FF-2F2DD36BBCD2}"/>
              </a:ext>
            </a:extLst>
          </p:cNvPr>
          <p:cNvGrpSpPr>
            <a:grpSpLocks/>
          </p:cNvGrpSpPr>
          <p:nvPr/>
        </p:nvGrpSpPr>
        <p:grpSpPr bwMode="auto">
          <a:xfrm>
            <a:off x="1560513" y="1778000"/>
            <a:ext cx="117475" cy="127000"/>
            <a:chOff x="983" y="1288"/>
            <a:chExt cx="74" cy="80"/>
          </a:xfrm>
        </p:grpSpPr>
        <p:sp>
          <p:nvSpPr>
            <p:cNvPr id="7042" name="Freeform 5472">
              <a:extLst>
                <a:ext uri="{FF2B5EF4-FFF2-40B4-BE49-F238E27FC236}">
                  <a16:creationId xmlns:a16="http://schemas.microsoft.com/office/drawing/2014/main" id="{C893C2FD-7BC5-4C8C-98E5-5861792D7C72}"/>
                </a:ext>
              </a:extLst>
            </p:cNvPr>
            <p:cNvSpPr>
              <a:spLocks/>
            </p:cNvSpPr>
            <p:nvPr/>
          </p:nvSpPr>
          <p:spPr bwMode="auto">
            <a:xfrm>
              <a:off x="983" y="1288"/>
              <a:ext cx="74" cy="80"/>
            </a:xfrm>
            <a:custGeom>
              <a:avLst/>
              <a:gdLst>
                <a:gd name="T0" fmla="*/ 74 w 478"/>
                <a:gd name="T1" fmla="*/ 26 h 522"/>
                <a:gd name="T2" fmla="*/ 45 w 478"/>
                <a:gd name="T3" fmla="*/ 0 h 522"/>
                <a:gd name="T4" fmla="*/ 0 w 478"/>
                <a:gd name="T5" fmla="*/ 80 h 522"/>
                <a:gd name="T6" fmla="*/ 74 w 478"/>
                <a:gd name="T7" fmla="*/ 26 h 52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8" h="522">
                  <a:moveTo>
                    <a:pt x="478" y="169"/>
                  </a:moveTo>
                  <a:cubicBezTo>
                    <a:pt x="432" y="92"/>
                    <a:pt x="370" y="46"/>
                    <a:pt x="293" y="0"/>
                  </a:cubicBezTo>
                  <a:lnTo>
                    <a:pt x="0" y="522"/>
                  </a:lnTo>
                  <a:lnTo>
                    <a:pt x="478" y="169"/>
                  </a:lnTo>
                  <a:close/>
                </a:path>
              </a:pathLst>
            </a:custGeom>
            <a:solidFill>
              <a:srgbClr val="000000"/>
            </a:solidFill>
            <a:ln w="0">
              <a:solidFill>
                <a:srgbClr val="000000"/>
              </a:solidFill>
              <a:prstDash val="solid"/>
              <a:round/>
              <a:headEnd/>
              <a:tailEnd/>
            </a:ln>
          </p:spPr>
          <p:txBody>
            <a:bodyPr/>
            <a:lstStyle/>
            <a:p>
              <a:endParaRPr lang="en-GB"/>
            </a:p>
          </p:txBody>
        </p:sp>
        <p:sp>
          <p:nvSpPr>
            <p:cNvPr id="7043" name="Freeform 5473">
              <a:extLst>
                <a:ext uri="{FF2B5EF4-FFF2-40B4-BE49-F238E27FC236}">
                  <a16:creationId xmlns:a16="http://schemas.microsoft.com/office/drawing/2014/main" id="{B382783C-6048-46A3-88CC-7A2DC00480BB}"/>
                </a:ext>
              </a:extLst>
            </p:cNvPr>
            <p:cNvSpPr>
              <a:spLocks/>
            </p:cNvSpPr>
            <p:nvPr/>
          </p:nvSpPr>
          <p:spPr bwMode="auto">
            <a:xfrm>
              <a:off x="983" y="1288"/>
              <a:ext cx="74" cy="80"/>
            </a:xfrm>
            <a:custGeom>
              <a:avLst/>
              <a:gdLst>
                <a:gd name="T0" fmla="*/ 74 w 478"/>
                <a:gd name="T1" fmla="*/ 26 h 522"/>
                <a:gd name="T2" fmla="*/ 45 w 478"/>
                <a:gd name="T3" fmla="*/ 0 h 522"/>
                <a:gd name="T4" fmla="*/ 0 w 478"/>
                <a:gd name="T5" fmla="*/ 80 h 522"/>
                <a:gd name="T6" fmla="*/ 74 w 478"/>
                <a:gd name="T7" fmla="*/ 26 h 52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8" h="522">
                  <a:moveTo>
                    <a:pt x="478" y="169"/>
                  </a:moveTo>
                  <a:cubicBezTo>
                    <a:pt x="432" y="92"/>
                    <a:pt x="370" y="46"/>
                    <a:pt x="293" y="0"/>
                  </a:cubicBezTo>
                  <a:lnTo>
                    <a:pt x="0" y="522"/>
                  </a:lnTo>
                  <a:lnTo>
                    <a:pt x="478" y="169"/>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734" name="Group 5477">
            <a:extLst>
              <a:ext uri="{FF2B5EF4-FFF2-40B4-BE49-F238E27FC236}">
                <a16:creationId xmlns:a16="http://schemas.microsoft.com/office/drawing/2014/main" id="{53EFDA07-8DBC-4AE4-AF1C-93FE07FA6B2A}"/>
              </a:ext>
            </a:extLst>
          </p:cNvPr>
          <p:cNvGrpSpPr>
            <a:grpSpLocks/>
          </p:cNvGrpSpPr>
          <p:nvPr/>
        </p:nvGrpSpPr>
        <p:grpSpPr bwMode="auto">
          <a:xfrm>
            <a:off x="1412875" y="1757363"/>
            <a:ext cx="293688" cy="293687"/>
            <a:chOff x="890" y="1275"/>
            <a:chExt cx="185" cy="185"/>
          </a:xfrm>
        </p:grpSpPr>
        <p:sp>
          <p:nvSpPr>
            <p:cNvPr id="7040" name="Freeform 5475">
              <a:extLst>
                <a:ext uri="{FF2B5EF4-FFF2-40B4-BE49-F238E27FC236}">
                  <a16:creationId xmlns:a16="http://schemas.microsoft.com/office/drawing/2014/main" id="{7B616B46-C5FC-4FE1-B5B9-BEB16DDD79D5}"/>
                </a:ext>
              </a:extLst>
            </p:cNvPr>
            <p:cNvSpPr>
              <a:spLocks/>
            </p:cNvSpPr>
            <p:nvPr/>
          </p:nvSpPr>
          <p:spPr bwMode="auto">
            <a:xfrm>
              <a:off x="890" y="1275"/>
              <a:ext cx="185" cy="185"/>
            </a:xfrm>
            <a:custGeom>
              <a:avLst/>
              <a:gdLst>
                <a:gd name="T0" fmla="*/ 90 w 1205"/>
                <a:gd name="T1" fmla="*/ 0 h 1200"/>
                <a:gd name="T2" fmla="*/ 0 w 1205"/>
                <a:gd name="T3" fmla="*/ 90 h 1200"/>
                <a:gd name="T4" fmla="*/ 93 w 1205"/>
                <a:gd name="T5" fmla="*/ 185 h 1200"/>
                <a:gd name="T6" fmla="*/ 185 w 1205"/>
                <a:gd name="T7" fmla="*/ 93 h 1200"/>
                <a:gd name="T8" fmla="*/ 166 w 1205"/>
                <a:gd name="T9" fmla="*/ 38 h 1200"/>
                <a:gd name="T10" fmla="*/ 93 w 1205"/>
                <a:gd name="T11" fmla="*/ 93 h 1200"/>
                <a:gd name="T12" fmla="*/ 90 w 1205"/>
                <a:gd name="T13" fmla="*/ 0 h 12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5" h="1200">
                  <a:moveTo>
                    <a:pt x="587" y="0"/>
                  </a:moveTo>
                  <a:cubicBezTo>
                    <a:pt x="263" y="0"/>
                    <a:pt x="0" y="261"/>
                    <a:pt x="0" y="585"/>
                  </a:cubicBezTo>
                  <a:cubicBezTo>
                    <a:pt x="0" y="923"/>
                    <a:pt x="263" y="1200"/>
                    <a:pt x="603" y="1200"/>
                  </a:cubicBezTo>
                  <a:cubicBezTo>
                    <a:pt x="927" y="1200"/>
                    <a:pt x="1205" y="923"/>
                    <a:pt x="1205" y="600"/>
                  </a:cubicBezTo>
                  <a:cubicBezTo>
                    <a:pt x="1190" y="461"/>
                    <a:pt x="1159" y="338"/>
                    <a:pt x="1082" y="246"/>
                  </a:cubicBezTo>
                  <a:lnTo>
                    <a:pt x="603" y="600"/>
                  </a:lnTo>
                  <a:lnTo>
                    <a:pt x="587" y="0"/>
                  </a:lnTo>
                  <a:close/>
                </a:path>
              </a:pathLst>
            </a:custGeom>
            <a:solidFill>
              <a:srgbClr val="FFFFFF"/>
            </a:solidFill>
            <a:ln w="0">
              <a:solidFill>
                <a:srgbClr val="000000"/>
              </a:solidFill>
              <a:prstDash val="solid"/>
              <a:round/>
              <a:headEnd/>
              <a:tailEnd/>
            </a:ln>
          </p:spPr>
          <p:txBody>
            <a:bodyPr/>
            <a:lstStyle/>
            <a:p>
              <a:endParaRPr lang="en-GB"/>
            </a:p>
          </p:txBody>
        </p:sp>
        <p:sp>
          <p:nvSpPr>
            <p:cNvPr id="7041" name="Freeform 5476">
              <a:extLst>
                <a:ext uri="{FF2B5EF4-FFF2-40B4-BE49-F238E27FC236}">
                  <a16:creationId xmlns:a16="http://schemas.microsoft.com/office/drawing/2014/main" id="{0A3945AD-F7C4-40A8-BFCA-B4B8C2FF5B68}"/>
                </a:ext>
              </a:extLst>
            </p:cNvPr>
            <p:cNvSpPr>
              <a:spLocks/>
            </p:cNvSpPr>
            <p:nvPr/>
          </p:nvSpPr>
          <p:spPr bwMode="auto">
            <a:xfrm>
              <a:off x="890" y="1275"/>
              <a:ext cx="185" cy="185"/>
            </a:xfrm>
            <a:custGeom>
              <a:avLst/>
              <a:gdLst>
                <a:gd name="T0" fmla="*/ 90 w 1205"/>
                <a:gd name="T1" fmla="*/ 0 h 1200"/>
                <a:gd name="T2" fmla="*/ 0 w 1205"/>
                <a:gd name="T3" fmla="*/ 90 h 1200"/>
                <a:gd name="T4" fmla="*/ 93 w 1205"/>
                <a:gd name="T5" fmla="*/ 185 h 1200"/>
                <a:gd name="T6" fmla="*/ 185 w 1205"/>
                <a:gd name="T7" fmla="*/ 93 h 1200"/>
                <a:gd name="T8" fmla="*/ 166 w 1205"/>
                <a:gd name="T9" fmla="*/ 38 h 1200"/>
                <a:gd name="T10" fmla="*/ 93 w 1205"/>
                <a:gd name="T11" fmla="*/ 93 h 1200"/>
                <a:gd name="T12" fmla="*/ 90 w 1205"/>
                <a:gd name="T13" fmla="*/ 0 h 12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5" h="1200">
                  <a:moveTo>
                    <a:pt x="587" y="0"/>
                  </a:moveTo>
                  <a:cubicBezTo>
                    <a:pt x="263" y="0"/>
                    <a:pt x="0" y="261"/>
                    <a:pt x="0" y="585"/>
                  </a:cubicBezTo>
                  <a:cubicBezTo>
                    <a:pt x="0" y="923"/>
                    <a:pt x="263" y="1200"/>
                    <a:pt x="603" y="1200"/>
                  </a:cubicBezTo>
                  <a:cubicBezTo>
                    <a:pt x="927" y="1200"/>
                    <a:pt x="1205" y="923"/>
                    <a:pt x="1205" y="600"/>
                  </a:cubicBezTo>
                  <a:cubicBezTo>
                    <a:pt x="1190" y="461"/>
                    <a:pt x="1159" y="338"/>
                    <a:pt x="1082" y="246"/>
                  </a:cubicBezTo>
                  <a:lnTo>
                    <a:pt x="603" y="600"/>
                  </a:lnTo>
                  <a:lnTo>
                    <a:pt x="587"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5735" name="Line 5478">
            <a:extLst>
              <a:ext uri="{FF2B5EF4-FFF2-40B4-BE49-F238E27FC236}">
                <a16:creationId xmlns:a16="http://schemas.microsoft.com/office/drawing/2014/main" id="{DA4B6CB0-CCEB-49AF-B0C9-3561C3521E40}"/>
              </a:ext>
            </a:extLst>
          </p:cNvPr>
          <p:cNvSpPr>
            <a:spLocks noChangeShapeType="1"/>
          </p:cNvSpPr>
          <p:nvPr/>
        </p:nvSpPr>
        <p:spPr bwMode="auto">
          <a:xfrm flipV="1">
            <a:off x="1560513"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36" name="Rectangle 5479">
            <a:extLst>
              <a:ext uri="{FF2B5EF4-FFF2-40B4-BE49-F238E27FC236}">
                <a16:creationId xmlns:a16="http://schemas.microsoft.com/office/drawing/2014/main" id="{2F44F6BA-D3DC-4788-89A4-EB34F0B0E8BB}"/>
              </a:ext>
            </a:extLst>
          </p:cNvPr>
          <p:cNvSpPr>
            <a:spLocks noChangeArrowheads="1"/>
          </p:cNvSpPr>
          <p:nvPr/>
        </p:nvSpPr>
        <p:spPr bwMode="auto">
          <a:xfrm>
            <a:off x="1254125" y="1701800"/>
            <a:ext cx="611188" cy="411163"/>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5737" name="Group 5482">
            <a:extLst>
              <a:ext uri="{FF2B5EF4-FFF2-40B4-BE49-F238E27FC236}">
                <a16:creationId xmlns:a16="http://schemas.microsoft.com/office/drawing/2014/main" id="{91BD3EAB-D7FD-46CD-BB3D-49D3372CFED2}"/>
              </a:ext>
            </a:extLst>
          </p:cNvPr>
          <p:cNvGrpSpPr>
            <a:grpSpLocks/>
          </p:cNvGrpSpPr>
          <p:nvPr/>
        </p:nvGrpSpPr>
        <p:grpSpPr bwMode="auto">
          <a:xfrm>
            <a:off x="1900238" y="1701800"/>
            <a:ext cx="615950" cy="414338"/>
            <a:chOff x="1197" y="1240"/>
            <a:chExt cx="388" cy="261"/>
          </a:xfrm>
        </p:grpSpPr>
        <p:sp>
          <p:nvSpPr>
            <p:cNvPr id="7038" name="Rectangle 5480">
              <a:extLst>
                <a:ext uri="{FF2B5EF4-FFF2-40B4-BE49-F238E27FC236}">
                  <a16:creationId xmlns:a16="http://schemas.microsoft.com/office/drawing/2014/main" id="{B09AC59A-7B11-4829-B685-6160E56426E9}"/>
                </a:ext>
              </a:extLst>
            </p:cNvPr>
            <p:cNvSpPr>
              <a:spLocks noChangeArrowheads="1"/>
            </p:cNvSpPr>
            <p:nvPr/>
          </p:nvSpPr>
          <p:spPr bwMode="auto">
            <a:xfrm>
              <a:off x="1197" y="1240"/>
              <a:ext cx="388"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039" name="Rectangle 5481">
              <a:extLst>
                <a:ext uri="{FF2B5EF4-FFF2-40B4-BE49-F238E27FC236}">
                  <a16:creationId xmlns:a16="http://schemas.microsoft.com/office/drawing/2014/main" id="{C7E75851-B166-4A77-89A5-31229AFFF6CE}"/>
                </a:ext>
              </a:extLst>
            </p:cNvPr>
            <p:cNvSpPr>
              <a:spLocks noChangeArrowheads="1"/>
            </p:cNvSpPr>
            <p:nvPr/>
          </p:nvSpPr>
          <p:spPr bwMode="auto">
            <a:xfrm>
              <a:off x="1197" y="1240"/>
              <a:ext cx="388"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5738" name="Group 5485">
            <a:extLst>
              <a:ext uri="{FF2B5EF4-FFF2-40B4-BE49-F238E27FC236}">
                <a16:creationId xmlns:a16="http://schemas.microsoft.com/office/drawing/2014/main" id="{0820539F-1107-495E-B920-623858C86587}"/>
              </a:ext>
            </a:extLst>
          </p:cNvPr>
          <p:cNvGrpSpPr>
            <a:grpSpLocks/>
          </p:cNvGrpSpPr>
          <p:nvPr/>
        </p:nvGrpSpPr>
        <p:grpSpPr bwMode="auto">
          <a:xfrm>
            <a:off x="2205038" y="1754188"/>
            <a:ext cx="28575" cy="150812"/>
            <a:chOff x="1389" y="1273"/>
            <a:chExt cx="18" cy="95"/>
          </a:xfrm>
        </p:grpSpPr>
        <p:sp>
          <p:nvSpPr>
            <p:cNvPr id="7036" name="Freeform 5483">
              <a:extLst>
                <a:ext uri="{FF2B5EF4-FFF2-40B4-BE49-F238E27FC236}">
                  <a16:creationId xmlns:a16="http://schemas.microsoft.com/office/drawing/2014/main" id="{3FDA7CB8-1E95-48DA-99BB-BFAE961689C4}"/>
                </a:ext>
              </a:extLst>
            </p:cNvPr>
            <p:cNvSpPr>
              <a:spLocks/>
            </p:cNvSpPr>
            <p:nvPr/>
          </p:nvSpPr>
          <p:spPr bwMode="auto">
            <a:xfrm>
              <a:off x="1389" y="1273"/>
              <a:ext cx="18" cy="95"/>
            </a:xfrm>
            <a:custGeom>
              <a:avLst/>
              <a:gdLst>
                <a:gd name="T0" fmla="*/ 18 w 111"/>
                <a:gd name="T1" fmla="*/ 2 h 617"/>
                <a:gd name="T2" fmla="*/ 0 w 111"/>
                <a:gd name="T3" fmla="*/ 2 h 617"/>
                <a:gd name="T4" fmla="*/ 0 w 111"/>
                <a:gd name="T5" fmla="*/ 2 h 617"/>
                <a:gd name="T6" fmla="*/ 0 w 111"/>
                <a:gd name="T7" fmla="*/ 95 h 617"/>
                <a:gd name="T8" fmla="*/ 18 w 111"/>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1" h="617">
                  <a:moveTo>
                    <a:pt x="111" y="16"/>
                  </a:moveTo>
                  <a:cubicBezTo>
                    <a:pt x="64" y="16"/>
                    <a:pt x="32" y="16"/>
                    <a:pt x="0" y="16"/>
                  </a:cubicBezTo>
                  <a:cubicBezTo>
                    <a:pt x="0" y="0"/>
                    <a:pt x="0" y="16"/>
                    <a:pt x="0" y="16"/>
                  </a:cubicBezTo>
                  <a:lnTo>
                    <a:pt x="0" y="617"/>
                  </a:lnTo>
                  <a:lnTo>
                    <a:pt x="111" y="16"/>
                  </a:lnTo>
                  <a:close/>
                </a:path>
              </a:pathLst>
            </a:custGeom>
            <a:solidFill>
              <a:srgbClr val="808080"/>
            </a:solidFill>
            <a:ln w="0">
              <a:solidFill>
                <a:srgbClr val="000000"/>
              </a:solidFill>
              <a:prstDash val="solid"/>
              <a:round/>
              <a:headEnd/>
              <a:tailEnd/>
            </a:ln>
          </p:spPr>
          <p:txBody>
            <a:bodyPr/>
            <a:lstStyle/>
            <a:p>
              <a:endParaRPr lang="en-GB"/>
            </a:p>
          </p:txBody>
        </p:sp>
        <p:sp>
          <p:nvSpPr>
            <p:cNvPr id="7037" name="Freeform 5484">
              <a:extLst>
                <a:ext uri="{FF2B5EF4-FFF2-40B4-BE49-F238E27FC236}">
                  <a16:creationId xmlns:a16="http://schemas.microsoft.com/office/drawing/2014/main" id="{C524CC1F-E64F-4819-A092-74379CECB8A3}"/>
                </a:ext>
              </a:extLst>
            </p:cNvPr>
            <p:cNvSpPr>
              <a:spLocks/>
            </p:cNvSpPr>
            <p:nvPr/>
          </p:nvSpPr>
          <p:spPr bwMode="auto">
            <a:xfrm>
              <a:off x="1389" y="1273"/>
              <a:ext cx="18" cy="95"/>
            </a:xfrm>
            <a:custGeom>
              <a:avLst/>
              <a:gdLst>
                <a:gd name="T0" fmla="*/ 18 w 111"/>
                <a:gd name="T1" fmla="*/ 2 h 617"/>
                <a:gd name="T2" fmla="*/ 0 w 111"/>
                <a:gd name="T3" fmla="*/ 2 h 617"/>
                <a:gd name="T4" fmla="*/ 0 w 111"/>
                <a:gd name="T5" fmla="*/ 2 h 617"/>
                <a:gd name="T6" fmla="*/ 0 w 111"/>
                <a:gd name="T7" fmla="*/ 95 h 617"/>
                <a:gd name="T8" fmla="*/ 18 w 111"/>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1" h="617">
                  <a:moveTo>
                    <a:pt x="111" y="16"/>
                  </a:moveTo>
                  <a:cubicBezTo>
                    <a:pt x="64" y="16"/>
                    <a:pt x="32" y="16"/>
                    <a:pt x="0" y="16"/>
                  </a:cubicBezTo>
                  <a:cubicBezTo>
                    <a:pt x="0" y="0"/>
                    <a:pt x="0" y="16"/>
                    <a:pt x="0" y="16"/>
                  </a:cubicBezTo>
                  <a:lnTo>
                    <a:pt x="0" y="617"/>
                  </a:lnTo>
                  <a:lnTo>
                    <a:pt x="111" y="16"/>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739" name="Group 5488">
            <a:extLst>
              <a:ext uri="{FF2B5EF4-FFF2-40B4-BE49-F238E27FC236}">
                <a16:creationId xmlns:a16="http://schemas.microsoft.com/office/drawing/2014/main" id="{A44B76CE-3B7C-42DE-AF4C-D56B6C636CA0}"/>
              </a:ext>
            </a:extLst>
          </p:cNvPr>
          <p:cNvGrpSpPr>
            <a:grpSpLocks/>
          </p:cNvGrpSpPr>
          <p:nvPr/>
        </p:nvGrpSpPr>
        <p:grpSpPr bwMode="auto">
          <a:xfrm>
            <a:off x="2205038" y="1757363"/>
            <a:ext cx="42862" cy="147637"/>
            <a:chOff x="1389" y="1275"/>
            <a:chExt cx="27" cy="93"/>
          </a:xfrm>
        </p:grpSpPr>
        <p:sp>
          <p:nvSpPr>
            <p:cNvPr id="7034" name="Freeform 5486">
              <a:extLst>
                <a:ext uri="{FF2B5EF4-FFF2-40B4-BE49-F238E27FC236}">
                  <a16:creationId xmlns:a16="http://schemas.microsoft.com/office/drawing/2014/main" id="{CF02027D-36E3-4340-B403-0701E4176D1C}"/>
                </a:ext>
              </a:extLst>
            </p:cNvPr>
            <p:cNvSpPr>
              <a:spLocks/>
            </p:cNvSpPr>
            <p:nvPr/>
          </p:nvSpPr>
          <p:spPr bwMode="auto">
            <a:xfrm>
              <a:off x="1389" y="1275"/>
              <a:ext cx="27" cy="93"/>
            </a:xfrm>
            <a:custGeom>
              <a:avLst/>
              <a:gdLst>
                <a:gd name="T0" fmla="*/ 27 w 172"/>
                <a:gd name="T1" fmla="*/ 2 h 600"/>
                <a:gd name="T2" fmla="*/ 17 w 172"/>
                <a:gd name="T3" fmla="*/ 0 h 600"/>
                <a:gd name="T4" fmla="*/ 0 w 172"/>
                <a:gd name="T5" fmla="*/ 93 h 600"/>
                <a:gd name="T6" fmla="*/ 27 w 172"/>
                <a:gd name="T7" fmla="*/ 2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2" h="600">
                  <a:moveTo>
                    <a:pt x="172" y="15"/>
                  </a:moveTo>
                  <a:cubicBezTo>
                    <a:pt x="141" y="15"/>
                    <a:pt x="125" y="0"/>
                    <a:pt x="110" y="0"/>
                  </a:cubicBezTo>
                  <a:lnTo>
                    <a:pt x="0" y="600"/>
                  </a:lnTo>
                  <a:lnTo>
                    <a:pt x="172" y="15"/>
                  </a:lnTo>
                  <a:close/>
                </a:path>
              </a:pathLst>
            </a:custGeom>
            <a:solidFill>
              <a:srgbClr val="C0C0C0"/>
            </a:solidFill>
            <a:ln w="0">
              <a:solidFill>
                <a:srgbClr val="000000"/>
              </a:solidFill>
              <a:prstDash val="solid"/>
              <a:round/>
              <a:headEnd/>
              <a:tailEnd/>
            </a:ln>
          </p:spPr>
          <p:txBody>
            <a:bodyPr/>
            <a:lstStyle/>
            <a:p>
              <a:endParaRPr lang="en-GB"/>
            </a:p>
          </p:txBody>
        </p:sp>
        <p:sp>
          <p:nvSpPr>
            <p:cNvPr id="7035" name="Freeform 5487">
              <a:extLst>
                <a:ext uri="{FF2B5EF4-FFF2-40B4-BE49-F238E27FC236}">
                  <a16:creationId xmlns:a16="http://schemas.microsoft.com/office/drawing/2014/main" id="{8AAEB12D-3AD8-4001-B0A5-C652EC132D9F}"/>
                </a:ext>
              </a:extLst>
            </p:cNvPr>
            <p:cNvSpPr>
              <a:spLocks/>
            </p:cNvSpPr>
            <p:nvPr/>
          </p:nvSpPr>
          <p:spPr bwMode="auto">
            <a:xfrm>
              <a:off x="1389" y="1275"/>
              <a:ext cx="27" cy="93"/>
            </a:xfrm>
            <a:custGeom>
              <a:avLst/>
              <a:gdLst>
                <a:gd name="T0" fmla="*/ 27 w 172"/>
                <a:gd name="T1" fmla="*/ 2 h 600"/>
                <a:gd name="T2" fmla="*/ 17 w 172"/>
                <a:gd name="T3" fmla="*/ 0 h 600"/>
                <a:gd name="T4" fmla="*/ 0 w 172"/>
                <a:gd name="T5" fmla="*/ 93 h 600"/>
                <a:gd name="T6" fmla="*/ 27 w 172"/>
                <a:gd name="T7" fmla="*/ 2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2" h="600">
                  <a:moveTo>
                    <a:pt x="172" y="15"/>
                  </a:moveTo>
                  <a:cubicBezTo>
                    <a:pt x="141" y="15"/>
                    <a:pt x="125" y="0"/>
                    <a:pt x="110" y="0"/>
                  </a:cubicBezTo>
                  <a:lnTo>
                    <a:pt x="0" y="600"/>
                  </a:lnTo>
                  <a:lnTo>
                    <a:pt x="172" y="15"/>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740" name="Group 5491">
            <a:extLst>
              <a:ext uri="{FF2B5EF4-FFF2-40B4-BE49-F238E27FC236}">
                <a16:creationId xmlns:a16="http://schemas.microsoft.com/office/drawing/2014/main" id="{F9BB991E-60F0-4D5C-B48C-20AE43C4FBD1}"/>
              </a:ext>
            </a:extLst>
          </p:cNvPr>
          <p:cNvGrpSpPr>
            <a:grpSpLocks/>
          </p:cNvGrpSpPr>
          <p:nvPr/>
        </p:nvGrpSpPr>
        <p:grpSpPr bwMode="auto">
          <a:xfrm>
            <a:off x="2205038" y="1762125"/>
            <a:ext cx="46037" cy="142875"/>
            <a:chOff x="1389" y="1278"/>
            <a:chExt cx="29" cy="90"/>
          </a:xfrm>
        </p:grpSpPr>
        <p:sp>
          <p:nvSpPr>
            <p:cNvPr id="7032" name="Freeform 5489">
              <a:extLst>
                <a:ext uri="{FF2B5EF4-FFF2-40B4-BE49-F238E27FC236}">
                  <a16:creationId xmlns:a16="http://schemas.microsoft.com/office/drawing/2014/main" id="{7B79B390-6369-4837-AA7F-756D8CBCD106}"/>
                </a:ext>
              </a:extLst>
            </p:cNvPr>
            <p:cNvSpPr>
              <a:spLocks/>
            </p:cNvSpPr>
            <p:nvPr/>
          </p:nvSpPr>
          <p:spPr bwMode="auto">
            <a:xfrm>
              <a:off x="1389" y="1278"/>
              <a:ext cx="29" cy="90"/>
            </a:xfrm>
            <a:custGeom>
              <a:avLst/>
              <a:gdLst>
                <a:gd name="T0" fmla="*/ 29 w 184"/>
                <a:gd name="T1" fmla="*/ 2 h 583"/>
                <a:gd name="T2" fmla="*/ 26 w 184"/>
                <a:gd name="T3" fmla="*/ 0 h 583"/>
                <a:gd name="T4" fmla="*/ 0 w 184"/>
                <a:gd name="T5" fmla="*/ 90 h 583"/>
                <a:gd name="T6" fmla="*/ 29 w 184"/>
                <a:gd name="T7" fmla="*/ 2 h 58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4" h="583">
                  <a:moveTo>
                    <a:pt x="184" y="15"/>
                  </a:moveTo>
                  <a:cubicBezTo>
                    <a:pt x="184" y="0"/>
                    <a:pt x="168" y="0"/>
                    <a:pt x="168" y="0"/>
                  </a:cubicBezTo>
                  <a:lnTo>
                    <a:pt x="0" y="583"/>
                  </a:lnTo>
                  <a:lnTo>
                    <a:pt x="184" y="15"/>
                  </a:lnTo>
                  <a:close/>
                </a:path>
              </a:pathLst>
            </a:custGeom>
            <a:solidFill>
              <a:srgbClr val="000000"/>
            </a:solidFill>
            <a:ln w="0">
              <a:solidFill>
                <a:srgbClr val="000000"/>
              </a:solidFill>
              <a:prstDash val="solid"/>
              <a:round/>
              <a:headEnd/>
              <a:tailEnd/>
            </a:ln>
          </p:spPr>
          <p:txBody>
            <a:bodyPr/>
            <a:lstStyle/>
            <a:p>
              <a:endParaRPr lang="en-GB"/>
            </a:p>
          </p:txBody>
        </p:sp>
        <p:sp>
          <p:nvSpPr>
            <p:cNvPr id="7033" name="Freeform 5490">
              <a:extLst>
                <a:ext uri="{FF2B5EF4-FFF2-40B4-BE49-F238E27FC236}">
                  <a16:creationId xmlns:a16="http://schemas.microsoft.com/office/drawing/2014/main" id="{658F7A7B-AA1D-49F8-AF15-B9038E0CFFE9}"/>
                </a:ext>
              </a:extLst>
            </p:cNvPr>
            <p:cNvSpPr>
              <a:spLocks/>
            </p:cNvSpPr>
            <p:nvPr/>
          </p:nvSpPr>
          <p:spPr bwMode="auto">
            <a:xfrm>
              <a:off x="1389" y="1278"/>
              <a:ext cx="29" cy="90"/>
            </a:xfrm>
            <a:custGeom>
              <a:avLst/>
              <a:gdLst>
                <a:gd name="T0" fmla="*/ 29 w 184"/>
                <a:gd name="T1" fmla="*/ 2 h 583"/>
                <a:gd name="T2" fmla="*/ 26 w 184"/>
                <a:gd name="T3" fmla="*/ 0 h 583"/>
                <a:gd name="T4" fmla="*/ 0 w 184"/>
                <a:gd name="T5" fmla="*/ 90 h 583"/>
                <a:gd name="T6" fmla="*/ 29 w 184"/>
                <a:gd name="T7" fmla="*/ 2 h 58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4" h="583">
                  <a:moveTo>
                    <a:pt x="184" y="15"/>
                  </a:moveTo>
                  <a:cubicBezTo>
                    <a:pt x="184" y="0"/>
                    <a:pt x="168" y="0"/>
                    <a:pt x="168" y="0"/>
                  </a:cubicBezTo>
                  <a:lnTo>
                    <a:pt x="0" y="583"/>
                  </a:lnTo>
                  <a:lnTo>
                    <a:pt x="184" y="15"/>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741" name="Group 5494">
            <a:extLst>
              <a:ext uri="{FF2B5EF4-FFF2-40B4-BE49-F238E27FC236}">
                <a16:creationId xmlns:a16="http://schemas.microsoft.com/office/drawing/2014/main" id="{60F0DBED-5762-4CE7-A054-749E769A3E45}"/>
              </a:ext>
            </a:extLst>
          </p:cNvPr>
          <p:cNvGrpSpPr>
            <a:grpSpLocks/>
          </p:cNvGrpSpPr>
          <p:nvPr/>
        </p:nvGrpSpPr>
        <p:grpSpPr bwMode="auto">
          <a:xfrm>
            <a:off x="2058988" y="1757363"/>
            <a:ext cx="296862" cy="298450"/>
            <a:chOff x="1297" y="1275"/>
            <a:chExt cx="187" cy="188"/>
          </a:xfrm>
        </p:grpSpPr>
        <p:sp>
          <p:nvSpPr>
            <p:cNvPr id="7030" name="Freeform 5492">
              <a:extLst>
                <a:ext uri="{FF2B5EF4-FFF2-40B4-BE49-F238E27FC236}">
                  <a16:creationId xmlns:a16="http://schemas.microsoft.com/office/drawing/2014/main" id="{FDAC768F-EDAA-41D7-8410-1F3D41CAA339}"/>
                </a:ext>
              </a:extLst>
            </p:cNvPr>
            <p:cNvSpPr>
              <a:spLocks/>
            </p:cNvSpPr>
            <p:nvPr/>
          </p:nvSpPr>
          <p:spPr bwMode="auto">
            <a:xfrm>
              <a:off x="1297" y="1275"/>
              <a:ext cx="187" cy="188"/>
            </a:xfrm>
            <a:custGeom>
              <a:avLst/>
              <a:gdLst>
                <a:gd name="T0" fmla="*/ 92 w 1217"/>
                <a:gd name="T1" fmla="*/ 0 h 1217"/>
                <a:gd name="T2" fmla="*/ 0 w 1217"/>
                <a:gd name="T3" fmla="*/ 93 h 1217"/>
                <a:gd name="T4" fmla="*/ 92 w 1217"/>
                <a:gd name="T5" fmla="*/ 188 h 1217"/>
                <a:gd name="T6" fmla="*/ 187 w 1217"/>
                <a:gd name="T7" fmla="*/ 93 h 1217"/>
                <a:gd name="T8" fmla="*/ 121 w 1217"/>
                <a:gd name="T9" fmla="*/ 5 h 1217"/>
                <a:gd name="T10" fmla="*/ 92 w 1217"/>
                <a:gd name="T11" fmla="*/ 93 h 1217"/>
                <a:gd name="T12" fmla="*/ 92 w 1217"/>
                <a:gd name="T13" fmla="*/ 0 h 12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17">
                  <a:moveTo>
                    <a:pt x="601" y="0"/>
                  </a:moveTo>
                  <a:cubicBezTo>
                    <a:pt x="262" y="0"/>
                    <a:pt x="0" y="262"/>
                    <a:pt x="0" y="601"/>
                  </a:cubicBezTo>
                  <a:cubicBezTo>
                    <a:pt x="0" y="939"/>
                    <a:pt x="262" y="1217"/>
                    <a:pt x="601" y="1217"/>
                  </a:cubicBezTo>
                  <a:cubicBezTo>
                    <a:pt x="940" y="1217"/>
                    <a:pt x="1217" y="939"/>
                    <a:pt x="1217" y="601"/>
                  </a:cubicBezTo>
                  <a:cubicBezTo>
                    <a:pt x="1202" y="339"/>
                    <a:pt x="1048" y="108"/>
                    <a:pt x="786" y="31"/>
                  </a:cubicBezTo>
                  <a:lnTo>
                    <a:pt x="601" y="601"/>
                  </a:lnTo>
                  <a:lnTo>
                    <a:pt x="601" y="0"/>
                  </a:lnTo>
                  <a:close/>
                </a:path>
              </a:pathLst>
            </a:custGeom>
            <a:solidFill>
              <a:srgbClr val="FFFFFF"/>
            </a:solidFill>
            <a:ln w="0">
              <a:solidFill>
                <a:srgbClr val="000000"/>
              </a:solidFill>
              <a:prstDash val="solid"/>
              <a:round/>
              <a:headEnd/>
              <a:tailEnd/>
            </a:ln>
          </p:spPr>
          <p:txBody>
            <a:bodyPr/>
            <a:lstStyle/>
            <a:p>
              <a:endParaRPr lang="en-GB"/>
            </a:p>
          </p:txBody>
        </p:sp>
        <p:sp>
          <p:nvSpPr>
            <p:cNvPr id="7031" name="Freeform 5493">
              <a:extLst>
                <a:ext uri="{FF2B5EF4-FFF2-40B4-BE49-F238E27FC236}">
                  <a16:creationId xmlns:a16="http://schemas.microsoft.com/office/drawing/2014/main" id="{8B9DDD0F-2F59-4D34-A11E-1F49F69F3FDE}"/>
                </a:ext>
              </a:extLst>
            </p:cNvPr>
            <p:cNvSpPr>
              <a:spLocks/>
            </p:cNvSpPr>
            <p:nvPr/>
          </p:nvSpPr>
          <p:spPr bwMode="auto">
            <a:xfrm>
              <a:off x="1297" y="1275"/>
              <a:ext cx="187" cy="188"/>
            </a:xfrm>
            <a:custGeom>
              <a:avLst/>
              <a:gdLst>
                <a:gd name="T0" fmla="*/ 92 w 1217"/>
                <a:gd name="T1" fmla="*/ 0 h 1217"/>
                <a:gd name="T2" fmla="*/ 0 w 1217"/>
                <a:gd name="T3" fmla="*/ 93 h 1217"/>
                <a:gd name="T4" fmla="*/ 92 w 1217"/>
                <a:gd name="T5" fmla="*/ 188 h 1217"/>
                <a:gd name="T6" fmla="*/ 187 w 1217"/>
                <a:gd name="T7" fmla="*/ 93 h 1217"/>
                <a:gd name="T8" fmla="*/ 121 w 1217"/>
                <a:gd name="T9" fmla="*/ 5 h 1217"/>
                <a:gd name="T10" fmla="*/ 92 w 1217"/>
                <a:gd name="T11" fmla="*/ 93 h 1217"/>
                <a:gd name="T12" fmla="*/ 92 w 1217"/>
                <a:gd name="T13" fmla="*/ 0 h 12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17">
                  <a:moveTo>
                    <a:pt x="601" y="0"/>
                  </a:moveTo>
                  <a:cubicBezTo>
                    <a:pt x="262" y="0"/>
                    <a:pt x="0" y="262"/>
                    <a:pt x="0" y="601"/>
                  </a:cubicBezTo>
                  <a:cubicBezTo>
                    <a:pt x="0" y="939"/>
                    <a:pt x="262" y="1217"/>
                    <a:pt x="601" y="1217"/>
                  </a:cubicBezTo>
                  <a:cubicBezTo>
                    <a:pt x="940" y="1217"/>
                    <a:pt x="1217" y="939"/>
                    <a:pt x="1217" y="601"/>
                  </a:cubicBezTo>
                  <a:cubicBezTo>
                    <a:pt x="1202" y="339"/>
                    <a:pt x="1048" y="108"/>
                    <a:pt x="786" y="31"/>
                  </a:cubicBezTo>
                  <a:lnTo>
                    <a:pt x="601" y="601"/>
                  </a:lnTo>
                  <a:lnTo>
                    <a:pt x="601"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5742" name="Line 5495">
            <a:extLst>
              <a:ext uri="{FF2B5EF4-FFF2-40B4-BE49-F238E27FC236}">
                <a16:creationId xmlns:a16="http://schemas.microsoft.com/office/drawing/2014/main" id="{C6CBCF26-7308-469D-ACC0-982FB7CE8AED}"/>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43" name="Line 5496">
            <a:extLst>
              <a:ext uri="{FF2B5EF4-FFF2-40B4-BE49-F238E27FC236}">
                <a16:creationId xmlns:a16="http://schemas.microsoft.com/office/drawing/2014/main" id="{E38D8379-B193-497D-A6C7-21E9E1C88A1E}"/>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44" name="Line 5497">
            <a:extLst>
              <a:ext uri="{FF2B5EF4-FFF2-40B4-BE49-F238E27FC236}">
                <a16:creationId xmlns:a16="http://schemas.microsoft.com/office/drawing/2014/main" id="{F2A2C3CE-4528-4171-9322-EF9AA4904C3C}"/>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45" name="Line 5498">
            <a:extLst>
              <a:ext uri="{FF2B5EF4-FFF2-40B4-BE49-F238E27FC236}">
                <a16:creationId xmlns:a16="http://schemas.microsoft.com/office/drawing/2014/main" id="{40CFB849-50B2-467B-99A5-F0A28DD2B694}"/>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46" name="Line 5499">
            <a:extLst>
              <a:ext uri="{FF2B5EF4-FFF2-40B4-BE49-F238E27FC236}">
                <a16:creationId xmlns:a16="http://schemas.microsoft.com/office/drawing/2014/main" id="{39F94C70-4811-477F-9162-CFDFB85A3464}"/>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47" name="Line 5500">
            <a:extLst>
              <a:ext uri="{FF2B5EF4-FFF2-40B4-BE49-F238E27FC236}">
                <a16:creationId xmlns:a16="http://schemas.microsoft.com/office/drawing/2014/main" id="{9D05B03C-B9FE-4ABE-8DA6-67478E1F5423}"/>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48" name="Line 5501">
            <a:extLst>
              <a:ext uri="{FF2B5EF4-FFF2-40B4-BE49-F238E27FC236}">
                <a16:creationId xmlns:a16="http://schemas.microsoft.com/office/drawing/2014/main" id="{A450F48D-5FCE-4BD2-818C-3D62343264C9}"/>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49" name="Line 5502">
            <a:extLst>
              <a:ext uri="{FF2B5EF4-FFF2-40B4-BE49-F238E27FC236}">
                <a16:creationId xmlns:a16="http://schemas.microsoft.com/office/drawing/2014/main" id="{D4F0AFF9-B690-4D4D-B34E-199FCF1D842C}"/>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50" name="Line 5503">
            <a:extLst>
              <a:ext uri="{FF2B5EF4-FFF2-40B4-BE49-F238E27FC236}">
                <a16:creationId xmlns:a16="http://schemas.microsoft.com/office/drawing/2014/main" id="{3DAF99C2-DD8B-432B-BEBE-40F066E73B34}"/>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51" name="Line 5504">
            <a:extLst>
              <a:ext uri="{FF2B5EF4-FFF2-40B4-BE49-F238E27FC236}">
                <a16:creationId xmlns:a16="http://schemas.microsoft.com/office/drawing/2014/main" id="{CF948139-8E30-40ED-9885-C4A4925B886D}"/>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52" name="Line 5505">
            <a:extLst>
              <a:ext uri="{FF2B5EF4-FFF2-40B4-BE49-F238E27FC236}">
                <a16:creationId xmlns:a16="http://schemas.microsoft.com/office/drawing/2014/main" id="{3A96CAA1-1EB5-499E-B244-E6B0A8F6BC7E}"/>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53" name="Line 5506">
            <a:extLst>
              <a:ext uri="{FF2B5EF4-FFF2-40B4-BE49-F238E27FC236}">
                <a16:creationId xmlns:a16="http://schemas.microsoft.com/office/drawing/2014/main" id="{8B942A6C-A46D-4A13-8AF5-5AAB350FCFCC}"/>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54" name="Line 5507">
            <a:extLst>
              <a:ext uri="{FF2B5EF4-FFF2-40B4-BE49-F238E27FC236}">
                <a16:creationId xmlns:a16="http://schemas.microsoft.com/office/drawing/2014/main" id="{A58439D7-B4AD-4254-895D-E592C678C97E}"/>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55" name="Line 5508">
            <a:extLst>
              <a:ext uri="{FF2B5EF4-FFF2-40B4-BE49-F238E27FC236}">
                <a16:creationId xmlns:a16="http://schemas.microsoft.com/office/drawing/2014/main" id="{5AE94A5B-FA0C-47A7-AFFE-12D77F1E2674}"/>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56" name="Line 5509">
            <a:extLst>
              <a:ext uri="{FF2B5EF4-FFF2-40B4-BE49-F238E27FC236}">
                <a16:creationId xmlns:a16="http://schemas.microsoft.com/office/drawing/2014/main" id="{96D28A01-24AE-4E3F-9E1D-A76A31636DF0}"/>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57" name="Line 5510">
            <a:extLst>
              <a:ext uri="{FF2B5EF4-FFF2-40B4-BE49-F238E27FC236}">
                <a16:creationId xmlns:a16="http://schemas.microsoft.com/office/drawing/2014/main" id="{640FFE38-46D5-4CBD-B4AF-CDF8E0161C53}"/>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58" name="Line 5511">
            <a:extLst>
              <a:ext uri="{FF2B5EF4-FFF2-40B4-BE49-F238E27FC236}">
                <a16:creationId xmlns:a16="http://schemas.microsoft.com/office/drawing/2014/main" id="{F9B1949C-E66F-4BF6-B924-F6AF67CFE74E}"/>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59" name="Line 5512">
            <a:extLst>
              <a:ext uri="{FF2B5EF4-FFF2-40B4-BE49-F238E27FC236}">
                <a16:creationId xmlns:a16="http://schemas.microsoft.com/office/drawing/2014/main" id="{8DCAACC7-2161-4DCB-ACD0-E93BEC4B1E7B}"/>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60" name="Line 5513">
            <a:extLst>
              <a:ext uri="{FF2B5EF4-FFF2-40B4-BE49-F238E27FC236}">
                <a16:creationId xmlns:a16="http://schemas.microsoft.com/office/drawing/2014/main" id="{0C780F64-F377-4FC9-B77A-C048463841ED}"/>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61" name="Line 5514">
            <a:extLst>
              <a:ext uri="{FF2B5EF4-FFF2-40B4-BE49-F238E27FC236}">
                <a16:creationId xmlns:a16="http://schemas.microsoft.com/office/drawing/2014/main" id="{6B333DAA-B281-4006-A4F4-E5D07B418725}"/>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62" name="Line 5515">
            <a:extLst>
              <a:ext uri="{FF2B5EF4-FFF2-40B4-BE49-F238E27FC236}">
                <a16:creationId xmlns:a16="http://schemas.microsoft.com/office/drawing/2014/main" id="{4B034DE6-1F9F-48E6-8624-1DD759BEA046}"/>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63" name="Line 5516">
            <a:extLst>
              <a:ext uri="{FF2B5EF4-FFF2-40B4-BE49-F238E27FC236}">
                <a16:creationId xmlns:a16="http://schemas.microsoft.com/office/drawing/2014/main" id="{24262E68-6D8B-4119-B2E3-A09902BBFDA6}"/>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64" name="Line 5517">
            <a:extLst>
              <a:ext uri="{FF2B5EF4-FFF2-40B4-BE49-F238E27FC236}">
                <a16:creationId xmlns:a16="http://schemas.microsoft.com/office/drawing/2014/main" id="{0ACA7E05-8746-4EFF-8D91-E08038213BE0}"/>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65" name="Line 5518">
            <a:extLst>
              <a:ext uri="{FF2B5EF4-FFF2-40B4-BE49-F238E27FC236}">
                <a16:creationId xmlns:a16="http://schemas.microsoft.com/office/drawing/2014/main" id="{5E3837D7-D7A6-44DF-BAB9-7C52D630FFCC}"/>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66" name="Line 5519">
            <a:extLst>
              <a:ext uri="{FF2B5EF4-FFF2-40B4-BE49-F238E27FC236}">
                <a16:creationId xmlns:a16="http://schemas.microsoft.com/office/drawing/2014/main" id="{C6022A0E-F1AA-4788-BB3F-9E6B61B895AD}"/>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67" name="Line 5520">
            <a:extLst>
              <a:ext uri="{FF2B5EF4-FFF2-40B4-BE49-F238E27FC236}">
                <a16:creationId xmlns:a16="http://schemas.microsoft.com/office/drawing/2014/main" id="{947E2973-2F37-4FA1-91FE-BECACA99F0B7}"/>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68" name="Line 5521">
            <a:extLst>
              <a:ext uri="{FF2B5EF4-FFF2-40B4-BE49-F238E27FC236}">
                <a16:creationId xmlns:a16="http://schemas.microsoft.com/office/drawing/2014/main" id="{B82506D3-9A96-472D-90D5-D146770C335B}"/>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69" name="Line 5522">
            <a:extLst>
              <a:ext uri="{FF2B5EF4-FFF2-40B4-BE49-F238E27FC236}">
                <a16:creationId xmlns:a16="http://schemas.microsoft.com/office/drawing/2014/main" id="{A7792E6E-719E-42D2-805C-B1E2B3893E2B}"/>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70" name="Line 5523">
            <a:extLst>
              <a:ext uri="{FF2B5EF4-FFF2-40B4-BE49-F238E27FC236}">
                <a16:creationId xmlns:a16="http://schemas.microsoft.com/office/drawing/2014/main" id="{FDC522F7-3D7F-4592-A765-61A29CA659C3}"/>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71" name="Line 5524">
            <a:extLst>
              <a:ext uri="{FF2B5EF4-FFF2-40B4-BE49-F238E27FC236}">
                <a16:creationId xmlns:a16="http://schemas.microsoft.com/office/drawing/2014/main" id="{C681EF20-71D2-4C22-A1F1-592B4498F55B}"/>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72" name="Line 5525">
            <a:extLst>
              <a:ext uri="{FF2B5EF4-FFF2-40B4-BE49-F238E27FC236}">
                <a16:creationId xmlns:a16="http://schemas.microsoft.com/office/drawing/2014/main" id="{3B75A4F6-BC9F-426B-A64F-984CC03EB1E0}"/>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73" name="Line 5526">
            <a:extLst>
              <a:ext uri="{FF2B5EF4-FFF2-40B4-BE49-F238E27FC236}">
                <a16:creationId xmlns:a16="http://schemas.microsoft.com/office/drawing/2014/main" id="{CF9A8D14-BE92-49BB-9945-BE03DBE480D2}"/>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74" name="Line 5527">
            <a:extLst>
              <a:ext uri="{FF2B5EF4-FFF2-40B4-BE49-F238E27FC236}">
                <a16:creationId xmlns:a16="http://schemas.microsoft.com/office/drawing/2014/main" id="{DCAAF22F-A351-4C7A-9136-305E86E43FDB}"/>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75" name="Line 5528">
            <a:extLst>
              <a:ext uri="{FF2B5EF4-FFF2-40B4-BE49-F238E27FC236}">
                <a16:creationId xmlns:a16="http://schemas.microsoft.com/office/drawing/2014/main" id="{DCCF58FB-DF42-4146-900A-DD43E86CF23C}"/>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76" name="Rectangle 5529">
            <a:extLst>
              <a:ext uri="{FF2B5EF4-FFF2-40B4-BE49-F238E27FC236}">
                <a16:creationId xmlns:a16="http://schemas.microsoft.com/office/drawing/2014/main" id="{2CE169D5-0761-427A-A288-9E9AC8926382}"/>
              </a:ext>
            </a:extLst>
          </p:cNvPr>
          <p:cNvSpPr>
            <a:spLocks noChangeArrowheads="1"/>
          </p:cNvSpPr>
          <p:nvPr/>
        </p:nvSpPr>
        <p:spPr bwMode="auto">
          <a:xfrm>
            <a:off x="1900238" y="1701800"/>
            <a:ext cx="615950" cy="414338"/>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5777" name="Group 5532">
            <a:extLst>
              <a:ext uri="{FF2B5EF4-FFF2-40B4-BE49-F238E27FC236}">
                <a16:creationId xmlns:a16="http://schemas.microsoft.com/office/drawing/2014/main" id="{E815025B-7B78-486C-9871-BACFB4463DD8}"/>
              </a:ext>
            </a:extLst>
          </p:cNvPr>
          <p:cNvGrpSpPr>
            <a:grpSpLocks/>
          </p:cNvGrpSpPr>
          <p:nvPr/>
        </p:nvGrpSpPr>
        <p:grpSpPr bwMode="auto">
          <a:xfrm>
            <a:off x="2552700" y="1701800"/>
            <a:ext cx="615950" cy="414338"/>
            <a:chOff x="1608" y="1240"/>
            <a:chExt cx="388" cy="261"/>
          </a:xfrm>
        </p:grpSpPr>
        <p:sp>
          <p:nvSpPr>
            <p:cNvPr id="7028" name="Rectangle 5530">
              <a:extLst>
                <a:ext uri="{FF2B5EF4-FFF2-40B4-BE49-F238E27FC236}">
                  <a16:creationId xmlns:a16="http://schemas.microsoft.com/office/drawing/2014/main" id="{8C801070-F15E-4BA8-B72F-4ED59BBE3031}"/>
                </a:ext>
              </a:extLst>
            </p:cNvPr>
            <p:cNvSpPr>
              <a:spLocks noChangeArrowheads="1"/>
            </p:cNvSpPr>
            <p:nvPr/>
          </p:nvSpPr>
          <p:spPr bwMode="auto">
            <a:xfrm>
              <a:off x="1608" y="1240"/>
              <a:ext cx="388"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029" name="Rectangle 5531">
              <a:extLst>
                <a:ext uri="{FF2B5EF4-FFF2-40B4-BE49-F238E27FC236}">
                  <a16:creationId xmlns:a16="http://schemas.microsoft.com/office/drawing/2014/main" id="{A42292D8-364A-4B0C-A9B2-29CFE235C1A0}"/>
                </a:ext>
              </a:extLst>
            </p:cNvPr>
            <p:cNvSpPr>
              <a:spLocks noChangeArrowheads="1"/>
            </p:cNvSpPr>
            <p:nvPr/>
          </p:nvSpPr>
          <p:spPr bwMode="auto">
            <a:xfrm>
              <a:off x="1608" y="1240"/>
              <a:ext cx="388"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5778" name="Group 5535">
            <a:extLst>
              <a:ext uri="{FF2B5EF4-FFF2-40B4-BE49-F238E27FC236}">
                <a16:creationId xmlns:a16="http://schemas.microsoft.com/office/drawing/2014/main" id="{DA418497-95A4-4D8D-8677-849F847D6A7C}"/>
              </a:ext>
            </a:extLst>
          </p:cNvPr>
          <p:cNvGrpSpPr>
            <a:grpSpLocks/>
          </p:cNvGrpSpPr>
          <p:nvPr/>
        </p:nvGrpSpPr>
        <p:grpSpPr bwMode="auto">
          <a:xfrm>
            <a:off x="2859088" y="1754188"/>
            <a:ext cx="6350" cy="150812"/>
            <a:chOff x="1801" y="1273"/>
            <a:chExt cx="4" cy="95"/>
          </a:xfrm>
        </p:grpSpPr>
        <p:sp>
          <p:nvSpPr>
            <p:cNvPr id="7026" name="Freeform 5533">
              <a:extLst>
                <a:ext uri="{FF2B5EF4-FFF2-40B4-BE49-F238E27FC236}">
                  <a16:creationId xmlns:a16="http://schemas.microsoft.com/office/drawing/2014/main" id="{450FED21-1BD8-4CE7-A741-BB41380EC181}"/>
                </a:ext>
              </a:extLst>
            </p:cNvPr>
            <p:cNvSpPr>
              <a:spLocks/>
            </p:cNvSpPr>
            <p:nvPr/>
          </p:nvSpPr>
          <p:spPr bwMode="auto">
            <a:xfrm>
              <a:off x="1801" y="1273"/>
              <a:ext cx="4" cy="95"/>
            </a:xfrm>
            <a:custGeom>
              <a:avLst/>
              <a:gdLst>
                <a:gd name="T0" fmla="*/ 4 w 28"/>
                <a:gd name="T1" fmla="*/ 2 h 617"/>
                <a:gd name="T2" fmla="*/ 0 w 28"/>
                <a:gd name="T3" fmla="*/ 2 h 617"/>
                <a:gd name="T4" fmla="*/ 0 w 28"/>
                <a:gd name="T5" fmla="*/ 2 h 617"/>
                <a:gd name="T6" fmla="*/ 0 w 28"/>
                <a:gd name="T7" fmla="*/ 95 h 617"/>
                <a:gd name="T8" fmla="*/ 4 w 28"/>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 h="617">
                  <a:moveTo>
                    <a:pt x="28" y="16"/>
                  </a:moveTo>
                  <a:cubicBezTo>
                    <a:pt x="28" y="16"/>
                    <a:pt x="14" y="16"/>
                    <a:pt x="0" y="16"/>
                  </a:cubicBezTo>
                  <a:cubicBezTo>
                    <a:pt x="0" y="0"/>
                    <a:pt x="0" y="16"/>
                    <a:pt x="0" y="16"/>
                  </a:cubicBezTo>
                  <a:lnTo>
                    <a:pt x="0" y="617"/>
                  </a:lnTo>
                  <a:lnTo>
                    <a:pt x="28" y="16"/>
                  </a:lnTo>
                  <a:close/>
                </a:path>
              </a:pathLst>
            </a:custGeom>
            <a:solidFill>
              <a:srgbClr val="808080"/>
            </a:solidFill>
            <a:ln w="0">
              <a:solidFill>
                <a:srgbClr val="000000"/>
              </a:solidFill>
              <a:prstDash val="solid"/>
              <a:round/>
              <a:headEnd/>
              <a:tailEnd/>
            </a:ln>
          </p:spPr>
          <p:txBody>
            <a:bodyPr/>
            <a:lstStyle/>
            <a:p>
              <a:endParaRPr lang="en-GB"/>
            </a:p>
          </p:txBody>
        </p:sp>
        <p:sp>
          <p:nvSpPr>
            <p:cNvPr id="7027" name="Freeform 5534">
              <a:extLst>
                <a:ext uri="{FF2B5EF4-FFF2-40B4-BE49-F238E27FC236}">
                  <a16:creationId xmlns:a16="http://schemas.microsoft.com/office/drawing/2014/main" id="{C871BE22-6AEE-49CC-B6CD-743EDF779A65}"/>
                </a:ext>
              </a:extLst>
            </p:cNvPr>
            <p:cNvSpPr>
              <a:spLocks/>
            </p:cNvSpPr>
            <p:nvPr/>
          </p:nvSpPr>
          <p:spPr bwMode="auto">
            <a:xfrm>
              <a:off x="1801" y="1273"/>
              <a:ext cx="4" cy="95"/>
            </a:xfrm>
            <a:custGeom>
              <a:avLst/>
              <a:gdLst>
                <a:gd name="T0" fmla="*/ 4 w 28"/>
                <a:gd name="T1" fmla="*/ 2 h 617"/>
                <a:gd name="T2" fmla="*/ 0 w 28"/>
                <a:gd name="T3" fmla="*/ 2 h 617"/>
                <a:gd name="T4" fmla="*/ 0 w 28"/>
                <a:gd name="T5" fmla="*/ 2 h 617"/>
                <a:gd name="T6" fmla="*/ 0 w 28"/>
                <a:gd name="T7" fmla="*/ 95 h 617"/>
                <a:gd name="T8" fmla="*/ 4 w 28"/>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 h="617">
                  <a:moveTo>
                    <a:pt x="28" y="16"/>
                  </a:moveTo>
                  <a:cubicBezTo>
                    <a:pt x="28" y="16"/>
                    <a:pt x="14" y="16"/>
                    <a:pt x="0" y="16"/>
                  </a:cubicBezTo>
                  <a:cubicBezTo>
                    <a:pt x="0" y="0"/>
                    <a:pt x="0" y="16"/>
                    <a:pt x="0" y="16"/>
                  </a:cubicBezTo>
                  <a:lnTo>
                    <a:pt x="0" y="617"/>
                  </a:lnTo>
                  <a:lnTo>
                    <a:pt x="28" y="16"/>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779" name="Group 5538">
            <a:extLst>
              <a:ext uri="{FF2B5EF4-FFF2-40B4-BE49-F238E27FC236}">
                <a16:creationId xmlns:a16="http://schemas.microsoft.com/office/drawing/2014/main" id="{5DF37497-BAA5-4157-BE8C-591CA9278815}"/>
              </a:ext>
            </a:extLst>
          </p:cNvPr>
          <p:cNvGrpSpPr>
            <a:grpSpLocks/>
          </p:cNvGrpSpPr>
          <p:nvPr/>
        </p:nvGrpSpPr>
        <p:grpSpPr bwMode="auto">
          <a:xfrm>
            <a:off x="2859088" y="1757363"/>
            <a:ext cx="71437" cy="147637"/>
            <a:chOff x="1801" y="1275"/>
            <a:chExt cx="45" cy="93"/>
          </a:xfrm>
        </p:grpSpPr>
        <p:sp>
          <p:nvSpPr>
            <p:cNvPr id="7024" name="Freeform 5536">
              <a:extLst>
                <a:ext uri="{FF2B5EF4-FFF2-40B4-BE49-F238E27FC236}">
                  <a16:creationId xmlns:a16="http://schemas.microsoft.com/office/drawing/2014/main" id="{3F79A12A-64C9-4C82-AFC9-EEF2FBA914AE}"/>
                </a:ext>
              </a:extLst>
            </p:cNvPr>
            <p:cNvSpPr>
              <a:spLocks/>
            </p:cNvSpPr>
            <p:nvPr/>
          </p:nvSpPr>
          <p:spPr bwMode="auto">
            <a:xfrm>
              <a:off x="1801" y="1275"/>
              <a:ext cx="45" cy="93"/>
            </a:xfrm>
            <a:custGeom>
              <a:avLst/>
              <a:gdLst>
                <a:gd name="T0" fmla="*/ 45 w 295"/>
                <a:gd name="T1" fmla="*/ 9 h 600"/>
                <a:gd name="T2" fmla="*/ 5 w 295"/>
                <a:gd name="T3" fmla="*/ 0 h 600"/>
                <a:gd name="T4" fmla="*/ 0 w 295"/>
                <a:gd name="T5" fmla="*/ 93 h 600"/>
                <a:gd name="T6" fmla="*/ 45 w 295"/>
                <a:gd name="T7" fmla="*/ 9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5" h="600">
                  <a:moveTo>
                    <a:pt x="295" y="61"/>
                  </a:moveTo>
                  <a:cubicBezTo>
                    <a:pt x="217" y="31"/>
                    <a:pt x="124" y="0"/>
                    <a:pt x="31" y="0"/>
                  </a:cubicBezTo>
                  <a:lnTo>
                    <a:pt x="0" y="600"/>
                  </a:lnTo>
                  <a:lnTo>
                    <a:pt x="295" y="61"/>
                  </a:lnTo>
                  <a:close/>
                </a:path>
              </a:pathLst>
            </a:custGeom>
            <a:solidFill>
              <a:srgbClr val="C0C0C0"/>
            </a:solidFill>
            <a:ln w="0">
              <a:solidFill>
                <a:srgbClr val="000000"/>
              </a:solidFill>
              <a:prstDash val="solid"/>
              <a:round/>
              <a:headEnd/>
              <a:tailEnd/>
            </a:ln>
          </p:spPr>
          <p:txBody>
            <a:bodyPr/>
            <a:lstStyle/>
            <a:p>
              <a:endParaRPr lang="en-GB"/>
            </a:p>
          </p:txBody>
        </p:sp>
        <p:sp>
          <p:nvSpPr>
            <p:cNvPr id="7025" name="Freeform 5537">
              <a:extLst>
                <a:ext uri="{FF2B5EF4-FFF2-40B4-BE49-F238E27FC236}">
                  <a16:creationId xmlns:a16="http://schemas.microsoft.com/office/drawing/2014/main" id="{CF922FEF-F2AB-4FE0-9F99-6F4BD9901147}"/>
                </a:ext>
              </a:extLst>
            </p:cNvPr>
            <p:cNvSpPr>
              <a:spLocks/>
            </p:cNvSpPr>
            <p:nvPr/>
          </p:nvSpPr>
          <p:spPr bwMode="auto">
            <a:xfrm>
              <a:off x="1801" y="1275"/>
              <a:ext cx="45" cy="93"/>
            </a:xfrm>
            <a:custGeom>
              <a:avLst/>
              <a:gdLst>
                <a:gd name="T0" fmla="*/ 45 w 295"/>
                <a:gd name="T1" fmla="*/ 9 h 600"/>
                <a:gd name="T2" fmla="*/ 5 w 295"/>
                <a:gd name="T3" fmla="*/ 0 h 600"/>
                <a:gd name="T4" fmla="*/ 0 w 295"/>
                <a:gd name="T5" fmla="*/ 93 h 600"/>
                <a:gd name="T6" fmla="*/ 45 w 295"/>
                <a:gd name="T7" fmla="*/ 9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5" h="600">
                  <a:moveTo>
                    <a:pt x="295" y="61"/>
                  </a:moveTo>
                  <a:cubicBezTo>
                    <a:pt x="217" y="31"/>
                    <a:pt x="124" y="0"/>
                    <a:pt x="31" y="0"/>
                  </a:cubicBezTo>
                  <a:lnTo>
                    <a:pt x="0" y="600"/>
                  </a:lnTo>
                  <a:lnTo>
                    <a:pt x="295" y="61"/>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780" name="Group 5541">
            <a:extLst>
              <a:ext uri="{FF2B5EF4-FFF2-40B4-BE49-F238E27FC236}">
                <a16:creationId xmlns:a16="http://schemas.microsoft.com/office/drawing/2014/main" id="{30A7C2C9-1B55-4C49-92FC-8F719F2CF7C0}"/>
              </a:ext>
            </a:extLst>
          </p:cNvPr>
          <p:cNvGrpSpPr>
            <a:grpSpLocks/>
          </p:cNvGrpSpPr>
          <p:nvPr/>
        </p:nvGrpSpPr>
        <p:grpSpPr bwMode="auto">
          <a:xfrm>
            <a:off x="2859088" y="1773238"/>
            <a:ext cx="106362" cy="131762"/>
            <a:chOff x="1801" y="1285"/>
            <a:chExt cx="67" cy="83"/>
          </a:xfrm>
        </p:grpSpPr>
        <p:sp>
          <p:nvSpPr>
            <p:cNvPr id="7022" name="Freeform 5539">
              <a:extLst>
                <a:ext uri="{FF2B5EF4-FFF2-40B4-BE49-F238E27FC236}">
                  <a16:creationId xmlns:a16="http://schemas.microsoft.com/office/drawing/2014/main" id="{5FAB5083-3A36-4BE7-8B64-104ACD09D2DC}"/>
                </a:ext>
              </a:extLst>
            </p:cNvPr>
            <p:cNvSpPr>
              <a:spLocks/>
            </p:cNvSpPr>
            <p:nvPr/>
          </p:nvSpPr>
          <p:spPr bwMode="auto">
            <a:xfrm>
              <a:off x="1801" y="1285"/>
              <a:ext cx="67" cy="83"/>
            </a:xfrm>
            <a:custGeom>
              <a:avLst/>
              <a:gdLst>
                <a:gd name="T0" fmla="*/ 67 w 434"/>
                <a:gd name="T1" fmla="*/ 19 h 539"/>
                <a:gd name="T2" fmla="*/ 46 w 434"/>
                <a:gd name="T3" fmla="*/ 0 h 539"/>
                <a:gd name="T4" fmla="*/ 0 w 434"/>
                <a:gd name="T5" fmla="*/ 83 h 539"/>
                <a:gd name="T6" fmla="*/ 67 w 434"/>
                <a:gd name="T7" fmla="*/ 19 h 53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34" h="539">
                  <a:moveTo>
                    <a:pt x="434" y="123"/>
                  </a:moveTo>
                  <a:cubicBezTo>
                    <a:pt x="403" y="77"/>
                    <a:pt x="341" y="31"/>
                    <a:pt x="295" y="0"/>
                  </a:cubicBezTo>
                  <a:lnTo>
                    <a:pt x="0" y="539"/>
                  </a:lnTo>
                  <a:lnTo>
                    <a:pt x="434" y="123"/>
                  </a:lnTo>
                  <a:close/>
                </a:path>
              </a:pathLst>
            </a:custGeom>
            <a:solidFill>
              <a:srgbClr val="000000"/>
            </a:solidFill>
            <a:ln w="0">
              <a:solidFill>
                <a:srgbClr val="000000"/>
              </a:solidFill>
              <a:prstDash val="solid"/>
              <a:round/>
              <a:headEnd/>
              <a:tailEnd/>
            </a:ln>
          </p:spPr>
          <p:txBody>
            <a:bodyPr/>
            <a:lstStyle/>
            <a:p>
              <a:endParaRPr lang="en-GB"/>
            </a:p>
          </p:txBody>
        </p:sp>
        <p:sp>
          <p:nvSpPr>
            <p:cNvPr id="7023" name="Freeform 5540">
              <a:extLst>
                <a:ext uri="{FF2B5EF4-FFF2-40B4-BE49-F238E27FC236}">
                  <a16:creationId xmlns:a16="http://schemas.microsoft.com/office/drawing/2014/main" id="{DF25D7FD-090A-4098-83CC-0A54D6C3F1CC}"/>
                </a:ext>
              </a:extLst>
            </p:cNvPr>
            <p:cNvSpPr>
              <a:spLocks/>
            </p:cNvSpPr>
            <p:nvPr/>
          </p:nvSpPr>
          <p:spPr bwMode="auto">
            <a:xfrm>
              <a:off x="1801" y="1285"/>
              <a:ext cx="67" cy="83"/>
            </a:xfrm>
            <a:custGeom>
              <a:avLst/>
              <a:gdLst>
                <a:gd name="T0" fmla="*/ 67 w 434"/>
                <a:gd name="T1" fmla="*/ 19 h 539"/>
                <a:gd name="T2" fmla="*/ 46 w 434"/>
                <a:gd name="T3" fmla="*/ 0 h 539"/>
                <a:gd name="T4" fmla="*/ 0 w 434"/>
                <a:gd name="T5" fmla="*/ 83 h 539"/>
                <a:gd name="T6" fmla="*/ 67 w 434"/>
                <a:gd name="T7" fmla="*/ 19 h 53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34" h="539">
                  <a:moveTo>
                    <a:pt x="434" y="123"/>
                  </a:moveTo>
                  <a:cubicBezTo>
                    <a:pt x="403" y="77"/>
                    <a:pt x="341" y="31"/>
                    <a:pt x="295" y="0"/>
                  </a:cubicBezTo>
                  <a:lnTo>
                    <a:pt x="0" y="539"/>
                  </a:lnTo>
                  <a:lnTo>
                    <a:pt x="434" y="123"/>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781" name="Group 5544">
            <a:extLst>
              <a:ext uri="{FF2B5EF4-FFF2-40B4-BE49-F238E27FC236}">
                <a16:creationId xmlns:a16="http://schemas.microsoft.com/office/drawing/2014/main" id="{24D64797-C49F-4DC4-AAD1-ECCBF5072BB5}"/>
              </a:ext>
            </a:extLst>
          </p:cNvPr>
          <p:cNvGrpSpPr>
            <a:grpSpLocks/>
          </p:cNvGrpSpPr>
          <p:nvPr/>
        </p:nvGrpSpPr>
        <p:grpSpPr bwMode="auto">
          <a:xfrm>
            <a:off x="2713038" y="1757363"/>
            <a:ext cx="296862" cy="298450"/>
            <a:chOff x="1709" y="1275"/>
            <a:chExt cx="187" cy="188"/>
          </a:xfrm>
        </p:grpSpPr>
        <p:sp>
          <p:nvSpPr>
            <p:cNvPr id="7020" name="Freeform 5542">
              <a:extLst>
                <a:ext uri="{FF2B5EF4-FFF2-40B4-BE49-F238E27FC236}">
                  <a16:creationId xmlns:a16="http://schemas.microsoft.com/office/drawing/2014/main" id="{D02E8E0F-329C-48B4-9FA9-F7091F9324A7}"/>
                </a:ext>
              </a:extLst>
            </p:cNvPr>
            <p:cNvSpPr>
              <a:spLocks/>
            </p:cNvSpPr>
            <p:nvPr/>
          </p:nvSpPr>
          <p:spPr bwMode="auto">
            <a:xfrm>
              <a:off x="1709" y="1275"/>
              <a:ext cx="187" cy="188"/>
            </a:xfrm>
            <a:custGeom>
              <a:avLst/>
              <a:gdLst>
                <a:gd name="T0" fmla="*/ 92 w 1217"/>
                <a:gd name="T1" fmla="*/ 0 h 1217"/>
                <a:gd name="T2" fmla="*/ 0 w 1217"/>
                <a:gd name="T3" fmla="*/ 93 h 1217"/>
                <a:gd name="T4" fmla="*/ 92 w 1217"/>
                <a:gd name="T5" fmla="*/ 188 h 1217"/>
                <a:gd name="T6" fmla="*/ 187 w 1217"/>
                <a:gd name="T7" fmla="*/ 93 h 1217"/>
                <a:gd name="T8" fmla="*/ 159 w 1217"/>
                <a:gd name="T9" fmla="*/ 29 h 1217"/>
                <a:gd name="T10" fmla="*/ 92 w 1217"/>
                <a:gd name="T11" fmla="*/ 93 h 1217"/>
                <a:gd name="T12" fmla="*/ 92 w 1217"/>
                <a:gd name="T13" fmla="*/ 0 h 12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17">
                  <a:moveTo>
                    <a:pt x="601" y="0"/>
                  </a:moveTo>
                  <a:cubicBezTo>
                    <a:pt x="262" y="0"/>
                    <a:pt x="0" y="262"/>
                    <a:pt x="0" y="601"/>
                  </a:cubicBezTo>
                  <a:cubicBezTo>
                    <a:pt x="0" y="939"/>
                    <a:pt x="262" y="1217"/>
                    <a:pt x="601" y="1217"/>
                  </a:cubicBezTo>
                  <a:cubicBezTo>
                    <a:pt x="940" y="1217"/>
                    <a:pt x="1217" y="939"/>
                    <a:pt x="1217" y="601"/>
                  </a:cubicBezTo>
                  <a:cubicBezTo>
                    <a:pt x="1202" y="447"/>
                    <a:pt x="1156" y="293"/>
                    <a:pt x="1032" y="185"/>
                  </a:cubicBezTo>
                  <a:lnTo>
                    <a:pt x="601" y="601"/>
                  </a:lnTo>
                  <a:lnTo>
                    <a:pt x="601" y="0"/>
                  </a:lnTo>
                  <a:close/>
                </a:path>
              </a:pathLst>
            </a:custGeom>
            <a:solidFill>
              <a:srgbClr val="FFFFFF"/>
            </a:solidFill>
            <a:ln w="0">
              <a:solidFill>
                <a:srgbClr val="000000"/>
              </a:solidFill>
              <a:prstDash val="solid"/>
              <a:round/>
              <a:headEnd/>
              <a:tailEnd/>
            </a:ln>
          </p:spPr>
          <p:txBody>
            <a:bodyPr/>
            <a:lstStyle/>
            <a:p>
              <a:endParaRPr lang="en-GB"/>
            </a:p>
          </p:txBody>
        </p:sp>
        <p:sp>
          <p:nvSpPr>
            <p:cNvPr id="7021" name="Freeform 5543">
              <a:extLst>
                <a:ext uri="{FF2B5EF4-FFF2-40B4-BE49-F238E27FC236}">
                  <a16:creationId xmlns:a16="http://schemas.microsoft.com/office/drawing/2014/main" id="{4F54E527-7806-477A-A0E6-937D0874B9B8}"/>
                </a:ext>
              </a:extLst>
            </p:cNvPr>
            <p:cNvSpPr>
              <a:spLocks/>
            </p:cNvSpPr>
            <p:nvPr/>
          </p:nvSpPr>
          <p:spPr bwMode="auto">
            <a:xfrm>
              <a:off x="1709" y="1275"/>
              <a:ext cx="187" cy="188"/>
            </a:xfrm>
            <a:custGeom>
              <a:avLst/>
              <a:gdLst>
                <a:gd name="T0" fmla="*/ 92 w 1217"/>
                <a:gd name="T1" fmla="*/ 0 h 1217"/>
                <a:gd name="T2" fmla="*/ 0 w 1217"/>
                <a:gd name="T3" fmla="*/ 93 h 1217"/>
                <a:gd name="T4" fmla="*/ 92 w 1217"/>
                <a:gd name="T5" fmla="*/ 188 h 1217"/>
                <a:gd name="T6" fmla="*/ 187 w 1217"/>
                <a:gd name="T7" fmla="*/ 93 h 1217"/>
                <a:gd name="T8" fmla="*/ 159 w 1217"/>
                <a:gd name="T9" fmla="*/ 29 h 1217"/>
                <a:gd name="T10" fmla="*/ 92 w 1217"/>
                <a:gd name="T11" fmla="*/ 93 h 1217"/>
                <a:gd name="T12" fmla="*/ 92 w 1217"/>
                <a:gd name="T13" fmla="*/ 0 h 12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17">
                  <a:moveTo>
                    <a:pt x="601" y="0"/>
                  </a:moveTo>
                  <a:cubicBezTo>
                    <a:pt x="262" y="0"/>
                    <a:pt x="0" y="262"/>
                    <a:pt x="0" y="601"/>
                  </a:cubicBezTo>
                  <a:cubicBezTo>
                    <a:pt x="0" y="939"/>
                    <a:pt x="262" y="1217"/>
                    <a:pt x="601" y="1217"/>
                  </a:cubicBezTo>
                  <a:cubicBezTo>
                    <a:pt x="940" y="1217"/>
                    <a:pt x="1217" y="939"/>
                    <a:pt x="1217" y="601"/>
                  </a:cubicBezTo>
                  <a:cubicBezTo>
                    <a:pt x="1202" y="447"/>
                    <a:pt x="1156" y="293"/>
                    <a:pt x="1032" y="185"/>
                  </a:cubicBezTo>
                  <a:lnTo>
                    <a:pt x="601" y="601"/>
                  </a:lnTo>
                  <a:lnTo>
                    <a:pt x="601"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5782" name="Line 5545">
            <a:extLst>
              <a:ext uri="{FF2B5EF4-FFF2-40B4-BE49-F238E27FC236}">
                <a16:creationId xmlns:a16="http://schemas.microsoft.com/office/drawing/2014/main" id="{322EB269-97BB-426B-8CB3-A3B2D191D49B}"/>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83" name="Line 5546">
            <a:extLst>
              <a:ext uri="{FF2B5EF4-FFF2-40B4-BE49-F238E27FC236}">
                <a16:creationId xmlns:a16="http://schemas.microsoft.com/office/drawing/2014/main" id="{42B7AAA0-1958-4386-A054-A21DC7F07A8D}"/>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84" name="Line 5547">
            <a:extLst>
              <a:ext uri="{FF2B5EF4-FFF2-40B4-BE49-F238E27FC236}">
                <a16:creationId xmlns:a16="http://schemas.microsoft.com/office/drawing/2014/main" id="{60CD1A17-2C16-429B-9FC6-F88D57DE6B03}"/>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85" name="Line 5548">
            <a:extLst>
              <a:ext uri="{FF2B5EF4-FFF2-40B4-BE49-F238E27FC236}">
                <a16:creationId xmlns:a16="http://schemas.microsoft.com/office/drawing/2014/main" id="{DC9E0D1E-7B81-46A4-9A45-90A286D3D7EA}"/>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86" name="Line 5549">
            <a:extLst>
              <a:ext uri="{FF2B5EF4-FFF2-40B4-BE49-F238E27FC236}">
                <a16:creationId xmlns:a16="http://schemas.microsoft.com/office/drawing/2014/main" id="{25ADC0D1-53B3-4E04-BC98-0C3A6B182B88}"/>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87" name="Line 5550">
            <a:extLst>
              <a:ext uri="{FF2B5EF4-FFF2-40B4-BE49-F238E27FC236}">
                <a16:creationId xmlns:a16="http://schemas.microsoft.com/office/drawing/2014/main" id="{ABCE5F2B-6153-44C6-BDDB-0D667C0B87FD}"/>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88" name="Line 5551">
            <a:extLst>
              <a:ext uri="{FF2B5EF4-FFF2-40B4-BE49-F238E27FC236}">
                <a16:creationId xmlns:a16="http://schemas.microsoft.com/office/drawing/2014/main" id="{CB63B39F-6C18-4E46-97A5-129953E73A98}"/>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89" name="Line 5552">
            <a:extLst>
              <a:ext uri="{FF2B5EF4-FFF2-40B4-BE49-F238E27FC236}">
                <a16:creationId xmlns:a16="http://schemas.microsoft.com/office/drawing/2014/main" id="{3C474B83-176E-43F0-B73F-2ECE8929CB8A}"/>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90" name="Line 5553">
            <a:extLst>
              <a:ext uri="{FF2B5EF4-FFF2-40B4-BE49-F238E27FC236}">
                <a16:creationId xmlns:a16="http://schemas.microsoft.com/office/drawing/2014/main" id="{E09A92C5-84E4-48AD-9264-B20B57B5BB12}"/>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91" name="Line 5554">
            <a:extLst>
              <a:ext uri="{FF2B5EF4-FFF2-40B4-BE49-F238E27FC236}">
                <a16:creationId xmlns:a16="http://schemas.microsoft.com/office/drawing/2014/main" id="{0F123E9B-EB26-4C92-B5DC-3286EDDCF9DC}"/>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92" name="Line 5555">
            <a:extLst>
              <a:ext uri="{FF2B5EF4-FFF2-40B4-BE49-F238E27FC236}">
                <a16:creationId xmlns:a16="http://schemas.microsoft.com/office/drawing/2014/main" id="{0AF6172D-6AB3-4F34-815B-7E17E898528D}"/>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93" name="Line 5556">
            <a:extLst>
              <a:ext uri="{FF2B5EF4-FFF2-40B4-BE49-F238E27FC236}">
                <a16:creationId xmlns:a16="http://schemas.microsoft.com/office/drawing/2014/main" id="{EDEF7838-AA32-4E7D-802A-80495ED37F35}"/>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94" name="Line 5557">
            <a:extLst>
              <a:ext uri="{FF2B5EF4-FFF2-40B4-BE49-F238E27FC236}">
                <a16:creationId xmlns:a16="http://schemas.microsoft.com/office/drawing/2014/main" id="{F471BFF3-2ADC-4043-8DFE-3CC98F9C406B}"/>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95" name="Line 5558">
            <a:extLst>
              <a:ext uri="{FF2B5EF4-FFF2-40B4-BE49-F238E27FC236}">
                <a16:creationId xmlns:a16="http://schemas.microsoft.com/office/drawing/2014/main" id="{75D49D39-89E3-4913-8A0A-83DC26765C16}"/>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96" name="Line 5559">
            <a:extLst>
              <a:ext uri="{FF2B5EF4-FFF2-40B4-BE49-F238E27FC236}">
                <a16:creationId xmlns:a16="http://schemas.microsoft.com/office/drawing/2014/main" id="{B7F054D7-4212-4B89-B4C3-6DF697880E85}"/>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97" name="Line 5560">
            <a:extLst>
              <a:ext uri="{FF2B5EF4-FFF2-40B4-BE49-F238E27FC236}">
                <a16:creationId xmlns:a16="http://schemas.microsoft.com/office/drawing/2014/main" id="{29EB84F4-9FAC-470E-B5AB-3F4CF18F9F8D}"/>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98" name="Line 5561">
            <a:extLst>
              <a:ext uri="{FF2B5EF4-FFF2-40B4-BE49-F238E27FC236}">
                <a16:creationId xmlns:a16="http://schemas.microsoft.com/office/drawing/2014/main" id="{EF4252DA-64BD-49E3-ACD7-AB6E4F8AE574}"/>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99" name="Line 5562">
            <a:extLst>
              <a:ext uri="{FF2B5EF4-FFF2-40B4-BE49-F238E27FC236}">
                <a16:creationId xmlns:a16="http://schemas.microsoft.com/office/drawing/2014/main" id="{A58F3DA1-006B-4EC3-9E80-FA1715AD7F80}"/>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00" name="Line 5563">
            <a:extLst>
              <a:ext uri="{FF2B5EF4-FFF2-40B4-BE49-F238E27FC236}">
                <a16:creationId xmlns:a16="http://schemas.microsoft.com/office/drawing/2014/main" id="{6A9F3FFB-DB8A-4915-8B96-8139F1476872}"/>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01" name="Line 5564">
            <a:extLst>
              <a:ext uri="{FF2B5EF4-FFF2-40B4-BE49-F238E27FC236}">
                <a16:creationId xmlns:a16="http://schemas.microsoft.com/office/drawing/2014/main" id="{8A50E312-F381-4FC5-B532-7BEC7AB52B46}"/>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02" name="Line 5565">
            <a:extLst>
              <a:ext uri="{FF2B5EF4-FFF2-40B4-BE49-F238E27FC236}">
                <a16:creationId xmlns:a16="http://schemas.microsoft.com/office/drawing/2014/main" id="{823C88E8-7E87-4558-88F4-3F14BCE26A85}"/>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03" name="Line 5566">
            <a:extLst>
              <a:ext uri="{FF2B5EF4-FFF2-40B4-BE49-F238E27FC236}">
                <a16:creationId xmlns:a16="http://schemas.microsoft.com/office/drawing/2014/main" id="{C3832866-5C63-4938-8E38-A66978E420D7}"/>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04" name="Line 5567">
            <a:extLst>
              <a:ext uri="{FF2B5EF4-FFF2-40B4-BE49-F238E27FC236}">
                <a16:creationId xmlns:a16="http://schemas.microsoft.com/office/drawing/2014/main" id="{E32AF47F-A804-4551-8805-2D2297ACB228}"/>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05" name="Line 5568">
            <a:extLst>
              <a:ext uri="{FF2B5EF4-FFF2-40B4-BE49-F238E27FC236}">
                <a16:creationId xmlns:a16="http://schemas.microsoft.com/office/drawing/2014/main" id="{DE775794-C436-4EAD-B407-C47417A60864}"/>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06" name="Line 5569">
            <a:extLst>
              <a:ext uri="{FF2B5EF4-FFF2-40B4-BE49-F238E27FC236}">
                <a16:creationId xmlns:a16="http://schemas.microsoft.com/office/drawing/2014/main" id="{858B9215-3E3F-4563-B034-810BF297295F}"/>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07" name="Line 5570">
            <a:extLst>
              <a:ext uri="{FF2B5EF4-FFF2-40B4-BE49-F238E27FC236}">
                <a16:creationId xmlns:a16="http://schemas.microsoft.com/office/drawing/2014/main" id="{FE2FE6A5-AE9E-4BCD-AD51-7395CD085EE0}"/>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08" name="Line 5571">
            <a:extLst>
              <a:ext uri="{FF2B5EF4-FFF2-40B4-BE49-F238E27FC236}">
                <a16:creationId xmlns:a16="http://schemas.microsoft.com/office/drawing/2014/main" id="{E6932E1E-372E-4486-AD48-9E0CD50E14DF}"/>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09" name="Line 5572">
            <a:extLst>
              <a:ext uri="{FF2B5EF4-FFF2-40B4-BE49-F238E27FC236}">
                <a16:creationId xmlns:a16="http://schemas.microsoft.com/office/drawing/2014/main" id="{6E6F3F7B-C0B2-4D16-93D5-2E4F29E81DFE}"/>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10" name="Line 5573">
            <a:extLst>
              <a:ext uri="{FF2B5EF4-FFF2-40B4-BE49-F238E27FC236}">
                <a16:creationId xmlns:a16="http://schemas.microsoft.com/office/drawing/2014/main" id="{6330D4AA-1267-4EF0-ACF4-B2FA30A086C6}"/>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11" name="Line 5574">
            <a:extLst>
              <a:ext uri="{FF2B5EF4-FFF2-40B4-BE49-F238E27FC236}">
                <a16:creationId xmlns:a16="http://schemas.microsoft.com/office/drawing/2014/main" id="{453661F1-3734-4EE5-94F6-85FC9FFDB65E}"/>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12" name="Line 5575">
            <a:extLst>
              <a:ext uri="{FF2B5EF4-FFF2-40B4-BE49-F238E27FC236}">
                <a16:creationId xmlns:a16="http://schemas.microsoft.com/office/drawing/2014/main" id="{E75B552F-44BA-426F-A093-661C4AFDC845}"/>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13" name="Line 5576">
            <a:extLst>
              <a:ext uri="{FF2B5EF4-FFF2-40B4-BE49-F238E27FC236}">
                <a16:creationId xmlns:a16="http://schemas.microsoft.com/office/drawing/2014/main" id="{1D2E8254-6D4E-4685-9099-6EF0C5EAE076}"/>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14" name="Line 5577">
            <a:extLst>
              <a:ext uri="{FF2B5EF4-FFF2-40B4-BE49-F238E27FC236}">
                <a16:creationId xmlns:a16="http://schemas.microsoft.com/office/drawing/2014/main" id="{856B6AC2-9A51-43D9-856C-484AD5B704B7}"/>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15" name="Line 5578">
            <a:extLst>
              <a:ext uri="{FF2B5EF4-FFF2-40B4-BE49-F238E27FC236}">
                <a16:creationId xmlns:a16="http://schemas.microsoft.com/office/drawing/2014/main" id="{DD09A338-25AF-4939-AE4A-B241A663B31A}"/>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16" name="Rectangle 5579">
            <a:extLst>
              <a:ext uri="{FF2B5EF4-FFF2-40B4-BE49-F238E27FC236}">
                <a16:creationId xmlns:a16="http://schemas.microsoft.com/office/drawing/2014/main" id="{B4378999-A12F-49AA-B5C9-DADE2F4E98CC}"/>
              </a:ext>
            </a:extLst>
          </p:cNvPr>
          <p:cNvSpPr>
            <a:spLocks noChangeArrowheads="1"/>
          </p:cNvSpPr>
          <p:nvPr/>
        </p:nvSpPr>
        <p:spPr bwMode="auto">
          <a:xfrm>
            <a:off x="2552700" y="1701800"/>
            <a:ext cx="615950" cy="414338"/>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5817" name="Group 5582">
            <a:extLst>
              <a:ext uri="{FF2B5EF4-FFF2-40B4-BE49-F238E27FC236}">
                <a16:creationId xmlns:a16="http://schemas.microsoft.com/office/drawing/2014/main" id="{D29060E0-29EB-40C0-93B8-10CF63F5BCB8}"/>
              </a:ext>
            </a:extLst>
          </p:cNvPr>
          <p:cNvGrpSpPr>
            <a:grpSpLocks/>
          </p:cNvGrpSpPr>
          <p:nvPr/>
        </p:nvGrpSpPr>
        <p:grpSpPr bwMode="auto">
          <a:xfrm>
            <a:off x="1254125" y="2151063"/>
            <a:ext cx="611188" cy="409575"/>
            <a:chOff x="790" y="1523"/>
            <a:chExt cx="385" cy="258"/>
          </a:xfrm>
        </p:grpSpPr>
        <p:sp>
          <p:nvSpPr>
            <p:cNvPr id="7018" name="Rectangle 5580">
              <a:extLst>
                <a:ext uri="{FF2B5EF4-FFF2-40B4-BE49-F238E27FC236}">
                  <a16:creationId xmlns:a16="http://schemas.microsoft.com/office/drawing/2014/main" id="{661E495A-5BC7-4597-9C01-9D891BD908FB}"/>
                </a:ext>
              </a:extLst>
            </p:cNvPr>
            <p:cNvSpPr>
              <a:spLocks noChangeArrowheads="1"/>
            </p:cNvSpPr>
            <p:nvPr/>
          </p:nvSpPr>
          <p:spPr bwMode="auto">
            <a:xfrm>
              <a:off x="790" y="1523"/>
              <a:ext cx="385" cy="25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019" name="Rectangle 5581">
              <a:extLst>
                <a:ext uri="{FF2B5EF4-FFF2-40B4-BE49-F238E27FC236}">
                  <a16:creationId xmlns:a16="http://schemas.microsoft.com/office/drawing/2014/main" id="{358EE760-AA50-4216-AF8B-BEBE72AA07AC}"/>
                </a:ext>
              </a:extLst>
            </p:cNvPr>
            <p:cNvSpPr>
              <a:spLocks noChangeArrowheads="1"/>
            </p:cNvSpPr>
            <p:nvPr/>
          </p:nvSpPr>
          <p:spPr bwMode="auto">
            <a:xfrm>
              <a:off x="790" y="1523"/>
              <a:ext cx="385" cy="258"/>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5818" name="Group 5585">
            <a:extLst>
              <a:ext uri="{FF2B5EF4-FFF2-40B4-BE49-F238E27FC236}">
                <a16:creationId xmlns:a16="http://schemas.microsoft.com/office/drawing/2014/main" id="{31901842-79CC-4FB3-ACE3-FC9186643ACA}"/>
              </a:ext>
            </a:extLst>
          </p:cNvPr>
          <p:cNvGrpSpPr>
            <a:grpSpLocks/>
          </p:cNvGrpSpPr>
          <p:nvPr/>
        </p:nvGrpSpPr>
        <p:grpSpPr bwMode="auto">
          <a:xfrm>
            <a:off x="1560513" y="2206625"/>
            <a:ext cx="101600" cy="147638"/>
            <a:chOff x="983" y="1558"/>
            <a:chExt cx="64" cy="93"/>
          </a:xfrm>
        </p:grpSpPr>
        <p:sp>
          <p:nvSpPr>
            <p:cNvPr id="7016" name="Freeform 5583">
              <a:extLst>
                <a:ext uri="{FF2B5EF4-FFF2-40B4-BE49-F238E27FC236}">
                  <a16:creationId xmlns:a16="http://schemas.microsoft.com/office/drawing/2014/main" id="{2BD3D0B7-1BEC-430C-8378-17499481825D}"/>
                </a:ext>
              </a:extLst>
            </p:cNvPr>
            <p:cNvSpPr>
              <a:spLocks/>
            </p:cNvSpPr>
            <p:nvPr/>
          </p:nvSpPr>
          <p:spPr bwMode="auto">
            <a:xfrm>
              <a:off x="983" y="1558"/>
              <a:ext cx="64" cy="93"/>
            </a:xfrm>
            <a:custGeom>
              <a:avLst/>
              <a:gdLst>
                <a:gd name="T0" fmla="*/ 64 w 417"/>
                <a:gd name="T1" fmla="*/ 26 h 606"/>
                <a:gd name="T2" fmla="*/ 0 w 417"/>
                <a:gd name="T3" fmla="*/ 0 h 606"/>
                <a:gd name="T4" fmla="*/ 0 w 417"/>
                <a:gd name="T5" fmla="*/ 93 h 606"/>
                <a:gd name="T6" fmla="*/ 64 w 417"/>
                <a:gd name="T7" fmla="*/ 26 h 6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17" h="606">
                  <a:moveTo>
                    <a:pt x="417" y="171"/>
                  </a:moveTo>
                  <a:cubicBezTo>
                    <a:pt x="309" y="62"/>
                    <a:pt x="155" y="0"/>
                    <a:pt x="0" y="0"/>
                  </a:cubicBezTo>
                  <a:lnTo>
                    <a:pt x="0" y="606"/>
                  </a:lnTo>
                  <a:lnTo>
                    <a:pt x="417" y="171"/>
                  </a:lnTo>
                  <a:close/>
                </a:path>
              </a:pathLst>
            </a:custGeom>
            <a:solidFill>
              <a:srgbClr val="808080"/>
            </a:solidFill>
            <a:ln w="0">
              <a:solidFill>
                <a:srgbClr val="000000"/>
              </a:solidFill>
              <a:prstDash val="solid"/>
              <a:round/>
              <a:headEnd/>
              <a:tailEnd/>
            </a:ln>
          </p:spPr>
          <p:txBody>
            <a:bodyPr/>
            <a:lstStyle/>
            <a:p>
              <a:endParaRPr lang="en-GB"/>
            </a:p>
          </p:txBody>
        </p:sp>
        <p:sp>
          <p:nvSpPr>
            <p:cNvPr id="7017" name="Freeform 5584">
              <a:extLst>
                <a:ext uri="{FF2B5EF4-FFF2-40B4-BE49-F238E27FC236}">
                  <a16:creationId xmlns:a16="http://schemas.microsoft.com/office/drawing/2014/main" id="{D8829490-2254-4486-A22B-CD1CE951E9D4}"/>
                </a:ext>
              </a:extLst>
            </p:cNvPr>
            <p:cNvSpPr>
              <a:spLocks/>
            </p:cNvSpPr>
            <p:nvPr/>
          </p:nvSpPr>
          <p:spPr bwMode="auto">
            <a:xfrm>
              <a:off x="983" y="1558"/>
              <a:ext cx="64" cy="93"/>
            </a:xfrm>
            <a:custGeom>
              <a:avLst/>
              <a:gdLst>
                <a:gd name="T0" fmla="*/ 64 w 417"/>
                <a:gd name="T1" fmla="*/ 26 h 606"/>
                <a:gd name="T2" fmla="*/ 0 w 417"/>
                <a:gd name="T3" fmla="*/ 0 h 606"/>
                <a:gd name="T4" fmla="*/ 0 w 417"/>
                <a:gd name="T5" fmla="*/ 93 h 606"/>
                <a:gd name="T6" fmla="*/ 64 w 417"/>
                <a:gd name="T7" fmla="*/ 26 h 6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17" h="606">
                  <a:moveTo>
                    <a:pt x="417" y="171"/>
                  </a:moveTo>
                  <a:cubicBezTo>
                    <a:pt x="309" y="62"/>
                    <a:pt x="155" y="0"/>
                    <a:pt x="0" y="0"/>
                  </a:cubicBezTo>
                  <a:lnTo>
                    <a:pt x="0" y="606"/>
                  </a:lnTo>
                  <a:lnTo>
                    <a:pt x="417" y="171"/>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819" name="Group 5588">
            <a:extLst>
              <a:ext uri="{FF2B5EF4-FFF2-40B4-BE49-F238E27FC236}">
                <a16:creationId xmlns:a16="http://schemas.microsoft.com/office/drawing/2014/main" id="{72A23694-24D0-443A-AD9B-DE9077A2FFB9}"/>
              </a:ext>
            </a:extLst>
          </p:cNvPr>
          <p:cNvGrpSpPr>
            <a:grpSpLocks/>
          </p:cNvGrpSpPr>
          <p:nvPr/>
        </p:nvGrpSpPr>
        <p:grpSpPr bwMode="auto">
          <a:xfrm>
            <a:off x="1560513" y="2247900"/>
            <a:ext cx="106362" cy="106363"/>
            <a:chOff x="983" y="1584"/>
            <a:chExt cx="67" cy="67"/>
          </a:xfrm>
        </p:grpSpPr>
        <p:sp>
          <p:nvSpPr>
            <p:cNvPr id="7014" name="Freeform 5586">
              <a:extLst>
                <a:ext uri="{FF2B5EF4-FFF2-40B4-BE49-F238E27FC236}">
                  <a16:creationId xmlns:a16="http://schemas.microsoft.com/office/drawing/2014/main" id="{3134B3DD-1714-4AB4-B46A-53D46AD43E5A}"/>
                </a:ext>
              </a:extLst>
            </p:cNvPr>
            <p:cNvSpPr>
              <a:spLocks/>
            </p:cNvSpPr>
            <p:nvPr/>
          </p:nvSpPr>
          <p:spPr bwMode="auto">
            <a:xfrm>
              <a:off x="983" y="1584"/>
              <a:ext cx="67" cy="67"/>
            </a:xfrm>
            <a:custGeom>
              <a:avLst/>
              <a:gdLst>
                <a:gd name="T0" fmla="*/ 67 w 434"/>
                <a:gd name="T1" fmla="*/ 0 h 434"/>
                <a:gd name="T2" fmla="*/ 65 w 434"/>
                <a:gd name="T3" fmla="*/ 0 h 434"/>
                <a:gd name="T4" fmla="*/ 0 w 434"/>
                <a:gd name="T5" fmla="*/ 67 h 434"/>
                <a:gd name="T6" fmla="*/ 67 w 434"/>
                <a:gd name="T7" fmla="*/ 0 h 4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34" h="434">
                  <a:moveTo>
                    <a:pt x="434" y="0"/>
                  </a:moveTo>
                  <a:cubicBezTo>
                    <a:pt x="418" y="0"/>
                    <a:pt x="418" y="0"/>
                    <a:pt x="418" y="0"/>
                  </a:cubicBezTo>
                  <a:lnTo>
                    <a:pt x="0" y="434"/>
                  </a:lnTo>
                  <a:lnTo>
                    <a:pt x="434" y="0"/>
                  </a:lnTo>
                  <a:close/>
                </a:path>
              </a:pathLst>
            </a:custGeom>
            <a:solidFill>
              <a:srgbClr val="C0C0C0"/>
            </a:solidFill>
            <a:ln w="0">
              <a:solidFill>
                <a:srgbClr val="000000"/>
              </a:solidFill>
              <a:prstDash val="solid"/>
              <a:round/>
              <a:headEnd/>
              <a:tailEnd/>
            </a:ln>
          </p:spPr>
          <p:txBody>
            <a:bodyPr/>
            <a:lstStyle/>
            <a:p>
              <a:endParaRPr lang="en-GB"/>
            </a:p>
          </p:txBody>
        </p:sp>
        <p:sp>
          <p:nvSpPr>
            <p:cNvPr id="7015" name="Freeform 5587">
              <a:extLst>
                <a:ext uri="{FF2B5EF4-FFF2-40B4-BE49-F238E27FC236}">
                  <a16:creationId xmlns:a16="http://schemas.microsoft.com/office/drawing/2014/main" id="{7C2E4543-4F5F-45F4-B0CF-13FEAC8AFF62}"/>
                </a:ext>
              </a:extLst>
            </p:cNvPr>
            <p:cNvSpPr>
              <a:spLocks/>
            </p:cNvSpPr>
            <p:nvPr/>
          </p:nvSpPr>
          <p:spPr bwMode="auto">
            <a:xfrm>
              <a:off x="983" y="1584"/>
              <a:ext cx="67" cy="67"/>
            </a:xfrm>
            <a:custGeom>
              <a:avLst/>
              <a:gdLst>
                <a:gd name="T0" fmla="*/ 67 w 434"/>
                <a:gd name="T1" fmla="*/ 0 h 434"/>
                <a:gd name="T2" fmla="*/ 65 w 434"/>
                <a:gd name="T3" fmla="*/ 0 h 434"/>
                <a:gd name="T4" fmla="*/ 0 w 434"/>
                <a:gd name="T5" fmla="*/ 67 h 434"/>
                <a:gd name="T6" fmla="*/ 67 w 434"/>
                <a:gd name="T7" fmla="*/ 0 h 4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34" h="434">
                  <a:moveTo>
                    <a:pt x="434" y="0"/>
                  </a:moveTo>
                  <a:cubicBezTo>
                    <a:pt x="418" y="0"/>
                    <a:pt x="418" y="0"/>
                    <a:pt x="418" y="0"/>
                  </a:cubicBezTo>
                  <a:lnTo>
                    <a:pt x="0" y="434"/>
                  </a:lnTo>
                  <a:lnTo>
                    <a:pt x="434"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820" name="Group 5591">
            <a:extLst>
              <a:ext uri="{FF2B5EF4-FFF2-40B4-BE49-F238E27FC236}">
                <a16:creationId xmlns:a16="http://schemas.microsoft.com/office/drawing/2014/main" id="{B691D3DA-8697-412F-B70D-8AA1E2C91CAC}"/>
              </a:ext>
            </a:extLst>
          </p:cNvPr>
          <p:cNvGrpSpPr>
            <a:grpSpLocks/>
          </p:cNvGrpSpPr>
          <p:nvPr/>
        </p:nvGrpSpPr>
        <p:grpSpPr bwMode="auto">
          <a:xfrm>
            <a:off x="1560513" y="2247900"/>
            <a:ext cx="106362" cy="106363"/>
            <a:chOff x="983" y="1584"/>
            <a:chExt cx="67" cy="67"/>
          </a:xfrm>
        </p:grpSpPr>
        <p:sp>
          <p:nvSpPr>
            <p:cNvPr id="7012" name="Freeform 5589">
              <a:extLst>
                <a:ext uri="{FF2B5EF4-FFF2-40B4-BE49-F238E27FC236}">
                  <a16:creationId xmlns:a16="http://schemas.microsoft.com/office/drawing/2014/main" id="{BAF843B1-6A88-45F4-81C6-E64997E0CEE9}"/>
                </a:ext>
              </a:extLst>
            </p:cNvPr>
            <p:cNvSpPr>
              <a:spLocks/>
            </p:cNvSpPr>
            <p:nvPr/>
          </p:nvSpPr>
          <p:spPr bwMode="auto">
            <a:xfrm>
              <a:off x="983" y="1584"/>
              <a:ext cx="67" cy="67"/>
            </a:xfrm>
            <a:custGeom>
              <a:avLst/>
              <a:gdLst>
                <a:gd name="T0" fmla="*/ 67 w 434"/>
                <a:gd name="T1" fmla="*/ 2 h 434"/>
                <a:gd name="T2" fmla="*/ 67 w 434"/>
                <a:gd name="T3" fmla="*/ 0 h 434"/>
                <a:gd name="T4" fmla="*/ 0 w 434"/>
                <a:gd name="T5" fmla="*/ 67 h 434"/>
                <a:gd name="T6" fmla="*/ 67 w 434"/>
                <a:gd name="T7" fmla="*/ 2 h 4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34" h="434">
                  <a:moveTo>
                    <a:pt x="434" y="16"/>
                  </a:moveTo>
                  <a:cubicBezTo>
                    <a:pt x="434" y="16"/>
                    <a:pt x="434" y="16"/>
                    <a:pt x="434" y="0"/>
                  </a:cubicBezTo>
                  <a:lnTo>
                    <a:pt x="0" y="434"/>
                  </a:lnTo>
                  <a:lnTo>
                    <a:pt x="434" y="16"/>
                  </a:lnTo>
                  <a:close/>
                </a:path>
              </a:pathLst>
            </a:custGeom>
            <a:solidFill>
              <a:srgbClr val="000000"/>
            </a:solidFill>
            <a:ln w="0">
              <a:solidFill>
                <a:srgbClr val="000000"/>
              </a:solidFill>
              <a:prstDash val="solid"/>
              <a:round/>
              <a:headEnd/>
              <a:tailEnd/>
            </a:ln>
          </p:spPr>
          <p:txBody>
            <a:bodyPr/>
            <a:lstStyle/>
            <a:p>
              <a:endParaRPr lang="en-GB"/>
            </a:p>
          </p:txBody>
        </p:sp>
        <p:sp>
          <p:nvSpPr>
            <p:cNvPr id="7013" name="Freeform 5590">
              <a:extLst>
                <a:ext uri="{FF2B5EF4-FFF2-40B4-BE49-F238E27FC236}">
                  <a16:creationId xmlns:a16="http://schemas.microsoft.com/office/drawing/2014/main" id="{C4BBFFB6-9378-465A-8534-A95416E64353}"/>
                </a:ext>
              </a:extLst>
            </p:cNvPr>
            <p:cNvSpPr>
              <a:spLocks/>
            </p:cNvSpPr>
            <p:nvPr/>
          </p:nvSpPr>
          <p:spPr bwMode="auto">
            <a:xfrm>
              <a:off x="983" y="1584"/>
              <a:ext cx="67" cy="67"/>
            </a:xfrm>
            <a:custGeom>
              <a:avLst/>
              <a:gdLst>
                <a:gd name="T0" fmla="*/ 67 w 434"/>
                <a:gd name="T1" fmla="*/ 2 h 434"/>
                <a:gd name="T2" fmla="*/ 67 w 434"/>
                <a:gd name="T3" fmla="*/ 0 h 434"/>
                <a:gd name="T4" fmla="*/ 0 w 434"/>
                <a:gd name="T5" fmla="*/ 67 h 434"/>
                <a:gd name="T6" fmla="*/ 67 w 434"/>
                <a:gd name="T7" fmla="*/ 2 h 4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34" h="434">
                  <a:moveTo>
                    <a:pt x="434" y="16"/>
                  </a:moveTo>
                  <a:cubicBezTo>
                    <a:pt x="434" y="16"/>
                    <a:pt x="434" y="16"/>
                    <a:pt x="434" y="0"/>
                  </a:cubicBezTo>
                  <a:lnTo>
                    <a:pt x="0" y="434"/>
                  </a:lnTo>
                  <a:lnTo>
                    <a:pt x="434" y="16"/>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821" name="Group 5594">
            <a:extLst>
              <a:ext uri="{FF2B5EF4-FFF2-40B4-BE49-F238E27FC236}">
                <a16:creationId xmlns:a16="http://schemas.microsoft.com/office/drawing/2014/main" id="{642609D8-5402-4A31-A6D0-6DD7C6CD828B}"/>
              </a:ext>
            </a:extLst>
          </p:cNvPr>
          <p:cNvGrpSpPr>
            <a:grpSpLocks/>
          </p:cNvGrpSpPr>
          <p:nvPr/>
        </p:nvGrpSpPr>
        <p:grpSpPr bwMode="auto">
          <a:xfrm>
            <a:off x="1412875" y="2206625"/>
            <a:ext cx="293688" cy="293688"/>
            <a:chOff x="890" y="1558"/>
            <a:chExt cx="185" cy="185"/>
          </a:xfrm>
        </p:grpSpPr>
        <p:sp>
          <p:nvSpPr>
            <p:cNvPr id="7010" name="Freeform 5592">
              <a:extLst>
                <a:ext uri="{FF2B5EF4-FFF2-40B4-BE49-F238E27FC236}">
                  <a16:creationId xmlns:a16="http://schemas.microsoft.com/office/drawing/2014/main" id="{2E199722-AA09-44C3-89D4-E2019BFA9533}"/>
                </a:ext>
              </a:extLst>
            </p:cNvPr>
            <p:cNvSpPr>
              <a:spLocks/>
            </p:cNvSpPr>
            <p:nvPr/>
          </p:nvSpPr>
          <p:spPr bwMode="auto">
            <a:xfrm>
              <a:off x="890" y="1558"/>
              <a:ext cx="185" cy="185"/>
            </a:xfrm>
            <a:custGeom>
              <a:avLst/>
              <a:gdLst>
                <a:gd name="T0" fmla="*/ 90 w 1205"/>
                <a:gd name="T1" fmla="*/ 0 h 1206"/>
                <a:gd name="T2" fmla="*/ 0 w 1205"/>
                <a:gd name="T3" fmla="*/ 90 h 1206"/>
                <a:gd name="T4" fmla="*/ 93 w 1205"/>
                <a:gd name="T5" fmla="*/ 185 h 1206"/>
                <a:gd name="T6" fmla="*/ 185 w 1205"/>
                <a:gd name="T7" fmla="*/ 93 h 1206"/>
                <a:gd name="T8" fmla="*/ 159 w 1205"/>
                <a:gd name="T9" fmla="*/ 29 h 1206"/>
                <a:gd name="T10" fmla="*/ 93 w 1205"/>
                <a:gd name="T11" fmla="*/ 93 h 1206"/>
                <a:gd name="T12" fmla="*/ 90 w 1205"/>
                <a:gd name="T13" fmla="*/ 0 h 120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5" h="1206">
                  <a:moveTo>
                    <a:pt x="587" y="0"/>
                  </a:moveTo>
                  <a:cubicBezTo>
                    <a:pt x="263" y="0"/>
                    <a:pt x="0" y="263"/>
                    <a:pt x="0" y="588"/>
                  </a:cubicBezTo>
                  <a:cubicBezTo>
                    <a:pt x="0" y="928"/>
                    <a:pt x="263" y="1206"/>
                    <a:pt x="603" y="1206"/>
                  </a:cubicBezTo>
                  <a:cubicBezTo>
                    <a:pt x="927" y="1206"/>
                    <a:pt x="1205" y="928"/>
                    <a:pt x="1205" y="603"/>
                  </a:cubicBezTo>
                  <a:cubicBezTo>
                    <a:pt x="1190" y="448"/>
                    <a:pt x="1144" y="294"/>
                    <a:pt x="1035" y="186"/>
                  </a:cubicBezTo>
                  <a:lnTo>
                    <a:pt x="603" y="603"/>
                  </a:lnTo>
                  <a:lnTo>
                    <a:pt x="587" y="0"/>
                  </a:lnTo>
                  <a:close/>
                </a:path>
              </a:pathLst>
            </a:custGeom>
            <a:solidFill>
              <a:srgbClr val="FFFFFF"/>
            </a:solidFill>
            <a:ln w="0">
              <a:solidFill>
                <a:srgbClr val="000000"/>
              </a:solidFill>
              <a:prstDash val="solid"/>
              <a:round/>
              <a:headEnd/>
              <a:tailEnd/>
            </a:ln>
          </p:spPr>
          <p:txBody>
            <a:bodyPr/>
            <a:lstStyle/>
            <a:p>
              <a:endParaRPr lang="en-GB"/>
            </a:p>
          </p:txBody>
        </p:sp>
        <p:sp>
          <p:nvSpPr>
            <p:cNvPr id="7011" name="Freeform 5593">
              <a:extLst>
                <a:ext uri="{FF2B5EF4-FFF2-40B4-BE49-F238E27FC236}">
                  <a16:creationId xmlns:a16="http://schemas.microsoft.com/office/drawing/2014/main" id="{BFD3EC87-D4C0-4FBB-B13A-00FD8B6CE3D3}"/>
                </a:ext>
              </a:extLst>
            </p:cNvPr>
            <p:cNvSpPr>
              <a:spLocks/>
            </p:cNvSpPr>
            <p:nvPr/>
          </p:nvSpPr>
          <p:spPr bwMode="auto">
            <a:xfrm>
              <a:off x="890" y="1558"/>
              <a:ext cx="185" cy="185"/>
            </a:xfrm>
            <a:custGeom>
              <a:avLst/>
              <a:gdLst>
                <a:gd name="T0" fmla="*/ 90 w 1205"/>
                <a:gd name="T1" fmla="*/ 0 h 1206"/>
                <a:gd name="T2" fmla="*/ 0 w 1205"/>
                <a:gd name="T3" fmla="*/ 90 h 1206"/>
                <a:gd name="T4" fmla="*/ 93 w 1205"/>
                <a:gd name="T5" fmla="*/ 185 h 1206"/>
                <a:gd name="T6" fmla="*/ 185 w 1205"/>
                <a:gd name="T7" fmla="*/ 93 h 1206"/>
                <a:gd name="T8" fmla="*/ 159 w 1205"/>
                <a:gd name="T9" fmla="*/ 29 h 1206"/>
                <a:gd name="T10" fmla="*/ 93 w 1205"/>
                <a:gd name="T11" fmla="*/ 93 h 1206"/>
                <a:gd name="T12" fmla="*/ 90 w 1205"/>
                <a:gd name="T13" fmla="*/ 0 h 120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5" h="1206">
                  <a:moveTo>
                    <a:pt x="587" y="0"/>
                  </a:moveTo>
                  <a:cubicBezTo>
                    <a:pt x="263" y="0"/>
                    <a:pt x="0" y="263"/>
                    <a:pt x="0" y="588"/>
                  </a:cubicBezTo>
                  <a:cubicBezTo>
                    <a:pt x="0" y="928"/>
                    <a:pt x="263" y="1206"/>
                    <a:pt x="603" y="1206"/>
                  </a:cubicBezTo>
                  <a:cubicBezTo>
                    <a:pt x="927" y="1206"/>
                    <a:pt x="1205" y="928"/>
                    <a:pt x="1205" y="603"/>
                  </a:cubicBezTo>
                  <a:cubicBezTo>
                    <a:pt x="1190" y="448"/>
                    <a:pt x="1144" y="294"/>
                    <a:pt x="1035" y="186"/>
                  </a:cubicBezTo>
                  <a:lnTo>
                    <a:pt x="603" y="603"/>
                  </a:lnTo>
                  <a:lnTo>
                    <a:pt x="587"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5822" name="Line 5595">
            <a:extLst>
              <a:ext uri="{FF2B5EF4-FFF2-40B4-BE49-F238E27FC236}">
                <a16:creationId xmlns:a16="http://schemas.microsoft.com/office/drawing/2014/main" id="{08FAD0F2-6497-4F3F-BEAD-4602E810D030}"/>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23" name="Line 5596">
            <a:extLst>
              <a:ext uri="{FF2B5EF4-FFF2-40B4-BE49-F238E27FC236}">
                <a16:creationId xmlns:a16="http://schemas.microsoft.com/office/drawing/2014/main" id="{5CCA41E7-E38A-4CD7-A9DB-B6F895B2BB5A}"/>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24" name="Line 5597">
            <a:extLst>
              <a:ext uri="{FF2B5EF4-FFF2-40B4-BE49-F238E27FC236}">
                <a16:creationId xmlns:a16="http://schemas.microsoft.com/office/drawing/2014/main" id="{E4DE9695-97E0-44F1-B61B-2068263E677E}"/>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25" name="Line 5598">
            <a:extLst>
              <a:ext uri="{FF2B5EF4-FFF2-40B4-BE49-F238E27FC236}">
                <a16:creationId xmlns:a16="http://schemas.microsoft.com/office/drawing/2014/main" id="{765DD8A4-DFC9-43E0-B4FC-36B4204510E5}"/>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26" name="Line 5599">
            <a:extLst>
              <a:ext uri="{FF2B5EF4-FFF2-40B4-BE49-F238E27FC236}">
                <a16:creationId xmlns:a16="http://schemas.microsoft.com/office/drawing/2014/main" id="{891F81EF-B564-4513-ABBF-2A7BF1C7B054}"/>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27" name="Line 5600">
            <a:extLst>
              <a:ext uri="{FF2B5EF4-FFF2-40B4-BE49-F238E27FC236}">
                <a16:creationId xmlns:a16="http://schemas.microsoft.com/office/drawing/2014/main" id="{7F955C6D-15AC-4140-8A79-F2E1E4C2B345}"/>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28" name="Line 5601">
            <a:extLst>
              <a:ext uri="{FF2B5EF4-FFF2-40B4-BE49-F238E27FC236}">
                <a16:creationId xmlns:a16="http://schemas.microsoft.com/office/drawing/2014/main" id="{C84D5AE9-48FF-42A5-AE7A-6FBF15EF4B07}"/>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29" name="Line 5602">
            <a:extLst>
              <a:ext uri="{FF2B5EF4-FFF2-40B4-BE49-F238E27FC236}">
                <a16:creationId xmlns:a16="http://schemas.microsoft.com/office/drawing/2014/main" id="{8101C92D-3B7A-4ABC-B638-AA187CEBF980}"/>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30" name="Line 5603">
            <a:extLst>
              <a:ext uri="{FF2B5EF4-FFF2-40B4-BE49-F238E27FC236}">
                <a16:creationId xmlns:a16="http://schemas.microsoft.com/office/drawing/2014/main" id="{4268CAEE-F7EB-4B51-A93D-0A25B96F05A3}"/>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31" name="Line 5604">
            <a:extLst>
              <a:ext uri="{FF2B5EF4-FFF2-40B4-BE49-F238E27FC236}">
                <a16:creationId xmlns:a16="http://schemas.microsoft.com/office/drawing/2014/main" id="{C2ED7B34-C999-4E0D-A1D7-D10E98967C62}"/>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32" name="Line 5605">
            <a:extLst>
              <a:ext uri="{FF2B5EF4-FFF2-40B4-BE49-F238E27FC236}">
                <a16:creationId xmlns:a16="http://schemas.microsoft.com/office/drawing/2014/main" id="{08E13461-6B88-43FE-B895-CBDB5EA95929}"/>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33" name="Line 5606">
            <a:extLst>
              <a:ext uri="{FF2B5EF4-FFF2-40B4-BE49-F238E27FC236}">
                <a16:creationId xmlns:a16="http://schemas.microsoft.com/office/drawing/2014/main" id="{54CA7023-352E-4A58-A09A-B0C7E2D06BFB}"/>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34" name="Line 5607">
            <a:extLst>
              <a:ext uri="{FF2B5EF4-FFF2-40B4-BE49-F238E27FC236}">
                <a16:creationId xmlns:a16="http://schemas.microsoft.com/office/drawing/2014/main" id="{413C2B4C-097C-4968-BEC4-174A3AE693CF}"/>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35" name="Line 5608">
            <a:extLst>
              <a:ext uri="{FF2B5EF4-FFF2-40B4-BE49-F238E27FC236}">
                <a16:creationId xmlns:a16="http://schemas.microsoft.com/office/drawing/2014/main" id="{0AE292F9-EB1C-4492-9167-4BFA9D496527}"/>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36" name="Line 5609">
            <a:extLst>
              <a:ext uri="{FF2B5EF4-FFF2-40B4-BE49-F238E27FC236}">
                <a16:creationId xmlns:a16="http://schemas.microsoft.com/office/drawing/2014/main" id="{8DA4A066-16AE-4261-8A07-B7A691CC661B}"/>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37" name="Line 5610">
            <a:extLst>
              <a:ext uri="{FF2B5EF4-FFF2-40B4-BE49-F238E27FC236}">
                <a16:creationId xmlns:a16="http://schemas.microsoft.com/office/drawing/2014/main" id="{5B2A553D-C541-48AA-B4A3-5C5A04A59CB4}"/>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38" name="Line 5611">
            <a:extLst>
              <a:ext uri="{FF2B5EF4-FFF2-40B4-BE49-F238E27FC236}">
                <a16:creationId xmlns:a16="http://schemas.microsoft.com/office/drawing/2014/main" id="{327E6E91-B662-4116-827D-7D48F6DAE27B}"/>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39" name="Line 5612">
            <a:extLst>
              <a:ext uri="{FF2B5EF4-FFF2-40B4-BE49-F238E27FC236}">
                <a16:creationId xmlns:a16="http://schemas.microsoft.com/office/drawing/2014/main" id="{9B6394F8-B5E0-4D56-B825-0E63C0D5FEA4}"/>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40" name="Line 5613">
            <a:extLst>
              <a:ext uri="{FF2B5EF4-FFF2-40B4-BE49-F238E27FC236}">
                <a16:creationId xmlns:a16="http://schemas.microsoft.com/office/drawing/2014/main" id="{A338CE77-ADC3-45E4-A473-FE438418A7ED}"/>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41" name="Line 5614">
            <a:extLst>
              <a:ext uri="{FF2B5EF4-FFF2-40B4-BE49-F238E27FC236}">
                <a16:creationId xmlns:a16="http://schemas.microsoft.com/office/drawing/2014/main" id="{39602F11-1215-4CF2-A852-BBB52F9947C2}"/>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42" name="Line 5615">
            <a:extLst>
              <a:ext uri="{FF2B5EF4-FFF2-40B4-BE49-F238E27FC236}">
                <a16:creationId xmlns:a16="http://schemas.microsoft.com/office/drawing/2014/main" id="{425EC625-D6FA-4C6D-832B-5714DA46CD55}"/>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43" name="Line 5616">
            <a:extLst>
              <a:ext uri="{FF2B5EF4-FFF2-40B4-BE49-F238E27FC236}">
                <a16:creationId xmlns:a16="http://schemas.microsoft.com/office/drawing/2014/main" id="{0272D708-52A0-449C-86C6-34E4DBCAA52E}"/>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44" name="Line 5617">
            <a:extLst>
              <a:ext uri="{FF2B5EF4-FFF2-40B4-BE49-F238E27FC236}">
                <a16:creationId xmlns:a16="http://schemas.microsoft.com/office/drawing/2014/main" id="{9D045434-78BD-4A5F-B2A8-D6E523D754BF}"/>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45" name="Line 5618">
            <a:extLst>
              <a:ext uri="{FF2B5EF4-FFF2-40B4-BE49-F238E27FC236}">
                <a16:creationId xmlns:a16="http://schemas.microsoft.com/office/drawing/2014/main" id="{982C1282-D5A6-4640-BE62-4535CA5848BD}"/>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46" name="Line 5619">
            <a:extLst>
              <a:ext uri="{FF2B5EF4-FFF2-40B4-BE49-F238E27FC236}">
                <a16:creationId xmlns:a16="http://schemas.microsoft.com/office/drawing/2014/main" id="{093B0EB4-BF09-44D8-BDDD-03DD9415A3BE}"/>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47" name="Line 5620">
            <a:extLst>
              <a:ext uri="{FF2B5EF4-FFF2-40B4-BE49-F238E27FC236}">
                <a16:creationId xmlns:a16="http://schemas.microsoft.com/office/drawing/2014/main" id="{1DD5F2E4-ECF0-4EF2-99E9-3F54E0342F81}"/>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48" name="Line 5621">
            <a:extLst>
              <a:ext uri="{FF2B5EF4-FFF2-40B4-BE49-F238E27FC236}">
                <a16:creationId xmlns:a16="http://schemas.microsoft.com/office/drawing/2014/main" id="{3632F320-0BC7-41DC-9717-A149832498DE}"/>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49" name="Line 5622">
            <a:extLst>
              <a:ext uri="{FF2B5EF4-FFF2-40B4-BE49-F238E27FC236}">
                <a16:creationId xmlns:a16="http://schemas.microsoft.com/office/drawing/2014/main" id="{690E9278-8047-406F-81C2-D3FCF7D91A5C}"/>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50" name="Line 5623">
            <a:extLst>
              <a:ext uri="{FF2B5EF4-FFF2-40B4-BE49-F238E27FC236}">
                <a16:creationId xmlns:a16="http://schemas.microsoft.com/office/drawing/2014/main" id="{8BDB9E08-A11D-456A-9A9B-B621D472CD15}"/>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51" name="Line 5624">
            <a:extLst>
              <a:ext uri="{FF2B5EF4-FFF2-40B4-BE49-F238E27FC236}">
                <a16:creationId xmlns:a16="http://schemas.microsoft.com/office/drawing/2014/main" id="{9F94E148-4659-43F7-B77B-BF44669BF4FE}"/>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52" name="Line 5625">
            <a:extLst>
              <a:ext uri="{FF2B5EF4-FFF2-40B4-BE49-F238E27FC236}">
                <a16:creationId xmlns:a16="http://schemas.microsoft.com/office/drawing/2014/main" id="{01252CB9-FF34-4FA4-8808-866FD75CC239}"/>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53" name="Line 5626">
            <a:extLst>
              <a:ext uri="{FF2B5EF4-FFF2-40B4-BE49-F238E27FC236}">
                <a16:creationId xmlns:a16="http://schemas.microsoft.com/office/drawing/2014/main" id="{59BF4D3E-AD56-4F7A-B1FB-934FD2C879F3}"/>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54" name="Line 5627">
            <a:extLst>
              <a:ext uri="{FF2B5EF4-FFF2-40B4-BE49-F238E27FC236}">
                <a16:creationId xmlns:a16="http://schemas.microsoft.com/office/drawing/2014/main" id="{BEA5E0AB-904F-4C37-BC1C-F1725453D89C}"/>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55" name="Line 5628">
            <a:extLst>
              <a:ext uri="{FF2B5EF4-FFF2-40B4-BE49-F238E27FC236}">
                <a16:creationId xmlns:a16="http://schemas.microsoft.com/office/drawing/2014/main" id="{DCAED2BF-E934-425D-9AA9-CE14DCD5EC92}"/>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56" name="Rectangle 5629">
            <a:extLst>
              <a:ext uri="{FF2B5EF4-FFF2-40B4-BE49-F238E27FC236}">
                <a16:creationId xmlns:a16="http://schemas.microsoft.com/office/drawing/2014/main" id="{ED516C38-BEE3-472B-9C8C-2662DCE8D58C}"/>
              </a:ext>
            </a:extLst>
          </p:cNvPr>
          <p:cNvSpPr>
            <a:spLocks noChangeArrowheads="1"/>
          </p:cNvSpPr>
          <p:nvPr/>
        </p:nvSpPr>
        <p:spPr bwMode="auto">
          <a:xfrm>
            <a:off x="1254125" y="2151063"/>
            <a:ext cx="611188" cy="409575"/>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5857" name="Group 5632">
            <a:extLst>
              <a:ext uri="{FF2B5EF4-FFF2-40B4-BE49-F238E27FC236}">
                <a16:creationId xmlns:a16="http://schemas.microsoft.com/office/drawing/2014/main" id="{4C731DD4-5D25-4A6E-AC55-F489F7CF8DEB}"/>
              </a:ext>
            </a:extLst>
          </p:cNvPr>
          <p:cNvGrpSpPr>
            <a:grpSpLocks/>
          </p:cNvGrpSpPr>
          <p:nvPr/>
        </p:nvGrpSpPr>
        <p:grpSpPr bwMode="auto">
          <a:xfrm>
            <a:off x="1900238" y="2151063"/>
            <a:ext cx="615950" cy="414337"/>
            <a:chOff x="1197" y="1523"/>
            <a:chExt cx="388" cy="261"/>
          </a:xfrm>
        </p:grpSpPr>
        <p:sp>
          <p:nvSpPr>
            <p:cNvPr id="7008" name="Rectangle 5630">
              <a:extLst>
                <a:ext uri="{FF2B5EF4-FFF2-40B4-BE49-F238E27FC236}">
                  <a16:creationId xmlns:a16="http://schemas.microsoft.com/office/drawing/2014/main" id="{9E079229-61FB-44D4-BC90-5B34B8CF4193}"/>
                </a:ext>
              </a:extLst>
            </p:cNvPr>
            <p:cNvSpPr>
              <a:spLocks noChangeArrowheads="1"/>
            </p:cNvSpPr>
            <p:nvPr/>
          </p:nvSpPr>
          <p:spPr bwMode="auto">
            <a:xfrm>
              <a:off x="1197" y="1523"/>
              <a:ext cx="388"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009" name="Rectangle 5631">
              <a:extLst>
                <a:ext uri="{FF2B5EF4-FFF2-40B4-BE49-F238E27FC236}">
                  <a16:creationId xmlns:a16="http://schemas.microsoft.com/office/drawing/2014/main" id="{08BB86A4-AE9B-40A1-B86D-73BFDD6C8829}"/>
                </a:ext>
              </a:extLst>
            </p:cNvPr>
            <p:cNvSpPr>
              <a:spLocks noChangeArrowheads="1"/>
            </p:cNvSpPr>
            <p:nvPr/>
          </p:nvSpPr>
          <p:spPr bwMode="auto">
            <a:xfrm>
              <a:off x="1197" y="1523"/>
              <a:ext cx="388"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5858" name="Group 5635">
            <a:extLst>
              <a:ext uri="{FF2B5EF4-FFF2-40B4-BE49-F238E27FC236}">
                <a16:creationId xmlns:a16="http://schemas.microsoft.com/office/drawing/2014/main" id="{805597F9-EFB2-4028-A807-55135EDCFA46}"/>
              </a:ext>
            </a:extLst>
          </p:cNvPr>
          <p:cNvGrpSpPr>
            <a:grpSpLocks/>
          </p:cNvGrpSpPr>
          <p:nvPr/>
        </p:nvGrpSpPr>
        <p:grpSpPr bwMode="auto">
          <a:xfrm>
            <a:off x="2205038" y="2203450"/>
            <a:ext cx="28575" cy="150813"/>
            <a:chOff x="1389" y="1556"/>
            <a:chExt cx="18" cy="95"/>
          </a:xfrm>
        </p:grpSpPr>
        <p:sp>
          <p:nvSpPr>
            <p:cNvPr id="7006" name="Freeform 5633">
              <a:extLst>
                <a:ext uri="{FF2B5EF4-FFF2-40B4-BE49-F238E27FC236}">
                  <a16:creationId xmlns:a16="http://schemas.microsoft.com/office/drawing/2014/main" id="{E517C952-DD25-48F1-BD5A-8049DBED0F77}"/>
                </a:ext>
              </a:extLst>
            </p:cNvPr>
            <p:cNvSpPr>
              <a:spLocks/>
            </p:cNvSpPr>
            <p:nvPr/>
          </p:nvSpPr>
          <p:spPr bwMode="auto">
            <a:xfrm>
              <a:off x="1389" y="1556"/>
              <a:ext cx="18" cy="95"/>
            </a:xfrm>
            <a:custGeom>
              <a:avLst/>
              <a:gdLst>
                <a:gd name="T0" fmla="*/ 18 w 111"/>
                <a:gd name="T1" fmla="*/ 2 h 617"/>
                <a:gd name="T2" fmla="*/ 0 w 111"/>
                <a:gd name="T3" fmla="*/ 2 h 617"/>
                <a:gd name="T4" fmla="*/ 0 w 111"/>
                <a:gd name="T5" fmla="*/ 2 h 617"/>
                <a:gd name="T6" fmla="*/ 0 w 111"/>
                <a:gd name="T7" fmla="*/ 95 h 617"/>
                <a:gd name="T8" fmla="*/ 18 w 111"/>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1" h="617">
                  <a:moveTo>
                    <a:pt x="111" y="16"/>
                  </a:moveTo>
                  <a:cubicBezTo>
                    <a:pt x="64" y="16"/>
                    <a:pt x="32" y="16"/>
                    <a:pt x="0" y="16"/>
                  </a:cubicBezTo>
                  <a:cubicBezTo>
                    <a:pt x="0" y="0"/>
                    <a:pt x="0" y="16"/>
                    <a:pt x="0" y="16"/>
                  </a:cubicBezTo>
                  <a:lnTo>
                    <a:pt x="0" y="617"/>
                  </a:lnTo>
                  <a:lnTo>
                    <a:pt x="111" y="16"/>
                  </a:lnTo>
                  <a:close/>
                </a:path>
              </a:pathLst>
            </a:custGeom>
            <a:solidFill>
              <a:srgbClr val="808080"/>
            </a:solidFill>
            <a:ln w="0">
              <a:solidFill>
                <a:srgbClr val="000000"/>
              </a:solidFill>
              <a:prstDash val="solid"/>
              <a:round/>
              <a:headEnd/>
              <a:tailEnd/>
            </a:ln>
          </p:spPr>
          <p:txBody>
            <a:bodyPr/>
            <a:lstStyle/>
            <a:p>
              <a:endParaRPr lang="en-GB"/>
            </a:p>
          </p:txBody>
        </p:sp>
        <p:sp>
          <p:nvSpPr>
            <p:cNvPr id="7007" name="Freeform 5634">
              <a:extLst>
                <a:ext uri="{FF2B5EF4-FFF2-40B4-BE49-F238E27FC236}">
                  <a16:creationId xmlns:a16="http://schemas.microsoft.com/office/drawing/2014/main" id="{642E7FBE-421B-434B-8352-4A39AC0F713F}"/>
                </a:ext>
              </a:extLst>
            </p:cNvPr>
            <p:cNvSpPr>
              <a:spLocks/>
            </p:cNvSpPr>
            <p:nvPr/>
          </p:nvSpPr>
          <p:spPr bwMode="auto">
            <a:xfrm>
              <a:off x="1389" y="1556"/>
              <a:ext cx="18" cy="95"/>
            </a:xfrm>
            <a:custGeom>
              <a:avLst/>
              <a:gdLst>
                <a:gd name="T0" fmla="*/ 18 w 111"/>
                <a:gd name="T1" fmla="*/ 2 h 617"/>
                <a:gd name="T2" fmla="*/ 0 w 111"/>
                <a:gd name="T3" fmla="*/ 2 h 617"/>
                <a:gd name="T4" fmla="*/ 0 w 111"/>
                <a:gd name="T5" fmla="*/ 2 h 617"/>
                <a:gd name="T6" fmla="*/ 0 w 111"/>
                <a:gd name="T7" fmla="*/ 95 h 617"/>
                <a:gd name="T8" fmla="*/ 18 w 111"/>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1" h="617">
                  <a:moveTo>
                    <a:pt x="111" y="16"/>
                  </a:moveTo>
                  <a:cubicBezTo>
                    <a:pt x="64" y="16"/>
                    <a:pt x="32" y="16"/>
                    <a:pt x="0" y="16"/>
                  </a:cubicBezTo>
                  <a:cubicBezTo>
                    <a:pt x="0" y="0"/>
                    <a:pt x="0" y="16"/>
                    <a:pt x="0" y="16"/>
                  </a:cubicBezTo>
                  <a:lnTo>
                    <a:pt x="0" y="617"/>
                  </a:lnTo>
                  <a:lnTo>
                    <a:pt x="111" y="16"/>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859" name="Group 5638">
            <a:extLst>
              <a:ext uri="{FF2B5EF4-FFF2-40B4-BE49-F238E27FC236}">
                <a16:creationId xmlns:a16="http://schemas.microsoft.com/office/drawing/2014/main" id="{CA7D7F2A-50AC-4861-AAF5-0F908927B12F}"/>
              </a:ext>
            </a:extLst>
          </p:cNvPr>
          <p:cNvGrpSpPr>
            <a:grpSpLocks/>
          </p:cNvGrpSpPr>
          <p:nvPr/>
        </p:nvGrpSpPr>
        <p:grpSpPr bwMode="auto">
          <a:xfrm>
            <a:off x="2205038" y="2206625"/>
            <a:ext cx="57150" cy="147638"/>
            <a:chOff x="1389" y="1558"/>
            <a:chExt cx="36" cy="93"/>
          </a:xfrm>
        </p:grpSpPr>
        <p:sp>
          <p:nvSpPr>
            <p:cNvPr id="7004" name="Freeform 5636">
              <a:extLst>
                <a:ext uri="{FF2B5EF4-FFF2-40B4-BE49-F238E27FC236}">
                  <a16:creationId xmlns:a16="http://schemas.microsoft.com/office/drawing/2014/main" id="{5F45FFD3-4368-4D89-AF64-2C4A885B1824}"/>
                </a:ext>
              </a:extLst>
            </p:cNvPr>
            <p:cNvSpPr>
              <a:spLocks/>
            </p:cNvSpPr>
            <p:nvPr/>
          </p:nvSpPr>
          <p:spPr bwMode="auto">
            <a:xfrm>
              <a:off x="1389" y="1558"/>
              <a:ext cx="36" cy="93"/>
            </a:xfrm>
            <a:custGeom>
              <a:avLst/>
              <a:gdLst>
                <a:gd name="T0" fmla="*/ 36 w 234"/>
                <a:gd name="T1" fmla="*/ 5 h 606"/>
                <a:gd name="T2" fmla="*/ 17 w 234"/>
                <a:gd name="T3" fmla="*/ 0 h 606"/>
                <a:gd name="T4" fmla="*/ 0 w 234"/>
                <a:gd name="T5" fmla="*/ 93 h 606"/>
                <a:gd name="T6" fmla="*/ 36 w 234"/>
                <a:gd name="T7" fmla="*/ 5 h 6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4" h="606">
                  <a:moveTo>
                    <a:pt x="234" y="31"/>
                  </a:moveTo>
                  <a:cubicBezTo>
                    <a:pt x="187" y="16"/>
                    <a:pt x="140" y="16"/>
                    <a:pt x="109" y="0"/>
                  </a:cubicBezTo>
                  <a:lnTo>
                    <a:pt x="0" y="606"/>
                  </a:lnTo>
                  <a:lnTo>
                    <a:pt x="234" y="31"/>
                  </a:lnTo>
                  <a:close/>
                </a:path>
              </a:pathLst>
            </a:custGeom>
            <a:solidFill>
              <a:srgbClr val="C0C0C0"/>
            </a:solidFill>
            <a:ln w="0">
              <a:solidFill>
                <a:srgbClr val="000000"/>
              </a:solidFill>
              <a:prstDash val="solid"/>
              <a:round/>
              <a:headEnd/>
              <a:tailEnd/>
            </a:ln>
          </p:spPr>
          <p:txBody>
            <a:bodyPr/>
            <a:lstStyle/>
            <a:p>
              <a:endParaRPr lang="en-GB"/>
            </a:p>
          </p:txBody>
        </p:sp>
        <p:sp>
          <p:nvSpPr>
            <p:cNvPr id="7005" name="Freeform 5637">
              <a:extLst>
                <a:ext uri="{FF2B5EF4-FFF2-40B4-BE49-F238E27FC236}">
                  <a16:creationId xmlns:a16="http://schemas.microsoft.com/office/drawing/2014/main" id="{992DE58B-6261-48DE-8E8D-CE8A605DF690}"/>
                </a:ext>
              </a:extLst>
            </p:cNvPr>
            <p:cNvSpPr>
              <a:spLocks/>
            </p:cNvSpPr>
            <p:nvPr/>
          </p:nvSpPr>
          <p:spPr bwMode="auto">
            <a:xfrm>
              <a:off x="1389" y="1558"/>
              <a:ext cx="36" cy="93"/>
            </a:xfrm>
            <a:custGeom>
              <a:avLst/>
              <a:gdLst>
                <a:gd name="T0" fmla="*/ 36 w 234"/>
                <a:gd name="T1" fmla="*/ 5 h 606"/>
                <a:gd name="T2" fmla="*/ 17 w 234"/>
                <a:gd name="T3" fmla="*/ 0 h 606"/>
                <a:gd name="T4" fmla="*/ 0 w 234"/>
                <a:gd name="T5" fmla="*/ 93 h 606"/>
                <a:gd name="T6" fmla="*/ 36 w 234"/>
                <a:gd name="T7" fmla="*/ 5 h 6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4" h="606">
                  <a:moveTo>
                    <a:pt x="234" y="31"/>
                  </a:moveTo>
                  <a:cubicBezTo>
                    <a:pt x="187" y="16"/>
                    <a:pt x="140" y="16"/>
                    <a:pt x="109" y="0"/>
                  </a:cubicBezTo>
                  <a:lnTo>
                    <a:pt x="0" y="606"/>
                  </a:lnTo>
                  <a:lnTo>
                    <a:pt x="234" y="31"/>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860" name="Group 5641">
            <a:extLst>
              <a:ext uri="{FF2B5EF4-FFF2-40B4-BE49-F238E27FC236}">
                <a16:creationId xmlns:a16="http://schemas.microsoft.com/office/drawing/2014/main" id="{6A4C0112-5AD0-42D8-950E-1AC7BA6B6A2F}"/>
              </a:ext>
            </a:extLst>
          </p:cNvPr>
          <p:cNvGrpSpPr>
            <a:grpSpLocks/>
          </p:cNvGrpSpPr>
          <p:nvPr/>
        </p:nvGrpSpPr>
        <p:grpSpPr bwMode="auto">
          <a:xfrm>
            <a:off x="2205038" y="2214563"/>
            <a:ext cx="68262" cy="139700"/>
            <a:chOff x="1389" y="1563"/>
            <a:chExt cx="43" cy="88"/>
          </a:xfrm>
        </p:grpSpPr>
        <p:sp>
          <p:nvSpPr>
            <p:cNvPr id="7002" name="Freeform 5639">
              <a:extLst>
                <a:ext uri="{FF2B5EF4-FFF2-40B4-BE49-F238E27FC236}">
                  <a16:creationId xmlns:a16="http://schemas.microsoft.com/office/drawing/2014/main" id="{9EC71F7D-B8AE-4E03-AE2E-478274B325B2}"/>
                </a:ext>
              </a:extLst>
            </p:cNvPr>
            <p:cNvSpPr>
              <a:spLocks/>
            </p:cNvSpPr>
            <p:nvPr/>
          </p:nvSpPr>
          <p:spPr bwMode="auto">
            <a:xfrm>
              <a:off x="1389" y="1563"/>
              <a:ext cx="43" cy="88"/>
            </a:xfrm>
            <a:custGeom>
              <a:avLst/>
              <a:gdLst>
                <a:gd name="T0" fmla="*/ 43 w 278"/>
                <a:gd name="T1" fmla="*/ 5 h 572"/>
                <a:gd name="T2" fmla="*/ 36 w 278"/>
                <a:gd name="T3" fmla="*/ 0 h 572"/>
                <a:gd name="T4" fmla="*/ 0 w 278"/>
                <a:gd name="T5" fmla="*/ 88 h 572"/>
                <a:gd name="T6" fmla="*/ 43 w 278"/>
                <a:gd name="T7" fmla="*/ 5 h 5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78" h="572">
                  <a:moveTo>
                    <a:pt x="278" y="31"/>
                  </a:moveTo>
                  <a:cubicBezTo>
                    <a:pt x="263" y="15"/>
                    <a:pt x="247" y="15"/>
                    <a:pt x="232" y="0"/>
                  </a:cubicBezTo>
                  <a:lnTo>
                    <a:pt x="0" y="572"/>
                  </a:lnTo>
                  <a:lnTo>
                    <a:pt x="278" y="31"/>
                  </a:lnTo>
                  <a:close/>
                </a:path>
              </a:pathLst>
            </a:custGeom>
            <a:solidFill>
              <a:srgbClr val="000000"/>
            </a:solidFill>
            <a:ln w="0">
              <a:solidFill>
                <a:srgbClr val="000000"/>
              </a:solidFill>
              <a:prstDash val="solid"/>
              <a:round/>
              <a:headEnd/>
              <a:tailEnd/>
            </a:ln>
          </p:spPr>
          <p:txBody>
            <a:bodyPr/>
            <a:lstStyle/>
            <a:p>
              <a:endParaRPr lang="en-GB"/>
            </a:p>
          </p:txBody>
        </p:sp>
        <p:sp>
          <p:nvSpPr>
            <p:cNvPr id="7003" name="Freeform 5640">
              <a:extLst>
                <a:ext uri="{FF2B5EF4-FFF2-40B4-BE49-F238E27FC236}">
                  <a16:creationId xmlns:a16="http://schemas.microsoft.com/office/drawing/2014/main" id="{9BA83374-D9D0-491C-B7AB-4F0B3987F121}"/>
                </a:ext>
              </a:extLst>
            </p:cNvPr>
            <p:cNvSpPr>
              <a:spLocks/>
            </p:cNvSpPr>
            <p:nvPr/>
          </p:nvSpPr>
          <p:spPr bwMode="auto">
            <a:xfrm>
              <a:off x="1389" y="1563"/>
              <a:ext cx="43" cy="88"/>
            </a:xfrm>
            <a:custGeom>
              <a:avLst/>
              <a:gdLst>
                <a:gd name="T0" fmla="*/ 43 w 278"/>
                <a:gd name="T1" fmla="*/ 5 h 572"/>
                <a:gd name="T2" fmla="*/ 36 w 278"/>
                <a:gd name="T3" fmla="*/ 0 h 572"/>
                <a:gd name="T4" fmla="*/ 0 w 278"/>
                <a:gd name="T5" fmla="*/ 88 h 572"/>
                <a:gd name="T6" fmla="*/ 43 w 278"/>
                <a:gd name="T7" fmla="*/ 5 h 5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78" h="572">
                  <a:moveTo>
                    <a:pt x="278" y="31"/>
                  </a:moveTo>
                  <a:cubicBezTo>
                    <a:pt x="263" y="15"/>
                    <a:pt x="247" y="15"/>
                    <a:pt x="232" y="0"/>
                  </a:cubicBezTo>
                  <a:lnTo>
                    <a:pt x="0" y="572"/>
                  </a:lnTo>
                  <a:lnTo>
                    <a:pt x="278" y="31"/>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861" name="Group 5644">
            <a:extLst>
              <a:ext uri="{FF2B5EF4-FFF2-40B4-BE49-F238E27FC236}">
                <a16:creationId xmlns:a16="http://schemas.microsoft.com/office/drawing/2014/main" id="{C1D16CBD-6797-4E22-AE3B-0EAD8B906487}"/>
              </a:ext>
            </a:extLst>
          </p:cNvPr>
          <p:cNvGrpSpPr>
            <a:grpSpLocks/>
          </p:cNvGrpSpPr>
          <p:nvPr/>
        </p:nvGrpSpPr>
        <p:grpSpPr bwMode="auto">
          <a:xfrm>
            <a:off x="2058988" y="2206625"/>
            <a:ext cx="296862" cy="298450"/>
            <a:chOff x="1297" y="1558"/>
            <a:chExt cx="187" cy="188"/>
          </a:xfrm>
        </p:grpSpPr>
        <p:sp>
          <p:nvSpPr>
            <p:cNvPr id="7000" name="Freeform 5642">
              <a:extLst>
                <a:ext uri="{FF2B5EF4-FFF2-40B4-BE49-F238E27FC236}">
                  <a16:creationId xmlns:a16="http://schemas.microsoft.com/office/drawing/2014/main" id="{92D4F2AC-E9E2-4DB3-A72B-C48A91CB7DFE}"/>
                </a:ext>
              </a:extLst>
            </p:cNvPr>
            <p:cNvSpPr>
              <a:spLocks/>
            </p:cNvSpPr>
            <p:nvPr/>
          </p:nvSpPr>
          <p:spPr bwMode="auto">
            <a:xfrm>
              <a:off x="1297" y="1558"/>
              <a:ext cx="187" cy="188"/>
            </a:xfrm>
            <a:custGeom>
              <a:avLst/>
              <a:gdLst>
                <a:gd name="T0" fmla="*/ 92 w 1217"/>
                <a:gd name="T1" fmla="*/ 0 h 1222"/>
                <a:gd name="T2" fmla="*/ 0 w 1217"/>
                <a:gd name="T3" fmla="*/ 93 h 1222"/>
                <a:gd name="T4" fmla="*/ 92 w 1217"/>
                <a:gd name="T5" fmla="*/ 188 h 1222"/>
                <a:gd name="T6" fmla="*/ 187 w 1217"/>
                <a:gd name="T7" fmla="*/ 93 h 1222"/>
                <a:gd name="T8" fmla="*/ 135 w 1217"/>
                <a:gd name="T9" fmla="*/ 10 h 1222"/>
                <a:gd name="T10" fmla="*/ 92 w 1217"/>
                <a:gd name="T11" fmla="*/ 93 h 1222"/>
                <a:gd name="T12" fmla="*/ 92 w 1217"/>
                <a:gd name="T13" fmla="*/ 0 h 12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22">
                  <a:moveTo>
                    <a:pt x="601" y="0"/>
                  </a:moveTo>
                  <a:cubicBezTo>
                    <a:pt x="262" y="0"/>
                    <a:pt x="0" y="263"/>
                    <a:pt x="0" y="604"/>
                  </a:cubicBezTo>
                  <a:cubicBezTo>
                    <a:pt x="0" y="944"/>
                    <a:pt x="262" y="1222"/>
                    <a:pt x="601" y="1222"/>
                  </a:cubicBezTo>
                  <a:cubicBezTo>
                    <a:pt x="940" y="1222"/>
                    <a:pt x="1217" y="944"/>
                    <a:pt x="1217" y="604"/>
                  </a:cubicBezTo>
                  <a:cubicBezTo>
                    <a:pt x="1202" y="372"/>
                    <a:pt x="1078" y="170"/>
                    <a:pt x="878" y="62"/>
                  </a:cubicBezTo>
                  <a:lnTo>
                    <a:pt x="601" y="604"/>
                  </a:lnTo>
                  <a:lnTo>
                    <a:pt x="601" y="0"/>
                  </a:lnTo>
                  <a:close/>
                </a:path>
              </a:pathLst>
            </a:custGeom>
            <a:solidFill>
              <a:srgbClr val="FFFFFF"/>
            </a:solidFill>
            <a:ln w="0">
              <a:solidFill>
                <a:srgbClr val="000000"/>
              </a:solidFill>
              <a:prstDash val="solid"/>
              <a:round/>
              <a:headEnd/>
              <a:tailEnd/>
            </a:ln>
          </p:spPr>
          <p:txBody>
            <a:bodyPr/>
            <a:lstStyle/>
            <a:p>
              <a:endParaRPr lang="en-GB"/>
            </a:p>
          </p:txBody>
        </p:sp>
        <p:sp>
          <p:nvSpPr>
            <p:cNvPr id="7001" name="Freeform 5643">
              <a:extLst>
                <a:ext uri="{FF2B5EF4-FFF2-40B4-BE49-F238E27FC236}">
                  <a16:creationId xmlns:a16="http://schemas.microsoft.com/office/drawing/2014/main" id="{E40F2335-1318-4C98-9DB2-4314170E8435}"/>
                </a:ext>
              </a:extLst>
            </p:cNvPr>
            <p:cNvSpPr>
              <a:spLocks/>
            </p:cNvSpPr>
            <p:nvPr/>
          </p:nvSpPr>
          <p:spPr bwMode="auto">
            <a:xfrm>
              <a:off x="1297" y="1558"/>
              <a:ext cx="187" cy="188"/>
            </a:xfrm>
            <a:custGeom>
              <a:avLst/>
              <a:gdLst>
                <a:gd name="T0" fmla="*/ 92 w 1217"/>
                <a:gd name="T1" fmla="*/ 0 h 1222"/>
                <a:gd name="T2" fmla="*/ 0 w 1217"/>
                <a:gd name="T3" fmla="*/ 93 h 1222"/>
                <a:gd name="T4" fmla="*/ 92 w 1217"/>
                <a:gd name="T5" fmla="*/ 188 h 1222"/>
                <a:gd name="T6" fmla="*/ 187 w 1217"/>
                <a:gd name="T7" fmla="*/ 93 h 1222"/>
                <a:gd name="T8" fmla="*/ 135 w 1217"/>
                <a:gd name="T9" fmla="*/ 10 h 1222"/>
                <a:gd name="T10" fmla="*/ 92 w 1217"/>
                <a:gd name="T11" fmla="*/ 93 h 1222"/>
                <a:gd name="T12" fmla="*/ 92 w 1217"/>
                <a:gd name="T13" fmla="*/ 0 h 12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22">
                  <a:moveTo>
                    <a:pt x="601" y="0"/>
                  </a:moveTo>
                  <a:cubicBezTo>
                    <a:pt x="262" y="0"/>
                    <a:pt x="0" y="263"/>
                    <a:pt x="0" y="604"/>
                  </a:cubicBezTo>
                  <a:cubicBezTo>
                    <a:pt x="0" y="944"/>
                    <a:pt x="262" y="1222"/>
                    <a:pt x="601" y="1222"/>
                  </a:cubicBezTo>
                  <a:cubicBezTo>
                    <a:pt x="940" y="1222"/>
                    <a:pt x="1217" y="944"/>
                    <a:pt x="1217" y="604"/>
                  </a:cubicBezTo>
                  <a:cubicBezTo>
                    <a:pt x="1202" y="372"/>
                    <a:pt x="1078" y="170"/>
                    <a:pt x="878" y="62"/>
                  </a:cubicBezTo>
                  <a:lnTo>
                    <a:pt x="601" y="604"/>
                  </a:lnTo>
                  <a:lnTo>
                    <a:pt x="601"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5862" name="Line 5645">
            <a:extLst>
              <a:ext uri="{FF2B5EF4-FFF2-40B4-BE49-F238E27FC236}">
                <a16:creationId xmlns:a16="http://schemas.microsoft.com/office/drawing/2014/main" id="{D1BACD8E-49EB-4B9C-B87A-AF11D2D44F5E}"/>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63" name="Line 5646">
            <a:extLst>
              <a:ext uri="{FF2B5EF4-FFF2-40B4-BE49-F238E27FC236}">
                <a16:creationId xmlns:a16="http://schemas.microsoft.com/office/drawing/2014/main" id="{BA6A5E94-CEC8-402F-9DC6-2A718D0F3E5C}"/>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64" name="Line 5647">
            <a:extLst>
              <a:ext uri="{FF2B5EF4-FFF2-40B4-BE49-F238E27FC236}">
                <a16:creationId xmlns:a16="http://schemas.microsoft.com/office/drawing/2014/main" id="{7BB4667C-6779-479E-B943-AE6C04615F93}"/>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65" name="Line 5648">
            <a:extLst>
              <a:ext uri="{FF2B5EF4-FFF2-40B4-BE49-F238E27FC236}">
                <a16:creationId xmlns:a16="http://schemas.microsoft.com/office/drawing/2014/main" id="{68420CB4-583F-4804-AA61-376E4C248005}"/>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66" name="Line 5649">
            <a:extLst>
              <a:ext uri="{FF2B5EF4-FFF2-40B4-BE49-F238E27FC236}">
                <a16:creationId xmlns:a16="http://schemas.microsoft.com/office/drawing/2014/main" id="{73A9AD45-7EB8-4337-A9B6-F6A632FA1C89}"/>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67" name="Line 5650">
            <a:extLst>
              <a:ext uri="{FF2B5EF4-FFF2-40B4-BE49-F238E27FC236}">
                <a16:creationId xmlns:a16="http://schemas.microsoft.com/office/drawing/2014/main" id="{A13C2C55-AD98-44C0-B0CE-F1F48E20C859}"/>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68" name="Line 5651">
            <a:extLst>
              <a:ext uri="{FF2B5EF4-FFF2-40B4-BE49-F238E27FC236}">
                <a16:creationId xmlns:a16="http://schemas.microsoft.com/office/drawing/2014/main" id="{FB811ACD-F57B-45BE-8096-1E11DF7BE68F}"/>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69" name="Line 5652">
            <a:extLst>
              <a:ext uri="{FF2B5EF4-FFF2-40B4-BE49-F238E27FC236}">
                <a16:creationId xmlns:a16="http://schemas.microsoft.com/office/drawing/2014/main" id="{C9CDBA3C-2C5A-4B55-8095-78BB56C84525}"/>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70" name="Line 5653">
            <a:extLst>
              <a:ext uri="{FF2B5EF4-FFF2-40B4-BE49-F238E27FC236}">
                <a16:creationId xmlns:a16="http://schemas.microsoft.com/office/drawing/2014/main" id="{8216A91E-D50C-4555-8AD6-EBDF6B8CFC36}"/>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71" name="Line 5654">
            <a:extLst>
              <a:ext uri="{FF2B5EF4-FFF2-40B4-BE49-F238E27FC236}">
                <a16:creationId xmlns:a16="http://schemas.microsoft.com/office/drawing/2014/main" id="{112055B8-323B-441F-8063-5140DFADB2D2}"/>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72" name="Line 5655">
            <a:extLst>
              <a:ext uri="{FF2B5EF4-FFF2-40B4-BE49-F238E27FC236}">
                <a16:creationId xmlns:a16="http://schemas.microsoft.com/office/drawing/2014/main" id="{69FCC3AD-04DF-4388-9F85-2059E96D3000}"/>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73" name="Line 5656">
            <a:extLst>
              <a:ext uri="{FF2B5EF4-FFF2-40B4-BE49-F238E27FC236}">
                <a16:creationId xmlns:a16="http://schemas.microsoft.com/office/drawing/2014/main" id="{A55C522B-74BB-4048-972D-407EDF16B14B}"/>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74" name="Line 5657">
            <a:extLst>
              <a:ext uri="{FF2B5EF4-FFF2-40B4-BE49-F238E27FC236}">
                <a16:creationId xmlns:a16="http://schemas.microsoft.com/office/drawing/2014/main" id="{E83D61F1-BB66-4CC8-8700-8640E52F32E6}"/>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75" name="Line 5658">
            <a:extLst>
              <a:ext uri="{FF2B5EF4-FFF2-40B4-BE49-F238E27FC236}">
                <a16:creationId xmlns:a16="http://schemas.microsoft.com/office/drawing/2014/main" id="{6882CF8B-9E05-4C5E-9DF8-A06751E3CBD7}"/>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76" name="Line 5659">
            <a:extLst>
              <a:ext uri="{FF2B5EF4-FFF2-40B4-BE49-F238E27FC236}">
                <a16:creationId xmlns:a16="http://schemas.microsoft.com/office/drawing/2014/main" id="{393A2CB9-EDD4-4D17-A091-7D3F3B660083}"/>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77" name="Line 5660">
            <a:extLst>
              <a:ext uri="{FF2B5EF4-FFF2-40B4-BE49-F238E27FC236}">
                <a16:creationId xmlns:a16="http://schemas.microsoft.com/office/drawing/2014/main" id="{8644FD9A-06F5-4AF7-8C65-23D273601ADC}"/>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78" name="Line 5661">
            <a:extLst>
              <a:ext uri="{FF2B5EF4-FFF2-40B4-BE49-F238E27FC236}">
                <a16:creationId xmlns:a16="http://schemas.microsoft.com/office/drawing/2014/main" id="{682D74CA-0B20-42A6-B164-C3591D2190A7}"/>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79" name="Line 5662">
            <a:extLst>
              <a:ext uri="{FF2B5EF4-FFF2-40B4-BE49-F238E27FC236}">
                <a16:creationId xmlns:a16="http://schemas.microsoft.com/office/drawing/2014/main" id="{EC896BDE-5C3F-4C09-9942-32AE551D1E0C}"/>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80" name="Line 5663">
            <a:extLst>
              <a:ext uri="{FF2B5EF4-FFF2-40B4-BE49-F238E27FC236}">
                <a16:creationId xmlns:a16="http://schemas.microsoft.com/office/drawing/2014/main" id="{2A5F5C58-7E34-4258-88BB-D75EF881EAF7}"/>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81" name="Line 5664">
            <a:extLst>
              <a:ext uri="{FF2B5EF4-FFF2-40B4-BE49-F238E27FC236}">
                <a16:creationId xmlns:a16="http://schemas.microsoft.com/office/drawing/2014/main" id="{FAE84096-5F4C-4D41-BC59-3A02A576C334}"/>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82" name="Line 5665">
            <a:extLst>
              <a:ext uri="{FF2B5EF4-FFF2-40B4-BE49-F238E27FC236}">
                <a16:creationId xmlns:a16="http://schemas.microsoft.com/office/drawing/2014/main" id="{23B661B6-2205-4EF5-B830-7051522EF2C1}"/>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83" name="Line 5666">
            <a:extLst>
              <a:ext uri="{FF2B5EF4-FFF2-40B4-BE49-F238E27FC236}">
                <a16:creationId xmlns:a16="http://schemas.microsoft.com/office/drawing/2014/main" id="{46CE0795-DD20-40AC-9396-AB86E403847B}"/>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84" name="Line 5667">
            <a:extLst>
              <a:ext uri="{FF2B5EF4-FFF2-40B4-BE49-F238E27FC236}">
                <a16:creationId xmlns:a16="http://schemas.microsoft.com/office/drawing/2014/main" id="{DFA0D08C-4308-4E9A-A950-59F7D4A0DBCE}"/>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85" name="Line 5668">
            <a:extLst>
              <a:ext uri="{FF2B5EF4-FFF2-40B4-BE49-F238E27FC236}">
                <a16:creationId xmlns:a16="http://schemas.microsoft.com/office/drawing/2014/main" id="{759B6FD6-FECD-4A4A-A57E-ED0FFF6FCC7C}"/>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86" name="Line 5669">
            <a:extLst>
              <a:ext uri="{FF2B5EF4-FFF2-40B4-BE49-F238E27FC236}">
                <a16:creationId xmlns:a16="http://schemas.microsoft.com/office/drawing/2014/main" id="{4A5536B3-FF7B-4155-BEDF-3611F49F04F8}"/>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87" name="Line 5670">
            <a:extLst>
              <a:ext uri="{FF2B5EF4-FFF2-40B4-BE49-F238E27FC236}">
                <a16:creationId xmlns:a16="http://schemas.microsoft.com/office/drawing/2014/main" id="{D708DA2C-E07B-46BB-A715-9D71FD565396}"/>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88" name="Line 5671">
            <a:extLst>
              <a:ext uri="{FF2B5EF4-FFF2-40B4-BE49-F238E27FC236}">
                <a16:creationId xmlns:a16="http://schemas.microsoft.com/office/drawing/2014/main" id="{BE04BF5D-D2B7-4978-B485-0A506A6B3D5D}"/>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89" name="Line 5672">
            <a:extLst>
              <a:ext uri="{FF2B5EF4-FFF2-40B4-BE49-F238E27FC236}">
                <a16:creationId xmlns:a16="http://schemas.microsoft.com/office/drawing/2014/main" id="{B857542D-5958-45F3-A921-85879C78DFB3}"/>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90" name="Line 5673">
            <a:extLst>
              <a:ext uri="{FF2B5EF4-FFF2-40B4-BE49-F238E27FC236}">
                <a16:creationId xmlns:a16="http://schemas.microsoft.com/office/drawing/2014/main" id="{FBDB5231-ADE2-48A3-8A32-8E4BA04BA9DD}"/>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91" name="Line 5674">
            <a:extLst>
              <a:ext uri="{FF2B5EF4-FFF2-40B4-BE49-F238E27FC236}">
                <a16:creationId xmlns:a16="http://schemas.microsoft.com/office/drawing/2014/main" id="{6010E949-F96E-4B60-8F6A-4E88F77C160C}"/>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92" name="Line 5675">
            <a:extLst>
              <a:ext uri="{FF2B5EF4-FFF2-40B4-BE49-F238E27FC236}">
                <a16:creationId xmlns:a16="http://schemas.microsoft.com/office/drawing/2014/main" id="{6CD67361-0ECE-4BC3-AB13-41FFDF466850}"/>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93" name="Line 5676">
            <a:extLst>
              <a:ext uri="{FF2B5EF4-FFF2-40B4-BE49-F238E27FC236}">
                <a16:creationId xmlns:a16="http://schemas.microsoft.com/office/drawing/2014/main" id="{2A0F1D84-3035-47C0-8488-A066ABB78344}"/>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94" name="Line 5677">
            <a:extLst>
              <a:ext uri="{FF2B5EF4-FFF2-40B4-BE49-F238E27FC236}">
                <a16:creationId xmlns:a16="http://schemas.microsoft.com/office/drawing/2014/main" id="{9A5E1A4B-C240-4763-AFFF-8A1C9C8C0716}"/>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95" name="Line 5678">
            <a:extLst>
              <a:ext uri="{FF2B5EF4-FFF2-40B4-BE49-F238E27FC236}">
                <a16:creationId xmlns:a16="http://schemas.microsoft.com/office/drawing/2014/main" id="{E956613D-3C79-4138-81C1-77707DB8361D}"/>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96" name="Rectangle 5679">
            <a:extLst>
              <a:ext uri="{FF2B5EF4-FFF2-40B4-BE49-F238E27FC236}">
                <a16:creationId xmlns:a16="http://schemas.microsoft.com/office/drawing/2014/main" id="{3BE01547-ABBB-4BAE-AA1F-012ADEE1581B}"/>
              </a:ext>
            </a:extLst>
          </p:cNvPr>
          <p:cNvSpPr>
            <a:spLocks noChangeArrowheads="1"/>
          </p:cNvSpPr>
          <p:nvPr/>
        </p:nvSpPr>
        <p:spPr bwMode="auto">
          <a:xfrm>
            <a:off x="1900238" y="2151063"/>
            <a:ext cx="615950" cy="414337"/>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5897" name="Group 5682">
            <a:extLst>
              <a:ext uri="{FF2B5EF4-FFF2-40B4-BE49-F238E27FC236}">
                <a16:creationId xmlns:a16="http://schemas.microsoft.com/office/drawing/2014/main" id="{6F4E0801-0A53-4F29-B2D6-CC8C9BD181E8}"/>
              </a:ext>
            </a:extLst>
          </p:cNvPr>
          <p:cNvGrpSpPr>
            <a:grpSpLocks/>
          </p:cNvGrpSpPr>
          <p:nvPr/>
        </p:nvGrpSpPr>
        <p:grpSpPr bwMode="auto">
          <a:xfrm>
            <a:off x="2552700" y="2151063"/>
            <a:ext cx="615950" cy="414337"/>
            <a:chOff x="1608" y="1523"/>
            <a:chExt cx="388" cy="261"/>
          </a:xfrm>
        </p:grpSpPr>
        <p:sp>
          <p:nvSpPr>
            <p:cNvPr id="6998" name="Rectangle 5680">
              <a:extLst>
                <a:ext uri="{FF2B5EF4-FFF2-40B4-BE49-F238E27FC236}">
                  <a16:creationId xmlns:a16="http://schemas.microsoft.com/office/drawing/2014/main" id="{7F51A835-4B50-4D5B-BDBC-4A0972CC31C6}"/>
                </a:ext>
              </a:extLst>
            </p:cNvPr>
            <p:cNvSpPr>
              <a:spLocks noChangeArrowheads="1"/>
            </p:cNvSpPr>
            <p:nvPr/>
          </p:nvSpPr>
          <p:spPr bwMode="auto">
            <a:xfrm>
              <a:off x="1608" y="1523"/>
              <a:ext cx="388"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6999" name="Rectangle 5681">
              <a:extLst>
                <a:ext uri="{FF2B5EF4-FFF2-40B4-BE49-F238E27FC236}">
                  <a16:creationId xmlns:a16="http://schemas.microsoft.com/office/drawing/2014/main" id="{43800AA3-7282-45FD-81A9-9296209F2256}"/>
                </a:ext>
              </a:extLst>
            </p:cNvPr>
            <p:cNvSpPr>
              <a:spLocks noChangeArrowheads="1"/>
            </p:cNvSpPr>
            <p:nvPr/>
          </p:nvSpPr>
          <p:spPr bwMode="auto">
            <a:xfrm>
              <a:off x="1608" y="1523"/>
              <a:ext cx="388"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5898" name="Group 5685">
            <a:extLst>
              <a:ext uri="{FF2B5EF4-FFF2-40B4-BE49-F238E27FC236}">
                <a16:creationId xmlns:a16="http://schemas.microsoft.com/office/drawing/2014/main" id="{A19084D6-69DF-4110-A07D-819077CB4F05}"/>
              </a:ext>
            </a:extLst>
          </p:cNvPr>
          <p:cNvGrpSpPr>
            <a:grpSpLocks/>
          </p:cNvGrpSpPr>
          <p:nvPr/>
        </p:nvGrpSpPr>
        <p:grpSpPr bwMode="auto">
          <a:xfrm>
            <a:off x="2859088" y="2203450"/>
            <a:ext cx="33337" cy="150813"/>
            <a:chOff x="1801" y="1556"/>
            <a:chExt cx="21" cy="95"/>
          </a:xfrm>
        </p:grpSpPr>
        <p:sp>
          <p:nvSpPr>
            <p:cNvPr id="6996" name="Freeform 5683">
              <a:extLst>
                <a:ext uri="{FF2B5EF4-FFF2-40B4-BE49-F238E27FC236}">
                  <a16:creationId xmlns:a16="http://schemas.microsoft.com/office/drawing/2014/main" id="{13B5AB4B-ACD8-48CE-802E-AA564FF12F88}"/>
                </a:ext>
              </a:extLst>
            </p:cNvPr>
            <p:cNvSpPr>
              <a:spLocks/>
            </p:cNvSpPr>
            <p:nvPr/>
          </p:nvSpPr>
          <p:spPr bwMode="auto">
            <a:xfrm>
              <a:off x="1801" y="1556"/>
              <a:ext cx="21" cy="95"/>
            </a:xfrm>
            <a:custGeom>
              <a:avLst/>
              <a:gdLst>
                <a:gd name="T0" fmla="*/ 21 w 139"/>
                <a:gd name="T1" fmla="*/ 2 h 617"/>
                <a:gd name="T2" fmla="*/ 0 w 139"/>
                <a:gd name="T3" fmla="*/ 2 h 617"/>
                <a:gd name="T4" fmla="*/ 0 w 139"/>
                <a:gd name="T5" fmla="*/ 2 h 617"/>
                <a:gd name="T6" fmla="*/ 0 w 139"/>
                <a:gd name="T7" fmla="*/ 95 h 617"/>
                <a:gd name="T8" fmla="*/ 21 w 139"/>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617">
                  <a:moveTo>
                    <a:pt x="139" y="16"/>
                  </a:moveTo>
                  <a:cubicBezTo>
                    <a:pt x="93" y="16"/>
                    <a:pt x="47" y="16"/>
                    <a:pt x="0" y="16"/>
                  </a:cubicBezTo>
                  <a:cubicBezTo>
                    <a:pt x="0" y="0"/>
                    <a:pt x="0" y="16"/>
                    <a:pt x="0" y="16"/>
                  </a:cubicBezTo>
                  <a:lnTo>
                    <a:pt x="0" y="617"/>
                  </a:lnTo>
                  <a:lnTo>
                    <a:pt x="139" y="16"/>
                  </a:lnTo>
                  <a:close/>
                </a:path>
              </a:pathLst>
            </a:custGeom>
            <a:solidFill>
              <a:srgbClr val="808080"/>
            </a:solidFill>
            <a:ln w="0">
              <a:solidFill>
                <a:srgbClr val="000000"/>
              </a:solidFill>
              <a:prstDash val="solid"/>
              <a:round/>
              <a:headEnd/>
              <a:tailEnd/>
            </a:ln>
          </p:spPr>
          <p:txBody>
            <a:bodyPr/>
            <a:lstStyle/>
            <a:p>
              <a:endParaRPr lang="en-GB"/>
            </a:p>
          </p:txBody>
        </p:sp>
        <p:sp>
          <p:nvSpPr>
            <p:cNvPr id="6997" name="Freeform 5684">
              <a:extLst>
                <a:ext uri="{FF2B5EF4-FFF2-40B4-BE49-F238E27FC236}">
                  <a16:creationId xmlns:a16="http://schemas.microsoft.com/office/drawing/2014/main" id="{3002966B-BC46-4CA0-AF80-D564A89D6C4B}"/>
                </a:ext>
              </a:extLst>
            </p:cNvPr>
            <p:cNvSpPr>
              <a:spLocks/>
            </p:cNvSpPr>
            <p:nvPr/>
          </p:nvSpPr>
          <p:spPr bwMode="auto">
            <a:xfrm>
              <a:off x="1801" y="1556"/>
              <a:ext cx="21" cy="95"/>
            </a:xfrm>
            <a:custGeom>
              <a:avLst/>
              <a:gdLst>
                <a:gd name="T0" fmla="*/ 21 w 139"/>
                <a:gd name="T1" fmla="*/ 2 h 617"/>
                <a:gd name="T2" fmla="*/ 0 w 139"/>
                <a:gd name="T3" fmla="*/ 2 h 617"/>
                <a:gd name="T4" fmla="*/ 0 w 139"/>
                <a:gd name="T5" fmla="*/ 2 h 617"/>
                <a:gd name="T6" fmla="*/ 0 w 139"/>
                <a:gd name="T7" fmla="*/ 95 h 617"/>
                <a:gd name="T8" fmla="*/ 21 w 139"/>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617">
                  <a:moveTo>
                    <a:pt x="139" y="16"/>
                  </a:moveTo>
                  <a:cubicBezTo>
                    <a:pt x="93" y="16"/>
                    <a:pt x="47" y="16"/>
                    <a:pt x="0" y="16"/>
                  </a:cubicBezTo>
                  <a:cubicBezTo>
                    <a:pt x="0" y="0"/>
                    <a:pt x="0" y="16"/>
                    <a:pt x="0" y="16"/>
                  </a:cubicBezTo>
                  <a:lnTo>
                    <a:pt x="0" y="617"/>
                  </a:lnTo>
                  <a:lnTo>
                    <a:pt x="139" y="16"/>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899" name="Group 5688">
            <a:extLst>
              <a:ext uri="{FF2B5EF4-FFF2-40B4-BE49-F238E27FC236}">
                <a16:creationId xmlns:a16="http://schemas.microsoft.com/office/drawing/2014/main" id="{C684440F-DA31-4923-9120-5BD9E43D6E45}"/>
              </a:ext>
            </a:extLst>
          </p:cNvPr>
          <p:cNvGrpSpPr>
            <a:grpSpLocks/>
          </p:cNvGrpSpPr>
          <p:nvPr/>
        </p:nvGrpSpPr>
        <p:grpSpPr bwMode="auto">
          <a:xfrm>
            <a:off x="2859088" y="2206625"/>
            <a:ext cx="112712" cy="147638"/>
            <a:chOff x="1801" y="1558"/>
            <a:chExt cx="71" cy="93"/>
          </a:xfrm>
        </p:grpSpPr>
        <p:sp>
          <p:nvSpPr>
            <p:cNvPr id="6994" name="Freeform 5686">
              <a:extLst>
                <a:ext uri="{FF2B5EF4-FFF2-40B4-BE49-F238E27FC236}">
                  <a16:creationId xmlns:a16="http://schemas.microsoft.com/office/drawing/2014/main" id="{06733B5E-C81E-40DB-AA9B-72159080DD61}"/>
                </a:ext>
              </a:extLst>
            </p:cNvPr>
            <p:cNvSpPr>
              <a:spLocks/>
            </p:cNvSpPr>
            <p:nvPr/>
          </p:nvSpPr>
          <p:spPr bwMode="auto">
            <a:xfrm>
              <a:off x="1801" y="1558"/>
              <a:ext cx="71" cy="93"/>
            </a:xfrm>
            <a:custGeom>
              <a:avLst/>
              <a:gdLst>
                <a:gd name="T0" fmla="*/ 71 w 462"/>
                <a:gd name="T1" fmla="*/ 31 h 606"/>
                <a:gd name="T2" fmla="*/ 21 w 462"/>
                <a:gd name="T3" fmla="*/ 0 h 606"/>
                <a:gd name="T4" fmla="*/ 0 w 462"/>
                <a:gd name="T5" fmla="*/ 93 h 606"/>
                <a:gd name="T6" fmla="*/ 71 w 462"/>
                <a:gd name="T7" fmla="*/ 31 h 6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2" h="606">
                  <a:moveTo>
                    <a:pt x="462" y="202"/>
                  </a:moveTo>
                  <a:cubicBezTo>
                    <a:pt x="369" y="109"/>
                    <a:pt x="262" y="31"/>
                    <a:pt x="139" y="0"/>
                  </a:cubicBezTo>
                  <a:lnTo>
                    <a:pt x="0" y="606"/>
                  </a:lnTo>
                  <a:lnTo>
                    <a:pt x="462" y="202"/>
                  </a:lnTo>
                  <a:close/>
                </a:path>
              </a:pathLst>
            </a:custGeom>
            <a:solidFill>
              <a:srgbClr val="C0C0C0"/>
            </a:solidFill>
            <a:ln w="0">
              <a:solidFill>
                <a:srgbClr val="000000"/>
              </a:solidFill>
              <a:prstDash val="solid"/>
              <a:round/>
              <a:headEnd/>
              <a:tailEnd/>
            </a:ln>
          </p:spPr>
          <p:txBody>
            <a:bodyPr/>
            <a:lstStyle/>
            <a:p>
              <a:endParaRPr lang="en-GB"/>
            </a:p>
          </p:txBody>
        </p:sp>
        <p:sp>
          <p:nvSpPr>
            <p:cNvPr id="6995" name="Freeform 5687">
              <a:extLst>
                <a:ext uri="{FF2B5EF4-FFF2-40B4-BE49-F238E27FC236}">
                  <a16:creationId xmlns:a16="http://schemas.microsoft.com/office/drawing/2014/main" id="{51833118-B055-49BE-9E15-ABF593B44A65}"/>
                </a:ext>
              </a:extLst>
            </p:cNvPr>
            <p:cNvSpPr>
              <a:spLocks/>
            </p:cNvSpPr>
            <p:nvPr/>
          </p:nvSpPr>
          <p:spPr bwMode="auto">
            <a:xfrm>
              <a:off x="1801" y="1558"/>
              <a:ext cx="71" cy="93"/>
            </a:xfrm>
            <a:custGeom>
              <a:avLst/>
              <a:gdLst>
                <a:gd name="T0" fmla="*/ 71 w 462"/>
                <a:gd name="T1" fmla="*/ 31 h 606"/>
                <a:gd name="T2" fmla="*/ 21 w 462"/>
                <a:gd name="T3" fmla="*/ 0 h 606"/>
                <a:gd name="T4" fmla="*/ 0 w 462"/>
                <a:gd name="T5" fmla="*/ 93 h 606"/>
                <a:gd name="T6" fmla="*/ 71 w 462"/>
                <a:gd name="T7" fmla="*/ 31 h 6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2" h="606">
                  <a:moveTo>
                    <a:pt x="462" y="202"/>
                  </a:moveTo>
                  <a:cubicBezTo>
                    <a:pt x="369" y="109"/>
                    <a:pt x="262" y="31"/>
                    <a:pt x="139" y="0"/>
                  </a:cubicBezTo>
                  <a:lnTo>
                    <a:pt x="0" y="606"/>
                  </a:lnTo>
                  <a:lnTo>
                    <a:pt x="462" y="202"/>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900" name="Group 5691">
            <a:extLst>
              <a:ext uri="{FF2B5EF4-FFF2-40B4-BE49-F238E27FC236}">
                <a16:creationId xmlns:a16="http://schemas.microsoft.com/office/drawing/2014/main" id="{FF6BE700-BFFF-4FC2-A853-60D546931561}"/>
              </a:ext>
            </a:extLst>
          </p:cNvPr>
          <p:cNvGrpSpPr>
            <a:grpSpLocks/>
          </p:cNvGrpSpPr>
          <p:nvPr/>
        </p:nvGrpSpPr>
        <p:grpSpPr bwMode="auto">
          <a:xfrm>
            <a:off x="2859088" y="2255838"/>
            <a:ext cx="136525" cy="98425"/>
            <a:chOff x="1801" y="1589"/>
            <a:chExt cx="86" cy="62"/>
          </a:xfrm>
        </p:grpSpPr>
        <p:sp>
          <p:nvSpPr>
            <p:cNvPr id="6992" name="Freeform 5689">
              <a:extLst>
                <a:ext uri="{FF2B5EF4-FFF2-40B4-BE49-F238E27FC236}">
                  <a16:creationId xmlns:a16="http://schemas.microsoft.com/office/drawing/2014/main" id="{5B1DEC77-7A6B-4DF6-8D47-8ADA000DC25E}"/>
                </a:ext>
              </a:extLst>
            </p:cNvPr>
            <p:cNvSpPr>
              <a:spLocks/>
            </p:cNvSpPr>
            <p:nvPr/>
          </p:nvSpPr>
          <p:spPr bwMode="auto">
            <a:xfrm>
              <a:off x="1801" y="1589"/>
              <a:ext cx="86" cy="62"/>
            </a:xfrm>
            <a:custGeom>
              <a:avLst/>
              <a:gdLst>
                <a:gd name="T0" fmla="*/ 86 w 556"/>
                <a:gd name="T1" fmla="*/ 22 h 406"/>
                <a:gd name="T2" fmla="*/ 72 w 556"/>
                <a:gd name="T3" fmla="*/ 0 h 406"/>
                <a:gd name="T4" fmla="*/ 0 w 556"/>
                <a:gd name="T5" fmla="*/ 62 h 406"/>
                <a:gd name="T6" fmla="*/ 86 w 556"/>
                <a:gd name="T7" fmla="*/ 22 h 4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56" h="406">
                  <a:moveTo>
                    <a:pt x="556" y="141"/>
                  </a:moveTo>
                  <a:cubicBezTo>
                    <a:pt x="525" y="94"/>
                    <a:pt x="494" y="47"/>
                    <a:pt x="463" y="0"/>
                  </a:cubicBezTo>
                  <a:lnTo>
                    <a:pt x="0" y="406"/>
                  </a:lnTo>
                  <a:lnTo>
                    <a:pt x="556" y="141"/>
                  </a:lnTo>
                  <a:close/>
                </a:path>
              </a:pathLst>
            </a:custGeom>
            <a:solidFill>
              <a:srgbClr val="000000"/>
            </a:solidFill>
            <a:ln w="0">
              <a:solidFill>
                <a:srgbClr val="000000"/>
              </a:solidFill>
              <a:prstDash val="solid"/>
              <a:round/>
              <a:headEnd/>
              <a:tailEnd/>
            </a:ln>
          </p:spPr>
          <p:txBody>
            <a:bodyPr/>
            <a:lstStyle/>
            <a:p>
              <a:endParaRPr lang="en-GB"/>
            </a:p>
          </p:txBody>
        </p:sp>
        <p:sp>
          <p:nvSpPr>
            <p:cNvPr id="6993" name="Freeform 5690">
              <a:extLst>
                <a:ext uri="{FF2B5EF4-FFF2-40B4-BE49-F238E27FC236}">
                  <a16:creationId xmlns:a16="http://schemas.microsoft.com/office/drawing/2014/main" id="{283144C1-B2FB-4590-A433-9DAFF2320679}"/>
                </a:ext>
              </a:extLst>
            </p:cNvPr>
            <p:cNvSpPr>
              <a:spLocks/>
            </p:cNvSpPr>
            <p:nvPr/>
          </p:nvSpPr>
          <p:spPr bwMode="auto">
            <a:xfrm>
              <a:off x="1801" y="1589"/>
              <a:ext cx="86" cy="62"/>
            </a:xfrm>
            <a:custGeom>
              <a:avLst/>
              <a:gdLst>
                <a:gd name="T0" fmla="*/ 86 w 556"/>
                <a:gd name="T1" fmla="*/ 22 h 406"/>
                <a:gd name="T2" fmla="*/ 72 w 556"/>
                <a:gd name="T3" fmla="*/ 0 h 406"/>
                <a:gd name="T4" fmla="*/ 0 w 556"/>
                <a:gd name="T5" fmla="*/ 62 h 406"/>
                <a:gd name="T6" fmla="*/ 86 w 556"/>
                <a:gd name="T7" fmla="*/ 22 h 4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56" h="406">
                  <a:moveTo>
                    <a:pt x="556" y="141"/>
                  </a:moveTo>
                  <a:cubicBezTo>
                    <a:pt x="525" y="94"/>
                    <a:pt x="494" y="47"/>
                    <a:pt x="463" y="0"/>
                  </a:cubicBezTo>
                  <a:lnTo>
                    <a:pt x="0" y="406"/>
                  </a:lnTo>
                  <a:lnTo>
                    <a:pt x="556" y="141"/>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901" name="Group 5694">
            <a:extLst>
              <a:ext uri="{FF2B5EF4-FFF2-40B4-BE49-F238E27FC236}">
                <a16:creationId xmlns:a16="http://schemas.microsoft.com/office/drawing/2014/main" id="{4F5785BD-EA45-40A7-A4F1-312850F99C38}"/>
              </a:ext>
            </a:extLst>
          </p:cNvPr>
          <p:cNvGrpSpPr>
            <a:grpSpLocks/>
          </p:cNvGrpSpPr>
          <p:nvPr/>
        </p:nvGrpSpPr>
        <p:grpSpPr bwMode="auto">
          <a:xfrm>
            <a:off x="2713038" y="2206625"/>
            <a:ext cx="296862" cy="298450"/>
            <a:chOff x="1709" y="1558"/>
            <a:chExt cx="187" cy="188"/>
          </a:xfrm>
        </p:grpSpPr>
        <p:sp>
          <p:nvSpPr>
            <p:cNvPr id="6990" name="Freeform 5692">
              <a:extLst>
                <a:ext uri="{FF2B5EF4-FFF2-40B4-BE49-F238E27FC236}">
                  <a16:creationId xmlns:a16="http://schemas.microsoft.com/office/drawing/2014/main" id="{0CB12ED5-CCDF-4CB8-AEE0-4473EAF22599}"/>
                </a:ext>
              </a:extLst>
            </p:cNvPr>
            <p:cNvSpPr>
              <a:spLocks/>
            </p:cNvSpPr>
            <p:nvPr/>
          </p:nvSpPr>
          <p:spPr bwMode="auto">
            <a:xfrm>
              <a:off x="1709" y="1558"/>
              <a:ext cx="187" cy="188"/>
            </a:xfrm>
            <a:custGeom>
              <a:avLst/>
              <a:gdLst>
                <a:gd name="T0" fmla="*/ 92 w 1217"/>
                <a:gd name="T1" fmla="*/ 0 h 1222"/>
                <a:gd name="T2" fmla="*/ 0 w 1217"/>
                <a:gd name="T3" fmla="*/ 93 h 1222"/>
                <a:gd name="T4" fmla="*/ 92 w 1217"/>
                <a:gd name="T5" fmla="*/ 188 h 1222"/>
                <a:gd name="T6" fmla="*/ 187 w 1217"/>
                <a:gd name="T7" fmla="*/ 93 h 1222"/>
                <a:gd name="T8" fmla="*/ 178 w 1217"/>
                <a:gd name="T9" fmla="*/ 52 h 1222"/>
                <a:gd name="T10" fmla="*/ 92 w 1217"/>
                <a:gd name="T11" fmla="*/ 93 h 1222"/>
                <a:gd name="T12" fmla="*/ 92 w 1217"/>
                <a:gd name="T13" fmla="*/ 0 h 12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22">
                  <a:moveTo>
                    <a:pt x="601" y="0"/>
                  </a:moveTo>
                  <a:cubicBezTo>
                    <a:pt x="262" y="0"/>
                    <a:pt x="0" y="263"/>
                    <a:pt x="0" y="604"/>
                  </a:cubicBezTo>
                  <a:cubicBezTo>
                    <a:pt x="0" y="944"/>
                    <a:pt x="262" y="1222"/>
                    <a:pt x="601" y="1222"/>
                  </a:cubicBezTo>
                  <a:cubicBezTo>
                    <a:pt x="940" y="1222"/>
                    <a:pt x="1217" y="944"/>
                    <a:pt x="1217" y="604"/>
                  </a:cubicBezTo>
                  <a:cubicBezTo>
                    <a:pt x="1202" y="511"/>
                    <a:pt x="1186" y="433"/>
                    <a:pt x="1156" y="341"/>
                  </a:cubicBezTo>
                  <a:lnTo>
                    <a:pt x="601" y="604"/>
                  </a:lnTo>
                  <a:lnTo>
                    <a:pt x="601" y="0"/>
                  </a:lnTo>
                  <a:close/>
                </a:path>
              </a:pathLst>
            </a:custGeom>
            <a:solidFill>
              <a:srgbClr val="FFFFFF"/>
            </a:solidFill>
            <a:ln w="0">
              <a:solidFill>
                <a:srgbClr val="000000"/>
              </a:solidFill>
              <a:prstDash val="solid"/>
              <a:round/>
              <a:headEnd/>
              <a:tailEnd/>
            </a:ln>
          </p:spPr>
          <p:txBody>
            <a:bodyPr/>
            <a:lstStyle/>
            <a:p>
              <a:endParaRPr lang="en-GB"/>
            </a:p>
          </p:txBody>
        </p:sp>
        <p:sp>
          <p:nvSpPr>
            <p:cNvPr id="6991" name="Freeform 5693">
              <a:extLst>
                <a:ext uri="{FF2B5EF4-FFF2-40B4-BE49-F238E27FC236}">
                  <a16:creationId xmlns:a16="http://schemas.microsoft.com/office/drawing/2014/main" id="{880D8B79-0268-4C0C-A221-35FFA74CD9F7}"/>
                </a:ext>
              </a:extLst>
            </p:cNvPr>
            <p:cNvSpPr>
              <a:spLocks/>
            </p:cNvSpPr>
            <p:nvPr/>
          </p:nvSpPr>
          <p:spPr bwMode="auto">
            <a:xfrm>
              <a:off x="1709" y="1558"/>
              <a:ext cx="187" cy="188"/>
            </a:xfrm>
            <a:custGeom>
              <a:avLst/>
              <a:gdLst>
                <a:gd name="T0" fmla="*/ 92 w 1217"/>
                <a:gd name="T1" fmla="*/ 0 h 1222"/>
                <a:gd name="T2" fmla="*/ 0 w 1217"/>
                <a:gd name="T3" fmla="*/ 93 h 1222"/>
                <a:gd name="T4" fmla="*/ 92 w 1217"/>
                <a:gd name="T5" fmla="*/ 188 h 1222"/>
                <a:gd name="T6" fmla="*/ 187 w 1217"/>
                <a:gd name="T7" fmla="*/ 93 h 1222"/>
                <a:gd name="T8" fmla="*/ 178 w 1217"/>
                <a:gd name="T9" fmla="*/ 52 h 1222"/>
                <a:gd name="T10" fmla="*/ 92 w 1217"/>
                <a:gd name="T11" fmla="*/ 93 h 1222"/>
                <a:gd name="T12" fmla="*/ 92 w 1217"/>
                <a:gd name="T13" fmla="*/ 0 h 12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22">
                  <a:moveTo>
                    <a:pt x="601" y="0"/>
                  </a:moveTo>
                  <a:cubicBezTo>
                    <a:pt x="262" y="0"/>
                    <a:pt x="0" y="263"/>
                    <a:pt x="0" y="604"/>
                  </a:cubicBezTo>
                  <a:cubicBezTo>
                    <a:pt x="0" y="944"/>
                    <a:pt x="262" y="1222"/>
                    <a:pt x="601" y="1222"/>
                  </a:cubicBezTo>
                  <a:cubicBezTo>
                    <a:pt x="940" y="1222"/>
                    <a:pt x="1217" y="944"/>
                    <a:pt x="1217" y="604"/>
                  </a:cubicBezTo>
                  <a:cubicBezTo>
                    <a:pt x="1202" y="511"/>
                    <a:pt x="1186" y="433"/>
                    <a:pt x="1156" y="341"/>
                  </a:cubicBezTo>
                  <a:lnTo>
                    <a:pt x="601" y="604"/>
                  </a:lnTo>
                  <a:lnTo>
                    <a:pt x="601"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5902" name="Line 5695">
            <a:extLst>
              <a:ext uri="{FF2B5EF4-FFF2-40B4-BE49-F238E27FC236}">
                <a16:creationId xmlns:a16="http://schemas.microsoft.com/office/drawing/2014/main" id="{29AE1ACE-BCED-427E-B740-9D90AF30F07E}"/>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03" name="Line 5696">
            <a:extLst>
              <a:ext uri="{FF2B5EF4-FFF2-40B4-BE49-F238E27FC236}">
                <a16:creationId xmlns:a16="http://schemas.microsoft.com/office/drawing/2014/main" id="{B79D3301-4B79-4501-8486-453DCAC6DBC4}"/>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04" name="Line 5697">
            <a:extLst>
              <a:ext uri="{FF2B5EF4-FFF2-40B4-BE49-F238E27FC236}">
                <a16:creationId xmlns:a16="http://schemas.microsoft.com/office/drawing/2014/main" id="{A4411302-D94D-4A5F-8940-71B9EEE641A1}"/>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05" name="Line 5698">
            <a:extLst>
              <a:ext uri="{FF2B5EF4-FFF2-40B4-BE49-F238E27FC236}">
                <a16:creationId xmlns:a16="http://schemas.microsoft.com/office/drawing/2014/main" id="{5F1D948E-7433-4909-9FA8-2DED77397099}"/>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06" name="Line 5699">
            <a:extLst>
              <a:ext uri="{FF2B5EF4-FFF2-40B4-BE49-F238E27FC236}">
                <a16:creationId xmlns:a16="http://schemas.microsoft.com/office/drawing/2014/main" id="{EC0428AE-6AAF-4BD2-AECF-AC750075FE27}"/>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07" name="Line 5700">
            <a:extLst>
              <a:ext uri="{FF2B5EF4-FFF2-40B4-BE49-F238E27FC236}">
                <a16:creationId xmlns:a16="http://schemas.microsoft.com/office/drawing/2014/main" id="{E92A253C-D729-4EC7-99CF-2DDDCD2835CF}"/>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08" name="Line 5701">
            <a:extLst>
              <a:ext uri="{FF2B5EF4-FFF2-40B4-BE49-F238E27FC236}">
                <a16:creationId xmlns:a16="http://schemas.microsoft.com/office/drawing/2014/main" id="{41E0D4FF-DB67-411D-9D75-095C00C2E29F}"/>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09" name="Line 5702">
            <a:extLst>
              <a:ext uri="{FF2B5EF4-FFF2-40B4-BE49-F238E27FC236}">
                <a16:creationId xmlns:a16="http://schemas.microsoft.com/office/drawing/2014/main" id="{03484E1D-2DE2-4492-9A53-88E5E788EB88}"/>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10" name="Line 5703">
            <a:extLst>
              <a:ext uri="{FF2B5EF4-FFF2-40B4-BE49-F238E27FC236}">
                <a16:creationId xmlns:a16="http://schemas.microsoft.com/office/drawing/2014/main" id="{18FAE1E3-D878-4CD6-A41D-15E6AF8A731E}"/>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11" name="Line 5704">
            <a:extLst>
              <a:ext uri="{FF2B5EF4-FFF2-40B4-BE49-F238E27FC236}">
                <a16:creationId xmlns:a16="http://schemas.microsoft.com/office/drawing/2014/main" id="{679BC226-BBD2-450A-9A00-BD9478DB4BD6}"/>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12" name="Line 5705">
            <a:extLst>
              <a:ext uri="{FF2B5EF4-FFF2-40B4-BE49-F238E27FC236}">
                <a16:creationId xmlns:a16="http://schemas.microsoft.com/office/drawing/2014/main" id="{74EF0927-F12B-4DCF-8C8C-52823D3B85A2}"/>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13" name="Line 5706">
            <a:extLst>
              <a:ext uri="{FF2B5EF4-FFF2-40B4-BE49-F238E27FC236}">
                <a16:creationId xmlns:a16="http://schemas.microsoft.com/office/drawing/2014/main" id="{7451A45C-D7F9-4E2A-B10A-F618BEFEB9A2}"/>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14" name="Line 5707">
            <a:extLst>
              <a:ext uri="{FF2B5EF4-FFF2-40B4-BE49-F238E27FC236}">
                <a16:creationId xmlns:a16="http://schemas.microsoft.com/office/drawing/2014/main" id="{835FA9CF-D440-45FA-A8C6-0CD93B2A03F0}"/>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15" name="Line 5708">
            <a:extLst>
              <a:ext uri="{FF2B5EF4-FFF2-40B4-BE49-F238E27FC236}">
                <a16:creationId xmlns:a16="http://schemas.microsoft.com/office/drawing/2014/main" id="{890112C3-8FDF-40F4-901D-7E5029D96821}"/>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16" name="Line 5709">
            <a:extLst>
              <a:ext uri="{FF2B5EF4-FFF2-40B4-BE49-F238E27FC236}">
                <a16:creationId xmlns:a16="http://schemas.microsoft.com/office/drawing/2014/main" id="{05F109C9-5CF7-4DD9-9C90-D8555316725C}"/>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17" name="Line 5710">
            <a:extLst>
              <a:ext uri="{FF2B5EF4-FFF2-40B4-BE49-F238E27FC236}">
                <a16:creationId xmlns:a16="http://schemas.microsoft.com/office/drawing/2014/main" id="{31F3B74B-9EE9-4FF7-BA5B-402279C242B1}"/>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18" name="Line 5711">
            <a:extLst>
              <a:ext uri="{FF2B5EF4-FFF2-40B4-BE49-F238E27FC236}">
                <a16:creationId xmlns:a16="http://schemas.microsoft.com/office/drawing/2014/main" id="{31891D4C-B548-49C5-809E-974B9E7278C6}"/>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19" name="Line 5712">
            <a:extLst>
              <a:ext uri="{FF2B5EF4-FFF2-40B4-BE49-F238E27FC236}">
                <a16:creationId xmlns:a16="http://schemas.microsoft.com/office/drawing/2014/main" id="{478D6D38-56ED-4514-978A-2A1FD6659807}"/>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20" name="Line 5713">
            <a:extLst>
              <a:ext uri="{FF2B5EF4-FFF2-40B4-BE49-F238E27FC236}">
                <a16:creationId xmlns:a16="http://schemas.microsoft.com/office/drawing/2014/main" id="{1F39AEE7-F9A6-4EDC-95BB-012852DEDCFA}"/>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21" name="Line 5714">
            <a:extLst>
              <a:ext uri="{FF2B5EF4-FFF2-40B4-BE49-F238E27FC236}">
                <a16:creationId xmlns:a16="http://schemas.microsoft.com/office/drawing/2014/main" id="{2D457C11-D937-44ED-B13A-3B7E2553C01E}"/>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22" name="Line 5715">
            <a:extLst>
              <a:ext uri="{FF2B5EF4-FFF2-40B4-BE49-F238E27FC236}">
                <a16:creationId xmlns:a16="http://schemas.microsoft.com/office/drawing/2014/main" id="{1BCCDBFA-F06F-4715-85B1-7BE94195C3BA}"/>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23" name="Line 5716">
            <a:extLst>
              <a:ext uri="{FF2B5EF4-FFF2-40B4-BE49-F238E27FC236}">
                <a16:creationId xmlns:a16="http://schemas.microsoft.com/office/drawing/2014/main" id="{8CE9616F-3393-4452-A30B-374343F86CA9}"/>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24" name="Line 5717">
            <a:extLst>
              <a:ext uri="{FF2B5EF4-FFF2-40B4-BE49-F238E27FC236}">
                <a16:creationId xmlns:a16="http://schemas.microsoft.com/office/drawing/2014/main" id="{5E91E6DA-C366-4515-A491-15065B2A5653}"/>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25" name="Line 5718">
            <a:extLst>
              <a:ext uri="{FF2B5EF4-FFF2-40B4-BE49-F238E27FC236}">
                <a16:creationId xmlns:a16="http://schemas.microsoft.com/office/drawing/2014/main" id="{F1B413E1-FFD5-47C1-BC29-51C47A53069E}"/>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26" name="Line 5719">
            <a:extLst>
              <a:ext uri="{FF2B5EF4-FFF2-40B4-BE49-F238E27FC236}">
                <a16:creationId xmlns:a16="http://schemas.microsoft.com/office/drawing/2014/main" id="{05F16A0E-2218-461A-B7F9-2F5F512DC52D}"/>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27" name="Line 5720">
            <a:extLst>
              <a:ext uri="{FF2B5EF4-FFF2-40B4-BE49-F238E27FC236}">
                <a16:creationId xmlns:a16="http://schemas.microsoft.com/office/drawing/2014/main" id="{98486368-B0B3-488F-8802-83F53E710484}"/>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28" name="Line 5721">
            <a:extLst>
              <a:ext uri="{FF2B5EF4-FFF2-40B4-BE49-F238E27FC236}">
                <a16:creationId xmlns:a16="http://schemas.microsoft.com/office/drawing/2014/main" id="{D534C8F7-1024-4449-AD03-F39D732284C5}"/>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29" name="Line 5722">
            <a:extLst>
              <a:ext uri="{FF2B5EF4-FFF2-40B4-BE49-F238E27FC236}">
                <a16:creationId xmlns:a16="http://schemas.microsoft.com/office/drawing/2014/main" id="{A74B10CF-C746-4084-871A-5A4B0FA28F63}"/>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5930" name="Group 5725">
            <a:extLst>
              <a:ext uri="{FF2B5EF4-FFF2-40B4-BE49-F238E27FC236}">
                <a16:creationId xmlns:a16="http://schemas.microsoft.com/office/drawing/2014/main" id="{4BC08B4A-4290-417D-84FF-2D327293230E}"/>
              </a:ext>
            </a:extLst>
          </p:cNvPr>
          <p:cNvGrpSpPr>
            <a:grpSpLocks/>
          </p:cNvGrpSpPr>
          <p:nvPr/>
        </p:nvGrpSpPr>
        <p:grpSpPr bwMode="auto">
          <a:xfrm>
            <a:off x="1254125" y="1701800"/>
            <a:ext cx="611188" cy="411163"/>
            <a:chOff x="790" y="1240"/>
            <a:chExt cx="385" cy="259"/>
          </a:xfrm>
        </p:grpSpPr>
        <p:sp>
          <p:nvSpPr>
            <p:cNvPr id="6988" name="Rectangle 5723">
              <a:extLst>
                <a:ext uri="{FF2B5EF4-FFF2-40B4-BE49-F238E27FC236}">
                  <a16:creationId xmlns:a16="http://schemas.microsoft.com/office/drawing/2014/main" id="{757BF60A-8EA3-4D0A-B167-68425279C185}"/>
                </a:ext>
              </a:extLst>
            </p:cNvPr>
            <p:cNvSpPr>
              <a:spLocks noChangeArrowheads="1"/>
            </p:cNvSpPr>
            <p:nvPr/>
          </p:nvSpPr>
          <p:spPr bwMode="auto">
            <a:xfrm>
              <a:off x="790" y="1240"/>
              <a:ext cx="385" cy="25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6989" name="Rectangle 5724">
              <a:extLst>
                <a:ext uri="{FF2B5EF4-FFF2-40B4-BE49-F238E27FC236}">
                  <a16:creationId xmlns:a16="http://schemas.microsoft.com/office/drawing/2014/main" id="{616AB8D4-ED5E-49A4-A818-C19AE1F27C62}"/>
                </a:ext>
              </a:extLst>
            </p:cNvPr>
            <p:cNvSpPr>
              <a:spLocks noChangeArrowheads="1"/>
            </p:cNvSpPr>
            <p:nvPr/>
          </p:nvSpPr>
          <p:spPr bwMode="auto">
            <a:xfrm>
              <a:off x="790" y="1240"/>
              <a:ext cx="385" cy="259"/>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5931" name="Group 5728">
            <a:extLst>
              <a:ext uri="{FF2B5EF4-FFF2-40B4-BE49-F238E27FC236}">
                <a16:creationId xmlns:a16="http://schemas.microsoft.com/office/drawing/2014/main" id="{022E9644-393A-4FB4-8F6D-A1560C5CE4AD}"/>
              </a:ext>
            </a:extLst>
          </p:cNvPr>
          <p:cNvGrpSpPr>
            <a:grpSpLocks/>
          </p:cNvGrpSpPr>
          <p:nvPr/>
        </p:nvGrpSpPr>
        <p:grpSpPr bwMode="auto">
          <a:xfrm>
            <a:off x="1560513" y="1757363"/>
            <a:ext cx="14287" cy="147637"/>
            <a:chOff x="983" y="1275"/>
            <a:chExt cx="9" cy="93"/>
          </a:xfrm>
        </p:grpSpPr>
        <p:sp>
          <p:nvSpPr>
            <p:cNvPr id="6986" name="Freeform 5726">
              <a:extLst>
                <a:ext uri="{FF2B5EF4-FFF2-40B4-BE49-F238E27FC236}">
                  <a16:creationId xmlns:a16="http://schemas.microsoft.com/office/drawing/2014/main" id="{106648D6-7EE4-428E-AEE1-EDCF1AA7C3C5}"/>
                </a:ext>
              </a:extLst>
            </p:cNvPr>
            <p:cNvSpPr>
              <a:spLocks/>
            </p:cNvSpPr>
            <p:nvPr/>
          </p:nvSpPr>
          <p:spPr bwMode="auto">
            <a:xfrm>
              <a:off x="983" y="1275"/>
              <a:ext cx="9" cy="93"/>
            </a:xfrm>
            <a:custGeom>
              <a:avLst/>
              <a:gdLst>
                <a:gd name="T0" fmla="*/ 9 w 61"/>
                <a:gd name="T1" fmla="*/ 0 h 600"/>
                <a:gd name="T2" fmla="*/ 0 w 61"/>
                <a:gd name="T3" fmla="*/ 0 h 600"/>
                <a:gd name="T4" fmla="*/ 0 w 61"/>
                <a:gd name="T5" fmla="*/ 93 h 600"/>
                <a:gd name="T6" fmla="*/ 9 w 61"/>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1" h="600">
                  <a:moveTo>
                    <a:pt x="61" y="0"/>
                  </a:moveTo>
                  <a:cubicBezTo>
                    <a:pt x="46" y="0"/>
                    <a:pt x="16" y="0"/>
                    <a:pt x="0" y="0"/>
                  </a:cubicBezTo>
                  <a:lnTo>
                    <a:pt x="0" y="600"/>
                  </a:lnTo>
                  <a:lnTo>
                    <a:pt x="61" y="0"/>
                  </a:lnTo>
                  <a:close/>
                </a:path>
              </a:pathLst>
            </a:custGeom>
            <a:solidFill>
              <a:srgbClr val="808080"/>
            </a:solidFill>
            <a:ln w="0">
              <a:solidFill>
                <a:srgbClr val="000000"/>
              </a:solidFill>
              <a:prstDash val="solid"/>
              <a:round/>
              <a:headEnd/>
              <a:tailEnd/>
            </a:ln>
          </p:spPr>
          <p:txBody>
            <a:bodyPr/>
            <a:lstStyle/>
            <a:p>
              <a:endParaRPr lang="en-GB"/>
            </a:p>
          </p:txBody>
        </p:sp>
        <p:sp>
          <p:nvSpPr>
            <p:cNvPr id="6987" name="Freeform 5727">
              <a:extLst>
                <a:ext uri="{FF2B5EF4-FFF2-40B4-BE49-F238E27FC236}">
                  <a16:creationId xmlns:a16="http://schemas.microsoft.com/office/drawing/2014/main" id="{C16BD11D-5939-4114-96DD-7488CDAC8A17}"/>
                </a:ext>
              </a:extLst>
            </p:cNvPr>
            <p:cNvSpPr>
              <a:spLocks/>
            </p:cNvSpPr>
            <p:nvPr/>
          </p:nvSpPr>
          <p:spPr bwMode="auto">
            <a:xfrm>
              <a:off x="983" y="1275"/>
              <a:ext cx="9" cy="93"/>
            </a:xfrm>
            <a:custGeom>
              <a:avLst/>
              <a:gdLst>
                <a:gd name="T0" fmla="*/ 9 w 61"/>
                <a:gd name="T1" fmla="*/ 0 h 600"/>
                <a:gd name="T2" fmla="*/ 0 w 61"/>
                <a:gd name="T3" fmla="*/ 0 h 600"/>
                <a:gd name="T4" fmla="*/ 0 w 61"/>
                <a:gd name="T5" fmla="*/ 93 h 600"/>
                <a:gd name="T6" fmla="*/ 9 w 61"/>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1" h="600">
                  <a:moveTo>
                    <a:pt x="61" y="0"/>
                  </a:moveTo>
                  <a:cubicBezTo>
                    <a:pt x="46" y="0"/>
                    <a:pt x="16" y="0"/>
                    <a:pt x="0" y="0"/>
                  </a:cubicBezTo>
                  <a:lnTo>
                    <a:pt x="0" y="600"/>
                  </a:lnTo>
                  <a:lnTo>
                    <a:pt x="61"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932" name="Group 5731">
            <a:extLst>
              <a:ext uri="{FF2B5EF4-FFF2-40B4-BE49-F238E27FC236}">
                <a16:creationId xmlns:a16="http://schemas.microsoft.com/office/drawing/2014/main" id="{5B04FA07-75F8-4CFA-85F5-396D14A6F008}"/>
              </a:ext>
            </a:extLst>
          </p:cNvPr>
          <p:cNvGrpSpPr>
            <a:grpSpLocks/>
          </p:cNvGrpSpPr>
          <p:nvPr/>
        </p:nvGrpSpPr>
        <p:grpSpPr bwMode="auto">
          <a:xfrm>
            <a:off x="1560513" y="1757363"/>
            <a:ext cx="71437" cy="147637"/>
            <a:chOff x="983" y="1275"/>
            <a:chExt cx="45" cy="93"/>
          </a:xfrm>
        </p:grpSpPr>
        <p:sp>
          <p:nvSpPr>
            <p:cNvPr id="6984" name="Freeform 5729">
              <a:extLst>
                <a:ext uri="{FF2B5EF4-FFF2-40B4-BE49-F238E27FC236}">
                  <a16:creationId xmlns:a16="http://schemas.microsoft.com/office/drawing/2014/main" id="{21B83960-2CBF-4A83-A28E-341B27F5B42B}"/>
                </a:ext>
              </a:extLst>
            </p:cNvPr>
            <p:cNvSpPr>
              <a:spLocks/>
            </p:cNvSpPr>
            <p:nvPr/>
          </p:nvSpPr>
          <p:spPr bwMode="auto">
            <a:xfrm>
              <a:off x="983" y="1275"/>
              <a:ext cx="45" cy="93"/>
            </a:xfrm>
            <a:custGeom>
              <a:avLst/>
              <a:gdLst>
                <a:gd name="T0" fmla="*/ 45 w 295"/>
                <a:gd name="T1" fmla="*/ 12 h 600"/>
                <a:gd name="T2" fmla="*/ 9 w 295"/>
                <a:gd name="T3" fmla="*/ 0 h 600"/>
                <a:gd name="T4" fmla="*/ 0 w 295"/>
                <a:gd name="T5" fmla="*/ 93 h 600"/>
                <a:gd name="T6" fmla="*/ 45 w 295"/>
                <a:gd name="T7" fmla="*/ 12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5" h="600">
                  <a:moveTo>
                    <a:pt x="295" y="77"/>
                  </a:moveTo>
                  <a:cubicBezTo>
                    <a:pt x="233" y="31"/>
                    <a:pt x="155" y="0"/>
                    <a:pt x="62" y="0"/>
                  </a:cubicBezTo>
                  <a:lnTo>
                    <a:pt x="0" y="600"/>
                  </a:lnTo>
                  <a:lnTo>
                    <a:pt x="295" y="77"/>
                  </a:lnTo>
                  <a:close/>
                </a:path>
              </a:pathLst>
            </a:custGeom>
            <a:solidFill>
              <a:srgbClr val="C0C0C0"/>
            </a:solidFill>
            <a:ln w="0">
              <a:solidFill>
                <a:srgbClr val="000000"/>
              </a:solidFill>
              <a:prstDash val="solid"/>
              <a:round/>
              <a:headEnd/>
              <a:tailEnd/>
            </a:ln>
          </p:spPr>
          <p:txBody>
            <a:bodyPr/>
            <a:lstStyle/>
            <a:p>
              <a:endParaRPr lang="en-GB"/>
            </a:p>
          </p:txBody>
        </p:sp>
        <p:sp>
          <p:nvSpPr>
            <p:cNvPr id="6985" name="Freeform 5730">
              <a:extLst>
                <a:ext uri="{FF2B5EF4-FFF2-40B4-BE49-F238E27FC236}">
                  <a16:creationId xmlns:a16="http://schemas.microsoft.com/office/drawing/2014/main" id="{1D04AB59-C521-4CBC-9E8E-7EA18035F0D0}"/>
                </a:ext>
              </a:extLst>
            </p:cNvPr>
            <p:cNvSpPr>
              <a:spLocks/>
            </p:cNvSpPr>
            <p:nvPr/>
          </p:nvSpPr>
          <p:spPr bwMode="auto">
            <a:xfrm>
              <a:off x="983" y="1275"/>
              <a:ext cx="45" cy="93"/>
            </a:xfrm>
            <a:custGeom>
              <a:avLst/>
              <a:gdLst>
                <a:gd name="T0" fmla="*/ 45 w 295"/>
                <a:gd name="T1" fmla="*/ 12 h 600"/>
                <a:gd name="T2" fmla="*/ 9 w 295"/>
                <a:gd name="T3" fmla="*/ 0 h 600"/>
                <a:gd name="T4" fmla="*/ 0 w 295"/>
                <a:gd name="T5" fmla="*/ 93 h 600"/>
                <a:gd name="T6" fmla="*/ 45 w 295"/>
                <a:gd name="T7" fmla="*/ 12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5" h="600">
                  <a:moveTo>
                    <a:pt x="295" y="77"/>
                  </a:moveTo>
                  <a:cubicBezTo>
                    <a:pt x="233" y="31"/>
                    <a:pt x="155" y="0"/>
                    <a:pt x="62" y="0"/>
                  </a:cubicBezTo>
                  <a:lnTo>
                    <a:pt x="0" y="600"/>
                  </a:lnTo>
                  <a:lnTo>
                    <a:pt x="295" y="77"/>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933" name="Group 5734">
            <a:extLst>
              <a:ext uri="{FF2B5EF4-FFF2-40B4-BE49-F238E27FC236}">
                <a16:creationId xmlns:a16="http://schemas.microsoft.com/office/drawing/2014/main" id="{22470844-B50D-4BBF-BE53-BF4AAF045AD2}"/>
              </a:ext>
            </a:extLst>
          </p:cNvPr>
          <p:cNvGrpSpPr>
            <a:grpSpLocks/>
          </p:cNvGrpSpPr>
          <p:nvPr/>
        </p:nvGrpSpPr>
        <p:grpSpPr bwMode="auto">
          <a:xfrm>
            <a:off x="1560513" y="1778000"/>
            <a:ext cx="117475" cy="127000"/>
            <a:chOff x="983" y="1288"/>
            <a:chExt cx="74" cy="80"/>
          </a:xfrm>
        </p:grpSpPr>
        <p:sp>
          <p:nvSpPr>
            <p:cNvPr id="6982" name="Freeform 5732">
              <a:extLst>
                <a:ext uri="{FF2B5EF4-FFF2-40B4-BE49-F238E27FC236}">
                  <a16:creationId xmlns:a16="http://schemas.microsoft.com/office/drawing/2014/main" id="{141DB7F2-2B5B-4C9B-92B1-989CF889668B}"/>
                </a:ext>
              </a:extLst>
            </p:cNvPr>
            <p:cNvSpPr>
              <a:spLocks/>
            </p:cNvSpPr>
            <p:nvPr/>
          </p:nvSpPr>
          <p:spPr bwMode="auto">
            <a:xfrm>
              <a:off x="983" y="1288"/>
              <a:ext cx="74" cy="80"/>
            </a:xfrm>
            <a:custGeom>
              <a:avLst/>
              <a:gdLst>
                <a:gd name="T0" fmla="*/ 74 w 478"/>
                <a:gd name="T1" fmla="*/ 26 h 522"/>
                <a:gd name="T2" fmla="*/ 45 w 478"/>
                <a:gd name="T3" fmla="*/ 0 h 522"/>
                <a:gd name="T4" fmla="*/ 0 w 478"/>
                <a:gd name="T5" fmla="*/ 80 h 522"/>
                <a:gd name="T6" fmla="*/ 74 w 478"/>
                <a:gd name="T7" fmla="*/ 26 h 52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8" h="522">
                  <a:moveTo>
                    <a:pt x="478" y="169"/>
                  </a:moveTo>
                  <a:cubicBezTo>
                    <a:pt x="432" y="92"/>
                    <a:pt x="370" y="46"/>
                    <a:pt x="293" y="0"/>
                  </a:cubicBezTo>
                  <a:lnTo>
                    <a:pt x="0" y="522"/>
                  </a:lnTo>
                  <a:lnTo>
                    <a:pt x="478" y="169"/>
                  </a:lnTo>
                  <a:close/>
                </a:path>
              </a:pathLst>
            </a:custGeom>
            <a:solidFill>
              <a:srgbClr val="000000"/>
            </a:solidFill>
            <a:ln w="0">
              <a:solidFill>
                <a:srgbClr val="000000"/>
              </a:solidFill>
              <a:prstDash val="solid"/>
              <a:round/>
              <a:headEnd/>
              <a:tailEnd/>
            </a:ln>
          </p:spPr>
          <p:txBody>
            <a:bodyPr/>
            <a:lstStyle/>
            <a:p>
              <a:endParaRPr lang="en-GB"/>
            </a:p>
          </p:txBody>
        </p:sp>
        <p:sp>
          <p:nvSpPr>
            <p:cNvPr id="6983" name="Freeform 5733">
              <a:extLst>
                <a:ext uri="{FF2B5EF4-FFF2-40B4-BE49-F238E27FC236}">
                  <a16:creationId xmlns:a16="http://schemas.microsoft.com/office/drawing/2014/main" id="{5959B974-7D42-4177-933C-6439A9AA8291}"/>
                </a:ext>
              </a:extLst>
            </p:cNvPr>
            <p:cNvSpPr>
              <a:spLocks/>
            </p:cNvSpPr>
            <p:nvPr/>
          </p:nvSpPr>
          <p:spPr bwMode="auto">
            <a:xfrm>
              <a:off x="983" y="1288"/>
              <a:ext cx="74" cy="80"/>
            </a:xfrm>
            <a:custGeom>
              <a:avLst/>
              <a:gdLst>
                <a:gd name="T0" fmla="*/ 74 w 478"/>
                <a:gd name="T1" fmla="*/ 26 h 522"/>
                <a:gd name="T2" fmla="*/ 45 w 478"/>
                <a:gd name="T3" fmla="*/ 0 h 522"/>
                <a:gd name="T4" fmla="*/ 0 w 478"/>
                <a:gd name="T5" fmla="*/ 80 h 522"/>
                <a:gd name="T6" fmla="*/ 74 w 478"/>
                <a:gd name="T7" fmla="*/ 26 h 52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8" h="522">
                  <a:moveTo>
                    <a:pt x="478" y="169"/>
                  </a:moveTo>
                  <a:cubicBezTo>
                    <a:pt x="432" y="92"/>
                    <a:pt x="370" y="46"/>
                    <a:pt x="293" y="0"/>
                  </a:cubicBezTo>
                  <a:lnTo>
                    <a:pt x="0" y="522"/>
                  </a:lnTo>
                  <a:lnTo>
                    <a:pt x="478" y="169"/>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934" name="Group 5737">
            <a:extLst>
              <a:ext uri="{FF2B5EF4-FFF2-40B4-BE49-F238E27FC236}">
                <a16:creationId xmlns:a16="http://schemas.microsoft.com/office/drawing/2014/main" id="{9E9A4F38-27DD-4D5C-AA5B-48C7C96F31E4}"/>
              </a:ext>
            </a:extLst>
          </p:cNvPr>
          <p:cNvGrpSpPr>
            <a:grpSpLocks/>
          </p:cNvGrpSpPr>
          <p:nvPr/>
        </p:nvGrpSpPr>
        <p:grpSpPr bwMode="auto">
          <a:xfrm>
            <a:off x="1412875" y="1757363"/>
            <a:ext cx="293688" cy="293687"/>
            <a:chOff x="890" y="1275"/>
            <a:chExt cx="185" cy="185"/>
          </a:xfrm>
        </p:grpSpPr>
        <p:sp>
          <p:nvSpPr>
            <p:cNvPr id="6980" name="Freeform 5735">
              <a:extLst>
                <a:ext uri="{FF2B5EF4-FFF2-40B4-BE49-F238E27FC236}">
                  <a16:creationId xmlns:a16="http://schemas.microsoft.com/office/drawing/2014/main" id="{87F65D60-7062-47DD-BB24-B292A9D8E6AB}"/>
                </a:ext>
              </a:extLst>
            </p:cNvPr>
            <p:cNvSpPr>
              <a:spLocks/>
            </p:cNvSpPr>
            <p:nvPr/>
          </p:nvSpPr>
          <p:spPr bwMode="auto">
            <a:xfrm>
              <a:off x="890" y="1275"/>
              <a:ext cx="185" cy="185"/>
            </a:xfrm>
            <a:custGeom>
              <a:avLst/>
              <a:gdLst>
                <a:gd name="T0" fmla="*/ 90 w 1205"/>
                <a:gd name="T1" fmla="*/ 0 h 1200"/>
                <a:gd name="T2" fmla="*/ 0 w 1205"/>
                <a:gd name="T3" fmla="*/ 90 h 1200"/>
                <a:gd name="T4" fmla="*/ 93 w 1205"/>
                <a:gd name="T5" fmla="*/ 185 h 1200"/>
                <a:gd name="T6" fmla="*/ 185 w 1205"/>
                <a:gd name="T7" fmla="*/ 93 h 1200"/>
                <a:gd name="T8" fmla="*/ 166 w 1205"/>
                <a:gd name="T9" fmla="*/ 38 h 1200"/>
                <a:gd name="T10" fmla="*/ 93 w 1205"/>
                <a:gd name="T11" fmla="*/ 93 h 1200"/>
                <a:gd name="T12" fmla="*/ 90 w 1205"/>
                <a:gd name="T13" fmla="*/ 0 h 12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5" h="1200">
                  <a:moveTo>
                    <a:pt x="587" y="0"/>
                  </a:moveTo>
                  <a:cubicBezTo>
                    <a:pt x="263" y="0"/>
                    <a:pt x="0" y="261"/>
                    <a:pt x="0" y="585"/>
                  </a:cubicBezTo>
                  <a:cubicBezTo>
                    <a:pt x="0" y="923"/>
                    <a:pt x="263" y="1200"/>
                    <a:pt x="603" y="1200"/>
                  </a:cubicBezTo>
                  <a:cubicBezTo>
                    <a:pt x="927" y="1200"/>
                    <a:pt x="1205" y="923"/>
                    <a:pt x="1205" y="600"/>
                  </a:cubicBezTo>
                  <a:cubicBezTo>
                    <a:pt x="1190" y="461"/>
                    <a:pt x="1159" y="338"/>
                    <a:pt x="1082" y="246"/>
                  </a:cubicBezTo>
                  <a:lnTo>
                    <a:pt x="603" y="600"/>
                  </a:lnTo>
                  <a:lnTo>
                    <a:pt x="587" y="0"/>
                  </a:lnTo>
                  <a:close/>
                </a:path>
              </a:pathLst>
            </a:custGeom>
            <a:solidFill>
              <a:srgbClr val="FFFFFF"/>
            </a:solidFill>
            <a:ln w="0">
              <a:solidFill>
                <a:srgbClr val="000000"/>
              </a:solidFill>
              <a:prstDash val="solid"/>
              <a:round/>
              <a:headEnd/>
              <a:tailEnd/>
            </a:ln>
          </p:spPr>
          <p:txBody>
            <a:bodyPr/>
            <a:lstStyle/>
            <a:p>
              <a:endParaRPr lang="en-GB"/>
            </a:p>
          </p:txBody>
        </p:sp>
        <p:sp>
          <p:nvSpPr>
            <p:cNvPr id="6981" name="Freeform 5736">
              <a:extLst>
                <a:ext uri="{FF2B5EF4-FFF2-40B4-BE49-F238E27FC236}">
                  <a16:creationId xmlns:a16="http://schemas.microsoft.com/office/drawing/2014/main" id="{8AEFE293-330F-4F6E-BFC6-B1D5B17B7C1F}"/>
                </a:ext>
              </a:extLst>
            </p:cNvPr>
            <p:cNvSpPr>
              <a:spLocks/>
            </p:cNvSpPr>
            <p:nvPr/>
          </p:nvSpPr>
          <p:spPr bwMode="auto">
            <a:xfrm>
              <a:off x="890" y="1275"/>
              <a:ext cx="185" cy="185"/>
            </a:xfrm>
            <a:custGeom>
              <a:avLst/>
              <a:gdLst>
                <a:gd name="T0" fmla="*/ 90 w 1205"/>
                <a:gd name="T1" fmla="*/ 0 h 1200"/>
                <a:gd name="T2" fmla="*/ 0 w 1205"/>
                <a:gd name="T3" fmla="*/ 90 h 1200"/>
                <a:gd name="T4" fmla="*/ 93 w 1205"/>
                <a:gd name="T5" fmla="*/ 185 h 1200"/>
                <a:gd name="T6" fmla="*/ 185 w 1205"/>
                <a:gd name="T7" fmla="*/ 93 h 1200"/>
                <a:gd name="T8" fmla="*/ 166 w 1205"/>
                <a:gd name="T9" fmla="*/ 38 h 1200"/>
                <a:gd name="T10" fmla="*/ 93 w 1205"/>
                <a:gd name="T11" fmla="*/ 93 h 1200"/>
                <a:gd name="T12" fmla="*/ 90 w 1205"/>
                <a:gd name="T13" fmla="*/ 0 h 12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5" h="1200">
                  <a:moveTo>
                    <a:pt x="587" y="0"/>
                  </a:moveTo>
                  <a:cubicBezTo>
                    <a:pt x="263" y="0"/>
                    <a:pt x="0" y="261"/>
                    <a:pt x="0" y="585"/>
                  </a:cubicBezTo>
                  <a:cubicBezTo>
                    <a:pt x="0" y="923"/>
                    <a:pt x="263" y="1200"/>
                    <a:pt x="603" y="1200"/>
                  </a:cubicBezTo>
                  <a:cubicBezTo>
                    <a:pt x="927" y="1200"/>
                    <a:pt x="1205" y="923"/>
                    <a:pt x="1205" y="600"/>
                  </a:cubicBezTo>
                  <a:cubicBezTo>
                    <a:pt x="1190" y="461"/>
                    <a:pt x="1159" y="338"/>
                    <a:pt x="1082" y="246"/>
                  </a:cubicBezTo>
                  <a:lnTo>
                    <a:pt x="603" y="600"/>
                  </a:lnTo>
                  <a:lnTo>
                    <a:pt x="587"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5935" name="Line 5738">
            <a:extLst>
              <a:ext uri="{FF2B5EF4-FFF2-40B4-BE49-F238E27FC236}">
                <a16:creationId xmlns:a16="http://schemas.microsoft.com/office/drawing/2014/main" id="{C678D093-5570-4DDA-B4A4-5009EADF9CAA}"/>
              </a:ext>
            </a:extLst>
          </p:cNvPr>
          <p:cNvSpPr>
            <a:spLocks noChangeShapeType="1"/>
          </p:cNvSpPr>
          <p:nvPr/>
        </p:nvSpPr>
        <p:spPr bwMode="auto">
          <a:xfrm flipV="1">
            <a:off x="1560513"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36" name="Rectangle 5739">
            <a:extLst>
              <a:ext uri="{FF2B5EF4-FFF2-40B4-BE49-F238E27FC236}">
                <a16:creationId xmlns:a16="http://schemas.microsoft.com/office/drawing/2014/main" id="{D3D74673-E2DD-42AB-B052-7AE90355DE21}"/>
              </a:ext>
            </a:extLst>
          </p:cNvPr>
          <p:cNvSpPr>
            <a:spLocks noChangeArrowheads="1"/>
          </p:cNvSpPr>
          <p:nvPr/>
        </p:nvSpPr>
        <p:spPr bwMode="auto">
          <a:xfrm>
            <a:off x="1254125" y="1701800"/>
            <a:ext cx="611188" cy="411163"/>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5937" name="Group 5742">
            <a:extLst>
              <a:ext uri="{FF2B5EF4-FFF2-40B4-BE49-F238E27FC236}">
                <a16:creationId xmlns:a16="http://schemas.microsoft.com/office/drawing/2014/main" id="{94BBDCE4-C64E-4D60-9CB0-B816674FA5D1}"/>
              </a:ext>
            </a:extLst>
          </p:cNvPr>
          <p:cNvGrpSpPr>
            <a:grpSpLocks/>
          </p:cNvGrpSpPr>
          <p:nvPr/>
        </p:nvGrpSpPr>
        <p:grpSpPr bwMode="auto">
          <a:xfrm>
            <a:off x="1900238" y="1701800"/>
            <a:ext cx="615950" cy="414338"/>
            <a:chOff x="1197" y="1240"/>
            <a:chExt cx="388" cy="261"/>
          </a:xfrm>
        </p:grpSpPr>
        <p:sp>
          <p:nvSpPr>
            <p:cNvPr id="6978" name="Rectangle 5740">
              <a:extLst>
                <a:ext uri="{FF2B5EF4-FFF2-40B4-BE49-F238E27FC236}">
                  <a16:creationId xmlns:a16="http://schemas.microsoft.com/office/drawing/2014/main" id="{D8F5CD77-4D19-4616-9194-DD0840B9729A}"/>
                </a:ext>
              </a:extLst>
            </p:cNvPr>
            <p:cNvSpPr>
              <a:spLocks noChangeArrowheads="1"/>
            </p:cNvSpPr>
            <p:nvPr/>
          </p:nvSpPr>
          <p:spPr bwMode="auto">
            <a:xfrm>
              <a:off x="1197" y="1240"/>
              <a:ext cx="388"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6979" name="Rectangle 5741">
              <a:extLst>
                <a:ext uri="{FF2B5EF4-FFF2-40B4-BE49-F238E27FC236}">
                  <a16:creationId xmlns:a16="http://schemas.microsoft.com/office/drawing/2014/main" id="{3C3C7707-A2C7-4BB5-AD15-1051FB52ACBB}"/>
                </a:ext>
              </a:extLst>
            </p:cNvPr>
            <p:cNvSpPr>
              <a:spLocks noChangeArrowheads="1"/>
            </p:cNvSpPr>
            <p:nvPr/>
          </p:nvSpPr>
          <p:spPr bwMode="auto">
            <a:xfrm>
              <a:off x="1197" y="1240"/>
              <a:ext cx="388"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5938" name="Group 5745">
            <a:extLst>
              <a:ext uri="{FF2B5EF4-FFF2-40B4-BE49-F238E27FC236}">
                <a16:creationId xmlns:a16="http://schemas.microsoft.com/office/drawing/2014/main" id="{4E692536-DD26-41B3-8DE1-36E121C21CF1}"/>
              </a:ext>
            </a:extLst>
          </p:cNvPr>
          <p:cNvGrpSpPr>
            <a:grpSpLocks/>
          </p:cNvGrpSpPr>
          <p:nvPr/>
        </p:nvGrpSpPr>
        <p:grpSpPr bwMode="auto">
          <a:xfrm>
            <a:off x="2205038" y="1754188"/>
            <a:ext cx="28575" cy="150812"/>
            <a:chOff x="1389" y="1273"/>
            <a:chExt cx="18" cy="95"/>
          </a:xfrm>
        </p:grpSpPr>
        <p:sp>
          <p:nvSpPr>
            <p:cNvPr id="6976" name="Freeform 5743">
              <a:extLst>
                <a:ext uri="{FF2B5EF4-FFF2-40B4-BE49-F238E27FC236}">
                  <a16:creationId xmlns:a16="http://schemas.microsoft.com/office/drawing/2014/main" id="{22297E9F-F66F-4AB6-B7A8-5CA221FF4A55}"/>
                </a:ext>
              </a:extLst>
            </p:cNvPr>
            <p:cNvSpPr>
              <a:spLocks/>
            </p:cNvSpPr>
            <p:nvPr/>
          </p:nvSpPr>
          <p:spPr bwMode="auto">
            <a:xfrm>
              <a:off x="1389" y="1273"/>
              <a:ext cx="18" cy="95"/>
            </a:xfrm>
            <a:custGeom>
              <a:avLst/>
              <a:gdLst>
                <a:gd name="T0" fmla="*/ 18 w 111"/>
                <a:gd name="T1" fmla="*/ 2 h 617"/>
                <a:gd name="T2" fmla="*/ 0 w 111"/>
                <a:gd name="T3" fmla="*/ 2 h 617"/>
                <a:gd name="T4" fmla="*/ 0 w 111"/>
                <a:gd name="T5" fmla="*/ 2 h 617"/>
                <a:gd name="T6" fmla="*/ 0 w 111"/>
                <a:gd name="T7" fmla="*/ 95 h 617"/>
                <a:gd name="T8" fmla="*/ 18 w 111"/>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1" h="617">
                  <a:moveTo>
                    <a:pt x="111" y="16"/>
                  </a:moveTo>
                  <a:cubicBezTo>
                    <a:pt x="64" y="16"/>
                    <a:pt x="32" y="16"/>
                    <a:pt x="0" y="16"/>
                  </a:cubicBezTo>
                  <a:cubicBezTo>
                    <a:pt x="0" y="0"/>
                    <a:pt x="0" y="16"/>
                    <a:pt x="0" y="16"/>
                  </a:cubicBezTo>
                  <a:lnTo>
                    <a:pt x="0" y="617"/>
                  </a:lnTo>
                  <a:lnTo>
                    <a:pt x="111" y="16"/>
                  </a:lnTo>
                  <a:close/>
                </a:path>
              </a:pathLst>
            </a:custGeom>
            <a:solidFill>
              <a:srgbClr val="808080"/>
            </a:solidFill>
            <a:ln w="0">
              <a:solidFill>
                <a:srgbClr val="000000"/>
              </a:solidFill>
              <a:prstDash val="solid"/>
              <a:round/>
              <a:headEnd/>
              <a:tailEnd/>
            </a:ln>
          </p:spPr>
          <p:txBody>
            <a:bodyPr/>
            <a:lstStyle/>
            <a:p>
              <a:endParaRPr lang="en-GB"/>
            </a:p>
          </p:txBody>
        </p:sp>
        <p:sp>
          <p:nvSpPr>
            <p:cNvPr id="6977" name="Freeform 5744">
              <a:extLst>
                <a:ext uri="{FF2B5EF4-FFF2-40B4-BE49-F238E27FC236}">
                  <a16:creationId xmlns:a16="http://schemas.microsoft.com/office/drawing/2014/main" id="{DB9728F4-7A7D-4DE3-91FA-2441C22EADC8}"/>
                </a:ext>
              </a:extLst>
            </p:cNvPr>
            <p:cNvSpPr>
              <a:spLocks/>
            </p:cNvSpPr>
            <p:nvPr/>
          </p:nvSpPr>
          <p:spPr bwMode="auto">
            <a:xfrm>
              <a:off x="1389" y="1273"/>
              <a:ext cx="18" cy="95"/>
            </a:xfrm>
            <a:custGeom>
              <a:avLst/>
              <a:gdLst>
                <a:gd name="T0" fmla="*/ 18 w 111"/>
                <a:gd name="T1" fmla="*/ 2 h 617"/>
                <a:gd name="T2" fmla="*/ 0 w 111"/>
                <a:gd name="T3" fmla="*/ 2 h 617"/>
                <a:gd name="T4" fmla="*/ 0 w 111"/>
                <a:gd name="T5" fmla="*/ 2 h 617"/>
                <a:gd name="T6" fmla="*/ 0 w 111"/>
                <a:gd name="T7" fmla="*/ 95 h 617"/>
                <a:gd name="T8" fmla="*/ 18 w 111"/>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1" h="617">
                  <a:moveTo>
                    <a:pt x="111" y="16"/>
                  </a:moveTo>
                  <a:cubicBezTo>
                    <a:pt x="64" y="16"/>
                    <a:pt x="32" y="16"/>
                    <a:pt x="0" y="16"/>
                  </a:cubicBezTo>
                  <a:cubicBezTo>
                    <a:pt x="0" y="0"/>
                    <a:pt x="0" y="16"/>
                    <a:pt x="0" y="16"/>
                  </a:cubicBezTo>
                  <a:lnTo>
                    <a:pt x="0" y="617"/>
                  </a:lnTo>
                  <a:lnTo>
                    <a:pt x="111" y="16"/>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939" name="Group 5748">
            <a:extLst>
              <a:ext uri="{FF2B5EF4-FFF2-40B4-BE49-F238E27FC236}">
                <a16:creationId xmlns:a16="http://schemas.microsoft.com/office/drawing/2014/main" id="{DBEFFBC9-BEF8-467F-8C75-591E98F9D21B}"/>
              </a:ext>
            </a:extLst>
          </p:cNvPr>
          <p:cNvGrpSpPr>
            <a:grpSpLocks/>
          </p:cNvGrpSpPr>
          <p:nvPr/>
        </p:nvGrpSpPr>
        <p:grpSpPr bwMode="auto">
          <a:xfrm>
            <a:off x="2205038" y="1757363"/>
            <a:ext cx="42862" cy="147637"/>
            <a:chOff x="1389" y="1275"/>
            <a:chExt cx="27" cy="93"/>
          </a:xfrm>
        </p:grpSpPr>
        <p:sp>
          <p:nvSpPr>
            <p:cNvPr id="6974" name="Freeform 5746">
              <a:extLst>
                <a:ext uri="{FF2B5EF4-FFF2-40B4-BE49-F238E27FC236}">
                  <a16:creationId xmlns:a16="http://schemas.microsoft.com/office/drawing/2014/main" id="{9C3A1B24-2B85-4F76-BC8A-78FA1F7BC110}"/>
                </a:ext>
              </a:extLst>
            </p:cNvPr>
            <p:cNvSpPr>
              <a:spLocks/>
            </p:cNvSpPr>
            <p:nvPr/>
          </p:nvSpPr>
          <p:spPr bwMode="auto">
            <a:xfrm>
              <a:off x="1389" y="1275"/>
              <a:ext cx="27" cy="93"/>
            </a:xfrm>
            <a:custGeom>
              <a:avLst/>
              <a:gdLst>
                <a:gd name="T0" fmla="*/ 27 w 172"/>
                <a:gd name="T1" fmla="*/ 2 h 600"/>
                <a:gd name="T2" fmla="*/ 17 w 172"/>
                <a:gd name="T3" fmla="*/ 0 h 600"/>
                <a:gd name="T4" fmla="*/ 0 w 172"/>
                <a:gd name="T5" fmla="*/ 93 h 600"/>
                <a:gd name="T6" fmla="*/ 27 w 172"/>
                <a:gd name="T7" fmla="*/ 2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2" h="600">
                  <a:moveTo>
                    <a:pt x="172" y="15"/>
                  </a:moveTo>
                  <a:cubicBezTo>
                    <a:pt x="141" y="15"/>
                    <a:pt x="125" y="0"/>
                    <a:pt x="110" y="0"/>
                  </a:cubicBezTo>
                  <a:lnTo>
                    <a:pt x="0" y="600"/>
                  </a:lnTo>
                  <a:lnTo>
                    <a:pt x="172" y="15"/>
                  </a:lnTo>
                  <a:close/>
                </a:path>
              </a:pathLst>
            </a:custGeom>
            <a:solidFill>
              <a:srgbClr val="C0C0C0"/>
            </a:solidFill>
            <a:ln w="0">
              <a:solidFill>
                <a:srgbClr val="000000"/>
              </a:solidFill>
              <a:prstDash val="solid"/>
              <a:round/>
              <a:headEnd/>
              <a:tailEnd/>
            </a:ln>
          </p:spPr>
          <p:txBody>
            <a:bodyPr/>
            <a:lstStyle/>
            <a:p>
              <a:endParaRPr lang="en-GB"/>
            </a:p>
          </p:txBody>
        </p:sp>
        <p:sp>
          <p:nvSpPr>
            <p:cNvPr id="6975" name="Freeform 5747">
              <a:extLst>
                <a:ext uri="{FF2B5EF4-FFF2-40B4-BE49-F238E27FC236}">
                  <a16:creationId xmlns:a16="http://schemas.microsoft.com/office/drawing/2014/main" id="{15FF869A-A0FC-4C53-87E4-475AD808E5B0}"/>
                </a:ext>
              </a:extLst>
            </p:cNvPr>
            <p:cNvSpPr>
              <a:spLocks/>
            </p:cNvSpPr>
            <p:nvPr/>
          </p:nvSpPr>
          <p:spPr bwMode="auto">
            <a:xfrm>
              <a:off x="1389" y="1275"/>
              <a:ext cx="27" cy="93"/>
            </a:xfrm>
            <a:custGeom>
              <a:avLst/>
              <a:gdLst>
                <a:gd name="T0" fmla="*/ 27 w 172"/>
                <a:gd name="T1" fmla="*/ 2 h 600"/>
                <a:gd name="T2" fmla="*/ 17 w 172"/>
                <a:gd name="T3" fmla="*/ 0 h 600"/>
                <a:gd name="T4" fmla="*/ 0 w 172"/>
                <a:gd name="T5" fmla="*/ 93 h 600"/>
                <a:gd name="T6" fmla="*/ 27 w 172"/>
                <a:gd name="T7" fmla="*/ 2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2" h="600">
                  <a:moveTo>
                    <a:pt x="172" y="15"/>
                  </a:moveTo>
                  <a:cubicBezTo>
                    <a:pt x="141" y="15"/>
                    <a:pt x="125" y="0"/>
                    <a:pt x="110" y="0"/>
                  </a:cubicBezTo>
                  <a:lnTo>
                    <a:pt x="0" y="600"/>
                  </a:lnTo>
                  <a:lnTo>
                    <a:pt x="172" y="15"/>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940" name="Group 5751">
            <a:extLst>
              <a:ext uri="{FF2B5EF4-FFF2-40B4-BE49-F238E27FC236}">
                <a16:creationId xmlns:a16="http://schemas.microsoft.com/office/drawing/2014/main" id="{A6551F6C-A04D-41BC-8FAB-FDE608D2CE89}"/>
              </a:ext>
            </a:extLst>
          </p:cNvPr>
          <p:cNvGrpSpPr>
            <a:grpSpLocks/>
          </p:cNvGrpSpPr>
          <p:nvPr/>
        </p:nvGrpSpPr>
        <p:grpSpPr bwMode="auto">
          <a:xfrm>
            <a:off x="2205038" y="1762125"/>
            <a:ext cx="46037" cy="142875"/>
            <a:chOff x="1389" y="1278"/>
            <a:chExt cx="29" cy="90"/>
          </a:xfrm>
        </p:grpSpPr>
        <p:sp>
          <p:nvSpPr>
            <p:cNvPr id="6972" name="Freeform 5749">
              <a:extLst>
                <a:ext uri="{FF2B5EF4-FFF2-40B4-BE49-F238E27FC236}">
                  <a16:creationId xmlns:a16="http://schemas.microsoft.com/office/drawing/2014/main" id="{F263478D-D803-459F-A810-BD3D39F14BF6}"/>
                </a:ext>
              </a:extLst>
            </p:cNvPr>
            <p:cNvSpPr>
              <a:spLocks/>
            </p:cNvSpPr>
            <p:nvPr/>
          </p:nvSpPr>
          <p:spPr bwMode="auto">
            <a:xfrm>
              <a:off x="1389" y="1278"/>
              <a:ext cx="29" cy="90"/>
            </a:xfrm>
            <a:custGeom>
              <a:avLst/>
              <a:gdLst>
                <a:gd name="T0" fmla="*/ 29 w 184"/>
                <a:gd name="T1" fmla="*/ 2 h 583"/>
                <a:gd name="T2" fmla="*/ 26 w 184"/>
                <a:gd name="T3" fmla="*/ 0 h 583"/>
                <a:gd name="T4" fmla="*/ 0 w 184"/>
                <a:gd name="T5" fmla="*/ 90 h 583"/>
                <a:gd name="T6" fmla="*/ 29 w 184"/>
                <a:gd name="T7" fmla="*/ 2 h 58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4" h="583">
                  <a:moveTo>
                    <a:pt x="184" y="15"/>
                  </a:moveTo>
                  <a:cubicBezTo>
                    <a:pt x="184" y="0"/>
                    <a:pt x="168" y="0"/>
                    <a:pt x="168" y="0"/>
                  </a:cubicBezTo>
                  <a:lnTo>
                    <a:pt x="0" y="583"/>
                  </a:lnTo>
                  <a:lnTo>
                    <a:pt x="184" y="15"/>
                  </a:lnTo>
                  <a:close/>
                </a:path>
              </a:pathLst>
            </a:custGeom>
            <a:solidFill>
              <a:srgbClr val="000000"/>
            </a:solidFill>
            <a:ln w="0">
              <a:solidFill>
                <a:srgbClr val="000000"/>
              </a:solidFill>
              <a:prstDash val="solid"/>
              <a:round/>
              <a:headEnd/>
              <a:tailEnd/>
            </a:ln>
          </p:spPr>
          <p:txBody>
            <a:bodyPr/>
            <a:lstStyle/>
            <a:p>
              <a:endParaRPr lang="en-GB"/>
            </a:p>
          </p:txBody>
        </p:sp>
        <p:sp>
          <p:nvSpPr>
            <p:cNvPr id="6973" name="Freeform 5750">
              <a:extLst>
                <a:ext uri="{FF2B5EF4-FFF2-40B4-BE49-F238E27FC236}">
                  <a16:creationId xmlns:a16="http://schemas.microsoft.com/office/drawing/2014/main" id="{CFA3FA10-19F4-478B-B818-1849F4727C44}"/>
                </a:ext>
              </a:extLst>
            </p:cNvPr>
            <p:cNvSpPr>
              <a:spLocks/>
            </p:cNvSpPr>
            <p:nvPr/>
          </p:nvSpPr>
          <p:spPr bwMode="auto">
            <a:xfrm>
              <a:off x="1389" y="1278"/>
              <a:ext cx="29" cy="90"/>
            </a:xfrm>
            <a:custGeom>
              <a:avLst/>
              <a:gdLst>
                <a:gd name="T0" fmla="*/ 29 w 184"/>
                <a:gd name="T1" fmla="*/ 2 h 583"/>
                <a:gd name="T2" fmla="*/ 26 w 184"/>
                <a:gd name="T3" fmla="*/ 0 h 583"/>
                <a:gd name="T4" fmla="*/ 0 w 184"/>
                <a:gd name="T5" fmla="*/ 90 h 583"/>
                <a:gd name="T6" fmla="*/ 29 w 184"/>
                <a:gd name="T7" fmla="*/ 2 h 58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4" h="583">
                  <a:moveTo>
                    <a:pt x="184" y="15"/>
                  </a:moveTo>
                  <a:cubicBezTo>
                    <a:pt x="184" y="0"/>
                    <a:pt x="168" y="0"/>
                    <a:pt x="168" y="0"/>
                  </a:cubicBezTo>
                  <a:lnTo>
                    <a:pt x="0" y="583"/>
                  </a:lnTo>
                  <a:lnTo>
                    <a:pt x="184" y="15"/>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941" name="Group 5754">
            <a:extLst>
              <a:ext uri="{FF2B5EF4-FFF2-40B4-BE49-F238E27FC236}">
                <a16:creationId xmlns:a16="http://schemas.microsoft.com/office/drawing/2014/main" id="{E2CE0CF9-FFDA-4136-A848-FE0FEBFF8C71}"/>
              </a:ext>
            </a:extLst>
          </p:cNvPr>
          <p:cNvGrpSpPr>
            <a:grpSpLocks/>
          </p:cNvGrpSpPr>
          <p:nvPr/>
        </p:nvGrpSpPr>
        <p:grpSpPr bwMode="auto">
          <a:xfrm>
            <a:off x="2058988" y="1757363"/>
            <a:ext cx="296862" cy="298450"/>
            <a:chOff x="1297" y="1275"/>
            <a:chExt cx="187" cy="188"/>
          </a:xfrm>
        </p:grpSpPr>
        <p:sp>
          <p:nvSpPr>
            <p:cNvPr id="6970" name="Freeform 5752">
              <a:extLst>
                <a:ext uri="{FF2B5EF4-FFF2-40B4-BE49-F238E27FC236}">
                  <a16:creationId xmlns:a16="http://schemas.microsoft.com/office/drawing/2014/main" id="{DC03CCF1-619E-49B8-BFC4-EC9D2C7BADB4}"/>
                </a:ext>
              </a:extLst>
            </p:cNvPr>
            <p:cNvSpPr>
              <a:spLocks/>
            </p:cNvSpPr>
            <p:nvPr/>
          </p:nvSpPr>
          <p:spPr bwMode="auto">
            <a:xfrm>
              <a:off x="1297" y="1275"/>
              <a:ext cx="187" cy="188"/>
            </a:xfrm>
            <a:custGeom>
              <a:avLst/>
              <a:gdLst>
                <a:gd name="T0" fmla="*/ 92 w 1217"/>
                <a:gd name="T1" fmla="*/ 0 h 1217"/>
                <a:gd name="T2" fmla="*/ 0 w 1217"/>
                <a:gd name="T3" fmla="*/ 93 h 1217"/>
                <a:gd name="T4" fmla="*/ 92 w 1217"/>
                <a:gd name="T5" fmla="*/ 188 h 1217"/>
                <a:gd name="T6" fmla="*/ 187 w 1217"/>
                <a:gd name="T7" fmla="*/ 93 h 1217"/>
                <a:gd name="T8" fmla="*/ 121 w 1217"/>
                <a:gd name="T9" fmla="*/ 5 h 1217"/>
                <a:gd name="T10" fmla="*/ 92 w 1217"/>
                <a:gd name="T11" fmla="*/ 93 h 1217"/>
                <a:gd name="T12" fmla="*/ 92 w 1217"/>
                <a:gd name="T13" fmla="*/ 0 h 12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17">
                  <a:moveTo>
                    <a:pt x="601" y="0"/>
                  </a:moveTo>
                  <a:cubicBezTo>
                    <a:pt x="262" y="0"/>
                    <a:pt x="0" y="262"/>
                    <a:pt x="0" y="601"/>
                  </a:cubicBezTo>
                  <a:cubicBezTo>
                    <a:pt x="0" y="939"/>
                    <a:pt x="262" y="1217"/>
                    <a:pt x="601" y="1217"/>
                  </a:cubicBezTo>
                  <a:cubicBezTo>
                    <a:pt x="940" y="1217"/>
                    <a:pt x="1217" y="939"/>
                    <a:pt x="1217" y="601"/>
                  </a:cubicBezTo>
                  <a:cubicBezTo>
                    <a:pt x="1202" y="339"/>
                    <a:pt x="1048" y="108"/>
                    <a:pt x="786" y="31"/>
                  </a:cubicBezTo>
                  <a:lnTo>
                    <a:pt x="601" y="601"/>
                  </a:lnTo>
                  <a:lnTo>
                    <a:pt x="601" y="0"/>
                  </a:lnTo>
                  <a:close/>
                </a:path>
              </a:pathLst>
            </a:custGeom>
            <a:solidFill>
              <a:srgbClr val="FFFFFF"/>
            </a:solidFill>
            <a:ln w="0">
              <a:solidFill>
                <a:srgbClr val="000000"/>
              </a:solidFill>
              <a:prstDash val="solid"/>
              <a:round/>
              <a:headEnd/>
              <a:tailEnd/>
            </a:ln>
          </p:spPr>
          <p:txBody>
            <a:bodyPr/>
            <a:lstStyle/>
            <a:p>
              <a:endParaRPr lang="en-GB"/>
            </a:p>
          </p:txBody>
        </p:sp>
        <p:sp>
          <p:nvSpPr>
            <p:cNvPr id="6971" name="Freeform 5753">
              <a:extLst>
                <a:ext uri="{FF2B5EF4-FFF2-40B4-BE49-F238E27FC236}">
                  <a16:creationId xmlns:a16="http://schemas.microsoft.com/office/drawing/2014/main" id="{DB74EA1A-190C-4EE6-B513-5AD7FA24788E}"/>
                </a:ext>
              </a:extLst>
            </p:cNvPr>
            <p:cNvSpPr>
              <a:spLocks/>
            </p:cNvSpPr>
            <p:nvPr/>
          </p:nvSpPr>
          <p:spPr bwMode="auto">
            <a:xfrm>
              <a:off x="1297" y="1275"/>
              <a:ext cx="187" cy="188"/>
            </a:xfrm>
            <a:custGeom>
              <a:avLst/>
              <a:gdLst>
                <a:gd name="T0" fmla="*/ 92 w 1217"/>
                <a:gd name="T1" fmla="*/ 0 h 1217"/>
                <a:gd name="T2" fmla="*/ 0 w 1217"/>
                <a:gd name="T3" fmla="*/ 93 h 1217"/>
                <a:gd name="T4" fmla="*/ 92 w 1217"/>
                <a:gd name="T5" fmla="*/ 188 h 1217"/>
                <a:gd name="T6" fmla="*/ 187 w 1217"/>
                <a:gd name="T7" fmla="*/ 93 h 1217"/>
                <a:gd name="T8" fmla="*/ 121 w 1217"/>
                <a:gd name="T9" fmla="*/ 5 h 1217"/>
                <a:gd name="T10" fmla="*/ 92 w 1217"/>
                <a:gd name="T11" fmla="*/ 93 h 1217"/>
                <a:gd name="T12" fmla="*/ 92 w 1217"/>
                <a:gd name="T13" fmla="*/ 0 h 12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17">
                  <a:moveTo>
                    <a:pt x="601" y="0"/>
                  </a:moveTo>
                  <a:cubicBezTo>
                    <a:pt x="262" y="0"/>
                    <a:pt x="0" y="262"/>
                    <a:pt x="0" y="601"/>
                  </a:cubicBezTo>
                  <a:cubicBezTo>
                    <a:pt x="0" y="939"/>
                    <a:pt x="262" y="1217"/>
                    <a:pt x="601" y="1217"/>
                  </a:cubicBezTo>
                  <a:cubicBezTo>
                    <a:pt x="940" y="1217"/>
                    <a:pt x="1217" y="939"/>
                    <a:pt x="1217" y="601"/>
                  </a:cubicBezTo>
                  <a:cubicBezTo>
                    <a:pt x="1202" y="339"/>
                    <a:pt x="1048" y="108"/>
                    <a:pt x="786" y="31"/>
                  </a:cubicBezTo>
                  <a:lnTo>
                    <a:pt x="601" y="601"/>
                  </a:lnTo>
                  <a:lnTo>
                    <a:pt x="601"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5942" name="Line 5755">
            <a:extLst>
              <a:ext uri="{FF2B5EF4-FFF2-40B4-BE49-F238E27FC236}">
                <a16:creationId xmlns:a16="http://schemas.microsoft.com/office/drawing/2014/main" id="{D1F4C9ED-6638-4C02-B699-3D50207EA21F}"/>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43" name="Line 5756">
            <a:extLst>
              <a:ext uri="{FF2B5EF4-FFF2-40B4-BE49-F238E27FC236}">
                <a16:creationId xmlns:a16="http://schemas.microsoft.com/office/drawing/2014/main" id="{89C38957-30FD-4E9B-914D-D841D1D8E4A7}"/>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44" name="Line 5757">
            <a:extLst>
              <a:ext uri="{FF2B5EF4-FFF2-40B4-BE49-F238E27FC236}">
                <a16:creationId xmlns:a16="http://schemas.microsoft.com/office/drawing/2014/main" id="{6767EF83-252E-484A-ACE4-E3E896594291}"/>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45" name="Line 5758">
            <a:extLst>
              <a:ext uri="{FF2B5EF4-FFF2-40B4-BE49-F238E27FC236}">
                <a16:creationId xmlns:a16="http://schemas.microsoft.com/office/drawing/2014/main" id="{67CE57B1-6898-442D-8982-82DE01B80921}"/>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46" name="Line 5759">
            <a:extLst>
              <a:ext uri="{FF2B5EF4-FFF2-40B4-BE49-F238E27FC236}">
                <a16:creationId xmlns:a16="http://schemas.microsoft.com/office/drawing/2014/main" id="{51E704A0-812B-49AE-AC30-A00B56321588}"/>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47" name="Line 5760">
            <a:extLst>
              <a:ext uri="{FF2B5EF4-FFF2-40B4-BE49-F238E27FC236}">
                <a16:creationId xmlns:a16="http://schemas.microsoft.com/office/drawing/2014/main" id="{B84E8656-13DD-4533-88E2-85F5F0B0AC72}"/>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48" name="Line 5761">
            <a:extLst>
              <a:ext uri="{FF2B5EF4-FFF2-40B4-BE49-F238E27FC236}">
                <a16:creationId xmlns:a16="http://schemas.microsoft.com/office/drawing/2014/main" id="{83A077E1-A20E-46AC-B750-327CB03EB189}"/>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49" name="Line 5762">
            <a:extLst>
              <a:ext uri="{FF2B5EF4-FFF2-40B4-BE49-F238E27FC236}">
                <a16:creationId xmlns:a16="http://schemas.microsoft.com/office/drawing/2014/main" id="{1A38D811-5447-47D0-9A81-F7DF2026DFBA}"/>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50" name="Line 5763">
            <a:extLst>
              <a:ext uri="{FF2B5EF4-FFF2-40B4-BE49-F238E27FC236}">
                <a16:creationId xmlns:a16="http://schemas.microsoft.com/office/drawing/2014/main" id="{32717B42-EA7A-44E6-9717-D73725C40C40}"/>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51" name="Line 5764">
            <a:extLst>
              <a:ext uri="{FF2B5EF4-FFF2-40B4-BE49-F238E27FC236}">
                <a16:creationId xmlns:a16="http://schemas.microsoft.com/office/drawing/2014/main" id="{7EC30B72-A270-4AC4-B102-5A4C6891001C}"/>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52" name="Line 5765">
            <a:extLst>
              <a:ext uri="{FF2B5EF4-FFF2-40B4-BE49-F238E27FC236}">
                <a16:creationId xmlns:a16="http://schemas.microsoft.com/office/drawing/2014/main" id="{2D16F397-6C0E-48AD-8AA2-34FB3FFE568A}"/>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53" name="Line 5766">
            <a:extLst>
              <a:ext uri="{FF2B5EF4-FFF2-40B4-BE49-F238E27FC236}">
                <a16:creationId xmlns:a16="http://schemas.microsoft.com/office/drawing/2014/main" id="{2704CAFE-5FE8-4374-877F-951B5F14A3F4}"/>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54" name="Line 5767">
            <a:extLst>
              <a:ext uri="{FF2B5EF4-FFF2-40B4-BE49-F238E27FC236}">
                <a16:creationId xmlns:a16="http://schemas.microsoft.com/office/drawing/2014/main" id="{E67D72FB-05C9-42C3-B540-0ECD460403AD}"/>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55" name="Line 5768">
            <a:extLst>
              <a:ext uri="{FF2B5EF4-FFF2-40B4-BE49-F238E27FC236}">
                <a16:creationId xmlns:a16="http://schemas.microsoft.com/office/drawing/2014/main" id="{76212982-FB56-4425-9795-DA0AF264A4E1}"/>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56" name="Line 5769">
            <a:extLst>
              <a:ext uri="{FF2B5EF4-FFF2-40B4-BE49-F238E27FC236}">
                <a16:creationId xmlns:a16="http://schemas.microsoft.com/office/drawing/2014/main" id="{D500E641-5D5A-4677-9758-A84C430EE75A}"/>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57" name="Line 5770">
            <a:extLst>
              <a:ext uri="{FF2B5EF4-FFF2-40B4-BE49-F238E27FC236}">
                <a16:creationId xmlns:a16="http://schemas.microsoft.com/office/drawing/2014/main" id="{516A7D76-49A0-4115-9FFF-AB1999CB9381}"/>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58" name="Line 5771">
            <a:extLst>
              <a:ext uri="{FF2B5EF4-FFF2-40B4-BE49-F238E27FC236}">
                <a16:creationId xmlns:a16="http://schemas.microsoft.com/office/drawing/2014/main" id="{AE4BDA17-70FA-4682-B645-095660A0B898}"/>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59" name="Line 5772">
            <a:extLst>
              <a:ext uri="{FF2B5EF4-FFF2-40B4-BE49-F238E27FC236}">
                <a16:creationId xmlns:a16="http://schemas.microsoft.com/office/drawing/2014/main" id="{CDD8DEA9-0151-4F3D-ABC3-8B24827A10FB}"/>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60" name="Line 5773">
            <a:extLst>
              <a:ext uri="{FF2B5EF4-FFF2-40B4-BE49-F238E27FC236}">
                <a16:creationId xmlns:a16="http://schemas.microsoft.com/office/drawing/2014/main" id="{DB0C45E8-D6E9-46EF-B6C2-4E180EC07DD8}"/>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61" name="Line 5774">
            <a:extLst>
              <a:ext uri="{FF2B5EF4-FFF2-40B4-BE49-F238E27FC236}">
                <a16:creationId xmlns:a16="http://schemas.microsoft.com/office/drawing/2014/main" id="{62D13C05-CE38-478A-939B-2117C5CFD602}"/>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62" name="Line 5775">
            <a:extLst>
              <a:ext uri="{FF2B5EF4-FFF2-40B4-BE49-F238E27FC236}">
                <a16:creationId xmlns:a16="http://schemas.microsoft.com/office/drawing/2014/main" id="{C1616A19-81FE-4699-9921-3D62BB1167D8}"/>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63" name="Line 5776">
            <a:extLst>
              <a:ext uri="{FF2B5EF4-FFF2-40B4-BE49-F238E27FC236}">
                <a16:creationId xmlns:a16="http://schemas.microsoft.com/office/drawing/2014/main" id="{0AE8173F-2D71-4FC0-8DAA-762160FFFE81}"/>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64" name="Line 5777">
            <a:extLst>
              <a:ext uri="{FF2B5EF4-FFF2-40B4-BE49-F238E27FC236}">
                <a16:creationId xmlns:a16="http://schemas.microsoft.com/office/drawing/2014/main" id="{29E795D6-E651-4DEB-91D6-7D641F4417EC}"/>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65" name="Line 5778">
            <a:extLst>
              <a:ext uri="{FF2B5EF4-FFF2-40B4-BE49-F238E27FC236}">
                <a16:creationId xmlns:a16="http://schemas.microsoft.com/office/drawing/2014/main" id="{CA92445A-FD26-425D-9856-D201C8F97854}"/>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66" name="Line 5779">
            <a:extLst>
              <a:ext uri="{FF2B5EF4-FFF2-40B4-BE49-F238E27FC236}">
                <a16:creationId xmlns:a16="http://schemas.microsoft.com/office/drawing/2014/main" id="{E53D8215-42A4-4F91-9A1F-F6501C3AB4BC}"/>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67" name="Line 5780">
            <a:extLst>
              <a:ext uri="{FF2B5EF4-FFF2-40B4-BE49-F238E27FC236}">
                <a16:creationId xmlns:a16="http://schemas.microsoft.com/office/drawing/2014/main" id="{54D59411-5857-4A75-AE94-22CE4388E345}"/>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68" name="Line 5781">
            <a:extLst>
              <a:ext uri="{FF2B5EF4-FFF2-40B4-BE49-F238E27FC236}">
                <a16:creationId xmlns:a16="http://schemas.microsoft.com/office/drawing/2014/main" id="{D2D25D0F-FC7E-41A4-8D50-E59D7ACF2135}"/>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69" name="Line 5782">
            <a:extLst>
              <a:ext uri="{FF2B5EF4-FFF2-40B4-BE49-F238E27FC236}">
                <a16:creationId xmlns:a16="http://schemas.microsoft.com/office/drawing/2014/main" id="{88855D12-EE2F-4292-84A4-A307C76434D7}"/>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70" name="Line 5783">
            <a:extLst>
              <a:ext uri="{FF2B5EF4-FFF2-40B4-BE49-F238E27FC236}">
                <a16:creationId xmlns:a16="http://schemas.microsoft.com/office/drawing/2014/main" id="{134E9F55-B31F-4BAC-8D16-B027F0D69BD1}"/>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71" name="Line 5784">
            <a:extLst>
              <a:ext uri="{FF2B5EF4-FFF2-40B4-BE49-F238E27FC236}">
                <a16:creationId xmlns:a16="http://schemas.microsoft.com/office/drawing/2014/main" id="{72139CCF-495F-4D31-BBCE-5535F1BA4A05}"/>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72" name="Line 5785">
            <a:extLst>
              <a:ext uri="{FF2B5EF4-FFF2-40B4-BE49-F238E27FC236}">
                <a16:creationId xmlns:a16="http://schemas.microsoft.com/office/drawing/2014/main" id="{99D4B655-C9C6-4FD6-BFFF-F4E9A566CBDF}"/>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73" name="Line 5786">
            <a:extLst>
              <a:ext uri="{FF2B5EF4-FFF2-40B4-BE49-F238E27FC236}">
                <a16:creationId xmlns:a16="http://schemas.microsoft.com/office/drawing/2014/main" id="{DD18B77D-4D2C-4170-8252-8F2E7EE86B7C}"/>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74" name="Line 5787">
            <a:extLst>
              <a:ext uri="{FF2B5EF4-FFF2-40B4-BE49-F238E27FC236}">
                <a16:creationId xmlns:a16="http://schemas.microsoft.com/office/drawing/2014/main" id="{C25CBCAF-9879-45D4-9CB7-3FAACF905762}"/>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75" name="Line 5788">
            <a:extLst>
              <a:ext uri="{FF2B5EF4-FFF2-40B4-BE49-F238E27FC236}">
                <a16:creationId xmlns:a16="http://schemas.microsoft.com/office/drawing/2014/main" id="{0D31D1D7-F8C1-417C-A932-F00FAFB10B27}"/>
              </a:ext>
            </a:extLst>
          </p:cNvPr>
          <p:cNvSpPr>
            <a:spLocks noChangeShapeType="1"/>
          </p:cNvSpPr>
          <p:nvPr/>
        </p:nvSpPr>
        <p:spPr bwMode="auto">
          <a:xfrm flipV="1">
            <a:off x="220503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76" name="Rectangle 5789">
            <a:extLst>
              <a:ext uri="{FF2B5EF4-FFF2-40B4-BE49-F238E27FC236}">
                <a16:creationId xmlns:a16="http://schemas.microsoft.com/office/drawing/2014/main" id="{7B49BBA3-107C-46CF-87E1-97B01440863A}"/>
              </a:ext>
            </a:extLst>
          </p:cNvPr>
          <p:cNvSpPr>
            <a:spLocks noChangeArrowheads="1"/>
          </p:cNvSpPr>
          <p:nvPr/>
        </p:nvSpPr>
        <p:spPr bwMode="auto">
          <a:xfrm>
            <a:off x="1900238" y="1701800"/>
            <a:ext cx="615950" cy="414338"/>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5977" name="Group 5792">
            <a:extLst>
              <a:ext uri="{FF2B5EF4-FFF2-40B4-BE49-F238E27FC236}">
                <a16:creationId xmlns:a16="http://schemas.microsoft.com/office/drawing/2014/main" id="{86FD03A9-6E3C-46FC-B4E6-2E2114C29D2B}"/>
              </a:ext>
            </a:extLst>
          </p:cNvPr>
          <p:cNvGrpSpPr>
            <a:grpSpLocks/>
          </p:cNvGrpSpPr>
          <p:nvPr/>
        </p:nvGrpSpPr>
        <p:grpSpPr bwMode="auto">
          <a:xfrm>
            <a:off x="2552700" y="1701800"/>
            <a:ext cx="615950" cy="414338"/>
            <a:chOff x="1608" y="1240"/>
            <a:chExt cx="388" cy="261"/>
          </a:xfrm>
        </p:grpSpPr>
        <p:sp>
          <p:nvSpPr>
            <p:cNvPr id="6968" name="Rectangle 5790">
              <a:extLst>
                <a:ext uri="{FF2B5EF4-FFF2-40B4-BE49-F238E27FC236}">
                  <a16:creationId xmlns:a16="http://schemas.microsoft.com/office/drawing/2014/main" id="{5F1C0602-BC51-4860-B782-28DDB387F6DF}"/>
                </a:ext>
              </a:extLst>
            </p:cNvPr>
            <p:cNvSpPr>
              <a:spLocks noChangeArrowheads="1"/>
            </p:cNvSpPr>
            <p:nvPr/>
          </p:nvSpPr>
          <p:spPr bwMode="auto">
            <a:xfrm>
              <a:off x="1608" y="1240"/>
              <a:ext cx="388"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6969" name="Rectangle 5791">
              <a:extLst>
                <a:ext uri="{FF2B5EF4-FFF2-40B4-BE49-F238E27FC236}">
                  <a16:creationId xmlns:a16="http://schemas.microsoft.com/office/drawing/2014/main" id="{FD38B50E-5CAD-4D4A-8346-E34D9620BB6C}"/>
                </a:ext>
              </a:extLst>
            </p:cNvPr>
            <p:cNvSpPr>
              <a:spLocks noChangeArrowheads="1"/>
            </p:cNvSpPr>
            <p:nvPr/>
          </p:nvSpPr>
          <p:spPr bwMode="auto">
            <a:xfrm>
              <a:off x="1608" y="1240"/>
              <a:ext cx="388"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5978" name="Group 5795">
            <a:extLst>
              <a:ext uri="{FF2B5EF4-FFF2-40B4-BE49-F238E27FC236}">
                <a16:creationId xmlns:a16="http://schemas.microsoft.com/office/drawing/2014/main" id="{1417B5F6-CE8E-46DB-9F3C-4F661D60F8B0}"/>
              </a:ext>
            </a:extLst>
          </p:cNvPr>
          <p:cNvGrpSpPr>
            <a:grpSpLocks/>
          </p:cNvGrpSpPr>
          <p:nvPr/>
        </p:nvGrpSpPr>
        <p:grpSpPr bwMode="auto">
          <a:xfrm>
            <a:off x="2859088" y="1754188"/>
            <a:ext cx="6350" cy="150812"/>
            <a:chOff x="1801" y="1273"/>
            <a:chExt cx="4" cy="95"/>
          </a:xfrm>
        </p:grpSpPr>
        <p:sp>
          <p:nvSpPr>
            <p:cNvPr id="6966" name="Freeform 5793">
              <a:extLst>
                <a:ext uri="{FF2B5EF4-FFF2-40B4-BE49-F238E27FC236}">
                  <a16:creationId xmlns:a16="http://schemas.microsoft.com/office/drawing/2014/main" id="{CA6878B1-38F6-4B93-8D4A-9583B8D87FF0}"/>
                </a:ext>
              </a:extLst>
            </p:cNvPr>
            <p:cNvSpPr>
              <a:spLocks/>
            </p:cNvSpPr>
            <p:nvPr/>
          </p:nvSpPr>
          <p:spPr bwMode="auto">
            <a:xfrm>
              <a:off x="1801" y="1273"/>
              <a:ext cx="4" cy="95"/>
            </a:xfrm>
            <a:custGeom>
              <a:avLst/>
              <a:gdLst>
                <a:gd name="T0" fmla="*/ 4 w 28"/>
                <a:gd name="T1" fmla="*/ 2 h 617"/>
                <a:gd name="T2" fmla="*/ 0 w 28"/>
                <a:gd name="T3" fmla="*/ 2 h 617"/>
                <a:gd name="T4" fmla="*/ 0 w 28"/>
                <a:gd name="T5" fmla="*/ 2 h 617"/>
                <a:gd name="T6" fmla="*/ 0 w 28"/>
                <a:gd name="T7" fmla="*/ 95 h 617"/>
                <a:gd name="T8" fmla="*/ 4 w 28"/>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 h="617">
                  <a:moveTo>
                    <a:pt x="28" y="16"/>
                  </a:moveTo>
                  <a:cubicBezTo>
                    <a:pt x="28" y="16"/>
                    <a:pt x="14" y="16"/>
                    <a:pt x="0" y="16"/>
                  </a:cubicBezTo>
                  <a:cubicBezTo>
                    <a:pt x="0" y="0"/>
                    <a:pt x="0" y="16"/>
                    <a:pt x="0" y="16"/>
                  </a:cubicBezTo>
                  <a:lnTo>
                    <a:pt x="0" y="617"/>
                  </a:lnTo>
                  <a:lnTo>
                    <a:pt x="28" y="16"/>
                  </a:lnTo>
                  <a:close/>
                </a:path>
              </a:pathLst>
            </a:custGeom>
            <a:solidFill>
              <a:srgbClr val="808080"/>
            </a:solidFill>
            <a:ln w="0">
              <a:solidFill>
                <a:srgbClr val="000000"/>
              </a:solidFill>
              <a:prstDash val="solid"/>
              <a:round/>
              <a:headEnd/>
              <a:tailEnd/>
            </a:ln>
          </p:spPr>
          <p:txBody>
            <a:bodyPr/>
            <a:lstStyle/>
            <a:p>
              <a:endParaRPr lang="en-GB"/>
            </a:p>
          </p:txBody>
        </p:sp>
        <p:sp>
          <p:nvSpPr>
            <p:cNvPr id="6967" name="Freeform 5794">
              <a:extLst>
                <a:ext uri="{FF2B5EF4-FFF2-40B4-BE49-F238E27FC236}">
                  <a16:creationId xmlns:a16="http://schemas.microsoft.com/office/drawing/2014/main" id="{37606347-0114-4B36-8C51-6A29997C6554}"/>
                </a:ext>
              </a:extLst>
            </p:cNvPr>
            <p:cNvSpPr>
              <a:spLocks/>
            </p:cNvSpPr>
            <p:nvPr/>
          </p:nvSpPr>
          <p:spPr bwMode="auto">
            <a:xfrm>
              <a:off x="1801" y="1273"/>
              <a:ext cx="4" cy="95"/>
            </a:xfrm>
            <a:custGeom>
              <a:avLst/>
              <a:gdLst>
                <a:gd name="T0" fmla="*/ 4 w 28"/>
                <a:gd name="T1" fmla="*/ 2 h 617"/>
                <a:gd name="T2" fmla="*/ 0 w 28"/>
                <a:gd name="T3" fmla="*/ 2 h 617"/>
                <a:gd name="T4" fmla="*/ 0 w 28"/>
                <a:gd name="T5" fmla="*/ 2 h 617"/>
                <a:gd name="T6" fmla="*/ 0 w 28"/>
                <a:gd name="T7" fmla="*/ 95 h 617"/>
                <a:gd name="T8" fmla="*/ 4 w 28"/>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 h="617">
                  <a:moveTo>
                    <a:pt x="28" y="16"/>
                  </a:moveTo>
                  <a:cubicBezTo>
                    <a:pt x="28" y="16"/>
                    <a:pt x="14" y="16"/>
                    <a:pt x="0" y="16"/>
                  </a:cubicBezTo>
                  <a:cubicBezTo>
                    <a:pt x="0" y="0"/>
                    <a:pt x="0" y="16"/>
                    <a:pt x="0" y="16"/>
                  </a:cubicBezTo>
                  <a:lnTo>
                    <a:pt x="0" y="617"/>
                  </a:lnTo>
                  <a:lnTo>
                    <a:pt x="28" y="16"/>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979" name="Group 5798">
            <a:extLst>
              <a:ext uri="{FF2B5EF4-FFF2-40B4-BE49-F238E27FC236}">
                <a16:creationId xmlns:a16="http://schemas.microsoft.com/office/drawing/2014/main" id="{6024E478-B02C-4151-9F08-1F1405B0A1F8}"/>
              </a:ext>
            </a:extLst>
          </p:cNvPr>
          <p:cNvGrpSpPr>
            <a:grpSpLocks/>
          </p:cNvGrpSpPr>
          <p:nvPr/>
        </p:nvGrpSpPr>
        <p:grpSpPr bwMode="auto">
          <a:xfrm>
            <a:off x="2859088" y="1757363"/>
            <a:ext cx="71437" cy="147637"/>
            <a:chOff x="1801" y="1275"/>
            <a:chExt cx="45" cy="93"/>
          </a:xfrm>
        </p:grpSpPr>
        <p:sp>
          <p:nvSpPr>
            <p:cNvPr id="6964" name="Freeform 5796">
              <a:extLst>
                <a:ext uri="{FF2B5EF4-FFF2-40B4-BE49-F238E27FC236}">
                  <a16:creationId xmlns:a16="http://schemas.microsoft.com/office/drawing/2014/main" id="{766C25FF-D371-45A5-86C1-4ADB228D6FCE}"/>
                </a:ext>
              </a:extLst>
            </p:cNvPr>
            <p:cNvSpPr>
              <a:spLocks/>
            </p:cNvSpPr>
            <p:nvPr/>
          </p:nvSpPr>
          <p:spPr bwMode="auto">
            <a:xfrm>
              <a:off x="1801" y="1275"/>
              <a:ext cx="45" cy="93"/>
            </a:xfrm>
            <a:custGeom>
              <a:avLst/>
              <a:gdLst>
                <a:gd name="T0" fmla="*/ 45 w 295"/>
                <a:gd name="T1" fmla="*/ 9 h 600"/>
                <a:gd name="T2" fmla="*/ 5 w 295"/>
                <a:gd name="T3" fmla="*/ 0 h 600"/>
                <a:gd name="T4" fmla="*/ 0 w 295"/>
                <a:gd name="T5" fmla="*/ 93 h 600"/>
                <a:gd name="T6" fmla="*/ 45 w 295"/>
                <a:gd name="T7" fmla="*/ 9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5" h="600">
                  <a:moveTo>
                    <a:pt x="295" y="61"/>
                  </a:moveTo>
                  <a:cubicBezTo>
                    <a:pt x="217" y="31"/>
                    <a:pt x="124" y="0"/>
                    <a:pt x="31" y="0"/>
                  </a:cubicBezTo>
                  <a:lnTo>
                    <a:pt x="0" y="600"/>
                  </a:lnTo>
                  <a:lnTo>
                    <a:pt x="295" y="61"/>
                  </a:lnTo>
                  <a:close/>
                </a:path>
              </a:pathLst>
            </a:custGeom>
            <a:solidFill>
              <a:srgbClr val="C0C0C0"/>
            </a:solidFill>
            <a:ln w="0">
              <a:solidFill>
                <a:srgbClr val="000000"/>
              </a:solidFill>
              <a:prstDash val="solid"/>
              <a:round/>
              <a:headEnd/>
              <a:tailEnd/>
            </a:ln>
          </p:spPr>
          <p:txBody>
            <a:bodyPr/>
            <a:lstStyle/>
            <a:p>
              <a:endParaRPr lang="en-GB"/>
            </a:p>
          </p:txBody>
        </p:sp>
        <p:sp>
          <p:nvSpPr>
            <p:cNvPr id="6965" name="Freeform 5797">
              <a:extLst>
                <a:ext uri="{FF2B5EF4-FFF2-40B4-BE49-F238E27FC236}">
                  <a16:creationId xmlns:a16="http://schemas.microsoft.com/office/drawing/2014/main" id="{C2E57FF3-DCA3-464C-9A6E-7807624D1B8E}"/>
                </a:ext>
              </a:extLst>
            </p:cNvPr>
            <p:cNvSpPr>
              <a:spLocks/>
            </p:cNvSpPr>
            <p:nvPr/>
          </p:nvSpPr>
          <p:spPr bwMode="auto">
            <a:xfrm>
              <a:off x="1801" y="1275"/>
              <a:ext cx="45" cy="93"/>
            </a:xfrm>
            <a:custGeom>
              <a:avLst/>
              <a:gdLst>
                <a:gd name="T0" fmla="*/ 45 w 295"/>
                <a:gd name="T1" fmla="*/ 9 h 600"/>
                <a:gd name="T2" fmla="*/ 5 w 295"/>
                <a:gd name="T3" fmla="*/ 0 h 600"/>
                <a:gd name="T4" fmla="*/ 0 w 295"/>
                <a:gd name="T5" fmla="*/ 93 h 600"/>
                <a:gd name="T6" fmla="*/ 45 w 295"/>
                <a:gd name="T7" fmla="*/ 9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5" h="600">
                  <a:moveTo>
                    <a:pt x="295" y="61"/>
                  </a:moveTo>
                  <a:cubicBezTo>
                    <a:pt x="217" y="31"/>
                    <a:pt x="124" y="0"/>
                    <a:pt x="31" y="0"/>
                  </a:cubicBezTo>
                  <a:lnTo>
                    <a:pt x="0" y="600"/>
                  </a:lnTo>
                  <a:lnTo>
                    <a:pt x="295" y="61"/>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980" name="Group 5801">
            <a:extLst>
              <a:ext uri="{FF2B5EF4-FFF2-40B4-BE49-F238E27FC236}">
                <a16:creationId xmlns:a16="http://schemas.microsoft.com/office/drawing/2014/main" id="{D7E44F90-EDBF-42A7-896A-BFCEE68C418D}"/>
              </a:ext>
            </a:extLst>
          </p:cNvPr>
          <p:cNvGrpSpPr>
            <a:grpSpLocks/>
          </p:cNvGrpSpPr>
          <p:nvPr/>
        </p:nvGrpSpPr>
        <p:grpSpPr bwMode="auto">
          <a:xfrm>
            <a:off x="2859088" y="1773238"/>
            <a:ext cx="106362" cy="131762"/>
            <a:chOff x="1801" y="1285"/>
            <a:chExt cx="67" cy="83"/>
          </a:xfrm>
        </p:grpSpPr>
        <p:sp>
          <p:nvSpPr>
            <p:cNvPr id="6962" name="Freeform 5799">
              <a:extLst>
                <a:ext uri="{FF2B5EF4-FFF2-40B4-BE49-F238E27FC236}">
                  <a16:creationId xmlns:a16="http://schemas.microsoft.com/office/drawing/2014/main" id="{5F29101D-3464-4EDE-A283-CF773E6F88E6}"/>
                </a:ext>
              </a:extLst>
            </p:cNvPr>
            <p:cNvSpPr>
              <a:spLocks/>
            </p:cNvSpPr>
            <p:nvPr/>
          </p:nvSpPr>
          <p:spPr bwMode="auto">
            <a:xfrm>
              <a:off x="1801" y="1285"/>
              <a:ext cx="67" cy="83"/>
            </a:xfrm>
            <a:custGeom>
              <a:avLst/>
              <a:gdLst>
                <a:gd name="T0" fmla="*/ 67 w 434"/>
                <a:gd name="T1" fmla="*/ 19 h 539"/>
                <a:gd name="T2" fmla="*/ 46 w 434"/>
                <a:gd name="T3" fmla="*/ 0 h 539"/>
                <a:gd name="T4" fmla="*/ 0 w 434"/>
                <a:gd name="T5" fmla="*/ 83 h 539"/>
                <a:gd name="T6" fmla="*/ 67 w 434"/>
                <a:gd name="T7" fmla="*/ 19 h 53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34" h="539">
                  <a:moveTo>
                    <a:pt x="434" y="123"/>
                  </a:moveTo>
                  <a:cubicBezTo>
                    <a:pt x="403" y="77"/>
                    <a:pt x="341" y="31"/>
                    <a:pt x="295" y="0"/>
                  </a:cubicBezTo>
                  <a:lnTo>
                    <a:pt x="0" y="539"/>
                  </a:lnTo>
                  <a:lnTo>
                    <a:pt x="434" y="123"/>
                  </a:lnTo>
                  <a:close/>
                </a:path>
              </a:pathLst>
            </a:custGeom>
            <a:solidFill>
              <a:srgbClr val="000000"/>
            </a:solidFill>
            <a:ln w="0">
              <a:solidFill>
                <a:srgbClr val="000000"/>
              </a:solidFill>
              <a:prstDash val="solid"/>
              <a:round/>
              <a:headEnd/>
              <a:tailEnd/>
            </a:ln>
          </p:spPr>
          <p:txBody>
            <a:bodyPr/>
            <a:lstStyle/>
            <a:p>
              <a:endParaRPr lang="en-GB"/>
            </a:p>
          </p:txBody>
        </p:sp>
        <p:sp>
          <p:nvSpPr>
            <p:cNvPr id="6963" name="Freeform 5800">
              <a:extLst>
                <a:ext uri="{FF2B5EF4-FFF2-40B4-BE49-F238E27FC236}">
                  <a16:creationId xmlns:a16="http://schemas.microsoft.com/office/drawing/2014/main" id="{A15A122A-1155-405E-B8C8-8389AC7B88C5}"/>
                </a:ext>
              </a:extLst>
            </p:cNvPr>
            <p:cNvSpPr>
              <a:spLocks/>
            </p:cNvSpPr>
            <p:nvPr/>
          </p:nvSpPr>
          <p:spPr bwMode="auto">
            <a:xfrm>
              <a:off x="1801" y="1285"/>
              <a:ext cx="67" cy="83"/>
            </a:xfrm>
            <a:custGeom>
              <a:avLst/>
              <a:gdLst>
                <a:gd name="T0" fmla="*/ 67 w 434"/>
                <a:gd name="T1" fmla="*/ 19 h 539"/>
                <a:gd name="T2" fmla="*/ 46 w 434"/>
                <a:gd name="T3" fmla="*/ 0 h 539"/>
                <a:gd name="T4" fmla="*/ 0 w 434"/>
                <a:gd name="T5" fmla="*/ 83 h 539"/>
                <a:gd name="T6" fmla="*/ 67 w 434"/>
                <a:gd name="T7" fmla="*/ 19 h 53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34" h="539">
                  <a:moveTo>
                    <a:pt x="434" y="123"/>
                  </a:moveTo>
                  <a:cubicBezTo>
                    <a:pt x="403" y="77"/>
                    <a:pt x="341" y="31"/>
                    <a:pt x="295" y="0"/>
                  </a:cubicBezTo>
                  <a:lnTo>
                    <a:pt x="0" y="539"/>
                  </a:lnTo>
                  <a:lnTo>
                    <a:pt x="434" y="123"/>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5981" name="Group 5804">
            <a:extLst>
              <a:ext uri="{FF2B5EF4-FFF2-40B4-BE49-F238E27FC236}">
                <a16:creationId xmlns:a16="http://schemas.microsoft.com/office/drawing/2014/main" id="{BAA5A8B0-1973-415B-9A2A-5BB4DAC0853C}"/>
              </a:ext>
            </a:extLst>
          </p:cNvPr>
          <p:cNvGrpSpPr>
            <a:grpSpLocks/>
          </p:cNvGrpSpPr>
          <p:nvPr/>
        </p:nvGrpSpPr>
        <p:grpSpPr bwMode="auto">
          <a:xfrm>
            <a:off x="2713038" y="1757363"/>
            <a:ext cx="296862" cy="298450"/>
            <a:chOff x="1709" y="1275"/>
            <a:chExt cx="187" cy="188"/>
          </a:xfrm>
        </p:grpSpPr>
        <p:sp>
          <p:nvSpPr>
            <p:cNvPr id="6960" name="Freeform 5802">
              <a:extLst>
                <a:ext uri="{FF2B5EF4-FFF2-40B4-BE49-F238E27FC236}">
                  <a16:creationId xmlns:a16="http://schemas.microsoft.com/office/drawing/2014/main" id="{8B93C79E-7C59-4FF8-9BDF-74E2077E1F13}"/>
                </a:ext>
              </a:extLst>
            </p:cNvPr>
            <p:cNvSpPr>
              <a:spLocks/>
            </p:cNvSpPr>
            <p:nvPr/>
          </p:nvSpPr>
          <p:spPr bwMode="auto">
            <a:xfrm>
              <a:off x="1709" y="1275"/>
              <a:ext cx="187" cy="188"/>
            </a:xfrm>
            <a:custGeom>
              <a:avLst/>
              <a:gdLst>
                <a:gd name="T0" fmla="*/ 92 w 1217"/>
                <a:gd name="T1" fmla="*/ 0 h 1217"/>
                <a:gd name="T2" fmla="*/ 0 w 1217"/>
                <a:gd name="T3" fmla="*/ 93 h 1217"/>
                <a:gd name="T4" fmla="*/ 92 w 1217"/>
                <a:gd name="T5" fmla="*/ 188 h 1217"/>
                <a:gd name="T6" fmla="*/ 187 w 1217"/>
                <a:gd name="T7" fmla="*/ 93 h 1217"/>
                <a:gd name="T8" fmla="*/ 159 w 1217"/>
                <a:gd name="T9" fmla="*/ 29 h 1217"/>
                <a:gd name="T10" fmla="*/ 92 w 1217"/>
                <a:gd name="T11" fmla="*/ 93 h 1217"/>
                <a:gd name="T12" fmla="*/ 92 w 1217"/>
                <a:gd name="T13" fmla="*/ 0 h 12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17">
                  <a:moveTo>
                    <a:pt x="601" y="0"/>
                  </a:moveTo>
                  <a:cubicBezTo>
                    <a:pt x="262" y="0"/>
                    <a:pt x="0" y="262"/>
                    <a:pt x="0" y="601"/>
                  </a:cubicBezTo>
                  <a:cubicBezTo>
                    <a:pt x="0" y="939"/>
                    <a:pt x="262" y="1217"/>
                    <a:pt x="601" y="1217"/>
                  </a:cubicBezTo>
                  <a:cubicBezTo>
                    <a:pt x="940" y="1217"/>
                    <a:pt x="1217" y="939"/>
                    <a:pt x="1217" y="601"/>
                  </a:cubicBezTo>
                  <a:cubicBezTo>
                    <a:pt x="1202" y="447"/>
                    <a:pt x="1156" y="293"/>
                    <a:pt x="1032" y="185"/>
                  </a:cubicBezTo>
                  <a:lnTo>
                    <a:pt x="601" y="601"/>
                  </a:lnTo>
                  <a:lnTo>
                    <a:pt x="601" y="0"/>
                  </a:lnTo>
                  <a:close/>
                </a:path>
              </a:pathLst>
            </a:custGeom>
            <a:solidFill>
              <a:srgbClr val="FFFFFF"/>
            </a:solidFill>
            <a:ln w="0">
              <a:solidFill>
                <a:srgbClr val="000000"/>
              </a:solidFill>
              <a:prstDash val="solid"/>
              <a:round/>
              <a:headEnd/>
              <a:tailEnd/>
            </a:ln>
          </p:spPr>
          <p:txBody>
            <a:bodyPr/>
            <a:lstStyle/>
            <a:p>
              <a:endParaRPr lang="en-GB"/>
            </a:p>
          </p:txBody>
        </p:sp>
        <p:sp>
          <p:nvSpPr>
            <p:cNvPr id="6961" name="Freeform 5803">
              <a:extLst>
                <a:ext uri="{FF2B5EF4-FFF2-40B4-BE49-F238E27FC236}">
                  <a16:creationId xmlns:a16="http://schemas.microsoft.com/office/drawing/2014/main" id="{34643888-C2E7-4DA1-8825-28FBB78AFE2C}"/>
                </a:ext>
              </a:extLst>
            </p:cNvPr>
            <p:cNvSpPr>
              <a:spLocks/>
            </p:cNvSpPr>
            <p:nvPr/>
          </p:nvSpPr>
          <p:spPr bwMode="auto">
            <a:xfrm>
              <a:off x="1709" y="1275"/>
              <a:ext cx="187" cy="188"/>
            </a:xfrm>
            <a:custGeom>
              <a:avLst/>
              <a:gdLst>
                <a:gd name="T0" fmla="*/ 92 w 1217"/>
                <a:gd name="T1" fmla="*/ 0 h 1217"/>
                <a:gd name="T2" fmla="*/ 0 w 1217"/>
                <a:gd name="T3" fmla="*/ 93 h 1217"/>
                <a:gd name="T4" fmla="*/ 92 w 1217"/>
                <a:gd name="T5" fmla="*/ 188 h 1217"/>
                <a:gd name="T6" fmla="*/ 187 w 1217"/>
                <a:gd name="T7" fmla="*/ 93 h 1217"/>
                <a:gd name="T8" fmla="*/ 159 w 1217"/>
                <a:gd name="T9" fmla="*/ 29 h 1217"/>
                <a:gd name="T10" fmla="*/ 92 w 1217"/>
                <a:gd name="T11" fmla="*/ 93 h 1217"/>
                <a:gd name="T12" fmla="*/ 92 w 1217"/>
                <a:gd name="T13" fmla="*/ 0 h 12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17">
                  <a:moveTo>
                    <a:pt x="601" y="0"/>
                  </a:moveTo>
                  <a:cubicBezTo>
                    <a:pt x="262" y="0"/>
                    <a:pt x="0" y="262"/>
                    <a:pt x="0" y="601"/>
                  </a:cubicBezTo>
                  <a:cubicBezTo>
                    <a:pt x="0" y="939"/>
                    <a:pt x="262" y="1217"/>
                    <a:pt x="601" y="1217"/>
                  </a:cubicBezTo>
                  <a:cubicBezTo>
                    <a:pt x="940" y="1217"/>
                    <a:pt x="1217" y="939"/>
                    <a:pt x="1217" y="601"/>
                  </a:cubicBezTo>
                  <a:cubicBezTo>
                    <a:pt x="1202" y="447"/>
                    <a:pt x="1156" y="293"/>
                    <a:pt x="1032" y="185"/>
                  </a:cubicBezTo>
                  <a:lnTo>
                    <a:pt x="601" y="601"/>
                  </a:lnTo>
                  <a:lnTo>
                    <a:pt x="601"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5982" name="Line 5805">
            <a:extLst>
              <a:ext uri="{FF2B5EF4-FFF2-40B4-BE49-F238E27FC236}">
                <a16:creationId xmlns:a16="http://schemas.microsoft.com/office/drawing/2014/main" id="{76B2BC46-3D4B-4547-9D36-4F0051A74966}"/>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83" name="Line 5806">
            <a:extLst>
              <a:ext uri="{FF2B5EF4-FFF2-40B4-BE49-F238E27FC236}">
                <a16:creationId xmlns:a16="http://schemas.microsoft.com/office/drawing/2014/main" id="{8EB5AD00-4AD5-4763-B861-E80E3D52FC42}"/>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84" name="Line 5807">
            <a:extLst>
              <a:ext uri="{FF2B5EF4-FFF2-40B4-BE49-F238E27FC236}">
                <a16:creationId xmlns:a16="http://schemas.microsoft.com/office/drawing/2014/main" id="{FC2308A6-D874-4E57-B7F4-3475BF9904E7}"/>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85" name="Line 5808">
            <a:extLst>
              <a:ext uri="{FF2B5EF4-FFF2-40B4-BE49-F238E27FC236}">
                <a16:creationId xmlns:a16="http://schemas.microsoft.com/office/drawing/2014/main" id="{5CDBB463-2FDF-4E94-B056-3BF3B05C5F90}"/>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86" name="Line 5809">
            <a:extLst>
              <a:ext uri="{FF2B5EF4-FFF2-40B4-BE49-F238E27FC236}">
                <a16:creationId xmlns:a16="http://schemas.microsoft.com/office/drawing/2014/main" id="{7BFE5A07-302B-417E-9D7D-156FDCCB4A77}"/>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87" name="Line 5810">
            <a:extLst>
              <a:ext uri="{FF2B5EF4-FFF2-40B4-BE49-F238E27FC236}">
                <a16:creationId xmlns:a16="http://schemas.microsoft.com/office/drawing/2014/main" id="{3B606CA8-0CDB-4D7A-90F8-0D5643E4CB13}"/>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88" name="Line 5811">
            <a:extLst>
              <a:ext uri="{FF2B5EF4-FFF2-40B4-BE49-F238E27FC236}">
                <a16:creationId xmlns:a16="http://schemas.microsoft.com/office/drawing/2014/main" id="{91E9DCAE-7F94-4B9A-A805-94DD77D20AF9}"/>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89" name="Line 5812">
            <a:extLst>
              <a:ext uri="{FF2B5EF4-FFF2-40B4-BE49-F238E27FC236}">
                <a16:creationId xmlns:a16="http://schemas.microsoft.com/office/drawing/2014/main" id="{48CCDEE2-F150-4934-A896-C461A16A0EAB}"/>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90" name="Line 5813">
            <a:extLst>
              <a:ext uri="{FF2B5EF4-FFF2-40B4-BE49-F238E27FC236}">
                <a16:creationId xmlns:a16="http://schemas.microsoft.com/office/drawing/2014/main" id="{6FEE915D-292A-48BC-A9FF-603F7494E743}"/>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91" name="Line 5814">
            <a:extLst>
              <a:ext uri="{FF2B5EF4-FFF2-40B4-BE49-F238E27FC236}">
                <a16:creationId xmlns:a16="http://schemas.microsoft.com/office/drawing/2014/main" id="{CC80106A-16CC-4442-A149-9DA8187F68A6}"/>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92" name="Line 5815">
            <a:extLst>
              <a:ext uri="{FF2B5EF4-FFF2-40B4-BE49-F238E27FC236}">
                <a16:creationId xmlns:a16="http://schemas.microsoft.com/office/drawing/2014/main" id="{57DFA66C-3262-4F57-A6F1-59B3BE8E101B}"/>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93" name="Line 5816">
            <a:extLst>
              <a:ext uri="{FF2B5EF4-FFF2-40B4-BE49-F238E27FC236}">
                <a16:creationId xmlns:a16="http://schemas.microsoft.com/office/drawing/2014/main" id="{25E1174E-CA12-414D-95A3-9777A03E9E66}"/>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94" name="Line 5817">
            <a:extLst>
              <a:ext uri="{FF2B5EF4-FFF2-40B4-BE49-F238E27FC236}">
                <a16:creationId xmlns:a16="http://schemas.microsoft.com/office/drawing/2014/main" id="{BA161AAE-AA77-4D8E-A1FC-F9E8AEDDA729}"/>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95" name="Line 5818">
            <a:extLst>
              <a:ext uri="{FF2B5EF4-FFF2-40B4-BE49-F238E27FC236}">
                <a16:creationId xmlns:a16="http://schemas.microsoft.com/office/drawing/2014/main" id="{57CDA87D-C8A3-4268-B5BB-52385CDFFA1B}"/>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96" name="Line 5819">
            <a:extLst>
              <a:ext uri="{FF2B5EF4-FFF2-40B4-BE49-F238E27FC236}">
                <a16:creationId xmlns:a16="http://schemas.microsoft.com/office/drawing/2014/main" id="{03FC1CCC-DD98-4708-91E8-B3F9C0506D5F}"/>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97" name="Line 5820">
            <a:extLst>
              <a:ext uri="{FF2B5EF4-FFF2-40B4-BE49-F238E27FC236}">
                <a16:creationId xmlns:a16="http://schemas.microsoft.com/office/drawing/2014/main" id="{637B04DF-6C9E-4EDD-9311-7564EDD1E658}"/>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98" name="Line 5821">
            <a:extLst>
              <a:ext uri="{FF2B5EF4-FFF2-40B4-BE49-F238E27FC236}">
                <a16:creationId xmlns:a16="http://schemas.microsoft.com/office/drawing/2014/main" id="{1A4A46DC-FB87-4C52-9F4B-DAF877E6839B}"/>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99" name="Line 5822">
            <a:extLst>
              <a:ext uri="{FF2B5EF4-FFF2-40B4-BE49-F238E27FC236}">
                <a16:creationId xmlns:a16="http://schemas.microsoft.com/office/drawing/2014/main" id="{D8AC2333-9D61-40EE-B0D7-E1253FFA5305}"/>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00" name="Line 5823">
            <a:extLst>
              <a:ext uri="{FF2B5EF4-FFF2-40B4-BE49-F238E27FC236}">
                <a16:creationId xmlns:a16="http://schemas.microsoft.com/office/drawing/2014/main" id="{D14FA37D-8073-4DEE-9337-7304830B42B7}"/>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01" name="Line 5824">
            <a:extLst>
              <a:ext uri="{FF2B5EF4-FFF2-40B4-BE49-F238E27FC236}">
                <a16:creationId xmlns:a16="http://schemas.microsoft.com/office/drawing/2014/main" id="{BA869D2C-CA23-45A7-A6B2-1DBC2492B62B}"/>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02" name="Line 5825">
            <a:extLst>
              <a:ext uri="{FF2B5EF4-FFF2-40B4-BE49-F238E27FC236}">
                <a16:creationId xmlns:a16="http://schemas.microsoft.com/office/drawing/2014/main" id="{849FCCD6-1FB7-4312-9028-0DC14AA4B0CC}"/>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03" name="Line 5826">
            <a:extLst>
              <a:ext uri="{FF2B5EF4-FFF2-40B4-BE49-F238E27FC236}">
                <a16:creationId xmlns:a16="http://schemas.microsoft.com/office/drawing/2014/main" id="{168B3272-A8AD-4740-9601-5BA07895C632}"/>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04" name="Line 5827">
            <a:extLst>
              <a:ext uri="{FF2B5EF4-FFF2-40B4-BE49-F238E27FC236}">
                <a16:creationId xmlns:a16="http://schemas.microsoft.com/office/drawing/2014/main" id="{336F052B-B9C4-4C83-8C75-4FF1E247EBB8}"/>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05" name="Line 5828">
            <a:extLst>
              <a:ext uri="{FF2B5EF4-FFF2-40B4-BE49-F238E27FC236}">
                <a16:creationId xmlns:a16="http://schemas.microsoft.com/office/drawing/2014/main" id="{683B016A-F47E-4401-A4D4-3E8473511E0F}"/>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06" name="Line 5829">
            <a:extLst>
              <a:ext uri="{FF2B5EF4-FFF2-40B4-BE49-F238E27FC236}">
                <a16:creationId xmlns:a16="http://schemas.microsoft.com/office/drawing/2014/main" id="{080B13EE-DC10-4B37-893C-C27CB7350DBD}"/>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07" name="Line 5830">
            <a:extLst>
              <a:ext uri="{FF2B5EF4-FFF2-40B4-BE49-F238E27FC236}">
                <a16:creationId xmlns:a16="http://schemas.microsoft.com/office/drawing/2014/main" id="{3582A8CD-D16A-4288-B39F-90B311A7DFDD}"/>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08" name="Line 5831">
            <a:extLst>
              <a:ext uri="{FF2B5EF4-FFF2-40B4-BE49-F238E27FC236}">
                <a16:creationId xmlns:a16="http://schemas.microsoft.com/office/drawing/2014/main" id="{D4B5BE82-0DD2-47CF-ADFD-1798A003FC79}"/>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09" name="Line 5832">
            <a:extLst>
              <a:ext uri="{FF2B5EF4-FFF2-40B4-BE49-F238E27FC236}">
                <a16:creationId xmlns:a16="http://schemas.microsoft.com/office/drawing/2014/main" id="{ECE40EAD-88E3-40E5-9B68-203F8FAB8698}"/>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10" name="Line 5833">
            <a:extLst>
              <a:ext uri="{FF2B5EF4-FFF2-40B4-BE49-F238E27FC236}">
                <a16:creationId xmlns:a16="http://schemas.microsoft.com/office/drawing/2014/main" id="{FD6880D6-DAFA-48D9-9EEE-C8DB8B8127ED}"/>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11" name="Line 5834">
            <a:extLst>
              <a:ext uri="{FF2B5EF4-FFF2-40B4-BE49-F238E27FC236}">
                <a16:creationId xmlns:a16="http://schemas.microsoft.com/office/drawing/2014/main" id="{3C2550BF-A6FC-4C7D-BF24-82B8897820F2}"/>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12" name="Line 5835">
            <a:extLst>
              <a:ext uri="{FF2B5EF4-FFF2-40B4-BE49-F238E27FC236}">
                <a16:creationId xmlns:a16="http://schemas.microsoft.com/office/drawing/2014/main" id="{0762807E-0C2B-4825-8545-B844ED5ACC63}"/>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13" name="Line 5836">
            <a:extLst>
              <a:ext uri="{FF2B5EF4-FFF2-40B4-BE49-F238E27FC236}">
                <a16:creationId xmlns:a16="http://schemas.microsoft.com/office/drawing/2014/main" id="{64FCB437-A69D-4CC0-A3FC-7E93E207AD5A}"/>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14" name="Line 5837">
            <a:extLst>
              <a:ext uri="{FF2B5EF4-FFF2-40B4-BE49-F238E27FC236}">
                <a16:creationId xmlns:a16="http://schemas.microsoft.com/office/drawing/2014/main" id="{653FC156-2528-49BE-B21F-84FFF5EDE1A7}"/>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15" name="Line 5838">
            <a:extLst>
              <a:ext uri="{FF2B5EF4-FFF2-40B4-BE49-F238E27FC236}">
                <a16:creationId xmlns:a16="http://schemas.microsoft.com/office/drawing/2014/main" id="{A8EB0D34-2B33-441F-8B7F-B88EC6830C32}"/>
              </a:ext>
            </a:extLst>
          </p:cNvPr>
          <p:cNvSpPr>
            <a:spLocks noChangeShapeType="1"/>
          </p:cNvSpPr>
          <p:nvPr/>
        </p:nvSpPr>
        <p:spPr bwMode="auto">
          <a:xfrm flipV="1">
            <a:off x="2859088" y="1757363"/>
            <a:ext cx="0" cy="14763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16" name="Rectangle 5839">
            <a:extLst>
              <a:ext uri="{FF2B5EF4-FFF2-40B4-BE49-F238E27FC236}">
                <a16:creationId xmlns:a16="http://schemas.microsoft.com/office/drawing/2014/main" id="{304773AA-25C9-43A2-942C-36CE502C0627}"/>
              </a:ext>
            </a:extLst>
          </p:cNvPr>
          <p:cNvSpPr>
            <a:spLocks noChangeArrowheads="1"/>
          </p:cNvSpPr>
          <p:nvPr/>
        </p:nvSpPr>
        <p:spPr bwMode="auto">
          <a:xfrm>
            <a:off x="2552700" y="1701800"/>
            <a:ext cx="615950" cy="414338"/>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6017" name="Group 5842">
            <a:extLst>
              <a:ext uri="{FF2B5EF4-FFF2-40B4-BE49-F238E27FC236}">
                <a16:creationId xmlns:a16="http://schemas.microsoft.com/office/drawing/2014/main" id="{ECDDB17D-72AC-4031-ACCC-18FEB100AF0E}"/>
              </a:ext>
            </a:extLst>
          </p:cNvPr>
          <p:cNvGrpSpPr>
            <a:grpSpLocks/>
          </p:cNvGrpSpPr>
          <p:nvPr/>
        </p:nvGrpSpPr>
        <p:grpSpPr bwMode="auto">
          <a:xfrm>
            <a:off x="1254125" y="2151063"/>
            <a:ext cx="611188" cy="409575"/>
            <a:chOff x="790" y="1523"/>
            <a:chExt cx="385" cy="258"/>
          </a:xfrm>
        </p:grpSpPr>
        <p:sp>
          <p:nvSpPr>
            <p:cNvPr id="6958" name="Rectangle 5840">
              <a:extLst>
                <a:ext uri="{FF2B5EF4-FFF2-40B4-BE49-F238E27FC236}">
                  <a16:creationId xmlns:a16="http://schemas.microsoft.com/office/drawing/2014/main" id="{05DCEE4F-B43A-426A-8AAB-6A1A1CDB99A9}"/>
                </a:ext>
              </a:extLst>
            </p:cNvPr>
            <p:cNvSpPr>
              <a:spLocks noChangeArrowheads="1"/>
            </p:cNvSpPr>
            <p:nvPr/>
          </p:nvSpPr>
          <p:spPr bwMode="auto">
            <a:xfrm>
              <a:off x="790" y="1523"/>
              <a:ext cx="385" cy="25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6959" name="Rectangle 5841">
              <a:extLst>
                <a:ext uri="{FF2B5EF4-FFF2-40B4-BE49-F238E27FC236}">
                  <a16:creationId xmlns:a16="http://schemas.microsoft.com/office/drawing/2014/main" id="{2A080E7C-2E23-45FB-8537-813129CBA960}"/>
                </a:ext>
              </a:extLst>
            </p:cNvPr>
            <p:cNvSpPr>
              <a:spLocks noChangeArrowheads="1"/>
            </p:cNvSpPr>
            <p:nvPr/>
          </p:nvSpPr>
          <p:spPr bwMode="auto">
            <a:xfrm>
              <a:off x="790" y="1523"/>
              <a:ext cx="385" cy="258"/>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6018" name="Group 5845">
            <a:extLst>
              <a:ext uri="{FF2B5EF4-FFF2-40B4-BE49-F238E27FC236}">
                <a16:creationId xmlns:a16="http://schemas.microsoft.com/office/drawing/2014/main" id="{78032CF3-9C90-4C26-ADC4-2811A4F589E7}"/>
              </a:ext>
            </a:extLst>
          </p:cNvPr>
          <p:cNvGrpSpPr>
            <a:grpSpLocks/>
          </p:cNvGrpSpPr>
          <p:nvPr/>
        </p:nvGrpSpPr>
        <p:grpSpPr bwMode="auto">
          <a:xfrm>
            <a:off x="1560513" y="2206625"/>
            <a:ext cx="101600" cy="147638"/>
            <a:chOff x="983" y="1558"/>
            <a:chExt cx="64" cy="93"/>
          </a:xfrm>
        </p:grpSpPr>
        <p:sp>
          <p:nvSpPr>
            <p:cNvPr id="6956" name="Freeform 5843">
              <a:extLst>
                <a:ext uri="{FF2B5EF4-FFF2-40B4-BE49-F238E27FC236}">
                  <a16:creationId xmlns:a16="http://schemas.microsoft.com/office/drawing/2014/main" id="{58DA68E4-DC70-4114-949B-080D0BC7DC3A}"/>
                </a:ext>
              </a:extLst>
            </p:cNvPr>
            <p:cNvSpPr>
              <a:spLocks/>
            </p:cNvSpPr>
            <p:nvPr/>
          </p:nvSpPr>
          <p:spPr bwMode="auto">
            <a:xfrm>
              <a:off x="983" y="1558"/>
              <a:ext cx="64" cy="93"/>
            </a:xfrm>
            <a:custGeom>
              <a:avLst/>
              <a:gdLst>
                <a:gd name="T0" fmla="*/ 64 w 417"/>
                <a:gd name="T1" fmla="*/ 26 h 606"/>
                <a:gd name="T2" fmla="*/ 0 w 417"/>
                <a:gd name="T3" fmla="*/ 0 h 606"/>
                <a:gd name="T4" fmla="*/ 0 w 417"/>
                <a:gd name="T5" fmla="*/ 93 h 606"/>
                <a:gd name="T6" fmla="*/ 64 w 417"/>
                <a:gd name="T7" fmla="*/ 26 h 6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17" h="606">
                  <a:moveTo>
                    <a:pt x="417" y="171"/>
                  </a:moveTo>
                  <a:cubicBezTo>
                    <a:pt x="309" y="62"/>
                    <a:pt x="155" y="0"/>
                    <a:pt x="0" y="0"/>
                  </a:cubicBezTo>
                  <a:lnTo>
                    <a:pt x="0" y="606"/>
                  </a:lnTo>
                  <a:lnTo>
                    <a:pt x="417" y="171"/>
                  </a:lnTo>
                  <a:close/>
                </a:path>
              </a:pathLst>
            </a:custGeom>
            <a:solidFill>
              <a:srgbClr val="808080"/>
            </a:solidFill>
            <a:ln w="0">
              <a:solidFill>
                <a:srgbClr val="000000"/>
              </a:solidFill>
              <a:prstDash val="solid"/>
              <a:round/>
              <a:headEnd/>
              <a:tailEnd/>
            </a:ln>
          </p:spPr>
          <p:txBody>
            <a:bodyPr/>
            <a:lstStyle/>
            <a:p>
              <a:endParaRPr lang="en-GB"/>
            </a:p>
          </p:txBody>
        </p:sp>
        <p:sp>
          <p:nvSpPr>
            <p:cNvPr id="6957" name="Freeform 5844">
              <a:extLst>
                <a:ext uri="{FF2B5EF4-FFF2-40B4-BE49-F238E27FC236}">
                  <a16:creationId xmlns:a16="http://schemas.microsoft.com/office/drawing/2014/main" id="{4E45AA7C-F647-4E98-BD91-CF20BDA8DB80}"/>
                </a:ext>
              </a:extLst>
            </p:cNvPr>
            <p:cNvSpPr>
              <a:spLocks/>
            </p:cNvSpPr>
            <p:nvPr/>
          </p:nvSpPr>
          <p:spPr bwMode="auto">
            <a:xfrm>
              <a:off x="983" y="1558"/>
              <a:ext cx="64" cy="93"/>
            </a:xfrm>
            <a:custGeom>
              <a:avLst/>
              <a:gdLst>
                <a:gd name="T0" fmla="*/ 64 w 417"/>
                <a:gd name="T1" fmla="*/ 26 h 606"/>
                <a:gd name="T2" fmla="*/ 0 w 417"/>
                <a:gd name="T3" fmla="*/ 0 h 606"/>
                <a:gd name="T4" fmla="*/ 0 w 417"/>
                <a:gd name="T5" fmla="*/ 93 h 606"/>
                <a:gd name="T6" fmla="*/ 64 w 417"/>
                <a:gd name="T7" fmla="*/ 26 h 6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17" h="606">
                  <a:moveTo>
                    <a:pt x="417" y="171"/>
                  </a:moveTo>
                  <a:cubicBezTo>
                    <a:pt x="309" y="62"/>
                    <a:pt x="155" y="0"/>
                    <a:pt x="0" y="0"/>
                  </a:cubicBezTo>
                  <a:lnTo>
                    <a:pt x="0" y="606"/>
                  </a:lnTo>
                  <a:lnTo>
                    <a:pt x="417" y="171"/>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019" name="Group 5848">
            <a:extLst>
              <a:ext uri="{FF2B5EF4-FFF2-40B4-BE49-F238E27FC236}">
                <a16:creationId xmlns:a16="http://schemas.microsoft.com/office/drawing/2014/main" id="{9897CCBC-AE3C-4B94-942C-29E2CA22BA25}"/>
              </a:ext>
            </a:extLst>
          </p:cNvPr>
          <p:cNvGrpSpPr>
            <a:grpSpLocks/>
          </p:cNvGrpSpPr>
          <p:nvPr/>
        </p:nvGrpSpPr>
        <p:grpSpPr bwMode="auto">
          <a:xfrm>
            <a:off x="1560513" y="2247900"/>
            <a:ext cx="106362" cy="106363"/>
            <a:chOff x="983" y="1584"/>
            <a:chExt cx="67" cy="67"/>
          </a:xfrm>
        </p:grpSpPr>
        <p:sp>
          <p:nvSpPr>
            <p:cNvPr id="6954" name="Freeform 5846">
              <a:extLst>
                <a:ext uri="{FF2B5EF4-FFF2-40B4-BE49-F238E27FC236}">
                  <a16:creationId xmlns:a16="http://schemas.microsoft.com/office/drawing/2014/main" id="{694E6FD8-0BC9-4404-A001-8CEAFDB7CF26}"/>
                </a:ext>
              </a:extLst>
            </p:cNvPr>
            <p:cNvSpPr>
              <a:spLocks/>
            </p:cNvSpPr>
            <p:nvPr/>
          </p:nvSpPr>
          <p:spPr bwMode="auto">
            <a:xfrm>
              <a:off x="983" y="1584"/>
              <a:ext cx="67" cy="67"/>
            </a:xfrm>
            <a:custGeom>
              <a:avLst/>
              <a:gdLst>
                <a:gd name="T0" fmla="*/ 67 w 434"/>
                <a:gd name="T1" fmla="*/ 0 h 434"/>
                <a:gd name="T2" fmla="*/ 65 w 434"/>
                <a:gd name="T3" fmla="*/ 0 h 434"/>
                <a:gd name="T4" fmla="*/ 0 w 434"/>
                <a:gd name="T5" fmla="*/ 67 h 434"/>
                <a:gd name="T6" fmla="*/ 67 w 434"/>
                <a:gd name="T7" fmla="*/ 0 h 4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34" h="434">
                  <a:moveTo>
                    <a:pt x="434" y="0"/>
                  </a:moveTo>
                  <a:cubicBezTo>
                    <a:pt x="418" y="0"/>
                    <a:pt x="418" y="0"/>
                    <a:pt x="418" y="0"/>
                  </a:cubicBezTo>
                  <a:lnTo>
                    <a:pt x="0" y="434"/>
                  </a:lnTo>
                  <a:lnTo>
                    <a:pt x="434" y="0"/>
                  </a:lnTo>
                  <a:close/>
                </a:path>
              </a:pathLst>
            </a:custGeom>
            <a:solidFill>
              <a:srgbClr val="C0C0C0"/>
            </a:solidFill>
            <a:ln w="0">
              <a:solidFill>
                <a:srgbClr val="000000"/>
              </a:solidFill>
              <a:prstDash val="solid"/>
              <a:round/>
              <a:headEnd/>
              <a:tailEnd/>
            </a:ln>
          </p:spPr>
          <p:txBody>
            <a:bodyPr/>
            <a:lstStyle/>
            <a:p>
              <a:endParaRPr lang="en-GB"/>
            </a:p>
          </p:txBody>
        </p:sp>
        <p:sp>
          <p:nvSpPr>
            <p:cNvPr id="6955" name="Freeform 5847">
              <a:extLst>
                <a:ext uri="{FF2B5EF4-FFF2-40B4-BE49-F238E27FC236}">
                  <a16:creationId xmlns:a16="http://schemas.microsoft.com/office/drawing/2014/main" id="{FD765A78-CA6B-4530-ABA7-1ACEEBB8D94C}"/>
                </a:ext>
              </a:extLst>
            </p:cNvPr>
            <p:cNvSpPr>
              <a:spLocks/>
            </p:cNvSpPr>
            <p:nvPr/>
          </p:nvSpPr>
          <p:spPr bwMode="auto">
            <a:xfrm>
              <a:off x="983" y="1584"/>
              <a:ext cx="67" cy="67"/>
            </a:xfrm>
            <a:custGeom>
              <a:avLst/>
              <a:gdLst>
                <a:gd name="T0" fmla="*/ 67 w 434"/>
                <a:gd name="T1" fmla="*/ 0 h 434"/>
                <a:gd name="T2" fmla="*/ 65 w 434"/>
                <a:gd name="T3" fmla="*/ 0 h 434"/>
                <a:gd name="T4" fmla="*/ 0 w 434"/>
                <a:gd name="T5" fmla="*/ 67 h 434"/>
                <a:gd name="T6" fmla="*/ 67 w 434"/>
                <a:gd name="T7" fmla="*/ 0 h 4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34" h="434">
                  <a:moveTo>
                    <a:pt x="434" y="0"/>
                  </a:moveTo>
                  <a:cubicBezTo>
                    <a:pt x="418" y="0"/>
                    <a:pt x="418" y="0"/>
                    <a:pt x="418" y="0"/>
                  </a:cubicBezTo>
                  <a:lnTo>
                    <a:pt x="0" y="434"/>
                  </a:lnTo>
                  <a:lnTo>
                    <a:pt x="434"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020" name="Group 5851">
            <a:extLst>
              <a:ext uri="{FF2B5EF4-FFF2-40B4-BE49-F238E27FC236}">
                <a16:creationId xmlns:a16="http://schemas.microsoft.com/office/drawing/2014/main" id="{6601D670-87FF-4275-8198-558ACF040221}"/>
              </a:ext>
            </a:extLst>
          </p:cNvPr>
          <p:cNvGrpSpPr>
            <a:grpSpLocks/>
          </p:cNvGrpSpPr>
          <p:nvPr/>
        </p:nvGrpSpPr>
        <p:grpSpPr bwMode="auto">
          <a:xfrm>
            <a:off x="1560513" y="2247900"/>
            <a:ext cx="106362" cy="106363"/>
            <a:chOff x="983" y="1584"/>
            <a:chExt cx="67" cy="67"/>
          </a:xfrm>
        </p:grpSpPr>
        <p:sp>
          <p:nvSpPr>
            <p:cNvPr id="6952" name="Freeform 5849">
              <a:extLst>
                <a:ext uri="{FF2B5EF4-FFF2-40B4-BE49-F238E27FC236}">
                  <a16:creationId xmlns:a16="http://schemas.microsoft.com/office/drawing/2014/main" id="{BBED56E2-2D50-4C5E-9A7E-1440A315DE3E}"/>
                </a:ext>
              </a:extLst>
            </p:cNvPr>
            <p:cNvSpPr>
              <a:spLocks/>
            </p:cNvSpPr>
            <p:nvPr/>
          </p:nvSpPr>
          <p:spPr bwMode="auto">
            <a:xfrm>
              <a:off x="983" y="1584"/>
              <a:ext cx="67" cy="67"/>
            </a:xfrm>
            <a:custGeom>
              <a:avLst/>
              <a:gdLst>
                <a:gd name="T0" fmla="*/ 67 w 434"/>
                <a:gd name="T1" fmla="*/ 2 h 434"/>
                <a:gd name="T2" fmla="*/ 67 w 434"/>
                <a:gd name="T3" fmla="*/ 0 h 434"/>
                <a:gd name="T4" fmla="*/ 0 w 434"/>
                <a:gd name="T5" fmla="*/ 67 h 434"/>
                <a:gd name="T6" fmla="*/ 67 w 434"/>
                <a:gd name="T7" fmla="*/ 2 h 4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34" h="434">
                  <a:moveTo>
                    <a:pt x="434" y="16"/>
                  </a:moveTo>
                  <a:cubicBezTo>
                    <a:pt x="434" y="16"/>
                    <a:pt x="434" y="16"/>
                    <a:pt x="434" y="0"/>
                  </a:cubicBezTo>
                  <a:lnTo>
                    <a:pt x="0" y="434"/>
                  </a:lnTo>
                  <a:lnTo>
                    <a:pt x="434" y="16"/>
                  </a:lnTo>
                  <a:close/>
                </a:path>
              </a:pathLst>
            </a:custGeom>
            <a:solidFill>
              <a:srgbClr val="000000"/>
            </a:solidFill>
            <a:ln w="0">
              <a:solidFill>
                <a:srgbClr val="000000"/>
              </a:solidFill>
              <a:prstDash val="solid"/>
              <a:round/>
              <a:headEnd/>
              <a:tailEnd/>
            </a:ln>
          </p:spPr>
          <p:txBody>
            <a:bodyPr/>
            <a:lstStyle/>
            <a:p>
              <a:endParaRPr lang="en-GB"/>
            </a:p>
          </p:txBody>
        </p:sp>
        <p:sp>
          <p:nvSpPr>
            <p:cNvPr id="6953" name="Freeform 5850">
              <a:extLst>
                <a:ext uri="{FF2B5EF4-FFF2-40B4-BE49-F238E27FC236}">
                  <a16:creationId xmlns:a16="http://schemas.microsoft.com/office/drawing/2014/main" id="{7CC6C147-0EEF-4F3D-AE8E-54944031FF35}"/>
                </a:ext>
              </a:extLst>
            </p:cNvPr>
            <p:cNvSpPr>
              <a:spLocks/>
            </p:cNvSpPr>
            <p:nvPr/>
          </p:nvSpPr>
          <p:spPr bwMode="auto">
            <a:xfrm>
              <a:off x="983" y="1584"/>
              <a:ext cx="67" cy="67"/>
            </a:xfrm>
            <a:custGeom>
              <a:avLst/>
              <a:gdLst>
                <a:gd name="T0" fmla="*/ 67 w 434"/>
                <a:gd name="T1" fmla="*/ 2 h 434"/>
                <a:gd name="T2" fmla="*/ 67 w 434"/>
                <a:gd name="T3" fmla="*/ 0 h 434"/>
                <a:gd name="T4" fmla="*/ 0 w 434"/>
                <a:gd name="T5" fmla="*/ 67 h 434"/>
                <a:gd name="T6" fmla="*/ 67 w 434"/>
                <a:gd name="T7" fmla="*/ 2 h 4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34" h="434">
                  <a:moveTo>
                    <a:pt x="434" y="16"/>
                  </a:moveTo>
                  <a:cubicBezTo>
                    <a:pt x="434" y="16"/>
                    <a:pt x="434" y="16"/>
                    <a:pt x="434" y="0"/>
                  </a:cubicBezTo>
                  <a:lnTo>
                    <a:pt x="0" y="434"/>
                  </a:lnTo>
                  <a:lnTo>
                    <a:pt x="434" y="16"/>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021" name="Group 5854">
            <a:extLst>
              <a:ext uri="{FF2B5EF4-FFF2-40B4-BE49-F238E27FC236}">
                <a16:creationId xmlns:a16="http://schemas.microsoft.com/office/drawing/2014/main" id="{7F034544-6C51-445E-8960-189BC5F36F78}"/>
              </a:ext>
            </a:extLst>
          </p:cNvPr>
          <p:cNvGrpSpPr>
            <a:grpSpLocks/>
          </p:cNvGrpSpPr>
          <p:nvPr/>
        </p:nvGrpSpPr>
        <p:grpSpPr bwMode="auto">
          <a:xfrm>
            <a:off x="1412875" y="2206625"/>
            <a:ext cx="293688" cy="293688"/>
            <a:chOff x="890" y="1558"/>
            <a:chExt cx="185" cy="185"/>
          </a:xfrm>
        </p:grpSpPr>
        <p:sp>
          <p:nvSpPr>
            <p:cNvPr id="6950" name="Freeform 5852">
              <a:extLst>
                <a:ext uri="{FF2B5EF4-FFF2-40B4-BE49-F238E27FC236}">
                  <a16:creationId xmlns:a16="http://schemas.microsoft.com/office/drawing/2014/main" id="{AA2A5285-6F93-4E6C-81EA-890D42A63F6A}"/>
                </a:ext>
              </a:extLst>
            </p:cNvPr>
            <p:cNvSpPr>
              <a:spLocks/>
            </p:cNvSpPr>
            <p:nvPr/>
          </p:nvSpPr>
          <p:spPr bwMode="auto">
            <a:xfrm>
              <a:off x="890" y="1558"/>
              <a:ext cx="185" cy="185"/>
            </a:xfrm>
            <a:custGeom>
              <a:avLst/>
              <a:gdLst>
                <a:gd name="T0" fmla="*/ 90 w 1205"/>
                <a:gd name="T1" fmla="*/ 0 h 1206"/>
                <a:gd name="T2" fmla="*/ 0 w 1205"/>
                <a:gd name="T3" fmla="*/ 90 h 1206"/>
                <a:gd name="T4" fmla="*/ 93 w 1205"/>
                <a:gd name="T5" fmla="*/ 185 h 1206"/>
                <a:gd name="T6" fmla="*/ 185 w 1205"/>
                <a:gd name="T7" fmla="*/ 93 h 1206"/>
                <a:gd name="T8" fmla="*/ 159 w 1205"/>
                <a:gd name="T9" fmla="*/ 29 h 1206"/>
                <a:gd name="T10" fmla="*/ 93 w 1205"/>
                <a:gd name="T11" fmla="*/ 93 h 1206"/>
                <a:gd name="T12" fmla="*/ 90 w 1205"/>
                <a:gd name="T13" fmla="*/ 0 h 120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5" h="1206">
                  <a:moveTo>
                    <a:pt x="587" y="0"/>
                  </a:moveTo>
                  <a:cubicBezTo>
                    <a:pt x="263" y="0"/>
                    <a:pt x="0" y="263"/>
                    <a:pt x="0" y="588"/>
                  </a:cubicBezTo>
                  <a:cubicBezTo>
                    <a:pt x="0" y="928"/>
                    <a:pt x="263" y="1206"/>
                    <a:pt x="603" y="1206"/>
                  </a:cubicBezTo>
                  <a:cubicBezTo>
                    <a:pt x="927" y="1206"/>
                    <a:pt x="1205" y="928"/>
                    <a:pt x="1205" y="603"/>
                  </a:cubicBezTo>
                  <a:cubicBezTo>
                    <a:pt x="1190" y="448"/>
                    <a:pt x="1144" y="294"/>
                    <a:pt x="1035" y="186"/>
                  </a:cubicBezTo>
                  <a:lnTo>
                    <a:pt x="603" y="603"/>
                  </a:lnTo>
                  <a:lnTo>
                    <a:pt x="587" y="0"/>
                  </a:lnTo>
                  <a:close/>
                </a:path>
              </a:pathLst>
            </a:custGeom>
            <a:solidFill>
              <a:srgbClr val="FFFFFF"/>
            </a:solidFill>
            <a:ln w="0">
              <a:solidFill>
                <a:srgbClr val="000000"/>
              </a:solidFill>
              <a:prstDash val="solid"/>
              <a:round/>
              <a:headEnd/>
              <a:tailEnd/>
            </a:ln>
          </p:spPr>
          <p:txBody>
            <a:bodyPr/>
            <a:lstStyle/>
            <a:p>
              <a:endParaRPr lang="en-GB"/>
            </a:p>
          </p:txBody>
        </p:sp>
        <p:sp>
          <p:nvSpPr>
            <p:cNvPr id="6951" name="Freeform 5853">
              <a:extLst>
                <a:ext uri="{FF2B5EF4-FFF2-40B4-BE49-F238E27FC236}">
                  <a16:creationId xmlns:a16="http://schemas.microsoft.com/office/drawing/2014/main" id="{A1FDC4C5-7F76-46BC-8555-B081B2A969D7}"/>
                </a:ext>
              </a:extLst>
            </p:cNvPr>
            <p:cNvSpPr>
              <a:spLocks/>
            </p:cNvSpPr>
            <p:nvPr/>
          </p:nvSpPr>
          <p:spPr bwMode="auto">
            <a:xfrm>
              <a:off x="890" y="1558"/>
              <a:ext cx="185" cy="185"/>
            </a:xfrm>
            <a:custGeom>
              <a:avLst/>
              <a:gdLst>
                <a:gd name="T0" fmla="*/ 90 w 1205"/>
                <a:gd name="T1" fmla="*/ 0 h 1206"/>
                <a:gd name="T2" fmla="*/ 0 w 1205"/>
                <a:gd name="T3" fmla="*/ 90 h 1206"/>
                <a:gd name="T4" fmla="*/ 93 w 1205"/>
                <a:gd name="T5" fmla="*/ 185 h 1206"/>
                <a:gd name="T6" fmla="*/ 185 w 1205"/>
                <a:gd name="T7" fmla="*/ 93 h 1206"/>
                <a:gd name="T8" fmla="*/ 159 w 1205"/>
                <a:gd name="T9" fmla="*/ 29 h 1206"/>
                <a:gd name="T10" fmla="*/ 93 w 1205"/>
                <a:gd name="T11" fmla="*/ 93 h 1206"/>
                <a:gd name="T12" fmla="*/ 90 w 1205"/>
                <a:gd name="T13" fmla="*/ 0 h 120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5" h="1206">
                  <a:moveTo>
                    <a:pt x="587" y="0"/>
                  </a:moveTo>
                  <a:cubicBezTo>
                    <a:pt x="263" y="0"/>
                    <a:pt x="0" y="263"/>
                    <a:pt x="0" y="588"/>
                  </a:cubicBezTo>
                  <a:cubicBezTo>
                    <a:pt x="0" y="928"/>
                    <a:pt x="263" y="1206"/>
                    <a:pt x="603" y="1206"/>
                  </a:cubicBezTo>
                  <a:cubicBezTo>
                    <a:pt x="927" y="1206"/>
                    <a:pt x="1205" y="928"/>
                    <a:pt x="1205" y="603"/>
                  </a:cubicBezTo>
                  <a:cubicBezTo>
                    <a:pt x="1190" y="448"/>
                    <a:pt x="1144" y="294"/>
                    <a:pt x="1035" y="186"/>
                  </a:cubicBezTo>
                  <a:lnTo>
                    <a:pt x="603" y="603"/>
                  </a:lnTo>
                  <a:lnTo>
                    <a:pt x="587"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6022" name="Line 5855">
            <a:extLst>
              <a:ext uri="{FF2B5EF4-FFF2-40B4-BE49-F238E27FC236}">
                <a16:creationId xmlns:a16="http://schemas.microsoft.com/office/drawing/2014/main" id="{1EB45D11-DCFF-47C2-90E4-ACE77618743A}"/>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23" name="Line 5856">
            <a:extLst>
              <a:ext uri="{FF2B5EF4-FFF2-40B4-BE49-F238E27FC236}">
                <a16:creationId xmlns:a16="http://schemas.microsoft.com/office/drawing/2014/main" id="{50FABF73-0426-41AA-B235-F80E4021217C}"/>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24" name="Line 5857">
            <a:extLst>
              <a:ext uri="{FF2B5EF4-FFF2-40B4-BE49-F238E27FC236}">
                <a16:creationId xmlns:a16="http://schemas.microsoft.com/office/drawing/2014/main" id="{CB983AB2-3B5D-48E3-9159-3BD3DDEE0ED9}"/>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25" name="Line 5858">
            <a:extLst>
              <a:ext uri="{FF2B5EF4-FFF2-40B4-BE49-F238E27FC236}">
                <a16:creationId xmlns:a16="http://schemas.microsoft.com/office/drawing/2014/main" id="{5DB01C3F-A581-4427-8CC7-5C01B188D56D}"/>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26" name="Line 5859">
            <a:extLst>
              <a:ext uri="{FF2B5EF4-FFF2-40B4-BE49-F238E27FC236}">
                <a16:creationId xmlns:a16="http://schemas.microsoft.com/office/drawing/2014/main" id="{F4301140-F7E7-46E4-A9CB-B8E72AA620B3}"/>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27" name="Line 5860">
            <a:extLst>
              <a:ext uri="{FF2B5EF4-FFF2-40B4-BE49-F238E27FC236}">
                <a16:creationId xmlns:a16="http://schemas.microsoft.com/office/drawing/2014/main" id="{28C9D621-E79F-480A-BDCB-4E4162520663}"/>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28" name="Line 5861">
            <a:extLst>
              <a:ext uri="{FF2B5EF4-FFF2-40B4-BE49-F238E27FC236}">
                <a16:creationId xmlns:a16="http://schemas.microsoft.com/office/drawing/2014/main" id="{7A1A60A2-A9A2-43A6-85B9-4C9AD590B7BF}"/>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29" name="Line 5862">
            <a:extLst>
              <a:ext uri="{FF2B5EF4-FFF2-40B4-BE49-F238E27FC236}">
                <a16:creationId xmlns:a16="http://schemas.microsoft.com/office/drawing/2014/main" id="{BF5FBD84-E808-46BB-A4F8-8A3D0CFD8BF4}"/>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30" name="Line 5863">
            <a:extLst>
              <a:ext uri="{FF2B5EF4-FFF2-40B4-BE49-F238E27FC236}">
                <a16:creationId xmlns:a16="http://schemas.microsoft.com/office/drawing/2014/main" id="{4162511D-FF4A-49D6-920A-A183803B921E}"/>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31" name="Line 5864">
            <a:extLst>
              <a:ext uri="{FF2B5EF4-FFF2-40B4-BE49-F238E27FC236}">
                <a16:creationId xmlns:a16="http://schemas.microsoft.com/office/drawing/2014/main" id="{835793CC-5E3B-4B62-B414-6726296E2F47}"/>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32" name="Line 5865">
            <a:extLst>
              <a:ext uri="{FF2B5EF4-FFF2-40B4-BE49-F238E27FC236}">
                <a16:creationId xmlns:a16="http://schemas.microsoft.com/office/drawing/2014/main" id="{BC396D02-BFDE-4055-A1BE-63599A2D1878}"/>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33" name="Line 5866">
            <a:extLst>
              <a:ext uri="{FF2B5EF4-FFF2-40B4-BE49-F238E27FC236}">
                <a16:creationId xmlns:a16="http://schemas.microsoft.com/office/drawing/2014/main" id="{B229495B-C93F-435E-A0E6-3FA3FFE3C0C2}"/>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34" name="Line 5867">
            <a:extLst>
              <a:ext uri="{FF2B5EF4-FFF2-40B4-BE49-F238E27FC236}">
                <a16:creationId xmlns:a16="http://schemas.microsoft.com/office/drawing/2014/main" id="{8FF2F770-88D2-4270-8461-BDA9E89B3F6D}"/>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35" name="Line 5868">
            <a:extLst>
              <a:ext uri="{FF2B5EF4-FFF2-40B4-BE49-F238E27FC236}">
                <a16:creationId xmlns:a16="http://schemas.microsoft.com/office/drawing/2014/main" id="{88AE7B37-0D2E-4C67-8BE3-CCFC159F5125}"/>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36" name="Line 5869">
            <a:extLst>
              <a:ext uri="{FF2B5EF4-FFF2-40B4-BE49-F238E27FC236}">
                <a16:creationId xmlns:a16="http://schemas.microsoft.com/office/drawing/2014/main" id="{56A38F8C-EE90-44EC-A795-8327CB97C008}"/>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37" name="Line 5870">
            <a:extLst>
              <a:ext uri="{FF2B5EF4-FFF2-40B4-BE49-F238E27FC236}">
                <a16:creationId xmlns:a16="http://schemas.microsoft.com/office/drawing/2014/main" id="{7D0CA8ED-FB3C-456C-BEC5-957F5D0A32E8}"/>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38" name="Line 5871">
            <a:extLst>
              <a:ext uri="{FF2B5EF4-FFF2-40B4-BE49-F238E27FC236}">
                <a16:creationId xmlns:a16="http://schemas.microsoft.com/office/drawing/2014/main" id="{DD50A605-7683-42FA-BB1B-E86CA3F40C56}"/>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39" name="Line 5872">
            <a:extLst>
              <a:ext uri="{FF2B5EF4-FFF2-40B4-BE49-F238E27FC236}">
                <a16:creationId xmlns:a16="http://schemas.microsoft.com/office/drawing/2014/main" id="{202259F7-7121-40E7-BAE3-5B40507F849E}"/>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40" name="Line 5873">
            <a:extLst>
              <a:ext uri="{FF2B5EF4-FFF2-40B4-BE49-F238E27FC236}">
                <a16:creationId xmlns:a16="http://schemas.microsoft.com/office/drawing/2014/main" id="{4C14CA88-FBB6-4851-835B-79E001431BF2}"/>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41" name="Line 5874">
            <a:extLst>
              <a:ext uri="{FF2B5EF4-FFF2-40B4-BE49-F238E27FC236}">
                <a16:creationId xmlns:a16="http://schemas.microsoft.com/office/drawing/2014/main" id="{2D831CF1-6242-4771-94EA-18963BE3B4F9}"/>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42" name="Line 5875">
            <a:extLst>
              <a:ext uri="{FF2B5EF4-FFF2-40B4-BE49-F238E27FC236}">
                <a16:creationId xmlns:a16="http://schemas.microsoft.com/office/drawing/2014/main" id="{AE7C627A-9EE7-48F2-AE29-3425A8EFB599}"/>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43" name="Line 5876">
            <a:extLst>
              <a:ext uri="{FF2B5EF4-FFF2-40B4-BE49-F238E27FC236}">
                <a16:creationId xmlns:a16="http://schemas.microsoft.com/office/drawing/2014/main" id="{DDCFE3DB-4122-4140-9165-5E1E57C36739}"/>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44" name="Line 5877">
            <a:extLst>
              <a:ext uri="{FF2B5EF4-FFF2-40B4-BE49-F238E27FC236}">
                <a16:creationId xmlns:a16="http://schemas.microsoft.com/office/drawing/2014/main" id="{D3BE3568-20FB-4ECC-A0EE-C8FC31F6991F}"/>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45" name="Line 5878">
            <a:extLst>
              <a:ext uri="{FF2B5EF4-FFF2-40B4-BE49-F238E27FC236}">
                <a16:creationId xmlns:a16="http://schemas.microsoft.com/office/drawing/2014/main" id="{08450908-5E96-44F4-9196-3530109441FD}"/>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46" name="Line 5879">
            <a:extLst>
              <a:ext uri="{FF2B5EF4-FFF2-40B4-BE49-F238E27FC236}">
                <a16:creationId xmlns:a16="http://schemas.microsoft.com/office/drawing/2014/main" id="{14B4D92A-4BFA-4988-8391-E68F5DCB2598}"/>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47" name="Line 5880">
            <a:extLst>
              <a:ext uri="{FF2B5EF4-FFF2-40B4-BE49-F238E27FC236}">
                <a16:creationId xmlns:a16="http://schemas.microsoft.com/office/drawing/2014/main" id="{91C8FE84-4FD9-4DA4-9DC6-A182B2467E84}"/>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48" name="Line 5881">
            <a:extLst>
              <a:ext uri="{FF2B5EF4-FFF2-40B4-BE49-F238E27FC236}">
                <a16:creationId xmlns:a16="http://schemas.microsoft.com/office/drawing/2014/main" id="{206464BD-9ECD-4ADA-98C7-134B91A6A4C3}"/>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49" name="Line 5882">
            <a:extLst>
              <a:ext uri="{FF2B5EF4-FFF2-40B4-BE49-F238E27FC236}">
                <a16:creationId xmlns:a16="http://schemas.microsoft.com/office/drawing/2014/main" id="{EF10B772-3DDC-4EF3-A93D-3090069A06F7}"/>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50" name="Line 5883">
            <a:extLst>
              <a:ext uri="{FF2B5EF4-FFF2-40B4-BE49-F238E27FC236}">
                <a16:creationId xmlns:a16="http://schemas.microsoft.com/office/drawing/2014/main" id="{FCE7094A-F113-48A6-8685-77F97ADFEA95}"/>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51" name="Line 5884">
            <a:extLst>
              <a:ext uri="{FF2B5EF4-FFF2-40B4-BE49-F238E27FC236}">
                <a16:creationId xmlns:a16="http://schemas.microsoft.com/office/drawing/2014/main" id="{EC6AD8FA-20BB-4B22-A468-95066F451EFA}"/>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52" name="Line 5885">
            <a:extLst>
              <a:ext uri="{FF2B5EF4-FFF2-40B4-BE49-F238E27FC236}">
                <a16:creationId xmlns:a16="http://schemas.microsoft.com/office/drawing/2014/main" id="{8430DCFA-5E9E-45AF-BB40-8E8BEB7FD154}"/>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53" name="Line 5886">
            <a:extLst>
              <a:ext uri="{FF2B5EF4-FFF2-40B4-BE49-F238E27FC236}">
                <a16:creationId xmlns:a16="http://schemas.microsoft.com/office/drawing/2014/main" id="{D032588C-92B5-4C5A-9CFA-78DE894C7C9E}"/>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54" name="Line 5887">
            <a:extLst>
              <a:ext uri="{FF2B5EF4-FFF2-40B4-BE49-F238E27FC236}">
                <a16:creationId xmlns:a16="http://schemas.microsoft.com/office/drawing/2014/main" id="{51A28F74-083B-4A38-B724-581FDF8ABB33}"/>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55" name="Line 5888">
            <a:extLst>
              <a:ext uri="{FF2B5EF4-FFF2-40B4-BE49-F238E27FC236}">
                <a16:creationId xmlns:a16="http://schemas.microsoft.com/office/drawing/2014/main" id="{53593456-6C38-433F-9576-C61B8F52CB02}"/>
              </a:ext>
            </a:extLst>
          </p:cNvPr>
          <p:cNvSpPr>
            <a:spLocks noChangeShapeType="1"/>
          </p:cNvSpPr>
          <p:nvPr/>
        </p:nvSpPr>
        <p:spPr bwMode="auto">
          <a:xfrm flipV="1">
            <a:off x="1560513"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56" name="Rectangle 5889">
            <a:extLst>
              <a:ext uri="{FF2B5EF4-FFF2-40B4-BE49-F238E27FC236}">
                <a16:creationId xmlns:a16="http://schemas.microsoft.com/office/drawing/2014/main" id="{7D2D5489-275C-4FAA-AAE4-2F0C29DB0603}"/>
              </a:ext>
            </a:extLst>
          </p:cNvPr>
          <p:cNvSpPr>
            <a:spLocks noChangeArrowheads="1"/>
          </p:cNvSpPr>
          <p:nvPr/>
        </p:nvSpPr>
        <p:spPr bwMode="auto">
          <a:xfrm>
            <a:off x="1254125" y="2151063"/>
            <a:ext cx="611188" cy="409575"/>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6057" name="Group 5892">
            <a:extLst>
              <a:ext uri="{FF2B5EF4-FFF2-40B4-BE49-F238E27FC236}">
                <a16:creationId xmlns:a16="http://schemas.microsoft.com/office/drawing/2014/main" id="{975B6850-2BB8-4F6C-9C8F-320BA346CDDB}"/>
              </a:ext>
            </a:extLst>
          </p:cNvPr>
          <p:cNvGrpSpPr>
            <a:grpSpLocks/>
          </p:cNvGrpSpPr>
          <p:nvPr/>
        </p:nvGrpSpPr>
        <p:grpSpPr bwMode="auto">
          <a:xfrm>
            <a:off x="1900238" y="2151063"/>
            <a:ext cx="615950" cy="414337"/>
            <a:chOff x="1197" y="1523"/>
            <a:chExt cx="388" cy="261"/>
          </a:xfrm>
        </p:grpSpPr>
        <p:sp>
          <p:nvSpPr>
            <p:cNvPr id="6948" name="Rectangle 5890">
              <a:extLst>
                <a:ext uri="{FF2B5EF4-FFF2-40B4-BE49-F238E27FC236}">
                  <a16:creationId xmlns:a16="http://schemas.microsoft.com/office/drawing/2014/main" id="{A6F6EA6D-3604-4114-A499-4B7A789975B8}"/>
                </a:ext>
              </a:extLst>
            </p:cNvPr>
            <p:cNvSpPr>
              <a:spLocks noChangeArrowheads="1"/>
            </p:cNvSpPr>
            <p:nvPr/>
          </p:nvSpPr>
          <p:spPr bwMode="auto">
            <a:xfrm>
              <a:off x="1197" y="1523"/>
              <a:ext cx="388"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6949" name="Rectangle 5891">
              <a:extLst>
                <a:ext uri="{FF2B5EF4-FFF2-40B4-BE49-F238E27FC236}">
                  <a16:creationId xmlns:a16="http://schemas.microsoft.com/office/drawing/2014/main" id="{FFA83EE9-3689-471C-9678-05A3D825ED21}"/>
                </a:ext>
              </a:extLst>
            </p:cNvPr>
            <p:cNvSpPr>
              <a:spLocks noChangeArrowheads="1"/>
            </p:cNvSpPr>
            <p:nvPr/>
          </p:nvSpPr>
          <p:spPr bwMode="auto">
            <a:xfrm>
              <a:off x="1197" y="1523"/>
              <a:ext cx="388"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6058" name="Group 5895">
            <a:extLst>
              <a:ext uri="{FF2B5EF4-FFF2-40B4-BE49-F238E27FC236}">
                <a16:creationId xmlns:a16="http://schemas.microsoft.com/office/drawing/2014/main" id="{4BD5C9BD-AEAA-46D9-BD72-1F74F6F2945F}"/>
              </a:ext>
            </a:extLst>
          </p:cNvPr>
          <p:cNvGrpSpPr>
            <a:grpSpLocks/>
          </p:cNvGrpSpPr>
          <p:nvPr/>
        </p:nvGrpSpPr>
        <p:grpSpPr bwMode="auto">
          <a:xfrm>
            <a:off x="2205038" y="2203450"/>
            <a:ext cx="28575" cy="150813"/>
            <a:chOff x="1389" y="1556"/>
            <a:chExt cx="18" cy="95"/>
          </a:xfrm>
        </p:grpSpPr>
        <p:sp>
          <p:nvSpPr>
            <p:cNvPr id="6946" name="Freeform 5893">
              <a:extLst>
                <a:ext uri="{FF2B5EF4-FFF2-40B4-BE49-F238E27FC236}">
                  <a16:creationId xmlns:a16="http://schemas.microsoft.com/office/drawing/2014/main" id="{2C8B29BF-8E6C-470A-B15E-501CB26B7932}"/>
                </a:ext>
              </a:extLst>
            </p:cNvPr>
            <p:cNvSpPr>
              <a:spLocks/>
            </p:cNvSpPr>
            <p:nvPr/>
          </p:nvSpPr>
          <p:spPr bwMode="auto">
            <a:xfrm>
              <a:off x="1389" y="1556"/>
              <a:ext cx="18" cy="95"/>
            </a:xfrm>
            <a:custGeom>
              <a:avLst/>
              <a:gdLst>
                <a:gd name="T0" fmla="*/ 18 w 111"/>
                <a:gd name="T1" fmla="*/ 2 h 617"/>
                <a:gd name="T2" fmla="*/ 0 w 111"/>
                <a:gd name="T3" fmla="*/ 2 h 617"/>
                <a:gd name="T4" fmla="*/ 0 w 111"/>
                <a:gd name="T5" fmla="*/ 2 h 617"/>
                <a:gd name="T6" fmla="*/ 0 w 111"/>
                <a:gd name="T7" fmla="*/ 95 h 617"/>
                <a:gd name="T8" fmla="*/ 18 w 111"/>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1" h="617">
                  <a:moveTo>
                    <a:pt x="111" y="16"/>
                  </a:moveTo>
                  <a:cubicBezTo>
                    <a:pt x="64" y="16"/>
                    <a:pt x="32" y="16"/>
                    <a:pt x="0" y="16"/>
                  </a:cubicBezTo>
                  <a:cubicBezTo>
                    <a:pt x="0" y="0"/>
                    <a:pt x="0" y="16"/>
                    <a:pt x="0" y="16"/>
                  </a:cubicBezTo>
                  <a:lnTo>
                    <a:pt x="0" y="617"/>
                  </a:lnTo>
                  <a:lnTo>
                    <a:pt x="111" y="16"/>
                  </a:lnTo>
                  <a:close/>
                </a:path>
              </a:pathLst>
            </a:custGeom>
            <a:solidFill>
              <a:srgbClr val="808080"/>
            </a:solidFill>
            <a:ln w="0">
              <a:solidFill>
                <a:srgbClr val="000000"/>
              </a:solidFill>
              <a:prstDash val="solid"/>
              <a:round/>
              <a:headEnd/>
              <a:tailEnd/>
            </a:ln>
          </p:spPr>
          <p:txBody>
            <a:bodyPr/>
            <a:lstStyle/>
            <a:p>
              <a:endParaRPr lang="en-GB"/>
            </a:p>
          </p:txBody>
        </p:sp>
        <p:sp>
          <p:nvSpPr>
            <p:cNvPr id="6947" name="Freeform 5894">
              <a:extLst>
                <a:ext uri="{FF2B5EF4-FFF2-40B4-BE49-F238E27FC236}">
                  <a16:creationId xmlns:a16="http://schemas.microsoft.com/office/drawing/2014/main" id="{2E5C76B2-17F3-41A2-86E4-B2C207908EAE}"/>
                </a:ext>
              </a:extLst>
            </p:cNvPr>
            <p:cNvSpPr>
              <a:spLocks/>
            </p:cNvSpPr>
            <p:nvPr/>
          </p:nvSpPr>
          <p:spPr bwMode="auto">
            <a:xfrm>
              <a:off x="1389" y="1556"/>
              <a:ext cx="18" cy="95"/>
            </a:xfrm>
            <a:custGeom>
              <a:avLst/>
              <a:gdLst>
                <a:gd name="T0" fmla="*/ 18 w 111"/>
                <a:gd name="T1" fmla="*/ 2 h 617"/>
                <a:gd name="T2" fmla="*/ 0 w 111"/>
                <a:gd name="T3" fmla="*/ 2 h 617"/>
                <a:gd name="T4" fmla="*/ 0 w 111"/>
                <a:gd name="T5" fmla="*/ 2 h 617"/>
                <a:gd name="T6" fmla="*/ 0 w 111"/>
                <a:gd name="T7" fmla="*/ 95 h 617"/>
                <a:gd name="T8" fmla="*/ 18 w 111"/>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1" h="617">
                  <a:moveTo>
                    <a:pt x="111" y="16"/>
                  </a:moveTo>
                  <a:cubicBezTo>
                    <a:pt x="64" y="16"/>
                    <a:pt x="32" y="16"/>
                    <a:pt x="0" y="16"/>
                  </a:cubicBezTo>
                  <a:cubicBezTo>
                    <a:pt x="0" y="0"/>
                    <a:pt x="0" y="16"/>
                    <a:pt x="0" y="16"/>
                  </a:cubicBezTo>
                  <a:lnTo>
                    <a:pt x="0" y="617"/>
                  </a:lnTo>
                  <a:lnTo>
                    <a:pt x="111" y="16"/>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059" name="Group 5898">
            <a:extLst>
              <a:ext uri="{FF2B5EF4-FFF2-40B4-BE49-F238E27FC236}">
                <a16:creationId xmlns:a16="http://schemas.microsoft.com/office/drawing/2014/main" id="{CBAB2206-82E5-40CB-88F0-712543A9F4D0}"/>
              </a:ext>
            </a:extLst>
          </p:cNvPr>
          <p:cNvGrpSpPr>
            <a:grpSpLocks/>
          </p:cNvGrpSpPr>
          <p:nvPr/>
        </p:nvGrpSpPr>
        <p:grpSpPr bwMode="auto">
          <a:xfrm>
            <a:off x="2205038" y="2206625"/>
            <a:ext cx="57150" cy="147638"/>
            <a:chOff x="1389" y="1558"/>
            <a:chExt cx="36" cy="93"/>
          </a:xfrm>
        </p:grpSpPr>
        <p:sp>
          <p:nvSpPr>
            <p:cNvPr id="6944" name="Freeform 5896">
              <a:extLst>
                <a:ext uri="{FF2B5EF4-FFF2-40B4-BE49-F238E27FC236}">
                  <a16:creationId xmlns:a16="http://schemas.microsoft.com/office/drawing/2014/main" id="{034BEA46-A0FE-424B-93F9-547B7BF930B9}"/>
                </a:ext>
              </a:extLst>
            </p:cNvPr>
            <p:cNvSpPr>
              <a:spLocks/>
            </p:cNvSpPr>
            <p:nvPr/>
          </p:nvSpPr>
          <p:spPr bwMode="auto">
            <a:xfrm>
              <a:off x="1389" y="1558"/>
              <a:ext cx="36" cy="93"/>
            </a:xfrm>
            <a:custGeom>
              <a:avLst/>
              <a:gdLst>
                <a:gd name="T0" fmla="*/ 36 w 234"/>
                <a:gd name="T1" fmla="*/ 5 h 606"/>
                <a:gd name="T2" fmla="*/ 17 w 234"/>
                <a:gd name="T3" fmla="*/ 0 h 606"/>
                <a:gd name="T4" fmla="*/ 0 w 234"/>
                <a:gd name="T5" fmla="*/ 93 h 606"/>
                <a:gd name="T6" fmla="*/ 36 w 234"/>
                <a:gd name="T7" fmla="*/ 5 h 6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4" h="606">
                  <a:moveTo>
                    <a:pt x="234" y="31"/>
                  </a:moveTo>
                  <a:cubicBezTo>
                    <a:pt x="187" y="16"/>
                    <a:pt x="140" y="16"/>
                    <a:pt x="109" y="0"/>
                  </a:cubicBezTo>
                  <a:lnTo>
                    <a:pt x="0" y="606"/>
                  </a:lnTo>
                  <a:lnTo>
                    <a:pt x="234" y="31"/>
                  </a:lnTo>
                  <a:close/>
                </a:path>
              </a:pathLst>
            </a:custGeom>
            <a:solidFill>
              <a:srgbClr val="C0C0C0"/>
            </a:solidFill>
            <a:ln w="0">
              <a:solidFill>
                <a:srgbClr val="000000"/>
              </a:solidFill>
              <a:prstDash val="solid"/>
              <a:round/>
              <a:headEnd/>
              <a:tailEnd/>
            </a:ln>
          </p:spPr>
          <p:txBody>
            <a:bodyPr/>
            <a:lstStyle/>
            <a:p>
              <a:endParaRPr lang="en-GB"/>
            </a:p>
          </p:txBody>
        </p:sp>
        <p:sp>
          <p:nvSpPr>
            <p:cNvPr id="6945" name="Freeform 5897">
              <a:extLst>
                <a:ext uri="{FF2B5EF4-FFF2-40B4-BE49-F238E27FC236}">
                  <a16:creationId xmlns:a16="http://schemas.microsoft.com/office/drawing/2014/main" id="{1D897D60-9D79-4624-B94F-E6B0822F6913}"/>
                </a:ext>
              </a:extLst>
            </p:cNvPr>
            <p:cNvSpPr>
              <a:spLocks/>
            </p:cNvSpPr>
            <p:nvPr/>
          </p:nvSpPr>
          <p:spPr bwMode="auto">
            <a:xfrm>
              <a:off x="1389" y="1558"/>
              <a:ext cx="36" cy="93"/>
            </a:xfrm>
            <a:custGeom>
              <a:avLst/>
              <a:gdLst>
                <a:gd name="T0" fmla="*/ 36 w 234"/>
                <a:gd name="T1" fmla="*/ 5 h 606"/>
                <a:gd name="T2" fmla="*/ 17 w 234"/>
                <a:gd name="T3" fmla="*/ 0 h 606"/>
                <a:gd name="T4" fmla="*/ 0 w 234"/>
                <a:gd name="T5" fmla="*/ 93 h 606"/>
                <a:gd name="T6" fmla="*/ 36 w 234"/>
                <a:gd name="T7" fmla="*/ 5 h 6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4" h="606">
                  <a:moveTo>
                    <a:pt x="234" y="31"/>
                  </a:moveTo>
                  <a:cubicBezTo>
                    <a:pt x="187" y="16"/>
                    <a:pt x="140" y="16"/>
                    <a:pt x="109" y="0"/>
                  </a:cubicBezTo>
                  <a:lnTo>
                    <a:pt x="0" y="606"/>
                  </a:lnTo>
                  <a:lnTo>
                    <a:pt x="234" y="31"/>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060" name="Group 5901">
            <a:extLst>
              <a:ext uri="{FF2B5EF4-FFF2-40B4-BE49-F238E27FC236}">
                <a16:creationId xmlns:a16="http://schemas.microsoft.com/office/drawing/2014/main" id="{C3467345-066B-4FD9-B9CA-DF6A5F2AFC0A}"/>
              </a:ext>
            </a:extLst>
          </p:cNvPr>
          <p:cNvGrpSpPr>
            <a:grpSpLocks/>
          </p:cNvGrpSpPr>
          <p:nvPr/>
        </p:nvGrpSpPr>
        <p:grpSpPr bwMode="auto">
          <a:xfrm>
            <a:off x="2205038" y="2214563"/>
            <a:ext cx="68262" cy="139700"/>
            <a:chOff x="1389" y="1563"/>
            <a:chExt cx="43" cy="88"/>
          </a:xfrm>
        </p:grpSpPr>
        <p:sp>
          <p:nvSpPr>
            <p:cNvPr id="6942" name="Freeform 5899">
              <a:extLst>
                <a:ext uri="{FF2B5EF4-FFF2-40B4-BE49-F238E27FC236}">
                  <a16:creationId xmlns:a16="http://schemas.microsoft.com/office/drawing/2014/main" id="{0B7C6FD1-8B27-4565-A12E-90ABB0B54D16}"/>
                </a:ext>
              </a:extLst>
            </p:cNvPr>
            <p:cNvSpPr>
              <a:spLocks/>
            </p:cNvSpPr>
            <p:nvPr/>
          </p:nvSpPr>
          <p:spPr bwMode="auto">
            <a:xfrm>
              <a:off x="1389" y="1563"/>
              <a:ext cx="43" cy="88"/>
            </a:xfrm>
            <a:custGeom>
              <a:avLst/>
              <a:gdLst>
                <a:gd name="T0" fmla="*/ 43 w 278"/>
                <a:gd name="T1" fmla="*/ 5 h 572"/>
                <a:gd name="T2" fmla="*/ 36 w 278"/>
                <a:gd name="T3" fmla="*/ 0 h 572"/>
                <a:gd name="T4" fmla="*/ 0 w 278"/>
                <a:gd name="T5" fmla="*/ 88 h 572"/>
                <a:gd name="T6" fmla="*/ 43 w 278"/>
                <a:gd name="T7" fmla="*/ 5 h 5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78" h="572">
                  <a:moveTo>
                    <a:pt x="278" y="31"/>
                  </a:moveTo>
                  <a:cubicBezTo>
                    <a:pt x="263" y="15"/>
                    <a:pt x="247" y="15"/>
                    <a:pt x="232" y="0"/>
                  </a:cubicBezTo>
                  <a:lnTo>
                    <a:pt x="0" y="572"/>
                  </a:lnTo>
                  <a:lnTo>
                    <a:pt x="278" y="31"/>
                  </a:lnTo>
                  <a:close/>
                </a:path>
              </a:pathLst>
            </a:custGeom>
            <a:solidFill>
              <a:srgbClr val="000000"/>
            </a:solidFill>
            <a:ln w="0">
              <a:solidFill>
                <a:srgbClr val="000000"/>
              </a:solidFill>
              <a:prstDash val="solid"/>
              <a:round/>
              <a:headEnd/>
              <a:tailEnd/>
            </a:ln>
          </p:spPr>
          <p:txBody>
            <a:bodyPr/>
            <a:lstStyle/>
            <a:p>
              <a:endParaRPr lang="en-GB"/>
            </a:p>
          </p:txBody>
        </p:sp>
        <p:sp>
          <p:nvSpPr>
            <p:cNvPr id="6943" name="Freeform 5900">
              <a:extLst>
                <a:ext uri="{FF2B5EF4-FFF2-40B4-BE49-F238E27FC236}">
                  <a16:creationId xmlns:a16="http://schemas.microsoft.com/office/drawing/2014/main" id="{1C172B27-5A33-4093-8380-FA3A35423520}"/>
                </a:ext>
              </a:extLst>
            </p:cNvPr>
            <p:cNvSpPr>
              <a:spLocks/>
            </p:cNvSpPr>
            <p:nvPr/>
          </p:nvSpPr>
          <p:spPr bwMode="auto">
            <a:xfrm>
              <a:off x="1389" y="1563"/>
              <a:ext cx="43" cy="88"/>
            </a:xfrm>
            <a:custGeom>
              <a:avLst/>
              <a:gdLst>
                <a:gd name="T0" fmla="*/ 43 w 278"/>
                <a:gd name="T1" fmla="*/ 5 h 572"/>
                <a:gd name="T2" fmla="*/ 36 w 278"/>
                <a:gd name="T3" fmla="*/ 0 h 572"/>
                <a:gd name="T4" fmla="*/ 0 w 278"/>
                <a:gd name="T5" fmla="*/ 88 h 572"/>
                <a:gd name="T6" fmla="*/ 43 w 278"/>
                <a:gd name="T7" fmla="*/ 5 h 5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78" h="572">
                  <a:moveTo>
                    <a:pt x="278" y="31"/>
                  </a:moveTo>
                  <a:cubicBezTo>
                    <a:pt x="263" y="15"/>
                    <a:pt x="247" y="15"/>
                    <a:pt x="232" y="0"/>
                  </a:cubicBezTo>
                  <a:lnTo>
                    <a:pt x="0" y="572"/>
                  </a:lnTo>
                  <a:lnTo>
                    <a:pt x="278" y="31"/>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061" name="Group 5904">
            <a:extLst>
              <a:ext uri="{FF2B5EF4-FFF2-40B4-BE49-F238E27FC236}">
                <a16:creationId xmlns:a16="http://schemas.microsoft.com/office/drawing/2014/main" id="{EB68C1AF-61D8-4555-9D20-72DB127AC147}"/>
              </a:ext>
            </a:extLst>
          </p:cNvPr>
          <p:cNvGrpSpPr>
            <a:grpSpLocks/>
          </p:cNvGrpSpPr>
          <p:nvPr/>
        </p:nvGrpSpPr>
        <p:grpSpPr bwMode="auto">
          <a:xfrm>
            <a:off x="2058988" y="2206625"/>
            <a:ext cx="296862" cy="298450"/>
            <a:chOff x="1297" y="1558"/>
            <a:chExt cx="187" cy="188"/>
          </a:xfrm>
        </p:grpSpPr>
        <p:sp>
          <p:nvSpPr>
            <p:cNvPr id="6940" name="Freeform 5902">
              <a:extLst>
                <a:ext uri="{FF2B5EF4-FFF2-40B4-BE49-F238E27FC236}">
                  <a16:creationId xmlns:a16="http://schemas.microsoft.com/office/drawing/2014/main" id="{E5D37323-DDA8-4F74-A2BA-B7104FCC1DC5}"/>
                </a:ext>
              </a:extLst>
            </p:cNvPr>
            <p:cNvSpPr>
              <a:spLocks/>
            </p:cNvSpPr>
            <p:nvPr/>
          </p:nvSpPr>
          <p:spPr bwMode="auto">
            <a:xfrm>
              <a:off x="1297" y="1558"/>
              <a:ext cx="187" cy="188"/>
            </a:xfrm>
            <a:custGeom>
              <a:avLst/>
              <a:gdLst>
                <a:gd name="T0" fmla="*/ 92 w 1217"/>
                <a:gd name="T1" fmla="*/ 0 h 1222"/>
                <a:gd name="T2" fmla="*/ 0 w 1217"/>
                <a:gd name="T3" fmla="*/ 93 h 1222"/>
                <a:gd name="T4" fmla="*/ 92 w 1217"/>
                <a:gd name="T5" fmla="*/ 188 h 1222"/>
                <a:gd name="T6" fmla="*/ 187 w 1217"/>
                <a:gd name="T7" fmla="*/ 93 h 1222"/>
                <a:gd name="T8" fmla="*/ 135 w 1217"/>
                <a:gd name="T9" fmla="*/ 10 h 1222"/>
                <a:gd name="T10" fmla="*/ 92 w 1217"/>
                <a:gd name="T11" fmla="*/ 93 h 1222"/>
                <a:gd name="T12" fmla="*/ 92 w 1217"/>
                <a:gd name="T13" fmla="*/ 0 h 12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22">
                  <a:moveTo>
                    <a:pt x="601" y="0"/>
                  </a:moveTo>
                  <a:cubicBezTo>
                    <a:pt x="262" y="0"/>
                    <a:pt x="0" y="263"/>
                    <a:pt x="0" y="604"/>
                  </a:cubicBezTo>
                  <a:cubicBezTo>
                    <a:pt x="0" y="944"/>
                    <a:pt x="262" y="1222"/>
                    <a:pt x="601" y="1222"/>
                  </a:cubicBezTo>
                  <a:cubicBezTo>
                    <a:pt x="940" y="1222"/>
                    <a:pt x="1217" y="944"/>
                    <a:pt x="1217" y="604"/>
                  </a:cubicBezTo>
                  <a:cubicBezTo>
                    <a:pt x="1202" y="372"/>
                    <a:pt x="1078" y="170"/>
                    <a:pt x="878" y="62"/>
                  </a:cubicBezTo>
                  <a:lnTo>
                    <a:pt x="601" y="604"/>
                  </a:lnTo>
                  <a:lnTo>
                    <a:pt x="601" y="0"/>
                  </a:lnTo>
                  <a:close/>
                </a:path>
              </a:pathLst>
            </a:custGeom>
            <a:solidFill>
              <a:srgbClr val="FFFFFF"/>
            </a:solidFill>
            <a:ln w="0">
              <a:solidFill>
                <a:srgbClr val="000000"/>
              </a:solidFill>
              <a:prstDash val="solid"/>
              <a:round/>
              <a:headEnd/>
              <a:tailEnd/>
            </a:ln>
          </p:spPr>
          <p:txBody>
            <a:bodyPr/>
            <a:lstStyle/>
            <a:p>
              <a:endParaRPr lang="en-GB"/>
            </a:p>
          </p:txBody>
        </p:sp>
        <p:sp>
          <p:nvSpPr>
            <p:cNvPr id="6941" name="Freeform 5903">
              <a:extLst>
                <a:ext uri="{FF2B5EF4-FFF2-40B4-BE49-F238E27FC236}">
                  <a16:creationId xmlns:a16="http://schemas.microsoft.com/office/drawing/2014/main" id="{8495AD46-58BA-4D2F-9A72-E815B80E8BBA}"/>
                </a:ext>
              </a:extLst>
            </p:cNvPr>
            <p:cNvSpPr>
              <a:spLocks/>
            </p:cNvSpPr>
            <p:nvPr/>
          </p:nvSpPr>
          <p:spPr bwMode="auto">
            <a:xfrm>
              <a:off x="1297" y="1558"/>
              <a:ext cx="187" cy="188"/>
            </a:xfrm>
            <a:custGeom>
              <a:avLst/>
              <a:gdLst>
                <a:gd name="T0" fmla="*/ 92 w 1217"/>
                <a:gd name="T1" fmla="*/ 0 h 1222"/>
                <a:gd name="T2" fmla="*/ 0 w 1217"/>
                <a:gd name="T3" fmla="*/ 93 h 1222"/>
                <a:gd name="T4" fmla="*/ 92 w 1217"/>
                <a:gd name="T5" fmla="*/ 188 h 1222"/>
                <a:gd name="T6" fmla="*/ 187 w 1217"/>
                <a:gd name="T7" fmla="*/ 93 h 1222"/>
                <a:gd name="T8" fmla="*/ 135 w 1217"/>
                <a:gd name="T9" fmla="*/ 10 h 1222"/>
                <a:gd name="T10" fmla="*/ 92 w 1217"/>
                <a:gd name="T11" fmla="*/ 93 h 1222"/>
                <a:gd name="T12" fmla="*/ 92 w 1217"/>
                <a:gd name="T13" fmla="*/ 0 h 12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22">
                  <a:moveTo>
                    <a:pt x="601" y="0"/>
                  </a:moveTo>
                  <a:cubicBezTo>
                    <a:pt x="262" y="0"/>
                    <a:pt x="0" y="263"/>
                    <a:pt x="0" y="604"/>
                  </a:cubicBezTo>
                  <a:cubicBezTo>
                    <a:pt x="0" y="944"/>
                    <a:pt x="262" y="1222"/>
                    <a:pt x="601" y="1222"/>
                  </a:cubicBezTo>
                  <a:cubicBezTo>
                    <a:pt x="940" y="1222"/>
                    <a:pt x="1217" y="944"/>
                    <a:pt x="1217" y="604"/>
                  </a:cubicBezTo>
                  <a:cubicBezTo>
                    <a:pt x="1202" y="372"/>
                    <a:pt x="1078" y="170"/>
                    <a:pt x="878" y="62"/>
                  </a:cubicBezTo>
                  <a:lnTo>
                    <a:pt x="601" y="604"/>
                  </a:lnTo>
                  <a:lnTo>
                    <a:pt x="601"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6062" name="Line 5905">
            <a:extLst>
              <a:ext uri="{FF2B5EF4-FFF2-40B4-BE49-F238E27FC236}">
                <a16:creationId xmlns:a16="http://schemas.microsoft.com/office/drawing/2014/main" id="{B1873447-195F-4B0B-B037-5A88924314BE}"/>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63" name="Line 5906">
            <a:extLst>
              <a:ext uri="{FF2B5EF4-FFF2-40B4-BE49-F238E27FC236}">
                <a16:creationId xmlns:a16="http://schemas.microsoft.com/office/drawing/2014/main" id="{C662FB63-EDC1-487B-A492-01C2ED9FEDA1}"/>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64" name="Line 5907">
            <a:extLst>
              <a:ext uri="{FF2B5EF4-FFF2-40B4-BE49-F238E27FC236}">
                <a16:creationId xmlns:a16="http://schemas.microsoft.com/office/drawing/2014/main" id="{760B41B0-38CE-4904-81DE-03FBC4D5447A}"/>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65" name="Line 5908">
            <a:extLst>
              <a:ext uri="{FF2B5EF4-FFF2-40B4-BE49-F238E27FC236}">
                <a16:creationId xmlns:a16="http://schemas.microsoft.com/office/drawing/2014/main" id="{FB2F4A5E-893D-4DAD-84B4-AA0CF0DA0212}"/>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66" name="Line 5909">
            <a:extLst>
              <a:ext uri="{FF2B5EF4-FFF2-40B4-BE49-F238E27FC236}">
                <a16:creationId xmlns:a16="http://schemas.microsoft.com/office/drawing/2014/main" id="{5DB651B5-7B35-4498-AF96-55802F3C3589}"/>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67" name="Line 5910">
            <a:extLst>
              <a:ext uri="{FF2B5EF4-FFF2-40B4-BE49-F238E27FC236}">
                <a16:creationId xmlns:a16="http://schemas.microsoft.com/office/drawing/2014/main" id="{3FC89E92-CFD5-4273-8BF4-047C9ED8B4A2}"/>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68" name="Line 5911">
            <a:extLst>
              <a:ext uri="{FF2B5EF4-FFF2-40B4-BE49-F238E27FC236}">
                <a16:creationId xmlns:a16="http://schemas.microsoft.com/office/drawing/2014/main" id="{4B300295-860E-46A9-B0F7-525E55C1F720}"/>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69" name="Line 5912">
            <a:extLst>
              <a:ext uri="{FF2B5EF4-FFF2-40B4-BE49-F238E27FC236}">
                <a16:creationId xmlns:a16="http://schemas.microsoft.com/office/drawing/2014/main" id="{59743180-D348-4EA4-A868-FA758A1D4D57}"/>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70" name="Line 5913">
            <a:extLst>
              <a:ext uri="{FF2B5EF4-FFF2-40B4-BE49-F238E27FC236}">
                <a16:creationId xmlns:a16="http://schemas.microsoft.com/office/drawing/2014/main" id="{861D2F90-B475-4B77-8107-FD59995C0BD8}"/>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71" name="Line 5914">
            <a:extLst>
              <a:ext uri="{FF2B5EF4-FFF2-40B4-BE49-F238E27FC236}">
                <a16:creationId xmlns:a16="http://schemas.microsoft.com/office/drawing/2014/main" id="{991688CF-FF82-4C8D-B8C2-C00B1731004C}"/>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72" name="Line 5915">
            <a:extLst>
              <a:ext uri="{FF2B5EF4-FFF2-40B4-BE49-F238E27FC236}">
                <a16:creationId xmlns:a16="http://schemas.microsoft.com/office/drawing/2014/main" id="{C0133D7E-B257-4267-8BD1-084EEE577D11}"/>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73" name="Line 5916">
            <a:extLst>
              <a:ext uri="{FF2B5EF4-FFF2-40B4-BE49-F238E27FC236}">
                <a16:creationId xmlns:a16="http://schemas.microsoft.com/office/drawing/2014/main" id="{06346188-E204-42ED-A85B-9FD2F00516C6}"/>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74" name="Line 5917">
            <a:extLst>
              <a:ext uri="{FF2B5EF4-FFF2-40B4-BE49-F238E27FC236}">
                <a16:creationId xmlns:a16="http://schemas.microsoft.com/office/drawing/2014/main" id="{CC0425CA-03A8-431F-B5F0-C618F4C2F890}"/>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75" name="Line 5918">
            <a:extLst>
              <a:ext uri="{FF2B5EF4-FFF2-40B4-BE49-F238E27FC236}">
                <a16:creationId xmlns:a16="http://schemas.microsoft.com/office/drawing/2014/main" id="{19EBCA67-4F76-4CC4-BBD0-5FA85A2CE9C1}"/>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76" name="Line 5919">
            <a:extLst>
              <a:ext uri="{FF2B5EF4-FFF2-40B4-BE49-F238E27FC236}">
                <a16:creationId xmlns:a16="http://schemas.microsoft.com/office/drawing/2014/main" id="{A0B63FDB-8FED-4C47-A7F9-7A670EA36EE9}"/>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77" name="Line 5920">
            <a:extLst>
              <a:ext uri="{FF2B5EF4-FFF2-40B4-BE49-F238E27FC236}">
                <a16:creationId xmlns:a16="http://schemas.microsoft.com/office/drawing/2014/main" id="{4746EE95-A795-4ACE-B02C-AB40CEF48C02}"/>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78" name="Line 5921">
            <a:extLst>
              <a:ext uri="{FF2B5EF4-FFF2-40B4-BE49-F238E27FC236}">
                <a16:creationId xmlns:a16="http://schemas.microsoft.com/office/drawing/2014/main" id="{B68FA018-E768-4773-BCF2-79F382C13397}"/>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79" name="Line 5922">
            <a:extLst>
              <a:ext uri="{FF2B5EF4-FFF2-40B4-BE49-F238E27FC236}">
                <a16:creationId xmlns:a16="http://schemas.microsoft.com/office/drawing/2014/main" id="{9992C08D-8FA7-4289-A3CD-5F11A9349D30}"/>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80" name="Line 5923">
            <a:extLst>
              <a:ext uri="{FF2B5EF4-FFF2-40B4-BE49-F238E27FC236}">
                <a16:creationId xmlns:a16="http://schemas.microsoft.com/office/drawing/2014/main" id="{8F70669D-CECF-4556-8859-CF64AF6203E9}"/>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81" name="Line 5924">
            <a:extLst>
              <a:ext uri="{FF2B5EF4-FFF2-40B4-BE49-F238E27FC236}">
                <a16:creationId xmlns:a16="http://schemas.microsoft.com/office/drawing/2014/main" id="{5A9D5F0E-ED89-4E80-8562-D053C7A9C256}"/>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82" name="Line 5925">
            <a:extLst>
              <a:ext uri="{FF2B5EF4-FFF2-40B4-BE49-F238E27FC236}">
                <a16:creationId xmlns:a16="http://schemas.microsoft.com/office/drawing/2014/main" id="{AF9E7280-F462-49B2-9FF9-A3ACA6E04C6E}"/>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83" name="Line 5926">
            <a:extLst>
              <a:ext uri="{FF2B5EF4-FFF2-40B4-BE49-F238E27FC236}">
                <a16:creationId xmlns:a16="http://schemas.microsoft.com/office/drawing/2014/main" id="{2B06871F-4612-4578-B113-4AEF6FE5856F}"/>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84" name="Line 5927">
            <a:extLst>
              <a:ext uri="{FF2B5EF4-FFF2-40B4-BE49-F238E27FC236}">
                <a16:creationId xmlns:a16="http://schemas.microsoft.com/office/drawing/2014/main" id="{62723D0F-1D41-4120-8A75-D68A50BF764E}"/>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85" name="Line 5928">
            <a:extLst>
              <a:ext uri="{FF2B5EF4-FFF2-40B4-BE49-F238E27FC236}">
                <a16:creationId xmlns:a16="http://schemas.microsoft.com/office/drawing/2014/main" id="{885BD12F-FA14-4EA0-82D9-CC73885F0DBB}"/>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86" name="Line 5929">
            <a:extLst>
              <a:ext uri="{FF2B5EF4-FFF2-40B4-BE49-F238E27FC236}">
                <a16:creationId xmlns:a16="http://schemas.microsoft.com/office/drawing/2014/main" id="{C88D663F-04FA-4B25-AFE4-D071A143ABED}"/>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87" name="Line 5930">
            <a:extLst>
              <a:ext uri="{FF2B5EF4-FFF2-40B4-BE49-F238E27FC236}">
                <a16:creationId xmlns:a16="http://schemas.microsoft.com/office/drawing/2014/main" id="{4207878F-63E2-44FB-BF3D-84F1F414EBC9}"/>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88" name="Line 5931">
            <a:extLst>
              <a:ext uri="{FF2B5EF4-FFF2-40B4-BE49-F238E27FC236}">
                <a16:creationId xmlns:a16="http://schemas.microsoft.com/office/drawing/2014/main" id="{EFBB1160-B0CC-4FA7-8E2B-10486ACF52B1}"/>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89" name="Line 5932">
            <a:extLst>
              <a:ext uri="{FF2B5EF4-FFF2-40B4-BE49-F238E27FC236}">
                <a16:creationId xmlns:a16="http://schemas.microsoft.com/office/drawing/2014/main" id="{3CADF815-91EF-4B79-99A8-5ABC35769EFC}"/>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90" name="Line 5933">
            <a:extLst>
              <a:ext uri="{FF2B5EF4-FFF2-40B4-BE49-F238E27FC236}">
                <a16:creationId xmlns:a16="http://schemas.microsoft.com/office/drawing/2014/main" id="{0B699417-4683-44D5-97FE-234EAF7A2B4C}"/>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91" name="Line 5934">
            <a:extLst>
              <a:ext uri="{FF2B5EF4-FFF2-40B4-BE49-F238E27FC236}">
                <a16:creationId xmlns:a16="http://schemas.microsoft.com/office/drawing/2014/main" id="{75CEF5B8-F1C4-4A85-BD99-F8D68225A87B}"/>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92" name="Line 5935">
            <a:extLst>
              <a:ext uri="{FF2B5EF4-FFF2-40B4-BE49-F238E27FC236}">
                <a16:creationId xmlns:a16="http://schemas.microsoft.com/office/drawing/2014/main" id="{42E4316D-0C56-47B1-AB25-5617BF4EFC17}"/>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93" name="Line 5936">
            <a:extLst>
              <a:ext uri="{FF2B5EF4-FFF2-40B4-BE49-F238E27FC236}">
                <a16:creationId xmlns:a16="http://schemas.microsoft.com/office/drawing/2014/main" id="{D7A02102-6BB5-428D-95D7-769279573F52}"/>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94" name="Line 5937">
            <a:extLst>
              <a:ext uri="{FF2B5EF4-FFF2-40B4-BE49-F238E27FC236}">
                <a16:creationId xmlns:a16="http://schemas.microsoft.com/office/drawing/2014/main" id="{4B3F9D1A-0725-4153-99B0-E27F664FED6B}"/>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95" name="Line 5938">
            <a:extLst>
              <a:ext uri="{FF2B5EF4-FFF2-40B4-BE49-F238E27FC236}">
                <a16:creationId xmlns:a16="http://schemas.microsoft.com/office/drawing/2014/main" id="{9E336859-1965-4282-A3F0-FE8424629F2C}"/>
              </a:ext>
            </a:extLst>
          </p:cNvPr>
          <p:cNvSpPr>
            <a:spLocks noChangeShapeType="1"/>
          </p:cNvSpPr>
          <p:nvPr/>
        </p:nvSpPr>
        <p:spPr bwMode="auto">
          <a:xfrm flipV="1">
            <a:off x="220503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96" name="Rectangle 5939">
            <a:extLst>
              <a:ext uri="{FF2B5EF4-FFF2-40B4-BE49-F238E27FC236}">
                <a16:creationId xmlns:a16="http://schemas.microsoft.com/office/drawing/2014/main" id="{444876BD-77D5-4105-A33E-2F0389F6DFB8}"/>
              </a:ext>
            </a:extLst>
          </p:cNvPr>
          <p:cNvSpPr>
            <a:spLocks noChangeArrowheads="1"/>
          </p:cNvSpPr>
          <p:nvPr/>
        </p:nvSpPr>
        <p:spPr bwMode="auto">
          <a:xfrm>
            <a:off x="1900238" y="2151063"/>
            <a:ext cx="615950" cy="414337"/>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6097" name="Group 5942">
            <a:extLst>
              <a:ext uri="{FF2B5EF4-FFF2-40B4-BE49-F238E27FC236}">
                <a16:creationId xmlns:a16="http://schemas.microsoft.com/office/drawing/2014/main" id="{5ABCCA76-7F9D-4847-B822-604ED4C81FB2}"/>
              </a:ext>
            </a:extLst>
          </p:cNvPr>
          <p:cNvGrpSpPr>
            <a:grpSpLocks/>
          </p:cNvGrpSpPr>
          <p:nvPr/>
        </p:nvGrpSpPr>
        <p:grpSpPr bwMode="auto">
          <a:xfrm>
            <a:off x="2552700" y="2151063"/>
            <a:ext cx="615950" cy="414337"/>
            <a:chOff x="1608" y="1523"/>
            <a:chExt cx="388" cy="261"/>
          </a:xfrm>
        </p:grpSpPr>
        <p:sp>
          <p:nvSpPr>
            <p:cNvPr id="6938" name="Rectangle 5940">
              <a:extLst>
                <a:ext uri="{FF2B5EF4-FFF2-40B4-BE49-F238E27FC236}">
                  <a16:creationId xmlns:a16="http://schemas.microsoft.com/office/drawing/2014/main" id="{266197FB-1D51-4CC1-B16B-A96C2B1A6D2B}"/>
                </a:ext>
              </a:extLst>
            </p:cNvPr>
            <p:cNvSpPr>
              <a:spLocks noChangeArrowheads="1"/>
            </p:cNvSpPr>
            <p:nvPr/>
          </p:nvSpPr>
          <p:spPr bwMode="auto">
            <a:xfrm>
              <a:off x="1608" y="1523"/>
              <a:ext cx="388"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6939" name="Rectangle 5941">
              <a:extLst>
                <a:ext uri="{FF2B5EF4-FFF2-40B4-BE49-F238E27FC236}">
                  <a16:creationId xmlns:a16="http://schemas.microsoft.com/office/drawing/2014/main" id="{571DA9C9-9564-40F0-8C0C-E91ADD68E09F}"/>
                </a:ext>
              </a:extLst>
            </p:cNvPr>
            <p:cNvSpPr>
              <a:spLocks noChangeArrowheads="1"/>
            </p:cNvSpPr>
            <p:nvPr/>
          </p:nvSpPr>
          <p:spPr bwMode="auto">
            <a:xfrm>
              <a:off x="1608" y="1523"/>
              <a:ext cx="388"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6098" name="Group 5945">
            <a:extLst>
              <a:ext uri="{FF2B5EF4-FFF2-40B4-BE49-F238E27FC236}">
                <a16:creationId xmlns:a16="http://schemas.microsoft.com/office/drawing/2014/main" id="{F9CB1D35-5B02-461C-9DDE-B8622DA0760F}"/>
              </a:ext>
            </a:extLst>
          </p:cNvPr>
          <p:cNvGrpSpPr>
            <a:grpSpLocks/>
          </p:cNvGrpSpPr>
          <p:nvPr/>
        </p:nvGrpSpPr>
        <p:grpSpPr bwMode="auto">
          <a:xfrm>
            <a:off x="2859088" y="2203450"/>
            <a:ext cx="33337" cy="150813"/>
            <a:chOff x="1801" y="1556"/>
            <a:chExt cx="21" cy="95"/>
          </a:xfrm>
        </p:grpSpPr>
        <p:sp>
          <p:nvSpPr>
            <p:cNvPr id="6936" name="Freeform 5943">
              <a:extLst>
                <a:ext uri="{FF2B5EF4-FFF2-40B4-BE49-F238E27FC236}">
                  <a16:creationId xmlns:a16="http://schemas.microsoft.com/office/drawing/2014/main" id="{DFD3BF6F-5BAB-4C36-AAE7-8A3A94F4CBB9}"/>
                </a:ext>
              </a:extLst>
            </p:cNvPr>
            <p:cNvSpPr>
              <a:spLocks/>
            </p:cNvSpPr>
            <p:nvPr/>
          </p:nvSpPr>
          <p:spPr bwMode="auto">
            <a:xfrm>
              <a:off x="1801" y="1556"/>
              <a:ext cx="21" cy="95"/>
            </a:xfrm>
            <a:custGeom>
              <a:avLst/>
              <a:gdLst>
                <a:gd name="T0" fmla="*/ 21 w 139"/>
                <a:gd name="T1" fmla="*/ 2 h 617"/>
                <a:gd name="T2" fmla="*/ 0 w 139"/>
                <a:gd name="T3" fmla="*/ 2 h 617"/>
                <a:gd name="T4" fmla="*/ 0 w 139"/>
                <a:gd name="T5" fmla="*/ 2 h 617"/>
                <a:gd name="T6" fmla="*/ 0 w 139"/>
                <a:gd name="T7" fmla="*/ 95 h 617"/>
                <a:gd name="T8" fmla="*/ 21 w 139"/>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617">
                  <a:moveTo>
                    <a:pt x="139" y="16"/>
                  </a:moveTo>
                  <a:cubicBezTo>
                    <a:pt x="93" y="16"/>
                    <a:pt x="47" y="16"/>
                    <a:pt x="0" y="16"/>
                  </a:cubicBezTo>
                  <a:cubicBezTo>
                    <a:pt x="0" y="0"/>
                    <a:pt x="0" y="16"/>
                    <a:pt x="0" y="16"/>
                  </a:cubicBezTo>
                  <a:lnTo>
                    <a:pt x="0" y="617"/>
                  </a:lnTo>
                  <a:lnTo>
                    <a:pt x="139" y="16"/>
                  </a:lnTo>
                  <a:close/>
                </a:path>
              </a:pathLst>
            </a:custGeom>
            <a:solidFill>
              <a:srgbClr val="808080"/>
            </a:solidFill>
            <a:ln w="0">
              <a:solidFill>
                <a:srgbClr val="000000"/>
              </a:solidFill>
              <a:prstDash val="solid"/>
              <a:round/>
              <a:headEnd/>
              <a:tailEnd/>
            </a:ln>
          </p:spPr>
          <p:txBody>
            <a:bodyPr/>
            <a:lstStyle/>
            <a:p>
              <a:endParaRPr lang="en-GB"/>
            </a:p>
          </p:txBody>
        </p:sp>
        <p:sp>
          <p:nvSpPr>
            <p:cNvPr id="6937" name="Freeform 5944">
              <a:extLst>
                <a:ext uri="{FF2B5EF4-FFF2-40B4-BE49-F238E27FC236}">
                  <a16:creationId xmlns:a16="http://schemas.microsoft.com/office/drawing/2014/main" id="{93F66CF7-5B15-4813-B8AE-ABF47F4888D8}"/>
                </a:ext>
              </a:extLst>
            </p:cNvPr>
            <p:cNvSpPr>
              <a:spLocks/>
            </p:cNvSpPr>
            <p:nvPr/>
          </p:nvSpPr>
          <p:spPr bwMode="auto">
            <a:xfrm>
              <a:off x="1801" y="1556"/>
              <a:ext cx="21" cy="95"/>
            </a:xfrm>
            <a:custGeom>
              <a:avLst/>
              <a:gdLst>
                <a:gd name="T0" fmla="*/ 21 w 139"/>
                <a:gd name="T1" fmla="*/ 2 h 617"/>
                <a:gd name="T2" fmla="*/ 0 w 139"/>
                <a:gd name="T3" fmla="*/ 2 h 617"/>
                <a:gd name="T4" fmla="*/ 0 w 139"/>
                <a:gd name="T5" fmla="*/ 2 h 617"/>
                <a:gd name="T6" fmla="*/ 0 w 139"/>
                <a:gd name="T7" fmla="*/ 95 h 617"/>
                <a:gd name="T8" fmla="*/ 21 w 139"/>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617">
                  <a:moveTo>
                    <a:pt x="139" y="16"/>
                  </a:moveTo>
                  <a:cubicBezTo>
                    <a:pt x="93" y="16"/>
                    <a:pt x="47" y="16"/>
                    <a:pt x="0" y="16"/>
                  </a:cubicBezTo>
                  <a:cubicBezTo>
                    <a:pt x="0" y="0"/>
                    <a:pt x="0" y="16"/>
                    <a:pt x="0" y="16"/>
                  </a:cubicBezTo>
                  <a:lnTo>
                    <a:pt x="0" y="617"/>
                  </a:lnTo>
                  <a:lnTo>
                    <a:pt x="139" y="16"/>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099" name="Group 5948">
            <a:extLst>
              <a:ext uri="{FF2B5EF4-FFF2-40B4-BE49-F238E27FC236}">
                <a16:creationId xmlns:a16="http://schemas.microsoft.com/office/drawing/2014/main" id="{38347844-F2AD-4614-9622-A5F5E7BC7A9B}"/>
              </a:ext>
            </a:extLst>
          </p:cNvPr>
          <p:cNvGrpSpPr>
            <a:grpSpLocks/>
          </p:cNvGrpSpPr>
          <p:nvPr/>
        </p:nvGrpSpPr>
        <p:grpSpPr bwMode="auto">
          <a:xfrm>
            <a:off x="2859088" y="2206625"/>
            <a:ext cx="112712" cy="147638"/>
            <a:chOff x="1801" y="1558"/>
            <a:chExt cx="71" cy="93"/>
          </a:xfrm>
        </p:grpSpPr>
        <p:sp>
          <p:nvSpPr>
            <p:cNvPr id="6934" name="Freeform 5946">
              <a:extLst>
                <a:ext uri="{FF2B5EF4-FFF2-40B4-BE49-F238E27FC236}">
                  <a16:creationId xmlns:a16="http://schemas.microsoft.com/office/drawing/2014/main" id="{5FD2410A-2E8B-44A5-AD91-BA34B6CD81E9}"/>
                </a:ext>
              </a:extLst>
            </p:cNvPr>
            <p:cNvSpPr>
              <a:spLocks/>
            </p:cNvSpPr>
            <p:nvPr/>
          </p:nvSpPr>
          <p:spPr bwMode="auto">
            <a:xfrm>
              <a:off x="1801" y="1558"/>
              <a:ext cx="71" cy="93"/>
            </a:xfrm>
            <a:custGeom>
              <a:avLst/>
              <a:gdLst>
                <a:gd name="T0" fmla="*/ 71 w 462"/>
                <a:gd name="T1" fmla="*/ 31 h 606"/>
                <a:gd name="T2" fmla="*/ 21 w 462"/>
                <a:gd name="T3" fmla="*/ 0 h 606"/>
                <a:gd name="T4" fmla="*/ 0 w 462"/>
                <a:gd name="T5" fmla="*/ 93 h 606"/>
                <a:gd name="T6" fmla="*/ 71 w 462"/>
                <a:gd name="T7" fmla="*/ 31 h 6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2" h="606">
                  <a:moveTo>
                    <a:pt x="462" y="202"/>
                  </a:moveTo>
                  <a:cubicBezTo>
                    <a:pt x="369" y="109"/>
                    <a:pt x="262" y="31"/>
                    <a:pt x="139" y="0"/>
                  </a:cubicBezTo>
                  <a:lnTo>
                    <a:pt x="0" y="606"/>
                  </a:lnTo>
                  <a:lnTo>
                    <a:pt x="462" y="202"/>
                  </a:lnTo>
                  <a:close/>
                </a:path>
              </a:pathLst>
            </a:custGeom>
            <a:solidFill>
              <a:srgbClr val="C0C0C0"/>
            </a:solidFill>
            <a:ln w="0">
              <a:solidFill>
                <a:srgbClr val="000000"/>
              </a:solidFill>
              <a:prstDash val="solid"/>
              <a:round/>
              <a:headEnd/>
              <a:tailEnd/>
            </a:ln>
          </p:spPr>
          <p:txBody>
            <a:bodyPr/>
            <a:lstStyle/>
            <a:p>
              <a:endParaRPr lang="en-GB"/>
            </a:p>
          </p:txBody>
        </p:sp>
        <p:sp>
          <p:nvSpPr>
            <p:cNvPr id="6935" name="Freeform 5947">
              <a:extLst>
                <a:ext uri="{FF2B5EF4-FFF2-40B4-BE49-F238E27FC236}">
                  <a16:creationId xmlns:a16="http://schemas.microsoft.com/office/drawing/2014/main" id="{52C75A0F-CD92-4E54-A572-C2983646B724}"/>
                </a:ext>
              </a:extLst>
            </p:cNvPr>
            <p:cNvSpPr>
              <a:spLocks/>
            </p:cNvSpPr>
            <p:nvPr/>
          </p:nvSpPr>
          <p:spPr bwMode="auto">
            <a:xfrm>
              <a:off x="1801" y="1558"/>
              <a:ext cx="71" cy="93"/>
            </a:xfrm>
            <a:custGeom>
              <a:avLst/>
              <a:gdLst>
                <a:gd name="T0" fmla="*/ 71 w 462"/>
                <a:gd name="T1" fmla="*/ 31 h 606"/>
                <a:gd name="T2" fmla="*/ 21 w 462"/>
                <a:gd name="T3" fmla="*/ 0 h 606"/>
                <a:gd name="T4" fmla="*/ 0 w 462"/>
                <a:gd name="T5" fmla="*/ 93 h 606"/>
                <a:gd name="T6" fmla="*/ 71 w 462"/>
                <a:gd name="T7" fmla="*/ 31 h 6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2" h="606">
                  <a:moveTo>
                    <a:pt x="462" y="202"/>
                  </a:moveTo>
                  <a:cubicBezTo>
                    <a:pt x="369" y="109"/>
                    <a:pt x="262" y="31"/>
                    <a:pt x="139" y="0"/>
                  </a:cubicBezTo>
                  <a:lnTo>
                    <a:pt x="0" y="606"/>
                  </a:lnTo>
                  <a:lnTo>
                    <a:pt x="462" y="202"/>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100" name="Group 5951">
            <a:extLst>
              <a:ext uri="{FF2B5EF4-FFF2-40B4-BE49-F238E27FC236}">
                <a16:creationId xmlns:a16="http://schemas.microsoft.com/office/drawing/2014/main" id="{C1293453-6E84-41D8-8C70-12DF82EAE34F}"/>
              </a:ext>
            </a:extLst>
          </p:cNvPr>
          <p:cNvGrpSpPr>
            <a:grpSpLocks/>
          </p:cNvGrpSpPr>
          <p:nvPr/>
        </p:nvGrpSpPr>
        <p:grpSpPr bwMode="auto">
          <a:xfrm>
            <a:off x="2859088" y="2255838"/>
            <a:ext cx="136525" cy="98425"/>
            <a:chOff x="1801" y="1589"/>
            <a:chExt cx="86" cy="62"/>
          </a:xfrm>
        </p:grpSpPr>
        <p:sp>
          <p:nvSpPr>
            <p:cNvPr id="6932" name="Freeform 5949">
              <a:extLst>
                <a:ext uri="{FF2B5EF4-FFF2-40B4-BE49-F238E27FC236}">
                  <a16:creationId xmlns:a16="http://schemas.microsoft.com/office/drawing/2014/main" id="{1A9F9A35-A469-4031-B9DB-D52B3F974978}"/>
                </a:ext>
              </a:extLst>
            </p:cNvPr>
            <p:cNvSpPr>
              <a:spLocks/>
            </p:cNvSpPr>
            <p:nvPr/>
          </p:nvSpPr>
          <p:spPr bwMode="auto">
            <a:xfrm>
              <a:off x="1801" y="1589"/>
              <a:ext cx="86" cy="62"/>
            </a:xfrm>
            <a:custGeom>
              <a:avLst/>
              <a:gdLst>
                <a:gd name="T0" fmla="*/ 86 w 556"/>
                <a:gd name="T1" fmla="*/ 22 h 406"/>
                <a:gd name="T2" fmla="*/ 72 w 556"/>
                <a:gd name="T3" fmla="*/ 0 h 406"/>
                <a:gd name="T4" fmla="*/ 0 w 556"/>
                <a:gd name="T5" fmla="*/ 62 h 406"/>
                <a:gd name="T6" fmla="*/ 86 w 556"/>
                <a:gd name="T7" fmla="*/ 22 h 4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56" h="406">
                  <a:moveTo>
                    <a:pt x="556" y="141"/>
                  </a:moveTo>
                  <a:cubicBezTo>
                    <a:pt x="525" y="94"/>
                    <a:pt x="494" y="47"/>
                    <a:pt x="463" y="0"/>
                  </a:cubicBezTo>
                  <a:lnTo>
                    <a:pt x="0" y="406"/>
                  </a:lnTo>
                  <a:lnTo>
                    <a:pt x="556" y="141"/>
                  </a:lnTo>
                  <a:close/>
                </a:path>
              </a:pathLst>
            </a:custGeom>
            <a:solidFill>
              <a:srgbClr val="000000"/>
            </a:solidFill>
            <a:ln w="0">
              <a:solidFill>
                <a:srgbClr val="000000"/>
              </a:solidFill>
              <a:prstDash val="solid"/>
              <a:round/>
              <a:headEnd/>
              <a:tailEnd/>
            </a:ln>
          </p:spPr>
          <p:txBody>
            <a:bodyPr/>
            <a:lstStyle/>
            <a:p>
              <a:endParaRPr lang="en-GB"/>
            </a:p>
          </p:txBody>
        </p:sp>
        <p:sp>
          <p:nvSpPr>
            <p:cNvPr id="6933" name="Freeform 5950">
              <a:extLst>
                <a:ext uri="{FF2B5EF4-FFF2-40B4-BE49-F238E27FC236}">
                  <a16:creationId xmlns:a16="http://schemas.microsoft.com/office/drawing/2014/main" id="{6BD2CB48-3DA1-4593-8D1D-8BA92E4A5BE3}"/>
                </a:ext>
              </a:extLst>
            </p:cNvPr>
            <p:cNvSpPr>
              <a:spLocks/>
            </p:cNvSpPr>
            <p:nvPr/>
          </p:nvSpPr>
          <p:spPr bwMode="auto">
            <a:xfrm>
              <a:off x="1801" y="1589"/>
              <a:ext cx="86" cy="62"/>
            </a:xfrm>
            <a:custGeom>
              <a:avLst/>
              <a:gdLst>
                <a:gd name="T0" fmla="*/ 86 w 556"/>
                <a:gd name="T1" fmla="*/ 22 h 406"/>
                <a:gd name="T2" fmla="*/ 72 w 556"/>
                <a:gd name="T3" fmla="*/ 0 h 406"/>
                <a:gd name="T4" fmla="*/ 0 w 556"/>
                <a:gd name="T5" fmla="*/ 62 h 406"/>
                <a:gd name="T6" fmla="*/ 86 w 556"/>
                <a:gd name="T7" fmla="*/ 22 h 4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56" h="406">
                  <a:moveTo>
                    <a:pt x="556" y="141"/>
                  </a:moveTo>
                  <a:cubicBezTo>
                    <a:pt x="525" y="94"/>
                    <a:pt x="494" y="47"/>
                    <a:pt x="463" y="0"/>
                  </a:cubicBezTo>
                  <a:lnTo>
                    <a:pt x="0" y="406"/>
                  </a:lnTo>
                  <a:lnTo>
                    <a:pt x="556" y="141"/>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101" name="Group 5954">
            <a:extLst>
              <a:ext uri="{FF2B5EF4-FFF2-40B4-BE49-F238E27FC236}">
                <a16:creationId xmlns:a16="http://schemas.microsoft.com/office/drawing/2014/main" id="{C968F87B-E408-4460-A5B2-D0DAB325A579}"/>
              </a:ext>
            </a:extLst>
          </p:cNvPr>
          <p:cNvGrpSpPr>
            <a:grpSpLocks/>
          </p:cNvGrpSpPr>
          <p:nvPr/>
        </p:nvGrpSpPr>
        <p:grpSpPr bwMode="auto">
          <a:xfrm>
            <a:off x="2713038" y="2206625"/>
            <a:ext cx="296862" cy="298450"/>
            <a:chOff x="1709" y="1558"/>
            <a:chExt cx="187" cy="188"/>
          </a:xfrm>
        </p:grpSpPr>
        <p:sp>
          <p:nvSpPr>
            <p:cNvPr id="6930" name="Freeform 5952">
              <a:extLst>
                <a:ext uri="{FF2B5EF4-FFF2-40B4-BE49-F238E27FC236}">
                  <a16:creationId xmlns:a16="http://schemas.microsoft.com/office/drawing/2014/main" id="{4877AADC-9F2A-4D9F-8E4E-971F04D97F1A}"/>
                </a:ext>
              </a:extLst>
            </p:cNvPr>
            <p:cNvSpPr>
              <a:spLocks/>
            </p:cNvSpPr>
            <p:nvPr/>
          </p:nvSpPr>
          <p:spPr bwMode="auto">
            <a:xfrm>
              <a:off x="1709" y="1558"/>
              <a:ext cx="187" cy="188"/>
            </a:xfrm>
            <a:custGeom>
              <a:avLst/>
              <a:gdLst>
                <a:gd name="T0" fmla="*/ 92 w 1217"/>
                <a:gd name="T1" fmla="*/ 0 h 1222"/>
                <a:gd name="T2" fmla="*/ 0 w 1217"/>
                <a:gd name="T3" fmla="*/ 93 h 1222"/>
                <a:gd name="T4" fmla="*/ 92 w 1217"/>
                <a:gd name="T5" fmla="*/ 188 h 1222"/>
                <a:gd name="T6" fmla="*/ 187 w 1217"/>
                <a:gd name="T7" fmla="*/ 93 h 1222"/>
                <a:gd name="T8" fmla="*/ 178 w 1217"/>
                <a:gd name="T9" fmla="*/ 52 h 1222"/>
                <a:gd name="T10" fmla="*/ 92 w 1217"/>
                <a:gd name="T11" fmla="*/ 93 h 1222"/>
                <a:gd name="T12" fmla="*/ 92 w 1217"/>
                <a:gd name="T13" fmla="*/ 0 h 12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22">
                  <a:moveTo>
                    <a:pt x="601" y="0"/>
                  </a:moveTo>
                  <a:cubicBezTo>
                    <a:pt x="262" y="0"/>
                    <a:pt x="0" y="263"/>
                    <a:pt x="0" y="604"/>
                  </a:cubicBezTo>
                  <a:cubicBezTo>
                    <a:pt x="0" y="944"/>
                    <a:pt x="262" y="1222"/>
                    <a:pt x="601" y="1222"/>
                  </a:cubicBezTo>
                  <a:cubicBezTo>
                    <a:pt x="940" y="1222"/>
                    <a:pt x="1217" y="944"/>
                    <a:pt x="1217" y="604"/>
                  </a:cubicBezTo>
                  <a:cubicBezTo>
                    <a:pt x="1202" y="511"/>
                    <a:pt x="1186" y="433"/>
                    <a:pt x="1156" y="341"/>
                  </a:cubicBezTo>
                  <a:lnTo>
                    <a:pt x="601" y="604"/>
                  </a:lnTo>
                  <a:lnTo>
                    <a:pt x="601" y="0"/>
                  </a:lnTo>
                  <a:close/>
                </a:path>
              </a:pathLst>
            </a:custGeom>
            <a:solidFill>
              <a:srgbClr val="FFFFFF"/>
            </a:solidFill>
            <a:ln w="0">
              <a:solidFill>
                <a:srgbClr val="000000"/>
              </a:solidFill>
              <a:prstDash val="solid"/>
              <a:round/>
              <a:headEnd/>
              <a:tailEnd/>
            </a:ln>
          </p:spPr>
          <p:txBody>
            <a:bodyPr/>
            <a:lstStyle/>
            <a:p>
              <a:endParaRPr lang="en-GB"/>
            </a:p>
          </p:txBody>
        </p:sp>
        <p:sp>
          <p:nvSpPr>
            <p:cNvPr id="6931" name="Freeform 5953">
              <a:extLst>
                <a:ext uri="{FF2B5EF4-FFF2-40B4-BE49-F238E27FC236}">
                  <a16:creationId xmlns:a16="http://schemas.microsoft.com/office/drawing/2014/main" id="{554B3D0B-0242-4115-BCBD-94D67D386697}"/>
                </a:ext>
              </a:extLst>
            </p:cNvPr>
            <p:cNvSpPr>
              <a:spLocks/>
            </p:cNvSpPr>
            <p:nvPr/>
          </p:nvSpPr>
          <p:spPr bwMode="auto">
            <a:xfrm>
              <a:off x="1709" y="1558"/>
              <a:ext cx="187" cy="188"/>
            </a:xfrm>
            <a:custGeom>
              <a:avLst/>
              <a:gdLst>
                <a:gd name="T0" fmla="*/ 92 w 1217"/>
                <a:gd name="T1" fmla="*/ 0 h 1222"/>
                <a:gd name="T2" fmla="*/ 0 w 1217"/>
                <a:gd name="T3" fmla="*/ 93 h 1222"/>
                <a:gd name="T4" fmla="*/ 92 w 1217"/>
                <a:gd name="T5" fmla="*/ 188 h 1222"/>
                <a:gd name="T6" fmla="*/ 187 w 1217"/>
                <a:gd name="T7" fmla="*/ 93 h 1222"/>
                <a:gd name="T8" fmla="*/ 178 w 1217"/>
                <a:gd name="T9" fmla="*/ 52 h 1222"/>
                <a:gd name="T10" fmla="*/ 92 w 1217"/>
                <a:gd name="T11" fmla="*/ 93 h 1222"/>
                <a:gd name="T12" fmla="*/ 92 w 1217"/>
                <a:gd name="T13" fmla="*/ 0 h 12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22">
                  <a:moveTo>
                    <a:pt x="601" y="0"/>
                  </a:moveTo>
                  <a:cubicBezTo>
                    <a:pt x="262" y="0"/>
                    <a:pt x="0" y="263"/>
                    <a:pt x="0" y="604"/>
                  </a:cubicBezTo>
                  <a:cubicBezTo>
                    <a:pt x="0" y="944"/>
                    <a:pt x="262" y="1222"/>
                    <a:pt x="601" y="1222"/>
                  </a:cubicBezTo>
                  <a:cubicBezTo>
                    <a:pt x="940" y="1222"/>
                    <a:pt x="1217" y="944"/>
                    <a:pt x="1217" y="604"/>
                  </a:cubicBezTo>
                  <a:cubicBezTo>
                    <a:pt x="1202" y="511"/>
                    <a:pt x="1186" y="433"/>
                    <a:pt x="1156" y="341"/>
                  </a:cubicBezTo>
                  <a:lnTo>
                    <a:pt x="601" y="604"/>
                  </a:lnTo>
                  <a:lnTo>
                    <a:pt x="601"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6102" name="Line 5955">
            <a:extLst>
              <a:ext uri="{FF2B5EF4-FFF2-40B4-BE49-F238E27FC236}">
                <a16:creationId xmlns:a16="http://schemas.microsoft.com/office/drawing/2014/main" id="{2D66572E-6CF5-4BB5-9CAC-2051E088915E}"/>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03" name="Line 5956">
            <a:extLst>
              <a:ext uri="{FF2B5EF4-FFF2-40B4-BE49-F238E27FC236}">
                <a16:creationId xmlns:a16="http://schemas.microsoft.com/office/drawing/2014/main" id="{EB412B3D-2E67-4A0E-BB98-E27193E6A05C}"/>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04" name="Line 5957">
            <a:extLst>
              <a:ext uri="{FF2B5EF4-FFF2-40B4-BE49-F238E27FC236}">
                <a16:creationId xmlns:a16="http://schemas.microsoft.com/office/drawing/2014/main" id="{DCB23B8E-624E-4A0C-8715-96DFCA2F8213}"/>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05" name="Line 5958">
            <a:extLst>
              <a:ext uri="{FF2B5EF4-FFF2-40B4-BE49-F238E27FC236}">
                <a16:creationId xmlns:a16="http://schemas.microsoft.com/office/drawing/2014/main" id="{3950DC74-5962-4CF8-B3E8-3F9D0CC50AFE}"/>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06" name="Line 5959">
            <a:extLst>
              <a:ext uri="{FF2B5EF4-FFF2-40B4-BE49-F238E27FC236}">
                <a16:creationId xmlns:a16="http://schemas.microsoft.com/office/drawing/2014/main" id="{42EF35BD-97A2-47C9-9655-448E662E9B3B}"/>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07" name="Line 5960">
            <a:extLst>
              <a:ext uri="{FF2B5EF4-FFF2-40B4-BE49-F238E27FC236}">
                <a16:creationId xmlns:a16="http://schemas.microsoft.com/office/drawing/2014/main" id="{6943B05B-30D6-4B0E-A45F-1CF95E7BCE7D}"/>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08" name="Line 5961">
            <a:extLst>
              <a:ext uri="{FF2B5EF4-FFF2-40B4-BE49-F238E27FC236}">
                <a16:creationId xmlns:a16="http://schemas.microsoft.com/office/drawing/2014/main" id="{F4560ACA-9E7F-4773-B419-73A8C4E5056B}"/>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09" name="Line 5962">
            <a:extLst>
              <a:ext uri="{FF2B5EF4-FFF2-40B4-BE49-F238E27FC236}">
                <a16:creationId xmlns:a16="http://schemas.microsoft.com/office/drawing/2014/main" id="{E56A1A79-9ADA-48E4-A34C-20370D39C374}"/>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10" name="Line 5963">
            <a:extLst>
              <a:ext uri="{FF2B5EF4-FFF2-40B4-BE49-F238E27FC236}">
                <a16:creationId xmlns:a16="http://schemas.microsoft.com/office/drawing/2014/main" id="{1A1577FC-331C-454D-91F9-3A89FC8F5F83}"/>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11" name="Line 5964">
            <a:extLst>
              <a:ext uri="{FF2B5EF4-FFF2-40B4-BE49-F238E27FC236}">
                <a16:creationId xmlns:a16="http://schemas.microsoft.com/office/drawing/2014/main" id="{C383CEC6-C746-4697-AC9A-F81149CFBA71}"/>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12" name="Line 5965">
            <a:extLst>
              <a:ext uri="{FF2B5EF4-FFF2-40B4-BE49-F238E27FC236}">
                <a16:creationId xmlns:a16="http://schemas.microsoft.com/office/drawing/2014/main" id="{B3162F05-F0D0-4D30-9386-E9CC861C50C2}"/>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13" name="Line 5966">
            <a:extLst>
              <a:ext uri="{FF2B5EF4-FFF2-40B4-BE49-F238E27FC236}">
                <a16:creationId xmlns:a16="http://schemas.microsoft.com/office/drawing/2014/main" id="{EEBD4EA3-C266-4296-ABE7-E4758AEABCAE}"/>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14" name="Line 5967">
            <a:extLst>
              <a:ext uri="{FF2B5EF4-FFF2-40B4-BE49-F238E27FC236}">
                <a16:creationId xmlns:a16="http://schemas.microsoft.com/office/drawing/2014/main" id="{05D860F9-3DAB-43BD-A2DD-88612BE0D9A8}"/>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15" name="Line 5968">
            <a:extLst>
              <a:ext uri="{FF2B5EF4-FFF2-40B4-BE49-F238E27FC236}">
                <a16:creationId xmlns:a16="http://schemas.microsoft.com/office/drawing/2014/main" id="{01DEFBAB-5AAB-4301-A320-1E15E2487D77}"/>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16" name="Line 5969">
            <a:extLst>
              <a:ext uri="{FF2B5EF4-FFF2-40B4-BE49-F238E27FC236}">
                <a16:creationId xmlns:a16="http://schemas.microsoft.com/office/drawing/2014/main" id="{2BBAFCB2-0D66-4F21-AAF6-780BA17A6E42}"/>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17" name="Line 5970">
            <a:extLst>
              <a:ext uri="{FF2B5EF4-FFF2-40B4-BE49-F238E27FC236}">
                <a16:creationId xmlns:a16="http://schemas.microsoft.com/office/drawing/2014/main" id="{F0B2D082-4E98-4943-BC82-A00CF0F79250}"/>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18" name="Line 5971">
            <a:extLst>
              <a:ext uri="{FF2B5EF4-FFF2-40B4-BE49-F238E27FC236}">
                <a16:creationId xmlns:a16="http://schemas.microsoft.com/office/drawing/2014/main" id="{C8B7D4B6-5595-4AAA-A678-8F56561266C3}"/>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19" name="Line 5972">
            <a:extLst>
              <a:ext uri="{FF2B5EF4-FFF2-40B4-BE49-F238E27FC236}">
                <a16:creationId xmlns:a16="http://schemas.microsoft.com/office/drawing/2014/main" id="{B77C6343-E199-49AD-BAE5-E654E606658A}"/>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20" name="Line 5973">
            <a:extLst>
              <a:ext uri="{FF2B5EF4-FFF2-40B4-BE49-F238E27FC236}">
                <a16:creationId xmlns:a16="http://schemas.microsoft.com/office/drawing/2014/main" id="{A0190683-52F7-4306-9A3A-877888C82DB9}"/>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21" name="Line 5974">
            <a:extLst>
              <a:ext uri="{FF2B5EF4-FFF2-40B4-BE49-F238E27FC236}">
                <a16:creationId xmlns:a16="http://schemas.microsoft.com/office/drawing/2014/main" id="{F7090010-4309-4F26-8D4D-4FC90FEEEC0A}"/>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22" name="Line 5975">
            <a:extLst>
              <a:ext uri="{FF2B5EF4-FFF2-40B4-BE49-F238E27FC236}">
                <a16:creationId xmlns:a16="http://schemas.microsoft.com/office/drawing/2014/main" id="{D6CF0428-E1CA-4377-BC6E-A7BA45092BA2}"/>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23" name="Line 5976">
            <a:extLst>
              <a:ext uri="{FF2B5EF4-FFF2-40B4-BE49-F238E27FC236}">
                <a16:creationId xmlns:a16="http://schemas.microsoft.com/office/drawing/2014/main" id="{771FB725-A303-4AE5-A75E-A16AE4149EC8}"/>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24" name="Line 5977">
            <a:extLst>
              <a:ext uri="{FF2B5EF4-FFF2-40B4-BE49-F238E27FC236}">
                <a16:creationId xmlns:a16="http://schemas.microsoft.com/office/drawing/2014/main" id="{7B5D3031-4EC7-4613-AFF9-2C80ADEA4E94}"/>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25" name="Line 5978">
            <a:extLst>
              <a:ext uri="{FF2B5EF4-FFF2-40B4-BE49-F238E27FC236}">
                <a16:creationId xmlns:a16="http://schemas.microsoft.com/office/drawing/2014/main" id="{0EFF938E-D387-46F5-8733-8CE7D5CF21AF}"/>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26" name="Line 5979">
            <a:extLst>
              <a:ext uri="{FF2B5EF4-FFF2-40B4-BE49-F238E27FC236}">
                <a16:creationId xmlns:a16="http://schemas.microsoft.com/office/drawing/2014/main" id="{DEF476EE-8888-49C3-AE53-C222568E9503}"/>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27" name="Line 5980">
            <a:extLst>
              <a:ext uri="{FF2B5EF4-FFF2-40B4-BE49-F238E27FC236}">
                <a16:creationId xmlns:a16="http://schemas.microsoft.com/office/drawing/2014/main" id="{BDEB3D4D-79FA-40D9-B382-4E28E5577276}"/>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28" name="Line 5981">
            <a:extLst>
              <a:ext uri="{FF2B5EF4-FFF2-40B4-BE49-F238E27FC236}">
                <a16:creationId xmlns:a16="http://schemas.microsoft.com/office/drawing/2014/main" id="{A12FFC19-21E0-42F6-BF73-2265861F520F}"/>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29" name="Line 5982">
            <a:extLst>
              <a:ext uri="{FF2B5EF4-FFF2-40B4-BE49-F238E27FC236}">
                <a16:creationId xmlns:a16="http://schemas.microsoft.com/office/drawing/2014/main" id="{D0C1FCFE-F338-4F97-A06C-4E400F343F0F}"/>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30" name="Line 5983">
            <a:extLst>
              <a:ext uri="{FF2B5EF4-FFF2-40B4-BE49-F238E27FC236}">
                <a16:creationId xmlns:a16="http://schemas.microsoft.com/office/drawing/2014/main" id="{14250585-870D-4358-B533-1C090188E630}"/>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31" name="Line 5984">
            <a:extLst>
              <a:ext uri="{FF2B5EF4-FFF2-40B4-BE49-F238E27FC236}">
                <a16:creationId xmlns:a16="http://schemas.microsoft.com/office/drawing/2014/main" id="{8B43BF9A-FF2A-429D-8AB0-B0AF21753A6E}"/>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32" name="Line 5985">
            <a:extLst>
              <a:ext uri="{FF2B5EF4-FFF2-40B4-BE49-F238E27FC236}">
                <a16:creationId xmlns:a16="http://schemas.microsoft.com/office/drawing/2014/main" id="{4ED43267-F648-49E4-BF96-13B90BF9BDFF}"/>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33" name="Line 5986">
            <a:extLst>
              <a:ext uri="{FF2B5EF4-FFF2-40B4-BE49-F238E27FC236}">
                <a16:creationId xmlns:a16="http://schemas.microsoft.com/office/drawing/2014/main" id="{9F73D9C9-685E-4BCB-9A40-6591EF078645}"/>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34" name="Line 5987">
            <a:extLst>
              <a:ext uri="{FF2B5EF4-FFF2-40B4-BE49-F238E27FC236}">
                <a16:creationId xmlns:a16="http://schemas.microsoft.com/office/drawing/2014/main" id="{98DB2968-34F6-4209-9483-5BFD3F576050}"/>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35" name="Line 5988">
            <a:extLst>
              <a:ext uri="{FF2B5EF4-FFF2-40B4-BE49-F238E27FC236}">
                <a16:creationId xmlns:a16="http://schemas.microsoft.com/office/drawing/2014/main" id="{70938CF8-9497-4E3B-A627-412BD67F95CA}"/>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36" name="Rectangle 5989">
            <a:extLst>
              <a:ext uri="{FF2B5EF4-FFF2-40B4-BE49-F238E27FC236}">
                <a16:creationId xmlns:a16="http://schemas.microsoft.com/office/drawing/2014/main" id="{6EEBA0D5-EF43-437D-AF25-2C191CF35A15}"/>
              </a:ext>
            </a:extLst>
          </p:cNvPr>
          <p:cNvSpPr>
            <a:spLocks noChangeArrowheads="1"/>
          </p:cNvSpPr>
          <p:nvPr/>
        </p:nvSpPr>
        <p:spPr bwMode="auto">
          <a:xfrm>
            <a:off x="2552700" y="2151063"/>
            <a:ext cx="615950" cy="414337"/>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6137" name="Group 5992">
            <a:extLst>
              <a:ext uri="{FF2B5EF4-FFF2-40B4-BE49-F238E27FC236}">
                <a16:creationId xmlns:a16="http://schemas.microsoft.com/office/drawing/2014/main" id="{971A6A36-4EE4-495F-84A3-668A5DC0AFEE}"/>
              </a:ext>
            </a:extLst>
          </p:cNvPr>
          <p:cNvGrpSpPr>
            <a:grpSpLocks/>
          </p:cNvGrpSpPr>
          <p:nvPr/>
        </p:nvGrpSpPr>
        <p:grpSpPr bwMode="auto">
          <a:xfrm>
            <a:off x="1254125" y="2598738"/>
            <a:ext cx="611188" cy="411162"/>
            <a:chOff x="790" y="1805"/>
            <a:chExt cx="385" cy="259"/>
          </a:xfrm>
        </p:grpSpPr>
        <p:sp>
          <p:nvSpPr>
            <p:cNvPr id="6928" name="Rectangle 5990">
              <a:extLst>
                <a:ext uri="{FF2B5EF4-FFF2-40B4-BE49-F238E27FC236}">
                  <a16:creationId xmlns:a16="http://schemas.microsoft.com/office/drawing/2014/main" id="{0744B011-D0CB-4A3C-99C5-14FAC7F695C1}"/>
                </a:ext>
              </a:extLst>
            </p:cNvPr>
            <p:cNvSpPr>
              <a:spLocks noChangeArrowheads="1"/>
            </p:cNvSpPr>
            <p:nvPr/>
          </p:nvSpPr>
          <p:spPr bwMode="auto">
            <a:xfrm>
              <a:off x="790" y="1805"/>
              <a:ext cx="385" cy="25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6929" name="Rectangle 5991">
              <a:extLst>
                <a:ext uri="{FF2B5EF4-FFF2-40B4-BE49-F238E27FC236}">
                  <a16:creationId xmlns:a16="http://schemas.microsoft.com/office/drawing/2014/main" id="{0EEF9D96-8D9D-41E2-AF80-100F82367D5B}"/>
                </a:ext>
              </a:extLst>
            </p:cNvPr>
            <p:cNvSpPr>
              <a:spLocks noChangeArrowheads="1"/>
            </p:cNvSpPr>
            <p:nvPr/>
          </p:nvSpPr>
          <p:spPr bwMode="auto">
            <a:xfrm>
              <a:off x="790" y="1805"/>
              <a:ext cx="385" cy="259"/>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6138" name="Group 5995">
            <a:extLst>
              <a:ext uri="{FF2B5EF4-FFF2-40B4-BE49-F238E27FC236}">
                <a16:creationId xmlns:a16="http://schemas.microsoft.com/office/drawing/2014/main" id="{B21ECAF8-3177-452F-AAB9-414935035C7D}"/>
              </a:ext>
            </a:extLst>
          </p:cNvPr>
          <p:cNvGrpSpPr>
            <a:grpSpLocks/>
          </p:cNvGrpSpPr>
          <p:nvPr/>
        </p:nvGrpSpPr>
        <p:grpSpPr bwMode="auto">
          <a:xfrm>
            <a:off x="1560513" y="2655888"/>
            <a:ext cx="14287" cy="146050"/>
            <a:chOff x="983" y="1841"/>
            <a:chExt cx="9" cy="92"/>
          </a:xfrm>
        </p:grpSpPr>
        <p:sp>
          <p:nvSpPr>
            <p:cNvPr id="6926" name="Freeform 5993">
              <a:extLst>
                <a:ext uri="{FF2B5EF4-FFF2-40B4-BE49-F238E27FC236}">
                  <a16:creationId xmlns:a16="http://schemas.microsoft.com/office/drawing/2014/main" id="{5C953EB8-74F8-40AF-A7C0-879C81BC4472}"/>
                </a:ext>
              </a:extLst>
            </p:cNvPr>
            <p:cNvSpPr>
              <a:spLocks/>
            </p:cNvSpPr>
            <p:nvPr/>
          </p:nvSpPr>
          <p:spPr bwMode="auto">
            <a:xfrm>
              <a:off x="983" y="1841"/>
              <a:ext cx="9" cy="92"/>
            </a:xfrm>
            <a:custGeom>
              <a:avLst/>
              <a:gdLst>
                <a:gd name="T0" fmla="*/ 9 w 61"/>
                <a:gd name="T1" fmla="*/ 0 h 600"/>
                <a:gd name="T2" fmla="*/ 0 w 61"/>
                <a:gd name="T3" fmla="*/ 0 h 600"/>
                <a:gd name="T4" fmla="*/ 0 w 61"/>
                <a:gd name="T5" fmla="*/ 92 h 600"/>
                <a:gd name="T6" fmla="*/ 9 w 61"/>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1" h="600">
                  <a:moveTo>
                    <a:pt x="61" y="0"/>
                  </a:moveTo>
                  <a:cubicBezTo>
                    <a:pt x="46" y="0"/>
                    <a:pt x="16" y="0"/>
                    <a:pt x="0" y="0"/>
                  </a:cubicBezTo>
                  <a:lnTo>
                    <a:pt x="0" y="600"/>
                  </a:lnTo>
                  <a:lnTo>
                    <a:pt x="61" y="0"/>
                  </a:lnTo>
                  <a:close/>
                </a:path>
              </a:pathLst>
            </a:custGeom>
            <a:solidFill>
              <a:srgbClr val="808080"/>
            </a:solidFill>
            <a:ln w="0">
              <a:solidFill>
                <a:srgbClr val="000000"/>
              </a:solidFill>
              <a:prstDash val="solid"/>
              <a:round/>
              <a:headEnd/>
              <a:tailEnd/>
            </a:ln>
          </p:spPr>
          <p:txBody>
            <a:bodyPr/>
            <a:lstStyle/>
            <a:p>
              <a:endParaRPr lang="en-GB"/>
            </a:p>
          </p:txBody>
        </p:sp>
        <p:sp>
          <p:nvSpPr>
            <p:cNvPr id="6927" name="Freeform 5994">
              <a:extLst>
                <a:ext uri="{FF2B5EF4-FFF2-40B4-BE49-F238E27FC236}">
                  <a16:creationId xmlns:a16="http://schemas.microsoft.com/office/drawing/2014/main" id="{A8CF1244-EAE4-4657-980E-916EAFFC9D50}"/>
                </a:ext>
              </a:extLst>
            </p:cNvPr>
            <p:cNvSpPr>
              <a:spLocks/>
            </p:cNvSpPr>
            <p:nvPr/>
          </p:nvSpPr>
          <p:spPr bwMode="auto">
            <a:xfrm>
              <a:off x="983" y="1841"/>
              <a:ext cx="9" cy="92"/>
            </a:xfrm>
            <a:custGeom>
              <a:avLst/>
              <a:gdLst>
                <a:gd name="T0" fmla="*/ 9 w 61"/>
                <a:gd name="T1" fmla="*/ 0 h 600"/>
                <a:gd name="T2" fmla="*/ 0 w 61"/>
                <a:gd name="T3" fmla="*/ 0 h 600"/>
                <a:gd name="T4" fmla="*/ 0 w 61"/>
                <a:gd name="T5" fmla="*/ 92 h 600"/>
                <a:gd name="T6" fmla="*/ 9 w 61"/>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1" h="600">
                  <a:moveTo>
                    <a:pt x="61" y="0"/>
                  </a:moveTo>
                  <a:cubicBezTo>
                    <a:pt x="46" y="0"/>
                    <a:pt x="16" y="0"/>
                    <a:pt x="0" y="0"/>
                  </a:cubicBezTo>
                  <a:lnTo>
                    <a:pt x="0" y="600"/>
                  </a:lnTo>
                  <a:lnTo>
                    <a:pt x="61"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139" name="Group 5998">
            <a:extLst>
              <a:ext uri="{FF2B5EF4-FFF2-40B4-BE49-F238E27FC236}">
                <a16:creationId xmlns:a16="http://schemas.microsoft.com/office/drawing/2014/main" id="{28141EDE-3608-45C3-A3D7-6BEF8C7E1D5C}"/>
              </a:ext>
            </a:extLst>
          </p:cNvPr>
          <p:cNvGrpSpPr>
            <a:grpSpLocks/>
          </p:cNvGrpSpPr>
          <p:nvPr/>
        </p:nvGrpSpPr>
        <p:grpSpPr bwMode="auto">
          <a:xfrm>
            <a:off x="1560513" y="2655888"/>
            <a:ext cx="52387" cy="146050"/>
            <a:chOff x="983" y="1841"/>
            <a:chExt cx="33" cy="92"/>
          </a:xfrm>
        </p:grpSpPr>
        <p:sp>
          <p:nvSpPr>
            <p:cNvPr id="6924" name="Freeform 5996">
              <a:extLst>
                <a:ext uri="{FF2B5EF4-FFF2-40B4-BE49-F238E27FC236}">
                  <a16:creationId xmlns:a16="http://schemas.microsoft.com/office/drawing/2014/main" id="{09643896-51C7-43CD-B7B3-B808AA72D6F0}"/>
                </a:ext>
              </a:extLst>
            </p:cNvPr>
            <p:cNvSpPr>
              <a:spLocks/>
            </p:cNvSpPr>
            <p:nvPr/>
          </p:nvSpPr>
          <p:spPr bwMode="auto">
            <a:xfrm>
              <a:off x="983" y="1841"/>
              <a:ext cx="33" cy="92"/>
            </a:xfrm>
            <a:custGeom>
              <a:avLst/>
              <a:gdLst>
                <a:gd name="T0" fmla="*/ 33 w 217"/>
                <a:gd name="T1" fmla="*/ 5 h 600"/>
                <a:gd name="T2" fmla="*/ 9 w 217"/>
                <a:gd name="T3" fmla="*/ 0 h 600"/>
                <a:gd name="T4" fmla="*/ 0 w 217"/>
                <a:gd name="T5" fmla="*/ 92 h 600"/>
                <a:gd name="T6" fmla="*/ 33 w 217"/>
                <a:gd name="T7" fmla="*/ 5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7" h="600">
                  <a:moveTo>
                    <a:pt x="217" y="31"/>
                  </a:moveTo>
                  <a:cubicBezTo>
                    <a:pt x="171" y="16"/>
                    <a:pt x="124" y="0"/>
                    <a:pt x="62" y="0"/>
                  </a:cubicBezTo>
                  <a:lnTo>
                    <a:pt x="0" y="600"/>
                  </a:lnTo>
                  <a:lnTo>
                    <a:pt x="217" y="31"/>
                  </a:lnTo>
                  <a:close/>
                </a:path>
              </a:pathLst>
            </a:custGeom>
            <a:solidFill>
              <a:srgbClr val="C0C0C0"/>
            </a:solidFill>
            <a:ln w="0">
              <a:solidFill>
                <a:srgbClr val="000000"/>
              </a:solidFill>
              <a:prstDash val="solid"/>
              <a:round/>
              <a:headEnd/>
              <a:tailEnd/>
            </a:ln>
          </p:spPr>
          <p:txBody>
            <a:bodyPr/>
            <a:lstStyle/>
            <a:p>
              <a:endParaRPr lang="en-GB"/>
            </a:p>
          </p:txBody>
        </p:sp>
        <p:sp>
          <p:nvSpPr>
            <p:cNvPr id="6925" name="Freeform 5997">
              <a:extLst>
                <a:ext uri="{FF2B5EF4-FFF2-40B4-BE49-F238E27FC236}">
                  <a16:creationId xmlns:a16="http://schemas.microsoft.com/office/drawing/2014/main" id="{ACF00A04-377F-465A-BB9E-5E944172A35A}"/>
                </a:ext>
              </a:extLst>
            </p:cNvPr>
            <p:cNvSpPr>
              <a:spLocks/>
            </p:cNvSpPr>
            <p:nvPr/>
          </p:nvSpPr>
          <p:spPr bwMode="auto">
            <a:xfrm>
              <a:off x="983" y="1841"/>
              <a:ext cx="33" cy="92"/>
            </a:xfrm>
            <a:custGeom>
              <a:avLst/>
              <a:gdLst>
                <a:gd name="T0" fmla="*/ 33 w 217"/>
                <a:gd name="T1" fmla="*/ 5 h 600"/>
                <a:gd name="T2" fmla="*/ 9 w 217"/>
                <a:gd name="T3" fmla="*/ 0 h 600"/>
                <a:gd name="T4" fmla="*/ 0 w 217"/>
                <a:gd name="T5" fmla="*/ 92 h 600"/>
                <a:gd name="T6" fmla="*/ 33 w 217"/>
                <a:gd name="T7" fmla="*/ 5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7" h="600">
                  <a:moveTo>
                    <a:pt x="217" y="31"/>
                  </a:moveTo>
                  <a:cubicBezTo>
                    <a:pt x="171" y="16"/>
                    <a:pt x="124" y="0"/>
                    <a:pt x="62" y="0"/>
                  </a:cubicBezTo>
                  <a:lnTo>
                    <a:pt x="0" y="600"/>
                  </a:lnTo>
                  <a:lnTo>
                    <a:pt x="217" y="31"/>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140" name="Group 6001">
            <a:extLst>
              <a:ext uri="{FF2B5EF4-FFF2-40B4-BE49-F238E27FC236}">
                <a16:creationId xmlns:a16="http://schemas.microsoft.com/office/drawing/2014/main" id="{9AC79CD2-36CD-48E5-AE2C-D6B3433BF677}"/>
              </a:ext>
            </a:extLst>
          </p:cNvPr>
          <p:cNvGrpSpPr>
            <a:grpSpLocks/>
          </p:cNvGrpSpPr>
          <p:nvPr/>
        </p:nvGrpSpPr>
        <p:grpSpPr bwMode="auto">
          <a:xfrm>
            <a:off x="1560513" y="2662238"/>
            <a:ext cx="90487" cy="139700"/>
            <a:chOff x="983" y="1845"/>
            <a:chExt cx="57" cy="88"/>
          </a:xfrm>
        </p:grpSpPr>
        <p:sp>
          <p:nvSpPr>
            <p:cNvPr id="6922" name="Freeform 5999">
              <a:extLst>
                <a:ext uri="{FF2B5EF4-FFF2-40B4-BE49-F238E27FC236}">
                  <a16:creationId xmlns:a16="http://schemas.microsoft.com/office/drawing/2014/main" id="{ADCE72F0-6C64-4C28-AE11-B14659014CCA}"/>
                </a:ext>
              </a:extLst>
            </p:cNvPr>
            <p:cNvSpPr>
              <a:spLocks/>
            </p:cNvSpPr>
            <p:nvPr/>
          </p:nvSpPr>
          <p:spPr bwMode="auto">
            <a:xfrm>
              <a:off x="983" y="1845"/>
              <a:ext cx="57" cy="88"/>
            </a:xfrm>
            <a:custGeom>
              <a:avLst/>
              <a:gdLst>
                <a:gd name="T0" fmla="*/ 57 w 367"/>
                <a:gd name="T1" fmla="*/ 17 h 572"/>
                <a:gd name="T2" fmla="*/ 33 w 367"/>
                <a:gd name="T3" fmla="*/ 0 h 572"/>
                <a:gd name="T4" fmla="*/ 0 w 367"/>
                <a:gd name="T5" fmla="*/ 88 h 572"/>
                <a:gd name="T6" fmla="*/ 57 w 367"/>
                <a:gd name="T7" fmla="*/ 17 h 5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67" h="572">
                  <a:moveTo>
                    <a:pt x="367" y="108"/>
                  </a:moveTo>
                  <a:cubicBezTo>
                    <a:pt x="321" y="62"/>
                    <a:pt x="275" y="31"/>
                    <a:pt x="214" y="0"/>
                  </a:cubicBezTo>
                  <a:lnTo>
                    <a:pt x="0" y="572"/>
                  </a:lnTo>
                  <a:lnTo>
                    <a:pt x="367" y="108"/>
                  </a:lnTo>
                  <a:close/>
                </a:path>
              </a:pathLst>
            </a:custGeom>
            <a:solidFill>
              <a:srgbClr val="000000"/>
            </a:solidFill>
            <a:ln w="0">
              <a:solidFill>
                <a:srgbClr val="000000"/>
              </a:solidFill>
              <a:prstDash val="solid"/>
              <a:round/>
              <a:headEnd/>
              <a:tailEnd/>
            </a:ln>
          </p:spPr>
          <p:txBody>
            <a:bodyPr/>
            <a:lstStyle/>
            <a:p>
              <a:endParaRPr lang="en-GB"/>
            </a:p>
          </p:txBody>
        </p:sp>
        <p:sp>
          <p:nvSpPr>
            <p:cNvPr id="6923" name="Freeform 6000">
              <a:extLst>
                <a:ext uri="{FF2B5EF4-FFF2-40B4-BE49-F238E27FC236}">
                  <a16:creationId xmlns:a16="http://schemas.microsoft.com/office/drawing/2014/main" id="{A8F13955-5C4D-4FB8-B342-1438053DB578}"/>
                </a:ext>
              </a:extLst>
            </p:cNvPr>
            <p:cNvSpPr>
              <a:spLocks/>
            </p:cNvSpPr>
            <p:nvPr/>
          </p:nvSpPr>
          <p:spPr bwMode="auto">
            <a:xfrm>
              <a:off x="983" y="1845"/>
              <a:ext cx="57" cy="88"/>
            </a:xfrm>
            <a:custGeom>
              <a:avLst/>
              <a:gdLst>
                <a:gd name="T0" fmla="*/ 57 w 367"/>
                <a:gd name="T1" fmla="*/ 17 h 572"/>
                <a:gd name="T2" fmla="*/ 33 w 367"/>
                <a:gd name="T3" fmla="*/ 0 h 572"/>
                <a:gd name="T4" fmla="*/ 0 w 367"/>
                <a:gd name="T5" fmla="*/ 88 h 572"/>
                <a:gd name="T6" fmla="*/ 57 w 367"/>
                <a:gd name="T7" fmla="*/ 17 h 5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67" h="572">
                  <a:moveTo>
                    <a:pt x="367" y="108"/>
                  </a:moveTo>
                  <a:cubicBezTo>
                    <a:pt x="321" y="62"/>
                    <a:pt x="275" y="31"/>
                    <a:pt x="214" y="0"/>
                  </a:cubicBezTo>
                  <a:lnTo>
                    <a:pt x="0" y="572"/>
                  </a:lnTo>
                  <a:lnTo>
                    <a:pt x="367" y="108"/>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141" name="Group 6004">
            <a:extLst>
              <a:ext uri="{FF2B5EF4-FFF2-40B4-BE49-F238E27FC236}">
                <a16:creationId xmlns:a16="http://schemas.microsoft.com/office/drawing/2014/main" id="{70743057-6278-4856-91E5-CEFB3F018B2D}"/>
              </a:ext>
            </a:extLst>
          </p:cNvPr>
          <p:cNvGrpSpPr>
            <a:grpSpLocks/>
          </p:cNvGrpSpPr>
          <p:nvPr/>
        </p:nvGrpSpPr>
        <p:grpSpPr bwMode="auto">
          <a:xfrm>
            <a:off x="1412875" y="2655888"/>
            <a:ext cx="293688" cy="293687"/>
            <a:chOff x="890" y="1841"/>
            <a:chExt cx="185" cy="185"/>
          </a:xfrm>
        </p:grpSpPr>
        <p:sp>
          <p:nvSpPr>
            <p:cNvPr id="6920" name="Freeform 6002">
              <a:extLst>
                <a:ext uri="{FF2B5EF4-FFF2-40B4-BE49-F238E27FC236}">
                  <a16:creationId xmlns:a16="http://schemas.microsoft.com/office/drawing/2014/main" id="{5D26B31E-11DB-4689-8D2D-2A170808844F}"/>
                </a:ext>
              </a:extLst>
            </p:cNvPr>
            <p:cNvSpPr>
              <a:spLocks/>
            </p:cNvSpPr>
            <p:nvPr/>
          </p:nvSpPr>
          <p:spPr bwMode="auto">
            <a:xfrm>
              <a:off x="890" y="1841"/>
              <a:ext cx="185" cy="185"/>
            </a:xfrm>
            <a:custGeom>
              <a:avLst/>
              <a:gdLst>
                <a:gd name="T0" fmla="*/ 90 w 1205"/>
                <a:gd name="T1" fmla="*/ 0 h 1200"/>
                <a:gd name="T2" fmla="*/ 0 w 1205"/>
                <a:gd name="T3" fmla="*/ 90 h 1200"/>
                <a:gd name="T4" fmla="*/ 93 w 1205"/>
                <a:gd name="T5" fmla="*/ 185 h 1200"/>
                <a:gd name="T6" fmla="*/ 185 w 1205"/>
                <a:gd name="T7" fmla="*/ 93 h 1200"/>
                <a:gd name="T8" fmla="*/ 150 w 1205"/>
                <a:gd name="T9" fmla="*/ 21 h 1200"/>
                <a:gd name="T10" fmla="*/ 93 w 1205"/>
                <a:gd name="T11" fmla="*/ 93 h 1200"/>
                <a:gd name="T12" fmla="*/ 90 w 1205"/>
                <a:gd name="T13" fmla="*/ 0 h 12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5" h="1200">
                  <a:moveTo>
                    <a:pt x="587" y="0"/>
                  </a:moveTo>
                  <a:cubicBezTo>
                    <a:pt x="263" y="0"/>
                    <a:pt x="0" y="262"/>
                    <a:pt x="0" y="585"/>
                  </a:cubicBezTo>
                  <a:cubicBezTo>
                    <a:pt x="0" y="923"/>
                    <a:pt x="263" y="1200"/>
                    <a:pt x="603" y="1200"/>
                  </a:cubicBezTo>
                  <a:cubicBezTo>
                    <a:pt x="927" y="1200"/>
                    <a:pt x="1205" y="923"/>
                    <a:pt x="1205" y="600"/>
                  </a:cubicBezTo>
                  <a:cubicBezTo>
                    <a:pt x="1190" y="416"/>
                    <a:pt x="1113" y="246"/>
                    <a:pt x="974" y="139"/>
                  </a:cubicBezTo>
                  <a:lnTo>
                    <a:pt x="603" y="600"/>
                  </a:lnTo>
                  <a:lnTo>
                    <a:pt x="587" y="0"/>
                  </a:lnTo>
                  <a:close/>
                </a:path>
              </a:pathLst>
            </a:custGeom>
            <a:solidFill>
              <a:srgbClr val="FFFFFF"/>
            </a:solidFill>
            <a:ln w="0">
              <a:solidFill>
                <a:srgbClr val="000000"/>
              </a:solidFill>
              <a:prstDash val="solid"/>
              <a:round/>
              <a:headEnd/>
              <a:tailEnd/>
            </a:ln>
          </p:spPr>
          <p:txBody>
            <a:bodyPr/>
            <a:lstStyle/>
            <a:p>
              <a:endParaRPr lang="en-GB"/>
            </a:p>
          </p:txBody>
        </p:sp>
        <p:sp>
          <p:nvSpPr>
            <p:cNvPr id="6921" name="Freeform 6003">
              <a:extLst>
                <a:ext uri="{FF2B5EF4-FFF2-40B4-BE49-F238E27FC236}">
                  <a16:creationId xmlns:a16="http://schemas.microsoft.com/office/drawing/2014/main" id="{8122756A-4406-4E61-B558-DA23CA6420A9}"/>
                </a:ext>
              </a:extLst>
            </p:cNvPr>
            <p:cNvSpPr>
              <a:spLocks/>
            </p:cNvSpPr>
            <p:nvPr/>
          </p:nvSpPr>
          <p:spPr bwMode="auto">
            <a:xfrm>
              <a:off x="890" y="1841"/>
              <a:ext cx="185" cy="185"/>
            </a:xfrm>
            <a:custGeom>
              <a:avLst/>
              <a:gdLst>
                <a:gd name="T0" fmla="*/ 90 w 1205"/>
                <a:gd name="T1" fmla="*/ 0 h 1200"/>
                <a:gd name="T2" fmla="*/ 0 w 1205"/>
                <a:gd name="T3" fmla="*/ 90 h 1200"/>
                <a:gd name="T4" fmla="*/ 93 w 1205"/>
                <a:gd name="T5" fmla="*/ 185 h 1200"/>
                <a:gd name="T6" fmla="*/ 185 w 1205"/>
                <a:gd name="T7" fmla="*/ 93 h 1200"/>
                <a:gd name="T8" fmla="*/ 150 w 1205"/>
                <a:gd name="T9" fmla="*/ 21 h 1200"/>
                <a:gd name="T10" fmla="*/ 93 w 1205"/>
                <a:gd name="T11" fmla="*/ 93 h 1200"/>
                <a:gd name="T12" fmla="*/ 90 w 1205"/>
                <a:gd name="T13" fmla="*/ 0 h 12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5" h="1200">
                  <a:moveTo>
                    <a:pt x="587" y="0"/>
                  </a:moveTo>
                  <a:cubicBezTo>
                    <a:pt x="263" y="0"/>
                    <a:pt x="0" y="262"/>
                    <a:pt x="0" y="585"/>
                  </a:cubicBezTo>
                  <a:cubicBezTo>
                    <a:pt x="0" y="923"/>
                    <a:pt x="263" y="1200"/>
                    <a:pt x="603" y="1200"/>
                  </a:cubicBezTo>
                  <a:cubicBezTo>
                    <a:pt x="927" y="1200"/>
                    <a:pt x="1205" y="923"/>
                    <a:pt x="1205" y="600"/>
                  </a:cubicBezTo>
                  <a:cubicBezTo>
                    <a:pt x="1190" y="416"/>
                    <a:pt x="1113" y="246"/>
                    <a:pt x="974" y="139"/>
                  </a:cubicBezTo>
                  <a:lnTo>
                    <a:pt x="603" y="600"/>
                  </a:lnTo>
                  <a:lnTo>
                    <a:pt x="587"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6142" name="Line 6005">
            <a:extLst>
              <a:ext uri="{FF2B5EF4-FFF2-40B4-BE49-F238E27FC236}">
                <a16:creationId xmlns:a16="http://schemas.microsoft.com/office/drawing/2014/main" id="{0B997AE4-FA77-44BB-B86A-31F34C3A91C6}"/>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43" name="Line 6006">
            <a:extLst>
              <a:ext uri="{FF2B5EF4-FFF2-40B4-BE49-F238E27FC236}">
                <a16:creationId xmlns:a16="http://schemas.microsoft.com/office/drawing/2014/main" id="{0ECAA3D8-0418-4DFA-BEA3-5447F4CD05D5}"/>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44" name="Line 6007">
            <a:extLst>
              <a:ext uri="{FF2B5EF4-FFF2-40B4-BE49-F238E27FC236}">
                <a16:creationId xmlns:a16="http://schemas.microsoft.com/office/drawing/2014/main" id="{692DB4F1-4198-42E9-BDD1-E5970EB1A88B}"/>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45" name="Line 6008">
            <a:extLst>
              <a:ext uri="{FF2B5EF4-FFF2-40B4-BE49-F238E27FC236}">
                <a16:creationId xmlns:a16="http://schemas.microsoft.com/office/drawing/2014/main" id="{B9676997-654D-4655-897D-4BBFEE4256F5}"/>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46" name="Line 6009">
            <a:extLst>
              <a:ext uri="{FF2B5EF4-FFF2-40B4-BE49-F238E27FC236}">
                <a16:creationId xmlns:a16="http://schemas.microsoft.com/office/drawing/2014/main" id="{1062F1E2-DCCA-4C34-A53E-ED46F3F985E9}"/>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47" name="Line 6010">
            <a:extLst>
              <a:ext uri="{FF2B5EF4-FFF2-40B4-BE49-F238E27FC236}">
                <a16:creationId xmlns:a16="http://schemas.microsoft.com/office/drawing/2014/main" id="{95768DFA-478B-46B9-8BDD-70B671856C42}"/>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48" name="Line 6011">
            <a:extLst>
              <a:ext uri="{FF2B5EF4-FFF2-40B4-BE49-F238E27FC236}">
                <a16:creationId xmlns:a16="http://schemas.microsoft.com/office/drawing/2014/main" id="{32ED9126-2902-4C64-914A-A56738F61BD5}"/>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49" name="Line 6012">
            <a:extLst>
              <a:ext uri="{FF2B5EF4-FFF2-40B4-BE49-F238E27FC236}">
                <a16:creationId xmlns:a16="http://schemas.microsoft.com/office/drawing/2014/main" id="{7940969A-51BB-4726-9371-9DD1232AB8E2}"/>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50" name="Line 6013">
            <a:extLst>
              <a:ext uri="{FF2B5EF4-FFF2-40B4-BE49-F238E27FC236}">
                <a16:creationId xmlns:a16="http://schemas.microsoft.com/office/drawing/2014/main" id="{528691F4-460A-428E-85F0-A659EFA2F5D7}"/>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51" name="Line 6014">
            <a:extLst>
              <a:ext uri="{FF2B5EF4-FFF2-40B4-BE49-F238E27FC236}">
                <a16:creationId xmlns:a16="http://schemas.microsoft.com/office/drawing/2014/main" id="{CB9E1367-5424-4A8D-90EC-DCF0E89CBB8F}"/>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52" name="Line 6015">
            <a:extLst>
              <a:ext uri="{FF2B5EF4-FFF2-40B4-BE49-F238E27FC236}">
                <a16:creationId xmlns:a16="http://schemas.microsoft.com/office/drawing/2014/main" id="{D304DEF6-38B4-4100-9A4B-158ACD0C4E5F}"/>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53" name="Line 6016">
            <a:extLst>
              <a:ext uri="{FF2B5EF4-FFF2-40B4-BE49-F238E27FC236}">
                <a16:creationId xmlns:a16="http://schemas.microsoft.com/office/drawing/2014/main" id="{FAAC6C41-A2BD-4192-93D7-345A55A10D5C}"/>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54" name="Line 6017">
            <a:extLst>
              <a:ext uri="{FF2B5EF4-FFF2-40B4-BE49-F238E27FC236}">
                <a16:creationId xmlns:a16="http://schemas.microsoft.com/office/drawing/2014/main" id="{04A47229-4265-46A0-93D2-330E79782138}"/>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55" name="Line 6018">
            <a:extLst>
              <a:ext uri="{FF2B5EF4-FFF2-40B4-BE49-F238E27FC236}">
                <a16:creationId xmlns:a16="http://schemas.microsoft.com/office/drawing/2014/main" id="{E4229B4C-1F7C-4175-9318-D774C7931A33}"/>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56" name="Line 6019">
            <a:extLst>
              <a:ext uri="{FF2B5EF4-FFF2-40B4-BE49-F238E27FC236}">
                <a16:creationId xmlns:a16="http://schemas.microsoft.com/office/drawing/2014/main" id="{C6ACF685-DE8D-43A8-BA68-CBB66114494E}"/>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57" name="Line 6020">
            <a:extLst>
              <a:ext uri="{FF2B5EF4-FFF2-40B4-BE49-F238E27FC236}">
                <a16:creationId xmlns:a16="http://schemas.microsoft.com/office/drawing/2014/main" id="{9680E924-0468-43F4-9BBD-793838CAB7AF}"/>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58" name="Line 6021">
            <a:extLst>
              <a:ext uri="{FF2B5EF4-FFF2-40B4-BE49-F238E27FC236}">
                <a16:creationId xmlns:a16="http://schemas.microsoft.com/office/drawing/2014/main" id="{2AD73170-13AB-4006-89D6-16FA6BB91EE4}"/>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59" name="Line 6022">
            <a:extLst>
              <a:ext uri="{FF2B5EF4-FFF2-40B4-BE49-F238E27FC236}">
                <a16:creationId xmlns:a16="http://schemas.microsoft.com/office/drawing/2014/main" id="{753A5E6F-56A2-4504-BFB7-32FE5103E584}"/>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60" name="Line 6023">
            <a:extLst>
              <a:ext uri="{FF2B5EF4-FFF2-40B4-BE49-F238E27FC236}">
                <a16:creationId xmlns:a16="http://schemas.microsoft.com/office/drawing/2014/main" id="{BF6037E5-3575-4657-95F4-BB79BDF5E6BA}"/>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61" name="Line 6024">
            <a:extLst>
              <a:ext uri="{FF2B5EF4-FFF2-40B4-BE49-F238E27FC236}">
                <a16:creationId xmlns:a16="http://schemas.microsoft.com/office/drawing/2014/main" id="{500DBB5D-522A-4DCE-AAEE-2448CAD9C22A}"/>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62" name="Line 6025">
            <a:extLst>
              <a:ext uri="{FF2B5EF4-FFF2-40B4-BE49-F238E27FC236}">
                <a16:creationId xmlns:a16="http://schemas.microsoft.com/office/drawing/2014/main" id="{4FDD8F6C-6A85-4B4D-9F71-FE2DFA6E5AC5}"/>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63" name="Line 6026">
            <a:extLst>
              <a:ext uri="{FF2B5EF4-FFF2-40B4-BE49-F238E27FC236}">
                <a16:creationId xmlns:a16="http://schemas.microsoft.com/office/drawing/2014/main" id="{BCE38B1F-B0A5-460E-A4AC-50EDA799A005}"/>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64" name="Line 6027">
            <a:extLst>
              <a:ext uri="{FF2B5EF4-FFF2-40B4-BE49-F238E27FC236}">
                <a16:creationId xmlns:a16="http://schemas.microsoft.com/office/drawing/2014/main" id="{71ACFD34-FD08-429F-96CB-DB95F10949A2}"/>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65" name="Line 6028">
            <a:extLst>
              <a:ext uri="{FF2B5EF4-FFF2-40B4-BE49-F238E27FC236}">
                <a16:creationId xmlns:a16="http://schemas.microsoft.com/office/drawing/2014/main" id="{94CC10FC-0806-4820-BD50-513CD6B59AC2}"/>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66" name="Line 6029">
            <a:extLst>
              <a:ext uri="{FF2B5EF4-FFF2-40B4-BE49-F238E27FC236}">
                <a16:creationId xmlns:a16="http://schemas.microsoft.com/office/drawing/2014/main" id="{1E0EC20A-68F7-4A66-BDB6-38FDFC1AD781}"/>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67" name="Line 6030">
            <a:extLst>
              <a:ext uri="{FF2B5EF4-FFF2-40B4-BE49-F238E27FC236}">
                <a16:creationId xmlns:a16="http://schemas.microsoft.com/office/drawing/2014/main" id="{8089EAE8-2B07-4C60-B2D6-D5877F1C036A}"/>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68" name="Line 6031">
            <a:extLst>
              <a:ext uri="{FF2B5EF4-FFF2-40B4-BE49-F238E27FC236}">
                <a16:creationId xmlns:a16="http://schemas.microsoft.com/office/drawing/2014/main" id="{7FE0CCFB-E56F-4418-918F-EEFA10AD760D}"/>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69" name="Line 6032">
            <a:extLst>
              <a:ext uri="{FF2B5EF4-FFF2-40B4-BE49-F238E27FC236}">
                <a16:creationId xmlns:a16="http://schemas.microsoft.com/office/drawing/2014/main" id="{01AD2255-0591-44DD-9949-C62089798F65}"/>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70" name="Line 6033">
            <a:extLst>
              <a:ext uri="{FF2B5EF4-FFF2-40B4-BE49-F238E27FC236}">
                <a16:creationId xmlns:a16="http://schemas.microsoft.com/office/drawing/2014/main" id="{43C310F7-DF2B-441D-B456-E0A85A6F5609}"/>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71" name="Line 6034">
            <a:extLst>
              <a:ext uri="{FF2B5EF4-FFF2-40B4-BE49-F238E27FC236}">
                <a16:creationId xmlns:a16="http://schemas.microsoft.com/office/drawing/2014/main" id="{1F9E3EC2-0C69-4B95-8595-6672371D0B57}"/>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72" name="Line 6035">
            <a:extLst>
              <a:ext uri="{FF2B5EF4-FFF2-40B4-BE49-F238E27FC236}">
                <a16:creationId xmlns:a16="http://schemas.microsoft.com/office/drawing/2014/main" id="{9C05C574-2238-4F48-BAF6-CA00F1683BCF}"/>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73" name="Line 6036">
            <a:extLst>
              <a:ext uri="{FF2B5EF4-FFF2-40B4-BE49-F238E27FC236}">
                <a16:creationId xmlns:a16="http://schemas.microsoft.com/office/drawing/2014/main" id="{47538490-35E1-416C-8D59-32EB9C8C7205}"/>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74" name="Line 6037">
            <a:extLst>
              <a:ext uri="{FF2B5EF4-FFF2-40B4-BE49-F238E27FC236}">
                <a16:creationId xmlns:a16="http://schemas.microsoft.com/office/drawing/2014/main" id="{12A08E2B-3AA3-4D3F-9DAE-CDC6785080E2}"/>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75" name="Line 6038">
            <a:extLst>
              <a:ext uri="{FF2B5EF4-FFF2-40B4-BE49-F238E27FC236}">
                <a16:creationId xmlns:a16="http://schemas.microsoft.com/office/drawing/2014/main" id="{5DA580BA-075D-474E-884C-7FE5A0A88356}"/>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76" name="Rectangle 6039">
            <a:extLst>
              <a:ext uri="{FF2B5EF4-FFF2-40B4-BE49-F238E27FC236}">
                <a16:creationId xmlns:a16="http://schemas.microsoft.com/office/drawing/2014/main" id="{BDC2491F-A064-4450-A102-3A2F881DAE4D}"/>
              </a:ext>
            </a:extLst>
          </p:cNvPr>
          <p:cNvSpPr>
            <a:spLocks noChangeArrowheads="1"/>
          </p:cNvSpPr>
          <p:nvPr/>
        </p:nvSpPr>
        <p:spPr bwMode="auto">
          <a:xfrm>
            <a:off x="1254125" y="2598738"/>
            <a:ext cx="611188" cy="411162"/>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6177" name="Group 6042">
            <a:extLst>
              <a:ext uri="{FF2B5EF4-FFF2-40B4-BE49-F238E27FC236}">
                <a16:creationId xmlns:a16="http://schemas.microsoft.com/office/drawing/2014/main" id="{8F37A90E-5641-4860-8984-A2BA211CD523}"/>
              </a:ext>
            </a:extLst>
          </p:cNvPr>
          <p:cNvGrpSpPr>
            <a:grpSpLocks/>
          </p:cNvGrpSpPr>
          <p:nvPr/>
        </p:nvGrpSpPr>
        <p:grpSpPr bwMode="auto">
          <a:xfrm>
            <a:off x="1900238" y="2598738"/>
            <a:ext cx="615950" cy="415925"/>
            <a:chOff x="1197" y="1805"/>
            <a:chExt cx="388" cy="262"/>
          </a:xfrm>
        </p:grpSpPr>
        <p:sp>
          <p:nvSpPr>
            <p:cNvPr id="6918" name="Rectangle 6040">
              <a:extLst>
                <a:ext uri="{FF2B5EF4-FFF2-40B4-BE49-F238E27FC236}">
                  <a16:creationId xmlns:a16="http://schemas.microsoft.com/office/drawing/2014/main" id="{F293C1F8-C491-48E9-9D8B-98AA75F92402}"/>
                </a:ext>
              </a:extLst>
            </p:cNvPr>
            <p:cNvSpPr>
              <a:spLocks noChangeArrowheads="1"/>
            </p:cNvSpPr>
            <p:nvPr/>
          </p:nvSpPr>
          <p:spPr bwMode="auto">
            <a:xfrm>
              <a:off x="1197" y="1805"/>
              <a:ext cx="388" cy="2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6919" name="Rectangle 6041">
              <a:extLst>
                <a:ext uri="{FF2B5EF4-FFF2-40B4-BE49-F238E27FC236}">
                  <a16:creationId xmlns:a16="http://schemas.microsoft.com/office/drawing/2014/main" id="{1ADA0A49-7FEF-4EF0-8DED-50CB285ED650}"/>
                </a:ext>
              </a:extLst>
            </p:cNvPr>
            <p:cNvSpPr>
              <a:spLocks noChangeArrowheads="1"/>
            </p:cNvSpPr>
            <p:nvPr/>
          </p:nvSpPr>
          <p:spPr bwMode="auto">
            <a:xfrm>
              <a:off x="1197" y="1805"/>
              <a:ext cx="388" cy="262"/>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6178" name="Group 6045">
            <a:extLst>
              <a:ext uri="{FF2B5EF4-FFF2-40B4-BE49-F238E27FC236}">
                <a16:creationId xmlns:a16="http://schemas.microsoft.com/office/drawing/2014/main" id="{ED5E37AB-B2AE-481F-9E94-704659ADED22}"/>
              </a:ext>
            </a:extLst>
          </p:cNvPr>
          <p:cNvGrpSpPr>
            <a:grpSpLocks/>
          </p:cNvGrpSpPr>
          <p:nvPr/>
        </p:nvGrpSpPr>
        <p:grpSpPr bwMode="auto">
          <a:xfrm>
            <a:off x="2205038" y="2651125"/>
            <a:ext cx="28575" cy="150813"/>
            <a:chOff x="1389" y="1838"/>
            <a:chExt cx="18" cy="95"/>
          </a:xfrm>
        </p:grpSpPr>
        <p:sp>
          <p:nvSpPr>
            <p:cNvPr id="6916" name="Freeform 6043">
              <a:extLst>
                <a:ext uri="{FF2B5EF4-FFF2-40B4-BE49-F238E27FC236}">
                  <a16:creationId xmlns:a16="http://schemas.microsoft.com/office/drawing/2014/main" id="{06B31787-75D4-455B-ADBD-7C37E220236A}"/>
                </a:ext>
              </a:extLst>
            </p:cNvPr>
            <p:cNvSpPr>
              <a:spLocks/>
            </p:cNvSpPr>
            <p:nvPr/>
          </p:nvSpPr>
          <p:spPr bwMode="auto">
            <a:xfrm>
              <a:off x="1389" y="1838"/>
              <a:ext cx="18" cy="95"/>
            </a:xfrm>
            <a:custGeom>
              <a:avLst/>
              <a:gdLst>
                <a:gd name="T0" fmla="*/ 18 w 111"/>
                <a:gd name="T1" fmla="*/ 2 h 617"/>
                <a:gd name="T2" fmla="*/ 0 w 111"/>
                <a:gd name="T3" fmla="*/ 2 h 617"/>
                <a:gd name="T4" fmla="*/ 0 w 111"/>
                <a:gd name="T5" fmla="*/ 2 h 617"/>
                <a:gd name="T6" fmla="*/ 0 w 111"/>
                <a:gd name="T7" fmla="*/ 95 h 617"/>
                <a:gd name="T8" fmla="*/ 18 w 111"/>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1" h="617">
                  <a:moveTo>
                    <a:pt x="111" y="16"/>
                  </a:moveTo>
                  <a:cubicBezTo>
                    <a:pt x="64" y="16"/>
                    <a:pt x="32" y="16"/>
                    <a:pt x="0" y="16"/>
                  </a:cubicBezTo>
                  <a:cubicBezTo>
                    <a:pt x="0" y="0"/>
                    <a:pt x="0" y="16"/>
                    <a:pt x="0" y="16"/>
                  </a:cubicBezTo>
                  <a:lnTo>
                    <a:pt x="0" y="617"/>
                  </a:lnTo>
                  <a:lnTo>
                    <a:pt x="111" y="16"/>
                  </a:lnTo>
                  <a:close/>
                </a:path>
              </a:pathLst>
            </a:custGeom>
            <a:solidFill>
              <a:srgbClr val="808080"/>
            </a:solidFill>
            <a:ln w="0">
              <a:solidFill>
                <a:srgbClr val="000000"/>
              </a:solidFill>
              <a:prstDash val="solid"/>
              <a:round/>
              <a:headEnd/>
              <a:tailEnd/>
            </a:ln>
          </p:spPr>
          <p:txBody>
            <a:bodyPr/>
            <a:lstStyle/>
            <a:p>
              <a:endParaRPr lang="en-GB"/>
            </a:p>
          </p:txBody>
        </p:sp>
        <p:sp>
          <p:nvSpPr>
            <p:cNvPr id="6917" name="Freeform 6044">
              <a:extLst>
                <a:ext uri="{FF2B5EF4-FFF2-40B4-BE49-F238E27FC236}">
                  <a16:creationId xmlns:a16="http://schemas.microsoft.com/office/drawing/2014/main" id="{3DCD380F-8804-4695-9750-F1D5641573F4}"/>
                </a:ext>
              </a:extLst>
            </p:cNvPr>
            <p:cNvSpPr>
              <a:spLocks/>
            </p:cNvSpPr>
            <p:nvPr/>
          </p:nvSpPr>
          <p:spPr bwMode="auto">
            <a:xfrm>
              <a:off x="1389" y="1838"/>
              <a:ext cx="18" cy="95"/>
            </a:xfrm>
            <a:custGeom>
              <a:avLst/>
              <a:gdLst>
                <a:gd name="T0" fmla="*/ 18 w 111"/>
                <a:gd name="T1" fmla="*/ 2 h 617"/>
                <a:gd name="T2" fmla="*/ 0 w 111"/>
                <a:gd name="T3" fmla="*/ 2 h 617"/>
                <a:gd name="T4" fmla="*/ 0 w 111"/>
                <a:gd name="T5" fmla="*/ 2 h 617"/>
                <a:gd name="T6" fmla="*/ 0 w 111"/>
                <a:gd name="T7" fmla="*/ 95 h 617"/>
                <a:gd name="T8" fmla="*/ 18 w 111"/>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1" h="617">
                  <a:moveTo>
                    <a:pt x="111" y="16"/>
                  </a:moveTo>
                  <a:cubicBezTo>
                    <a:pt x="64" y="16"/>
                    <a:pt x="32" y="16"/>
                    <a:pt x="0" y="16"/>
                  </a:cubicBezTo>
                  <a:cubicBezTo>
                    <a:pt x="0" y="0"/>
                    <a:pt x="0" y="16"/>
                    <a:pt x="0" y="16"/>
                  </a:cubicBezTo>
                  <a:lnTo>
                    <a:pt x="0" y="617"/>
                  </a:lnTo>
                  <a:lnTo>
                    <a:pt x="111" y="16"/>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179" name="Group 6048">
            <a:extLst>
              <a:ext uri="{FF2B5EF4-FFF2-40B4-BE49-F238E27FC236}">
                <a16:creationId xmlns:a16="http://schemas.microsoft.com/office/drawing/2014/main" id="{F2AA93CB-B0FB-4B67-8D7A-3D8C5F2455FE}"/>
              </a:ext>
            </a:extLst>
          </p:cNvPr>
          <p:cNvGrpSpPr>
            <a:grpSpLocks/>
          </p:cNvGrpSpPr>
          <p:nvPr/>
        </p:nvGrpSpPr>
        <p:grpSpPr bwMode="auto">
          <a:xfrm>
            <a:off x="2205038" y="2655888"/>
            <a:ext cx="68262" cy="146050"/>
            <a:chOff x="1389" y="1841"/>
            <a:chExt cx="43" cy="92"/>
          </a:xfrm>
        </p:grpSpPr>
        <p:sp>
          <p:nvSpPr>
            <p:cNvPr id="6914" name="Freeform 6046">
              <a:extLst>
                <a:ext uri="{FF2B5EF4-FFF2-40B4-BE49-F238E27FC236}">
                  <a16:creationId xmlns:a16="http://schemas.microsoft.com/office/drawing/2014/main" id="{C556DC8A-D2B8-4231-A1F1-C3D92FFDAF03}"/>
                </a:ext>
              </a:extLst>
            </p:cNvPr>
            <p:cNvSpPr>
              <a:spLocks/>
            </p:cNvSpPr>
            <p:nvPr/>
          </p:nvSpPr>
          <p:spPr bwMode="auto">
            <a:xfrm>
              <a:off x="1389" y="1841"/>
              <a:ext cx="43" cy="92"/>
            </a:xfrm>
            <a:custGeom>
              <a:avLst/>
              <a:gdLst>
                <a:gd name="T0" fmla="*/ 43 w 278"/>
                <a:gd name="T1" fmla="*/ 10 h 600"/>
                <a:gd name="T2" fmla="*/ 17 w 278"/>
                <a:gd name="T3" fmla="*/ 0 h 600"/>
                <a:gd name="T4" fmla="*/ 0 w 278"/>
                <a:gd name="T5" fmla="*/ 92 h 600"/>
                <a:gd name="T6" fmla="*/ 43 w 278"/>
                <a:gd name="T7" fmla="*/ 1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78" h="600">
                  <a:moveTo>
                    <a:pt x="278" y="62"/>
                  </a:moveTo>
                  <a:cubicBezTo>
                    <a:pt x="216" y="31"/>
                    <a:pt x="170" y="16"/>
                    <a:pt x="108" y="0"/>
                  </a:cubicBezTo>
                  <a:lnTo>
                    <a:pt x="0" y="600"/>
                  </a:lnTo>
                  <a:lnTo>
                    <a:pt x="278" y="62"/>
                  </a:lnTo>
                  <a:close/>
                </a:path>
              </a:pathLst>
            </a:custGeom>
            <a:solidFill>
              <a:srgbClr val="C0C0C0"/>
            </a:solidFill>
            <a:ln w="0">
              <a:solidFill>
                <a:srgbClr val="000000"/>
              </a:solidFill>
              <a:prstDash val="solid"/>
              <a:round/>
              <a:headEnd/>
              <a:tailEnd/>
            </a:ln>
          </p:spPr>
          <p:txBody>
            <a:bodyPr/>
            <a:lstStyle/>
            <a:p>
              <a:endParaRPr lang="en-GB"/>
            </a:p>
          </p:txBody>
        </p:sp>
        <p:sp>
          <p:nvSpPr>
            <p:cNvPr id="6915" name="Freeform 6047">
              <a:extLst>
                <a:ext uri="{FF2B5EF4-FFF2-40B4-BE49-F238E27FC236}">
                  <a16:creationId xmlns:a16="http://schemas.microsoft.com/office/drawing/2014/main" id="{063C63A4-F954-4711-9719-92291B456FFE}"/>
                </a:ext>
              </a:extLst>
            </p:cNvPr>
            <p:cNvSpPr>
              <a:spLocks/>
            </p:cNvSpPr>
            <p:nvPr/>
          </p:nvSpPr>
          <p:spPr bwMode="auto">
            <a:xfrm>
              <a:off x="1389" y="1841"/>
              <a:ext cx="43" cy="92"/>
            </a:xfrm>
            <a:custGeom>
              <a:avLst/>
              <a:gdLst>
                <a:gd name="T0" fmla="*/ 43 w 278"/>
                <a:gd name="T1" fmla="*/ 10 h 600"/>
                <a:gd name="T2" fmla="*/ 17 w 278"/>
                <a:gd name="T3" fmla="*/ 0 h 600"/>
                <a:gd name="T4" fmla="*/ 0 w 278"/>
                <a:gd name="T5" fmla="*/ 92 h 600"/>
                <a:gd name="T6" fmla="*/ 43 w 278"/>
                <a:gd name="T7" fmla="*/ 1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78" h="600">
                  <a:moveTo>
                    <a:pt x="278" y="62"/>
                  </a:moveTo>
                  <a:cubicBezTo>
                    <a:pt x="216" y="31"/>
                    <a:pt x="170" y="16"/>
                    <a:pt x="108" y="0"/>
                  </a:cubicBezTo>
                  <a:lnTo>
                    <a:pt x="0" y="600"/>
                  </a:lnTo>
                  <a:lnTo>
                    <a:pt x="278" y="62"/>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180" name="Group 6051">
            <a:extLst>
              <a:ext uri="{FF2B5EF4-FFF2-40B4-BE49-F238E27FC236}">
                <a16:creationId xmlns:a16="http://schemas.microsoft.com/office/drawing/2014/main" id="{6CC2958C-20FD-4DD6-95B4-8A6EDAC0A5E5}"/>
              </a:ext>
            </a:extLst>
          </p:cNvPr>
          <p:cNvGrpSpPr>
            <a:grpSpLocks/>
          </p:cNvGrpSpPr>
          <p:nvPr/>
        </p:nvGrpSpPr>
        <p:grpSpPr bwMode="auto">
          <a:xfrm>
            <a:off x="2205038" y="2670175"/>
            <a:ext cx="92075" cy="131763"/>
            <a:chOff x="1389" y="1850"/>
            <a:chExt cx="58" cy="83"/>
          </a:xfrm>
        </p:grpSpPr>
        <p:sp>
          <p:nvSpPr>
            <p:cNvPr id="6912" name="Freeform 6049">
              <a:extLst>
                <a:ext uri="{FF2B5EF4-FFF2-40B4-BE49-F238E27FC236}">
                  <a16:creationId xmlns:a16="http://schemas.microsoft.com/office/drawing/2014/main" id="{AFA7FEE0-5163-4312-AF32-3E869FEAFA21}"/>
                </a:ext>
              </a:extLst>
            </p:cNvPr>
            <p:cNvSpPr>
              <a:spLocks/>
            </p:cNvSpPr>
            <p:nvPr/>
          </p:nvSpPr>
          <p:spPr bwMode="auto">
            <a:xfrm>
              <a:off x="1389" y="1850"/>
              <a:ext cx="58" cy="83"/>
            </a:xfrm>
            <a:custGeom>
              <a:avLst/>
              <a:gdLst>
                <a:gd name="T0" fmla="*/ 58 w 372"/>
                <a:gd name="T1" fmla="*/ 7 h 539"/>
                <a:gd name="T2" fmla="*/ 44 w 372"/>
                <a:gd name="T3" fmla="*/ 0 h 539"/>
                <a:gd name="T4" fmla="*/ 0 w 372"/>
                <a:gd name="T5" fmla="*/ 83 h 539"/>
                <a:gd name="T6" fmla="*/ 58 w 372"/>
                <a:gd name="T7" fmla="*/ 7 h 53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2" h="539">
                  <a:moveTo>
                    <a:pt x="372" y="46"/>
                  </a:moveTo>
                  <a:cubicBezTo>
                    <a:pt x="341" y="31"/>
                    <a:pt x="310" y="16"/>
                    <a:pt x="279" y="0"/>
                  </a:cubicBezTo>
                  <a:lnTo>
                    <a:pt x="0" y="539"/>
                  </a:lnTo>
                  <a:lnTo>
                    <a:pt x="372" y="46"/>
                  </a:lnTo>
                  <a:close/>
                </a:path>
              </a:pathLst>
            </a:custGeom>
            <a:solidFill>
              <a:srgbClr val="000000"/>
            </a:solidFill>
            <a:ln w="0">
              <a:solidFill>
                <a:srgbClr val="000000"/>
              </a:solidFill>
              <a:prstDash val="solid"/>
              <a:round/>
              <a:headEnd/>
              <a:tailEnd/>
            </a:ln>
          </p:spPr>
          <p:txBody>
            <a:bodyPr/>
            <a:lstStyle/>
            <a:p>
              <a:endParaRPr lang="en-GB"/>
            </a:p>
          </p:txBody>
        </p:sp>
        <p:sp>
          <p:nvSpPr>
            <p:cNvPr id="6913" name="Freeform 6050">
              <a:extLst>
                <a:ext uri="{FF2B5EF4-FFF2-40B4-BE49-F238E27FC236}">
                  <a16:creationId xmlns:a16="http://schemas.microsoft.com/office/drawing/2014/main" id="{60D47396-9FD6-4D71-9704-AF4FFE96D3F6}"/>
                </a:ext>
              </a:extLst>
            </p:cNvPr>
            <p:cNvSpPr>
              <a:spLocks/>
            </p:cNvSpPr>
            <p:nvPr/>
          </p:nvSpPr>
          <p:spPr bwMode="auto">
            <a:xfrm>
              <a:off x="1389" y="1850"/>
              <a:ext cx="58" cy="83"/>
            </a:xfrm>
            <a:custGeom>
              <a:avLst/>
              <a:gdLst>
                <a:gd name="T0" fmla="*/ 58 w 372"/>
                <a:gd name="T1" fmla="*/ 7 h 539"/>
                <a:gd name="T2" fmla="*/ 44 w 372"/>
                <a:gd name="T3" fmla="*/ 0 h 539"/>
                <a:gd name="T4" fmla="*/ 0 w 372"/>
                <a:gd name="T5" fmla="*/ 83 h 539"/>
                <a:gd name="T6" fmla="*/ 58 w 372"/>
                <a:gd name="T7" fmla="*/ 7 h 53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2" h="539">
                  <a:moveTo>
                    <a:pt x="372" y="46"/>
                  </a:moveTo>
                  <a:cubicBezTo>
                    <a:pt x="341" y="31"/>
                    <a:pt x="310" y="16"/>
                    <a:pt x="279" y="0"/>
                  </a:cubicBezTo>
                  <a:lnTo>
                    <a:pt x="0" y="539"/>
                  </a:lnTo>
                  <a:lnTo>
                    <a:pt x="372" y="46"/>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181" name="Group 6054">
            <a:extLst>
              <a:ext uri="{FF2B5EF4-FFF2-40B4-BE49-F238E27FC236}">
                <a16:creationId xmlns:a16="http://schemas.microsoft.com/office/drawing/2014/main" id="{62C3D647-A341-4071-BFC9-D9C277F7D041}"/>
              </a:ext>
            </a:extLst>
          </p:cNvPr>
          <p:cNvGrpSpPr>
            <a:grpSpLocks/>
          </p:cNvGrpSpPr>
          <p:nvPr/>
        </p:nvGrpSpPr>
        <p:grpSpPr bwMode="auto">
          <a:xfrm>
            <a:off x="2058988" y="2655888"/>
            <a:ext cx="296862" cy="296862"/>
            <a:chOff x="1297" y="1841"/>
            <a:chExt cx="187" cy="187"/>
          </a:xfrm>
        </p:grpSpPr>
        <p:sp>
          <p:nvSpPr>
            <p:cNvPr id="6910" name="Freeform 6052">
              <a:extLst>
                <a:ext uri="{FF2B5EF4-FFF2-40B4-BE49-F238E27FC236}">
                  <a16:creationId xmlns:a16="http://schemas.microsoft.com/office/drawing/2014/main" id="{2B949372-35BA-4B04-A08E-3A0840BB8A02}"/>
                </a:ext>
              </a:extLst>
            </p:cNvPr>
            <p:cNvSpPr>
              <a:spLocks/>
            </p:cNvSpPr>
            <p:nvPr/>
          </p:nvSpPr>
          <p:spPr bwMode="auto">
            <a:xfrm>
              <a:off x="1297" y="1841"/>
              <a:ext cx="187" cy="187"/>
            </a:xfrm>
            <a:custGeom>
              <a:avLst/>
              <a:gdLst>
                <a:gd name="T0" fmla="*/ 92 w 1217"/>
                <a:gd name="T1" fmla="*/ 0 h 1217"/>
                <a:gd name="T2" fmla="*/ 0 w 1217"/>
                <a:gd name="T3" fmla="*/ 92 h 1217"/>
                <a:gd name="T4" fmla="*/ 92 w 1217"/>
                <a:gd name="T5" fmla="*/ 187 h 1217"/>
                <a:gd name="T6" fmla="*/ 187 w 1217"/>
                <a:gd name="T7" fmla="*/ 92 h 1217"/>
                <a:gd name="T8" fmla="*/ 149 w 1217"/>
                <a:gd name="T9" fmla="*/ 17 h 1217"/>
                <a:gd name="T10" fmla="*/ 92 w 1217"/>
                <a:gd name="T11" fmla="*/ 92 h 1217"/>
                <a:gd name="T12" fmla="*/ 92 w 1217"/>
                <a:gd name="T13" fmla="*/ 0 h 12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17">
                  <a:moveTo>
                    <a:pt x="601" y="0"/>
                  </a:moveTo>
                  <a:cubicBezTo>
                    <a:pt x="262" y="0"/>
                    <a:pt x="0" y="262"/>
                    <a:pt x="0" y="601"/>
                  </a:cubicBezTo>
                  <a:cubicBezTo>
                    <a:pt x="0" y="940"/>
                    <a:pt x="262" y="1217"/>
                    <a:pt x="601" y="1217"/>
                  </a:cubicBezTo>
                  <a:cubicBezTo>
                    <a:pt x="940" y="1217"/>
                    <a:pt x="1217" y="940"/>
                    <a:pt x="1217" y="601"/>
                  </a:cubicBezTo>
                  <a:cubicBezTo>
                    <a:pt x="1202" y="416"/>
                    <a:pt x="1125" y="231"/>
                    <a:pt x="970" y="108"/>
                  </a:cubicBezTo>
                  <a:lnTo>
                    <a:pt x="601" y="601"/>
                  </a:lnTo>
                  <a:lnTo>
                    <a:pt x="601" y="0"/>
                  </a:lnTo>
                  <a:close/>
                </a:path>
              </a:pathLst>
            </a:custGeom>
            <a:solidFill>
              <a:srgbClr val="FFFFFF"/>
            </a:solidFill>
            <a:ln w="0">
              <a:solidFill>
                <a:srgbClr val="000000"/>
              </a:solidFill>
              <a:prstDash val="solid"/>
              <a:round/>
              <a:headEnd/>
              <a:tailEnd/>
            </a:ln>
          </p:spPr>
          <p:txBody>
            <a:bodyPr/>
            <a:lstStyle/>
            <a:p>
              <a:endParaRPr lang="en-GB"/>
            </a:p>
          </p:txBody>
        </p:sp>
        <p:sp>
          <p:nvSpPr>
            <p:cNvPr id="6911" name="Freeform 6053">
              <a:extLst>
                <a:ext uri="{FF2B5EF4-FFF2-40B4-BE49-F238E27FC236}">
                  <a16:creationId xmlns:a16="http://schemas.microsoft.com/office/drawing/2014/main" id="{4EC1385F-CAEF-49CA-975F-66558DE2EC5E}"/>
                </a:ext>
              </a:extLst>
            </p:cNvPr>
            <p:cNvSpPr>
              <a:spLocks/>
            </p:cNvSpPr>
            <p:nvPr/>
          </p:nvSpPr>
          <p:spPr bwMode="auto">
            <a:xfrm>
              <a:off x="1297" y="1841"/>
              <a:ext cx="187" cy="187"/>
            </a:xfrm>
            <a:custGeom>
              <a:avLst/>
              <a:gdLst>
                <a:gd name="T0" fmla="*/ 92 w 1217"/>
                <a:gd name="T1" fmla="*/ 0 h 1217"/>
                <a:gd name="T2" fmla="*/ 0 w 1217"/>
                <a:gd name="T3" fmla="*/ 92 h 1217"/>
                <a:gd name="T4" fmla="*/ 92 w 1217"/>
                <a:gd name="T5" fmla="*/ 187 h 1217"/>
                <a:gd name="T6" fmla="*/ 187 w 1217"/>
                <a:gd name="T7" fmla="*/ 92 h 1217"/>
                <a:gd name="T8" fmla="*/ 149 w 1217"/>
                <a:gd name="T9" fmla="*/ 17 h 1217"/>
                <a:gd name="T10" fmla="*/ 92 w 1217"/>
                <a:gd name="T11" fmla="*/ 92 h 1217"/>
                <a:gd name="T12" fmla="*/ 92 w 1217"/>
                <a:gd name="T13" fmla="*/ 0 h 12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17">
                  <a:moveTo>
                    <a:pt x="601" y="0"/>
                  </a:moveTo>
                  <a:cubicBezTo>
                    <a:pt x="262" y="0"/>
                    <a:pt x="0" y="262"/>
                    <a:pt x="0" y="601"/>
                  </a:cubicBezTo>
                  <a:cubicBezTo>
                    <a:pt x="0" y="940"/>
                    <a:pt x="262" y="1217"/>
                    <a:pt x="601" y="1217"/>
                  </a:cubicBezTo>
                  <a:cubicBezTo>
                    <a:pt x="940" y="1217"/>
                    <a:pt x="1217" y="940"/>
                    <a:pt x="1217" y="601"/>
                  </a:cubicBezTo>
                  <a:cubicBezTo>
                    <a:pt x="1202" y="416"/>
                    <a:pt x="1125" y="231"/>
                    <a:pt x="970" y="108"/>
                  </a:cubicBezTo>
                  <a:lnTo>
                    <a:pt x="601" y="601"/>
                  </a:lnTo>
                  <a:lnTo>
                    <a:pt x="601"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6182" name="Line 6055">
            <a:extLst>
              <a:ext uri="{FF2B5EF4-FFF2-40B4-BE49-F238E27FC236}">
                <a16:creationId xmlns:a16="http://schemas.microsoft.com/office/drawing/2014/main" id="{A87FF9F8-58B0-4F9E-A55E-211FD9B8779F}"/>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83" name="Line 6056">
            <a:extLst>
              <a:ext uri="{FF2B5EF4-FFF2-40B4-BE49-F238E27FC236}">
                <a16:creationId xmlns:a16="http://schemas.microsoft.com/office/drawing/2014/main" id="{04C23B63-7BDC-4EEA-9EB5-425EB4BB059A}"/>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84" name="Line 6057">
            <a:extLst>
              <a:ext uri="{FF2B5EF4-FFF2-40B4-BE49-F238E27FC236}">
                <a16:creationId xmlns:a16="http://schemas.microsoft.com/office/drawing/2014/main" id="{DCB430B0-742D-4C6A-87B6-63EA6277D942}"/>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85" name="Line 6058">
            <a:extLst>
              <a:ext uri="{FF2B5EF4-FFF2-40B4-BE49-F238E27FC236}">
                <a16:creationId xmlns:a16="http://schemas.microsoft.com/office/drawing/2014/main" id="{8F1FF305-F470-41CA-818F-5C370B20E609}"/>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86" name="Line 6059">
            <a:extLst>
              <a:ext uri="{FF2B5EF4-FFF2-40B4-BE49-F238E27FC236}">
                <a16:creationId xmlns:a16="http://schemas.microsoft.com/office/drawing/2014/main" id="{5C3CC305-5FE3-4C76-9BC1-F8C0A43ECBE3}"/>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87" name="Line 6060">
            <a:extLst>
              <a:ext uri="{FF2B5EF4-FFF2-40B4-BE49-F238E27FC236}">
                <a16:creationId xmlns:a16="http://schemas.microsoft.com/office/drawing/2014/main" id="{9709EA6F-91DB-4F9A-B2F0-BCA7196A6C39}"/>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88" name="Line 6061">
            <a:extLst>
              <a:ext uri="{FF2B5EF4-FFF2-40B4-BE49-F238E27FC236}">
                <a16:creationId xmlns:a16="http://schemas.microsoft.com/office/drawing/2014/main" id="{660B363D-7E5E-4E30-BBF2-5A97D7AB5AA8}"/>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89" name="Line 6062">
            <a:extLst>
              <a:ext uri="{FF2B5EF4-FFF2-40B4-BE49-F238E27FC236}">
                <a16:creationId xmlns:a16="http://schemas.microsoft.com/office/drawing/2014/main" id="{903F1358-94F4-4AA1-AE42-32F0D2642BB6}"/>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90" name="Line 6063">
            <a:extLst>
              <a:ext uri="{FF2B5EF4-FFF2-40B4-BE49-F238E27FC236}">
                <a16:creationId xmlns:a16="http://schemas.microsoft.com/office/drawing/2014/main" id="{0D669752-65CB-4E8E-97CD-9B036BA259BF}"/>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91" name="Line 6064">
            <a:extLst>
              <a:ext uri="{FF2B5EF4-FFF2-40B4-BE49-F238E27FC236}">
                <a16:creationId xmlns:a16="http://schemas.microsoft.com/office/drawing/2014/main" id="{D3F8DCC9-9D8E-42B9-8887-5134FFCEF76E}"/>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92" name="Line 6065">
            <a:extLst>
              <a:ext uri="{FF2B5EF4-FFF2-40B4-BE49-F238E27FC236}">
                <a16:creationId xmlns:a16="http://schemas.microsoft.com/office/drawing/2014/main" id="{E8B25505-A382-4FD7-8D35-C483BE018693}"/>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93" name="Line 6066">
            <a:extLst>
              <a:ext uri="{FF2B5EF4-FFF2-40B4-BE49-F238E27FC236}">
                <a16:creationId xmlns:a16="http://schemas.microsoft.com/office/drawing/2014/main" id="{E3192E43-9689-4D07-9214-834F3FE4E861}"/>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94" name="Line 6067">
            <a:extLst>
              <a:ext uri="{FF2B5EF4-FFF2-40B4-BE49-F238E27FC236}">
                <a16:creationId xmlns:a16="http://schemas.microsoft.com/office/drawing/2014/main" id="{3C3C675D-7A76-4FAB-B9D3-94120451E4CD}"/>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95" name="Line 6068">
            <a:extLst>
              <a:ext uri="{FF2B5EF4-FFF2-40B4-BE49-F238E27FC236}">
                <a16:creationId xmlns:a16="http://schemas.microsoft.com/office/drawing/2014/main" id="{47F6E2FD-5DC4-4BB6-A6D8-BF9DCBAB6081}"/>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96" name="Line 6069">
            <a:extLst>
              <a:ext uri="{FF2B5EF4-FFF2-40B4-BE49-F238E27FC236}">
                <a16:creationId xmlns:a16="http://schemas.microsoft.com/office/drawing/2014/main" id="{ABED210A-9CC4-4BA5-8356-AD63824FDA69}"/>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97" name="Line 6070">
            <a:extLst>
              <a:ext uri="{FF2B5EF4-FFF2-40B4-BE49-F238E27FC236}">
                <a16:creationId xmlns:a16="http://schemas.microsoft.com/office/drawing/2014/main" id="{51A376B4-B3B0-4482-B3A5-CB7CB6E84484}"/>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98" name="Line 6071">
            <a:extLst>
              <a:ext uri="{FF2B5EF4-FFF2-40B4-BE49-F238E27FC236}">
                <a16:creationId xmlns:a16="http://schemas.microsoft.com/office/drawing/2014/main" id="{1ECCA471-27CA-4E5F-8D08-FF8478856475}"/>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99" name="Line 6072">
            <a:extLst>
              <a:ext uri="{FF2B5EF4-FFF2-40B4-BE49-F238E27FC236}">
                <a16:creationId xmlns:a16="http://schemas.microsoft.com/office/drawing/2014/main" id="{0045550D-E5E0-4341-B8AA-01F0798A2897}"/>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00" name="Line 6073">
            <a:extLst>
              <a:ext uri="{FF2B5EF4-FFF2-40B4-BE49-F238E27FC236}">
                <a16:creationId xmlns:a16="http://schemas.microsoft.com/office/drawing/2014/main" id="{1B150D83-A762-49A4-BFE9-D19815C89B1A}"/>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01" name="Line 6074">
            <a:extLst>
              <a:ext uri="{FF2B5EF4-FFF2-40B4-BE49-F238E27FC236}">
                <a16:creationId xmlns:a16="http://schemas.microsoft.com/office/drawing/2014/main" id="{7680B820-46F6-4080-9952-930906F827F3}"/>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02" name="Line 6075">
            <a:extLst>
              <a:ext uri="{FF2B5EF4-FFF2-40B4-BE49-F238E27FC236}">
                <a16:creationId xmlns:a16="http://schemas.microsoft.com/office/drawing/2014/main" id="{AA61F3E6-0FD5-4F49-A79C-E35759559752}"/>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03" name="Line 6076">
            <a:extLst>
              <a:ext uri="{FF2B5EF4-FFF2-40B4-BE49-F238E27FC236}">
                <a16:creationId xmlns:a16="http://schemas.microsoft.com/office/drawing/2014/main" id="{3E624D98-5136-4DBE-BF54-06EA2B0937BC}"/>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04" name="Line 6077">
            <a:extLst>
              <a:ext uri="{FF2B5EF4-FFF2-40B4-BE49-F238E27FC236}">
                <a16:creationId xmlns:a16="http://schemas.microsoft.com/office/drawing/2014/main" id="{07B562F1-2615-414A-BD33-04930B2E6D26}"/>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05" name="Line 6078">
            <a:extLst>
              <a:ext uri="{FF2B5EF4-FFF2-40B4-BE49-F238E27FC236}">
                <a16:creationId xmlns:a16="http://schemas.microsoft.com/office/drawing/2014/main" id="{0A80C7D5-DC6B-4D9A-AE14-0B4FC4AB088E}"/>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06" name="Line 6079">
            <a:extLst>
              <a:ext uri="{FF2B5EF4-FFF2-40B4-BE49-F238E27FC236}">
                <a16:creationId xmlns:a16="http://schemas.microsoft.com/office/drawing/2014/main" id="{51261D5D-76AC-46BC-A4A0-5F8A1BD9FE7A}"/>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07" name="Line 6080">
            <a:extLst>
              <a:ext uri="{FF2B5EF4-FFF2-40B4-BE49-F238E27FC236}">
                <a16:creationId xmlns:a16="http://schemas.microsoft.com/office/drawing/2014/main" id="{47D67D5D-D1E2-4FF3-8281-8AAA690A2323}"/>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08" name="Line 6081">
            <a:extLst>
              <a:ext uri="{FF2B5EF4-FFF2-40B4-BE49-F238E27FC236}">
                <a16:creationId xmlns:a16="http://schemas.microsoft.com/office/drawing/2014/main" id="{9351C72C-D38D-4806-8CBD-7F000A2FED44}"/>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09" name="Line 6082">
            <a:extLst>
              <a:ext uri="{FF2B5EF4-FFF2-40B4-BE49-F238E27FC236}">
                <a16:creationId xmlns:a16="http://schemas.microsoft.com/office/drawing/2014/main" id="{CCADBFA8-7D03-44CA-9879-26AB04485A91}"/>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10" name="Line 6083">
            <a:extLst>
              <a:ext uri="{FF2B5EF4-FFF2-40B4-BE49-F238E27FC236}">
                <a16:creationId xmlns:a16="http://schemas.microsoft.com/office/drawing/2014/main" id="{5A77E486-AD5A-4787-9E26-BCBDC087D035}"/>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11" name="Line 6084">
            <a:extLst>
              <a:ext uri="{FF2B5EF4-FFF2-40B4-BE49-F238E27FC236}">
                <a16:creationId xmlns:a16="http://schemas.microsoft.com/office/drawing/2014/main" id="{8F5B2F5E-F776-433A-887A-D9426F55CFB4}"/>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12" name="Line 6085">
            <a:extLst>
              <a:ext uri="{FF2B5EF4-FFF2-40B4-BE49-F238E27FC236}">
                <a16:creationId xmlns:a16="http://schemas.microsoft.com/office/drawing/2014/main" id="{1DCA5442-AD4C-4A85-BB2E-FAB76039FBE1}"/>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13" name="Line 6086">
            <a:extLst>
              <a:ext uri="{FF2B5EF4-FFF2-40B4-BE49-F238E27FC236}">
                <a16:creationId xmlns:a16="http://schemas.microsoft.com/office/drawing/2014/main" id="{C42C27EB-4FB2-481C-B581-176AAE0456F7}"/>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14" name="Line 6087">
            <a:extLst>
              <a:ext uri="{FF2B5EF4-FFF2-40B4-BE49-F238E27FC236}">
                <a16:creationId xmlns:a16="http://schemas.microsoft.com/office/drawing/2014/main" id="{216EAE4D-3DFE-45BA-B624-DC2500A99279}"/>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15" name="Line 6088">
            <a:extLst>
              <a:ext uri="{FF2B5EF4-FFF2-40B4-BE49-F238E27FC236}">
                <a16:creationId xmlns:a16="http://schemas.microsoft.com/office/drawing/2014/main" id="{644B64FA-87E9-48F7-8EB6-89CD42FBA58D}"/>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16" name="Rectangle 6089">
            <a:extLst>
              <a:ext uri="{FF2B5EF4-FFF2-40B4-BE49-F238E27FC236}">
                <a16:creationId xmlns:a16="http://schemas.microsoft.com/office/drawing/2014/main" id="{901AF642-08E4-4B7D-952D-DB802B563267}"/>
              </a:ext>
            </a:extLst>
          </p:cNvPr>
          <p:cNvSpPr>
            <a:spLocks noChangeArrowheads="1"/>
          </p:cNvSpPr>
          <p:nvPr/>
        </p:nvSpPr>
        <p:spPr bwMode="auto">
          <a:xfrm>
            <a:off x="1900238" y="2598738"/>
            <a:ext cx="615950" cy="415925"/>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6217" name="Group 6092">
            <a:extLst>
              <a:ext uri="{FF2B5EF4-FFF2-40B4-BE49-F238E27FC236}">
                <a16:creationId xmlns:a16="http://schemas.microsoft.com/office/drawing/2014/main" id="{B88AFEB6-24BC-4237-A6D0-B54091688435}"/>
              </a:ext>
            </a:extLst>
          </p:cNvPr>
          <p:cNvGrpSpPr>
            <a:grpSpLocks/>
          </p:cNvGrpSpPr>
          <p:nvPr/>
        </p:nvGrpSpPr>
        <p:grpSpPr bwMode="auto">
          <a:xfrm>
            <a:off x="2552700" y="2598738"/>
            <a:ext cx="615950" cy="415925"/>
            <a:chOff x="1608" y="1805"/>
            <a:chExt cx="388" cy="262"/>
          </a:xfrm>
        </p:grpSpPr>
        <p:sp>
          <p:nvSpPr>
            <p:cNvPr id="6908" name="Rectangle 6090">
              <a:extLst>
                <a:ext uri="{FF2B5EF4-FFF2-40B4-BE49-F238E27FC236}">
                  <a16:creationId xmlns:a16="http://schemas.microsoft.com/office/drawing/2014/main" id="{AAB96FD9-B3B5-45B2-9C2E-D1A2EEC96443}"/>
                </a:ext>
              </a:extLst>
            </p:cNvPr>
            <p:cNvSpPr>
              <a:spLocks noChangeArrowheads="1"/>
            </p:cNvSpPr>
            <p:nvPr/>
          </p:nvSpPr>
          <p:spPr bwMode="auto">
            <a:xfrm>
              <a:off x="1608" y="1805"/>
              <a:ext cx="388" cy="2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6909" name="Rectangle 6091">
              <a:extLst>
                <a:ext uri="{FF2B5EF4-FFF2-40B4-BE49-F238E27FC236}">
                  <a16:creationId xmlns:a16="http://schemas.microsoft.com/office/drawing/2014/main" id="{4E3534C3-66BC-4BBD-BDAD-6825F3C576E0}"/>
                </a:ext>
              </a:extLst>
            </p:cNvPr>
            <p:cNvSpPr>
              <a:spLocks noChangeArrowheads="1"/>
            </p:cNvSpPr>
            <p:nvPr/>
          </p:nvSpPr>
          <p:spPr bwMode="auto">
            <a:xfrm>
              <a:off x="1608" y="1805"/>
              <a:ext cx="388" cy="262"/>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6218" name="Group 6095">
            <a:extLst>
              <a:ext uri="{FF2B5EF4-FFF2-40B4-BE49-F238E27FC236}">
                <a16:creationId xmlns:a16="http://schemas.microsoft.com/office/drawing/2014/main" id="{39D57858-A1DD-4CE6-890D-73BFCE0EC727}"/>
              </a:ext>
            </a:extLst>
          </p:cNvPr>
          <p:cNvGrpSpPr>
            <a:grpSpLocks/>
          </p:cNvGrpSpPr>
          <p:nvPr/>
        </p:nvGrpSpPr>
        <p:grpSpPr bwMode="auto">
          <a:xfrm>
            <a:off x="2859088" y="2651125"/>
            <a:ext cx="33337" cy="150813"/>
            <a:chOff x="1801" y="1838"/>
            <a:chExt cx="21" cy="95"/>
          </a:xfrm>
        </p:grpSpPr>
        <p:sp>
          <p:nvSpPr>
            <p:cNvPr id="6906" name="Freeform 6093">
              <a:extLst>
                <a:ext uri="{FF2B5EF4-FFF2-40B4-BE49-F238E27FC236}">
                  <a16:creationId xmlns:a16="http://schemas.microsoft.com/office/drawing/2014/main" id="{E967E794-D5B4-4590-8A70-F092D61E63C7}"/>
                </a:ext>
              </a:extLst>
            </p:cNvPr>
            <p:cNvSpPr>
              <a:spLocks/>
            </p:cNvSpPr>
            <p:nvPr/>
          </p:nvSpPr>
          <p:spPr bwMode="auto">
            <a:xfrm>
              <a:off x="1801" y="1838"/>
              <a:ext cx="21" cy="95"/>
            </a:xfrm>
            <a:custGeom>
              <a:avLst/>
              <a:gdLst>
                <a:gd name="T0" fmla="*/ 21 w 139"/>
                <a:gd name="T1" fmla="*/ 5 h 617"/>
                <a:gd name="T2" fmla="*/ 0 w 139"/>
                <a:gd name="T3" fmla="*/ 2 h 617"/>
                <a:gd name="T4" fmla="*/ 0 w 139"/>
                <a:gd name="T5" fmla="*/ 2 h 617"/>
                <a:gd name="T6" fmla="*/ 0 w 139"/>
                <a:gd name="T7" fmla="*/ 95 h 617"/>
                <a:gd name="T8" fmla="*/ 21 w 139"/>
                <a:gd name="T9" fmla="*/ 5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617">
                  <a:moveTo>
                    <a:pt x="139" y="31"/>
                  </a:moveTo>
                  <a:cubicBezTo>
                    <a:pt x="93" y="16"/>
                    <a:pt x="47" y="16"/>
                    <a:pt x="0" y="16"/>
                  </a:cubicBezTo>
                  <a:cubicBezTo>
                    <a:pt x="0" y="0"/>
                    <a:pt x="0" y="16"/>
                    <a:pt x="0" y="16"/>
                  </a:cubicBezTo>
                  <a:lnTo>
                    <a:pt x="0" y="617"/>
                  </a:lnTo>
                  <a:lnTo>
                    <a:pt x="139" y="31"/>
                  </a:lnTo>
                  <a:close/>
                </a:path>
              </a:pathLst>
            </a:custGeom>
            <a:solidFill>
              <a:srgbClr val="808080"/>
            </a:solidFill>
            <a:ln w="0">
              <a:solidFill>
                <a:srgbClr val="000000"/>
              </a:solidFill>
              <a:prstDash val="solid"/>
              <a:round/>
              <a:headEnd/>
              <a:tailEnd/>
            </a:ln>
          </p:spPr>
          <p:txBody>
            <a:bodyPr/>
            <a:lstStyle/>
            <a:p>
              <a:endParaRPr lang="en-GB"/>
            </a:p>
          </p:txBody>
        </p:sp>
        <p:sp>
          <p:nvSpPr>
            <p:cNvPr id="6907" name="Freeform 6094">
              <a:extLst>
                <a:ext uri="{FF2B5EF4-FFF2-40B4-BE49-F238E27FC236}">
                  <a16:creationId xmlns:a16="http://schemas.microsoft.com/office/drawing/2014/main" id="{E0FB9943-B18F-4733-9E98-CCFDBC7C1CC8}"/>
                </a:ext>
              </a:extLst>
            </p:cNvPr>
            <p:cNvSpPr>
              <a:spLocks/>
            </p:cNvSpPr>
            <p:nvPr/>
          </p:nvSpPr>
          <p:spPr bwMode="auto">
            <a:xfrm>
              <a:off x="1801" y="1838"/>
              <a:ext cx="21" cy="95"/>
            </a:xfrm>
            <a:custGeom>
              <a:avLst/>
              <a:gdLst>
                <a:gd name="T0" fmla="*/ 21 w 139"/>
                <a:gd name="T1" fmla="*/ 5 h 617"/>
                <a:gd name="T2" fmla="*/ 0 w 139"/>
                <a:gd name="T3" fmla="*/ 2 h 617"/>
                <a:gd name="T4" fmla="*/ 0 w 139"/>
                <a:gd name="T5" fmla="*/ 2 h 617"/>
                <a:gd name="T6" fmla="*/ 0 w 139"/>
                <a:gd name="T7" fmla="*/ 95 h 617"/>
                <a:gd name="T8" fmla="*/ 21 w 139"/>
                <a:gd name="T9" fmla="*/ 5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617">
                  <a:moveTo>
                    <a:pt x="139" y="31"/>
                  </a:moveTo>
                  <a:cubicBezTo>
                    <a:pt x="93" y="16"/>
                    <a:pt x="47" y="16"/>
                    <a:pt x="0" y="16"/>
                  </a:cubicBezTo>
                  <a:cubicBezTo>
                    <a:pt x="0" y="0"/>
                    <a:pt x="0" y="16"/>
                    <a:pt x="0" y="16"/>
                  </a:cubicBezTo>
                  <a:lnTo>
                    <a:pt x="0" y="617"/>
                  </a:lnTo>
                  <a:lnTo>
                    <a:pt x="139" y="31"/>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219" name="Group 6098">
            <a:extLst>
              <a:ext uri="{FF2B5EF4-FFF2-40B4-BE49-F238E27FC236}">
                <a16:creationId xmlns:a16="http://schemas.microsoft.com/office/drawing/2014/main" id="{45452605-1666-4F16-8D6C-89B30B0650BE}"/>
              </a:ext>
            </a:extLst>
          </p:cNvPr>
          <p:cNvGrpSpPr>
            <a:grpSpLocks/>
          </p:cNvGrpSpPr>
          <p:nvPr/>
        </p:nvGrpSpPr>
        <p:grpSpPr bwMode="auto">
          <a:xfrm>
            <a:off x="2859088" y="2660650"/>
            <a:ext cx="87312" cy="141288"/>
            <a:chOff x="1801" y="1844"/>
            <a:chExt cx="55" cy="89"/>
          </a:xfrm>
        </p:grpSpPr>
        <p:sp>
          <p:nvSpPr>
            <p:cNvPr id="6904" name="Freeform 6096">
              <a:extLst>
                <a:ext uri="{FF2B5EF4-FFF2-40B4-BE49-F238E27FC236}">
                  <a16:creationId xmlns:a16="http://schemas.microsoft.com/office/drawing/2014/main" id="{5A95637A-66FA-484B-BEBF-2FEA19BAB930}"/>
                </a:ext>
              </a:extLst>
            </p:cNvPr>
            <p:cNvSpPr>
              <a:spLocks/>
            </p:cNvSpPr>
            <p:nvPr/>
          </p:nvSpPr>
          <p:spPr bwMode="auto">
            <a:xfrm>
              <a:off x="1801" y="1844"/>
              <a:ext cx="55" cy="89"/>
            </a:xfrm>
            <a:custGeom>
              <a:avLst/>
              <a:gdLst>
                <a:gd name="T0" fmla="*/ 55 w 356"/>
                <a:gd name="T1" fmla="*/ 14 h 583"/>
                <a:gd name="T2" fmla="*/ 22 w 356"/>
                <a:gd name="T3" fmla="*/ 0 h 583"/>
                <a:gd name="T4" fmla="*/ 0 w 356"/>
                <a:gd name="T5" fmla="*/ 89 h 583"/>
                <a:gd name="T6" fmla="*/ 55 w 356"/>
                <a:gd name="T7" fmla="*/ 14 h 58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6" h="583">
                  <a:moveTo>
                    <a:pt x="356" y="92"/>
                  </a:moveTo>
                  <a:cubicBezTo>
                    <a:pt x="294" y="46"/>
                    <a:pt x="217" y="15"/>
                    <a:pt x="140" y="0"/>
                  </a:cubicBezTo>
                  <a:lnTo>
                    <a:pt x="0" y="583"/>
                  </a:lnTo>
                  <a:lnTo>
                    <a:pt x="356" y="92"/>
                  </a:lnTo>
                  <a:close/>
                </a:path>
              </a:pathLst>
            </a:custGeom>
            <a:solidFill>
              <a:srgbClr val="C0C0C0"/>
            </a:solidFill>
            <a:ln w="0">
              <a:solidFill>
                <a:srgbClr val="000000"/>
              </a:solidFill>
              <a:prstDash val="solid"/>
              <a:round/>
              <a:headEnd/>
              <a:tailEnd/>
            </a:ln>
          </p:spPr>
          <p:txBody>
            <a:bodyPr/>
            <a:lstStyle/>
            <a:p>
              <a:endParaRPr lang="en-GB"/>
            </a:p>
          </p:txBody>
        </p:sp>
        <p:sp>
          <p:nvSpPr>
            <p:cNvPr id="6905" name="Freeform 6097">
              <a:extLst>
                <a:ext uri="{FF2B5EF4-FFF2-40B4-BE49-F238E27FC236}">
                  <a16:creationId xmlns:a16="http://schemas.microsoft.com/office/drawing/2014/main" id="{47F300A1-3D3D-4C5C-9613-E9D1FA3BB205}"/>
                </a:ext>
              </a:extLst>
            </p:cNvPr>
            <p:cNvSpPr>
              <a:spLocks/>
            </p:cNvSpPr>
            <p:nvPr/>
          </p:nvSpPr>
          <p:spPr bwMode="auto">
            <a:xfrm>
              <a:off x="1801" y="1844"/>
              <a:ext cx="55" cy="89"/>
            </a:xfrm>
            <a:custGeom>
              <a:avLst/>
              <a:gdLst>
                <a:gd name="T0" fmla="*/ 55 w 356"/>
                <a:gd name="T1" fmla="*/ 14 h 583"/>
                <a:gd name="T2" fmla="*/ 22 w 356"/>
                <a:gd name="T3" fmla="*/ 0 h 583"/>
                <a:gd name="T4" fmla="*/ 0 w 356"/>
                <a:gd name="T5" fmla="*/ 89 h 583"/>
                <a:gd name="T6" fmla="*/ 55 w 356"/>
                <a:gd name="T7" fmla="*/ 14 h 58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6" h="583">
                  <a:moveTo>
                    <a:pt x="356" y="92"/>
                  </a:moveTo>
                  <a:cubicBezTo>
                    <a:pt x="294" y="46"/>
                    <a:pt x="217" y="15"/>
                    <a:pt x="140" y="0"/>
                  </a:cubicBezTo>
                  <a:lnTo>
                    <a:pt x="0" y="583"/>
                  </a:lnTo>
                  <a:lnTo>
                    <a:pt x="356" y="92"/>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220" name="Group 6101">
            <a:extLst>
              <a:ext uri="{FF2B5EF4-FFF2-40B4-BE49-F238E27FC236}">
                <a16:creationId xmlns:a16="http://schemas.microsoft.com/office/drawing/2014/main" id="{9EFB3088-242B-4A65-87FB-656E485C04E5}"/>
              </a:ext>
            </a:extLst>
          </p:cNvPr>
          <p:cNvGrpSpPr>
            <a:grpSpLocks/>
          </p:cNvGrpSpPr>
          <p:nvPr/>
        </p:nvGrpSpPr>
        <p:grpSpPr bwMode="auto">
          <a:xfrm>
            <a:off x="2859088" y="2681288"/>
            <a:ext cx="120650" cy="120650"/>
            <a:chOff x="1801" y="1857"/>
            <a:chExt cx="76" cy="76"/>
          </a:xfrm>
        </p:grpSpPr>
        <p:sp>
          <p:nvSpPr>
            <p:cNvPr id="6902" name="Freeform 6099">
              <a:extLst>
                <a:ext uri="{FF2B5EF4-FFF2-40B4-BE49-F238E27FC236}">
                  <a16:creationId xmlns:a16="http://schemas.microsoft.com/office/drawing/2014/main" id="{84305F74-14C2-4643-ABF6-645AA1A1465A}"/>
                </a:ext>
              </a:extLst>
            </p:cNvPr>
            <p:cNvSpPr>
              <a:spLocks/>
            </p:cNvSpPr>
            <p:nvPr/>
          </p:nvSpPr>
          <p:spPr bwMode="auto">
            <a:xfrm>
              <a:off x="1801" y="1857"/>
              <a:ext cx="76" cy="76"/>
            </a:xfrm>
            <a:custGeom>
              <a:avLst/>
              <a:gdLst>
                <a:gd name="T0" fmla="*/ 76 w 495"/>
                <a:gd name="T1" fmla="*/ 19 h 494"/>
                <a:gd name="T2" fmla="*/ 55 w 495"/>
                <a:gd name="T3" fmla="*/ 0 h 494"/>
                <a:gd name="T4" fmla="*/ 0 w 495"/>
                <a:gd name="T5" fmla="*/ 76 h 494"/>
                <a:gd name="T6" fmla="*/ 76 w 495"/>
                <a:gd name="T7" fmla="*/ 19 h 49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95" h="494">
                  <a:moveTo>
                    <a:pt x="495" y="123"/>
                  </a:moveTo>
                  <a:cubicBezTo>
                    <a:pt x="449" y="77"/>
                    <a:pt x="402" y="31"/>
                    <a:pt x="356" y="0"/>
                  </a:cubicBezTo>
                  <a:lnTo>
                    <a:pt x="0" y="494"/>
                  </a:lnTo>
                  <a:lnTo>
                    <a:pt x="495" y="123"/>
                  </a:lnTo>
                  <a:close/>
                </a:path>
              </a:pathLst>
            </a:custGeom>
            <a:solidFill>
              <a:srgbClr val="000000"/>
            </a:solidFill>
            <a:ln w="0">
              <a:solidFill>
                <a:srgbClr val="000000"/>
              </a:solidFill>
              <a:prstDash val="solid"/>
              <a:round/>
              <a:headEnd/>
              <a:tailEnd/>
            </a:ln>
          </p:spPr>
          <p:txBody>
            <a:bodyPr/>
            <a:lstStyle/>
            <a:p>
              <a:endParaRPr lang="en-GB"/>
            </a:p>
          </p:txBody>
        </p:sp>
        <p:sp>
          <p:nvSpPr>
            <p:cNvPr id="6903" name="Freeform 6100">
              <a:extLst>
                <a:ext uri="{FF2B5EF4-FFF2-40B4-BE49-F238E27FC236}">
                  <a16:creationId xmlns:a16="http://schemas.microsoft.com/office/drawing/2014/main" id="{F9FDD290-3315-45A4-B10E-F03F614DD439}"/>
                </a:ext>
              </a:extLst>
            </p:cNvPr>
            <p:cNvSpPr>
              <a:spLocks/>
            </p:cNvSpPr>
            <p:nvPr/>
          </p:nvSpPr>
          <p:spPr bwMode="auto">
            <a:xfrm>
              <a:off x="1801" y="1857"/>
              <a:ext cx="76" cy="76"/>
            </a:xfrm>
            <a:custGeom>
              <a:avLst/>
              <a:gdLst>
                <a:gd name="T0" fmla="*/ 76 w 495"/>
                <a:gd name="T1" fmla="*/ 19 h 494"/>
                <a:gd name="T2" fmla="*/ 55 w 495"/>
                <a:gd name="T3" fmla="*/ 0 h 494"/>
                <a:gd name="T4" fmla="*/ 0 w 495"/>
                <a:gd name="T5" fmla="*/ 76 h 494"/>
                <a:gd name="T6" fmla="*/ 76 w 495"/>
                <a:gd name="T7" fmla="*/ 19 h 49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95" h="494">
                  <a:moveTo>
                    <a:pt x="495" y="123"/>
                  </a:moveTo>
                  <a:cubicBezTo>
                    <a:pt x="449" y="77"/>
                    <a:pt x="402" y="31"/>
                    <a:pt x="356" y="0"/>
                  </a:cubicBezTo>
                  <a:lnTo>
                    <a:pt x="0" y="494"/>
                  </a:lnTo>
                  <a:lnTo>
                    <a:pt x="495" y="123"/>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221" name="Group 6104">
            <a:extLst>
              <a:ext uri="{FF2B5EF4-FFF2-40B4-BE49-F238E27FC236}">
                <a16:creationId xmlns:a16="http://schemas.microsoft.com/office/drawing/2014/main" id="{0864A679-3F7B-439F-909C-3B985FA26C8B}"/>
              </a:ext>
            </a:extLst>
          </p:cNvPr>
          <p:cNvGrpSpPr>
            <a:grpSpLocks/>
          </p:cNvGrpSpPr>
          <p:nvPr/>
        </p:nvGrpSpPr>
        <p:grpSpPr bwMode="auto">
          <a:xfrm>
            <a:off x="2713038" y="2655888"/>
            <a:ext cx="296862" cy="296862"/>
            <a:chOff x="1709" y="1841"/>
            <a:chExt cx="187" cy="187"/>
          </a:xfrm>
        </p:grpSpPr>
        <p:sp>
          <p:nvSpPr>
            <p:cNvPr id="6900" name="Freeform 6102">
              <a:extLst>
                <a:ext uri="{FF2B5EF4-FFF2-40B4-BE49-F238E27FC236}">
                  <a16:creationId xmlns:a16="http://schemas.microsoft.com/office/drawing/2014/main" id="{A6445F18-1941-486E-BA2B-C2C3347C579E}"/>
                </a:ext>
              </a:extLst>
            </p:cNvPr>
            <p:cNvSpPr>
              <a:spLocks/>
            </p:cNvSpPr>
            <p:nvPr/>
          </p:nvSpPr>
          <p:spPr bwMode="auto">
            <a:xfrm>
              <a:off x="1709" y="1841"/>
              <a:ext cx="187" cy="187"/>
            </a:xfrm>
            <a:custGeom>
              <a:avLst/>
              <a:gdLst>
                <a:gd name="T0" fmla="*/ 92 w 1217"/>
                <a:gd name="T1" fmla="*/ 0 h 1217"/>
                <a:gd name="T2" fmla="*/ 0 w 1217"/>
                <a:gd name="T3" fmla="*/ 92 h 1217"/>
                <a:gd name="T4" fmla="*/ 92 w 1217"/>
                <a:gd name="T5" fmla="*/ 187 h 1217"/>
                <a:gd name="T6" fmla="*/ 187 w 1217"/>
                <a:gd name="T7" fmla="*/ 92 h 1217"/>
                <a:gd name="T8" fmla="*/ 168 w 1217"/>
                <a:gd name="T9" fmla="*/ 35 h 1217"/>
                <a:gd name="T10" fmla="*/ 92 w 1217"/>
                <a:gd name="T11" fmla="*/ 92 h 1217"/>
                <a:gd name="T12" fmla="*/ 92 w 1217"/>
                <a:gd name="T13" fmla="*/ 0 h 12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17">
                  <a:moveTo>
                    <a:pt x="601" y="0"/>
                  </a:moveTo>
                  <a:cubicBezTo>
                    <a:pt x="262" y="0"/>
                    <a:pt x="0" y="262"/>
                    <a:pt x="0" y="601"/>
                  </a:cubicBezTo>
                  <a:cubicBezTo>
                    <a:pt x="0" y="940"/>
                    <a:pt x="262" y="1217"/>
                    <a:pt x="601" y="1217"/>
                  </a:cubicBezTo>
                  <a:cubicBezTo>
                    <a:pt x="940" y="1217"/>
                    <a:pt x="1217" y="940"/>
                    <a:pt x="1217" y="601"/>
                  </a:cubicBezTo>
                  <a:cubicBezTo>
                    <a:pt x="1202" y="462"/>
                    <a:pt x="1171" y="339"/>
                    <a:pt x="1094" y="231"/>
                  </a:cubicBezTo>
                  <a:lnTo>
                    <a:pt x="601" y="601"/>
                  </a:lnTo>
                  <a:lnTo>
                    <a:pt x="601" y="0"/>
                  </a:lnTo>
                  <a:close/>
                </a:path>
              </a:pathLst>
            </a:custGeom>
            <a:solidFill>
              <a:srgbClr val="FFFFFF"/>
            </a:solidFill>
            <a:ln w="0">
              <a:solidFill>
                <a:srgbClr val="000000"/>
              </a:solidFill>
              <a:prstDash val="solid"/>
              <a:round/>
              <a:headEnd/>
              <a:tailEnd/>
            </a:ln>
          </p:spPr>
          <p:txBody>
            <a:bodyPr/>
            <a:lstStyle/>
            <a:p>
              <a:endParaRPr lang="en-GB"/>
            </a:p>
          </p:txBody>
        </p:sp>
        <p:sp>
          <p:nvSpPr>
            <p:cNvPr id="6901" name="Freeform 6103">
              <a:extLst>
                <a:ext uri="{FF2B5EF4-FFF2-40B4-BE49-F238E27FC236}">
                  <a16:creationId xmlns:a16="http://schemas.microsoft.com/office/drawing/2014/main" id="{99E8A459-93FF-45BE-AEA2-44E75FA5D0FA}"/>
                </a:ext>
              </a:extLst>
            </p:cNvPr>
            <p:cNvSpPr>
              <a:spLocks/>
            </p:cNvSpPr>
            <p:nvPr/>
          </p:nvSpPr>
          <p:spPr bwMode="auto">
            <a:xfrm>
              <a:off x="1709" y="1841"/>
              <a:ext cx="187" cy="187"/>
            </a:xfrm>
            <a:custGeom>
              <a:avLst/>
              <a:gdLst>
                <a:gd name="T0" fmla="*/ 92 w 1217"/>
                <a:gd name="T1" fmla="*/ 0 h 1217"/>
                <a:gd name="T2" fmla="*/ 0 w 1217"/>
                <a:gd name="T3" fmla="*/ 92 h 1217"/>
                <a:gd name="T4" fmla="*/ 92 w 1217"/>
                <a:gd name="T5" fmla="*/ 187 h 1217"/>
                <a:gd name="T6" fmla="*/ 187 w 1217"/>
                <a:gd name="T7" fmla="*/ 92 h 1217"/>
                <a:gd name="T8" fmla="*/ 168 w 1217"/>
                <a:gd name="T9" fmla="*/ 35 h 1217"/>
                <a:gd name="T10" fmla="*/ 92 w 1217"/>
                <a:gd name="T11" fmla="*/ 92 h 1217"/>
                <a:gd name="T12" fmla="*/ 92 w 1217"/>
                <a:gd name="T13" fmla="*/ 0 h 12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17">
                  <a:moveTo>
                    <a:pt x="601" y="0"/>
                  </a:moveTo>
                  <a:cubicBezTo>
                    <a:pt x="262" y="0"/>
                    <a:pt x="0" y="262"/>
                    <a:pt x="0" y="601"/>
                  </a:cubicBezTo>
                  <a:cubicBezTo>
                    <a:pt x="0" y="940"/>
                    <a:pt x="262" y="1217"/>
                    <a:pt x="601" y="1217"/>
                  </a:cubicBezTo>
                  <a:cubicBezTo>
                    <a:pt x="940" y="1217"/>
                    <a:pt x="1217" y="940"/>
                    <a:pt x="1217" y="601"/>
                  </a:cubicBezTo>
                  <a:cubicBezTo>
                    <a:pt x="1202" y="462"/>
                    <a:pt x="1171" y="339"/>
                    <a:pt x="1094" y="231"/>
                  </a:cubicBezTo>
                  <a:lnTo>
                    <a:pt x="601" y="601"/>
                  </a:lnTo>
                  <a:lnTo>
                    <a:pt x="601"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6222" name="Line 6105">
            <a:extLst>
              <a:ext uri="{FF2B5EF4-FFF2-40B4-BE49-F238E27FC236}">
                <a16:creationId xmlns:a16="http://schemas.microsoft.com/office/drawing/2014/main" id="{0C343C0D-6365-4BAA-B198-59EB06BC1E71}"/>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23" name="Line 6106">
            <a:extLst>
              <a:ext uri="{FF2B5EF4-FFF2-40B4-BE49-F238E27FC236}">
                <a16:creationId xmlns:a16="http://schemas.microsoft.com/office/drawing/2014/main" id="{6C5F4CE3-3C85-4F34-AF3E-C4D282EAFE3D}"/>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24" name="Line 6107">
            <a:extLst>
              <a:ext uri="{FF2B5EF4-FFF2-40B4-BE49-F238E27FC236}">
                <a16:creationId xmlns:a16="http://schemas.microsoft.com/office/drawing/2014/main" id="{527125A7-144B-43BF-96F7-D87C87FE08DC}"/>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25" name="Line 6108">
            <a:extLst>
              <a:ext uri="{FF2B5EF4-FFF2-40B4-BE49-F238E27FC236}">
                <a16:creationId xmlns:a16="http://schemas.microsoft.com/office/drawing/2014/main" id="{38CA5FB2-A668-4865-BC63-7E2CD19788CB}"/>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26" name="Line 6109">
            <a:extLst>
              <a:ext uri="{FF2B5EF4-FFF2-40B4-BE49-F238E27FC236}">
                <a16:creationId xmlns:a16="http://schemas.microsoft.com/office/drawing/2014/main" id="{253027F9-48BA-4193-871B-A1B205D073FB}"/>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27" name="Line 6110">
            <a:extLst>
              <a:ext uri="{FF2B5EF4-FFF2-40B4-BE49-F238E27FC236}">
                <a16:creationId xmlns:a16="http://schemas.microsoft.com/office/drawing/2014/main" id="{30860ECE-92FE-4215-9768-2753B6CF558D}"/>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28" name="Line 6111">
            <a:extLst>
              <a:ext uri="{FF2B5EF4-FFF2-40B4-BE49-F238E27FC236}">
                <a16:creationId xmlns:a16="http://schemas.microsoft.com/office/drawing/2014/main" id="{B577BBFC-79EF-4020-A273-936BF2ABBA81}"/>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29" name="Line 6112">
            <a:extLst>
              <a:ext uri="{FF2B5EF4-FFF2-40B4-BE49-F238E27FC236}">
                <a16:creationId xmlns:a16="http://schemas.microsoft.com/office/drawing/2014/main" id="{6DCBC74D-87CD-4559-B74E-CD438C614B62}"/>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30" name="Line 6113">
            <a:extLst>
              <a:ext uri="{FF2B5EF4-FFF2-40B4-BE49-F238E27FC236}">
                <a16:creationId xmlns:a16="http://schemas.microsoft.com/office/drawing/2014/main" id="{81A048C9-0A0B-4D31-BE02-AB8ECD11A2A6}"/>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31" name="Line 6114">
            <a:extLst>
              <a:ext uri="{FF2B5EF4-FFF2-40B4-BE49-F238E27FC236}">
                <a16:creationId xmlns:a16="http://schemas.microsoft.com/office/drawing/2014/main" id="{43C393E5-91D4-4801-B8D0-7CC3878406C3}"/>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32" name="Line 6115">
            <a:extLst>
              <a:ext uri="{FF2B5EF4-FFF2-40B4-BE49-F238E27FC236}">
                <a16:creationId xmlns:a16="http://schemas.microsoft.com/office/drawing/2014/main" id="{EC582425-7583-448A-B205-30F7A7763471}"/>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33" name="Line 6116">
            <a:extLst>
              <a:ext uri="{FF2B5EF4-FFF2-40B4-BE49-F238E27FC236}">
                <a16:creationId xmlns:a16="http://schemas.microsoft.com/office/drawing/2014/main" id="{02875837-9BCD-480E-B004-115A4D3D065E}"/>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34" name="Line 6117">
            <a:extLst>
              <a:ext uri="{FF2B5EF4-FFF2-40B4-BE49-F238E27FC236}">
                <a16:creationId xmlns:a16="http://schemas.microsoft.com/office/drawing/2014/main" id="{AE8588A8-4D0B-47FD-A7A7-098180F1EB72}"/>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35" name="Line 6118">
            <a:extLst>
              <a:ext uri="{FF2B5EF4-FFF2-40B4-BE49-F238E27FC236}">
                <a16:creationId xmlns:a16="http://schemas.microsoft.com/office/drawing/2014/main" id="{3EA234D9-19E4-4A3B-854C-6FF4B504C65F}"/>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36" name="Line 6119">
            <a:extLst>
              <a:ext uri="{FF2B5EF4-FFF2-40B4-BE49-F238E27FC236}">
                <a16:creationId xmlns:a16="http://schemas.microsoft.com/office/drawing/2014/main" id="{BC30D840-A0A2-4627-A64A-178467487206}"/>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37" name="Line 6120">
            <a:extLst>
              <a:ext uri="{FF2B5EF4-FFF2-40B4-BE49-F238E27FC236}">
                <a16:creationId xmlns:a16="http://schemas.microsoft.com/office/drawing/2014/main" id="{E1A9EB12-705C-4D32-8C42-3D145AFFD5FE}"/>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38" name="Line 6121">
            <a:extLst>
              <a:ext uri="{FF2B5EF4-FFF2-40B4-BE49-F238E27FC236}">
                <a16:creationId xmlns:a16="http://schemas.microsoft.com/office/drawing/2014/main" id="{340E84AE-AF15-4BC3-B008-2A876228C660}"/>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39" name="Line 6122">
            <a:extLst>
              <a:ext uri="{FF2B5EF4-FFF2-40B4-BE49-F238E27FC236}">
                <a16:creationId xmlns:a16="http://schemas.microsoft.com/office/drawing/2014/main" id="{2703DC5A-947F-4D9C-A0E8-B9DCD69ED3DD}"/>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40" name="Line 6123">
            <a:extLst>
              <a:ext uri="{FF2B5EF4-FFF2-40B4-BE49-F238E27FC236}">
                <a16:creationId xmlns:a16="http://schemas.microsoft.com/office/drawing/2014/main" id="{FB928CD9-EB7F-4AB9-B738-06E0F2899605}"/>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41" name="Line 6124">
            <a:extLst>
              <a:ext uri="{FF2B5EF4-FFF2-40B4-BE49-F238E27FC236}">
                <a16:creationId xmlns:a16="http://schemas.microsoft.com/office/drawing/2014/main" id="{5434D9A5-64B1-4F1B-9B34-102B56633A12}"/>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42" name="Line 6125">
            <a:extLst>
              <a:ext uri="{FF2B5EF4-FFF2-40B4-BE49-F238E27FC236}">
                <a16:creationId xmlns:a16="http://schemas.microsoft.com/office/drawing/2014/main" id="{DC3333FA-A538-4A6B-B93C-0F1D8FAC24ED}"/>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43" name="Line 6126">
            <a:extLst>
              <a:ext uri="{FF2B5EF4-FFF2-40B4-BE49-F238E27FC236}">
                <a16:creationId xmlns:a16="http://schemas.microsoft.com/office/drawing/2014/main" id="{9F4CEFDB-ECDC-4485-AC9E-E13F42D3EAE5}"/>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44" name="Line 6127">
            <a:extLst>
              <a:ext uri="{FF2B5EF4-FFF2-40B4-BE49-F238E27FC236}">
                <a16:creationId xmlns:a16="http://schemas.microsoft.com/office/drawing/2014/main" id="{AEC5F3C9-4D7C-4DCC-BC16-6B44F64040B3}"/>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45" name="Line 6128">
            <a:extLst>
              <a:ext uri="{FF2B5EF4-FFF2-40B4-BE49-F238E27FC236}">
                <a16:creationId xmlns:a16="http://schemas.microsoft.com/office/drawing/2014/main" id="{084C356E-9C08-418C-886E-86A97C4F4166}"/>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46" name="Line 6129">
            <a:extLst>
              <a:ext uri="{FF2B5EF4-FFF2-40B4-BE49-F238E27FC236}">
                <a16:creationId xmlns:a16="http://schemas.microsoft.com/office/drawing/2014/main" id="{DD56C35F-DCB4-48A0-82F2-012914E08EFB}"/>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47" name="Line 6130">
            <a:extLst>
              <a:ext uri="{FF2B5EF4-FFF2-40B4-BE49-F238E27FC236}">
                <a16:creationId xmlns:a16="http://schemas.microsoft.com/office/drawing/2014/main" id="{9EE20AEF-63F5-44F9-8931-255B6009488C}"/>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48" name="Line 6131">
            <a:extLst>
              <a:ext uri="{FF2B5EF4-FFF2-40B4-BE49-F238E27FC236}">
                <a16:creationId xmlns:a16="http://schemas.microsoft.com/office/drawing/2014/main" id="{A41EE11C-E0D2-47E4-94C1-722C88DF7F4F}"/>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49" name="Line 6132">
            <a:extLst>
              <a:ext uri="{FF2B5EF4-FFF2-40B4-BE49-F238E27FC236}">
                <a16:creationId xmlns:a16="http://schemas.microsoft.com/office/drawing/2014/main" id="{F8561528-14FD-4622-B79C-DCF7FBB5800F}"/>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50" name="Line 6133">
            <a:extLst>
              <a:ext uri="{FF2B5EF4-FFF2-40B4-BE49-F238E27FC236}">
                <a16:creationId xmlns:a16="http://schemas.microsoft.com/office/drawing/2014/main" id="{42F6378F-4962-45F9-B72E-832A79F7BA63}"/>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51" name="Line 6134">
            <a:extLst>
              <a:ext uri="{FF2B5EF4-FFF2-40B4-BE49-F238E27FC236}">
                <a16:creationId xmlns:a16="http://schemas.microsoft.com/office/drawing/2014/main" id="{414B56E9-E6ED-4EAD-8011-4692567F7493}"/>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52" name="Line 6135">
            <a:extLst>
              <a:ext uri="{FF2B5EF4-FFF2-40B4-BE49-F238E27FC236}">
                <a16:creationId xmlns:a16="http://schemas.microsoft.com/office/drawing/2014/main" id="{F1BAA561-BA84-49E7-AD62-0DD788A32673}"/>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53" name="Line 6136">
            <a:extLst>
              <a:ext uri="{FF2B5EF4-FFF2-40B4-BE49-F238E27FC236}">
                <a16:creationId xmlns:a16="http://schemas.microsoft.com/office/drawing/2014/main" id="{A6FAFDCC-F398-4B9A-801D-5B6AAF758FA5}"/>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54" name="Line 6137">
            <a:extLst>
              <a:ext uri="{FF2B5EF4-FFF2-40B4-BE49-F238E27FC236}">
                <a16:creationId xmlns:a16="http://schemas.microsoft.com/office/drawing/2014/main" id="{A69A6FD2-BF43-40CB-94DE-17743EF487A6}"/>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55" name="Line 6138">
            <a:extLst>
              <a:ext uri="{FF2B5EF4-FFF2-40B4-BE49-F238E27FC236}">
                <a16:creationId xmlns:a16="http://schemas.microsoft.com/office/drawing/2014/main" id="{94B8C282-63BD-4B5F-A8F0-CDB7AA1D07DF}"/>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56" name="Rectangle 6139">
            <a:extLst>
              <a:ext uri="{FF2B5EF4-FFF2-40B4-BE49-F238E27FC236}">
                <a16:creationId xmlns:a16="http://schemas.microsoft.com/office/drawing/2014/main" id="{9819DCEB-2ABD-4BBB-9D40-16107DF243BC}"/>
              </a:ext>
            </a:extLst>
          </p:cNvPr>
          <p:cNvSpPr>
            <a:spLocks noChangeArrowheads="1"/>
          </p:cNvSpPr>
          <p:nvPr/>
        </p:nvSpPr>
        <p:spPr bwMode="auto">
          <a:xfrm>
            <a:off x="2552700" y="2598738"/>
            <a:ext cx="615950" cy="415925"/>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6257" name="Group 6142">
            <a:extLst>
              <a:ext uri="{FF2B5EF4-FFF2-40B4-BE49-F238E27FC236}">
                <a16:creationId xmlns:a16="http://schemas.microsoft.com/office/drawing/2014/main" id="{FB92AF68-138C-4813-8545-6DF505A76CF3}"/>
              </a:ext>
            </a:extLst>
          </p:cNvPr>
          <p:cNvGrpSpPr>
            <a:grpSpLocks/>
          </p:cNvGrpSpPr>
          <p:nvPr/>
        </p:nvGrpSpPr>
        <p:grpSpPr bwMode="auto">
          <a:xfrm>
            <a:off x="1254125" y="3048000"/>
            <a:ext cx="611188" cy="409575"/>
            <a:chOff x="790" y="2088"/>
            <a:chExt cx="385" cy="258"/>
          </a:xfrm>
        </p:grpSpPr>
        <p:sp>
          <p:nvSpPr>
            <p:cNvPr id="6898" name="Rectangle 6140">
              <a:extLst>
                <a:ext uri="{FF2B5EF4-FFF2-40B4-BE49-F238E27FC236}">
                  <a16:creationId xmlns:a16="http://schemas.microsoft.com/office/drawing/2014/main" id="{4998E663-916D-46DB-ABA8-D4D882AD951E}"/>
                </a:ext>
              </a:extLst>
            </p:cNvPr>
            <p:cNvSpPr>
              <a:spLocks noChangeArrowheads="1"/>
            </p:cNvSpPr>
            <p:nvPr/>
          </p:nvSpPr>
          <p:spPr bwMode="auto">
            <a:xfrm>
              <a:off x="790" y="2088"/>
              <a:ext cx="385" cy="25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6899" name="Rectangle 6141">
              <a:extLst>
                <a:ext uri="{FF2B5EF4-FFF2-40B4-BE49-F238E27FC236}">
                  <a16:creationId xmlns:a16="http://schemas.microsoft.com/office/drawing/2014/main" id="{19729D80-EF79-4683-A494-C74EBBA6EDF1}"/>
                </a:ext>
              </a:extLst>
            </p:cNvPr>
            <p:cNvSpPr>
              <a:spLocks noChangeArrowheads="1"/>
            </p:cNvSpPr>
            <p:nvPr/>
          </p:nvSpPr>
          <p:spPr bwMode="auto">
            <a:xfrm>
              <a:off x="790" y="2088"/>
              <a:ext cx="385" cy="258"/>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6258" name="Group 6145">
            <a:extLst>
              <a:ext uri="{FF2B5EF4-FFF2-40B4-BE49-F238E27FC236}">
                <a16:creationId xmlns:a16="http://schemas.microsoft.com/office/drawing/2014/main" id="{E207589C-99C9-4F37-BFA1-B3522DC4FDE4}"/>
              </a:ext>
            </a:extLst>
          </p:cNvPr>
          <p:cNvGrpSpPr>
            <a:grpSpLocks/>
          </p:cNvGrpSpPr>
          <p:nvPr/>
        </p:nvGrpSpPr>
        <p:grpSpPr bwMode="auto">
          <a:xfrm>
            <a:off x="1560513" y="3103563"/>
            <a:ext cx="14287" cy="149225"/>
            <a:chOff x="983" y="2123"/>
            <a:chExt cx="9" cy="94"/>
          </a:xfrm>
        </p:grpSpPr>
        <p:sp>
          <p:nvSpPr>
            <p:cNvPr id="6896" name="Freeform 6143">
              <a:extLst>
                <a:ext uri="{FF2B5EF4-FFF2-40B4-BE49-F238E27FC236}">
                  <a16:creationId xmlns:a16="http://schemas.microsoft.com/office/drawing/2014/main" id="{B36E6078-CD59-4BA1-BE58-2AADFAE84013}"/>
                </a:ext>
              </a:extLst>
            </p:cNvPr>
            <p:cNvSpPr>
              <a:spLocks/>
            </p:cNvSpPr>
            <p:nvPr/>
          </p:nvSpPr>
          <p:spPr bwMode="auto">
            <a:xfrm>
              <a:off x="983" y="2123"/>
              <a:ext cx="9" cy="94"/>
            </a:xfrm>
            <a:custGeom>
              <a:avLst/>
              <a:gdLst>
                <a:gd name="T0" fmla="*/ 9 w 61"/>
                <a:gd name="T1" fmla="*/ 0 h 606"/>
                <a:gd name="T2" fmla="*/ 0 w 61"/>
                <a:gd name="T3" fmla="*/ 0 h 606"/>
                <a:gd name="T4" fmla="*/ 0 w 61"/>
                <a:gd name="T5" fmla="*/ 94 h 606"/>
                <a:gd name="T6" fmla="*/ 9 w 61"/>
                <a:gd name="T7" fmla="*/ 0 h 6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1" h="606">
                  <a:moveTo>
                    <a:pt x="61" y="0"/>
                  </a:moveTo>
                  <a:cubicBezTo>
                    <a:pt x="46" y="0"/>
                    <a:pt x="16" y="0"/>
                    <a:pt x="0" y="0"/>
                  </a:cubicBezTo>
                  <a:lnTo>
                    <a:pt x="0" y="606"/>
                  </a:lnTo>
                  <a:lnTo>
                    <a:pt x="61" y="0"/>
                  </a:lnTo>
                  <a:close/>
                </a:path>
              </a:pathLst>
            </a:custGeom>
            <a:solidFill>
              <a:srgbClr val="808080"/>
            </a:solidFill>
            <a:ln w="0">
              <a:solidFill>
                <a:srgbClr val="000000"/>
              </a:solidFill>
              <a:prstDash val="solid"/>
              <a:round/>
              <a:headEnd/>
              <a:tailEnd/>
            </a:ln>
          </p:spPr>
          <p:txBody>
            <a:bodyPr/>
            <a:lstStyle/>
            <a:p>
              <a:endParaRPr lang="en-GB"/>
            </a:p>
          </p:txBody>
        </p:sp>
        <p:sp>
          <p:nvSpPr>
            <p:cNvPr id="6897" name="Freeform 6144">
              <a:extLst>
                <a:ext uri="{FF2B5EF4-FFF2-40B4-BE49-F238E27FC236}">
                  <a16:creationId xmlns:a16="http://schemas.microsoft.com/office/drawing/2014/main" id="{FE5AC9DA-38ED-404A-A083-AD31EBA9B5E3}"/>
                </a:ext>
              </a:extLst>
            </p:cNvPr>
            <p:cNvSpPr>
              <a:spLocks/>
            </p:cNvSpPr>
            <p:nvPr/>
          </p:nvSpPr>
          <p:spPr bwMode="auto">
            <a:xfrm>
              <a:off x="983" y="2123"/>
              <a:ext cx="9" cy="94"/>
            </a:xfrm>
            <a:custGeom>
              <a:avLst/>
              <a:gdLst>
                <a:gd name="T0" fmla="*/ 9 w 61"/>
                <a:gd name="T1" fmla="*/ 0 h 606"/>
                <a:gd name="T2" fmla="*/ 0 w 61"/>
                <a:gd name="T3" fmla="*/ 0 h 606"/>
                <a:gd name="T4" fmla="*/ 0 w 61"/>
                <a:gd name="T5" fmla="*/ 94 h 606"/>
                <a:gd name="T6" fmla="*/ 9 w 61"/>
                <a:gd name="T7" fmla="*/ 0 h 6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1" h="606">
                  <a:moveTo>
                    <a:pt x="61" y="0"/>
                  </a:moveTo>
                  <a:cubicBezTo>
                    <a:pt x="46" y="0"/>
                    <a:pt x="16" y="0"/>
                    <a:pt x="0" y="0"/>
                  </a:cubicBezTo>
                  <a:lnTo>
                    <a:pt x="0" y="606"/>
                  </a:lnTo>
                  <a:lnTo>
                    <a:pt x="61"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259" name="Group 6148">
            <a:extLst>
              <a:ext uri="{FF2B5EF4-FFF2-40B4-BE49-F238E27FC236}">
                <a16:creationId xmlns:a16="http://schemas.microsoft.com/office/drawing/2014/main" id="{5F398C87-8EE2-43E4-A1B7-B05E8927C642}"/>
              </a:ext>
            </a:extLst>
          </p:cNvPr>
          <p:cNvGrpSpPr>
            <a:grpSpLocks/>
          </p:cNvGrpSpPr>
          <p:nvPr/>
        </p:nvGrpSpPr>
        <p:grpSpPr bwMode="auto">
          <a:xfrm>
            <a:off x="1560513" y="3103563"/>
            <a:ext cx="44450" cy="149225"/>
            <a:chOff x="983" y="2123"/>
            <a:chExt cx="28" cy="94"/>
          </a:xfrm>
        </p:grpSpPr>
        <p:sp>
          <p:nvSpPr>
            <p:cNvPr id="6894" name="Freeform 6146">
              <a:extLst>
                <a:ext uri="{FF2B5EF4-FFF2-40B4-BE49-F238E27FC236}">
                  <a16:creationId xmlns:a16="http://schemas.microsoft.com/office/drawing/2014/main" id="{C90B7C24-E35F-4392-9415-7649E4443978}"/>
                </a:ext>
              </a:extLst>
            </p:cNvPr>
            <p:cNvSpPr>
              <a:spLocks/>
            </p:cNvSpPr>
            <p:nvPr/>
          </p:nvSpPr>
          <p:spPr bwMode="auto">
            <a:xfrm>
              <a:off x="983" y="2123"/>
              <a:ext cx="28" cy="94"/>
            </a:xfrm>
            <a:custGeom>
              <a:avLst/>
              <a:gdLst>
                <a:gd name="T0" fmla="*/ 28 w 184"/>
                <a:gd name="T1" fmla="*/ 5 h 606"/>
                <a:gd name="T2" fmla="*/ 9 w 184"/>
                <a:gd name="T3" fmla="*/ 0 h 606"/>
                <a:gd name="T4" fmla="*/ 0 w 184"/>
                <a:gd name="T5" fmla="*/ 94 h 606"/>
                <a:gd name="T6" fmla="*/ 28 w 184"/>
                <a:gd name="T7" fmla="*/ 5 h 6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4" h="606">
                  <a:moveTo>
                    <a:pt x="184" y="32"/>
                  </a:moveTo>
                  <a:cubicBezTo>
                    <a:pt x="153" y="16"/>
                    <a:pt x="107" y="0"/>
                    <a:pt x="61" y="0"/>
                  </a:cubicBezTo>
                  <a:lnTo>
                    <a:pt x="0" y="606"/>
                  </a:lnTo>
                  <a:lnTo>
                    <a:pt x="184" y="32"/>
                  </a:lnTo>
                  <a:close/>
                </a:path>
              </a:pathLst>
            </a:custGeom>
            <a:solidFill>
              <a:srgbClr val="C0C0C0"/>
            </a:solidFill>
            <a:ln w="0">
              <a:solidFill>
                <a:srgbClr val="000000"/>
              </a:solidFill>
              <a:prstDash val="solid"/>
              <a:round/>
              <a:headEnd/>
              <a:tailEnd/>
            </a:ln>
          </p:spPr>
          <p:txBody>
            <a:bodyPr/>
            <a:lstStyle/>
            <a:p>
              <a:endParaRPr lang="en-GB"/>
            </a:p>
          </p:txBody>
        </p:sp>
        <p:sp>
          <p:nvSpPr>
            <p:cNvPr id="6895" name="Freeform 6147">
              <a:extLst>
                <a:ext uri="{FF2B5EF4-FFF2-40B4-BE49-F238E27FC236}">
                  <a16:creationId xmlns:a16="http://schemas.microsoft.com/office/drawing/2014/main" id="{59028C74-EB27-48A7-9B88-AE96B7C30510}"/>
                </a:ext>
              </a:extLst>
            </p:cNvPr>
            <p:cNvSpPr>
              <a:spLocks/>
            </p:cNvSpPr>
            <p:nvPr/>
          </p:nvSpPr>
          <p:spPr bwMode="auto">
            <a:xfrm>
              <a:off x="983" y="2123"/>
              <a:ext cx="28" cy="94"/>
            </a:xfrm>
            <a:custGeom>
              <a:avLst/>
              <a:gdLst>
                <a:gd name="T0" fmla="*/ 28 w 184"/>
                <a:gd name="T1" fmla="*/ 5 h 606"/>
                <a:gd name="T2" fmla="*/ 9 w 184"/>
                <a:gd name="T3" fmla="*/ 0 h 606"/>
                <a:gd name="T4" fmla="*/ 0 w 184"/>
                <a:gd name="T5" fmla="*/ 94 h 606"/>
                <a:gd name="T6" fmla="*/ 28 w 184"/>
                <a:gd name="T7" fmla="*/ 5 h 6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4" h="606">
                  <a:moveTo>
                    <a:pt x="184" y="32"/>
                  </a:moveTo>
                  <a:cubicBezTo>
                    <a:pt x="153" y="16"/>
                    <a:pt x="107" y="0"/>
                    <a:pt x="61" y="0"/>
                  </a:cubicBezTo>
                  <a:lnTo>
                    <a:pt x="0" y="606"/>
                  </a:lnTo>
                  <a:lnTo>
                    <a:pt x="184" y="32"/>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260" name="Group 6151">
            <a:extLst>
              <a:ext uri="{FF2B5EF4-FFF2-40B4-BE49-F238E27FC236}">
                <a16:creationId xmlns:a16="http://schemas.microsoft.com/office/drawing/2014/main" id="{B5CFA11B-C38A-4FEB-84AF-332344D4FCDC}"/>
              </a:ext>
            </a:extLst>
          </p:cNvPr>
          <p:cNvGrpSpPr>
            <a:grpSpLocks/>
          </p:cNvGrpSpPr>
          <p:nvPr/>
        </p:nvGrpSpPr>
        <p:grpSpPr bwMode="auto">
          <a:xfrm>
            <a:off x="1560513" y="3111500"/>
            <a:ext cx="71437" cy="141288"/>
            <a:chOff x="983" y="2128"/>
            <a:chExt cx="45" cy="89"/>
          </a:xfrm>
        </p:grpSpPr>
        <p:sp>
          <p:nvSpPr>
            <p:cNvPr id="6892" name="Freeform 6149">
              <a:extLst>
                <a:ext uri="{FF2B5EF4-FFF2-40B4-BE49-F238E27FC236}">
                  <a16:creationId xmlns:a16="http://schemas.microsoft.com/office/drawing/2014/main" id="{418FB19D-8FCD-44BE-A95B-0099464A6511}"/>
                </a:ext>
              </a:extLst>
            </p:cNvPr>
            <p:cNvSpPr>
              <a:spLocks/>
            </p:cNvSpPr>
            <p:nvPr/>
          </p:nvSpPr>
          <p:spPr bwMode="auto">
            <a:xfrm>
              <a:off x="983" y="2128"/>
              <a:ext cx="45" cy="89"/>
            </a:xfrm>
            <a:custGeom>
              <a:avLst/>
              <a:gdLst>
                <a:gd name="T0" fmla="*/ 45 w 295"/>
                <a:gd name="T1" fmla="*/ 7 h 572"/>
                <a:gd name="T2" fmla="*/ 28 w 295"/>
                <a:gd name="T3" fmla="*/ 0 h 572"/>
                <a:gd name="T4" fmla="*/ 0 w 295"/>
                <a:gd name="T5" fmla="*/ 89 h 572"/>
                <a:gd name="T6" fmla="*/ 45 w 295"/>
                <a:gd name="T7" fmla="*/ 7 h 5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5" h="572">
                  <a:moveTo>
                    <a:pt x="295" y="46"/>
                  </a:moveTo>
                  <a:cubicBezTo>
                    <a:pt x="264" y="31"/>
                    <a:pt x="233" y="15"/>
                    <a:pt x="186" y="0"/>
                  </a:cubicBezTo>
                  <a:lnTo>
                    <a:pt x="0" y="572"/>
                  </a:lnTo>
                  <a:lnTo>
                    <a:pt x="295" y="46"/>
                  </a:lnTo>
                  <a:close/>
                </a:path>
              </a:pathLst>
            </a:custGeom>
            <a:solidFill>
              <a:srgbClr val="000000"/>
            </a:solidFill>
            <a:ln w="0">
              <a:solidFill>
                <a:srgbClr val="000000"/>
              </a:solidFill>
              <a:prstDash val="solid"/>
              <a:round/>
              <a:headEnd/>
              <a:tailEnd/>
            </a:ln>
          </p:spPr>
          <p:txBody>
            <a:bodyPr/>
            <a:lstStyle/>
            <a:p>
              <a:endParaRPr lang="en-GB"/>
            </a:p>
          </p:txBody>
        </p:sp>
        <p:sp>
          <p:nvSpPr>
            <p:cNvPr id="6893" name="Freeform 6150">
              <a:extLst>
                <a:ext uri="{FF2B5EF4-FFF2-40B4-BE49-F238E27FC236}">
                  <a16:creationId xmlns:a16="http://schemas.microsoft.com/office/drawing/2014/main" id="{14C85BF1-0F4B-489E-9B18-8B0636FF9270}"/>
                </a:ext>
              </a:extLst>
            </p:cNvPr>
            <p:cNvSpPr>
              <a:spLocks/>
            </p:cNvSpPr>
            <p:nvPr/>
          </p:nvSpPr>
          <p:spPr bwMode="auto">
            <a:xfrm>
              <a:off x="983" y="2128"/>
              <a:ext cx="45" cy="89"/>
            </a:xfrm>
            <a:custGeom>
              <a:avLst/>
              <a:gdLst>
                <a:gd name="T0" fmla="*/ 45 w 295"/>
                <a:gd name="T1" fmla="*/ 7 h 572"/>
                <a:gd name="T2" fmla="*/ 28 w 295"/>
                <a:gd name="T3" fmla="*/ 0 h 572"/>
                <a:gd name="T4" fmla="*/ 0 w 295"/>
                <a:gd name="T5" fmla="*/ 89 h 572"/>
                <a:gd name="T6" fmla="*/ 45 w 295"/>
                <a:gd name="T7" fmla="*/ 7 h 5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5" h="572">
                  <a:moveTo>
                    <a:pt x="295" y="46"/>
                  </a:moveTo>
                  <a:cubicBezTo>
                    <a:pt x="264" y="31"/>
                    <a:pt x="233" y="15"/>
                    <a:pt x="186" y="0"/>
                  </a:cubicBezTo>
                  <a:lnTo>
                    <a:pt x="0" y="572"/>
                  </a:lnTo>
                  <a:lnTo>
                    <a:pt x="295" y="46"/>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261" name="Group 6154">
            <a:extLst>
              <a:ext uri="{FF2B5EF4-FFF2-40B4-BE49-F238E27FC236}">
                <a16:creationId xmlns:a16="http://schemas.microsoft.com/office/drawing/2014/main" id="{252A9A6F-9D8F-410C-888C-DFB9D32B38EE}"/>
              </a:ext>
            </a:extLst>
          </p:cNvPr>
          <p:cNvGrpSpPr>
            <a:grpSpLocks/>
          </p:cNvGrpSpPr>
          <p:nvPr/>
        </p:nvGrpSpPr>
        <p:grpSpPr bwMode="auto">
          <a:xfrm>
            <a:off x="1412875" y="3103563"/>
            <a:ext cx="293688" cy="295275"/>
            <a:chOff x="890" y="2123"/>
            <a:chExt cx="185" cy="186"/>
          </a:xfrm>
        </p:grpSpPr>
        <p:sp>
          <p:nvSpPr>
            <p:cNvPr id="6890" name="Freeform 6152">
              <a:extLst>
                <a:ext uri="{FF2B5EF4-FFF2-40B4-BE49-F238E27FC236}">
                  <a16:creationId xmlns:a16="http://schemas.microsoft.com/office/drawing/2014/main" id="{32E42C4A-B4CC-4B0F-B87C-40AA5530CA08}"/>
                </a:ext>
              </a:extLst>
            </p:cNvPr>
            <p:cNvSpPr>
              <a:spLocks/>
            </p:cNvSpPr>
            <p:nvPr/>
          </p:nvSpPr>
          <p:spPr bwMode="auto">
            <a:xfrm>
              <a:off x="890" y="2123"/>
              <a:ext cx="185" cy="186"/>
            </a:xfrm>
            <a:custGeom>
              <a:avLst/>
              <a:gdLst>
                <a:gd name="T0" fmla="*/ 90 w 1205"/>
                <a:gd name="T1" fmla="*/ 0 h 1206"/>
                <a:gd name="T2" fmla="*/ 0 w 1205"/>
                <a:gd name="T3" fmla="*/ 91 h 1206"/>
                <a:gd name="T4" fmla="*/ 93 w 1205"/>
                <a:gd name="T5" fmla="*/ 186 h 1206"/>
                <a:gd name="T6" fmla="*/ 185 w 1205"/>
                <a:gd name="T7" fmla="*/ 93 h 1206"/>
                <a:gd name="T8" fmla="*/ 138 w 1205"/>
                <a:gd name="T9" fmla="*/ 12 h 1206"/>
                <a:gd name="T10" fmla="*/ 93 w 1205"/>
                <a:gd name="T11" fmla="*/ 93 h 1206"/>
                <a:gd name="T12" fmla="*/ 90 w 1205"/>
                <a:gd name="T13" fmla="*/ 0 h 120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5" h="1206">
                  <a:moveTo>
                    <a:pt x="587" y="0"/>
                  </a:moveTo>
                  <a:cubicBezTo>
                    <a:pt x="263" y="0"/>
                    <a:pt x="0" y="263"/>
                    <a:pt x="0" y="588"/>
                  </a:cubicBezTo>
                  <a:cubicBezTo>
                    <a:pt x="0" y="928"/>
                    <a:pt x="263" y="1206"/>
                    <a:pt x="603" y="1206"/>
                  </a:cubicBezTo>
                  <a:cubicBezTo>
                    <a:pt x="927" y="1206"/>
                    <a:pt x="1205" y="928"/>
                    <a:pt x="1205" y="603"/>
                  </a:cubicBezTo>
                  <a:cubicBezTo>
                    <a:pt x="1190" y="387"/>
                    <a:pt x="1082" y="186"/>
                    <a:pt x="896" y="78"/>
                  </a:cubicBezTo>
                  <a:lnTo>
                    <a:pt x="603" y="603"/>
                  </a:lnTo>
                  <a:lnTo>
                    <a:pt x="587" y="0"/>
                  </a:lnTo>
                  <a:close/>
                </a:path>
              </a:pathLst>
            </a:custGeom>
            <a:solidFill>
              <a:srgbClr val="FFFFFF"/>
            </a:solidFill>
            <a:ln w="0">
              <a:solidFill>
                <a:srgbClr val="000000"/>
              </a:solidFill>
              <a:prstDash val="solid"/>
              <a:round/>
              <a:headEnd/>
              <a:tailEnd/>
            </a:ln>
          </p:spPr>
          <p:txBody>
            <a:bodyPr/>
            <a:lstStyle/>
            <a:p>
              <a:endParaRPr lang="en-GB"/>
            </a:p>
          </p:txBody>
        </p:sp>
        <p:sp>
          <p:nvSpPr>
            <p:cNvPr id="6891" name="Freeform 6153">
              <a:extLst>
                <a:ext uri="{FF2B5EF4-FFF2-40B4-BE49-F238E27FC236}">
                  <a16:creationId xmlns:a16="http://schemas.microsoft.com/office/drawing/2014/main" id="{414CC266-9B54-4B56-8C1A-8C7FC09347B7}"/>
                </a:ext>
              </a:extLst>
            </p:cNvPr>
            <p:cNvSpPr>
              <a:spLocks/>
            </p:cNvSpPr>
            <p:nvPr/>
          </p:nvSpPr>
          <p:spPr bwMode="auto">
            <a:xfrm>
              <a:off x="890" y="2123"/>
              <a:ext cx="185" cy="186"/>
            </a:xfrm>
            <a:custGeom>
              <a:avLst/>
              <a:gdLst>
                <a:gd name="T0" fmla="*/ 90 w 1205"/>
                <a:gd name="T1" fmla="*/ 0 h 1206"/>
                <a:gd name="T2" fmla="*/ 0 w 1205"/>
                <a:gd name="T3" fmla="*/ 91 h 1206"/>
                <a:gd name="T4" fmla="*/ 93 w 1205"/>
                <a:gd name="T5" fmla="*/ 186 h 1206"/>
                <a:gd name="T6" fmla="*/ 185 w 1205"/>
                <a:gd name="T7" fmla="*/ 93 h 1206"/>
                <a:gd name="T8" fmla="*/ 138 w 1205"/>
                <a:gd name="T9" fmla="*/ 12 h 1206"/>
                <a:gd name="T10" fmla="*/ 93 w 1205"/>
                <a:gd name="T11" fmla="*/ 93 h 1206"/>
                <a:gd name="T12" fmla="*/ 90 w 1205"/>
                <a:gd name="T13" fmla="*/ 0 h 120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5" h="1206">
                  <a:moveTo>
                    <a:pt x="587" y="0"/>
                  </a:moveTo>
                  <a:cubicBezTo>
                    <a:pt x="263" y="0"/>
                    <a:pt x="0" y="263"/>
                    <a:pt x="0" y="588"/>
                  </a:cubicBezTo>
                  <a:cubicBezTo>
                    <a:pt x="0" y="928"/>
                    <a:pt x="263" y="1206"/>
                    <a:pt x="603" y="1206"/>
                  </a:cubicBezTo>
                  <a:cubicBezTo>
                    <a:pt x="927" y="1206"/>
                    <a:pt x="1205" y="928"/>
                    <a:pt x="1205" y="603"/>
                  </a:cubicBezTo>
                  <a:cubicBezTo>
                    <a:pt x="1190" y="387"/>
                    <a:pt x="1082" y="186"/>
                    <a:pt x="896" y="78"/>
                  </a:cubicBezTo>
                  <a:lnTo>
                    <a:pt x="603" y="603"/>
                  </a:lnTo>
                  <a:lnTo>
                    <a:pt x="587"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6262" name="Line 6155">
            <a:extLst>
              <a:ext uri="{FF2B5EF4-FFF2-40B4-BE49-F238E27FC236}">
                <a16:creationId xmlns:a16="http://schemas.microsoft.com/office/drawing/2014/main" id="{A995CCD8-DCF3-4C7D-9296-B0E502D48B60}"/>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63" name="Line 6156">
            <a:extLst>
              <a:ext uri="{FF2B5EF4-FFF2-40B4-BE49-F238E27FC236}">
                <a16:creationId xmlns:a16="http://schemas.microsoft.com/office/drawing/2014/main" id="{4386277F-D2A7-47D2-94E5-086484BD5760}"/>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64" name="Line 6157">
            <a:extLst>
              <a:ext uri="{FF2B5EF4-FFF2-40B4-BE49-F238E27FC236}">
                <a16:creationId xmlns:a16="http://schemas.microsoft.com/office/drawing/2014/main" id="{C85F9830-AB28-4B9E-A671-103EAB22B424}"/>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65" name="Line 6158">
            <a:extLst>
              <a:ext uri="{FF2B5EF4-FFF2-40B4-BE49-F238E27FC236}">
                <a16:creationId xmlns:a16="http://schemas.microsoft.com/office/drawing/2014/main" id="{C6657C03-DDDC-4BDB-8657-0FFF9AA35FEA}"/>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66" name="Line 6159">
            <a:extLst>
              <a:ext uri="{FF2B5EF4-FFF2-40B4-BE49-F238E27FC236}">
                <a16:creationId xmlns:a16="http://schemas.microsoft.com/office/drawing/2014/main" id="{E8B0602D-1C0B-4863-B92B-0F457A3946B8}"/>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67" name="Line 6160">
            <a:extLst>
              <a:ext uri="{FF2B5EF4-FFF2-40B4-BE49-F238E27FC236}">
                <a16:creationId xmlns:a16="http://schemas.microsoft.com/office/drawing/2014/main" id="{AA14F050-F69D-4211-B816-513932A9131F}"/>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68" name="Line 6161">
            <a:extLst>
              <a:ext uri="{FF2B5EF4-FFF2-40B4-BE49-F238E27FC236}">
                <a16:creationId xmlns:a16="http://schemas.microsoft.com/office/drawing/2014/main" id="{539A48F7-FE52-4A4E-957C-477C765D0909}"/>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69" name="Line 6162">
            <a:extLst>
              <a:ext uri="{FF2B5EF4-FFF2-40B4-BE49-F238E27FC236}">
                <a16:creationId xmlns:a16="http://schemas.microsoft.com/office/drawing/2014/main" id="{19733775-C37C-4EC7-A110-BFB957F652FA}"/>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70" name="Line 6163">
            <a:extLst>
              <a:ext uri="{FF2B5EF4-FFF2-40B4-BE49-F238E27FC236}">
                <a16:creationId xmlns:a16="http://schemas.microsoft.com/office/drawing/2014/main" id="{982CF6D9-37C9-4129-9AB8-FEFFF3CBB804}"/>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71" name="Line 6164">
            <a:extLst>
              <a:ext uri="{FF2B5EF4-FFF2-40B4-BE49-F238E27FC236}">
                <a16:creationId xmlns:a16="http://schemas.microsoft.com/office/drawing/2014/main" id="{507CE9C8-8AFD-472A-8A5D-17F30854A967}"/>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72" name="Line 6165">
            <a:extLst>
              <a:ext uri="{FF2B5EF4-FFF2-40B4-BE49-F238E27FC236}">
                <a16:creationId xmlns:a16="http://schemas.microsoft.com/office/drawing/2014/main" id="{B1FF6E2B-AAA7-44BB-87C9-BCF60CFB503D}"/>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73" name="Line 6166">
            <a:extLst>
              <a:ext uri="{FF2B5EF4-FFF2-40B4-BE49-F238E27FC236}">
                <a16:creationId xmlns:a16="http://schemas.microsoft.com/office/drawing/2014/main" id="{2CA9F51F-2B52-459D-A4BB-CFAD319C5F74}"/>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74" name="Line 6167">
            <a:extLst>
              <a:ext uri="{FF2B5EF4-FFF2-40B4-BE49-F238E27FC236}">
                <a16:creationId xmlns:a16="http://schemas.microsoft.com/office/drawing/2014/main" id="{33573689-72F6-4E5C-ABBA-D469664361FC}"/>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75" name="Line 6168">
            <a:extLst>
              <a:ext uri="{FF2B5EF4-FFF2-40B4-BE49-F238E27FC236}">
                <a16:creationId xmlns:a16="http://schemas.microsoft.com/office/drawing/2014/main" id="{A18B0772-4C9F-4288-A883-8CC91AA5BE96}"/>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76" name="Line 6169">
            <a:extLst>
              <a:ext uri="{FF2B5EF4-FFF2-40B4-BE49-F238E27FC236}">
                <a16:creationId xmlns:a16="http://schemas.microsoft.com/office/drawing/2014/main" id="{88B952C4-5B2E-4C5F-B3B3-D6ACB9E5D970}"/>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77" name="Line 6170">
            <a:extLst>
              <a:ext uri="{FF2B5EF4-FFF2-40B4-BE49-F238E27FC236}">
                <a16:creationId xmlns:a16="http://schemas.microsoft.com/office/drawing/2014/main" id="{CD27BA79-B45B-4A4A-8DD0-196C7301B444}"/>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78" name="Line 6171">
            <a:extLst>
              <a:ext uri="{FF2B5EF4-FFF2-40B4-BE49-F238E27FC236}">
                <a16:creationId xmlns:a16="http://schemas.microsoft.com/office/drawing/2014/main" id="{21999AD7-9F43-4DB2-8ED1-ACF45D3D2F96}"/>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79" name="Line 6172">
            <a:extLst>
              <a:ext uri="{FF2B5EF4-FFF2-40B4-BE49-F238E27FC236}">
                <a16:creationId xmlns:a16="http://schemas.microsoft.com/office/drawing/2014/main" id="{7A601872-A4E9-46F5-8237-3166A7183030}"/>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80" name="Line 6173">
            <a:extLst>
              <a:ext uri="{FF2B5EF4-FFF2-40B4-BE49-F238E27FC236}">
                <a16:creationId xmlns:a16="http://schemas.microsoft.com/office/drawing/2014/main" id="{1990DE04-7D36-431E-892F-47295EB33504}"/>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81" name="Line 6174">
            <a:extLst>
              <a:ext uri="{FF2B5EF4-FFF2-40B4-BE49-F238E27FC236}">
                <a16:creationId xmlns:a16="http://schemas.microsoft.com/office/drawing/2014/main" id="{57538998-3E8D-4ADB-8880-573F41D35125}"/>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82" name="Line 6175">
            <a:extLst>
              <a:ext uri="{FF2B5EF4-FFF2-40B4-BE49-F238E27FC236}">
                <a16:creationId xmlns:a16="http://schemas.microsoft.com/office/drawing/2014/main" id="{2BA25423-795B-412A-A373-7C200B4258B4}"/>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83" name="Line 6176">
            <a:extLst>
              <a:ext uri="{FF2B5EF4-FFF2-40B4-BE49-F238E27FC236}">
                <a16:creationId xmlns:a16="http://schemas.microsoft.com/office/drawing/2014/main" id="{71576398-88F7-44CB-88D2-0BE09273DB04}"/>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84" name="Line 6177">
            <a:extLst>
              <a:ext uri="{FF2B5EF4-FFF2-40B4-BE49-F238E27FC236}">
                <a16:creationId xmlns:a16="http://schemas.microsoft.com/office/drawing/2014/main" id="{D7502509-9E0A-4243-AA11-CF1E8C21004A}"/>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85" name="Line 6178">
            <a:extLst>
              <a:ext uri="{FF2B5EF4-FFF2-40B4-BE49-F238E27FC236}">
                <a16:creationId xmlns:a16="http://schemas.microsoft.com/office/drawing/2014/main" id="{2DC4A984-394C-48D2-9846-A9F005AD3CFD}"/>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86" name="Line 6179">
            <a:extLst>
              <a:ext uri="{FF2B5EF4-FFF2-40B4-BE49-F238E27FC236}">
                <a16:creationId xmlns:a16="http://schemas.microsoft.com/office/drawing/2014/main" id="{2011BAE2-B133-4E89-B1A5-F11C3D87A88B}"/>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87" name="Line 6180">
            <a:extLst>
              <a:ext uri="{FF2B5EF4-FFF2-40B4-BE49-F238E27FC236}">
                <a16:creationId xmlns:a16="http://schemas.microsoft.com/office/drawing/2014/main" id="{45A17068-B456-4858-84CA-587404C16A32}"/>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88" name="Line 6181">
            <a:extLst>
              <a:ext uri="{FF2B5EF4-FFF2-40B4-BE49-F238E27FC236}">
                <a16:creationId xmlns:a16="http://schemas.microsoft.com/office/drawing/2014/main" id="{96F4229B-01A1-44D7-92EB-139D4112DCAE}"/>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89" name="Line 6182">
            <a:extLst>
              <a:ext uri="{FF2B5EF4-FFF2-40B4-BE49-F238E27FC236}">
                <a16:creationId xmlns:a16="http://schemas.microsoft.com/office/drawing/2014/main" id="{1DC0929A-4466-4130-A11F-BC50F6E9536E}"/>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90" name="Line 6183">
            <a:extLst>
              <a:ext uri="{FF2B5EF4-FFF2-40B4-BE49-F238E27FC236}">
                <a16:creationId xmlns:a16="http://schemas.microsoft.com/office/drawing/2014/main" id="{01C29357-9356-4474-B336-FCE90ADBF65C}"/>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91" name="Line 6184">
            <a:extLst>
              <a:ext uri="{FF2B5EF4-FFF2-40B4-BE49-F238E27FC236}">
                <a16:creationId xmlns:a16="http://schemas.microsoft.com/office/drawing/2014/main" id="{AD8089FB-7178-4622-98CA-6A236E989EEA}"/>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92" name="Line 6185">
            <a:extLst>
              <a:ext uri="{FF2B5EF4-FFF2-40B4-BE49-F238E27FC236}">
                <a16:creationId xmlns:a16="http://schemas.microsoft.com/office/drawing/2014/main" id="{431BD78E-E551-4548-8E08-C1D3906341D8}"/>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93" name="Line 6186">
            <a:extLst>
              <a:ext uri="{FF2B5EF4-FFF2-40B4-BE49-F238E27FC236}">
                <a16:creationId xmlns:a16="http://schemas.microsoft.com/office/drawing/2014/main" id="{B2C892CD-8A75-4E24-A4B1-BA97FAEA2EC3}"/>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94" name="Line 6187">
            <a:extLst>
              <a:ext uri="{FF2B5EF4-FFF2-40B4-BE49-F238E27FC236}">
                <a16:creationId xmlns:a16="http://schemas.microsoft.com/office/drawing/2014/main" id="{9FC71F44-65EA-4ADC-9FBB-C9D5F200A3D6}"/>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95" name="Line 6188">
            <a:extLst>
              <a:ext uri="{FF2B5EF4-FFF2-40B4-BE49-F238E27FC236}">
                <a16:creationId xmlns:a16="http://schemas.microsoft.com/office/drawing/2014/main" id="{DCE77CC3-90AD-4B4B-9830-711B946750F5}"/>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96" name="Rectangle 6189">
            <a:extLst>
              <a:ext uri="{FF2B5EF4-FFF2-40B4-BE49-F238E27FC236}">
                <a16:creationId xmlns:a16="http://schemas.microsoft.com/office/drawing/2014/main" id="{DC61BC93-EF80-49E4-911B-F7D5CB38467F}"/>
              </a:ext>
            </a:extLst>
          </p:cNvPr>
          <p:cNvSpPr>
            <a:spLocks noChangeArrowheads="1"/>
          </p:cNvSpPr>
          <p:nvPr/>
        </p:nvSpPr>
        <p:spPr bwMode="auto">
          <a:xfrm>
            <a:off x="1254125" y="3048000"/>
            <a:ext cx="611188" cy="409575"/>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6297" name="Group 6192">
            <a:extLst>
              <a:ext uri="{FF2B5EF4-FFF2-40B4-BE49-F238E27FC236}">
                <a16:creationId xmlns:a16="http://schemas.microsoft.com/office/drawing/2014/main" id="{BC61FB57-623E-4B45-99B9-92D8B0A75C91}"/>
              </a:ext>
            </a:extLst>
          </p:cNvPr>
          <p:cNvGrpSpPr>
            <a:grpSpLocks/>
          </p:cNvGrpSpPr>
          <p:nvPr/>
        </p:nvGrpSpPr>
        <p:grpSpPr bwMode="auto">
          <a:xfrm>
            <a:off x="1900238" y="3048000"/>
            <a:ext cx="615950" cy="414338"/>
            <a:chOff x="1197" y="2088"/>
            <a:chExt cx="388" cy="261"/>
          </a:xfrm>
        </p:grpSpPr>
        <p:sp>
          <p:nvSpPr>
            <p:cNvPr id="6888" name="Rectangle 6190">
              <a:extLst>
                <a:ext uri="{FF2B5EF4-FFF2-40B4-BE49-F238E27FC236}">
                  <a16:creationId xmlns:a16="http://schemas.microsoft.com/office/drawing/2014/main" id="{0027B9E6-AD4B-4F99-8F8D-E90B95C1E157}"/>
                </a:ext>
              </a:extLst>
            </p:cNvPr>
            <p:cNvSpPr>
              <a:spLocks noChangeArrowheads="1"/>
            </p:cNvSpPr>
            <p:nvPr/>
          </p:nvSpPr>
          <p:spPr bwMode="auto">
            <a:xfrm>
              <a:off x="1197" y="2088"/>
              <a:ext cx="388"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6889" name="Rectangle 6191">
              <a:extLst>
                <a:ext uri="{FF2B5EF4-FFF2-40B4-BE49-F238E27FC236}">
                  <a16:creationId xmlns:a16="http://schemas.microsoft.com/office/drawing/2014/main" id="{FD4DB575-DC81-4C46-8E21-8FFE20A7D1EB}"/>
                </a:ext>
              </a:extLst>
            </p:cNvPr>
            <p:cNvSpPr>
              <a:spLocks noChangeArrowheads="1"/>
            </p:cNvSpPr>
            <p:nvPr/>
          </p:nvSpPr>
          <p:spPr bwMode="auto">
            <a:xfrm>
              <a:off x="1197" y="2088"/>
              <a:ext cx="388"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6298" name="Group 6195">
            <a:extLst>
              <a:ext uri="{FF2B5EF4-FFF2-40B4-BE49-F238E27FC236}">
                <a16:creationId xmlns:a16="http://schemas.microsoft.com/office/drawing/2014/main" id="{034A165E-94AA-48A6-9AEB-314567B08153}"/>
              </a:ext>
            </a:extLst>
          </p:cNvPr>
          <p:cNvGrpSpPr>
            <a:grpSpLocks/>
          </p:cNvGrpSpPr>
          <p:nvPr/>
        </p:nvGrpSpPr>
        <p:grpSpPr bwMode="auto">
          <a:xfrm>
            <a:off x="2205038" y="3100388"/>
            <a:ext cx="61912" cy="152400"/>
            <a:chOff x="1389" y="2121"/>
            <a:chExt cx="39" cy="96"/>
          </a:xfrm>
        </p:grpSpPr>
        <p:sp>
          <p:nvSpPr>
            <p:cNvPr id="6886" name="Freeform 6193">
              <a:extLst>
                <a:ext uri="{FF2B5EF4-FFF2-40B4-BE49-F238E27FC236}">
                  <a16:creationId xmlns:a16="http://schemas.microsoft.com/office/drawing/2014/main" id="{52FF2DC1-CAEB-4E0C-8487-F388F49D1CBE}"/>
                </a:ext>
              </a:extLst>
            </p:cNvPr>
            <p:cNvSpPr>
              <a:spLocks/>
            </p:cNvSpPr>
            <p:nvPr/>
          </p:nvSpPr>
          <p:spPr bwMode="auto">
            <a:xfrm>
              <a:off x="1389" y="2121"/>
              <a:ext cx="39" cy="96"/>
            </a:xfrm>
            <a:custGeom>
              <a:avLst/>
              <a:gdLst>
                <a:gd name="T0" fmla="*/ 39 w 250"/>
                <a:gd name="T1" fmla="*/ 10 h 622"/>
                <a:gd name="T2" fmla="*/ 0 w 250"/>
                <a:gd name="T3" fmla="*/ 2 h 622"/>
                <a:gd name="T4" fmla="*/ 0 w 250"/>
                <a:gd name="T5" fmla="*/ 2 h 622"/>
                <a:gd name="T6" fmla="*/ 0 w 250"/>
                <a:gd name="T7" fmla="*/ 96 h 622"/>
                <a:gd name="T8" fmla="*/ 39 w 250"/>
                <a:gd name="T9" fmla="*/ 10 h 6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0" h="622">
                  <a:moveTo>
                    <a:pt x="250" y="62"/>
                  </a:moveTo>
                  <a:cubicBezTo>
                    <a:pt x="172" y="31"/>
                    <a:pt x="78" y="15"/>
                    <a:pt x="0" y="15"/>
                  </a:cubicBezTo>
                  <a:cubicBezTo>
                    <a:pt x="0" y="0"/>
                    <a:pt x="0" y="15"/>
                    <a:pt x="0" y="15"/>
                  </a:cubicBezTo>
                  <a:lnTo>
                    <a:pt x="0" y="622"/>
                  </a:lnTo>
                  <a:lnTo>
                    <a:pt x="250" y="62"/>
                  </a:lnTo>
                  <a:close/>
                </a:path>
              </a:pathLst>
            </a:custGeom>
            <a:solidFill>
              <a:srgbClr val="808080"/>
            </a:solidFill>
            <a:ln w="0">
              <a:solidFill>
                <a:srgbClr val="000000"/>
              </a:solidFill>
              <a:prstDash val="solid"/>
              <a:round/>
              <a:headEnd/>
              <a:tailEnd/>
            </a:ln>
          </p:spPr>
          <p:txBody>
            <a:bodyPr/>
            <a:lstStyle/>
            <a:p>
              <a:endParaRPr lang="en-GB"/>
            </a:p>
          </p:txBody>
        </p:sp>
        <p:sp>
          <p:nvSpPr>
            <p:cNvPr id="6887" name="Freeform 6194">
              <a:extLst>
                <a:ext uri="{FF2B5EF4-FFF2-40B4-BE49-F238E27FC236}">
                  <a16:creationId xmlns:a16="http://schemas.microsoft.com/office/drawing/2014/main" id="{B80E8E07-1417-4DBE-9ADF-2704429ED33D}"/>
                </a:ext>
              </a:extLst>
            </p:cNvPr>
            <p:cNvSpPr>
              <a:spLocks/>
            </p:cNvSpPr>
            <p:nvPr/>
          </p:nvSpPr>
          <p:spPr bwMode="auto">
            <a:xfrm>
              <a:off x="1389" y="2121"/>
              <a:ext cx="39" cy="96"/>
            </a:xfrm>
            <a:custGeom>
              <a:avLst/>
              <a:gdLst>
                <a:gd name="T0" fmla="*/ 39 w 250"/>
                <a:gd name="T1" fmla="*/ 10 h 622"/>
                <a:gd name="T2" fmla="*/ 0 w 250"/>
                <a:gd name="T3" fmla="*/ 2 h 622"/>
                <a:gd name="T4" fmla="*/ 0 w 250"/>
                <a:gd name="T5" fmla="*/ 2 h 622"/>
                <a:gd name="T6" fmla="*/ 0 w 250"/>
                <a:gd name="T7" fmla="*/ 96 h 622"/>
                <a:gd name="T8" fmla="*/ 39 w 250"/>
                <a:gd name="T9" fmla="*/ 10 h 6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0" h="622">
                  <a:moveTo>
                    <a:pt x="250" y="62"/>
                  </a:moveTo>
                  <a:cubicBezTo>
                    <a:pt x="172" y="31"/>
                    <a:pt x="78" y="15"/>
                    <a:pt x="0" y="15"/>
                  </a:cubicBezTo>
                  <a:cubicBezTo>
                    <a:pt x="0" y="0"/>
                    <a:pt x="0" y="15"/>
                    <a:pt x="0" y="15"/>
                  </a:cubicBezTo>
                  <a:lnTo>
                    <a:pt x="0" y="622"/>
                  </a:lnTo>
                  <a:lnTo>
                    <a:pt x="250" y="62"/>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299" name="Group 6198">
            <a:extLst>
              <a:ext uri="{FF2B5EF4-FFF2-40B4-BE49-F238E27FC236}">
                <a16:creationId xmlns:a16="http://schemas.microsoft.com/office/drawing/2014/main" id="{78DD5A6D-23E5-4AB1-A396-25A6556D006E}"/>
              </a:ext>
            </a:extLst>
          </p:cNvPr>
          <p:cNvGrpSpPr>
            <a:grpSpLocks/>
          </p:cNvGrpSpPr>
          <p:nvPr/>
        </p:nvGrpSpPr>
        <p:grpSpPr bwMode="auto">
          <a:xfrm>
            <a:off x="2205038" y="3116263"/>
            <a:ext cx="103187" cy="136525"/>
            <a:chOff x="1389" y="2131"/>
            <a:chExt cx="65" cy="86"/>
          </a:xfrm>
        </p:grpSpPr>
        <p:sp>
          <p:nvSpPr>
            <p:cNvPr id="6884" name="Freeform 6196">
              <a:extLst>
                <a:ext uri="{FF2B5EF4-FFF2-40B4-BE49-F238E27FC236}">
                  <a16:creationId xmlns:a16="http://schemas.microsoft.com/office/drawing/2014/main" id="{086A1A0C-EEC5-4D57-8C40-2E073E7B3F8A}"/>
                </a:ext>
              </a:extLst>
            </p:cNvPr>
            <p:cNvSpPr>
              <a:spLocks/>
            </p:cNvSpPr>
            <p:nvPr/>
          </p:nvSpPr>
          <p:spPr bwMode="auto">
            <a:xfrm>
              <a:off x="1389" y="2131"/>
              <a:ext cx="65" cy="86"/>
            </a:xfrm>
            <a:custGeom>
              <a:avLst/>
              <a:gdLst>
                <a:gd name="T0" fmla="*/ 65 w 417"/>
                <a:gd name="T1" fmla="*/ 19 h 556"/>
                <a:gd name="T2" fmla="*/ 39 w 417"/>
                <a:gd name="T3" fmla="*/ 0 h 556"/>
                <a:gd name="T4" fmla="*/ 0 w 417"/>
                <a:gd name="T5" fmla="*/ 86 h 556"/>
                <a:gd name="T6" fmla="*/ 65 w 417"/>
                <a:gd name="T7" fmla="*/ 19 h 55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17" h="556">
                  <a:moveTo>
                    <a:pt x="417" y="124"/>
                  </a:moveTo>
                  <a:cubicBezTo>
                    <a:pt x="371" y="62"/>
                    <a:pt x="309" y="31"/>
                    <a:pt x="247" y="0"/>
                  </a:cubicBezTo>
                  <a:lnTo>
                    <a:pt x="0" y="556"/>
                  </a:lnTo>
                  <a:lnTo>
                    <a:pt x="417" y="124"/>
                  </a:lnTo>
                  <a:close/>
                </a:path>
              </a:pathLst>
            </a:custGeom>
            <a:solidFill>
              <a:srgbClr val="C0C0C0"/>
            </a:solidFill>
            <a:ln w="0">
              <a:solidFill>
                <a:srgbClr val="000000"/>
              </a:solidFill>
              <a:prstDash val="solid"/>
              <a:round/>
              <a:headEnd/>
              <a:tailEnd/>
            </a:ln>
          </p:spPr>
          <p:txBody>
            <a:bodyPr/>
            <a:lstStyle/>
            <a:p>
              <a:endParaRPr lang="en-GB"/>
            </a:p>
          </p:txBody>
        </p:sp>
        <p:sp>
          <p:nvSpPr>
            <p:cNvPr id="6885" name="Freeform 6197">
              <a:extLst>
                <a:ext uri="{FF2B5EF4-FFF2-40B4-BE49-F238E27FC236}">
                  <a16:creationId xmlns:a16="http://schemas.microsoft.com/office/drawing/2014/main" id="{3218EBC4-0E48-4D8F-BCD4-5CBAE2A0FB6E}"/>
                </a:ext>
              </a:extLst>
            </p:cNvPr>
            <p:cNvSpPr>
              <a:spLocks/>
            </p:cNvSpPr>
            <p:nvPr/>
          </p:nvSpPr>
          <p:spPr bwMode="auto">
            <a:xfrm>
              <a:off x="1389" y="2131"/>
              <a:ext cx="65" cy="86"/>
            </a:xfrm>
            <a:custGeom>
              <a:avLst/>
              <a:gdLst>
                <a:gd name="T0" fmla="*/ 65 w 417"/>
                <a:gd name="T1" fmla="*/ 19 h 556"/>
                <a:gd name="T2" fmla="*/ 39 w 417"/>
                <a:gd name="T3" fmla="*/ 0 h 556"/>
                <a:gd name="T4" fmla="*/ 0 w 417"/>
                <a:gd name="T5" fmla="*/ 86 h 556"/>
                <a:gd name="T6" fmla="*/ 65 w 417"/>
                <a:gd name="T7" fmla="*/ 19 h 55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17" h="556">
                  <a:moveTo>
                    <a:pt x="417" y="124"/>
                  </a:moveTo>
                  <a:cubicBezTo>
                    <a:pt x="371" y="62"/>
                    <a:pt x="309" y="31"/>
                    <a:pt x="247" y="0"/>
                  </a:cubicBezTo>
                  <a:lnTo>
                    <a:pt x="0" y="556"/>
                  </a:lnTo>
                  <a:lnTo>
                    <a:pt x="417" y="124"/>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300" name="Group 6201">
            <a:extLst>
              <a:ext uri="{FF2B5EF4-FFF2-40B4-BE49-F238E27FC236}">
                <a16:creationId xmlns:a16="http://schemas.microsoft.com/office/drawing/2014/main" id="{390F6891-87A1-49A9-B966-67A45C3D988D}"/>
              </a:ext>
            </a:extLst>
          </p:cNvPr>
          <p:cNvGrpSpPr>
            <a:grpSpLocks/>
          </p:cNvGrpSpPr>
          <p:nvPr/>
        </p:nvGrpSpPr>
        <p:grpSpPr bwMode="auto">
          <a:xfrm>
            <a:off x="2205038" y="3146425"/>
            <a:ext cx="112712" cy="106363"/>
            <a:chOff x="1389" y="2150"/>
            <a:chExt cx="71" cy="67"/>
          </a:xfrm>
        </p:grpSpPr>
        <p:sp>
          <p:nvSpPr>
            <p:cNvPr id="6882" name="Freeform 6199">
              <a:extLst>
                <a:ext uri="{FF2B5EF4-FFF2-40B4-BE49-F238E27FC236}">
                  <a16:creationId xmlns:a16="http://schemas.microsoft.com/office/drawing/2014/main" id="{F701EA22-F336-49B3-AE2F-1043741EFE77}"/>
                </a:ext>
              </a:extLst>
            </p:cNvPr>
            <p:cNvSpPr>
              <a:spLocks/>
            </p:cNvSpPr>
            <p:nvPr/>
          </p:nvSpPr>
          <p:spPr bwMode="auto">
            <a:xfrm>
              <a:off x="1389" y="2150"/>
              <a:ext cx="71" cy="67"/>
            </a:xfrm>
            <a:custGeom>
              <a:avLst/>
              <a:gdLst>
                <a:gd name="T0" fmla="*/ 71 w 461"/>
                <a:gd name="T1" fmla="*/ 5 h 433"/>
                <a:gd name="T2" fmla="*/ 64 w 461"/>
                <a:gd name="T3" fmla="*/ 0 h 433"/>
                <a:gd name="T4" fmla="*/ 0 w 461"/>
                <a:gd name="T5" fmla="*/ 67 h 433"/>
                <a:gd name="T6" fmla="*/ 71 w 461"/>
                <a:gd name="T7" fmla="*/ 5 h 43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1" h="433">
                  <a:moveTo>
                    <a:pt x="461" y="31"/>
                  </a:moveTo>
                  <a:cubicBezTo>
                    <a:pt x="446" y="15"/>
                    <a:pt x="431" y="0"/>
                    <a:pt x="415" y="0"/>
                  </a:cubicBezTo>
                  <a:lnTo>
                    <a:pt x="0" y="433"/>
                  </a:lnTo>
                  <a:lnTo>
                    <a:pt x="461" y="31"/>
                  </a:lnTo>
                  <a:close/>
                </a:path>
              </a:pathLst>
            </a:custGeom>
            <a:solidFill>
              <a:srgbClr val="000000"/>
            </a:solidFill>
            <a:ln w="0">
              <a:solidFill>
                <a:srgbClr val="000000"/>
              </a:solidFill>
              <a:prstDash val="solid"/>
              <a:round/>
              <a:headEnd/>
              <a:tailEnd/>
            </a:ln>
          </p:spPr>
          <p:txBody>
            <a:bodyPr/>
            <a:lstStyle/>
            <a:p>
              <a:endParaRPr lang="en-GB"/>
            </a:p>
          </p:txBody>
        </p:sp>
        <p:sp>
          <p:nvSpPr>
            <p:cNvPr id="6883" name="Freeform 6200">
              <a:extLst>
                <a:ext uri="{FF2B5EF4-FFF2-40B4-BE49-F238E27FC236}">
                  <a16:creationId xmlns:a16="http://schemas.microsoft.com/office/drawing/2014/main" id="{D6C799D6-AB37-4787-9C08-E2EF956265FD}"/>
                </a:ext>
              </a:extLst>
            </p:cNvPr>
            <p:cNvSpPr>
              <a:spLocks/>
            </p:cNvSpPr>
            <p:nvPr/>
          </p:nvSpPr>
          <p:spPr bwMode="auto">
            <a:xfrm>
              <a:off x="1389" y="2150"/>
              <a:ext cx="71" cy="67"/>
            </a:xfrm>
            <a:custGeom>
              <a:avLst/>
              <a:gdLst>
                <a:gd name="T0" fmla="*/ 71 w 461"/>
                <a:gd name="T1" fmla="*/ 5 h 433"/>
                <a:gd name="T2" fmla="*/ 64 w 461"/>
                <a:gd name="T3" fmla="*/ 0 h 433"/>
                <a:gd name="T4" fmla="*/ 0 w 461"/>
                <a:gd name="T5" fmla="*/ 67 h 433"/>
                <a:gd name="T6" fmla="*/ 71 w 461"/>
                <a:gd name="T7" fmla="*/ 5 h 43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1" h="433">
                  <a:moveTo>
                    <a:pt x="461" y="31"/>
                  </a:moveTo>
                  <a:cubicBezTo>
                    <a:pt x="446" y="15"/>
                    <a:pt x="431" y="0"/>
                    <a:pt x="415" y="0"/>
                  </a:cubicBezTo>
                  <a:lnTo>
                    <a:pt x="0" y="433"/>
                  </a:lnTo>
                  <a:lnTo>
                    <a:pt x="461" y="31"/>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301" name="Group 6204">
            <a:extLst>
              <a:ext uri="{FF2B5EF4-FFF2-40B4-BE49-F238E27FC236}">
                <a16:creationId xmlns:a16="http://schemas.microsoft.com/office/drawing/2014/main" id="{F0617CC1-D4B3-4A90-83FC-88C13D00DBCC}"/>
              </a:ext>
            </a:extLst>
          </p:cNvPr>
          <p:cNvGrpSpPr>
            <a:grpSpLocks/>
          </p:cNvGrpSpPr>
          <p:nvPr/>
        </p:nvGrpSpPr>
        <p:grpSpPr bwMode="auto">
          <a:xfrm>
            <a:off x="2058988" y="3103563"/>
            <a:ext cx="296862" cy="300037"/>
            <a:chOff x="1297" y="2123"/>
            <a:chExt cx="187" cy="189"/>
          </a:xfrm>
        </p:grpSpPr>
        <p:sp>
          <p:nvSpPr>
            <p:cNvPr id="6880" name="Freeform 6202">
              <a:extLst>
                <a:ext uri="{FF2B5EF4-FFF2-40B4-BE49-F238E27FC236}">
                  <a16:creationId xmlns:a16="http://schemas.microsoft.com/office/drawing/2014/main" id="{464BF5FC-1F97-434A-B272-B2181A9DB1EF}"/>
                </a:ext>
              </a:extLst>
            </p:cNvPr>
            <p:cNvSpPr>
              <a:spLocks/>
            </p:cNvSpPr>
            <p:nvPr/>
          </p:nvSpPr>
          <p:spPr bwMode="auto">
            <a:xfrm>
              <a:off x="1297" y="2123"/>
              <a:ext cx="187" cy="189"/>
            </a:xfrm>
            <a:custGeom>
              <a:avLst/>
              <a:gdLst>
                <a:gd name="T0" fmla="*/ 92 w 1217"/>
                <a:gd name="T1" fmla="*/ 0 h 1223"/>
                <a:gd name="T2" fmla="*/ 0 w 1217"/>
                <a:gd name="T3" fmla="*/ 93 h 1223"/>
                <a:gd name="T4" fmla="*/ 92 w 1217"/>
                <a:gd name="T5" fmla="*/ 189 h 1223"/>
                <a:gd name="T6" fmla="*/ 187 w 1217"/>
                <a:gd name="T7" fmla="*/ 93 h 1223"/>
                <a:gd name="T8" fmla="*/ 163 w 1217"/>
                <a:gd name="T9" fmla="*/ 31 h 1223"/>
                <a:gd name="T10" fmla="*/ 92 w 1217"/>
                <a:gd name="T11" fmla="*/ 93 h 1223"/>
                <a:gd name="T12" fmla="*/ 92 w 1217"/>
                <a:gd name="T13" fmla="*/ 0 h 122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23">
                  <a:moveTo>
                    <a:pt x="601" y="0"/>
                  </a:moveTo>
                  <a:cubicBezTo>
                    <a:pt x="262" y="0"/>
                    <a:pt x="0" y="263"/>
                    <a:pt x="0" y="604"/>
                  </a:cubicBezTo>
                  <a:cubicBezTo>
                    <a:pt x="0" y="944"/>
                    <a:pt x="262" y="1223"/>
                    <a:pt x="601" y="1223"/>
                  </a:cubicBezTo>
                  <a:cubicBezTo>
                    <a:pt x="940" y="1223"/>
                    <a:pt x="1217" y="944"/>
                    <a:pt x="1217" y="604"/>
                  </a:cubicBezTo>
                  <a:cubicBezTo>
                    <a:pt x="1202" y="465"/>
                    <a:pt x="1155" y="310"/>
                    <a:pt x="1063" y="202"/>
                  </a:cubicBezTo>
                  <a:lnTo>
                    <a:pt x="601" y="604"/>
                  </a:lnTo>
                  <a:lnTo>
                    <a:pt x="601" y="0"/>
                  </a:lnTo>
                  <a:close/>
                </a:path>
              </a:pathLst>
            </a:custGeom>
            <a:solidFill>
              <a:srgbClr val="FFFFFF"/>
            </a:solidFill>
            <a:ln w="0">
              <a:solidFill>
                <a:srgbClr val="000000"/>
              </a:solidFill>
              <a:prstDash val="solid"/>
              <a:round/>
              <a:headEnd/>
              <a:tailEnd/>
            </a:ln>
          </p:spPr>
          <p:txBody>
            <a:bodyPr/>
            <a:lstStyle/>
            <a:p>
              <a:endParaRPr lang="en-GB"/>
            </a:p>
          </p:txBody>
        </p:sp>
        <p:sp>
          <p:nvSpPr>
            <p:cNvPr id="6881" name="Freeform 6203">
              <a:extLst>
                <a:ext uri="{FF2B5EF4-FFF2-40B4-BE49-F238E27FC236}">
                  <a16:creationId xmlns:a16="http://schemas.microsoft.com/office/drawing/2014/main" id="{62D0708A-6965-4530-9BF0-8BE6374A22EB}"/>
                </a:ext>
              </a:extLst>
            </p:cNvPr>
            <p:cNvSpPr>
              <a:spLocks/>
            </p:cNvSpPr>
            <p:nvPr/>
          </p:nvSpPr>
          <p:spPr bwMode="auto">
            <a:xfrm>
              <a:off x="1297" y="2123"/>
              <a:ext cx="187" cy="189"/>
            </a:xfrm>
            <a:custGeom>
              <a:avLst/>
              <a:gdLst>
                <a:gd name="T0" fmla="*/ 92 w 1217"/>
                <a:gd name="T1" fmla="*/ 0 h 1223"/>
                <a:gd name="T2" fmla="*/ 0 w 1217"/>
                <a:gd name="T3" fmla="*/ 93 h 1223"/>
                <a:gd name="T4" fmla="*/ 92 w 1217"/>
                <a:gd name="T5" fmla="*/ 189 h 1223"/>
                <a:gd name="T6" fmla="*/ 187 w 1217"/>
                <a:gd name="T7" fmla="*/ 93 h 1223"/>
                <a:gd name="T8" fmla="*/ 163 w 1217"/>
                <a:gd name="T9" fmla="*/ 31 h 1223"/>
                <a:gd name="T10" fmla="*/ 92 w 1217"/>
                <a:gd name="T11" fmla="*/ 93 h 1223"/>
                <a:gd name="T12" fmla="*/ 92 w 1217"/>
                <a:gd name="T13" fmla="*/ 0 h 122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23">
                  <a:moveTo>
                    <a:pt x="601" y="0"/>
                  </a:moveTo>
                  <a:cubicBezTo>
                    <a:pt x="262" y="0"/>
                    <a:pt x="0" y="263"/>
                    <a:pt x="0" y="604"/>
                  </a:cubicBezTo>
                  <a:cubicBezTo>
                    <a:pt x="0" y="944"/>
                    <a:pt x="262" y="1223"/>
                    <a:pt x="601" y="1223"/>
                  </a:cubicBezTo>
                  <a:cubicBezTo>
                    <a:pt x="940" y="1223"/>
                    <a:pt x="1217" y="944"/>
                    <a:pt x="1217" y="604"/>
                  </a:cubicBezTo>
                  <a:cubicBezTo>
                    <a:pt x="1202" y="465"/>
                    <a:pt x="1155" y="310"/>
                    <a:pt x="1063" y="202"/>
                  </a:cubicBezTo>
                  <a:lnTo>
                    <a:pt x="601" y="604"/>
                  </a:lnTo>
                  <a:lnTo>
                    <a:pt x="601"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6302" name="Line 6205">
            <a:extLst>
              <a:ext uri="{FF2B5EF4-FFF2-40B4-BE49-F238E27FC236}">
                <a16:creationId xmlns:a16="http://schemas.microsoft.com/office/drawing/2014/main" id="{3FD6BECB-6EC7-44B4-9F25-EDBE47CE659F}"/>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03" name="Line 6206">
            <a:extLst>
              <a:ext uri="{FF2B5EF4-FFF2-40B4-BE49-F238E27FC236}">
                <a16:creationId xmlns:a16="http://schemas.microsoft.com/office/drawing/2014/main" id="{D5429A72-055A-4391-B39D-9DE56164F352}"/>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04" name="Line 6207">
            <a:extLst>
              <a:ext uri="{FF2B5EF4-FFF2-40B4-BE49-F238E27FC236}">
                <a16:creationId xmlns:a16="http://schemas.microsoft.com/office/drawing/2014/main" id="{8015ECEB-C97C-4D28-B009-25F90703AA0B}"/>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05" name="Line 6208">
            <a:extLst>
              <a:ext uri="{FF2B5EF4-FFF2-40B4-BE49-F238E27FC236}">
                <a16:creationId xmlns:a16="http://schemas.microsoft.com/office/drawing/2014/main" id="{05FB0855-CD29-4A12-8C3A-B9B4C282BC74}"/>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06" name="Line 6209">
            <a:extLst>
              <a:ext uri="{FF2B5EF4-FFF2-40B4-BE49-F238E27FC236}">
                <a16:creationId xmlns:a16="http://schemas.microsoft.com/office/drawing/2014/main" id="{19DBBB48-F83A-494E-B0A3-6A18EF3AFCB7}"/>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07" name="Line 6210">
            <a:extLst>
              <a:ext uri="{FF2B5EF4-FFF2-40B4-BE49-F238E27FC236}">
                <a16:creationId xmlns:a16="http://schemas.microsoft.com/office/drawing/2014/main" id="{CD4F56A5-12EE-4AB7-8CB0-7C7FA21FEF56}"/>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08" name="Line 6211">
            <a:extLst>
              <a:ext uri="{FF2B5EF4-FFF2-40B4-BE49-F238E27FC236}">
                <a16:creationId xmlns:a16="http://schemas.microsoft.com/office/drawing/2014/main" id="{0E1CFD58-A1DB-4578-A33E-8405A8393CEC}"/>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09" name="Line 6212">
            <a:extLst>
              <a:ext uri="{FF2B5EF4-FFF2-40B4-BE49-F238E27FC236}">
                <a16:creationId xmlns:a16="http://schemas.microsoft.com/office/drawing/2014/main" id="{BBC252B2-D863-4ADA-87DB-8169983254FE}"/>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10" name="Line 6213">
            <a:extLst>
              <a:ext uri="{FF2B5EF4-FFF2-40B4-BE49-F238E27FC236}">
                <a16:creationId xmlns:a16="http://schemas.microsoft.com/office/drawing/2014/main" id="{F9DD17AF-54A2-483F-862B-DA5756F0F159}"/>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11" name="Line 6214">
            <a:extLst>
              <a:ext uri="{FF2B5EF4-FFF2-40B4-BE49-F238E27FC236}">
                <a16:creationId xmlns:a16="http://schemas.microsoft.com/office/drawing/2014/main" id="{959BD773-6CDF-408A-88D2-2202A4F5352C}"/>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12" name="Line 6215">
            <a:extLst>
              <a:ext uri="{FF2B5EF4-FFF2-40B4-BE49-F238E27FC236}">
                <a16:creationId xmlns:a16="http://schemas.microsoft.com/office/drawing/2014/main" id="{FA384E19-236A-42AC-A3DB-76B90F3DAE91}"/>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13" name="Line 6216">
            <a:extLst>
              <a:ext uri="{FF2B5EF4-FFF2-40B4-BE49-F238E27FC236}">
                <a16:creationId xmlns:a16="http://schemas.microsoft.com/office/drawing/2014/main" id="{8EF6BDC4-D7FE-42A1-B62B-9BC14A8AD78E}"/>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14" name="Line 6217">
            <a:extLst>
              <a:ext uri="{FF2B5EF4-FFF2-40B4-BE49-F238E27FC236}">
                <a16:creationId xmlns:a16="http://schemas.microsoft.com/office/drawing/2014/main" id="{32C73464-C207-4E09-9C36-D475A08ECD0E}"/>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15" name="Line 6218">
            <a:extLst>
              <a:ext uri="{FF2B5EF4-FFF2-40B4-BE49-F238E27FC236}">
                <a16:creationId xmlns:a16="http://schemas.microsoft.com/office/drawing/2014/main" id="{68CF16E8-CD42-40F3-99E7-BFF5E9F5066B}"/>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16" name="Line 6219">
            <a:extLst>
              <a:ext uri="{FF2B5EF4-FFF2-40B4-BE49-F238E27FC236}">
                <a16:creationId xmlns:a16="http://schemas.microsoft.com/office/drawing/2014/main" id="{71E6862D-869E-4BBA-8450-2FAA11BA2099}"/>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17" name="Line 6220">
            <a:extLst>
              <a:ext uri="{FF2B5EF4-FFF2-40B4-BE49-F238E27FC236}">
                <a16:creationId xmlns:a16="http://schemas.microsoft.com/office/drawing/2014/main" id="{6D411822-6B0C-404B-B0A3-B1705B6676F9}"/>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18" name="Line 6221">
            <a:extLst>
              <a:ext uri="{FF2B5EF4-FFF2-40B4-BE49-F238E27FC236}">
                <a16:creationId xmlns:a16="http://schemas.microsoft.com/office/drawing/2014/main" id="{DF475AA5-B385-4CA8-BD3A-24AAD7B182FC}"/>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19" name="Line 6222">
            <a:extLst>
              <a:ext uri="{FF2B5EF4-FFF2-40B4-BE49-F238E27FC236}">
                <a16:creationId xmlns:a16="http://schemas.microsoft.com/office/drawing/2014/main" id="{EEC5845C-36A3-4F90-BF86-E818142395A0}"/>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20" name="Line 6223">
            <a:extLst>
              <a:ext uri="{FF2B5EF4-FFF2-40B4-BE49-F238E27FC236}">
                <a16:creationId xmlns:a16="http://schemas.microsoft.com/office/drawing/2014/main" id="{C6A74F23-9909-49ED-80D2-643370A5DF2F}"/>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21" name="Line 6224">
            <a:extLst>
              <a:ext uri="{FF2B5EF4-FFF2-40B4-BE49-F238E27FC236}">
                <a16:creationId xmlns:a16="http://schemas.microsoft.com/office/drawing/2014/main" id="{8146E39C-7B31-4E04-90CA-BC4859578F22}"/>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22" name="Line 6225">
            <a:extLst>
              <a:ext uri="{FF2B5EF4-FFF2-40B4-BE49-F238E27FC236}">
                <a16:creationId xmlns:a16="http://schemas.microsoft.com/office/drawing/2014/main" id="{6A104A37-1931-4F5E-93B1-CEF0C3E55837}"/>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23" name="Line 6226">
            <a:extLst>
              <a:ext uri="{FF2B5EF4-FFF2-40B4-BE49-F238E27FC236}">
                <a16:creationId xmlns:a16="http://schemas.microsoft.com/office/drawing/2014/main" id="{A7864FB3-FED4-4B6D-A3F1-983B221955D8}"/>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24" name="Line 6227">
            <a:extLst>
              <a:ext uri="{FF2B5EF4-FFF2-40B4-BE49-F238E27FC236}">
                <a16:creationId xmlns:a16="http://schemas.microsoft.com/office/drawing/2014/main" id="{12EA97BD-3440-47B1-A35C-A482CA006452}"/>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25" name="Line 6228">
            <a:extLst>
              <a:ext uri="{FF2B5EF4-FFF2-40B4-BE49-F238E27FC236}">
                <a16:creationId xmlns:a16="http://schemas.microsoft.com/office/drawing/2014/main" id="{73E9B643-F6F5-44F7-BC3E-88AF46B1DE59}"/>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26" name="Line 6229">
            <a:extLst>
              <a:ext uri="{FF2B5EF4-FFF2-40B4-BE49-F238E27FC236}">
                <a16:creationId xmlns:a16="http://schemas.microsoft.com/office/drawing/2014/main" id="{1D5D1DF5-2E79-4C6E-8C48-C7FC1C4075CB}"/>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27" name="Line 6230">
            <a:extLst>
              <a:ext uri="{FF2B5EF4-FFF2-40B4-BE49-F238E27FC236}">
                <a16:creationId xmlns:a16="http://schemas.microsoft.com/office/drawing/2014/main" id="{B939ED5F-9F96-4075-A682-157B08369247}"/>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28" name="Line 6231">
            <a:extLst>
              <a:ext uri="{FF2B5EF4-FFF2-40B4-BE49-F238E27FC236}">
                <a16:creationId xmlns:a16="http://schemas.microsoft.com/office/drawing/2014/main" id="{DB107042-9BA7-42A2-B26B-D752F9ED6ACB}"/>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29" name="Line 6232">
            <a:extLst>
              <a:ext uri="{FF2B5EF4-FFF2-40B4-BE49-F238E27FC236}">
                <a16:creationId xmlns:a16="http://schemas.microsoft.com/office/drawing/2014/main" id="{E6A8D3A9-56E7-43E7-82C6-2100CDC89A65}"/>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30" name="Line 6233">
            <a:extLst>
              <a:ext uri="{FF2B5EF4-FFF2-40B4-BE49-F238E27FC236}">
                <a16:creationId xmlns:a16="http://schemas.microsoft.com/office/drawing/2014/main" id="{9C21DE8A-149F-49AD-90C5-E3E4F366CCAE}"/>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31" name="Line 6234">
            <a:extLst>
              <a:ext uri="{FF2B5EF4-FFF2-40B4-BE49-F238E27FC236}">
                <a16:creationId xmlns:a16="http://schemas.microsoft.com/office/drawing/2014/main" id="{77BDF546-4A19-4869-9F3A-86AE20A531C0}"/>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32" name="Line 6235">
            <a:extLst>
              <a:ext uri="{FF2B5EF4-FFF2-40B4-BE49-F238E27FC236}">
                <a16:creationId xmlns:a16="http://schemas.microsoft.com/office/drawing/2014/main" id="{66E3574B-BAA3-4014-9AAF-625B08F11AB6}"/>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33" name="Line 6236">
            <a:extLst>
              <a:ext uri="{FF2B5EF4-FFF2-40B4-BE49-F238E27FC236}">
                <a16:creationId xmlns:a16="http://schemas.microsoft.com/office/drawing/2014/main" id="{01A4EF5A-3E51-40C0-9709-1E00113DD103}"/>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34" name="Line 6237">
            <a:extLst>
              <a:ext uri="{FF2B5EF4-FFF2-40B4-BE49-F238E27FC236}">
                <a16:creationId xmlns:a16="http://schemas.microsoft.com/office/drawing/2014/main" id="{FDEE766C-2976-4A22-AE22-7A681160EF13}"/>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35" name="Line 6238">
            <a:extLst>
              <a:ext uri="{FF2B5EF4-FFF2-40B4-BE49-F238E27FC236}">
                <a16:creationId xmlns:a16="http://schemas.microsoft.com/office/drawing/2014/main" id="{B27E3527-2329-498B-A9A4-3B251FE9BC4E}"/>
              </a:ext>
            </a:extLst>
          </p:cNvPr>
          <p:cNvSpPr>
            <a:spLocks noChangeShapeType="1"/>
          </p:cNvSpPr>
          <p:nvPr/>
        </p:nvSpPr>
        <p:spPr bwMode="auto">
          <a:xfrm flipV="1">
            <a:off x="2859088" y="2206625"/>
            <a:ext cx="0" cy="147638"/>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36" name="Rectangle 6239">
            <a:extLst>
              <a:ext uri="{FF2B5EF4-FFF2-40B4-BE49-F238E27FC236}">
                <a16:creationId xmlns:a16="http://schemas.microsoft.com/office/drawing/2014/main" id="{BC1F7A6E-CE75-4E53-9387-4B1F173572C8}"/>
              </a:ext>
            </a:extLst>
          </p:cNvPr>
          <p:cNvSpPr>
            <a:spLocks noChangeArrowheads="1"/>
          </p:cNvSpPr>
          <p:nvPr/>
        </p:nvSpPr>
        <p:spPr bwMode="auto">
          <a:xfrm>
            <a:off x="2552700" y="2151063"/>
            <a:ext cx="615950" cy="414337"/>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6337" name="Group 6242">
            <a:extLst>
              <a:ext uri="{FF2B5EF4-FFF2-40B4-BE49-F238E27FC236}">
                <a16:creationId xmlns:a16="http://schemas.microsoft.com/office/drawing/2014/main" id="{551910C5-EC06-40EC-8AC4-AA8DFC59D81F}"/>
              </a:ext>
            </a:extLst>
          </p:cNvPr>
          <p:cNvGrpSpPr>
            <a:grpSpLocks/>
          </p:cNvGrpSpPr>
          <p:nvPr/>
        </p:nvGrpSpPr>
        <p:grpSpPr bwMode="auto">
          <a:xfrm>
            <a:off x="1254125" y="2598738"/>
            <a:ext cx="611188" cy="411162"/>
            <a:chOff x="790" y="1805"/>
            <a:chExt cx="385" cy="259"/>
          </a:xfrm>
        </p:grpSpPr>
        <p:sp>
          <p:nvSpPr>
            <p:cNvPr id="6878" name="Rectangle 6240">
              <a:extLst>
                <a:ext uri="{FF2B5EF4-FFF2-40B4-BE49-F238E27FC236}">
                  <a16:creationId xmlns:a16="http://schemas.microsoft.com/office/drawing/2014/main" id="{A92CDE0C-F93E-4532-8408-F0B23D458BFE}"/>
                </a:ext>
              </a:extLst>
            </p:cNvPr>
            <p:cNvSpPr>
              <a:spLocks noChangeArrowheads="1"/>
            </p:cNvSpPr>
            <p:nvPr/>
          </p:nvSpPr>
          <p:spPr bwMode="auto">
            <a:xfrm>
              <a:off x="790" y="1805"/>
              <a:ext cx="385" cy="25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6879" name="Rectangle 6241">
              <a:extLst>
                <a:ext uri="{FF2B5EF4-FFF2-40B4-BE49-F238E27FC236}">
                  <a16:creationId xmlns:a16="http://schemas.microsoft.com/office/drawing/2014/main" id="{7549A9C7-AE63-48DA-A304-B0D24737A392}"/>
                </a:ext>
              </a:extLst>
            </p:cNvPr>
            <p:cNvSpPr>
              <a:spLocks noChangeArrowheads="1"/>
            </p:cNvSpPr>
            <p:nvPr/>
          </p:nvSpPr>
          <p:spPr bwMode="auto">
            <a:xfrm>
              <a:off x="790" y="1805"/>
              <a:ext cx="385" cy="259"/>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6338" name="Group 6245">
            <a:extLst>
              <a:ext uri="{FF2B5EF4-FFF2-40B4-BE49-F238E27FC236}">
                <a16:creationId xmlns:a16="http://schemas.microsoft.com/office/drawing/2014/main" id="{44ABB43B-0955-429E-AEA4-30ED934DA673}"/>
              </a:ext>
            </a:extLst>
          </p:cNvPr>
          <p:cNvGrpSpPr>
            <a:grpSpLocks/>
          </p:cNvGrpSpPr>
          <p:nvPr/>
        </p:nvGrpSpPr>
        <p:grpSpPr bwMode="auto">
          <a:xfrm>
            <a:off x="1560513" y="2655888"/>
            <a:ext cx="14287" cy="146050"/>
            <a:chOff x="983" y="1841"/>
            <a:chExt cx="9" cy="92"/>
          </a:xfrm>
        </p:grpSpPr>
        <p:sp>
          <p:nvSpPr>
            <p:cNvPr id="6876" name="Freeform 6243">
              <a:extLst>
                <a:ext uri="{FF2B5EF4-FFF2-40B4-BE49-F238E27FC236}">
                  <a16:creationId xmlns:a16="http://schemas.microsoft.com/office/drawing/2014/main" id="{B54E5644-E891-454F-A5D8-D23ABEE3B017}"/>
                </a:ext>
              </a:extLst>
            </p:cNvPr>
            <p:cNvSpPr>
              <a:spLocks/>
            </p:cNvSpPr>
            <p:nvPr/>
          </p:nvSpPr>
          <p:spPr bwMode="auto">
            <a:xfrm>
              <a:off x="983" y="1841"/>
              <a:ext cx="9" cy="92"/>
            </a:xfrm>
            <a:custGeom>
              <a:avLst/>
              <a:gdLst>
                <a:gd name="T0" fmla="*/ 9 w 61"/>
                <a:gd name="T1" fmla="*/ 0 h 600"/>
                <a:gd name="T2" fmla="*/ 0 w 61"/>
                <a:gd name="T3" fmla="*/ 0 h 600"/>
                <a:gd name="T4" fmla="*/ 0 w 61"/>
                <a:gd name="T5" fmla="*/ 92 h 600"/>
                <a:gd name="T6" fmla="*/ 9 w 61"/>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1" h="600">
                  <a:moveTo>
                    <a:pt x="61" y="0"/>
                  </a:moveTo>
                  <a:cubicBezTo>
                    <a:pt x="46" y="0"/>
                    <a:pt x="16" y="0"/>
                    <a:pt x="0" y="0"/>
                  </a:cubicBezTo>
                  <a:lnTo>
                    <a:pt x="0" y="600"/>
                  </a:lnTo>
                  <a:lnTo>
                    <a:pt x="61" y="0"/>
                  </a:lnTo>
                  <a:close/>
                </a:path>
              </a:pathLst>
            </a:custGeom>
            <a:solidFill>
              <a:srgbClr val="808080"/>
            </a:solidFill>
            <a:ln w="0">
              <a:solidFill>
                <a:srgbClr val="000000"/>
              </a:solidFill>
              <a:prstDash val="solid"/>
              <a:round/>
              <a:headEnd/>
              <a:tailEnd/>
            </a:ln>
          </p:spPr>
          <p:txBody>
            <a:bodyPr/>
            <a:lstStyle/>
            <a:p>
              <a:endParaRPr lang="en-GB"/>
            </a:p>
          </p:txBody>
        </p:sp>
        <p:sp>
          <p:nvSpPr>
            <p:cNvPr id="6877" name="Freeform 6244">
              <a:extLst>
                <a:ext uri="{FF2B5EF4-FFF2-40B4-BE49-F238E27FC236}">
                  <a16:creationId xmlns:a16="http://schemas.microsoft.com/office/drawing/2014/main" id="{A2291CC6-BEE5-4388-A9D5-562BF176DE1F}"/>
                </a:ext>
              </a:extLst>
            </p:cNvPr>
            <p:cNvSpPr>
              <a:spLocks/>
            </p:cNvSpPr>
            <p:nvPr/>
          </p:nvSpPr>
          <p:spPr bwMode="auto">
            <a:xfrm>
              <a:off x="983" y="1841"/>
              <a:ext cx="9" cy="92"/>
            </a:xfrm>
            <a:custGeom>
              <a:avLst/>
              <a:gdLst>
                <a:gd name="T0" fmla="*/ 9 w 61"/>
                <a:gd name="T1" fmla="*/ 0 h 600"/>
                <a:gd name="T2" fmla="*/ 0 w 61"/>
                <a:gd name="T3" fmla="*/ 0 h 600"/>
                <a:gd name="T4" fmla="*/ 0 w 61"/>
                <a:gd name="T5" fmla="*/ 92 h 600"/>
                <a:gd name="T6" fmla="*/ 9 w 61"/>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1" h="600">
                  <a:moveTo>
                    <a:pt x="61" y="0"/>
                  </a:moveTo>
                  <a:cubicBezTo>
                    <a:pt x="46" y="0"/>
                    <a:pt x="16" y="0"/>
                    <a:pt x="0" y="0"/>
                  </a:cubicBezTo>
                  <a:lnTo>
                    <a:pt x="0" y="600"/>
                  </a:lnTo>
                  <a:lnTo>
                    <a:pt x="61"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339" name="Group 6248">
            <a:extLst>
              <a:ext uri="{FF2B5EF4-FFF2-40B4-BE49-F238E27FC236}">
                <a16:creationId xmlns:a16="http://schemas.microsoft.com/office/drawing/2014/main" id="{16C39969-A6EF-4325-8747-E32BC64A14BD}"/>
              </a:ext>
            </a:extLst>
          </p:cNvPr>
          <p:cNvGrpSpPr>
            <a:grpSpLocks/>
          </p:cNvGrpSpPr>
          <p:nvPr/>
        </p:nvGrpSpPr>
        <p:grpSpPr bwMode="auto">
          <a:xfrm>
            <a:off x="1560513" y="2655888"/>
            <a:ext cx="52387" cy="146050"/>
            <a:chOff x="983" y="1841"/>
            <a:chExt cx="33" cy="92"/>
          </a:xfrm>
        </p:grpSpPr>
        <p:sp>
          <p:nvSpPr>
            <p:cNvPr id="6874" name="Freeform 6246">
              <a:extLst>
                <a:ext uri="{FF2B5EF4-FFF2-40B4-BE49-F238E27FC236}">
                  <a16:creationId xmlns:a16="http://schemas.microsoft.com/office/drawing/2014/main" id="{A971E17B-48BE-42EE-991B-2FA0A78B2160}"/>
                </a:ext>
              </a:extLst>
            </p:cNvPr>
            <p:cNvSpPr>
              <a:spLocks/>
            </p:cNvSpPr>
            <p:nvPr/>
          </p:nvSpPr>
          <p:spPr bwMode="auto">
            <a:xfrm>
              <a:off x="983" y="1841"/>
              <a:ext cx="33" cy="92"/>
            </a:xfrm>
            <a:custGeom>
              <a:avLst/>
              <a:gdLst>
                <a:gd name="T0" fmla="*/ 33 w 217"/>
                <a:gd name="T1" fmla="*/ 5 h 600"/>
                <a:gd name="T2" fmla="*/ 9 w 217"/>
                <a:gd name="T3" fmla="*/ 0 h 600"/>
                <a:gd name="T4" fmla="*/ 0 w 217"/>
                <a:gd name="T5" fmla="*/ 92 h 600"/>
                <a:gd name="T6" fmla="*/ 33 w 217"/>
                <a:gd name="T7" fmla="*/ 5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7" h="600">
                  <a:moveTo>
                    <a:pt x="217" y="31"/>
                  </a:moveTo>
                  <a:cubicBezTo>
                    <a:pt x="171" y="16"/>
                    <a:pt x="124" y="0"/>
                    <a:pt x="62" y="0"/>
                  </a:cubicBezTo>
                  <a:lnTo>
                    <a:pt x="0" y="600"/>
                  </a:lnTo>
                  <a:lnTo>
                    <a:pt x="217" y="31"/>
                  </a:lnTo>
                  <a:close/>
                </a:path>
              </a:pathLst>
            </a:custGeom>
            <a:solidFill>
              <a:srgbClr val="C0C0C0"/>
            </a:solidFill>
            <a:ln w="0">
              <a:solidFill>
                <a:srgbClr val="000000"/>
              </a:solidFill>
              <a:prstDash val="solid"/>
              <a:round/>
              <a:headEnd/>
              <a:tailEnd/>
            </a:ln>
          </p:spPr>
          <p:txBody>
            <a:bodyPr/>
            <a:lstStyle/>
            <a:p>
              <a:endParaRPr lang="en-GB"/>
            </a:p>
          </p:txBody>
        </p:sp>
        <p:sp>
          <p:nvSpPr>
            <p:cNvPr id="6875" name="Freeform 6247">
              <a:extLst>
                <a:ext uri="{FF2B5EF4-FFF2-40B4-BE49-F238E27FC236}">
                  <a16:creationId xmlns:a16="http://schemas.microsoft.com/office/drawing/2014/main" id="{813ED377-A056-4DFA-A4DC-7340F846781D}"/>
                </a:ext>
              </a:extLst>
            </p:cNvPr>
            <p:cNvSpPr>
              <a:spLocks/>
            </p:cNvSpPr>
            <p:nvPr/>
          </p:nvSpPr>
          <p:spPr bwMode="auto">
            <a:xfrm>
              <a:off x="983" y="1841"/>
              <a:ext cx="33" cy="92"/>
            </a:xfrm>
            <a:custGeom>
              <a:avLst/>
              <a:gdLst>
                <a:gd name="T0" fmla="*/ 33 w 217"/>
                <a:gd name="T1" fmla="*/ 5 h 600"/>
                <a:gd name="T2" fmla="*/ 9 w 217"/>
                <a:gd name="T3" fmla="*/ 0 h 600"/>
                <a:gd name="T4" fmla="*/ 0 w 217"/>
                <a:gd name="T5" fmla="*/ 92 h 600"/>
                <a:gd name="T6" fmla="*/ 33 w 217"/>
                <a:gd name="T7" fmla="*/ 5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7" h="600">
                  <a:moveTo>
                    <a:pt x="217" y="31"/>
                  </a:moveTo>
                  <a:cubicBezTo>
                    <a:pt x="171" y="16"/>
                    <a:pt x="124" y="0"/>
                    <a:pt x="62" y="0"/>
                  </a:cubicBezTo>
                  <a:lnTo>
                    <a:pt x="0" y="600"/>
                  </a:lnTo>
                  <a:lnTo>
                    <a:pt x="217" y="31"/>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340" name="Group 6251">
            <a:extLst>
              <a:ext uri="{FF2B5EF4-FFF2-40B4-BE49-F238E27FC236}">
                <a16:creationId xmlns:a16="http://schemas.microsoft.com/office/drawing/2014/main" id="{7A652397-5886-488C-AB13-211C88BD220D}"/>
              </a:ext>
            </a:extLst>
          </p:cNvPr>
          <p:cNvGrpSpPr>
            <a:grpSpLocks/>
          </p:cNvGrpSpPr>
          <p:nvPr/>
        </p:nvGrpSpPr>
        <p:grpSpPr bwMode="auto">
          <a:xfrm>
            <a:off x="1560513" y="2662238"/>
            <a:ext cx="90487" cy="139700"/>
            <a:chOff x="983" y="1845"/>
            <a:chExt cx="57" cy="88"/>
          </a:xfrm>
        </p:grpSpPr>
        <p:sp>
          <p:nvSpPr>
            <p:cNvPr id="6872" name="Freeform 6249">
              <a:extLst>
                <a:ext uri="{FF2B5EF4-FFF2-40B4-BE49-F238E27FC236}">
                  <a16:creationId xmlns:a16="http://schemas.microsoft.com/office/drawing/2014/main" id="{23577FE8-B7D4-4019-BC5C-13E49FAD9850}"/>
                </a:ext>
              </a:extLst>
            </p:cNvPr>
            <p:cNvSpPr>
              <a:spLocks/>
            </p:cNvSpPr>
            <p:nvPr/>
          </p:nvSpPr>
          <p:spPr bwMode="auto">
            <a:xfrm>
              <a:off x="983" y="1845"/>
              <a:ext cx="57" cy="88"/>
            </a:xfrm>
            <a:custGeom>
              <a:avLst/>
              <a:gdLst>
                <a:gd name="T0" fmla="*/ 57 w 367"/>
                <a:gd name="T1" fmla="*/ 17 h 572"/>
                <a:gd name="T2" fmla="*/ 33 w 367"/>
                <a:gd name="T3" fmla="*/ 0 h 572"/>
                <a:gd name="T4" fmla="*/ 0 w 367"/>
                <a:gd name="T5" fmla="*/ 88 h 572"/>
                <a:gd name="T6" fmla="*/ 57 w 367"/>
                <a:gd name="T7" fmla="*/ 17 h 5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67" h="572">
                  <a:moveTo>
                    <a:pt x="367" y="108"/>
                  </a:moveTo>
                  <a:cubicBezTo>
                    <a:pt x="321" y="62"/>
                    <a:pt x="275" y="31"/>
                    <a:pt x="214" y="0"/>
                  </a:cubicBezTo>
                  <a:lnTo>
                    <a:pt x="0" y="572"/>
                  </a:lnTo>
                  <a:lnTo>
                    <a:pt x="367" y="108"/>
                  </a:lnTo>
                  <a:close/>
                </a:path>
              </a:pathLst>
            </a:custGeom>
            <a:solidFill>
              <a:srgbClr val="000000"/>
            </a:solidFill>
            <a:ln w="0">
              <a:solidFill>
                <a:srgbClr val="000000"/>
              </a:solidFill>
              <a:prstDash val="solid"/>
              <a:round/>
              <a:headEnd/>
              <a:tailEnd/>
            </a:ln>
          </p:spPr>
          <p:txBody>
            <a:bodyPr/>
            <a:lstStyle/>
            <a:p>
              <a:endParaRPr lang="en-GB"/>
            </a:p>
          </p:txBody>
        </p:sp>
        <p:sp>
          <p:nvSpPr>
            <p:cNvPr id="6873" name="Freeform 6250">
              <a:extLst>
                <a:ext uri="{FF2B5EF4-FFF2-40B4-BE49-F238E27FC236}">
                  <a16:creationId xmlns:a16="http://schemas.microsoft.com/office/drawing/2014/main" id="{2D9139B7-AC37-4A7D-878B-F18F85E4DABC}"/>
                </a:ext>
              </a:extLst>
            </p:cNvPr>
            <p:cNvSpPr>
              <a:spLocks/>
            </p:cNvSpPr>
            <p:nvPr/>
          </p:nvSpPr>
          <p:spPr bwMode="auto">
            <a:xfrm>
              <a:off x="983" y="1845"/>
              <a:ext cx="57" cy="88"/>
            </a:xfrm>
            <a:custGeom>
              <a:avLst/>
              <a:gdLst>
                <a:gd name="T0" fmla="*/ 57 w 367"/>
                <a:gd name="T1" fmla="*/ 17 h 572"/>
                <a:gd name="T2" fmla="*/ 33 w 367"/>
                <a:gd name="T3" fmla="*/ 0 h 572"/>
                <a:gd name="T4" fmla="*/ 0 w 367"/>
                <a:gd name="T5" fmla="*/ 88 h 572"/>
                <a:gd name="T6" fmla="*/ 57 w 367"/>
                <a:gd name="T7" fmla="*/ 17 h 5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67" h="572">
                  <a:moveTo>
                    <a:pt x="367" y="108"/>
                  </a:moveTo>
                  <a:cubicBezTo>
                    <a:pt x="321" y="62"/>
                    <a:pt x="275" y="31"/>
                    <a:pt x="214" y="0"/>
                  </a:cubicBezTo>
                  <a:lnTo>
                    <a:pt x="0" y="572"/>
                  </a:lnTo>
                  <a:lnTo>
                    <a:pt x="367" y="108"/>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341" name="Group 6254">
            <a:extLst>
              <a:ext uri="{FF2B5EF4-FFF2-40B4-BE49-F238E27FC236}">
                <a16:creationId xmlns:a16="http://schemas.microsoft.com/office/drawing/2014/main" id="{F8FE13DC-A40D-4944-B9A7-9620C937CF2C}"/>
              </a:ext>
            </a:extLst>
          </p:cNvPr>
          <p:cNvGrpSpPr>
            <a:grpSpLocks/>
          </p:cNvGrpSpPr>
          <p:nvPr/>
        </p:nvGrpSpPr>
        <p:grpSpPr bwMode="auto">
          <a:xfrm>
            <a:off x="1412875" y="2655888"/>
            <a:ext cx="293688" cy="293687"/>
            <a:chOff x="890" y="1841"/>
            <a:chExt cx="185" cy="185"/>
          </a:xfrm>
        </p:grpSpPr>
        <p:sp>
          <p:nvSpPr>
            <p:cNvPr id="6870" name="Freeform 6252">
              <a:extLst>
                <a:ext uri="{FF2B5EF4-FFF2-40B4-BE49-F238E27FC236}">
                  <a16:creationId xmlns:a16="http://schemas.microsoft.com/office/drawing/2014/main" id="{63A9A38B-290A-4AED-B310-77122DD2E901}"/>
                </a:ext>
              </a:extLst>
            </p:cNvPr>
            <p:cNvSpPr>
              <a:spLocks/>
            </p:cNvSpPr>
            <p:nvPr/>
          </p:nvSpPr>
          <p:spPr bwMode="auto">
            <a:xfrm>
              <a:off x="890" y="1841"/>
              <a:ext cx="185" cy="185"/>
            </a:xfrm>
            <a:custGeom>
              <a:avLst/>
              <a:gdLst>
                <a:gd name="T0" fmla="*/ 90 w 1205"/>
                <a:gd name="T1" fmla="*/ 0 h 1200"/>
                <a:gd name="T2" fmla="*/ 0 w 1205"/>
                <a:gd name="T3" fmla="*/ 90 h 1200"/>
                <a:gd name="T4" fmla="*/ 93 w 1205"/>
                <a:gd name="T5" fmla="*/ 185 h 1200"/>
                <a:gd name="T6" fmla="*/ 185 w 1205"/>
                <a:gd name="T7" fmla="*/ 93 h 1200"/>
                <a:gd name="T8" fmla="*/ 150 w 1205"/>
                <a:gd name="T9" fmla="*/ 21 h 1200"/>
                <a:gd name="T10" fmla="*/ 93 w 1205"/>
                <a:gd name="T11" fmla="*/ 93 h 1200"/>
                <a:gd name="T12" fmla="*/ 90 w 1205"/>
                <a:gd name="T13" fmla="*/ 0 h 12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5" h="1200">
                  <a:moveTo>
                    <a:pt x="587" y="0"/>
                  </a:moveTo>
                  <a:cubicBezTo>
                    <a:pt x="263" y="0"/>
                    <a:pt x="0" y="262"/>
                    <a:pt x="0" y="585"/>
                  </a:cubicBezTo>
                  <a:cubicBezTo>
                    <a:pt x="0" y="923"/>
                    <a:pt x="263" y="1200"/>
                    <a:pt x="603" y="1200"/>
                  </a:cubicBezTo>
                  <a:cubicBezTo>
                    <a:pt x="927" y="1200"/>
                    <a:pt x="1205" y="923"/>
                    <a:pt x="1205" y="600"/>
                  </a:cubicBezTo>
                  <a:cubicBezTo>
                    <a:pt x="1190" y="416"/>
                    <a:pt x="1113" y="246"/>
                    <a:pt x="974" y="139"/>
                  </a:cubicBezTo>
                  <a:lnTo>
                    <a:pt x="603" y="600"/>
                  </a:lnTo>
                  <a:lnTo>
                    <a:pt x="587" y="0"/>
                  </a:lnTo>
                  <a:close/>
                </a:path>
              </a:pathLst>
            </a:custGeom>
            <a:solidFill>
              <a:srgbClr val="FFFFFF"/>
            </a:solidFill>
            <a:ln w="0">
              <a:solidFill>
                <a:srgbClr val="000000"/>
              </a:solidFill>
              <a:prstDash val="solid"/>
              <a:round/>
              <a:headEnd/>
              <a:tailEnd/>
            </a:ln>
          </p:spPr>
          <p:txBody>
            <a:bodyPr/>
            <a:lstStyle/>
            <a:p>
              <a:endParaRPr lang="en-GB"/>
            </a:p>
          </p:txBody>
        </p:sp>
        <p:sp>
          <p:nvSpPr>
            <p:cNvPr id="6871" name="Freeform 6253">
              <a:extLst>
                <a:ext uri="{FF2B5EF4-FFF2-40B4-BE49-F238E27FC236}">
                  <a16:creationId xmlns:a16="http://schemas.microsoft.com/office/drawing/2014/main" id="{EC073EE3-FD51-4758-B4ED-36B80F72D9C1}"/>
                </a:ext>
              </a:extLst>
            </p:cNvPr>
            <p:cNvSpPr>
              <a:spLocks/>
            </p:cNvSpPr>
            <p:nvPr/>
          </p:nvSpPr>
          <p:spPr bwMode="auto">
            <a:xfrm>
              <a:off x="890" y="1841"/>
              <a:ext cx="185" cy="185"/>
            </a:xfrm>
            <a:custGeom>
              <a:avLst/>
              <a:gdLst>
                <a:gd name="T0" fmla="*/ 90 w 1205"/>
                <a:gd name="T1" fmla="*/ 0 h 1200"/>
                <a:gd name="T2" fmla="*/ 0 w 1205"/>
                <a:gd name="T3" fmla="*/ 90 h 1200"/>
                <a:gd name="T4" fmla="*/ 93 w 1205"/>
                <a:gd name="T5" fmla="*/ 185 h 1200"/>
                <a:gd name="T6" fmla="*/ 185 w 1205"/>
                <a:gd name="T7" fmla="*/ 93 h 1200"/>
                <a:gd name="T8" fmla="*/ 150 w 1205"/>
                <a:gd name="T9" fmla="*/ 21 h 1200"/>
                <a:gd name="T10" fmla="*/ 93 w 1205"/>
                <a:gd name="T11" fmla="*/ 93 h 1200"/>
                <a:gd name="T12" fmla="*/ 90 w 1205"/>
                <a:gd name="T13" fmla="*/ 0 h 12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5" h="1200">
                  <a:moveTo>
                    <a:pt x="587" y="0"/>
                  </a:moveTo>
                  <a:cubicBezTo>
                    <a:pt x="263" y="0"/>
                    <a:pt x="0" y="262"/>
                    <a:pt x="0" y="585"/>
                  </a:cubicBezTo>
                  <a:cubicBezTo>
                    <a:pt x="0" y="923"/>
                    <a:pt x="263" y="1200"/>
                    <a:pt x="603" y="1200"/>
                  </a:cubicBezTo>
                  <a:cubicBezTo>
                    <a:pt x="927" y="1200"/>
                    <a:pt x="1205" y="923"/>
                    <a:pt x="1205" y="600"/>
                  </a:cubicBezTo>
                  <a:cubicBezTo>
                    <a:pt x="1190" y="416"/>
                    <a:pt x="1113" y="246"/>
                    <a:pt x="974" y="139"/>
                  </a:cubicBezTo>
                  <a:lnTo>
                    <a:pt x="603" y="600"/>
                  </a:lnTo>
                  <a:lnTo>
                    <a:pt x="587"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6342" name="Line 6255">
            <a:extLst>
              <a:ext uri="{FF2B5EF4-FFF2-40B4-BE49-F238E27FC236}">
                <a16:creationId xmlns:a16="http://schemas.microsoft.com/office/drawing/2014/main" id="{F29DD1A2-DA63-4248-B24E-7034FB2AF2BD}"/>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43" name="Line 6256">
            <a:extLst>
              <a:ext uri="{FF2B5EF4-FFF2-40B4-BE49-F238E27FC236}">
                <a16:creationId xmlns:a16="http://schemas.microsoft.com/office/drawing/2014/main" id="{DE355731-B139-480F-832B-381C8149B46E}"/>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44" name="Line 6257">
            <a:extLst>
              <a:ext uri="{FF2B5EF4-FFF2-40B4-BE49-F238E27FC236}">
                <a16:creationId xmlns:a16="http://schemas.microsoft.com/office/drawing/2014/main" id="{13CEC8C6-4858-49EF-A064-FFCC7766FDB8}"/>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45" name="Line 6258">
            <a:extLst>
              <a:ext uri="{FF2B5EF4-FFF2-40B4-BE49-F238E27FC236}">
                <a16:creationId xmlns:a16="http://schemas.microsoft.com/office/drawing/2014/main" id="{5000488F-6A87-4549-B1D8-0AF518BC86B5}"/>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46" name="Line 6259">
            <a:extLst>
              <a:ext uri="{FF2B5EF4-FFF2-40B4-BE49-F238E27FC236}">
                <a16:creationId xmlns:a16="http://schemas.microsoft.com/office/drawing/2014/main" id="{B5B17D97-9DB1-4AAD-B9F6-CBE2E14BA5B3}"/>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47" name="Line 6260">
            <a:extLst>
              <a:ext uri="{FF2B5EF4-FFF2-40B4-BE49-F238E27FC236}">
                <a16:creationId xmlns:a16="http://schemas.microsoft.com/office/drawing/2014/main" id="{7658DB0E-8C58-4CCF-9850-B7CB6F2B427F}"/>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48" name="Line 6261">
            <a:extLst>
              <a:ext uri="{FF2B5EF4-FFF2-40B4-BE49-F238E27FC236}">
                <a16:creationId xmlns:a16="http://schemas.microsoft.com/office/drawing/2014/main" id="{2DA33485-29B0-436D-A992-FAE405F555C9}"/>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49" name="Line 6262">
            <a:extLst>
              <a:ext uri="{FF2B5EF4-FFF2-40B4-BE49-F238E27FC236}">
                <a16:creationId xmlns:a16="http://schemas.microsoft.com/office/drawing/2014/main" id="{B2C934FF-04F1-4169-89D6-827A1DFF5B4B}"/>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50" name="Line 6263">
            <a:extLst>
              <a:ext uri="{FF2B5EF4-FFF2-40B4-BE49-F238E27FC236}">
                <a16:creationId xmlns:a16="http://schemas.microsoft.com/office/drawing/2014/main" id="{301AF28B-7C2A-4827-9F34-FA1AFCEF906E}"/>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51" name="Line 6264">
            <a:extLst>
              <a:ext uri="{FF2B5EF4-FFF2-40B4-BE49-F238E27FC236}">
                <a16:creationId xmlns:a16="http://schemas.microsoft.com/office/drawing/2014/main" id="{5F04A40F-71E9-4E8B-A912-1B7CF1B781ED}"/>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52" name="Line 6265">
            <a:extLst>
              <a:ext uri="{FF2B5EF4-FFF2-40B4-BE49-F238E27FC236}">
                <a16:creationId xmlns:a16="http://schemas.microsoft.com/office/drawing/2014/main" id="{C02161B4-9E12-4946-AB4A-8AC317C8A65D}"/>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53" name="Line 6266">
            <a:extLst>
              <a:ext uri="{FF2B5EF4-FFF2-40B4-BE49-F238E27FC236}">
                <a16:creationId xmlns:a16="http://schemas.microsoft.com/office/drawing/2014/main" id="{30F3DFF4-009F-4603-8B8C-F0AC24395633}"/>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54" name="Line 6267">
            <a:extLst>
              <a:ext uri="{FF2B5EF4-FFF2-40B4-BE49-F238E27FC236}">
                <a16:creationId xmlns:a16="http://schemas.microsoft.com/office/drawing/2014/main" id="{02B20891-D580-4575-B85F-4A8309634207}"/>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55" name="Line 6268">
            <a:extLst>
              <a:ext uri="{FF2B5EF4-FFF2-40B4-BE49-F238E27FC236}">
                <a16:creationId xmlns:a16="http://schemas.microsoft.com/office/drawing/2014/main" id="{3BA00142-4168-43CB-9AEE-A9E97F148159}"/>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56" name="Line 6269">
            <a:extLst>
              <a:ext uri="{FF2B5EF4-FFF2-40B4-BE49-F238E27FC236}">
                <a16:creationId xmlns:a16="http://schemas.microsoft.com/office/drawing/2014/main" id="{A64B794F-FD7B-46C5-AC6A-7EE72D356D00}"/>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57" name="Line 6270">
            <a:extLst>
              <a:ext uri="{FF2B5EF4-FFF2-40B4-BE49-F238E27FC236}">
                <a16:creationId xmlns:a16="http://schemas.microsoft.com/office/drawing/2014/main" id="{22CAF64E-9797-44ED-A781-DD7902F08652}"/>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58" name="Line 6271">
            <a:extLst>
              <a:ext uri="{FF2B5EF4-FFF2-40B4-BE49-F238E27FC236}">
                <a16:creationId xmlns:a16="http://schemas.microsoft.com/office/drawing/2014/main" id="{F2068EDE-DF84-4009-8BD3-DC84ACC7C6CE}"/>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59" name="Line 6272">
            <a:extLst>
              <a:ext uri="{FF2B5EF4-FFF2-40B4-BE49-F238E27FC236}">
                <a16:creationId xmlns:a16="http://schemas.microsoft.com/office/drawing/2014/main" id="{9FE03C52-1733-4FC7-AFE7-CC838E73F0ED}"/>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60" name="Line 6273">
            <a:extLst>
              <a:ext uri="{FF2B5EF4-FFF2-40B4-BE49-F238E27FC236}">
                <a16:creationId xmlns:a16="http://schemas.microsoft.com/office/drawing/2014/main" id="{E0CC9206-68CF-44B4-A247-6E29F03B92D0}"/>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61" name="Line 6274">
            <a:extLst>
              <a:ext uri="{FF2B5EF4-FFF2-40B4-BE49-F238E27FC236}">
                <a16:creationId xmlns:a16="http://schemas.microsoft.com/office/drawing/2014/main" id="{4FDF7E63-2872-4B98-837F-4CC7B93B6FF8}"/>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62" name="Line 6275">
            <a:extLst>
              <a:ext uri="{FF2B5EF4-FFF2-40B4-BE49-F238E27FC236}">
                <a16:creationId xmlns:a16="http://schemas.microsoft.com/office/drawing/2014/main" id="{1B4CDC5A-CD49-490C-872F-E4DE8A9E9095}"/>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63" name="Line 6276">
            <a:extLst>
              <a:ext uri="{FF2B5EF4-FFF2-40B4-BE49-F238E27FC236}">
                <a16:creationId xmlns:a16="http://schemas.microsoft.com/office/drawing/2014/main" id="{70A88C0D-87E7-47DA-9DF9-A614B8D7FFDB}"/>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64" name="Line 6277">
            <a:extLst>
              <a:ext uri="{FF2B5EF4-FFF2-40B4-BE49-F238E27FC236}">
                <a16:creationId xmlns:a16="http://schemas.microsoft.com/office/drawing/2014/main" id="{ABD28710-FB79-4871-A176-9934FA7DFC79}"/>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65" name="Line 6278">
            <a:extLst>
              <a:ext uri="{FF2B5EF4-FFF2-40B4-BE49-F238E27FC236}">
                <a16:creationId xmlns:a16="http://schemas.microsoft.com/office/drawing/2014/main" id="{F66AD568-A109-4561-B29F-8B0DB2F5A6BB}"/>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66" name="Line 6279">
            <a:extLst>
              <a:ext uri="{FF2B5EF4-FFF2-40B4-BE49-F238E27FC236}">
                <a16:creationId xmlns:a16="http://schemas.microsoft.com/office/drawing/2014/main" id="{A89016C5-3E34-4140-8C83-057679A75217}"/>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67" name="Line 6280">
            <a:extLst>
              <a:ext uri="{FF2B5EF4-FFF2-40B4-BE49-F238E27FC236}">
                <a16:creationId xmlns:a16="http://schemas.microsoft.com/office/drawing/2014/main" id="{D2F8C014-614E-49FC-B184-88ACDBFDED73}"/>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68" name="Line 6281">
            <a:extLst>
              <a:ext uri="{FF2B5EF4-FFF2-40B4-BE49-F238E27FC236}">
                <a16:creationId xmlns:a16="http://schemas.microsoft.com/office/drawing/2014/main" id="{3AA6971C-7AE5-43CB-A555-6F1D8B5611FB}"/>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69" name="Line 6282">
            <a:extLst>
              <a:ext uri="{FF2B5EF4-FFF2-40B4-BE49-F238E27FC236}">
                <a16:creationId xmlns:a16="http://schemas.microsoft.com/office/drawing/2014/main" id="{5B74BDB6-5238-4789-BF88-D0B875D745D7}"/>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70" name="Line 6283">
            <a:extLst>
              <a:ext uri="{FF2B5EF4-FFF2-40B4-BE49-F238E27FC236}">
                <a16:creationId xmlns:a16="http://schemas.microsoft.com/office/drawing/2014/main" id="{E9D4153C-116A-4606-9B79-160B268E7A8A}"/>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71" name="Line 6284">
            <a:extLst>
              <a:ext uri="{FF2B5EF4-FFF2-40B4-BE49-F238E27FC236}">
                <a16:creationId xmlns:a16="http://schemas.microsoft.com/office/drawing/2014/main" id="{97463CF5-6412-4025-8B42-3686BC9D51AE}"/>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72" name="Line 6285">
            <a:extLst>
              <a:ext uri="{FF2B5EF4-FFF2-40B4-BE49-F238E27FC236}">
                <a16:creationId xmlns:a16="http://schemas.microsoft.com/office/drawing/2014/main" id="{792C6A36-B814-46FB-9196-759E6DBADB24}"/>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73" name="Line 6286">
            <a:extLst>
              <a:ext uri="{FF2B5EF4-FFF2-40B4-BE49-F238E27FC236}">
                <a16:creationId xmlns:a16="http://schemas.microsoft.com/office/drawing/2014/main" id="{CBDDD4D6-FAEA-4618-A4E6-A8DA78694340}"/>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74" name="Line 6287">
            <a:extLst>
              <a:ext uri="{FF2B5EF4-FFF2-40B4-BE49-F238E27FC236}">
                <a16:creationId xmlns:a16="http://schemas.microsoft.com/office/drawing/2014/main" id="{3945D892-A9FB-4AE6-B61B-6B66F1DE2F78}"/>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75" name="Line 6288">
            <a:extLst>
              <a:ext uri="{FF2B5EF4-FFF2-40B4-BE49-F238E27FC236}">
                <a16:creationId xmlns:a16="http://schemas.microsoft.com/office/drawing/2014/main" id="{D70D7CE0-F345-4F9B-B84A-598DCB61FFFA}"/>
              </a:ext>
            </a:extLst>
          </p:cNvPr>
          <p:cNvSpPr>
            <a:spLocks noChangeShapeType="1"/>
          </p:cNvSpPr>
          <p:nvPr/>
        </p:nvSpPr>
        <p:spPr bwMode="auto">
          <a:xfrm flipV="1">
            <a:off x="1560513"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76" name="Rectangle 6289">
            <a:extLst>
              <a:ext uri="{FF2B5EF4-FFF2-40B4-BE49-F238E27FC236}">
                <a16:creationId xmlns:a16="http://schemas.microsoft.com/office/drawing/2014/main" id="{C75468E2-6387-4D35-AB5C-7BB8641DC62B}"/>
              </a:ext>
            </a:extLst>
          </p:cNvPr>
          <p:cNvSpPr>
            <a:spLocks noChangeArrowheads="1"/>
          </p:cNvSpPr>
          <p:nvPr/>
        </p:nvSpPr>
        <p:spPr bwMode="auto">
          <a:xfrm>
            <a:off x="1254125" y="2598738"/>
            <a:ext cx="611188" cy="411162"/>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6377" name="Group 6292">
            <a:extLst>
              <a:ext uri="{FF2B5EF4-FFF2-40B4-BE49-F238E27FC236}">
                <a16:creationId xmlns:a16="http://schemas.microsoft.com/office/drawing/2014/main" id="{0B1EF812-A4A5-4864-8D31-AE96C5C8A0DB}"/>
              </a:ext>
            </a:extLst>
          </p:cNvPr>
          <p:cNvGrpSpPr>
            <a:grpSpLocks/>
          </p:cNvGrpSpPr>
          <p:nvPr/>
        </p:nvGrpSpPr>
        <p:grpSpPr bwMode="auto">
          <a:xfrm>
            <a:off x="1900238" y="2598738"/>
            <a:ext cx="615950" cy="415925"/>
            <a:chOff x="1197" y="1805"/>
            <a:chExt cx="388" cy="262"/>
          </a:xfrm>
        </p:grpSpPr>
        <p:sp>
          <p:nvSpPr>
            <p:cNvPr id="6868" name="Rectangle 6290">
              <a:extLst>
                <a:ext uri="{FF2B5EF4-FFF2-40B4-BE49-F238E27FC236}">
                  <a16:creationId xmlns:a16="http://schemas.microsoft.com/office/drawing/2014/main" id="{DE176599-0497-4815-885F-63C7B2C1D89F}"/>
                </a:ext>
              </a:extLst>
            </p:cNvPr>
            <p:cNvSpPr>
              <a:spLocks noChangeArrowheads="1"/>
            </p:cNvSpPr>
            <p:nvPr/>
          </p:nvSpPr>
          <p:spPr bwMode="auto">
            <a:xfrm>
              <a:off x="1197" y="1805"/>
              <a:ext cx="388" cy="2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6869" name="Rectangle 6291">
              <a:extLst>
                <a:ext uri="{FF2B5EF4-FFF2-40B4-BE49-F238E27FC236}">
                  <a16:creationId xmlns:a16="http://schemas.microsoft.com/office/drawing/2014/main" id="{4F58BD58-E391-445C-AE44-2D74091BF00B}"/>
                </a:ext>
              </a:extLst>
            </p:cNvPr>
            <p:cNvSpPr>
              <a:spLocks noChangeArrowheads="1"/>
            </p:cNvSpPr>
            <p:nvPr/>
          </p:nvSpPr>
          <p:spPr bwMode="auto">
            <a:xfrm>
              <a:off x="1197" y="1805"/>
              <a:ext cx="388" cy="262"/>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6378" name="Group 6295">
            <a:extLst>
              <a:ext uri="{FF2B5EF4-FFF2-40B4-BE49-F238E27FC236}">
                <a16:creationId xmlns:a16="http://schemas.microsoft.com/office/drawing/2014/main" id="{1B738BA5-990B-4A90-AC1B-25F32FEBA0A1}"/>
              </a:ext>
            </a:extLst>
          </p:cNvPr>
          <p:cNvGrpSpPr>
            <a:grpSpLocks/>
          </p:cNvGrpSpPr>
          <p:nvPr/>
        </p:nvGrpSpPr>
        <p:grpSpPr bwMode="auto">
          <a:xfrm>
            <a:off x="2205038" y="2651125"/>
            <a:ext cx="28575" cy="150813"/>
            <a:chOff x="1389" y="1838"/>
            <a:chExt cx="18" cy="95"/>
          </a:xfrm>
        </p:grpSpPr>
        <p:sp>
          <p:nvSpPr>
            <p:cNvPr id="6866" name="Freeform 6293">
              <a:extLst>
                <a:ext uri="{FF2B5EF4-FFF2-40B4-BE49-F238E27FC236}">
                  <a16:creationId xmlns:a16="http://schemas.microsoft.com/office/drawing/2014/main" id="{D8D89640-8946-4713-9A93-D04351A68B0A}"/>
                </a:ext>
              </a:extLst>
            </p:cNvPr>
            <p:cNvSpPr>
              <a:spLocks/>
            </p:cNvSpPr>
            <p:nvPr/>
          </p:nvSpPr>
          <p:spPr bwMode="auto">
            <a:xfrm>
              <a:off x="1389" y="1838"/>
              <a:ext cx="18" cy="95"/>
            </a:xfrm>
            <a:custGeom>
              <a:avLst/>
              <a:gdLst>
                <a:gd name="T0" fmla="*/ 18 w 111"/>
                <a:gd name="T1" fmla="*/ 2 h 617"/>
                <a:gd name="T2" fmla="*/ 0 w 111"/>
                <a:gd name="T3" fmla="*/ 2 h 617"/>
                <a:gd name="T4" fmla="*/ 0 w 111"/>
                <a:gd name="T5" fmla="*/ 2 h 617"/>
                <a:gd name="T6" fmla="*/ 0 w 111"/>
                <a:gd name="T7" fmla="*/ 95 h 617"/>
                <a:gd name="T8" fmla="*/ 18 w 111"/>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1" h="617">
                  <a:moveTo>
                    <a:pt x="111" y="16"/>
                  </a:moveTo>
                  <a:cubicBezTo>
                    <a:pt x="64" y="16"/>
                    <a:pt x="32" y="16"/>
                    <a:pt x="0" y="16"/>
                  </a:cubicBezTo>
                  <a:cubicBezTo>
                    <a:pt x="0" y="0"/>
                    <a:pt x="0" y="16"/>
                    <a:pt x="0" y="16"/>
                  </a:cubicBezTo>
                  <a:lnTo>
                    <a:pt x="0" y="617"/>
                  </a:lnTo>
                  <a:lnTo>
                    <a:pt x="111" y="16"/>
                  </a:lnTo>
                  <a:close/>
                </a:path>
              </a:pathLst>
            </a:custGeom>
            <a:solidFill>
              <a:srgbClr val="808080"/>
            </a:solidFill>
            <a:ln w="0">
              <a:solidFill>
                <a:srgbClr val="000000"/>
              </a:solidFill>
              <a:prstDash val="solid"/>
              <a:round/>
              <a:headEnd/>
              <a:tailEnd/>
            </a:ln>
          </p:spPr>
          <p:txBody>
            <a:bodyPr/>
            <a:lstStyle/>
            <a:p>
              <a:endParaRPr lang="en-GB"/>
            </a:p>
          </p:txBody>
        </p:sp>
        <p:sp>
          <p:nvSpPr>
            <p:cNvPr id="6867" name="Freeform 6294">
              <a:extLst>
                <a:ext uri="{FF2B5EF4-FFF2-40B4-BE49-F238E27FC236}">
                  <a16:creationId xmlns:a16="http://schemas.microsoft.com/office/drawing/2014/main" id="{DD08A617-4D2B-4550-AEBB-CF4AB8A4B99A}"/>
                </a:ext>
              </a:extLst>
            </p:cNvPr>
            <p:cNvSpPr>
              <a:spLocks/>
            </p:cNvSpPr>
            <p:nvPr/>
          </p:nvSpPr>
          <p:spPr bwMode="auto">
            <a:xfrm>
              <a:off x="1389" y="1838"/>
              <a:ext cx="18" cy="95"/>
            </a:xfrm>
            <a:custGeom>
              <a:avLst/>
              <a:gdLst>
                <a:gd name="T0" fmla="*/ 18 w 111"/>
                <a:gd name="T1" fmla="*/ 2 h 617"/>
                <a:gd name="T2" fmla="*/ 0 w 111"/>
                <a:gd name="T3" fmla="*/ 2 h 617"/>
                <a:gd name="T4" fmla="*/ 0 w 111"/>
                <a:gd name="T5" fmla="*/ 2 h 617"/>
                <a:gd name="T6" fmla="*/ 0 w 111"/>
                <a:gd name="T7" fmla="*/ 95 h 617"/>
                <a:gd name="T8" fmla="*/ 18 w 111"/>
                <a:gd name="T9" fmla="*/ 2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1" h="617">
                  <a:moveTo>
                    <a:pt x="111" y="16"/>
                  </a:moveTo>
                  <a:cubicBezTo>
                    <a:pt x="64" y="16"/>
                    <a:pt x="32" y="16"/>
                    <a:pt x="0" y="16"/>
                  </a:cubicBezTo>
                  <a:cubicBezTo>
                    <a:pt x="0" y="0"/>
                    <a:pt x="0" y="16"/>
                    <a:pt x="0" y="16"/>
                  </a:cubicBezTo>
                  <a:lnTo>
                    <a:pt x="0" y="617"/>
                  </a:lnTo>
                  <a:lnTo>
                    <a:pt x="111" y="16"/>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379" name="Group 6298">
            <a:extLst>
              <a:ext uri="{FF2B5EF4-FFF2-40B4-BE49-F238E27FC236}">
                <a16:creationId xmlns:a16="http://schemas.microsoft.com/office/drawing/2014/main" id="{0D6B31FC-B042-4B60-B45A-7CF09ABC2226}"/>
              </a:ext>
            </a:extLst>
          </p:cNvPr>
          <p:cNvGrpSpPr>
            <a:grpSpLocks/>
          </p:cNvGrpSpPr>
          <p:nvPr/>
        </p:nvGrpSpPr>
        <p:grpSpPr bwMode="auto">
          <a:xfrm>
            <a:off x="2205038" y="2655888"/>
            <a:ext cx="68262" cy="146050"/>
            <a:chOff x="1389" y="1841"/>
            <a:chExt cx="43" cy="92"/>
          </a:xfrm>
        </p:grpSpPr>
        <p:sp>
          <p:nvSpPr>
            <p:cNvPr id="6864" name="Freeform 6296">
              <a:extLst>
                <a:ext uri="{FF2B5EF4-FFF2-40B4-BE49-F238E27FC236}">
                  <a16:creationId xmlns:a16="http://schemas.microsoft.com/office/drawing/2014/main" id="{F9311CC0-49B8-4812-B5A3-04C4BF13CF2E}"/>
                </a:ext>
              </a:extLst>
            </p:cNvPr>
            <p:cNvSpPr>
              <a:spLocks/>
            </p:cNvSpPr>
            <p:nvPr/>
          </p:nvSpPr>
          <p:spPr bwMode="auto">
            <a:xfrm>
              <a:off x="1389" y="1841"/>
              <a:ext cx="43" cy="92"/>
            </a:xfrm>
            <a:custGeom>
              <a:avLst/>
              <a:gdLst>
                <a:gd name="T0" fmla="*/ 43 w 278"/>
                <a:gd name="T1" fmla="*/ 10 h 600"/>
                <a:gd name="T2" fmla="*/ 17 w 278"/>
                <a:gd name="T3" fmla="*/ 0 h 600"/>
                <a:gd name="T4" fmla="*/ 0 w 278"/>
                <a:gd name="T5" fmla="*/ 92 h 600"/>
                <a:gd name="T6" fmla="*/ 43 w 278"/>
                <a:gd name="T7" fmla="*/ 1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78" h="600">
                  <a:moveTo>
                    <a:pt x="278" y="62"/>
                  </a:moveTo>
                  <a:cubicBezTo>
                    <a:pt x="216" y="31"/>
                    <a:pt x="170" y="16"/>
                    <a:pt x="108" y="0"/>
                  </a:cubicBezTo>
                  <a:lnTo>
                    <a:pt x="0" y="600"/>
                  </a:lnTo>
                  <a:lnTo>
                    <a:pt x="278" y="62"/>
                  </a:lnTo>
                  <a:close/>
                </a:path>
              </a:pathLst>
            </a:custGeom>
            <a:solidFill>
              <a:srgbClr val="C0C0C0"/>
            </a:solidFill>
            <a:ln w="0">
              <a:solidFill>
                <a:srgbClr val="000000"/>
              </a:solidFill>
              <a:prstDash val="solid"/>
              <a:round/>
              <a:headEnd/>
              <a:tailEnd/>
            </a:ln>
          </p:spPr>
          <p:txBody>
            <a:bodyPr/>
            <a:lstStyle/>
            <a:p>
              <a:endParaRPr lang="en-GB"/>
            </a:p>
          </p:txBody>
        </p:sp>
        <p:sp>
          <p:nvSpPr>
            <p:cNvPr id="6865" name="Freeform 6297">
              <a:extLst>
                <a:ext uri="{FF2B5EF4-FFF2-40B4-BE49-F238E27FC236}">
                  <a16:creationId xmlns:a16="http://schemas.microsoft.com/office/drawing/2014/main" id="{F1CBEBCA-06BA-4DA0-B6B3-B3B59FA6A20C}"/>
                </a:ext>
              </a:extLst>
            </p:cNvPr>
            <p:cNvSpPr>
              <a:spLocks/>
            </p:cNvSpPr>
            <p:nvPr/>
          </p:nvSpPr>
          <p:spPr bwMode="auto">
            <a:xfrm>
              <a:off x="1389" y="1841"/>
              <a:ext cx="43" cy="92"/>
            </a:xfrm>
            <a:custGeom>
              <a:avLst/>
              <a:gdLst>
                <a:gd name="T0" fmla="*/ 43 w 278"/>
                <a:gd name="T1" fmla="*/ 10 h 600"/>
                <a:gd name="T2" fmla="*/ 17 w 278"/>
                <a:gd name="T3" fmla="*/ 0 h 600"/>
                <a:gd name="T4" fmla="*/ 0 w 278"/>
                <a:gd name="T5" fmla="*/ 92 h 600"/>
                <a:gd name="T6" fmla="*/ 43 w 278"/>
                <a:gd name="T7" fmla="*/ 1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78" h="600">
                  <a:moveTo>
                    <a:pt x="278" y="62"/>
                  </a:moveTo>
                  <a:cubicBezTo>
                    <a:pt x="216" y="31"/>
                    <a:pt x="170" y="16"/>
                    <a:pt x="108" y="0"/>
                  </a:cubicBezTo>
                  <a:lnTo>
                    <a:pt x="0" y="600"/>
                  </a:lnTo>
                  <a:lnTo>
                    <a:pt x="278" y="62"/>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380" name="Group 6301">
            <a:extLst>
              <a:ext uri="{FF2B5EF4-FFF2-40B4-BE49-F238E27FC236}">
                <a16:creationId xmlns:a16="http://schemas.microsoft.com/office/drawing/2014/main" id="{C4F1727D-A681-46EA-B540-028937F581BE}"/>
              </a:ext>
            </a:extLst>
          </p:cNvPr>
          <p:cNvGrpSpPr>
            <a:grpSpLocks/>
          </p:cNvGrpSpPr>
          <p:nvPr/>
        </p:nvGrpSpPr>
        <p:grpSpPr bwMode="auto">
          <a:xfrm>
            <a:off x="2205038" y="2670175"/>
            <a:ext cx="92075" cy="131763"/>
            <a:chOff x="1389" y="1850"/>
            <a:chExt cx="58" cy="83"/>
          </a:xfrm>
        </p:grpSpPr>
        <p:sp>
          <p:nvSpPr>
            <p:cNvPr id="6862" name="Freeform 6299">
              <a:extLst>
                <a:ext uri="{FF2B5EF4-FFF2-40B4-BE49-F238E27FC236}">
                  <a16:creationId xmlns:a16="http://schemas.microsoft.com/office/drawing/2014/main" id="{29A80956-1F73-4E68-8F8B-74B52599623C}"/>
                </a:ext>
              </a:extLst>
            </p:cNvPr>
            <p:cNvSpPr>
              <a:spLocks/>
            </p:cNvSpPr>
            <p:nvPr/>
          </p:nvSpPr>
          <p:spPr bwMode="auto">
            <a:xfrm>
              <a:off x="1389" y="1850"/>
              <a:ext cx="58" cy="83"/>
            </a:xfrm>
            <a:custGeom>
              <a:avLst/>
              <a:gdLst>
                <a:gd name="T0" fmla="*/ 58 w 372"/>
                <a:gd name="T1" fmla="*/ 7 h 539"/>
                <a:gd name="T2" fmla="*/ 44 w 372"/>
                <a:gd name="T3" fmla="*/ 0 h 539"/>
                <a:gd name="T4" fmla="*/ 0 w 372"/>
                <a:gd name="T5" fmla="*/ 83 h 539"/>
                <a:gd name="T6" fmla="*/ 58 w 372"/>
                <a:gd name="T7" fmla="*/ 7 h 53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2" h="539">
                  <a:moveTo>
                    <a:pt x="372" y="46"/>
                  </a:moveTo>
                  <a:cubicBezTo>
                    <a:pt x="341" y="31"/>
                    <a:pt x="310" y="16"/>
                    <a:pt x="279" y="0"/>
                  </a:cubicBezTo>
                  <a:lnTo>
                    <a:pt x="0" y="539"/>
                  </a:lnTo>
                  <a:lnTo>
                    <a:pt x="372" y="46"/>
                  </a:lnTo>
                  <a:close/>
                </a:path>
              </a:pathLst>
            </a:custGeom>
            <a:solidFill>
              <a:srgbClr val="000000"/>
            </a:solidFill>
            <a:ln w="0">
              <a:solidFill>
                <a:srgbClr val="000000"/>
              </a:solidFill>
              <a:prstDash val="solid"/>
              <a:round/>
              <a:headEnd/>
              <a:tailEnd/>
            </a:ln>
          </p:spPr>
          <p:txBody>
            <a:bodyPr/>
            <a:lstStyle/>
            <a:p>
              <a:endParaRPr lang="en-GB"/>
            </a:p>
          </p:txBody>
        </p:sp>
        <p:sp>
          <p:nvSpPr>
            <p:cNvPr id="6863" name="Freeform 6300">
              <a:extLst>
                <a:ext uri="{FF2B5EF4-FFF2-40B4-BE49-F238E27FC236}">
                  <a16:creationId xmlns:a16="http://schemas.microsoft.com/office/drawing/2014/main" id="{5B8251D2-C367-4C00-A23D-EE1EC6A9A871}"/>
                </a:ext>
              </a:extLst>
            </p:cNvPr>
            <p:cNvSpPr>
              <a:spLocks/>
            </p:cNvSpPr>
            <p:nvPr/>
          </p:nvSpPr>
          <p:spPr bwMode="auto">
            <a:xfrm>
              <a:off x="1389" y="1850"/>
              <a:ext cx="58" cy="83"/>
            </a:xfrm>
            <a:custGeom>
              <a:avLst/>
              <a:gdLst>
                <a:gd name="T0" fmla="*/ 58 w 372"/>
                <a:gd name="T1" fmla="*/ 7 h 539"/>
                <a:gd name="T2" fmla="*/ 44 w 372"/>
                <a:gd name="T3" fmla="*/ 0 h 539"/>
                <a:gd name="T4" fmla="*/ 0 w 372"/>
                <a:gd name="T5" fmla="*/ 83 h 539"/>
                <a:gd name="T6" fmla="*/ 58 w 372"/>
                <a:gd name="T7" fmla="*/ 7 h 53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2" h="539">
                  <a:moveTo>
                    <a:pt x="372" y="46"/>
                  </a:moveTo>
                  <a:cubicBezTo>
                    <a:pt x="341" y="31"/>
                    <a:pt x="310" y="16"/>
                    <a:pt x="279" y="0"/>
                  </a:cubicBezTo>
                  <a:lnTo>
                    <a:pt x="0" y="539"/>
                  </a:lnTo>
                  <a:lnTo>
                    <a:pt x="372" y="46"/>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381" name="Group 6304">
            <a:extLst>
              <a:ext uri="{FF2B5EF4-FFF2-40B4-BE49-F238E27FC236}">
                <a16:creationId xmlns:a16="http://schemas.microsoft.com/office/drawing/2014/main" id="{CFC43826-0D37-45F6-8726-528DEC2AEEBC}"/>
              </a:ext>
            </a:extLst>
          </p:cNvPr>
          <p:cNvGrpSpPr>
            <a:grpSpLocks/>
          </p:cNvGrpSpPr>
          <p:nvPr/>
        </p:nvGrpSpPr>
        <p:grpSpPr bwMode="auto">
          <a:xfrm>
            <a:off x="2058988" y="2655888"/>
            <a:ext cx="296862" cy="296862"/>
            <a:chOff x="1297" y="1841"/>
            <a:chExt cx="187" cy="187"/>
          </a:xfrm>
        </p:grpSpPr>
        <p:sp>
          <p:nvSpPr>
            <p:cNvPr id="6860" name="Freeform 6302">
              <a:extLst>
                <a:ext uri="{FF2B5EF4-FFF2-40B4-BE49-F238E27FC236}">
                  <a16:creationId xmlns:a16="http://schemas.microsoft.com/office/drawing/2014/main" id="{C5C70AA5-4FEC-45B3-80EE-482798C5157E}"/>
                </a:ext>
              </a:extLst>
            </p:cNvPr>
            <p:cNvSpPr>
              <a:spLocks/>
            </p:cNvSpPr>
            <p:nvPr/>
          </p:nvSpPr>
          <p:spPr bwMode="auto">
            <a:xfrm>
              <a:off x="1297" y="1841"/>
              <a:ext cx="187" cy="187"/>
            </a:xfrm>
            <a:custGeom>
              <a:avLst/>
              <a:gdLst>
                <a:gd name="T0" fmla="*/ 92 w 1217"/>
                <a:gd name="T1" fmla="*/ 0 h 1217"/>
                <a:gd name="T2" fmla="*/ 0 w 1217"/>
                <a:gd name="T3" fmla="*/ 92 h 1217"/>
                <a:gd name="T4" fmla="*/ 92 w 1217"/>
                <a:gd name="T5" fmla="*/ 187 h 1217"/>
                <a:gd name="T6" fmla="*/ 187 w 1217"/>
                <a:gd name="T7" fmla="*/ 92 h 1217"/>
                <a:gd name="T8" fmla="*/ 149 w 1217"/>
                <a:gd name="T9" fmla="*/ 17 h 1217"/>
                <a:gd name="T10" fmla="*/ 92 w 1217"/>
                <a:gd name="T11" fmla="*/ 92 h 1217"/>
                <a:gd name="T12" fmla="*/ 92 w 1217"/>
                <a:gd name="T13" fmla="*/ 0 h 12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17">
                  <a:moveTo>
                    <a:pt x="601" y="0"/>
                  </a:moveTo>
                  <a:cubicBezTo>
                    <a:pt x="262" y="0"/>
                    <a:pt x="0" y="262"/>
                    <a:pt x="0" y="601"/>
                  </a:cubicBezTo>
                  <a:cubicBezTo>
                    <a:pt x="0" y="940"/>
                    <a:pt x="262" y="1217"/>
                    <a:pt x="601" y="1217"/>
                  </a:cubicBezTo>
                  <a:cubicBezTo>
                    <a:pt x="940" y="1217"/>
                    <a:pt x="1217" y="940"/>
                    <a:pt x="1217" y="601"/>
                  </a:cubicBezTo>
                  <a:cubicBezTo>
                    <a:pt x="1202" y="416"/>
                    <a:pt x="1125" y="231"/>
                    <a:pt x="970" y="108"/>
                  </a:cubicBezTo>
                  <a:lnTo>
                    <a:pt x="601" y="601"/>
                  </a:lnTo>
                  <a:lnTo>
                    <a:pt x="601" y="0"/>
                  </a:lnTo>
                  <a:close/>
                </a:path>
              </a:pathLst>
            </a:custGeom>
            <a:solidFill>
              <a:srgbClr val="FFFFFF"/>
            </a:solidFill>
            <a:ln w="0">
              <a:solidFill>
                <a:srgbClr val="000000"/>
              </a:solidFill>
              <a:prstDash val="solid"/>
              <a:round/>
              <a:headEnd/>
              <a:tailEnd/>
            </a:ln>
          </p:spPr>
          <p:txBody>
            <a:bodyPr/>
            <a:lstStyle/>
            <a:p>
              <a:endParaRPr lang="en-GB"/>
            </a:p>
          </p:txBody>
        </p:sp>
        <p:sp>
          <p:nvSpPr>
            <p:cNvPr id="6861" name="Freeform 6303">
              <a:extLst>
                <a:ext uri="{FF2B5EF4-FFF2-40B4-BE49-F238E27FC236}">
                  <a16:creationId xmlns:a16="http://schemas.microsoft.com/office/drawing/2014/main" id="{714E93CC-68BB-4D1F-A198-5EFF6D4F4DB8}"/>
                </a:ext>
              </a:extLst>
            </p:cNvPr>
            <p:cNvSpPr>
              <a:spLocks/>
            </p:cNvSpPr>
            <p:nvPr/>
          </p:nvSpPr>
          <p:spPr bwMode="auto">
            <a:xfrm>
              <a:off x="1297" y="1841"/>
              <a:ext cx="187" cy="187"/>
            </a:xfrm>
            <a:custGeom>
              <a:avLst/>
              <a:gdLst>
                <a:gd name="T0" fmla="*/ 92 w 1217"/>
                <a:gd name="T1" fmla="*/ 0 h 1217"/>
                <a:gd name="T2" fmla="*/ 0 w 1217"/>
                <a:gd name="T3" fmla="*/ 92 h 1217"/>
                <a:gd name="T4" fmla="*/ 92 w 1217"/>
                <a:gd name="T5" fmla="*/ 187 h 1217"/>
                <a:gd name="T6" fmla="*/ 187 w 1217"/>
                <a:gd name="T7" fmla="*/ 92 h 1217"/>
                <a:gd name="T8" fmla="*/ 149 w 1217"/>
                <a:gd name="T9" fmla="*/ 17 h 1217"/>
                <a:gd name="T10" fmla="*/ 92 w 1217"/>
                <a:gd name="T11" fmla="*/ 92 h 1217"/>
                <a:gd name="T12" fmla="*/ 92 w 1217"/>
                <a:gd name="T13" fmla="*/ 0 h 12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17">
                  <a:moveTo>
                    <a:pt x="601" y="0"/>
                  </a:moveTo>
                  <a:cubicBezTo>
                    <a:pt x="262" y="0"/>
                    <a:pt x="0" y="262"/>
                    <a:pt x="0" y="601"/>
                  </a:cubicBezTo>
                  <a:cubicBezTo>
                    <a:pt x="0" y="940"/>
                    <a:pt x="262" y="1217"/>
                    <a:pt x="601" y="1217"/>
                  </a:cubicBezTo>
                  <a:cubicBezTo>
                    <a:pt x="940" y="1217"/>
                    <a:pt x="1217" y="940"/>
                    <a:pt x="1217" y="601"/>
                  </a:cubicBezTo>
                  <a:cubicBezTo>
                    <a:pt x="1202" y="416"/>
                    <a:pt x="1125" y="231"/>
                    <a:pt x="970" y="108"/>
                  </a:cubicBezTo>
                  <a:lnTo>
                    <a:pt x="601" y="601"/>
                  </a:lnTo>
                  <a:lnTo>
                    <a:pt x="601"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6382" name="Line 6305">
            <a:extLst>
              <a:ext uri="{FF2B5EF4-FFF2-40B4-BE49-F238E27FC236}">
                <a16:creationId xmlns:a16="http://schemas.microsoft.com/office/drawing/2014/main" id="{FB7746B4-4356-4BC2-AAB1-35B60E5151E0}"/>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83" name="Line 6306">
            <a:extLst>
              <a:ext uri="{FF2B5EF4-FFF2-40B4-BE49-F238E27FC236}">
                <a16:creationId xmlns:a16="http://schemas.microsoft.com/office/drawing/2014/main" id="{FD449955-E270-4035-9663-6F9FB2F99FA9}"/>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84" name="Line 6307">
            <a:extLst>
              <a:ext uri="{FF2B5EF4-FFF2-40B4-BE49-F238E27FC236}">
                <a16:creationId xmlns:a16="http://schemas.microsoft.com/office/drawing/2014/main" id="{CB2F7180-21B2-4C7F-8943-E1DC6806D7A3}"/>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85" name="Line 6308">
            <a:extLst>
              <a:ext uri="{FF2B5EF4-FFF2-40B4-BE49-F238E27FC236}">
                <a16:creationId xmlns:a16="http://schemas.microsoft.com/office/drawing/2014/main" id="{69E14776-1727-4A69-82A5-42F5F45FDB87}"/>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86" name="Line 6309">
            <a:extLst>
              <a:ext uri="{FF2B5EF4-FFF2-40B4-BE49-F238E27FC236}">
                <a16:creationId xmlns:a16="http://schemas.microsoft.com/office/drawing/2014/main" id="{03C2D54F-0CE5-4890-B22B-4F6AD3EC2DEB}"/>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87" name="Line 6310">
            <a:extLst>
              <a:ext uri="{FF2B5EF4-FFF2-40B4-BE49-F238E27FC236}">
                <a16:creationId xmlns:a16="http://schemas.microsoft.com/office/drawing/2014/main" id="{AAD7A3B1-FA30-45D8-B0E1-B7AD42C8789A}"/>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88" name="Line 6311">
            <a:extLst>
              <a:ext uri="{FF2B5EF4-FFF2-40B4-BE49-F238E27FC236}">
                <a16:creationId xmlns:a16="http://schemas.microsoft.com/office/drawing/2014/main" id="{BBD2FAF0-F147-4835-AF82-4A7BB1264AB3}"/>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89" name="Line 6312">
            <a:extLst>
              <a:ext uri="{FF2B5EF4-FFF2-40B4-BE49-F238E27FC236}">
                <a16:creationId xmlns:a16="http://schemas.microsoft.com/office/drawing/2014/main" id="{91EE55CD-9401-4F69-BBD9-42202D8B8CC4}"/>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90" name="Line 6313">
            <a:extLst>
              <a:ext uri="{FF2B5EF4-FFF2-40B4-BE49-F238E27FC236}">
                <a16:creationId xmlns:a16="http://schemas.microsoft.com/office/drawing/2014/main" id="{1D8E8871-7D15-44F6-BE53-0378A7F93DD0}"/>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91" name="Line 6314">
            <a:extLst>
              <a:ext uri="{FF2B5EF4-FFF2-40B4-BE49-F238E27FC236}">
                <a16:creationId xmlns:a16="http://schemas.microsoft.com/office/drawing/2014/main" id="{2CA4702A-9C85-4095-8FDD-4A7C4A4746DD}"/>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92" name="Line 6315">
            <a:extLst>
              <a:ext uri="{FF2B5EF4-FFF2-40B4-BE49-F238E27FC236}">
                <a16:creationId xmlns:a16="http://schemas.microsoft.com/office/drawing/2014/main" id="{AA9DAF1C-4618-436F-9CE5-49C2C6608D58}"/>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93" name="Line 6316">
            <a:extLst>
              <a:ext uri="{FF2B5EF4-FFF2-40B4-BE49-F238E27FC236}">
                <a16:creationId xmlns:a16="http://schemas.microsoft.com/office/drawing/2014/main" id="{C70A0A67-DC31-427B-93A2-E4B4B26EADF5}"/>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94" name="Line 6317">
            <a:extLst>
              <a:ext uri="{FF2B5EF4-FFF2-40B4-BE49-F238E27FC236}">
                <a16:creationId xmlns:a16="http://schemas.microsoft.com/office/drawing/2014/main" id="{D37588A9-44A7-48F3-B305-60A55FDABE14}"/>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95" name="Line 6318">
            <a:extLst>
              <a:ext uri="{FF2B5EF4-FFF2-40B4-BE49-F238E27FC236}">
                <a16:creationId xmlns:a16="http://schemas.microsoft.com/office/drawing/2014/main" id="{48037A84-8F80-4D98-92D2-F196DC927055}"/>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96" name="Line 6319">
            <a:extLst>
              <a:ext uri="{FF2B5EF4-FFF2-40B4-BE49-F238E27FC236}">
                <a16:creationId xmlns:a16="http://schemas.microsoft.com/office/drawing/2014/main" id="{C81F1693-A254-4D3F-B02A-9254413B8A97}"/>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97" name="Line 6320">
            <a:extLst>
              <a:ext uri="{FF2B5EF4-FFF2-40B4-BE49-F238E27FC236}">
                <a16:creationId xmlns:a16="http://schemas.microsoft.com/office/drawing/2014/main" id="{0D62615D-CCD1-4354-A196-47BA630D5C3B}"/>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98" name="Line 6321">
            <a:extLst>
              <a:ext uri="{FF2B5EF4-FFF2-40B4-BE49-F238E27FC236}">
                <a16:creationId xmlns:a16="http://schemas.microsoft.com/office/drawing/2014/main" id="{24F4126F-2C7A-4F18-A929-09520382684B}"/>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99" name="Line 6322">
            <a:extLst>
              <a:ext uri="{FF2B5EF4-FFF2-40B4-BE49-F238E27FC236}">
                <a16:creationId xmlns:a16="http://schemas.microsoft.com/office/drawing/2014/main" id="{DDB3E6E4-5540-4943-B471-C51E71608651}"/>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00" name="Line 6323">
            <a:extLst>
              <a:ext uri="{FF2B5EF4-FFF2-40B4-BE49-F238E27FC236}">
                <a16:creationId xmlns:a16="http://schemas.microsoft.com/office/drawing/2014/main" id="{9607C7D1-72BE-470A-9E20-CA9F2D567126}"/>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01" name="Line 6324">
            <a:extLst>
              <a:ext uri="{FF2B5EF4-FFF2-40B4-BE49-F238E27FC236}">
                <a16:creationId xmlns:a16="http://schemas.microsoft.com/office/drawing/2014/main" id="{4E4EBCF5-9109-4919-86BF-68F022C8C7E2}"/>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02" name="Line 6325">
            <a:extLst>
              <a:ext uri="{FF2B5EF4-FFF2-40B4-BE49-F238E27FC236}">
                <a16:creationId xmlns:a16="http://schemas.microsoft.com/office/drawing/2014/main" id="{EFDC1A88-AD86-4B8B-B8EB-DBB41FC4EC3C}"/>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03" name="Line 6326">
            <a:extLst>
              <a:ext uri="{FF2B5EF4-FFF2-40B4-BE49-F238E27FC236}">
                <a16:creationId xmlns:a16="http://schemas.microsoft.com/office/drawing/2014/main" id="{97545252-29B5-4333-BE0B-139450C3D087}"/>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04" name="Line 6327">
            <a:extLst>
              <a:ext uri="{FF2B5EF4-FFF2-40B4-BE49-F238E27FC236}">
                <a16:creationId xmlns:a16="http://schemas.microsoft.com/office/drawing/2014/main" id="{46EA75F2-3EAB-44E3-B4CD-416C96241A65}"/>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05" name="Line 6328">
            <a:extLst>
              <a:ext uri="{FF2B5EF4-FFF2-40B4-BE49-F238E27FC236}">
                <a16:creationId xmlns:a16="http://schemas.microsoft.com/office/drawing/2014/main" id="{08A6D24E-863B-4F4A-A3DA-B44F0045236A}"/>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06" name="Line 6329">
            <a:extLst>
              <a:ext uri="{FF2B5EF4-FFF2-40B4-BE49-F238E27FC236}">
                <a16:creationId xmlns:a16="http://schemas.microsoft.com/office/drawing/2014/main" id="{78AD28C3-96ED-4E2A-9C21-6383BA7B9ECE}"/>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07" name="Line 6330">
            <a:extLst>
              <a:ext uri="{FF2B5EF4-FFF2-40B4-BE49-F238E27FC236}">
                <a16:creationId xmlns:a16="http://schemas.microsoft.com/office/drawing/2014/main" id="{3F9F22EE-D7EC-48C5-852F-CE2F19BE6739}"/>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08" name="Line 6331">
            <a:extLst>
              <a:ext uri="{FF2B5EF4-FFF2-40B4-BE49-F238E27FC236}">
                <a16:creationId xmlns:a16="http://schemas.microsoft.com/office/drawing/2014/main" id="{36741CFB-4BC9-4568-BF4F-7D6E5C1CE951}"/>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09" name="Line 6332">
            <a:extLst>
              <a:ext uri="{FF2B5EF4-FFF2-40B4-BE49-F238E27FC236}">
                <a16:creationId xmlns:a16="http://schemas.microsoft.com/office/drawing/2014/main" id="{99943D0A-E850-40C2-85C6-A5FB84A980E9}"/>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10" name="Line 6333">
            <a:extLst>
              <a:ext uri="{FF2B5EF4-FFF2-40B4-BE49-F238E27FC236}">
                <a16:creationId xmlns:a16="http://schemas.microsoft.com/office/drawing/2014/main" id="{7D3C39F8-E280-4EFB-B660-9447545B0BDA}"/>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11" name="Line 6334">
            <a:extLst>
              <a:ext uri="{FF2B5EF4-FFF2-40B4-BE49-F238E27FC236}">
                <a16:creationId xmlns:a16="http://schemas.microsoft.com/office/drawing/2014/main" id="{638778E6-59FA-46F3-9D2A-F5ECA1AD3B34}"/>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12" name="Line 6335">
            <a:extLst>
              <a:ext uri="{FF2B5EF4-FFF2-40B4-BE49-F238E27FC236}">
                <a16:creationId xmlns:a16="http://schemas.microsoft.com/office/drawing/2014/main" id="{6ECCB694-2777-453E-A5DE-2AE1B6941C97}"/>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13" name="Line 6336">
            <a:extLst>
              <a:ext uri="{FF2B5EF4-FFF2-40B4-BE49-F238E27FC236}">
                <a16:creationId xmlns:a16="http://schemas.microsoft.com/office/drawing/2014/main" id="{A6482716-CA7B-4BBF-9FC7-144291E5A377}"/>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14" name="Line 6337">
            <a:extLst>
              <a:ext uri="{FF2B5EF4-FFF2-40B4-BE49-F238E27FC236}">
                <a16:creationId xmlns:a16="http://schemas.microsoft.com/office/drawing/2014/main" id="{99A41701-4178-4E4A-B0F5-A362416EA22D}"/>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15" name="Line 6338">
            <a:extLst>
              <a:ext uri="{FF2B5EF4-FFF2-40B4-BE49-F238E27FC236}">
                <a16:creationId xmlns:a16="http://schemas.microsoft.com/office/drawing/2014/main" id="{23F84952-DCA4-4D4B-8C13-420D7208D629}"/>
              </a:ext>
            </a:extLst>
          </p:cNvPr>
          <p:cNvSpPr>
            <a:spLocks noChangeShapeType="1"/>
          </p:cNvSpPr>
          <p:nvPr/>
        </p:nvSpPr>
        <p:spPr bwMode="auto">
          <a:xfrm flipV="1">
            <a:off x="220503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16" name="Rectangle 6339">
            <a:extLst>
              <a:ext uri="{FF2B5EF4-FFF2-40B4-BE49-F238E27FC236}">
                <a16:creationId xmlns:a16="http://schemas.microsoft.com/office/drawing/2014/main" id="{90D4DC4E-6311-4021-B48D-9F830C9B8AE0}"/>
              </a:ext>
            </a:extLst>
          </p:cNvPr>
          <p:cNvSpPr>
            <a:spLocks noChangeArrowheads="1"/>
          </p:cNvSpPr>
          <p:nvPr/>
        </p:nvSpPr>
        <p:spPr bwMode="auto">
          <a:xfrm>
            <a:off x="1900238" y="2598738"/>
            <a:ext cx="615950" cy="415925"/>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6417" name="Group 6342">
            <a:extLst>
              <a:ext uri="{FF2B5EF4-FFF2-40B4-BE49-F238E27FC236}">
                <a16:creationId xmlns:a16="http://schemas.microsoft.com/office/drawing/2014/main" id="{F9D27F8E-235E-48DC-B00F-1CE19855E7B1}"/>
              </a:ext>
            </a:extLst>
          </p:cNvPr>
          <p:cNvGrpSpPr>
            <a:grpSpLocks/>
          </p:cNvGrpSpPr>
          <p:nvPr/>
        </p:nvGrpSpPr>
        <p:grpSpPr bwMode="auto">
          <a:xfrm>
            <a:off x="2552700" y="2598738"/>
            <a:ext cx="615950" cy="415925"/>
            <a:chOff x="1608" y="1805"/>
            <a:chExt cx="388" cy="262"/>
          </a:xfrm>
        </p:grpSpPr>
        <p:sp>
          <p:nvSpPr>
            <p:cNvPr id="6858" name="Rectangle 6340">
              <a:extLst>
                <a:ext uri="{FF2B5EF4-FFF2-40B4-BE49-F238E27FC236}">
                  <a16:creationId xmlns:a16="http://schemas.microsoft.com/office/drawing/2014/main" id="{05F7DB56-14DD-4277-9896-DED252A51270}"/>
                </a:ext>
              </a:extLst>
            </p:cNvPr>
            <p:cNvSpPr>
              <a:spLocks noChangeArrowheads="1"/>
            </p:cNvSpPr>
            <p:nvPr/>
          </p:nvSpPr>
          <p:spPr bwMode="auto">
            <a:xfrm>
              <a:off x="1608" y="1805"/>
              <a:ext cx="388" cy="2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6859" name="Rectangle 6341">
              <a:extLst>
                <a:ext uri="{FF2B5EF4-FFF2-40B4-BE49-F238E27FC236}">
                  <a16:creationId xmlns:a16="http://schemas.microsoft.com/office/drawing/2014/main" id="{939D8553-9B3F-4EBB-8172-D917E33A793F}"/>
                </a:ext>
              </a:extLst>
            </p:cNvPr>
            <p:cNvSpPr>
              <a:spLocks noChangeArrowheads="1"/>
            </p:cNvSpPr>
            <p:nvPr/>
          </p:nvSpPr>
          <p:spPr bwMode="auto">
            <a:xfrm>
              <a:off x="1608" y="1805"/>
              <a:ext cx="388" cy="262"/>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6418" name="Group 6345">
            <a:extLst>
              <a:ext uri="{FF2B5EF4-FFF2-40B4-BE49-F238E27FC236}">
                <a16:creationId xmlns:a16="http://schemas.microsoft.com/office/drawing/2014/main" id="{B3CC4C70-93E9-4D11-BBAA-E3163586C4A4}"/>
              </a:ext>
            </a:extLst>
          </p:cNvPr>
          <p:cNvGrpSpPr>
            <a:grpSpLocks/>
          </p:cNvGrpSpPr>
          <p:nvPr/>
        </p:nvGrpSpPr>
        <p:grpSpPr bwMode="auto">
          <a:xfrm>
            <a:off x="2859088" y="2651125"/>
            <a:ext cx="33337" cy="150813"/>
            <a:chOff x="1801" y="1838"/>
            <a:chExt cx="21" cy="95"/>
          </a:xfrm>
        </p:grpSpPr>
        <p:sp>
          <p:nvSpPr>
            <p:cNvPr id="6856" name="Freeform 6343">
              <a:extLst>
                <a:ext uri="{FF2B5EF4-FFF2-40B4-BE49-F238E27FC236}">
                  <a16:creationId xmlns:a16="http://schemas.microsoft.com/office/drawing/2014/main" id="{D5A15F30-B91C-4AFE-B5A7-BD482E15C7F8}"/>
                </a:ext>
              </a:extLst>
            </p:cNvPr>
            <p:cNvSpPr>
              <a:spLocks/>
            </p:cNvSpPr>
            <p:nvPr/>
          </p:nvSpPr>
          <p:spPr bwMode="auto">
            <a:xfrm>
              <a:off x="1801" y="1838"/>
              <a:ext cx="21" cy="95"/>
            </a:xfrm>
            <a:custGeom>
              <a:avLst/>
              <a:gdLst>
                <a:gd name="T0" fmla="*/ 21 w 139"/>
                <a:gd name="T1" fmla="*/ 5 h 617"/>
                <a:gd name="T2" fmla="*/ 0 w 139"/>
                <a:gd name="T3" fmla="*/ 2 h 617"/>
                <a:gd name="T4" fmla="*/ 0 w 139"/>
                <a:gd name="T5" fmla="*/ 2 h 617"/>
                <a:gd name="T6" fmla="*/ 0 w 139"/>
                <a:gd name="T7" fmla="*/ 95 h 617"/>
                <a:gd name="T8" fmla="*/ 21 w 139"/>
                <a:gd name="T9" fmla="*/ 5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617">
                  <a:moveTo>
                    <a:pt x="139" y="31"/>
                  </a:moveTo>
                  <a:cubicBezTo>
                    <a:pt x="93" y="16"/>
                    <a:pt x="47" y="16"/>
                    <a:pt x="0" y="16"/>
                  </a:cubicBezTo>
                  <a:cubicBezTo>
                    <a:pt x="0" y="0"/>
                    <a:pt x="0" y="16"/>
                    <a:pt x="0" y="16"/>
                  </a:cubicBezTo>
                  <a:lnTo>
                    <a:pt x="0" y="617"/>
                  </a:lnTo>
                  <a:lnTo>
                    <a:pt x="139" y="31"/>
                  </a:lnTo>
                  <a:close/>
                </a:path>
              </a:pathLst>
            </a:custGeom>
            <a:solidFill>
              <a:srgbClr val="808080"/>
            </a:solidFill>
            <a:ln w="0">
              <a:solidFill>
                <a:srgbClr val="000000"/>
              </a:solidFill>
              <a:prstDash val="solid"/>
              <a:round/>
              <a:headEnd/>
              <a:tailEnd/>
            </a:ln>
          </p:spPr>
          <p:txBody>
            <a:bodyPr/>
            <a:lstStyle/>
            <a:p>
              <a:endParaRPr lang="en-GB"/>
            </a:p>
          </p:txBody>
        </p:sp>
        <p:sp>
          <p:nvSpPr>
            <p:cNvPr id="6857" name="Freeform 6344">
              <a:extLst>
                <a:ext uri="{FF2B5EF4-FFF2-40B4-BE49-F238E27FC236}">
                  <a16:creationId xmlns:a16="http://schemas.microsoft.com/office/drawing/2014/main" id="{A9A04389-8D7D-4C2C-AFAB-09D59B22AAE1}"/>
                </a:ext>
              </a:extLst>
            </p:cNvPr>
            <p:cNvSpPr>
              <a:spLocks/>
            </p:cNvSpPr>
            <p:nvPr/>
          </p:nvSpPr>
          <p:spPr bwMode="auto">
            <a:xfrm>
              <a:off x="1801" y="1838"/>
              <a:ext cx="21" cy="95"/>
            </a:xfrm>
            <a:custGeom>
              <a:avLst/>
              <a:gdLst>
                <a:gd name="T0" fmla="*/ 21 w 139"/>
                <a:gd name="T1" fmla="*/ 5 h 617"/>
                <a:gd name="T2" fmla="*/ 0 w 139"/>
                <a:gd name="T3" fmla="*/ 2 h 617"/>
                <a:gd name="T4" fmla="*/ 0 w 139"/>
                <a:gd name="T5" fmla="*/ 2 h 617"/>
                <a:gd name="T6" fmla="*/ 0 w 139"/>
                <a:gd name="T7" fmla="*/ 95 h 617"/>
                <a:gd name="T8" fmla="*/ 21 w 139"/>
                <a:gd name="T9" fmla="*/ 5 h 6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617">
                  <a:moveTo>
                    <a:pt x="139" y="31"/>
                  </a:moveTo>
                  <a:cubicBezTo>
                    <a:pt x="93" y="16"/>
                    <a:pt x="47" y="16"/>
                    <a:pt x="0" y="16"/>
                  </a:cubicBezTo>
                  <a:cubicBezTo>
                    <a:pt x="0" y="0"/>
                    <a:pt x="0" y="16"/>
                    <a:pt x="0" y="16"/>
                  </a:cubicBezTo>
                  <a:lnTo>
                    <a:pt x="0" y="617"/>
                  </a:lnTo>
                  <a:lnTo>
                    <a:pt x="139" y="31"/>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419" name="Group 6348">
            <a:extLst>
              <a:ext uri="{FF2B5EF4-FFF2-40B4-BE49-F238E27FC236}">
                <a16:creationId xmlns:a16="http://schemas.microsoft.com/office/drawing/2014/main" id="{F6916DDF-EB29-4888-8A3F-3C3DCBBAB2DF}"/>
              </a:ext>
            </a:extLst>
          </p:cNvPr>
          <p:cNvGrpSpPr>
            <a:grpSpLocks/>
          </p:cNvGrpSpPr>
          <p:nvPr/>
        </p:nvGrpSpPr>
        <p:grpSpPr bwMode="auto">
          <a:xfrm>
            <a:off x="2859088" y="2660650"/>
            <a:ext cx="87312" cy="141288"/>
            <a:chOff x="1801" y="1844"/>
            <a:chExt cx="55" cy="89"/>
          </a:xfrm>
        </p:grpSpPr>
        <p:sp>
          <p:nvSpPr>
            <p:cNvPr id="6854" name="Freeform 6346">
              <a:extLst>
                <a:ext uri="{FF2B5EF4-FFF2-40B4-BE49-F238E27FC236}">
                  <a16:creationId xmlns:a16="http://schemas.microsoft.com/office/drawing/2014/main" id="{2B71C350-6D54-4DF4-85C2-9530B8F817CD}"/>
                </a:ext>
              </a:extLst>
            </p:cNvPr>
            <p:cNvSpPr>
              <a:spLocks/>
            </p:cNvSpPr>
            <p:nvPr/>
          </p:nvSpPr>
          <p:spPr bwMode="auto">
            <a:xfrm>
              <a:off x="1801" y="1844"/>
              <a:ext cx="55" cy="89"/>
            </a:xfrm>
            <a:custGeom>
              <a:avLst/>
              <a:gdLst>
                <a:gd name="T0" fmla="*/ 55 w 356"/>
                <a:gd name="T1" fmla="*/ 14 h 583"/>
                <a:gd name="T2" fmla="*/ 22 w 356"/>
                <a:gd name="T3" fmla="*/ 0 h 583"/>
                <a:gd name="T4" fmla="*/ 0 w 356"/>
                <a:gd name="T5" fmla="*/ 89 h 583"/>
                <a:gd name="T6" fmla="*/ 55 w 356"/>
                <a:gd name="T7" fmla="*/ 14 h 58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6" h="583">
                  <a:moveTo>
                    <a:pt x="356" y="92"/>
                  </a:moveTo>
                  <a:cubicBezTo>
                    <a:pt x="294" y="46"/>
                    <a:pt x="217" y="15"/>
                    <a:pt x="140" y="0"/>
                  </a:cubicBezTo>
                  <a:lnTo>
                    <a:pt x="0" y="583"/>
                  </a:lnTo>
                  <a:lnTo>
                    <a:pt x="356" y="92"/>
                  </a:lnTo>
                  <a:close/>
                </a:path>
              </a:pathLst>
            </a:custGeom>
            <a:solidFill>
              <a:srgbClr val="C0C0C0"/>
            </a:solidFill>
            <a:ln w="0">
              <a:solidFill>
                <a:srgbClr val="000000"/>
              </a:solidFill>
              <a:prstDash val="solid"/>
              <a:round/>
              <a:headEnd/>
              <a:tailEnd/>
            </a:ln>
          </p:spPr>
          <p:txBody>
            <a:bodyPr/>
            <a:lstStyle/>
            <a:p>
              <a:endParaRPr lang="en-GB"/>
            </a:p>
          </p:txBody>
        </p:sp>
        <p:sp>
          <p:nvSpPr>
            <p:cNvPr id="6855" name="Freeform 6347">
              <a:extLst>
                <a:ext uri="{FF2B5EF4-FFF2-40B4-BE49-F238E27FC236}">
                  <a16:creationId xmlns:a16="http://schemas.microsoft.com/office/drawing/2014/main" id="{072D2C37-88D1-4ECD-9047-33E3900D9CA6}"/>
                </a:ext>
              </a:extLst>
            </p:cNvPr>
            <p:cNvSpPr>
              <a:spLocks/>
            </p:cNvSpPr>
            <p:nvPr/>
          </p:nvSpPr>
          <p:spPr bwMode="auto">
            <a:xfrm>
              <a:off x="1801" y="1844"/>
              <a:ext cx="55" cy="89"/>
            </a:xfrm>
            <a:custGeom>
              <a:avLst/>
              <a:gdLst>
                <a:gd name="T0" fmla="*/ 55 w 356"/>
                <a:gd name="T1" fmla="*/ 14 h 583"/>
                <a:gd name="T2" fmla="*/ 22 w 356"/>
                <a:gd name="T3" fmla="*/ 0 h 583"/>
                <a:gd name="T4" fmla="*/ 0 w 356"/>
                <a:gd name="T5" fmla="*/ 89 h 583"/>
                <a:gd name="T6" fmla="*/ 55 w 356"/>
                <a:gd name="T7" fmla="*/ 14 h 58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6" h="583">
                  <a:moveTo>
                    <a:pt x="356" y="92"/>
                  </a:moveTo>
                  <a:cubicBezTo>
                    <a:pt x="294" y="46"/>
                    <a:pt x="217" y="15"/>
                    <a:pt x="140" y="0"/>
                  </a:cubicBezTo>
                  <a:lnTo>
                    <a:pt x="0" y="583"/>
                  </a:lnTo>
                  <a:lnTo>
                    <a:pt x="356" y="92"/>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420" name="Group 6351">
            <a:extLst>
              <a:ext uri="{FF2B5EF4-FFF2-40B4-BE49-F238E27FC236}">
                <a16:creationId xmlns:a16="http://schemas.microsoft.com/office/drawing/2014/main" id="{9198D401-2F69-42B1-A9FE-0C06E39E5F15}"/>
              </a:ext>
            </a:extLst>
          </p:cNvPr>
          <p:cNvGrpSpPr>
            <a:grpSpLocks/>
          </p:cNvGrpSpPr>
          <p:nvPr/>
        </p:nvGrpSpPr>
        <p:grpSpPr bwMode="auto">
          <a:xfrm>
            <a:off x="2859088" y="2681288"/>
            <a:ext cx="120650" cy="120650"/>
            <a:chOff x="1801" y="1857"/>
            <a:chExt cx="76" cy="76"/>
          </a:xfrm>
        </p:grpSpPr>
        <p:sp>
          <p:nvSpPr>
            <p:cNvPr id="6852" name="Freeform 6349">
              <a:extLst>
                <a:ext uri="{FF2B5EF4-FFF2-40B4-BE49-F238E27FC236}">
                  <a16:creationId xmlns:a16="http://schemas.microsoft.com/office/drawing/2014/main" id="{60ACB8EF-D9B3-4953-AE0B-416CC4718DDB}"/>
                </a:ext>
              </a:extLst>
            </p:cNvPr>
            <p:cNvSpPr>
              <a:spLocks/>
            </p:cNvSpPr>
            <p:nvPr/>
          </p:nvSpPr>
          <p:spPr bwMode="auto">
            <a:xfrm>
              <a:off x="1801" y="1857"/>
              <a:ext cx="76" cy="76"/>
            </a:xfrm>
            <a:custGeom>
              <a:avLst/>
              <a:gdLst>
                <a:gd name="T0" fmla="*/ 76 w 495"/>
                <a:gd name="T1" fmla="*/ 19 h 494"/>
                <a:gd name="T2" fmla="*/ 55 w 495"/>
                <a:gd name="T3" fmla="*/ 0 h 494"/>
                <a:gd name="T4" fmla="*/ 0 w 495"/>
                <a:gd name="T5" fmla="*/ 76 h 494"/>
                <a:gd name="T6" fmla="*/ 76 w 495"/>
                <a:gd name="T7" fmla="*/ 19 h 49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95" h="494">
                  <a:moveTo>
                    <a:pt x="495" y="123"/>
                  </a:moveTo>
                  <a:cubicBezTo>
                    <a:pt x="449" y="77"/>
                    <a:pt x="402" y="31"/>
                    <a:pt x="356" y="0"/>
                  </a:cubicBezTo>
                  <a:lnTo>
                    <a:pt x="0" y="494"/>
                  </a:lnTo>
                  <a:lnTo>
                    <a:pt x="495" y="123"/>
                  </a:lnTo>
                  <a:close/>
                </a:path>
              </a:pathLst>
            </a:custGeom>
            <a:solidFill>
              <a:srgbClr val="000000"/>
            </a:solidFill>
            <a:ln w="0">
              <a:solidFill>
                <a:srgbClr val="000000"/>
              </a:solidFill>
              <a:prstDash val="solid"/>
              <a:round/>
              <a:headEnd/>
              <a:tailEnd/>
            </a:ln>
          </p:spPr>
          <p:txBody>
            <a:bodyPr/>
            <a:lstStyle/>
            <a:p>
              <a:endParaRPr lang="en-GB"/>
            </a:p>
          </p:txBody>
        </p:sp>
        <p:sp>
          <p:nvSpPr>
            <p:cNvPr id="6853" name="Freeform 6350">
              <a:extLst>
                <a:ext uri="{FF2B5EF4-FFF2-40B4-BE49-F238E27FC236}">
                  <a16:creationId xmlns:a16="http://schemas.microsoft.com/office/drawing/2014/main" id="{47F519DB-3E6B-4424-BC04-89C956161AA8}"/>
                </a:ext>
              </a:extLst>
            </p:cNvPr>
            <p:cNvSpPr>
              <a:spLocks/>
            </p:cNvSpPr>
            <p:nvPr/>
          </p:nvSpPr>
          <p:spPr bwMode="auto">
            <a:xfrm>
              <a:off x="1801" y="1857"/>
              <a:ext cx="76" cy="76"/>
            </a:xfrm>
            <a:custGeom>
              <a:avLst/>
              <a:gdLst>
                <a:gd name="T0" fmla="*/ 76 w 495"/>
                <a:gd name="T1" fmla="*/ 19 h 494"/>
                <a:gd name="T2" fmla="*/ 55 w 495"/>
                <a:gd name="T3" fmla="*/ 0 h 494"/>
                <a:gd name="T4" fmla="*/ 0 w 495"/>
                <a:gd name="T5" fmla="*/ 76 h 494"/>
                <a:gd name="T6" fmla="*/ 76 w 495"/>
                <a:gd name="T7" fmla="*/ 19 h 49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95" h="494">
                  <a:moveTo>
                    <a:pt x="495" y="123"/>
                  </a:moveTo>
                  <a:cubicBezTo>
                    <a:pt x="449" y="77"/>
                    <a:pt x="402" y="31"/>
                    <a:pt x="356" y="0"/>
                  </a:cubicBezTo>
                  <a:lnTo>
                    <a:pt x="0" y="494"/>
                  </a:lnTo>
                  <a:lnTo>
                    <a:pt x="495" y="123"/>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421" name="Group 6354">
            <a:extLst>
              <a:ext uri="{FF2B5EF4-FFF2-40B4-BE49-F238E27FC236}">
                <a16:creationId xmlns:a16="http://schemas.microsoft.com/office/drawing/2014/main" id="{4ABDD348-03CB-4FCF-B914-2FAB410F9A72}"/>
              </a:ext>
            </a:extLst>
          </p:cNvPr>
          <p:cNvGrpSpPr>
            <a:grpSpLocks/>
          </p:cNvGrpSpPr>
          <p:nvPr/>
        </p:nvGrpSpPr>
        <p:grpSpPr bwMode="auto">
          <a:xfrm>
            <a:off x="2713038" y="2655888"/>
            <a:ext cx="296862" cy="296862"/>
            <a:chOff x="1709" y="1841"/>
            <a:chExt cx="187" cy="187"/>
          </a:xfrm>
        </p:grpSpPr>
        <p:sp>
          <p:nvSpPr>
            <p:cNvPr id="6850" name="Freeform 6352">
              <a:extLst>
                <a:ext uri="{FF2B5EF4-FFF2-40B4-BE49-F238E27FC236}">
                  <a16:creationId xmlns:a16="http://schemas.microsoft.com/office/drawing/2014/main" id="{6D496E99-A2D6-4AFD-932E-EAF2E1DACDF2}"/>
                </a:ext>
              </a:extLst>
            </p:cNvPr>
            <p:cNvSpPr>
              <a:spLocks/>
            </p:cNvSpPr>
            <p:nvPr/>
          </p:nvSpPr>
          <p:spPr bwMode="auto">
            <a:xfrm>
              <a:off x="1709" y="1841"/>
              <a:ext cx="187" cy="187"/>
            </a:xfrm>
            <a:custGeom>
              <a:avLst/>
              <a:gdLst>
                <a:gd name="T0" fmla="*/ 92 w 1217"/>
                <a:gd name="T1" fmla="*/ 0 h 1217"/>
                <a:gd name="T2" fmla="*/ 0 w 1217"/>
                <a:gd name="T3" fmla="*/ 92 h 1217"/>
                <a:gd name="T4" fmla="*/ 92 w 1217"/>
                <a:gd name="T5" fmla="*/ 187 h 1217"/>
                <a:gd name="T6" fmla="*/ 187 w 1217"/>
                <a:gd name="T7" fmla="*/ 92 h 1217"/>
                <a:gd name="T8" fmla="*/ 168 w 1217"/>
                <a:gd name="T9" fmla="*/ 35 h 1217"/>
                <a:gd name="T10" fmla="*/ 92 w 1217"/>
                <a:gd name="T11" fmla="*/ 92 h 1217"/>
                <a:gd name="T12" fmla="*/ 92 w 1217"/>
                <a:gd name="T13" fmla="*/ 0 h 12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17">
                  <a:moveTo>
                    <a:pt x="601" y="0"/>
                  </a:moveTo>
                  <a:cubicBezTo>
                    <a:pt x="262" y="0"/>
                    <a:pt x="0" y="262"/>
                    <a:pt x="0" y="601"/>
                  </a:cubicBezTo>
                  <a:cubicBezTo>
                    <a:pt x="0" y="940"/>
                    <a:pt x="262" y="1217"/>
                    <a:pt x="601" y="1217"/>
                  </a:cubicBezTo>
                  <a:cubicBezTo>
                    <a:pt x="940" y="1217"/>
                    <a:pt x="1217" y="940"/>
                    <a:pt x="1217" y="601"/>
                  </a:cubicBezTo>
                  <a:cubicBezTo>
                    <a:pt x="1202" y="462"/>
                    <a:pt x="1171" y="339"/>
                    <a:pt x="1094" y="231"/>
                  </a:cubicBezTo>
                  <a:lnTo>
                    <a:pt x="601" y="601"/>
                  </a:lnTo>
                  <a:lnTo>
                    <a:pt x="601" y="0"/>
                  </a:lnTo>
                  <a:close/>
                </a:path>
              </a:pathLst>
            </a:custGeom>
            <a:solidFill>
              <a:srgbClr val="FFFFFF"/>
            </a:solidFill>
            <a:ln w="0">
              <a:solidFill>
                <a:srgbClr val="000000"/>
              </a:solidFill>
              <a:prstDash val="solid"/>
              <a:round/>
              <a:headEnd/>
              <a:tailEnd/>
            </a:ln>
          </p:spPr>
          <p:txBody>
            <a:bodyPr/>
            <a:lstStyle/>
            <a:p>
              <a:endParaRPr lang="en-GB"/>
            </a:p>
          </p:txBody>
        </p:sp>
        <p:sp>
          <p:nvSpPr>
            <p:cNvPr id="6851" name="Freeform 6353">
              <a:extLst>
                <a:ext uri="{FF2B5EF4-FFF2-40B4-BE49-F238E27FC236}">
                  <a16:creationId xmlns:a16="http://schemas.microsoft.com/office/drawing/2014/main" id="{7B205B5F-4F1E-4889-8756-FD2811AD820D}"/>
                </a:ext>
              </a:extLst>
            </p:cNvPr>
            <p:cNvSpPr>
              <a:spLocks/>
            </p:cNvSpPr>
            <p:nvPr/>
          </p:nvSpPr>
          <p:spPr bwMode="auto">
            <a:xfrm>
              <a:off x="1709" y="1841"/>
              <a:ext cx="187" cy="187"/>
            </a:xfrm>
            <a:custGeom>
              <a:avLst/>
              <a:gdLst>
                <a:gd name="T0" fmla="*/ 92 w 1217"/>
                <a:gd name="T1" fmla="*/ 0 h 1217"/>
                <a:gd name="T2" fmla="*/ 0 w 1217"/>
                <a:gd name="T3" fmla="*/ 92 h 1217"/>
                <a:gd name="T4" fmla="*/ 92 w 1217"/>
                <a:gd name="T5" fmla="*/ 187 h 1217"/>
                <a:gd name="T6" fmla="*/ 187 w 1217"/>
                <a:gd name="T7" fmla="*/ 92 h 1217"/>
                <a:gd name="T8" fmla="*/ 168 w 1217"/>
                <a:gd name="T9" fmla="*/ 35 h 1217"/>
                <a:gd name="T10" fmla="*/ 92 w 1217"/>
                <a:gd name="T11" fmla="*/ 92 h 1217"/>
                <a:gd name="T12" fmla="*/ 92 w 1217"/>
                <a:gd name="T13" fmla="*/ 0 h 12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17">
                  <a:moveTo>
                    <a:pt x="601" y="0"/>
                  </a:moveTo>
                  <a:cubicBezTo>
                    <a:pt x="262" y="0"/>
                    <a:pt x="0" y="262"/>
                    <a:pt x="0" y="601"/>
                  </a:cubicBezTo>
                  <a:cubicBezTo>
                    <a:pt x="0" y="940"/>
                    <a:pt x="262" y="1217"/>
                    <a:pt x="601" y="1217"/>
                  </a:cubicBezTo>
                  <a:cubicBezTo>
                    <a:pt x="940" y="1217"/>
                    <a:pt x="1217" y="940"/>
                    <a:pt x="1217" y="601"/>
                  </a:cubicBezTo>
                  <a:cubicBezTo>
                    <a:pt x="1202" y="462"/>
                    <a:pt x="1171" y="339"/>
                    <a:pt x="1094" y="231"/>
                  </a:cubicBezTo>
                  <a:lnTo>
                    <a:pt x="601" y="601"/>
                  </a:lnTo>
                  <a:lnTo>
                    <a:pt x="601"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6422" name="Line 6355">
            <a:extLst>
              <a:ext uri="{FF2B5EF4-FFF2-40B4-BE49-F238E27FC236}">
                <a16:creationId xmlns:a16="http://schemas.microsoft.com/office/drawing/2014/main" id="{43B1E118-0E70-45CB-8CB3-5656312757C9}"/>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23" name="Line 6356">
            <a:extLst>
              <a:ext uri="{FF2B5EF4-FFF2-40B4-BE49-F238E27FC236}">
                <a16:creationId xmlns:a16="http://schemas.microsoft.com/office/drawing/2014/main" id="{C0EC13AE-CC62-4647-ACE6-4564E6A0BE6C}"/>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24" name="Line 6357">
            <a:extLst>
              <a:ext uri="{FF2B5EF4-FFF2-40B4-BE49-F238E27FC236}">
                <a16:creationId xmlns:a16="http://schemas.microsoft.com/office/drawing/2014/main" id="{BE1EEEB1-08F5-496B-8B80-3F49D8E0AFF1}"/>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25" name="Line 6358">
            <a:extLst>
              <a:ext uri="{FF2B5EF4-FFF2-40B4-BE49-F238E27FC236}">
                <a16:creationId xmlns:a16="http://schemas.microsoft.com/office/drawing/2014/main" id="{D1B61112-A687-44C6-BCCF-D522AFB6EB4E}"/>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26" name="Line 6359">
            <a:extLst>
              <a:ext uri="{FF2B5EF4-FFF2-40B4-BE49-F238E27FC236}">
                <a16:creationId xmlns:a16="http://schemas.microsoft.com/office/drawing/2014/main" id="{316C859C-9E81-47F6-83DA-9B952314DA84}"/>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27" name="Line 6360">
            <a:extLst>
              <a:ext uri="{FF2B5EF4-FFF2-40B4-BE49-F238E27FC236}">
                <a16:creationId xmlns:a16="http://schemas.microsoft.com/office/drawing/2014/main" id="{948418C6-798F-47E4-87DE-0E60C9451560}"/>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28" name="Line 6361">
            <a:extLst>
              <a:ext uri="{FF2B5EF4-FFF2-40B4-BE49-F238E27FC236}">
                <a16:creationId xmlns:a16="http://schemas.microsoft.com/office/drawing/2014/main" id="{197C9C86-129F-4397-AAF9-DFA0FE822862}"/>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29" name="Line 6362">
            <a:extLst>
              <a:ext uri="{FF2B5EF4-FFF2-40B4-BE49-F238E27FC236}">
                <a16:creationId xmlns:a16="http://schemas.microsoft.com/office/drawing/2014/main" id="{61057A2C-0AE2-4F75-B563-82C0B2A99913}"/>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30" name="Line 6363">
            <a:extLst>
              <a:ext uri="{FF2B5EF4-FFF2-40B4-BE49-F238E27FC236}">
                <a16:creationId xmlns:a16="http://schemas.microsoft.com/office/drawing/2014/main" id="{FF485CB0-273B-4CD8-9904-29993DD7D371}"/>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31" name="Line 6364">
            <a:extLst>
              <a:ext uri="{FF2B5EF4-FFF2-40B4-BE49-F238E27FC236}">
                <a16:creationId xmlns:a16="http://schemas.microsoft.com/office/drawing/2014/main" id="{70A0CDF2-1008-4A8F-8401-D65A286FD997}"/>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32" name="Line 6365">
            <a:extLst>
              <a:ext uri="{FF2B5EF4-FFF2-40B4-BE49-F238E27FC236}">
                <a16:creationId xmlns:a16="http://schemas.microsoft.com/office/drawing/2014/main" id="{A72E1D31-1D0A-46D2-8F75-A600DCC447E2}"/>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33" name="Line 6366">
            <a:extLst>
              <a:ext uri="{FF2B5EF4-FFF2-40B4-BE49-F238E27FC236}">
                <a16:creationId xmlns:a16="http://schemas.microsoft.com/office/drawing/2014/main" id="{C5030850-FEB6-4373-9057-F21B4B844C11}"/>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34" name="Line 6367">
            <a:extLst>
              <a:ext uri="{FF2B5EF4-FFF2-40B4-BE49-F238E27FC236}">
                <a16:creationId xmlns:a16="http://schemas.microsoft.com/office/drawing/2014/main" id="{4889BC75-DBDB-4FA4-9180-A6470CD5FB40}"/>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35" name="Line 6368">
            <a:extLst>
              <a:ext uri="{FF2B5EF4-FFF2-40B4-BE49-F238E27FC236}">
                <a16:creationId xmlns:a16="http://schemas.microsoft.com/office/drawing/2014/main" id="{BC75A53C-9E23-4B2C-B567-844A921D622C}"/>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36" name="Line 6369">
            <a:extLst>
              <a:ext uri="{FF2B5EF4-FFF2-40B4-BE49-F238E27FC236}">
                <a16:creationId xmlns:a16="http://schemas.microsoft.com/office/drawing/2014/main" id="{661D0229-5F78-493E-A917-9A50C37FD042}"/>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37" name="Line 6370">
            <a:extLst>
              <a:ext uri="{FF2B5EF4-FFF2-40B4-BE49-F238E27FC236}">
                <a16:creationId xmlns:a16="http://schemas.microsoft.com/office/drawing/2014/main" id="{5FED4CFD-EC10-4AA9-BD98-0E2C9032DD0D}"/>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38" name="Line 6371">
            <a:extLst>
              <a:ext uri="{FF2B5EF4-FFF2-40B4-BE49-F238E27FC236}">
                <a16:creationId xmlns:a16="http://schemas.microsoft.com/office/drawing/2014/main" id="{6C3F5802-5260-4BFE-A037-EBF4AC20E09D}"/>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39" name="Line 6372">
            <a:extLst>
              <a:ext uri="{FF2B5EF4-FFF2-40B4-BE49-F238E27FC236}">
                <a16:creationId xmlns:a16="http://schemas.microsoft.com/office/drawing/2014/main" id="{A06AB5F0-DBB0-48D8-9BD2-B44B63F2DD6C}"/>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40" name="Line 6373">
            <a:extLst>
              <a:ext uri="{FF2B5EF4-FFF2-40B4-BE49-F238E27FC236}">
                <a16:creationId xmlns:a16="http://schemas.microsoft.com/office/drawing/2014/main" id="{2C82F7C9-2BCB-4331-AA3A-33A35F906E64}"/>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41" name="Line 6374">
            <a:extLst>
              <a:ext uri="{FF2B5EF4-FFF2-40B4-BE49-F238E27FC236}">
                <a16:creationId xmlns:a16="http://schemas.microsoft.com/office/drawing/2014/main" id="{A88CA569-DFA0-404D-93FC-1F6A3C5D5ED3}"/>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42" name="Line 6375">
            <a:extLst>
              <a:ext uri="{FF2B5EF4-FFF2-40B4-BE49-F238E27FC236}">
                <a16:creationId xmlns:a16="http://schemas.microsoft.com/office/drawing/2014/main" id="{742CC364-092B-4A6B-B355-A67FECE4126D}"/>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43" name="Line 6376">
            <a:extLst>
              <a:ext uri="{FF2B5EF4-FFF2-40B4-BE49-F238E27FC236}">
                <a16:creationId xmlns:a16="http://schemas.microsoft.com/office/drawing/2014/main" id="{0272E759-B654-4027-92AF-E4E5EA681101}"/>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44" name="Line 6377">
            <a:extLst>
              <a:ext uri="{FF2B5EF4-FFF2-40B4-BE49-F238E27FC236}">
                <a16:creationId xmlns:a16="http://schemas.microsoft.com/office/drawing/2014/main" id="{B1D8CD5E-A1AE-444C-A786-D20A457E9B53}"/>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45" name="Line 6378">
            <a:extLst>
              <a:ext uri="{FF2B5EF4-FFF2-40B4-BE49-F238E27FC236}">
                <a16:creationId xmlns:a16="http://schemas.microsoft.com/office/drawing/2014/main" id="{0031494D-18C5-49A6-AD58-39DE7C60EDF2}"/>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46" name="Line 6379">
            <a:extLst>
              <a:ext uri="{FF2B5EF4-FFF2-40B4-BE49-F238E27FC236}">
                <a16:creationId xmlns:a16="http://schemas.microsoft.com/office/drawing/2014/main" id="{F1287A95-4358-4AEB-B343-49831DC382C4}"/>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47" name="Line 6380">
            <a:extLst>
              <a:ext uri="{FF2B5EF4-FFF2-40B4-BE49-F238E27FC236}">
                <a16:creationId xmlns:a16="http://schemas.microsoft.com/office/drawing/2014/main" id="{C1BA5E2E-3B59-4702-8DD8-7FAFA6FC5409}"/>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48" name="Line 6381">
            <a:extLst>
              <a:ext uri="{FF2B5EF4-FFF2-40B4-BE49-F238E27FC236}">
                <a16:creationId xmlns:a16="http://schemas.microsoft.com/office/drawing/2014/main" id="{9BEE8A04-37AB-4E87-B4D0-47D79EC7A02B}"/>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49" name="Line 6382">
            <a:extLst>
              <a:ext uri="{FF2B5EF4-FFF2-40B4-BE49-F238E27FC236}">
                <a16:creationId xmlns:a16="http://schemas.microsoft.com/office/drawing/2014/main" id="{7BC5BFB5-7FAB-4120-B07A-57CA27F36010}"/>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50" name="Line 6383">
            <a:extLst>
              <a:ext uri="{FF2B5EF4-FFF2-40B4-BE49-F238E27FC236}">
                <a16:creationId xmlns:a16="http://schemas.microsoft.com/office/drawing/2014/main" id="{D73B3672-1D18-40EA-B851-47A53781EEDC}"/>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51" name="Line 6384">
            <a:extLst>
              <a:ext uri="{FF2B5EF4-FFF2-40B4-BE49-F238E27FC236}">
                <a16:creationId xmlns:a16="http://schemas.microsoft.com/office/drawing/2014/main" id="{72857CFB-E8D4-41EA-A051-4A9329B316A0}"/>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52" name="Line 6385">
            <a:extLst>
              <a:ext uri="{FF2B5EF4-FFF2-40B4-BE49-F238E27FC236}">
                <a16:creationId xmlns:a16="http://schemas.microsoft.com/office/drawing/2014/main" id="{EB044551-4FCB-4D38-A541-EDF7F0939C3A}"/>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53" name="Line 6386">
            <a:extLst>
              <a:ext uri="{FF2B5EF4-FFF2-40B4-BE49-F238E27FC236}">
                <a16:creationId xmlns:a16="http://schemas.microsoft.com/office/drawing/2014/main" id="{3D408C7A-17AB-4401-9773-0F51C7EABC21}"/>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54" name="Line 6387">
            <a:extLst>
              <a:ext uri="{FF2B5EF4-FFF2-40B4-BE49-F238E27FC236}">
                <a16:creationId xmlns:a16="http://schemas.microsoft.com/office/drawing/2014/main" id="{43CCD865-1915-4897-9D6E-A9A23CE4CAE6}"/>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55" name="Line 6388">
            <a:extLst>
              <a:ext uri="{FF2B5EF4-FFF2-40B4-BE49-F238E27FC236}">
                <a16:creationId xmlns:a16="http://schemas.microsoft.com/office/drawing/2014/main" id="{4B3A2EEC-7920-4770-A8BC-7C6C1F8FE82C}"/>
              </a:ext>
            </a:extLst>
          </p:cNvPr>
          <p:cNvSpPr>
            <a:spLocks noChangeShapeType="1"/>
          </p:cNvSpPr>
          <p:nvPr/>
        </p:nvSpPr>
        <p:spPr bwMode="auto">
          <a:xfrm flipV="1">
            <a:off x="2859088" y="2655888"/>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56" name="Rectangle 6389">
            <a:extLst>
              <a:ext uri="{FF2B5EF4-FFF2-40B4-BE49-F238E27FC236}">
                <a16:creationId xmlns:a16="http://schemas.microsoft.com/office/drawing/2014/main" id="{C8D2878D-C31A-4901-B17A-E7B64D8C3B50}"/>
              </a:ext>
            </a:extLst>
          </p:cNvPr>
          <p:cNvSpPr>
            <a:spLocks noChangeArrowheads="1"/>
          </p:cNvSpPr>
          <p:nvPr/>
        </p:nvSpPr>
        <p:spPr bwMode="auto">
          <a:xfrm>
            <a:off x="2552700" y="2598738"/>
            <a:ext cx="615950" cy="415925"/>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6457" name="Group 6392">
            <a:extLst>
              <a:ext uri="{FF2B5EF4-FFF2-40B4-BE49-F238E27FC236}">
                <a16:creationId xmlns:a16="http://schemas.microsoft.com/office/drawing/2014/main" id="{80CBD598-0307-4250-B830-7DF329FF849F}"/>
              </a:ext>
            </a:extLst>
          </p:cNvPr>
          <p:cNvGrpSpPr>
            <a:grpSpLocks/>
          </p:cNvGrpSpPr>
          <p:nvPr/>
        </p:nvGrpSpPr>
        <p:grpSpPr bwMode="auto">
          <a:xfrm>
            <a:off x="1254125" y="3048000"/>
            <a:ext cx="611188" cy="409575"/>
            <a:chOff x="790" y="2088"/>
            <a:chExt cx="385" cy="258"/>
          </a:xfrm>
        </p:grpSpPr>
        <p:sp>
          <p:nvSpPr>
            <p:cNvPr id="6848" name="Rectangle 6390">
              <a:extLst>
                <a:ext uri="{FF2B5EF4-FFF2-40B4-BE49-F238E27FC236}">
                  <a16:creationId xmlns:a16="http://schemas.microsoft.com/office/drawing/2014/main" id="{671F34E0-8EEF-40FB-A1BD-10EE37DF5146}"/>
                </a:ext>
              </a:extLst>
            </p:cNvPr>
            <p:cNvSpPr>
              <a:spLocks noChangeArrowheads="1"/>
            </p:cNvSpPr>
            <p:nvPr/>
          </p:nvSpPr>
          <p:spPr bwMode="auto">
            <a:xfrm>
              <a:off x="790" y="2088"/>
              <a:ext cx="385" cy="25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6849" name="Rectangle 6391">
              <a:extLst>
                <a:ext uri="{FF2B5EF4-FFF2-40B4-BE49-F238E27FC236}">
                  <a16:creationId xmlns:a16="http://schemas.microsoft.com/office/drawing/2014/main" id="{AA464A9E-795B-4A89-AB26-9E6B3AA9DA8C}"/>
                </a:ext>
              </a:extLst>
            </p:cNvPr>
            <p:cNvSpPr>
              <a:spLocks noChangeArrowheads="1"/>
            </p:cNvSpPr>
            <p:nvPr/>
          </p:nvSpPr>
          <p:spPr bwMode="auto">
            <a:xfrm>
              <a:off x="790" y="2088"/>
              <a:ext cx="385" cy="258"/>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6458" name="Group 6395">
            <a:extLst>
              <a:ext uri="{FF2B5EF4-FFF2-40B4-BE49-F238E27FC236}">
                <a16:creationId xmlns:a16="http://schemas.microsoft.com/office/drawing/2014/main" id="{4A63A0EB-06D2-4B08-A454-0DCD1267E91C}"/>
              </a:ext>
            </a:extLst>
          </p:cNvPr>
          <p:cNvGrpSpPr>
            <a:grpSpLocks/>
          </p:cNvGrpSpPr>
          <p:nvPr/>
        </p:nvGrpSpPr>
        <p:grpSpPr bwMode="auto">
          <a:xfrm>
            <a:off x="1560513" y="3103563"/>
            <a:ext cx="14287" cy="149225"/>
            <a:chOff x="983" y="2123"/>
            <a:chExt cx="9" cy="94"/>
          </a:xfrm>
        </p:grpSpPr>
        <p:sp>
          <p:nvSpPr>
            <p:cNvPr id="6846" name="Freeform 6393">
              <a:extLst>
                <a:ext uri="{FF2B5EF4-FFF2-40B4-BE49-F238E27FC236}">
                  <a16:creationId xmlns:a16="http://schemas.microsoft.com/office/drawing/2014/main" id="{07F643AB-AAA2-423A-99DF-EDEE971A1CDA}"/>
                </a:ext>
              </a:extLst>
            </p:cNvPr>
            <p:cNvSpPr>
              <a:spLocks/>
            </p:cNvSpPr>
            <p:nvPr/>
          </p:nvSpPr>
          <p:spPr bwMode="auto">
            <a:xfrm>
              <a:off x="983" y="2123"/>
              <a:ext cx="9" cy="94"/>
            </a:xfrm>
            <a:custGeom>
              <a:avLst/>
              <a:gdLst>
                <a:gd name="T0" fmla="*/ 9 w 61"/>
                <a:gd name="T1" fmla="*/ 0 h 606"/>
                <a:gd name="T2" fmla="*/ 0 w 61"/>
                <a:gd name="T3" fmla="*/ 0 h 606"/>
                <a:gd name="T4" fmla="*/ 0 w 61"/>
                <a:gd name="T5" fmla="*/ 94 h 606"/>
                <a:gd name="T6" fmla="*/ 9 w 61"/>
                <a:gd name="T7" fmla="*/ 0 h 6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1" h="606">
                  <a:moveTo>
                    <a:pt x="61" y="0"/>
                  </a:moveTo>
                  <a:cubicBezTo>
                    <a:pt x="46" y="0"/>
                    <a:pt x="16" y="0"/>
                    <a:pt x="0" y="0"/>
                  </a:cubicBezTo>
                  <a:lnTo>
                    <a:pt x="0" y="606"/>
                  </a:lnTo>
                  <a:lnTo>
                    <a:pt x="61" y="0"/>
                  </a:lnTo>
                  <a:close/>
                </a:path>
              </a:pathLst>
            </a:custGeom>
            <a:solidFill>
              <a:srgbClr val="808080"/>
            </a:solidFill>
            <a:ln w="0">
              <a:solidFill>
                <a:srgbClr val="000000"/>
              </a:solidFill>
              <a:prstDash val="solid"/>
              <a:round/>
              <a:headEnd/>
              <a:tailEnd/>
            </a:ln>
          </p:spPr>
          <p:txBody>
            <a:bodyPr/>
            <a:lstStyle/>
            <a:p>
              <a:endParaRPr lang="en-GB"/>
            </a:p>
          </p:txBody>
        </p:sp>
        <p:sp>
          <p:nvSpPr>
            <p:cNvPr id="6847" name="Freeform 6394">
              <a:extLst>
                <a:ext uri="{FF2B5EF4-FFF2-40B4-BE49-F238E27FC236}">
                  <a16:creationId xmlns:a16="http://schemas.microsoft.com/office/drawing/2014/main" id="{99FD4D5B-6082-489F-8C2F-D8051C3303B0}"/>
                </a:ext>
              </a:extLst>
            </p:cNvPr>
            <p:cNvSpPr>
              <a:spLocks/>
            </p:cNvSpPr>
            <p:nvPr/>
          </p:nvSpPr>
          <p:spPr bwMode="auto">
            <a:xfrm>
              <a:off x="983" y="2123"/>
              <a:ext cx="9" cy="94"/>
            </a:xfrm>
            <a:custGeom>
              <a:avLst/>
              <a:gdLst>
                <a:gd name="T0" fmla="*/ 9 w 61"/>
                <a:gd name="T1" fmla="*/ 0 h 606"/>
                <a:gd name="T2" fmla="*/ 0 w 61"/>
                <a:gd name="T3" fmla="*/ 0 h 606"/>
                <a:gd name="T4" fmla="*/ 0 w 61"/>
                <a:gd name="T5" fmla="*/ 94 h 606"/>
                <a:gd name="T6" fmla="*/ 9 w 61"/>
                <a:gd name="T7" fmla="*/ 0 h 6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1" h="606">
                  <a:moveTo>
                    <a:pt x="61" y="0"/>
                  </a:moveTo>
                  <a:cubicBezTo>
                    <a:pt x="46" y="0"/>
                    <a:pt x="16" y="0"/>
                    <a:pt x="0" y="0"/>
                  </a:cubicBezTo>
                  <a:lnTo>
                    <a:pt x="0" y="606"/>
                  </a:lnTo>
                  <a:lnTo>
                    <a:pt x="61"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459" name="Group 6398">
            <a:extLst>
              <a:ext uri="{FF2B5EF4-FFF2-40B4-BE49-F238E27FC236}">
                <a16:creationId xmlns:a16="http://schemas.microsoft.com/office/drawing/2014/main" id="{CCBF29AD-8DEC-48E5-ACA6-43790737A016}"/>
              </a:ext>
            </a:extLst>
          </p:cNvPr>
          <p:cNvGrpSpPr>
            <a:grpSpLocks/>
          </p:cNvGrpSpPr>
          <p:nvPr/>
        </p:nvGrpSpPr>
        <p:grpSpPr bwMode="auto">
          <a:xfrm>
            <a:off x="1560513" y="3103563"/>
            <a:ext cx="44450" cy="149225"/>
            <a:chOff x="983" y="2123"/>
            <a:chExt cx="28" cy="94"/>
          </a:xfrm>
        </p:grpSpPr>
        <p:sp>
          <p:nvSpPr>
            <p:cNvPr id="6844" name="Freeform 6396">
              <a:extLst>
                <a:ext uri="{FF2B5EF4-FFF2-40B4-BE49-F238E27FC236}">
                  <a16:creationId xmlns:a16="http://schemas.microsoft.com/office/drawing/2014/main" id="{171AC4E4-AE29-4DC9-A1D7-FF140F3D3310}"/>
                </a:ext>
              </a:extLst>
            </p:cNvPr>
            <p:cNvSpPr>
              <a:spLocks/>
            </p:cNvSpPr>
            <p:nvPr/>
          </p:nvSpPr>
          <p:spPr bwMode="auto">
            <a:xfrm>
              <a:off x="983" y="2123"/>
              <a:ext cx="28" cy="94"/>
            </a:xfrm>
            <a:custGeom>
              <a:avLst/>
              <a:gdLst>
                <a:gd name="T0" fmla="*/ 28 w 184"/>
                <a:gd name="T1" fmla="*/ 5 h 606"/>
                <a:gd name="T2" fmla="*/ 9 w 184"/>
                <a:gd name="T3" fmla="*/ 0 h 606"/>
                <a:gd name="T4" fmla="*/ 0 w 184"/>
                <a:gd name="T5" fmla="*/ 94 h 606"/>
                <a:gd name="T6" fmla="*/ 28 w 184"/>
                <a:gd name="T7" fmla="*/ 5 h 6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4" h="606">
                  <a:moveTo>
                    <a:pt x="184" y="32"/>
                  </a:moveTo>
                  <a:cubicBezTo>
                    <a:pt x="153" y="16"/>
                    <a:pt x="107" y="0"/>
                    <a:pt x="61" y="0"/>
                  </a:cubicBezTo>
                  <a:lnTo>
                    <a:pt x="0" y="606"/>
                  </a:lnTo>
                  <a:lnTo>
                    <a:pt x="184" y="32"/>
                  </a:lnTo>
                  <a:close/>
                </a:path>
              </a:pathLst>
            </a:custGeom>
            <a:solidFill>
              <a:srgbClr val="C0C0C0"/>
            </a:solidFill>
            <a:ln w="0">
              <a:solidFill>
                <a:srgbClr val="000000"/>
              </a:solidFill>
              <a:prstDash val="solid"/>
              <a:round/>
              <a:headEnd/>
              <a:tailEnd/>
            </a:ln>
          </p:spPr>
          <p:txBody>
            <a:bodyPr/>
            <a:lstStyle/>
            <a:p>
              <a:endParaRPr lang="en-GB"/>
            </a:p>
          </p:txBody>
        </p:sp>
        <p:sp>
          <p:nvSpPr>
            <p:cNvPr id="6845" name="Freeform 6397">
              <a:extLst>
                <a:ext uri="{FF2B5EF4-FFF2-40B4-BE49-F238E27FC236}">
                  <a16:creationId xmlns:a16="http://schemas.microsoft.com/office/drawing/2014/main" id="{EDE7FAF0-D198-453D-B460-B3177EC77506}"/>
                </a:ext>
              </a:extLst>
            </p:cNvPr>
            <p:cNvSpPr>
              <a:spLocks/>
            </p:cNvSpPr>
            <p:nvPr/>
          </p:nvSpPr>
          <p:spPr bwMode="auto">
            <a:xfrm>
              <a:off x="983" y="2123"/>
              <a:ext cx="28" cy="94"/>
            </a:xfrm>
            <a:custGeom>
              <a:avLst/>
              <a:gdLst>
                <a:gd name="T0" fmla="*/ 28 w 184"/>
                <a:gd name="T1" fmla="*/ 5 h 606"/>
                <a:gd name="T2" fmla="*/ 9 w 184"/>
                <a:gd name="T3" fmla="*/ 0 h 606"/>
                <a:gd name="T4" fmla="*/ 0 w 184"/>
                <a:gd name="T5" fmla="*/ 94 h 606"/>
                <a:gd name="T6" fmla="*/ 28 w 184"/>
                <a:gd name="T7" fmla="*/ 5 h 6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4" h="606">
                  <a:moveTo>
                    <a:pt x="184" y="32"/>
                  </a:moveTo>
                  <a:cubicBezTo>
                    <a:pt x="153" y="16"/>
                    <a:pt x="107" y="0"/>
                    <a:pt x="61" y="0"/>
                  </a:cubicBezTo>
                  <a:lnTo>
                    <a:pt x="0" y="606"/>
                  </a:lnTo>
                  <a:lnTo>
                    <a:pt x="184" y="32"/>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460" name="Group 6401">
            <a:extLst>
              <a:ext uri="{FF2B5EF4-FFF2-40B4-BE49-F238E27FC236}">
                <a16:creationId xmlns:a16="http://schemas.microsoft.com/office/drawing/2014/main" id="{7F4DA075-7012-44D9-8CDE-3B009DBF8C5C}"/>
              </a:ext>
            </a:extLst>
          </p:cNvPr>
          <p:cNvGrpSpPr>
            <a:grpSpLocks/>
          </p:cNvGrpSpPr>
          <p:nvPr/>
        </p:nvGrpSpPr>
        <p:grpSpPr bwMode="auto">
          <a:xfrm>
            <a:off x="1560513" y="3111500"/>
            <a:ext cx="71437" cy="141288"/>
            <a:chOff x="983" y="2128"/>
            <a:chExt cx="45" cy="89"/>
          </a:xfrm>
        </p:grpSpPr>
        <p:sp>
          <p:nvSpPr>
            <p:cNvPr id="6842" name="Freeform 6399">
              <a:extLst>
                <a:ext uri="{FF2B5EF4-FFF2-40B4-BE49-F238E27FC236}">
                  <a16:creationId xmlns:a16="http://schemas.microsoft.com/office/drawing/2014/main" id="{EE79C839-CB97-4C9C-A1FC-625457CC35B9}"/>
                </a:ext>
              </a:extLst>
            </p:cNvPr>
            <p:cNvSpPr>
              <a:spLocks/>
            </p:cNvSpPr>
            <p:nvPr/>
          </p:nvSpPr>
          <p:spPr bwMode="auto">
            <a:xfrm>
              <a:off x="983" y="2128"/>
              <a:ext cx="45" cy="89"/>
            </a:xfrm>
            <a:custGeom>
              <a:avLst/>
              <a:gdLst>
                <a:gd name="T0" fmla="*/ 45 w 295"/>
                <a:gd name="T1" fmla="*/ 7 h 572"/>
                <a:gd name="T2" fmla="*/ 28 w 295"/>
                <a:gd name="T3" fmla="*/ 0 h 572"/>
                <a:gd name="T4" fmla="*/ 0 w 295"/>
                <a:gd name="T5" fmla="*/ 89 h 572"/>
                <a:gd name="T6" fmla="*/ 45 w 295"/>
                <a:gd name="T7" fmla="*/ 7 h 5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5" h="572">
                  <a:moveTo>
                    <a:pt x="295" y="46"/>
                  </a:moveTo>
                  <a:cubicBezTo>
                    <a:pt x="264" y="31"/>
                    <a:pt x="233" y="15"/>
                    <a:pt x="186" y="0"/>
                  </a:cubicBezTo>
                  <a:lnTo>
                    <a:pt x="0" y="572"/>
                  </a:lnTo>
                  <a:lnTo>
                    <a:pt x="295" y="46"/>
                  </a:lnTo>
                  <a:close/>
                </a:path>
              </a:pathLst>
            </a:custGeom>
            <a:solidFill>
              <a:srgbClr val="000000"/>
            </a:solidFill>
            <a:ln w="0">
              <a:solidFill>
                <a:srgbClr val="000000"/>
              </a:solidFill>
              <a:prstDash val="solid"/>
              <a:round/>
              <a:headEnd/>
              <a:tailEnd/>
            </a:ln>
          </p:spPr>
          <p:txBody>
            <a:bodyPr/>
            <a:lstStyle/>
            <a:p>
              <a:endParaRPr lang="en-GB"/>
            </a:p>
          </p:txBody>
        </p:sp>
        <p:sp>
          <p:nvSpPr>
            <p:cNvPr id="6843" name="Freeform 6400">
              <a:extLst>
                <a:ext uri="{FF2B5EF4-FFF2-40B4-BE49-F238E27FC236}">
                  <a16:creationId xmlns:a16="http://schemas.microsoft.com/office/drawing/2014/main" id="{86A5CE03-46F9-476B-B96E-BB807212BC9E}"/>
                </a:ext>
              </a:extLst>
            </p:cNvPr>
            <p:cNvSpPr>
              <a:spLocks/>
            </p:cNvSpPr>
            <p:nvPr/>
          </p:nvSpPr>
          <p:spPr bwMode="auto">
            <a:xfrm>
              <a:off x="983" y="2128"/>
              <a:ext cx="45" cy="89"/>
            </a:xfrm>
            <a:custGeom>
              <a:avLst/>
              <a:gdLst>
                <a:gd name="T0" fmla="*/ 45 w 295"/>
                <a:gd name="T1" fmla="*/ 7 h 572"/>
                <a:gd name="T2" fmla="*/ 28 w 295"/>
                <a:gd name="T3" fmla="*/ 0 h 572"/>
                <a:gd name="T4" fmla="*/ 0 w 295"/>
                <a:gd name="T5" fmla="*/ 89 h 572"/>
                <a:gd name="T6" fmla="*/ 45 w 295"/>
                <a:gd name="T7" fmla="*/ 7 h 5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5" h="572">
                  <a:moveTo>
                    <a:pt x="295" y="46"/>
                  </a:moveTo>
                  <a:cubicBezTo>
                    <a:pt x="264" y="31"/>
                    <a:pt x="233" y="15"/>
                    <a:pt x="186" y="0"/>
                  </a:cubicBezTo>
                  <a:lnTo>
                    <a:pt x="0" y="572"/>
                  </a:lnTo>
                  <a:lnTo>
                    <a:pt x="295" y="46"/>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461" name="Group 6404">
            <a:extLst>
              <a:ext uri="{FF2B5EF4-FFF2-40B4-BE49-F238E27FC236}">
                <a16:creationId xmlns:a16="http://schemas.microsoft.com/office/drawing/2014/main" id="{55AE7A4F-FC33-4B05-872D-F227324B802B}"/>
              </a:ext>
            </a:extLst>
          </p:cNvPr>
          <p:cNvGrpSpPr>
            <a:grpSpLocks/>
          </p:cNvGrpSpPr>
          <p:nvPr/>
        </p:nvGrpSpPr>
        <p:grpSpPr bwMode="auto">
          <a:xfrm>
            <a:off x="1412875" y="3103563"/>
            <a:ext cx="293688" cy="295275"/>
            <a:chOff x="890" y="2123"/>
            <a:chExt cx="185" cy="186"/>
          </a:xfrm>
        </p:grpSpPr>
        <p:sp>
          <p:nvSpPr>
            <p:cNvPr id="6840" name="Freeform 6402">
              <a:extLst>
                <a:ext uri="{FF2B5EF4-FFF2-40B4-BE49-F238E27FC236}">
                  <a16:creationId xmlns:a16="http://schemas.microsoft.com/office/drawing/2014/main" id="{BAADB5CD-E5CF-4927-9D60-E0FD4F3EB3F6}"/>
                </a:ext>
              </a:extLst>
            </p:cNvPr>
            <p:cNvSpPr>
              <a:spLocks/>
            </p:cNvSpPr>
            <p:nvPr/>
          </p:nvSpPr>
          <p:spPr bwMode="auto">
            <a:xfrm>
              <a:off x="890" y="2123"/>
              <a:ext cx="185" cy="186"/>
            </a:xfrm>
            <a:custGeom>
              <a:avLst/>
              <a:gdLst>
                <a:gd name="T0" fmla="*/ 90 w 1205"/>
                <a:gd name="T1" fmla="*/ 0 h 1206"/>
                <a:gd name="T2" fmla="*/ 0 w 1205"/>
                <a:gd name="T3" fmla="*/ 91 h 1206"/>
                <a:gd name="T4" fmla="*/ 93 w 1205"/>
                <a:gd name="T5" fmla="*/ 186 h 1206"/>
                <a:gd name="T6" fmla="*/ 185 w 1205"/>
                <a:gd name="T7" fmla="*/ 93 h 1206"/>
                <a:gd name="T8" fmla="*/ 138 w 1205"/>
                <a:gd name="T9" fmla="*/ 12 h 1206"/>
                <a:gd name="T10" fmla="*/ 93 w 1205"/>
                <a:gd name="T11" fmla="*/ 93 h 1206"/>
                <a:gd name="T12" fmla="*/ 90 w 1205"/>
                <a:gd name="T13" fmla="*/ 0 h 120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5" h="1206">
                  <a:moveTo>
                    <a:pt x="587" y="0"/>
                  </a:moveTo>
                  <a:cubicBezTo>
                    <a:pt x="263" y="0"/>
                    <a:pt x="0" y="263"/>
                    <a:pt x="0" y="588"/>
                  </a:cubicBezTo>
                  <a:cubicBezTo>
                    <a:pt x="0" y="928"/>
                    <a:pt x="263" y="1206"/>
                    <a:pt x="603" y="1206"/>
                  </a:cubicBezTo>
                  <a:cubicBezTo>
                    <a:pt x="927" y="1206"/>
                    <a:pt x="1205" y="928"/>
                    <a:pt x="1205" y="603"/>
                  </a:cubicBezTo>
                  <a:cubicBezTo>
                    <a:pt x="1190" y="387"/>
                    <a:pt x="1082" y="186"/>
                    <a:pt x="896" y="78"/>
                  </a:cubicBezTo>
                  <a:lnTo>
                    <a:pt x="603" y="603"/>
                  </a:lnTo>
                  <a:lnTo>
                    <a:pt x="587" y="0"/>
                  </a:lnTo>
                  <a:close/>
                </a:path>
              </a:pathLst>
            </a:custGeom>
            <a:solidFill>
              <a:srgbClr val="FFFFFF"/>
            </a:solidFill>
            <a:ln w="0">
              <a:solidFill>
                <a:srgbClr val="000000"/>
              </a:solidFill>
              <a:prstDash val="solid"/>
              <a:round/>
              <a:headEnd/>
              <a:tailEnd/>
            </a:ln>
          </p:spPr>
          <p:txBody>
            <a:bodyPr/>
            <a:lstStyle/>
            <a:p>
              <a:endParaRPr lang="en-GB"/>
            </a:p>
          </p:txBody>
        </p:sp>
        <p:sp>
          <p:nvSpPr>
            <p:cNvPr id="6841" name="Freeform 6403">
              <a:extLst>
                <a:ext uri="{FF2B5EF4-FFF2-40B4-BE49-F238E27FC236}">
                  <a16:creationId xmlns:a16="http://schemas.microsoft.com/office/drawing/2014/main" id="{8F52DA7F-AEC6-4796-A779-94A22FD88A56}"/>
                </a:ext>
              </a:extLst>
            </p:cNvPr>
            <p:cNvSpPr>
              <a:spLocks/>
            </p:cNvSpPr>
            <p:nvPr/>
          </p:nvSpPr>
          <p:spPr bwMode="auto">
            <a:xfrm>
              <a:off x="890" y="2123"/>
              <a:ext cx="185" cy="186"/>
            </a:xfrm>
            <a:custGeom>
              <a:avLst/>
              <a:gdLst>
                <a:gd name="T0" fmla="*/ 90 w 1205"/>
                <a:gd name="T1" fmla="*/ 0 h 1206"/>
                <a:gd name="T2" fmla="*/ 0 w 1205"/>
                <a:gd name="T3" fmla="*/ 91 h 1206"/>
                <a:gd name="T4" fmla="*/ 93 w 1205"/>
                <a:gd name="T5" fmla="*/ 186 h 1206"/>
                <a:gd name="T6" fmla="*/ 185 w 1205"/>
                <a:gd name="T7" fmla="*/ 93 h 1206"/>
                <a:gd name="T8" fmla="*/ 138 w 1205"/>
                <a:gd name="T9" fmla="*/ 12 h 1206"/>
                <a:gd name="T10" fmla="*/ 93 w 1205"/>
                <a:gd name="T11" fmla="*/ 93 h 1206"/>
                <a:gd name="T12" fmla="*/ 90 w 1205"/>
                <a:gd name="T13" fmla="*/ 0 h 120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5" h="1206">
                  <a:moveTo>
                    <a:pt x="587" y="0"/>
                  </a:moveTo>
                  <a:cubicBezTo>
                    <a:pt x="263" y="0"/>
                    <a:pt x="0" y="263"/>
                    <a:pt x="0" y="588"/>
                  </a:cubicBezTo>
                  <a:cubicBezTo>
                    <a:pt x="0" y="928"/>
                    <a:pt x="263" y="1206"/>
                    <a:pt x="603" y="1206"/>
                  </a:cubicBezTo>
                  <a:cubicBezTo>
                    <a:pt x="927" y="1206"/>
                    <a:pt x="1205" y="928"/>
                    <a:pt x="1205" y="603"/>
                  </a:cubicBezTo>
                  <a:cubicBezTo>
                    <a:pt x="1190" y="387"/>
                    <a:pt x="1082" y="186"/>
                    <a:pt x="896" y="78"/>
                  </a:cubicBezTo>
                  <a:lnTo>
                    <a:pt x="603" y="603"/>
                  </a:lnTo>
                  <a:lnTo>
                    <a:pt x="587"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6462" name="Line 6405">
            <a:extLst>
              <a:ext uri="{FF2B5EF4-FFF2-40B4-BE49-F238E27FC236}">
                <a16:creationId xmlns:a16="http://schemas.microsoft.com/office/drawing/2014/main" id="{8990A61C-8AAE-4CF3-9C19-D83F1FE0B885}"/>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63" name="Line 6406">
            <a:extLst>
              <a:ext uri="{FF2B5EF4-FFF2-40B4-BE49-F238E27FC236}">
                <a16:creationId xmlns:a16="http://schemas.microsoft.com/office/drawing/2014/main" id="{29B9FEB5-F715-4C3F-AD8A-0B4610817F5C}"/>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64" name="Line 6407">
            <a:extLst>
              <a:ext uri="{FF2B5EF4-FFF2-40B4-BE49-F238E27FC236}">
                <a16:creationId xmlns:a16="http://schemas.microsoft.com/office/drawing/2014/main" id="{BED6AD6E-2DBF-4085-91E2-F543C11CAEE7}"/>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65" name="Line 6408">
            <a:extLst>
              <a:ext uri="{FF2B5EF4-FFF2-40B4-BE49-F238E27FC236}">
                <a16:creationId xmlns:a16="http://schemas.microsoft.com/office/drawing/2014/main" id="{6BA40015-50AC-4DB5-8BB3-61DED6671C79}"/>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66" name="Line 6409">
            <a:extLst>
              <a:ext uri="{FF2B5EF4-FFF2-40B4-BE49-F238E27FC236}">
                <a16:creationId xmlns:a16="http://schemas.microsoft.com/office/drawing/2014/main" id="{BAD4FB8C-F8A9-47DA-841A-87B8056F9CE6}"/>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67" name="Line 6410">
            <a:extLst>
              <a:ext uri="{FF2B5EF4-FFF2-40B4-BE49-F238E27FC236}">
                <a16:creationId xmlns:a16="http://schemas.microsoft.com/office/drawing/2014/main" id="{ACC9F29A-7E5B-48F4-9361-E6322EA71A8E}"/>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68" name="Line 6411">
            <a:extLst>
              <a:ext uri="{FF2B5EF4-FFF2-40B4-BE49-F238E27FC236}">
                <a16:creationId xmlns:a16="http://schemas.microsoft.com/office/drawing/2014/main" id="{6FC01E28-B2B6-48F5-B1A1-3D8CB6BECEAE}"/>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69" name="Line 6412">
            <a:extLst>
              <a:ext uri="{FF2B5EF4-FFF2-40B4-BE49-F238E27FC236}">
                <a16:creationId xmlns:a16="http://schemas.microsoft.com/office/drawing/2014/main" id="{2B7897E8-3DC7-4B23-A8CD-41604C332946}"/>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70" name="Line 6413">
            <a:extLst>
              <a:ext uri="{FF2B5EF4-FFF2-40B4-BE49-F238E27FC236}">
                <a16:creationId xmlns:a16="http://schemas.microsoft.com/office/drawing/2014/main" id="{8E1739B8-CEEE-4687-A654-483D8A6D96D0}"/>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71" name="Line 6414">
            <a:extLst>
              <a:ext uri="{FF2B5EF4-FFF2-40B4-BE49-F238E27FC236}">
                <a16:creationId xmlns:a16="http://schemas.microsoft.com/office/drawing/2014/main" id="{7DDEA460-9149-420C-A233-5AEE2792E5B7}"/>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72" name="Line 6415">
            <a:extLst>
              <a:ext uri="{FF2B5EF4-FFF2-40B4-BE49-F238E27FC236}">
                <a16:creationId xmlns:a16="http://schemas.microsoft.com/office/drawing/2014/main" id="{CE50241A-1F2E-4820-A26F-6022A9EC2C56}"/>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73" name="Line 6416">
            <a:extLst>
              <a:ext uri="{FF2B5EF4-FFF2-40B4-BE49-F238E27FC236}">
                <a16:creationId xmlns:a16="http://schemas.microsoft.com/office/drawing/2014/main" id="{3F68E692-3060-4891-B0B5-4093B0FAB013}"/>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74" name="Line 6417">
            <a:extLst>
              <a:ext uri="{FF2B5EF4-FFF2-40B4-BE49-F238E27FC236}">
                <a16:creationId xmlns:a16="http://schemas.microsoft.com/office/drawing/2014/main" id="{073249AB-91F1-4563-8927-950D017CFAE9}"/>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75" name="Line 6418">
            <a:extLst>
              <a:ext uri="{FF2B5EF4-FFF2-40B4-BE49-F238E27FC236}">
                <a16:creationId xmlns:a16="http://schemas.microsoft.com/office/drawing/2014/main" id="{B335F6CF-5201-4D1C-84AA-DF3C8EBDD239}"/>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76" name="Line 6419">
            <a:extLst>
              <a:ext uri="{FF2B5EF4-FFF2-40B4-BE49-F238E27FC236}">
                <a16:creationId xmlns:a16="http://schemas.microsoft.com/office/drawing/2014/main" id="{527960AB-68C4-4825-AB6B-F6BC1AC6AD6E}"/>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77" name="Line 6420">
            <a:extLst>
              <a:ext uri="{FF2B5EF4-FFF2-40B4-BE49-F238E27FC236}">
                <a16:creationId xmlns:a16="http://schemas.microsoft.com/office/drawing/2014/main" id="{62DA6FCC-DF97-4257-A85C-A378DB370193}"/>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78" name="Line 6421">
            <a:extLst>
              <a:ext uri="{FF2B5EF4-FFF2-40B4-BE49-F238E27FC236}">
                <a16:creationId xmlns:a16="http://schemas.microsoft.com/office/drawing/2014/main" id="{E1F93FAC-5DD5-440D-8A31-14BE83B5DB15}"/>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79" name="Line 6422">
            <a:extLst>
              <a:ext uri="{FF2B5EF4-FFF2-40B4-BE49-F238E27FC236}">
                <a16:creationId xmlns:a16="http://schemas.microsoft.com/office/drawing/2014/main" id="{2E13F7DA-5C40-46AF-96F7-2710CD3DA459}"/>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80" name="Line 6423">
            <a:extLst>
              <a:ext uri="{FF2B5EF4-FFF2-40B4-BE49-F238E27FC236}">
                <a16:creationId xmlns:a16="http://schemas.microsoft.com/office/drawing/2014/main" id="{D5BB9379-CB4E-4826-93CA-530F770CE59C}"/>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81" name="Line 6424">
            <a:extLst>
              <a:ext uri="{FF2B5EF4-FFF2-40B4-BE49-F238E27FC236}">
                <a16:creationId xmlns:a16="http://schemas.microsoft.com/office/drawing/2014/main" id="{2D4E7E5F-E54D-4805-987C-55AD2F53A8B1}"/>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82" name="Line 6425">
            <a:extLst>
              <a:ext uri="{FF2B5EF4-FFF2-40B4-BE49-F238E27FC236}">
                <a16:creationId xmlns:a16="http://schemas.microsoft.com/office/drawing/2014/main" id="{AFBB3A94-DEB7-4AF0-A0CC-1E353E6693D7}"/>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83" name="Line 6426">
            <a:extLst>
              <a:ext uri="{FF2B5EF4-FFF2-40B4-BE49-F238E27FC236}">
                <a16:creationId xmlns:a16="http://schemas.microsoft.com/office/drawing/2014/main" id="{B330EB02-E005-415D-9095-E5A0877352CB}"/>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84" name="Line 6427">
            <a:extLst>
              <a:ext uri="{FF2B5EF4-FFF2-40B4-BE49-F238E27FC236}">
                <a16:creationId xmlns:a16="http://schemas.microsoft.com/office/drawing/2014/main" id="{CD9424EB-F00A-40FE-9064-EA95EFD42436}"/>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85" name="Line 6428">
            <a:extLst>
              <a:ext uri="{FF2B5EF4-FFF2-40B4-BE49-F238E27FC236}">
                <a16:creationId xmlns:a16="http://schemas.microsoft.com/office/drawing/2014/main" id="{C2743030-19FC-4046-9AF8-5B3518B98DA3}"/>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86" name="Line 6429">
            <a:extLst>
              <a:ext uri="{FF2B5EF4-FFF2-40B4-BE49-F238E27FC236}">
                <a16:creationId xmlns:a16="http://schemas.microsoft.com/office/drawing/2014/main" id="{6DF89236-09AC-4189-AECE-42056E61F2DD}"/>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87" name="Line 6430">
            <a:extLst>
              <a:ext uri="{FF2B5EF4-FFF2-40B4-BE49-F238E27FC236}">
                <a16:creationId xmlns:a16="http://schemas.microsoft.com/office/drawing/2014/main" id="{CE41E747-F764-4882-95D4-34451CAB0383}"/>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88" name="Line 6431">
            <a:extLst>
              <a:ext uri="{FF2B5EF4-FFF2-40B4-BE49-F238E27FC236}">
                <a16:creationId xmlns:a16="http://schemas.microsoft.com/office/drawing/2014/main" id="{5267190A-FA00-4DC6-BD00-17C93384118D}"/>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89" name="Line 6432">
            <a:extLst>
              <a:ext uri="{FF2B5EF4-FFF2-40B4-BE49-F238E27FC236}">
                <a16:creationId xmlns:a16="http://schemas.microsoft.com/office/drawing/2014/main" id="{1B448441-A5A3-437C-AF28-5BF0AA31F63F}"/>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90" name="Line 6433">
            <a:extLst>
              <a:ext uri="{FF2B5EF4-FFF2-40B4-BE49-F238E27FC236}">
                <a16:creationId xmlns:a16="http://schemas.microsoft.com/office/drawing/2014/main" id="{6A6C8476-BF93-4F4E-BED6-B8DBE20A3074}"/>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91" name="Line 6434">
            <a:extLst>
              <a:ext uri="{FF2B5EF4-FFF2-40B4-BE49-F238E27FC236}">
                <a16:creationId xmlns:a16="http://schemas.microsoft.com/office/drawing/2014/main" id="{68B8AEAC-D179-41B9-B212-9D197549953B}"/>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92" name="Line 6435">
            <a:extLst>
              <a:ext uri="{FF2B5EF4-FFF2-40B4-BE49-F238E27FC236}">
                <a16:creationId xmlns:a16="http://schemas.microsoft.com/office/drawing/2014/main" id="{6EB9E6B4-58DC-4939-982F-F92A2C8B7016}"/>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93" name="Line 6436">
            <a:extLst>
              <a:ext uri="{FF2B5EF4-FFF2-40B4-BE49-F238E27FC236}">
                <a16:creationId xmlns:a16="http://schemas.microsoft.com/office/drawing/2014/main" id="{027D0D1D-CC2B-4FF8-A98A-3EFB1811EFED}"/>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94" name="Line 6437">
            <a:extLst>
              <a:ext uri="{FF2B5EF4-FFF2-40B4-BE49-F238E27FC236}">
                <a16:creationId xmlns:a16="http://schemas.microsoft.com/office/drawing/2014/main" id="{AD15879E-ED6C-4838-8706-6C27F1F310FC}"/>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95" name="Line 6438">
            <a:extLst>
              <a:ext uri="{FF2B5EF4-FFF2-40B4-BE49-F238E27FC236}">
                <a16:creationId xmlns:a16="http://schemas.microsoft.com/office/drawing/2014/main" id="{B3362687-9BF1-46FE-97B4-99D57426581A}"/>
              </a:ext>
            </a:extLst>
          </p:cNvPr>
          <p:cNvSpPr>
            <a:spLocks noChangeShapeType="1"/>
          </p:cNvSpPr>
          <p:nvPr/>
        </p:nvSpPr>
        <p:spPr bwMode="auto">
          <a:xfrm flipV="1">
            <a:off x="1560513"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96" name="Rectangle 6439">
            <a:extLst>
              <a:ext uri="{FF2B5EF4-FFF2-40B4-BE49-F238E27FC236}">
                <a16:creationId xmlns:a16="http://schemas.microsoft.com/office/drawing/2014/main" id="{8EAB63B4-A8D9-4F69-A87A-E0D291F6EF62}"/>
              </a:ext>
            </a:extLst>
          </p:cNvPr>
          <p:cNvSpPr>
            <a:spLocks noChangeArrowheads="1"/>
          </p:cNvSpPr>
          <p:nvPr/>
        </p:nvSpPr>
        <p:spPr bwMode="auto">
          <a:xfrm>
            <a:off x="1254125" y="3048000"/>
            <a:ext cx="611188" cy="409575"/>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6497" name="Group 6442">
            <a:extLst>
              <a:ext uri="{FF2B5EF4-FFF2-40B4-BE49-F238E27FC236}">
                <a16:creationId xmlns:a16="http://schemas.microsoft.com/office/drawing/2014/main" id="{4C084F5C-E304-47BA-8B7D-434D04B9207C}"/>
              </a:ext>
            </a:extLst>
          </p:cNvPr>
          <p:cNvGrpSpPr>
            <a:grpSpLocks/>
          </p:cNvGrpSpPr>
          <p:nvPr/>
        </p:nvGrpSpPr>
        <p:grpSpPr bwMode="auto">
          <a:xfrm>
            <a:off x="1900238" y="3048000"/>
            <a:ext cx="615950" cy="414338"/>
            <a:chOff x="1197" y="2088"/>
            <a:chExt cx="388" cy="261"/>
          </a:xfrm>
        </p:grpSpPr>
        <p:sp>
          <p:nvSpPr>
            <p:cNvPr id="6838" name="Rectangle 6440">
              <a:extLst>
                <a:ext uri="{FF2B5EF4-FFF2-40B4-BE49-F238E27FC236}">
                  <a16:creationId xmlns:a16="http://schemas.microsoft.com/office/drawing/2014/main" id="{51906EB0-8B68-4493-B024-795886C1E306}"/>
                </a:ext>
              </a:extLst>
            </p:cNvPr>
            <p:cNvSpPr>
              <a:spLocks noChangeArrowheads="1"/>
            </p:cNvSpPr>
            <p:nvPr/>
          </p:nvSpPr>
          <p:spPr bwMode="auto">
            <a:xfrm>
              <a:off x="1197" y="2088"/>
              <a:ext cx="388"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6839" name="Rectangle 6441">
              <a:extLst>
                <a:ext uri="{FF2B5EF4-FFF2-40B4-BE49-F238E27FC236}">
                  <a16:creationId xmlns:a16="http://schemas.microsoft.com/office/drawing/2014/main" id="{86BC074B-C4FF-4AE4-A92E-97E684D08FBF}"/>
                </a:ext>
              </a:extLst>
            </p:cNvPr>
            <p:cNvSpPr>
              <a:spLocks noChangeArrowheads="1"/>
            </p:cNvSpPr>
            <p:nvPr/>
          </p:nvSpPr>
          <p:spPr bwMode="auto">
            <a:xfrm>
              <a:off x="1197" y="2088"/>
              <a:ext cx="388"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6498" name="Group 6445">
            <a:extLst>
              <a:ext uri="{FF2B5EF4-FFF2-40B4-BE49-F238E27FC236}">
                <a16:creationId xmlns:a16="http://schemas.microsoft.com/office/drawing/2014/main" id="{41271428-3963-45BC-82FB-3C1E070506A7}"/>
              </a:ext>
            </a:extLst>
          </p:cNvPr>
          <p:cNvGrpSpPr>
            <a:grpSpLocks/>
          </p:cNvGrpSpPr>
          <p:nvPr/>
        </p:nvGrpSpPr>
        <p:grpSpPr bwMode="auto">
          <a:xfrm>
            <a:off x="2205038" y="3100388"/>
            <a:ext cx="61912" cy="152400"/>
            <a:chOff x="1389" y="2121"/>
            <a:chExt cx="39" cy="96"/>
          </a:xfrm>
        </p:grpSpPr>
        <p:sp>
          <p:nvSpPr>
            <p:cNvPr id="6836" name="Freeform 6443">
              <a:extLst>
                <a:ext uri="{FF2B5EF4-FFF2-40B4-BE49-F238E27FC236}">
                  <a16:creationId xmlns:a16="http://schemas.microsoft.com/office/drawing/2014/main" id="{26574FC9-234A-4625-BBD8-B848E6FF489C}"/>
                </a:ext>
              </a:extLst>
            </p:cNvPr>
            <p:cNvSpPr>
              <a:spLocks/>
            </p:cNvSpPr>
            <p:nvPr/>
          </p:nvSpPr>
          <p:spPr bwMode="auto">
            <a:xfrm>
              <a:off x="1389" y="2121"/>
              <a:ext cx="39" cy="96"/>
            </a:xfrm>
            <a:custGeom>
              <a:avLst/>
              <a:gdLst>
                <a:gd name="T0" fmla="*/ 39 w 250"/>
                <a:gd name="T1" fmla="*/ 10 h 622"/>
                <a:gd name="T2" fmla="*/ 0 w 250"/>
                <a:gd name="T3" fmla="*/ 2 h 622"/>
                <a:gd name="T4" fmla="*/ 0 w 250"/>
                <a:gd name="T5" fmla="*/ 2 h 622"/>
                <a:gd name="T6" fmla="*/ 0 w 250"/>
                <a:gd name="T7" fmla="*/ 96 h 622"/>
                <a:gd name="T8" fmla="*/ 39 w 250"/>
                <a:gd name="T9" fmla="*/ 10 h 6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0" h="622">
                  <a:moveTo>
                    <a:pt x="250" y="62"/>
                  </a:moveTo>
                  <a:cubicBezTo>
                    <a:pt x="172" y="31"/>
                    <a:pt x="78" y="15"/>
                    <a:pt x="0" y="15"/>
                  </a:cubicBezTo>
                  <a:cubicBezTo>
                    <a:pt x="0" y="0"/>
                    <a:pt x="0" y="15"/>
                    <a:pt x="0" y="15"/>
                  </a:cubicBezTo>
                  <a:lnTo>
                    <a:pt x="0" y="622"/>
                  </a:lnTo>
                  <a:lnTo>
                    <a:pt x="250" y="62"/>
                  </a:lnTo>
                  <a:close/>
                </a:path>
              </a:pathLst>
            </a:custGeom>
            <a:solidFill>
              <a:srgbClr val="808080"/>
            </a:solidFill>
            <a:ln w="0">
              <a:solidFill>
                <a:srgbClr val="000000"/>
              </a:solidFill>
              <a:prstDash val="solid"/>
              <a:round/>
              <a:headEnd/>
              <a:tailEnd/>
            </a:ln>
          </p:spPr>
          <p:txBody>
            <a:bodyPr/>
            <a:lstStyle/>
            <a:p>
              <a:endParaRPr lang="en-GB"/>
            </a:p>
          </p:txBody>
        </p:sp>
        <p:sp>
          <p:nvSpPr>
            <p:cNvPr id="6837" name="Freeform 6444">
              <a:extLst>
                <a:ext uri="{FF2B5EF4-FFF2-40B4-BE49-F238E27FC236}">
                  <a16:creationId xmlns:a16="http://schemas.microsoft.com/office/drawing/2014/main" id="{2A067417-4E7B-4D51-9518-5AF888A79A72}"/>
                </a:ext>
              </a:extLst>
            </p:cNvPr>
            <p:cNvSpPr>
              <a:spLocks/>
            </p:cNvSpPr>
            <p:nvPr/>
          </p:nvSpPr>
          <p:spPr bwMode="auto">
            <a:xfrm>
              <a:off x="1389" y="2121"/>
              <a:ext cx="39" cy="96"/>
            </a:xfrm>
            <a:custGeom>
              <a:avLst/>
              <a:gdLst>
                <a:gd name="T0" fmla="*/ 39 w 250"/>
                <a:gd name="T1" fmla="*/ 10 h 622"/>
                <a:gd name="T2" fmla="*/ 0 w 250"/>
                <a:gd name="T3" fmla="*/ 2 h 622"/>
                <a:gd name="T4" fmla="*/ 0 w 250"/>
                <a:gd name="T5" fmla="*/ 2 h 622"/>
                <a:gd name="T6" fmla="*/ 0 w 250"/>
                <a:gd name="T7" fmla="*/ 96 h 622"/>
                <a:gd name="T8" fmla="*/ 39 w 250"/>
                <a:gd name="T9" fmla="*/ 10 h 6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0" h="622">
                  <a:moveTo>
                    <a:pt x="250" y="62"/>
                  </a:moveTo>
                  <a:cubicBezTo>
                    <a:pt x="172" y="31"/>
                    <a:pt x="78" y="15"/>
                    <a:pt x="0" y="15"/>
                  </a:cubicBezTo>
                  <a:cubicBezTo>
                    <a:pt x="0" y="0"/>
                    <a:pt x="0" y="15"/>
                    <a:pt x="0" y="15"/>
                  </a:cubicBezTo>
                  <a:lnTo>
                    <a:pt x="0" y="622"/>
                  </a:lnTo>
                  <a:lnTo>
                    <a:pt x="250" y="62"/>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499" name="Group 6448">
            <a:extLst>
              <a:ext uri="{FF2B5EF4-FFF2-40B4-BE49-F238E27FC236}">
                <a16:creationId xmlns:a16="http://schemas.microsoft.com/office/drawing/2014/main" id="{2E37B345-6796-4E7B-AC92-1D86717543A4}"/>
              </a:ext>
            </a:extLst>
          </p:cNvPr>
          <p:cNvGrpSpPr>
            <a:grpSpLocks/>
          </p:cNvGrpSpPr>
          <p:nvPr/>
        </p:nvGrpSpPr>
        <p:grpSpPr bwMode="auto">
          <a:xfrm>
            <a:off x="2205038" y="3116263"/>
            <a:ext cx="103187" cy="136525"/>
            <a:chOff x="1389" y="2131"/>
            <a:chExt cx="65" cy="86"/>
          </a:xfrm>
        </p:grpSpPr>
        <p:sp>
          <p:nvSpPr>
            <p:cNvPr id="6834" name="Freeform 6446">
              <a:extLst>
                <a:ext uri="{FF2B5EF4-FFF2-40B4-BE49-F238E27FC236}">
                  <a16:creationId xmlns:a16="http://schemas.microsoft.com/office/drawing/2014/main" id="{19B69FB5-313D-44A4-91CC-4682FAD8ECCB}"/>
                </a:ext>
              </a:extLst>
            </p:cNvPr>
            <p:cNvSpPr>
              <a:spLocks/>
            </p:cNvSpPr>
            <p:nvPr/>
          </p:nvSpPr>
          <p:spPr bwMode="auto">
            <a:xfrm>
              <a:off x="1389" y="2131"/>
              <a:ext cx="65" cy="86"/>
            </a:xfrm>
            <a:custGeom>
              <a:avLst/>
              <a:gdLst>
                <a:gd name="T0" fmla="*/ 65 w 417"/>
                <a:gd name="T1" fmla="*/ 19 h 556"/>
                <a:gd name="T2" fmla="*/ 39 w 417"/>
                <a:gd name="T3" fmla="*/ 0 h 556"/>
                <a:gd name="T4" fmla="*/ 0 w 417"/>
                <a:gd name="T5" fmla="*/ 86 h 556"/>
                <a:gd name="T6" fmla="*/ 65 w 417"/>
                <a:gd name="T7" fmla="*/ 19 h 55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17" h="556">
                  <a:moveTo>
                    <a:pt x="417" y="124"/>
                  </a:moveTo>
                  <a:cubicBezTo>
                    <a:pt x="371" y="62"/>
                    <a:pt x="309" y="31"/>
                    <a:pt x="247" y="0"/>
                  </a:cubicBezTo>
                  <a:lnTo>
                    <a:pt x="0" y="556"/>
                  </a:lnTo>
                  <a:lnTo>
                    <a:pt x="417" y="124"/>
                  </a:lnTo>
                  <a:close/>
                </a:path>
              </a:pathLst>
            </a:custGeom>
            <a:solidFill>
              <a:srgbClr val="C0C0C0"/>
            </a:solidFill>
            <a:ln w="0">
              <a:solidFill>
                <a:srgbClr val="000000"/>
              </a:solidFill>
              <a:prstDash val="solid"/>
              <a:round/>
              <a:headEnd/>
              <a:tailEnd/>
            </a:ln>
          </p:spPr>
          <p:txBody>
            <a:bodyPr/>
            <a:lstStyle/>
            <a:p>
              <a:endParaRPr lang="en-GB"/>
            </a:p>
          </p:txBody>
        </p:sp>
        <p:sp>
          <p:nvSpPr>
            <p:cNvPr id="6835" name="Freeform 6447">
              <a:extLst>
                <a:ext uri="{FF2B5EF4-FFF2-40B4-BE49-F238E27FC236}">
                  <a16:creationId xmlns:a16="http://schemas.microsoft.com/office/drawing/2014/main" id="{4F9941A4-E61D-44E9-9304-2421DEA60109}"/>
                </a:ext>
              </a:extLst>
            </p:cNvPr>
            <p:cNvSpPr>
              <a:spLocks/>
            </p:cNvSpPr>
            <p:nvPr/>
          </p:nvSpPr>
          <p:spPr bwMode="auto">
            <a:xfrm>
              <a:off x="1389" y="2131"/>
              <a:ext cx="65" cy="86"/>
            </a:xfrm>
            <a:custGeom>
              <a:avLst/>
              <a:gdLst>
                <a:gd name="T0" fmla="*/ 65 w 417"/>
                <a:gd name="T1" fmla="*/ 19 h 556"/>
                <a:gd name="T2" fmla="*/ 39 w 417"/>
                <a:gd name="T3" fmla="*/ 0 h 556"/>
                <a:gd name="T4" fmla="*/ 0 w 417"/>
                <a:gd name="T5" fmla="*/ 86 h 556"/>
                <a:gd name="T6" fmla="*/ 65 w 417"/>
                <a:gd name="T7" fmla="*/ 19 h 55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17" h="556">
                  <a:moveTo>
                    <a:pt x="417" y="124"/>
                  </a:moveTo>
                  <a:cubicBezTo>
                    <a:pt x="371" y="62"/>
                    <a:pt x="309" y="31"/>
                    <a:pt x="247" y="0"/>
                  </a:cubicBezTo>
                  <a:lnTo>
                    <a:pt x="0" y="556"/>
                  </a:lnTo>
                  <a:lnTo>
                    <a:pt x="417" y="124"/>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500" name="Group 6451">
            <a:extLst>
              <a:ext uri="{FF2B5EF4-FFF2-40B4-BE49-F238E27FC236}">
                <a16:creationId xmlns:a16="http://schemas.microsoft.com/office/drawing/2014/main" id="{594B6493-69F5-4C9B-AB76-B9BA82679142}"/>
              </a:ext>
            </a:extLst>
          </p:cNvPr>
          <p:cNvGrpSpPr>
            <a:grpSpLocks/>
          </p:cNvGrpSpPr>
          <p:nvPr/>
        </p:nvGrpSpPr>
        <p:grpSpPr bwMode="auto">
          <a:xfrm>
            <a:off x="2205038" y="3146425"/>
            <a:ext cx="112712" cy="106363"/>
            <a:chOff x="1389" y="2150"/>
            <a:chExt cx="71" cy="67"/>
          </a:xfrm>
        </p:grpSpPr>
        <p:sp>
          <p:nvSpPr>
            <p:cNvPr id="6832" name="Freeform 6449">
              <a:extLst>
                <a:ext uri="{FF2B5EF4-FFF2-40B4-BE49-F238E27FC236}">
                  <a16:creationId xmlns:a16="http://schemas.microsoft.com/office/drawing/2014/main" id="{7024499B-A5A4-44A6-BE29-E74A48399924}"/>
                </a:ext>
              </a:extLst>
            </p:cNvPr>
            <p:cNvSpPr>
              <a:spLocks/>
            </p:cNvSpPr>
            <p:nvPr/>
          </p:nvSpPr>
          <p:spPr bwMode="auto">
            <a:xfrm>
              <a:off x="1389" y="2150"/>
              <a:ext cx="71" cy="67"/>
            </a:xfrm>
            <a:custGeom>
              <a:avLst/>
              <a:gdLst>
                <a:gd name="T0" fmla="*/ 71 w 461"/>
                <a:gd name="T1" fmla="*/ 5 h 433"/>
                <a:gd name="T2" fmla="*/ 64 w 461"/>
                <a:gd name="T3" fmla="*/ 0 h 433"/>
                <a:gd name="T4" fmla="*/ 0 w 461"/>
                <a:gd name="T5" fmla="*/ 67 h 433"/>
                <a:gd name="T6" fmla="*/ 71 w 461"/>
                <a:gd name="T7" fmla="*/ 5 h 43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1" h="433">
                  <a:moveTo>
                    <a:pt x="461" y="31"/>
                  </a:moveTo>
                  <a:cubicBezTo>
                    <a:pt x="446" y="15"/>
                    <a:pt x="431" y="0"/>
                    <a:pt x="415" y="0"/>
                  </a:cubicBezTo>
                  <a:lnTo>
                    <a:pt x="0" y="433"/>
                  </a:lnTo>
                  <a:lnTo>
                    <a:pt x="461" y="31"/>
                  </a:lnTo>
                  <a:close/>
                </a:path>
              </a:pathLst>
            </a:custGeom>
            <a:solidFill>
              <a:srgbClr val="000000"/>
            </a:solidFill>
            <a:ln w="0">
              <a:solidFill>
                <a:srgbClr val="000000"/>
              </a:solidFill>
              <a:prstDash val="solid"/>
              <a:round/>
              <a:headEnd/>
              <a:tailEnd/>
            </a:ln>
          </p:spPr>
          <p:txBody>
            <a:bodyPr/>
            <a:lstStyle/>
            <a:p>
              <a:endParaRPr lang="en-GB"/>
            </a:p>
          </p:txBody>
        </p:sp>
        <p:sp>
          <p:nvSpPr>
            <p:cNvPr id="6833" name="Freeform 6450">
              <a:extLst>
                <a:ext uri="{FF2B5EF4-FFF2-40B4-BE49-F238E27FC236}">
                  <a16:creationId xmlns:a16="http://schemas.microsoft.com/office/drawing/2014/main" id="{61570C59-F30C-4074-A4C9-A8B7E4551E18}"/>
                </a:ext>
              </a:extLst>
            </p:cNvPr>
            <p:cNvSpPr>
              <a:spLocks/>
            </p:cNvSpPr>
            <p:nvPr/>
          </p:nvSpPr>
          <p:spPr bwMode="auto">
            <a:xfrm>
              <a:off x="1389" y="2150"/>
              <a:ext cx="71" cy="67"/>
            </a:xfrm>
            <a:custGeom>
              <a:avLst/>
              <a:gdLst>
                <a:gd name="T0" fmla="*/ 71 w 461"/>
                <a:gd name="T1" fmla="*/ 5 h 433"/>
                <a:gd name="T2" fmla="*/ 64 w 461"/>
                <a:gd name="T3" fmla="*/ 0 h 433"/>
                <a:gd name="T4" fmla="*/ 0 w 461"/>
                <a:gd name="T5" fmla="*/ 67 h 433"/>
                <a:gd name="T6" fmla="*/ 71 w 461"/>
                <a:gd name="T7" fmla="*/ 5 h 43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1" h="433">
                  <a:moveTo>
                    <a:pt x="461" y="31"/>
                  </a:moveTo>
                  <a:cubicBezTo>
                    <a:pt x="446" y="15"/>
                    <a:pt x="431" y="0"/>
                    <a:pt x="415" y="0"/>
                  </a:cubicBezTo>
                  <a:lnTo>
                    <a:pt x="0" y="433"/>
                  </a:lnTo>
                  <a:lnTo>
                    <a:pt x="461" y="31"/>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501" name="Group 6454">
            <a:extLst>
              <a:ext uri="{FF2B5EF4-FFF2-40B4-BE49-F238E27FC236}">
                <a16:creationId xmlns:a16="http://schemas.microsoft.com/office/drawing/2014/main" id="{7EC9578D-F662-40CC-8EA7-22EF73F7B4E9}"/>
              </a:ext>
            </a:extLst>
          </p:cNvPr>
          <p:cNvGrpSpPr>
            <a:grpSpLocks/>
          </p:cNvGrpSpPr>
          <p:nvPr/>
        </p:nvGrpSpPr>
        <p:grpSpPr bwMode="auto">
          <a:xfrm>
            <a:off x="2058988" y="3103563"/>
            <a:ext cx="296862" cy="300037"/>
            <a:chOff x="1297" y="2123"/>
            <a:chExt cx="187" cy="189"/>
          </a:xfrm>
        </p:grpSpPr>
        <p:sp>
          <p:nvSpPr>
            <p:cNvPr id="6830" name="Freeform 6452">
              <a:extLst>
                <a:ext uri="{FF2B5EF4-FFF2-40B4-BE49-F238E27FC236}">
                  <a16:creationId xmlns:a16="http://schemas.microsoft.com/office/drawing/2014/main" id="{BD60D004-E3D1-4B63-A976-59102859AA36}"/>
                </a:ext>
              </a:extLst>
            </p:cNvPr>
            <p:cNvSpPr>
              <a:spLocks/>
            </p:cNvSpPr>
            <p:nvPr/>
          </p:nvSpPr>
          <p:spPr bwMode="auto">
            <a:xfrm>
              <a:off x="1297" y="2123"/>
              <a:ext cx="187" cy="189"/>
            </a:xfrm>
            <a:custGeom>
              <a:avLst/>
              <a:gdLst>
                <a:gd name="T0" fmla="*/ 92 w 1217"/>
                <a:gd name="T1" fmla="*/ 0 h 1223"/>
                <a:gd name="T2" fmla="*/ 0 w 1217"/>
                <a:gd name="T3" fmla="*/ 93 h 1223"/>
                <a:gd name="T4" fmla="*/ 92 w 1217"/>
                <a:gd name="T5" fmla="*/ 189 h 1223"/>
                <a:gd name="T6" fmla="*/ 187 w 1217"/>
                <a:gd name="T7" fmla="*/ 93 h 1223"/>
                <a:gd name="T8" fmla="*/ 163 w 1217"/>
                <a:gd name="T9" fmla="*/ 31 h 1223"/>
                <a:gd name="T10" fmla="*/ 92 w 1217"/>
                <a:gd name="T11" fmla="*/ 93 h 1223"/>
                <a:gd name="T12" fmla="*/ 92 w 1217"/>
                <a:gd name="T13" fmla="*/ 0 h 122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23">
                  <a:moveTo>
                    <a:pt x="601" y="0"/>
                  </a:moveTo>
                  <a:cubicBezTo>
                    <a:pt x="262" y="0"/>
                    <a:pt x="0" y="263"/>
                    <a:pt x="0" y="604"/>
                  </a:cubicBezTo>
                  <a:cubicBezTo>
                    <a:pt x="0" y="944"/>
                    <a:pt x="262" y="1223"/>
                    <a:pt x="601" y="1223"/>
                  </a:cubicBezTo>
                  <a:cubicBezTo>
                    <a:pt x="940" y="1223"/>
                    <a:pt x="1217" y="944"/>
                    <a:pt x="1217" y="604"/>
                  </a:cubicBezTo>
                  <a:cubicBezTo>
                    <a:pt x="1202" y="465"/>
                    <a:pt x="1155" y="310"/>
                    <a:pt x="1063" y="202"/>
                  </a:cubicBezTo>
                  <a:lnTo>
                    <a:pt x="601" y="604"/>
                  </a:lnTo>
                  <a:lnTo>
                    <a:pt x="601" y="0"/>
                  </a:lnTo>
                  <a:close/>
                </a:path>
              </a:pathLst>
            </a:custGeom>
            <a:solidFill>
              <a:srgbClr val="FFFFFF"/>
            </a:solidFill>
            <a:ln w="0">
              <a:solidFill>
                <a:srgbClr val="000000"/>
              </a:solidFill>
              <a:prstDash val="solid"/>
              <a:round/>
              <a:headEnd/>
              <a:tailEnd/>
            </a:ln>
          </p:spPr>
          <p:txBody>
            <a:bodyPr/>
            <a:lstStyle/>
            <a:p>
              <a:endParaRPr lang="en-GB"/>
            </a:p>
          </p:txBody>
        </p:sp>
        <p:sp>
          <p:nvSpPr>
            <p:cNvPr id="6831" name="Freeform 6453">
              <a:extLst>
                <a:ext uri="{FF2B5EF4-FFF2-40B4-BE49-F238E27FC236}">
                  <a16:creationId xmlns:a16="http://schemas.microsoft.com/office/drawing/2014/main" id="{043E86AE-CA3B-4376-84E3-F81F96493894}"/>
                </a:ext>
              </a:extLst>
            </p:cNvPr>
            <p:cNvSpPr>
              <a:spLocks/>
            </p:cNvSpPr>
            <p:nvPr/>
          </p:nvSpPr>
          <p:spPr bwMode="auto">
            <a:xfrm>
              <a:off x="1297" y="2123"/>
              <a:ext cx="187" cy="189"/>
            </a:xfrm>
            <a:custGeom>
              <a:avLst/>
              <a:gdLst>
                <a:gd name="T0" fmla="*/ 92 w 1217"/>
                <a:gd name="T1" fmla="*/ 0 h 1223"/>
                <a:gd name="T2" fmla="*/ 0 w 1217"/>
                <a:gd name="T3" fmla="*/ 93 h 1223"/>
                <a:gd name="T4" fmla="*/ 92 w 1217"/>
                <a:gd name="T5" fmla="*/ 189 h 1223"/>
                <a:gd name="T6" fmla="*/ 187 w 1217"/>
                <a:gd name="T7" fmla="*/ 93 h 1223"/>
                <a:gd name="T8" fmla="*/ 163 w 1217"/>
                <a:gd name="T9" fmla="*/ 31 h 1223"/>
                <a:gd name="T10" fmla="*/ 92 w 1217"/>
                <a:gd name="T11" fmla="*/ 93 h 1223"/>
                <a:gd name="T12" fmla="*/ 92 w 1217"/>
                <a:gd name="T13" fmla="*/ 0 h 122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23">
                  <a:moveTo>
                    <a:pt x="601" y="0"/>
                  </a:moveTo>
                  <a:cubicBezTo>
                    <a:pt x="262" y="0"/>
                    <a:pt x="0" y="263"/>
                    <a:pt x="0" y="604"/>
                  </a:cubicBezTo>
                  <a:cubicBezTo>
                    <a:pt x="0" y="944"/>
                    <a:pt x="262" y="1223"/>
                    <a:pt x="601" y="1223"/>
                  </a:cubicBezTo>
                  <a:cubicBezTo>
                    <a:pt x="940" y="1223"/>
                    <a:pt x="1217" y="944"/>
                    <a:pt x="1217" y="604"/>
                  </a:cubicBezTo>
                  <a:cubicBezTo>
                    <a:pt x="1202" y="465"/>
                    <a:pt x="1155" y="310"/>
                    <a:pt x="1063" y="202"/>
                  </a:cubicBezTo>
                  <a:lnTo>
                    <a:pt x="601" y="604"/>
                  </a:lnTo>
                  <a:lnTo>
                    <a:pt x="601"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6502" name="Line 6455">
            <a:extLst>
              <a:ext uri="{FF2B5EF4-FFF2-40B4-BE49-F238E27FC236}">
                <a16:creationId xmlns:a16="http://schemas.microsoft.com/office/drawing/2014/main" id="{EA25DD0C-17FE-4C3E-99CA-8A5AA99E733C}"/>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03" name="Line 6456">
            <a:extLst>
              <a:ext uri="{FF2B5EF4-FFF2-40B4-BE49-F238E27FC236}">
                <a16:creationId xmlns:a16="http://schemas.microsoft.com/office/drawing/2014/main" id="{EA8B816E-3F0A-4920-9F2A-C8E4F1A90DFD}"/>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04" name="Line 6457">
            <a:extLst>
              <a:ext uri="{FF2B5EF4-FFF2-40B4-BE49-F238E27FC236}">
                <a16:creationId xmlns:a16="http://schemas.microsoft.com/office/drawing/2014/main" id="{66537E33-C7A6-4C95-BEA3-E364AEDDADD1}"/>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05" name="Line 6458">
            <a:extLst>
              <a:ext uri="{FF2B5EF4-FFF2-40B4-BE49-F238E27FC236}">
                <a16:creationId xmlns:a16="http://schemas.microsoft.com/office/drawing/2014/main" id="{247FD386-981A-4525-B98D-BD28AE4F985C}"/>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06" name="Line 6459">
            <a:extLst>
              <a:ext uri="{FF2B5EF4-FFF2-40B4-BE49-F238E27FC236}">
                <a16:creationId xmlns:a16="http://schemas.microsoft.com/office/drawing/2014/main" id="{5D087711-82A7-4766-A01A-0095178F322A}"/>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07" name="Line 6460">
            <a:extLst>
              <a:ext uri="{FF2B5EF4-FFF2-40B4-BE49-F238E27FC236}">
                <a16:creationId xmlns:a16="http://schemas.microsoft.com/office/drawing/2014/main" id="{9F2B4409-1A0F-44E8-9177-1AF643825EE6}"/>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08" name="Line 6461">
            <a:extLst>
              <a:ext uri="{FF2B5EF4-FFF2-40B4-BE49-F238E27FC236}">
                <a16:creationId xmlns:a16="http://schemas.microsoft.com/office/drawing/2014/main" id="{70A9F03E-763D-405D-B4B1-BCF77CCE49B9}"/>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09" name="Line 6462">
            <a:extLst>
              <a:ext uri="{FF2B5EF4-FFF2-40B4-BE49-F238E27FC236}">
                <a16:creationId xmlns:a16="http://schemas.microsoft.com/office/drawing/2014/main" id="{B7DEF204-0B8A-4B26-850C-08C0E91F1975}"/>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10" name="Line 6463">
            <a:extLst>
              <a:ext uri="{FF2B5EF4-FFF2-40B4-BE49-F238E27FC236}">
                <a16:creationId xmlns:a16="http://schemas.microsoft.com/office/drawing/2014/main" id="{C0EF978B-C68B-456C-B51E-3344C93A8E7B}"/>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11" name="Line 6464">
            <a:extLst>
              <a:ext uri="{FF2B5EF4-FFF2-40B4-BE49-F238E27FC236}">
                <a16:creationId xmlns:a16="http://schemas.microsoft.com/office/drawing/2014/main" id="{CBA79919-874E-4F3F-8060-5D518188E376}"/>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12" name="Line 6465">
            <a:extLst>
              <a:ext uri="{FF2B5EF4-FFF2-40B4-BE49-F238E27FC236}">
                <a16:creationId xmlns:a16="http://schemas.microsoft.com/office/drawing/2014/main" id="{6B5B75B9-9EBE-4039-8549-4E391AB4D28C}"/>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13" name="Line 6466">
            <a:extLst>
              <a:ext uri="{FF2B5EF4-FFF2-40B4-BE49-F238E27FC236}">
                <a16:creationId xmlns:a16="http://schemas.microsoft.com/office/drawing/2014/main" id="{7323A9E6-4ECC-4CA5-8EEE-1B17622D2A0E}"/>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14" name="Line 6467">
            <a:extLst>
              <a:ext uri="{FF2B5EF4-FFF2-40B4-BE49-F238E27FC236}">
                <a16:creationId xmlns:a16="http://schemas.microsoft.com/office/drawing/2014/main" id="{A026A5B3-D306-4065-9B44-C237BAB846EE}"/>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15" name="Line 6468">
            <a:extLst>
              <a:ext uri="{FF2B5EF4-FFF2-40B4-BE49-F238E27FC236}">
                <a16:creationId xmlns:a16="http://schemas.microsoft.com/office/drawing/2014/main" id="{C88D30A8-A061-430F-95FA-49E207863810}"/>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16" name="Line 6469">
            <a:extLst>
              <a:ext uri="{FF2B5EF4-FFF2-40B4-BE49-F238E27FC236}">
                <a16:creationId xmlns:a16="http://schemas.microsoft.com/office/drawing/2014/main" id="{F4E6FC64-1916-4AA9-BDEC-652C684F9160}"/>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17" name="Line 6470">
            <a:extLst>
              <a:ext uri="{FF2B5EF4-FFF2-40B4-BE49-F238E27FC236}">
                <a16:creationId xmlns:a16="http://schemas.microsoft.com/office/drawing/2014/main" id="{AD0603FD-95A4-40BC-89C4-96F3A1C78561}"/>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18" name="Line 6471">
            <a:extLst>
              <a:ext uri="{FF2B5EF4-FFF2-40B4-BE49-F238E27FC236}">
                <a16:creationId xmlns:a16="http://schemas.microsoft.com/office/drawing/2014/main" id="{CC21A4FE-6D5F-48CF-88F5-A3A4932FF607}"/>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19" name="Line 6472">
            <a:extLst>
              <a:ext uri="{FF2B5EF4-FFF2-40B4-BE49-F238E27FC236}">
                <a16:creationId xmlns:a16="http://schemas.microsoft.com/office/drawing/2014/main" id="{74EE4447-4134-4C92-B951-33237B759052}"/>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20" name="Line 6473">
            <a:extLst>
              <a:ext uri="{FF2B5EF4-FFF2-40B4-BE49-F238E27FC236}">
                <a16:creationId xmlns:a16="http://schemas.microsoft.com/office/drawing/2014/main" id="{1D5E9D79-B85D-49E9-942D-3158465B4844}"/>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21" name="Line 6474">
            <a:extLst>
              <a:ext uri="{FF2B5EF4-FFF2-40B4-BE49-F238E27FC236}">
                <a16:creationId xmlns:a16="http://schemas.microsoft.com/office/drawing/2014/main" id="{1DBCEF5C-A7A1-4074-90CB-2504D5270EC6}"/>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22" name="Line 6475">
            <a:extLst>
              <a:ext uri="{FF2B5EF4-FFF2-40B4-BE49-F238E27FC236}">
                <a16:creationId xmlns:a16="http://schemas.microsoft.com/office/drawing/2014/main" id="{58B72B43-82A2-44C3-82EC-528E4348D93A}"/>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23" name="Line 6476">
            <a:extLst>
              <a:ext uri="{FF2B5EF4-FFF2-40B4-BE49-F238E27FC236}">
                <a16:creationId xmlns:a16="http://schemas.microsoft.com/office/drawing/2014/main" id="{97712644-1156-4893-A9E7-8BD3B73E2B78}"/>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24" name="Line 6477">
            <a:extLst>
              <a:ext uri="{FF2B5EF4-FFF2-40B4-BE49-F238E27FC236}">
                <a16:creationId xmlns:a16="http://schemas.microsoft.com/office/drawing/2014/main" id="{A506772E-7F55-4211-8AAC-E10E8950CF82}"/>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25" name="Line 6478">
            <a:extLst>
              <a:ext uri="{FF2B5EF4-FFF2-40B4-BE49-F238E27FC236}">
                <a16:creationId xmlns:a16="http://schemas.microsoft.com/office/drawing/2014/main" id="{994EA4CC-BB57-499C-B4FD-E3E151661B65}"/>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26" name="Line 6479">
            <a:extLst>
              <a:ext uri="{FF2B5EF4-FFF2-40B4-BE49-F238E27FC236}">
                <a16:creationId xmlns:a16="http://schemas.microsoft.com/office/drawing/2014/main" id="{35ECF8B7-DB3F-4159-844F-54827D79D7F5}"/>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27" name="Line 6480">
            <a:extLst>
              <a:ext uri="{FF2B5EF4-FFF2-40B4-BE49-F238E27FC236}">
                <a16:creationId xmlns:a16="http://schemas.microsoft.com/office/drawing/2014/main" id="{29869782-2455-40DA-B90F-D406869A4076}"/>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28" name="Line 6481">
            <a:extLst>
              <a:ext uri="{FF2B5EF4-FFF2-40B4-BE49-F238E27FC236}">
                <a16:creationId xmlns:a16="http://schemas.microsoft.com/office/drawing/2014/main" id="{CFFF5B9B-E2D7-4763-ABAA-5F17169B84F5}"/>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29" name="Line 6482">
            <a:extLst>
              <a:ext uri="{FF2B5EF4-FFF2-40B4-BE49-F238E27FC236}">
                <a16:creationId xmlns:a16="http://schemas.microsoft.com/office/drawing/2014/main" id="{D6FC9A02-3C09-4C41-B1A2-F23DB2AD3CF3}"/>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30" name="Line 6483">
            <a:extLst>
              <a:ext uri="{FF2B5EF4-FFF2-40B4-BE49-F238E27FC236}">
                <a16:creationId xmlns:a16="http://schemas.microsoft.com/office/drawing/2014/main" id="{24EB8E0D-3A16-4644-A8C0-BD462CF6E268}"/>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31" name="Line 6484">
            <a:extLst>
              <a:ext uri="{FF2B5EF4-FFF2-40B4-BE49-F238E27FC236}">
                <a16:creationId xmlns:a16="http://schemas.microsoft.com/office/drawing/2014/main" id="{5ED1D5F3-5E47-4133-A315-77F83684FA0F}"/>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32" name="Line 6485">
            <a:extLst>
              <a:ext uri="{FF2B5EF4-FFF2-40B4-BE49-F238E27FC236}">
                <a16:creationId xmlns:a16="http://schemas.microsoft.com/office/drawing/2014/main" id="{F82831D9-D148-4542-8D0A-D9304C6FFA18}"/>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33" name="Line 6486">
            <a:extLst>
              <a:ext uri="{FF2B5EF4-FFF2-40B4-BE49-F238E27FC236}">
                <a16:creationId xmlns:a16="http://schemas.microsoft.com/office/drawing/2014/main" id="{20C5A06E-0D29-43A0-87F4-A9F8DE7B9578}"/>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34" name="Line 6487">
            <a:extLst>
              <a:ext uri="{FF2B5EF4-FFF2-40B4-BE49-F238E27FC236}">
                <a16:creationId xmlns:a16="http://schemas.microsoft.com/office/drawing/2014/main" id="{E8F2C8F3-7D42-41C8-8A35-2149EC4366A4}"/>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35" name="Line 6488">
            <a:extLst>
              <a:ext uri="{FF2B5EF4-FFF2-40B4-BE49-F238E27FC236}">
                <a16:creationId xmlns:a16="http://schemas.microsoft.com/office/drawing/2014/main" id="{B81EC663-C1A0-482D-A6EE-A7CA44CB72E3}"/>
              </a:ext>
            </a:extLst>
          </p:cNvPr>
          <p:cNvSpPr>
            <a:spLocks noChangeShapeType="1"/>
          </p:cNvSpPr>
          <p:nvPr/>
        </p:nvSpPr>
        <p:spPr bwMode="auto">
          <a:xfrm flipV="1">
            <a:off x="220503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36" name="Rectangle 6489">
            <a:extLst>
              <a:ext uri="{FF2B5EF4-FFF2-40B4-BE49-F238E27FC236}">
                <a16:creationId xmlns:a16="http://schemas.microsoft.com/office/drawing/2014/main" id="{FE4021FE-E6C8-4244-8A78-CAE074490E4D}"/>
              </a:ext>
            </a:extLst>
          </p:cNvPr>
          <p:cNvSpPr>
            <a:spLocks noChangeArrowheads="1"/>
          </p:cNvSpPr>
          <p:nvPr/>
        </p:nvSpPr>
        <p:spPr bwMode="auto">
          <a:xfrm>
            <a:off x="1900238" y="3048000"/>
            <a:ext cx="615950" cy="414338"/>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6537" name="Group 6492">
            <a:extLst>
              <a:ext uri="{FF2B5EF4-FFF2-40B4-BE49-F238E27FC236}">
                <a16:creationId xmlns:a16="http://schemas.microsoft.com/office/drawing/2014/main" id="{00637EED-E108-42EF-B6C9-212AF404F924}"/>
              </a:ext>
            </a:extLst>
          </p:cNvPr>
          <p:cNvGrpSpPr>
            <a:grpSpLocks/>
          </p:cNvGrpSpPr>
          <p:nvPr/>
        </p:nvGrpSpPr>
        <p:grpSpPr bwMode="auto">
          <a:xfrm>
            <a:off x="2552700" y="3048000"/>
            <a:ext cx="615950" cy="414338"/>
            <a:chOff x="1608" y="2088"/>
            <a:chExt cx="388" cy="261"/>
          </a:xfrm>
        </p:grpSpPr>
        <p:sp>
          <p:nvSpPr>
            <p:cNvPr id="6828" name="Rectangle 6490">
              <a:extLst>
                <a:ext uri="{FF2B5EF4-FFF2-40B4-BE49-F238E27FC236}">
                  <a16:creationId xmlns:a16="http://schemas.microsoft.com/office/drawing/2014/main" id="{A1A94AE4-AA71-4413-BF80-05F44B44C48F}"/>
                </a:ext>
              </a:extLst>
            </p:cNvPr>
            <p:cNvSpPr>
              <a:spLocks noChangeArrowheads="1"/>
            </p:cNvSpPr>
            <p:nvPr/>
          </p:nvSpPr>
          <p:spPr bwMode="auto">
            <a:xfrm>
              <a:off x="1608" y="2088"/>
              <a:ext cx="388"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6829" name="Rectangle 6491">
              <a:extLst>
                <a:ext uri="{FF2B5EF4-FFF2-40B4-BE49-F238E27FC236}">
                  <a16:creationId xmlns:a16="http://schemas.microsoft.com/office/drawing/2014/main" id="{1C5F8645-9108-41E9-A9F1-F7D3B941F746}"/>
                </a:ext>
              </a:extLst>
            </p:cNvPr>
            <p:cNvSpPr>
              <a:spLocks noChangeArrowheads="1"/>
            </p:cNvSpPr>
            <p:nvPr/>
          </p:nvSpPr>
          <p:spPr bwMode="auto">
            <a:xfrm>
              <a:off x="1608" y="2088"/>
              <a:ext cx="388"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6538" name="Group 6495">
            <a:extLst>
              <a:ext uri="{FF2B5EF4-FFF2-40B4-BE49-F238E27FC236}">
                <a16:creationId xmlns:a16="http://schemas.microsoft.com/office/drawing/2014/main" id="{B7325C90-F315-4B69-8835-1AD7616F90A3}"/>
              </a:ext>
            </a:extLst>
          </p:cNvPr>
          <p:cNvGrpSpPr>
            <a:grpSpLocks/>
          </p:cNvGrpSpPr>
          <p:nvPr/>
        </p:nvGrpSpPr>
        <p:grpSpPr bwMode="auto">
          <a:xfrm>
            <a:off x="2859088" y="3100388"/>
            <a:ext cx="6350" cy="152400"/>
            <a:chOff x="1801" y="2121"/>
            <a:chExt cx="4" cy="96"/>
          </a:xfrm>
        </p:grpSpPr>
        <p:sp>
          <p:nvSpPr>
            <p:cNvPr id="6826" name="Freeform 6493">
              <a:extLst>
                <a:ext uri="{FF2B5EF4-FFF2-40B4-BE49-F238E27FC236}">
                  <a16:creationId xmlns:a16="http://schemas.microsoft.com/office/drawing/2014/main" id="{D3762566-2423-4245-9F25-63B733C6057A}"/>
                </a:ext>
              </a:extLst>
            </p:cNvPr>
            <p:cNvSpPr>
              <a:spLocks/>
            </p:cNvSpPr>
            <p:nvPr/>
          </p:nvSpPr>
          <p:spPr bwMode="auto">
            <a:xfrm>
              <a:off x="1801" y="2121"/>
              <a:ext cx="4" cy="96"/>
            </a:xfrm>
            <a:custGeom>
              <a:avLst/>
              <a:gdLst>
                <a:gd name="T0" fmla="*/ 4 w 28"/>
                <a:gd name="T1" fmla="*/ 2 h 622"/>
                <a:gd name="T2" fmla="*/ 0 w 28"/>
                <a:gd name="T3" fmla="*/ 2 h 622"/>
                <a:gd name="T4" fmla="*/ 0 w 28"/>
                <a:gd name="T5" fmla="*/ 2 h 622"/>
                <a:gd name="T6" fmla="*/ 0 w 28"/>
                <a:gd name="T7" fmla="*/ 96 h 622"/>
                <a:gd name="T8" fmla="*/ 4 w 28"/>
                <a:gd name="T9" fmla="*/ 2 h 6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 h="622">
                  <a:moveTo>
                    <a:pt x="28" y="15"/>
                  </a:moveTo>
                  <a:cubicBezTo>
                    <a:pt x="28" y="15"/>
                    <a:pt x="14" y="15"/>
                    <a:pt x="0" y="15"/>
                  </a:cubicBezTo>
                  <a:cubicBezTo>
                    <a:pt x="0" y="0"/>
                    <a:pt x="0" y="15"/>
                    <a:pt x="0" y="15"/>
                  </a:cubicBezTo>
                  <a:lnTo>
                    <a:pt x="0" y="622"/>
                  </a:lnTo>
                  <a:lnTo>
                    <a:pt x="28" y="15"/>
                  </a:lnTo>
                  <a:close/>
                </a:path>
              </a:pathLst>
            </a:custGeom>
            <a:solidFill>
              <a:srgbClr val="808080"/>
            </a:solidFill>
            <a:ln w="0">
              <a:solidFill>
                <a:srgbClr val="000000"/>
              </a:solidFill>
              <a:prstDash val="solid"/>
              <a:round/>
              <a:headEnd/>
              <a:tailEnd/>
            </a:ln>
          </p:spPr>
          <p:txBody>
            <a:bodyPr/>
            <a:lstStyle/>
            <a:p>
              <a:endParaRPr lang="en-GB"/>
            </a:p>
          </p:txBody>
        </p:sp>
        <p:sp>
          <p:nvSpPr>
            <p:cNvPr id="6827" name="Freeform 6494">
              <a:extLst>
                <a:ext uri="{FF2B5EF4-FFF2-40B4-BE49-F238E27FC236}">
                  <a16:creationId xmlns:a16="http://schemas.microsoft.com/office/drawing/2014/main" id="{B783A0A5-832B-40BC-9F7C-BE8D23CE88ED}"/>
                </a:ext>
              </a:extLst>
            </p:cNvPr>
            <p:cNvSpPr>
              <a:spLocks/>
            </p:cNvSpPr>
            <p:nvPr/>
          </p:nvSpPr>
          <p:spPr bwMode="auto">
            <a:xfrm>
              <a:off x="1801" y="2121"/>
              <a:ext cx="4" cy="96"/>
            </a:xfrm>
            <a:custGeom>
              <a:avLst/>
              <a:gdLst>
                <a:gd name="T0" fmla="*/ 4 w 28"/>
                <a:gd name="T1" fmla="*/ 2 h 622"/>
                <a:gd name="T2" fmla="*/ 0 w 28"/>
                <a:gd name="T3" fmla="*/ 2 h 622"/>
                <a:gd name="T4" fmla="*/ 0 w 28"/>
                <a:gd name="T5" fmla="*/ 2 h 622"/>
                <a:gd name="T6" fmla="*/ 0 w 28"/>
                <a:gd name="T7" fmla="*/ 96 h 622"/>
                <a:gd name="T8" fmla="*/ 4 w 28"/>
                <a:gd name="T9" fmla="*/ 2 h 6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 h="622">
                  <a:moveTo>
                    <a:pt x="28" y="15"/>
                  </a:moveTo>
                  <a:cubicBezTo>
                    <a:pt x="28" y="15"/>
                    <a:pt x="14" y="15"/>
                    <a:pt x="0" y="15"/>
                  </a:cubicBezTo>
                  <a:cubicBezTo>
                    <a:pt x="0" y="0"/>
                    <a:pt x="0" y="15"/>
                    <a:pt x="0" y="15"/>
                  </a:cubicBezTo>
                  <a:lnTo>
                    <a:pt x="0" y="622"/>
                  </a:lnTo>
                  <a:lnTo>
                    <a:pt x="28" y="15"/>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539" name="Group 6498">
            <a:extLst>
              <a:ext uri="{FF2B5EF4-FFF2-40B4-BE49-F238E27FC236}">
                <a16:creationId xmlns:a16="http://schemas.microsoft.com/office/drawing/2014/main" id="{238846A8-552C-475A-9330-2CBAE4DBB2EB}"/>
              </a:ext>
            </a:extLst>
          </p:cNvPr>
          <p:cNvGrpSpPr>
            <a:grpSpLocks/>
          </p:cNvGrpSpPr>
          <p:nvPr/>
        </p:nvGrpSpPr>
        <p:grpSpPr bwMode="auto">
          <a:xfrm>
            <a:off x="2859088" y="3103563"/>
            <a:ext cx="44450" cy="149225"/>
            <a:chOff x="1801" y="2123"/>
            <a:chExt cx="28" cy="94"/>
          </a:xfrm>
        </p:grpSpPr>
        <p:sp>
          <p:nvSpPr>
            <p:cNvPr id="6824" name="Freeform 6496">
              <a:extLst>
                <a:ext uri="{FF2B5EF4-FFF2-40B4-BE49-F238E27FC236}">
                  <a16:creationId xmlns:a16="http://schemas.microsoft.com/office/drawing/2014/main" id="{3E45DAAB-0A9E-40C3-B93F-C3587992CBAB}"/>
                </a:ext>
              </a:extLst>
            </p:cNvPr>
            <p:cNvSpPr>
              <a:spLocks/>
            </p:cNvSpPr>
            <p:nvPr/>
          </p:nvSpPr>
          <p:spPr bwMode="auto">
            <a:xfrm>
              <a:off x="1801" y="2123"/>
              <a:ext cx="28" cy="94"/>
            </a:xfrm>
            <a:custGeom>
              <a:avLst/>
              <a:gdLst>
                <a:gd name="T0" fmla="*/ 28 w 184"/>
                <a:gd name="T1" fmla="*/ 5 h 606"/>
                <a:gd name="T2" fmla="*/ 5 w 184"/>
                <a:gd name="T3" fmla="*/ 0 h 606"/>
                <a:gd name="T4" fmla="*/ 0 w 184"/>
                <a:gd name="T5" fmla="*/ 94 h 606"/>
                <a:gd name="T6" fmla="*/ 28 w 184"/>
                <a:gd name="T7" fmla="*/ 5 h 6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4" h="606">
                  <a:moveTo>
                    <a:pt x="184" y="32"/>
                  </a:moveTo>
                  <a:cubicBezTo>
                    <a:pt x="138" y="0"/>
                    <a:pt x="92" y="0"/>
                    <a:pt x="31" y="0"/>
                  </a:cubicBezTo>
                  <a:lnTo>
                    <a:pt x="0" y="606"/>
                  </a:lnTo>
                  <a:lnTo>
                    <a:pt x="184" y="32"/>
                  </a:lnTo>
                  <a:close/>
                </a:path>
              </a:pathLst>
            </a:custGeom>
            <a:solidFill>
              <a:srgbClr val="C0C0C0"/>
            </a:solidFill>
            <a:ln w="0">
              <a:solidFill>
                <a:srgbClr val="000000"/>
              </a:solidFill>
              <a:prstDash val="solid"/>
              <a:round/>
              <a:headEnd/>
              <a:tailEnd/>
            </a:ln>
          </p:spPr>
          <p:txBody>
            <a:bodyPr/>
            <a:lstStyle/>
            <a:p>
              <a:endParaRPr lang="en-GB"/>
            </a:p>
          </p:txBody>
        </p:sp>
        <p:sp>
          <p:nvSpPr>
            <p:cNvPr id="6825" name="Freeform 6497">
              <a:extLst>
                <a:ext uri="{FF2B5EF4-FFF2-40B4-BE49-F238E27FC236}">
                  <a16:creationId xmlns:a16="http://schemas.microsoft.com/office/drawing/2014/main" id="{0A23200D-3BE6-4C69-BCA8-B642D0440DC4}"/>
                </a:ext>
              </a:extLst>
            </p:cNvPr>
            <p:cNvSpPr>
              <a:spLocks/>
            </p:cNvSpPr>
            <p:nvPr/>
          </p:nvSpPr>
          <p:spPr bwMode="auto">
            <a:xfrm>
              <a:off x="1801" y="2123"/>
              <a:ext cx="28" cy="94"/>
            </a:xfrm>
            <a:custGeom>
              <a:avLst/>
              <a:gdLst>
                <a:gd name="T0" fmla="*/ 28 w 184"/>
                <a:gd name="T1" fmla="*/ 5 h 606"/>
                <a:gd name="T2" fmla="*/ 5 w 184"/>
                <a:gd name="T3" fmla="*/ 0 h 606"/>
                <a:gd name="T4" fmla="*/ 0 w 184"/>
                <a:gd name="T5" fmla="*/ 94 h 606"/>
                <a:gd name="T6" fmla="*/ 28 w 184"/>
                <a:gd name="T7" fmla="*/ 5 h 6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4" h="606">
                  <a:moveTo>
                    <a:pt x="184" y="32"/>
                  </a:moveTo>
                  <a:cubicBezTo>
                    <a:pt x="138" y="0"/>
                    <a:pt x="92" y="0"/>
                    <a:pt x="31" y="0"/>
                  </a:cubicBezTo>
                  <a:lnTo>
                    <a:pt x="0" y="606"/>
                  </a:lnTo>
                  <a:lnTo>
                    <a:pt x="184" y="32"/>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540" name="Group 6501">
            <a:extLst>
              <a:ext uri="{FF2B5EF4-FFF2-40B4-BE49-F238E27FC236}">
                <a16:creationId xmlns:a16="http://schemas.microsoft.com/office/drawing/2014/main" id="{0CB01929-3329-4085-994B-58224A51CB2B}"/>
              </a:ext>
            </a:extLst>
          </p:cNvPr>
          <p:cNvGrpSpPr>
            <a:grpSpLocks/>
          </p:cNvGrpSpPr>
          <p:nvPr/>
        </p:nvGrpSpPr>
        <p:grpSpPr bwMode="auto">
          <a:xfrm>
            <a:off x="2859088" y="3111500"/>
            <a:ext cx="98425" cy="141288"/>
            <a:chOff x="1801" y="2128"/>
            <a:chExt cx="62" cy="89"/>
          </a:xfrm>
        </p:grpSpPr>
        <p:sp>
          <p:nvSpPr>
            <p:cNvPr id="6822" name="Freeform 6499">
              <a:extLst>
                <a:ext uri="{FF2B5EF4-FFF2-40B4-BE49-F238E27FC236}">
                  <a16:creationId xmlns:a16="http://schemas.microsoft.com/office/drawing/2014/main" id="{2661A39C-8E86-4510-917A-93160DA46D39}"/>
                </a:ext>
              </a:extLst>
            </p:cNvPr>
            <p:cNvSpPr>
              <a:spLocks/>
            </p:cNvSpPr>
            <p:nvPr/>
          </p:nvSpPr>
          <p:spPr bwMode="auto">
            <a:xfrm>
              <a:off x="1801" y="2128"/>
              <a:ext cx="62" cy="89"/>
            </a:xfrm>
            <a:custGeom>
              <a:avLst/>
              <a:gdLst>
                <a:gd name="T0" fmla="*/ 62 w 400"/>
                <a:gd name="T1" fmla="*/ 19 h 572"/>
                <a:gd name="T2" fmla="*/ 29 w 400"/>
                <a:gd name="T3" fmla="*/ 0 h 572"/>
                <a:gd name="T4" fmla="*/ 0 w 400"/>
                <a:gd name="T5" fmla="*/ 89 h 572"/>
                <a:gd name="T6" fmla="*/ 62 w 400"/>
                <a:gd name="T7" fmla="*/ 19 h 5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00" h="572">
                  <a:moveTo>
                    <a:pt x="400" y="124"/>
                  </a:moveTo>
                  <a:cubicBezTo>
                    <a:pt x="339" y="62"/>
                    <a:pt x="277" y="15"/>
                    <a:pt x="185" y="0"/>
                  </a:cubicBezTo>
                  <a:lnTo>
                    <a:pt x="0" y="572"/>
                  </a:lnTo>
                  <a:lnTo>
                    <a:pt x="400" y="124"/>
                  </a:lnTo>
                  <a:close/>
                </a:path>
              </a:pathLst>
            </a:custGeom>
            <a:solidFill>
              <a:srgbClr val="000000"/>
            </a:solidFill>
            <a:ln w="0">
              <a:solidFill>
                <a:srgbClr val="000000"/>
              </a:solidFill>
              <a:prstDash val="solid"/>
              <a:round/>
              <a:headEnd/>
              <a:tailEnd/>
            </a:ln>
          </p:spPr>
          <p:txBody>
            <a:bodyPr/>
            <a:lstStyle/>
            <a:p>
              <a:endParaRPr lang="en-GB"/>
            </a:p>
          </p:txBody>
        </p:sp>
        <p:sp>
          <p:nvSpPr>
            <p:cNvPr id="6823" name="Freeform 6500">
              <a:extLst>
                <a:ext uri="{FF2B5EF4-FFF2-40B4-BE49-F238E27FC236}">
                  <a16:creationId xmlns:a16="http://schemas.microsoft.com/office/drawing/2014/main" id="{8E05FC13-7A38-4C7B-B5EC-782128F6F2A0}"/>
                </a:ext>
              </a:extLst>
            </p:cNvPr>
            <p:cNvSpPr>
              <a:spLocks/>
            </p:cNvSpPr>
            <p:nvPr/>
          </p:nvSpPr>
          <p:spPr bwMode="auto">
            <a:xfrm>
              <a:off x="1801" y="2128"/>
              <a:ext cx="62" cy="89"/>
            </a:xfrm>
            <a:custGeom>
              <a:avLst/>
              <a:gdLst>
                <a:gd name="T0" fmla="*/ 62 w 400"/>
                <a:gd name="T1" fmla="*/ 19 h 572"/>
                <a:gd name="T2" fmla="*/ 29 w 400"/>
                <a:gd name="T3" fmla="*/ 0 h 572"/>
                <a:gd name="T4" fmla="*/ 0 w 400"/>
                <a:gd name="T5" fmla="*/ 89 h 572"/>
                <a:gd name="T6" fmla="*/ 62 w 400"/>
                <a:gd name="T7" fmla="*/ 19 h 5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00" h="572">
                  <a:moveTo>
                    <a:pt x="400" y="124"/>
                  </a:moveTo>
                  <a:cubicBezTo>
                    <a:pt x="339" y="62"/>
                    <a:pt x="277" y="15"/>
                    <a:pt x="185" y="0"/>
                  </a:cubicBezTo>
                  <a:lnTo>
                    <a:pt x="0" y="572"/>
                  </a:lnTo>
                  <a:lnTo>
                    <a:pt x="400" y="124"/>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541" name="Group 6504">
            <a:extLst>
              <a:ext uri="{FF2B5EF4-FFF2-40B4-BE49-F238E27FC236}">
                <a16:creationId xmlns:a16="http://schemas.microsoft.com/office/drawing/2014/main" id="{8C44E14C-FE3C-41ED-9445-5E0C976F4D5C}"/>
              </a:ext>
            </a:extLst>
          </p:cNvPr>
          <p:cNvGrpSpPr>
            <a:grpSpLocks/>
          </p:cNvGrpSpPr>
          <p:nvPr/>
        </p:nvGrpSpPr>
        <p:grpSpPr bwMode="auto">
          <a:xfrm>
            <a:off x="2713038" y="3103563"/>
            <a:ext cx="296862" cy="300037"/>
            <a:chOff x="1709" y="2123"/>
            <a:chExt cx="187" cy="189"/>
          </a:xfrm>
        </p:grpSpPr>
        <p:sp>
          <p:nvSpPr>
            <p:cNvPr id="6820" name="Freeform 6502">
              <a:extLst>
                <a:ext uri="{FF2B5EF4-FFF2-40B4-BE49-F238E27FC236}">
                  <a16:creationId xmlns:a16="http://schemas.microsoft.com/office/drawing/2014/main" id="{341D092D-94D8-4641-94F7-39FF016BFB0F}"/>
                </a:ext>
              </a:extLst>
            </p:cNvPr>
            <p:cNvSpPr>
              <a:spLocks/>
            </p:cNvSpPr>
            <p:nvPr/>
          </p:nvSpPr>
          <p:spPr bwMode="auto">
            <a:xfrm>
              <a:off x="1709" y="2123"/>
              <a:ext cx="187" cy="189"/>
            </a:xfrm>
            <a:custGeom>
              <a:avLst/>
              <a:gdLst>
                <a:gd name="T0" fmla="*/ 92 w 1217"/>
                <a:gd name="T1" fmla="*/ 0 h 1223"/>
                <a:gd name="T2" fmla="*/ 0 w 1217"/>
                <a:gd name="T3" fmla="*/ 93 h 1223"/>
                <a:gd name="T4" fmla="*/ 92 w 1217"/>
                <a:gd name="T5" fmla="*/ 189 h 1223"/>
                <a:gd name="T6" fmla="*/ 187 w 1217"/>
                <a:gd name="T7" fmla="*/ 93 h 1223"/>
                <a:gd name="T8" fmla="*/ 154 w 1217"/>
                <a:gd name="T9" fmla="*/ 24 h 1223"/>
                <a:gd name="T10" fmla="*/ 92 w 1217"/>
                <a:gd name="T11" fmla="*/ 93 h 1223"/>
                <a:gd name="T12" fmla="*/ 92 w 1217"/>
                <a:gd name="T13" fmla="*/ 0 h 122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23">
                  <a:moveTo>
                    <a:pt x="601" y="0"/>
                  </a:moveTo>
                  <a:cubicBezTo>
                    <a:pt x="262" y="0"/>
                    <a:pt x="0" y="263"/>
                    <a:pt x="0" y="604"/>
                  </a:cubicBezTo>
                  <a:cubicBezTo>
                    <a:pt x="0" y="944"/>
                    <a:pt x="262" y="1223"/>
                    <a:pt x="601" y="1223"/>
                  </a:cubicBezTo>
                  <a:cubicBezTo>
                    <a:pt x="940" y="1223"/>
                    <a:pt x="1217" y="944"/>
                    <a:pt x="1217" y="604"/>
                  </a:cubicBezTo>
                  <a:cubicBezTo>
                    <a:pt x="1202" y="434"/>
                    <a:pt x="1140" y="263"/>
                    <a:pt x="1002" y="155"/>
                  </a:cubicBezTo>
                  <a:lnTo>
                    <a:pt x="601" y="604"/>
                  </a:lnTo>
                  <a:lnTo>
                    <a:pt x="601" y="0"/>
                  </a:lnTo>
                  <a:close/>
                </a:path>
              </a:pathLst>
            </a:custGeom>
            <a:solidFill>
              <a:srgbClr val="FFFFFF"/>
            </a:solidFill>
            <a:ln w="0">
              <a:solidFill>
                <a:srgbClr val="000000"/>
              </a:solidFill>
              <a:prstDash val="solid"/>
              <a:round/>
              <a:headEnd/>
              <a:tailEnd/>
            </a:ln>
          </p:spPr>
          <p:txBody>
            <a:bodyPr/>
            <a:lstStyle/>
            <a:p>
              <a:endParaRPr lang="en-GB"/>
            </a:p>
          </p:txBody>
        </p:sp>
        <p:sp>
          <p:nvSpPr>
            <p:cNvPr id="6821" name="Freeform 6503">
              <a:extLst>
                <a:ext uri="{FF2B5EF4-FFF2-40B4-BE49-F238E27FC236}">
                  <a16:creationId xmlns:a16="http://schemas.microsoft.com/office/drawing/2014/main" id="{F548CE24-A803-43CB-9ECC-31397CA957F9}"/>
                </a:ext>
              </a:extLst>
            </p:cNvPr>
            <p:cNvSpPr>
              <a:spLocks/>
            </p:cNvSpPr>
            <p:nvPr/>
          </p:nvSpPr>
          <p:spPr bwMode="auto">
            <a:xfrm>
              <a:off x="1709" y="2123"/>
              <a:ext cx="187" cy="189"/>
            </a:xfrm>
            <a:custGeom>
              <a:avLst/>
              <a:gdLst>
                <a:gd name="T0" fmla="*/ 92 w 1217"/>
                <a:gd name="T1" fmla="*/ 0 h 1223"/>
                <a:gd name="T2" fmla="*/ 0 w 1217"/>
                <a:gd name="T3" fmla="*/ 93 h 1223"/>
                <a:gd name="T4" fmla="*/ 92 w 1217"/>
                <a:gd name="T5" fmla="*/ 189 h 1223"/>
                <a:gd name="T6" fmla="*/ 187 w 1217"/>
                <a:gd name="T7" fmla="*/ 93 h 1223"/>
                <a:gd name="T8" fmla="*/ 154 w 1217"/>
                <a:gd name="T9" fmla="*/ 24 h 1223"/>
                <a:gd name="T10" fmla="*/ 92 w 1217"/>
                <a:gd name="T11" fmla="*/ 93 h 1223"/>
                <a:gd name="T12" fmla="*/ 92 w 1217"/>
                <a:gd name="T13" fmla="*/ 0 h 122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7" h="1223">
                  <a:moveTo>
                    <a:pt x="601" y="0"/>
                  </a:moveTo>
                  <a:cubicBezTo>
                    <a:pt x="262" y="0"/>
                    <a:pt x="0" y="263"/>
                    <a:pt x="0" y="604"/>
                  </a:cubicBezTo>
                  <a:cubicBezTo>
                    <a:pt x="0" y="944"/>
                    <a:pt x="262" y="1223"/>
                    <a:pt x="601" y="1223"/>
                  </a:cubicBezTo>
                  <a:cubicBezTo>
                    <a:pt x="940" y="1223"/>
                    <a:pt x="1217" y="944"/>
                    <a:pt x="1217" y="604"/>
                  </a:cubicBezTo>
                  <a:cubicBezTo>
                    <a:pt x="1202" y="434"/>
                    <a:pt x="1140" y="263"/>
                    <a:pt x="1002" y="155"/>
                  </a:cubicBezTo>
                  <a:lnTo>
                    <a:pt x="601" y="604"/>
                  </a:lnTo>
                  <a:lnTo>
                    <a:pt x="601"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6542" name="Line 6505">
            <a:extLst>
              <a:ext uri="{FF2B5EF4-FFF2-40B4-BE49-F238E27FC236}">
                <a16:creationId xmlns:a16="http://schemas.microsoft.com/office/drawing/2014/main" id="{91CCE284-F966-454B-97B0-73DA11534D72}"/>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43" name="Line 6506">
            <a:extLst>
              <a:ext uri="{FF2B5EF4-FFF2-40B4-BE49-F238E27FC236}">
                <a16:creationId xmlns:a16="http://schemas.microsoft.com/office/drawing/2014/main" id="{A4F9CCE4-40C0-4600-BD88-B10E80936346}"/>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44" name="Line 6507">
            <a:extLst>
              <a:ext uri="{FF2B5EF4-FFF2-40B4-BE49-F238E27FC236}">
                <a16:creationId xmlns:a16="http://schemas.microsoft.com/office/drawing/2014/main" id="{4862EC24-33F1-411E-8487-004C3CC9A36F}"/>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45" name="Line 6508">
            <a:extLst>
              <a:ext uri="{FF2B5EF4-FFF2-40B4-BE49-F238E27FC236}">
                <a16:creationId xmlns:a16="http://schemas.microsoft.com/office/drawing/2014/main" id="{93BDAF43-04DE-466C-BC8C-E4D3CD01B9BE}"/>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46" name="Line 6509">
            <a:extLst>
              <a:ext uri="{FF2B5EF4-FFF2-40B4-BE49-F238E27FC236}">
                <a16:creationId xmlns:a16="http://schemas.microsoft.com/office/drawing/2014/main" id="{87C50F9B-B6FB-479D-B5ED-DADEFCA3DD3D}"/>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47" name="Line 6510">
            <a:extLst>
              <a:ext uri="{FF2B5EF4-FFF2-40B4-BE49-F238E27FC236}">
                <a16:creationId xmlns:a16="http://schemas.microsoft.com/office/drawing/2014/main" id="{150E406D-E0EF-4647-9268-EA789D1E0896}"/>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48" name="Line 6511">
            <a:extLst>
              <a:ext uri="{FF2B5EF4-FFF2-40B4-BE49-F238E27FC236}">
                <a16:creationId xmlns:a16="http://schemas.microsoft.com/office/drawing/2014/main" id="{4FB65ECA-6DBF-40C9-BA38-FBE19107AFA9}"/>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49" name="Line 6512">
            <a:extLst>
              <a:ext uri="{FF2B5EF4-FFF2-40B4-BE49-F238E27FC236}">
                <a16:creationId xmlns:a16="http://schemas.microsoft.com/office/drawing/2014/main" id="{FE6B8794-5D3D-4013-AC72-F97C42750C1E}"/>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50" name="Line 6513">
            <a:extLst>
              <a:ext uri="{FF2B5EF4-FFF2-40B4-BE49-F238E27FC236}">
                <a16:creationId xmlns:a16="http://schemas.microsoft.com/office/drawing/2014/main" id="{CAC3B3B9-3B63-4E74-8CA9-87ECB61AE9AE}"/>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51" name="Line 6514">
            <a:extLst>
              <a:ext uri="{FF2B5EF4-FFF2-40B4-BE49-F238E27FC236}">
                <a16:creationId xmlns:a16="http://schemas.microsoft.com/office/drawing/2014/main" id="{CD98ED53-36A9-4A80-9B07-C42BE035D732}"/>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52" name="Line 6515">
            <a:extLst>
              <a:ext uri="{FF2B5EF4-FFF2-40B4-BE49-F238E27FC236}">
                <a16:creationId xmlns:a16="http://schemas.microsoft.com/office/drawing/2014/main" id="{087744D1-6CCF-4674-BF4E-102F59ED7014}"/>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53" name="Line 6516">
            <a:extLst>
              <a:ext uri="{FF2B5EF4-FFF2-40B4-BE49-F238E27FC236}">
                <a16:creationId xmlns:a16="http://schemas.microsoft.com/office/drawing/2014/main" id="{79D79910-50FA-453C-A3D0-B54B341AEF17}"/>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54" name="Line 6517">
            <a:extLst>
              <a:ext uri="{FF2B5EF4-FFF2-40B4-BE49-F238E27FC236}">
                <a16:creationId xmlns:a16="http://schemas.microsoft.com/office/drawing/2014/main" id="{8B633974-B343-46EB-9AC4-22D53CC5A947}"/>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55" name="Line 6518">
            <a:extLst>
              <a:ext uri="{FF2B5EF4-FFF2-40B4-BE49-F238E27FC236}">
                <a16:creationId xmlns:a16="http://schemas.microsoft.com/office/drawing/2014/main" id="{E4424998-0733-40DD-ADFD-49F4B8506C81}"/>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56" name="Line 6519">
            <a:extLst>
              <a:ext uri="{FF2B5EF4-FFF2-40B4-BE49-F238E27FC236}">
                <a16:creationId xmlns:a16="http://schemas.microsoft.com/office/drawing/2014/main" id="{7A3121F4-4D0C-4A1C-8A90-AC544481EC76}"/>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57" name="Line 6520">
            <a:extLst>
              <a:ext uri="{FF2B5EF4-FFF2-40B4-BE49-F238E27FC236}">
                <a16:creationId xmlns:a16="http://schemas.microsoft.com/office/drawing/2014/main" id="{CD5A8EEF-989E-45F1-8DCF-D93F547D2140}"/>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58" name="Line 6521">
            <a:extLst>
              <a:ext uri="{FF2B5EF4-FFF2-40B4-BE49-F238E27FC236}">
                <a16:creationId xmlns:a16="http://schemas.microsoft.com/office/drawing/2014/main" id="{9192756C-31E9-48AF-88A0-12EE302EC6C7}"/>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59" name="Line 6522">
            <a:extLst>
              <a:ext uri="{FF2B5EF4-FFF2-40B4-BE49-F238E27FC236}">
                <a16:creationId xmlns:a16="http://schemas.microsoft.com/office/drawing/2014/main" id="{29FCC141-FF52-4469-9634-69BB24DF72B1}"/>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60" name="Line 6523">
            <a:extLst>
              <a:ext uri="{FF2B5EF4-FFF2-40B4-BE49-F238E27FC236}">
                <a16:creationId xmlns:a16="http://schemas.microsoft.com/office/drawing/2014/main" id="{84873B84-E9B4-427D-BB80-926B9FC9F0C6}"/>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61" name="Line 6524">
            <a:extLst>
              <a:ext uri="{FF2B5EF4-FFF2-40B4-BE49-F238E27FC236}">
                <a16:creationId xmlns:a16="http://schemas.microsoft.com/office/drawing/2014/main" id="{9666E79C-08DA-460D-A23C-A775ED702D7A}"/>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62" name="Line 6525">
            <a:extLst>
              <a:ext uri="{FF2B5EF4-FFF2-40B4-BE49-F238E27FC236}">
                <a16:creationId xmlns:a16="http://schemas.microsoft.com/office/drawing/2014/main" id="{81560C2C-66A9-433B-A752-813B67231D5F}"/>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63" name="Line 6526">
            <a:extLst>
              <a:ext uri="{FF2B5EF4-FFF2-40B4-BE49-F238E27FC236}">
                <a16:creationId xmlns:a16="http://schemas.microsoft.com/office/drawing/2014/main" id="{0B9982E4-C644-466C-9357-3D190D3F6B75}"/>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64" name="Line 6527">
            <a:extLst>
              <a:ext uri="{FF2B5EF4-FFF2-40B4-BE49-F238E27FC236}">
                <a16:creationId xmlns:a16="http://schemas.microsoft.com/office/drawing/2014/main" id="{E0597514-1CB6-438D-AE60-43D095F48AF8}"/>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65" name="Line 6528">
            <a:extLst>
              <a:ext uri="{FF2B5EF4-FFF2-40B4-BE49-F238E27FC236}">
                <a16:creationId xmlns:a16="http://schemas.microsoft.com/office/drawing/2014/main" id="{EF8B938B-4AFB-4126-9597-119E6F3BC934}"/>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66" name="Line 6529">
            <a:extLst>
              <a:ext uri="{FF2B5EF4-FFF2-40B4-BE49-F238E27FC236}">
                <a16:creationId xmlns:a16="http://schemas.microsoft.com/office/drawing/2014/main" id="{C63D7C21-FFB4-4B73-92F8-6528551EAA07}"/>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67" name="Line 6530">
            <a:extLst>
              <a:ext uri="{FF2B5EF4-FFF2-40B4-BE49-F238E27FC236}">
                <a16:creationId xmlns:a16="http://schemas.microsoft.com/office/drawing/2014/main" id="{1CAFF2F7-E187-4E23-A084-33A394D331E6}"/>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68" name="Line 6531">
            <a:extLst>
              <a:ext uri="{FF2B5EF4-FFF2-40B4-BE49-F238E27FC236}">
                <a16:creationId xmlns:a16="http://schemas.microsoft.com/office/drawing/2014/main" id="{DAB045BE-75D1-4C5D-80AF-64143FD85C52}"/>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69" name="Line 6532">
            <a:extLst>
              <a:ext uri="{FF2B5EF4-FFF2-40B4-BE49-F238E27FC236}">
                <a16:creationId xmlns:a16="http://schemas.microsoft.com/office/drawing/2014/main" id="{300FDD4C-952F-4712-ABA1-CE1121C39667}"/>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70" name="Line 6533">
            <a:extLst>
              <a:ext uri="{FF2B5EF4-FFF2-40B4-BE49-F238E27FC236}">
                <a16:creationId xmlns:a16="http://schemas.microsoft.com/office/drawing/2014/main" id="{41E45610-30AF-4174-9D48-56734BA63006}"/>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71" name="Line 6534">
            <a:extLst>
              <a:ext uri="{FF2B5EF4-FFF2-40B4-BE49-F238E27FC236}">
                <a16:creationId xmlns:a16="http://schemas.microsoft.com/office/drawing/2014/main" id="{A1C8B42A-D6F8-46A5-820D-6B698D81D6EF}"/>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72" name="Line 6535">
            <a:extLst>
              <a:ext uri="{FF2B5EF4-FFF2-40B4-BE49-F238E27FC236}">
                <a16:creationId xmlns:a16="http://schemas.microsoft.com/office/drawing/2014/main" id="{A6A034E7-C27A-4B4E-8558-8CC3AB965318}"/>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73" name="Line 6536">
            <a:extLst>
              <a:ext uri="{FF2B5EF4-FFF2-40B4-BE49-F238E27FC236}">
                <a16:creationId xmlns:a16="http://schemas.microsoft.com/office/drawing/2014/main" id="{AE4AD866-9360-4FA8-B071-6D88257AB75A}"/>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74" name="Line 6537">
            <a:extLst>
              <a:ext uri="{FF2B5EF4-FFF2-40B4-BE49-F238E27FC236}">
                <a16:creationId xmlns:a16="http://schemas.microsoft.com/office/drawing/2014/main" id="{3C3FAACD-8206-4941-AAC1-2FD03FD79AC5}"/>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75" name="Line 6538">
            <a:extLst>
              <a:ext uri="{FF2B5EF4-FFF2-40B4-BE49-F238E27FC236}">
                <a16:creationId xmlns:a16="http://schemas.microsoft.com/office/drawing/2014/main" id="{954C2516-A01B-4BBA-883F-EADE60FBDFBC}"/>
              </a:ext>
            </a:extLst>
          </p:cNvPr>
          <p:cNvSpPr>
            <a:spLocks noChangeShapeType="1"/>
          </p:cNvSpPr>
          <p:nvPr/>
        </p:nvSpPr>
        <p:spPr bwMode="auto">
          <a:xfrm flipV="1">
            <a:off x="2859088" y="3103563"/>
            <a:ext cx="0" cy="14922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76" name="Rectangle 6539">
            <a:extLst>
              <a:ext uri="{FF2B5EF4-FFF2-40B4-BE49-F238E27FC236}">
                <a16:creationId xmlns:a16="http://schemas.microsoft.com/office/drawing/2014/main" id="{CB3ED697-FAE2-4A5B-8707-B5C4AD7CC1A9}"/>
              </a:ext>
            </a:extLst>
          </p:cNvPr>
          <p:cNvSpPr>
            <a:spLocks noChangeArrowheads="1"/>
          </p:cNvSpPr>
          <p:nvPr/>
        </p:nvSpPr>
        <p:spPr bwMode="auto">
          <a:xfrm>
            <a:off x="2552700" y="3048000"/>
            <a:ext cx="615950" cy="414338"/>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6577" name="Group 6542">
            <a:extLst>
              <a:ext uri="{FF2B5EF4-FFF2-40B4-BE49-F238E27FC236}">
                <a16:creationId xmlns:a16="http://schemas.microsoft.com/office/drawing/2014/main" id="{79B4B11C-C351-48DE-9FCB-4E0508AFACCE}"/>
              </a:ext>
            </a:extLst>
          </p:cNvPr>
          <p:cNvGrpSpPr>
            <a:grpSpLocks/>
          </p:cNvGrpSpPr>
          <p:nvPr/>
        </p:nvGrpSpPr>
        <p:grpSpPr bwMode="auto">
          <a:xfrm>
            <a:off x="1250950" y="1249363"/>
            <a:ext cx="611188" cy="411162"/>
            <a:chOff x="788" y="955"/>
            <a:chExt cx="385" cy="259"/>
          </a:xfrm>
        </p:grpSpPr>
        <p:sp>
          <p:nvSpPr>
            <p:cNvPr id="6818" name="Rectangle 6540">
              <a:extLst>
                <a:ext uri="{FF2B5EF4-FFF2-40B4-BE49-F238E27FC236}">
                  <a16:creationId xmlns:a16="http://schemas.microsoft.com/office/drawing/2014/main" id="{896B0300-E736-49AB-B083-B3BCDAC70ABF}"/>
                </a:ext>
              </a:extLst>
            </p:cNvPr>
            <p:cNvSpPr>
              <a:spLocks noChangeArrowheads="1"/>
            </p:cNvSpPr>
            <p:nvPr/>
          </p:nvSpPr>
          <p:spPr bwMode="auto">
            <a:xfrm>
              <a:off x="788" y="955"/>
              <a:ext cx="385" cy="25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6819" name="Rectangle 6541">
              <a:extLst>
                <a:ext uri="{FF2B5EF4-FFF2-40B4-BE49-F238E27FC236}">
                  <a16:creationId xmlns:a16="http://schemas.microsoft.com/office/drawing/2014/main" id="{06423ACD-41CB-443A-90D7-471CD4FB29EF}"/>
                </a:ext>
              </a:extLst>
            </p:cNvPr>
            <p:cNvSpPr>
              <a:spLocks noChangeArrowheads="1"/>
            </p:cNvSpPr>
            <p:nvPr/>
          </p:nvSpPr>
          <p:spPr bwMode="auto">
            <a:xfrm>
              <a:off x="788" y="955"/>
              <a:ext cx="385" cy="259"/>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6578" name="Group 6545">
            <a:extLst>
              <a:ext uri="{FF2B5EF4-FFF2-40B4-BE49-F238E27FC236}">
                <a16:creationId xmlns:a16="http://schemas.microsoft.com/office/drawing/2014/main" id="{D6448270-5957-4553-85F0-FFFBB45083AF}"/>
              </a:ext>
            </a:extLst>
          </p:cNvPr>
          <p:cNvGrpSpPr>
            <a:grpSpLocks/>
          </p:cNvGrpSpPr>
          <p:nvPr/>
        </p:nvGrpSpPr>
        <p:grpSpPr bwMode="auto">
          <a:xfrm>
            <a:off x="1409700" y="1306513"/>
            <a:ext cx="293688" cy="292100"/>
            <a:chOff x="888" y="991"/>
            <a:chExt cx="185" cy="184"/>
          </a:xfrm>
        </p:grpSpPr>
        <p:sp>
          <p:nvSpPr>
            <p:cNvPr id="6816" name="Freeform 6543">
              <a:extLst>
                <a:ext uri="{FF2B5EF4-FFF2-40B4-BE49-F238E27FC236}">
                  <a16:creationId xmlns:a16="http://schemas.microsoft.com/office/drawing/2014/main" id="{0390E06B-9BB7-43F7-B157-B62525AD1CC0}"/>
                </a:ext>
              </a:extLst>
            </p:cNvPr>
            <p:cNvSpPr>
              <a:spLocks/>
            </p:cNvSpPr>
            <p:nvPr/>
          </p:nvSpPr>
          <p:spPr bwMode="auto">
            <a:xfrm>
              <a:off x="888" y="991"/>
              <a:ext cx="185" cy="184"/>
            </a:xfrm>
            <a:custGeom>
              <a:avLst/>
              <a:gdLst>
                <a:gd name="T0" fmla="*/ 85 w 1200"/>
                <a:gd name="T1" fmla="*/ 0 h 1200"/>
                <a:gd name="T2" fmla="*/ 0 w 1200"/>
                <a:gd name="T3" fmla="*/ 90 h 1200"/>
                <a:gd name="T4" fmla="*/ 93 w 1200"/>
                <a:gd name="T5" fmla="*/ 184 h 1200"/>
                <a:gd name="T6" fmla="*/ 185 w 1200"/>
                <a:gd name="T7" fmla="*/ 92 h 1200"/>
                <a:gd name="T8" fmla="*/ 93 w 1200"/>
                <a:gd name="T9" fmla="*/ 0 h 1200"/>
                <a:gd name="T10" fmla="*/ 93 w 1200"/>
                <a:gd name="T11" fmla="*/ 92 h 1200"/>
                <a:gd name="T12" fmla="*/ 85 w 1200"/>
                <a:gd name="T13" fmla="*/ 0 h 12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0" h="1200">
                  <a:moveTo>
                    <a:pt x="554" y="0"/>
                  </a:moveTo>
                  <a:cubicBezTo>
                    <a:pt x="230" y="15"/>
                    <a:pt x="0" y="277"/>
                    <a:pt x="0" y="585"/>
                  </a:cubicBezTo>
                  <a:cubicBezTo>
                    <a:pt x="0" y="923"/>
                    <a:pt x="261" y="1200"/>
                    <a:pt x="600" y="1200"/>
                  </a:cubicBezTo>
                  <a:cubicBezTo>
                    <a:pt x="923" y="1200"/>
                    <a:pt x="1200" y="923"/>
                    <a:pt x="1200" y="600"/>
                  </a:cubicBezTo>
                  <a:cubicBezTo>
                    <a:pt x="1200" y="261"/>
                    <a:pt x="923" y="0"/>
                    <a:pt x="600" y="0"/>
                  </a:cubicBezTo>
                  <a:lnTo>
                    <a:pt x="600" y="600"/>
                  </a:lnTo>
                  <a:lnTo>
                    <a:pt x="554" y="0"/>
                  </a:lnTo>
                  <a:close/>
                </a:path>
              </a:pathLst>
            </a:custGeom>
            <a:solidFill>
              <a:srgbClr val="808080"/>
            </a:solidFill>
            <a:ln w="0">
              <a:solidFill>
                <a:srgbClr val="000000"/>
              </a:solidFill>
              <a:prstDash val="solid"/>
              <a:round/>
              <a:headEnd/>
              <a:tailEnd/>
            </a:ln>
          </p:spPr>
          <p:txBody>
            <a:bodyPr/>
            <a:lstStyle/>
            <a:p>
              <a:endParaRPr lang="en-GB"/>
            </a:p>
          </p:txBody>
        </p:sp>
        <p:sp>
          <p:nvSpPr>
            <p:cNvPr id="6817" name="Freeform 6544">
              <a:extLst>
                <a:ext uri="{FF2B5EF4-FFF2-40B4-BE49-F238E27FC236}">
                  <a16:creationId xmlns:a16="http://schemas.microsoft.com/office/drawing/2014/main" id="{227495B6-3148-4FFB-A27E-52EAA41AEB8A}"/>
                </a:ext>
              </a:extLst>
            </p:cNvPr>
            <p:cNvSpPr>
              <a:spLocks/>
            </p:cNvSpPr>
            <p:nvPr/>
          </p:nvSpPr>
          <p:spPr bwMode="auto">
            <a:xfrm>
              <a:off x="888" y="991"/>
              <a:ext cx="185" cy="184"/>
            </a:xfrm>
            <a:custGeom>
              <a:avLst/>
              <a:gdLst>
                <a:gd name="T0" fmla="*/ 85 w 1200"/>
                <a:gd name="T1" fmla="*/ 0 h 1200"/>
                <a:gd name="T2" fmla="*/ 0 w 1200"/>
                <a:gd name="T3" fmla="*/ 90 h 1200"/>
                <a:gd name="T4" fmla="*/ 93 w 1200"/>
                <a:gd name="T5" fmla="*/ 184 h 1200"/>
                <a:gd name="T6" fmla="*/ 185 w 1200"/>
                <a:gd name="T7" fmla="*/ 92 h 1200"/>
                <a:gd name="T8" fmla="*/ 93 w 1200"/>
                <a:gd name="T9" fmla="*/ 0 h 1200"/>
                <a:gd name="T10" fmla="*/ 93 w 1200"/>
                <a:gd name="T11" fmla="*/ 92 h 1200"/>
                <a:gd name="T12" fmla="*/ 85 w 1200"/>
                <a:gd name="T13" fmla="*/ 0 h 12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0" h="1200">
                  <a:moveTo>
                    <a:pt x="554" y="0"/>
                  </a:moveTo>
                  <a:cubicBezTo>
                    <a:pt x="230" y="15"/>
                    <a:pt x="0" y="277"/>
                    <a:pt x="0" y="585"/>
                  </a:cubicBezTo>
                  <a:cubicBezTo>
                    <a:pt x="0" y="923"/>
                    <a:pt x="261" y="1200"/>
                    <a:pt x="600" y="1200"/>
                  </a:cubicBezTo>
                  <a:cubicBezTo>
                    <a:pt x="923" y="1200"/>
                    <a:pt x="1200" y="923"/>
                    <a:pt x="1200" y="600"/>
                  </a:cubicBezTo>
                  <a:cubicBezTo>
                    <a:pt x="1200" y="261"/>
                    <a:pt x="923" y="0"/>
                    <a:pt x="600" y="0"/>
                  </a:cubicBezTo>
                  <a:lnTo>
                    <a:pt x="600" y="600"/>
                  </a:lnTo>
                  <a:lnTo>
                    <a:pt x="554"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6579" name="Line 6546">
            <a:extLst>
              <a:ext uri="{FF2B5EF4-FFF2-40B4-BE49-F238E27FC236}">
                <a16:creationId xmlns:a16="http://schemas.microsoft.com/office/drawing/2014/main" id="{4EB30D46-7F88-478E-BC17-6E0489858D38}"/>
              </a:ext>
            </a:extLst>
          </p:cNvPr>
          <p:cNvSpPr>
            <a:spLocks noChangeShapeType="1"/>
          </p:cNvSpPr>
          <p:nvPr/>
        </p:nvSpPr>
        <p:spPr bwMode="auto">
          <a:xfrm flipH="1" flipV="1">
            <a:off x="1546225" y="1306513"/>
            <a:ext cx="11113"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80" name="Line 6547">
            <a:extLst>
              <a:ext uri="{FF2B5EF4-FFF2-40B4-BE49-F238E27FC236}">
                <a16:creationId xmlns:a16="http://schemas.microsoft.com/office/drawing/2014/main" id="{585E1826-EA89-4C4C-9502-53FC52A79D37}"/>
              </a:ext>
            </a:extLst>
          </p:cNvPr>
          <p:cNvSpPr>
            <a:spLocks noChangeShapeType="1"/>
          </p:cNvSpPr>
          <p:nvPr/>
        </p:nvSpPr>
        <p:spPr bwMode="auto">
          <a:xfrm flipH="1" flipV="1">
            <a:off x="1546225" y="1306513"/>
            <a:ext cx="11113"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6581" name="Group 6550">
            <a:extLst>
              <a:ext uri="{FF2B5EF4-FFF2-40B4-BE49-F238E27FC236}">
                <a16:creationId xmlns:a16="http://schemas.microsoft.com/office/drawing/2014/main" id="{C5BDA647-FC57-4221-AA22-DD2411474E2C}"/>
              </a:ext>
            </a:extLst>
          </p:cNvPr>
          <p:cNvGrpSpPr>
            <a:grpSpLocks/>
          </p:cNvGrpSpPr>
          <p:nvPr/>
        </p:nvGrpSpPr>
        <p:grpSpPr bwMode="auto">
          <a:xfrm>
            <a:off x="1546225" y="1306513"/>
            <a:ext cx="11113" cy="146050"/>
            <a:chOff x="974" y="991"/>
            <a:chExt cx="7" cy="92"/>
          </a:xfrm>
        </p:grpSpPr>
        <p:sp>
          <p:nvSpPr>
            <p:cNvPr id="6814" name="Freeform 6548">
              <a:extLst>
                <a:ext uri="{FF2B5EF4-FFF2-40B4-BE49-F238E27FC236}">
                  <a16:creationId xmlns:a16="http://schemas.microsoft.com/office/drawing/2014/main" id="{56B47B4A-511A-40E8-A23B-3B7BC7F0F020}"/>
                </a:ext>
              </a:extLst>
            </p:cNvPr>
            <p:cNvSpPr>
              <a:spLocks/>
            </p:cNvSpPr>
            <p:nvPr/>
          </p:nvSpPr>
          <p:spPr bwMode="auto">
            <a:xfrm>
              <a:off x="974" y="991"/>
              <a:ext cx="7" cy="92"/>
            </a:xfrm>
            <a:custGeom>
              <a:avLst/>
              <a:gdLst>
                <a:gd name="T0" fmla="*/ 5 w 45"/>
                <a:gd name="T1" fmla="*/ 0 h 600"/>
                <a:gd name="T2" fmla="*/ 0 w 45"/>
                <a:gd name="T3" fmla="*/ 0 h 600"/>
                <a:gd name="T4" fmla="*/ 7 w 45"/>
                <a:gd name="T5" fmla="*/ 92 h 600"/>
                <a:gd name="T6" fmla="*/ 5 w 45"/>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5" h="600">
                  <a:moveTo>
                    <a:pt x="30" y="0"/>
                  </a:moveTo>
                  <a:cubicBezTo>
                    <a:pt x="30" y="0"/>
                    <a:pt x="15" y="0"/>
                    <a:pt x="0" y="0"/>
                  </a:cubicBezTo>
                  <a:lnTo>
                    <a:pt x="45" y="600"/>
                  </a:lnTo>
                  <a:lnTo>
                    <a:pt x="30" y="0"/>
                  </a:lnTo>
                  <a:close/>
                </a:path>
              </a:pathLst>
            </a:custGeom>
            <a:solidFill>
              <a:srgbClr val="FFFFFF"/>
            </a:solidFill>
            <a:ln w="0">
              <a:solidFill>
                <a:srgbClr val="000000"/>
              </a:solidFill>
              <a:prstDash val="solid"/>
              <a:round/>
              <a:headEnd/>
              <a:tailEnd/>
            </a:ln>
          </p:spPr>
          <p:txBody>
            <a:bodyPr/>
            <a:lstStyle/>
            <a:p>
              <a:endParaRPr lang="en-GB"/>
            </a:p>
          </p:txBody>
        </p:sp>
        <p:sp>
          <p:nvSpPr>
            <p:cNvPr id="6815" name="Freeform 6549">
              <a:extLst>
                <a:ext uri="{FF2B5EF4-FFF2-40B4-BE49-F238E27FC236}">
                  <a16:creationId xmlns:a16="http://schemas.microsoft.com/office/drawing/2014/main" id="{209DFFDA-6C22-493F-A13C-995B1609C9A3}"/>
                </a:ext>
              </a:extLst>
            </p:cNvPr>
            <p:cNvSpPr>
              <a:spLocks/>
            </p:cNvSpPr>
            <p:nvPr/>
          </p:nvSpPr>
          <p:spPr bwMode="auto">
            <a:xfrm>
              <a:off x="974" y="991"/>
              <a:ext cx="7" cy="92"/>
            </a:xfrm>
            <a:custGeom>
              <a:avLst/>
              <a:gdLst>
                <a:gd name="T0" fmla="*/ 5 w 45"/>
                <a:gd name="T1" fmla="*/ 0 h 600"/>
                <a:gd name="T2" fmla="*/ 0 w 45"/>
                <a:gd name="T3" fmla="*/ 0 h 600"/>
                <a:gd name="T4" fmla="*/ 7 w 45"/>
                <a:gd name="T5" fmla="*/ 92 h 600"/>
                <a:gd name="T6" fmla="*/ 5 w 45"/>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5" h="600">
                  <a:moveTo>
                    <a:pt x="30" y="0"/>
                  </a:moveTo>
                  <a:cubicBezTo>
                    <a:pt x="30" y="0"/>
                    <a:pt x="15" y="0"/>
                    <a:pt x="0" y="0"/>
                  </a:cubicBezTo>
                  <a:lnTo>
                    <a:pt x="45" y="600"/>
                  </a:lnTo>
                  <a:lnTo>
                    <a:pt x="30"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6582" name="Line 6551">
            <a:extLst>
              <a:ext uri="{FF2B5EF4-FFF2-40B4-BE49-F238E27FC236}">
                <a16:creationId xmlns:a16="http://schemas.microsoft.com/office/drawing/2014/main" id="{671C2EDC-19FD-4F6A-BD1A-909FE415E9B9}"/>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83" name="Line 6552">
            <a:extLst>
              <a:ext uri="{FF2B5EF4-FFF2-40B4-BE49-F238E27FC236}">
                <a16:creationId xmlns:a16="http://schemas.microsoft.com/office/drawing/2014/main" id="{F1FD75F8-87AB-4EF9-97C1-2BC4D4860A7D}"/>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84" name="Line 6553">
            <a:extLst>
              <a:ext uri="{FF2B5EF4-FFF2-40B4-BE49-F238E27FC236}">
                <a16:creationId xmlns:a16="http://schemas.microsoft.com/office/drawing/2014/main" id="{235BF9F5-F4E1-458C-B85A-112E144F829F}"/>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85" name="Line 6554">
            <a:extLst>
              <a:ext uri="{FF2B5EF4-FFF2-40B4-BE49-F238E27FC236}">
                <a16:creationId xmlns:a16="http://schemas.microsoft.com/office/drawing/2014/main" id="{0579CC65-68BA-48A7-8BBF-5102250F35DA}"/>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86" name="Line 6555">
            <a:extLst>
              <a:ext uri="{FF2B5EF4-FFF2-40B4-BE49-F238E27FC236}">
                <a16:creationId xmlns:a16="http://schemas.microsoft.com/office/drawing/2014/main" id="{E357BBCD-CEBB-440D-B24B-809A24B74018}"/>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87" name="Line 6556">
            <a:extLst>
              <a:ext uri="{FF2B5EF4-FFF2-40B4-BE49-F238E27FC236}">
                <a16:creationId xmlns:a16="http://schemas.microsoft.com/office/drawing/2014/main" id="{E80F3310-23FD-4AA8-B97E-1C5FCFA8DB86}"/>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88" name="Line 6557">
            <a:extLst>
              <a:ext uri="{FF2B5EF4-FFF2-40B4-BE49-F238E27FC236}">
                <a16:creationId xmlns:a16="http://schemas.microsoft.com/office/drawing/2014/main" id="{58F691E9-6EC1-41A5-BE49-3735220F0AD2}"/>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89" name="Line 6558">
            <a:extLst>
              <a:ext uri="{FF2B5EF4-FFF2-40B4-BE49-F238E27FC236}">
                <a16:creationId xmlns:a16="http://schemas.microsoft.com/office/drawing/2014/main" id="{8D862E1C-DF6E-4AAD-A981-5608BC7DA231}"/>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90" name="Line 6559">
            <a:extLst>
              <a:ext uri="{FF2B5EF4-FFF2-40B4-BE49-F238E27FC236}">
                <a16:creationId xmlns:a16="http://schemas.microsoft.com/office/drawing/2014/main" id="{DDDD3E9A-4BC1-4589-8AC6-5408278533B9}"/>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91" name="Line 6560">
            <a:extLst>
              <a:ext uri="{FF2B5EF4-FFF2-40B4-BE49-F238E27FC236}">
                <a16:creationId xmlns:a16="http://schemas.microsoft.com/office/drawing/2014/main" id="{95BEB83B-CF7E-4808-80DE-4F0099752603}"/>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92" name="Line 6561">
            <a:extLst>
              <a:ext uri="{FF2B5EF4-FFF2-40B4-BE49-F238E27FC236}">
                <a16:creationId xmlns:a16="http://schemas.microsoft.com/office/drawing/2014/main" id="{35C913DD-266C-42EB-84AE-7F4C068F45CA}"/>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93" name="Line 6562">
            <a:extLst>
              <a:ext uri="{FF2B5EF4-FFF2-40B4-BE49-F238E27FC236}">
                <a16:creationId xmlns:a16="http://schemas.microsoft.com/office/drawing/2014/main" id="{4E56791E-EAD2-494E-B2A0-078A17AF7F02}"/>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94" name="Line 6563">
            <a:extLst>
              <a:ext uri="{FF2B5EF4-FFF2-40B4-BE49-F238E27FC236}">
                <a16:creationId xmlns:a16="http://schemas.microsoft.com/office/drawing/2014/main" id="{3444E8F4-011C-489F-892D-631CEA82A692}"/>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95" name="Line 6564">
            <a:extLst>
              <a:ext uri="{FF2B5EF4-FFF2-40B4-BE49-F238E27FC236}">
                <a16:creationId xmlns:a16="http://schemas.microsoft.com/office/drawing/2014/main" id="{2A99000A-C468-4656-93EC-32A4F611CB98}"/>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96" name="Line 6565">
            <a:extLst>
              <a:ext uri="{FF2B5EF4-FFF2-40B4-BE49-F238E27FC236}">
                <a16:creationId xmlns:a16="http://schemas.microsoft.com/office/drawing/2014/main" id="{6529DD81-A2FC-43B2-9383-0EACEF924F30}"/>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97" name="Line 6566">
            <a:extLst>
              <a:ext uri="{FF2B5EF4-FFF2-40B4-BE49-F238E27FC236}">
                <a16:creationId xmlns:a16="http://schemas.microsoft.com/office/drawing/2014/main" id="{986D74E8-05F8-4AB4-AD4B-60B5BE4299D7}"/>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98" name="Line 6567">
            <a:extLst>
              <a:ext uri="{FF2B5EF4-FFF2-40B4-BE49-F238E27FC236}">
                <a16:creationId xmlns:a16="http://schemas.microsoft.com/office/drawing/2014/main" id="{5D416830-A0CF-4D66-BF8C-EBEA393DB4EA}"/>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99" name="Line 6568">
            <a:extLst>
              <a:ext uri="{FF2B5EF4-FFF2-40B4-BE49-F238E27FC236}">
                <a16:creationId xmlns:a16="http://schemas.microsoft.com/office/drawing/2014/main" id="{1B03F727-D741-490E-AB5D-DD3983D8CAEC}"/>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00" name="Line 6569">
            <a:extLst>
              <a:ext uri="{FF2B5EF4-FFF2-40B4-BE49-F238E27FC236}">
                <a16:creationId xmlns:a16="http://schemas.microsoft.com/office/drawing/2014/main" id="{37F71457-DFC9-4365-A3A9-E5F209DC92ED}"/>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01" name="Line 6570">
            <a:extLst>
              <a:ext uri="{FF2B5EF4-FFF2-40B4-BE49-F238E27FC236}">
                <a16:creationId xmlns:a16="http://schemas.microsoft.com/office/drawing/2014/main" id="{0BC25570-C797-45F9-B0BF-19F8AC2AC40B}"/>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02" name="Line 6571">
            <a:extLst>
              <a:ext uri="{FF2B5EF4-FFF2-40B4-BE49-F238E27FC236}">
                <a16:creationId xmlns:a16="http://schemas.microsoft.com/office/drawing/2014/main" id="{4B1A9FC1-37F7-46E7-BBCE-38A107F8C177}"/>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03" name="Line 6572">
            <a:extLst>
              <a:ext uri="{FF2B5EF4-FFF2-40B4-BE49-F238E27FC236}">
                <a16:creationId xmlns:a16="http://schemas.microsoft.com/office/drawing/2014/main" id="{0FE80F07-98E4-48A4-906E-F16BA5726CF7}"/>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04" name="Line 6573">
            <a:extLst>
              <a:ext uri="{FF2B5EF4-FFF2-40B4-BE49-F238E27FC236}">
                <a16:creationId xmlns:a16="http://schemas.microsoft.com/office/drawing/2014/main" id="{66E09B88-23F2-4A70-A8AB-141706B9955B}"/>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05" name="Line 6574">
            <a:extLst>
              <a:ext uri="{FF2B5EF4-FFF2-40B4-BE49-F238E27FC236}">
                <a16:creationId xmlns:a16="http://schemas.microsoft.com/office/drawing/2014/main" id="{F6E497B5-8A80-4B44-BE04-9F8568EA754B}"/>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06" name="Line 6575">
            <a:extLst>
              <a:ext uri="{FF2B5EF4-FFF2-40B4-BE49-F238E27FC236}">
                <a16:creationId xmlns:a16="http://schemas.microsoft.com/office/drawing/2014/main" id="{BFF42F81-4D6B-41CB-9D06-058A8D56C2BA}"/>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07" name="Line 6576">
            <a:extLst>
              <a:ext uri="{FF2B5EF4-FFF2-40B4-BE49-F238E27FC236}">
                <a16:creationId xmlns:a16="http://schemas.microsoft.com/office/drawing/2014/main" id="{11A7188F-38C0-4BDE-AF2C-9AA5203F1848}"/>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08" name="Line 6577">
            <a:extLst>
              <a:ext uri="{FF2B5EF4-FFF2-40B4-BE49-F238E27FC236}">
                <a16:creationId xmlns:a16="http://schemas.microsoft.com/office/drawing/2014/main" id="{A15115D0-E161-4330-BADE-8B1CD96EDEDC}"/>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09" name="Line 6578">
            <a:extLst>
              <a:ext uri="{FF2B5EF4-FFF2-40B4-BE49-F238E27FC236}">
                <a16:creationId xmlns:a16="http://schemas.microsoft.com/office/drawing/2014/main" id="{DE21E82D-5EEE-4255-9689-187ECDA8733B}"/>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10" name="Line 6579">
            <a:extLst>
              <a:ext uri="{FF2B5EF4-FFF2-40B4-BE49-F238E27FC236}">
                <a16:creationId xmlns:a16="http://schemas.microsoft.com/office/drawing/2014/main" id="{4AB97A4C-7668-43BD-81FA-9EA605489284}"/>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11" name="Line 6580">
            <a:extLst>
              <a:ext uri="{FF2B5EF4-FFF2-40B4-BE49-F238E27FC236}">
                <a16:creationId xmlns:a16="http://schemas.microsoft.com/office/drawing/2014/main" id="{00417F00-31D6-4D1C-856E-468FB0BC8715}"/>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12" name="Line 6581">
            <a:extLst>
              <a:ext uri="{FF2B5EF4-FFF2-40B4-BE49-F238E27FC236}">
                <a16:creationId xmlns:a16="http://schemas.microsoft.com/office/drawing/2014/main" id="{2982A21E-D43B-454C-814F-3AA2D832EF96}"/>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13" name="Line 6582">
            <a:extLst>
              <a:ext uri="{FF2B5EF4-FFF2-40B4-BE49-F238E27FC236}">
                <a16:creationId xmlns:a16="http://schemas.microsoft.com/office/drawing/2014/main" id="{52C02AAA-EF18-49F9-A301-B71F7CDFE00A}"/>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14" name="Line 6583">
            <a:extLst>
              <a:ext uri="{FF2B5EF4-FFF2-40B4-BE49-F238E27FC236}">
                <a16:creationId xmlns:a16="http://schemas.microsoft.com/office/drawing/2014/main" id="{58627647-5753-4A7E-9E88-722E326C61DE}"/>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15" name="Line 6584">
            <a:extLst>
              <a:ext uri="{FF2B5EF4-FFF2-40B4-BE49-F238E27FC236}">
                <a16:creationId xmlns:a16="http://schemas.microsoft.com/office/drawing/2014/main" id="{2D65E04F-9CD6-4D19-8869-F919DDAC0DBC}"/>
              </a:ext>
            </a:extLst>
          </p:cNvPr>
          <p:cNvSpPr>
            <a:spLocks noChangeShapeType="1"/>
          </p:cNvSpPr>
          <p:nvPr/>
        </p:nvSpPr>
        <p:spPr bwMode="auto">
          <a:xfrm flipV="1">
            <a:off x="1557338"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16" name="Rectangle 6585">
            <a:extLst>
              <a:ext uri="{FF2B5EF4-FFF2-40B4-BE49-F238E27FC236}">
                <a16:creationId xmlns:a16="http://schemas.microsoft.com/office/drawing/2014/main" id="{AFCE0086-663B-4C72-B83A-7429A45DBE3D}"/>
              </a:ext>
            </a:extLst>
          </p:cNvPr>
          <p:cNvSpPr>
            <a:spLocks noChangeArrowheads="1"/>
          </p:cNvSpPr>
          <p:nvPr/>
        </p:nvSpPr>
        <p:spPr bwMode="auto">
          <a:xfrm>
            <a:off x="1250950" y="1249363"/>
            <a:ext cx="611188" cy="411162"/>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6617" name="Group 6588">
            <a:extLst>
              <a:ext uri="{FF2B5EF4-FFF2-40B4-BE49-F238E27FC236}">
                <a16:creationId xmlns:a16="http://schemas.microsoft.com/office/drawing/2014/main" id="{17B09C0F-6FE5-4223-9BD4-08E02C4C2D8C}"/>
              </a:ext>
            </a:extLst>
          </p:cNvPr>
          <p:cNvGrpSpPr>
            <a:grpSpLocks/>
          </p:cNvGrpSpPr>
          <p:nvPr/>
        </p:nvGrpSpPr>
        <p:grpSpPr bwMode="auto">
          <a:xfrm>
            <a:off x="1895475" y="1249363"/>
            <a:ext cx="615950" cy="414337"/>
            <a:chOff x="1194" y="955"/>
            <a:chExt cx="388" cy="261"/>
          </a:xfrm>
        </p:grpSpPr>
        <p:sp>
          <p:nvSpPr>
            <p:cNvPr id="6812" name="Rectangle 6586">
              <a:extLst>
                <a:ext uri="{FF2B5EF4-FFF2-40B4-BE49-F238E27FC236}">
                  <a16:creationId xmlns:a16="http://schemas.microsoft.com/office/drawing/2014/main" id="{CB4E06E5-F6B7-4503-B346-66FF7D8F1C29}"/>
                </a:ext>
              </a:extLst>
            </p:cNvPr>
            <p:cNvSpPr>
              <a:spLocks noChangeArrowheads="1"/>
            </p:cNvSpPr>
            <p:nvPr/>
          </p:nvSpPr>
          <p:spPr bwMode="auto">
            <a:xfrm>
              <a:off x="1194" y="955"/>
              <a:ext cx="388"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6813" name="Rectangle 6587">
              <a:extLst>
                <a:ext uri="{FF2B5EF4-FFF2-40B4-BE49-F238E27FC236}">
                  <a16:creationId xmlns:a16="http://schemas.microsoft.com/office/drawing/2014/main" id="{8F3869C9-139F-4CBB-B8F7-5B6D5A0D2758}"/>
                </a:ext>
              </a:extLst>
            </p:cNvPr>
            <p:cNvSpPr>
              <a:spLocks noChangeArrowheads="1"/>
            </p:cNvSpPr>
            <p:nvPr/>
          </p:nvSpPr>
          <p:spPr bwMode="auto">
            <a:xfrm>
              <a:off x="1194" y="955"/>
              <a:ext cx="388"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6618" name="Group 6591">
            <a:extLst>
              <a:ext uri="{FF2B5EF4-FFF2-40B4-BE49-F238E27FC236}">
                <a16:creationId xmlns:a16="http://schemas.microsoft.com/office/drawing/2014/main" id="{850DAD5F-7C0F-41B0-9D63-D820F55DE2D8}"/>
              </a:ext>
            </a:extLst>
          </p:cNvPr>
          <p:cNvGrpSpPr>
            <a:grpSpLocks/>
          </p:cNvGrpSpPr>
          <p:nvPr/>
        </p:nvGrpSpPr>
        <p:grpSpPr bwMode="auto">
          <a:xfrm>
            <a:off x="2055813" y="1301750"/>
            <a:ext cx="296862" cy="301625"/>
            <a:chOff x="1295" y="988"/>
            <a:chExt cx="187" cy="190"/>
          </a:xfrm>
        </p:grpSpPr>
        <p:sp>
          <p:nvSpPr>
            <p:cNvPr id="6810" name="Freeform 6589">
              <a:extLst>
                <a:ext uri="{FF2B5EF4-FFF2-40B4-BE49-F238E27FC236}">
                  <a16:creationId xmlns:a16="http://schemas.microsoft.com/office/drawing/2014/main" id="{432387C7-E877-45A7-97C4-7EE21E8EBF33}"/>
                </a:ext>
              </a:extLst>
            </p:cNvPr>
            <p:cNvSpPr>
              <a:spLocks/>
            </p:cNvSpPr>
            <p:nvPr/>
          </p:nvSpPr>
          <p:spPr bwMode="auto">
            <a:xfrm>
              <a:off x="1295" y="988"/>
              <a:ext cx="187" cy="190"/>
            </a:xfrm>
            <a:custGeom>
              <a:avLst/>
              <a:gdLst>
                <a:gd name="T0" fmla="*/ 83 w 1216"/>
                <a:gd name="T1" fmla="*/ 2 h 1234"/>
                <a:gd name="T2" fmla="*/ 0 w 1216"/>
                <a:gd name="T3" fmla="*/ 95 h 1234"/>
                <a:gd name="T4" fmla="*/ 92 w 1216"/>
                <a:gd name="T5" fmla="*/ 190 h 1234"/>
                <a:gd name="T6" fmla="*/ 187 w 1216"/>
                <a:gd name="T7" fmla="*/ 95 h 1234"/>
                <a:gd name="T8" fmla="*/ 92 w 1216"/>
                <a:gd name="T9" fmla="*/ 2 h 1234"/>
                <a:gd name="T10" fmla="*/ 92 w 1216"/>
                <a:gd name="T11" fmla="*/ 2 h 1234"/>
                <a:gd name="T12" fmla="*/ 92 w 1216"/>
                <a:gd name="T13" fmla="*/ 95 h 1234"/>
                <a:gd name="T14" fmla="*/ 83 w 1216"/>
                <a:gd name="T15" fmla="*/ 2 h 123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16" h="1234">
                  <a:moveTo>
                    <a:pt x="539" y="16"/>
                  </a:moveTo>
                  <a:cubicBezTo>
                    <a:pt x="231" y="46"/>
                    <a:pt x="0" y="309"/>
                    <a:pt x="0" y="617"/>
                  </a:cubicBezTo>
                  <a:cubicBezTo>
                    <a:pt x="0" y="956"/>
                    <a:pt x="261" y="1234"/>
                    <a:pt x="600" y="1234"/>
                  </a:cubicBezTo>
                  <a:cubicBezTo>
                    <a:pt x="939" y="1234"/>
                    <a:pt x="1216" y="956"/>
                    <a:pt x="1216" y="617"/>
                  </a:cubicBezTo>
                  <a:cubicBezTo>
                    <a:pt x="1216" y="278"/>
                    <a:pt x="939" y="16"/>
                    <a:pt x="600" y="16"/>
                  </a:cubicBezTo>
                  <a:cubicBezTo>
                    <a:pt x="600" y="0"/>
                    <a:pt x="600" y="16"/>
                    <a:pt x="600" y="16"/>
                  </a:cubicBezTo>
                  <a:lnTo>
                    <a:pt x="600" y="617"/>
                  </a:lnTo>
                  <a:lnTo>
                    <a:pt x="539" y="16"/>
                  </a:lnTo>
                  <a:close/>
                </a:path>
              </a:pathLst>
            </a:custGeom>
            <a:solidFill>
              <a:srgbClr val="808080"/>
            </a:solidFill>
            <a:ln w="0">
              <a:solidFill>
                <a:srgbClr val="000000"/>
              </a:solidFill>
              <a:prstDash val="solid"/>
              <a:round/>
              <a:headEnd/>
              <a:tailEnd/>
            </a:ln>
          </p:spPr>
          <p:txBody>
            <a:bodyPr/>
            <a:lstStyle/>
            <a:p>
              <a:endParaRPr lang="en-GB"/>
            </a:p>
          </p:txBody>
        </p:sp>
        <p:sp>
          <p:nvSpPr>
            <p:cNvPr id="6811" name="Freeform 6590">
              <a:extLst>
                <a:ext uri="{FF2B5EF4-FFF2-40B4-BE49-F238E27FC236}">
                  <a16:creationId xmlns:a16="http://schemas.microsoft.com/office/drawing/2014/main" id="{527437A7-EAAE-45EE-BA3F-E4A339DB99D7}"/>
                </a:ext>
              </a:extLst>
            </p:cNvPr>
            <p:cNvSpPr>
              <a:spLocks/>
            </p:cNvSpPr>
            <p:nvPr/>
          </p:nvSpPr>
          <p:spPr bwMode="auto">
            <a:xfrm>
              <a:off x="1295" y="988"/>
              <a:ext cx="187" cy="190"/>
            </a:xfrm>
            <a:custGeom>
              <a:avLst/>
              <a:gdLst>
                <a:gd name="T0" fmla="*/ 83 w 1216"/>
                <a:gd name="T1" fmla="*/ 2 h 1234"/>
                <a:gd name="T2" fmla="*/ 0 w 1216"/>
                <a:gd name="T3" fmla="*/ 95 h 1234"/>
                <a:gd name="T4" fmla="*/ 92 w 1216"/>
                <a:gd name="T5" fmla="*/ 190 h 1234"/>
                <a:gd name="T6" fmla="*/ 187 w 1216"/>
                <a:gd name="T7" fmla="*/ 95 h 1234"/>
                <a:gd name="T8" fmla="*/ 92 w 1216"/>
                <a:gd name="T9" fmla="*/ 2 h 1234"/>
                <a:gd name="T10" fmla="*/ 92 w 1216"/>
                <a:gd name="T11" fmla="*/ 2 h 1234"/>
                <a:gd name="T12" fmla="*/ 92 w 1216"/>
                <a:gd name="T13" fmla="*/ 95 h 1234"/>
                <a:gd name="T14" fmla="*/ 83 w 1216"/>
                <a:gd name="T15" fmla="*/ 2 h 123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16" h="1234">
                  <a:moveTo>
                    <a:pt x="539" y="16"/>
                  </a:moveTo>
                  <a:cubicBezTo>
                    <a:pt x="231" y="46"/>
                    <a:pt x="0" y="309"/>
                    <a:pt x="0" y="617"/>
                  </a:cubicBezTo>
                  <a:cubicBezTo>
                    <a:pt x="0" y="956"/>
                    <a:pt x="261" y="1234"/>
                    <a:pt x="600" y="1234"/>
                  </a:cubicBezTo>
                  <a:cubicBezTo>
                    <a:pt x="939" y="1234"/>
                    <a:pt x="1216" y="956"/>
                    <a:pt x="1216" y="617"/>
                  </a:cubicBezTo>
                  <a:cubicBezTo>
                    <a:pt x="1216" y="278"/>
                    <a:pt x="939" y="16"/>
                    <a:pt x="600" y="16"/>
                  </a:cubicBezTo>
                  <a:cubicBezTo>
                    <a:pt x="600" y="0"/>
                    <a:pt x="600" y="16"/>
                    <a:pt x="600" y="16"/>
                  </a:cubicBezTo>
                  <a:lnTo>
                    <a:pt x="600" y="617"/>
                  </a:lnTo>
                  <a:lnTo>
                    <a:pt x="539" y="16"/>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6619" name="Line 6592">
            <a:extLst>
              <a:ext uri="{FF2B5EF4-FFF2-40B4-BE49-F238E27FC236}">
                <a16:creationId xmlns:a16="http://schemas.microsoft.com/office/drawing/2014/main" id="{E3209908-9EE9-4E3B-87BE-6B72036683C5}"/>
              </a:ext>
            </a:extLst>
          </p:cNvPr>
          <p:cNvSpPr>
            <a:spLocks noChangeShapeType="1"/>
          </p:cNvSpPr>
          <p:nvPr/>
        </p:nvSpPr>
        <p:spPr bwMode="auto">
          <a:xfrm flipH="1" flipV="1">
            <a:off x="2185988" y="1306513"/>
            <a:ext cx="15875"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20" name="Line 6593">
            <a:extLst>
              <a:ext uri="{FF2B5EF4-FFF2-40B4-BE49-F238E27FC236}">
                <a16:creationId xmlns:a16="http://schemas.microsoft.com/office/drawing/2014/main" id="{665FD50C-8C7F-4F3A-B6EB-CF49A116BAF9}"/>
              </a:ext>
            </a:extLst>
          </p:cNvPr>
          <p:cNvSpPr>
            <a:spLocks noChangeShapeType="1"/>
          </p:cNvSpPr>
          <p:nvPr/>
        </p:nvSpPr>
        <p:spPr bwMode="auto">
          <a:xfrm flipH="1" flipV="1">
            <a:off x="2185988" y="1306513"/>
            <a:ext cx="15875"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6621" name="Group 6596">
            <a:extLst>
              <a:ext uri="{FF2B5EF4-FFF2-40B4-BE49-F238E27FC236}">
                <a16:creationId xmlns:a16="http://schemas.microsoft.com/office/drawing/2014/main" id="{D460EB0F-3946-4C1B-A4A0-FA60AEA4775C}"/>
              </a:ext>
            </a:extLst>
          </p:cNvPr>
          <p:cNvGrpSpPr>
            <a:grpSpLocks/>
          </p:cNvGrpSpPr>
          <p:nvPr/>
        </p:nvGrpSpPr>
        <p:grpSpPr bwMode="auto">
          <a:xfrm>
            <a:off x="2185988" y="1306513"/>
            <a:ext cx="15875" cy="146050"/>
            <a:chOff x="1377" y="991"/>
            <a:chExt cx="10" cy="92"/>
          </a:xfrm>
        </p:grpSpPr>
        <p:sp>
          <p:nvSpPr>
            <p:cNvPr id="6808" name="Freeform 6594">
              <a:extLst>
                <a:ext uri="{FF2B5EF4-FFF2-40B4-BE49-F238E27FC236}">
                  <a16:creationId xmlns:a16="http://schemas.microsoft.com/office/drawing/2014/main" id="{DBEA6FF9-DE24-458E-BEE2-BB27F339CE19}"/>
                </a:ext>
              </a:extLst>
            </p:cNvPr>
            <p:cNvSpPr>
              <a:spLocks/>
            </p:cNvSpPr>
            <p:nvPr/>
          </p:nvSpPr>
          <p:spPr bwMode="auto">
            <a:xfrm>
              <a:off x="1377" y="991"/>
              <a:ext cx="10" cy="92"/>
            </a:xfrm>
            <a:custGeom>
              <a:avLst/>
              <a:gdLst>
                <a:gd name="T0" fmla="*/ 10 w 62"/>
                <a:gd name="T1" fmla="*/ 0 h 600"/>
                <a:gd name="T2" fmla="*/ 0 w 62"/>
                <a:gd name="T3" fmla="*/ 0 h 600"/>
                <a:gd name="T4" fmla="*/ 10 w 62"/>
                <a:gd name="T5" fmla="*/ 92 h 600"/>
                <a:gd name="T6" fmla="*/ 10 w 62"/>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2" h="600">
                  <a:moveTo>
                    <a:pt x="62" y="0"/>
                  </a:moveTo>
                  <a:cubicBezTo>
                    <a:pt x="31" y="0"/>
                    <a:pt x="16" y="0"/>
                    <a:pt x="0" y="0"/>
                  </a:cubicBezTo>
                  <a:lnTo>
                    <a:pt x="62" y="600"/>
                  </a:lnTo>
                  <a:lnTo>
                    <a:pt x="62" y="0"/>
                  </a:lnTo>
                  <a:close/>
                </a:path>
              </a:pathLst>
            </a:custGeom>
            <a:solidFill>
              <a:srgbClr val="FFFFFF"/>
            </a:solidFill>
            <a:ln w="0">
              <a:solidFill>
                <a:srgbClr val="000000"/>
              </a:solidFill>
              <a:prstDash val="solid"/>
              <a:round/>
              <a:headEnd/>
              <a:tailEnd/>
            </a:ln>
          </p:spPr>
          <p:txBody>
            <a:bodyPr/>
            <a:lstStyle/>
            <a:p>
              <a:endParaRPr lang="en-GB"/>
            </a:p>
          </p:txBody>
        </p:sp>
        <p:sp>
          <p:nvSpPr>
            <p:cNvPr id="6809" name="Freeform 6595">
              <a:extLst>
                <a:ext uri="{FF2B5EF4-FFF2-40B4-BE49-F238E27FC236}">
                  <a16:creationId xmlns:a16="http://schemas.microsoft.com/office/drawing/2014/main" id="{6DD663E6-4926-48E7-8D51-FB35BB4E566A}"/>
                </a:ext>
              </a:extLst>
            </p:cNvPr>
            <p:cNvSpPr>
              <a:spLocks/>
            </p:cNvSpPr>
            <p:nvPr/>
          </p:nvSpPr>
          <p:spPr bwMode="auto">
            <a:xfrm>
              <a:off x="1377" y="991"/>
              <a:ext cx="10" cy="92"/>
            </a:xfrm>
            <a:custGeom>
              <a:avLst/>
              <a:gdLst>
                <a:gd name="T0" fmla="*/ 10 w 62"/>
                <a:gd name="T1" fmla="*/ 0 h 600"/>
                <a:gd name="T2" fmla="*/ 0 w 62"/>
                <a:gd name="T3" fmla="*/ 0 h 600"/>
                <a:gd name="T4" fmla="*/ 10 w 62"/>
                <a:gd name="T5" fmla="*/ 92 h 600"/>
                <a:gd name="T6" fmla="*/ 10 w 62"/>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2" h="600">
                  <a:moveTo>
                    <a:pt x="62" y="0"/>
                  </a:moveTo>
                  <a:cubicBezTo>
                    <a:pt x="31" y="0"/>
                    <a:pt x="16" y="0"/>
                    <a:pt x="0" y="0"/>
                  </a:cubicBezTo>
                  <a:lnTo>
                    <a:pt x="62" y="600"/>
                  </a:lnTo>
                  <a:lnTo>
                    <a:pt x="62"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6622" name="Line 6597">
            <a:extLst>
              <a:ext uri="{FF2B5EF4-FFF2-40B4-BE49-F238E27FC236}">
                <a16:creationId xmlns:a16="http://schemas.microsoft.com/office/drawing/2014/main" id="{00640740-606F-47CD-82DB-FD21134F8C88}"/>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23" name="Line 6598">
            <a:extLst>
              <a:ext uri="{FF2B5EF4-FFF2-40B4-BE49-F238E27FC236}">
                <a16:creationId xmlns:a16="http://schemas.microsoft.com/office/drawing/2014/main" id="{ED1FFD8D-4B03-41E1-B76C-A2FFA4ED8531}"/>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24" name="Line 6599">
            <a:extLst>
              <a:ext uri="{FF2B5EF4-FFF2-40B4-BE49-F238E27FC236}">
                <a16:creationId xmlns:a16="http://schemas.microsoft.com/office/drawing/2014/main" id="{9228861D-BDF6-4D22-8A18-C036B7144906}"/>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25" name="Line 6600">
            <a:extLst>
              <a:ext uri="{FF2B5EF4-FFF2-40B4-BE49-F238E27FC236}">
                <a16:creationId xmlns:a16="http://schemas.microsoft.com/office/drawing/2014/main" id="{44513C10-301B-4CC8-9F31-210AA968D48A}"/>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26" name="Line 6601">
            <a:extLst>
              <a:ext uri="{FF2B5EF4-FFF2-40B4-BE49-F238E27FC236}">
                <a16:creationId xmlns:a16="http://schemas.microsoft.com/office/drawing/2014/main" id="{0C5F1B35-28C1-49AB-A899-E65F02FF04E1}"/>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27" name="Line 6602">
            <a:extLst>
              <a:ext uri="{FF2B5EF4-FFF2-40B4-BE49-F238E27FC236}">
                <a16:creationId xmlns:a16="http://schemas.microsoft.com/office/drawing/2014/main" id="{05A649A6-1955-44CD-806B-CA2A312B6063}"/>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28" name="Line 6603">
            <a:extLst>
              <a:ext uri="{FF2B5EF4-FFF2-40B4-BE49-F238E27FC236}">
                <a16:creationId xmlns:a16="http://schemas.microsoft.com/office/drawing/2014/main" id="{0BF4C31C-C667-40DB-9EB5-DAF53BBB0E3D}"/>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29" name="Line 6604">
            <a:extLst>
              <a:ext uri="{FF2B5EF4-FFF2-40B4-BE49-F238E27FC236}">
                <a16:creationId xmlns:a16="http://schemas.microsoft.com/office/drawing/2014/main" id="{5DE6E92B-A38B-4D01-A0B2-2965B5D37129}"/>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30" name="Line 6605">
            <a:extLst>
              <a:ext uri="{FF2B5EF4-FFF2-40B4-BE49-F238E27FC236}">
                <a16:creationId xmlns:a16="http://schemas.microsoft.com/office/drawing/2014/main" id="{4BEB312F-26F2-4E0D-84F8-49DED8BE7B45}"/>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31" name="Line 6606">
            <a:extLst>
              <a:ext uri="{FF2B5EF4-FFF2-40B4-BE49-F238E27FC236}">
                <a16:creationId xmlns:a16="http://schemas.microsoft.com/office/drawing/2014/main" id="{CB6AAEF7-CBAD-4F63-BA50-15E4BE06FE88}"/>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32" name="Line 6607">
            <a:extLst>
              <a:ext uri="{FF2B5EF4-FFF2-40B4-BE49-F238E27FC236}">
                <a16:creationId xmlns:a16="http://schemas.microsoft.com/office/drawing/2014/main" id="{ECE1EF70-5B94-44FF-8C8B-262E7A89B418}"/>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33" name="Line 6608">
            <a:extLst>
              <a:ext uri="{FF2B5EF4-FFF2-40B4-BE49-F238E27FC236}">
                <a16:creationId xmlns:a16="http://schemas.microsoft.com/office/drawing/2014/main" id="{ACC1C9F9-BE42-41E6-8B96-EFD9E87BBCC4}"/>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34" name="Line 6609">
            <a:extLst>
              <a:ext uri="{FF2B5EF4-FFF2-40B4-BE49-F238E27FC236}">
                <a16:creationId xmlns:a16="http://schemas.microsoft.com/office/drawing/2014/main" id="{F3FDA090-ABDA-4330-8FA1-2BE22101FF18}"/>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35" name="Line 6610">
            <a:extLst>
              <a:ext uri="{FF2B5EF4-FFF2-40B4-BE49-F238E27FC236}">
                <a16:creationId xmlns:a16="http://schemas.microsoft.com/office/drawing/2014/main" id="{E81C467C-C650-459F-88A3-EA44A3D56F2E}"/>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36" name="Line 6611">
            <a:extLst>
              <a:ext uri="{FF2B5EF4-FFF2-40B4-BE49-F238E27FC236}">
                <a16:creationId xmlns:a16="http://schemas.microsoft.com/office/drawing/2014/main" id="{D151A40D-28F5-402E-9D46-FFC6B09C0899}"/>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37" name="Line 6612">
            <a:extLst>
              <a:ext uri="{FF2B5EF4-FFF2-40B4-BE49-F238E27FC236}">
                <a16:creationId xmlns:a16="http://schemas.microsoft.com/office/drawing/2014/main" id="{D0D7C5B6-7D21-4D2E-B50C-9AA471153576}"/>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38" name="Line 6613">
            <a:extLst>
              <a:ext uri="{FF2B5EF4-FFF2-40B4-BE49-F238E27FC236}">
                <a16:creationId xmlns:a16="http://schemas.microsoft.com/office/drawing/2014/main" id="{C2B315E4-859D-4435-8CB0-7F2C02BBD063}"/>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39" name="Line 6614">
            <a:extLst>
              <a:ext uri="{FF2B5EF4-FFF2-40B4-BE49-F238E27FC236}">
                <a16:creationId xmlns:a16="http://schemas.microsoft.com/office/drawing/2014/main" id="{9C2AC4AA-EFA0-42FB-8184-9179CC11C0C4}"/>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40" name="Line 6615">
            <a:extLst>
              <a:ext uri="{FF2B5EF4-FFF2-40B4-BE49-F238E27FC236}">
                <a16:creationId xmlns:a16="http://schemas.microsoft.com/office/drawing/2014/main" id="{410191E0-9AF6-4FA3-9561-68A0C88CB6F9}"/>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41" name="Line 6616">
            <a:extLst>
              <a:ext uri="{FF2B5EF4-FFF2-40B4-BE49-F238E27FC236}">
                <a16:creationId xmlns:a16="http://schemas.microsoft.com/office/drawing/2014/main" id="{0EB532B1-FD9B-4C5F-841A-C3CB6EF526CB}"/>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42" name="Line 6617">
            <a:extLst>
              <a:ext uri="{FF2B5EF4-FFF2-40B4-BE49-F238E27FC236}">
                <a16:creationId xmlns:a16="http://schemas.microsoft.com/office/drawing/2014/main" id="{8EC8AC03-7A4C-448F-8BD7-EC74EB80B99B}"/>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43" name="Line 6618">
            <a:extLst>
              <a:ext uri="{FF2B5EF4-FFF2-40B4-BE49-F238E27FC236}">
                <a16:creationId xmlns:a16="http://schemas.microsoft.com/office/drawing/2014/main" id="{C1C2D38A-D593-4328-A71D-C7C3DE942FAE}"/>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44" name="Line 6619">
            <a:extLst>
              <a:ext uri="{FF2B5EF4-FFF2-40B4-BE49-F238E27FC236}">
                <a16:creationId xmlns:a16="http://schemas.microsoft.com/office/drawing/2014/main" id="{1292E267-9B8A-4D22-A85C-1FB1DA1ACB4D}"/>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45" name="Line 6620">
            <a:extLst>
              <a:ext uri="{FF2B5EF4-FFF2-40B4-BE49-F238E27FC236}">
                <a16:creationId xmlns:a16="http://schemas.microsoft.com/office/drawing/2014/main" id="{518A2C3E-54EE-485F-9FD8-DDB58127B6B5}"/>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46" name="Line 6621">
            <a:extLst>
              <a:ext uri="{FF2B5EF4-FFF2-40B4-BE49-F238E27FC236}">
                <a16:creationId xmlns:a16="http://schemas.microsoft.com/office/drawing/2014/main" id="{18984532-E6E2-42DC-9BC6-6BC089C16DC0}"/>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47" name="Line 6622">
            <a:extLst>
              <a:ext uri="{FF2B5EF4-FFF2-40B4-BE49-F238E27FC236}">
                <a16:creationId xmlns:a16="http://schemas.microsoft.com/office/drawing/2014/main" id="{F1717E6F-7434-4827-843E-9FA515428EE2}"/>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48" name="Line 6623">
            <a:extLst>
              <a:ext uri="{FF2B5EF4-FFF2-40B4-BE49-F238E27FC236}">
                <a16:creationId xmlns:a16="http://schemas.microsoft.com/office/drawing/2014/main" id="{C76A9F33-FAC7-4EF6-9E29-7E9498148156}"/>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49" name="Line 6624">
            <a:extLst>
              <a:ext uri="{FF2B5EF4-FFF2-40B4-BE49-F238E27FC236}">
                <a16:creationId xmlns:a16="http://schemas.microsoft.com/office/drawing/2014/main" id="{2CE68F4F-E381-4F25-9200-38E459D89F78}"/>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50" name="Line 6625">
            <a:extLst>
              <a:ext uri="{FF2B5EF4-FFF2-40B4-BE49-F238E27FC236}">
                <a16:creationId xmlns:a16="http://schemas.microsoft.com/office/drawing/2014/main" id="{BAE4D461-FF71-41B9-A0DF-0C4A5EB80517}"/>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51" name="Line 6626">
            <a:extLst>
              <a:ext uri="{FF2B5EF4-FFF2-40B4-BE49-F238E27FC236}">
                <a16:creationId xmlns:a16="http://schemas.microsoft.com/office/drawing/2014/main" id="{101F5687-557E-46AC-B712-466FCD775F04}"/>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52" name="Line 6627">
            <a:extLst>
              <a:ext uri="{FF2B5EF4-FFF2-40B4-BE49-F238E27FC236}">
                <a16:creationId xmlns:a16="http://schemas.microsoft.com/office/drawing/2014/main" id="{D9B9084E-4C7E-41EB-BF5B-FA8D989A3308}"/>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53" name="Line 6628">
            <a:extLst>
              <a:ext uri="{FF2B5EF4-FFF2-40B4-BE49-F238E27FC236}">
                <a16:creationId xmlns:a16="http://schemas.microsoft.com/office/drawing/2014/main" id="{D0C46E6A-8AF0-43FF-ACF5-56763F5F369E}"/>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54" name="Line 6629">
            <a:extLst>
              <a:ext uri="{FF2B5EF4-FFF2-40B4-BE49-F238E27FC236}">
                <a16:creationId xmlns:a16="http://schemas.microsoft.com/office/drawing/2014/main" id="{3036DF35-2A1A-4926-8455-11DF39A6B2E2}"/>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55" name="Line 6630">
            <a:extLst>
              <a:ext uri="{FF2B5EF4-FFF2-40B4-BE49-F238E27FC236}">
                <a16:creationId xmlns:a16="http://schemas.microsoft.com/office/drawing/2014/main" id="{26AC0E06-4704-41D7-83AF-C0C4D069E6FE}"/>
              </a:ext>
            </a:extLst>
          </p:cNvPr>
          <p:cNvSpPr>
            <a:spLocks noChangeShapeType="1"/>
          </p:cNvSpPr>
          <p:nvPr/>
        </p:nvSpPr>
        <p:spPr bwMode="auto">
          <a:xfrm flipV="1">
            <a:off x="2201863"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56" name="Rectangle 6631">
            <a:extLst>
              <a:ext uri="{FF2B5EF4-FFF2-40B4-BE49-F238E27FC236}">
                <a16:creationId xmlns:a16="http://schemas.microsoft.com/office/drawing/2014/main" id="{FC875493-7621-4364-B231-A6CF2B067298}"/>
              </a:ext>
            </a:extLst>
          </p:cNvPr>
          <p:cNvSpPr>
            <a:spLocks noChangeArrowheads="1"/>
          </p:cNvSpPr>
          <p:nvPr/>
        </p:nvSpPr>
        <p:spPr bwMode="auto">
          <a:xfrm>
            <a:off x="1895475" y="1249363"/>
            <a:ext cx="615950" cy="414337"/>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6657" name="Group 6634">
            <a:extLst>
              <a:ext uri="{FF2B5EF4-FFF2-40B4-BE49-F238E27FC236}">
                <a16:creationId xmlns:a16="http://schemas.microsoft.com/office/drawing/2014/main" id="{B3B6A9A6-2F8E-41E7-BD8B-9465DD35B5B9}"/>
              </a:ext>
            </a:extLst>
          </p:cNvPr>
          <p:cNvGrpSpPr>
            <a:grpSpLocks/>
          </p:cNvGrpSpPr>
          <p:nvPr/>
        </p:nvGrpSpPr>
        <p:grpSpPr bwMode="auto">
          <a:xfrm>
            <a:off x="2549525" y="1249363"/>
            <a:ext cx="614363" cy="414337"/>
            <a:chOff x="1606" y="955"/>
            <a:chExt cx="387" cy="261"/>
          </a:xfrm>
        </p:grpSpPr>
        <p:sp>
          <p:nvSpPr>
            <p:cNvPr id="6806" name="Rectangle 6632">
              <a:extLst>
                <a:ext uri="{FF2B5EF4-FFF2-40B4-BE49-F238E27FC236}">
                  <a16:creationId xmlns:a16="http://schemas.microsoft.com/office/drawing/2014/main" id="{E40F5139-2B11-48D7-A422-8ACF8F4CEE02}"/>
                </a:ext>
              </a:extLst>
            </p:cNvPr>
            <p:cNvSpPr>
              <a:spLocks noChangeArrowheads="1"/>
            </p:cNvSpPr>
            <p:nvPr/>
          </p:nvSpPr>
          <p:spPr bwMode="auto">
            <a:xfrm>
              <a:off x="1606" y="955"/>
              <a:ext cx="387"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6807" name="Rectangle 6633">
              <a:extLst>
                <a:ext uri="{FF2B5EF4-FFF2-40B4-BE49-F238E27FC236}">
                  <a16:creationId xmlns:a16="http://schemas.microsoft.com/office/drawing/2014/main" id="{1872C7B6-6387-49F1-B942-14AFA80A8682}"/>
                </a:ext>
              </a:extLst>
            </p:cNvPr>
            <p:cNvSpPr>
              <a:spLocks noChangeArrowheads="1"/>
            </p:cNvSpPr>
            <p:nvPr/>
          </p:nvSpPr>
          <p:spPr bwMode="auto">
            <a:xfrm>
              <a:off x="1606" y="955"/>
              <a:ext cx="387"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6658" name="Group 6637">
            <a:extLst>
              <a:ext uri="{FF2B5EF4-FFF2-40B4-BE49-F238E27FC236}">
                <a16:creationId xmlns:a16="http://schemas.microsoft.com/office/drawing/2014/main" id="{F97CA33D-19CE-48EA-A6DC-FB2324C9994F}"/>
              </a:ext>
            </a:extLst>
          </p:cNvPr>
          <p:cNvGrpSpPr>
            <a:grpSpLocks/>
          </p:cNvGrpSpPr>
          <p:nvPr/>
        </p:nvGrpSpPr>
        <p:grpSpPr bwMode="auto">
          <a:xfrm>
            <a:off x="2708275" y="1301750"/>
            <a:ext cx="296863" cy="301625"/>
            <a:chOff x="1706" y="988"/>
            <a:chExt cx="187" cy="190"/>
          </a:xfrm>
        </p:grpSpPr>
        <p:sp>
          <p:nvSpPr>
            <p:cNvPr id="6804" name="Freeform 6635">
              <a:extLst>
                <a:ext uri="{FF2B5EF4-FFF2-40B4-BE49-F238E27FC236}">
                  <a16:creationId xmlns:a16="http://schemas.microsoft.com/office/drawing/2014/main" id="{03B62379-92FB-4645-BF4E-E4444A975EA5}"/>
                </a:ext>
              </a:extLst>
            </p:cNvPr>
            <p:cNvSpPr>
              <a:spLocks/>
            </p:cNvSpPr>
            <p:nvPr/>
          </p:nvSpPr>
          <p:spPr bwMode="auto">
            <a:xfrm>
              <a:off x="1706" y="988"/>
              <a:ext cx="187" cy="190"/>
            </a:xfrm>
            <a:custGeom>
              <a:avLst/>
              <a:gdLst>
                <a:gd name="T0" fmla="*/ 85 w 1216"/>
                <a:gd name="T1" fmla="*/ 2 h 1234"/>
                <a:gd name="T2" fmla="*/ 0 w 1216"/>
                <a:gd name="T3" fmla="*/ 95 h 1234"/>
                <a:gd name="T4" fmla="*/ 92 w 1216"/>
                <a:gd name="T5" fmla="*/ 190 h 1234"/>
                <a:gd name="T6" fmla="*/ 187 w 1216"/>
                <a:gd name="T7" fmla="*/ 95 h 1234"/>
                <a:gd name="T8" fmla="*/ 92 w 1216"/>
                <a:gd name="T9" fmla="*/ 2 h 1234"/>
                <a:gd name="T10" fmla="*/ 92 w 1216"/>
                <a:gd name="T11" fmla="*/ 2 h 1234"/>
                <a:gd name="T12" fmla="*/ 92 w 1216"/>
                <a:gd name="T13" fmla="*/ 95 h 1234"/>
                <a:gd name="T14" fmla="*/ 85 w 1216"/>
                <a:gd name="T15" fmla="*/ 2 h 123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16" h="1234">
                  <a:moveTo>
                    <a:pt x="554" y="16"/>
                  </a:moveTo>
                  <a:cubicBezTo>
                    <a:pt x="231" y="31"/>
                    <a:pt x="0" y="309"/>
                    <a:pt x="0" y="617"/>
                  </a:cubicBezTo>
                  <a:cubicBezTo>
                    <a:pt x="0" y="956"/>
                    <a:pt x="262" y="1234"/>
                    <a:pt x="600" y="1234"/>
                  </a:cubicBezTo>
                  <a:cubicBezTo>
                    <a:pt x="939" y="1234"/>
                    <a:pt x="1216" y="956"/>
                    <a:pt x="1216" y="617"/>
                  </a:cubicBezTo>
                  <a:cubicBezTo>
                    <a:pt x="1216" y="278"/>
                    <a:pt x="939" y="16"/>
                    <a:pt x="600" y="16"/>
                  </a:cubicBezTo>
                  <a:cubicBezTo>
                    <a:pt x="600" y="0"/>
                    <a:pt x="600" y="16"/>
                    <a:pt x="600" y="16"/>
                  </a:cubicBezTo>
                  <a:lnTo>
                    <a:pt x="600" y="617"/>
                  </a:lnTo>
                  <a:lnTo>
                    <a:pt x="554" y="16"/>
                  </a:lnTo>
                  <a:close/>
                </a:path>
              </a:pathLst>
            </a:custGeom>
            <a:solidFill>
              <a:srgbClr val="808080"/>
            </a:solidFill>
            <a:ln w="0">
              <a:solidFill>
                <a:srgbClr val="000000"/>
              </a:solidFill>
              <a:prstDash val="solid"/>
              <a:round/>
              <a:headEnd/>
              <a:tailEnd/>
            </a:ln>
          </p:spPr>
          <p:txBody>
            <a:bodyPr/>
            <a:lstStyle/>
            <a:p>
              <a:endParaRPr lang="en-GB"/>
            </a:p>
          </p:txBody>
        </p:sp>
        <p:sp>
          <p:nvSpPr>
            <p:cNvPr id="6805" name="Freeform 6636">
              <a:extLst>
                <a:ext uri="{FF2B5EF4-FFF2-40B4-BE49-F238E27FC236}">
                  <a16:creationId xmlns:a16="http://schemas.microsoft.com/office/drawing/2014/main" id="{96CA8044-FC8F-4809-A60C-1A8BC56E5CF6}"/>
                </a:ext>
              </a:extLst>
            </p:cNvPr>
            <p:cNvSpPr>
              <a:spLocks/>
            </p:cNvSpPr>
            <p:nvPr/>
          </p:nvSpPr>
          <p:spPr bwMode="auto">
            <a:xfrm>
              <a:off x="1706" y="988"/>
              <a:ext cx="187" cy="190"/>
            </a:xfrm>
            <a:custGeom>
              <a:avLst/>
              <a:gdLst>
                <a:gd name="T0" fmla="*/ 85 w 1216"/>
                <a:gd name="T1" fmla="*/ 2 h 1234"/>
                <a:gd name="T2" fmla="*/ 0 w 1216"/>
                <a:gd name="T3" fmla="*/ 95 h 1234"/>
                <a:gd name="T4" fmla="*/ 92 w 1216"/>
                <a:gd name="T5" fmla="*/ 190 h 1234"/>
                <a:gd name="T6" fmla="*/ 187 w 1216"/>
                <a:gd name="T7" fmla="*/ 95 h 1234"/>
                <a:gd name="T8" fmla="*/ 92 w 1216"/>
                <a:gd name="T9" fmla="*/ 2 h 1234"/>
                <a:gd name="T10" fmla="*/ 92 w 1216"/>
                <a:gd name="T11" fmla="*/ 2 h 1234"/>
                <a:gd name="T12" fmla="*/ 92 w 1216"/>
                <a:gd name="T13" fmla="*/ 95 h 1234"/>
                <a:gd name="T14" fmla="*/ 85 w 1216"/>
                <a:gd name="T15" fmla="*/ 2 h 123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16" h="1234">
                  <a:moveTo>
                    <a:pt x="554" y="16"/>
                  </a:moveTo>
                  <a:cubicBezTo>
                    <a:pt x="231" y="31"/>
                    <a:pt x="0" y="309"/>
                    <a:pt x="0" y="617"/>
                  </a:cubicBezTo>
                  <a:cubicBezTo>
                    <a:pt x="0" y="956"/>
                    <a:pt x="262" y="1234"/>
                    <a:pt x="600" y="1234"/>
                  </a:cubicBezTo>
                  <a:cubicBezTo>
                    <a:pt x="939" y="1234"/>
                    <a:pt x="1216" y="956"/>
                    <a:pt x="1216" y="617"/>
                  </a:cubicBezTo>
                  <a:cubicBezTo>
                    <a:pt x="1216" y="278"/>
                    <a:pt x="939" y="16"/>
                    <a:pt x="600" y="16"/>
                  </a:cubicBezTo>
                  <a:cubicBezTo>
                    <a:pt x="600" y="0"/>
                    <a:pt x="600" y="16"/>
                    <a:pt x="600" y="16"/>
                  </a:cubicBezTo>
                  <a:lnTo>
                    <a:pt x="600" y="617"/>
                  </a:lnTo>
                  <a:lnTo>
                    <a:pt x="554" y="16"/>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659" name="Group 6640">
            <a:extLst>
              <a:ext uri="{FF2B5EF4-FFF2-40B4-BE49-F238E27FC236}">
                <a16:creationId xmlns:a16="http://schemas.microsoft.com/office/drawing/2014/main" id="{064752B4-DEE7-4A36-91DA-451117AB426C}"/>
              </a:ext>
            </a:extLst>
          </p:cNvPr>
          <p:cNvGrpSpPr>
            <a:grpSpLocks/>
          </p:cNvGrpSpPr>
          <p:nvPr/>
        </p:nvGrpSpPr>
        <p:grpSpPr bwMode="auto">
          <a:xfrm>
            <a:off x="2844800" y="1306513"/>
            <a:ext cx="9525" cy="146050"/>
            <a:chOff x="1792" y="991"/>
            <a:chExt cx="6" cy="92"/>
          </a:xfrm>
        </p:grpSpPr>
        <p:sp>
          <p:nvSpPr>
            <p:cNvPr id="6802" name="Freeform 6638">
              <a:extLst>
                <a:ext uri="{FF2B5EF4-FFF2-40B4-BE49-F238E27FC236}">
                  <a16:creationId xmlns:a16="http://schemas.microsoft.com/office/drawing/2014/main" id="{E76B9F4F-2FDB-4E1F-8D19-F3A11C60155B}"/>
                </a:ext>
              </a:extLst>
            </p:cNvPr>
            <p:cNvSpPr>
              <a:spLocks/>
            </p:cNvSpPr>
            <p:nvPr/>
          </p:nvSpPr>
          <p:spPr bwMode="auto">
            <a:xfrm>
              <a:off x="1792" y="991"/>
              <a:ext cx="6" cy="92"/>
            </a:xfrm>
            <a:custGeom>
              <a:avLst/>
              <a:gdLst>
                <a:gd name="T0" fmla="*/ 2 w 45"/>
                <a:gd name="T1" fmla="*/ 0 h 600"/>
                <a:gd name="T2" fmla="*/ 0 w 45"/>
                <a:gd name="T3" fmla="*/ 0 h 600"/>
                <a:gd name="T4" fmla="*/ 6 w 45"/>
                <a:gd name="T5" fmla="*/ 92 h 600"/>
                <a:gd name="T6" fmla="*/ 2 w 45"/>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5" h="600">
                  <a:moveTo>
                    <a:pt x="15" y="0"/>
                  </a:moveTo>
                  <a:cubicBezTo>
                    <a:pt x="0" y="0"/>
                    <a:pt x="0" y="0"/>
                    <a:pt x="0" y="0"/>
                  </a:cubicBezTo>
                  <a:lnTo>
                    <a:pt x="45" y="600"/>
                  </a:lnTo>
                  <a:lnTo>
                    <a:pt x="15" y="0"/>
                  </a:lnTo>
                  <a:close/>
                </a:path>
              </a:pathLst>
            </a:custGeom>
            <a:solidFill>
              <a:srgbClr val="C0C0C0"/>
            </a:solidFill>
            <a:ln w="0">
              <a:solidFill>
                <a:srgbClr val="000000"/>
              </a:solidFill>
              <a:prstDash val="solid"/>
              <a:round/>
              <a:headEnd/>
              <a:tailEnd/>
            </a:ln>
          </p:spPr>
          <p:txBody>
            <a:bodyPr/>
            <a:lstStyle/>
            <a:p>
              <a:endParaRPr lang="en-GB"/>
            </a:p>
          </p:txBody>
        </p:sp>
        <p:sp>
          <p:nvSpPr>
            <p:cNvPr id="6803" name="Freeform 6639">
              <a:extLst>
                <a:ext uri="{FF2B5EF4-FFF2-40B4-BE49-F238E27FC236}">
                  <a16:creationId xmlns:a16="http://schemas.microsoft.com/office/drawing/2014/main" id="{A7917E54-7325-4D59-A78A-FFF66D308D59}"/>
                </a:ext>
              </a:extLst>
            </p:cNvPr>
            <p:cNvSpPr>
              <a:spLocks/>
            </p:cNvSpPr>
            <p:nvPr/>
          </p:nvSpPr>
          <p:spPr bwMode="auto">
            <a:xfrm>
              <a:off x="1792" y="991"/>
              <a:ext cx="6" cy="92"/>
            </a:xfrm>
            <a:custGeom>
              <a:avLst/>
              <a:gdLst>
                <a:gd name="T0" fmla="*/ 2 w 45"/>
                <a:gd name="T1" fmla="*/ 0 h 600"/>
                <a:gd name="T2" fmla="*/ 0 w 45"/>
                <a:gd name="T3" fmla="*/ 0 h 600"/>
                <a:gd name="T4" fmla="*/ 6 w 45"/>
                <a:gd name="T5" fmla="*/ 92 h 600"/>
                <a:gd name="T6" fmla="*/ 2 w 45"/>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5" h="600">
                  <a:moveTo>
                    <a:pt x="15" y="0"/>
                  </a:moveTo>
                  <a:cubicBezTo>
                    <a:pt x="0" y="0"/>
                    <a:pt x="0" y="0"/>
                    <a:pt x="0" y="0"/>
                  </a:cubicBezTo>
                  <a:lnTo>
                    <a:pt x="45" y="600"/>
                  </a:lnTo>
                  <a:lnTo>
                    <a:pt x="15"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6660" name="Line 6641">
            <a:extLst>
              <a:ext uri="{FF2B5EF4-FFF2-40B4-BE49-F238E27FC236}">
                <a16:creationId xmlns:a16="http://schemas.microsoft.com/office/drawing/2014/main" id="{536E133D-E408-4D1C-920F-183377B77D2E}"/>
              </a:ext>
            </a:extLst>
          </p:cNvPr>
          <p:cNvSpPr>
            <a:spLocks noChangeShapeType="1"/>
          </p:cNvSpPr>
          <p:nvPr/>
        </p:nvSpPr>
        <p:spPr bwMode="auto">
          <a:xfrm flipH="1" flipV="1">
            <a:off x="2847975" y="1306513"/>
            <a:ext cx="635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6661" name="Group 6644">
            <a:extLst>
              <a:ext uri="{FF2B5EF4-FFF2-40B4-BE49-F238E27FC236}">
                <a16:creationId xmlns:a16="http://schemas.microsoft.com/office/drawing/2014/main" id="{73075FCB-9ED0-490D-B43A-9C57E9069754}"/>
              </a:ext>
            </a:extLst>
          </p:cNvPr>
          <p:cNvGrpSpPr>
            <a:grpSpLocks/>
          </p:cNvGrpSpPr>
          <p:nvPr/>
        </p:nvGrpSpPr>
        <p:grpSpPr bwMode="auto">
          <a:xfrm>
            <a:off x="2847975" y="1306513"/>
            <a:ext cx="6350" cy="146050"/>
            <a:chOff x="1794" y="991"/>
            <a:chExt cx="4" cy="92"/>
          </a:xfrm>
        </p:grpSpPr>
        <p:sp>
          <p:nvSpPr>
            <p:cNvPr id="6800" name="Freeform 6642">
              <a:extLst>
                <a:ext uri="{FF2B5EF4-FFF2-40B4-BE49-F238E27FC236}">
                  <a16:creationId xmlns:a16="http://schemas.microsoft.com/office/drawing/2014/main" id="{F3623A17-AA21-4342-B191-FE6B1383E9AD}"/>
                </a:ext>
              </a:extLst>
            </p:cNvPr>
            <p:cNvSpPr>
              <a:spLocks/>
            </p:cNvSpPr>
            <p:nvPr/>
          </p:nvSpPr>
          <p:spPr bwMode="auto">
            <a:xfrm>
              <a:off x="1794" y="991"/>
              <a:ext cx="4" cy="92"/>
            </a:xfrm>
            <a:custGeom>
              <a:avLst/>
              <a:gdLst>
                <a:gd name="T0" fmla="*/ 4 w 28"/>
                <a:gd name="T1" fmla="*/ 0 h 600"/>
                <a:gd name="T2" fmla="*/ 0 w 28"/>
                <a:gd name="T3" fmla="*/ 0 h 600"/>
                <a:gd name="T4" fmla="*/ 4 w 28"/>
                <a:gd name="T5" fmla="*/ 92 h 600"/>
                <a:gd name="T6" fmla="*/ 4 w 28"/>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 h="600">
                  <a:moveTo>
                    <a:pt x="28" y="0"/>
                  </a:moveTo>
                  <a:cubicBezTo>
                    <a:pt x="14" y="0"/>
                    <a:pt x="0" y="0"/>
                    <a:pt x="0" y="0"/>
                  </a:cubicBezTo>
                  <a:lnTo>
                    <a:pt x="28" y="600"/>
                  </a:lnTo>
                  <a:lnTo>
                    <a:pt x="28" y="0"/>
                  </a:lnTo>
                  <a:close/>
                </a:path>
              </a:pathLst>
            </a:custGeom>
            <a:solidFill>
              <a:srgbClr val="FFFFFF"/>
            </a:solidFill>
            <a:ln w="0">
              <a:solidFill>
                <a:srgbClr val="000000"/>
              </a:solidFill>
              <a:prstDash val="solid"/>
              <a:round/>
              <a:headEnd/>
              <a:tailEnd/>
            </a:ln>
          </p:spPr>
          <p:txBody>
            <a:bodyPr/>
            <a:lstStyle/>
            <a:p>
              <a:endParaRPr lang="en-GB"/>
            </a:p>
          </p:txBody>
        </p:sp>
        <p:sp>
          <p:nvSpPr>
            <p:cNvPr id="6801" name="Freeform 6643">
              <a:extLst>
                <a:ext uri="{FF2B5EF4-FFF2-40B4-BE49-F238E27FC236}">
                  <a16:creationId xmlns:a16="http://schemas.microsoft.com/office/drawing/2014/main" id="{09C00F11-0F2A-4F63-BFF9-68D539613AF7}"/>
                </a:ext>
              </a:extLst>
            </p:cNvPr>
            <p:cNvSpPr>
              <a:spLocks/>
            </p:cNvSpPr>
            <p:nvPr/>
          </p:nvSpPr>
          <p:spPr bwMode="auto">
            <a:xfrm>
              <a:off x="1794" y="991"/>
              <a:ext cx="4" cy="92"/>
            </a:xfrm>
            <a:custGeom>
              <a:avLst/>
              <a:gdLst>
                <a:gd name="T0" fmla="*/ 4 w 28"/>
                <a:gd name="T1" fmla="*/ 0 h 600"/>
                <a:gd name="T2" fmla="*/ 0 w 28"/>
                <a:gd name="T3" fmla="*/ 0 h 600"/>
                <a:gd name="T4" fmla="*/ 4 w 28"/>
                <a:gd name="T5" fmla="*/ 92 h 600"/>
                <a:gd name="T6" fmla="*/ 4 w 28"/>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 h="600">
                  <a:moveTo>
                    <a:pt x="28" y="0"/>
                  </a:moveTo>
                  <a:cubicBezTo>
                    <a:pt x="14" y="0"/>
                    <a:pt x="0" y="0"/>
                    <a:pt x="0" y="0"/>
                  </a:cubicBezTo>
                  <a:lnTo>
                    <a:pt x="28" y="600"/>
                  </a:lnTo>
                  <a:lnTo>
                    <a:pt x="28"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6662" name="Line 6645">
            <a:extLst>
              <a:ext uri="{FF2B5EF4-FFF2-40B4-BE49-F238E27FC236}">
                <a16:creationId xmlns:a16="http://schemas.microsoft.com/office/drawing/2014/main" id="{4F308C51-F2CD-4641-92B0-A4F466AEE8C2}"/>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63" name="Line 6646">
            <a:extLst>
              <a:ext uri="{FF2B5EF4-FFF2-40B4-BE49-F238E27FC236}">
                <a16:creationId xmlns:a16="http://schemas.microsoft.com/office/drawing/2014/main" id="{7EF8FA6A-8FD2-464B-8945-DEFCD53C7AB7}"/>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64" name="Line 6647">
            <a:extLst>
              <a:ext uri="{FF2B5EF4-FFF2-40B4-BE49-F238E27FC236}">
                <a16:creationId xmlns:a16="http://schemas.microsoft.com/office/drawing/2014/main" id="{89546A7A-9472-4ACE-BFF1-282F17AD2978}"/>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65" name="Line 6648">
            <a:extLst>
              <a:ext uri="{FF2B5EF4-FFF2-40B4-BE49-F238E27FC236}">
                <a16:creationId xmlns:a16="http://schemas.microsoft.com/office/drawing/2014/main" id="{A03ADD19-75C0-4DEF-B3D8-6BC08011C470}"/>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66" name="Line 6649">
            <a:extLst>
              <a:ext uri="{FF2B5EF4-FFF2-40B4-BE49-F238E27FC236}">
                <a16:creationId xmlns:a16="http://schemas.microsoft.com/office/drawing/2014/main" id="{14A8EA34-A067-49D7-97EC-24AFFE42D6A8}"/>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67" name="Line 6650">
            <a:extLst>
              <a:ext uri="{FF2B5EF4-FFF2-40B4-BE49-F238E27FC236}">
                <a16:creationId xmlns:a16="http://schemas.microsoft.com/office/drawing/2014/main" id="{629A8EF0-5024-43F1-946A-E6501E05F1CC}"/>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68" name="Line 6651">
            <a:extLst>
              <a:ext uri="{FF2B5EF4-FFF2-40B4-BE49-F238E27FC236}">
                <a16:creationId xmlns:a16="http://schemas.microsoft.com/office/drawing/2014/main" id="{38CE6E09-ADF5-4972-B7D2-B4D9E025465B}"/>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69" name="Line 6652">
            <a:extLst>
              <a:ext uri="{FF2B5EF4-FFF2-40B4-BE49-F238E27FC236}">
                <a16:creationId xmlns:a16="http://schemas.microsoft.com/office/drawing/2014/main" id="{ADFB717D-E72A-4270-92D7-D1C7944738BD}"/>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70" name="Line 6653">
            <a:extLst>
              <a:ext uri="{FF2B5EF4-FFF2-40B4-BE49-F238E27FC236}">
                <a16:creationId xmlns:a16="http://schemas.microsoft.com/office/drawing/2014/main" id="{1FACC3FC-D68D-43E4-8B99-10B274B50049}"/>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71" name="Line 6654">
            <a:extLst>
              <a:ext uri="{FF2B5EF4-FFF2-40B4-BE49-F238E27FC236}">
                <a16:creationId xmlns:a16="http://schemas.microsoft.com/office/drawing/2014/main" id="{3F138E8A-77E7-4909-946F-45544AD3F486}"/>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72" name="Line 6655">
            <a:extLst>
              <a:ext uri="{FF2B5EF4-FFF2-40B4-BE49-F238E27FC236}">
                <a16:creationId xmlns:a16="http://schemas.microsoft.com/office/drawing/2014/main" id="{6419B678-276C-40F2-BC20-6A885AD0D169}"/>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73" name="Line 6656">
            <a:extLst>
              <a:ext uri="{FF2B5EF4-FFF2-40B4-BE49-F238E27FC236}">
                <a16:creationId xmlns:a16="http://schemas.microsoft.com/office/drawing/2014/main" id="{0FBCC923-DD29-4C77-A6FB-C81C7424C7C5}"/>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74" name="Line 6657">
            <a:extLst>
              <a:ext uri="{FF2B5EF4-FFF2-40B4-BE49-F238E27FC236}">
                <a16:creationId xmlns:a16="http://schemas.microsoft.com/office/drawing/2014/main" id="{8F71D949-6DF8-496D-BE52-BD9D94BB515A}"/>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75" name="Line 6658">
            <a:extLst>
              <a:ext uri="{FF2B5EF4-FFF2-40B4-BE49-F238E27FC236}">
                <a16:creationId xmlns:a16="http://schemas.microsoft.com/office/drawing/2014/main" id="{BCD41924-4930-4123-9721-7BC4F4229F5C}"/>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76" name="Line 6659">
            <a:extLst>
              <a:ext uri="{FF2B5EF4-FFF2-40B4-BE49-F238E27FC236}">
                <a16:creationId xmlns:a16="http://schemas.microsoft.com/office/drawing/2014/main" id="{8DF0E4BF-83EB-473E-B93F-2E23E279AD05}"/>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77" name="Line 6660">
            <a:extLst>
              <a:ext uri="{FF2B5EF4-FFF2-40B4-BE49-F238E27FC236}">
                <a16:creationId xmlns:a16="http://schemas.microsoft.com/office/drawing/2014/main" id="{FA4E2A3E-FBB6-4455-8BAC-E18B00658242}"/>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78" name="Line 6661">
            <a:extLst>
              <a:ext uri="{FF2B5EF4-FFF2-40B4-BE49-F238E27FC236}">
                <a16:creationId xmlns:a16="http://schemas.microsoft.com/office/drawing/2014/main" id="{9038388F-A1E6-45D3-B0C7-14CC4E3226D7}"/>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79" name="Line 6662">
            <a:extLst>
              <a:ext uri="{FF2B5EF4-FFF2-40B4-BE49-F238E27FC236}">
                <a16:creationId xmlns:a16="http://schemas.microsoft.com/office/drawing/2014/main" id="{9692C339-4E13-4793-841B-729AFD91898D}"/>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80" name="Line 6663">
            <a:extLst>
              <a:ext uri="{FF2B5EF4-FFF2-40B4-BE49-F238E27FC236}">
                <a16:creationId xmlns:a16="http://schemas.microsoft.com/office/drawing/2014/main" id="{EDA64283-387E-4FAD-8A58-AD6B3AD02735}"/>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81" name="Line 6664">
            <a:extLst>
              <a:ext uri="{FF2B5EF4-FFF2-40B4-BE49-F238E27FC236}">
                <a16:creationId xmlns:a16="http://schemas.microsoft.com/office/drawing/2014/main" id="{464B90F7-FB15-4DB9-A8EC-CAF49DD76D65}"/>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82" name="Line 6665">
            <a:extLst>
              <a:ext uri="{FF2B5EF4-FFF2-40B4-BE49-F238E27FC236}">
                <a16:creationId xmlns:a16="http://schemas.microsoft.com/office/drawing/2014/main" id="{1B43D70D-F32E-4C33-AE0E-6B8181672ECD}"/>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83" name="Line 6666">
            <a:extLst>
              <a:ext uri="{FF2B5EF4-FFF2-40B4-BE49-F238E27FC236}">
                <a16:creationId xmlns:a16="http://schemas.microsoft.com/office/drawing/2014/main" id="{31FEE528-19C4-4FC3-AC77-5EBACE7FF15F}"/>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84" name="Line 6667">
            <a:extLst>
              <a:ext uri="{FF2B5EF4-FFF2-40B4-BE49-F238E27FC236}">
                <a16:creationId xmlns:a16="http://schemas.microsoft.com/office/drawing/2014/main" id="{26E7A41C-A273-4DC2-ADF6-7E6919B5D4BF}"/>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85" name="Line 6668">
            <a:extLst>
              <a:ext uri="{FF2B5EF4-FFF2-40B4-BE49-F238E27FC236}">
                <a16:creationId xmlns:a16="http://schemas.microsoft.com/office/drawing/2014/main" id="{FB8F4D7B-DCAA-492F-B52A-8020C9734A20}"/>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86" name="Line 6669">
            <a:extLst>
              <a:ext uri="{FF2B5EF4-FFF2-40B4-BE49-F238E27FC236}">
                <a16:creationId xmlns:a16="http://schemas.microsoft.com/office/drawing/2014/main" id="{3C9441F2-7FF9-4F8A-A895-53617298B5C1}"/>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87" name="Line 6670">
            <a:extLst>
              <a:ext uri="{FF2B5EF4-FFF2-40B4-BE49-F238E27FC236}">
                <a16:creationId xmlns:a16="http://schemas.microsoft.com/office/drawing/2014/main" id="{2E6DB1B7-AE8B-4A77-87D6-965E211C13A2}"/>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88" name="Line 6671">
            <a:extLst>
              <a:ext uri="{FF2B5EF4-FFF2-40B4-BE49-F238E27FC236}">
                <a16:creationId xmlns:a16="http://schemas.microsoft.com/office/drawing/2014/main" id="{39D53C4A-B121-41B6-8879-BFA8F018D620}"/>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89" name="Line 6672">
            <a:extLst>
              <a:ext uri="{FF2B5EF4-FFF2-40B4-BE49-F238E27FC236}">
                <a16:creationId xmlns:a16="http://schemas.microsoft.com/office/drawing/2014/main" id="{437214B0-3BE8-4192-986F-49EF382034B1}"/>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90" name="Line 6673">
            <a:extLst>
              <a:ext uri="{FF2B5EF4-FFF2-40B4-BE49-F238E27FC236}">
                <a16:creationId xmlns:a16="http://schemas.microsoft.com/office/drawing/2014/main" id="{965AC89B-4D41-4D45-A6A9-21087329FE10}"/>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91" name="Line 6674">
            <a:extLst>
              <a:ext uri="{FF2B5EF4-FFF2-40B4-BE49-F238E27FC236}">
                <a16:creationId xmlns:a16="http://schemas.microsoft.com/office/drawing/2014/main" id="{46161384-093E-4E3E-9759-CBD49319B949}"/>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92" name="Line 6675">
            <a:extLst>
              <a:ext uri="{FF2B5EF4-FFF2-40B4-BE49-F238E27FC236}">
                <a16:creationId xmlns:a16="http://schemas.microsoft.com/office/drawing/2014/main" id="{641AD0E0-FE1A-4915-B64B-470BF37378D6}"/>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93" name="Line 6676">
            <a:extLst>
              <a:ext uri="{FF2B5EF4-FFF2-40B4-BE49-F238E27FC236}">
                <a16:creationId xmlns:a16="http://schemas.microsoft.com/office/drawing/2014/main" id="{44E54853-CE0B-4138-85F5-CFC32F31B4A5}"/>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94" name="Line 6677">
            <a:extLst>
              <a:ext uri="{FF2B5EF4-FFF2-40B4-BE49-F238E27FC236}">
                <a16:creationId xmlns:a16="http://schemas.microsoft.com/office/drawing/2014/main" id="{304A5C60-68F4-4AB9-9C93-84267A4C8A28}"/>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95" name="Line 6678">
            <a:extLst>
              <a:ext uri="{FF2B5EF4-FFF2-40B4-BE49-F238E27FC236}">
                <a16:creationId xmlns:a16="http://schemas.microsoft.com/office/drawing/2014/main" id="{15CFE061-68EF-4494-B69E-38FDC1649AE3}"/>
              </a:ext>
            </a:extLst>
          </p:cNvPr>
          <p:cNvSpPr>
            <a:spLocks noChangeShapeType="1"/>
          </p:cNvSpPr>
          <p:nvPr/>
        </p:nvSpPr>
        <p:spPr bwMode="auto">
          <a:xfrm flipV="1">
            <a:off x="2854325" y="1306513"/>
            <a:ext cx="0" cy="146050"/>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96" name="Rectangle 6679">
            <a:extLst>
              <a:ext uri="{FF2B5EF4-FFF2-40B4-BE49-F238E27FC236}">
                <a16:creationId xmlns:a16="http://schemas.microsoft.com/office/drawing/2014/main" id="{0509876F-FE13-4E3E-8467-4DDE59EBD00B}"/>
              </a:ext>
            </a:extLst>
          </p:cNvPr>
          <p:cNvSpPr>
            <a:spLocks noChangeArrowheads="1"/>
          </p:cNvSpPr>
          <p:nvPr/>
        </p:nvSpPr>
        <p:spPr bwMode="auto">
          <a:xfrm>
            <a:off x="2549525" y="1249363"/>
            <a:ext cx="614363" cy="414337"/>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6697" name="Group 6683">
            <a:extLst>
              <a:ext uri="{FF2B5EF4-FFF2-40B4-BE49-F238E27FC236}">
                <a16:creationId xmlns:a16="http://schemas.microsoft.com/office/drawing/2014/main" id="{864A06F5-6AF6-4913-8CA0-9C3F6074DADD}"/>
              </a:ext>
            </a:extLst>
          </p:cNvPr>
          <p:cNvGrpSpPr>
            <a:grpSpLocks/>
          </p:cNvGrpSpPr>
          <p:nvPr/>
        </p:nvGrpSpPr>
        <p:grpSpPr bwMode="auto">
          <a:xfrm>
            <a:off x="4570413" y="1042988"/>
            <a:ext cx="1914525" cy="611187"/>
            <a:chOff x="2879" y="825"/>
            <a:chExt cx="1206" cy="385"/>
          </a:xfrm>
        </p:grpSpPr>
        <p:grpSp>
          <p:nvGrpSpPr>
            <p:cNvPr id="6702" name="Group 1588">
              <a:extLst>
                <a:ext uri="{FF2B5EF4-FFF2-40B4-BE49-F238E27FC236}">
                  <a16:creationId xmlns:a16="http://schemas.microsoft.com/office/drawing/2014/main" id="{C9D8E3C9-D690-47B2-A86E-1711705BF8B1}"/>
                </a:ext>
              </a:extLst>
            </p:cNvPr>
            <p:cNvGrpSpPr>
              <a:grpSpLocks/>
            </p:cNvGrpSpPr>
            <p:nvPr/>
          </p:nvGrpSpPr>
          <p:grpSpPr bwMode="auto">
            <a:xfrm>
              <a:off x="2879" y="949"/>
              <a:ext cx="386" cy="258"/>
              <a:chOff x="2879" y="949"/>
              <a:chExt cx="386" cy="258"/>
            </a:xfrm>
          </p:grpSpPr>
          <p:sp>
            <p:nvSpPr>
              <p:cNvPr id="6798" name="Rectangle 1586">
                <a:extLst>
                  <a:ext uri="{FF2B5EF4-FFF2-40B4-BE49-F238E27FC236}">
                    <a16:creationId xmlns:a16="http://schemas.microsoft.com/office/drawing/2014/main" id="{42D20C63-2E09-4EC7-938B-69B37D9D2158}"/>
                  </a:ext>
                </a:extLst>
              </p:cNvPr>
              <p:cNvSpPr>
                <a:spLocks noChangeArrowheads="1"/>
              </p:cNvSpPr>
              <p:nvPr/>
            </p:nvSpPr>
            <p:spPr bwMode="auto">
              <a:xfrm>
                <a:off x="2879" y="949"/>
                <a:ext cx="386" cy="25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6799" name="Rectangle 1587">
                <a:extLst>
                  <a:ext uri="{FF2B5EF4-FFF2-40B4-BE49-F238E27FC236}">
                    <a16:creationId xmlns:a16="http://schemas.microsoft.com/office/drawing/2014/main" id="{4F4C411E-D4E3-4CE9-A926-B00A7E921F31}"/>
                  </a:ext>
                </a:extLst>
              </p:cNvPr>
              <p:cNvSpPr>
                <a:spLocks noChangeArrowheads="1"/>
              </p:cNvSpPr>
              <p:nvPr/>
            </p:nvSpPr>
            <p:spPr bwMode="auto">
              <a:xfrm>
                <a:off x="2879" y="949"/>
                <a:ext cx="386" cy="258"/>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6703" name="Group 1591">
              <a:extLst>
                <a:ext uri="{FF2B5EF4-FFF2-40B4-BE49-F238E27FC236}">
                  <a16:creationId xmlns:a16="http://schemas.microsoft.com/office/drawing/2014/main" id="{B9AB292A-10FE-4ABC-B652-29F990390686}"/>
                </a:ext>
              </a:extLst>
            </p:cNvPr>
            <p:cNvGrpSpPr>
              <a:grpSpLocks/>
            </p:cNvGrpSpPr>
            <p:nvPr/>
          </p:nvGrpSpPr>
          <p:grpSpPr bwMode="auto">
            <a:xfrm>
              <a:off x="3072" y="984"/>
              <a:ext cx="10" cy="92"/>
              <a:chOff x="3072" y="984"/>
              <a:chExt cx="10" cy="92"/>
            </a:xfrm>
          </p:grpSpPr>
          <p:sp>
            <p:nvSpPr>
              <p:cNvPr id="6796" name="Freeform 1589">
                <a:extLst>
                  <a:ext uri="{FF2B5EF4-FFF2-40B4-BE49-F238E27FC236}">
                    <a16:creationId xmlns:a16="http://schemas.microsoft.com/office/drawing/2014/main" id="{0A36A401-1E04-427D-82EF-CC382044BE3F}"/>
                  </a:ext>
                </a:extLst>
              </p:cNvPr>
              <p:cNvSpPr>
                <a:spLocks/>
              </p:cNvSpPr>
              <p:nvPr/>
            </p:nvSpPr>
            <p:spPr bwMode="auto">
              <a:xfrm>
                <a:off x="3072" y="984"/>
                <a:ext cx="10" cy="92"/>
              </a:xfrm>
              <a:custGeom>
                <a:avLst/>
                <a:gdLst>
                  <a:gd name="T0" fmla="*/ 10 w 61"/>
                  <a:gd name="T1" fmla="*/ 0 h 600"/>
                  <a:gd name="T2" fmla="*/ 0 w 61"/>
                  <a:gd name="T3" fmla="*/ 0 h 600"/>
                  <a:gd name="T4" fmla="*/ 0 w 61"/>
                  <a:gd name="T5" fmla="*/ 92 h 600"/>
                  <a:gd name="T6" fmla="*/ 10 w 61"/>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1" h="600">
                    <a:moveTo>
                      <a:pt x="61" y="0"/>
                    </a:moveTo>
                    <a:cubicBezTo>
                      <a:pt x="46" y="0"/>
                      <a:pt x="15" y="0"/>
                      <a:pt x="0" y="0"/>
                    </a:cubicBezTo>
                    <a:lnTo>
                      <a:pt x="0" y="600"/>
                    </a:lnTo>
                    <a:lnTo>
                      <a:pt x="61" y="0"/>
                    </a:lnTo>
                    <a:close/>
                  </a:path>
                </a:pathLst>
              </a:custGeom>
              <a:solidFill>
                <a:srgbClr val="808080"/>
              </a:solidFill>
              <a:ln w="0">
                <a:solidFill>
                  <a:srgbClr val="000000"/>
                </a:solidFill>
                <a:prstDash val="solid"/>
                <a:round/>
                <a:headEnd/>
                <a:tailEnd/>
              </a:ln>
            </p:spPr>
            <p:txBody>
              <a:bodyPr/>
              <a:lstStyle/>
              <a:p>
                <a:endParaRPr lang="en-GB"/>
              </a:p>
            </p:txBody>
          </p:sp>
          <p:sp>
            <p:nvSpPr>
              <p:cNvPr id="6797" name="Freeform 1590">
                <a:extLst>
                  <a:ext uri="{FF2B5EF4-FFF2-40B4-BE49-F238E27FC236}">
                    <a16:creationId xmlns:a16="http://schemas.microsoft.com/office/drawing/2014/main" id="{9D09B4BE-14D9-47AC-8AD1-68A8882406C3}"/>
                  </a:ext>
                </a:extLst>
              </p:cNvPr>
              <p:cNvSpPr>
                <a:spLocks/>
              </p:cNvSpPr>
              <p:nvPr/>
            </p:nvSpPr>
            <p:spPr bwMode="auto">
              <a:xfrm>
                <a:off x="3072" y="984"/>
                <a:ext cx="10" cy="92"/>
              </a:xfrm>
              <a:custGeom>
                <a:avLst/>
                <a:gdLst>
                  <a:gd name="T0" fmla="*/ 10 w 61"/>
                  <a:gd name="T1" fmla="*/ 0 h 600"/>
                  <a:gd name="T2" fmla="*/ 0 w 61"/>
                  <a:gd name="T3" fmla="*/ 0 h 600"/>
                  <a:gd name="T4" fmla="*/ 0 w 61"/>
                  <a:gd name="T5" fmla="*/ 92 h 600"/>
                  <a:gd name="T6" fmla="*/ 10 w 61"/>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1" h="600">
                    <a:moveTo>
                      <a:pt x="61" y="0"/>
                    </a:moveTo>
                    <a:cubicBezTo>
                      <a:pt x="46" y="0"/>
                      <a:pt x="15" y="0"/>
                      <a:pt x="0" y="0"/>
                    </a:cubicBezTo>
                    <a:lnTo>
                      <a:pt x="0" y="600"/>
                    </a:lnTo>
                    <a:lnTo>
                      <a:pt x="61"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704" name="Group 1594">
              <a:extLst>
                <a:ext uri="{FF2B5EF4-FFF2-40B4-BE49-F238E27FC236}">
                  <a16:creationId xmlns:a16="http://schemas.microsoft.com/office/drawing/2014/main" id="{23788468-A463-4C95-846C-3AE94D11B2E6}"/>
                </a:ext>
              </a:extLst>
            </p:cNvPr>
            <p:cNvGrpSpPr>
              <a:grpSpLocks/>
            </p:cNvGrpSpPr>
            <p:nvPr/>
          </p:nvGrpSpPr>
          <p:grpSpPr bwMode="auto">
            <a:xfrm>
              <a:off x="3072" y="984"/>
              <a:ext cx="36" cy="92"/>
              <a:chOff x="3072" y="984"/>
              <a:chExt cx="36" cy="92"/>
            </a:xfrm>
          </p:grpSpPr>
          <p:sp>
            <p:nvSpPr>
              <p:cNvPr id="6794" name="Freeform 1592">
                <a:extLst>
                  <a:ext uri="{FF2B5EF4-FFF2-40B4-BE49-F238E27FC236}">
                    <a16:creationId xmlns:a16="http://schemas.microsoft.com/office/drawing/2014/main" id="{17113877-7A7E-48AB-BE0F-1932368B96D2}"/>
                  </a:ext>
                </a:extLst>
              </p:cNvPr>
              <p:cNvSpPr>
                <a:spLocks/>
              </p:cNvSpPr>
              <p:nvPr/>
            </p:nvSpPr>
            <p:spPr bwMode="auto">
              <a:xfrm>
                <a:off x="3072" y="984"/>
                <a:ext cx="36" cy="92"/>
              </a:xfrm>
              <a:custGeom>
                <a:avLst/>
                <a:gdLst>
                  <a:gd name="T0" fmla="*/ 36 w 228"/>
                  <a:gd name="T1" fmla="*/ 7 h 600"/>
                  <a:gd name="T2" fmla="*/ 10 w 228"/>
                  <a:gd name="T3" fmla="*/ 0 h 600"/>
                  <a:gd name="T4" fmla="*/ 0 w 228"/>
                  <a:gd name="T5" fmla="*/ 92 h 600"/>
                  <a:gd name="T6" fmla="*/ 36 w 228"/>
                  <a:gd name="T7" fmla="*/ 7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8" h="600">
                    <a:moveTo>
                      <a:pt x="228" y="47"/>
                    </a:moveTo>
                    <a:cubicBezTo>
                      <a:pt x="182" y="16"/>
                      <a:pt x="122" y="0"/>
                      <a:pt x="61" y="0"/>
                    </a:cubicBezTo>
                    <a:lnTo>
                      <a:pt x="0" y="600"/>
                    </a:lnTo>
                    <a:lnTo>
                      <a:pt x="228" y="47"/>
                    </a:lnTo>
                    <a:close/>
                  </a:path>
                </a:pathLst>
              </a:custGeom>
              <a:solidFill>
                <a:srgbClr val="C0C0C0"/>
              </a:solidFill>
              <a:ln w="0">
                <a:solidFill>
                  <a:srgbClr val="000000"/>
                </a:solidFill>
                <a:prstDash val="solid"/>
                <a:round/>
                <a:headEnd/>
                <a:tailEnd/>
              </a:ln>
            </p:spPr>
            <p:txBody>
              <a:bodyPr/>
              <a:lstStyle/>
              <a:p>
                <a:endParaRPr lang="en-GB"/>
              </a:p>
            </p:txBody>
          </p:sp>
          <p:sp>
            <p:nvSpPr>
              <p:cNvPr id="6795" name="Freeform 1593">
                <a:extLst>
                  <a:ext uri="{FF2B5EF4-FFF2-40B4-BE49-F238E27FC236}">
                    <a16:creationId xmlns:a16="http://schemas.microsoft.com/office/drawing/2014/main" id="{0C968A43-CB2B-4C9B-9894-CAF3EEBF09C9}"/>
                  </a:ext>
                </a:extLst>
              </p:cNvPr>
              <p:cNvSpPr>
                <a:spLocks/>
              </p:cNvSpPr>
              <p:nvPr/>
            </p:nvSpPr>
            <p:spPr bwMode="auto">
              <a:xfrm>
                <a:off x="3072" y="984"/>
                <a:ext cx="36" cy="92"/>
              </a:xfrm>
              <a:custGeom>
                <a:avLst/>
                <a:gdLst>
                  <a:gd name="T0" fmla="*/ 36 w 228"/>
                  <a:gd name="T1" fmla="*/ 7 h 600"/>
                  <a:gd name="T2" fmla="*/ 10 w 228"/>
                  <a:gd name="T3" fmla="*/ 0 h 600"/>
                  <a:gd name="T4" fmla="*/ 0 w 228"/>
                  <a:gd name="T5" fmla="*/ 92 h 600"/>
                  <a:gd name="T6" fmla="*/ 36 w 228"/>
                  <a:gd name="T7" fmla="*/ 7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8" h="600">
                    <a:moveTo>
                      <a:pt x="228" y="47"/>
                    </a:moveTo>
                    <a:cubicBezTo>
                      <a:pt x="182" y="16"/>
                      <a:pt x="122" y="0"/>
                      <a:pt x="61" y="0"/>
                    </a:cubicBezTo>
                    <a:lnTo>
                      <a:pt x="0" y="600"/>
                    </a:lnTo>
                    <a:lnTo>
                      <a:pt x="228" y="47"/>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705" name="Group 1597">
              <a:extLst>
                <a:ext uri="{FF2B5EF4-FFF2-40B4-BE49-F238E27FC236}">
                  <a16:creationId xmlns:a16="http://schemas.microsoft.com/office/drawing/2014/main" id="{14399D86-F16E-48A9-BCC4-3CCD708CA6DE}"/>
                </a:ext>
              </a:extLst>
            </p:cNvPr>
            <p:cNvGrpSpPr>
              <a:grpSpLocks/>
            </p:cNvGrpSpPr>
            <p:nvPr/>
          </p:nvGrpSpPr>
          <p:grpSpPr bwMode="auto">
            <a:xfrm>
              <a:off x="3072" y="991"/>
              <a:ext cx="53" cy="85"/>
              <a:chOff x="3072" y="991"/>
              <a:chExt cx="53" cy="85"/>
            </a:xfrm>
          </p:grpSpPr>
          <p:sp>
            <p:nvSpPr>
              <p:cNvPr id="6792" name="Freeform 1595">
                <a:extLst>
                  <a:ext uri="{FF2B5EF4-FFF2-40B4-BE49-F238E27FC236}">
                    <a16:creationId xmlns:a16="http://schemas.microsoft.com/office/drawing/2014/main" id="{5744B0C8-48D4-4FB5-8B76-834C7685A4AA}"/>
                  </a:ext>
                </a:extLst>
              </p:cNvPr>
              <p:cNvSpPr>
                <a:spLocks/>
              </p:cNvSpPr>
              <p:nvPr/>
            </p:nvSpPr>
            <p:spPr bwMode="auto">
              <a:xfrm>
                <a:off x="3072" y="991"/>
                <a:ext cx="53" cy="85"/>
              </a:xfrm>
              <a:custGeom>
                <a:avLst/>
                <a:gdLst>
                  <a:gd name="T0" fmla="*/ 53 w 339"/>
                  <a:gd name="T1" fmla="*/ 9 h 555"/>
                  <a:gd name="T2" fmla="*/ 36 w 339"/>
                  <a:gd name="T3" fmla="*/ 0 h 555"/>
                  <a:gd name="T4" fmla="*/ 0 w 339"/>
                  <a:gd name="T5" fmla="*/ 85 h 555"/>
                  <a:gd name="T6" fmla="*/ 53 w 339"/>
                  <a:gd name="T7" fmla="*/ 9 h 55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9" h="555">
                    <a:moveTo>
                      <a:pt x="339" y="62"/>
                    </a:moveTo>
                    <a:cubicBezTo>
                      <a:pt x="308" y="31"/>
                      <a:pt x="277" y="15"/>
                      <a:pt x="231" y="0"/>
                    </a:cubicBezTo>
                    <a:lnTo>
                      <a:pt x="0" y="555"/>
                    </a:lnTo>
                    <a:lnTo>
                      <a:pt x="339" y="62"/>
                    </a:lnTo>
                    <a:close/>
                  </a:path>
                </a:pathLst>
              </a:custGeom>
              <a:solidFill>
                <a:srgbClr val="000000"/>
              </a:solidFill>
              <a:ln w="0">
                <a:solidFill>
                  <a:srgbClr val="000000"/>
                </a:solidFill>
                <a:prstDash val="solid"/>
                <a:round/>
                <a:headEnd/>
                <a:tailEnd/>
              </a:ln>
            </p:spPr>
            <p:txBody>
              <a:bodyPr/>
              <a:lstStyle/>
              <a:p>
                <a:endParaRPr lang="en-GB"/>
              </a:p>
            </p:txBody>
          </p:sp>
          <p:sp>
            <p:nvSpPr>
              <p:cNvPr id="6793" name="Freeform 1596">
                <a:extLst>
                  <a:ext uri="{FF2B5EF4-FFF2-40B4-BE49-F238E27FC236}">
                    <a16:creationId xmlns:a16="http://schemas.microsoft.com/office/drawing/2014/main" id="{7F9DB07E-7C7B-45F7-960B-7734F491329A}"/>
                  </a:ext>
                </a:extLst>
              </p:cNvPr>
              <p:cNvSpPr>
                <a:spLocks/>
              </p:cNvSpPr>
              <p:nvPr/>
            </p:nvSpPr>
            <p:spPr bwMode="auto">
              <a:xfrm>
                <a:off x="3072" y="991"/>
                <a:ext cx="53" cy="85"/>
              </a:xfrm>
              <a:custGeom>
                <a:avLst/>
                <a:gdLst>
                  <a:gd name="T0" fmla="*/ 53 w 339"/>
                  <a:gd name="T1" fmla="*/ 9 h 555"/>
                  <a:gd name="T2" fmla="*/ 36 w 339"/>
                  <a:gd name="T3" fmla="*/ 0 h 555"/>
                  <a:gd name="T4" fmla="*/ 0 w 339"/>
                  <a:gd name="T5" fmla="*/ 85 h 555"/>
                  <a:gd name="T6" fmla="*/ 53 w 339"/>
                  <a:gd name="T7" fmla="*/ 9 h 55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9" h="555">
                    <a:moveTo>
                      <a:pt x="339" y="62"/>
                    </a:moveTo>
                    <a:cubicBezTo>
                      <a:pt x="308" y="31"/>
                      <a:pt x="277" y="15"/>
                      <a:pt x="231" y="0"/>
                    </a:cubicBezTo>
                    <a:lnTo>
                      <a:pt x="0" y="555"/>
                    </a:lnTo>
                    <a:lnTo>
                      <a:pt x="339" y="62"/>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706" name="Group 1600">
              <a:extLst>
                <a:ext uri="{FF2B5EF4-FFF2-40B4-BE49-F238E27FC236}">
                  <a16:creationId xmlns:a16="http://schemas.microsoft.com/office/drawing/2014/main" id="{5B17C4B0-DC70-40E5-84D6-87432D0A8F12}"/>
                </a:ext>
              </a:extLst>
            </p:cNvPr>
            <p:cNvGrpSpPr>
              <a:grpSpLocks/>
            </p:cNvGrpSpPr>
            <p:nvPr/>
          </p:nvGrpSpPr>
          <p:grpSpPr bwMode="auto">
            <a:xfrm>
              <a:off x="2979" y="984"/>
              <a:ext cx="186" cy="185"/>
              <a:chOff x="2979" y="984"/>
              <a:chExt cx="186" cy="185"/>
            </a:xfrm>
          </p:grpSpPr>
          <p:sp>
            <p:nvSpPr>
              <p:cNvPr id="6790" name="Freeform 1598">
                <a:extLst>
                  <a:ext uri="{FF2B5EF4-FFF2-40B4-BE49-F238E27FC236}">
                    <a16:creationId xmlns:a16="http://schemas.microsoft.com/office/drawing/2014/main" id="{1AA92F1C-2C7D-47D5-AA36-581AB8A2AC58}"/>
                  </a:ext>
                </a:extLst>
              </p:cNvPr>
              <p:cNvSpPr>
                <a:spLocks/>
              </p:cNvSpPr>
              <p:nvPr/>
            </p:nvSpPr>
            <p:spPr bwMode="auto">
              <a:xfrm>
                <a:off x="2979" y="984"/>
                <a:ext cx="186" cy="185"/>
              </a:xfrm>
              <a:custGeom>
                <a:avLst/>
                <a:gdLst>
                  <a:gd name="T0" fmla="*/ 91 w 1206"/>
                  <a:gd name="T1" fmla="*/ 0 h 1206"/>
                  <a:gd name="T2" fmla="*/ 0 w 1206"/>
                  <a:gd name="T3" fmla="*/ 90 h 1206"/>
                  <a:gd name="T4" fmla="*/ 93 w 1206"/>
                  <a:gd name="T5" fmla="*/ 185 h 1206"/>
                  <a:gd name="T6" fmla="*/ 186 w 1206"/>
                  <a:gd name="T7" fmla="*/ 93 h 1206"/>
                  <a:gd name="T8" fmla="*/ 145 w 1206"/>
                  <a:gd name="T9" fmla="*/ 17 h 1206"/>
                  <a:gd name="T10" fmla="*/ 93 w 1206"/>
                  <a:gd name="T11" fmla="*/ 93 h 1206"/>
                  <a:gd name="T12" fmla="*/ 91 w 1206"/>
                  <a:gd name="T13" fmla="*/ 0 h 120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6" h="1206">
                    <a:moveTo>
                      <a:pt x="588" y="0"/>
                    </a:moveTo>
                    <a:cubicBezTo>
                      <a:pt x="263" y="0"/>
                      <a:pt x="0" y="263"/>
                      <a:pt x="0" y="588"/>
                    </a:cubicBezTo>
                    <a:cubicBezTo>
                      <a:pt x="0" y="928"/>
                      <a:pt x="263" y="1206"/>
                      <a:pt x="603" y="1206"/>
                    </a:cubicBezTo>
                    <a:cubicBezTo>
                      <a:pt x="928" y="1206"/>
                      <a:pt x="1206" y="928"/>
                      <a:pt x="1206" y="603"/>
                    </a:cubicBezTo>
                    <a:cubicBezTo>
                      <a:pt x="1191" y="402"/>
                      <a:pt x="1098" y="217"/>
                      <a:pt x="943" y="109"/>
                    </a:cubicBezTo>
                    <a:lnTo>
                      <a:pt x="603" y="603"/>
                    </a:lnTo>
                    <a:lnTo>
                      <a:pt x="588" y="0"/>
                    </a:lnTo>
                    <a:close/>
                  </a:path>
                </a:pathLst>
              </a:custGeom>
              <a:solidFill>
                <a:srgbClr val="FFFFFF"/>
              </a:solidFill>
              <a:ln w="0">
                <a:solidFill>
                  <a:srgbClr val="000000"/>
                </a:solidFill>
                <a:prstDash val="solid"/>
                <a:round/>
                <a:headEnd/>
                <a:tailEnd/>
              </a:ln>
            </p:spPr>
            <p:txBody>
              <a:bodyPr/>
              <a:lstStyle/>
              <a:p>
                <a:endParaRPr lang="en-GB"/>
              </a:p>
            </p:txBody>
          </p:sp>
          <p:sp>
            <p:nvSpPr>
              <p:cNvPr id="6791" name="Freeform 1599">
                <a:extLst>
                  <a:ext uri="{FF2B5EF4-FFF2-40B4-BE49-F238E27FC236}">
                    <a16:creationId xmlns:a16="http://schemas.microsoft.com/office/drawing/2014/main" id="{2D4C51A6-7E83-4817-B374-C8756AB24530}"/>
                  </a:ext>
                </a:extLst>
              </p:cNvPr>
              <p:cNvSpPr>
                <a:spLocks/>
              </p:cNvSpPr>
              <p:nvPr/>
            </p:nvSpPr>
            <p:spPr bwMode="auto">
              <a:xfrm>
                <a:off x="2979" y="984"/>
                <a:ext cx="186" cy="185"/>
              </a:xfrm>
              <a:custGeom>
                <a:avLst/>
                <a:gdLst>
                  <a:gd name="T0" fmla="*/ 91 w 1206"/>
                  <a:gd name="T1" fmla="*/ 0 h 1206"/>
                  <a:gd name="T2" fmla="*/ 0 w 1206"/>
                  <a:gd name="T3" fmla="*/ 90 h 1206"/>
                  <a:gd name="T4" fmla="*/ 93 w 1206"/>
                  <a:gd name="T5" fmla="*/ 185 h 1206"/>
                  <a:gd name="T6" fmla="*/ 186 w 1206"/>
                  <a:gd name="T7" fmla="*/ 93 h 1206"/>
                  <a:gd name="T8" fmla="*/ 145 w 1206"/>
                  <a:gd name="T9" fmla="*/ 17 h 1206"/>
                  <a:gd name="T10" fmla="*/ 93 w 1206"/>
                  <a:gd name="T11" fmla="*/ 93 h 1206"/>
                  <a:gd name="T12" fmla="*/ 91 w 1206"/>
                  <a:gd name="T13" fmla="*/ 0 h 120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6" h="1206">
                    <a:moveTo>
                      <a:pt x="588" y="0"/>
                    </a:moveTo>
                    <a:cubicBezTo>
                      <a:pt x="263" y="0"/>
                      <a:pt x="0" y="263"/>
                      <a:pt x="0" y="588"/>
                    </a:cubicBezTo>
                    <a:cubicBezTo>
                      <a:pt x="0" y="928"/>
                      <a:pt x="263" y="1206"/>
                      <a:pt x="603" y="1206"/>
                    </a:cubicBezTo>
                    <a:cubicBezTo>
                      <a:pt x="928" y="1206"/>
                      <a:pt x="1206" y="928"/>
                      <a:pt x="1206" y="603"/>
                    </a:cubicBezTo>
                    <a:cubicBezTo>
                      <a:pt x="1191" y="402"/>
                      <a:pt x="1098" y="217"/>
                      <a:pt x="943" y="109"/>
                    </a:cubicBezTo>
                    <a:lnTo>
                      <a:pt x="603" y="603"/>
                    </a:lnTo>
                    <a:lnTo>
                      <a:pt x="588"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6707" name="Rectangle 1601">
              <a:extLst>
                <a:ext uri="{FF2B5EF4-FFF2-40B4-BE49-F238E27FC236}">
                  <a16:creationId xmlns:a16="http://schemas.microsoft.com/office/drawing/2014/main" id="{3B5B29BA-E299-470C-A169-C51B36F4D531}"/>
                </a:ext>
              </a:extLst>
            </p:cNvPr>
            <p:cNvSpPr>
              <a:spLocks noChangeArrowheads="1"/>
            </p:cNvSpPr>
            <p:nvPr/>
          </p:nvSpPr>
          <p:spPr bwMode="auto">
            <a:xfrm>
              <a:off x="2879" y="949"/>
              <a:ext cx="386" cy="258"/>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6708" name="Group 1604">
              <a:extLst>
                <a:ext uri="{FF2B5EF4-FFF2-40B4-BE49-F238E27FC236}">
                  <a16:creationId xmlns:a16="http://schemas.microsoft.com/office/drawing/2014/main" id="{6138D979-282C-49C0-9E26-7ED022ED0855}"/>
                </a:ext>
              </a:extLst>
            </p:cNvPr>
            <p:cNvGrpSpPr>
              <a:grpSpLocks/>
            </p:cNvGrpSpPr>
            <p:nvPr/>
          </p:nvGrpSpPr>
          <p:grpSpPr bwMode="auto">
            <a:xfrm>
              <a:off x="3286" y="949"/>
              <a:ext cx="388" cy="261"/>
              <a:chOff x="3286" y="949"/>
              <a:chExt cx="388" cy="261"/>
            </a:xfrm>
          </p:grpSpPr>
          <p:sp>
            <p:nvSpPr>
              <p:cNvPr id="6788" name="Rectangle 1602">
                <a:extLst>
                  <a:ext uri="{FF2B5EF4-FFF2-40B4-BE49-F238E27FC236}">
                    <a16:creationId xmlns:a16="http://schemas.microsoft.com/office/drawing/2014/main" id="{F9019D28-11B8-46C9-A772-F13D3C2C7901}"/>
                  </a:ext>
                </a:extLst>
              </p:cNvPr>
              <p:cNvSpPr>
                <a:spLocks noChangeArrowheads="1"/>
              </p:cNvSpPr>
              <p:nvPr/>
            </p:nvSpPr>
            <p:spPr bwMode="auto">
              <a:xfrm>
                <a:off x="3286" y="949"/>
                <a:ext cx="388"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6789" name="Rectangle 1603">
                <a:extLst>
                  <a:ext uri="{FF2B5EF4-FFF2-40B4-BE49-F238E27FC236}">
                    <a16:creationId xmlns:a16="http://schemas.microsoft.com/office/drawing/2014/main" id="{C1D6A493-CAC1-4ADC-A0E7-6838E5E08ACC}"/>
                  </a:ext>
                </a:extLst>
              </p:cNvPr>
              <p:cNvSpPr>
                <a:spLocks noChangeArrowheads="1"/>
              </p:cNvSpPr>
              <p:nvPr/>
            </p:nvSpPr>
            <p:spPr bwMode="auto">
              <a:xfrm>
                <a:off x="3286" y="949"/>
                <a:ext cx="388"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6709" name="Group 1607">
              <a:extLst>
                <a:ext uri="{FF2B5EF4-FFF2-40B4-BE49-F238E27FC236}">
                  <a16:creationId xmlns:a16="http://schemas.microsoft.com/office/drawing/2014/main" id="{2BD4F6F5-8DF6-4AA6-8C6D-35F6DB46BAD1}"/>
                </a:ext>
              </a:extLst>
            </p:cNvPr>
            <p:cNvGrpSpPr>
              <a:grpSpLocks/>
            </p:cNvGrpSpPr>
            <p:nvPr/>
          </p:nvGrpSpPr>
          <p:grpSpPr bwMode="auto">
            <a:xfrm>
              <a:off x="3479" y="981"/>
              <a:ext cx="28" cy="95"/>
              <a:chOff x="3479" y="981"/>
              <a:chExt cx="28" cy="95"/>
            </a:xfrm>
          </p:grpSpPr>
          <p:sp>
            <p:nvSpPr>
              <p:cNvPr id="6786" name="Freeform 1605">
                <a:extLst>
                  <a:ext uri="{FF2B5EF4-FFF2-40B4-BE49-F238E27FC236}">
                    <a16:creationId xmlns:a16="http://schemas.microsoft.com/office/drawing/2014/main" id="{54162E1A-BF1D-4274-9881-D6877D41818C}"/>
                  </a:ext>
                </a:extLst>
              </p:cNvPr>
              <p:cNvSpPr>
                <a:spLocks/>
              </p:cNvSpPr>
              <p:nvPr/>
            </p:nvSpPr>
            <p:spPr bwMode="auto">
              <a:xfrm>
                <a:off x="3479" y="981"/>
                <a:ext cx="28" cy="95"/>
              </a:xfrm>
              <a:custGeom>
                <a:avLst/>
                <a:gdLst>
                  <a:gd name="T0" fmla="*/ 28 w 183"/>
                  <a:gd name="T1" fmla="*/ 7 h 616"/>
                  <a:gd name="T2" fmla="*/ 0 w 183"/>
                  <a:gd name="T3" fmla="*/ 2 h 616"/>
                  <a:gd name="T4" fmla="*/ 0 w 183"/>
                  <a:gd name="T5" fmla="*/ 2 h 616"/>
                  <a:gd name="T6" fmla="*/ 0 w 183"/>
                  <a:gd name="T7" fmla="*/ 95 h 616"/>
                  <a:gd name="T8" fmla="*/ 28 w 183"/>
                  <a:gd name="T9" fmla="*/ 7 h 6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3" h="616">
                    <a:moveTo>
                      <a:pt x="183" y="46"/>
                    </a:moveTo>
                    <a:cubicBezTo>
                      <a:pt x="122" y="15"/>
                      <a:pt x="61" y="15"/>
                      <a:pt x="0" y="15"/>
                    </a:cubicBezTo>
                    <a:cubicBezTo>
                      <a:pt x="0" y="0"/>
                      <a:pt x="0" y="15"/>
                      <a:pt x="0" y="15"/>
                    </a:cubicBezTo>
                    <a:lnTo>
                      <a:pt x="0" y="616"/>
                    </a:lnTo>
                    <a:lnTo>
                      <a:pt x="183" y="46"/>
                    </a:lnTo>
                    <a:close/>
                  </a:path>
                </a:pathLst>
              </a:custGeom>
              <a:solidFill>
                <a:srgbClr val="808080"/>
              </a:solidFill>
              <a:ln w="0">
                <a:solidFill>
                  <a:srgbClr val="000000"/>
                </a:solidFill>
                <a:prstDash val="solid"/>
                <a:round/>
                <a:headEnd/>
                <a:tailEnd/>
              </a:ln>
            </p:spPr>
            <p:txBody>
              <a:bodyPr/>
              <a:lstStyle/>
              <a:p>
                <a:endParaRPr lang="en-GB"/>
              </a:p>
            </p:txBody>
          </p:sp>
          <p:sp>
            <p:nvSpPr>
              <p:cNvPr id="6787" name="Freeform 1606">
                <a:extLst>
                  <a:ext uri="{FF2B5EF4-FFF2-40B4-BE49-F238E27FC236}">
                    <a16:creationId xmlns:a16="http://schemas.microsoft.com/office/drawing/2014/main" id="{95A2DC6A-03FF-4B06-874C-3A68BAB9B870}"/>
                  </a:ext>
                </a:extLst>
              </p:cNvPr>
              <p:cNvSpPr>
                <a:spLocks/>
              </p:cNvSpPr>
              <p:nvPr/>
            </p:nvSpPr>
            <p:spPr bwMode="auto">
              <a:xfrm>
                <a:off x="3479" y="981"/>
                <a:ext cx="28" cy="95"/>
              </a:xfrm>
              <a:custGeom>
                <a:avLst/>
                <a:gdLst>
                  <a:gd name="T0" fmla="*/ 28 w 183"/>
                  <a:gd name="T1" fmla="*/ 7 h 616"/>
                  <a:gd name="T2" fmla="*/ 0 w 183"/>
                  <a:gd name="T3" fmla="*/ 2 h 616"/>
                  <a:gd name="T4" fmla="*/ 0 w 183"/>
                  <a:gd name="T5" fmla="*/ 2 h 616"/>
                  <a:gd name="T6" fmla="*/ 0 w 183"/>
                  <a:gd name="T7" fmla="*/ 95 h 616"/>
                  <a:gd name="T8" fmla="*/ 28 w 183"/>
                  <a:gd name="T9" fmla="*/ 7 h 6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3" h="616">
                    <a:moveTo>
                      <a:pt x="183" y="46"/>
                    </a:moveTo>
                    <a:cubicBezTo>
                      <a:pt x="122" y="15"/>
                      <a:pt x="61" y="15"/>
                      <a:pt x="0" y="15"/>
                    </a:cubicBezTo>
                    <a:cubicBezTo>
                      <a:pt x="0" y="0"/>
                      <a:pt x="0" y="15"/>
                      <a:pt x="0" y="15"/>
                    </a:cubicBezTo>
                    <a:lnTo>
                      <a:pt x="0" y="616"/>
                    </a:lnTo>
                    <a:lnTo>
                      <a:pt x="183" y="46"/>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6710" name="Line 1608">
              <a:extLst>
                <a:ext uri="{FF2B5EF4-FFF2-40B4-BE49-F238E27FC236}">
                  <a16:creationId xmlns:a16="http://schemas.microsoft.com/office/drawing/2014/main" id="{A546D14D-D91E-479D-AFCE-9674703F9D81}"/>
                </a:ext>
              </a:extLst>
            </p:cNvPr>
            <p:cNvSpPr>
              <a:spLocks noChangeShapeType="1"/>
            </p:cNvSpPr>
            <p:nvPr/>
          </p:nvSpPr>
          <p:spPr bwMode="auto">
            <a:xfrm flipV="1">
              <a:off x="3479" y="989"/>
              <a:ext cx="31" cy="8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6711" name="Group 1611">
              <a:extLst>
                <a:ext uri="{FF2B5EF4-FFF2-40B4-BE49-F238E27FC236}">
                  <a16:creationId xmlns:a16="http://schemas.microsoft.com/office/drawing/2014/main" id="{E8FF41C3-81DB-4EE2-90EA-4FFF4592FB89}"/>
                </a:ext>
              </a:extLst>
            </p:cNvPr>
            <p:cNvGrpSpPr>
              <a:grpSpLocks/>
            </p:cNvGrpSpPr>
            <p:nvPr/>
          </p:nvGrpSpPr>
          <p:grpSpPr bwMode="auto">
            <a:xfrm>
              <a:off x="3479" y="989"/>
              <a:ext cx="36" cy="87"/>
              <a:chOff x="3479" y="989"/>
              <a:chExt cx="36" cy="87"/>
            </a:xfrm>
          </p:grpSpPr>
          <p:sp>
            <p:nvSpPr>
              <p:cNvPr id="6784" name="Freeform 1609">
                <a:extLst>
                  <a:ext uri="{FF2B5EF4-FFF2-40B4-BE49-F238E27FC236}">
                    <a16:creationId xmlns:a16="http://schemas.microsoft.com/office/drawing/2014/main" id="{53F0B08C-662C-405C-BEDB-117BBEFDA251}"/>
                  </a:ext>
                </a:extLst>
              </p:cNvPr>
              <p:cNvSpPr>
                <a:spLocks/>
              </p:cNvSpPr>
              <p:nvPr/>
            </p:nvSpPr>
            <p:spPr bwMode="auto">
              <a:xfrm>
                <a:off x="3479" y="989"/>
                <a:ext cx="36" cy="87"/>
              </a:xfrm>
              <a:custGeom>
                <a:avLst/>
                <a:gdLst>
                  <a:gd name="T0" fmla="*/ 36 w 233"/>
                  <a:gd name="T1" fmla="*/ 2 h 566"/>
                  <a:gd name="T2" fmla="*/ 29 w 233"/>
                  <a:gd name="T3" fmla="*/ 0 h 566"/>
                  <a:gd name="T4" fmla="*/ 0 w 233"/>
                  <a:gd name="T5" fmla="*/ 87 h 566"/>
                  <a:gd name="T6" fmla="*/ 36 w 233"/>
                  <a:gd name="T7" fmla="*/ 2 h 56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3" h="566">
                    <a:moveTo>
                      <a:pt x="233" y="15"/>
                    </a:moveTo>
                    <a:cubicBezTo>
                      <a:pt x="218" y="0"/>
                      <a:pt x="202" y="0"/>
                      <a:pt x="187" y="0"/>
                    </a:cubicBezTo>
                    <a:lnTo>
                      <a:pt x="0" y="566"/>
                    </a:lnTo>
                    <a:lnTo>
                      <a:pt x="233" y="15"/>
                    </a:lnTo>
                    <a:close/>
                  </a:path>
                </a:pathLst>
              </a:custGeom>
              <a:solidFill>
                <a:srgbClr val="000000"/>
              </a:solidFill>
              <a:ln w="0">
                <a:solidFill>
                  <a:srgbClr val="000000"/>
                </a:solidFill>
                <a:prstDash val="solid"/>
                <a:round/>
                <a:headEnd/>
                <a:tailEnd/>
              </a:ln>
            </p:spPr>
            <p:txBody>
              <a:bodyPr/>
              <a:lstStyle/>
              <a:p>
                <a:endParaRPr lang="en-GB"/>
              </a:p>
            </p:txBody>
          </p:sp>
          <p:sp>
            <p:nvSpPr>
              <p:cNvPr id="6785" name="Freeform 1610">
                <a:extLst>
                  <a:ext uri="{FF2B5EF4-FFF2-40B4-BE49-F238E27FC236}">
                    <a16:creationId xmlns:a16="http://schemas.microsoft.com/office/drawing/2014/main" id="{2161FC49-C66C-4897-937C-A391E7E4C24D}"/>
                  </a:ext>
                </a:extLst>
              </p:cNvPr>
              <p:cNvSpPr>
                <a:spLocks/>
              </p:cNvSpPr>
              <p:nvPr/>
            </p:nvSpPr>
            <p:spPr bwMode="auto">
              <a:xfrm>
                <a:off x="3479" y="989"/>
                <a:ext cx="36" cy="87"/>
              </a:xfrm>
              <a:custGeom>
                <a:avLst/>
                <a:gdLst>
                  <a:gd name="T0" fmla="*/ 36 w 233"/>
                  <a:gd name="T1" fmla="*/ 2 h 566"/>
                  <a:gd name="T2" fmla="*/ 29 w 233"/>
                  <a:gd name="T3" fmla="*/ 0 h 566"/>
                  <a:gd name="T4" fmla="*/ 0 w 233"/>
                  <a:gd name="T5" fmla="*/ 87 h 566"/>
                  <a:gd name="T6" fmla="*/ 36 w 233"/>
                  <a:gd name="T7" fmla="*/ 2 h 56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3" h="566">
                    <a:moveTo>
                      <a:pt x="233" y="15"/>
                    </a:moveTo>
                    <a:cubicBezTo>
                      <a:pt x="218" y="0"/>
                      <a:pt x="202" y="0"/>
                      <a:pt x="187" y="0"/>
                    </a:cubicBezTo>
                    <a:lnTo>
                      <a:pt x="0" y="566"/>
                    </a:lnTo>
                    <a:lnTo>
                      <a:pt x="233" y="15"/>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712" name="Group 1614">
              <a:extLst>
                <a:ext uri="{FF2B5EF4-FFF2-40B4-BE49-F238E27FC236}">
                  <a16:creationId xmlns:a16="http://schemas.microsoft.com/office/drawing/2014/main" id="{B1ECF223-D332-42AA-946A-48513C733C47}"/>
                </a:ext>
              </a:extLst>
            </p:cNvPr>
            <p:cNvGrpSpPr>
              <a:grpSpLocks/>
            </p:cNvGrpSpPr>
            <p:nvPr/>
          </p:nvGrpSpPr>
          <p:grpSpPr bwMode="auto">
            <a:xfrm>
              <a:off x="3385" y="984"/>
              <a:ext cx="189" cy="188"/>
              <a:chOff x="3385" y="984"/>
              <a:chExt cx="189" cy="188"/>
            </a:xfrm>
          </p:grpSpPr>
          <p:sp>
            <p:nvSpPr>
              <p:cNvPr id="6782" name="Freeform 1612">
                <a:extLst>
                  <a:ext uri="{FF2B5EF4-FFF2-40B4-BE49-F238E27FC236}">
                    <a16:creationId xmlns:a16="http://schemas.microsoft.com/office/drawing/2014/main" id="{B34A0A2D-63CF-4628-AAB8-7F9DB0026DB8}"/>
                  </a:ext>
                </a:extLst>
              </p:cNvPr>
              <p:cNvSpPr>
                <a:spLocks/>
              </p:cNvSpPr>
              <p:nvPr/>
            </p:nvSpPr>
            <p:spPr bwMode="auto">
              <a:xfrm>
                <a:off x="3385" y="984"/>
                <a:ext cx="189" cy="188"/>
              </a:xfrm>
              <a:custGeom>
                <a:avLst/>
                <a:gdLst>
                  <a:gd name="T0" fmla="*/ 93 w 1223"/>
                  <a:gd name="T1" fmla="*/ 0 h 1223"/>
                  <a:gd name="T2" fmla="*/ 0 w 1223"/>
                  <a:gd name="T3" fmla="*/ 93 h 1223"/>
                  <a:gd name="T4" fmla="*/ 93 w 1223"/>
                  <a:gd name="T5" fmla="*/ 188 h 1223"/>
                  <a:gd name="T6" fmla="*/ 189 w 1223"/>
                  <a:gd name="T7" fmla="*/ 93 h 1223"/>
                  <a:gd name="T8" fmla="*/ 129 w 1223"/>
                  <a:gd name="T9" fmla="*/ 7 h 1223"/>
                  <a:gd name="T10" fmla="*/ 93 w 1223"/>
                  <a:gd name="T11" fmla="*/ 93 h 1223"/>
                  <a:gd name="T12" fmla="*/ 93 w 1223"/>
                  <a:gd name="T13" fmla="*/ 0 h 122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3" h="1223">
                    <a:moveTo>
                      <a:pt x="604" y="0"/>
                    </a:moveTo>
                    <a:cubicBezTo>
                      <a:pt x="263" y="0"/>
                      <a:pt x="0" y="263"/>
                      <a:pt x="0" y="604"/>
                    </a:cubicBezTo>
                    <a:cubicBezTo>
                      <a:pt x="0" y="944"/>
                      <a:pt x="263" y="1223"/>
                      <a:pt x="604" y="1223"/>
                    </a:cubicBezTo>
                    <a:cubicBezTo>
                      <a:pt x="944" y="1223"/>
                      <a:pt x="1223" y="944"/>
                      <a:pt x="1223" y="604"/>
                    </a:cubicBezTo>
                    <a:cubicBezTo>
                      <a:pt x="1207" y="356"/>
                      <a:pt x="1068" y="140"/>
                      <a:pt x="836" y="47"/>
                    </a:cubicBezTo>
                    <a:lnTo>
                      <a:pt x="604" y="604"/>
                    </a:lnTo>
                    <a:lnTo>
                      <a:pt x="604" y="0"/>
                    </a:lnTo>
                    <a:close/>
                  </a:path>
                </a:pathLst>
              </a:custGeom>
              <a:solidFill>
                <a:srgbClr val="FFFFFF"/>
              </a:solidFill>
              <a:ln w="0">
                <a:solidFill>
                  <a:srgbClr val="000000"/>
                </a:solidFill>
                <a:prstDash val="solid"/>
                <a:round/>
                <a:headEnd/>
                <a:tailEnd/>
              </a:ln>
            </p:spPr>
            <p:txBody>
              <a:bodyPr/>
              <a:lstStyle/>
              <a:p>
                <a:endParaRPr lang="en-GB"/>
              </a:p>
            </p:txBody>
          </p:sp>
          <p:sp>
            <p:nvSpPr>
              <p:cNvPr id="6783" name="Freeform 1613">
                <a:extLst>
                  <a:ext uri="{FF2B5EF4-FFF2-40B4-BE49-F238E27FC236}">
                    <a16:creationId xmlns:a16="http://schemas.microsoft.com/office/drawing/2014/main" id="{09262713-9CCC-4F9A-BA83-AA356C677C3C}"/>
                  </a:ext>
                </a:extLst>
              </p:cNvPr>
              <p:cNvSpPr>
                <a:spLocks/>
              </p:cNvSpPr>
              <p:nvPr/>
            </p:nvSpPr>
            <p:spPr bwMode="auto">
              <a:xfrm>
                <a:off x="3385" y="984"/>
                <a:ext cx="189" cy="188"/>
              </a:xfrm>
              <a:custGeom>
                <a:avLst/>
                <a:gdLst>
                  <a:gd name="T0" fmla="*/ 93 w 1223"/>
                  <a:gd name="T1" fmla="*/ 0 h 1223"/>
                  <a:gd name="T2" fmla="*/ 0 w 1223"/>
                  <a:gd name="T3" fmla="*/ 93 h 1223"/>
                  <a:gd name="T4" fmla="*/ 93 w 1223"/>
                  <a:gd name="T5" fmla="*/ 188 h 1223"/>
                  <a:gd name="T6" fmla="*/ 189 w 1223"/>
                  <a:gd name="T7" fmla="*/ 93 h 1223"/>
                  <a:gd name="T8" fmla="*/ 129 w 1223"/>
                  <a:gd name="T9" fmla="*/ 7 h 1223"/>
                  <a:gd name="T10" fmla="*/ 93 w 1223"/>
                  <a:gd name="T11" fmla="*/ 93 h 1223"/>
                  <a:gd name="T12" fmla="*/ 93 w 1223"/>
                  <a:gd name="T13" fmla="*/ 0 h 122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3" h="1223">
                    <a:moveTo>
                      <a:pt x="604" y="0"/>
                    </a:moveTo>
                    <a:cubicBezTo>
                      <a:pt x="263" y="0"/>
                      <a:pt x="0" y="263"/>
                      <a:pt x="0" y="604"/>
                    </a:cubicBezTo>
                    <a:cubicBezTo>
                      <a:pt x="0" y="944"/>
                      <a:pt x="263" y="1223"/>
                      <a:pt x="604" y="1223"/>
                    </a:cubicBezTo>
                    <a:cubicBezTo>
                      <a:pt x="944" y="1223"/>
                      <a:pt x="1223" y="944"/>
                      <a:pt x="1223" y="604"/>
                    </a:cubicBezTo>
                    <a:cubicBezTo>
                      <a:pt x="1207" y="356"/>
                      <a:pt x="1068" y="140"/>
                      <a:pt x="836" y="47"/>
                    </a:cubicBezTo>
                    <a:lnTo>
                      <a:pt x="604" y="604"/>
                    </a:lnTo>
                    <a:lnTo>
                      <a:pt x="604"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6713" name="Rectangle 1615">
              <a:extLst>
                <a:ext uri="{FF2B5EF4-FFF2-40B4-BE49-F238E27FC236}">
                  <a16:creationId xmlns:a16="http://schemas.microsoft.com/office/drawing/2014/main" id="{AAA592A3-A698-41A7-B950-A445A07272B3}"/>
                </a:ext>
              </a:extLst>
            </p:cNvPr>
            <p:cNvSpPr>
              <a:spLocks noChangeArrowheads="1"/>
            </p:cNvSpPr>
            <p:nvPr/>
          </p:nvSpPr>
          <p:spPr bwMode="auto">
            <a:xfrm>
              <a:off x="3286" y="949"/>
              <a:ext cx="388"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6714" name="Group 1618">
              <a:extLst>
                <a:ext uri="{FF2B5EF4-FFF2-40B4-BE49-F238E27FC236}">
                  <a16:creationId xmlns:a16="http://schemas.microsoft.com/office/drawing/2014/main" id="{4C203682-6B42-4323-89EB-2DC091B47038}"/>
                </a:ext>
              </a:extLst>
            </p:cNvPr>
            <p:cNvGrpSpPr>
              <a:grpSpLocks/>
            </p:cNvGrpSpPr>
            <p:nvPr/>
          </p:nvGrpSpPr>
          <p:grpSpPr bwMode="auto">
            <a:xfrm>
              <a:off x="3698" y="949"/>
              <a:ext cx="387" cy="261"/>
              <a:chOff x="3698" y="949"/>
              <a:chExt cx="387" cy="261"/>
            </a:xfrm>
          </p:grpSpPr>
          <p:sp>
            <p:nvSpPr>
              <p:cNvPr id="6780" name="Rectangle 1616">
                <a:extLst>
                  <a:ext uri="{FF2B5EF4-FFF2-40B4-BE49-F238E27FC236}">
                    <a16:creationId xmlns:a16="http://schemas.microsoft.com/office/drawing/2014/main" id="{7D91460C-8CD9-4BFE-A720-477304A1DD61}"/>
                  </a:ext>
                </a:extLst>
              </p:cNvPr>
              <p:cNvSpPr>
                <a:spLocks noChangeArrowheads="1"/>
              </p:cNvSpPr>
              <p:nvPr/>
            </p:nvSpPr>
            <p:spPr bwMode="auto">
              <a:xfrm>
                <a:off x="3698" y="949"/>
                <a:ext cx="387"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6781" name="Rectangle 1617">
                <a:extLst>
                  <a:ext uri="{FF2B5EF4-FFF2-40B4-BE49-F238E27FC236}">
                    <a16:creationId xmlns:a16="http://schemas.microsoft.com/office/drawing/2014/main" id="{74E690A5-C459-4041-86E8-57A5A7793660}"/>
                  </a:ext>
                </a:extLst>
              </p:cNvPr>
              <p:cNvSpPr>
                <a:spLocks noChangeArrowheads="1"/>
              </p:cNvSpPr>
              <p:nvPr/>
            </p:nvSpPr>
            <p:spPr bwMode="auto">
              <a:xfrm>
                <a:off x="3698" y="949"/>
                <a:ext cx="387"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6715" name="Group 1621">
              <a:extLst>
                <a:ext uri="{FF2B5EF4-FFF2-40B4-BE49-F238E27FC236}">
                  <a16:creationId xmlns:a16="http://schemas.microsoft.com/office/drawing/2014/main" id="{9A480C8A-FD63-4575-B52B-4CA0513494A0}"/>
                </a:ext>
              </a:extLst>
            </p:cNvPr>
            <p:cNvGrpSpPr>
              <a:grpSpLocks/>
            </p:cNvGrpSpPr>
            <p:nvPr/>
          </p:nvGrpSpPr>
          <p:grpSpPr bwMode="auto">
            <a:xfrm>
              <a:off x="3890" y="981"/>
              <a:ext cx="5" cy="95"/>
              <a:chOff x="3890" y="981"/>
              <a:chExt cx="5" cy="95"/>
            </a:xfrm>
          </p:grpSpPr>
          <p:sp>
            <p:nvSpPr>
              <p:cNvPr id="6778" name="Freeform 1619">
                <a:extLst>
                  <a:ext uri="{FF2B5EF4-FFF2-40B4-BE49-F238E27FC236}">
                    <a16:creationId xmlns:a16="http://schemas.microsoft.com/office/drawing/2014/main" id="{E9F92396-8D95-4F45-8B83-5456450AB3F6}"/>
                  </a:ext>
                </a:extLst>
              </p:cNvPr>
              <p:cNvSpPr>
                <a:spLocks/>
              </p:cNvSpPr>
              <p:nvPr/>
            </p:nvSpPr>
            <p:spPr bwMode="auto">
              <a:xfrm>
                <a:off x="3890" y="981"/>
                <a:ext cx="5" cy="95"/>
              </a:xfrm>
              <a:custGeom>
                <a:avLst/>
                <a:gdLst>
                  <a:gd name="T0" fmla="*/ 5 w 28"/>
                  <a:gd name="T1" fmla="*/ 2 h 616"/>
                  <a:gd name="T2" fmla="*/ 0 w 28"/>
                  <a:gd name="T3" fmla="*/ 2 h 616"/>
                  <a:gd name="T4" fmla="*/ 0 w 28"/>
                  <a:gd name="T5" fmla="*/ 2 h 616"/>
                  <a:gd name="T6" fmla="*/ 0 w 28"/>
                  <a:gd name="T7" fmla="*/ 95 h 616"/>
                  <a:gd name="T8" fmla="*/ 5 w 28"/>
                  <a:gd name="T9" fmla="*/ 2 h 6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 h="616">
                    <a:moveTo>
                      <a:pt x="28" y="15"/>
                    </a:moveTo>
                    <a:cubicBezTo>
                      <a:pt x="28" y="15"/>
                      <a:pt x="14" y="15"/>
                      <a:pt x="0" y="15"/>
                    </a:cubicBezTo>
                    <a:cubicBezTo>
                      <a:pt x="0" y="0"/>
                      <a:pt x="0" y="15"/>
                      <a:pt x="0" y="15"/>
                    </a:cubicBezTo>
                    <a:lnTo>
                      <a:pt x="0" y="616"/>
                    </a:lnTo>
                    <a:lnTo>
                      <a:pt x="28" y="15"/>
                    </a:lnTo>
                    <a:close/>
                  </a:path>
                </a:pathLst>
              </a:custGeom>
              <a:solidFill>
                <a:srgbClr val="808080"/>
              </a:solidFill>
              <a:ln w="0">
                <a:solidFill>
                  <a:srgbClr val="000000"/>
                </a:solidFill>
                <a:prstDash val="solid"/>
                <a:round/>
                <a:headEnd/>
                <a:tailEnd/>
              </a:ln>
            </p:spPr>
            <p:txBody>
              <a:bodyPr/>
              <a:lstStyle/>
              <a:p>
                <a:endParaRPr lang="en-GB"/>
              </a:p>
            </p:txBody>
          </p:sp>
          <p:sp>
            <p:nvSpPr>
              <p:cNvPr id="6779" name="Freeform 1620">
                <a:extLst>
                  <a:ext uri="{FF2B5EF4-FFF2-40B4-BE49-F238E27FC236}">
                    <a16:creationId xmlns:a16="http://schemas.microsoft.com/office/drawing/2014/main" id="{9A949742-AFAA-4CDF-ADD0-F0DB308DC57F}"/>
                  </a:ext>
                </a:extLst>
              </p:cNvPr>
              <p:cNvSpPr>
                <a:spLocks/>
              </p:cNvSpPr>
              <p:nvPr/>
            </p:nvSpPr>
            <p:spPr bwMode="auto">
              <a:xfrm>
                <a:off x="3890" y="981"/>
                <a:ext cx="5" cy="95"/>
              </a:xfrm>
              <a:custGeom>
                <a:avLst/>
                <a:gdLst>
                  <a:gd name="T0" fmla="*/ 5 w 28"/>
                  <a:gd name="T1" fmla="*/ 2 h 616"/>
                  <a:gd name="T2" fmla="*/ 0 w 28"/>
                  <a:gd name="T3" fmla="*/ 2 h 616"/>
                  <a:gd name="T4" fmla="*/ 0 w 28"/>
                  <a:gd name="T5" fmla="*/ 2 h 616"/>
                  <a:gd name="T6" fmla="*/ 0 w 28"/>
                  <a:gd name="T7" fmla="*/ 95 h 616"/>
                  <a:gd name="T8" fmla="*/ 5 w 28"/>
                  <a:gd name="T9" fmla="*/ 2 h 6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 h="616">
                    <a:moveTo>
                      <a:pt x="28" y="15"/>
                    </a:moveTo>
                    <a:cubicBezTo>
                      <a:pt x="28" y="15"/>
                      <a:pt x="14" y="15"/>
                      <a:pt x="0" y="15"/>
                    </a:cubicBezTo>
                    <a:cubicBezTo>
                      <a:pt x="0" y="0"/>
                      <a:pt x="0" y="15"/>
                      <a:pt x="0" y="15"/>
                    </a:cubicBezTo>
                    <a:lnTo>
                      <a:pt x="0" y="616"/>
                    </a:lnTo>
                    <a:lnTo>
                      <a:pt x="28" y="15"/>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716" name="Group 1624">
              <a:extLst>
                <a:ext uri="{FF2B5EF4-FFF2-40B4-BE49-F238E27FC236}">
                  <a16:creationId xmlns:a16="http://schemas.microsoft.com/office/drawing/2014/main" id="{847582A8-9383-4FD7-8C71-1310F0DE2EA5}"/>
                </a:ext>
              </a:extLst>
            </p:cNvPr>
            <p:cNvGrpSpPr>
              <a:grpSpLocks/>
            </p:cNvGrpSpPr>
            <p:nvPr/>
          </p:nvGrpSpPr>
          <p:grpSpPr bwMode="auto">
            <a:xfrm>
              <a:off x="3890" y="984"/>
              <a:ext cx="38" cy="92"/>
              <a:chOff x="3890" y="984"/>
              <a:chExt cx="38" cy="92"/>
            </a:xfrm>
          </p:grpSpPr>
          <p:sp>
            <p:nvSpPr>
              <p:cNvPr id="6776" name="Freeform 1622">
                <a:extLst>
                  <a:ext uri="{FF2B5EF4-FFF2-40B4-BE49-F238E27FC236}">
                    <a16:creationId xmlns:a16="http://schemas.microsoft.com/office/drawing/2014/main" id="{E192E242-22D6-45DA-AF85-E0ADFF874E52}"/>
                  </a:ext>
                </a:extLst>
              </p:cNvPr>
              <p:cNvSpPr>
                <a:spLocks/>
              </p:cNvSpPr>
              <p:nvPr/>
            </p:nvSpPr>
            <p:spPr bwMode="auto">
              <a:xfrm>
                <a:off x="3890" y="984"/>
                <a:ext cx="38" cy="92"/>
              </a:xfrm>
              <a:custGeom>
                <a:avLst/>
                <a:gdLst>
                  <a:gd name="T0" fmla="*/ 38 w 245"/>
                  <a:gd name="T1" fmla="*/ 7 h 600"/>
                  <a:gd name="T2" fmla="*/ 5 w 245"/>
                  <a:gd name="T3" fmla="*/ 0 h 600"/>
                  <a:gd name="T4" fmla="*/ 0 w 245"/>
                  <a:gd name="T5" fmla="*/ 92 h 600"/>
                  <a:gd name="T6" fmla="*/ 38 w 245"/>
                  <a:gd name="T7" fmla="*/ 7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5" h="600">
                    <a:moveTo>
                      <a:pt x="245" y="47"/>
                    </a:moveTo>
                    <a:cubicBezTo>
                      <a:pt x="183" y="16"/>
                      <a:pt x="107" y="0"/>
                      <a:pt x="31" y="0"/>
                    </a:cubicBezTo>
                    <a:lnTo>
                      <a:pt x="0" y="600"/>
                    </a:lnTo>
                    <a:lnTo>
                      <a:pt x="245" y="47"/>
                    </a:lnTo>
                    <a:close/>
                  </a:path>
                </a:pathLst>
              </a:custGeom>
              <a:solidFill>
                <a:srgbClr val="C0C0C0"/>
              </a:solidFill>
              <a:ln w="0">
                <a:solidFill>
                  <a:srgbClr val="000000"/>
                </a:solidFill>
                <a:prstDash val="solid"/>
                <a:round/>
                <a:headEnd/>
                <a:tailEnd/>
              </a:ln>
            </p:spPr>
            <p:txBody>
              <a:bodyPr/>
              <a:lstStyle/>
              <a:p>
                <a:endParaRPr lang="en-GB"/>
              </a:p>
            </p:txBody>
          </p:sp>
          <p:sp>
            <p:nvSpPr>
              <p:cNvPr id="6777" name="Freeform 1623">
                <a:extLst>
                  <a:ext uri="{FF2B5EF4-FFF2-40B4-BE49-F238E27FC236}">
                    <a16:creationId xmlns:a16="http://schemas.microsoft.com/office/drawing/2014/main" id="{FD5E6AAD-FA30-424D-AB45-0DB137504BD9}"/>
                  </a:ext>
                </a:extLst>
              </p:cNvPr>
              <p:cNvSpPr>
                <a:spLocks/>
              </p:cNvSpPr>
              <p:nvPr/>
            </p:nvSpPr>
            <p:spPr bwMode="auto">
              <a:xfrm>
                <a:off x="3890" y="984"/>
                <a:ext cx="38" cy="92"/>
              </a:xfrm>
              <a:custGeom>
                <a:avLst/>
                <a:gdLst>
                  <a:gd name="T0" fmla="*/ 38 w 245"/>
                  <a:gd name="T1" fmla="*/ 7 h 600"/>
                  <a:gd name="T2" fmla="*/ 5 w 245"/>
                  <a:gd name="T3" fmla="*/ 0 h 600"/>
                  <a:gd name="T4" fmla="*/ 0 w 245"/>
                  <a:gd name="T5" fmla="*/ 92 h 600"/>
                  <a:gd name="T6" fmla="*/ 38 w 245"/>
                  <a:gd name="T7" fmla="*/ 7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5" h="600">
                    <a:moveTo>
                      <a:pt x="245" y="47"/>
                    </a:moveTo>
                    <a:cubicBezTo>
                      <a:pt x="183" y="16"/>
                      <a:pt x="107" y="0"/>
                      <a:pt x="31" y="0"/>
                    </a:cubicBezTo>
                    <a:lnTo>
                      <a:pt x="0" y="600"/>
                    </a:lnTo>
                    <a:lnTo>
                      <a:pt x="245" y="47"/>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717" name="Group 1627">
              <a:extLst>
                <a:ext uri="{FF2B5EF4-FFF2-40B4-BE49-F238E27FC236}">
                  <a16:creationId xmlns:a16="http://schemas.microsoft.com/office/drawing/2014/main" id="{021DEC89-E1BE-4DFE-8E4E-4F3B6E855F26}"/>
                </a:ext>
              </a:extLst>
            </p:cNvPr>
            <p:cNvGrpSpPr>
              <a:grpSpLocks/>
            </p:cNvGrpSpPr>
            <p:nvPr/>
          </p:nvGrpSpPr>
          <p:grpSpPr bwMode="auto">
            <a:xfrm>
              <a:off x="3890" y="991"/>
              <a:ext cx="59" cy="85"/>
              <a:chOff x="3890" y="991"/>
              <a:chExt cx="59" cy="85"/>
            </a:xfrm>
          </p:grpSpPr>
          <p:sp>
            <p:nvSpPr>
              <p:cNvPr id="6774" name="Freeform 1625">
                <a:extLst>
                  <a:ext uri="{FF2B5EF4-FFF2-40B4-BE49-F238E27FC236}">
                    <a16:creationId xmlns:a16="http://schemas.microsoft.com/office/drawing/2014/main" id="{285CEF70-8CB1-49D4-82DF-45A64EEEF7DD}"/>
                  </a:ext>
                </a:extLst>
              </p:cNvPr>
              <p:cNvSpPr>
                <a:spLocks/>
              </p:cNvSpPr>
              <p:nvPr/>
            </p:nvSpPr>
            <p:spPr bwMode="auto">
              <a:xfrm>
                <a:off x="3890" y="991"/>
                <a:ext cx="59" cy="85"/>
              </a:xfrm>
              <a:custGeom>
                <a:avLst/>
                <a:gdLst>
                  <a:gd name="T0" fmla="*/ 59 w 383"/>
                  <a:gd name="T1" fmla="*/ 12 h 555"/>
                  <a:gd name="T2" fmla="*/ 38 w 383"/>
                  <a:gd name="T3" fmla="*/ 0 h 555"/>
                  <a:gd name="T4" fmla="*/ 0 w 383"/>
                  <a:gd name="T5" fmla="*/ 85 h 555"/>
                  <a:gd name="T6" fmla="*/ 59 w 383"/>
                  <a:gd name="T7" fmla="*/ 12 h 55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83" h="555">
                    <a:moveTo>
                      <a:pt x="383" y="77"/>
                    </a:moveTo>
                    <a:cubicBezTo>
                      <a:pt x="337" y="46"/>
                      <a:pt x="291" y="15"/>
                      <a:pt x="245" y="0"/>
                    </a:cubicBezTo>
                    <a:lnTo>
                      <a:pt x="0" y="555"/>
                    </a:lnTo>
                    <a:lnTo>
                      <a:pt x="383" y="77"/>
                    </a:lnTo>
                    <a:close/>
                  </a:path>
                </a:pathLst>
              </a:custGeom>
              <a:solidFill>
                <a:srgbClr val="000000"/>
              </a:solidFill>
              <a:ln w="0">
                <a:solidFill>
                  <a:srgbClr val="000000"/>
                </a:solidFill>
                <a:prstDash val="solid"/>
                <a:round/>
                <a:headEnd/>
                <a:tailEnd/>
              </a:ln>
            </p:spPr>
            <p:txBody>
              <a:bodyPr/>
              <a:lstStyle/>
              <a:p>
                <a:endParaRPr lang="en-GB"/>
              </a:p>
            </p:txBody>
          </p:sp>
          <p:sp>
            <p:nvSpPr>
              <p:cNvPr id="6775" name="Freeform 1626">
                <a:extLst>
                  <a:ext uri="{FF2B5EF4-FFF2-40B4-BE49-F238E27FC236}">
                    <a16:creationId xmlns:a16="http://schemas.microsoft.com/office/drawing/2014/main" id="{CB4217B2-4AE1-49DC-987B-CFD97747BA6E}"/>
                  </a:ext>
                </a:extLst>
              </p:cNvPr>
              <p:cNvSpPr>
                <a:spLocks/>
              </p:cNvSpPr>
              <p:nvPr/>
            </p:nvSpPr>
            <p:spPr bwMode="auto">
              <a:xfrm>
                <a:off x="3890" y="991"/>
                <a:ext cx="59" cy="85"/>
              </a:xfrm>
              <a:custGeom>
                <a:avLst/>
                <a:gdLst>
                  <a:gd name="T0" fmla="*/ 59 w 383"/>
                  <a:gd name="T1" fmla="*/ 12 h 555"/>
                  <a:gd name="T2" fmla="*/ 38 w 383"/>
                  <a:gd name="T3" fmla="*/ 0 h 555"/>
                  <a:gd name="T4" fmla="*/ 0 w 383"/>
                  <a:gd name="T5" fmla="*/ 85 h 555"/>
                  <a:gd name="T6" fmla="*/ 59 w 383"/>
                  <a:gd name="T7" fmla="*/ 12 h 55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83" h="555">
                    <a:moveTo>
                      <a:pt x="383" y="77"/>
                    </a:moveTo>
                    <a:cubicBezTo>
                      <a:pt x="337" y="46"/>
                      <a:pt x="291" y="15"/>
                      <a:pt x="245" y="0"/>
                    </a:cubicBezTo>
                    <a:lnTo>
                      <a:pt x="0" y="555"/>
                    </a:lnTo>
                    <a:lnTo>
                      <a:pt x="383" y="77"/>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718" name="Group 1630">
              <a:extLst>
                <a:ext uri="{FF2B5EF4-FFF2-40B4-BE49-F238E27FC236}">
                  <a16:creationId xmlns:a16="http://schemas.microsoft.com/office/drawing/2014/main" id="{FC0F040D-A07C-4BEB-8F36-E910CE6A62B8}"/>
                </a:ext>
              </a:extLst>
            </p:cNvPr>
            <p:cNvGrpSpPr>
              <a:grpSpLocks/>
            </p:cNvGrpSpPr>
            <p:nvPr/>
          </p:nvGrpSpPr>
          <p:grpSpPr bwMode="auto">
            <a:xfrm>
              <a:off x="3797" y="984"/>
              <a:ext cx="188" cy="188"/>
              <a:chOff x="3797" y="984"/>
              <a:chExt cx="188" cy="188"/>
            </a:xfrm>
          </p:grpSpPr>
          <p:sp>
            <p:nvSpPr>
              <p:cNvPr id="6772" name="Freeform 1628">
                <a:extLst>
                  <a:ext uri="{FF2B5EF4-FFF2-40B4-BE49-F238E27FC236}">
                    <a16:creationId xmlns:a16="http://schemas.microsoft.com/office/drawing/2014/main" id="{CC107573-5798-4E7B-ADAD-A106656F939F}"/>
                  </a:ext>
                </a:extLst>
              </p:cNvPr>
              <p:cNvSpPr>
                <a:spLocks/>
              </p:cNvSpPr>
              <p:nvPr/>
            </p:nvSpPr>
            <p:spPr bwMode="auto">
              <a:xfrm>
                <a:off x="3797" y="984"/>
                <a:ext cx="188" cy="188"/>
              </a:xfrm>
              <a:custGeom>
                <a:avLst/>
                <a:gdLst>
                  <a:gd name="T0" fmla="*/ 93 w 1222"/>
                  <a:gd name="T1" fmla="*/ 0 h 1223"/>
                  <a:gd name="T2" fmla="*/ 0 w 1222"/>
                  <a:gd name="T3" fmla="*/ 93 h 1223"/>
                  <a:gd name="T4" fmla="*/ 93 w 1222"/>
                  <a:gd name="T5" fmla="*/ 188 h 1223"/>
                  <a:gd name="T6" fmla="*/ 188 w 1222"/>
                  <a:gd name="T7" fmla="*/ 93 h 1223"/>
                  <a:gd name="T8" fmla="*/ 152 w 1222"/>
                  <a:gd name="T9" fmla="*/ 19 h 1223"/>
                  <a:gd name="T10" fmla="*/ 93 w 1222"/>
                  <a:gd name="T11" fmla="*/ 93 h 1223"/>
                  <a:gd name="T12" fmla="*/ 93 w 1222"/>
                  <a:gd name="T13" fmla="*/ 0 h 122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23">
                    <a:moveTo>
                      <a:pt x="603" y="0"/>
                    </a:moveTo>
                    <a:cubicBezTo>
                      <a:pt x="263" y="0"/>
                      <a:pt x="0" y="263"/>
                      <a:pt x="0" y="604"/>
                    </a:cubicBezTo>
                    <a:cubicBezTo>
                      <a:pt x="0" y="944"/>
                      <a:pt x="263" y="1223"/>
                      <a:pt x="603" y="1223"/>
                    </a:cubicBezTo>
                    <a:cubicBezTo>
                      <a:pt x="943" y="1223"/>
                      <a:pt x="1222" y="944"/>
                      <a:pt x="1222" y="604"/>
                    </a:cubicBezTo>
                    <a:cubicBezTo>
                      <a:pt x="1206" y="418"/>
                      <a:pt x="1129" y="248"/>
                      <a:pt x="990" y="124"/>
                    </a:cubicBezTo>
                    <a:lnTo>
                      <a:pt x="603" y="604"/>
                    </a:lnTo>
                    <a:lnTo>
                      <a:pt x="603" y="0"/>
                    </a:lnTo>
                    <a:close/>
                  </a:path>
                </a:pathLst>
              </a:custGeom>
              <a:solidFill>
                <a:srgbClr val="FFFFFF"/>
              </a:solidFill>
              <a:ln w="0">
                <a:solidFill>
                  <a:srgbClr val="000000"/>
                </a:solidFill>
                <a:prstDash val="solid"/>
                <a:round/>
                <a:headEnd/>
                <a:tailEnd/>
              </a:ln>
            </p:spPr>
            <p:txBody>
              <a:bodyPr/>
              <a:lstStyle/>
              <a:p>
                <a:endParaRPr lang="en-GB"/>
              </a:p>
            </p:txBody>
          </p:sp>
          <p:sp>
            <p:nvSpPr>
              <p:cNvPr id="6773" name="Freeform 1629">
                <a:extLst>
                  <a:ext uri="{FF2B5EF4-FFF2-40B4-BE49-F238E27FC236}">
                    <a16:creationId xmlns:a16="http://schemas.microsoft.com/office/drawing/2014/main" id="{F0C5E8DB-8E30-49BA-9269-33CA0479DA8B}"/>
                  </a:ext>
                </a:extLst>
              </p:cNvPr>
              <p:cNvSpPr>
                <a:spLocks/>
              </p:cNvSpPr>
              <p:nvPr/>
            </p:nvSpPr>
            <p:spPr bwMode="auto">
              <a:xfrm>
                <a:off x="3797" y="984"/>
                <a:ext cx="188" cy="188"/>
              </a:xfrm>
              <a:custGeom>
                <a:avLst/>
                <a:gdLst>
                  <a:gd name="T0" fmla="*/ 93 w 1222"/>
                  <a:gd name="T1" fmla="*/ 0 h 1223"/>
                  <a:gd name="T2" fmla="*/ 0 w 1222"/>
                  <a:gd name="T3" fmla="*/ 93 h 1223"/>
                  <a:gd name="T4" fmla="*/ 93 w 1222"/>
                  <a:gd name="T5" fmla="*/ 188 h 1223"/>
                  <a:gd name="T6" fmla="*/ 188 w 1222"/>
                  <a:gd name="T7" fmla="*/ 93 h 1223"/>
                  <a:gd name="T8" fmla="*/ 152 w 1222"/>
                  <a:gd name="T9" fmla="*/ 19 h 1223"/>
                  <a:gd name="T10" fmla="*/ 93 w 1222"/>
                  <a:gd name="T11" fmla="*/ 93 h 1223"/>
                  <a:gd name="T12" fmla="*/ 93 w 1222"/>
                  <a:gd name="T13" fmla="*/ 0 h 122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23">
                    <a:moveTo>
                      <a:pt x="603" y="0"/>
                    </a:moveTo>
                    <a:cubicBezTo>
                      <a:pt x="263" y="0"/>
                      <a:pt x="0" y="263"/>
                      <a:pt x="0" y="604"/>
                    </a:cubicBezTo>
                    <a:cubicBezTo>
                      <a:pt x="0" y="944"/>
                      <a:pt x="263" y="1223"/>
                      <a:pt x="603" y="1223"/>
                    </a:cubicBezTo>
                    <a:cubicBezTo>
                      <a:pt x="943" y="1223"/>
                      <a:pt x="1222" y="944"/>
                      <a:pt x="1222" y="604"/>
                    </a:cubicBezTo>
                    <a:cubicBezTo>
                      <a:pt x="1206" y="418"/>
                      <a:pt x="1129" y="248"/>
                      <a:pt x="990" y="124"/>
                    </a:cubicBezTo>
                    <a:lnTo>
                      <a:pt x="603" y="604"/>
                    </a:lnTo>
                    <a:lnTo>
                      <a:pt x="603"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6719" name="Rectangle 1631">
              <a:extLst>
                <a:ext uri="{FF2B5EF4-FFF2-40B4-BE49-F238E27FC236}">
                  <a16:creationId xmlns:a16="http://schemas.microsoft.com/office/drawing/2014/main" id="{3FD76B7E-4FC2-4DFB-BFE9-7DC25DDD5C06}"/>
                </a:ext>
              </a:extLst>
            </p:cNvPr>
            <p:cNvSpPr>
              <a:spLocks noChangeArrowheads="1"/>
            </p:cNvSpPr>
            <p:nvPr/>
          </p:nvSpPr>
          <p:spPr bwMode="auto">
            <a:xfrm>
              <a:off x="3698" y="949"/>
              <a:ext cx="387"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6720" name="Rectangle 3092">
              <a:extLst>
                <a:ext uri="{FF2B5EF4-FFF2-40B4-BE49-F238E27FC236}">
                  <a16:creationId xmlns:a16="http://schemas.microsoft.com/office/drawing/2014/main" id="{67F29789-D2D8-452B-89D3-9AB7B69E6F9C}"/>
                </a:ext>
              </a:extLst>
            </p:cNvPr>
            <p:cNvSpPr>
              <a:spLocks noChangeArrowheads="1"/>
            </p:cNvSpPr>
            <p:nvPr/>
          </p:nvSpPr>
          <p:spPr bwMode="auto">
            <a:xfrm>
              <a:off x="2982" y="825"/>
              <a:ext cx="18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200">
                  <a:solidFill>
                    <a:srgbClr val="000000"/>
                  </a:solidFill>
                </a:rPr>
                <a:t>0.5h</a:t>
              </a:r>
              <a:endParaRPr lang="pt-BR" altLang="en-US"/>
            </a:p>
          </p:txBody>
        </p:sp>
        <p:sp>
          <p:nvSpPr>
            <p:cNvPr id="6721" name="Rectangle 3093">
              <a:extLst>
                <a:ext uri="{FF2B5EF4-FFF2-40B4-BE49-F238E27FC236}">
                  <a16:creationId xmlns:a16="http://schemas.microsoft.com/office/drawing/2014/main" id="{A5B72EB2-069E-45FF-89DA-29914542AAA6}"/>
                </a:ext>
              </a:extLst>
            </p:cNvPr>
            <p:cNvSpPr>
              <a:spLocks noChangeArrowheads="1"/>
            </p:cNvSpPr>
            <p:nvPr/>
          </p:nvSpPr>
          <p:spPr bwMode="auto">
            <a:xfrm>
              <a:off x="3411" y="825"/>
              <a:ext cx="10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200">
                  <a:solidFill>
                    <a:srgbClr val="000000"/>
                  </a:solidFill>
                </a:rPr>
                <a:t>1h</a:t>
              </a:r>
              <a:endParaRPr lang="pt-BR" altLang="en-US"/>
            </a:p>
          </p:txBody>
        </p:sp>
        <p:sp>
          <p:nvSpPr>
            <p:cNvPr id="6722" name="Rectangle 3094">
              <a:extLst>
                <a:ext uri="{FF2B5EF4-FFF2-40B4-BE49-F238E27FC236}">
                  <a16:creationId xmlns:a16="http://schemas.microsoft.com/office/drawing/2014/main" id="{BE138821-FD09-4433-9DB2-4017DDB675B5}"/>
                </a:ext>
              </a:extLst>
            </p:cNvPr>
            <p:cNvSpPr>
              <a:spLocks noChangeArrowheads="1"/>
            </p:cNvSpPr>
            <p:nvPr/>
          </p:nvSpPr>
          <p:spPr bwMode="auto">
            <a:xfrm>
              <a:off x="3838" y="825"/>
              <a:ext cx="10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200">
                  <a:solidFill>
                    <a:srgbClr val="000000"/>
                  </a:solidFill>
                </a:rPr>
                <a:t>3h</a:t>
              </a:r>
              <a:endParaRPr lang="pt-BR" altLang="en-US"/>
            </a:p>
          </p:txBody>
        </p:sp>
        <p:grpSp>
          <p:nvGrpSpPr>
            <p:cNvPr id="6723" name="Group 3261">
              <a:extLst>
                <a:ext uri="{FF2B5EF4-FFF2-40B4-BE49-F238E27FC236}">
                  <a16:creationId xmlns:a16="http://schemas.microsoft.com/office/drawing/2014/main" id="{818CE17F-F8B9-4407-9F2E-A4934C8DCB59}"/>
                </a:ext>
              </a:extLst>
            </p:cNvPr>
            <p:cNvGrpSpPr>
              <a:grpSpLocks/>
            </p:cNvGrpSpPr>
            <p:nvPr/>
          </p:nvGrpSpPr>
          <p:grpSpPr bwMode="auto">
            <a:xfrm>
              <a:off x="2879" y="949"/>
              <a:ext cx="386" cy="258"/>
              <a:chOff x="2879" y="949"/>
              <a:chExt cx="386" cy="258"/>
            </a:xfrm>
          </p:grpSpPr>
          <p:sp>
            <p:nvSpPr>
              <p:cNvPr id="6770" name="Rectangle 3259">
                <a:extLst>
                  <a:ext uri="{FF2B5EF4-FFF2-40B4-BE49-F238E27FC236}">
                    <a16:creationId xmlns:a16="http://schemas.microsoft.com/office/drawing/2014/main" id="{28F248AB-D471-4B5F-9F14-2371ECC0F773}"/>
                  </a:ext>
                </a:extLst>
              </p:cNvPr>
              <p:cNvSpPr>
                <a:spLocks noChangeArrowheads="1"/>
              </p:cNvSpPr>
              <p:nvPr/>
            </p:nvSpPr>
            <p:spPr bwMode="auto">
              <a:xfrm>
                <a:off x="2879" y="949"/>
                <a:ext cx="386" cy="25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6771" name="Rectangle 3260">
                <a:extLst>
                  <a:ext uri="{FF2B5EF4-FFF2-40B4-BE49-F238E27FC236}">
                    <a16:creationId xmlns:a16="http://schemas.microsoft.com/office/drawing/2014/main" id="{03056818-FECA-4BE3-9B99-9C619627D444}"/>
                  </a:ext>
                </a:extLst>
              </p:cNvPr>
              <p:cNvSpPr>
                <a:spLocks noChangeArrowheads="1"/>
              </p:cNvSpPr>
              <p:nvPr/>
            </p:nvSpPr>
            <p:spPr bwMode="auto">
              <a:xfrm>
                <a:off x="2879" y="949"/>
                <a:ext cx="386" cy="258"/>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6724" name="Group 3264">
              <a:extLst>
                <a:ext uri="{FF2B5EF4-FFF2-40B4-BE49-F238E27FC236}">
                  <a16:creationId xmlns:a16="http://schemas.microsoft.com/office/drawing/2014/main" id="{BD3E4306-4B25-4AA8-9819-42607779859D}"/>
                </a:ext>
              </a:extLst>
            </p:cNvPr>
            <p:cNvGrpSpPr>
              <a:grpSpLocks/>
            </p:cNvGrpSpPr>
            <p:nvPr/>
          </p:nvGrpSpPr>
          <p:grpSpPr bwMode="auto">
            <a:xfrm>
              <a:off x="3072" y="984"/>
              <a:ext cx="10" cy="92"/>
              <a:chOff x="3072" y="984"/>
              <a:chExt cx="10" cy="92"/>
            </a:xfrm>
          </p:grpSpPr>
          <p:sp>
            <p:nvSpPr>
              <p:cNvPr id="6768" name="Freeform 3262">
                <a:extLst>
                  <a:ext uri="{FF2B5EF4-FFF2-40B4-BE49-F238E27FC236}">
                    <a16:creationId xmlns:a16="http://schemas.microsoft.com/office/drawing/2014/main" id="{62CFE9F4-1B9B-4459-A50A-71042C772A69}"/>
                  </a:ext>
                </a:extLst>
              </p:cNvPr>
              <p:cNvSpPr>
                <a:spLocks/>
              </p:cNvSpPr>
              <p:nvPr/>
            </p:nvSpPr>
            <p:spPr bwMode="auto">
              <a:xfrm>
                <a:off x="3072" y="984"/>
                <a:ext cx="10" cy="92"/>
              </a:xfrm>
              <a:custGeom>
                <a:avLst/>
                <a:gdLst>
                  <a:gd name="T0" fmla="*/ 10 w 61"/>
                  <a:gd name="T1" fmla="*/ 0 h 600"/>
                  <a:gd name="T2" fmla="*/ 0 w 61"/>
                  <a:gd name="T3" fmla="*/ 0 h 600"/>
                  <a:gd name="T4" fmla="*/ 0 w 61"/>
                  <a:gd name="T5" fmla="*/ 92 h 600"/>
                  <a:gd name="T6" fmla="*/ 10 w 61"/>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1" h="600">
                    <a:moveTo>
                      <a:pt x="61" y="0"/>
                    </a:moveTo>
                    <a:cubicBezTo>
                      <a:pt x="46" y="0"/>
                      <a:pt x="15" y="0"/>
                      <a:pt x="0" y="0"/>
                    </a:cubicBezTo>
                    <a:lnTo>
                      <a:pt x="0" y="600"/>
                    </a:lnTo>
                    <a:lnTo>
                      <a:pt x="61" y="0"/>
                    </a:lnTo>
                    <a:close/>
                  </a:path>
                </a:pathLst>
              </a:custGeom>
              <a:solidFill>
                <a:srgbClr val="808080"/>
              </a:solidFill>
              <a:ln w="0">
                <a:solidFill>
                  <a:srgbClr val="000000"/>
                </a:solidFill>
                <a:prstDash val="solid"/>
                <a:round/>
                <a:headEnd/>
                <a:tailEnd/>
              </a:ln>
            </p:spPr>
            <p:txBody>
              <a:bodyPr/>
              <a:lstStyle/>
              <a:p>
                <a:endParaRPr lang="en-GB"/>
              </a:p>
            </p:txBody>
          </p:sp>
          <p:sp>
            <p:nvSpPr>
              <p:cNvPr id="6769" name="Freeform 3263">
                <a:extLst>
                  <a:ext uri="{FF2B5EF4-FFF2-40B4-BE49-F238E27FC236}">
                    <a16:creationId xmlns:a16="http://schemas.microsoft.com/office/drawing/2014/main" id="{B2BBBC94-7626-4A57-9BCF-E833CC973D57}"/>
                  </a:ext>
                </a:extLst>
              </p:cNvPr>
              <p:cNvSpPr>
                <a:spLocks/>
              </p:cNvSpPr>
              <p:nvPr/>
            </p:nvSpPr>
            <p:spPr bwMode="auto">
              <a:xfrm>
                <a:off x="3072" y="984"/>
                <a:ext cx="10" cy="92"/>
              </a:xfrm>
              <a:custGeom>
                <a:avLst/>
                <a:gdLst>
                  <a:gd name="T0" fmla="*/ 10 w 61"/>
                  <a:gd name="T1" fmla="*/ 0 h 600"/>
                  <a:gd name="T2" fmla="*/ 0 w 61"/>
                  <a:gd name="T3" fmla="*/ 0 h 600"/>
                  <a:gd name="T4" fmla="*/ 0 w 61"/>
                  <a:gd name="T5" fmla="*/ 92 h 600"/>
                  <a:gd name="T6" fmla="*/ 10 w 61"/>
                  <a:gd name="T7" fmla="*/ 0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1" h="600">
                    <a:moveTo>
                      <a:pt x="61" y="0"/>
                    </a:moveTo>
                    <a:cubicBezTo>
                      <a:pt x="46" y="0"/>
                      <a:pt x="15" y="0"/>
                      <a:pt x="0" y="0"/>
                    </a:cubicBezTo>
                    <a:lnTo>
                      <a:pt x="0" y="600"/>
                    </a:lnTo>
                    <a:lnTo>
                      <a:pt x="61"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725" name="Group 3267">
              <a:extLst>
                <a:ext uri="{FF2B5EF4-FFF2-40B4-BE49-F238E27FC236}">
                  <a16:creationId xmlns:a16="http://schemas.microsoft.com/office/drawing/2014/main" id="{9CE64E49-ED9F-4E00-8CAE-709169555845}"/>
                </a:ext>
              </a:extLst>
            </p:cNvPr>
            <p:cNvGrpSpPr>
              <a:grpSpLocks/>
            </p:cNvGrpSpPr>
            <p:nvPr/>
          </p:nvGrpSpPr>
          <p:grpSpPr bwMode="auto">
            <a:xfrm>
              <a:off x="3072" y="984"/>
              <a:ext cx="36" cy="92"/>
              <a:chOff x="3072" y="984"/>
              <a:chExt cx="36" cy="92"/>
            </a:xfrm>
          </p:grpSpPr>
          <p:sp>
            <p:nvSpPr>
              <p:cNvPr id="6766" name="Freeform 3265">
                <a:extLst>
                  <a:ext uri="{FF2B5EF4-FFF2-40B4-BE49-F238E27FC236}">
                    <a16:creationId xmlns:a16="http://schemas.microsoft.com/office/drawing/2014/main" id="{7DA5C684-0EA5-4611-B923-1762F8481FFB}"/>
                  </a:ext>
                </a:extLst>
              </p:cNvPr>
              <p:cNvSpPr>
                <a:spLocks/>
              </p:cNvSpPr>
              <p:nvPr/>
            </p:nvSpPr>
            <p:spPr bwMode="auto">
              <a:xfrm>
                <a:off x="3072" y="984"/>
                <a:ext cx="36" cy="92"/>
              </a:xfrm>
              <a:custGeom>
                <a:avLst/>
                <a:gdLst>
                  <a:gd name="T0" fmla="*/ 36 w 228"/>
                  <a:gd name="T1" fmla="*/ 7 h 600"/>
                  <a:gd name="T2" fmla="*/ 10 w 228"/>
                  <a:gd name="T3" fmla="*/ 0 h 600"/>
                  <a:gd name="T4" fmla="*/ 0 w 228"/>
                  <a:gd name="T5" fmla="*/ 92 h 600"/>
                  <a:gd name="T6" fmla="*/ 36 w 228"/>
                  <a:gd name="T7" fmla="*/ 7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8" h="600">
                    <a:moveTo>
                      <a:pt x="228" y="47"/>
                    </a:moveTo>
                    <a:cubicBezTo>
                      <a:pt x="182" y="16"/>
                      <a:pt x="122" y="0"/>
                      <a:pt x="61" y="0"/>
                    </a:cubicBezTo>
                    <a:lnTo>
                      <a:pt x="0" y="600"/>
                    </a:lnTo>
                    <a:lnTo>
                      <a:pt x="228" y="47"/>
                    </a:lnTo>
                    <a:close/>
                  </a:path>
                </a:pathLst>
              </a:custGeom>
              <a:solidFill>
                <a:srgbClr val="C0C0C0"/>
              </a:solidFill>
              <a:ln w="0">
                <a:solidFill>
                  <a:srgbClr val="000000"/>
                </a:solidFill>
                <a:prstDash val="solid"/>
                <a:round/>
                <a:headEnd/>
                <a:tailEnd/>
              </a:ln>
            </p:spPr>
            <p:txBody>
              <a:bodyPr/>
              <a:lstStyle/>
              <a:p>
                <a:endParaRPr lang="en-GB"/>
              </a:p>
            </p:txBody>
          </p:sp>
          <p:sp>
            <p:nvSpPr>
              <p:cNvPr id="6767" name="Freeform 3266">
                <a:extLst>
                  <a:ext uri="{FF2B5EF4-FFF2-40B4-BE49-F238E27FC236}">
                    <a16:creationId xmlns:a16="http://schemas.microsoft.com/office/drawing/2014/main" id="{3B3A2100-9497-4587-A1B1-09A79FAFBC08}"/>
                  </a:ext>
                </a:extLst>
              </p:cNvPr>
              <p:cNvSpPr>
                <a:spLocks/>
              </p:cNvSpPr>
              <p:nvPr/>
            </p:nvSpPr>
            <p:spPr bwMode="auto">
              <a:xfrm>
                <a:off x="3072" y="984"/>
                <a:ext cx="36" cy="92"/>
              </a:xfrm>
              <a:custGeom>
                <a:avLst/>
                <a:gdLst>
                  <a:gd name="T0" fmla="*/ 36 w 228"/>
                  <a:gd name="T1" fmla="*/ 7 h 600"/>
                  <a:gd name="T2" fmla="*/ 10 w 228"/>
                  <a:gd name="T3" fmla="*/ 0 h 600"/>
                  <a:gd name="T4" fmla="*/ 0 w 228"/>
                  <a:gd name="T5" fmla="*/ 92 h 600"/>
                  <a:gd name="T6" fmla="*/ 36 w 228"/>
                  <a:gd name="T7" fmla="*/ 7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8" h="600">
                    <a:moveTo>
                      <a:pt x="228" y="47"/>
                    </a:moveTo>
                    <a:cubicBezTo>
                      <a:pt x="182" y="16"/>
                      <a:pt x="122" y="0"/>
                      <a:pt x="61" y="0"/>
                    </a:cubicBezTo>
                    <a:lnTo>
                      <a:pt x="0" y="600"/>
                    </a:lnTo>
                    <a:lnTo>
                      <a:pt x="228" y="47"/>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726" name="Group 3270">
              <a:extLst>
                <a:ext uri="{FF2B5EF4-FFF2-40B4-BE49-F238E27FC236}">
                  <a16:creationId xmlns:a16="http://schemas.microsoft.com/office/drawing/2014/main" id="{274981D6-8E88-473A-AF3D-8FE2B9C9122E}"/>
                </a:ext>
              </a:extLst>
            </p:cNvPr>
            <p:cNvGrpSpPr>
              <a:grpSpLocks/>
            </p:cNvGrpSpPr>
            <p:nvPr/>
          </p:nvGrpSpPr>
          <p:grpSpPr bwMode="auto">
            <a:xfrm>
              <a:off x="3072" y="991"/>
              <a:ext cx="53" cy="85"/>
              <a:chOff x="3072" y="991"/>
              <a:chExt cx="53" cy="85"/>
            </a:xfrm>
          </p:grpSpPr>
          <p:sp>
            <p:nvSpPr>
              <p:cNvPr id="6764" name="Freeform 3268">
                <a:extLst>
                  <a:ext uri="{FF2B5EF4-FFF2-40B4-BE49-F238E27FC236}">
                    <a16:creationId xmlns:a16="http://schemas.microsoft.com/office/drawing/2014/main" id="{85CA6837-C845-4CBC-8290-7CB8FF8F855B}"/>
                  </a:ext>
                </a:extLst>
              </p:cNvPr>
              <p:cNvSpPr>
                <a:spLocks/>
              </p:cNvSpPr>
              <p:nvPr/>
            </p:nvSpPr>
            <p:spPr bwMode="auto">
              <a:xfrm>
                <a:off x="3072" y="991"/>
                <a:ext cx="53" cy="85"/>
              </a:xfrm>
              <a:custGeom>
                <a:avLst/>
                <a:gdLst>
                  <a:gd name="T0" fmla="*/ 53 w 339"/>
                  <a:gd name="T1" fmla="*/ 9 h 555"/>
                  <a:gd name="T2" fmla="*/ 36 w 339"/>
                  <a:gd name="T3" fmla="*/ 0 h 555"/>
                  <a:gd name="T4" fmla="*/ 0 w 339"/>
                  <a:gd name="T5" fmla="*/ 85 h 555"/>
                  <a:gd name="T6" fmla="*/ 53 w 339"/>
                  <a:gd name="T7" fmla="*/ 9 h 55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9" h="555">
                    <a:moveTo>
                      <a:pt x="339" y="62"/>
                    </a:moveTo>
                    <a:cubicBezTo>
                      <a:pt x="308" y="31"/>
                      <a:pt x="277" y="15"/>
                      <a:pt x="231" y="0"/>
                    </a:cubicBezTo>
                    <a:lnTo>
                      <a:pt x="0" y="555"/>
                    </a:lnTo>
                    <a:lnTo>
                      <a:pt x="339" y="62"/>
                    </a:lnTo>
                    <a:close/>
                  </a:path>
                </a:pathLst>
              </a:custGeom>
              <a:solidFill>
                <a:srgbClr val="000000"/>
              </a:solidFill>
              <a:ln w="0">
                <a:solidFill>
                  <a:srgbClr val="000000"/>
                </a:solidFill>
                <a:prstDash val="solid"/>
                <a:round/>
                <a:headEnd/>
                <a:tailEnd/>
              </a:ln>
            </p:spPr>
            <p:txBody>
              <a:bodyPr/>
              <a:lstStyle/>
              <a:p>
                <a:endParaRPr lang="en-GB"/>
              </a:p>
            </p:txBody>
          </p:sp>
          <p:sp>
            <p:nvSpPr>
              <p:cNvPr id="6765" name="Freeform 3269">
                <a:extLst>
                  <a:ext uri="{FF2B5EF4-FFF2-40B4-BE49-F238E27FC236}">
                    <a16:creationId xmlns:a16="http://schemas.microsoft.com/office/drawing/2014/main" id="{63B8DF7C-6B30-41D7-99CF-CA2B7382569B}"/>
                  </a:ext>
                </a:extLst>
              </p:cNvPr>
              <p:cNvSpPr>
                <a:spLocks/>
              </p:cNvSpPr>
              <p:nvPr/>
            </p:nvSpPr>
            <p:spPr bwMode="auto">
              <a:xfrm>
                <a:off x="3072" y="991"/>
                <a:ext cx="53" cy="85"/>
              </a:xfrm>
              <a:custGeom>
                <a:avLst/>
                <a:gdLst>
                  <a:gd name="T0" fmla="*/ 53 w 339"/>
                  <a:gd name="T1" fmla="*/ 9 h 555"/>
                  <a:gd name="T2" fmla="*/ 36 w 339"/>
                  <a:gd name="T3" fmla="*/ 0 h 555"/>
                  <a:gd name="T4" fmla="*/ 0 w 339"/>
                  <a:gd name="T5" fmla="*/ 85 h 555"/>
                  <a:gd name="T6" fmla="*/ 53 w 339"/>
                  <a:gd name="T7" fmla="*/ 9 h 55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9" h="555">
                    <a:moveTo>
                      <a:pt x="339" y="62"/>
                    </a:moveTo>
                    <a:cubicBezTo>
                      <a:pt x="308" y="31"/>
                      <a:pt x="277" y="15"/>
                      <a:pt x="231" y="0"/>
                    </a:cubicBezTo>
                    <a:lnTo>
                      <a:pt x="0" y="555"/>
                    </a:lnTo>
                    <a:lnTo>
                      <a:pt x="339" y="62"/>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727" name="Group 3273">
              <a:extLst>
                <a:ext uri="{FF2B5EF4-FFF2-40B4-BE49-F238E27FC236}">
                  <a16:creationId xmlns:a16="http://schemas.microsoft.com/office/drawing/2014/main" id="{59BDC769-8C35-4087-9FC8-C05EAF43C048}"/>
                </a:ext>
              </a:extLst>
            </p:cNvPr>
            <p:cNvGrpSpPr>
              <a:grpSpLocks/>
            </p:cNvGrpSpPr>
            <p:nvPr/>
          </p:nvGrpSpPr>
          <p:grpSpPr bwMode="auto">
            <a:xfrm>
              <a:off x="2979" y="984"/>
              <a:ext cx="186" cy="185"/>
              <a:chOff x="2979" y="984"/>
              <a:chExt cx="186" cy="185"/>
            </a:xfrm>
          </p:grpSpPr>
          <p:sp>
            <p:nvSpPr>
              <p:cNvPr id="6762" name="Freeform 3271">
                <a:extLst>
                  <a:ext uri="{FF2B5EF4-FFF2-40B4-BE49-F238E27FC236}">
                    <a16:creationId xmlns:a16="http://schemas.microsoft.com/office/drawing/2014/main" id="{1F8590ED-44E1-4A3C-AFE4-A18C1DDFCF42}"/>
                  </a:ext>
                </a:extLst>
              </p:cNvPr>
              <p:cNvSpPr>
                <a:spLocks/>
              </p:cNvSpPr>
              <p:nvPr/>
            </p:nvSpPr>
            <p:spPr bwMode="auto">
              <a:xfrm>
                <a:off x="2979" y="984"/>
                <a:ext cx="186" cy="185"/>
              </a:xfrm>
              <a:custGeom>
                <a:avLst/>
                <a:gdLst>
                  <a:gd name="T0" fmla="*/ 91 w 1206"/>
                  <a:gd name="T1" fmla="*/ 0 h 1206"/>
                  <a:gd name="T2" fmla="*/ 0 w 1206"/>
                  <a:gd name="T3" fmla="*/ 90 h 1206"/>
                  <a:gd name="T4" fmla="*/ 93 w 1206"/>
                  <a:gd name="T5" fmla="*/ 185 h 1206"/>
                  <a:gd name="T6" fmla="*/ 186 w 1206"/>
                  <a:gd name="T7" fmla="*/ 93 h 1206"/>
                  <a:gd name="T8" fmla="*/ 145 w 1206"/>
                  <a:gd name="T9" fmla="*/ 17 h 1206"/>
                  <a:gd name="T10" fmla="*/ 93 w 1206"/>
                  <a:gd name="T11" fmla="*/ 93 h 1206"/>
                  <a:gd name="T12" fmla="*/ 91 w 1206"/>
                  <a:gd name="T13" fmla="*/ 0 h 120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6" h="1206">
                    <a:moveTo>
                      <a:pt x="588" y="0"/>
                    </a:moveTo>
                    <a:cubicBezTo>
                      <a:pt x="263" y="0"/>
                      <a:pt x="0" y="263"/>
                      <a:pt x="0" y="588"/>
                    </a:cubicBezTo>
                    <a:cubicBezTo>
                      <a:pt x="0" y="928"/>
                      <a:pt x="263" y="1206"/>
                      <a:pt x="603" y="1206"/>
                    </a:cubicBezTo>
                    <a:cubicBezTo>
                      <a:pt x="928" y="1206"/>
                      <a:pt x="1206" y="928"/>
                      <a:pt x="1206" y="603"/>
                    </a:cubicBezTo>
                    <a:cubicBezTo>
                      <a:pt x="1191" y="402"/>
                      <a:pt x="1098" y="217"/>
                      <a:pt x="943" y="109"/>
                    </a:cubicBezTo>
                    <a:lnTo>
                      <a:pt x="603" y="603"/>
                    </a:lnTo>
                    <a:lnTo>
                      <a:pt x="588" y="0"/>
                    </a:lnTo>
                    <a:close/>
                  </a:path>
                </a:pathLst>
              </a:custGeom>
              <a:solidFill>
                <a:srgbClr val="FFFFFF"/>
              </a:solidFill>
              <a:ln w="0">
                <a:solidFill>
                  <a:srgbClr val="000000"/>
                </a:solidFill>
                <a:prstDash val="solid"/>
                <a:round/>
                <a:headEnd/>
                <a:tailEnd/>
              </a:ln>
            </p:spPr>
            <p:txBody>
              <a:bodyPr/>
              <a:lstStyle/>
              <a:p>
                <a:endParaRPr lang="en-GB"/>
              </a:p>
            </p:txBody>
          </p:sp>
          <p:sp>
            <p:nvSpPr>
              <p:cNvPr id="6763" name="Freeform 3272">
                <a:extLst>
                  <a:ext uri="{FF2B5EF4-FFF2-40B4-BE49-F238E27FC236}">
                    <a16:creationId xmlns:a16="http://schemas.microsoft.com/office/drawing/2014/main" id="{4F7A4B1E-86F7-436F-8FD4-53FFA64D832D}"/>
                  </a:ext>
                </a:extLst>
              </p:cNvPr>
              <p:cNvSpPr>
                <a:spLocks/>
              </p:cNvSpPr>
              <p:nvPr/>
            </p:nvSpPr>
            <p:spPr bwMode="auto">
              <a:xfrm>
                <a:off x="2979" y="984"/>
                <a:ext cx="186" cy="185"/>
              </a:xfrm>
              <a:custGeom>
                <a:avLst/>
                <a:gdLst>
                  <a:gd name="T0" fmla="*/ 91 w 1206"/>
                  <a:gd name="T1" fmla="*/ 0 h 1206"/>
                  <a:gd name="T2" fmla="*/ 0 w 1206"/>
                  <a:gd name="T3" fmla="*/ 90 h 1206"/>
                  <a:gd name="T4" fmla="*/ 93 w 1206"/>
                  <a:gd name="T5" fmla="*/ 185 h 1206"/>
                  <a:gd name="T6" fmla="*/ 186 w 1206"/>
                  <a:gd name="T7" fmla="*/ 93 h 1206"/>
                  <a:gd name="T8" fmla="*/ 145 w 1206"/>
                  <a:gd name="T9" fmla="*/ 17 h 1206"/>
                  <a:gd name="T10" fmla="*/ 93 w 1206"/>
                  <a:gd name="T11" fmla="*/ 93 h 1206"/>
                  <a:gd name="T12" fmla="*/ 91 w 1206"/>
                  <a:gd name="T13" fmla="*/ 0 h 120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6" h="1206">
                    <a:moveTo>
                      <a:pt x="588" y="0"/>
                    </a:moveTo>
                    <a:cubicBezTo>
                      <a:pt x="263" y="0"/>
                      <a:pt x="0" y="263"/>
                      <a:pt x="0" y="588"/>
                    </a:cubicBezTo>
                    <a:cubicBezTo>
                      <a:pt x="0" y="928"/>
                      <a:pt x="263" y="1206"/>
                      <a:pt x="603" y="1206"/>
                    </a:cubicBezTo>
                    <a:cubicBezTo>
                      <a:pt x="928" y="1206"/>
                      <a:pt x="1206" y="928"/>
                      <a:pt x="1206" y="603"/>
                    </a:cubicBezTo>
                    <a:cubicBezTo>
                      <a:pt x="1191" y="402"/>
                      <a:pt x="1098" y="217"/>
                      <a:pt x="943" y="109"/>
                    </a:cubicBezTo>
                    <a:lnTo>
                      <a:pt x="603" y="603"/>
                    </a:lnTo>
                    <a:lnTo>
                      <a:pt x="588"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6728" name="Rectangle 3274">
              <a:extLst>
                <a:ext uri="{FF2B5EF4-FFF2-40B4-BE49-F238E27FC236}">
                  <a16:creationId xmlns:a16="http://schemas.microsoft.com/office/drawing/2014/main" id="{A7EE0ABB-5E4D-4799-A0DD-74656A456804}"/>
                </a:ext>
              </a:extLst>
            </p:cNvPr>
            <p:cNvSpPr>
              <a:spLocks noChangeArrowheads="1"/>
            </p:cNvSpPr>
            <p:nvPr/>
          </p:nvSpPr>
          <p:spPr bwMode="auto">
            <a:xfrm>
              <a:off x="2879" y="949"/>
              <a:ext cx="386" cy="258"/>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6729" name="Group 3277">
              <a:extLst>
                <a:ext uri="{FF2B5EF4-FFF2-40B4-BE49-F238E27FC236}">
                  <a16:creationId xmlns:a16="http://schemas.microsoft.com/office/drawing/2014/main" id="{1AED8784-4E22-4974-8796-AB8838552AB9}"/>
                </a:ext>
              </a:extLst>
            </p:cNvPr>
            <p:cNvGrpSpPr>
              <a:grpSpLocks/>
            </p:cNvGrpSpPr>
            <p:nvPr/>
          </p:nvGrpSpPr>
          <p:grpSpPr bwMode="auto">
            <a:xfrm>
              <a:off x="3286" y="949"/>
              <a:ext cx="388" cy="261"/>
              <a:chOff x="3286" y="949"/>
              <a:chExt cx="388" cy="261"/>
            </a:xfrm>
          </p:grpSpPr>
          <p:sp>
            <p:nvSpPr>
              <p:cNvPr id="6760" name="Rectangle 3275">
                <a:extLst>
                  <a:ext uri="{FF2B5EF4-FFF2-40B4-BE49-F238E27FC236}">
                    <a16:creationId xmlns:a16="http://schemas.microsoft.com/office/drawing/2014/main" id="{05FB990A-6BEA-4DDC-8FCE-296A090C8A76}"/>
                  </a:ext>
                </a:extLst>
              </p:cNvPr>
              <p:cNvSpPr>
                <a:spLocks noChangeArrowheads="1"/>
              </p:cNvSpPr>
              <p:nvPr/>
            </p:nvSpPr>
            <p:spPr bwMode="auto">
              <a:xfrm>
                <a:off x="3286" y="949"/>
                <a:ext cx="388"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6761" name="Rectangle 3276">
                <a:extLst>
                  <a:ext uri="{FF2B5EF4-FFF2-40B4-BE49-F238E27FC236}">
                    <a16:creationId xmlns:a16="http://schemas.microsoft.com/office/drawing/2014/main" id="{A8AD5CD6-F1AE-47FE-B2D5-802B37995F5F}"/>
                  </a:ext>
                </a:extLst>
              </p:cNvPr>
              <p:cNvSpPr>
                <a:spLocks noChangeArrowheads="1"/>
              </p:cNvSpPr>
              <p:nvPr/>
            </p:nvSpPr>
            <p:spPr bwMode="auto">
              <a:xfrm>
                <a:off x="3286" y="949"/>
                <a:ext cx="388"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6730" name="Group 3280">
              <a:extLst>
                <a:ext uri="{FF2B5EF4-FFF2-40B4-BE49-F238E27FC236}">
                  <a16:creationId xmlns:a16="http://schemas.microsoft.com/office/drawing/2014/main" id="{8BF2E7D7-6D2B-43D1-84EE-A65B661F1657}"/>
                </a:ext>
              </a:extLst>
            </p:cNvPr>
            <p:cNvGrpSpPr>
              <a:grpSpLocks/>
            </p:cNvGrpSpPr>
            <p:nvPr/>
          </p:nvGrpSpPr>
          <p:grpSpPr bwMode="auto">
            <a:xfrm>
              <a:off x="3479" y="981"/>
              <a:ext cx="28" cy="95"/>
              <a:chOff x="3479" y="981"/>
              <a:chExt cx="28" cy="95"/>
            </a:xfrm>
          </p:grpSpPr>
          <p:sp>
            <p:nvSpPr>
              <p:cNvPr id="6758" name="Freeform 3278">
                <a:extLst>
                  <a:ext uri="{FF2B5EF4-FFF2-40B4-BE49-F238E27FC236}">
                    <a16:creationId xmlns:a16="http://schemas.microsoft.com/office/drawing/2014/main" id="{DD4E70CE-3677-498C-9ED5-0878CE199F7C}"/>
                  </a:ext>
                </a:extLst>
              </p:cNvPr>
              <p:cNvSpPr>
                <a:spLocks/>
              </p:cNvSpPr>
              <p:nvPr/>
            </p:nvSpPr>
            <p:spPr bwMode="auto">
              <a:xfrm>
                <a:off x="3479" y="981"/>
                <a:ext cx="28" cy="95"/>
              </a:xfrm>
              <a:custGeom>
                <a:avLst/>
                <a:gdLst>
                  <a:gd name="T0" fmla="*/ 28 w 183"/>
                  <a:gd name="T1" fmla="*/ 7 h 616"/>
                  <a:gd name="T2" fmla="*/ 0 w 183"/>
                  <a:gd name="T3" fmla="*/ 2 h 616"/>
                  <a:gd name="T4" fmla="*/ 0 w 183"/>
                  <a:gd name="T5" fmla="*/ 2 h 616"/>
                  <a:gd name="T6" fmla="*/ 0 w 183"/>
                  <a:gd name="T7" fmla="*/ 95 h 616"/>
                  <a:gd name="T8" fmla="*/ 28 w 183"/>
                  <a:gd name="T9" fmla="*/ 7 h 6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3" h="616">
                    <a:moveTo>
                      <a:pt x="183" y="46"/>
                    </a:moveTo>
                    <a:cubicBezTo>
                      <a:pt x="122" y="15"/>
                      <a:pt x="61" y="15"/>
                      <a:pt x="0" y="15"/>
                    </a:cubicBezTo>
                    <a:cubicBezTo>
                      <a:pt x="0" y="0"/>
                      <a:pt x="0" y="15"/>
                      <a:pt x="0" y="15"/>
                    </a:cubicBezTo>
                    <a:lnTo>
                      <a:pt x="0" y="616"/>
                    </a:lnTo>
                    <a:lnTo>
                      <a:pt x="183" y="46"/>
                    </a:lnTo>
                    <a:close/>
                  </a:path>
                </a:pathLst>
              </a:custGeom>
              <a:solidFill>
                <a:srgbClr val="808080"/>
              </a:solidFill>
              <a:ln w="0">
                <a:solidFill>
                  <a:srgbClr val="000000"/>
                </a:solidFill>
                <a:prstDash val="solid"/>
                <a:round/>
                <a:headEnd/>
                <a:tailEnd/>
              </a:ln>
            </p:spPr>
            <p:txBody>
              <a:bodyPr/>
              <a:lstStyle/>
              <a:p>
                <a:endParaRPr lang="en-GB"/>
              </a:p>
            </p:txBody>
          </p:sp>
          <p:sp>
            <p:nvSpPr>
              <p:cNvPr id="6759" name="Freeform 3279">
                <a:extLst>
                  <a:ext uri="{FF2B5EF4-FFF2-40B4-BE49-F238E27FC236}">
                    <a16:creationId xmlns:a16="http://schemas.microsoft.com/office/drawing/2014/main" id="{384F3716-F136-48DB-A844-E459A238AC7F}"/>
                  </a:ext>
                </a:extLst>
              </p:cNvPr>
              <p:cNvSpPr>
                <a:spLocks/>
              </p:cNvSpPr>
              <p:nvPr/>
            </p:nvSpPr>
            <p:spPr bwMode="auto">
              <a:xfrm>
                <a:off x="3479" y="981"/>
                <a:ext cx="28" cy="95"/>
              </a:xfrm>
              <a:custGeom>
                <a:avLst/>
                <a:gdLst>
                  <a:gd name="T0" fmla="*/ 28 w 183"/>
                  <a:gd name="T1" fmla="*/ 7 h 616"/>
                  <a:gd name="T2" fmla="*/ 0 w 183"/>
                  <a:gd name="T3" fmla="*/ 2 h 616"/>
                  <a:gd name="T4" fmla="*/ 0 w 183"/>
                  <a:gd name="T5" fmla="*/ 2 h 616"/>
                  <a:gd name="T6" fmla="*/ 0 w 183"/>
                  <a:gd name="T7" fmla="*/ 95 h 616"/>
                  <a:gd name="T8" fmla="*/ 28 w 183"/>
                  <a:gd name="T9" fmla="*/ 7 h 6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3" h="616">
                    <a:moveTo>
                      <a:pt x="183" y="46"/>
                    </a:moveTo>
                    <a:cubicBezTo>
                      <a:pt x="122" y="15"/>
                      <a:pt x="61" y="15"/>
                      <a:pt x="0" y="15"/>
                    </a:cubicBezTo>
                    <a:cubicBezTo>
                      <a:pt x="0" y="0"/>
                      <a:pt x="0" y="15"/>
                      <a:pt x="0" y="15"/>
                    </a:cubicBezTo>
                    <a:lnTo>
                      <a:pt x="0" y="616"/>
                    </a:lnTo>
                    <a:lnTo>
                      <a:pt x="183" y="46"/>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6731" name="Line 3281">
              <a:extLst>
                <a:ext uri="{FF2B5EF4-FFF2-40B4-BE49-F238E27FC236}">
                  <a16:creationId xmlns:a16="http://schemas.microsoft.com/office/drawing/2014/main" id="{97AB3BA1-F18E-4C39-BA16-40A0B21EA2DE}"/>
                </a:ext>
              </a:extLst>
            </p:cNvPr>
            <p:cNvSpPr>
              <a:spLocks noChangeShapeType="1"/>
            </p:cNvSpPr>
            <p:nvPr/>
          </p:nvSpPr>
          <p:spPr bwMode="auto">
            <a:xfrm flipV="1">
              <a:off x="3479" y="989"/>
              <a:ext cx="31" cy="8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6732" name="Group 3284">
              <a:extLst>
                <a:ext uri="{FF2B5EF4-FFF2-40B4-BE49-F238E27FC236}">
                  <a16:creationId xmlns:a16="http://schemas.microsoft.com/office/drawing/2014/main" id="{A07CEEF4-980C-45F8-9F8C-BF5499EB0293}"/>
                </a:ext>
              </a:extLst>
            </p:cNvPr>
            <p:cNvGrpSpPr>
              <a:grpSpLocks/>
            </p:cNvGrpSpPr>
            <p:nvPr/>
          </p:nvGrpSpPr>
          <p:grpSpPr bwMode="auto">
            <a:xfrm>
              <a:off x="3479" y="989"/>
              <a:ext cx="36" cy="87"/>
              <a:chOff x="3479" y="989"/>
              <a:chExt cx="36" cy="87"/>
            </a:xfrm>
          </p:grpSpPr>
          <p:sp>
            <p:nvSpPr>
              <p:cNvPr id="6756" name="Freeform 3282">
                <a:extLst>
                  <a:ext uri="{FF2B5EF4-FFF2-40B4-BE49-F238E27FC236}">
                    <a16:creationId xmlns:a16="http://schemas.microsoft.com/office/drawing/2014/main" id="{476375F2-7E83-4789-8DEA-F1E6E1EB19AB}"/>
                  </a:ext>
                </a:extLst>
              </p:cNvPr>
              <p:cNvSpPr>
                <a:spLocks/>
              </p:cNvSpPr>
              <p:nvPr/>
            </p:nvSpPr>
            <p:spPr bwMode="auto">
              <a:xfrm>
                <a:off x="3479" y="989"/>
                <a:ext cx="36" cy="87"/>
              </a:xfrm>
              <a:custGeom>
                <a:avLst/>
                <a:gdLst>
                  <a:gd name="T0" fmla="*/ 36 w 233"/>
                  <a:gd name="T1" fmla="*/ 2 h 566"/>
                  <a:gd name="T2" fmla="*/ 29 w 233"/>
                  <a:gd name="T3" fmla="*/ 0 h 566"/>
                  <a:gd name="T4" fmla="*/ 0 w 233"/>
                  <a:gd name="T5" fmla="*/ 87 h 566"/>
                  <a:gd name="T6" fmla="*/ 36 w 233"/>
                  <a:gd name="T7" fmla="*/ 2 h 56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3" h="566">
                    <a:moveTo>
                      <a:pt x="233" y="15"/>
                    </a:moveTo>
                    <a:cubicBezTo>
                      <a:pt x="218" y="0"/>
                      <a:pt x="202" y="0"/>
                      <a:pt x="187" y="0"/>
                    </a:cubicBezTo>
                    <a:lnTo>
                      <a:pt x="0" y="566"/>
                    </a:lnTo>
                    <a:lnTo>
                      <a:pt x="233" y="15"/>
                    </a:lnTo>
                    <a:close/>
                  </a:path>
                </a:pathLst>
              </a:custGeom>
              <a:solidFill>
                <a:srgbClr val="000000"/>
              </a:solidFill>
              <a:ln w="0">
                <a:solidFill>
                  <a:srgbClr val="000000"/>
                </a:solidFill>
                <a:prstDash val="solid"/>
                <a:round/>
                <a:headEnd/>
                <a:tailEnd/>
              </a:ln>
            </p:spPr>
            <p:txBody>
              <a:bodyPr/>
              <a:lstStyle/>
              <a:p>
                <a:endParaRPr lang="en-GB"/>
              </a:p>
            </p:txBody>
          </p:sp>
          <p:sp>
            <p:nvSpPr>
              <p:cNvPr id="6757" name="Freeform 3283">
                <a:extLst>
                  <a:ext uri="{FF2B5EF4-FFF2-40B4-BE49-F238E27FC236}">
                    <a16:creationId xmlns:a16="http://schemas.microsoft.com/office/drawing/2014/main" id="{C5F57E15-977E-435F-864E-8BC043158D19}"/>
                  </a:ext>
                </a:extLst>
              </p:cNvPr>
              <p:cNvSpPr>
                <a:spLocks/>
              </p:cNvSpPr>
              <p:nvPr/>
            </p:nvSpPr>
            <p:spPr bwMode="auto">
              <a:xfrm>
                <a:off x="3479" y="989"/>
                <a:ext cx="36" cy="87"/>
              </a:xfrm>
              <a:custGeom>
                <a:avLst/>
                <a:gdLst>
                  <a:gd name="T0" fmla="*/ 36 w 233"/>
                  <a:gd name="T1" fmla="*/ 2 h 566"/>
                  <a:gd name="T2" fmla="*/ 29 w 233"/>
                  <a:gd name="T3" fmla="*/ 0 h 566"/>
                  <a:gd name="T4" fmla="*/ 0 w 233"/>
                  <a:gd name="T5" fmla="*/ 87 h 566"/>
                  <a:gd name="T6" fmla="*/ 36 w 233"/>
                  <a:gd name="T7" fmla="*/ 2 h 56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3" h="566">
                    <a:moveTo>
                      <a:pt x="233" y="15"/>
                    </a:moveTo>
                    <a:cubicBezTo>
                      <a:pt x="218" y="0"/>
                      <a:pt x="202" y="0"/>
                      <a:pt x="187" y="0"/>
                    </a:cubicBezTo>
                    <a:lnTo>
                      <a:pt x="0" y="566"/>
                    </a:lnTo>
                    <a:lnTo>
                      <a:pt x="233" y="15"/>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733" name="Group 3287">
              <a:extLst>
                <a:ext uri="{FF2B5EF4-FFF2-40B4-BE49-F238E27FC236}">
                  <a16:creationId xmlns:a16="http://schemas.microsoft.com/office/drawing/2014/main" id="{C4C256C7-99D1-431C-8A79-E6A72AC44F49}"/>
                </a:ext>
              </a:extLst>
            </p:cNvPr>
            <p:cNvGrpSpPr>
              <a:grpSpLocks/>
            </p:cNvGrpSpPr>
            <p:nvPr/>
          </p:nvGrpSpPr>
          <p:grpSpPr bwMode="auto">
            <a:xfrm>
              <a:off x="3385" y="984"/>
              <a:ext cx="189" cy="188"/>
              <a:chOff x="3385" y="984"/>
              <a:chExt cx="189" cy="188"/>
            </a:xfrm>
          </p:grpSpPr>
          <p:sp>
            <p:nvSpPr>
              <p:cNvPr id="6754" name="Freeform 3285">
                <a:extLst>
                  <a:ext uri="{FF2B5EF4-FFF2-40B4-BE49-F238E27FC236}">
                    <a16:creationId xmlns:a16="http://schemas.microsoft.com/office/drawing/2014/main" id="{2356F9C4-5DFC-4080-A003-428525CD6BAC}"/>
                  </a:ext>
                </a:extLst>
              </p:cNvPr>
              <p:cNvSpPr>
                <a:spLocks/>
              </p:cNvSpPr>
              <p:nvPr/>
            </p:nvSpPr>
            <p:spPr bwMode="auto">
              <a:xfrm>
                <a:off x="3385" y="984"/>
                <a:ext cx="189" cy="188"/>
              </a:xfrm>
              <a:custGeom>
                <a:avLst/>
                <a:gdLst>
                  <a:gd name="T0" fmla="*/ 93 w 1223"/>
                  <a:gd name="T1" fmla="*/ 0 h 1223"/>
                  <a:gd name="T2" fmla="*/ 0 w 1223"/>
                  <a:gd name="T3" fmla="*/ 93 h 1223"/>
                  <a:gd name="T4" fmla="*/ 93 w 1223"/>
                  <a:gd name="T5" fmla="*/ 188 h 1223"/>
                  <a:gd name="T6" fmla="*/ 189 w 1223"/>
                  <a:gd name="T7" fmla="*/ 93 h 1223"/>
                  <a:gd name="T8" fmla="*/ 129 w 1223"/>
                  <a:gd name="T9" fmla="*/ 7 h 1223"/>
                  <a:gd name="T10" fmla="*/ 93 w 1223"/>
                  <a:gd name="T11" fmla="*/ 93 h 1223"/>
                  <a:gd name="T12" fmla="*/ 93 w 1223"/>
                  <a:gd name="T13" fmla="*/ 0 h 122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3" h="1223">
                    <a:moveTo>
                      <a:pt x="604" y="0"/>
                    </a:moveTo>
                    <a:cubicBezTo>
                      <a:pt x="263" y="0"/>
                      <a:pt x="0" y="263"/>
                      <a:pt x="0" y="604"/>
                    </a:cubicBezTo>
                    <a:cubicBezTo>
                      <a:pt x="0" y="944"/>
                      <a:pt x="263" y="1223"/>
                      <a:pt x="604" y="1223"/>
                    </a:cubicBezTo>
                    <a:cubicBezTo>
                      <a:pt x="944" y="1223"/>
                      <a:pt x="1223" y="944"/>
                      <a:pt x="1223" y="604"/>
                    </a:cubicBezTo>
                    <a:cubicBezTo>
                      <a:pt x="1207" y="356"/>
                      <a:pt x="1068" y="140"/>
                      <a:pt x="836" y="47"/>
                    </a:cubicBezTo>
                    <a:lnTo>
                      <a:pt x="604" y="604"/>
                    </a:lnTo>
                    <a:lnTo>
                      <a:pt x="604" y="0"/>
                    </a:lnTo>
                    <a:close/>
                  </a:path>
                </a:pathLst>
              </a:custGeom>
              <a:solidFill>
                <a:srgbClr val="FFFFFF"/>
              </a:solidFill>
              <a:ln w="0">
                <a:solidFill>
                  <a:srgbClr val="000000"/>
                </a:solidFill>
                <a:prstDash val="solid"/>
                <a:round/>
                <a:headEnd/>
                <a:tailEnd/>
              </a:ln>
            </p:spPr>
            <p:txBody>
              <a:bodyPr/>
              <a:lstStyle/>
              <a:p>
                <a:endParaRPr lang="en-GB"/>
              </a:p>
            </p:txBody>
          </p:sp>
          <p:sp>
            <p:nvSpPr>
              <p:cNvPr id="6755" name="Freeform 3286">
                <a:extLst>
                  <a:ext uri="{FF2B5EF4-FFF2-40B4-BE49-F238E27FC236}">
                    <a16:creationId xmlns:a16="http://schemas.microsoft.com/office/drawing/2014/main" id="{F73A9793-8D0E-4981-B68B-6A65BD411C27}"/>
                  </a:ext>
                </a:extLst>
              </p:cNvPr>
              <p:cNvSpPr>
                <a:spLocks/>
              </p:cNvSpPr>
              <p:nvPr/>
            </p:nvSpPr>
            <p:spPr bwMode="auto">
              <a:xfrm>
                <a:off x="3385" y="984"/>
                <a:ext cx="189" cy="188"/>
              </a:xfrm>
              <a:custGeom>
                <a:avLst/>
                <a:gdLst>
                  <a:gd name="T0" fmla="*/ 93 w 1223"/>
                  <a:gd name="T1" fmla="*/ 0 h 1223"/>
                  <a:gd name="T2" fmla="*/ 0 w 1223"/>
                  <a:gd name="T3" fmla="*/ 93 h 1223"/>
                  <a:gd name="T4" fmla="*/ 93 w 1223"/>
                  <a:gd name="T5" fmla="*/ 188 h 1223"/>
                  <a:gd name="T6" fmla="*/ 189 w 1223"/>
                  <a:gd name="T7" fmla="*/ 93 h 1223"/>
                  <a:gd name="T8" fmla="*/ 129 w 1223"/>
                  <a:gd name="T9" fmla="*/ 7 h 1223"/>
                  <a:gd name="T10" fmla="*/ 93 w 1223"/>
                  <a:gd name="T11" fmla="*/ 93 h 1223"/>
                  <a:gd name="T12" fmla="*/ 93 w 1223"/>
                  <a:gd name="T13" fmla="*/ 0 h 122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3" h="1223">
                    <a:moveTo>
                      <a:pt x="604" y="0"/>
                    </a:moveTo>
                    <a:cubicBezTo>
                      <a:pt x="263" y="0"/>
                      <a:pt x="0" y="263"/>
                      <a:pt x="0" y="604"/>
                    </a:cubicBezTo>
                    <a:cubicBezTo>
                      <a:pt x="0" y="944"/>
                      <a:pt x="263" y="1223"/>
                      <a:pt x="604" y="1223"/>
                    </a:cubicBezTo>
                    <a:cubicBezTo>
                      <a:pt x="944" y="1223"/>
                      <a:pt x="1223" y="944"/>
                      <a:pt x="1223" y="604"/>
                    </a:cubicBezTo>
                    <a:cubicBezTo>
                      <a:pt x="1207" y="356"/>
                      <a:pt x="1068" y="140"/>
                      <a:pt x="836" y="47"/>
                    </a:cubicBezTo>
                    <a:lnTo>
                      <a:pt x="604" y="604"/>
                    </a:lnTo>
                    <a:lnTo>
                      <a:pt x="604"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6734" name="Rectangle 3288">
              <a:extLst>
                <a:ext uri="{FF2B5EF4-FFF2-40B4-BE49-F238E27FC236}">
                  <a16:creationId xmlns:a16="http://schemas.microsoft.com/office/drawing/2014/main" id="{C604DFD1-4A7C-4ECB-BC98-E1438576633E}"/>
                </a:ext>
              </a:extLst>
            </p:cNvPr>
            <p:cNvSpPr>
              <a:spLocks noChangeArrowheads="1"/>
            </p:cNvSpPr>
            <p:nvPr/>
          </p:nvSpPr>
          <p:spPr bwMode="auto">
            <a:xfrm>
              <a:off x="3286" y="949"/>
              <a:ext cx="388"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6735" name="Group 3291">
              <a:extLst>
                <a:ext uri="{FF2B5EF4-FFF2-40B4-BE49-F238E27FC236}">
                  <a16:creationId xmlns:a16="http://schemas.microsoft.com/office/drawing/2014/main" id="{DFCE6CBB-25FD-48AF-AF8F-DA8D5E9705C9}"/>
                </a:ext>
              </a:extLst>
            </p:cNvPr>
            <p:cNvGrpSpPr>
              <a:grpSpLocks/>
            </p:cNvGrpSpPr>
            <p:nvPr/>
          </p:nvGrpSpPr>
          <p:grpSpPr bwMode="auto">
            <a:xfrm>
              <a:off x="3698" y="949"/>
              <a:ext cx="387" cy="261"/>
              <a:chOff x="3698" y="949"/>
              <a:chExt cx="387" cy="261"/>
            </a:xfrm>
          </p:grpSpPr>
          <p:sp>
            <p:nvSpPr>
              <p:cNvPr id="6752" name="Rectangle 3289">
                <a:extLst>
                  <a:ext uri="{FF2B5EF4-FFF2-40B4-BE49-F238E27FC236}">
                    <a16:creationId xmlns:a16="http://schemas.microsoft.com/office/drawing/2014/main" id="{4C1E3EE8-4618-4BDC-8298-67E0F7BCE19A}"/>
                  </a:ext>
                </a:extLst>
              </p:cNvPr>
              <p:cNvSpPr>
                <a:spLocks noChangeArrowheads="1"/>
              </p:cNvSpPr>
              <p:nvPr/>
            </p:nvSpPr>
            <p:spPr bwMode="auto">
              <a:xfrm>
                <a:off x="3698" y="949"/>
                <a:ext cx="387"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6753" name="Rectangle 3290">
                <a:extLst>
                  <a:ext uri="{FF2B5EF4-FFF2-40B4-BE49-F238E27FC236}">
                    <a16:creationId xmlns:a16="http://schemas.microsoft.com/office/drawing/2014/main" id="{C5C6DA04-54DE-40F9-8018-6B8451E7EAC2}"/>
                  </a:ext>
                </a:extLst>
              </p:cNvPr>
              <p:cNvSpPr>
                <a:spLocks noChangeArrowheads="1"/>
              </p:cNvSpPr>
              <p:nvPr/>
            </p:nvSpPr>
            <p:spPr bwMode="auto">
              <a:xfrm>
                <a:off x="3698" y="949"/>
                <a:ext cx="387"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6736" name="Group 3294">
              <a:extLst>
                <a:ext uri="{FF2B5EF4-FFF2-40B4-BE49-F238E27FC236}">
                  <a16:creationId xmlns:a16="http://schemas.microsoft.com/office/drawing/2014/main" id="{EE1EB08E-BF0E-446F-9CD3-8086C9D05DA1}"/>
                </a:ext>
              </a:extLst>
            </p:cNvPr>
            <p:cNvGrpSpPr>
              <a:grpSpLocks/>
            </p:cNvGrpSpPr>
            <p:nvPr/>
          </p:nvGrpSpPr>
          <p:grpSpPr bwMode="auto">
            <a:xfrm>
              <a:off x="3890" y="981"/>
              <a:ext cx="5" cy="95"/>
              <a:chOff x="3890" y="981"/>
              <a:chExt cx="5" cy="95"/>
            </a:xfrm>
          </p:grpSpPr>
          <p:sp>
            <p:nvSpPr>
              <p:cNvPr id="6750" name="Freeform 3292">
                <a:extLst>
                  <a:ext uri="{FF2B5EF4-FFF2-40B4-BE49-F238E27FC236}">
                    <a16:creationId xmlns:a16="http://schemas.microsoft.com/office/drawing/2014/main" id="{99AD69B6-4127-402B-B93C-4E948EB6B4B3}"/>
                  </a:ext>
                </a:extLst>
              </p:cNvPr>
              <p:cNvSpPr>
                <a:spLocks/>
              </p:cNvSpPr>
              <p:nvPr/>
            </p:nvSpPr>
            <p:spPr bwMode="auto">
              <a:xfrm>
                <a:off x="3890" y="981"/>
                <a:ext cx="5" cy="95"/>
              </a:xfrm>
              <a:custGeom>
                <a:avLst/>
                <a:gdLst>
                  <a:gd name="T0" fmla="*/ 5 w 28"/>
                  <a:gd name="T1" fmla="*/ 2 h 616"/>
                  <a:gd name="T2" fmla="*/ 0 w 28"/>
                  <a:gd name="T3" fmla="*/ 2 h 616"/>
                  <a:gd name="T4" fmla="*/ 0 w 28"/>
                  <a:gd name="T5" fmla="*/ 2 h 616"/>
                  <a:gd name="T6" fmla="*/ 0 w 28"/>
                  <a:gd name="T7" fmla="*/ 95 h 616"/>
                  <a:gd name="T8" fmla="*/ 5 w 28"/>
                  <a:gd name="T9" fmla="*/ 2 h 6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 h="616">
                    <a:moveTo>
                      <a:pt x="28" y="15"/>
                    </a:moveTo>
                    <a:cubicBezTo>
                      <a:pt x="28" y="15"/>
                      <a:pt x="14" y="15"/>
                      <a:pt x="0" y="15"/>
                    </a:cubicBezTo>
                    <a:cubicBezTo>
                      <a:pt x="0" y="0"/>
                      <a:pt x="0" y="15"/>
                      <a:pt x="0" y="15"/>
                    </a:cubicBezTo>
                    <a:lnTo>
                      <a:pt x="0" y="616"/>
                    </a:lnTo>
                    <a:lnTo>
                      <a:pt x="28" y="15"/>
                    </a:lnTo>
                    <a:close/>
                  </a:path>
                </a:pathLst>
              </a:custGeom>
              <a:solidFill>
                <a:srgbClr val="808080"/>
              </a:solidFill>
              <a:ln w="0">
                <a:solidFill>
                  <a:srgbClr val="000000"/>
                </a:solidFill>
                <a:prstDash val="solid"/>
                <a:round/>
                <a:headEnd/>
                <a:tailEnd/>
              </a:ln>
            </p:spPr>
            <p:txBody>
              <a:bodyPr/>
              <a:lstStyle/>
              <a:p>
                <a:endParaRPr lang="en-GB"/>
              </a:p>
            </p:txBody>
          </p:sp>
          <p:sp>
            <p:nvSpPr>
              <p:cNvPr id="6751" name="Freeform 3293">
                <a:extLst>
                  <a:ext uri="{FF2B5EF4-FFF2-40B4-BE49-F238E27FC236}">
                    <a16:creationId xmlns:a16="http://schemas.microsoft.com/office/drawing/2014/main" id="{C40A17E4-51D9-44E5-8F62-5403DC42733E}"/>
                  </a:ext>
                </a:extLst>
              </p:cNvPr>
              <p:cNvSpPr>
                <a:spLocks/>
              </p:cNvSpPr>
              <p:nvPr/>
            </p:nvSpPr>
            <p:spPr bwMode="auto">
              <a:xfrm>
                <a:off x="3890" y="981"/>
                <a:ext cx="5" cy="95"/>
              </a:xfrm>
              <a:custGeom>
                <a:avLst/>
                <a:gdLst>
                  <a:gd name="T0" fmla="*/ 5 w 28"/>
                  <a:gd name="T1" fmla="*/ 2 h 616"/>
                  <a:gd name="T2" fmla="*/ 0 w 28"/>
                  <a:gd name="T3" fmla="*/ 2 h 616"/>
                  <a:gd name="T4" fmla="*/ 0 w 28"/>
                  <a:gd name="T5" fmla="*/ 2 h 616"/>
                  <a:gd name="T6" fmla="*/ 0 w 28"/>
                  <a:gd name="T7" fmla="*/ 95 h 616"/>
                  <a:gd name="T8" fmla="*/ 5 w 28"/>
                  <a:gd name="T9" fmla="*/ 2 h 6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 h="616">
                    <a:moveTo>
                      <a:pt x="28" y="15"/>
                    </a:moveTo>
                    <a:cubicBezTo>
                      <a:pt x="28" y="15"/>
                      <a:pt x="14" y="15"/>
                      <a:pt x="0" y="15"/>
                    </a:cubicBezTo>
                    <a:cubicBezTo>
                      <a:pt x="0" y="0"/>
                      <a:pt x="0" y="15"/>
                      <a:pt x="0" y="15"/>
                    </a:cubicBezTo>
                    <a:lnTo>
                      <a:pt x="0" y="616"/>
                    </a:lnTo>
                    <a:lnTo>
                      <a:pt x="28" y="15"/>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737" name="Group 3297">
              <a:extLst>
                <a:ext uri="{FF2B5EF4-FFF2-40B4-BE49-F238E27FC236}">
                  <a16:creationId xmlns:a16="http://schemas.microsoft.com/office/drawing/2014/main" id="{021FCEBD-F679-48C5-917F-84AFBBB804D5}"/>
                </a:ext>
              </a:extLst>
            </p:cNvPr>
            <p:cNvGrpSpPr>
              <a:grpSpLocks/>
            </p:cNvGrpSpPr>
            <p:nvPr/>
          </p:nvGrpSpPr>
          <p:grpSpPr bwMode="auto">
            <a:xfrm>
              <a:off x="3890" y="984"/>
              <a:ext cx="38" cy="92"/>
              <a:chOff x="3890" y="984"/>
              <a:chExt cx="38" cy="92"/>
            </a:xfrm>
          </p:grpSpPr>
          <p:sp>
            <p:nvSpPr>
              <p:cNvPr id="6748" name="Freeform 3295">
                <a:extLst>
                  <a:ext uri="{FF2B5EF4-FFF2-40B4-BE49-F238E27FC236}">
                    <a16:creationId xmlns:a16="http://schemas.microsoft.com/office/drawing/2014/main" id="{0D697A84-496A-4684-ABC8-43878CB50E01}"/>
                  </a:ext>
                </a:extLst>
              </p:cNvPr>
              <p:cNvSpPr>
                <a:spLocks/>
              </p:cNvSpPr>
              <p:nvPr/>
            </p:nvSpPr>
            <p:spPr bwMode="auto">
              <a:xfrm>
                <a:off x="3890" y="984"/>
                <a:ext cx="38" cy="92"/>
              </a:xfrm>
              <a:custGeom>
                <a:avLst/>
                <a:gdLst>
                  <a:gd name="T0" fmla="*/ 38 w 245"/>
                  <a:gd name="T1" fmla="*/ 7 h 600"/>
                  <a:gd name="T2" fmla="*/ 5 w 245"/>
                  <a:gd name="T3" fmla="*/ 0 h 600"/>
                  <a:gd name="T4" fmla="*/ 0 w 245"/>
                  <a:gd name="T5" fmla="*/ 92 h 600"/>
                  <a:gd name="T6" fmla="*/ 38 w 245"/>
                  <a:gd name="T7" fmla="*/ 7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5" h="600">
                    <a:moveTo>
                      <a:pt x="245" y="47"/>
                    </a:moveTo>
                    <a:cubicBezTo>
                      <a:pt x="183" y="16"/>
                      <a:pt x="107" y="0"/>
                      <a:pt x="31" y="0"/>
                    </a:cubicBezTo>
                    <a:lnTo>
                      <a:pt x="0" y="600"/>
                    </a:lnTo>
                    <a:lnTo>
                      <a:pt x="245" y="47"/>
                    </a:lnTo>
                    <a:close/>
                  </a:path>
                </a:pathLst>
              </a:custGeom>
              <a:solidFill>
                <a:srgbClr val="C0C0C0"/>
              </a:solidFill>
              <a:ln w="0">
                <a:solidFill>
                  <a:srgbClr val="000000"/>
                </a:solidFill>
                <a:prstDash val="solid"/>
                <a:round/>
                <a:headEnd/>
                <a:tailEnd/>
              </a:ln>
            </p:spPr>
            <p:txBody>
              <a:bodyPr/>
              <a:lstStyle/>
              <a:p>
                <a:endParaRPr lang="en-GB"/>
              </a:p>
            </p:txBody>
          </p:sp>
          <p:sp>
            <p:nvSpPr>
              <p:cNvPr id="6749" name="Freeform 3296">
                <a:extLst>
                  <a:ext uri="{FF2B5EF4-FFF2-40B4-BE49-F238E27FC236}">
                    <a16:creationId xmlns:a16="http://schemas.microsoft.com/office/drawing/2014/main" id="{7299AD22-FDEC-444E-8545-58B6DE3C05A1}"/>
                  </a:ext>
                </a:extLst>
              </p:cNvPr>
              <p:cNvSpPr>
                <a:spLocks/>
              </p:cNvSpPr>
              <p:nvPr/>
            </p:nvSpPr>
            <p:spPr bwMode="auto">
              <a:xfrm>
                <a:off x="3890" y="984"/>
                <a:ext cx="38" cy="92"/>
              </a:xfrm>
              <a:custGeom>
                <a:avLst/>
                <a:gdLst>
                  <a:gd name="T0" fmla="*/ 38 w 245"/>
                  <a:gd name="T1" fmla="*/ 7 h 600"/>
                  <a:gd name="T2" fmla="*/ 5 w 245"/>
                  <a:gd name="T3" fmla="*/ 0 h 600"/>
                  <a:gd name="T4" fmla="*/ 0 w 245"/>
                  <a:gd name="T5" fmla="*/ 92 h 600"/>
                  <a:gd name="T6" fmla="*/ 38 w 245"/>
                  <a:gd name="T7" fmla="*/ 7 h 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5" h="600">
                    <a:moveTo>
                      <a:pt x="245" y="47"/>
                    </a:moveTo>
                    <a:cubicBezTo>
                      <a:pt x="183" y="16"/>
                      <a:pt x="107" y="0"/>
                      <a:pt x="31" y="0"/>
                    </a:cubicBezTo>
                    <a:lnTo>
                      <a:pt x="0" y="600"/>
                    </a:lnTo>
                    <a:lnTo>
                      <a:pt x="245" y="47"/>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738" name="Group 3300">
              <a:extLst>
                <a:ext uri="{FF2B5EF4-FFF2-40B4-BE49-F238E27FC236}">
                  <a16:creationId xmlns:a16="http://schemas.microsoft.com/office/drawing/2014/main" id="{7240DD67-1172-4956-BABC-3512B4B8554E}"/>
                </a:ext>
              </a:extLst>
            </p:cNvPr>
            <p:cNvGrpSpPr>
              <a:grpSpLocks/>
            </p:cNvGrpSpPr>
            <p:nvPr/>
          </p:nvGrpSpPr>
          <p:grpSpPr bwMode="auto">
            <a:xfrm>
              <a:off x="3890" y="991"/>
              <a:ext cx="59" cy="85"/>
              <a:chOff x="3890" y="991"/>
              <a:chExt cx="59" cy="85"/>
            </a:xfrm>
          </p:grpSpPr>
          <p:sp>
            <p:nvSpPr>
              <p:cNvPr id="6746" name="Freeform 3298">
                <a:extLst>
                  <a:ext uri="{FF2B5EF4-FFF2-40B4-BE49-F238E27FC236}">
                    <a16:creationId xmlns:a16="http://schemas.microsoft.com/office/drawing/2014/main" id="{D40F086E-AB11-48F6-8096-1606FBE9ABCE}"/>
                  </a:ext>
                </a:extLst>
              </p:cNvPr>
              <p:cNvSpPr>
                <a:spLocks/>
              </p:cNvSpPr>
              <p:nvPr/>
            </p:nvSpPr>
            <p:spPr bwMode="auto">
              <a:xfrm>
                <a:off x="3890" y="991"/>
                <a:ext cx="59" cy="85"/>
              </a:xfrm>
              <a:custGeom>
                <a:avLst/>
                <a:gdLst>
                  <a:gd name="T0" fmla="*/ 59 w 383"/>
                  <a:gd name="T1" fmla="*/ 12 h 555"/>
                  <a:gd name="T2" fmla="*/ 38 w 383"/>
                  <a:gd name="T3" fmla="*/ 0 h 555"/>
                  <a:gd name="T4" fmla="*/ 0 w 383"/>
                  <a:gd name="T5" fmla="*/ 85 h 555"/>
                  <a:gd name="T6" fmla="*/ 59 w 383"/>
                  <a:gd name="T7" fmla="*/ 12 h 55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83" h="555">
                    <a:moveTo>
                      <a:pt x="383" y="77"/>
                    </a:moveTo>
                    <a:cubicBezTo>
                      <a:pt x="337" y="46"/>
                      <a:pt x="291" y="15"/>
                      <a:pt x="245" y="0"/>
                    </a:cubicBezTo>
                    <a:lnTo>
                      <a:pt x="0" y="555"/>
                    </a:lnTo>
                    <a:lnTo>
                      <a:pt x="383" y="77"/>
                    </a:lnTo>
                    <a:close/>
                  </a:path>
                </a:pathLst>
              </a:custGeom>
              <a:solidFill>
                <a:srgbClr val="000000"/>
              </a:solidFill>
              <a:ln w="0">
                <a:solidFill>
                  <a:srgbClr val="000000"/>
                </a:solidFill>
                <a:prstDash val="solid"/>
                <a:round/>
                <a:headEnd/>
                <a:tailEnd/>
              </a:ln>
            </p:spPr>
            <p:txBody>
              <a:bodyPr/>
              <a:lstStyle/>
              <a:p>
                <a:endParaRPr lang="en-GB"/>
              </a:p>
            </p:txBody>
          </p:sp>
          <p:sp>
            <p:nvSpPr>
              <p:cNvPr id="6747" name="Freeform 3299">
                <a:extLst>
                  <a:ext uri="{FF2B5EF4-FFF2-40B4-BE49-F238E27FC236}">
                    <a16:creationId xmlns:a16="http://schemas.microsoft.com/office/drawing/2014/main" id="{BA58D73A-F764-4E3B-9EC9-C93A070F5AA6}"/>
                  </a:ext>
                </a:extLst>
              </p:cNvPr>
              <p:cNvSpPr>
                <a:spLocks/>
              </p:cNvSpPr>
              <p:nvPr/>
            </p:nvSpPr>
            <p:spPr bwMode="auto">
              <a:xfrm>
                <a:off x="3890" y="991"/>
                <a:ext cx="59" cy="85"/>
              </a:xfrm>
              <a:custGeom>
                <a:avLst/>
                <a:gdLst>
                  <a:gd name="T0" fmla="*/ 59 w 383"/>
                  <a:gd name="T1" fmla="*/ 12 h 555"/>
                  <a:gd name="T2" fmla="*/ 38 w 383"/>
                  <a:gd name="T3" fmla="*/ 0 h 555"/>
                  <a:gd name="T4" fmla="*/ 0 w 383"/>
                  <a:gd name="T5" fmla="*/ 85 h 555"/>
                  <a:gd name="T6" fmla="*/ 59 w 383"/>
                  <a:gd name="T7" fmla="*/ 12 h 55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83" h="555">
                    <a:moveTo>
                      <a:pt x="383" y="77"/>
                    </a:moveTo>
                    <a:cubicBezTo>
                      <a:pt x="337" y="46"/>
                      <a:pt x="291" y="15"/>
                      <a:pt x="245" y="0"/>
                    </a:cubicBezTo>
                    <a:lnTo>
                      <a:pt x="0" y="555"/>
                    </a:lnTo>
                    <a:lnTo>
                      <a:pt x="383" y="77"/>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739" name="Group 3303">
              <a:extLst>
                <a:ext uri="{FF2B5EF4-FFF2-40B4-BE49-F238E27FC236}">
                  <a16:creationId xmlns:a16="http://schemas.microsoft.com/office/drawing/2014/main" id="{86955D34-33D1-46F4-B0AC-26414AD8A08D}"/>
                </a:ext>
              </a:extLst>
            </p:cNvPr>
            <p:cNvGrpSpPr>
              <a:grpSpLocks/>
            </p:cNvGrpSpPr>
            <p:nvPr/>
          </p:nvGrpSpPr>
          <p:grpSpPr bwMode="auto">
            <a:xfrm>
              <a:off x="3797" y="984"/>
              <a:ext cx="188" cy="188"/>
              <a:chOff x="3797" y="984"/>
              <a:chExt cx="188" cy="188"/>
            </a:xfrm>
          </p:grpSpPr>
          <p:sp>
            <p:nvSpPr>
              <p:cNvPr id="6744" name="Freeform 3301">
                <a:extLst>
                  <a:ext uri="{FF2B5EF4-FFF2-40B4-BE49-F238E27FC236}">
                    <a16:creationId xmlns:a16="http://schemas.microsoft.com/office/drawing/2014/main" id="{B3EA665A-4EA0-4590-BA79-8DA49428999C}"/>
                  </a:ext>
                </a:extLst>
              </p:cNvPr>
              <p:cNvSpPr>
                <a:spLocks/>
              </p:cNvSpPr>
              <p:nvPr/>
            </p:nvSpPr>
            <p:spPr bwMode="auto">
              <a:xfrm>
                <a:off x="3797" y="984"/>
                <a:ext cx="188" cy="188"/>
              </a:xfrm>
              <a:custGeom>
                <a:avLst/>
                <a:gdLst>
                  <a:gd name="T0" fmla="*/ 93 w 1222"/>
                  <a:gd name="T1" fmla="*/ 0 h 1223"/>
                  <a:gd name="T2" fmla="*/ 0 w 1222"/>
                  <a:gd name="T3" fmla="*/ 93 h 1223"/>
                  <a:gd name="T4" fmla="*/ 93 w 1222"/>
                  <a:gd name="T5" fmla="*/ 188 h 1223"/>
                  <a:gd name="T6" fmla="*/ 188 w 1222"/>
                  <a:gd name="T7" fmla="*/ 93 h 1223"/>
                  <a:gd name="T8" fmla="*/ 152 w 1222"/>
                  <a:gd name="T9" fmla="*/ 19 h 1223"/>
                  <a:gd name="T10" fmla="*/ 93 w 1222"/>
                  <a:gd name="T11" fmla="*/ 93 h 1223"/>
                  <a:gd name="T12" fmla="*/ 93 w 1222"/>
                  <a:gd name="T13" fmla="*/ 0 h 122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23">
                    <a:moveTo>
                      <a:pt x="603" y="0"/>
                    </a:moveTo>
                    <a:cubicBezTo>
                      <a:pt x="263" y="0"/>
                      <a:pt x="0" y="263"/>
                      <a:pt x="0" y="604"/>
                    </a:cubicBezTo>
                    <a:cubicBezTo>
                      <a:pt x="0" y="944"/>
                      <a:pt x="263" y="1223"/>
                      <a:pt x="603" y="1223"/>
                    </a:cubicBezTo>
                    <a:cubicBezTo>
                      <a:pt x="943" y="1223"/>
                      <a:pt x="1222" y="944"/>
                      <a:pt x="1222" y="604"/>
                    </a:cubicBezTo>
                    <a:cubicBezTo>
                      <a:pt x="1206" y="418"/>
                      <a:pt x="1129" y="248"/>
                      <a:pt x="990" y="124"/>
                    </a:cubicBezTo>
                    <a:lnTo>
                      <a:pt x="603" y="604"/>
                    </a:lnTo>
                    <a:lnTo>
                      <a:pt x="603" y="0"/>
                    </a:lnTo>
                    <a:close/>
                  </a:path>
                </a:pathLst>
              </a:custGeom>
              <a:solidFill>
                <a:srgbClr val="FFFFFF"/>
              </a:solidFill>
              <a:ln w="0">
                <a:solidFill>
                  <a:srgbClr val="000000"/>
                </a:solidFill>
                <a:prstDash val="solid"/>
                <a:round/>
                <a:headEnd/>
                <a:tailEnd/>
              </a:ln>
            </p:spPr>
            <p:txBody>
              <a:bodyPr/>
              <a:lstStyle/>
              <a:p>
                <a:endParaRPr lang="en-GB"/>
              </a:p>
            </p:txBody>
          </p:sp>
          <p:sp>
            <p:nvSpPr>
              <p:cNvPr id="6745" name="Freeform 3302">
                <a:extLst>
                  <a:ext uri="{FF2B5EF4-FFF2-40B4-BE49-F238E27FC236}">
                    <a16:creationId xmlns:a16="http://schemas.microsoft.com/office/drawing/2014/main" id="{5B8753A9-D308-481E-AA14-9F6D8284669A}"/>
                  </a:ext>
                </a:extLst>
              </p:cNvPr>
              <p:cNvSpPr>
                <a:spLocks/>
              </p:cNvSpPr>
              <p:nvPr/>
            </p:nvSpPr>
            <p:spPr bwMode="auto">
              <a:xfrm>
                <a:off x="3797" y="984"/>
                <a:ext cx="188" cy="188"/>
              </a:xfrm>
              <a:custGeom>
                <a:avLst/>
                <a:gdLst>
                  <a:gd name="T0" fmla="*/ 93 w 1222"/>
                  <a:gd name="T1" fmla="*/ 0 h 1223"/>
                  <a:gd name="T2" fmla="*/ 0 w 1222"/>
                  <a:gd name="T3" fmla="*/ 93 h 1223"/>
                  <a:gd name="T4" fmla="*/ 93 w 1222"/>
                  <a:gd name="T5" fmla="*/ 188 h 1223"/>
                  <a:gd name="T6" fmla="*/ 188 w 1222"/>
                  <a:gd name="T7" fmla="*/ 93 h 1223"/>
                  <a:gd name="T8" fmla="*/ 152 w 1222"/>
                  <a:gd name="T9" fmla="*/ 19 h 1223"/>
                  <a:gd name="T10" fmla="*/ 93 w 1222"/>
                  <a:gd name="T11" fmla="*/ 93 h 1223"/>
                  <a:gd name="T12" fmla="*/ 93 w 1222"/>
                  <a:gd name="T13" fmla="*/ 0 h 122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2" h="1223">
                    <a:moveTo>
                      <a:pt x="603" y="0"/>
                    </a:moveTo>
                    <a:cubicBezTo>
                      <a:pt x="263" y="0"/>
                      <a:pt x="0" y="263"/>
                      <a:pt x="0" y="604"/>
                    </a:cubicBezTo>
                    <a:cubicBezTo>
                      <a:pt x="0" y="944"/>
                      <a:pt x="263" y="1223"/>
                      <a:pt x="603" y="1223"/>
                    </a:cubicBezTo>
                    <a:cubicBezTo>
                      <a:pt x="943" y="1223"/>
                      <a:pt x="1222" y="944"/>
                      <a:pt x="1222" y="604"/>
                    </a:cubicBezTo>
                    <a:cubicBezTo>
                      <a:pt x="1206" y="418"/>
                      <a:pt x="1129" y="248"/>
                      <a:pt x="990" y="124"/>
                    </a:cubicBezTo>
                    <a:lnTo>
                      <a:pt x="603" y="604"/>
                    </a:lnTo>
                    <a:lnTo>
                      <a:pt x="603"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6740" name="Rectangle 3304">
              <a:extLst>
                <a:ext uri="{FF2B5EF4-FFF2-40B4-BE49-F238E27FC236}">
                  <a16:creationId xmlns:a16="http://schemas.microsoft.com/office/drawing/2014/main" id="{01FF1F87-C898-4300-85C5-67AB6213F1EC}"/>
                </a:ext>
              </a:extLst>
            </p:cNvPr>
            <p:cNvSpPr>
              <a:spLocks noChangeArrowheads="1"/>
            </p:cNvSpPr>
            <p:nvPr/>
          </p:nvSpPr>
          <p:spPr bwMode="auto">
            <a:xfrm>
              <a:off x="3698" y="949"/>
              <a:ext cx="387" cy="26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6741" name="Rectangle 6680">
              <a:extLst>
                <a:ext uri="{FF2B5EF4-FFF2-40B4-BE49-F238E27FC236}">
                  <a16:creationId xmlns:a16="http://schemas.microsoft.com/office/drawing/2014/main" id="{A3BF0092-13AC-4797-A4DA-AB71F569856C}"/>
                </a:ext>
              </a:extLst>
            </p:cNvPr>
            <p:cNvSpPr>
              <a:spLocks noChangeArrowheads="1"/>
            </p:cNvSpPr>
            <p:nvPr/>
          </p:nvSpPr>
          <p:spPr bwMode="auto">
            <a:xfrm>
              <a:off x="2982" y="825"/>
              <a:ext cx="18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200">
                  <a:solidFill>
                    <a:srgbClr val="000000"/>
                  </a:solidFill>
                </a:rPr>
                <a:t>0.5h</a:t>
              </a:r>
              <a:endParaRPr lang="pt-BR" altLang="en-US"/>
            </a:p>
          </p:txBody>
        </p:sp>
        <p:sp>
          <p:nvSpPr>
            <p:cNvPr id="6742" name="Rectangle 6681">
              <a:extLst>
                <a:ext uri="{FF2B5EF4-FFF2-40B4-BE49-F238E27FC236}">
                  <a16:creationId xmlns:a16="http://schemas.microsoft.com/office/drawing/2014/main" id="{13D7EA3A-3B1C-4AEC-894A-5C44B548A11C}"/>
                </a:ext>
              </a:extLst>
            </p:cNvPr>
            <p:cNvSpPr>
              <a:spLocks noChangeArrowheads="1"/>
            </p:cNvSpPr>
            <p:nvPr/>
          </p:nvSpPr>
          <p:spPr bwMode="auto">
            <a:xfrm>
              <a:off x="3411" y="825"/>
              <a:ext cx="10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200">
                  <a:solidFill>
                    <a:srgbClr val="000000"/>
                  </a:solidFill>
                </a:rPr>
                <a:t>1h</a:t>
              </a:r>
              <a:endParaRPr lang="pt-BR" altLang="en-US"/>
            </a:p>
          </p:txBody>
        </p:sp>
        <p:sp>
          <p:nvSpPr>
            <p:cNvPr id="6743" name="Rectangle 6682">
              <a:extLst>
                <a:ext uri="{FF2B5EF4-FFF2-40B4-BE49-F238E27FC236}">
                  <a16:creationId xmlns:a16="http://schemas.microsoft.com/office/drawing/2014/main" id="{59BE1EDC-BFAE-43C8-8EA9-0CBC5E8201F7}"/>
                </a:ext>
              </a:extLst>
            </p:cNvPr>
            <p:cNvSpPr>
              <a:spLocks noChangeArrowheads="1"/>
            </p:cNvSpPr>
            <p:nvPr/>
          </p:nvSpPr>
          <p:spPr bwMode="auto">
            <a:xfrm>
              <a:off x="3838" y="825"/>
              <a:ext cx="10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200">
                  <a:solidFill>
                    <a:srgbClr val="000000"/>
                  </a:solidFill>
                </a:rPr>
                <a:t>3h</a:t>
              </a:r>
              <a:endParaRPr lang="pt-BR" altLang="en-US"/>
            </a:p>
          </p:txBody>
        </p:sp>
      </p:grpSp>
      <p:sp>
        <p:nvSpPr>
          <p:cNvPr id="6698" name="Rectangle 6685">
            <a:extLst>
              <a:ext uri="{FF2B5EF4-FFF2-40B4-BE49-F238E27FC236}">
                <a16:creationId xmlns:a16="http://schemas.microsoft.com/office/drawing/2014/main" id="{73917277-05B5-4BB4-A419-B2DE79A01043}"/>
              </a:ext>
            </a:extLst>
          </p:cNvPr>
          <p:cNvSpPr>
            <a:spLocks noChangeArrowheads="1"/>
          </p:cNvSpPr>
          <p:nvPr/>
        </p:nvSpPr>
        <p:spPr bwMode="auto">
          <a:xfrm>
            <a:off x="476250" y="4211638"/>
            <a:ext cx="144463" cy="142875"/>
          </a:xfrm>
          <a:prstGeom prst="rect">
            <a:avLst/>
          </a:prstGeom>
          <a:solidFill>
            <a:schemeClr val="bg1"/>
          </a:solidFill>
          <a:ln w="63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6699" name="Rectangle 6686">
            <a:extLst>
              <a:ext uri="{FF2B5EF4-FFF2-40B4-BE49-F238E27FC236}">
                <a16:creationId xmlns:a16="http://schemas.microsoft.com/office/drawing/2014/main" id="{79182C46-C40C-4B0C-B469-9F2C5BD5582A}"/>
              </a:ext>
            </a:extLst>
          </p:cNvPr>
          <p:cNvSpPr>
            <a:spLocks noChangeArrowheads="1"/>
          </p:cNvSpPr>
          <p:nvPr/>
        </p:nvSpPr>
        <p:spPr bwMode="auto">
          <a:xfrm>
            <a:off x="1590675" y="4211638"/>
            <a:ext cx="144463" cy="142875"/>
          </a:xfrm>
          <a:prstGeom prst="rect">
            <a:avLst/>
          </a:prstGeom>
          <a:solidFill>
            <a:schemeClr val="tx1"/>
          </a:solidFill>
          <a:ln w="63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6700" name="Rectangle 6687">
            <a:extLst>
              <a:ext uri="{FF2B5EF4-FFF2-40B4-BE49-F238E27FC236}">
                <a16:creationId xmlns:a16="http://schemas.microsoft.com/office/drawing/2014/main" id="{C5FAEFD1-B39B-4946-9BEA-313C510B8652}"/>
              </a:ext>
            </a:extLst>
          </p:cNvPr>
          <p:cNvSpPr>
            <a:spLocks noChangeArrowheads="1"/>
          </p:cNvSpPr>
          <p:nvPr/>
        </p:nvSpPr>
        <p:spPr bwMode="auto">
          <a:xfrm>
            <a:off x="2492375" y="4211638"/>
            <a:ext cx="144463" cy="142875"/>
          </a:xfrm>
          <a:prstGeom prst="rect">
            <a:avLst/>
          </a:prstGeom>
          <a:solidFill>
            <a:srgbClr val="B2B2B2"/>
          </a:solidFill>
          <a:ln w="63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6701" name="Rectangle 6688">
            <a:extLst>
              <a:ext uri="{FF2B5EF4-FFF2-40B4-BE49-F238E27FC236}">
                <a16:creationId xmlns:a16="http://schemas.microsoft.com/office/drawing/2014/main" id="{77E0FAF0-5E95-475A-AF98-143BD4FCD06D}"/>
              </a:ext>
            </a:extLst>
          </p:cNvPr>
          <p:cNvSpPr>
            <a:spLocks noChangeArrowheads="1"/>
          </p:cNvSpPr>
          <p:nvPr/>
        </p:nvSpPr>
        <p:spPr bwMode="auto">
          <a:xfrm>
            <a:off x="3716338" y="4211638"/>
            <a:ext cx="144462" cy="142875"/>
          </a:xfrm>
          <a:prstGeom prst="rect">
            <a:avLst/>
          </a:prstGeom>
          <a:solidFill>
            <a:srgbClr val="5F5F5F"/>
          </a:solidFill>
          <a:ln w="63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0">
            <a:extLst>
              <a:ext uri="{FF2B5EF4-FFF2-40B4-BE49-F238E27FC236}">
                <a16:creationId xmlns:a16="http://schemas.microsoft.com/office/drawing/2014/main" id="{8720120C-399F-42F1-A49C-D978F45201DF}"/>
              </a:ext>
            </a:extLst>
          </p:cNvPr>
          <p:cNvSpPr txBox="1">
            <a:spLocks noChangeArrowheads="1"/>
          </p:cNvSpPr>
          <p:nvPr/>
        </p:nvSpPr>
        <p:spPr bwMode="auto">
          <a:xfrm>
            <a:off x="692150" y="5940425"/>
            <a:ext cx="5113338" cy="765175"/>
          </a:xfrm>
          <a:prstGeom prst="rect">
            <a:avLst/>
          </a:prstGeom>
          <a:solidFill>
            <a:schemeClr val="bg1"/>
          </a:solidFill>
          <a:ln>
            <a:noFill/>
          </a:ln>
          <a:extLst>
            <a:ext uri="{91240B29-F687-4F45-9708-019B960494DF}">
              <a14:hiddenLine xmlns:a14="http://schemas.microsoft.com/office/drawing/2010/main" w="6350"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pt-BR" altLang="en-US" sz="1100">
                <a:latin typeface="Arial" panose="020B0604020202020204" pitchFamily="34" charset="0"/>
              </a:rPr>
              <a:t>Figure 3. </a:t>
            </a:r>
            <a:r>
              <a:rPr lang="en-US" altLang="en-US" sz="1100">
                <a:latin typeface="Arial" panose="020B0604020202020204" pitchFamily="34" charset="0"/>
              </a:rPr>
              <a:t>Swiss mice (n=20) were inoculated with 50.000 </a:t>
            </a:r>
            <a:r>
              <a:rPr lang="en-US" altLang="en-US" sz="1100" i="1">
                <a:latin typeface="Arial" panose="020B0604020202020204" pitchFamily="34" charset="0"/>
              </a:rPr>
              <a:t>T.cruzi</a:t>
            </a:r>
            <a:r>
              <a:rPr lang="en-US" altLang="en-US" sz="1100">
                <a:latin typeface="Arial" panose="020B0604020202020204" pitchFamily="34" charset="0"/>
              </a:rPr>
              <a:t> Y strain trypomastigotes and received no treatment (control), DFA 25mg/kg, BZ 500 mg/kg or BZ 500 mg/kg + DFA 25  mg/kg. Parasitaemia was estimated before, 3 and 6 hours after treatment. </a:t>
            </a:r>
            <a:endParaRPr lang="pt-BR" altLang="en-US" sz="1100">
              <a:latin typeface="Arial" panose="020B0604020202020204" pitchFamily="34" charset="0"/>
            </a:endParaRPr>
          </a:p>
        </p:txBody>
      </p:sp>
      <p:grpSp>
        <p:nvGrpSpPr>
          <p:cNvPr id="10243" name="Group 237">
            <a:extLst>
              <a:ext uri="{FF2B5EF4-FFF2-40B4-BE49-F238E27FC236}">
                <a16:creationId xmlns:a16="http://schemas.microsoft.com/office/drawing/2014/main" id="{9069FA42-E089-4DAF-9789-0EE56A464641}"/>
              </a:ext>
            </a:extLst>
          </p:cNvPr>
          <p:cNvGrpSpPr>
            <a:grpSpLocks/>
          </p:cNvGrpSpPr>
          <p:nvPr/>
        </p:nvGrpSpPr>
        <p:grpSpPr bwMode="auto">
          <a:xfrm>
            <a:off x="877888" y="1997075"/>
            <a:ext cx="4738687" cy="3438525"/>
            <a:chOff x="553" y="703"/>
            <a:chExt cx="2985" cy="2166"/>
          </a:xfrm>
        </p:grpSpPr>
        <p:sp>
          <p:nvSpPr>
            <p:cNvPr id="10244" name="Rectangle 14">
              <a:extLst>
                <a:ext uri="{FF2B5EF4-FFF2-40B4-BE49-F238E27FC236}">
                  <a16:creationId xmlns:a16="http://schemas.microsoft.com/office/drawing/2014/main" id="{1D700929-7EB9-4D44-80F9-E059A03A7351}"/>
                </a:ext>
              </a:extLst>
            </p:cNvPr>
            <p:cNvSpPr>
              <a:spLocks noChangeArrowheads="1"/>
            </p:cNvSpPr>
            <p:nvPr/>
          </p:nvSpPr>
          <p:spPr bwMode="auto">
            <a:xfrm rot="-5400000">
              <a:off x="111" y="1657"/>
              <a:ext cx="103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000">
                  <a:latin typeface="Arial" panose="020B0604020202020204" pitchFamily="34" charset="0"/>
                </a:rPr>
                <a:t>Parasitaemia (x 10</a:t>
              </a:r>
              <a:r>
                <a:rPr lang="pt-BR" altLang="en-US" sz="1000" baseline="30000">
                  <a:latin typeface="Arial" panose="020B0604020202020204" pitchFamily="34" charset="0"/>
                </a:rPr>
                <a:t>7</a:t>
              </a:r>
              <a:r>
                <a:rPr lang="pt-BR" altLang="en-US" sz="1000">
                  <a:latin typeface="Arial" panose="020B0604020202020204" pitchFamily="34" charset="0"/>
                </a:rPr>
                <a:t>/ 1mL)</a:t>
              </a:r>
              <a:endParaRPr lang="pt-BR" altLang="en-US" sz="1000" baseline="30000">
                <a:latin typeface="Arial" panose="020B0604020202020204" pitchFamily="34" charset="0"/>
              </a:endParaRPr>
            </a:p>
          </p:txBody>
        </p:sp>
        <p:sp>
          <p:nvSpPr>
            <p:cNvPr id="10245" name="Text Box 8">
              <a:extLst>
                <a:ext uri="{FF2B5EF4-FFF2-40B4-BE49-F238E27FC236}">
                  <a16:creationId xmlns:a16="http://schemas.microsoft.com/office/drawing/2014/main" id="{52EAC18D-7347-4E73-9F89-605916B49E8E}"/>
                </a:ext>
              </a:extLst>
            </p:cNvPr>
            <p:cNvSpPr txBox="1">
              <a:spLocks noChangeArrowheads="1"/>
            </p:cNvSpPr>
            <p:nvPr/>
          </p:nvSpPr>
          <p:spPr bwMode="auto">
            <a:xfrm>
              <a:off x="1074" y="2407"/>
              <a:ext cx="16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000">
                  <a:latin typeface="Arial" panose="020B0604020202020204" pitchFamily="34" charset="0"/>
                </a:rPr>
                <a:t>3</a:t>
              </a:r>
            </a:p>
          </p:txBody>
        </p:sp>
        <p:sp>
          <p:nvSpPr>
            <p:cNvPr id="10246" name="Text Box 8">
              <a:extLst>
                <a:ext uri="{FF2B5EF4-FFF2-40B4-BE49-F238E27FC236}">
                  <a16:creationId xmlns:a16="http://schemas.microsoft.com/office/drawing/2014/main" id="{CD08ABE1-61C6-4AD3-BC31-4E47E1EDDC8B}"/>
                </a:ext>
              </a:extLst>
            </p:cNvPr>
            <p:cNvSpPr txBox="1">
              <a:spLocks noChangeArrowheads="1"/>
            </p:cNvSpPr>
            <p:nvPr/>
          </p:nvSpPr>
          <p:spPr bwMode="auto">
            <a:xfrm>
              <a:off x="976" y="2532"/>
              <a:ext cx="37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pt-BR" altLang="en-US" sz="1000">
                  <a:latin typeface="Arial" panose="020B0604020202020204" pitchFamily="34" charset="0"/>
                </a:rPr>
                <a:t>Control</a:t>
              </a:r>
            </a:p>
          </p:txBody>
        </p:sp>
        <p:sp>
          <p:nvSpPr>
            <p:cNvPr id="10247" name="Text Box 8">
              <a:extLst>
                <a:ext uri="{FF2B5EF4-FFF2-40B4-BE49-F238E27FC236}">
                  <a16:creationId xmlns:a16="http://schemas.microsoft.com/office/drawing/2014/main" id="{BBF2F8E7-AC4E-4567-B39A-6DB52CA614E3}"/>
                </a:ext>
              </a:extLst>
            </p:cNvPr>
            <p:cNvSpPr txBox="1">
              <a:spLocks noChangeArrowheads="1"/>
            </p:cNvSpPr>
            <p:nvPr/>
          </p:nvSpPr>
          <p:spPr bwMode="auto">
            <a:xfrm>
              <a:off x="886" y="2407"/>
              <a:ext cx="16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000">
                  <a:latin typeface="Arial" panose="020B0604020202020204" pitchFamily="34" charset="0"/>
                </a:rPr>
                <a:t>0</a:t>
              </a:r>
            </a:p>
          </p:txBody>
        </p:sp>
        <p:sp>
          <p:nvSpPr>
            <p:cNvPr id="10248" name="Text Box 8">
              <a:extLst>
                <a:ext uri="{FF2B5EF4-FFF2-40B4-BE49-F238E27FC236}">
                  <a16:creationId xmlns:a16="http://schemas.microsoft.com/office/drawing/2014/main" id="{4A34F6F1-E1B7-4ABB-8780-226177C8176D}"/>
                </a:ext>
              </a:extLst>
            </p:cNvPr>
            <p:cNvSpPr txBox="1">
              <a:spLocks noChangeArrowheads="1"/>
            </p:cNvSpPr>
            <p:nvPr/>
          </p:nvSpPr>
          <p:spPr bwMode="auto">
            <a:xfrm>
              <a:off x="1243" y="2407"/>
              <a:ext cx="16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000">
                  <a:latin typeface="Arial" panose="020B0604020202020204" pitchFamily="34" charset="0"/>
                </a:rPr>
                <a:t>6</a:t>
              </a:r>
            </a:p>
          </p:txBody>
        </p:sp>
        <p:sp>
          <p:nvSpPr>
            <p:cNvPr id="10249" name="Text Box 8">
              <a:extLst>
                <a:ext uri="{FF2B5EF4-FFF2-40B4-BE49-F238E27FC236}">
                  <a16:creationId xmlns:a16="http://schemas.microsoft.com/office/drawing/2014/main" id="{2F3001D2-378F-4808-8671-E7B6931E0EEB}"/>
                </a:ext>
              </a:extLst>
            </p:cNvPr>
            <p:cNvSpPr txBox="1">
              <a:spLocks noChangeArrowheads="1"/>
            </p:cNvSpPr>
            <p:nvPr/>
          </p:nvSpPr>
          <p:spPr bwMode="auto">
            <a:xfrm>
              <a:off x="1548" y="2532"/>
              <a:ext cx="60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pt-BR" altLang="en-US" sz="1000">
                  <a:latin typeface="Arial" panose="020B0604020202020204" pitchFamily="34" charset="0"/>
                </a:rPr>
                <a:t>DFA 25mg/kg</a:t>
              </a:r>
            </a:p>
          </p:txBody>
        </p:sp>
        <p:sp>
          <p:nvSpPr>
            <p:cNvPr id="10250" name="Text Box 8">
              <a:extLst>
                <a:ext uri="{FF2B5EF4-FFF2-40B4-BE49-F238E27FC236}">
                  <a16:creationId xmlns:a16="http://schemas.microsoft.com/office/drawing/2014/main" id="{8CF34F2F-D7FE-48D6-B8C3-32CB65BE072F}"/>
                </a:ext>
              </a:extLst>
            </p:cNvPr>
            <p:cNvSpPr txBox="1">
              <a:spLocks noChangeArrowheads="1"/>
            </p:cNvSpPr>
            <p:nvPr/>
          </p:nvSpPr>
          <p:spPr bwMode="auto">
            <a:xfrm>
              <a:off x="2227" y="2532"/>
              <a:ext cx="589"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000">
                  <a:latin typeface="Arial" panose="020B0604020202020204" pitchFamily="34" charset="0"/>
                </a:rPr>
                <a:t>BZ 500mg/kg</a:t>
              </a:r>
            </a:p>
          </p:txBody>
        </p:sp>
        <p:sp>
          <p:nvSpPr>
            <p:cNvPr id="10251" name="Text Box 8">
              <a:extLst>
                <a:ext uri="{FF2B5EF4-FFF2-40B4-BE49-F238E27FC236}">
                  <a16:creationId xmlns:a16="http://schemas.microsoft.com/office/drawing/2014/main" id="{30A6ED7B-BB98-471A-88CA-FE216734D1B5}"/>
                </a:ext>
              </a:extLst>
            </p:cNvPr>
            <p:cNvSpPr txBox="1">
              <a:spLocks noChangeArrowheads="1"/>
            </p:cNvSpPr>
            <p:nvPr/>
          </p:nvSpPr>
          <p:spPr bwMode="auto">
            <a:xfrm>
              <a:off x="3012" y="2532"/>
              <a:ext cx="42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000">
                  <a:latin typeface="Arial" panose="020B0604020202020204" pitchFamily="34" charset="0"/>
                </a:rPr>
                <a:t>DFA+BZ</a:t>
              </a:r>
            </a:p>
          </p:txBody>
        </p:sp>
        <p:cxnSp>
          <p:nvCxnSpPr>
            <p:cNvPr id="433" name="Conector de seta reta 432">
              <a:extLst>
                <a:ext uri="{FF2B5EF4-FFF2-40B4-BE49-F238E27FC236}">
                  <a16:creationId xmlns:a16="http://schemas.microsoft.com/office/drawing/2014/main" id="{26F8A8D4-F0A7-4594-8CAF-6871DC79511F}"/>
                </a:ext>
              </a:extLst>
            </p:cNvPr>
            <p:cNvCxnSpPr/>
            <p:nvPr/>
          </p:nvCxnSpPr>
          <p:spPr>
            <a:xfrm>
              <a:off x="909" y="2714"/>
              <a:ext cx="2629" cy="0"/>
            </a:xfrm>
            <a:prstGeom prst="straightConnector1">
              <a:avLst/>
            </a:prstGeom>
            <a:ln w="63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253" name="Text Box 8">
              <a:extLst>
                <a:ext uri="{FF2B5EF4-FFF2-40B4-BE49-F238E27FC236}">
                  <a16:creationId xmlns:a16="http://schemas.microsoft.com/office/drawing/2014/main" id="{943ABE1E-200D-4756-9C84-4DF4FA27E955}"/>
                </a:ext>
              </a:extLst>
            </p:cNvPr>
            <p:cNvSpPr txBox="1">
              <a:spLocks noChangeArrowheads="1"/>
            </p:cNvSpPr>
            <p:nvPr/>
          </p:nvSpPr>
          <p:spPr bwMode="auto">
            <a:xfrm>
              <a:off x="1775" y="2715"/>
              <a:ext cx="84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000">
                  <a:latin typeface="Arial" panose="020B0604020202020204" pitchFamily="34" charset="0"/>
                </a:rPr>
                <a:t>Hours After Infection</a:t>
              </a:r>
            </a:p>
          </p:txBody>
        </p:sp>
        <p:sp>
          <p:nvSpPr>
            <p:cNvPr id="10254" name="Line 601">
              <a:extLst>
                <a:ext uri="{FF2B5EF4-FFF2-40B4-BE49-F238E27FC236}">
                  <a16:creationId xmlns:a16="http://schemas.microsoft.com/office/drawing/2014/main" id="{C40E1656-EB14-4DD8-A7E5-5D4DFA4E4E70}"/>
                </a:ext>
              </a:extLst>
            </p:cNvPr>
            <p:cNvSpPr>
              <a:spLocks noChangeShapeType="1"/>
            </p:cNvSpPr>
            <p:nvPr/>
          </p:nvSpPr>
          <p:spPr bwMode="auto">
            <a:xfrm>
              <a:off x="1649" y="1450"/>
              <a:ext cx="0" cy="250"/>
            </a:xfrm>
            <a:prstGeom prst="line">
              <a:avLst/>
            </a:prstGeom>
            <a:noFill/>
            <a:ln w="4"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255" name="Line 602">
              <a:extLst>
                <a:ext uri="{FF2B5EF4-FFF2-40B4-BE49-F238E27FC236}">
                  <a16:creationId xmlns:a16="http://schemas.microsoft.com/office/drawing/2014/main" id="{47265D2A-28B0-4D17-ADF5-54E116EB6FD8}"/>
                </a:ext>
              </a:extLst>
            </p:cNvPr>
            <p:cNvSpPr>
              <a:spLocks noChangeShapeType="1"/>
            </p:cNvSpPr>
            <p:nvPr/>
          </p:nvSpPr>
          <p:spPr bwMode="auto">
            <a:xfrm>
              <a:off x="1649" y="1450"/>
              <a:ext cx="182" cy="1"/>
            </a:xfrm>
            <a:prstGeom prst="line">
              <a:avLst/>
            </a:prstGeom>
            <a:noFill/>
            <a:ln w="4"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256" name="Line 603">
              <a:extLst>
                <a:ext uri="{FF2B5EF4-FFF2-40B4-BE49-F238E27FC236}">
                  <a16:creationId xmlns:a16="http://schemas.microsoft.com/office/drawing/2014/main" id="{EAB98A73-A10F-4D05-8ED4-D55CC393C637}"/>
                </a:ext>
              </a:extLst>
            </p:cNvPr>
            <p:cNvSpPr>
              <a:spLocks noChangeShapeType="1"/>
            </p:cNvSpPr>
            <p:nvPr/>
          </p:nvSpPr>
          <p:spPr bwMode="auto">
            <a:xfrm>
              <a:off x="1831" y="1450"/>
              <a:ext cx="0" cy="626"/>
            </a:xfrm>
            <a:prstGeom prst="line">
              <a:avLst/>
            </a:prstGeom>
            <a:noFill/>
            <a:ln w="4"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257" name="Rectangle 610">
              <a:extLst>
                <a:ext uri="{FF2B5EF4-FFF2-40B4-BE49-F238E27FC236}">
                  <a16:creationId xmlns:a16="http://schemas.microsoft.com/office/drawing/2014/main" id="{EE9D3F3B-0535-4705-891B-9CAEE9F3EDF6}"/>
                </a:ext>
              </a:extLst>
            </p:cNvPr>
            <p:cNvSpPr>
              <a:spLocks noChangeArrowheads="1"/>
            </p:cNvSpPr>
            <p:nvPr/>
          </p:nvSpPr>
          <p:spPr bwMode="auto">
            <a:xfrm>
              <a:off x="905" y="1492"/>
              <a:ext cx="115" cy="927"/>
            </a:xfrm>
            <a:prstGeom prst="rect">
              <a:avLst/>
            </a:prstGeom>
            <a:solidFill>
              <a:srgbClr val="32323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10258" name="Freeform 611">
              <a:extLst>
                <a:ext uri="{FF2B5EF4-FFF2-40B4-BE49-F238E27FC236}">
                  <a16:creationId xmlns:a16="http://schemas.microsoft.com/office/drawing/2014/main" id="{2765AA4C-68C5-4F8B-B38E-06A14FA5B99B}"/>
                </a:ext>
              </a:extLst>
            </p:cNvPr>
            <p:cNvSpPr>
              <a:spLocks/>
            </p:cNvSpPr>
            <p:nvPr/>
          </p:nvSpPr>
          <p:spPr bwMode="auto">
            <a:xfrm>
              <a:off x="905" y="1492"/>
              <a:ext cx="114" cy="926"/>
            </a:xfrm>
            <a:custGeom>
              <a:avLst/>
              <a:gdLst>
                <a:gd name="T0" fmla="*/ 0 w 129"/>
                <a:gd name="T1" fmla="*/ 926 h 1048"/>
                <a:gd name="T2" fmla="*/ 0 w 129"/>
                <a:gd name="T3" fmla="*/ 926 h 1048"/>
                <a:gd name="T4" fmla="*/ 0 w 129"/>
                <a:gd name="T5" fmla="*/ 0 h 1048"/>
                <a:gd name="T6" fmla="*/ 114 w 129"/>
                <a:gd name="T7" fmla="*/ 0 h 1048"/>
                <a:gd name="T8" fmla="*/ 114 w 129"/>
                <a:gd name="T9" fmla="*/ 926 h 1048"/>
                <a:gd name="T10" fmla="*/ 0 60000 65536"/>
                <a:gd name="T11" fmla="*/ 0 60000 65536"/>
                <a:gd name="T12" fmla="*/ 0 60000 65536"/>
                <a:gd name="T13" fmla="*/ 0 60000 65536"/>
                <a:gd name="T14" fmla="*/ 0 60000 65536"/>
                <a:gd name="T15" fmla="*/ 0 w 129"/>
                <a:gd name="T16" fmla="*/ 0 h 1048"/>
                <a:gd name="T17" fmla="*/ 129 w 129"/>
                <a:gd name="T18" fmla="*/ 1048 h 1048"/>
              </a:gdLst>
              <a:ahLst/>
              <a:cxnLst>
                <a:cxn ang="T10">
                  <a:pos x="T0" y="T1"/>
                </a:cxn>
                <a:cxn ang="T11">
                  <a:pos x="T2" y="T3"/>
                </a:cxn>
                <a:cxn ang="T12">
                  <a:pos x="T4" y="T5"/>
                </a:cxn>
                <a:cxn ang="T13">
                  <a:pos x="T6" y="T7"/>
                </a:cxn>
                <a:cxn ang="T14">
                  <a:pos x="T8" y="T9"/>
                </a:cxn>
              </a:cxnLst>
              <a:rect l="T15" t="T16" r="T17" b="T18"/>
              <a:pathLst>
                <a:path w="129" h="1048">
                  <a:moveTo>
                    <a:pt x="0" y="1048"/>
                  </a:moveTo>
                  <a:lnTo>
                    <a:pt x="0" y="1048"/>
                  </a:lnTo>
                  <a:lnTo>
                    <a:pt x="0" y="0"/>
                  </a:lnTo>
                  <a:lnTo>
                    <a:pt x="129" y="0"/>
                  </a:lnTo>
                  <a:lnTo>
                    <a:pt x="129" y="1048"/>
                  </a:lnTo>
                </a:path>
              </a:pathLst>
            </a:custGeom>
            <a:noFill/>
            <a:ln w="6">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259" name="Freeform 612">
              <a:extLst>
                <a:ext uri="{FF2B5EF4-FFF2-40B4-BE49-F238E27FC236}">
                  <a16:creationId xmlns:a16="http://schemas.microsoft.com/office/drawing/2014/main" id="{41A3840F-E77A-4528-8BAA-3CC30B327226}"/>
                </a:ext>
              </a:extLst>
            </p:cNvPr>
            <p:cNvSpPr>
              <a:spLocks/>
            </p:cNvSpPr>
            <p:nvPr/>
          </p:nvSpPr>
          <p:spPr bwMode="auto">
            <a:xfrm>
              <a:off x="949" y="1255"/>
              <a:ext cx="28" cy="1"/>
            </a:xfrm>
            <a:custGeom>
              <a:avLst/>
              <a:gdLst>
                <a:gd name="T0" fmla="*/ 0 w 32"/>
                <a:gd name="T1" fmla="*/ 0 h 1461"/>
                <a:gd name="T2" fmla="*/ 28 w 32"/>
                <a:gd name="T3" fmla="*/ 0 h 1461"/>
                <a:gd name="T4" fmla="*/ 0 w 32"/>
                <a:gd name="T5" fmla="*/ 0 h 1461"/>
                <a:gd name="T6" fmla="*/ 0 60000 65536"/>
                <a:gd name="T7" fmla="*/ 0 60000 65536"/>
                <a:gd name="T8" fmla="*/ 0 60000 65536"/>
                <a:gd name="T9" fmla="*/ 0 w 32"/>
                <a:gd name="T10" fmla="*/ 0 h 1461"/>
                <a:gd name="T11" fmla="*/ 32 w 32"/>
                <a:gd name="T12" fmla="*/ 1461 h 1461"/>
              </a:gdLst>
              <a:ahLst/>
              <a:cxnLst>
                <a:cxn ang="T6">
                  <a:pos x="T0" y="T1"/>
                </a:cxn>
                <a:cxn ang="T7">
                  <a:pos x="T2" y="T3"/>
                </a:cxn>
                <a:cxn ang="T8">
                  <a:pos x="T4" y="T5"/>
                </a:cxn>
              </a:cxnLst>
              <a:rect l="T9" t="T10" r="T11" b="T12"/>
              <a:pathLst>
                <a:path w="32" h="1461">
                  <a:moveTo>
                    <a:pt x="0" y="0"/>
                  </a:moveTo>
                  <a:lnTo>
                    <a:pt x="32" y="0"/>
                  </a:lnTo>
                  <a:lnTo>
                    <a:pt x="0" y="0"/>
                  </a:lnTo>
                </a:path>
              </a:pathLst>
            </a:custGeom>
            <a:noFill/>
            <a:ln w="6">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260" name="Line 613">
              <a:extLst>
                <a:ext uri="{FF2B5EF4-FFF2-40B4-BE49-F238E27FC236}">
                  <a16:creationId xmlns:a16="http://schemas.microsoft.com/office/drawing/2014/main" id="{547FC815-C253-49D8-BE71-B6825BC031EC}"/>
                </a:ext>
              </a:extLst>
            </p:cNvPr>
            <p:cNvSpPr>
              <a:spLocks noChangeShapeType="1"/>
            </p:cNvSpPr>
            <p:nvPr/>
          </p:nvSpPr>
          <p:spPr bwMode="auto">
            <a:xfrm>
              <a:off x="962" y="1255"/>
              <a:ext cx="1" cy="237"/>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261" name="Rectangle 614">
              <a:extLst>
                <a:ext uri="{FF2B5EF4-FFF2-40B4-BE49-F238E27FC236}">
                  <a16:creationId xmlns:a16="http://schemas.microsoft.com/office/drawing/2014/main" id="{41C5188D-2EE6-43F2-8202-3A867570A4D6}"/>
                </a:ext>
              </a:extLst>
            </p:cNvPr>
            <p:cNvSpPr>
              <a:spLocks noChangeArrowheads="1"/>
            </p:cNvSpPr>
            <p:nvPr/>
          </p:nvSpPr>
          <p:spPr bwMode="auto">
            <a:xfrm>
              <a:off x="1593" y="1808"/>
              <a:ext cx="115" cy="611"/>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10262" name="Freeform 615">
              <a:extLst>
                <a:ext uri="{FF2B5EF4-FFF2-40B4-BE49-F238E27FC236}">
                  <a16:creationId xmlns:a16="http://schemas.microsoft.com/office/drawing/2014/main" id="{57BF5F28-FB6F-4F37-BE85-6C2B2BBDB80F}"/>
                </a:ext>
              </a:extLst>
            </p:cNvPr>
            <p:cNvSpPr>
              <a:spLocks/>
            </p:cNvSpPr>
            <p:nvPr/>
          </p:nvSpPr>
          <p:spPr bwMode="auto">
            <a:xfrm>
              <a:off x="1593" y="1808"/>
              <a:ext cx="115" cy="610"/>
            </a:xfrm>
            <a:custGeom>
              <a:avLst/>
              <a:gdLst>
                <a:gd name="T0" fmla="*/ 0 w 129"/>
                <a:gd name="T1" fmla="*/ 610 h 691"/>
                <a:gd name="T2" fmla="*/ 0 w 129"/>
                <a:gd name="T3" fmla="*/ 610 h 691"/>
                <a:gd name="T4" fmla="*/ 0 w 129"/>
                <a:gd name="T5" fmla="*/ 0 h 691"/>
                <a:gd name="T6" fmla="*/ 115 w 129"/>
                <a:gd name="T7" fmla="*/ 0 h 691"/>
                <a:gd name="T8" fmla="*/ 115 w 129"/>
                <a:gd name="T9" fmla="*/ 610 h 691"/>
                <a:gd name="T10" fmla="*/ 0 60000 65536"/>
                <a:gd name="T11" fmla="*/ 0 60000 65536"/>
                <a:gd name="T12" fmla="*/ 0 60000 65536"/>
                <a:gd name="T13" fmla="*/ 0 60000 65536"/>
                <a:gd name="T14" fmla="*/ 0 60000 65536"/>
                <a:gd name="T15" fmla="*/ 0 w 129"/>
                <a:gd name="T16" fmla="*/ 0 h 691"/>
                <a:gd name="T17" fmla="*/ 129 w 129"/>
                <a:gd name="T18" fmla="*/ 691 h 691"/>
              </a:gdLst>
              <a:ahLst/>
              <a:cxnLst>
                <a:cxn ang="T10">
                  <a:pos x="T0" y="T1"/>
                </a:cxn>
                <a:cxn ang="T11">
                  <a:pos x="T2" y="T3"/>
                </a:cxn>
                <a:cxn ang="T12">
                  <a:pos x="T4" y="T5"/>
                </a:cxn>
                <a:cxn ang="T13">
                  <a:pos x="T6" y="T7"/>
                </a:cxn>
                <a:cxn ang="T14">
                  <a:pos x="T8" y="T9"/>
                </a:cxn>
              </a:cxnLst>
              <a:rect l="T15" t="T16" r="T17" b="T18"/>
              <a:pathLst>
                <a:path w="129" h="691">
                  <a:moveTo>
                    <a:pt x="0" y="691"/>
                  </a:moveTo>
                  <a:lnTo>
                    <a:pt x="0" y="691"/>
                  </a:lnTo>
                  <a:lnTo>
                    <a:pt x="0" y="0"/>
                  </a:lnTo>
                  <a:lnTo>
                    <a:pt x="129" y="0"/>
                  </a:lnTo>
                  <a:lnTo>
                    <a:pt x="129" y="691"/>
                  </a:lnTo>
                </a:path>
              </a:pathLst>
            </a:custGeom>
            <a:noFill/>
            <a:ln w="6">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263" name="Freeform 616">
              <a:extLst>
                <a:ext uri="{FF2B5EF4-FFF2-40B4-BE49-F238E27FC236}">
                  <a16:creationId xmlns:a16="http://schemas.microsoft.com/office/drawing/2014/main" id="{9712BF42-BE41-4A78-98EA-5E8EF22F5358}"/>
                </a:ext>
              </a:extLst>
            </p:cNvPr>
            <p:cNvSpPr>
              <a:spLocks/>
            </p:cNvSpPr>
            <p:nvPr/>
          </p:nvSpPr>
          <p:spPr bwMode="auto">
            <a:xfrm>
              <a:off x="1637" y="1728"/>
              <a:ext cx="28" cy="1"/>
            </a:xfrm>
            <a:custGeom>
              <a:avLst/>
              <a:gdLst>
                <a:gd name="T0" fmla="*/ 0 w 32"/>
                <a:gd name="T1" fmla="*/ 0 h 1461"/>
                <a:gd name="T2" fmla="*/ 28 w 32"/>
                <a:gd name="T3" fmla="*/ 0 h 1461"/>
                <a:gd name="T4" fmla="*/ 0 w 32"/>
                <a:gd name="T5" fmla="*/ 0 h 1461"/>
                <a:gd name="T6" fmla="*/ 0 60000 65536"/>
                <a:gd name="T7" fmla="*/ 0 60000 65536"/>
                <a:gd name="T8" fmla="*/ 0 60000 65536"/>
                <a:gd name="T9" fmla="*/ 0 w 32"/>
                <a:gd name="T10" fmla="*/ 0 h 1461"/>
                <a:gd name="T11" fmla="*/ 32 w 32"/>
                <a:gd name="T12" fmla="*/ 1461 h 1461"/>
              </a:gdLst>
              <a:ahLst/>
              <a:cxnLst>
                <a:cxn ang="T6">
                  <a:pos x="T0" y="T1"/>
                </a:cxn>
                <a:cxn ang="T7">
                  <a:pos x="T2" y="T3"/>
                </a:cxn>
                <a:cxn ang="T8">
                  <a:pos x="T4" y="T5"/>
                </a:cxn>
              </a:cxnLst>
              <a:rect l="T9" t="T10" r="T11" b="T12"/>
              <a:pathLst>
                <a:path w="32" h="1461">
                  <a:moveTo>
                    <a:pt x="0" y="0"/>
                  </a:moveTo>
                  <a:lnTo>
                    <a:pt x="32" y="0"/>
                  </a:lnTo>
                  <a:lnTo>
                    <a:pt x="0" y="0"/>
                  </a:lnTo>
                </a:path>
              </a:pathLst>
            </a:custGeom>
            <a:noFill/>
            <a:ln w="6">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264" name="Line 617">
              <a:extLst>
                <a:ext uri="{FF2B5EF4-FFF2-40B4-BE49-F238E27FC236}">
                  <a16:creationId xmlns:a16="http://schemas.microsoft.com/office/drawing/2014/main" id="{41DDB91A-7B4D-4ADA-B772-4916B61851D2}"/>
                </a:ext>
              </a:extLst>
            </p:cNvPr>
            <p:cNvSpPr>
              <a:spLocks noChangeShapeType="1"/>
            </p:cNvSpPr>
            <p:nvPr/>
          </p:nvSpPr>
          <p:spPr bwMode="auto">
            <a:xfrm>
              <a:off x="1651" y="1728"/>
              <a:ext cx="0" cy="80"/>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265" name="Rectangle 618">
              <a:extLst>
                <a:ext uri="{FF2B5EF4-FFF2-40B4-BE49-F238E27FC236}">
                  <a16:creationId xmlns:a16="http://schemas.microsoft.com/office/drawing/2014/main" id="{5B4894D6-CABA-467E-B6DD-70512BC56F0F}"/>
                </a:ext>
              </a:extLst>
            </p:cNvPr>
            <p:cNvSpPr>
              <a:spLocks noChangeArrowheads="1"/>
            </p:cNvSpPr>
            <p:nvPr/>
          </p:nvSpPr>
          <p:spPr bwMode="auto">
            <a:xfrm>
              <a:off x="2282" y="1941"/>
              <a:ext cx="114" cy="47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10266" name="Freeform 619">
              <a:extLst>
                <a:ext uri="{FF2B5EF4-FFF2-40B4-BE49-F238E27FC236}">
                  <a16:creationId xmlns:a16="http://schemas.microsoft.com/office/drawing/2014/main" id="{B46EEA7E-AF27-4162-9422-AB7A5F0FE91E}"/>
                </a:ext>
              </a:extLst>
            </p:cNvPr>
            <p:cNvSpPr>
              <a:spLocks/>
            </p:cNvSpPr>
            <p:nvPr/>
          </p:nvSpPr>
          <p:spPr bwMode="auto">
            <a:xfrm>
              <a:off x="2282" y="1941"/>
              <a:ext cx="114" cy="477"/>
            </a:xfrm>
            <a:custGeom>
              <a:avLst/>
              <a:gdLst>
                <a:gd name="T0" fmla="*/ 0 w 129"/>
                <a:gd name="T1" fmla="*/ 477 h 540"/>
                <a:gd name="T2" fmla="*/ 0 w 129"/>
                <a:gd name="T3" fmla="*/ 477 h 540"/>
                <a:gd name="T4" fmla="*/ 0 w 129"/>
                <a:gd name="T5" fmla="*/ 0 h 540"/>
                <a:gd name="T6" fmla="*/ 114 w 129"/>
                <a:gd name="T7" fmla="*/ 0 h 540"/>
                <a:gd name="T8" fmla="*/ 114 w 129"/>
                <a:gd name="T9" fmla="*/ 477 h 540"/>
                <a:gd name="T10" fmla="*/ 0 60000 65536"/>
                <a:gd name="T11" fmla="*/ 0 60000 65536"/>
                <a:gd name="T12" fmla="*/ 0 60000 65536"/>
                <a:gd name="T13" fmla="*/ 0 60000 65536"/>
                <a:gd name="T14" fmla="*/ 0 60000 65536"/>
                <a:gd name="T15" fmla="*/ 0 w 129"/>
                <a:gd name="T16" fmla="*/ 0 h 540"/>
                <a:gd name="T17" fmla="*/ 129 w 129"/>
                <a:gd name="T18" fmla="*/ 540 h 540"/>
              </a:gdLst>
              <a:ahLst/>
              <a:cxnLst>
                <a:cxn ang="T10">
                  <a:pos x="T0" y="T1"/>
                </a:cxn>
                <a:cxn ang="T11">
                  <a:pos x="T2" y="T3"/>
                </a:cxn>
                <a:cxn ang="T12">
                  <a:pos x="T4" y="T5"/>
                </a:cxn>
                <a:cxn ang="T13">
                  <a:pos x="T6" y="T7"/>
                </a:cxn>
                <a:cxn ang="T14">
                  <a:pos x="T8" y="T9"/>
                </a:cxn>
              </a:cxnLst>
              <a:rect l="T15" t="T16" r="T17" b="T18"/>
              <a:pathLst>
                <a:path w="129" h="540">
                  <a:moveTo>
                    <a:pt x="0" y="540"/>
                  </a:moveTo>
                  <a:lnTo>
                    <a:pt x="0" y="540"/>
                  </a:lnTo>
                  <a:lnTo>
                    <a:pt x="0" y="0"/>
                  </a:lnTo>
                  <a:lnTo>
                    <a:pt x="129" y="0"/>
                  </a:lnTo>
                  <a:lnTo>
                    <a:pt x="129" y="540"/>
                  </a:lnTo>
                </a:path>
              </a:pathLst>
            </a:custGeom>
            <a:noFill/>
            <a:ln w="6">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267" name="Freeform 620">
              <a:extLst>
                <a:ext uri="{FF2B5EF4-FFF2-40B4-BE49-F238E27FC236}">
                  <a16:creationId xmlns:a16="http://schemas.microsoft.com/office/drawing/2014/main" id="{457494D1-B582-4899-B773-630C98F178A1}"/>
                </a:ext>
              </a:extLst>
            </p:cNvPr>
            <p:cNvSpPr>
              <a:spLocks/>
            </p:cNvSpPr>
            <p:nvPr/>
          </p:nvSpPr>
          <p:spPr bwMode="auto">
            <a:xfrm>
              <a:off x="2325" y="1824"/>
              <a:ext cx="27" cy="1"/>
            </a:xfrm>
            <a:custGeom>
              <a:avLst/>
              <a:gdLst>
                <a:gd name="T0" fmla="*/ 0 w 32"/>
                <a:gd name="T1" fmla="*/ 0 h 1461"/>
                <a:gd name="T2" fmla="*/ 27 w 32"/>
                <a:gd name="T3" fmla="*/ 0 h 1461"/>
                <a:gd name="T4" fmla="*/ 0 w 32"/>
                <a:gd name="T5" fmla="*/ 0 h 1461"/>
                <a:gd name="T6" fmla="*/ 0 60000 65536"/>
                <a:gd name="T7" fmla="*/ 0 60000 65536"/>
                <a:gd name="T8" fmla="*/ 0 60000 65536"/>
                <a:gd name="T9" fmla="*/ 0 w 32"/>
                <a:gd name="T10" fmla="*/ 0 h 1461"/>
                <a:gd name="T11" fmla="*/ 32 w 32"/>
                <a:gd name="T12" fmla="*/ 1461 h 1461"/>
              </a:gdLst>
              <a:ahLst/>
              <a:cxnLst>
                <a:cxn ang="T6">
                  <a:pos x="T0" y="T1"/>
                </a:cxn>
                <a:cxn ang="T7">
                  <a:pos x="T2" y="T3"/>
                </a:cxn>
                <a:cxn ang="T8">
                  <a:pos x="T4" y="T5"/>
                </a:cxn>
              </a:cxnLst>
              <a:rect l="T9" t="T10" r="T11" b="T12"/>
              <a:pathLst>
                <a:path w="32" h="1461">
                  <a:moveTo>
                    <a:pt x="0" y="0"/>
                  </a:moveTo>
                  <a:lnTo>
                    <a:pt x="32" y="0"/>
                  </a:lnTo>
                  <a:lnTo>
                    <a:pt x="0" y="0"/>
                  </a:lnTo>
                </a:path>
              </a:pathLst>
            </a:custGeom>
            <a:noFill/>
            <a:ln w="6">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268" name="Line 621">
              <a:extLst>
                <a:ext uri="{FF2B5EF4-FFF2-40B4-BE49-F238E27FC236}">
                  <a16:creationId xmlns:a16="http://schemas.microsoft.com/office/drawing/2014/main" id="{03F1AF14-E463-467C-998C-3952B661A233}"/>
                </a:ext>
              </a:extLst>
            </p:cNvPr>
            <p:cNvSpPr>
              <a:spLocks noChangeShapeType="1"/>
            </p:cNvSpPr>
            <p:nvPr/>
          </p:nvSpPr>
          <p:spPr bwMode="auto">
            <a:xfrm>
              <a:off x="2339" y="1824"/>
              <a:ext cx="1" cy="117"/>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269" name="Rectangle 622">
              <a:extLst>
                <a:ext uri="{FF2B5EF4-FFF2-40B4-BE49-F238E27FC236}">
                  <a16:creationId xmlns:a16="http://schemas.microsoft.com/office/drawing/2014/main" id="{C4B47A4C-3BE5-473B-BFF0-11FCA7C0D4C8}"/>
                </a:ext>
              </a:extLst>
            </p:cNvPr>
            <p:cNvSpPr>
              <a:spLocks noChangeArrowheads="1"/>
            </p:cNvSpPr>
            <p:nvPr/>
          </p:nvSpPr>
          <p:spPr bwMode="auto">
            <a:xfrm>
              <a:off x="2970" y="1979"/>
              <a:ext cx="114" cy="4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10270" name="Freeform 623">
              <a:extLst>
                <a:ext uri="{FF2B5EF4-FFF2-40B4-BE49-F238E27FC236}">
                  <a16:creationId xmlns:a16="http://schemas.microsoft.com/office/drawing/2014/main" id="{45E71E30-A067-43F3-BA30-8D21E897B149}"/>
                </a:ext>
              </a:extLst>
            </p:cNvPr>
            <p:cNvSpPr>
              <a:spLocks/>
            </p:cNvSpPr>
            <p:nvPr/>
          </p:nvSpPr>
          <p:spPr bwMode="auto">
            <a:xfrm>
              <a:off x="2970" y="1979"/>
              <a:ext cx="113" cy="439"/>
            </a:xfrm>
            <a:custGeom>
              <a:avLst/>
              <a:gdLst>
                <a:gd name="T0" fmla="*/ 0 w 129"/>
                <a:gd name="T1" fmla="*/ 439 h 497"/>
                <a:gd name="T2" fmla="*/ 0 w 129"/>
                <a:gd name="T3" fmla="*/ 439 h 497"/>
                <a:gd name="T4" fmla="*/ 0 w 129"/>
                <a:gd name="T5" fmla="*/ 0 h 497"/>
                <a:gd name="T6" fmla="*/ 113 w 129"/>
                <a:gd name="T7" fmla="*/ 0 h 497"/>
                <a:gd name="T8" fmla="*/ 113 w 129"/>
                <a:gd name="T9" fmla="*/ 439 h 497"/>
                <a:gd name="T10" fmla="*/ 0 60000 65536"/>
                <a:gd name="T11" fmla="*/ 0 60000 65536"/>
                <a:gd name="T12" fmla="*/ 0 60000 65536"/>
                <a:gd name="T13" fmla="*/ 0 60000 65536"/>
                <a:gd name="T14" fmla="*/ 0 60000 65536"/>
                <a:gd name="T15" fmla="*/ 0 w 129"/>
                <a:gd name="T16" fmla="*/ 0 h 497"/>
                <a:gd name="T17" fmla="*/ 129 w 129"/>
                <a:gd name="T18" fmla="*/ 497 h 497"/>
              </a:gdLst>
              <a:ahLst/>
              <a:cxnLst>
                <a:cxn ang="T10">
                  <a:pos x="T0" y="T1"/>
                </a:cxn>
                <a:cxn ang="T11">
                  <a:pos x="T2" y="T3"/>
                </a:cxn>
                <a:cxn ang="T12">
                  <a:pos x="T4" y="T5"/>
                </a:cxn>
                <a:cxn ang="T13">
                  <a:pos x="T6" y="T7"/>
                </a:cxn>
                <a:cxn ang="T14">
                  <a:pos x="T8" y="T9"/>
                </a:cxn>
              </a:cxnLst>
              <a:rect l="T15" t="T16" r="T17" b="T18"/>
              <a:pathLst>
                <a:path w="129" h="497">
                  <a:moveTo>
                    <a:pt x="0" y="497"/>
                  </a:moveTo>
                  <a:lnTo>
                    <a:pt x="0" y="497"/>
                  </a:lnTo>
                  <a:lnTo>
                    <a:pt x="0" y="0"/>
                  </a:lnTo>
                  <a:lnTo>
                    <a:pt x="129" y="0"/>
                  </a:lnTo>
                  <a:lnTo>
                    <a:pt x="129" y="497"/>
                  </a:lnTo>
                </a:path>
              </a:pathLst>
            </a:custGeom>
            <a:noFill/>
            <a:ln w="6">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271" name="Freeform 624">
              <a:extLst>
                <a:ext uri="{FF2B5EF4-FFF2-40B4-BE49-F238E27FC236}">
                  <a16:creationId xmlns:a16="http://schemas.microsoft.com/office/drawing/2014/main" id="{B5400258-86AD-4783-AD01-045FBFCA5583}"/>
                </a:ext>
              </a:extLst>
            </p:cNvPr>
            <p:cNvSpPr>
              <a:spLocks/>
            </p:cNvSpPr>
            <p:nvPr/>
          </p:nvSpPr>
          <p:spPr bwMode="auto">
            <a:xfrm>
              <a:off x="3013" y="1771"/>
              <a:ext cx="28" cy="1"/>
            </a:xfrm>
            <a:custGeom>
              <a:avLst/>
              <a:gdLst>
                <a:gd name="T0" fmla="*/ 0 w 32"/>
                <a:gd name="T1" fmla="*/ 0 h 1461"/>
                <a:gd name="T2" fmla="*/ 28 w 32"/>
                <a:gd name="T3" fmla="*/ 0 h 1461"/>
                <a:gd name="T4" fmla="*/ 0 w 32"/>
                <a:gd name="T5" fmla="*/ 0 h 1461"/>
                <a:gd name="T6" fmla="*/ 0 60000 65536"/>
                <a:gd name="T7" fmla="*/ 0 60000 65536"/>
                <a:gd name="T8" fmla="*/ 0 60000 65536"/>
                <a:gd name="T9" fmla="*/ 0 w 32"/>
                <a:gd name="T10" fmla="*/ 0 h 1461"/>
                <a:gd name="T11" fmla="*/ 32 w 32"/>
                <a:gd name="T12" fmla="*/ 1461 h 1461"/>
              </a:gdLst>
              <a:ahLst/>
              <a:cxnLst>
                <a:cxn ang="T6">
                  <a:pos x="T0" y="T1"/>
                </a:cxn>
                <a:cxn ang="T7">
                  <a:pos x="T2" y="T3"/>
                </a:cxn>
                <a:cxn ang="T8">
                  <a:pos x="T4" y="T5"/>
                </a:cxn>
              </a:cxnLst>
              <a:rect l="T9" t="T10" r="T11" b="T12"/>
              <a:pathLst>
                <a:path w="32" h="1461">
                  <a:moveTo>
                    <a:pt x="0" y="0"/>
                  </a:moveTo>
                  <a:lnTo>
                    <a:pt x="32" y="0"/>
                  </a:lnTo>
                  <a:lnTo>
                    <a:pt x="0" y="0"/>
                  </a:lnTo>
                </a:path>
              </a:pathLst>
            </a:custGeom>
            <a:noFill/>
            <a:ln w="6">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272" name="Line 625">
              <a:extLst>
                <a:ext uri="{FF2B5EF4-FFF2-40B4-BE49-F238E27FC236}">
                  <a16:creationId xmlns:a16="http://schemas.microsoft.com/office/drawing/2014/main" id="{71549A53-8BA2-4EB7-B6E0-013FCA1E829C}"/>
                </a:ext>
              </a:extLst>
            </p:cNvPr>
            <p:cNvSpPr>
              <a:spLocks noChangeShapeType="1"/>
            </p:cNvSpPr>
            <p:nvPr/>
          </p:nvSpPr>
          <p:spPr bwMode="auto">
            <a:xfrm>
              <a:off x="3027" y="1771"/>
              <a:ext cx="1" cy="208"/>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273" name="Rectangle 626">
              <a:extLst>
                <a:ext uri="{FF2B5EF4-FFF2-40B4-BE49-F238E27FC236}">
                  <a16:creationId xmlns:a16="http://schemas.microsoft.com/office/drawing/2014/main" id="{461391A4-EF66-4457-9C31-601430B124E3}"/>
                </a:ext>
              </a:extLst>
            </p:cNvPr>
            <p:cNvSpPr>
              <a:spLocks noChangeArrowheads="1"/>
            </p:cNvSpPr>
            <p:nvPr/>
          </p:nvSpPr>
          <p:spPr bwMode="auto">
            <a:xfrm>
              <a:off x="1077" y="1115"/>
              <a:ext cx="115" cy="1304"/>
            </a:xfrm>
            <a:prstGeom prst="rect">
              <a:avLst/>
            </a:prstGeom>
            <a:solidFill>
              <a:srgbClr val="32323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10274" name="Freeform 627">
              <a:extLst>
                <a:ext uri="{FF2B5EF4-FFF2-40B4-BE49-F238E27FC236}">
                  <a16:creationId xmlns:a16="http://schemas.microsoft.com/office/drawing/2014/main" id="{14BB7F5B-F428-47CB-AE84-67DED9C61949}"/>
                </a:ext>
              </a:extLst>
            </p:cNvPr>
            <p:cNvSpPr>
              <a:spLocks/>
            </p:cNvSpPr>
            <p:nvPr/>
          </p:nvSpPr>
          <p:spPr bwMode="auto">
            <a:xfrm>
              <a:off x="1077" y="1115"/>
              <a:ext cx="114" cy="1303"/>
            </a:xfrm>
            <a:custGeom>
              <a:avLst/>
              <a:gdLst>
                <a:gd name="T0" fmla="*/ 0 w 129"/>
                <a:gd name="T1" fmla="*/ 1303 h 1476"/>
                <a:gd name="T2" fmla="*/ 0 w 129"/>
                <a:gd name="T3" fmla="*/ 1303 h 1476"/>
                <a:gd name="T4" fmla="*/ 0 w 129"/>
                <a:gd name="T5" fmla="*/ 0 h 1476"/>
                <a:gd name="T6" fmla="*/ 114 w 129"/>
                <a:gd name="T7" fmla="*/ 0 h 1476"/>
                <a:gd name="T8" fmla="*/ 114 w 129"/>
                <a:gd name="T9" fmla="*/ 1303 h 1476"/>
                <a:gd name="T10" fmla="*/ 0 60000 65536"/>
                <a:gd name="T11" fmla="*/ 0 60000 65536"/>
                <a:gd name="T12" fmla="*/ 0 60000 65536"/>
                <a:gd name="T13" fmla="*/ 0 60000 65536"/>
                <a:gd name="T14" fmla="*/ 0 60000 65536"/>
                <a:gd name="T15" fmla="*/ 0 w 129"/>
                <a:gd name="T16" fmla="*/ 0 h 1476"/>
                <a:gd name="T17" fmla="*/ 129 w 129"/>
                <a:gd name="T18" fmla="*/ 1476 h 1476"/>
              </a:gdLst>
              <a:ahLst/>
              <a:cxnLst>
                <a:cxn ang="T10">
                  <a:pos x="T0" y="T1"/>
                </a:cxn>
                <a:cxn ang="T11">
                  <a:pos x="T2" y="T3"/>
                </a:cxn>
                <a:cxn ang="T12">
                  <a:pos x="T4" y="T5"/>
                </a:cxn>
                <a:cxn ang="T13">
                  <a:pos x="T6" y="T7"/>
                </a:cxn>
                <a:cxn ang="T14">
                  <a:pos x="T8" y="T9"/>
                </a:cxn>
              </a:cxnLst>
              <a:rect l="T15" t="T16" r="T17" b="T18"/>
              <a:pathLst>
                <a:path w="129" h="1476">
                  <a:moveTo>
                    <a:pt x="0" y="1476"/>
                  </a:moveTo>
                  <a:lnTo>
                    <a:pt x="0" y="1476"/>
                  </a:lnTo>
                  <a:lnTo>
                    <a:pt x="0" y="0"/>
                  </a:lnTo>
                  <a:lnTo>
                    <a:pt x="129" y="0"/>
                  </a:lnTo>
                  <a:lnTo>
                    <a:pt x="129" y="1476"/>
                  </a:lnTo>
                </a:path>
              </a:pathLst>
            </a:custGeom>
            <a:noFill/>
            <a:ln w="6">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275" name="Freeform 628">
              <a:extLst>
                <a:ext uri="{FF2B5EF4-FFF2-40B4-BE49-F238E27FC236}">
                  <a16:creationId xmlns:a16="http://schemas.microsoft.com/office/drawing/2014/main" id="{0B9AF315-6F70-4EF7-A9C8-7E598C22D368}"/>
                </a:ext>
              </a:extLst>
            </p:cNvPr>
            <p:cNvSpPr>
              <a:spLocks/>
            </p:cNvSpPr>
            <p:nvPr/>
          </p:nvSpPr>
          <p:spPr bwMode="auto">
            <a:xfrm>
              <a:off x="1121" y="949"/>
              <a:ext cx="28" cy="0"/>
            </a:xfrm>
            <a:custGeom>
              <a:avLst/>
              <a:gdLst>
                <a:gd name="T0" fmla="*/ 0 w 32"/>
                <a:gd name="T1" fmla="*/ 0 h 1461"/>
                <a:gd name="T2" fmla="*/ 28 w 32"/>
                <a:gd name="T3" fmla="*/ 0 h 1461"/>
                <a:gd name="T4" fmla="*/ 0 w 32"/>
                <a:gd name="T5" fmla="*/ 0 h 1461"/>
                <a:gd name="T6" fmla="*/ 0 60000 65536"/>
                <a:gd name="T7" fmla="*/ 0 60000 65536"/>
                <a:gd name="T8" fmla="*/ 0 60000 65536"/>
                <a:gd name="T9" fmla="*/ 0 w 32"/>
                <a:gd name="T10" fmla="*/ 0 h 1461"/>
                <a:gd name="T11" fmla="*/ 32 w 32"/>
                <a:gd name="T12" fmla="*/ 0 h 1461"/>
              </a:gdLst>
              <a:ahLst/>
              <a:cxnLst>
                <a:cxn ang="T6">
                  <a:pos x="T0" y="T1"/>
                </a:cxn>
                <a:cxn ang="T7">
                  <a:pos x="T2" y="T3"/>
                </a:cxn>
                <a:cxn ang="T8">
                  <a:pos x="T4" y="T5"/>
                </a:cxn>
              </a:cxnLst>
              <a:rect l="T9" t="T10" r="T11" b="T12"/>
              <a:pathLst>
                <a:path w="32" h="1461">
                  <a:moveTo>
                    <a:pt x="0" y="0"/>
                  </a:moveTo>
                  <a:lnTo>
                    <a:pt x="32" y="0"/>
                  </a:lnTo>
                  <a:lnTo>
                    <a:pt x="0" y="0"/>
                  </a:lnTo>
                </a:path>
              </a:pathLst>
            </a:custGeom>
            <a:noFill/>
            <a:ln w="6">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276" name="Line 629">
              <a:extLst>
                <a:ext uri="{FF2B5EF4-FFF2-40B4-BE49-F238E27FC236}">
                  <a16:creationId xmlns:a16="http://schemas.microsoft.com/office/drawing/2014/main" id="{92E3C1A3-3EEE-4DD8-B5C2-43265ED0F396}"/>
                </a:ext>
              </a:extLst>
            </p:cNvPr>
            <p:cNvSpPr>
              <a:spLocks noChangeShapeType="1"/>
            </p:cNvSpPr>
            <p:nvPr/>
          </p:nvSpPr>
          <p:spPr bwMode="auto">
            <a:xfrm>
              <a:off x="1134" y="949"/>
              <a:ext cx="1" cy="166"/>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277" name="Rectangle 630">
              <a:extLst>
                <a:ext uri="{FF2B5EF4-FFF2-40B4-BE49-F238E27FC236}">
                  <a16:creationId xmlns:a16="http://schemas.microsoft.com/office/drawing/2014/main" id="{54B43AD4-7C96-4C1F-8CAC-08E730DD5E65}"/>
                </a:ext>
              </a:extLst>
            </p:cNvPr>
            <p:cNvSpPr>
              <a:spLocks noChangeArrowheads="1"/>
            </p:cNvSpPr>
            <p:nvPr/>
          </p:nvSpPr>
          <p:spPr bwMode="auto">
            <a:xfrm>
              <a:off x="1766" y="2206"/>
              <a:ext cx="115" cy="21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10278" name="Freeform 631">
              <a:extLst>
                <a:ext uri="{FF2B5EF4-FFF2-40B4-BE49-F238E27FC236}">
                  <a16:creationId xmlns:a16="http://schemas.microsoft.com/office/drawing/2014/main" id="{1A5E5F72-49AF-4210-BD1B-0B2DA44CACA6}"/>
                </a:ext>
              </a:extLst>
            </p:cNvPr>
            <p:cNvSpPr>
              <a:spLocks/>
            </p:cNvSpPr>
            <p:nvPr/>
          </p:nvSpPr>
          <p:spPr bwMode="auto">
            <a:xfrm>
              <a:off x="1766" y="2206"/>
              <a:ext cx="114" cy="212"/>
            </a:xfrm>
            <a:custGeom>
              <a:avLst/>
              <a:gdLst>
                <a:gd name="T0" fmla="*/ 0 w 129"/>
                <a:gd name="T1" fmla="*/ 212 h 240"/>
                <a:gd name="T2" fmla="*/ 0 w 129"/>
                <a:gd name="T3" fmla="*/ 212 h 240"/>
                <a:gd name="T4" fmla="*/ 0 w 129"/>
                <a:gd name="T5" fmla="*/ 0 h 240"/>
                <a:gd name="T6" fmla="*/ 114 w 129"/>
                <a:gd name="T7" fmla="*/ 0 h 240"/>
                <a:gd name="T8" fmla="*/ 114 w 129"/>
                <a:gd name="T9" fmla="*/ 212 h 240"/>
                <a:gd name="T10" fmla="*/ 0 60000 65536"/>
                <a:gd name="T11" fmla="*/ 0 60000 65536"/>
                <a:gd name="T12" fmla="*/ 0 60000 65536"/>
                <a:gd name="T13" fmla="*/ 0 60000 65536"/>
                <a:gd name="T14" fmla="*/ 0 60000 65536"/>
                <a:gd name="T15" fmla="*/ 0 w 129"/>
                <a:gd name="T16" fmla="*/ 0 h 240"/>
                <a:gd name="T17" fmla="*/ 129 w 129"/>
                <a:gd name="T18" fmla="*/ 240 h 240"/>
              </a:gdLst>
              <a:ahLst/>
              <a:cxnLst>
                <a:cxn ang="T10">
                  <a:pos x="T0" y="T1"/>
                </a:cxn>
                <a:cxn ang="T11">
                  <a:pos x="T2" y="T3"/>
                </a:cxn>
                <a:cxn ang="T12">
                  <a:pos x="T4" y="T5"/>
                </a:cxn>
                <a:cxn ang="T13">
                  <a:pos x="T6" y="T7"/>
                </a:cxn>
                <a:cxn ang="T14">
                  <a:pos x="T8" y="T9"/>
                </a:cxn>
              </a:cxnLst>
              <a:rect l="T15" t="T16" r="T17" b="T18"/>
              <a:pathLst>
                <a:path w="129" h="240">
                  <a:moveTo>
                    <a:pt x="0" y="240"/>
                  </a:moveTo>
                  <a:lnTo>
                    <a:pt x="0" y="240"/>
                  </a:lnTo>
                  <a:lnTo>
                    <a:pt x="0" y="0"/>
                  </a:lnTo>
                  <a:lnTo>
                    <a:pt x="129" y="0"/>
                  </a:lnTo>
                  <a:lnTo>
                    <a:pt x="129" y="240"/>
                  </a:lnTo>
                </a:path>
              </a:pathLst>
            </a:custGeom>
            <a:noFill/>
            <a:ln w="6">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279" name="Freeform 632">
              <a:extLst>
                <a:ext uri="{FF2B5EF4-FFF2-40B4-BE49-F238E27FC236}">
                  <a16:creationId xmlns:a16="http://schemas.microsoft.com/office/drawing/2014/main" id="{90F607A6-D548-436D-81A5-B1CE10C6B135}"/>
                </a:ext>
              </a:extLst>
            </p:cNvPr>
            <p:cNvSpPr>
              <a:spLocks/>
            </p:cNvSpPr>
            <p:nvPr/>
          </p:nvSpPr>
          <p:spPr bwMode="auto">
            <a:xfrm>
              <a:off x="1809" y="2157"/>
              <a:ext cx="28" cy="0"/>
            </a:xfrm>
            <a:custGeom>
              <a:avLst/>
              <a:gdLst>
                <a:gd name="T0" fmla="*/ 0 w 32"/>
                <a:gd name="T1" fmla="*/ 0 h 1461"/>
                <a:gd name="T2" fmla="*/ 28 w 32"/>
                <a:gd name="T3" fmla="*/ 0 h 1461"/>
                <a:gd name="T4" fmla="*/ 0 w 32"/>
                <a:gd name="T5" fmla="*/ 0 h 1461"/>
                <a:gd name="T6" fmla="*/ 0 60000 65536"/>
                <a:gd name="T7" fmla="*/ 0 60000 65536"/>
                <a:gd name="T8" fmla="*/ 0 60000 65536"/>
                <a:gd name="T9" fmla="*/ 0 w 32"/>
                <a:gd name="T10" fmla="*/ 0 h 1461"/>
                <a:gd name="T11" fmla="*/ 32 w 32"/>
                <a:gd name="T12" fmla="*/ 0 h 1461"/>
              </a:gdLst>
              <a:ahLst/>
              <a:cxnLst>
                <a:cxn ang="T6">
                  <a:pos x="T0" y="T1"/>
                </a:cxn>
                <a:cxn ang="T7">
                  <a:pos x="T2" y="T3"/>
                </a:cxn>
                <a:cxn ang="T8">
                  <a:pos x="T4" y="T5"/>
                </a:cxn>
              </a:cxnLst>
              <a:rect l="T9" t="T10" r="T11" b="T12"/>
              <a:pathLst>
                <a:path w="32" h="1461">
                  <a:moveTo>
                    <a:pt x="0" y="0"/>
                  </a:moveTo>
                  <a:lnTo>
                    <a:pt x="32" y="0"/>
                  </a:lnTo>
                  <a:lnTo>
                    <a:pt x="0" y="0"/>
                  </a:lnTo>
                </a:path>
              </a:pathLst>
            </a:custGeom>
            <a:noFill/>
            <a:ln w="6">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280" name="Line 633">
              <a:extLst>
                <a:ext uri="{FF2B5EF4-FFF2-40B4-BE49-F238E27FC236}">
                  <a16:creationId xmlns:a16="http://schemas.microsoft.com/office/drawing/2014/main" id="{C0D2EFBC-95C1-4015-BE6A-44EC134B1166}"/>
                </a:ext>
              </a:extLst>
            </p:cNvPr>
            <p:cNvSpPr>
              <a:spLocks noChangeShapeType="1"/>
            </p:cNvSpPr>
            <p:nvPr/>
          </p:nvSpPr>
          <p:spPr bwMode="auto">
            <a:xfrm>
              <a:off x="1823" y="2157"/>
              <a:ext cx="0" cy="49"/>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281" name="Rectangle 634">
              <a:extLst>
                <a:ext uri="{FF2B5EF4-FFF2-40B4-BE49-F238E27FC236}">
                  <a16:creationId xmlns:a16="http://schemas.microsoft.com/office/drawing/2014/main" id="{84E21C63-2827-4C2D-AE53-CE5C68FB3264}"/>
                </a:ext>
              </a:extLst>
            </p:cNvPr>
            <p:cNvSpPr>
              <a:spLocks noChangeArrowheads="1"/>
            </p:cNvSpPr>
            <p:nvPr/>
          </p:nvSpPr>
          <p:spPr bwMode="auto">
            <a:xfrm>
              <a:off x="2454" y="2314"/>
              <a:ext cx="114" cy="10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10282" name="Freeform 635">
              <a:extLst>
                <a:ext uri="{FF2B5EF4-FFF2-40B4-BE49-F238E27FC236}">
                  <a16:creationId xmlns:a16="http://schemas.microsoft.com/office/drawing/2014/main" id="{C67CFBBA-6DE2-4865-B509-4684E0ECCF1D}"/>
                </a:ext>
              </a:extLst>
            </p:cNvPr>
            <p:cNvSpPr>
              <a:spLocks/>
            </p:cNvSpPr>
            <p:nvPr/>
          </p:nvSpPr>
          <p:spPr bwMode="auto">
            <a:xfrm>
              <a:off x="2454" y="2314"/>
              <a:ext cx="113" cy="104"/>
            </a:xfrm>
            <a:custGeom>
              <a:avLst/>
              <a:gdLst>
                <a:gd name="T0" fmla="*/ 0 w 129"/>
                <a:gd name="T1" fmla="*/ 104 h 118"/>
                <a:gd name="T2" fmla="*/ 0 w 129"/>
                <a:gd name="T3" fmla="*/ 104 h 118"/>
                <a:gd name="T4" fmla="*/ 0 w 129"/>
                <a:gd name="T5" fmla="*/ 0 h 118"/>
                <a:gd name="T6" fmla="*/ 113 w 129"/>
                <a:gd name="T7" fmla="*/ 0 h 118"/>
                <a:gd name="T8" fmla="*/ 113 w 129"/>
                <a:gd name="T9" fmla="*/ 104 h 118"/>
                <a:gd name="T10" fmla="*/ 0 60000 65536"/>
                <a:gd name="T11" fmla="*/ 0 60000 65536"/>
                <a:gd name="T12" fmla="*/ 0 60000 65536"/>
                <a:gd name="T13" fmla="*/ 0 60000 65536"/>
                <a:gd name="T14" fmla="*/ 0 60000 65536"/>
                <a:gd name="T15" fmla="*/ 0 w 129"/>
                <a:gd name="T16" fmla="*/ 0 h 118"/>
                <a:gd name="T17" fmla="*/ 129 w 129"/>
                <a:gd name="T18" fmla="*/ 118 h 118"/>
              </a:gdLst>
              <a:ahLst/>
              <a:cxnLst>
                <a:cxn ang="T10">
                  <a:pos x="T0" y="T1"/>
                </a:cxn>
                <a:cxn ang="T11">
                  <a:pos x="T2" y="T3"/>
                </a:cxn>
                <a:cxn ang="T12">
                  <a:pos x="T4" y="T5"/>
                </a:cxn>
                <a:cxn ang="T13">
                  <a:pos x="T6" y="T7"/>
                </a:cxn>
                <a:cxn ang="T14">
                  <a:pos x="T8" y="T9"/>
                </a:cxn>
              </a:cxnLst>
              <a:rect l="T15" t="T16" r="T17" b="T18"/>
              <a:pathLst>
                <a:path w="129" h="118">
                  <a:moveTo>
                    <a:pt x="0" y="118"/>
                  </a:moveTo>
                  <a:lnTo>
                    <a:pt x="0" y="118"/>
                  </a:lnTo>
                  <a:lnTo>
                    <a:pt x="0" y="0"/>
                  </a:lnTo>
                  <a:lnTo>
                    <a:pt x="129" y="0"/>
                  </a:lnTo>
                  <a:lnTo>
                    <a:pt x="129" y="118"/>
                  </a:lnTo>
                </a:path>
              </a:pathLst>
            </a:custGeom>
            <a:noFill/>
            <a:ln w="6">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283" name="Freeform 636">
              <a:extLst>
                <a:ext uri="{FF2B5EF4-FFF2-40B4-BE49-F238E27FC236}">
                  <a16:creationId xmlns:a16="http://schemas.microsoft.com/office/drawing/2014/main" id="{EA25FB3A-C215-4B22-B227-6430B47AC227}"/>
                </a:ext>
              </a:extLst>
            </p:cNvPr>
            <p:cNvSpPr>
              <a:spLocks/>
            </p:cNvSpPr>
            <p:nvPr/>
          </p:nvSpPr>
          <p:spPr bwMode="auto">
            <a:xfrm>
              <a:off x="2497" y="2306"/>
              <a:ext cx="28" cy="1"/>
            </a:xfrm>
            <a:custGeom>
              <a:avLst/>
              <a:gdLst>
                <a:gd name="T0" fmla="*/ 0 w 32"/>
                <a:gd name="T1" fmla="*/ 0 h 1461"/>
                <a:gd name="T2" fmla="*/ 28 w 32"/>
                <a:gd name="T3" fmla="*/ 0 h 1461"/>
                <a:gd name="T4" fmla="*/ 0 w 32"/>
                <a:gd name="T5" fmla="*/ 0 h 1461"/>
                <a:gd name="T6" fmla="*/ 0 60000 65536"/>
                <a:gd name="T7" fmla="*/ 0 60000 65536"/>
                <a:gd name="T8" fmla="*/ 0 60000 65536"/>
                <a:gd name="T9" fmla="*/ 0 w 32"/>
                <a:gd name="T10" fmla="*/ 0 h 1461"/>
                <a:gd name="T11" fmla="*/ 32 w 32"/>
                <a:gd name="T12" fmla="*/ 1461 h 1461"/>
              </a:gdLst>
              <a:ahLst/>
              <a:cxnLst>
                <a:cxn ang="T6">
                  <a:pos x="T0" y="T1"/>
                </a:cxn>
                <a:cxn ang="T7">
                  <a:pos x="T2" y="T3"/>
                </a:cxn>
                <a:cxn ang="T8">
                  <a:pos x="T4" y="T5"/>
                </a:cxn>
              </a:cxnLst>
              <a:rect l="T9" t="T10" r="T11" b="T12"/>
              <a:pathLst>
                <a:path w="32" h="1461">
                  <a:moveTo>
                    <a:pt x="0" y="0"/>
                  </a:moveTo>
                  <a:lnTo>
                    <a:pt x="32" y="0"/>
                  </a:lnTo>
                  <a:lnTo>
                    <a:pt x="0" y="0"/>
                  </a:lnTo>
                </a:path>
              </a:pathLst>
            </a:custGeom>
            <a:noFill/>
            <a:ln w="6">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284" name="Line 637">
              <a:extLst>
                <a:ext uri="{FF2B5EF4-FFF2-40B4-BE49-F238E27FC236}">
                  <a16:creationId xmlns:a16="http://schemas.microsoft.com/office/drawing/2014/main" id="{55F18664-D1F7-4A0F-A68D-6590305C05CF}"/>
                </a:ext>
              </a:extLst>
            </p:cNvPr>
            <p:cNvSpPr>
              <a:spLocks noChangeShapeType="1"/>
            </p:cNvSpPr>
            <p:nvPr/>
          </p:nvSpPr>
          <p:spPr bwMode="auto">
            <a:xfrm>
              <a:off x="2511" y="2306"/>
              <a:ext cx="1" cy="8"/>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285" name="Rectangle 638">
              <a:extLst>
                <a:ext uri="{FF2B5EF4-FFF2-40B4-BE49-F238E27FC236}">
                  <a16:creationId xmlns:a16="http://schemas.microsoft.com/office/drawing/2014/main" id="{8A7F727D-51BC-4EA3-8DA9-5396C1DBC547}"/>
                </a:ext>
              </a:extLst>
            </p:cNvPr>
            <p:cNvSpPr>
              <a:spLocks noChangeArrowheads="1"/>
            </p:cNvSpPr>
            <p:nvPr/>
          </p:nvSpPr>
          <p:spPr bwMode="auto">
            <a:xfrm>
              <a:off x="3142" y="2375"/>
              <a:ext cx="114" cy="4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10286" name="Freeform 639">
              <a:extLst>
                <a:ext uri="{FF2B5EF4-FFF2-40B4-BE49-F238E27FC236}">
                  <a16:creationId xmlns:a16="http://schemas.microsoft.com/office/drawing/2014/main" id="{9E186E84-13CF-4165-8C8A-48C59B438FF0}"/>
                </a:ext>
              </a:extLst>
            </p:cNvPr>
            <p:cNvSpPr>
              <a:spLocks/>
            </p:cNvSpPr>
            <p:nvPr/>
          </p:nvSpPr>
          <p:spPr bwMode="auto">
            <a:xfrm>
              <a:off x="3142" y="2375"/>
              <a:ext cx="113" cy="43"/>
            </a:xfrm>
            <a:custGeom>
              <a:avLst/>
              <a:gdLst>
                <a:gd name="T0" fmla="*/ 0 w 129"/>
                <a:gd name="T1" fmla="*/ 43 h 48"/>
                <a:gd name="T2" fmla="*/ 0 w 129"/>
                <a:gd name="T3" fmla="*/ 43 h 48"/>
                <a:gd name="T4" fmla="*/ 0 w 129"/>
                <a:gd name="T5" fmla="*/ 0 h 48"/>
                <a:gd name="T6" fmla="*/ 113 w 129"/>
                <a:gd name="T7" fmla="*/ 0 h 48"/>
                <a:gd name="T8" fmla="*/ 113 w 129"/>
                <a:gd name="T9" fmla="*/ 43 h 48"/>
                <a:gd name="T10" fmla="*/ 0 60000 65536"/>
                <a:gd name="T11" fmla="*/ 0 60000 65536"/>
                <a:gd name="T12" fmla="*/ 0 60000 65536"/>
                <a:gd name="T13" fmla="*/ 0 60000 65536"/>
                <a:gd name="T14" fmla="*/ 0 60000 65536"/>
                <a:gd name="T15" fmla="*/ 0 w 129"/>
                <a:gd name="T16" fmla="*/ 0 h 48"/>
                <a:gd name="T17" fmla="*/ 129 w 129"/>
                <a:gd name="T18" fmla="*/ 48 h 48"/>
              </a:gdLst>
              <a:ahLst/>
              <a:cxnLst>
                <a:cxn ang="T10">
                  <a:pos x="T0" y="T1"/>
                </a:cxn>
                <a:cxn ang="T11">
                  <a:pos x="T2" y="T3"/>
                </a:cxn>
                <a:cxn ang="T12">
                  <a:pos x="T4" y="T5"/>
                </a:cxn>
                <a:cxn ang="T13">
                  <a:pos x="T6" y="T7"/>
                </a:cxn>
                <a:cxn ang="T14">
                  <a:pos x="T8" y="T9"/>
                </a:cxn>
              </a:cxnLst>
              <a:rect l="T15" t="T16" r="T17" b="T18"/>
              <a:pathLst>
                <a:path w="129" h="48">
                  <a:moveTo>
                    <a:pt x="0" y="48"/>
                  </a:moveTo>
                  <a:lnTo>
                    <a:pt x="0" y="48"/>
                  </a:lnTo>
                  <a:lnTo>
                    <a:pt x="0" y="0"/>
                  </a:lnTo>
                  <a:lnTo>
                    <a:pt x="129" y="0"/>
                  </a:lnTo>
                  <a:lnTo>
                    <a:pt x="129" y="48"/>
                  </a:lnTo>
                </a:path>
              </a:pathLst>
            </a:custGeom>
            <a:noFill/>
            <a:ln w="6">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287" name="Freeform 640">
              <a:extLst>
                <a:ext uri="{FF2B5EF4-FFF2-40B4-BE49-F238E27FC236}">
                  <a16:creationId xmlns:a16="http://schemas.microsoft.com/office/drawing/2014/main" id="{A0682F15-57F7-4A38-949F-382E365F05AF}"/>
                </a:ext>
              </a:extLst>
            </p:cNvPr>
            <p:cNvSpPr>
              <a:spLocks/>
            </p:cNvSpPr>
            <p:nvPr/>
          </p:nvSpPr>
          <p:spPr bwMode="auto">
            <a:xfrm>
              <a:off x="3185" y="2352"/>
              <a:ext cx="28" cy="1"/>
            </a:xfrm>
            <a:custGeom>
              <a:avLst/>
              <a:gdLst>
                <a:gd name="T0" fmla="*/ 0 w 32"/>
                <a:gd name="T1" fmla="*/ 0 h 1461"/>
                <a:gd name="T2" fmla="*/ 28 w 32"/>
                <a:gd name="T3" fmla="*/ 0 h 1461"/>
                <a:gd name="T4" fmla="*/ 0 w 32"/>
                <a:gd name="T5" fmla="*/ 0 h 1461"/>
                <a:gd name="T6" fmla="*/ 0 60000 65536"/>
                <a:gd name="T7" fmla="*/ 0 60000 65536"/>
                <a:gd name="T8" fmla="*/ 0 60000 65536"/>
                <a:gd name="T9" fmla="*/ 0 w 32"/>
                <a:gd name="T10" fmla="*/ 0 h 1461"/>
                <a:gd name="T11" fmla="*/ 32 w 32"/>
                <a:gd name="T12" fmla="*/ 1461 h 1461"/>
              </a:gdLst>
              <a:ahLst/>
              <a:cxnLst>
                <a:cxn ang="T6">
                  <a:pos x="T0" y="T1"/>
                </a:cxn>
                <a:cxn ang="T7">
                  <a:pos x="T2" y="T3"/>
                </a:cxn>
                <a:cxn ang="T8">
                  <a:pos x="T4" y="T5"/>
                </a:cxn>
              </a:cxnLst>
              <a:rect l="T9" t="T10" r="T11" b="T12"/>
              <a:pathLst>
                <a:path w="32" h="1461">
                  <a:moveTo>
                    <a:pt x="0" y="0"/>
                  </a:moveTo>
                  <a:lnTo>
                    <a:pt x="32" y="0"/>
                  </a:lnTo>
                  <a:lnTo>
                    <a:pt x="0" y="0"/>
                  </a:lnTo>
                </a:path>
              </a:pathLst>
            </a:custGeom>
            <a:noFill/>
            <a:ln w="6">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288" name="Line 641">
              <a:extLst>
                <a:ext uri="{FF2B5EF4-FFF2-40B4-BE49-F238E27FC236}">
                  <a16:creationId xmlns:a16="http://schemas.microsoft.com/office/drawing/2014/main" id="{93A64E0D-46F8-460D-B237-697828BD3AB2}"/>
                </a:ext>
              </a:extLst>
            </p:cNvPr>
            <p:cNvSpPr>
              <a:spLocks noChangeShapeType="1"/>
            </p:cNvSpPr>
            <p:nvPr/>
          </p:nvSpPr>
          <p:spPr bwMode="auto">
            <a:xfrm>
              <a:off x="3199" y="2352"/>
              <a:ext cx="1" cy="23"/>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289" name="Rectangle 642">
              <a:extLst>
                <a:ext uri="{FF2B5EF4-FFF2-40B4-BE49-F238E27FC236}">
                  <a16:creationId xmlns:a16="http://schemas.microsoft.com/office/drawing/2014/main" id="{45618199-7824-47D6-BBC8-290BF2F933D4}"/>
                </a:ext>
              </a:extLst>
            </p:cNvPr>
            <p:cNvSpPr>
              <a:spLocks noChangeArrowheads="1"/>
            </p:cNvSpPr>
            <p:nvPr/>
          </p:nvSpPr>
          <p:spPr bwMode="auto">
            <a:xfrm>
              <a:off x="1249" y="1206"/>
              <a:ext cx="115" cy="1213"/>
            </a:xfrm>
            <a:prstGeom prst="rect">
              <a:avLst/>
            </a:prstGeom>
            <a:solidFill>
              <a:srgbClr val="32323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10290" name="Freeform 643">
              <a:extLst>
                <a:ext uri="{FF2B5EF4-FFF2-40B4-BE49-F238E27FC236}">
                  <a16:creationId xmlns:a16="http://schemas.microsoft.com/office/drawing/2014/main" id="{DFD976DA-04DD-4A23-9B0F-39CE374B90CE}"/>
                </a:ext>
              </a:extLst>
            </p:cNvPr>
            <p:cNvSpPr>
              <a:spLocks/>
            </p:cNvSpPr>
            <p:nvPr/>
          </p:nvSpPr>
          <p:spPr bwMode="auto">
            <a:xfrm>
              <a:off x="1249" y="1206"/>
              <a:ext cx="114" cy="1212"/>
            </a:xfrm>
            <a:custGeom>
              <a:avLst/>
              <a:gdLst>
                <a:gd name="T0" fmla="*/ 0 w 129"/>
                <a:gd name="T1" fmla="*/ 1212 h 1372"/>
                <a:gd name="T2" fmla="*/ 0 w 129"/>
                <a:gd name="T3" fmla="*/ 1212 h 1372"/>
                <a:gd name="T4" fmla="*/ 0 w 129"/>
                <a:gd name="T5" fmla="*/ 0 h 1372"/>
                <a:gd name="T6" fmla="*/ 114 w 129"/>
                <a:gd name="T7" fmla="*/ 0 h 1372"/>
                <a:gd name="T8" fmla="*/ 114 w 129"/>
                <a:gd name="T9" fmla="*/ 1212 h 1372"/>
                <a:gd name="T10" fmla="*/ 0 60000 65536"/>
                <a:gd name="T11" fmla="*/ 0 60000 65536"/>
                <a:gd name="T12" fmla="*/ 0 60000 65536"/>
                <a:gd name="T13" fmla="*/ 0 60000 65536"/>
                <a:gd name="T14" fmla="*/ 0 60000 65536"/>
                <a:gd name="T15" fmla="*/ 0 w 129"/>
                <a:gd name="T16" fmla="*/ 0 h 1372"/>
                <a:gd name="T17" fmla="*/ 129 w 129"/>
                <a:gd name="T18" fmla="*/ 1372 h 1372"/>
              </a:gdLst>
              <a:ahLst/>
              <a:cxnLst>
                <a:cxn ang="T10">
                  <a:pos x="T0" y="T1"/>
                </a:cxn>
                <a:cxn ang="T11">
                  <a:pos x="T2" y="T3"/>
                </a:cxn>
                <a:cxn ang="T12">
                  <a:pos x="T4" y="T5"/>
                </a:cxn>
                <a:cxn ang="T13">
                  <a:pos x="T6" y="T7"/>
                </a:cxn>
                <a:cxn ang="T14">
                  <a:pos x="T8" y="T9"/>
                </a:cxn>
              </a:cxnLst>
              <a:rect l="T15" t="T16" r="T17" b="T18"/>
              <a:pathLst>
                <a:path w="129" h="1372">
                  <a:moveTo>
                    <a:pt x="0" y="1372"/>
                  </a:moveTo>
                  <a:lnTo>
                    <a:pt x="0" y="1372"/>
                  </a:lnTo>
                  <a:lnTo>
                    <a:pt x="0" y="0"/>
                  </a:lnTo>
                  <a:lnTo>
                    <a:pt x="129" y="0"/>
                  </a:lnTo>
                  <a:lnTo>
                    <a:pt x="129" y="1372"/>
                  </a:lnTo>
                </a:path>
              </a:pathLst>
            </a:custGeom>
            <a:noFill/>
            <a:ln w="6">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291" name="Freeform 644">
              <a:extLst>
                <a:ext uri="{FF2B5EF4-FFF2-40B4-BE49-F238E27FC236}">
                  <a16:creationId xmlns:a16="http://schemas.microsoft.com/office/drawing/2014/main" id="{E37D14D2-EAEB-415F-A80B-19D64C405EB1}"/>
                </a:ext>
              </a:extLst>
            </p:cNvPr>
            <p:cNvSpPr>
              <a:spLocks/>
            </p:cNvSpPr>
            <p:nvPr/>
          </p:nvSpPr>
          <p:spPr bwMode="auto">
            <a:xfrm>
              <a:off x="1293" y="997"/>
              <a:ext cx="28" cy="1"/>
            </a:xfrm>
            <a:custGeom>
              <a:avLst/>
              <a:gdLst>
                <a:gd name="T0" fmla="*/ 0 w 32"/>
                <a:gd name="T1" fmla="*/ 0 h 1461"/>
                <a:gd name="T2" fmla="*/ 28 w 32"/>
                <a:gd name="T3" fmla="*/ 0 h 1461"/>
                <a:gd name="T4" fmla="*/ 0 w 32"/>
                <a:gd name="T5" fmla="*/ 0 h 1461"/>
                <a:gd name="T6" fmla="*/ 0 60000 65536"/>
                <a:gd name="T7" fmla="*/ 0 60000 65536"/>
                <a:gd name="T8" fmla="*/ 0 60000 65536"/>
                <a:gd name="T9" fmla="*/ 0 w 32"/>
                <a:gd name="T10" fmla="*/ 0 h 1461"/>
                <a:gd name="T11" fmla="*/ 32 w 32"/>
                <a:gd name="T12" fmla="*/ 1461 h 1461"/>
              </a:gdLst>
              <a:ahLst/>
              <a:cxnLst>
                <a:cxn ang="T6">
                  <a:pos x="T0" y="T1"/>
                </a:cxn>
                <a:cxn ang="T7">
                  <a:pos x="T2" y="T3"/>
                </a:cxn>
                <a:cxn ang="T8">
                  <a:pos x="T4" y="T5"/>
                </a:cxn>
              </a:cxnLst>
              <a:rect l="T9" t="T10" r="T11" b="T12"/>
              <a:pathLst>
                <a:path w="32" h="1461">
                  <a:moveTo>
                    <a:pt x="0" y="0"/>
                  </a:moveTo>
                  <a:lnTo>
                    <a:pt x="32" y="0"/>
                  </a:lnTo>
                  <a:lnTo>
                    <a:pt x="0" y="0"/>
                  </a:lnTo>
                </a:path>
              </a:pathLst>
            </a:custGeom>
            <a:noFill/>
            <a:ln w="6">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292" name="Line 645">
              <a:extLst>
                <a:ext uri="{FF2B5EF4-FFF2-40B4-BE49-F238E27FC236}">
                  <a16:creationId xmlns:a16="http://schemas.microsoft.com/office/drawing/2014/main" id="{69211085-87E0-4EBF-B480-AFDA492858B6}"/>
                </a:ext>
              </a:extLst>
            </p:cNvPr>
            <p:cNvSpPr>
              <a:spLocks noChangeShapeType="1"/>
            </p:cNvSpPr>
            <p:nvPr/>
          </p:nvSpPr>
          <p:spPr bwMode="auto">
            <a:xfrm>
              <a:off x="1306" y="997"/>
              <a:ext cx="1" cy="209"/>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293" name="Rectangle 646">
              <a:extLst>
                <a:ext uri="{FF2B5EF4-FFF2-40B4-BE49-F238E27FC236}">
                  <a16:creationId xmlns:a16="http://schemas.microsoft.com/office/drawing/2014/main" id="{C4193049-4692-4D78-AE04-24C363FBC186}"/>
                </a:ext>
              </a:extLst>
            </p:cNvPr>
            <p:cNvSpPr>
              <a:spLocks noChangeArrowheads="1"/>
            </p:cNvSpPr>
            <p:nvPr/>
          </p:nvSpPr>
          <p:spPr bwMode="auto">
            <a:xfrm>
              <a:off x="1938" y="1418"/>
              <a:ext cx="115" cy="1001"/>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10294" name="Freeform 647">
              <a:extLst>
                <a:ext uri="{FF2B5EF4-FFF2-40B4-BE49-F238E27FC236}">
                  <a16:creationId xmlns:a16="http://schemas.microsoft.com/office/drawing/2014/main" id="{14B069EE-9F82-432A-8D67-019CF1FE26B5}"/>
                </a:ext>
              </a:extLst>
            </p:cNvPr>
            <p:cNvSpPr>
              <a:spLocks/>
            </p:cNvSpPr>
            <p:nvPr/>
          </p:nvSpPr>
          <p:spPr bwMode="auto">
            <a:xfrm>
              <a:off x="1938" y="1418"/>
              <a:ext cx="114" cy="1000"/>
            </a:xfrm>
            <a:custGeom>
              <a:avLst/>
              <a:gdLst>
                <a:gd name="T0" fmla="*/ 0 w 129"/>
                <a:gd name="T1" fmla="*/ 1000 h 1133"/>
                <a:gd name="T2" fmla="*/ 0 w 129"/>
                <a:gd name="T3" fmla="*/ 1000 h 1133"/>
                <a:gd name="T4" fmla="*/ 0 w 129"/>
                <a:gd name="T5" fmla="*/ 0 h 1133"/>
                <a:gd name="T6" fmla="*/ 114 w 129"/>
                <a:gd name="T7" fmla="*/ 0 h 1133"/>
                <a:gd name="T8" fmla="*/ 114 w 129"/>
                <a:gd name="T9" fmla="*/ 1000 h 1133"/>
                <a:gd name="T10" fmla="*/ 0 60000 65536"/>
                <a:gd name="T11" fmla="*/ 0 60000 65536"/>
                <a:gd name="T12" fmla="*/ 0 60000 65536"/>
                <a:gd name="T13" fmla="*/ 0 60000 65536"/>
                <a:gd name="T14" fmla="*/ 0 60000 65536"/>
                <a:gd name="T15" fmla="*/ 0 w 129"/>
                <a:gd name="T16" fmla="*/ 0 h 1133"/>
                <a:gd name="T17" fmla="*/ 129 w 129"/>
                <a:gd name="T18" fmla="*/ 1133 h 1133"/>
              </a:gdLst>
              <a:ahLst/>
              <a:cxnLst>
                <a:cxn ang="T10">
                  <a:pos x="T0" y="T1"/>
                </a:cxn>
                <a:cxn ang="T11">
                  <a:pos x="T2" y="T3"/>
                </a:cxn>
                <a:cxn ang="T12">
                  <a:pos x="T4" y="T5"/>
                </a:cxn>
                <a:cxn ang="T13">
                  <a:pos x="T6" y="T7"/>
                </a:cxn>
                <a:cxn ang="T14">
                  <a:pos x="T8" y="T9"/>
                </a:cxn>
              </a:cxnLst>
              <a:rect l="T15" t="T16" r="T17" b="T18"/>
              <a:pathLst>
                <a:path w="129" h="1133">
                  <a:moveTo>
                    <a:pt x="0" y="1133"/>
                  </a:moveTo>
                  <a:lnTo>
                    <a:pt x="0" y="1133"/>
                  </a:lnTo>
                  <a:lnTo>
                    <a:pt x="0" y="0"/>
                  </a:lnTo>
                  <a:lnTo>
                    <a:pt x="129" y="0"/>
                  </a:lnTo>
                  <a:lnTo>
                    <a:pt x="129" y="1133"/>
                  </a:lnTo>
                </a:path>
              </a:pathLst>
            </a:custGeom>
            <a:noFill/>
            <a:ln w="6">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295" name="Freeform 648">
              <a:extLst>
                <a:ext uri="{FF2B5EF4-FFF2-40B4-BE49-F238E27FC236}">
                  <a16:creationId xmlns:a16="http://schemas.microsoft.com/office/drawing/2014/main" id="{89939D96-8ACA-41A3-BC5C-EF6A045E4B77}"/>
                </a:ext>
              </a:extLst>
            </p:cNvPr>
            <p:cNvSpPr>
              <a:spLocks/>
            </p:cNvSpPr>
            <p:nvPr/>
          </p:nvSpPr>
          <p:spPr bwMode="auto">
            <a:xfrm>
              <a:off x="1981" y="1235"/>
              <a:ext cx="28" cy="1"/>
            </a:xfrm>
            <a:custGeom>
              <a:avLst/>
              <a:gdLst>
                <a:gd name="T0" fmla="*/ 0 w 32"/>
                <a:gd name="T1" fmla="*/ 0 h 1461"/>
                <a:gd name="T2" fmla="*/ 28 w 32"/>
                <a:gd name="T3" fmla="*/ 0 h 1461"/>
                <a:gd name="T4" fmla="*/ 0 w 32"/>
                <a:gd name="T5" fmla="*/ 0 h 1461"/>
                <a:gd name="T6" fmla="*/ 0 60000 65536"/>
                <a:gd name="T7" fmla="*/ 0 60000 65536"/>
                <a:gd name="T8" fmla="*/ 0 60000 65536"/>
                <a:gd name="T9" fmla="*/ 0 w 32"/>
                <a:gd name="T10" fmla="*/ 0 h 1461"/>
                <a:gd name="T11" fmla="*/ 32 w 32"/>
                <a:gd name="T12" fmla="*/ 1461 h 1461"/>
              </a:gdLst>
              <a:ahLst/>
              <a:cxnLst>
                <a:cxn ang="T6">
                  <a:pos x="T0" y="T1"/>
                </a:cxn>
                <a:cxn ang="T7">
                  <a:pos x="T2" y="T3"/>
                </a:cxn>
                <a:cxn ang="T8">
                  <a:pos x="T4" y="T5"/>
                </a:cxn>
              </a:cxnLst>
              <a:rect l="T9" t="T10" r="T11" b="T12"/>
              <a:pathLst>
                <a:path w="32" h="1461">
                  <a:moveTo>
                    <a:pt x="0" y="0"/>
                  </a:moveTo>
                  <a:lnTo>
                    <a:pt x="32" y="0"/>
                  </a:lnTo>
                  <a:lnTo>
                    <a:pt x="0" y="0"/>
                  </a:lnTo>
                </a:path>
              </a:pathLst>
            </a:custGeom>
            <a:noFill/>
            <a:ln w="6">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296" name="Line 649">
              <a:extLst>
                <a:ext uri="{FF2B5EF4-FFF2-40B4-BE49-F238E27FC236}">
                  <a16:creationId xmlns:a16="http://schemas.microsoft.com/office/drawing/2014/main" id="{36E693A1-6C65-406D-A4DE-2583F074C164}"/>
                </a:ext>
              </a:extLst>
            </p:cNvPr>
            <p:cNvSpPr>
              <a:spLocks noChangeShapeType="1"/>
            </p:cNvSpPr>
            <p:nvPr/>
          </p:nvSpPr>
          <p:spPr bwMode="auto">
            <a:xfrm>
              <a:off x="1995" y="1235"/>
              <a:ext cx="1" cy="183"/>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297" name="Rectangle 650">
              <a:extLst>
                <a:ext uri="{FF2B5EF4-FFF2-40B4-BE49-F238E27FC236}">
                  <a16:creationId xmlns:a16="http://schemas.microsoft.com/office/drawing/2014/main" id="{FAEE6C4B-DC64-4EEC-9FE3-02283207C26C}"/>
                </a:ext>
              </a:extLst>
            </p:cNvPr>
            <p:cNvSpPr>
              <a:spLocks noChangeArrowheads="1"/>
            </p:cNvSpPr>
            <p:nvPr/>
          </p:nvSpPr>
          <p:spPr bwMode="auto">
            <a:xfrm>
              <a:off x="2626" y="2413"/>
              <a:ext cx="114" cy="6"/>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10298" name="Freeform 651">
              <a:extLst>
                <a:ext uri="{FF2B5EF4-FFF2-40B4-BE49-F238E27FC236}">
                  <a16:creationId xmlns:a16="http://schemas.microsoft.com/office/drawing/2014/main" id="{9D6A6D8E-6682-4BDA-88B3-16F0F607D9E5}"/>
                </a:ext>
              </a:extLst>
            </p:cNvPr>
            <p:cNvSpPr>
              <a:spLocks/>
            </p:cNvSpPr>
            <p:nvPr/>
          </p:nvSpPr>
          <p:spPr bwMode="auto">
            <a:xfrm>
              <a:off x="2626" y="2413"/>
              <a:ext cx="113" cy="5"/>
            </a:xfrm>
            <a:custGeom>
              <a:avLst/>
              <a:gdLst>
                <a:gd name="T0" fmla="*/ 0 w 129"/>
                <a:gd name="T1" fmla="*/ 5 h 5"/>
                <a:gd name="T2" fmla="*/ 0 w 129"/>
                <a:gd name="T3" fmla="*/ 5 h 5"/>
                <a:gd name="T4" fmla="*/ 0 w 129"/>
                <a:gd name="T5" fmla="*/ 0 h 5"/>
                <a:gd name="T6" fmla="*/ 113 w 129"/>
                <a:gd name="T7" fmla="*/ 0 h 5"/>
                <a:gd name="T8" fmla="*/ 113 w 129"/>
                <a:gd name="T9" fmla="*/ 5 h 5"/>
                <a:gd name="T10" fmla="*/ 0 60000 65536"/>
                <a:gd name="T11" fmla="*/ 0 60000 65536"/>
                <a:gd name="T12" fmla="*/ 0 60000 65536"/>
                <a:gd name="T13" fmla="*/ 0 60000 65536"/>
                <a:gd name="T14" fmla="*/ 0 60000 65536"/>
                <a:gd name="T15" fmla="*/ 0 w 129"/>
                <a:gd name="T16" fmla="*/ 0 h 5"/>
                <a:gd name="T17" fmla="*/ 129 w 129"/>
                <a:gd name="T18" fmla="*/ 5 h 5"/>
              </a:gdLst>
              <a:ahLst/>
              <a:cxnLst>
                <a:cxn ang="T10">
                  <a:pos x="T0" y="T1"/>
                </a:cxn>
                <a:cxn ang="T11">
                  <a:pos x="T2" y="T3"/>
                </a:cxn>
                <a:cxn ang="T12">
                  <a:pos x="T4" y="T5"/>
                </a:cxn>
                <a:cxn ang="T13">
                  <a:pos x="T6" y="T7"/>
                </a:cxn>
                <a:cxn ang="T14">
                  <a:pos x="T8" y="T9"/>
                </a:cxn>
              </a:cxnLst>
              <a:rect l="T15" t="T16" r="T17" b="T18"/>
              <a:pathLst>
                <a:path w="129" h="5">
                  <a:moveTo>
                    <a:pt x="0" y="5"/>
                  </a:moveTo>
                  <a:lnTo>
                    <a:pt x="0" y="5"/>
                  </a:lnTo>
                  <a:lnTo>
                    <a:pt x="0" y="0"/>
                  </a:lnTo>
                  <a:lnTo>
                    <a:pt x="129" y="0"/>
                  </a:lnTo>
                  <a:lnTo>
                    <a:pt x="129" y="5"/>
                  </a:lnTo>
                </a:path>
              </a:pathLst>
            </a:custGeom>
            <a:noFill/>
            <a:ln w="6">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299" name="Freeform 652">
              <a:extLst>
                <a:ext uri="{FF2B5EF4-FFF2-40B4-BE49-F238E27FC236}">
                  <a16:creationId xmlns:a16="http://schemas.microsoft.com/office/drawing/2014/main" id="{F5F5DAFB-A087-4E64-AD7B-CDDBE6B4D043}"/>
                </a:ext>
              </a:extLst>
            </p:cNvPr>
            <p:cNvSpPr>
              <a:spLocks/>
            </p:cNvSpPr>
            <p:nvPr/>
          </p:nvSpPr>
          <p:spPr bwMode="auto">
            <a:xfrm>
              <a:off x="2669" y="2410"/>
              <a:ext cx="28" cy="1"/>
            </a:xfrm>
            <a:custGeom>
              <a:avLst/>
              <a:gdLst>
                <a:gd name="T0" fmla="*/ 0 w 32"/>
                <a:gd name="T1" fmla="*/ 0 h 1461"/>
                <a:gd name="T2" fmla="*/ 28 w 32"/>
                <a:gd name="T3" fmla="*/ 0 h 1461"/>
                <a:gd name="T4" fmla="*/ 0 w 32"/>
                <a:gd name="T5" fmla="*/ 0 h 1461"/>
                <a:gd name="T6" fmla="*/ 0 60000 65536"/>
                <a:gd name="T7" fmla="*/ 0 60000 65536"/>
                <a:gd name="T8" fmla="*/ 0 60000 65536"/>
                <a:gd name="T9" fmla="*/ 0 w 32"/>
                <a:gd name="T10" fmla="*/ 0 h 1461"/>
                <a:gd name="T11" fmla="*/ 32 w 32"/>
                <a:gd name="T12" fmla="*/ 1461 h 1461"/>
              </a:gdLst>
              <a:ahLst/>
              <a:cxnLst>
                <a:cxn ang="T6">
                  <a:pos x="T0" y="T1"/>
                </a:cxn>
                <a:cxn ang="T7">
                  <a:pos x="T2" y="T3"/>
                </a:cxn>
                <a:cxn ang="T8">
                  <a:pos x="T4" y="T5"/>
                </a:cxn>
              </a:cxnLst>
              <a:rect l="T9" t="T10" r="T11" b="T12"/>
              <a:pathLst>
                <a:path w="32" h="1461">
                  <a:moveTo>
                    <a:pt x="0" y="0"/>
                  </a:moveTo>
                  <a:lnTo>
                    <a:pt x="32" y="0"/>
                  </a:lnTo>
                  <a:lnTo>
                    <a:pt x="0" y="0"/>
                  </a:lnTo>
                </a:path>
              </a:pathLst>
            </a:custGeom>
            <a:noFill/>
            <a:ln w="6">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300" name="Line 653">
              <a:extLst>
                <a:ext uri="{FF2B5EF4-FFF2-40B4-BE49-F238E27FC236}">
                  <a16:creationId xmlns:a16="http://schemas.microsoft.com/office/drawing/2014/main" id="{F6BEB29B-6E8C-4954-9F77-A58AECC25906}"/>
                </a:ext>
              </a:extLst>
            </p:cNvPr>
            <p:cNvSpPr>
              <a:spLocks noChangeShapeType="1"/>
            </p:cNvSpPr>
            <p:nvPr/>
          </p:nvSpPr>
          <p:spPr bwMode="auto">
            <a:xfrm>
              <a:off x="2683" y="2410"/>
              <a:ext cx="1" cy="3"/>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301" name="Rectangle 654">
              <a:extLst>
                <a:ext uri="{FF2B5EF4-FFF2-40B4-BE49-F238E27FC236}">
                  <a16:creationId xmlns:a16="http://schemas.microsoft.com/office/drawing/2014/main" id="{9F068DC2-879E-4657-A7D1-C7D67CDF465D}"/>
                </a:ext>
              </a:extLst>
            </p:cNvPr>
            <p:cNvSpPr>
              <a:spLocks noChangeArrowheads="1"/>
            </p:cNvSpPr>
            <p:nvPr/>
          </p:nvSpPr>
          <p:spPr bwMode="auto">
            <a:xfrm>
              <a:off x="3314" y="2380"/>
              <a:ext cx="114"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10302" name="Freeform 655">
              <a:extLst>
                <a:ext uri="{FF2B5EF4-FFF2-40B4-BE49-F238E27FC236}">
                  <a16:creationId xmlns:a16="http://schemas.microsoft.com/office/drawing/2014/main" id="{67C1ADA5-80A4-410B-8389-605798A4772C}"/>
                </a:ext>
              </a:extLst>
            </p:cNvPr>
            <p:cNvSpPr>
              <a:spLocks/>
            </p:cNvSpPr>
            <p:nvPr/>
          </p:nvSpPr>
          <p:spPr bwMode="auto">
            <a:xfrm>
              <a:off x="3314" y="2380"/>
              <a:ext cx="113" cy="38"/>
            </a:xfrm>
            <a:custGeom>
              <a:avLst/>
              <a:gdLst>
                <a:gd name="T0" fmla="*/ 0 w 129"/>
                <a:gd name="T1" fmla="*/ 38 h 43"/>
                <a:gd name="T2" fmla="*/ 0 w 129"/>
                <a:gd name="T3" fmla="*/ 38 h 43"/>
                <a:gd name="T4" fmla="*/ 0 w 129"/>
                <a:gd name="T5" fmla="*/ 0 h 43"/>
                <a:gd name="T6" fmla="*/ 113 w 129"/>
                <a:gd name="T7" fmla="*/ 0 h 43"/>
                <a:gd name="T8" fmla="*/ 113 w 129"/>
                <a:gd name="T9" fmla="*/ 38 h 43"/>
                <a:gd name="T10" fmla="*/ 0 60000 65536"/>
                <a:gd name="T11" fmla="*/ 0 60000 65536"/>
                <a:gd name="T12" fmla="*/ 0 60000 65536"/>
                <a:gd name="T13" fmla="*/ 0 60000 65536"/>
                <a:gd name="T14" fmla="*/ 0 60000 65536"/>
                <a:gd name="T15" fmla="*/ 0 w 129"/>
                <a:gd name="T16" fmla="*/ 0 h 43"/>
                <a:gd name="T17" fmla="*/ 129 w 129"/>
                <a:gd name="T18" fmla="*/ 43 h 43"/>
              </a:gdLst>
              <a:ahLst/>
              <a:cxnLst>
                <a:cxn ang="T10">
                  <a:pos x="T0" y="T1"/>
                </a:cxn>
                <a:cxn ang="T11">
                  <a:pos x="T2" y="T3"/>
                </a:cxn>
                <a:cxn ang="T12">
                  <a:pos x="T4" y="T5"/>
                </a:cxn>
                <a:cxn ang="T13">
                  <a:pos x="T6" y="T7"/>
                </a:cxn>
                <a:cxn ang="T14">
                  <a:pos x="T8" y="T9"/>
                </a:cxn>
              </a:cxnLst>
              <a:rect l="T15" t="T16" r="T17" b="T18"/>
              <a:pathLst>
                <a:path w="129" h="43">
                  <a:moveTo>
                    <a:pt x="0" y="43"/>
                  </a:moveTo>
                  <a:lnTo>
                    <a:pt x="0" y="43"/>
                  </a:lnTo>
                  <a:lnTo>
                    <a:pt x="0" y="0"/>
                  </a:lnTo>
                  <a:lnTo>
                    <a:pt x="129" y="0"/>
                  </a:lnTo>
                  <a:lnTo>
                    <a:pt x="129" y="43"/>
                  </a:lnTo>
                </a:path>
              </a:pathLst>
            </a:custGeom>
            <a:noFill/>
            <a:ln w="6">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303" name="Freeform 656">
              <a:extLst>
                <a:ext uri="{FF2B5EF4-FFF2-40B4-BE49-F238E27FC236}">
                  <a16:creationId xmlns:a16="http://schemas.microsoft.com/office/drawing/2014/main" id="{F2F8B12C-F00E-4567-90D5-1B19EB0DFB1F}"/>
                </a:ext>
              </a:extLst>
            </p:cNvPr>
            <p:cNvSpPr>
              <a:spLocks/>
            </p:cNvSpPr>
            <p:nvPr/>
          </p:nvSpPr>
          <p:spPr bwMode="auto">
            <a:xfrm>
              <a:off x="3357" y="2349"/>
              <a:ext cx="28" cy="1"/>
            </a:xfrm>
            <a:custGeom>
              <a:avLst/>
              <a:gdLst>
                <a:gd name="T0" fmla="*/ 0 w 32"/>
                <a:gd name="T1" fmla="*/ 0 h 1461"/>
                <a:gd name="T2" fmla="*/ 28 w 32"/>
                <a:gd name="T3" fmla="*/ 0 h 1461"/>
                <a:gd name="T4" fmla="*/ 0 w 32"/>
                <a:gd name="T5" fmla="*/ 0 h 1461"/>
                <a:gd name="T6" fmla="*/ 0 60000 65536"/>
                <a:gd name="T7" fmla="*/ 0 60000 65536"/>
                <a:gd name="T8" fmla="*/ 0 60000 65536"/>
                <a:gd name="T9" fmla="*/ 0 w 32"/>
                <a:gd name="T10" fmla="*/ 0 h 1461"/>
                <a:gd name="T11" fmla="*/ 32 w 32"/>
                <a:gd name="T12" fmla="*/ 1461 h 1461"/>
              </a:gdLst>
              <a:ahLst/>
              <a:cxnLst>
                <a:cxn ang="T6">
                  <a:pos x="T0" y="T1"/>
                </a:cxn>
                <a:cxn ang="T7">
                  <a:pos x="T2" y="T3"/>
                </a:cxn>
                <a:cxn ang="T8">
                  <a:pos x="T4" y="T5"/>
                </a:cxn>
              </a:cxnLst>
              <a:rect l="T9" t="T10" r="T11" b="T12"/>
              <a:pathLst>
                <a:path w="32" h="1461">
                  <a:moveTo>
                    <a:pt x="0" y="0"/>
                  </a:moveTo>
                  <a:lnTo>
                    <a:pt x="32" y="0"/>
                  </a:lnTo>
                  <a:lnTo>
                    <a:pt x="0" y="0"/>
                  </a:lnTo>
                </a:path>
              </a:pathLst>
            </a:custGeom>
            <a:noFill/>
            <a:ln w="6">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304" name="Line 657">
              <a:extLst>
                <a:ext uri="{FF2B5EF4-FFF2-40B4-BE49-F238E27FC236}">
                  <a16:creationId xmlns:a16="http://schemas.microsoft.com/office/drawing/2014/main" id="{34D86D6B-B505-473F-8AE8-BFC6978BE5A6}"/>
                </a:ext>
              </a:extLst>
            </p:cNvPr>
            <p:cNvSpPr>
              <a:spLocks noChangeShapeType="1"/>
            </p:cNvSpPr>
            <p:nvPr/>
          </p:nvSpPr>
          <p:spPr bwMode="auto">
            <a:xfrm>
              <a:off x="3371" y="2349"/>
              <a:ext cx="1" cy="31"/>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305" name="Line 658">
              <a:extLst>
                <a:ext uri="{FF2B5EF4-FFF2-40B4-BE49-F238E27FC236}">
                  <a16:creationId xmlns:a16="http://schemas.microsoft.com/office/drawing/2014/main" id="{2005E5D1-BEE6-4832-85DC-64B6E40DFA46}"/>
                </a:ext>
              </a:extLst>
            </p:cNvPr>
            <p:cNvSpPr>
              <a:spLocks noChangeShapeType="1"/>
            </p:cNvSpPr>
            <p:nvPr/>
          </p:nvSpPr>
          <p:spPr bwMode="auto">
            <a:xfrm>
              <a:off x="877" y="2419"/>
              <a:ext cx="2591" cy="1"/>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306" name="Line 659">
              <a:extLst>
                <a:ext uri="{FF2B5EF4-FFF2-40B4-BE49-F238E27FC236}">
                  <a16:creationId xmlns:a16="http://schemas.microsoft.com/office/drawing/2014/main" id="{A52A776D-5717-43F3-8BBD-24B4EBA26465}"/>
                </a:ext>
              </a:extLst>
            </p:cNvPr>
            <p:cNvSpPr>
              <a:spLocks noChangeShapeType="1"/>
            </p:cNvSpPr>
            <p:nvPr/>
          </p:nvSpPr>
          <p:spPr bwMode="auto">
            <a:xfrm flipV="1">
              <a:off x="877" y="747"/>
              <a:ext cx="1" cy="1672"/>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307" name="Line 660">
              <a:extLst>
                <a:ext uri="{FF2B5EF4-FFF2-40B4-BE49-F238E27FC236}">
                  <a16:creationId xmlns:a16="http://schemas.microsoft.com/office/drawing/2014/main" id="{B6A17232-43F1-4086-8924-48432072987C}"/>
                </a:ext>
              </a:extLst>
            </p:cNvPr>
            <p:cNvSpPr>
              <a:spLocks noChangeShapeType="1"/>
            </p:cNvSpPr>
            <p:nvPr/>
          </p:nvSpPr>
          <p:spPr bwMode="auto">
            <a:xfrm flipH="1">
              <a:off x="847" y="2419"/>
              <a:ext cx="30" cy="1"/>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308" name="Line 662">
              <a:extLst>
                <a:ext uri="{FF2B5EF4-FFF2-40B4-BE49-F238E27FC236}">
                  <a16:creationId xmlns:a16="http://schemas.microsoft.com/office/drawing/2014/main" id="{57F28566-536C-42AC-9C0E-8F0CD1BECF59}"/>
                </a:ext>
              </a:extLst>
            </p:cNvPr>
            <p:cNvSpPr>
              <a:spLocks noChangeShapeType="1"/>
            </p:cNvSpPr>
            <p:nvPr/>
          </p:nvSpPr>
          <p:spPr bwMode="auto">
            <a:xfrm flipH="1">
              <a:off x="847" y="2085"/>
              <a:ext cx="30" cy="1"/>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309" name="Line 664">
              <a:extLst>
                <a:ext uri="{FF2B5EF4-FFF2-40B4-BE49-F238E27FC236}">
                  <a16:creationId xmlns:a16="http://schemas.microsoft.com/office/drawing/2014/main" id="{0CD75D14-EDF3-4022-8080-8492CDB44139}"/>
                </a:ext>
              </a:extLst>
            </p:cNvPr>
            <p:cNvSpPr>
              <a:spLocks noChangeShapeType="1"/>
            </p:cNvSpPr>
            <p:nvPr/>
          </p:nvSpPr>
          <p:spPr bwMode="auto">
            <a:xfrm flipH="1">
              <a:off x="847" y="1751"/>
              <a:ext cx="30" cy="1"/>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310" name="Line 666">
              <a:extLst>
                <a:ext uri="{FF2B5EF4-FFF2-40B4-BE49-F238E27FC236}">
                  <a16:creationId xmlns:a16="http://schemas.microsoft.com/office/drawing/2014/main" id="{3242BC22-79C5-40CF-B70A-8B79BF809080}"/>
                </a:ext>
              </a:extLst>
            </p:cNvPr>
            <p:cNvSpPr>
              <a:spLocks noChangeShapeType="1"/>
            </p:cNvSpPr>
            <p:nvPr/>
          </p:nvSpPr>
          <p:spPr bwMode="auto">
            <a:xfrm flipH="1">
              <a:off x="847" y="1417"/>
              <a:ext cx="30" cy="1"/>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311" name="Line 668">
              <a:extLst>
                <a:ext uri="{FF2B5EF4-FFF2-40B4-BE49-F238E27FC236}">
                  <a16:creationId xmlns:a16="http://schemas.microsoft.com/office/drawing/2014/main" id="{51A87C1A-59E3-4FC4-9B4C-E42289496492}"/>
                </a:ext>
              </a:extLst>
            </p:cNvPr>
            <p:cNvSpPr>
              <a:spLocks noChangeShapeType="1"/>
            </p:cNvSpPr>
            <p:nvPr/>
          </p:nvSpPr>
          <p:spPr bwMode="auto">
            <a:xfrm flipH="1">
              <a:off x="847" y="1082"/>
              <a:ext cx="30" cy="1"/>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312" name="Line 670">
              <a:extLst>
                <a:ext uri="{FF2B5EF4-FFF2-40B4-BE49-F238E27FC236}">
                  <a16:creationId xmlns:a16="http://schemas.microsoft.com/office/drawing/2014/main" id="{E17E5415-FCEE-427F-8366-620363DD1573}"/>
                </a:ext>
              </a:extLst>
            </p:cNvPr>
            <p:cNvSpPr>
              <a:spLocks noChangeShapeType="1"/>
            </p:cNvSpPr>
            <p:nvPr/>
          </p:nvSpPr>
          <p:spPr bwMode="auto">
            <a:xfrm flipH="1">
              <a:off x="847" y="747"/>
              <a:ext cx="30" cy="1"/>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313" name="Rectangle 661">
              <a:extLst>
                <a:ext uri="{FF2B5EF4-FFF2-40B4-BE49-F238E27FC236}">
                  <a16:creationId xmlns:a16="http://schemas.microsoft.com/office/drawing/2014/main" id="{75C40310-FCBC-4A9D-8878-BCAFFB04167B}"/>
                </a:ext>
              </a:extLst>
            </p:cNvPr>
            <p:cNvSpPr>
              <a:spLocks noChangeArrowheads="1"/>
            </p:cNvSpPr>
            <p:nvPr/>
          </p:nvSpPr>
          <p:spPr bwMode="auto">
            <a:xfrm>
              <a:off x="821" y="2378"/>
              <a:ext cx="3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800">
                  <a:solidFill>
                    <a:srgbClr val="000000"/>
                  </a:solidFill>
                  <a:latin typeface="Arial" panose="020B0604020202020204" pitchFamily="34" charset="0"/>
                </a:rPr>
                <a:t>0</a:t>
              </a:r>
              <a:endParaRPr lang="pt-BR" altLang="en-US" sz="1100">
                <a:latin typeface="Arial" panose="020B0604020202020204" pitchFamily="34" charset="0"/>
              </a:endParaRPr>
            </a:p>
          </p:txBody>
        </p:sp>
        <p:sp>
          <p:nvSpPr>
            <p:cNvPr id="10314" name="Rectangle 663">
              <a:extLst>
                <a:ext uri="{FF2B5EF4-FFF2-40B4-BE49-F238E27FC236}">
                  <a16:creationId xmlns:a16="http://schemas.microsoft.com/office/drawing/2014/main" id="{3C16AF76-EA83-427D-AFE2-F093887E613A}"/>
                </a:ext>
              </a:extLst>
            </p:cNvPr>
            <p:cNvSpPr>
              <a:spLocks noChangeArrowheads="1"/>
            </p:cNvSpPr>
            <p:nvPr/>
          </p:nvSpPr>
          <p:spPr bwMode="auto">
            <a:xfrm>
              <a:off x="741" y="2044"/>
              <a:ext cx="90"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800">
                  <a:solidFill>
                    <a:srgbClr val="000000"/>
                  </a:solidFill>
                  <a:latin typeface="Arial" panose="020B0604020202020204" pitchFamily="34" charset="0"/>
                </a:rPr>
                <a:t>0.2</a:t>
              </a:r>
              <a:endParaRPr lang="pt-BR" altLang="en-US" sz="1100">
                <a:latin typeface="Arial" panose="020B0604020202020204" pitchFamily="34" charset="0"/>
              </a:endParaRPr>
            </a:p>
          </p:txBody>
        </p:sp>
        <p:sp>
          <p:nvSpPr>
            <p:cNvPr id="10315" name="Rectangle 665">
              <a:extLst>
                <a:ext uri="{FF2B5EF4-FFF2-40B4-BE49-F238E27FC236}">
                  <a16:creationId xmlns:a16="http://schemas.microsoft.com/office/drawing/2014/main" id="{F7AD5E88-71DB-458A-8AAA-00D54247BC60}"/>
                </a:ext>
              </a:extLst>
            </p:cNvPr>
            <p:cNvSpPr>
              <a:spLocks noChangeArrowheads="1"/>
            </p:cNvSpPr>
            <p:nvPr/>
          </p:nvSpPr>
          <p:spPr bwMode="auto">
            <a:xfrm>
              <a:off x="741" y="1710"/>
              <a:ext cx="90"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800">
                  <a:solidFill>
                    <a:srgbClr val="000000"/>
                  </a:solidFill>
                  <a:latin typeface="Arial" panose="020B0604020202020204" pitchFamily="34" charset="0"/>
                </a:rPr>
                <a:t>0.4</a:t>
              </a:r>
              <a:endParaRPr lang="pt-BR" altLang="en-US" sz="1100">
                <a:latin typeface="Arial" panose="020B0604020202020204" pitchFamily="34" charset="0"/>
              </a:endParaRPr>
            </a:p>
          </p:txBody>
        </p:sp>
        <p:sp>
          <p:nvSpPr>
            <p:cNvPr id="10316" name="Rectangle 667">
              <a:extLst>
                <a:ext uri="{FF2B5EF4-FFF2-40B4-BE49-F238E27FC236}">
                  <a16:creationId xmlns:a16="http://schemas.microsoft.com/office/drawing/2014/main" id="{57E99761-933B-46CA-A571-9D012BBBCC42}"/>
                </a:ext>
              </a:extLst>
            </p:cNvPr>
            <p:cNvSpPr>
              <a:spLocks noChangeArrowheads="1"/>
            </p:cNvSpPr>
            <p:nvPr/>
          </p:nvSpPr>
          <p:spPr bwMode="auto">
            <a:xfrm>
              <a:off x="741" y="1376"/>
              <a:ext cx="90"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800">
                  <a:solidFill>
                    <a:srgbClr val="000000"/>
                  </a:solidFill>
                  <a:latin typeface="Arial" panose="020B0604020202020204" pitchFamily="34" charset="0"/>
                </a:rPr>
                <a:t>0.6</a:t>
              </a:r>
              <a:endParaRPr lang="pt-BR" altLang="en-US" sz="1100">
                <a:latin typeface="Arial" panose="020B0604020202020204" pitchFamily="34" charset="0"/>
              </a:endParaRPr>
            </a:p>
          </p:txBody>
        </p:sp>
        <p:sp>
          <p:nvSpPr>
            <p:cNvPr id="10317" name="Rectangle 669">
              <a:extLst>
                <a:ext uri="{FF2B5EF4-FFF2-40B4-BE49-F238E27FC236}">
                  <a16:creationId xmlns:a16="http://schemas.microsoft.com/office/drawing/2014/main" id="{66D76159-0489-4F14-9A85-D31C10786467}"/>
                </a:ext>
              </a:extLst>
            </p:cNvPr>
            <p:cNvSpPr>
              <a:spLocks noChangeArrowheads="1"/>
            </p:cNvSpPr>
            <p:nvPr/>
          </p:nvSpPr>
          <p:spPr bwMode="auto">
            <a:xfrm>
              <a:off x="741" y="1041"/>
              <a:ext cx="90"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800">
                  <a:solidFill>
                    <a:srgbClr val="000000"/>
                  </a:solidFill>
                  <a:latin typeface="Arial" panose="020B0604020202020204" pitchFamily="34" charset="0"/>
                </a:rPr>
                <a:t>0.8</a:t>
              </a:r>
              <a:endParaRPr lang="pt-BR" altLang="en-US" sz="1100">
                <a:latin typeface="Arial" panose="020B0604020202020204" pitchFamily="34" charset="0"/>
              </a:endParaRPr>
            </a:p>
          </p:txBody>
        </p:sp>
        <p:sp>
          <p:nvSpPr>
            <p:cNvPr id="10318" name="Rectangle 671">
              <a:extLst>
                <a:ext uri="{FF2B5EF4-FFF2-40B4-BE49-F238E27FC236}">
                  <a16:creationId xmlns:a16="http://schemas.microsoft.com/office/drawing/2014/main" id="{6D48BD63-8C1A-403D-A7CB-A41FC36BE6AB}"/>
                </a:ext>
              </a:extLst>
            </p:cNvPr>
            <p:cNvSpPr>
              <a:spLocks noChangeArrowheads="1"/>
            </p:cNvSpPr>
            <p:nvPr/>
          </p:nvSpPr>
          <p:spPr bwMode="auto">
            <a:xfrm>
              <a:off x="741" y="708"/>
              <a:ext cx="90"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800">
                  <a:solidFill>
                    <a:srgbClr val="000000"/>
                  </a:solidFill>
                  <a:latin typeface="Arial" panose="020B0604020202020204" pitchFamily="34" charset="0"/>
                </a:rPr>
                <a:t>1.0</a:t>
              </a:r>
              <a:endParaRPr lang="pt-BR" altLang="en-US" sz="1100">
                <a:latin typeface="Arial" panose="020B0604020202020204" pitchFamily="34" charset="0"/>
              </a:endParaRPr>
            </a:p>
          </p:txBody>
        </p:sp>
        <p:sp>
          <p:nvSpPr>
            <p:cNvPr id="10319" name="Text Box 8">
              <a:extLst>
                <a:ext uri="{FF2B5EF4-FFF2-40B4-BE49-F238E27FC236}">
                  <a16:creationId xmlns:a16="http://schemas.microsoft.com/office/drawing/2014/main" id="{211EF4D8-D8C2-41E8-A02F-9E9D0B33B144}"/>
                </a:ext>
              </a:extLst>
            </p:cNvPr>
            <p:cNvSpPr txBox="1">
              <a:spLocks noChangeArrowheads="1"/>
            </p:cNvSpPr>
            <p:nvPr/>
          </p:nvSpPr>
          <p:spPr bwMode="auto">
            <a:xfrm>
              <a:off x="1747" y="2407"/>
              <a:ext cx="16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000">
                  <a:latin typeface="Arial" panose="020B0604020202020204" pitchFamily="34" charset="0"/>
                </a:rPr>
                <a:t>3</a:t>
              </a:r>
            </a:p>
          </p:txBody>
        </p:sp>
        <p:sp>
          <p:nvSpPr>
            <p:cNvPr id="10320" name="Text Box 8">
              <a:extLst>
                <a:ext uri="{FF2B5EF4-FFF2-40B4-BE49-F238E27FC236}">
                  <a16:creationId xmlns:a16="http://schemas.microsoft.com/office/drawing/2014/main" id="{F3B8CADB-0AC3-4471-A963-CEDC56BA5D8C}"/>
                </a:ext>
              </a:extLst>
            </p:cNvPr>
            <p:cNvSpPr txBox="1">
              <a:spLocks noChangeArrowheads="1"/>
            </p:cNvSpPr>
            <p:nvPr/>
          </p:nvSpPr>
          <p:spPr bwMode="auto">
            <a:xfrm>
              <a:off x="1587" y="2407"/>
              <a:ext cx="16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000">
                  <a:latin typeface="Arial" panose="020B0604020202020204" pitchFamily="34" charset="0"/>
                </a:rPr>
                <a:t>0</a:t>
              </a:r>
            </a:p>
          </p:txBody>
        </p:sp>
        <p:sp>
          <p:nvSpPr>
            <p:cNvPr id="10321" name="Text Box 8">
              <a:extLst>
                <a:ext uri="{FF2B5EF4-FFF2-40B4-BE49-F238E27FC236}">
                  <a16:creationId xmlns:a16="http://schemas.microsoft.com/office/drawing/2014/main" id="{C73B63DC-5DFA-410B-A390-3E7CA59165FE}"/>
                </a:ext>
              </a:extLst>
            </p:cNvPr>
            <p:cNvSpPr txBox="1">
              <a:spLocks noChangeArrowheads="1"/>
            </p:cNvSpPr>
            <p:nvPr/>
          </p:nvSpPr>
          <p:spPr bwMode="auto">
            <a:xfrm>
              <a:off x="1944" y="2407"/>
              <a:ext cx="16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000">
                  <a:latin typeface="Arial" panose="020B0604020202020204" pitchFamily="34" charset="0"/>
                </a:rPr>
                <a:t>6</a:t>
              </a:r>
            </a:p>
          </p:txBody>
        </p:sp>
        <p:cxnSp>
          <p:nvCxnSpPr>
            <p:cNvPr id="236" name="Conector reto 235">
              <a:extLst>
                <a:ext uri="{FF2B5EF4-FFF2-40B4-BE49-F238E27FC236}">
                  <a16:creationId xmlns:a16="http://schemas.microsoft.com/office/drawing/2014/main" id="{087AEE3F-0D05-4980-B48F-A24E6259986E}"/>
                </a:ext>
              </a:extLst>
            </p:cNvPr>
            <p:cNvCxnSpPr/>
            <p:nvPr/>
          </p:nvCxnSpPr>
          <p:spPr>
            <a:xfrm>
              <a:off x="909" y="2537"/>
              <a:ext cx="455" cy="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7" name="Conector reto 236">
              <a:extLst>
                <a:ext uri="{FF2B5EF4-FFF2-40B4-BE49-F238E27FC236}">
                  <a16:creationId xmlns:a16="http://schemas.microsoft.com/office/drawing/2014/main" id="{328A30AC-9F48-4F28-91D3-9A6369575697}"/>
                </a:ext>
              </a:extLst>
            </p:cNvPr>
            <p:cNvCxnSpPr/>
            <p:nvPr/>
          </p:nvCxnSpPr>
          <p:spPr>
            <a:xfrm>
              <a:off x="1605" y="2537"/>
              <a:ext cx="455" cy="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0324" name="Text Box 8">
              <a:extLst>
                <a:ext uri="{FF2B5EF4-FFF2-40B4-BE49-F238E27FC236}">
                  <a16:creationId xmlns:a16="http://schemas.microsoft.com/office/drawing/2014/main" id="{F99092BC-FC5D-4C8B-A3E9-8AA575B4EE25}"/>
                </a:ext>
              </a:extLst>
            </p:cNvPr>
            <p:cNvSpPr txBox="1">
              <a:spLocks noChangeArrowheads="1"/>
            </p:cNvSpPr>
            <p:nvPr/>
          </p:nvSpPr>
          <p:spPr bwMode="auto">
            <a:xfrm>
              <a:off x="2441" y="2407"/>
              <a:ext cx="16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000">
                  <a:latin typeface="Arial" panose="020B0604020202020204" pitchFamily="34" charset="0"/>
                </a:rPr>
                <a:t>3</a:t>
              </a:r>
            </a:p>
          </p:txBody>
        </p:sp>
        <p:sp>
          <p:nvSpPr>
            <p:cNvPr id="10325" name="Text Box 8">
              <a:extLst>
                <a:ext uri="{FF2B5EF4-FFF2-40B4-BE49-F238E27FC236}">
                  <a16:creationId xmlns:a16="http://schemas.microsoft.com/office/drawing/2014/main" id="{0ABA5AF5-8FF6-4936-B23B-745BBEDD3783}"/>
                </a:ext>
              </a:extLst>
            </p:cNvPr>
            <p:cNvSpPr txBox="1">
              <a:spLocks noChangeArrowheads="1"/>
            </p:cNvSpPr>
            <p:nvPr/>
          </p:nvSpPr>
          <p:spPr bwMode="auto">
            <a:xfrm>
              <a:off x="2281" y="2407"/>
              <a:ext cx="16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000">
                  <a:latin typeface="Arial" panose="020B0604020202020204" pitchFamily="34" charset="0"/>
                </a:rPr>
                <a:t>0</a:t>
              </a:r>
            </a:p>
          </p:txBody>
        </p:sp>
        <p:sp>
          <p:nvSpPr>
            <p:cNvPr id="10326" name="Text Box 8">
              <a:extLst>
                <a:ext uri="{FF2B5EF4-FFF2-40B4-BE49-F238E27FC236}">
                  <a16:creationId xmlns:a16="http://schemas.microsoft.com/office/drawing/2014/main" id="{78EA6A6A-F78F-4EE2-A717-672F1D79DF4B}"/>
                </a:ext>
              </a:extLst>
            </p:cNvPr>
            <p:cNvSpPr txBox="1">
              <a:spLocks noChangeArrowheads="1"/>
            </p:cNvSpPr>
            <p:nvPr/>
          </p:nvSpPr>
          <p:spPr bwMode="auto">
            <a:xfrm>
              <a:off x="2638" y="2407"/>
              <a:ext cx="16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000">
                  <a:latin typeface="Arial" panose="020B0604020202020204" pitchFamily="34" charset="0"/>
                </a:rPr>
                <a:t>6</a:t>
              </a:r>
            </a:p>
          </p:txBody>
        </p:sp>
        <p:cxnSp>
          <p:nvCxnSpPr>
            <p:cNvPr id="241" name="Conector reto 240">
              <a:extLst>
                <a:ext uri="{FF2B5EF4-FFF2-40B4-BE49-F238E27FC236}">
                  <a16:creationId xmlns:a16="http://schemas.microsoft.com/office/drawing/2014/main" id="{3E5C8D34-FA12-421D-8D65-59231B354357}"/>
                </a:ext>
              </a:extLst>
            </p:cNvPr>
            <p:cNvCxnSpPr/>
            <p:nvPr/>
          </p:nvCxnSpPr>
          <p:spPr>
            <a:xfrm>
              <a:off x="2298" y="2537"/>
              <a:ext cx="456" cy="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0328" name="Text Box 8">
              <a:extLst>
                <a:ext uri="{FF2B5EF4-FFF2-40B4-BE49-F238E27FC236}">
                  <a16:creationId xmlns:a16="http://schemas.microsoft.com/office/drawing/2014/main" id="{D9178F4A-9316-4D0F-A743-63FD66A777CC}"/>
                </a:ext>
              </a:extLst>
            </p:cNvPr>
            <p:cNvSpPr txBox="1">
              <a:spLocks noChangeArrowheads="1"/>
            </p:cNvSpPr>
            <p:nvPr/>
          </p:nvSpPr>
          <p:spPr bwMode="auto">
            <a:xfrm>
              <a:off x="3103" y="2407"/>
              <a:ext cx="16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000">
                  <a:latin typeface="Arial" panose="020B0604020202020204" pitchFamily="34" charset="0"/>
                </a:rPr>
                <a:t>3</a:t>
              </a:r>
            </a:p>
          </p:txBody>
        </p:sp>
        <p:sp>
          <p:nvSpPr>
            <p:cNvPr id="10329" name="Text Box 8">
              <a:extLst>
                <a:ext uri="{FF2B5EF4-FFF2-40B4-BE49-F238E27FC236}">
                  <a16:creationId xmlns:a16="http://schemas.microsoft.com/office/drawing/2014/main" id="{23BE7AC7-DBE8-4214-B2AD-325EB1EA3FDA}"/>
                </a:ext>
              </a:extLst>
            </p:cNvPr>
            <p:cNvSpPr txBox="1">
              <a:spLocks noChangeArrowheads="1"/>
            </p:cNvSpPr>
            <p:nvPr/>
          </p:nvSpPr>
          <p:spPr bwMode="auto">
            <a:xfrm>
              <a:off x="2943" y="2407"/>
              <a:ext cx="16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000">
                  <a:latin typeface="Arial" panose="020B0604020202020204" pitchFamily="34" charset="0"/>
                </a:rPr>
                <a:t>0</a:t>
              </a:r>
            </a:p>
          </p:txBody>
        </p:sp>
        <p:sp>
          <p:nvSpPr>
            <p:cNvPr id="10330" name="Text Box 8">
              <a:extLst>
                <a:ext uri="{FF2B5EF4-FFF2-40B4-BE49-F238E27FC236}">
                  <a16:creationId xmlns:a16="http://schemas.microsoft.com/office/drawing/2014/main" id="{5C98A805-F51B-4357-83FE-FD14EF8578AF}"/>
                </a:ext>
              </a:extLst>
            </p:cNvPr>
            <p:cNvSpPr txBox="1">
              <a:spLocks noChangeArrowheads="1"/>
            </p:cNvSpPr>
            <p:nvPr/>
          </p:nvSpPr>
          <p:spPr bwMode="auto">
            <a:xfrm>
              <a:off x="3300" y="2407"/>
              <a:ext cx="16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000">
                  <a:latin typeface="Arial" panose="020B0604020202020204" pitchFamily="34" charset="0"/>
                </a:rPr>
                <a:t>6</a:t>
              </a:r>
            </a:p>
          </p:txBody>
        </p:sp>
        <p:cxnSp>
          <p:nvCxnSpPr>
            <p:cNvPr id="245" name="Conector reto 244">
              <a:extLst>
                <a:ext uri="{FF2B5EF4-FFF2-40B4-BE49-F238E27FC236}">
                  <a16:creationId xmlns:a16="http://schemas.microsoft.com/office/drawing/2014/main" id="{C6F88B19-504D-467F-A6E1-1369BB1E8843}"/>
                </a:ext>
              </a:extLst>
            </p:cNvPr>
            <p:cNvCxnSpPr/>
            <p:nvPr/>
          </p:nvCxnSpPr>
          <p:spPr>
            <a:xfrm>
              <a:off x="2961" y="2537"/>
              <a:ext cx="455" cy="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0332" name="Line 601">
              <a:extLst>
                <a:ext uri="{FF2B5EF4-FFF2-40B4-BE49-F238E27FC236}">
                  <a16:creationId xmlns:a16="http://schemas.microsoft.com/office/drawing/2014/main" id="{E83EF065-157A-40A8-AEFA-260E0C2A1D9A}"/>
                </a:ext>
              </a:extLst>
            </p:cNvPr>
            <p:cNvSpPr>
              <a:spLocks noChangeShapeType="1"/>
            </p:cNvSpPr>
            <p:nvPr/>
          </p:nvSpPr>
          <p:spPr bwMode="auto">
            <a:xfrm flipH="1">
              <a:off x="1991" y="933"/>
              <a:ext cx="0" cy="250"/>
            </a:xfrm>
            <a:prstGeom prst="line">
              <a:avLst/>
            </a:prstGeom>
            <a:noFill/>
            <a:ln w="4"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333" name="Line 602">
              <a:extLst>
                <a:ext uri="{FF2B5EF4-FFF2-40B4-BE49-F238E27FC236}">
                  <a16:creationId xmlns:a16="http://schemas.microsoft.com/office/drawing/2014/main" id="{E4422C15-8D0B-4690-A461-21EF2A1CB399}"/>
                </a:ext>
              </a:extLst>
            </p:cNvPr>
            <p:cNvSpPr>
              <a:spLocks noChangeShapeType="1"/>
            </p:cNvSpPr>
            <p:nvPr/>
          </p:nvSpPr>
          <p:spPr bwMode="auto">
            <a:xfrm flipH="1">
              <a:off x="1826" y="933"/>
              <a:ext cx="165" cy="1"/>
            </a:xfrm>
            <a:prstGeom prst="line">
              <a:avLst/>
            </a:prstGeom>
            <a:noFill/>
            <a:ln w="4"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334" name="Line 603">
              <a:extLst>
                <a:ext uri="{FF2B5EF4-FFF2-40B4-BE49-F238E27FC236}">
                  <a16:creationId xmlns:a16="http://schemas.microsoft.com/office/drawing/2014/main" id="{661E6890-A04E-4FA4-B10B-BC4B8A5E1019}"/>
                </a:ext>
              </a:extLst>
            </p:cNvPr>
            <p:cNvSpPr>
              <a:spLocks noChangeShapeType="1"/>
            </p:cNvSpPr>
            <p:nvPr/>
          </p:nvSpPr>
          <p:spPr bwMode="auto">
            <a:xfrm flipH="1">
              <a:off x="1825" y="933"/>
              <a:ext cx="1" cy="459"/>
            </a:xfrm>
            <a:prstGeom prst="line">
              <a:avLst/>
            </a:prstGeom>
            <a:noFill/>
            <a:ln w="4"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335" name="Line 601">
              <a:extLst>
                <a:ext uri="{FF2B5EF4-FFF2-40B4-BE49-F238E27FC236}">
                  <a16:creationId xmlns:a16="http://schemas.microsoft.com/office/drawing/2014/main" id="{C47506DA-4B87-4924-AAB8-74800CC71C5A}"/>
                </a:ext>
              </a:extLst>
            </p:cNvPr>
            <p:cNvSpPr>
              <a:spLocks noChangeShapeType="1"/>
            </p:cNvSpPr>
            <p:nvPr/>
          </p:nvSpPr>
          <p:spPr bwMode="auto">
            <a:xfrm>
              <a:off x="3020" y="1544"/>
              <a:ext cx="1" cy="199"/>
            </a:xfrm>
            <a:prstGeom prst="line">
              <a:avLst/>
            </a:prstGeom>
            <a:noFill/>
            <a:ln w="4"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336" name="Line 602">
              <a:extLst>
                <a:ext uri="{FF2B5EF4-FFF2-40B4-BE49-F238E27FC236}">
                  <a16:creationId xmlns:a16="http://schemas.microsoft.com/office/drawing/2014/main" id="{E356ABFB-A817-45F7-ACA5-B6684DE645D5}"/>
                </a:ext>
              </a:extLst>
            </p:cNvPr>
            <p:cNvSpPr>
              <a:spLocks noChangeShapeType="1"/>
            </p:cNvSpPr>
            <p:nvPr/>
          </p:nvSpPr>
          <p:spPr bwMode="auto">
            <a:xfrm>
              <a:off x="3020" y="1544"/>
              <a:ext cx="185" cy="1"/>
            </a:xfrm>
            <a:prstGeom prst="line">
              <a:avLst/>
            </a:prstGeom>
            <a:noFill/>
            <a:ln w="4"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337" name="Line 603">
              <a:extLst>
                <a:ext uri="{FF2B5EF4-FFF2-40B4-BE49-F238E27FC236}">
                  <a16:creationId xmlns:a16="http://schemas.microsoft.com/office/drawing/2014/main" id="{75D63547-B7BA-4A34-9CB4-69394952B36B}"/>
                </a:ext>
              </a:extLst>
            </p:cNvPr>
            <p:cNvSpPr>
              <a:spLocks noChangeShapeType="1"/>
            </p:cNvSpPr>
            <p:nvPr/>
          </p:nvSpPr>
          <p:spPr bwMode="auto">
            <a:xfrm>
              <a:off x="3205" y="1544"/>
              <a:ext cx="0" cy="688"/>
            </a:xfrm>
            <a:prstGeom prst="line">
              <a:avLst/>
            </a:prstGeom>
            <a:noFill/>
            <a:ln w="4"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338" name="Line 601">
              <a:extLst>
                <a:ext uri="{FF2B5EF4-FFF2-40B4-BE49-F238E27FC236}">
                  <a16:creationId xmlns:a16="http://schemas.microsoft.com/office/drawing/2014/main" id="{586ACEBF-9A97-4672-A0DD-AA42FE649B02}"/>
                </a:ext>
              </a:extLst>
            </p:cNvPr>
            <p:cNvSpPr>
              <a:spLocks noChangeShapeType="1"/>
            </p:cNvSpPr>
            <p:nvPr/>
          </p:nvSpPr>
          <p:spPr bwMode="auto">
            <a:xfrm>
              <a:off x="2330" y="1295"/>
              <a:ext cx="1" cy="199"/>
            </a:xfrm>
            <a:prstGeom prst="line">
              <a:avLst/>
            </a:prstGeom>
            <a:noFill/>
            <a:ln w="4"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339" name="Line 602">
              <a:extLst>
                <a:ext uri="{FF2B5EF4-FFF2-40B4-BE49-F238E27FC236}">
                  <a16:creationId xmlns:a16="http://schemas.microsoft.com/office/drawing/2014/main" id="{30F75CB7-D28A-422D-969E-2D28A42082E6}"/>
                </a:ext>
              </a:extLst>
            </p:cNvPr>
            <p:cNvSpPr>
              <a:spLocks noChangeShapeType="1"/>
            </p:cNvSpPr>
            <p:nvPr/>
          </p:nvSpPr>
          <p:spPr bwMode="auto">
            <a:xfrm>
              <a:off x="2330" y="1295"/>
              <a:ext cx="350" cy="1"/>
            </a:xfrm>
            <a:prstGeom prst="line">
              <a:avLst/>
            </a:prstGeom>
            <a:noFill/>
            <a:ln w="4"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340" name="Line 603">
              <a:extLst>
                <a:ext uri="{FF2B5EF4-FFF2-40B4-BE49-F238E27FC236}">
                  <a16:creationId xmlns:a16="http://schemas.microsoft.com/office/drawing/2014/main" id="{4456BFFA-26FC-470C-9C91-EF91D36983A1}"/>
                </a:ext>
              </a:extLst>
            </p:cNvPr>
            <p:cNvSpPr>
              <a:spLocks noChangeShapeType="1"/>
            </p:cNvSpPr>
            <p:nvPr/>
          </p:nvSpPr>
          <p:spPr bwMode="auto">
            <a:xfrm>
              <a:off x="2680" y="1295"/>
              <a:ext cx="1" cy="960"/>
            </a:xfrm>
            <a:prstGeom prst="line">
              <a:avLst/>
            </a:prstGeom>
            <a:noFill/>
            <a:ln w="4"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341" name="Line 601">
              <a:extLst>
                <a:ext uri="{FF2B5EF4-FFF2-40B4-BE49-F238E27FC236}">
                  <a16:creationId xmlns:a16="http://schemas.microsoft.com/office/drawing/2014/main" id="{54791F87-C246-46B7-939A-C699684D553C}"/>
                </a:ext>
              </a:extLst>
            </p:cNvPr>
            <p:cNvSpPr>
              <a:spLocks noChangeShapeType="1"/>
            </p:cNvSpPr>
            <p:nvPr/>
          </p:nvSpPr>
          <p:spPr bwMode="auto">
            <a:xfrm>
              <a:off x="3026" y="1295"/>
              <a:ext cx="1" cy="199"/>
            </a:xfrm>
            <a:prstGeom prst="line">
              <a:avLst/>
            </a:prstGeom>
            <a:noFill/>
            <a:ln w="4"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342" name="Line 602">
              <a:extLst>
                <a:ext uri="{FF2B5EF4-FFF2-40B4-BE49-F238E27FC236}">
                  <a16:creationId xmlns:a16="http://schemas.microsoft.com/office/drawing/2014/main" id="{8D0F5664-E302-4CCD-8FDB-B5A4EA1B6B2F}"/>
                </a:ext>
              </a:extLst>
            </p:cNvPr>
            <p:cNvSpPr>
              <a:spLocks noChangeShapeType="1"/>
            </p:cNvSpPr>
            <p:nvPr/>
          </p:nvSpPr>
          <p:spPr bwMode="auto">
            <a:xfrm>
              <a:off x="3026" y="1295"/>
              <a:ext cx="350" cy="1"/>
            </a:xfrm>
            <a:prstGeom prst="line">
              <a:avLst/>
            </a:prstGeom>
            <a:noFill/>
            <a:ln w="4"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343" name="Line 603">
              <a:extLst>
                <a:ext uri="{FF2B5EF4-FFF2-40B4-BE49-F238E27FC236}">
                  <a16:creationId xmlns:a16="http://schemas.microsoft.com/office/drawing/2014/main" id="{142AB145-887E-4598-BC43-83050B43907E}"/>
                </a:ext>
              </a:extLst>
            </p:cNvPr>
            <p:cNvSpPr>
              <a:spLocks noChangeShapeType="1"/>
            </p:cNvSpPr>
            <p:nvPr/>
          </p:nvSpPr>
          <p:spPr bwMode="auto">
            <a:xfrm>
              <a:off x="3376" y="1295"/>
              <a:ext cx="0" cy="960"/>
            </a:xfrm>
            <a:prstGeom prst="line">
              <a:avLst/>
            </a:prstGeom>
            <a:noFill/>
            <a:ln w="4"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344" name="Line 601">
              <a:extLst>
                <a:ext uri="{FF2B5EF4-FFF2-40B4-BE49-F238E27FC236}">
                  <a16:creationId xmlns:a16="http://schemas.microsoft.com/office/drawing/2014/main" id="{9354EE25-0E4C-4822-9C81-DAF6B971176E}"/>
                </a:ext>
              </a:extLst>
            </p:cNvPr>
            <p:cNvSpPr>
              <a:spLocks noChangeShapeType="1"/>
            </p:cNvSpPr>
            <p:nvPr/>
          </p:nvSpPr>
          <p:spPr bwMode="auto">
            <a:xfrm>
              <a:off x="2330" y="1544"/>
              <a:ext cx="1" cy="199"/>
            </a:xfrm>
            <a:prstGeom prst="line">
              <a:avLst/>
            </a:prstGeom>
            <a:noFill/>
            <a:ln w="4"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345" name="Line 602">
              <a:extLst>
                <a:ext uri="{FF2B5EF4-FFF2-40B4-BE49-F238E27FC236}">
                  <a16:creationId xmlns:a16="http://schemas.microsoft.com/office/drawing/2014/main" id="{4991477F-D064-4378-B0E6-5FD60EA871D4}"/>
                </a:ext>
              </a:extLst>
            </p:cNvPr>
            <p:cNvSpPr>
              <a:spLocks noChangeShapeType="1"/>
            </p:cNvSpPr>
            <p:nvPr/>
          </p:nvSpPr>
          <p:spPr bwMode="auto">
            <a:xfrm>
              <a:off x="2330" y="1544"/>
              <a:ext cx="185" cy="1"/>
            </a:xfrm>
            <a:prstGeom prst="line">
              <a:avLst/>
            </a:prstGeom>
            <a:noFill/>
            <a:ln w="4"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346" name="Line 603">
              <a:extLst>
                <a:ext uri="{FF2B5EF4-FFF2-40B4-BE49-F238E27FC236}">
                  <a16:creationId xmlns:a16="http://schemas.microsoft.com/office/drawing/2014/main" id="{8B6035D1-3A9C-4D9D-BB13-847CD928D80C}"/>
                </a:ext>
              </a:extLst>
            </p:cNvPr>
            <p:cNvSpPr>
              <a:spLocks noChangeShapeType="1"/>
            </p:cNvSpPr>
            <p:nvPr/>
          </p:nvSpPr>
          <p:spPr bwMode="auto">
            <a:xfrm>
              <a:off x="2515" y="1544"/>
              <a:ext cx="0" cy="688"/>
            </a:xfrm>
            <a:prstGeom prst="line">
              <a:avLst/>
            </a:prstGeom>
            <a:noFill/>
            <a:ln w="4"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347" name="Rectangle 673">
              <a:extLst>
                <a:ext uri="{FF2B5EF4-FFF2-40B4-BE49-F238E27FC236}">
                  <a16:creationId xmlns:a16="http://schemas.microsoft.com/office/drawing/2014/main" id="{EA06CB69-9EFB-42DA-A37E-80750E239BB2}"/>
                </a:ext>
              </a:extLst>
            </p:cNvPr>
            <p:cNvSpPr>
              <a:spLocks noChangeArrowheads="1"/>
            </p:cNvSpPr>
            <p:nvPr/>
          </p:nvSpPr>
          <p:spPr bwMode="auto">
            <a:xfrm>
              <a:off x="1024" y="703"/>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10">
            <a:extLst>
              <a:ext uri="{FF2B5EF4-FFF2-40B4-BE49-F238E27FC236}">
                <a16:creationId xmlns:a16="http://schemas.microsoft.com/office/drawing/2014/main" id="{53CC93CF-A69B-4CE7-9FD4-75910B0BF655}"/>
              </a:ext>
            </a:extLst>
          </p:cNvPr>
          <p:cNvSpPr txBox="1">
            <a:spLocks noChangeArrowheads="1"/>
          </p:cNvSpPr>
          <p:nvPr/>
        </p:nvSpPr>
        <p:spPr bwMode="auto">
          <a:xfrm>
            <a:off x="549275" y="6877050"/>
            <a:ext cx="5400675" cy="933450"/>
          </a:xfrm>
          <a:prstGeom prst="rect">
            <a:avLst/>
          </a:prstGeom>
          <a:solidFill>
            <a:schemeClr val="bg1"/>
          </a:solidFill>
          <a:ln>
            <a:noFill/>
          </a:ln>
          <a:extLst>
            <a:ext uri="{91240B29-F687-4F45-9708-019B960494DF}">
              <a14:hiddenLine xmlns:a14="http://schemas.microsoft.com/office/drawing/2010/main" w="6350"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pt-BR" altLang="en-US" sz="1100">
                <a:latin typeface="Arial" panose="020B0604020202020204" pitchFamily="34" charset="0"/>
              </a:rPr>
              <a:t>Figure 4: </a:t>
            </a:r>
            <a:r>
              <a:rPr lang="en-US" altLang="en-US" sz="1100">
                <a:latin typeface="Arial" panose="020B0604020202020204" pitchFamily="34" charset="0"/>
              </a:rPr>
              <a:t>Swiss mice (n=30) were (</a:t>
            </a:r>
            <a:r>
              <a:rPr lang="en-US" altLang="en-US" sz="1100" i="1">
                <a:latin typeface="Arial" panose="020B0604020202020204" pitchFamily="34" charset="0"/>
              </a:rPr>
              <a:t>T. cruzi</a:t>
            </a:r>
            <a:r>
              <a:rPr lang="en-US" altLang="en-US" sz="1100">
                <a:latin typeface="Arial" panose="020B0604020202020204" pitchFamily="34" charset="0"/>
              </a:rPr>
              <a:t>) or not (control) inoculated with 500 </a:t>
            </a:r>
            <a:r>
              <a:rPr lang="en-US" altLang="en-US" sz="1100" i="1">
                <a:latin typeface="Arial" panose="020B0604020202020204" pitchFamily="34" charset="0"/>
              </a:rPr>
              <a:t>T. cruzi</a:t>
            </a:r>
            <a:r>
              <a:rPr lang="en-US" altLang="en-US" sz="1100">
                <a:latin typeface="Arial" panose="020B0604020202020204" pitchFamily="34" charset="0"/>
              </a:rPr>
              <a:t> Y strain trypomastigotes and received no treatment or desferrioxamine (DFA) for up to 35 days from 14 days before infection. Levels of ferritin, serum iron and capacity iron binding were measured before, 7, 14 and 21 days after infection. Values show are means± SEM.</a:t>
            </a:r>
            <a:endParaRPr lang="pt-BR" altLang="en-US" sz="1100">
              <a:latin typeface="Arial" panose="020B0604020202020204" pitchFamily="34" charset="0"/>
            </a:endParaRPr>
          </a:p>
        </p:txBody>
      </p:sp>
      <p:grpSp>
        <p:nvGrpSpPr>
          <p:cNvPr id="11267" name="Group 242">
            <a:extLst>
              <a:ext uri="{FF2B5EF4-FFF2-40B4-BE49-F238E27FC236}">
                <a16:creationId xmlns:a16="http://schemas.microsoft.com/office/drawing/2014/main" id="{CD8C73AE-0FF2-4123-9EE0-3951726B6754}"/>
              </a:ext>
            </a:extLst>
          </p:cNvPr>
          <p:cNvGrpSpPr>
            <a:grpSpLocks/>
          </p:cNvGrpSpPr>
          <p:nvPr/>
        </p:nvGrpSpPr>
        <p:grpSpPr bwMode="auto">
          <a:xfrm>
            <a:off x="1844675" y="684213"/>
            <a:ext cx="3054350" cy="5548312"/>
            <a:chOff x="300" y="567"/>
            <a:chExt cx="1924" cy="3495"/>
          </a:xfrm>
        </p:grpSpPr>
        <p:sp>
          <p:nvSpPr>
            <p:cNvPr id="11284" name="Text Box 8">
              <a:extLst>
                <a:ext uri="{FF2B5EF4-FFF2-40B4-BE49-F238E27FC236}">
                  <a16:creationId xmlns:a16="http://schemas.microsoft.com/office/drawing/2014/main" id="{A1B7D9BF-1796-4332-86BE-28051E969F46}"/>
                </a:ext>
              </a:extLst>
            </p:cNvPr>
            <p:cNvSpPr txBox="1">
              <a:spLocks noChangeAspect="1" noChangeArrowheads="1"/>
            </p:cNvSpPr>
            <p:nvPr/>
          </p:nvSpPr>
          <p:spPr bwMode="auto">
            <a:xfrm>
              <a:off x="935" y="3888"/>
              <a:ext cx="953"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200">
                  <a:latin typeface="Arial" panose="020B0604020202020204" pitchFamily="34" charset="0"/>
                </a:rPr>
                <a:t>Days After Infection</a:t>
              </a:r>
            </a:p>
          </p:txBody>
        </p:sp>
        <p:sp>
          <p:nvSpPr>
            <p:cNvPr id="11285" name="Text Box 8">
              <a:extLst>
                <a:ext uri="{FF2B5EF4-FFF2-40B4-BE49-F238E27FC236}">
                  <a16:creationId xmlns:a16="http://schemas.microsoft.com/office/drawing/2014/main" id="{848D56A2-DE2F-470D-AF4A-78559ECCACEC}"/>
                </a:ext>
              </a:extLst>
            </p:cNvPr>
            <p:cNvSpPr txBox="1">
              <a:spLocks noChangeAspect="1" noChangeArrowheads="1"/>
            </p:cNvSpPr>
            <p:nvPr/>
          </p:nvSpPr>
          <p:spPr bwMode="auto">
            <a:xfrm>
              <a:off x="747" y="3707"/>
              <a:ext cx="122"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800">
                  <a:latin typeface="Arial" panose="020B0604020202020204" pitchFamily="34" charset="0"/>
                </a:rPr>
                <a:t>0</a:t>
              </a:r>
            </a:p>
          </p:txBody>
        </p:sp>
        <p:sp>
          <p:nvSpPr>
            <p:cNvPr id="11286" name="Text Box 8">
              <a:extLst>
                <a:ext uri="{FF2B5EF4-FFF2-40B4-BE49-F238E27FC236}">
                  <a16:creationId xmlns:a16="http://schemas.microsoft.com/office/drawing/2014/main" id="{70116BF3-92B5-44EE-A37B-AE421B2A6869}"/>
                </a:ext>
              </a:extLst>
            </p:cNvPr>
            <p:cNvSpPr txBox="1">
              <a:spLocks noChangeAspect="1" noChangeArrowheads="1"/>
            </p:cNvSpPr>
            <p:nvPr/>
          </p:nvSpPr>
          <p:spPr bwMode="auto">
            <a:xfrm>
              <a:off x="815" y="3707"/>
              <a:ext cx="152"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800">
                  <a:latin typeface="Arial" panose="020B0604020202020204" pitchFamily="34" charset="0"/>
                </a:rPr>
                <a:t>7</a:t>
              </a:r>
            </a:p>
          </p:txBody>
        </p:sp>
        <p:sp>
          <p:nvSpPr>
            <p:cNvPr id="11287" name="Text Box 8">
              <a:extLst>
                <a:ext uri="{FF2B5EF4-FFF2-40B4-BE49-F238E27FC236}">
                  <a16:creationId xmlns:a16="http://schemas.microsoft.com/office/drawing/2014/main" id="{72095FCF-D834-418B-AF48-281A89234374}"/>
                </a:ext>
              </a:extLst>
            </p:cNvPr>
            <p:cNvSpPr txBox="1">
              <a:spLocks noChangeAspect="1" noChangeArrowheads="1"/>
            </p:cNvSpPr>
            <p:nvPr/>
          </p:nvSpPr>
          <p:spPr bwMode="auto">
            <a:xfrm>
              <a:off x="878" y="3707"/>
              <a:ext cx="188"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800">
                  <a:latin typeface="Arial" panose="020B0604020202020204" pitchFamily="34" charset="0"/>
                </a:rPr>
                <a:t>14</a:t>
              </a:r>
            </a:p>
          </p:txBody>
        </p:sp>
        <p:sp>
          <p:nvSpPr>
            <p:cNvPr id="11288" name="Text Box 8">
              <a:extLst>
                <a:ext uri="{FF2B5EF4-FFF2-40B4-BE49-F238E27FC236}">
                  <a16:creationId xmlns:a16="http://schemas.microsoft.com/office/drawing/2014/main" id="{CE84CDC3-DA5E-4DCB-8520-FE551CB6071D}"/>
                </a:ext>
              </a:extLst>
            </p:cNvPr>
            <p:cNvSpPr txBox="1">
              <a:spLocks noChangeAspect="1" noChangeArrowheads="1"/>
            </p:cNvSpPr>
            <p:nvPr/>
          </p:nvSpPr>
          <p:spPr bwMode="auto">
            <a:xfrm>
              <a:off x="962" y="3707"/>
              <a:ext cx="188"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800">
                  <a:latin typeface="Arial" panose="020B0604020202020204" pitchFamily="34" charset="0"/>
                </a:rPr>
                <a:t>21</a:t>
              </a:r>
            </a:p>
          </p:txBody>
        </p:sp>
        <p:cxnSp>
          <p:nvCxnSpPr>
            <p:cNvPr id="433" name="Conector de seta reta 432">
              <a:extLst>
                <a:ext uri="{FF2B5EF4-FFF2-40B4-BE49-F238E27FC236}">
                  <a16:creationId xmlns:a16="http://schemas.microsoft.com/office/drawing/2014/main" id="{6C35BD22-F135-4641-A536-D4E18304B2DF}"/>
                </a:ext>
              </a:extLst>
            </p:cNvPr>
            <p:cNvCxnSpPr/>
            <p:nvPr/>
          </p:nvCxnSpPr>
          <p:spPr>
            <a:xfrm>
              <a:off x="767" y="3852"/>
              <a:ext cx="1451" cy="0"/>
            </a:xfrm>
            <a:prstGeom prst="straightConnector1">
              <a:avLst/>
            </a:prstGeom>
            <a:ln w="63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11290" name="Picture 218">
              <a:extLst>
                <a:ext uri="{FF2B5EF4-FFF2-40B4-BE49-F238E27FC236}">
                  <a16:creationId xmlns:a16="http://schemas.microsoft.com/office/drawing/2014/main" id="{58ABE5B8-6329-4234-98AA-65FA739362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 y="567"/>
              <a:ext cx="1564" cy="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91" name="Picture 220">
              <a:extLst>
                <a:ext uri="{FF2B5EF4-FFF2-40B4-BE49-F238E27FC236}">
                  <a16:creationId xmlns:a16="http://schemas.microsoft.com/office/drawing/2014/main" id="{AC4D8C64-AAE9-4293-A742-9F6A322F63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0" y="1675"/>
              <a:ext cx="1564" cy="10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92" name="Picture 221">
              <a:extLst>
                <a:ext uri="{FF2B5EF4-FFF2-40B4-BE49-F238E27FC236}">
                  <a16:creationId xmlns:a16="http://schemas.microsoft.com/office/drawing/2014/main" id="{3F5983ED-DB2E-44FC-8759-10795D406DE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4" y="2732"/>
              <a:ext cx="1566" cy="10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93" name="Rectangle 8">
              <a:extLst>
                <a:ext uri="{FF2B5EF4-FFF2-40B4-BE49-F238E27FC236}">
                  <a16:creationId xmlns:a16="http://schemas.microsoft.com/office/drawing/2014/main" id="{45BA847F-46D5-486B-98FE-30157CB88889}"/>
                </a:ext>
              </a:extLst>
            </p:cNvPr>
            <p:cNvSpPr>
              <a:spLocks noChangeAspect="1" noChangeArrowheads="1"/>
            </p:cNvSpPr>
            <p:nvPr/>
          </p:nvSpPr>
          <p:spPr bwMode="auto">
            <a:xfrm rot="-5400000">
              <a:off x="1" y="957"/>
              <a:ext cx="77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200">
                  <a:latin typeface="Arial" panose="020B0604020202020204" pitchFamily="34" charset="0"/>
                </a:rPr>
                <a:t>Ferritin </a:t>
              </a:r>
              <a:r>
                <a:rPr lang="pt-BR" altLang="en-US" sz="1200">
                  <a:solidFill>
                    <a:srgbClr val="000000"/>
                  </a:solidFill>
                  <a:latin typeface="Arial" panose="020B0604020202020204" pitchFamily="34" charset="0"/>
                </a:rPr>
                <a:t>(ng/mL)</a:t>
              </a:r>
            </a:p>
          </p:txBody>
        </p:sp>
        <p:sp>
          <p:nvSpPr>
            <p:cNvPr id="11294" name="Rectangle 8">
              <a:extLst>
                <a:ext uri="{FF2B5EF4-FFF2-40B4-BE49-F238E27FC236}">
                  <a16:creationId xmlns:a16="http://schemas.microsoft.com/office/drawing/2014/main" id="{39E0CF5D-2697-4307-8FBE-7A6F60D087C8}"/>
                </a:ext>
              </a:extLst>
            </p:cNvPr>
            <p:cNvSpPr>
              <a:spLocks noChangeAspect="1" noChangeArrowheads="1"/>
            </p:cNvSpPr>
            <p:nvPr/>
          </p:nvSpPr>
          <p:spPr bwMode="auto">
            <a:xfrm rot="-5400000">
              <a:off x="-41" y="1894"/>
              <a:ext cx="97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200">
                  <a:latin typeface="Arial" panose="020B0604020202020204" pitchFamily="34" charset="0"/>
                </a:rPr>
                <a:t>Serum Iron </a:t>
              </a:r>
              <a:r>
                <a:rPr lang="pt-BR" altLang="en-US" sz="1200">
                  <a:solidFill>
                    <a:srgbClr val="000000"/>
                  </a:solidFill>
                  <a:latin typeface="Arial" panose="020B0604020202020204" pitchFamily="34" charset="0"/>
                </a:rPr>
                <a:t>(µmol/L)</a:t>
              </a:r>
            </a:p>
            <a:p>
              <a:pPr eaLnBrk="1" hangingPunct="1">
                <a:spcBef>
                  <a:spcPct val="0"/>
                </a:spcBef>
                <a:buFontTx/>
                <a:buNone/>
              </a:pPr>
              <a:endParaRPr lang="pt-BR" altLang="en-US" sz="1200">
                <a:solidFill>
                  <a:srgbClr val="000000"/>
                </a:solidFill>
                <a:latin typeface="Arial" panose="020B0604020202020204" pitchFamily="34" charset="0"/>
              </a:endParaRPr>
            </a:p>
          </p:txBody>
        </p:sp>
        <p:sp>
          <p:nvSpPr>
            <p:cNvPr id="11295" name="Text Box 8">
              <a:extLst>
                <a:ext uri="{FF2B5EF4-FFF2-40B4-BE49-F238E27FC236}">
                  <a16:creationId xmlns:a16="http://schemas.microsoft.com/office/drawing/2014/main" id="{6BE661AA-282B-4B65-A1A9-AED29015EF26}"/>
                </a:ext>
              </a:extLst>
            </p:cNvPr>
            <p:cNvSpPr txBox="1">
              <a:spLocks noChangeAspect="1" noChangeArrowheads="1"/>
            </p:cNvSpPr>
            <p:nvPr/>
          </p:nvSpPr>
          <p:spPr bwMode="auto">
            <a:xfrm>
              <a:off x="1091" y="3707"/>
              <a:ext cx="121"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800">
                  <a:latin typeface="Arial" panose="020B0604020202020204" pitchFamily="34" charset="0"/>
                </a:rPr>
                <a:t>0</a:t>
              </a:r>
            </a:p>
          </p:txBody>
        </p:sp>
        <p:sp>
          <p:nvSpPr>
            <p:cNvPr id="11296" name="Text Box 8">
              <a:extLst>
                <a:ext uri="{FF2B5EF4-FFF2-40B4-BE49-F238E27FC236}">
                  <a16:creationId xmlns:a16="http://schemas.microsoft.com/office/drawing/2014/main" id="{945B4270-C724-4BF7-AFEF-D7BBF8EA852C}"/>
                </a:ext>
              </a:extLst>
            </p:cNvPr>
            <p:cNvSpPr txBox="1">
              <a:spLocks noChangeAspect="1" noChangeArrowheads="1"/>
            </p:cNvSpPr>
            <p:nvPr/>
          </p:nvSpPr>
          <p:spPr bwMode="auto">
            <a:xfrm>
              <a:off x="1173" y="3707"/>
              <a:ext cx="152"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800">
                  <a:latin typeface="Arial" panose="020B0604020202020204" pitchFamily="34" charset="0"/>
                </a:rPr>
                <a:t>7</a:t>
              </a:r>
            </a:p>
          </p:txBody>
        </p:sp>
        <p:sp>
          <p:nvSpPr>
            <p:cNvPr id="11297" name="Text Box 8">
              <a:extLst>
                <a:ext uri="{FF2B5EF4-FFF2-40B4-BE49-F238E27FC236}">
                  <a16:creationId xmlns:a16="http://schemas.microsoft.com/office/drawing/2014/main" id="{11E164DE-447B-4E76-8632-F1D17859A128}"/>
                </a:ext>
              </a:extLst>
            </p:cNvPr>
            <p:cNvSpPr txBox="1">
              <a:spLocks noChangeAspect="1" noChangeArrowheads="1"/>
            </p:cNvSpPr>
            <p:nvPr/>
          </p:nvSpPr>
          <p:spPr bwMode="auto">
            <a:xfrm>
              <a:off x="1227" y="3707"/>
              <a:ext cx="188"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800">
                  <a:latin typeface="Arial" panose="020B0604020202020204" pitchFamily="34" charset="0"/>
                </a:rPr>
                <a:t>14</a:t>
              </a:r>
            </a:p>
          </p:txBody>
        </p:sp>
        <p:sp>
          <p:nvSpPr>
            <p:cNvPr id="11298" name="Text Box 8">
              <a:extLst>
                <a:ext uri="{FF2B5EF4-FFF2-40B4-BE49-F238E27FC236}">
                  <a16:creationId xmlns:a16="http://schemas.microsoft.com/office/drawing/2014/main" id="{F0805009-BD40-4326-9FC6-1DB6E4277BFC}"/>
                </a:ext>
              </a:extLst>
            </p:cNvPr>
            <p:cNvSpPr txBox="1">
              <a:spLocks noChangeAspect="1" noChangeArrowheads="1"/>
            </p:cNvSpPr>
            <p:nvPr/>
          </p:nvSpPr>
          <p:spPr bwMode="auto">
            <a:xfrm>
              <a:off x="1311" y="3707"/>
              <a:ext cx="188"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800">
                  <a:latin typeface="Arial" panose="020B0604020202020204" pitchFamily="34" charset="0"/>
                </a:rPr>
                <a:t>21</a:t>
              </a:r>
            </a:p>
          </p:txBody>
        </p:sp>
        <p:sp>
          <p:nvSpPr>
            <p:cNvPr id="11299" name="Text Box 8">
              <a:extLst>
                <a:ext uri="{FF2B5EF4-FFF2-40B4-BE49-F238E27FC236}">
                  <a16:creationId xmlns:a16="http://schemas.microsoft.com/office/drawing/2014/main" id="{39BF8C38-95A8-42B4-811A-037EE1C41960}"/>
                </a:ext>
              </a:extLst>
            </p:cNvPr>
            <p:cNvSpPr txBox="1">
              <a:spLocks noChangeAspect="1" noChangeArrowheads="1"/>
            </p:cNvSpPr>
            <p:nvPr/>
          </p:nvSpPr>
          <p:spPr bwMode="auto">
            <a:xfrm>
              <a:off x="1468" y="3707"/>
              <a:ext cx="122"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800">
                  <a:latin typeface="Arial" panose="020B0604020202020204" pitchFamily="34" charset="0"/>
                </a:rPr>
                <a:t>0</a:t>
              </a:r>
            </a:p>
          </p:txBody>
        </p:sp>
        <p:sp>
          <p:nvSpPr>
            <p:cNvPr id="11300" name="Text Box 8">
              <a:extLst>
                <a:ext uri="{FF2B5EF4-FFF2-40B4-BE49-F238E27FC236}">
                  <a16:creationId xmlns:a16="http://schemas.microsoft.com/office/drawing/2014/main" id="{19B7D89C-8B51-4D77-8026-F3DB71EE7AFB}"/>
                </a:ext>
              </a:extLst>
            </p:cNvPr>
            <p:cNvSpPr txBox="1">
              <a:spLocks noChangeAspect="1" noChangeArrowheads="1"/>
            </p:cNvSpPr>
            <p:nvPr/>
          </p:nvSpPr>
          <p:spPr bwMode="auto">
            <a:xfrm>
              <a:off x="1536" y="3707"/>
              <a:ext cx="152"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800">
                  <a:latin typeface="Arial" panose="020B0604020202020204" pitchFamily="34" charset="0"/>
                </a:rPr>
                <a:t>7</a:t>
              </a:r>
            </a:p>
          </p:txBody>
        </p:sp>
        <p:sp>
          <p:nvSpPr>
            <p:cNvPr id="11301" name="Text Box 8">
              <a:extLst>
                <a:ext uri="{FF2B5EF4-FFF2-40B4-BE49-F238E27FC236}">
                  <a16:creationId xmlns:a16="http://schemas.microsoft.com/office/drawing/2014/main" id="{419F085A-79F1-4E88-AB57-69F055382AAC}"/>
                </a:ext>
              </a:extLst>
            </p:cNvPr>
            <p:cNvSpPr txBox="1">
              <a:spLocks noChangeAspect="1" noChangeArrowheads="1"/>
            </p:cNvSpPr>
            <p:nvPr/>
          </p:nvSpPr>
          <p:spPr bwMode="auto">
            <a:xfrm>
              <a:off x="1599" y="3707"/>
              <a:ext cx="188"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800">
                  <a:latin typeface="Arial" panose="020B0604020202020204" pitchFamily="34" charset="0"/>
                </a:rPr>
                <a:t>14</a:t>
              </a:r>
            </a:p>
          </p:txBody>
        </p:sp>
        <p:sp>
          <p:nvSpPr>
            <p:cNvPr id="11302" name="Text Box 8">
              <a:extLst>
                <a:ext uri="{FF2B5EF4-FFF2-40B4-BE49-F238E27FC236}">
                  <a16:creationId xmlns:a16="http://schemas.microsoft.com/office/drawing/2014/main" id="{EC09C77B-3F94-46DD-94FE-4AECBB2A6C99}"/>
                </a:ext>
              </a:extLst>
            </p:cNvPr>
            <p:cNvSpPr txBox="1">
              <a:spLocks noChangeAspect="1" noChangeArrowheads="1"/>
            </p:cNvSpPr>
            <p:nvPr/>
          </p:nvSpPr>
          <p:spPr bwMode="auto">
            <a:xfrm>
              <a:off x="1674" y="3707"/>
              <a:ext cx="188"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800">
                  <a:latin typeface="Arial" panose="020B0604020202020204" pitchFamily="34" charset="0"/>
                </a:rPr>
                <a:t>21</a:t>
              </a:r>
            </a:p>
          </p:txBody>
        </p:sp>
        <p:sp>
          <p:nvSpPr>
            <p:cNvPr id="11303" name="Text Box 8">
              <a:extLst>
                <a:ext uri="{FF2B5EF4-FFF2-40B4-BE49-F238E27FC236}">
                  <a16:creationId xmlns:a16="http://schemas.microsoft.com/office/drawing/2014/main" id="{7D5A93A6-15AC-4109-BEB7-3420206F3DA8}"/>
                </a:ext>
              </a:extLst>
            </p:cNvPr>
            <p:cNvSpPr txBox="1">
              <a:spLocks noChangeAspect="1" noChangeArrowheads="1"/>
            </p:cNvSpPr>
            <p:nvPr/>
          </p:nvSpPr>
          <p:spPr bwMode="auto">
            <a:xfrm>
              <a:off x="1821" y="3708"/>
              <a:ext cx="122"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800">
                  <a:latin typeface="Arial" panose="020B0604020202020204" pitchFamily="34" charset="0"/>
                </a:rPr>
                <a:t>0</a:t>
              </a:r>
            </a:p>
          </p:txBody>
        </p:sp>
        <p:sp>
          <p:nvSpPr>
            <p:cNvPr id="11304" name="Text Box 8">
              <a:extLst>
                <a:ext uri="{FF2B5EF4-FFF2-40B4-BE49-F238E27FC236}">
                  <a16:creationId xmlns:a16="http://schemas.microsoft.com/office/drawing/2014/main" id="{2DFAB106-06FD-4B94-9674-927D355BB3EF}"/>
                </a:ext>
              </a:extLst>
            </p:cNvPr>
            <p:cNvSpPr txBox="1">
              <a:spLocks noChangeAspect="1" noChangeArrowheads="1"/>
            </p:cNvSpPr>
            <p:nvPr/>
          </p:nvSpPr>
          <p:spPr bwMode="auto">
            <a:xfrm>
              <a:off x="1889" y="3708"/>
              <a:ext cx="152"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800">
                  <a:latin typeface="Arial" panose="020B0604020202020204" pitchFamily="34" charset="0"/>
                </a:rPr>
                <a:t>7</a:t>
              </a:r>
            </a:p>
          </p:txBody>
        </p:sp>
        <p:sp>
          <p:nvSpPr>
            <p:cNvPr id="11305" name="Text Box 8">
              <a:extLst>
                <a:ext uri="{FF2B5EF4-FFF2-40B4-BE49-F238E27FC236}">
                  <a16:creationId xmlns:a16="http://schemas.microsoft.com/office/drawing/2014/main" id="{52C24079-6FF9-4DF2-8F11-9E52EBA759FC}"/>
                </a:ext>
              </a:extLst>
            </p:cNvPr>
            <p:cNvSpPr txBox="1">
              <a:spLocks noChangeAspect="1" noChangeArrowheads="1"/>
            </p:cNvSpPr>
            <p:nvPr/>
          </p:nvSpPr>
          <p:spPr bwMode="auto">
            <a:xfrm>
              <a:off x="1943" y="3708"/>
              <a:ext cx="188"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800">
                  <a:latin typeface="Arial" panose="020B0604020202020204" pitchFamily="34" charset="0"/>
                </a:rPr>
                <a:t>14</a:t>
              </a:r>
            </a:p>
          </p:txBody>
        </p:sp>
        <p:sp>
          <p:nvSpPr>
            <p:cNvPr id="11306" name="Text Box 8">
              <a:extLst>
                <a:ext uri="{FF2B5EF4-FFF2-40B4-BE49-F238E27FC236}">
                  <a16:creationId xmlns:a16="http://schemas.microsoft.com/office/drawing/2014/main" id="{BB854655-B3E1-4363-A20A-BD7E5AA5016A}"/>
                </a:ext>
              </a:extLst>
            </p:cNvPr>
            <p:cNvSpPr txBox="1">
              <a:spLocks noChangeAspect="1" noChangeArrowheads="1"/>
            </p:cNvSpPr>
            <p:nvPr/>
          </p:nvSpPr>
          <p:spPr bwMode="auto">
            <a:xfrm>
              <a:off x="2035" y="3708"/>
              <a:ext cx="189"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800">
                  <a:latin typeface="Arial" panose="020B0604020202020204" pitchFamily="34" charset="0"/>
                </a:rPr>
                <a:t>21</a:t>
              </a:r>
            </a:p>
          </p:txBody>
        </p:sp>
        <p:cxnSp>
          <p:nvCxnSpPr>
            <p:cNvPr id="11307" name="Conector de seta reta 165">
              <a:extLst>
                <a:ext uri="{FF2B5EF4-FFF2-40B4-BE49-F238E27FC236}">
                  <a16:creationId xmlns:a16="http://schemas.microsoft.com/office/drawing/2014/main" id="{3C97E4F6-E3F8-4E31-BA5F-F23EE1A62ABE}"/>
                </a:ext>
              </a:extLst>
            </p:cNvPr>
            <p:cNvCxnSpPr>
              <a:cxnSpLocks noChangeAspect="1" noChangeShapeType="1"/>
            </p:cNvCxnSpPr>
            <p:nvPr/>
          </p:nvCxnSpPr>
          <p:spPr bwMode="auto">
            <a:xfrm flipV="1">
              <a:off x="518" y="587"/>
              <a:ext cx="0" cy="3265"/>
            </a:xfrm>
            <a:prstGeom prst="straightConnector1">
              <a:avLst/>
            </a:prstGeom>
            <a:noFill/>
            <a:ln w="6350"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1308" name="Rectangle 8">
              <a:extLst>
                <a:ext uri="{FF2B5EF4-FFF2-40B4-BE49-F238E27FC236}">
                  <a16:creationId xmlns:a16="http://schemas.microsoft.com/office/drawing/2014/main" id="{B358A65E-72B4-48B1-A306-0E20F7CEFAD2}"/>
                </a:ext>
              </a:extLst>
            </p:cNvPr>
            <p:cNvSpPr>
              <a:spLocks noChangeAspect="1" noChangeArrowheads="1"/>
            </p:cNvSpPr>
            <p:nvPr/>
          </p:nvSpPr>
          <p:spPr bwMode="auto">
            <a:xfrm rot="-5400000">
              <a:off x="-273" y="3169"/>
              <a:ext cx="133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200">
                  <a:latin typeface="Arial" panose="020B0604020202020204" pitchFamily="34" charset="0"/>
                </a:rPr>
                <a:t>Capacity iron binding (</a:t>
              </a:r>
              <a:r>
                <a:rPr lang="pt-BR" altLang="en-US" sz="1000">
                  <a:latin typeface="Symbol" panose="05050102010706020507" pitchFamily="18" charset="2"/>
                </a:rPr>
                <a:t>m</a:t>
              </a:r>
              <a:r>
                <a:rPr lang="pt-BR" altLang="en-US" sz="1000">
                  <a:latin typeface="Arial" panose="020B0604020202020204" pitchFamily="34" charset="0"/>
                </a:rPr>
                <a:t>mol/L)</a:t>
              </a:r>
              <a:endParaRPr lang="pt-BR" altLang="en-US" sz="1000">
                <a:solidFill>
                  <a:srgbClr val="000000"/>
                </a:solidFill>
                <a:latin typeface="Arial" panose="020B0604020202020204" pitchFamily="34" charset="0"/>
              </a:endParaRPr>
            </a:p>
          </p:txBody>
        </p:sp>
      </p:grpSp>
      <p:sp>
        <p:nvSpPr>
          <p:cNvPr id="11268" name="Text Box 10">
            <a:extLst>
              <a:ext uri="{FF2B5EF4-FFF2-40B4-BE49-F238E27FC236}">
                <a16:creationId xmlns:a16="http://schemas.microsoft.com/office/drawing/2014/main" id="{0ADFDCFD-7BB8-488D-A8EF-11F39AC373D8}"/>
              </a:ext>
            </a:extLst>
          </p:cNvPr>
          <p:cNvSpPr txBox="1">
            <a:spLocks noChangeArrowheads="1"/>
          </p:cNvSpPr>
          <p:nvPr/>
        </p:nvSpPr>
        <p:spPr bwMode="auto">
          <a:xfrm>
            <a:off x="1773238" y="6313488"/>
            <a:ext cx="792162" cy="274637"/>
          </a:xfrm>
          <a:prstGeom prst="rect">
            <a:avLst/>
          </a:prstGeom>
          <a:solidFill>
            <a:schemeClr val="bg1"/>
          </a:solidFill>
          <a:ln>
            <a:noFill/>
          </a:ln>
          <a:extLst>
            <a:ext uri="{91240B29-F687-4F45-9708-019B960494DF}">
              <a14:hiddenLine xmlns:a14="http://schemas.microsoft.com/office/drawing/2010/main" w="6350"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a:latin typeface="Arial" panose="020B0604020202020204" pitchFamily="34" charset="0"/>
              </a:rPr>
              <a:t>Control  </a:t>
            </a:r>
            <a:endParaRPr lang="pt-BR" altLang="en-US" sz="1200">
              <a:latin typeface="Arial" panose="020B0604020202020204" pitchFamily="34" charset="0"/>
            </a:endParaRPr>
          </a:p>
        </p:txBody>
      </p:sp>
      <p:sp>
        <p:nvSpPr>
          <p:cNvPr id="11269" name="Text Box 10">
            <a:extLst>
              <a:ext uri="{FF2B5EF4-FFF2-40B4-BE49-F238E27FC236}">
                <a16:creationId xmlns:a16="http://schemas.microsoft.com/office/drawing/2014/main" id="{CFF74137-D3BD-4B79-92CA-974005944211}"/>
              </a:ext>
            </a:extLst>
          </p:cNvPr>
          <p:cNvSpPr txBox="1">
            <a:spLocks noChangeArrowheads="1"/>
          </p:cNvSpPr>
          <p:nvPr/>
        </p:nvSpPr>
        <p:spPr bwMode="auto">
          <a:xfrm>
            <a:off x="2493963" y="6313488"/>
            <a:ext cx="1150937" cy="274637"/>
          </a:xfrm>
          <a:prstGeom prst="rect">
            <a:avLst/>
          </a:prstGeom>
          <a:solidFill>
            <a:schemeClr val="bg1"/>
          </a:solidFill>
          <a:ln>
            <a:noFill/>
          </a:ln>
          <a:extLst>
            <a:ext uri="{91240B29-F687-4F45-9708-019B960494DF}">
              <a14:hiddenLine xmlns:a14="http://schemas.microsoft.com/office/drawing/2010/main" w="6350"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a:latin typeface="Arial" panose="020B0604020202020204" pitchFamily="34" charset="0"/>
              </a:rPr>
              <a:t>Control+DFA  </a:t>
            </a:r>
            <a:endParaRPr lang="pt-BR" altLang="en-US" sz="1200">
              <a:latin typeface="Arial" panose="020B0604020202020204" pitchFamily="34" charset="0"/>
            </a:endParaRPr>
          </a:p>
        </p:txBody>
      </p:sp>
      <p:sp>
        <p:nvSpPr>
          <p:cNvPr id="11270" name="Text Box 10">
            <a:extLst>
              <a:ext uri="{FF2B5EF4-FFF2-40B4-BE49-F238E27FC236}">
                <a16:creationId xmlns:a16="http://schemas.microsoft.com/office/drawing/2014/main" id="{DE8A3261-A88D-440C-8A40-36EF99CCE8F7}"/>
              </a:ext>
            </a:extLst>
          </p:cNvPr>
          <p:cNvSpPr txBox="1">
            <a:spLocks noChangeArrowheads="1"/>
          </p:cNvSpPr>
          <p:nvPr/>
        </p:nvSpPr>
        <p:spPr bwMode="auto">
          <a:xfrm>
            <a:off x="3646488" y="6313488"/>
            <a:ext cx="792162" cy="274637"/>
          </a:xfrm>
          <a:prstGeom prst="rect">
            <a:avLst/>
          </a:prstGeom>
          <a:solidFill>
            <a:schemeClr val="bg1"/>
          </a:solidFill>
          <a:ln>
            <a:noFill/>
          </a:ln>
          <a:extLst>
            <a:ext uri="{91240B29-F687-4F45-9708-019B960494DF}">
              <a14:hiddenLine xmlns:a14="http://schemas.microsoft.com/office/drawing/2010/main" w="6350"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i="1">
                <a:latin typeface="Arial" panose="020B0604020202020204" pitchFamily="34" charset="0"/>
              </a:rPr>
              <a:t>T. cruzi</a:t>
            </a:r>
            <a:r>
              <a:rPr lang="en-US" altLang="en-US" sz="1200">
                <a:latin typeface="Arial" panose="020B0604020202020204" pitchFamily="34" charset="0"/>
              </a:rPr>
              <a:t>. </a:t>
            </a:r>
            <a:endParaRPr lang="pt-BR" altLang="en-US" sz="1200">
              <a:latin typeface="Arial" panose="020B0604020202020204" pitchFamily="34" charset="0"/>
            </a:endParaRPr>
          </a:p>
        </p:txBody>
      </p:sp>
      <p:sp>
        <p:nvSpPr>
          <p:cNvPr id="11271" name="Text Box 10">
            <a:extLst>
              <a:ext uri="{FF2B5EF4-FFF2-40B4-BE49-F238E27FC236}">
                <a16:creationId xmlns:a16="http://schemas.microsoft.com/office/drawing/2014/main" id="{09509BEF-4E93-43DB-834E-F4FE1883AA65}"/>
              </a:ext>
            </a:extLst>
          </p:cNvPr>
          <p:cNvSpPr txBox="1">
            <a:spLocks noChangeArrowheads="1"/>
          </p:cNvSpPr>
          <p:nvPr/>
        </p:nvSpPr>
        <p:spPr bwMode="auto">
          <a:xfrm>
            <a:off x="4365625" y="6313488"/>
            <a:ext cx="1223963" cy="274637"/>
          </a:xfrm>
          <a:prstGeom prst="rect">
            <a:avLst/>
          </a:prstGeom>
          <a:solidFill>
            <a:schemeClr val="bg1"/>
          </a:solidFill>
          <a:ln>
            <a:noFill/>
          </a:ln>
          <a:extLst>
            <a:ext uri="{91240B29-F687-4F45-9708-019B960494DF}">
              <a14:hiddenLine xmlns:a14="http://schemas.microsoft.com/office/drawing/2010/main" w="6350"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i="1">
                <a:latin typeface="Arial" panose="020B0604020202020204" pitchFamily="34" charset="0"/>
              </a:rPr>
              <a:t>T. cruzi</a:t>
            </a:r>
            <a:r>
              <a:rPr lang="en-US" altLang="en-US" sz="1200">
                <a:latin typeface="Arial" panose="020B0604020202020204" pitchFamily="34" charset="0"/>
              </a:rPr>
              <a:t> + DFA</a:t>
            </a:r>
            <a:endParaRPr lang="pt-BR" altLang="en-US" sz="1200">
              <a:latin typeface="Arial" panose="020B0604020202020204" pitchFamily="34" charset="0"/>
            </a:endParaRPr>
          </a:p>
        </p:txBody>
      </p:sp>
      <p:grpSp>
        <p:nvGrpSpPr>
          <p:cNvPr id="11272" name="Group 251">
            <a:extLst>
              <a:ext uri="{FF2B5EF4-FFF2-40B4-BE49-F238E27FC236}">
                <a16:creationId xmlns:a16="http://schemas.microsoft.com/office/drawing/2014/main" id="{B7D33982-CA24-4FEE-804A-DF247AED2284}"/>
              </a:ext>
            </a:extLst>
          </p:cNvPr>
          <p:cNvGrpSpPr>
            <a:grpSpLocks/>
          </p:cNvGrpSpPr>
          <p:nvPr/>
        </p:nvGrpSpPr>
        <p:grpSpPr bwMode="auto">
          <a:xfrm>
            <a:off x="2430463" y="6384925"/>
            <a:ext cx="115887" cy="115888"/>
            <a:chOff x="1617" y="3249"/>
            <a:chExt cx="73" cy="73"/>
          </a:xfrm>
        </p:grpSpPr>
        <p:sp>
          <p:nvSpPr>
            <p:cNvPr id="11282" name="Freeform 252">
              <a:extLst>
                <a:ext uri="{FF2B5EF4-FFF2-40B4-BE49-F238E27FC236}">
                  <a16:creationId xmlns:a16="http://schemas.microsoft.com/office/drawing/2014/main" id="{A43EA96E-18D4-4D26-9470-084B5B94ECD7}"/>
                </a:ext>
              </a:extLst>
            </p:cNvPr>
            <p:cNvSpPr>
              <a:spLocks/>
            </p:cNvSpPr>
            <p:nvPr/>
          </p:nvSpPr>
          <p:spPr bwMode="auto">
            <a:xfrm>
              <a:off x="1617" y="3249"/>
              <a:ext cx="73" cy="73"/>
            </a:xfrm>
            <a:custGeom>
              <a:avLst/>
              <a:gdLst>
                <a:gd name="T0" fmla="*/ 0 w 73"/>
                <a:gd name="T1" fmla="*/ 0 h 73"/>
                <a:gd name="T2" fmla="*/ 0 w 73"/>
                <a:gd name="T3" fmla="*/ 0 h 73"/>
                <a:gd name="T4" fmla="*/ 73 w 73"/>
                <a:gd name="T5" fmla="*/ 0 h 73"/>
                <a:gd name="T6" fmla="*/ 73 w 73"/>
                <a:gd name="T7" fmla="*/ 73 h 73"/>
                <a:gd name="T8" fmla="*/ 0 w 73"/>
                <a:gd name="T9" fmla="*/ 73 h 73"/>
                <a:gd name="T10" fmla="*/ 0 w 73"/>
                <a:gd name="T11" fmla="*/ 0 h 7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3" h="73">
                  <a:moveTo>
                    <a:pt x="0" y="0"/>
                  </a:moveTo>
                  <a:lnTo>
                    <a:pt x="0" y="0"/>
                  </a:lnTo>
                  <a:lnTo>
                    <a:pt x="73" y="0"/>
                  </a:lnTo>
                  <a:lnTo>
                    <a:pt x="73" y="73"/>
                  </a:lnTo>
                  <a:lnTo>
                    <a:pt x="0" y="73"/>
                  </a:lnTo>
                  <a:lnTo>
                    <a:pt x="0" y="0"/>
                  </a:lnTo>
                  <a:close/>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83" name="Freeform 253">
              <a:extLst>
                <a:ext uri="{FF2B5EF4-FFF2-40B4-BE49-F238E27FC236}">
                  <a16:creationId xmlns:a16="http://schemas.microsoft.com/office/drawing/2014/main" id="{A33ED7D1-47AB-4E05-9963-9522FCF2BC2D}"/>
                </a:ext>
              </a:extLst>
            </p:cNvPr>
            <p:cNvSpPr>
              <a:spLocks/>
            </p:cNvSpPr>
            <p:nvPr/>
          </p:nvSpPr>
          <p:spPr bwMode="auto">
            <a:xfrm>
              <a:off x="1617" y="3249"/>
              <a:ext cx="73" cy="73"/>
            </a:xfrm>
            <a:custGeom>
              <a:avLst/>
              <a:gdLst>
                <a:gd name="T0" fmla="*/ 0 w 73"/>
                <a:gd name="T1" fmla="*/ 0 h 73"/>
                <a:gd name="T2" fmla="*/ 0 w 73"/>
                <a:gd name="T3" fmla="*/ 0 h 73"/>
                <a:gd name="T4" fmla="*/ 73 w 73"/>
                <a:gd name="T5" fmla="*/ 0 h 73"/>
                <a:gd name="T6" fmla="*/ 73 w 73"/>
                <a:gd name="T7" fmla="*/ 73 h 73"/>
                <a:gd name="T8" fmla="*/ 0 w 73"/>
                <a:gd name="T9" fmla="*/ 73 h 73"/>
                <a:gd name="T10" fmla="*/ 0 w 73"/>
                <a:gd name="T11" fmla="*/ 0 h 7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3" h="73">
                  <a:moveTo>
                    <a:pt x="0" y="0"/>
                  </a:moveTo>
                  <a:lnTo>
                    <a:pt x="0" y="0"/>
                  </a:lnTo>
                  <a:lnTo>
                    <a:pt x="73" y="0"/>
                  </a:lnTo>
                  <a:lnTo>
                    <a:pt x="73" y="73"/>
                  </a:lnTo>
                  <a:lnTo>
                    <a:pt x="0" y="73"/>
                  </a:ln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1273" name="Group 254">
            <a:extLst>
              <a:ext uri="{FF2B5EF4-FFF2-40B4-BE49-F238E27FC236}">
                <a16:creationId xmlns:a16="http://schemas.microsoft.com/office/drawing/2014/main" id="{81A21E9A-B105-491D-88D8-C12B230952EF}"/>
              </a:ext>
            </a:extLst>
          </p:cNvPr>
          <p:cNvGrpSpPr>
            <a:grpSpLocks/>
          </p:cNvGrpSpPr>
          <p:nvPr/>
        </p:nvGrpSpPr>
        <p:grpSpPr bwMode="auto">
          <a:xfrm>
            <a:off x="1700213" y="6381750"/>
            <a:ext cx="115887" cy="115888"/>
            <a:chOff x="1617" y="3249"/>
            <a:chExt cx="73" cy="73"/>
          </a:xfrm>
        </p:grpSpPr>
        <p:sp>
          <p:nvSpPr>
            <p:cNvPr id="11280" name="Freeform 255">
              <a:extLst>
                <a:ext uri="{FF2B5EF4-FFF2-40B4-BE49-F238E27FC236}">
                  <a16:creationId xmlns:a16="http://schemas.microsoft.com/office/drawing/2014/main" id="{EB974959-BB9D-449A-BC93-A101619A37B4}"/>
                </a:ext>
              </a:extLst>
            </p:cNvPr>
            <p:cNvSpPr>
              <a:spLocks/>
            </p:cNvSpPr>
            <p:nvPr/>
          </p:nvSpPr>
          <p:spPr bwMode="auto">
            <a:xfrm>
              <a:off x="1617" y="3249"/>
              <a:ext cx="73" cy="73"/>
            </a:xfrm>
            <a:custGeom>
              <a:avLst/>
              <a:gdLst>
                <a:gd name="T0" fmla="*/ 0 w 73"/>
                <a:gd name="T1" fmla="*/ 0 h 73"/>
                <a:gd name="T2" fmla="*/ 0 w 73"/>
                <a:gd name="T3" fmla="*/ 0 h 73"/>
                <a:gd name="T4" fmla="*/ 73 w 73"/>
                <a:gd name="T5" fmla="*/ 0 h 73"/>
                <a:gd name="T6" fmla="*/ 73 w 73"/>
                <a:gd name="T7" fmla="*/ 73 h 73"/>
                <a:gd name="T8" fmla="*/ 0 w 73"/>
                <a:gd name="T9" fmla="*/ 73 h 73"/>
                <a:gd name="T10" fmla="*/ 0 w 73"/>
                <a:gd name="T11" fmla="*/ 0 h 7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3" h="73">
                  <a:moveTo>
                    <a:pt x="0" y="0"/>
                  </a:moveTo>
                  <a:lnTo>
                    <a:pt x="0" y="0"/>
                  </a:lnTo>
                  <a:lnTo>
                    <a:pt x="73" y="0"/>
                  </a:lnTo>
                  <a:lnTo>
                    <a:pt x="73" y="73"/>
                  </a:lnTo>
                  <a:lnTo>
                    <a:pt x="0" y="73"/>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81" name="Freeform 256">
              <a:extLst>
                <a:ext uri="{FF2B5EF4-FFF2-40B4-BE49-F238E27FC236}">
                  <a16:creationId xmlns:a16="http://schemas.microsoft.com/office/drawing/2014/main" id="{11B86427-9EEB-4243-A01E-3C4E8E0B584B}"/>
                </a:ext>
              </a:extLst>
            </p:cNvPr>
            <p:cNvSpPr>
              <a:spLocks/>
            </p:cNvSpPr>
            <p:nvPr/>
          </p:nvSpPr>
          <p:spPr bwMode="auto">
            <a:xfrm>
              <a:off x="1617" y="3249"/>
              <a:ext cx="73" cy="73"/>
            </a:xfrm>
            <a:custGeom>
              <a:avLst/>
              <a:gdLst>
                <a:gd name="T0" fmla="*/ 0 w 73"/>
                <a:gd name="T1" fmla="*/ 0 h 73"/>
                <a:gd name="T2" fmla="*/ 0 w 73"/>
                <a:gd name="T3" fmla="*/ 0 h 73"/>
                <a:gd name="T4" fmla="*/ 73 w 73"/>
                <a:gd name="T5" fmla="*/ 0 h 73"/>
                <a:gd name="T6" fmla="*/ 73 w 73"/>
                <a:gd name="T7" fmla="*/ 73 h 73"/>
                <a:gd name="T8" fmla="*/ 0 w 73"/>
                <a:gd name="T9" fmla="*/ 73 h 73"/>
                <a:gd name="T10" fmla="*/ 0 w 73"/>
                <a:gd name="T11" fmla="*/ 0 h 7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3" h="73">
                  <a:moveTo>
                    <a:pt x="0" y="0"/>
                  </a:moveTo>
                  <a:lnTo>
                    <a:pt x="0" y="0"/>
                  </a:lnTo>
                  <a:lnTo>
                    <a:pt x="73" y="0"/>
                  </a:lnTo>
                  <a:lnTo>
                    <a:pt x="73" y="73"/>
                  </a:lnTo>
                  <a:lnTo>
                    <a:pt x="0" y="73"/>
                  </a:lnTo>
                  <a:lnTo>
                    <a:pt x="0" y="0"/>
                  </a:lnTo>
                </a:path>
              </a:pathLst>
            </a:custGeom>
            <a:solidFill>
              <a:schemeClr val="bg1"/>
            </a:solidFill>
            <a:ln w="6350" cap="rnd">
              <a:solidFill>
                <a:srgbClr val="000000"/>
              </a:solidFill>
              <a:prstDash val="solid"/>
              <a:round/>
              <a:headEnd/>
              <a:tailEnd/>
            </a:ln>
          </p:spPr>
          <p:txBody>
            <a:bodyPr/>
            <a:lstStyle/>
            <a:p>
              <a:endParaRPr lang="en-GB"/>
            </a:p>
          </p:txBody>
        </p:sp>
      </p:grpSp>
      <p:grpSp>
        <p:nvGrpSpPr>
          <p:cNvPr id="11274" name="Group 257">
            <a:extLst>
              <a:ext uri="{FF2B5EF4-FFF2-40B4-BE49-F238E27FC236}">
                <a16:creationId xmlns:a16="http://schemas.microsoft.com/office/drawing/2014/main" id="{0DF9C742-6A0F-43C6-B2AB-572D4899B9C9}"/>
              </a:ext>
            </a:extLst>
          </p:cNvPr>
          <p:cNvGrpSpPr>
            <a:grpSpLocks/>
          </p:cNvGrpSpPr>
          <p:nvPr/>
        </p:nvGrpSpPr>
        <p:grpSpPr bwMode="auto">
          <a:xfrm>
            <a:off x="3571875" y="6391275"/>
            <a:ext cx="115888" cy="115888"/>
            <a:chOff x="1617" y="3249"/>
            <a:chExt cx="73" cy="73"/>
          </a:xfrm>
        </p:grpSpPr>
        <p:sp>
          <p:nvSpPr>
            <p:cNvPr id="11278" name="Freeform 258">
              <a:extLst>
                <a:ext uri="{FF2B5EF4-FFF2-40B4-BE49-F238E27FC236}">
                  <a16:creationId xmlns:a16="http://schemas.microsoft.com/office/drawing/2014/main" id="{F53CB008-CCFF-4FF9-A0D7-E5EFCE3F5FB9}"/>
                </a:ext>
              </a:extLst>
            </p:cNvPr>
            <p:cNvSpPr>
              <a:spLocks/>
            </p:cNvSpPr>
            <p:nvPr/>
          </p:nvSpPr>
          <p:spPr bwMode="auto">
            <a:xfrm>
              <a:off x="1617" y="3249"/>
              <a:ext cx="73" cy="73"/>
            </a:xfrm>
            <a:custGeom>
              <a:avLst/>
              <a:gdLst>
                <a:gd name="T0" fmla="*/ 0 w 73"/>
                <a:gd name="T1" fmla="*/ 0 h 73"/>
                <a:gd name="T2" fmla="*/ 0 w 73"/>
                <a:gd name="T3" fmla="*/ 0 h 73"/>
                <a:gd name="T4" fmla="*/ 73 w 73"/>
                <a:gd name="T5" fmla="*/ 0 h 73"/>
                <a:gd name="T6" fmla="*/ 73 w 73"/>
                <a:gd name="T7" fmla="*/ 73 h 73"/>
                <a:gd name="T8" fmla="*/ 0 w 73"/>
                <a:gd name="T9" fmla="*/ 73 h 73"/>
                <a:gd name="T10" fmla="*/ 0 w 73"/>
                <a:gd name="T11" fmla="*/ 0 h 7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3" h="73">
                  <a:moveTo>
                    <a:pt x="0" y="0"/>
                  </a:moveTo>
                  <a:lnTo>
                    <a:pt x="0" y="0"/>
                  </a:lnTo>
                  <a:lnTo>
                    <a:pt x="73" y="0"/>
                  </a:lnTo>
                  <a:lnTo>
                    <a:pt x="73" y="73"/>
                  </a:lnTo>
                  <a:lnTo>
                    <a:pt x="0" y="73"/>
                  </a:lnTo>
                  <a:lnTo>
                    <a:pt x="0" y="0"/>
                  </a:lnTo>
                  <a:close/>
                </a:path>
              </a:pathLst>
            </a:custGeom>
            <a:solidFill>
              <a:srgbClr val="5F5F5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79" name="Freeform 259">
              <a:extLst>
                <a:ext uri="{FF2B5EF4-FFF2-40B4-BE49-F238E27FC236}">
                  <a16:creationId xmlns:a16="http://schemas.microsoft.com/office/drawing/2014/main" id="{42078D22-3E59-45C4-8A86-0EBCF320C0EC}"/>
                </a:ext>
              </a:extLst>
            </p:cNvPr>
            <p:cNvSpPr>
              <a:spLocks/>
            </p:cNvSpPr>
            <p:nvPr/>
          </p:nvSpPr>
          <p:spPr bwMode="auto">
            <a:xfrm>
              <a:off x="1617" y="3249"/>
              <a:ext cx="73" cy="73"/>
            </a:xfrm>
            <a:custGeom>
              <a:avLst/>
              <a:gdLst>
                <a:gd name="T0" fmla="*/ 0 w 73"/>
                <a:gd name="T1" fmla="*/ 0 h 73"/>
                <a:gd name="T2" fmla="*/ 0 w 73"/>
                <a:gd name="T3" fmla="*/ 0 h 73"/>
                <a:gd name="T4" fmla="*/ 73 w 73"/>
                <a:gd name="T5" fmla="*/ 0 h 73"/>
                <a:gd name="T6" fmla="*/ 73 w 73"/>
                <a:gd name="T7" fmla="*/ 73 h 73"/>
                <a:gd name="T8" fmla="*/ 0 w 73"/>
                <a:gd name="T9" fmla="*/ 73 h 73"/>
                <a:gd name="T10" fmla="*/ 0 w 73"/>
                <a:gd name="T11" fmla="*/ 0 h 7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3" h="73">
                  <a:moveTo>
                    <a:pt x="0" y="0"/>
                  </a:moveTo>
                  <a:lnTo>
                    <a:pt x="0" y="0"/>
                  </a:lnTo>
                  <a:lnTo>
                    <a:pt x="73" y="0"/>
                  </a:lnTo>
                  <a:lnTo>
                    <a:pt x="73" y="73"/>
                  </a:lnTo>
                  <a:lnTo>
                    <a:pt x="0" y="73"/>
                  </a:lnTo>
                  <a:lnTo>
                    <a:pt x="0" y="0"/>
                  </a:lnTo>
                </a:path>
              </a:pathLst>
            </a:custGeom>
            <a:solidFill>
              <a:srgbClr val="5F5F5F"/>
            </a:solidFill>
            <a:ln w="6350" cap="rnd">
              <a:solidFill>
                <a:srgbClr val="000000"/>
              </a:solidFill>
              <a:prstDash val="solid"/>
              <a:round/>
              <a:headEnd/>
              <a:tailEnd/>
            </a:ln>
          </p:spPr>
          <p:txBody>
            <a:bodyPr/>
            <a:lstStyle/>
            <a:p>
              <a:endParaRPr lang="en-GB"/>
            </a:p>
          </p:txBody>
        </p:sp>
      </p:grpSp>
      <p:grpSp>
        <p:nvGrpSpPr>
          <p:cNvPr id="11275" name="Group 260">
            <a:extLst>
              <a:ext uri="{FF2B5EF4-FFF2-40B4-BE49-F238E27FC236}">
                <a16:creationId xmlns:a16="http://schemas.microsoft.com/office/drawing/2014/main" id="{218F56C4-8845-443D-AB18-E8253F1F4AAD}"/>
              </a:ext>
            </a:extLst>
          </p:cNvPr>
          <p:cNvGrpSpPr>
            <a:grpSpLocks/>
          </p:cNvGrpSpPr>
          <p:nvPr/>
        </p:nvGrpSpPr>
        <p:grpSpPr bwMode="auto">
          <a:xfrm>
            <a:off x="4321175" y="6391275"/>
            <a:ext cx="115888" cy="115888"/>
            <a:chOff x="1617" y="3249"/>
            <a:chExt cx="73" cy="73"/>
          </a:xfrm>
        </p:grpSpPr>
        <p:sp>
          <p:nvSpPr>
            <p:cNvPr id="11276" name="Freeform 261">
              <a:extLst>
                <a:ext uri="{FF2B5EF4-FFF2-40B4-BE49-F238E27FC236}">
                  <a16:creationId xmlns:a16="http://schemas.microsoft.com/office/drawing/2014/main" id="{833F2E2E-D350-403A-86A6-99E5187F7B34}"/>
                </a:ext>
              </a:extLst>
            </p:cNvPr>
            <p:cNvSpPr>
              <a:spLocks/>
            </p:cNvSpPr>
            <p:nvPr/>
          </p:nvSpPr>
          <p:spPr bwMode="auto">
            <a:xfrm>
              <a:off x="1617" y="3249"/>
              <a:ext cx="73" cy="73"/>
            </a:xfrm>
            <a:custGeom>
              <a:avLst/>
              <a:gdLst>
                <a:gd name="T0" fmla="*/ 0 w 73"/>
                <a:gd name="T1" fmla="*/ 0 h 73"/>
                <a:gd name="T2" fmla="*/ 0 w 73"/>
                <a:gd name="T3" fmla="*/ 0 h 73"/>
                <a:gd name="T4" fmla="*/ 73 w 73"/>
                <a:gd name="T5" fmla="*/ 0 h 73"/>
                <a:gd name="T6" fmla="*/ 73 w 73"/>
                <a:gd name="T7" fmla="*/ 73 h 73"/>
                <a:gd name="T8" fmla="*/ 0 w 73"/>
                <a:gd name="T9" fmla="*/ 73 h 73"/>
                <a:gd name="T10" fmla="*/ 0 w 73"/>
                <a:gd name="T11" fmla="*/ 0 h 7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3" h="73">
                  <a:moveTo>
                    <a:pt x="0" y="0"/>
                  </a:moveTo>
                  <a:lnTo>
                    <a:pt x="0" y="0"/>
                  </a:lnTo>
                  <a:lnTo>
                    <a:pt x="73" y="0"/>
                  </a:lnTo>
                  <a:lnTo>
                    <a:pt x="73" y="73"/>
                  </a:lnTo>
                  <a:lnTo>
                    <a:pt x="0" y="73"/>
                  </a:lnTo>
                  <a:lnTo>
                    <a:pt x="0"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77" name="Freeform 262">
              <a:extLst>
                <a:ext uri="{FF2B5EF4-FFF2-40B4-BE49-F238E27FC236}">
                  <a16:creationId xmlns:a16="http://schemas.microsoft.com/office/drawing/2014/main" id="{0B3082FA-230A-4600-8465-47E911077FEC}"/>
                </a:ext>
              </a:extLst>
            </p:cNvPr>
            <p:cNvSpPr>
              <a:spLocks/>
            </p:cNvSpPr>
            <p:nvPr/>
          </p:nvSpPr>
          <p:spPr bwMode="auto">
            <a:xfrm>
              <a:off x="1617" y="3249"/>
              <a:ext cx="73" cy="73"/>
            </a:xfrm>
            <a:custGeom>
              <a:avLst/>
              <a:gdLst>
                <a:gd name="T0" fmla="*/ 0 w 73"/>
                <a:gd name="T1" fmla="*/ 0 h 73"/>
                <a:gd name="T2" fmla="*/ 0 w 73"/>
                <a:gd name="T3" fmla="*/ 0 h 73"/>
                <a:gd name="T4" fmla="*/ 73 w 73"/>
                <a:gd name="T5" fmla="*/ 0 h 73"/>
                <a:gd name="T6" fmla="*/ 73 w 73"/>
                <a:gd name="T7" fmla="*/ 73 h 73"/>
                <a:gd name="T8" fmla="*/ 0 w 73"/>
                <a:gd name="T9" fmla="*/ 73 h 73"/>
                <a:gd name="T10" fmla="*/ 0 w 73"/>
                <a:gd name="T11" fmla="*/ 0 h 7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3" h="73">
                  <a:moveTo>
                    <a:pt x="0" y="0"/>
                  </a:moveTo>
                  <a:lnTo>
                    <a:pt x="0" y="0"/>
                  </a:lnTo>
                  <a:lnTo>
                    <a:pt x="73" y="0"/>
                  </a:lnTo>
                  <a:lnTo>
                    <a:pt x="73" y="73"/>
                  </a:lnTo>
                  <a:lnTo>
                    <a:pt x="0" y="73"/>
                  </a:lnTo>
                  <a:lnTo>
                    <a:pt x="0" y="0"/>
                  </a:lnTo>
                </a:path>
              </a:pathLst>
            </a:custGeom>
            <a:solidFill>
              <a:schemeClr val="tx1"/>
            </a:solidFill>
            <a:ln w="6350" cap="rnd">
              <a:solidFill>
                <a:srgbClr val="000000"/>
              </a:solidFill>
              <a:prstDash val="solid"/>
              <a:round/>
              <a:headEnd/>
              <a:tailEnd/>
            </a:ln>
          </p:spPr>
          <p:txBody>
            <a:bodyPr/>
            <a:lstStyle/>
            <a:p>
              <a:endParaRPr lang="en-GB"/>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0">
            <a:extLst>
              <a:ext uri="{FF2B5EF4-FFF2-40B4-BE49-F238E27FC236}">
                <a16:creationId xmlns:a16="http://schemas.microsoft.com/office/drawing/2014/main" id="{46363DE4-7162-4727-A365-C21DC5C8F97E}"/>
              </a:ext>
            </a:extLst>
          </p:cNvPr>
          <p:cNvSpPr txBox="1">
            <a:spLocks noChangeArrowheads="1"/>
          </p:cNvSpPr>
          <p:nvPr/>
        </p:nvSpPr>
        <p:spPr bwMode="auto">
          <a:xfrm>
            <a:off x="908050" y="5867400"/>
            <a:ext cx="5041900" cy="933450"/>
          </a:xfrm>
          <a:prstGeom prst="rect">
            <a:avLst/>
          </a:prstGeom>
          <a:solidFill>
            <a:schemeClr val="bg1"/>
          </a:solidFill>
          <a:ln>
            <a:noFill/>
          </a:ln>
          <a:extLst>
            <a:ext uri="{91240B29-F687-4F45-9708-019B960494DF}">
              <a14:hiddenLine xmlns:a14="http://schemas.microsoft.com/office/drawing/2010/main" w="6350"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pt-BR" altLang="en-US" sz="1100">
                <a:latin typeface="Arial" panose="020B0604020202020204" pitchFamily="34" charset="0"/>
              </a:rPr>
              <a:t>Figure 5: </a:t>
            </a:r>
            <a:r>
              <a:rPr lang="en-US" altLang="en-US" sz="1100">
                <a:latin typeface="Arial" panose="020B0604020202020204" pitchFamily="34" charset="0"/>
              </a:rPr>
              <a:t>Swiss mice (n=30) were or not inoculated with 500 </a:t>
            </a:r>
            <a:r>
              <a:rPr lang="en-US" altLang="en-US" sz="1100" i="1">
                <a:latin typeface="Arial" panose="020B0604020202020204" pitchFamily="34" charset="0"/>
              </a:rPr>
              <a:t>T. cruzi</a:t>
            </a:r>
            <a:r>
              <a:rPr lang="en-US" altLang="en-US" sz="1100">
                <a:latin typeface="Arial" panose="020B0604020202020204" pitchFamily="34" charset="0"/>
              </a:rPr>
              <a:t> Y strain trypomastigotes and received no treatment or desferrioxamine (DFA) for up to 35 days from 14 days before infection. </a:t>
            </a:r>
            <a:r>
              <a:rPr lang="pt-BR" altLang="en-US" sz="1100">
                <a:latin typeface="Arial" panose="020B0604020202020204" pitchFamily="34" charset="0"/>
              </a:rPr>
              <a:t>Splenocytes</a:t>
            </a:r>
            <a:r>
              <a:rPr lang="en-US" altLang="en-US" sz="1100">
                <a:latin typeface="Arial" panose="020B0604020202020204" pitchFamily="34" charset="0"/>
              </a:rPr>
              <a:t> were cultured for 12 hours in culture medium and stained for </a:t>
            </a:r>
            <a:r>
              <a:rPr lang="pt-BR" altLang="en-US" sz="1100">
                <a:latin typeface="Arial" panose="020B0604020202020204" pitchFamily="34" charset="0"/>
              </a:rPr>
              <a:t>NK cells (CD49), T cells (CD4+CD8) and B cells (CD19).</a:t>
            </a:r>
          </a:p>
        </p:txBody>
      </p:sp>
      <p:sp>
        <p:nvSpPr>
          <p:cNvPr id="12291" name="AutoShape 32">
            <a:extLst>
              <a:ext uri="{FF2B5EF4-FFF2-40B4-BE49-F238E27FC236}">
                <a16:creationId xmlns:a16="http://schemas.microsoft.com/office/drawing/2014/main" id="{5A287254-F397-42CA-B387-4E9D3C9A1BC7}"/>
              </a:ext>
            </a:extLst>
          </p:cNvPr>
          <p:cNvSpPr>
            <a:spLocks noChangeAspect="1" noChangeArrowheads="1" noTextEdit="1"/>
          </p:cNvSpPr>
          <p:nvPr/>
        </p:nvSpPr>
        <p:spPr bwMode="auto">
          <a:xfrm>
            <a:off x="1412875" y="755650"/>
            <a:ext cx="3843338" cy="458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2292" name="Rectangle 34">
            <a:extLst>
              <a:ext uri="{FF2B5EF4-FFF2-40B4-BE49-F238E27FC236}">
                <a16:creationId xmlns:a16="http://schemas.microsoft.com/office/drawing/2014/main" id="{57348708-2302-44C1-98BA-04432E98D084}"/>
              </a:ext>
            </a:extLst>
          </p:cNvPr>
          <p:cNvSpPr>
            <a:spLocks noChangeArrowheads="1"/>
          </p:cNvSpPr>
          <p:nvPr/>
        </p:nvSpPr>
        <p:spPr bwMode="auto">
          <a:xfrm rot="-5400000">
            <a:off x="1334294" y="1843882"/>
            <a:ext cx="407987"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Control</a:t>
            </a:r>
            <a:endParaRPr lang="pt-BR" altLang="en-US"/>
          </a:p>
        </p:txBody>
      </p:sp>
      <p:sp>
        <p:nvSpPr>
          <p:cNvPr id="12293" name="Rectangle 35">
            <a:extLst>
              <a:ext uri="{FF2B5EF4-FFF2-40B4-BE49-F238E27FC236}">
                <a16:creationId xmlns:a16="http://schemas.microsoft.com/office/drawing/2014/main" id="{C87FEAAB-A4A2-4254-90D4-EBA30FBCA989}"/>
              </a:ext>
            </a:extLst>
          </p:cNvPr>
          <p:cNvSpPr>
            <a:spLocks noChangeArrowheads="1"/>
          </p:cNvSpPr>
          <p:nvPr/>
        </p:nvSpPr>
        <p:spPr bwMode="auto">
          <a:xfrm rot="-5400000">
            <a:off x="1456531" y="3733007"/>
            <a:ext cx="147637"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i="1">
                <a:solidFill>
                  <a:srgbClr val="000000"/>
                </a:solidFill>
              </a:rPr>
              <a:t>T. </a:t>
            </a:r>
            <a:endParaRPr lang="pt-BR" altLang="en-US"/>
          </a:p>
        </p:txBody>
      </p:sp>
      <p:sp>
        <p:nvSpPr>
          <p:cNvPr id="12294" name="Rectangle 36">
            <a:extLst>
              <a:ext uri="{FF2B5EF4-FFF2-40B4-BE49-F238E27FC236}">
                <a16:creationId xmlns:a16="http://schemas.microsoft.com/office/drawing/2014/main" id="{91C40EFD-49B5-40D5-AD34-EF99EBB8CC1C}"/>
              </a:ext>
            </a:extLst>
          </p:cNvPr>
          <p:cNvSpPr>
            <a:spLocks noChangeArrowheads="1"/>
          </p:cNvSpPr>
          <p:nvPr/>
        </p:nvSpPr>
        <p:spPr bwMode="auto">
          <a:xfrm rot="-5400000">
            <a:off x="1396206" y="3534569"/>
            <a:ext cx="2682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i="1">
                <a:solidFill>
                  <a:srgbClr val="000000"/>
                </a:solidFill>
              </a:rPr>
              <a:t>cruzi</a:t>
            </a:r>
            <a:endParaRPr lang="pt-BR" altLang="en-US"/>
          </a:p>
        </p:txBody>
      </p:sp>
      <p:sp>
        <p:nvSpPr>
          <p:cNvPr id="12295" name="Rectangle 37">
            <a:extLst>
              <a:ext uri="{FF2B5EF4-FFF2-40B4-BE49-F238E27FC236}">
                <a16:creationId xmlns:a16="http://schemas.microsoft.com/office/drawing/2014/main" id="{075D1AB2-4C9B-4DD3-BD98-BF8FAF3B14E5}"/>
              </a:ext>
            </a:extLst>
          </p:cNvPr>
          <p:cNvSpPr>
            <a:spLocks noChangeArrowheads="1"/>
          </p:cNvSpPr>
          <p:nvPr/>
        </p:nvSpPr>
        <p:spPr bwMode="auto">
          <a:xfrm rot="-5400000">
            <a:off x="1327944" y="2939257"/>
            <a:ext cx="407987"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Control</a:t>
            </a:r>
            <a:endParaRPr lang="pt-BR" altLang="en-US"/>
          </a:p>
        </p:txBody>
      </p:sp>
      <p:sp>
        <p:nvSpPr>
          <p:cNvPr id="12296" name="Rectangle 38">
            <a:extLst>
              <a:ext uri="{FF2B5EF4-FFF2-40B4-BE49-F238E27FC236}">
                <a16:creationId xmlns:a16="http://schemas.microsoft.com/office/drawing/2014/main" id="{3CDB301E-8F77-451E-9483-2EF80BF27275}"/>
              </a:ext>
            </a:extLst>
          </p:cNvPr>
          <p:cNvSpPr>
            <a:spLocks noChangeArrowheads="1"/>
          </p:cNvSpPr>
          <p:nvPr/>
        </p:nvSpPr>
        <p:spPr bwMode="auto">
          <a:xfrm rot="-5400000">
            <a:off x="1351756" y="2558257"/>
            <a:ext cx="363537"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 DFA</a:t>
            </a:r>
            <a:endParaRPr lang="pt-BR" altLang="en-US"/>
          </a:p>
        </p:txBody>
      </p:sp>
      <p:sp>
        <p:nvSpPr>
          <p:cNvPr id="12297" name="Rectangle 39">
            <a:extLst>
              <a:ext uri="{FF2B5EF4-FFF2-40B4-BE49-F238E27FC236}">
                <a16:creationId xmlns:a16="http://schemas.microsoft.com/office/drawing/2014/main" id="{EEDE7A33-E675-4455-BEEA-F750A0FF951D}"/>
              </a:ext>
            </a:extLst>
          </p:cNvPr>
          <p:cNvSpPr>
            <a:spLocks noChangeArrowheads="1"/>
          </p:cNvSpPr>
          <p:nvPr/>
        </p:nvSpPr>
        <p:spPr bwMode="auto">
          <a:xfrm rot="-5400000">
            <a:off x="1456531" y="4856957"/>
            <a:ext cx="147637"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i="1">
                <a:solidFill>
                  <a:srgbClr val="000000"/>
                </a:solidFill>
              </a:rPr>
              <a:t>T. </a:t>
            </a:r>
            <a:endParaRPr lang="pt-BR" altLang="en-US"/>
          </a:p>
        </p:txBody>
      </p:sp>
      <p:sp>
        <p:nvSpPr>
          <p:cNvPr id="12298" name="Rectangle 40">
            <a:extLst>
              <a:ext uri="{FF2B5EF4-FFF2-40B4-BE49-F238E27FC236}">
                <a16:creationId xmlns:a16="http://schemas.microsoft.com/office/drawing/2014/main" id="{EF155546-67F8-46B1-AEE6-5424D36AACCD}"/>
              </a:ext>
            </a:extLst>
          </p:cNvPr>
          <p:cNvSpPr>
            <a:spLocks noChangeArrowheads="1"/>
          </p:cNvSpPr>
          <p:nvPr/>
        </p:nvSpPr>
        <p:spPr bwMode="auto">
          <a:xfrm rot="-5400000">
            <a:off x="1396206" y="4658519"/>
            <a:ext cx="2682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i="1">
                <a:solidFill>
                  <a:srgbClr val="000000"/>
                </a:solidFill>
              </a:rPr>
              <a:t>cruzi</a:t>
            </a:r>
            <a:endParaRPr lang="pt-BR" altLang="en-US"/>
          </a:p>
        </p:txBody>
      </p:sp>
      <p:sp>
        <p:nvSpPr>
          <p:cNvPr id="12299" name="Rectangle 41">
            <a:extLst>
              <a:ext uri="{FF2B5EF4-FFF2-40B4-BE49-F238E27FC236}">
                <a16:creationId xmlns:a16="http://schemas.microsoft.com/office/drawing/2014/main" id="{46F30482-7180-44C1-8BC1-C9EED78925BD}"/>
              </a:ext>
            </a:extLst>
          </p:cNvPr>
          <p:cNvSpPr>
            <a:spLocks noChangeArrowheads="1"/>
          </p:cNvSpPr>
          <p:nvPr/>
        </p:nvSpPr>
        <p:spPr bwMode="auto">
          <a:xfrm rot="-5400000">
            <a:off x="1348581" y="4317207"/>
            <a:ext cx="363537"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 DFA</a:t>
            </a:r>
            <a:endParaRPr lang="pt-BR" altLang="en-US"/>
          </a:p>
        </p:txBody>
      </p:sp>
      <p:sp>
        <p:nvSpPr>
          <p:cNvPr id="12300" name="Rectangle 42">
            <a:extLst>
              <a:ext uri="{FF2B5EF4-FFF2-40B4-BE49-F238E27FC236}">
                <a16:creationId xmlns:a16="http://schemas.microsoft.com/office/drawing/2014/main" id="{CD40746B-6CD4-464C-9E97-0A0E260FB5E7}"/>
              </a:ext>
            </a:extLst>
          </p:cNvPr>
          <p:cNvSpPr>
            <a:spLocks noChangeArrowheads="1"/>
          </p:cNvSpPr>
          <p:nvPr/>
        </p:nvSpPr>
        <p:spPr bwMode="auto">
          <a:xfrm>
            <a:off x="3062288" y="757238"/>
            <a:ext cx="1214437" cy="220662"/>
          </a:xfrm>
          <a:prstGeom prst="rect">
            <a:avLst/>
          </a:prstGeom>
          <a:noFill/>
          <a:ln w="6350"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2301" name="Rectangle 43">
            <a:extLst>
              <a:ext uri="{FF2B5EF4-FFF2-40B4-BE49-F238E27FC236}">
                <a16:creationId xmlns:a16="http://schemas.microsoft.com/office/drawing/2014/main" id="{6DA53B22-E5F9-4791-BFEC-F968E2E7852E}"/>
              </a:ext>
            </a:extLst>
          </p:cNvPr>
          <p:cNvSpPr>
            <a:spLocks noChangeArrowheads="1"/>
          </p:cNvSpPr>
          <p:nvPr/>
        </p:nvSpPr>
        <p:spPr bwMode="auto">
          <a:xfrm>
            <a:off x="3168650" y="814388"/>
            <a:ext cx="2889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Days</a:t>
            </a:r>
            <a:endParaRPr lang="pt-BR" altLang="en-US"/>
          </a:p>
        </p:txBody>
      </p:sp>
      <p:sp>
        <p:nvSpPr>
          <p:cNvPr id="12302" name="Rectangle 44">
            <a:extLst>
              <a:ext uri="{FF2B5EF4-FFF2-40B4-BE49-F238E27FC236}">
                <a16:creationId xmlns:a16="http://schemas.microsoft.com/office/drawing/2014/main" id="{7B947AE5-F5EA-4566-A062-D4B53D517BE0}"/>
              </a:ext>
            </a:extLst>
          </p:cNvPr>
          <p:cNvSpPr>
            <a:spLocks noChangeArrowheads="1"/>
          </p:cNvSpPr>
          <p:nvPr/>
        </p:nvSpPr>
        <p:spPr bwMode="auto">
          <a:xfrm>
            <a:off x="3479800" y="814388"/>
            <a:ext cx="2667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After</a:t>
            </a:r>
            <a:endParaRPr lang="pt-BR" altLang="en-US"/>
          </a:p>
        </p:txBody>
      </p:sp>
      <p:sp>
        <p:nvSpPr>
          <p:cNvPr id="12303" name="Rectangle 45">
            <a:extLst>
              <a:ext uri="{FF2B5EF4-FFF2-40B4-BE49-F238E27FC236}">
                <a16:creationId xmlns:a16="http://schemas.microsoft.com/office/drawing/2014/main" id="{0013925C-82CB-4C54-932C-E251725667E0}"/>
              </a:ext>
            </a:extLst>
          </p:cNvPr>
          <p:cNvSpPr>
            <a:spLocks noChangeArrowheads="1"/>
          </p:cNvSpPr>
          <p:nvPr/>
        </p:nvSpPr>
        <p:spPr bwMode="auto">
          <a:xfrm>
            <a:off x="3776663" y="814388"/>
            <a:ext cx="4762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Infection</a:t>
            </a:r>
            <a:endParaRPr lang="pt-BR" altLang="en-US"/>
          </a:p>
        </p:txBody>
      </p:sp>
      <p:grpSp>
        <p:nvGrpSpPr>
          <p:cNvPr id="12304" name="Group 48">
            <a:extLst>
              <a:ext uri="{FF2B5EF4-FFF2-40B4-BE49-F238E27FC236}">
                <a16:creationId xmlns:a16="http://schemas.microsoft.com/office/drawing/2014/main" id="{F1C9B71A-D4B2-4B6B-854F-D10DC3974ADB}"/>
              </a:ext>
            </a:extLst>
          </p:cNvPr>
          <p:cNvGrpSpPr>
            <a:grpSpLocks/>
          </p:cNvGrpSpPr>
          <p:nvPr/>
        </p:nvGrpSpPr>
        <p:grpSpPr bwMode="auto">
          <a:xfrm>
            <a:off x="4313238" y="5157788"/>
            <a:ext cx="114300" cy="115887"/>
            <a:chOff x="2717" y="3249"/>
            <a:chExt cx="72" cy="73"/>
          </a:xfrm>
        </p:grpSpPr>
        <p:sp>
          <p:nvSpPr>
            <p:cNvPr id="12869" name="Freeform 46">
              <a:extLst>
                <a:ext uri="{FF2B5EF4-FFF2-40B4-BE49-F238E27FC236}">
                  <a16:creationId xmlns:a16="http://schemas.microsoft.com/office/drawing/2014/main" id="{26A49D5B-8A96-4562-9938-B1BAE4D1E3D2}"/>
                </a:ext>
              </a:extLst>
            </p:cNvPr>
            <p:cNvSpPr>
              <a:spLocks/>
            </p:cNvSpPr>
            <p:nvPr/>
          </p:nvSpPr>
          <p:spPr bwMode="auto">
            <a:xfrm>
              <a:off x="2717" y="3249"/>
              <a:ext cx="72" cy="73"/>
            </a:xfrm>
            <a:custGeom>
              <a:avLst/>
              <a:gdLst>
                <a:gd name="T0" fmla="*/ 0 w 72"/>
                <a:gd name="T1" fmla="*/ 0 h 73"/>
                <a:gd name="T2" fmla="*/ 0 w 72"/>
                <a:gd name="T3" fmla="*/ 0 h 73"/>
                <a:gd name="T4" fmla="*/ 72 w 72"/>
                <a:gd name="T5" fmla="*/ 0 h 73"/>
                <a:gd name="T6" fmla="*/ 72 w 72"/>
                <a:gd name="T7" fmla="*/ 73 h 73"/>
                <a:gd name="T8" fmla="*/ 0 w 72"/>
                <a:gd name="T9" fmla="*/ 73 h 73"/>
                <a:gd name="T10" fmla="*/ 0 w 72"/>
                <a:gd name="T11" fmla="*/ 0 h 7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 h="73">
                  <a:moveTo>
                    <a:pt x="0" y="0"/>
                  </a:moveTo>
                  <a:lnTo>
                    <a:pt x="0" y="0"/>
                  </a:lnTo>
                  <a:lnTo>
                    <a:pt x="72" y="0"/>
                  </a:lnTo>
                  <a:lnTo>
                    <a:pt x="72" y="73"/>
                  </a:lnTo>
                  <a:lnTo>
                    <a:pt x="0" y="73"/>
                  </a:lnTo>
                  <a:lnTo>
                    <a:pt x="0"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870" name="Freeform 47">
              <a:extLst>
                <a:ext uri="{FF2B5EF4-FFF2-40B4-BE49-F238E27FC236}">
                  <a16:creationId xmlns:a16="http://schemas.microsoft.com/office/drawing/2014/main" id="{B94A3DBA-1ED5-4BFE-A9BC-D30644F4DA93}"/>
                </a:ext>
              </a:extLst>
            </p:cNvPr>
            <p:cNvSpPr>
              <a:spLocks/>
            </p:cNvSpPr>
            <p:nvPr/>
          </p:nvSpPr>
          <p:spPr bwMode="auto">
            <a:xfrm>
              <a:off x="2717" y="3249"/>
              <a:ext cx="72" cy="73"/>
            </a:xfrm>
            <a:custGeom>
              <a:avLst/>
              <a:gdLst>
                <a:gd name="T0" fmla="*/ 0 w 72"/>
                <a:gd name="T1" fmla="*/ 0 h 73"/>
                <a:gd name="T2" fmla="*/ 0 w 72"/>
                <a:gd name="T3" fmla="*/ 0 h 73"/>
                <a:gd name="T4" fmla="*/ 72 w 72"/>
                <a:gd name="T5" fmla="*/ 0 h 73"/>
                <a:gd name="T6" fmla="*/ 72 w 72"/>
                <a:gd name="T7" fmla="*/ 73 h 73"/>
                <a:gd name="T8" fmla="*/ 0 w 72"/>
                <a:gd name="T9" fmla="*/ 73 h 73"/>
                <a:gd name="T10" fmla="*/ 0 w 72"/>
                <a:gd name="T11" fmla="*/ 0 h 7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 h="73">
                  <a:moveTo>
                    <a:pt x="0" y="0"/>
                  </a:moveTo>
                  <a:lnTo>
                    <a:pt x="0" y="0"/>
                  </a:lnTo>
                  <a:lnTo>
                    <a:pt x="72" y="0"/>
                  </a:lnTo>
                  <a:lnTo>
                    <a:pt x="72" y="73"/>
                  </a:lnTo>
                  <a:lnTo>
                    <a:pt x="0" y="73"/>
                  </a:ln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305" name="Group 51">
            <a:extLst>
              <a:ext uri="{FF2B5EF4-FFF2-40B4-BE49-F238E27FC236}">
                <a16:creationId xmlns:a16="http://schemas.microsoft.com/office/drawing/2014/main" id="{3DFD0CE9-4924-4851-BE38-C0539720BD33}"/>
              </a:ext>
            </a:extLst>
          </p:cNvPr>
          <p:cNvGrpSpPr>
            <a:grpSpLocks/>
          </p:cNvGrpSpPr>
          <p:nvPr/>
        </p:nvGrpSpPr>
        <p:grpSpPr bwMode="auto">
          <a:xfrm>
            <a:off x="2566988" y="5157788"/>
            <a:ext cx="115887" cy="115887"/>
            <a:chOff x="1617" y="3249"/>
            <a:chExt cx="73" cy="73"/>
          </a:xfrm>
        </p:grpSpPr>
        <p:sp>
          <p:nvSpPr>
            <p:cNvPr id="12867" name="Freeform 49">
              <a:extLst>
                <a:ext uri="{FF2B5EF4-FFF2-40B4-BE49-F238E27FC236}">
                  <a16:creationId xmlns:a16="http://schemas.microsoft.com/office/drawing/2014/main" id="{B05A8CE5-0C0A-4D20-A7EE-9CCB500C478F}"/>
                </a:ext>
              </a:extLst>
            </p:cNvPr>
            <p:cNvSpPr>
              <a:spLocks/>
            </p:cNvSpPr>
            <p:nvPr/>
          </p:nvSpPr>
          <p:spPr bwMode="auto">
            <a:xfrm>
              <a:off x="1617" y="3249"/>
              <a:ext cx="73" cy="73"/>
            </a:xfrm>
            <a:custGeom>
              <a:avLst/>
              <a:gdLst>
                <a:gd name="T0" fmla="*/ 0 w 73"/>
                <a:gd name="T1" fmla="*/ 0 h 73"/>
                <a:gd name="T2" fmla="*/ 0 w 73"/>
                <a:gd name="T3" fmla="*/ 0 h 73"/>
                <a:gd name="T4" fmla="*/ 73 w 73"/>
                <a:gd name="T5" fmla="*/ 0 h 73"/>
                <a:gd name="T6" fmla="*/ 73 w 73"/>
                <a:gd name="T7" fmla="*/ 73 h 73"/>
                <a:gd name="T8" fmla="*/ 0 w 73"/>
                <a:gd name="T9" fmla="*/ 73 h 73"/>
                <a:gd name="T10" fmla="*/ 0 w 73"/>
                <a:gd name="T11" fmla="*/ 0 h 7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3" h="73">
                  <a:moveTo>
                    <a:pt x="0" y="0"/>
                  </a:moveTo>
                  <a:lnTo>
                    <a:pt x="0" y="0"/>
                  </a:lnTo>
                  <a:lnTo>
                    <a:pt x="73" y="0"/>
                  </a:lnTo>
                  <a:lnTo>
                    <a:pt x="73" y="73"/>
                  </a:lnTo>
                  <a:lnTo>
                    <a:pt x="0" y="73"/>
                  </a:lnTo>
                  <a:lnTo>
                    <a:pt x="0" y="0"/>
                  </a:lnTo>
                  <a:close/>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868" name="Freeform 50">
              <a:extLst>
                <a:ext uri="{FF2B5EF4-FFF2-40B4-BE49-F238E27FC236}">
                  <a16:creationId xmlns:a16="http://schemas.microsoft.com/office/drawing/2014/main" id="{95C50D13-0E8E-43C8-97AD-0284D8C9C0DD}"/>
                </a:ext>
              </a:extLst>
            </p:cNvPr>
            <p:cNvSpPr>
              <a:spLocks/>
            </p:cNvSpPr>
            <p:nvPr/>
          </p:nvSpPr>
          <p:spPr bwMode="auto">
            <a:xfrm>
              <a:off x="1617" y="3249"/>
              <a:ext cx="73" cy="73"/>
            </a:xfrm>
            <a:custGeom>
              <a:avLst/>
              <a:gdLst>
                <a:gd name="T0" fmla="*/ 0 w 73"/>
                <a:gd name="T1" fmla="*/ 0 h 73"/>
                <a:gd name="T2" fmla="*/ 0 w 73"/>
                <a:gd name="T3" fmla="*/ 0 h 73"/>
                <a:gd name="T4" fmla="*/ 73 w 73"/>
                <a:gd name="T5" fmla="*/ 0 h 73"/>
                <a:gd name="T6" fmla="*/ 73 w 73"/>
                <a:gd name="T7" fmla="*/ 73 h 73"/>
                <a:gd name="T8" fmla="*/ 0 w 73"/>
                <a:gd name="T9" fmla="*/ 73 h 73"/>
                <a:gd name="T10" fmla="*/ 0 w 73"/>
                <a:gd name="T11" fmla="*/ 0 h 7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3" h="73">
                  <a:moveTo>
                    <a:pt x="0" y="0"/>
                  </a:moveTo>
                  <a:lnTo>
                    <a:pt x="0" y="0"/>
                  </a:lnTo>
                  <a:lnTo>
                    <a:pt x="73" y="0"/>
                  </a:lnTo>
                  <a:lnTo>
                    <a:pt x="73" y="73"/>
                  </a:lnTo>
                  <a:lnTo>
                    <a:pt x="0" y="73"/>
                  </a:ln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12306" name="Rectangle 52">
            <a:extLst>
              <a:ext uri="{FF2B5EF4-FFF2-40B4-BE49-F238E27FC236}">
                <a16:creationId xmlns:a16="http://schemas.microsoft.com/office/drawing/2014/main" id="{67462870-B5AF-4EF2-907E-2B3D1A138289}"/>
              </a:ext>
            </a:extLst>
          </p:cNvPr>
          <p:cNvSpPr>
            <a:spLocks noChangeArrowheads="1"/>
          </p:cNvSpPr>
          <p:nvPr/>
        </p:nvSpPr>
        <p:spPr bwMode="auto">
          <a:xfrm>
            <a:off x="2800350" y="5156200"/>
            <a:ext cx="176213"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NK</a:t>
            </a:r>
            <a:endParaRPr lang="pt-BR" altLang="en-US"/>
          </a:p>
        </p:txBody>
      </p:sp>
      <p:sp>
        <p:nvSpPr>
          <p:cNvPr id="12307" name="Rectangle 53">
            <a:extLst>
              <a:ext uri="{FF2B5EF4-FFF2-40B4-BE49-F238E27FC236}">
                <a16:creationId xmlns:a16="http://schemas.microsoft.com/office/drawing/2014/main" id="{76DA59D0-5255-45DA-949B-D268059C42DC}"/>
              </a:ext>
            </a:extLst>
          </p:cNvPr>
          <p:cNvSpPr>
            <a:spLocks noChangeArrowheads="1"/>
          </p:cNvSpPr>
          <p:nvPr/>
        </p:nvSpPr>
        <p:spPr bwMode="auto">
          <a:xfrm>
            <a:off x="2967038" y="5156200"/>
            <a:ext cx="42862"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a:t>
            </a:r>
            <a:endParaRPr lang="pt-BR" altLang="en-US"/>
          </a:p>
        </p:txBody>
      </p:sp>
      <p:sp>
        <p:nvSpPr>
          <p:cNvPr id="12308" name="Rectangle 54">
            <a:extLst>
              <a:ext uri="{FF2B5EF4-FFF2-40B4-BE49-F238E27FC236}">
                <a16:creationId xmlns:a16="http://schemas.microsoft.com/office/drawing/2014/main" id="{08B82361-059C-487A-9A38-64B67A66D57B}"/>
              </a:ext>
            </a:extLst>
          </p:cNvPr>
          <p:cNvSpPr>
            <a:spLocks noChangeArrowheads="1"/>
          </p:cNvSpPr>
          <p:nvPr/>
        </p:nvSpPr>
        <p:spPr bwMode="auto">
          <a:xfrm>
            <a:off x="3011488" y="5156200"/>
            <a:ext cx="25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cells</a:t>
            </a:r>
            <a:endParaRPr lang="pt-BR" altLang="en-US"/>
          </a:p>
        </p:txBody>
      </p:sp>
      <p:grpSp>
        <p:nvGrpSpPr>
          <p:cNvPr id="12309" name="Group 57">
            <a:extLst>
              <a:ext uri="{FF2B5EF4-FFF2-40B4-BE49-F238E27FC236}">
                <a16:creationId xmlns:a16="http://schemas.microsoft.com/office/drawing/2014/main" id="{1BA0BA01-BCB3-4E06-9249-4C26424992A4}"/>
              </a:ext>
            </a:extLst>
          </p:cNvPr>
          <p:cNvGrpSpPr>
            <a:grpSpLocks/>
          </p:cNvGrpSpPr>
          <p:nvPr/>
        </p:nvGrpSpPr>
        <p:grpSpPr bwMode="auto">
          <a:xfrm>
            <a:off x="3482975" y="5157788"/>
            <a:ext cx="115888" cy="115887"/>
            <a:chOff x="2194" y="3249"/>
            <a:chExt cx="73" cy="73"/>
          </a:xfrm>
        </p:grpSpPr>
        <p:sp>
          <p:nvSpPr>
            <p:cNvPr id="12865" name="Freeform 55">
              <a:extLst>
                <a:ext uri="{FF2B5EF4-FFF2-40B4-BE49-F238E27FC236}">
                  <a16:creationId xmlns:a16="http://schemas.microsoft.com/office/drawing/2014/main" id="{A67F34B2-2D5C-4DFD-808E-7B2FDFCDE44A}"/>
                </a:ext>
              </a:extLst>
            </p:cNvPr>
            <p:cNvSpPr>
              <a:spLocks/>
            </p:cNvSpPr>
            <p:nvPr/>
          </p:nvSpPr>
          <p:spPr bwMode="auto">
            <a:xfrm>
              <a:off x="2194" y="3249"/>
              <a:ext cx="73" cy="73"/>
            </a:xfrm>
            <a:custGeom>
              <a:avLst/>
              <a:gdLst>
                <a:gd name="T0" fmla="*/ 0 w 73"/>
                <a:gd name="T1" fmla="*/ 0 h 73"/>
                <a:gd name="T2" fmla="*/ 0 w 73"/>
                <a:gd name="T3" fmla="*/ 0 h 73"/>
                <a:gd name="T4" fmla="*/ 73 w 73"/>
                <a:gd name="T5" fmla="*/ 0 h 73"/>
                <a:gd name="T6" fmla="*/ 73 w 73"/>
                <a:gd name="T7" fmla="*/ 73 h 73"/>
                <a:gd name="T8" fmla="*/ 0 w 73"/>
                <a:gd name="T9" fmla="*/ 73 h 73"/>
                <a:gd name="T10" fmla="*/ 0 w 73"/>
                <a:gd name="T11" fmla="*/ 0 h 7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3" h="73">
                  <a:moveTo>
                    <a:pt x="0" y="0"/>
                  </a:moveTo>
                  <a:lnTo>
                    <a:pt x="0" y="0"/>
                  </a:lnTo>
                  <a:lnTo>
                    <a:pt x="73" y="0"/>
                  </a:lnTo>
                  <a:lnTo>
                    <a:pt x="73" y="73"/>
                  </a:lnTo>
                  <a:lnTo>
                    <a:pt x="0" y="73"/>
                  </a:lnTo>
                  <a:lnTo>
                    <a:pt x="0" y="0"/>
                  </a:lnTo>
                  <a:close/>
                </a:path>
              </a:pathLst>
            </a:custGeom>
            <a:solidFill>
              <a:srgbClr val="1C1C1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866" name="Freeform 56">
              <a:extLst>
                <a:ext uri="{FF2B5EF4-FFF2-40B4-BE49-F238E27FC236}">
                  <a16:creationId xmlns:a16="http://schemas.microsoft.com/office/drawing/2014/main" id="{D47FC94C-1E10-4E3F-8A1E-EEC85DD6306B}"/>
                </a:ext>
              </a:extLst>
            </p:cNvPr>
            <p:cNvSpPr>
              <a:spLocks/>
            </p:cNvSpPr>
            <p:nvPr/>
          </p:nvSpPr>
          <p:spPr bwMode="auto">
            <a:xfrm>
              <a:off x="2194" y="3249"/>
              <a:ext cx="73" cy="73"/>
            </a:xfrm>
            <a:custGeom>
              <a:avLst/>
              <a:gdLst>
                <a:gd name="T0" fmla="*/ 0 w 73"/>
                <a:gd name="T1" fmla="*/ 0 h 73"/>
                <a:gd name="T2" fmla="*/ 0 w 73"/>
                <a:gd name="T3" fmla="*/ 0 h 73"/>
                <a:gd name="T4" fmla="*/ 73 w 73"/>
                <a:gd name="T5" fmla="*/ 0 h 73"/>
                <a:gd name="T6" fmla="*/ 73 w 73"/>
                <a:gd name="T7" fmla="*/ 73 h 73"/>
                <a:gd name="T8" fmla="*/ 0 w 73"/>
                <a:gd name="T9" fmla="*/ 73 h 73"/>
                <a:gd name="T10" fmla="*/ 0 w 73"/>
                <a:gd name="T11" fmla="*/ 0 h 7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3" h="73">
                  <a:moveTo>
                    <a:pt x="0" y="0"/>
                  </a:moveTo>
                  <a:lnTo>
                    <a:pt x="0" y="0"/>
                  </a:lnTo>
                  <a:lnTo>
                    <a:pt x="73" y="0"/>
                  </a:lnTo>
                  <a:lnTo>
                    <a:pt x="73" y="73"/>
                  </a:lnTo>
                  <a:lnTo>
                    <a:pt x="0" y="73"/>
                  </a:ln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310" name="Group 60">
            <a:extLst>
              <a:ext uri="{FF2B5EF4-FFF2-40B4-BE49-F238E27FC236}">
                <a16:creationId xmlns:a16="http://schemas.microsoft.com/office/drawing/2014/main" id="{98E99C20-E65D-45AB-84CD-0867F5F08296}"/>
              </a:ext>
            </a:extLst>
          </p:cNvPr>
          <p:cNvGrpSpPr>
            <a:grpSpLocks/>
          </p:cNvGrpSpPr>
          <p:nvPr/>
        </p:nvGrpSpPr>
        <p:grpSpPr bwMode="auto">
          <a:xfrm>
            <a:off x="1933575" y="1154113"/>
            <a:ext cx="555625" cy="222250"/>
            <a:chOff x="1218" y="727"/>
            <a:chExt cx="350" cy="140"/>
          </a:xfrm>
        </p:grpSpPr>
        <p:sp>
          <p:nvSpPr>
            <p:cNvPr id="12863" name="Rectangle 58">
              <a:extLst>
                <a:ext uri="{FF2B5EF4-FFF2-40B4-BE49-F238E27FC236}">
                  <a16:creationId xmlns:a16="http://schemas.microsoft.com/office/drawing/2014/main" id="{342CAFC0-FC21-4378-9E5D-09B2B47351D2}"/>
                </a:ext>
              </a:extLst>
            </p:cNvPr>
            <p:cNvSpPr>
              <a:spLocks noChangeArrowheads="1"/>
            </p:cNvSpPr>
            <p:nvPr/>
          </p:nvSpPr>
          <p:spPr bwMode="auto">
            <a:xfrm>
              <a:off x="1218" y="727"/>
              <a:ext cx="350" cy="1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2864" name="Rectangle 59">
              <a:extLst>
                <a:ext uri="{FF2B5EF4-FFF2-40B4-BE49-F238E27FC236}">
                  <a16:creationId xmlns:a16="http://schemas.microsoft.com/office/drawing/2014/main" id="{248B2ACC-4AE1-4FDD-863D-7E891EF5E38E}"/>
                </a:ext>
              </a:extLst>
            </p:cNvPr>
            <p:cNvSpPr>
              <a:spLocks noChangeArrowheads="1"/>
            </p:cNvSpPr>
            <p:nvPr/>
          </p:nvSpPr>
          <p:spPr bwMode="auto">
            <a:xfrm>
              <a:off x="1218" y="727"/>
              <a:ext cx="350" cy="140"/>
            </a:xfrm>
            <a:prstGeom prst="rect">
              <a:avLst/>
            </a:prstGeom>
            <a:noFill/>
            <a:ln w="6350"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12311" name="Rectangle 61">
            <a:extLst>
              <a:ext uri="{FF2B5EF4-FFF2-40B4-BE49-F238E27FC236}">
                <a16:creationId xmlns:a16="http://schemas.microsoft.com/office/drawing/2014/main" id="{40D8A509-FBEC-4E8B-ABC9-4651F5DD0FFD}"/>
              </a:ext>
            </a:extLst>
          </p:cNvPr>
          <p:cNvSpPr>
            <a:spLocks noChangeArrowheads="1"/>
          </p:cNvSpPr>
          <p:nvPr/>
        </p:nvSpPr>
        <p:spPr bwMode="auto">
          <a:xfrm>
            <a:off x="2087563" y="1212850"/>
            <a:ext cx="3302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Day 0</a:t>
            </a:r>
            <a:endParaRPr lang="pt-BR" altLang="en-US"/>
          </a:p>
        </p:txBody>
      </p:sp>
      <p:sp>
        <p:nvSpPr>
          <p:cNvPr id="12312" name="Rectangle 62">
            <a:extLst>
              <a:ext uri="{FF2B5EF4-FFF2-40B4-BE49-F238E27FC236}">
                <a16:creationId xmlns:a16="http://schemas.microsoft.com/office/drawing/2014/main" id="{E4A29A5A-CBD2-4E45-A2CC-BB37DAC08B56}"/>
              </a:ext>
            </a:extLst>
          </p:cNvPr>
          <p:cNvSpPr>
            <a:spLocks noChangeArrowheads="1"/>
          </p:cNvSpPr>
          <p:nvPr/>
        </p:nvSpPr>
        <p:spPr bwMode="auto">
          <a:xfrm>
            <a:off x="4538663" y="5156200"/>
            <a:ext cx="84137"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B</a:t>
            </a:r>
            <a:endParaRPr lang="pt-BR" altLang="en-US"/>
          </a:p>
        </p:txBody>
      </p:sp>
      <p:sp>
        <p:nvSpPr>
          <p:cNvPr id="12313" name="Rectangle 63">
            <a:extLst>
              <a:ext uri="{FF2B5EF4-FFF2-40B4-BE49-F238E27FC236}">
                <a16:creationId xmlns:a16="http://schemas.microsoft.com/office/drawing/2014/main" id="{540165C8-DFF2-4D18-9261-51CBA0C9D1A3}"/>
              </a:ext>
            </a:extLst>
          </p:cNvPr>
          <p:cNvSpPr>
            <a:spLocks noChangeArrowheads="1"/>
          </p:cNvSpPr>
          <p:nvPr/>
        </p:nvSpPr>
        <p:spPr bwMode="auto">
          <a:xfrm>
            <a:off x="4618038" y="5156200"/>
            <a:ext cx="42862"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a:t>
            </a:r>
            <a:endParaRPr lang="pt-BR" altLang="en-US"/>
          </a:p>
        </p:txBody>
      </p:sp>
      <p:sp>
        <p:nvSpPr>
          <p:cNvPr id="12314" name="Rectangle 64">
            <a:extLst>
              <a:ext uri="{FF2B5EF4-FFF2-40B4-BE49-F238E27FC236}">
                <a16:creationId xmlns:a16="http://schemas.microsoft.com/office/drawing/2014/main" id="{C40EAB19-13EE-4E75-A9AE-7C8590A7314A}"/>
              </a:ext>
            </a:extLst>
          </p:cNvPr>
          <p:cNvSpPr>
            <a:spLocks noChangeArrowheads="1"/>
          </p:cNvSpPr>
          <p:nvPr/>
        </p:nvSpPr>
        <p:spPr bwMode="auto">
          <a:xfrm>
            <a:off x="4662488" y="5156200"/>
            <a:ext cx="25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cells</a:t>
            </a:r>
            <a:endParaRPr lang="pt-BR" altLang="en-US"/>
          </a:p>
        </p:txBody>
      </p:sp>
      <p:grpSp>
        <p:nvGrpSpPr>
          <p:cNvPr id="12315" name="Group 67">
            <a:extLst>
              <a:ext uri="{FF2B5EF4-FFF2-40B4-BE49-F238E27FC236}">
                <a16:creationId xmlns:a16="http://schemas.microsoft.com/office/drawing/2014/main" id="{70DE84E7-BCB4-4D57-BA2E-E09B1151FCE0}"/>
              </a:ext>
            </a:extLst>
          </p:cNvPr>
          <p:cNvGrpSpPr>
            <a:grpSpLocks/>
          </p:cNvGrpSpPr>
          <p:nvPr/>
        </p:nvGrpSpPr>
        <p:grpSpPr bwMode="auto">
          <a:xfrm>
            <a:off x="2776538" y="1154113"/>
            <a:ext cx="555625" cy="222250"/>
            <a:chOff x="1749" y="727"/>
            <a:chExt cx="350" cy="140"/>
          </a:xfrm>
        </p:grpSpPr>
        <p:sp>
          <p:nvSpPr>
            <p:cNvPr id="12861" name="Rectangle 65">
              <a:extLst>
                <a:ext uri="{FF2B5EF4-FFF2-40B4-BE49-F238E27FC236}">
                  <a16:creationId xmlns:a16="http://schemas.microsoft.com/office/drawing/2014/main" id="{D69386B2-F5F2-44D8-9FFE-27F7B9A567D5}"/>
                </a:ext>
              </a:extLst>
            </p:cNvPr>
            <p:cNvSpPr>
              <a:spLocks noChangeArrowheads="1"/>
            </p:cNvSpPr>
            <p:nvPr/>
          </p:nvSpPr>
          <p:spPr bwMode="auto">
            <a:xfrm>
              <a:off x="1749" y="727"/>
              <a:ext cx="350" cy="1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2862" name="Rectangle 66">
              <a:extLst>
                <a:ext uri="{FF2B5EF4-FFF2-40B4-BE49-F238E27FC236}">
                  <a16:creationId xmlns:a16="http://schemas.microsoft.com/office/drawing/2014/main" id="{1F44992E-6F87-4CFB-A4BA-1360880314A2}"/>
                </a:ext>
              </a:extLst>
            </p:cNvPr>
            <p:cNvSpPr>
              <a:spLocks noChangeArrowheads="1"/>
            </p:cNvSpPr>
            <p:nvPr/>
          </p:nvSpPr>
          <p:spPr bwMode="auto">
            <a:xfrm>
              <a:off x="1749" y="727"/>
              <a:ext cx="350" cy="140"/>
            </a:xfrm>
            <a:prstGeom prst="rect">
              <a:avLst/>
            </a:prstGeom>
            <a:noFill/>
            <a:ln w="6350"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12316" name="Rectangle 68">
            <a:extLst>
              <a:ext uri="{FF2B5EF4-FFF2-40B4-BE49-F238E27FC236}">
                <a16:creationId xmlns:a16="http://schemas.microsoft.com/office/drawing/2014/main" id="{708C2975-8449-41AE-A462-28EBF1EB5730}"/>
              </a:ext>
            </a:extLst>
          </p:cNvPr>
          <p:cNvSpPr>
            <a:spLocks noChangeArrowheads="1"/>
          </p:cNvSpPr>
          <p:nvPr/>
        </p:nvSpPr>
        <p:spPr bwMode="auto">
          <a:xfrm>
            <a:off x="2928938" y="1212850"/>
            <a:ext cx="3302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Day 7</a:t>
            </a:r>
            <a:endParaRPr lang="pt-BR" altLang="en-US"/>
          </a:p>
        </p:txBody>
      </p:sp>
      <p:grpSp>
        <p:nvGrpSpPr>
          <p:cNvPr id="12317" name="Group 71">
            <a:extLst>
              <a:ext uri="{FF2B5EF4-FFF2-40B4-BE49-F238E27FC236}">
                <a16:creationId xmlns:a16="http://schemas.microsoft.com/office/drawing/2014/main" id="{BC4F0C16-E078-42C6-B00C-2C5A1AF5BCE9}"/>
              </a:ext>
            </a:extLst>
          </p:cNvPr>
          <p:cNvGrpSpPr>
            <a:grpSpLocks/>
          </p:cNvGrpSpPr>
          <p:nvPr/>
        </p:nvGrpSpPr>
        <p:grpSpPr bwMode="auto">
          <a:xfrm>
            <a:off x="3603625" y="1154113"/>
            <a:ext cx="555625" cy="222250"/>
            <a:chOff x="2270" y="727"/>
            <a:chExt cx="350" cy="140"/>
          </a:xfrm>
        </p:grpSpPr>
        <p:sp>
          <p:nvSpPr>
            <p:cNvPr id="12859" name="Rectangle 69">
              <a:extLst>
                <a:ext uri="{FF2B5EF4-FFF2-40B4-BE49-F238E27FC236}">
                  <a16:creationId xmlns:a16="http://schemas.microsoft.com/office/drawing/2014/main" id="{A23B733A-0847-4CED-8B9B-8E1B6A2B71A3}"/>
                </a:ext>
              </a:extLst>
            </p:cNvPr>
            <p:cNvSpPr>
              <a:spLocks noChangeArrowheads="1"/>
            </p:cNvSpPr>
            <p:nvPr/>
          </p:nvSpPr>
          <p:spPr bwMode="auto">
            <a:xfrm>
              <a:off x="2270" y="727"/>
              <a:ext cx="350" cy="1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2860" name="Rectangle 70">
              <a:extLst>
                <a:ext uri="{FF2B5EF4-FFF2-40B4-BE49-F238E27FC236}">
                  <a16:creationId xmlns:a16="http://schemas.microsoft.com/office/drawing/2014/main" id="{97FACE72-4DAA-4B20-BFE0-D9ACBBC5E131}"/>
                </a:ext>
              </a:extLst>
            </p:cNvPr>
            <p:cNvSpPr>
              <a:spLocks noChangeArrowheads="1"/>
            </p:cNvSpPr>
            <p:nvPr/>
          </p:nvSpPr>
          <p:spPr bwMode="auto">
            <a:xfrm>
              <a:off x="2270" y="727"/>
              <a:ext cx="350" cy="140"/>
            </a:xfrm>
            <a:prstGeom prst="rect">
              <a:avLst/>
            </a:prstGeom>
            <a:noFill/>
            <a:ln w="6350"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12318" name="Rectangle 72">
            <a:extLst>
              <a:ext uri="{FF2B5EF4-FFF2-40B4-BE49-F238E27FC236}">
                <a16:creationId xmlns:a16="http://schemas.microsoft.com/office/drawing/2014/main" id="{CB414FE8-1A09-4DE4-BCF7-987224F9AF95}"/>
              </a:ext>
            </a:extLst>
          </p:cNvPr>
          <p:cNvSpPr>
            <a:spLocks noChangeArrowheads="1"/>
          </p:cNvSpPr>
          <p:nvPr/>
        </p:nvSpPr>
        <p:spPr bwMode="auto">
          <a:xfrm>
            <a:off x="3724275" y="1212850"/>
            <a:ext cx="4000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Day 14</a:t>
            </a:r>
            <a:endParaRPr lang="pt-BR" altLang="en-US"/>
          </a:p>
        </p:txBody>
      </p:sp>
      <p:grpSp>
        <p:nvGrpSpPr>
          <p:cNvPr id="12319" name="Group 75">
            <a:extLst>
              <a:ext uri="{FF2B5EF4-FFF2-40B4-BE49-F238E27FC236}">
                <a16:creationId xmlns:a16="http://schemas.microsoft.com/office/drawing/2014/main" id="{06FB9040-7C11-4C82-8E06-4EFA7D40A6CE}"/>
              </a:ext>
            </a:extLst>
          </p:cNvPr>
          <p:cNvGrpSpPr>
            <a:grpSpLocks/>
          </p:cNvGrpSpPr>
          <p:nvPr/>
        </p:nvGrpSpPr>
        <p:grpSpPr bwMode="auto">
          <a:xfrm>
            <a:off x="4491038" y="1154113"/>
            <a:ext cx="557212" cy="222250"/>
            <a:chOff x="2829" y="727"/>
            <a:chExt cx="351" cy="140"/>
          </a:xfrm>
        </p:grpSpPr>
        <p:sp>
          <p:nvSpPr>
            <p:cNvPr id="12857" name="Rectangle 73">
              <a:extLst>
                <a:ext uri="{FF2B5EF4-FFF2-40B4-BE49-F238E27FC236}">
                  <a16:creationId xmlns:a16="http://schemas.microsoft.com/office/drawing/2014/main" id="{9603AC40-4BAF-421C-990F-4C87B52C0EB0}"/>
                </a:ext>
              </a:extLst>
            </p:cNvPr>
            <p:cNvSpPr>
              <a:spLocks noChangeArrowheads="1"/>
            </p:cNvSpPr>
            <p:nvPr/>
          </p:nvSpPr>
          <p:spPr bwMode="auto">
            <a:xfrm>
              <a:off x="2829" y="727"/>
              <a:ext cx="351" cy="1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2858" name="Rectangle 74">
              <a:extLst>
                <a:ext uri="{FF2B5EF4-FFF2-40B4-BE49-F238E27FC236}">
                  <a16:creationId xmlns:a16="http://schemas.microsoft.com/office/drawing/2014/main" id="{D2961F99-A613-452A-B340-7066E4D61BE7}"/>
                </a:ext>
              </a:extLst>
            </p:cNvPr>
            <p:cNvSpPr>
              <a:spLocks noChangeArrowheads="1"/>
            </p:cNvSpPr>
            <p:nvPr/>
          </p:nvSpPr>
          <p:spPr bwMode="auto">
            <a:xfrm>
              <a:off x="2829" y="727"/>
              <a:ext cx="351" cy="140"/>
            </a:xfrm>
            <a:prstGeom prst="rect">
              <a:avLst/>
            </a:prstGeom>
            <a:noFill/>
            <a:ln w="6350"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12320" name="Rectangle 76">
            <a:extLst>
              <a:ext uri="{FF2B5EF4-FFF2-40B4-BE49-F238E27FC236}">
                <a16:creationId xmlns:a16="http://schemas.microsoft.com/office/drawing/2014/main" id="{2DBA3698-1EC0-4734-911E-DB294131BB45}"/>
              </a:ext>
            </a:extLst>
          </p:cNvPr>
          <p:cNvSpPr>
            <a:spLocks noChangeArrowheads="1"/>
          </p:cNvSpPr>
          <p:nvPr/>
        </p:nvSpPr>
        <p:spPr bwMode="auto">
          <a:xfrm>
            <a:off x="4614863" y="1212850"/>
            <a:ext cx="4000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Day 21</a:t>
            </a:r>
            <a:endParaRPr lang="pt-BR" altLang="en-US"/>
          </a:p>
        </p:txBody>
      </p:sp>
      <p:sp>
        <p:nvSpPr>
          <p:cNvPr id="12321" name="Rectangle 77">
            <a:extLst>
              <a:ext uri="{FF2B5EF4-FFF2-40B4-BE49-F238E27FC236}">
                <a16:creationId xmlns:a16="http://schemas.microsoft.com/office/drawing/2014/main" id="{5E923378-9FAC-4DFD-A2BA-EF3CB2BA9B15}"/>
              </a:ext>
            </a:extLst>
          </p:cNvPr>
          <p:cNvSpPr>
            <a:spLocks noChangeArrowheads="1"/>
          </p:cNvSpPr>
          <p:nvPr/>
        </p:nvSpPr>
        <p:spPr bwMode="auto">
          <a:xfrm>
            <a:off x="3683000" y="5156200"/>
            <a:ext cx="777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T</a:t>
            </a:r>
            <a:endParaRPr lang="pt-BR" altLang="en-US"/>
          </a:p>
        </p:txBody>
      </p:sp>
      <p:sp>
        <p:nvSpPr>
          <p:cNvPr id="12322" name="Rectangle 78">
            <a:extLst>
              <a:ext uri="{FF2B5EF4-FFF2-40B4-BE49-F238E27FC236}">
                <a16:creationId xmlns:a16="http://schemas.microsoft.com/office/drawing/2014/main" id="{5F8F7010-7541-4868-8AC0-81B8FDADAF19}"/>
              </a:ext>
            </a:extLst>
          </p:cNvPr>
          <p:cNvSpPr>
            <a:spLocks noChangeArrowheads="1"/>
          </p:cNvSpPr>
          <p:nvPr/>
        </p:nvSpPr>
        <p:spPr bwMode="auto">
          <a:xfrm>
            <a:off x="3759200" y="5156200"/>
            <a:ext cx="42863"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a:t>
            </a:r>
            <a:endParaRPr lang="pt-BR" altLang="en-US"/>
          </a:p>
        </p:txBody>
      </p:sp>
      <p:sp>
        <p:nvSpPr>
          <p:cNvPr id="12323" name="Rectangle 79">
            <a:extLst>
              <a:ext uri="{FF2B5EF4-FFF2-40B4-BE49-F238E27FC236}">
                <a16:creationId xmlns:a16="http://schemas.microsoft.com/office/drawing/2014/main" id="{D00CDE54-3671-4004-A601-81AE72117C96}"/>
              </a:ext>
            </a:extLst>
          </p:cNvPr>
          <p:cNvSpPr>
            <a:spLocks noChangeArrowheads="1"/>
          </p:cNvSpPr>
          <p:nvPr/>
        </p:nvSpPr>
        <p:spPr bwMode="auto">
          <a:xfrm>
            <a:off x="3802063" y="5156200"/>
            <a:ext cx="25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cells</a:t>
            </a:r>
            <a:endParaRPr lang="pt-BR" altLang="en-US"/>
          </a:p>
        </p:txBody>
      </p:sp>
      <p:grpSp>
        <p:nvGrpSpPr>
          <p:cNvPr id="12324" name="Group 82">
            <a:extLst>
              <a:ext uri="{FF2B5EF4-FFF2-40B4-BE49-F238E27FC236}">
                <a16:creationId xmlns:a16="http://schemas.microsoft.com/office/drawing/2014/main" id="{58DD6F21-198A-47BF-AB4F-B0C08FAA1788}"/>
              </a:ext>
            </a:extLst>
          </p:cNvPr>
          <p:cNvGrpSpPr>
            <a:grpSpLocks/>
          </p:cNvGrpSpPr>
          <p:nvPr/>
        </p:nvGrpSpPr>
        <p:grpSpPr bwMode="auto">
          <a:xfrm>
            <a:off x="2222500" y="4221163"/>
            <a:ext cx="69850" cy="306387"/>
            <a:chOff x="1400" y="2659"/>
            <a:chExt cx="44" cy="193"/>
          </a:xfrm>
        </p:grpSpPr>
        <p:sp>
          <p:nvSpPr>
            <p:cNvPr id="12855" name="Freeform 80">
              <a:extLst>
                <a:ext uri="{FF2B5EF4-FFF2-40B4-BE49-F238E27FC236}">
                  <a16:creationId xmlns:a16="http://schemas.microsoft.com/office/drawing/2014/main" id="{857D2312-B544-4F68-A351-7EC3386FB7DB}"/>
                </a:ext>
              </a:extLst>
            </p:cNvPr>
            <p:cNvSpPr>
              <a:spLocks/>
            </p:cNvSpPr>
            <p:nvPr/>
          </p:nvSpPr>
          <p:spPr bwMode="auto">
            <a:xfrm>
              <a:off x="1400" y="2659"/>
              <a:ext cx="44" cy="193"/>
            </a:xfrm>
            <a:custGeom>
              <a:avLst/>
              <a:gdLst>
                <a:gd name="T0" fmla="*/ 0 w 44"/>
                <a:gd name="T1" fmla="*/ 0 h 193"/>
                <a:gd name="T2" fmla="*/ 10 w 44"/>
                <a:gd name="T3" fmla="*/ 0 h 193"/>
                <a:gd name="T4" fmla="*/ 15 w 44"/>
                <a:gd name="T5" fmla="*/ 0 h 193"/>
                <a:gd name="T6" fmla="*/ 24 w 44"/>
                <a:gd name="T7" fmla="*/ 0 h 193"/>
                <a:gd name="T8" fmla="*/ 34 w 44"/>
                <a:gd name="T9" fmla="*/ 0 h 193"/>
                <a:gd name="T10" fmla="*/ 39 w 44"/>
                <a:gd name="T11" fmla="*/ 0 h 193"/>
                <a:gd name="T12" fmla="*/ 44 w 44"/>
                <a:gd name="T13" fmla="*/ 5 h 193"/>
                <a:gd name="T14" fmla="*/ 0 w 44"/>
                <a:gd name="T15" fmla="*/ 193 h 193"/>
                <a:gd name="T16" fmla="*/ 0 w 44"/>
                <a:gd name="T17" fmla="*/ 0 h 1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4" h="193">
                  <a:moveTo>
                    <a:pt x="0" y="0"/>
                  </a:moveTo>
                  <a:lnTo>
                    <a:pt x="10" y="0"/>
                  </a:lnTo>
                  <a:lnTo>
                    <a:pt x="15" y="0"/>
                  </a:lnTo>
                  <a:lnTo>
                    <a:pt x="24" y="0"/>
                  </a:lnTo>
                  <a:lnTo>
                    <a:pt x="34" y="0"/>
                  </a:lnTo>
                  <a:lnTo>
                    <a:pt x="39" y="0"/>
                  </a:lnTo>
                  <a:lnTo>
                    <a:pt x="44" y="5"/>
                  </a:lnTo>
                  <a:lnTo>
                    <a:pt x="0" y="193"/>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856" name="Freeform 81">
              <a:extLst>
                <a:ext uri="{FF2B5EF4-FFF2-40B4-BE49-F238E27FC236}">
                  <a16:creationId xmlns:a16="http://schemas.microsoft.com/office/drawing/2014/main" id="{9781A816-FA22-4701-812A-BE8EF93D6B3F}"/>
                </a:ext>
              </a:extLst>
            </p:cNvPr>
            <p:cNvSpPr>
              <a:spLocks/>
            </p:cNvSpPr>
            <p:nvPr/>
          </p:nvSpPr>
          <p:spPr bwMode="auto">
            <a:xfrm>
              <a:off x="1400" y="2659"/>
              <a:ext cx="44" cy="193"/>
            </a:xfrm>
            <a:custGeom>
              <a:avLst/>
              <a:gdLst>
                <a:gd name="T0" fmla="*/ 0 w 44"/>
                <a:gd name="T1" fmla="*/ 0 h 193"/>
                <a:gd name="T2" fmla="*/ 10 w 44"/>
                <a:gd name="T3" fmla="*/ 0 h 193"/>
                <a:gd name="T4" fmla="*/ 15 w 44"/>
                <a:gd name="T5" fmla="*/ 0 h 193"/>
                <a:gd name="T6" fmla="*/ 24 w 44"/>
                <a:gd name="T7" fmla="*/ 0 h 193"/>
                <a:gd name="T8" fmla="*/ 34 w 44"/>
                <a:gd name="T9" fmla="*/ 0 h 193"/>
                <a:gd name="T10" fmla="*/ 39 w 44"/>
                <a:gd name="T11" fmla="*/ 0 h 193"/>
                <a:gd name="T12" fmla="*/ 44 w 44"/>
                <a:gd name="T13" fmla="*/ 5 h 193"/>
                <a:gd name="T14" fmla="*/ 0 w 44"/>
                <a:gd name="T15" fmla="*/ 193 h 193"/>
                <a:gd name="T16" fmla="*/ 0 w 44"/>
                <a:gd name="T17" fmla="*/ 0 h 1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4" h="193">
                  <a:moveTo>
                    <a:pt x="0" y="0"/>
                  </a:moveTo>
                  <a:lnTo>
                    <a:pt x="10" y="0"/>
                  </a:lnTo>
                  <a:lnTo>
                    <a:pt x="15" y="0"/>
                  </a:lnTo>
                  <a:lnTo>
                    <a:pt x="24" y="0"/>
                  </a:lnTo>
                  <a:lnTo>
                    <a:pt x="34" y="0"/>
                  </a:lnTo>
                  <a:lnTo>
                    <a:pt x="39" y="0"/>
                  </a:lnTo>
                  <a:lnTo>
                    <a:pt x="44" y="5"/>
                  </a:lnTo>
                  <a:lnTo>
                    <a:pt x="0" y="193"/>
                  </a:lnTo>
                  <a:lnTo>
                    <a:pt x="0"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325" name="Group 85">
            <a:extLst>
              <a:ext uri="{FF2B5EF4-FFF2-40B4-BE49-F238E27FC236}">
                <a16:creationId xmlns:a16="http://schemas.microsoft.com/office/drawing/2014/main" id="{D1ADE7CD-7D28-4FD2-9A92-78DA451F8674}"/>
              </a:ext>
            </a:extLst>
          </p:cNvPr>
          <p:cNvGrpSpPr>
            <a:grpSpLocks/>
          </p:cNvGrpSpPr>
          <p:nvPr/>
        </p:nvGrpSpPr>
        <p:grpSpPr bwMode="auto">
          <a:xfrm>
            <a:off x="2222500" y="4229100"/>
            <a:ext cx="312738" cy="541338"/>
            <a:chOff x="1400" y="2664"/>
            <a:chExt cx="197" cy="341"/>
          </a:xfrm>
        </p:grpSpPr>
        <p:sp>
          <p:nvSpPr>
            <p:cNvPr id="12853" name="Freeform 83">
              <a:extLst>
                <a:ext uri="{FF2B5EF4-FFF2-40B4-BE49-F238E27FC236}">
                  <a16:creationId xmlns:a16="http://schemas.microsoft.com/office/drawing/2014/main" id="{56ECE037-77B0-4096-AB5D-EF10E1BC3884}"/>
                </a:ext>
              </a:extLst>
            </p:cNvPr>
            <p:cNvSpPr>
              <a:spLocks/>
            </p:cNvSpPr>
            <p:nvPr/>
          </p:nvSpPr>
          <p:spPr bwMode="auto">
            <a:xfrm>
              <a:off x="1400" y="2664"/>
              <a:ext cx="197" cy="341"/>
            </a:xfrm>
            <a:custGeom>
              <a:avLst/>
              <a:gdLst>
                <a:gd name="T0" fmla="*/ 44 w 197"/>
                <a:gd name="T1" fmla="*/ 0 h 341"/>
                <a:gd name="T2" fmla="*/ 58 w 197"/>
                <a:gd name="T3" fmla="*/ 5 h 341"/>
                <a:gd name="T4" fmla="*/ 68 w 197"/>
                <a:gd name="T5" fmla="*/ 5 h 341"/>
                <a:gd name="T6" fmla="*/ 82 w 197"/>
                <a:gd name="T7" fmla="*/ 10 h 341"/>
                <a:gd name="T8" fmla="*/ 92 w 197"/>
                <a:gd name="T9" fmla="*/ 15 h 341"/>
                <a:gd name="T10" fmla="*/ 101 w 197"/>
                <a:gd name="T11" fmla="*/ 24 h 341"/>
                <a:gd name="T12" fmla="*/ 111 w 197"/>
                <a:gd name="T13" fmla="*/ 29 h 341"/>
                <a:gd name="T14" fmla="*/ 120 w 197"/>
                <a:gd name="T15" fmla="*/ 34 h 341"/>
                <a:gd name="T16" fmla="*/ 130 w 197"/>
                <a:gd name="T17" fmla="*/ 43 h 341"/>
                <a:gd name="T18" fmla="*/ 140 w 197"/>
                <a:gd name="T19" fmla="*/ 53 h 341"/>
                <a:gd name="T20" fmla="*/ 149 w 197"/>
                <a:gd name="T21" fmla="*/ 63 h 341"/>
                <a:gd name="T22" fmla="*/ 154 w 197"/>
                <a:gd name="T23" fmla="*/ 68 h 341"/>
                <a:gd name="T24" fmla="*/ 164 w 197"/>
                <a:gd name="T25" fmla="*/ 82 h 341"/>
                <a:gd name="T26" fmla="*/ 168 w 197"/>
                <a:gd name="T27" fmla="*/ 87 h 341"/>
                <a:gd name="T28" fmla="*/ 173 w 197"/>
                <a:gd name="T29" fmla="*/ 101 h 341"/>
                <a:gd name="T30" fmla="*/ 178 w 197"/>
                <a:gd name="T31" fmla="*/ 111 h 341"/>
                <a:gd name="T32" fmla="*/ 183 w 197"/>
                <a:gd name="T33" fmla="*/ 120 h 341"/>
                <a:gd name="T34" fmla="*/ 188 w 197"/>
                <a:gd name="T35" fmla="*/ 130 h 341"/>
                <a:gd name="T36" fmla="*/ 193 w 197"/>
                <a:gd name="T37" fmla="*/ 144 h 341"/>
                <a:gd name="T38" fmla="*/ 193 w 197"/>
                <a:gd name="T39" fmla="*/ 159 h 341"/>
                <a:gd name="T40" fmla="*/ 197 w 197"/>
                <a:gd name="T41" fmla="*/ 168 h 341"/>
                <a:gd name="T42" fmla="*/ 197 w 197"/>
                <a:gd name="T43" fmla="*/ 183 h 341"/>
                <a:gd name="T44" fmla="*/ 197 w 197"/>
                <a:gd name="T45" fmla="*/ 193 h 341"/>
                <a:gd name="T46" fmla="*/ 197 w 197"/>
                <a:gd name="T47" fmla="*/ 207 h 341"/>
                <a:gd name="T48" fmla="*/ 193 w 197"/>
                <a:gd name="T49" fmla="*/ 216 h 341"/>
                <a:gd name="T50" fmla="*/ 193 w 197"/>
                <a:gd name="T51" fmla="*/ 231 h 341"/>
                <a:gd name="T52" fmla="*/ 188 w 197"/>
                <a:gd name="T53" fmla="*/ 240 h 341"/>
                <a:gd name="T54" fmla="*/ 188 w 197"/>
                <a:gd name="T55" fmla="*/ 250 h 341"/>
                <a:gd name="T56" fmla="*/ 183 w 197"/>
                <a:gd name="T57" fmla="*/ 265 h 341"/>
                <a:gd name="T58" fmla="*/ 178 w 197"/>
                <a:gd name="T59" fmla="*/ 274 h 341"/>
                <a:gd name="T60" fmla="*/ 168 w 197"/>
                <a:gd name="T61" fmla="*/ 288 h 341"/>
                <a:gd name="T62" fmla="*/ 164 w 197"/>
                <a:gd name="T63" fmla="*/ 293 h 341"/>
                <a:gd name="T64" fmla="*/ 159 w 197"/>
                <a:gd name="T65" fmla="*/ 308 h 341"/>
                <a:gd name="T66" fmla="*/ 149 w 197"/>
                <a:gd name="T67" fmla="*/ 313 h 341"/>
                <a:gd name="T68" fmla="*/ 140 w 197"/>
                <a:gd name="T69" fmla="*/ 322 h 341"/>
                <a:gd name="T70" fmla="*/ 135 w 197"/>
                <a:gd name="T71" fmla="*/ 332 h 341"/>
                <a:gd name="T72" fmla="*/ 125 w 197"/>
                <a:gd name="T73" fmla="*/ 341 h 341"/>
                <a:gd name="T74" fmla="*/ 0 w 197"/>
                <a:gd name="T75" fmla="*/ 188 h 341"/>
                <a:gd name="T76" fmla="*/ 44 w 197"/>
                <a:gd name="T77" fmla="*/ 0 h 34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97" h="341">
                  <a:moveTo>
                    <a:pt x="44" y="0"/>
                  </a:moveTo>
                  <a:lnTo>
                    <a:pt x="58" y="5"/>
                  </a:lnTo>
                  <a:lnTo>
                    <a:pt x="68" y="5"/>
                  </a:lnTo>
                  <a:lnTo>
                    <a:pt x="82" y="10"/>
                  </a:lnTo>
                  <a:lnTo>
                    <a:pt x="92" y="15"/>
                  </a:lnTo>
                  <a:lnTo>
                    <a:pt x="101" y="24"/>
                  </a:lnTo>
                  <a:lnTo>
                    <a:pt x="111" y="29"/>
                  </a:lnTo>
                  <a:lnTo>
                    <a:pt x="120" y="34"/>
                  </a:lnTo>
                  <a:lnTo>
                    <a:pt x="130" y="43"/>
                  </a:lnTo>
                  <a:lnTo>
                    <a:pt x="140" y="53"/>
                  </a:lnTo>
                  <a:lnTo>
                    <a:pt x="149" y="63"/>
                  </a:lnTo>
                  <a:lnTo>
                    <a:pt x="154" y="68"/>
                  </a:lnTo>
                  <a:lnTo>
                    <a:pt x="164" y="82"/>
                  </a:lnTo>
                  <a:lnTo>
                    <a:pt x="168" y="87"/>
                  </a:lnTo>
                  <a:lnTo>
                    <a:pt x="173" y="101"/>
                  </a:lnTo>
                  <a:lnTo>
                    <a:pt x="178" y="111"/>
                  </a:lnTo>
                  <a:lnTo>
                    <a:pt x="183" y="120"/>
                  </a:lnTo>
                  <a:lnTo>
                    <a:pt x="188" y="130"/>
                  </a:lnTo>
                  <a:lnTo>
                    <a:pt x="193" y="144"/>
                  </a:lnTo>
                  <a:lnTo>
                    <a:pt x="193" y="159"/>
                  </a:lnTo>
                  <a:lnTo>
                    <a:pt x="197" y="168"/>
                  </a:lnTo>
                  <a:lnTo>
                    <a:pt x="197" y="183"/>
                  </a:lnTo>
                  <a:lnTo>
                    <a:pt x="197" y="193"/>
                  </a:lnTo>
                  <a:lnTo>
                    <a:pt x="197" y="207"/>
                  </a:lnTo>
                  <a:lnTo>
                    <a:pt x="193" y="216"/>
                  </a:lnTo>
                  <a:lnTo>
                    <a:pt x="193" y="231"/>
                  </a:lnTo>
                  <a:lnTo>
                    <a:pt x="188" y="240"/>
                  </a:lnTo>
                  <a:lnTo>
                    <a:pt x="188" y="250"/>
                  </a:lnTo>
                  <a:lnTo>
                    <a:pt x="183" y="265"/>
                  </a:lnTo>
                  <a:lnTo>
                    <a:pt x="178" y="274"/>
                  </a:lnTo>
                  <a:lnTo>
                    <a:pt x="168" y="288"/>
                  </a:lnTo>
                  <a:lnTo>
                    <a:pt x="164" y="293"/>
                  </a:lnTo>
                  <a:lnTo>
                    <a:pt x="159" y="308"/>
                  </a:lnTo>
                  <a:lnTo>
                    <a:pt x="149" y="313"/>
                  </a:lnTo>
                  <a:lnTo>
                    <a:pt x="140" y="322"/>
                  </a:lnTo>
                  <a:lnTo>
                    <a:pt x="135" y="332"/>
                  </a:lnTo>
                  <a:lnTo>
                    <a:pt x="125" y="341"/>
                  </a:lnTo>
                  <a:lnTo>
                    <a:pt x="0" y="188"/>
                  </a:lnTo>
                  <a:lnTo>
                    <a:pt x="44"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854" name="Freeform 84">
              <a:extLst>
                <a:ext uri="{FF2B5EF4-FFF2-40B4-BE49-F238E27FC236}">
                  <a16:creationId xmlns:a16="http://schemas.microsoft.com/office/drawing/2014/main" id="{04B41288-2235-4337-89FD-76FAA9189663}"/>
                </a:ext>
              </a:extLst>
            </p:cNvPr>
            <p:cNvSpPr>
              <a:spLocks/>
            </p:cNvSpPr>
            <p:nvPr/>
          </p:nvSpPr>
          <p:spPr bwMode="auto">
            <a:xfrm>
              <a:off x="1400" y="2664"/>
              <a:ext cx="197" cy="341"/>
            </a:xfrm>
            <a:custGeom>
              <a:avLst/>
              <a:gdLst>
                <a:gd name="T0" fmla="*/ 44 w 197"/>
                <a:gd name="T1" fmla="*/ 0 h 341"/>
                <a:gd name="T2" fmla="*/ 58 w 197"/>
                <a:gd name="T3" fmla="*/ 5 h 341"/>
                <a:gd name="T4" fmla="*/ 68 w 197"/>
                <a:gd name="T5" fmla="*/ 5 h 341"/>
                <a:gd name="T6" fmla="*/ 82 w 197"/>
                <a:gd name="T7" fmla="*/ 10 h 341"/>
                <a:gd name="T8" fmla="*/ 92 w 197"/>
                <a:gd name="T9" fmla="*/ 15 h 341"/>
                <a:gd name="T10" fmla="*/ 101 w 197"/>
                <a:gd name="T11" fmla="*/ 24 h 341"/>
                <a:gd name="T12" fmla="*/ 111 w 197"/>
                <a:gd name="T13" fmla="*/ 29 h 341"/>
                <a:gd name="T14" fmla="*/ 120 w 197"/>
                <a:gd name="T15" fmla="*/ 34 h 341"/>
                <a:gd name="T16" fmla="*/ 130 w 197"/>
                <a:gd name="T17" fmla="*/ 43 h 341"/>
                <a:gd name="T18" fmla="*/ 140 w 197"/>
                <a:gd name="T19" fmla="*/ 53 h 341"/>
                <a:gd name="T20" fmla="*/ 149 w 197"/>
                <a:gd name="T21" fmla="*/ 63 h 341"/>
                <a:gd name="T22" fmla="*/ 154 w 197"/>
                <a:gd name="T23" fmla="*/ 68 h 341"/>
                <a:gd name="T24" fmla="*/ 164 w 197"/>
                <a:gd name="T25" fmla="*/ 82 h 341"/>
                <a:gd name="T26" fmla="*/ 168 w 197"/>
                <a:gd name="T27" fmla="*/ 87 h 341"/>
                <a:gd name="T28" fmla="*/ 173 w 197"/>
                <a:gd name="T29" fmla="*/ 101 h 341"/>
                <a:gd name="T30" fmla="*/ 178 w 197"/>
                <a:gd name="T31" fmla="*/ 111 h 341"/>
                <a:gd name="T32" fmla="*/ 183 w 197"/>
                <a:gd name="T33" fmla="*/ 120 h 341"/>
                <a:gd name="T34" fmla="*/ 188 w 197"/>
                <a:gd name="T35" fmla="*/ 130 h 341"/>
                <a:gd name="T36" fmla="*/ 193 w 197"/>
                <a:gd name="T37" fmla="*/ 144 h 341"/>
                <a:gd name="T38" fmla="*/ 193 w 197"/>
                <a:gd name="T39" fmla="*/ 159 h 341"/>
                <a:gd name="T40" fmla="*/ 197 w 197"/>
                <a:gd name="T41" fmla="*/ 168 h 341"/>
                <a:gd name="T42" fmla="*/ 197 w 197"/>
                <a:gd name="T43" fmla="*/ 183 h 341"/>
                <a:gd name="T44" fmla="*/ 197 w 197"/>
                <a:gd name="T45" fmla="*/ 193 h 341"/>
                <a:gd name="T46" fmla="*/ 197 w 197"/>
                <a:gd name="T47" fmla="*/ 207 h 341"/>
                <a:gd name="T48" fmla="*/ 193 w 197"/>
                <a:gd name="T49" fmla="*/ 216 h 341"/>
                <a:gd name="T50" fmla="*/ 193 w 197"/>
                <a:gd name="T51" fmla="*/ 231 h 341"/>
                <a:gd name="T52" fmla="*/ 188 w 197"/>
                <a:gd name="T53" fmla="*/ 240 h 341"/>
                <a:gd name="T54" fmla="*/ 188 w 197"/>
                <a:gd name="T55" fmla="*/ 250 h 341"/>
                <a:gd name="T56" fmla="*/ 183 w 197"/>
                <a:gd name="T57" fmla="*/ 265 h 341"/>
                <a:gd name="T58" fmla="*/ 178 w 197"/>
                <a:gd name="T59" fmla="*/ 274 h 341"/>
                <a:gd name="T60" fmla="*/ 168 w 197"/>
                <a:gd name="T61" fmla="*/ 288 h 341"/>
                <a:gd name="T62" fmla="*/ 164 w 197"/>
                <a:gd name="T63" fmla="*/ 293 h 341"/>
                <a:gd name="T64" fmla="*/ 159 w 197"/>
                <a:gd name="T65" fmla="*/ 308 h 341"/>
                <a:gd name="T66" fmla="*/ 149 w 197"/>
                <a:gd name="T67" fmla="*/ 313 h 341"/>
                <a:gd name="T68" fmla="*/ 140 w 197"/>
                <a:gd name="T69" fmla="*/ 322 h 341"/>
                <a:gd name="T70" fmla="*/ 135 w 197"/>
                <a:gd name="T71" fmla="*/ 332 h 341"/>
                <a:gd name="T72" fmla="*/ 125 w 197"/>
                <a:gd name="T73" fmla="*/ 341 h 341"/>
                <a:gd name="T74" fmla="*/ 0 w 197"/>
                <a:gd name="T75" fmla="*/ 188 h 341"/>
                <a:gd name="T76" fmla="*/ 44 w 197"/>
                <a:gd name="T77" fmla="*/ 0 h 34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97" h="341">
                  <a:moveTo>
                    <a:pt x="44" y="0"/>
                  </a:moveTo>
                  <a:lnTo>
                    <a:pt x="58" y="5"/>
                  </a:lnTo>
                  <a:lnTo>
                    <a:pt x="68" y="5"/>
                  </a:lnTo>
                  <a:lnTo>
                    <a:pt x="82" y="10"/>
                  </a:lnTo>
                  <a:lnTo>
                    <a:pt x="92" y="15"/>
                  </a:lnTo>
                  <a:lnTo>
                    <a:pt x="101" y="24"/>
                  </a:lnTo>
                  <a:lnTo>
                    <a:pt x="111" y="29"/>
                  </a:lnTo>
                  <a:lnTo>
                    <a:pt x="120" y="34"/>
                  </a:lnTo>
                  <a:lnTo>
                    <a:pt x="130" y="43"/>
                  </a:lnTo>
                  <a:lnTo>
                    <a:pt x="140" y="53"/>
                  </a:lnTo>
                  <a:lnTo>
                    <a:pt x="149" y="63"/>
                  </a:lnTo>
                  <a:lnTo>
                    <a:pt x="154" y="68"/>
                  </a:lnTo>
                  <a:lnTo>
                    <a:pt x="164" y="82"/>
                  </a:lnTo>
                  <a:lnTo>
                    <a:pt x="168" y="87"/>
                  </a:lnTo>
                  <a:lnTo>
                    <a:pt x="173" y="101"/>
                  </a:lnTo>
                  <a:lnTo>
                    <a:pt x="178" y="111"/>
                  </a:lnTo>
                  <a:lnTo>
                    <a:pt x="183" y="120"/>
                  </a:lnTo>
                  <a:lnTo>
                    <a:pt x="188" y="130"/>
                  </a:lnTo>
                  <a:lnTo>
                    <a:pt x="193" y="144"/>
                  </a:lnTo>
                  <a:lnTo>
                    <a:pt x="193" y="159"/>
                  </a:lnTo>
                  <a:lnTo>
                    <a:pt x="197" y="168"/>
                  </a:lnTo>
                  <a:lnTo>
                    <a:pt x="197" y="183"/>
                  </a:lnTo>
                  <a:lnTo>
                    <a:pt x="197" y="193"/>
                  </a:lnTo>
                  <a:lnTo>
                    <a:pt x="197" y="207"/>
                  </a:lnTo>
                  <a:lnTo>
                    <a:pt x="193" y="216"/>
                  </a:lnTo>
                  <a:lnTo>
                    <a:pt x="193" y="231"/>
                  </a:lnTo>
                  <a:lnTo>
                    <a:pt x="188" y="240"/>
                  </a:lnTo>
                  <a:lnTo>
                    <a:pt x="188" y="250"/>
                  </a:lnTo>
                  <a:lnTo>
                    <a:pt x="183" y="265"/>
                  </a:lnTo>
                  <a:lnTo>
                    <a:pt x="178" y="274"/>
                  </a:lnTo>
                  <a:lnTo>
                    <a:pt x="168" y="288"/>
                  </a:lnTo>
                  <a:lnTo>
                    <a:pt x="164" y="293"/>
                  </a:lnTo>
                  <a:lnTo>
                    <a:pt x="159" y="308"/>
                  </a:lnTo>
                  <a:lnTo>
                    <a:pt x="149" y="313"/>
                  </a:lnTo>
                  <a:lnTo>
                    <a:pt x="140" y="322"/>
                  </a:lnTo>
                  <a:lnTo>
                    <a:pt x="135" y="332"/>
                  </a:lnTo>
                  <a:lnTo>
                    <a:pt x="125" y="341"/>
                  </a:lnTo>
                  <a:lnTo>
                    <a:pt x="0" y="188"/>
                  </a:lnTo>
                  <a:lnTo>
                    <a:pt x="44"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326" name="Group 88">
            <a:extLst>
              <a:ext uri="{FF2B5EF4-FFF2-40B4-BE49-F238E27FC236}">
                <a16:creationId xmlns:a16="http://schemas.microsoft.com/office/drawing/2014/main" id="{E3B6341E-3B72-4EE8-8C72-BDD0F3F64392}"/>
              </a:ext>
            </a:extLst>
          </p:cNvPr>
          <p:cNvGrpSpPr>
            <a:grpSpLocks/>
          </p:cNvGrpSpPr>
          <p:nvPr/>
        </p:nvGrpSpPr>
        <p:grpSpPr bwMode="auto">
          <a:xfrm>
            <a:off x="1917700" y="4221163"/>
            <a:ext cx="503238" cy="619125"/>
            <a:chOff x="1208" y="2659"/>
            <a:chExt cx="317" cy="390"/>
          </a:xfrm>
        </p:grpSpPr>
        <p:sp>
          <p:nvSpPr>
            <p:cNvPr id="12851" name="Freeform 86">
              <a:extLst>
                <a:ext uri="{FF2B5EF4-FFF2-40B4-BE49-F238E27FC236}">
                  <a16:creationId xmlns:a16="http://schemas.microsoft.com/office/drawing/2014/main" id="{AE7922D1-E8BC-434C-9030-B250BA53E796}"/>
                </a:ext>
              </a:extLst>
            </p:cNvPr>
            <p:cNvSpPr>
              <a:spLocks/>
            </p:cNvSpPr>
            <p:nvPr/>
          </p:nvSpPr>
          <p:spPr bwMode="auto">
            <a:xfrm>
              <a:off x="1208" y="2659"/>
              <a:ext cx="317" cy="390"/>
            </a:xfrm>
            <a:custGeom>
              <a:avLst/>
              <a:gdLst>
                <a:gd name="T0" fmla="*/ 317 w 317"/>
                <a:gd name="T1" fmla="*/ 346 h 390"/>
                <a:gd name="T2" fmla="*/ 303 w 317"/>
                <a:gd name="T3" fmla="*/ 351 h 390"/>
                <a:gd name="T4" fmla="*/ 298 w 317"/>
                <a:gd name="T5" fmla="*/ 361 h 390"/>
                <a:gd name="T6" fmla="*/ 284 w 317"/>
                <a:gd name="T7" fmla="*/ 366 h 390"/>
                <a:gd name="T8" fmla="*/ 274 w 317"/>
                <a:gd name="T9" fmla="*/ 370 h 390"/>
                <a:gd name="T10" fmla="*/ 265 w 317"/>
                <a:gd name="T11" fmla="*/ 375 h 390"/>
                <a:gd name="T12" fmla="*/ 250 w 317"/>
                <a:gd name="T13" fmla="*/ 380 h 390"/>
                <a:gd name="T14" fmla="*/ 236 w 317"/>
                <a:gd name="T15" fmla="*/ 385 h 390"/>
                <a:gd name="T16" fmla="*/ 226 w 317"/>
                <a:gd name="T17" fmla="*/ 385 h 390"/>
                <a:gd name="T18" fmla="*/ 212 w 317"/>
                <a:gd name="T19" fmla="*/ 390 h 390"/>
                <a:gd name="T20" fmla="*/ 202 w 317"/>
                <a:gd name="T21" fmla="*/ 390 h 390"/>
                <a:gd name="T22" fmla="*/ 192 w 317"/>
                <a:gd name="T23" fmla="*/ 390 h 390"/>
                <a:gd name="T24" fmla="*/ 178 w 317"/>
                <a:gd name="T25" fmla="*/ 390 h 390"/>
                <a:gd name="T26" fmla="*/ 168 w 317"/>
                <a:gd name="T27" fmla="*/ 385 h 390"/>
                <a:gd name="T28" fmla="*/ 154 w 317"/>
                <a:gd name="T29" fmla="*/ 385 h 390"/>
                <a:gd name="T30" fmla="*/ 140 w 317"/>
                <a:gd name="T31" fmla="*/ 380 h 390"/>
                <a:gd name="T32" fmla="*/ 130 w 317"/>
                <a:gd name="T33" fmla="*/ 380 h 390"/>
                <a:gd name="T34" fmla="*/ 116 w 317"/>
                <a:gd name="T35" fmla="*/ 375 h 390"/>
                <a:gd name="T36" fmla="*/ 106 w 317"/>
                <a:gd name="T37" fmla="*/ 366 h 390"/>
                <a:gd name="T38" fmla="*/ 96 w 317"/>
                <a:gd name="T39" fmla="*/ 361 h 390"/>
                <a:gd name="T40" fmla="*/ 87 w 317"/>
                <a:gd name="T41" fmla="*/ 356 h 390"/>
                <a:gd name="T42" fmla="*/ 72 w 317"/>
                <a:gd name="T43" fmla="*/ 346 h 390"/>
                <a:gd name="T44" fmla="*/ 68 w 317"/>
                <a:gd name="T45" fmla="*/ 342 h 390"/>
                <a:gd name="T46" fmla="*/ 58 w 317"/>
                <a:gd name="T47" fmla="*/ 332 h 390"/>
                <a:gd name="T48" fmla="*/ 48 w 317"/>
                <a:gd name="T49" fmla="*/ 322 h 390"/>
                <a:gd name="T50" fmla="*/ 39 w 317"/>
                <a:gd name="T51" fmla="*/ 313 h 390"/>
                <a:gd name="T52" fmla="*/ 34 w 317"/>
                <a:gd name="T53" fmla="*/ 303 h 390"/>
                <a:gd name="T54" fmla="*/ 24 w 317"/>
                <a:gd name="T55" fmla="*/ 293 h 390"/>
                <a:gd name="T56" fmla="*/ 20 w 317"/>
                <a:gd name="T57" fmla="*/ 284 h 390"/>
                <a:gd name="T58" fmla="*/ 15 w 317"/>
                <a:gd name="T59" fmla="*/ 270 h 390"/>
                <a:gd name="T60" fmla="*/ 10 w 317"/>
                <a:gd name="T61" fmla="*/ 255 h 390"/>
                <a:gd name="T62" fmla="*/ 5 w 317"/>
                <a:gd name="T63" fmla="*/ 245 h 390"/>
                <a:gd name="T64" fmla="*/ 5 w 317"/>
                <a:gd name="T65" fmla="*/ 236 h 390"/>
                <a:gd name="T66" fmla="*/ 0 w 317"/>
                <a:gd name="T67" fmla="*/ 226 h 390"/>
                <a:gd name="T68" fmla="*/ 0 w 317"/>
                <a:gd name="T69" fmla="*/ 212 h 390"/>
                <a:gd name="T70" fmla="*/ 0 w 317"/>
                <a:gd name="T71" fmla="*/ 198 h 390"/>
                <a:gd name="T72" fmla="*/ 0 w 317"/>
                <a:gd name="T73" fmla="*/ 188 h 390"/>
                <a:gd name="T74" fmla="*/ 0 w 317"/>
                <a:gd name="T75" fmla="*/ 173 h 390"/>
                <a:gd name="T76" fmla="*/ 0 w 317"/>
                <a:gd name="T77" fmla="*/ 159 h 390"/>
                <a:gd name="T78" fmla="*/ 5 w 317"/>
                <a:gd name="T79" fmla="*/ 149 h 390"/>
                <a:gd name="T80" fmla="*/ 10 w 317"/>
                <a:gd name="T81" fmla="*/ 135 h 390"/>
                <a:gd name="T82" fmla="*/ 10 w 317"/>
                <a:gd name="T83" fmla="*/ 125 h 390"/>
                <a:gd name="T84" fmla="*/ 15 w 317"/>
                <a:gd name="T85" fmla="*/ 116 h 390"/>
                <a:gd name="T86" fmla="*/ 20 w 317"/>
                <a:gd name="T87" fmla="*/ 101 h 390"/>
                <a:gd name="T88" fmla="*/ 29 w 317"/>
                <a:gd name="T89" fmla="*/ 92 h 390"/>
                <a:gd name="T90" fmla="*/ 34 w 317"/>
                <a:gd name="T91" fmla="*/ 82 h 390"/>
                <a:gd name="T92" fmla="*/ 43 w 317"/>
                <a:gd name="T93" fmla="*/ 73 h 390"/>
                <a:gd name="T94" fmla="*/ 53 w 317"/>
                <a:gd name="T95" fmla="*/ 63 h 390"/>
                <a:gd name="T96" fmla="*/ 58 w 317"/>
                <a:gd name="T97" fmla="*/ 53 h 390"/>
                <a:gd name="T98" fmla="*/ 68 w 317"/>
                <a:gd name="T99" fmla="*/ 44 h 390"/>
                <a:gd name="T100" fmla="*/ 77 w 317"/>
                <a:gd name="T101" fmla="*/ 34 h 390"/>
                <a:gd name="T102" fmla="*/ 87 w 317"/>
                <a:gd name="T103" fmla="*/ 29 h 390"/>
                <a:gd name="T104" fmla="*/ 101 w 317"/>
                <a:gd name="T105" fmla="*/ 25 h 390"/>
                <a:gd name="T106" fmla="*/ 106 w 317"/>
                <a:gd name="T107" fmla="*/ 20 h 390"/>
                <a:gd name="T108" fmla="*/ 120 w 317"/>
                <a:gd name="T109" fmla="*/ 15 h 390"/>
                <a:gd name="T110" fmla="*/ 135 w 317"/>
                <a:gd name="T111" fmla="*/ 10 h 390"/>
                <a:gd name="T112" fmla="*/ 144 w 317"/>
                <a:gd name="T113" fmla="*/ 5 h 390"/>
                <a:gd name="T114" fmla="*/ 159 w 317"/>
                <a:gd name="T115" fmla="*/ 0 h 390"/>
                <a:gd name="T116" fmla="*/ 168 w 317"/>
                <a:gd name="T117" fmla="*/ 0 h 390"/>
                <a:gd name="T118" fmla="*/ 178 w 317"/>
                <a:gd name="T119" fmla="*/ 0 h 390"/>
                <a:gd name="T120" fmla="*/ 192 w 317"/>
                <a:gd name="T121" fmla="*/ 0 h 390"/>
                <a:gd name="T122" fmla="*/ 192 w 317"/>
                <a:gd name="T123" fmla="*/ 193 h 390"/>
                <a:gd name="T124" fmla="*/ 317 w 317"/>
                <a:gd name="T125" fmla="*/ 346 h 39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17" h="390">
                  <a:moveTo>
                    <a:pt x="317" y="346"/>
                  </a:moveTo>
                  <a:lnTo>
                    <a:pt x="303" y="351"/>
                  </a:lnTo>
                  <a:lnTo>
                    <a:pt x="298" y="361"/>
                  </a:lnTo>
                  <a:lnTo>
                    <a:pt x="284" y="366"/>
                  </a:lnTo>
                  <a:lnTo>
                    <a:pt x="274" y="370"/>
                  </a:lnTo>
                  <a:lnTo>
                    <a:pt x="265" y="375"/>
                  </a:lnTo>
                  <a:lnTo>
                    <a:pt x="250" y="380"/>
                  </a:lnTo>
                  <a:lnTo>
                    <a:pt x="236" y="385"/>
                  </a:lnTo>
                  <a:lnTo>
                    <a:pt x="226" y="385"/>
                  </a:lnTo>
                  <a:lnTo>
                    <a:pt x="212" y="390"/>
                  </a:lnTo>
                  <a:lnTo>
                    <a:pt x="202" y="390"/>
                  </a:lnTo>
                  <a:lnTo>
                    <a:pt x="192" y="390"/>
                  </a:lnTo>
                  <a:lnTo>
                    <a:pt x="178" y="390"/>
                  </a:lnTo>
                  <a:lnTo>
                    <a:pt x="168" y="385"/>
                  </a:lnTo>
                  <a:lnTo>
                    <a:pt x="154" y="385"/>
                  </a:lnTo>
                  <a:lnTo>
                    <a:pt x="140" y="380"/>
                  </a:lnTo>
                  <a:lnTo>
                    <a:pt x="130" y="380"/>
                  </a:lnTo>
                  <a:lnTo>
                    <a:pt x="116" y="375"/>
                  </a:lnTo>
                  <a:lnTo>
                    <a:pt x="106" y="366"/>
                  </a:lnTo>
                  <a:lnTo>
                    <a:pt x="96" y="361"/>
                  </a:lnTo>
                  <a:lnTo>
                    <a:pt x="87" y="356"/>
                  </a:lnTo>
                  <a:lnTo>
                    <a:pt x="72" y="346"/>
                  </a:lnTo>
                  <a:lnTo>
                    <a:pt x="68" y="342"/>
                  </a:lnTo>
                  <a:lnTo>
                    <a:pt x="58" y="332"/>
                  </a:lnTo>
                  <a:lnTo>
                    <a:pt x="48" y="322"/>
                  </a:lnTo>
                  <a:lnTo>
                    <a:pt x="39" y="313"/>
                  </a:lnTo>
                  <a:lnTo>
                    <a:pt x="34" y="303"/>
                  </a:lnTo>
                  <a:lnTo>
                    <a:pt x="24" y="293"/>
                  </a:lnTo>
                  <a:lnTo>
                    <a:pt x="20" y="284"/>
                  </a:lnTo>
                  <a:lnTo>
                    <a:pt x="15" y="270"/>
                  </a:lnTo>
                  <a:lnTo>
                    <a:pt x="10" y="255"/>
                  </a:lnTo>
                  <a:lnTo>
                    <a:pt x="5" y="245"/>
                  </a:lnTo>
                  <a:lnTo>
                    <a:pt x="5" y="236"/>
                  </a:lnTo>
                  <a:lnTo>
                    <a:pt x="0" y="226"/>
                  </a:lnTo>
                  <a:lnTo>
                    <a:pt x="0" y="212"/>
                  </a:lnTo>
                  <a:lnTo>
                    <a:pt x="0" y="198"/>
                  </a:lnTo>
                  <a:lnTo>
                    <a:pt x="0" y="188"/>
                  </a:lnTo>
                  <a:lnTo>
                    <a:pt x="0" y="173"/>
                  </a:lnTo>
                  <a:lnTo>
                    <a:pt x="0" y="159"/>
                  </a:lnTo>
                  <a:lnTo>
                    <a:pt x="5" y="149"/>
                  </a:lnTo>
                  <a:lnTo>
                    <a:pt x="10" y="135"/>
                  </a:lnTo>
                  <a:lnTo>
                    <a:pt x="10" y="125"/>
                  </a:lnTo>
                  <a:lnTo>
                    <a:pt x="15" y="116"/>
                  </a:lnTo>
                  <a:lnTo>
                    <a:pt x="20" y="101"/>
                  </a:lnTo>
                  <a:lnTo>
                    <a:pt x="29" y="92"/>
                  </a:lnTo>
                  <a:lnTo>
                    <a:pt x="34" y="82"/>
                  </a:lnTo>
                  <a:lnTo>
                    <a:pt x="43" y="73"/>
                  </a:lnTo>
                  <a:lnTo>
                    <a:pt x="53" y="63"/>
                  </a:lnTo>
                  <a:lnTo>
                    <a:pt x="58" y="53"/>
                  </a:lnTo>
                  <a:lnTo>
                    <a:pt x="68" y="44"/>
                  </a:lnTo>
                  <a:lnTo>
                    <a:pt x="77" y="34"/>
                  </a:lnTo>
                  <a:lnTo>
                    <a:pt x="87" y="29"/>
                  </a:lnTo>
                  <a:lnTo>
                    <a:pt x="101" y="25"/>
                  </a:lnTo>
                  <a:lnTo>
                    <a:pt x="106" y="20"/>
                  </a:lnTo>
                  <a:lnTo>
                    <a:pt x="120" y="15"/>
                  </a:lnTo>
                  <a:lnTo>
                    <a:pt x="135" y="10"/>
                  </a:lnTo>
                  <a:lnTo>
                    <a:pt x="144" y="5"/>
                  </a:lnTo>
                  <a:lnTo>
                    <a:pt x="159" y="0"/>
                  </a:lnTo>
                  <a:lnTo>
                    <a:pt x="168" y="0"/>
                  </a:lnTo>
                  <a:lnTo>
                    <a:pt x="178" y="0"/>
                  </a:lnTo>
                  <a:lnTo>
                    <a:pt x="192" y="0"/>
                  </a:lnTo>
                  <a:lnTo>
                    <a:pt x="192" y="193"/>
                  </a:lnTo>
                  <a:lnTo>
                    <a:pt x="317" y="346"/>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852" name="Freeform 87">
              <a:extLst>
                <a:ext uri="{FF2B5EF4-FFF2-40B4-BE49-F238E27FC236}">
                  <a16:creationId xmlns:a16="http://schemas.microsoft.com/office/drawing/2014/main" id="{3DF6D922-112C-4D71-902E-E1401BA6A9C0}"/>
                </a:ext>
              </a:extLst>
            </p:cNvPr>
            <p:cNvSpPr>
              <a:spLocks/>
            </p:cNvSpPr>
            <p:nvPr/>
          </p:nvSpPr>
          <p:spPr bwMode="auto">
            <a:xfrm>
              <a:off x="1208" y="2659"/>
              <a:ext cx="317" cy="390"/>
            </a:xfrm>
            <a:custGeom>
              <a:avLst/>
              <a:gdLst>
                <a:gd name="T0" fmla="*/ 317 w 317"/>
                <a:gd name="T1" fmla="*/ 346 h 390"/>
                <a:gd name="T2" fmla="*/ 303 w 317"/>
                <a:gd name="T3" fmla="*/ 351 h 390"/>
                <a:gd name="T4" fmla="*/ 298 w 317"/>
                <a:gd name="T5" fmla="*/ 361 h 390"/>
                <a:gd name="T6" fmla="*/ 284 w 317"/>
                <a:gd name="T7" fmla="*/ 366 h 390"/>
                <a:gd name="T8" fmla="*/ 274 w 317"/>
                <a:gd name="T9" fmla="*/ 370 h 390"/>
                <a:gd name="T10" fmla="*/ 265 w 317"/>
                <a:gd name="T11" fmla="*/ 375 h 390"/>
                <a:gd name="T12" fmla="*/ 250 w 317"/>
                <a:gd name="T13" fmla="*/ 380 h 390"/>
                <a:gd name="T14" fmla="*/ 236 w 317"/>
                <a:gd name="T15" fmla="*/ 385 h 390"/>
                <a:gd name="T16" fmla="*/ 226 w 317"/>
                <a:gd name="T17" fmla="*/ 385 h 390"/>
                <a:gd name="T18" fmla="*/ 212 w 317"/>
                <a:gd name="T19" fmla="*/ 390 h 390"/>
                <a:gd name="T20" fmla="*/ 202 w 317"/>
                <a:gd name="T21" fmla="*/ 390 h 390"/>
                <a:gd name="T22" fmla="*/ 192 w 317"/>
                <a:gd name="T23" fmla="*/ 390 h 390"/>
                <a:gd name="T24" fmla="*/ 178 w 317"/>
                <a:gd name="T25" fmla="*/ 390 h 390"/>
                <a:gd name="T26" fmla="*/ 168 w 317"/>
                <a:gd name="T27" fmla="*/ 385 h 390"/>
                <a:gd name="T28" fmla="*/ 154 w 317"/>
                <a:gd name="T29" fmla="*/ 385 h 390"/>
                <a:gd name="T30" fmla="*/ 140 w 317"/>
                <a:gd name="T31" fmla="*/ 380 h 390"/>
                <a:gd name="T32" fmla="*/ 130 w 317"/>
                <a:gd name="T33" fmla="*/ 380 h 390"/>
                <a:gd name="T34" fmla="*/ 116 w 317"/>
                <a:gd name="T35" fmla="*/ 375 h 390"/>
                <a:gd name="T36" fmla="*/ 106 w 317"/>
                <a:gd name="T37" fmla="*/ 366 h 390"/>
                <a:gd name="T38" fmla="*/ 96 w 317"/>
                <a:gd name="T39" fmla="*/ 361 h 390"/>
                <a:gd name="T40" fmla="*/ 87 w 317"/>
                <a:gd name="T41" fmla="*/ 356 h 390"/>
                <a:gd name="T42" fmla="*/ 72 w 317"/>
                <a:gd name="T43" fmla="*/ 346 h 390"/>
                <a:gd name="T44" fmla="*/ 68 w 317"/>
                <a:gd name="T45" fmla="*/ 342 h 390"/>
                <a:gd name="T46" fmla="*/ 58 w 317"/>
                <a:gd name="T47" fmla="*/ 332 h 390"/>
                <a:gd name="T48" fmla="*/ 48 w 317"/>
                <a:gd name="T49" fmla="*/ 322 h 390"/>
                <a:gd name="T50" fmla="*/ 39 w 317"/>
                <a:gd name="T51" fmla="*/ 313 h 390"/>
                <a:gd name="T52" fmla="*/ 34 w 317"/>
                <a:gd name="T53" fmla="*/ 303 h 390"/>
                <a:gd name="T54" fmla="*/ 24 w 317"/>
                <a:gd name="T55" fmla="*/ 293 h 390"/>
                <a:gd name="T56" fmla="*/ 20 w 317"/>
                <a:gd name="T57" fmla="*/ 284 h 390"/>
                <a:gd name="T58" fmla="*/ 15 w 317"/>
                <a:gd name="T59" fmla="*/ 270 h 390"/>
                <a:gd name="T60" fmla="*/ 10 w 317"/>
                <a:gd name="T61" fmla="*/ 255 h 390"/>
                <a:gd name="T62" fmla="*/ 5 w 317"/>
                <a:gd name="T63" fmla="*/ 245 h 390"/>
                <a:gd name="T64" fmla="*/ 5 w 317"/>
                <a:gd name="T65" fmla="*/ 236 h 390"/>
                <a:gd name="T66" fmla="*/ 0 w 317"/>
                <a:gd name="T67" fmla="*/ 226 h 390"/>
                <a:gd name="T68" fmla="*/ 0 w 317"/>
                <a:gd name="T69" fmla="*/ 212 h 390"/>
                <a:gd name="T70" fmla="*/ 0 w 317"/>
                <a:gd name="T71" fmla="*/ 198 h 390"/>
                <a:gd name="T72" fmla="*/ 0 w 317"/>
                <a:gd name="T73" fmla="*/ 188 h 390"/>
                <a:gd name="T74" fmla="*/ 0 w 317"/>
                <a:gd name="T75" fmla="*/ 173 h 390"/>
                <a:gd name="T76" fmla="*/ 0 w 317"/>
                <a:gd name="T77" fmla="*/ 159 h 390"/>
                <a:gd name="T78" fmla="*/ 5 w 317"/>
                <a:gd name="T79" fmla="*/ 149 h 390"/>
                <a:gd name="T80" fmla="*/ 10 w 317"/>
                <a:gd name="T81" fmla="*/ 135 h 390"/>
                <a:gd name="T82" fmla="*/ 10 w 317"/>
                <a:gd name="T83" fmla="*/ 125 h 390"/>
                <a:gd name="T84" fmla="*/ 15 w 317"/>
                <a:gd name="T85" fmla="*/ 116 h 390"/>
                <a:gd name="T86" fmla="*/ 20 w 317"/>
                <a:gd name="T87" fmla="*/ 101 h 390"/>
                <a:gd name="T88" fmla="*/ 29 w 317"/>
                <a:gd name="T89" fmla="*/ 92 h 390"/>
                <a:gd name="T90" fmla="*/ 34 w 317"/>
                <a:gd name="T91" fmla="*/ 82 h 390"/>
                <a:gd name="T92" fmla="*/ 43 w 317"/>
                <a:gd name="T93" fmla="*/ 73 h 390"/>
                <a:gd name="T94" fmla="*/ 53 w 317"/>
                <a:gd name="T95" fmla="*/ 63 h 390"/>
                <a:gd name="T96" fmla="*/ 58 w 317"/>
                <a:gd name="T97" fmla="*/ 53 h 390"/>
                <a:gd name="T98" fmla="*/ 68 w 317"/>
                <a:gd name="T99" fmla="*/ 44 h 390"/>
                <a:gd name="T100" fmla="*/ 77 w 317"/>
                <a:gd name="T101" fmla="*/ 34 h 390"/>
                <a:gd name="T102" fmla="*/ 87 w 317"/>
                <a:gd name="T103" fmla="*/ 29 h 390"/>
                <a:gd name="T104" fmla="*/ 101 w 317"/>
                <a:gd name="T105" fmla="*/ 25 h 390"/>
                <a:gd name="T106" fmla="*/ 106 w 317"/>
                <a:gd name="T107" fmla="*/ 20 h 390"/>
                <a:gd name="T108" fmla="*/ 120 w 317"/>
                <a:gd name="T109" fmla="*/ 15 h 390"/>
                <a:gd name="T110" fmla="*/ 135 w 317"/>
                <a:gd name="T111" fmla="*/ 10 h 390"/>
                <a:gd name="T112" fmla="*/ 144 w 317"/>
                <a:gd name="T113" fmla="*/ 5 h 390"/>
                <a:gd name="T114" fmla="*/ 159 w 317"/>
                <a:gd name="T115" fmla="*/ 0 h 390"/>
                <a:gd name="T116" fmla="*/ 168 w 317"/>
                <a:gd name="T117" fmla="*/ 0 h 390"/>
                <a:gd name="T118" fmla="*/ 178 w 317"/>
                <a:gd name="T119" fmla="*/ 0 h 390"/>
                <a:gd name="T120" fmla="*/ 192 w 317"/>
                <a:gd name="T121" fmla="*/ 0 h 390"/>
                <a:gd name="T122" fmla="*/ 192 w 317"/>
                <a:gd name="T123" fmla="*/ 193 h 390"/>
                <a:gd name="T124" fmla="*/ 317 w 317"/>
                <a:gd name="T125" fmla="*/ 346 h 39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17" h="390">
                  <a:moveTo>
                    <a:pt x="317" y="346"/>
                  </a:moveTo>
                  <a:lnTo>
                    <a:pt x="303" y="351"/>
                  </a:lnTo>
                  <a:lnTo>
                    <a:pt x="298" y="361"/>
                  </a:lnTo>
                  <a:lnTo>
                    <a:pt x="284" y="366"/>
                  </a:lnTo>
                  <a:lnTo>
                    <a:pt x="274" y="370"/>
                  </a:lnTo>
                  <a:lnTo>
                    <a:pt x="265" y="375"/>
                  </a:lnTo>
                  <a:lnTo>
                    <a:pt x="250" y="380"/>
                  </a:lnTo>
                  <a:lnTo>
                    <a:pt x="236" y="385"/>
                  </a:lnTo>
                  <a:lnTo>
                    <a:pt x="226" y="385"/>
                  </a:lnTo>
                  <a:lnTo>
                    <a:pt x="212" y="390"/>
                  </a:lnTo>
                  <a:lnTo>
                    <a:pt x="202" y="390"/>
                  </a:lnTo>
                  <a:lnTo>
                    <a:pt x="192" y="390"/>
                  </a:lnTo>
                  <a:lnTo>
                    <a:pt x="178" y="390"/>
                  </a:lnTo>
                  <a:lnTo>
                    <a:pt x="168" y="385"/>
                  </a:lnTo>
                  <a:lnTo>
                    <a:pt x="154" y="385"/>
                  </a:lnTo>
                  <a:lnTo>
                    <a:pt x="140" y="380"/>
                  </a:lnTo>
                  <a:lnTo>
                    <a:pt x="130" y="380"/>
                  </a:lnTo>
                  <a:lnTo>
                    <a:pt x="116" y="375"/>
                  </a:lnTo>
                  <a:lnTo>
                    <a:pt x="106" y="366"/>
                  </a:lnTo>
                  <a:lnTo>
                    <a:pt x="96" y="361"/>
                  </a:lnTo>
                  <a:lnTo>
                    <a:pt x="87" y="356"/>
                  </a:lnTo>
                  <a:lnTo>
                    <a:pt x="72" y="346"/>
                  </a:lnTo>
                  <a:lnTo>
                    <a:pt x="68" y="342"/>
                  </a:lnTo>
                  <a:lnTo>
                    <a:pt x="58" y="332"/>
                  </a:lnTo>
                  <a:lnTo>
                    <a:pt x="48" y="322"/>
                  </a:lnTo>
                  <a:lnTo>
                    <a:pt x="39" y="313"/>
                  </a:lnTo>
                  <a:lnTo>
                    <a:pt x="34" y="303"/>
                  </a:lnTo>
                  <a:lnTo>
                    <a:pt x="24" y="293"/>
                  </a:lnTo>
                  <a:lnTo>
                    <a:pt x="20" y="284"/>
                  </a:lnTo>
                  <a:lnTo>
                    <a:pt x="15" y="270"/>
                  </a:lnTo>
                  <a:lnTo>
                    <a:pt x="10" y="255"/>
                  </a:lnTo>
                  <a:lnTo>
                    <a:pt x="5" y="245"/>
                  </a:lnTo>
                  <a:lnTo>
                    <a:pt x="5" y="236"/>
                  </a:lnTo>
                  <a:lnTo>
                    <a:pt x="0" y="226"/>
                  </a:lnTo>
                  <a:lnTo>
                    <a:pt x="0" y="212"/>
                  </a:lnTo>
                  <a:lnTo>
                    <a:pt x="0" y="198"/>
                  </a:lnTo>
                  <a:lnTo>
                    <a:pt x="0" y="188"/>
                  </a:lnTo>
                  <a:lnTo>
                    <a:pt x="0" y="173"/>
                  </a:lnTo>
                  <a:lnTo>
                    <a:pt x="0" y="159"/>
                  </a:lnTo>
                  <a:lnTo>
                    <a:pt x="5" y="149"/>
                  </a:lnTo>
                  <a:lnTo>
                    <a:pt x="10" y="135"/>
                  </a:lnTo>
                  <a:lnTo>
                    <a:pt x="10" y="125"/>
                  </a:lnTo>
                  <a:lnTo>
                    <a:pt x="15" y="116"/>
                  </a:lnTo>
                  <a:lnTo>
                    <a:pt x="20" y="101"/>
                  </a:lnTo>
                  <a:lnTo>
                    <a:pt x="29" y="92"/>
                  </a:lnTo>
                  <a:lnTo>
                    <a:pt x="34" y="82"/>
                  </a:lnTo>
                  <a:lnTo>
                    <a:pt x="43" y="73"/>
                  </a:lnTo>
                  <a:lnTo>
                    <a:pt x="53" y="63"/>
                  </a:lnTo>
                  <a:lnTo>
                    <a:pt x="58" y="53"/>
                  </a:lnTo>
                  <a:lnTo>
                    <a:pt x="68" y="44"/>
                  </a:lnTo>
                  <a:lnTo>
                    <a:pt x="77" y="34"/>
                  </a:lnTo>
                  <a:lnTo>
                    <a:pt x="87" y="29"/>
                  </a:lnTo>
                  <a:lnTo>
                    <a:pt x="101" y="25"/>
                  </a:lnTo>
                  <a:lnTo>
                    <a:pt x="106" y="20"/>
                  </a:lnTo>
                  <a:lnTo>
                    <a:pt x="120" y="15"/>
                  </a:lnTo>
                  <a:lnTo>
                    <a:pt x="135" y="10"/>
                  </a:lnTo>
                  <a:lnTo>
                    <a:pt x="144" y="5"/>
                  </a:lnTo>
                  <a:lnTo>
                    <a:pt x="159" y="0"/>
                  </a:lnTo>
                  <a:lnTo>
                    <a:pt x="168" y="0"/>
                  </a:lnTo>
                  <a:lnTo>
                    <a:pt x="178" y="0"/>
                  </a:lnTo>
                  <a:lnTo>
                    <a:pt x="192" y="0"/>
                  </a:lnTo>
                  <a:lnTo>
                    <a:pt x="192" y="193"/>
                  </a:lnTo>
                  <a:lnTo>
                    <a:pt x="317" y="346"/>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327" name="Group 91">
            <a:extLst>
              <a:ext uri="{FF2B5EF4-FFF2-40B4-BE49-F238E27FC236}">
                <a16:creationId xmlns:a16="http://schemas.microsoft.com/office/drawing/2014/main" id="{C84CEE9E-4A59-4CB4-8075-92C3F6F5BC0A}"/>
              </a:ext>
            </a:extLst>
          </p:cNvPr>
          <p:cNvGrpSpPr>
            <a:grpSpLocks/>
          </p:cNvGrpSpPr>
          <p:nvPr/>
        </p:nvGrpSpPr>
        <p:grpSpPr bwMode="auto">
          <a:xfrm>
            <a:off x="2222500" y="2513013"/>
            <a:ext cx="69850" cy="306387"/>
            <a:chOff x="1400" y="1583"/>
            <a:chExt cx="44" cy="193"/>
          </a:xfrm>
        </p:grpSpPr>
        <p:sp>
          <p:nvSpPr>
            <p:cNvPr id="12849" name="Freeform 89">
              <a:extLst>
                <a:ext uri="{FF2B5EF4-FFF2-40B4-BE49-F238E27FC236}">
                  <a16:creationId xmlns:a16="http://schemas.microsoft.com/office/drawing/2014/main" id="{2D713F32-121A-44CA-8297-F15DAC4689A8}"/>
                </a:ext>
              </a:extLst>
            </p:cNvPr>
            <p:cNvSpPr>
              <a:spLocks/>
            </p:cNvSpPr>
            <p:nvPr/>
          </p:nvSpPr>
          <p:spPr bwMode="auto">
            <a:xfrm>
              <a:off x="1400" y="1583"/>
              <a:ext cx="44" cy="193"/>
            </a:xfrm>
            <a:custGeom>
              <a:avLst/>
              <a:gdLst>
                <a:gd name="T0" fmla="*/ 0 w 44"/>
                <a:gd name="T1" fmla="*/ 0 h 193"/>
                <a:gd name="T2" fmla="*/ 10 w 44"/>
                <a:gd name="T3" fmla="*/ 0 h 193"/>
                <a:gd name="T4" fmla="*/ 15 w 44"/>
                <a:gd name="T5" fmla="*/ 0 h 193"/>
                <a:gd name="T6" fmla="*/ 24 w 44"/>
                <a:gd name="T7" fmla="*/ 0 h 193"/>
                <a:gd name="T8" fmla="*/ 34 w 44"/>
                <a:gd name="T9" fmla="*/ 0 h 193"/>
                <a:gd name="T10" fmla="*/ 39 w 44"/>
                <a:gd name="T11" fmla="*/ 0 h 193"/>
                <a:gd name="T12" fmla="*/ 44 w 44"/>
                <a:gd name="T13" fmla="*/ 5 h 193"/>
                <a:gd name="T14" fmla="*/ 0 w 44"/>
                <a:gd name="T15" fmla="*/ 193 h 193"/>
                <a:gd name="T16" fmla="*/ 0 w 44"/>
                <a:gd name="T17" fmla="*/ 0 h 1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4" h="193">
                  <a:moveTo>
                    <a:pt x="0" y="0"/>
                  </a:moveTo>
                  <a:lnTo>
                    <a:pt x="10" y="0"/>
                  </a:lnTo>
                  <a:lnTo>
                    <a:pt x="15" y="0"/>
                  </a:lnTo>
                  <a:lnTo>
                    <a:pt x="24" y="0"/>
                  </a:lnTo>
                  <a:lnTo>
                    <a:pt x="34" y="0"/>
                  </a:lnTo>
                  <a:lnTo>
                    <a:pt x="39" y="0"/>
                  </a:lnTo>
                  <a:lnTo>
                    <a:pt x="44" y="5"/>
                  </a:lnTo>
                  <a:lnTo>
                    <a:pt x="0" y="193"/>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850" name="Freeform 90">
              <a:extLst>
                <a:ext uri="{FF2B5EF4-FFF2-40B4-BE49-F238E27FC236}">
                  <a16:creationId xmlns:a16="http://schemas.microsoft.com/office/drawing/2014/main" id="{74C4E1A4-9DA6-4E93-95C0-5FF0AC83AC52}"/>
                </a:ext>
              </a:extLst>
            </p:cNvPr>
            <p:cNvSpPr>
              <a:spLocks/>
            </p:cNvSpPr>
            <p:nvPr/>
          </p:nvSpPr>
          <p:spPr bwMode="auto">
            <a:xfrm>
              <a:off x="1400" y="1583"/>
              <a:ext cx="44" cy="193"/>
            </a:xfrm>
            <a:custGeom>
              <a:avLst/>
              <a:gdLst>
                <a:gd name="T0" fmla="*/ 0 w 44"/>
                <a:gd name="T1" fmla="*/ 0 h 193"/>
                <a:gd name="T2" fmla="*/ 10 w 44"/>
                <a:gd name="T3" fmla="*/ 0 h 193"/>
                <a:gd name="T4" fmla="*/ 15 w 44"/>
                <a:gd name="T5" fmla="*/ 0 h 193"/>
                <a:gd name="T6" fmla="*/ 24 w 44"/>
                <a:gd name="T7" fmla="*/ 0 h 193"/>
                <a:gd name="T8" fmla="*/ 34 w 44"/>
                <a:gd name="T9" fmla="*/ 0 h 193"/>
                <a:gd name="T10" fmla="*/ 39 w 44"/>
                <a:gd name="T11" fmla="*/ 0 h 193"/>
                <a:gd name="T12" fmla="*/ 44 w 44"/>
                <a:gd name="T13" fmla="*/ 5 h 193"/>
                <a:gd name="T14" fmla="*/ 0 w 44"/>
                <a:gd name="T15" fmla="*/ 193 h 193"/>
                <a:gd name="T16" fmla="*/ 0 w 44"/>
                <a:gd name="T17" fmla="*/ 0 h 1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4" h="193">
                  <a:moveTo>
                    <a:pt x="0" y="0"/>
                  </a:moveTo>
                  <a:lnTo>
                    <a:pt x="10" y="0"/>
                  </a:lnTo>
                  <a:lnTo>
                    <a:pt x="15" y="0"/>
                  </a:lnTo>
                  <a:lnTo>
                    <a:pt x="24" y="0"/>
                  </a:lnTo>
                  <a:lnTo>
                    <a:pt x="34" y="0"/>
                  </a:lnTo>
                  <a:lnTo>
                    <a:pt x="39" y="0"/>
                  </a:lnTo>
                  <a:lnTo>
                    <a:pt x="44" y="5"/>
                  </a:lnTo>
                  <a:lnTo>
                    <a:pt x="0" y="193"/>
                  </a:lnTo>
                  <a:lnTo>
                    <a:pt x="0"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328" name="Group 94">
            <a:extLst>
              <a:ext uri="{FF2B5EF4-FFF2-40B4-BE49-F238E27FC236}">
                <a16:creationId xmlns:a16="http://schemas.microsoft.com/office/drawing/2014/main" id="{52305CC5-DD62-43BA-8165-8DA93C3A1899}"/>
              </a:ext>
            </a:extLst>
          </p:cNvPr>
          <p:cNvGrpSpPr>
            <a:grpSpLocks/>
          </p:cNvGrpSpPr>
          <p:nvPr/>
        </p:nvGrpSpPr>
        <p:grpSpPr bwMode="auto">
          <a:xfrm>
            <a:off x="2222500" y="2520950"/>
            <a:ext cx="312738" cy="541338"/>
            <a:chOff x="1400" y="1588"/>
            <a:chExt cx="197" cy="341"/>
          </a:xfrm>
        </p:grpSpPr>
        <p:sp>
          <p:nvSpPr>
            <p:cNvPr id="12847" name="Freeform 92">
              <a:extLst>
                <a:ext uri="{FF2B5EF4-FFF2-40B4-BE49-F238E27FC236}">
                  <a16:creationId xmlns:a16="http://schemas.microsoft.com/office/drawing/2014/main" id="{F2DCD8E7-0113-47C4-A776-7F81533B7026}"/>
                </a:ext>
              </a:extLst>
            </p:cNvPr>
            <p:cNvSpPr>
              <a:spLocks/>
            </p:cNvSpPr>
            <p:nvPr/>
          </p:nvSpPr>
          <p:spPr bwMode="auto">
            <a:xfrm>
              <a:off x="1400" y="1588"/>
              <a:ext cx="197" cy="341"/>
            </a:xfrm>
            <a:custGeom>
              <a:avLst/>
              <a:gdLst>
                <a:gd name="T0" fmla="*/ 44 w 197"/>
                <a:gd name="T1" fmla="*/ 0 h 341"/>
                <a:gd name="T2" fmla="*/ 58 w 197"/>
                <a:gd name="T3" fmla="*/ 5 h 341"/>
                <a:gd name="T4" fmla="*/ 68 w 197"/>
                <a:gd name="T5" fmla="*/ 5 h 341"/>
                <a:gd name="T6" fmla="*/ 82 w 197"/>
                <a:gd name="T7" fmla="*/ 10 h 341"/>
                <a:gd name="T8" fmla="*/ 92 w 197"/>
                <a:gd name="T9" fmla="*/ 15 h 341"/>
                <a:gd name="T10" fmla="*/ 101 w 197"/>
                <a:gd name="T11" fmla="*/ 24 h 341"/>
                <a:gd name="T12" fmla="*/ 111 w 197"/>
                <a:gd name="T13" fmla="*/ 29 h 341"/>
                <a:gd name="T14" fmla="*/ 120 w 197"/>
                <a:gd name="T15" fmla="*/ 34 h 341"/>
                <a:gd name="T16" fmla="*/ 130 w 197"/>
                <a:gd name="T17" fmla="*/ 44 h 341"/>
                <a:gd name="T18" fmla="*/ 140 w 197"/>
                <a:gd name="T19" fmla="*/ 53 h 341"/>
                <a:gd name="T20" fmla="*/ 149 w 197"/>
                <a:gd name="T21" fmla="*/ 63 h 341"/>
                <a:gd name="T22" fmla="*/ 154 w 197"/>
                <a:gd name="T23" fmla="*/ 67 h 341"/>
                <a:gd name="T24" fmla="*/ 164 w 197"/>
                <a:gd name="T25" fmla="*/ 82 h 341"/>
                <a:gd name="T26" fmla="*/ 168 w 197"/>
                <a:gd name="T27" fmla="*/ 87 h 341"/>
                <a:gd name="T28" fmla="*/ 173 w 197"/>
                <a:gd name="T29" fmla="*/ 101 h 341"/>
                <a:gd name="T30" fmla="*/ 178 w 197"/>
                <a:gd name="T31" fmla="*/ 111 h 341"/>
                <a:gd name="T32" fmla="*/ 183 w 197"/>
                <a:gd name="T33" fmla="*/ 120 h 341"/>
                <a:gd name="T34" fmla="*/ 188 w 197"/>
                <a:gd name="T35" fmla="*/ 130 h 341"/>
                <a:gd name="T36" fmla="*/ 193 w 197"/>
                <a:gd name="T37" fmla="*/ 144 h 341"/>
                <a:gd name="T38" fmla="*/ 193 w 197"/>
                <a:gd name="T39" fmla="*/ 159 h 341"/>
                <a:gd name="T40" fmla="*/ 197 w 197"/>
                <a:gd name="T41" fmla="*/ 168 h 341"/>
                <a:gd name="T42" fmla="*/ 197 w 197"/>
                <a:gd name="T43" fmla="*/ 183 h 341"/>
                <a:gd name="T44" fmla="*/ 197 w 197"/>
                <a:gd name="T45" fmla="*/ 192 h 341"/>
                <a:gd name="T46" fmla="*/ 197 w 197"/>
                <a:gd name="T47" fmla="*/ 207 h 341"/>
                <a:gd name="T48" fmla="*/ 193 w 197"/>
                <a:gd name="T49" fmla="*/ 216 h 341"/>
                <a:gd name="T50" fmla="*/ 193 w 197"/>
                <a:gd name="T51" fmla="*/ 231 h 341"/>
                <a:gd name="T52" fmla="*/ 188 w 197"/>
                <a:gd name="T53" fmla="*/ 240 h 341"/>
                <a:gd name="T54" fmla="*/ 188 w 197"/>
                <a:gd name="T55" fmla="*/ 250 h 341"/>
                <a:gd name="T56" fmla="*/ 183 w 197"/>
                <a:gd name="T57" fmla="*/ 264 h 341"/>
                <a:gd name="T58" fmla="*/ 178 w 197"/>
                <a:gd name="T59" fmla="*/ 274 h 341"/>
                <a:gd name="T60" fmla="*/ 168 w 197"/>
                <a:gd name="T61" fmla="*/ 289 h 341"/>
                <a:gd name="T62" fmla="*/ 164 w 197"/>
                <a:gd name="T63" fmla="*/ 293 h 341"/>
                <a:gd name="T64" fmla="*/ 159 w 197"/>
                <a:gd name="T65" fmla="*/ 308 h 341"/>
                <a:gd name="T66" fmla="*/ 149 w 197"/>
                <a:gd name="T67" fmla="*/ 312 h 341"/>
                <a:gd name="T68" fmla="*/ 140 w 197"/>
                <a:gd name="T69" fmla="*/ 322 h 341"/>
                <a:gd name="T70" fmla="*/ 135 w 197"/>
                <a:gd name="T71" fmla="*/ 332 h 341"/>
                <a:gd name="T72" fmla="*/ 125 w 197"/>
                <a:gd name="T73" fmla="*/ 341 h 341"/>
                <a:gd name="T74" fmla="*/ 0 w 197"/>
                <a:gd name="T75" fmla="*/ 188 h 341"/>
                <a:gd name="T76" fmla="*/ 44 w 197"/>
                <a:gd name="T77" fmla="*/ 0 h 34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97" h="341">
                  <a:moveTo>
                    <a:pt x="44" y="0"/>
                  </a:moveTo>
                  <a:lnTo>
                    <a:pt x="58" y="5"/>
                  </a:lnTo>
                  <a:lnTo>
                    <a:pt x="68" y="5"/>
                  </a:lnTo>
                  <a:lnTo>
                    <a:pt x="82" y="10"/>
                  </a:lnTo>
                  <a:lnTo>
                    <a:pt x="92" y="15"/>
                  </a:lnTo>
                  <a:lnTo>
                    <a:pt x="101" y="24"/>
                  </a:lnTo>
                  <a:lnTo>
                    <a:pt x="111" y="29"/>
                  </a:lnTo>
                  <a:lnTo>
                    <a:pt x="120" y="34"/>
                  </a:lnTo>
                  <a:lnTo>
                    <a:pt x="130" y="44"/>
                  </a:lnTo>
                  <a:lnTo>
                    <a:pt x="140" y="53"/>
                  </a:lnTo>
                  <a:lnTo>
                    <a:pt x="149" y="63"/>
                  </a:lnTo>
                  <a:lnTo>
                    <a:pt x="154" y="67"/>
                  </a:lnTo>
                  <a:lnTo>
                    <a:pt x="164" y="82"/>
                  </a:lnTo>
                  <a:lnTo>
                    <a:pt x="168" y="87"/>
                  </a:lnTo>
                  <a:lnTo>
                    <a:pt x="173" y="101"/>
                  </a:lnTo>
                  <a:lnTo>
                    <a:pt x="178" y="111"/>
                  </a:lnTo>
                  <a:lnTo>
                    <a:pt x="183" y="120"/>
                  </a:lnTo>
                  <a:lnTo>
                    <a:pt x="188" y="130"/>
                  </a:lnTo>
                  <a:lnTo>
                    <a:pt x="193" y="144"/>
                  </a:lnTo>
                  <a:lnTo>
                    <a:pt x="193" y="159"/>
                  </a:lnTo>
                  <a:lnTo>
                    <a:pt x="197" y="168"/>
                  </a:lnTo>
                  <a:lnTo>
                    <a:pt x="197" y="183"/>
                  </a:lnTo>
                  <a:lnTo>
                    <a:pt x="197" y="192"/>
                  </a:lnTo>
                  <a:lnTo>
                    <a:pt x="197" y="207"/>
                  </a:lnTo>
                  <a:lnTo>
                    <a:pt x="193" y="216"/>
                  </a:lnTo>
                  <a:lnTo>
                    <a:pt x="193" y="231"/>
                  </a:lnTo>
                  <a:lnTo>
                    <a:pt x="188" y="240"/>
                  </a:lnTo>
                  <a:lnTo>
                    <a:pt x="188" y="250"/>
                  </a:lnTo>
                  <a:lnTo>
                    <a:pt x="183" y="264"/>
                  </a:lnTo>
                  <a:lnTo>
                    <a:pt x="178" y="274"/>
                  </a:lnTo>
                  <a:lnTo>
                    <a:pt x="168" y="289"/>
                  </a:lnTo>
                  <a:lnTo>
                    <a:pt x="164" y="293"/>
                  </a:lnTo>
                  <a:lnTo>
                    <a:pt x="159" y="308"/>
                  </a:lnTo>
                  <a:lnTo>
                    <a:pt x="149" y="312"/>
                  </a:lnTo>
                  <a:lnTo>
                    <a:pt x="140" y="322"/>
                  </a:lnTo>
                  <a:lnTo>
                    <a:pt x="135" y="332"/>
                  </a:lnTo>
                  <a:lnTo>
                    <a:pt x="125" y="341"/>
                  </a:lnTo>
                  <a:lnTo>
                    <a:pt x="0" y="188"/>
                  </a:lnTo>
                  <a:lnTo>
                    <a:pt x="44"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848" name="Freeform 93">
              <a:extLst>
                <a:ext uri="{FF2B5EF4-FFF2-40B4-BE49-F238E27FC236}">
                  <a16:creationId xmlns:a16="http://schemas.microsoft.com/office/drawing/2014/main" id="{B706D192-44EB-4333-A54A-C237DF8694BC}"/>
                </a:ext>
              </a:extLst>
            </p:cNvPr>
            <p:cNvSpPr>
              <a:spLocks/>
            </p:cNvSpPr>
            <p:nvPr/>
          </p:nvSpPr>
          <p:spPr bwMode="auto">
            <a:xfrm>
              <a:off x="1400" y="1588"/>
              <a:ext cx="197" cy="341"/>
            </a:xfrm>
            <a:custGeom>
              <a:avLst/>
              <a:gdLst>
                <a:gd name="T0" fmla="*/ 44 w 197"/>
                <a:gd name="T1" fmla="*/ 0 h 341"/>
                <a:gd name="T2" fmla="*/ 58 w 197"/>
                <a:gd name="T3" fmla="*/ 5 h 341"/>
                <a:gd name="T4" fmla="*/ 68 w 197"/>
                <a:gd name="T5" fmla="*/ 5 h 341"/>
                <a:gd name="T6" fmla="*/ 82 w 197"/>
                <a:gd name="T7" fmla="*/ 10 h 341"/>
                <a:gd name="T8" fmla="*/ 92 w 197"/>
                <a:gd name="T9" fmla="*/ 15 h 341"/>
                <a:gd name="T10" fmla="*/ 101 w 197"/>
                <a:gd name="T11" fmla="*/ 24 h 341"/>
                <a:gd name="T12" fmla="*/ 111 w 197"/>
                <a:gd name="T13" fmla="*/ 29 h 341"/>
                <a:gd name="T14" fmla="*/ 120 w 197"/>
                <a:gd name="T15" fmla="*/ 34 h 341"/>
                <a:gd name="T16" fmla="*/ 130 w 197"/>
                <a:gd name="T17" fmla="*/ 44 h 341"/>
                <a:gd name="T18" fmla="*/ 140 w 197"/>
                <a:gd name="T19" fmla="*/ 53 h 341"/>
                <a:gd name="T20" fmla="*/ 149 w 197"/>
                <a:gd name="T21" fmla="*/ 63 h 341"/>
                <a:gd name="T22" fmla="*/ 154 w 197"/>
                <a:gd name="T23" fmla="*/ 67 h 341"/>
                <a:gd name="T24" fmla="*/ 164 w 197"/>
                <a:gd name="T25" fmla="*/ 82 h 341"/>
                <a:gd name="T26" fmla="*/ 168 w 197"/>
                <a:gd name="T27" fmla="*/ 87 h 341"/>
                <a:gd name="T28" fmla="*/ 173 w 197"/>
                <a:gd name="T29" fmla="*/ 101 h 341"/>
                <a:gd name="T30" fmla="*/ 178 w 197"/>
                <a:gd name="T31" fmla="*/ 111 h 341"/>
                <a:gd name="T32" fmla="*/ 183 w 197"/>
                <a:gd name="T33" fmla="*/ 120 h 341"/>
                <a:gd name="T34" fmla="*/ 188 w 197"/>
                <a:gd name="T35" fmla="*/ 130 h 341"/>
                <a:gd name="T36" fmla="*/ 193 w 197"/>
                <a:gd name="T37" fmla="*/ 144 h 341"/>
                <a:gd name="T38" fmla="*/ 193 w 197"/>
                <a:gd name="T39" fmla="*/ 159 h 341"/>
                <a:gd name="T40" fmla="*/ 197 w 197"/>
                <a:gd name="T41" fmla="*/ 168 h 341"/>
                <a:gd name="T42" fmla="*/ 197 w 197"/>
                <a:gd name="T43" fmla="*/ 183 h 341"/>
                <a:gd name="T44" fmla="*/ 197 w 197"/>
                <a:gd name="T45" fmla="*/ 192 h 341"/>
                <a:gd name="T46" fmla="*/ 197 w 197"/>
                <a:gd name="T47" fmla="*/ 207 h 341"/>
                <a:gd name="T48" fmla="*/ 193 w 197"/>
                <a:gd name="T49" fmla="*/ 216 h 341"/>
                <a:gd name="T50" fmla="*/ 193 w 197"/>
                <a:gd name="T51" fmla="*/ 231 h 341"/>
                <a:gd name="T52" fmla="*/ 188 w 197"/>
                <a:gd name="T53" fmla="*/ 240 h 341"/>
                <a:gd name="T54" fmla="*/ 188 w 197"/>
                <a:gd name="T55" fmla="*/ 250 h 341"/>
                <a:gd name="T56" fmla="*/ 183 w 197"/>
                <a:gd name="T57" fmla="*/ 264 h 341"/>
                <a:gd name="T58" fmla="*/ 178 w 197"/>
                <a:gd name="T59" fmla="*/ 274 h 341"/>
                <a:gd name="T60" fmla="*/ 168 w 197"/>
                <a:gd name="T61" fmla="*/ 289 h 341"/>
                <a:gd name="T62" fmla="*/ 164 w 197"/>
                <a:gd name="T63" fmla="*/ 293 h 341"/>
                <a:gd name="T64" fmla="*/ 159 w 197"/>
                <a:gd name="T65" fmla="*/ 308 h 341"/>
                <a:gd name="T66" fmla="*/ 149 w 197"/>
                <a:gd name="T67" fmla="*/ 312 h 341"/>
                <a:gd name="T68" fmla="*/ 140 w 197"/>
                <a:gd name="T69" fmla="*/ 322 h 341"/>
                <a:gd name="T70" fmla="*/ 135 w 197"/>
                <a:gd name="T71" fmla="*/ 332 h 341"/>
                <a:gd name="T72" fmla="*/ 125 w 197"/>
                <a:gd name="T73" fmla="*/ 341 h 341"/>
                <a:gd name="T74" fmla="*/ 0 w 197"/>
                <a:gd name="T75" fmla="*/ 188 h 341"/>
                <a:gd name="T76" fmla="*/ 44 w 197"/>
                <a:gd name="T77" fmla="*/ 0 h 34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97" h="341">
                  <a:moveTo>
                    <a:pt x="44" y="0"/>
                  </a:moveTo>
                  <a:lnTo>
                    <a:pt x="58" y="5"/>
                  </a:lnTo>
                  <a:lnTo>
                    <a:pt x="68" y="5"/>
                  </a:lnTo>
                  <a:lnTo>
                    <a:pt x="82" y="10"/>
                  </a:lnTo>
                  <a:lnTo>
                    <a:pt x="92" y="15"/>
                  </a:lnTo>
                  <a:lnTo>
                    <a:pt x="101" y="24"/>
                  </a:lnTo>
                  <a:lnTo>
                    <a:pt x="111" y="29"/>
                  </a:lnTo>
                  <a:lnTo>
                    <a:pt x="120" y="34"/>
                  </a:lnTo>
                  <a:lnTo>
                    <a:pt x="130" y="44"/>
                  </a:lnTo>
                  <a:lnTo>
                    <a:pt x="140" y="53"/>
                  </a:lnTo>
                  <a:lnTo>
                    <a:pt x="149" y="63"/>
                  </a:lnTo>
                  <a:lnTo>
                    <a:pt x="154" y="67"/>
                  </a:lnTo>
                  <a:lnTo>
                    <a:pt x="164" y="82"/>
                  </a:lnTo>
                  <a:lnTo>
                    <a:pt x="168" y="87"/>
                  </a:lnTo>
                  <a:lnTo>
                    <a:pt x="173" y="101"/>
                  </a:lnTo>
                  <a:lnTo>
                    <a:pt x="178" y="111"/>
                  </a:lnTo>
                  <a:lnTo>
                    <a:pt x="183" y="120"/>
                  </a:lnTo>
                  <a:lnTo>
                    <a:pt x="188" y="130"/>
                  </a:lnTo>
                  <a:lnTo>
                    <a:pt x="193" y="144"/>
                  </a:lnTo>
                  <a:lnTo>
                    <a:pt x="193" y="159"/>
                  </a:lnTo>
                  <a:lnTo>
                    <a:pt x="197" y="168"/>
                  </a:lnTo>
                  <a:lnTo>
                    <a:pt x="197" y="183"/>
                  </a:lnTo>
                  <a:lnTo>
                    <a:pt x="197" y="192"/>
                  </a:lnTo>
                  <a:lnTo>
                    <a:pt x="197" y="207"/>
                  </a:lnTo>
                  <a:lnTo>
                    <a:pt x="193" y="216"/>
                  </a:lnTo>
                  <a:lnTo>
                    <a:pt x="193" y="231"/>
                  </a:lnTo>
                  <a:lnTo>
                    <a:pt x="188" y="240"/>
                  </a:lnTo>
                  <a:lnTo>
                    <a:pt x="188" y="250"/>
                  </a:lnTo>
                  <a:lnTo>
                    <a:pt x="183" y="264"/>
                  </a:lnTo>
                  <a:lnTo>
                    <a:pt x="178" y="274"/>
                  </a:lnTo>
                  <a:lnTo>
                    <a:pt x="168" y="289"/>
                  </a:lnTo>
                  <a:lnTo>
                    <a:pt x="164" y="293"/>
                  </a:lnTo>
                  <a:lnTo>
                    <a:pt x="159" y="308"/>
                  </a:lnTo>
                  <a:lnTo>
                    <a:pt x="149" y="312"/>
                  </a:lnTo>
                  <a:lnTo>
                    <a:pt x="140" y="322"/>
                  </a:lnTo>
                  <a:lnTo>
                    <a:pt x="135" y="332"/>
                  </a:lnTo>
                  <a:lnTo>
                    <a:pt x="125" y="341"/>
                  </a:lnTo>
                  <a:lnTo>
                    <a:pt x="0" y="188"/>
                  </a:lnTo>
                  <a:lnTo>
                    <a:pt x="44"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329" name="Group 97">
            <a:extLst>
              <a:ext uri="{FF2B5EF4-FFF2-40B4-BE49-F238E27FC236}">
                <a16:creationId xmlns:a16="http://schemas.microsoft.com/office/drawing/2014/main" id="{942CEFE5-DA17-43D0-99CC-7F349404813C}"/>
              </a:ext>
            </a:extLst>
          </p:cNvPr>
          <p:cNvGrpSpPr>
            <a:grpSpLocks/>
          </p:cNvGrpSpPr>
          <p:nvPr/>
        </p:nvGrpSpPr>
        <p:grpSpPr bwMode="auto">
          <a:xfrm>
            <a:off x="1917700" y="2513013"/>
            <a:ext cx="503238" cy="619125"/>
            <a:chOff x="1208" y="1583"/>
            <a:chExt cx="317" cy="390"/>
          </a:xfrm>
        </p:grpSpPr>
        <p:sp>
          <p:nvSpPr>
            <p:cNvPr id="12845" name="Freeform 95">
              <a:extLst>
                <a:ext uri="{FF2B5EF4-FFF2-40B4-BE49-F238E27FC236}">
                  <a16:creationId xmlns:a16="http://schemas.microsoft.com/office/drawing/2014/main" id="{C15CDD6E-CBB7-435C-87F5-A993B332853B}"/>
                </a:ext>
              </a:extLst>
            </p:cNvPr>
            <p:cNvSpPr>
              <a:spLocks/>
            </p:cNvSpPr>
            <p:nvPr/>
          </p:nvSpPr>
          <p:spPr bwMode="auto">
            <a:xfrm>
              <a:off x="1208" y="1583"/>
              <a:ext cx="317" cy="390"/>
            </a:xfrm>
            <a:custGeom>
              <a:avLst/>
              <a:gdLst>
                <a:gd name="T0" fmla="*/ 317 w 317"/>
                <a:gd name="T1" fmla="*/ 346 h 390"/>
                <a:gd name="T2" fmla="*/ 303 w 317"/>
                <a:gd name="T3" fmla="*/ 351 h 390"/>
                <a:gd name="T4" fmla="*/ 298 w 317"/>
                <a:gd name="T5" fmla="*/ 361 h 390"/>
                <a:gd name="T6" fmla="*/ 284 w 317"/>
                <a:gd name="T7" fmla="*/ 366 h 390"/>
                <a:gd name="T8" fmla="*/ 274 w 317"/>
                <a:gd name="T9" fmla="*/ 370 h 390"/>
                <a:gd name="T10" fmla="*/ 265 w 317"/>
                <a:gd name="T11" fmla="*/ 375 h 390"/>
                <a:gd name="T12" fmla="*/ 250 w 317"/>
                <a:gd name="T13" fmla="*/ 380 h 390"/>
                <a:gd name="T14" fmla="*/ 236 w 317"/>
                <a:gd name="T15" fmla="*/ 385 h 390"/>
                <a:gd name="T16" fmla="*/ 226 w 317"/>
                <a:gd name="T17" fmla="*/ 385 h 390"/>
                <a:gd name="T18" fmla="*/ 212 w 317"/>
                <a:gd name="T19" fmla="*/ 390 h 390"/>
                <a:gd name="T20" fmla="*/ 202 w 317"/>
                <a:gd name="T21" fmla="*/ 390 h 390"/>
                <a:gd name="T22" fmla="*/ 192 w 317"/>
                <a:gd name="T23" fmla="*/ 390 h 390"/>
                <a:gd name="T24" fmla="*/ 178 w 317"/>
                <a:gd name="T25" fmla="*/ 390 h 390"/>
                <a:gd name="T26" fmla="*/ 168 w 317"/>
                <a:gd name="T27" fmla="*/ 385 h 390"/>
                <a:gd name="T28" fmla="*/ 154 w 317"/>
                <a:gd name="T29" fmla="*/ 385 h 390"/>
                <a:gd name="T30" fmla="*/ 140 w 317"/>
                <a:gd name="T31" fmla="*/ 380 h 390"/>
                <a:gd name="T32" fmla="*/ 130 w 317"/>
                <a:gd name="T33" fmla="*/ 380 h 390"/>
                <a:gd name="T34" fmla="*/ 116 w 317"/>
                <a:gd name="T35" fmla="*/ 375 h 390"/>
                <a:gd name="T36" fmla="*/ 106 w 317"/>
                <a:gd name="T37" fmla="*/ 366 h 390"/>
                <a:gd name="T38" fmla="*/ 96 w 317"/>
                <a:gd name="T39" fmla="*/ 361 h 390"/>
                <a:gd name="T40" fmla="*/ 87 w 317"/>
                <a:gd name="T41" fmla="*/ 356 h 390"/>
                <a:gd name="T42" fmla="*/ 72 w 317"/>
                <a:gd name="T43" fmla="*/ 346 h 390"/>
                <a:gd name="T44" fmla="*/ 68 w 317"/>
                <a:gd name="T45" fmla="*/ 342 h 390"/>
                <a:gd name="T46" fmla="*/ 58 w 317"/>
                <a:gd name="T47" fmla="*/ 332 h 390"/>
                <a:gd name="T48" fmla="*/ 48 w 317"/>
                <a:gd name="T49" fmla="*/ 322 h 390"/>
                <a:gd name="T50" fmla="*/ 39 w 317"/>
                <a:gd name="T51" fmla="*/ 313 h 390"/>
                <a:gd name="T52" fmla="*/ 34 w 317"/>
                <a:gd name="T53" fmla="*/ 303 h 390"/>
                <a:gd name="T54" fmla="*/ 24 w 317"/>
                <a:gd name="T55" fmla="*/ 294 h 390"/>
                <a:gd name="T56" fmla="*/ 20 w 317"/>
                <a:gd name="T57" fmla="*/ 284 h 390"/>
                <a:gd name="T58" fmla="*/ 15 w 317"/>
                <a:gd name="T59" fmla="*/ 269 h 390"/>
                <a:gd name="T60" fmla="*/ 10 w 317"/>
                <a:gd name="T61" fmla="*/ 255 h 390"/>
                <a:gd name="T62" fmla="*/ 5 w 317"/>
                <a:gd name="T63" fmla="*/ 245 h 390"/>
                <a:gd name="T64" fmla="*/ 5 w 317"/>
                <a:gd name="T65" fmla="*/ 236 h 390"/>
                <a:gd name="T66" fmla="*/ 0 w 317"/>
                <a:gd name="T67" fmla="*/ 226 h 390"/>
                <a:gd name="T68" fmla="*/ 0 w 317"/>
                <a:gd name="T69" fmla="*/ 212 h 390"/>
                <a:gd name="T70" fmla="*/ 0 w 317"/>
                <a:gd name="T71" fmla="*/ 197 h 390"/>
                <a:gd name="T72" fmla="*/ 0 w 317"/>
                <a:gd name="T73" fmla="*/ 188 h 390"/>
                <a:gd name="T74" fmla="*/ 0 w 317"/>
                <a:gd name="T75" fmla="*/ 173 h 390"/>
                <a:gd name="T76" fmla="*/ 0 w 317"/>
                <a:gd name="T77" fmla="*/ 159 h 390"/>
                <a:gd name="T78" fmla="*/ 5 w 317"/>
                <a:gd name="T79" fmla="*/ 149 h 390"/>
                <a:gd name="T80" fmla="*/ 10 w 317"/>
                <a:gd name="T81" fmla="*/ 135 h 390"/>
                <a:gd name="T82" fmla="*/ 10 w 317"/>
                <a:gd name="T83" fmla="*/ 125 h 390"/>
                <a:gd name="T84" fmla="*/ 15 w 317"/>
                <a:gd name="T85" fmla="*/ 116 h 390"/>
                <a:gd name="T86" fmla="*/ 20 w 317"/>
                <a:gd name="T87" fmla="*/ 101 h 390"/>
                <a:gd name="T88" fmla="*/ 29 w 317"/>
                <a:gd name="T89" fmla="*/ 92 h 390"/>
                <a:gd name="T90" fmla="*/ 34 w 317"/>
                <a:gd name="T91" fmla="*/ 82 h 390"/>
                <a:gd name="T92" fmla="*/ 43 w 317"/>
                <a:gd name="T93" fmla="*/ 72 h 390"/>
                <a:gd name="T94" fmla="*/ 53 w 317"/>
                <a:gd name="T95" fmla="*/ 63 h 390"/>
                <a:gd name="T96" fmla="*/ 58 w 317"/>
                <a:gd name="T97" fmla="*/ 53 h 390"/>
                <a:gd name="T98" fmla="*/ 68 w 317"/>
                <a:gd name="T99" fmla="*/ 44 h 390"/>
                <a:gd name="T100" fmla="*/ 77 w 317"/>
                <a:gd name="T101" fmla="*/ 34 h 390"/>
                <a:gd name="T102" fmla="*/ 87 w 317"/>
                <a:gd name="T103" fmla="*/ 29 h 390"/>
                <a:gd name="T104" fmla="*/ 101 w 317"/>
                <a:gd name="T105" fmla="*/ 24 h 390"/>
                <a:gd name="T106" fmla="*/ 106 w 317"/>
                <a:gd name="T107" fmla="*/ 20 h 390"/>
                <a:gd name="T108" fmla="*/ 120 w 317"/>
                <a:gd name="T109" fmla="*/ 15 h 390"/>
                <a:gd name="T110" fmla="*/ 135 w 317"/>
                <a:gd name="T111" fmla="*/ 10 h 390"/>
                <a:gd name="T112" fmla="*/ 144 w 317"/>
                <a:gd name="T113" fmla="*/ 5 h 390"/>
                <a:gd name="T114" fmla="*/ 159 w 317"/>
                <a:gd name="T115" fmla="*/ 0 h 390"/>
                <a:gd name="T116" fmla="*/ 168 w 317"/>
                <a:gd name="T117" fmla="*/ 0 h 390"/>
                <a:gd name="T118" fmla="*/ 178 w 317"/>
                <a:gd name="T119" fmla="*/ 0 h 390"/>
                <a:gd name="T120" fmla="*/ 192 w 317"/>
                <a:gd name="T121" fmla="*/ 0 h 390"/>
                <a:gd name="T122" fmla="*/ 192 w 317"/>
                <a:gd name="T123" fmla="*/ 193 h 390"/>
                <a:gd name="T124" fmla="*/ 317 w 317"/>
                <a:gd name="T125" fmla="*/ 346 h 39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17" h="390">
                  <a:moveTo>
                    <a:pt x="317" y="346"/>
                  </a:moveTo>
                  <a:lnTo>
                    <a:pt x="303" y="351"/>
                  </a:lnTo>
                  <a:lnTo>
                    <a:pt x="298" y="361"/>
                  </a:lnTo>
                  <a:lnTo>
                    <a:pt x="284" y="366"/>
                  </a:lnTo>
                  <a:lnTo>
                    <a:pt x="274" y="370"/>
                  </a:lnTo>
                  <a:lnTo>
                    <a:pt x="265" y="375"/>
                  </a:lnTo>
                  <a:lnTo>
                    <a:pt x="250" y="380"/>
                  </a:lnTo>
                  <a:lnTo>
                    <a:pt x="236" y="385"/>
                  </a:lnTo>
                  <a:lnTo>
                    <a:pt x="226" y="385"/>
                  </a:lnTo>
                  <a:lnTo>
                    <a:pt x="212" y="390"/>
                  </a:lnTo>
                  <a:lnTo>
                    <a:pt x="202" y="390"/>
                  </a:lnTo>
                  <a:lnTo>
                    <a:pt x="192" y="390"/>
                  </a:lnTo>
                  <a:lnTo>
                    <a:pt x="178" y="390"/>
                  </a:lnTo>
                  <a:lnTo>
                    <a:pt x="168" y="385"/>
                  </a:lnTo>
                  <a:lnTo>
                    <a:pt x="154" y="385"/>
                  </a:lnTo>
                  <a:lnTo>
                    <a:pt x="140" y="380"/>
                  </a:lnTo>
                  <a:lnTo>
                    <a:pt x="130" y="380"/>
                  </a:lnTo>
                  <a:lnTo>
                    <a:pt x="116" y="375"/>
                  </a:lnTo>
                  <a:lnTo>
                    <a:pt x="106" y="366"/>
                  </a:lnTo>
                  <a:lnTo>
                    <a:pt x="96" y="361"/>
                  </a:lnTo>
                  <a:lnTo>
                    <a:pt x="87" y="356"/>
                  </a:lnTo>
                  <a:lnTo>
                    <a:pt x="72" y="346"/>
                  </a:lnTo>
                  <a:lnTo>
                    <a:pt x="68" y="342"/>
                  </a:lnTo>
                  <a:lnTo>
                    <a:pt x="58" y="332"/>
                  </a:lnTo>
                  <a:lnTo>
                    <a:pt x="48" y="322"/>
                  </a:lnTo>
                  <a:lnTo>
                    <a:pt x="39" y="313"/>
                  </a:lnTo>
                  <a:lnTo>
                    <a:pt x="34" y="303"/>
                  </a:lnTo>
                  <a:lnTo>
                    <a:pt x="24" y="294"/>
                  </a:lnTo>
                  <a:lnTo>
                    <a:pt x="20" y="284"/>
                  </a:lnTo>
                  <a:lnTo>
                    <a:pt x="15" y="269"/>
                  </a:lnTo>
                  <a:lnTo>
                    <a:pt x="10" y="255"/>
                  </a:lnTo>
                  <a:lnTo>
                    <a:pt x="5" y="245"/>
                  </a:lnTo>
                  <a:lnTo>
                    <a:pt x="5" y="236"/>
                  </a:lnTo>
                  <a:lnTo>
                    <a:pt x="0" y="226"/>
                  </a:lnTo>
                  <a:lnTo>
                    <a:pt x="0" y="212"/>
                  </a:lnTo>
                  <a:lnTo>
                    <a:pt x="0" y="197"/>
                  </a:lnTo>
                  <a:lnTo>
                    <a:pt x="0" y="188"/>
                  </a:lnTo>
                  <a:lnTo>
                    <a:pt x="0" y="173"/>
                  </a:lnTo>
                  <a:lnTo>
                    <a:pt x="0" y="159"/>
                  </a:lnTo>
                  <a:lnTo>
                    <a:pt x="5" y="149"/>
                  </a:lnTo>
                  <a:lnTo>
                    <a:pt x="10" y="135"/>
                  </a:lnTo>
                  <a:lnTo>
                    <a:pt x="10" y="125"/>
                  </a:lnTo>
                  <a:lnTo>
                    <a:pt x="15" y="116"/>
                  </a:lnTo>
                  <a:lnTo>
                    <a:pt x="20" y="101"/>
                  </a:lnTo>
                  <a:lnTo>
                    <a:pt x="29" y="92"/>
                  </a:lnTo>
                  <a:lnTo>
                    <a:pt x="34" y="82"/>
                  </a:lnTo>
                  <a:lnTo>
                    <a:pt x="43" y="72"/>
                  </a:lnTo>
                  <a:lnTo>
                    <a:pt x="53" y="63"/>
                  </a:lnTo>
                  <a:lnTo>
                    <a:pt x="58" y="53"/>
                  </a:lnTo>
                  <a:lnTo>
                    <a:pt x="68" y="44"/>
                  </a:lnTo>
                  <a:lnTo>
                    <a:pt x="77" y="34"/>
                  </a:lnTo>
                  <a:lnTo>
                    <a:pt x="87" y="29"/>
                  </a:lnTo>
                  <a:lnTo>
                    <a:pt x="101" y="24"/>
                  </a:lnTo>
                  <a:lnTo>
                    <a:pt x="106" y="20"/>
                  </a:lnTo>
                  <a:lnTo>
                    <a:pt x="120" y="15"/>
                  </a:lnTo>
                  <a:lnTo>
                    <a:pt x="135" y="10"/>
                  </a:lnTo>
                  <a:lnTo>
                    <a:pt x="144" y="5"/>
                  </a:lnTo>
                  <a:lnTo>
                    <a:pt x="159" y="0"/>
                  </a:lnTo>
                  <a:lnTo>
                    <a:pt x="168" y="0"/>
                  </a:lnTo>
                  <a:lnTo>
                    <a:pt x="178" y="0"/>
                  </a:lnTo>
                  <a:lnTo>
                    <a:pt x="192" y="0"/>
                  </a:lnTo>
                  <a:lnTo>
                    <a:pt x="192" y="193"/>
                  </a:lnTo>
                  <a:lnTo>
                    <a:pt x="317" y="346"/>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846" name="Freeform 96">
              <a:extLst>
                <a:ext uri="{FF2B5EF4-FFF2-40B4-BE49-F238E27FC236}">
                  <a16:creationId xmlns:a16="http://schemas.microsoft.com/office/drawing/2014/main" id="{C2C2EA7C-41DD-4B89-BEEF-FA71BEE90E34}"/>
                </a:ext>
              </a:extLst>
            </p:cNvPr>
            <p:cNvSpPr>
              <a:spLocks/>
            </p:cNvSpPr>
            <p:nvPr/>
          </p:nvSpPr>
          <p:spPr bwMode="auto">
            <a:xfrm>
              <a:off x="1208" y="1583"/>
              <a:ext cx="317" cy="390"/>
            </a:xfrm>
            <a:custGeom>
              <a:avLst/>
              <a:gdLst>
                <a:gd name="T0" fmla="*/ 317 w 317"/>
                <a:gd name="T1" fmla="*/ 346 h 390"/>
                <a:gd name="T2" fmla="*/ 303 w 317"/>
                <a:gd name="T3" fmla="*/ 351 h 390"/>
                <a:gd name="T4" fmla="*/ 298 w 317"/>
                <a:gd name="T5" fmla="*/ 361 h 390"/>
                <a:gd name="T6" fmla="*/ 284 w 317"/>
                <a:gd name="T7" fmla="*/ 366 h 390"/>
                <a:gd name="T8" fmla="*/ 274 w 317"/>
                <a:gd name="T9" fmla="*/ 370 h 390"/>
                <a:gd name="T10" fmla="*/ 265 w 317"/>
                <a:gd name="T11" fmla="*/ 375 h 390"/>
                <a:gd name="T12" fmla="*/ 250 w 317"/>
                <a:gd name="T13" fmla="*/ 380 h 390"/>
                <a:gd name="T14" fmla="*/ 236 w 317"/>
                <a:gd name="T15" fmla="*/ 385 h 390"/>
                <a:gd name="T16" fmla="*/ 226 w 317"/>
                <a:gd name="T17" fmla="*/ 385 h 390"/>
                <a:gd name="T18" fmla="*/ 212 w 317"/>
                <a:gd name="T19" fmla="*/ 390 h 390"/>
                <a:gd name="T20" fmla="*/ 202 w 317"/>
                <a:gd name="T21" fmla="*/ 390 h 390"/>
                <a:gd name="T22" fmla="*/ 192 w 317"/>
                <a:gd name="T23" fmla="*/ 390 h 390"/>
                <a:gd name="T24" fmla="*/ 178 w 317"/>
                <a:gd name="T25" fmla="*/ 390 h 390"/>
                <a:gd name="T26" fmla="*/ 168 w 317"/>
                <a:gd name="T27" fmla="*/ 385 h 390"/>
                <a:gd name="T28" fmla="*/ 154 w 317"/>
                <a:gd name="T29" fmla="*/ 385 h 390"/>
                <a:gd name="T30" fmla="*/ 140 w 317"/>
                <a:gd name="T31" fmla="*/ 380 h 390"/>
                <a:gd name="T32" fmla="*/ 130 w 317"/>
                <a:gd name="T33" fmla="*/ 380 h 390"/>
                <a:gd name="T34" fmla="*/ 116 w 317"/>
                <a:gd name="T35" fmla="*/ 375 h 390"/>
                <a:gd name="T36" fmla="*/ 106 w 317"/>
                <a:gd name="T37" fmla="*/ 366 h 390"/>
                <a:gd name="T38" fmla="*/ 96 w 317"/>
                <a:gd name="T39" fmla="*/ 361 h 390"/>
                <a:gd name="T40" fmla="*/ 87 w 317"/>
                <a:gd name="T41" fmla="*/ 356 h 390"/>
                <a:gd name="T42" fmla="*/ 72 w 317"/>
                <a:gd name="T43" fmla="*/ 346 h 390"/>
                <a:gd name="T44" fmla="*/ 68 w 317"/>
                <a:gd name="T45" fmla="*/ 342 h 390"/>
                <a:gd name="T46" fmla="*/ 58 w 317"/>
                <a:gd name="T47" fmla="*/ 332 h 390"/>
                <a:gd name="T48" fmla="*/ 48 w 317"/>
                <a:gd name="T49" fmla="*/ 322 h 390"/>
                <a:gd name="T50" fmla="*/ 39 w 317"/>
                <a:gd name="T51" fmla="*/ 313 h 390"/>
                <a:gd name="T52" fmla="*/ 34 w 317"/>
                <a:gd name="T53" fmla="*/ 303 h 390"/>
                <a:gd name="T54" fmla="*/ 24 w 317"/>
                <a:gd name="T55" fmla="*/ 294 h 390"/>
                <a:gd name="T56" fmla="*/ 20 w 317"/>
                <a:gd name="T57" fmla="*/ 284 h 390"/>
                <a:gd name="T58" fmla="*/ 15 w 317"/>
                <a:gd name="T59" fmla="*/ 269 h 390"/>
                <a:gd name="T60" fmla="*/ 10 w 317"/>
                <a:gd name="T61" fmla="*/ 255 h 390"/>
                <a:gd name="T62" fmla="*/ 5 w 317"/>
                <a:gd name="T63" fmla="*/ 245 h 390"/>
                <a:gd name="T64" fmla="*/ 5 w 317"/>
                <a:gd name="T65" fmla="*/ 236 h 390"/>
                <a:gd name="T66" fmla="*/ 0 w 317"/>
                <a:gd name="T67" fmla="*/ 226 h 390"/>
                <a:gd name="T68" fmla="*/ 0 w 317"/>
                <a:gd name="T69" fmla="*/ 212 h 390"/>
                <a:gd name="T70" fmla="*/ 0 w 317"/>
                <a:gd name="T71" fmla="*/ 197 h 390"/>
                <a:gd name="T72" fmla="*/ 0 w 317"/>
                <a:gd name="T73" fmla="*/ 188 h 390"/>
                <a:gd name="T74" fmla="*/ 0 w 317"/>
                <a:gd name="T75" fmla="*/ 173 h 390"/>
                <a:gd name="T76" fmla="*/ 0 w 317"/>
                <a:gd name="T77" fmla="*/ 159 h 390"/>
                <a:gd name="T78" fmla="*/ 5 w 317"/>
                <a:gd name="T79" fmla="*/ 149 h 390"/>
                <a:gd name="T80" fmla="*/ 10 w 317"/>
                <a:gd name="T81" fmla="*/ 135 h 390"/>
                <a:gd name="T82" fmla="*/ 10 w 317"/>
                <a:gd name="T83" fmla="*/ 125 h 390"/>
                <a:gd name="T84" fmla="*/ 15 w 317"/>
                <a:gd name="T85" fmla="*/ 116 h 390"/>
                <a:gd name="T86" fmla="*/ 20 w 317"/>
                <a:gd name="T87" fmla="*/ 101 h 390"/>
                <a:gd name="T88" fmla="*/ 29 w 317"/>
                <a:gd name="T89" fmla="*/ 92 h 390"/>
                <a:gd name="T90" fmla="*/ 34 w 317"/>
                <a:gd name="T91" fmla="*/ 82 h 390"/>
                <a:gd name="T92" fmla="*/ 43 w 317"/>
                <a:gd name="T93" fmla="*/ 72 h 390"/>
                <a:gd name="T94" fmla="*/ 53 w 317"/>
                <a:gd name="T95" fmla="*/ 63 h 390"/>
                <a:gd name="T96" fmla="*/ 58 w 317"/>
                <a:gd name="T97" fmla="*/ 53 h 390"/>
                <a:gd name="T98" fmla="*/ 68 w 317"/>
                <a:gd name="T99" fmla="*/ 44 h 390"/>
                <a:gd name="T100" fmla="*/ 77 w 317"/>
                <a:gd name="T101" fmla="*/ 34 h 390"/>
                <a:gd name="T102" fmla="*/ 87 w 317"/>
                <a:gd name="T103" fmla="*/ 29 h 390"/>
                <a:gd name="T104" fmla="*/ 101 w 317"/>
                <a:gd name="T105" fmla="*/ 24 h 390"/>
                <a:gd name="T106" fmla="*/ 106 w 317"/>
                <a:gd name="T107" fmla="*/ 20 h 390"/>
                <a:gd name="T108" fmla="*/ 120 w 317"/>
                <a:gd name="T109" fmla="*/ 15 h 390"/>
                <a:gd name="T110" fmla="*/ 135 w 317"/>
                <a:gd name="T111" fmla="*/ 10 h 390"/>
                <a:gd name="T112" fmla="*/ 144 w 317"/>
                <a:gd name="T113" fmla="*/ 5 h 390"/>
                <a:gd name="T114" fmla="*/ 159 w 317"/>
                <a:gd name="T115" fmla="*/ 0 h 390"/>
                <a:gd name="T116" fmla="*/ 168 w 317"/>
                <a:gd name="T117" fmla="*/ 0 h 390"/>
                <a:gd name="T118" fmla="*/ 178 w 317"/>
                <a:gd name="T119" fmla="*/ 0 h 390"/>
                <a:gd name="T120" fmla="*/ 192 w 317"/>
                <a:gd name="T121" fmla="*/ 0 h 390"/>
                <a:gd name="T122" fmla="*/ 192 w 317"/>
                <a:gd name="T123" fmla="*/ 193 h 390"/>
                <a:gd name="T124" fmla="*/ 317 w 317"/>
                <a:gd name="T125" fmla="*/ 346 h 39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17" h="390">
                  <a:moveTo>
                    <a:pt x="317" y="346"/>
                  </a:moveTo>
                  <a:lnTo>
                    <a:pt x="303" y="351"/>
                  </a:lnTo>
                  <a:lnTo>
                    <a:pt x="298" y="361"/>
                  </a:lnTo>
                  <a:lnTo>
                    <a:pt x="284" y="366"/>
                  </a:lnTo>
                  <a:lnTo>
                    <a:pt x="274" y="370"/>
                  </a:lnTo>
                  <a:lnTo>
                    <a:pt x="265" y="375"/>
                  </a:lnTo>
                  <a:lnTo>
                    <a:pt x="250" y="380"/>
                  </a:lnTo>
                  <a:lnTo>
                    <a:pt x="236" y="385"/>
                  </a:lnTo>
                  <a:lnTo>
                    <a:pt x="226" y="385"/>
                  </a:lnTo>
                  <a:lnTo>
                    <a:pt x="212" y="390"/>
                  </a:lnTo>
                  <a:lnTo>
                    <a:pt x="202" y="390"/>
                  </a:lnTo>
                  <a:lnTo>
                    <a:pt x="192" y="390"/>
                  </a:lnTo>
                  <a:lnTo>
                    <a:pt x="178" y="390"/>
                  </a:lnTo>
                  <a:lnTo>
                    <a:pt x="168" y="385"/>
                  </a:lnTo>
                  <a:lnTo>
                    <a:pt x="154" y="385"/>
                  </a:lnTo>
                  <a:lnTo>
                    <a:pt x="140" y="380"/>
                  </a:lnTo>
                  <a:lnTo>
                    <a:pt x="130" y="380"/>
                  </a:lnTo>
                  <a:lnTo>
                    <a:pt x="116" y="375"/>
                  </a:lnTo>
                  <a:lnTo>
                    <a:pt x="106" y="366"/>
                  </a:lnTo>
                  <a:lnTo>
                    <a:pt x="96" y="361"/>
                  </a:lnTo>
                  <a:lnTo>
                    <a:pt x="87" y="356"/>
                  </a:lnTo>
                  <a:lnTo>
                    <a:pt x="72" y="346"/>
                  </a:lnTo>
                  <a:lnTo>
                    <a:pt x="68" y="342"/>
                  </a:lnTo>
                  <a:lnTo>
                    <a:pt x="58" y="332"/>
                  </a:lnTo>
                  <a:lnTo>
                    <a:pt x="48" y="322"/>
                  </a:lnTo>
                  <a:lnTo>
                    <a:pt x="39" y="313"/>
                  </a:lnTo>
                  <a:lnTo>
                    <a:pt x="34" y="303"/>
                  </a:lnTo>
                  <a:lnTo>
                    <a:pt x="24" y="294"/>
                  </a:lnTo>
                  <a:lnTo>
                    <a:pt x="20" y="284"/>
                  </a:lnTo>
                  <a:lnTo>
                    <a:pt x="15" y="269"/>
                  </a:lnTo>
                  <a:lnTo>
                    <a:pt x="10" y="255"/>
                  </a:lnTo>
                  <a:lnTo>
                    <a:pt x="5" y="245"/>
                  </a:lnTo>
                  <a:lnTo>
                    <a:pt x="5" y="236"/>
                  </a:lnTo>
                  <a:lnTo>
                    <a:pt x="0" y="226"/>
                  </a:lnTo>
                  <a:lnTo>
                    <a:pt x="0" y="212"/>
                  </a:lnTo>
                  <a:lnTo>
                    <a:pt x="0" y="197"/>
                  </a:lnTo>
                  <a:lnTo>
                    <a:pt x="0" y="188"/>
                  </a:lnTo>
                  <a:lnTo>
                    <a:pt x="0" y="173"/>
                  </a:lnTo>
                  <a:lnTo>
                    <a:pt x="0" y="159"/>
                  </a:lnTo>
                  <a:lnTo>
                    <a:pt x="5" y="149"/>
                  </a:lnTo>
                  <a:lnTo>
                    <a:pt x="10" y="135"/>
                  </a:lnTo>
                  <a:lnTo>
                    <a:pt x="10" y="125"/>
                  </a:lnTo>
                  <a:lnTo>
                    <a:pt x="15" y="116"/>
                  </a:lnTo>
                  <a:lnTo>
                    <a:pt x="20" y="101"/>
                  </a:lnTo>
                  <a:lnTo>
                    <a:pt x="29" y="92"/>
                  </a:lnTo>
                  <a:lnTo>
                    <a:pt x="34" y="82"/>
                  </a:lnTo>
                  <a:lnTo>
                    <a:pt x="43" y="72"/>
                  </a:lnTo>
                  <a:lnTo>
                    <a:pt x="53" y="63"/>
                  </a:lnTo>
                  <a:lnTo>
                    <a:pt x="58" y="53"/>
                  </a:lnTo>
                  <a:lnTo>
                    <a:pt x="68" y="44"/>
                  </a:lnTo>
                  <a:lnTo>
                    <a:pt x="77" y="34"/>
                  </a:lnTo>
                  <a:lnTo>
                    <a:pt x="87" y="29"/>
                  </a:lnTo>
                  <a:lnTo>
                    <a:pt x="101" y="24"/>
                  </a:lnTo>
                  <a:lnTo>
                    <a:pt x="106" y="20"/>
                  </a:lnTo>
                  <a:lnTo>
                    <a:pt x="120" y="15"/>
                  </a:lnTo>
                  <a:lnTo>
                    <a:pt x="135" y="10"/>
                  </a:lnTo>
                  <a:lnTo>
                    <a:pt x="144" y="5"/>
                  </a:lnTo>
                  <a:lnTo>
                    <a:pt x="159" y="0"/>
                  </a:lnTo>
                  <a:lnTo>
                    <a:pt x="168" y="0"/>
                  </a:lnTo>
                  <a:lnTo>
                    <a:pt x="178" y="0"/>
                  </a:lnTo>
                  <a:lnTo>
                    <a:pt x="192" y="0"/>
                  </a:lnTo>
                  <a:lnTo>
                    <a:pt x="192" y="193"/>
                  </a:lnTo>
                  <a:lnTo>
                    <a:pt x="317" y="346"/>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330" name="Group 100">
            <a:extLst>
              <a:ext uri="{FF2B5EF4-FFF2-40B4-BE49-F238E27FC236}">
                <a16:creationId xmlns:a16="http://schemas.microsoft.com/office/drawing/2014/main" id="{9CEAAA08-3A8C-4457-A292-C2151D39304F}"/>
              </a:ext>
            </a:extLst>
          </p:cNvPr>
          <p:cNvGrpSpPr>
            <a:grpSpLocks/>
          </p:cNvGrpSpPr>
          <p:nvPr/>
        </p:nvGrpSpPr>
        <p:grpSpPr bwMode="auto">
          <a:xfrm>
            <a:off x="2222500" y="1658938"/>
            <a:ext cx="38100" cy="306387"/>
            <a:chOff x="1400" y="1045"/>
            <a:chExt cx="24" cy="193"/>
          </a:xfrm>
        </p:grpSpPr>
        <p:sp>
          <p:nvSpPr>
            <p:cNvPr id="12843" name="Freeform 98">
              <a:extLst>
                <a:ext uri="{FF2B5EF4-FFF2-40B4-BE49-F238E27FC236}">
                  <a16:creationId xmlns:a16="http://schemas.microsoft.com/office/drawing/2014/main" id="{1B6D8BF1-B41D-47CB-B5A9-F290DE3A88F1}"/>
                </a:ext>
              </a:extLst>
            </p:cNvPr>
            <p:cNvSpPr>
              <a:spLocks/>
            </p:cNvSpPr>
            <p:nvPr/>
          </p:nvSpPr>
          <p:spPr bwMode="auto">
            <a:xfrm>
              <a:off x="1400" y="1045"/>
              <a:ext cx="24" cy="193"/>
            </a:xfrm>
            <a:custGeom>
              <a:avLst/>
              <a:gdLst>
                <a:gd name="T0" fmla="*/ 0 w 24"/>
                <a:gd name="T1" fmla="*/ 0 h 193"/>
                <a:gd name="T2" fmla="*/ 10 w 24"/>
                <a:gd name="T3" fmla="*/ 0 h 193"/>
                <a:gd name="T4" fmla="*/ 20 w 24"/>
                <a:gd name="T5" fmla="*/ 0 h 193"/>
                <a:gd name="T6" fmla="*/ 24 w 24"/>
                <a:gd name="T7" fmla="*/ 0 h 193"/>
                <a:gd name="T8" fmla="*/ 0 w 24"/>
                <a:gd name="T9" fmla="*/ 193 h 193"/>
                <a:gd name="T10" fmla="*/ 0 w 24"/>
                <a:gd name="T11" fmla="*/ 0 h 19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193">
                  <a:moveTo>
                    <a:pt x="0" y="0"/>
                  </a:moveTo>
                  <a:lnTo>
                    <a:pt x="10" y="0"/>
                  </a:lnTo>
                  <a:lnTo>
                    <a:pt x="20" y="0"/>
                  </a:lnTo>
                  <a:lnTo>
                    <a:pt x="24" y="0"/>
                  </a:lnTo>
                  <a:lnTo>
                    <a:pt x="0" y="193"/>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844" name="Freeform 99">
              <a:extLst>
                <a:ext uri="{FF2B5EF4-FFF2-40B4-BE49-F238E27FC236}">
                  <a16:creationId xmlns:a16="http://schemas.microsoft.com/office/drawing/2014/main" id="{51E5F336-A53F-4098-84C3-C918BE54CC9C}"/>
                </a:ext>
              </a:extLst>
            </p:cNvPr>
            <p:cNvSpPr>
              <a:spLocks/>
            </p:cNvSpPr>
            <p:nvPr/>
          </p:nvSpPr>
          <p:spPr bwMode="auto">
            <a:xfrm>
              <a:off x="1400" y="1045"/>
              <a:ext cx="24" cy="193"/>
            </a:xfrm>
            <a:custGeom>
              <a:avLst/>
              <a:gdLst>
                <a:gd name="T0" fmla="*/ 0 w 24"/>
                <a:gd name="T1" fmla="*/ 0 h 193"/>
                <a:gd name="T2" fmla="*/ 10 w 24"/>
                <a:gd name="T3" fmla="*/ 0 h 193"/>
                <a:gd name="T4" fmla="*/ 20 w 24"/>
                <a:gd name="T5" fmla="*/ 0 h 193"/>
                <a:gd name="T6" fmla="*/ 24 w 24"/>
                <a:gd name="T7" fmla="*/ 0 h 193"/>
                <a:gd name="T8" fmla="*/ 0 w 24"/>
                <a:gd name="T9" fmla="*/ 193 h 193"/>
                <a:gd name="T10" fmla="*/ 0 w 24"/>
                <a:gd name="T11" fmla="*/ 0 h 19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193">
                  <a:moveTo>
                    <a:pt x="0" y="0"/>
                  </a:moveTo>
                  <a:lnTo>
                    <a:pt x="10" y="0"/>
                  </a:lnTo>
                  <a:lnTo>
                    <a:pt x="20" y="0"/>
                  </a:lnTo>
                  <a:lnTo>
                    <a:pt x="24" y="0"/>
                  </a:lnTo>
                  <a:lnTo>
                    <a:pt x="0" y="193"/>
                  </a:lnTo>
                  <a:lnTo>
                    <a:pt x="0"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331" name="Group 103">
            <a:extLst>
              <a:ext uri="{FF2B5EF4-FFF2-40B4-BE49-F238E27FC236}">
                <a16:creationId xmlns:a16="http://schemas.microsoft.com/office/drawing/2014/main" id="{74A2305A-528A-41E8-9DC3-2D391B357636}"/>
              </a:ext>
            </a:extLst>
          </p:cNvPr>
          <p:cNvGrpSpPr>
            <a:grpSpLocks/>
          </p:cNvGrpSpPr>
          <p:nvPr/>
        </p:nvGrpSpPr>
        <p:grpSpPr bwMode="auto">
          <a:xfrm>
            <a:off x="2222500" y="1658938"/>
            <a:ext cx="312738" cy="549275"/>
            <a:chOff x="1400" y="1045"/>
            <a:chExt cx="197" cy="346"/>
          </a:xfrm>
        </p:grpSpPr>
        <p:sp>
          <p:nvSpPr>
            <p:cNvPr id="12841" name="Freeform 101">
              <a:extLst>
                <a:ext uri="{FF2B5EF4-FFF2-40B4-BE49-F238E27FC236}">
                  <a16:creationId xmlns:a16="http://schemas.microsoft.com/office/drawing/2014/main" id="{DB38AD0D-DEBF-45BB-B4EF-7158C6CF1441}"/>
                </a:ext>
              </a:extLst>
            </p:cNvPr>
            <p:cNvSpPr>
              <a:spLocks/>
            </p:cNvSpPr>
            <p:nvPr/>
          </p:nvSpPr>
          <p:spPr bwMode="auto">
            <a:xfrm>
              <a:off x="1400" y="1045"/>
              <a:ext cx="197" cy="346"/>
            </a:xfrm>
            <a:custGeom>
              <a:avLst/>
              <a:gdLst>
                <a:gd name="T0" fmla="*/ 24 w 197"/>
                <a:gd name="T1" fmla="*/ 0 h 346"/>
                <a:gd name="T2" fmla="*/ 34 w 197"/>
                <a:gd name="T3" fmla="*/ 0 h 346"/>
                <a:gd name="T4" fmla="*/ 48 w 197"/>
                <a:gd name="T5" fmla="*/ 5 h 346"/>
                <a:gd name="T6" fmla="*/ 58 w 197"/>
                <a:gd name="T7" fmla="*/ 10 h 346"/>
                <a:gd name="T8" fmla="*/ 73 w 197"/>
                <a:gd name="T9" fmla="*/ 10 h 346"/>
                <a:gd name="T10" fmla="*/ 82 w 197"/>
                <a:gd name="T11" fmla="*/ 15 h 346"/>
                <a:gd name="T12" fmla="*/ 92 w 197"/>
                <a:gd name="T13" fmla="*/ 20 h 346"/>
                <a:gd name="T14" fmla="*/ 101 w 197"/>
                <a:gd name="T15" fmla="*/ 29 h 346"/>
                <a:gd name="T16" fmla="*/ 111 w 197"/>
                <a:gd name="T17" fmla="*/ 34 h 346"/>
                <a:gd name="T18" fmla="*/ 120 w 197"/>
                <a:gd name="T19" fmla="*/ 39 h 346"/>
                <a:gd name="T20" fmla="*/ 130 w 197"/>
                <a:gd name="T21" fmla="*/ 48 h 346"/>
                <a:gd name="T22" fmla="*/ 140 w 197"/>
                <a:gd name="T23" fmla="*/ 58 h 346"/>
                <a:gd name="T24" fmla="*/ 145 w 197"/>
                <a:gd name="T25" fmla="*/ 63 h 346"/>
                <a:gd name="T26" fmla="*/ 154 w 197"/>
                <a:gd name="T27" fmla="*/ 72 h 346"/>
                <a:gd name="T28" fmla="*/ 159 w 197"/>
                <a:gd name="T29" fmla="*/ 82 h 346"/>
                <a:gd name="T30" fmla="*/ 168 w 197"/>
                <a:gd name="T31" fmla="*/ 92 h 346"/>
                <a:gd name="T32" fmla="*/ 173 w 197"/>
                <a:gd name="T33" fmla="*/ 101 h 346"/>
                <a:gd name="T34" fmla="*/ 178 w 197"/>
                <a:gd name="T35" fmla="*/ 111 h 346"/>
                <a:gd name="T36" fmla="*/ 183 w 197"/>
                <a:gd name="T37" fmla="*/ 125 h 346"/>
                <a:gd name="T38" fmla="*/ 188 w 197"/>
                <a:gd name="T39" fmla="*/ 135 h 346"/>
                <a:gd name="T40" fmla="*/ 193 w 197"/>
                <a:gd name="T41" fmla="*/ 145 h 346"/>
                <a:gd name="T42" fmla="*/ 193 w 197"/>
                <a:gd name="T43" fmla="*/ 159 h 346"/>
                <a:gd name="T44" fmla="*/ 193 w 197"/>
                <a:gd name="T45" fmla="*/ 169 h 346"/>
                <a:gd name="T46" fmla="*/ 197 w 197"/>
                <a:gd name="T47" fmla="*/ 178 h 346"/>
                <a:gd name="T48" fmla="*/ 197 w 197"/>
                <a:gd name="T49" fmla="*/ 193 h 346"/>
                <a:gd name="T50" fmla="*/ 197 w 197"/>
                <a:gd name="T51" fmla="*/ 202 h 346"/>
                <a:gd name="T52" fmla="*/ 197 w 197"/>
                <a:gd name="T53" fmla="*/ 212 h 346"/>
                <a:gd name="T54" fmla="*/ 193 w 197"/>
                <a:gd name="T55" fmla="*/ 226 h 346"/>
                <a:gd name="T56" fmla="*/ 193 w 197"/>
                <a:gd name="T57" fmla="*/ 236 h 346"/>
                <a:gd name="T58" fmla="*/ 188 w 197"/>
                <a:gd name="T59" fmla="*/ 250 h 346"/>
                <a:gd name="T60" fmla="*/ 183 w 197"/>
                <a:gd name="T61" fmla="*/ 260 h 346"/>
                <a:gd name="T62" fmla="*/ 178 w 197"/>
                <a:gd name="T63" fmla="*/ 274 h 346"/>
                <a:gd name="T64" fmla="*/ 173 w 197"/>
                <a:gd name="T65" fmla="*/ 284 h 346"/>
                <a:gd name="T66" fmla="*/ 168 w 197"/>
                <a:gd name="T67" fmla="*/ 293 h 346"/>
                <a:gd name="T68" fmla="*/ 164 w 197"/>
                <a:gd name="T69" fmla="*/ 303 h 346"/>
                <a:gd name="T70" fmla="*/ 159 w 197"/>
                <a:gd name="T71" fmla="*/ 313 h 346"/>
                <a:gd name="T72" fmla="*/ 149 w 197"/>
                <a:gd name="T73" fmla="*/ 322 h 346"/>
                <a:gd name="T74" fmla="*/ 140 w 197"/>
                <a:gd name="T75" fmla="*/ 327 h 346"/>
                <a:gd name="T76" fmla="*/ 130 w 197"/>
                <a:gd name="T77" fmla="*/ 337 h 346"/>
                <a:gd name="T78" fmla="*/ 125 w 197"/>
                <a:gd name="T79" fmla="*/ 346 h 346"/>
                <a:gd name="T80" fmla="*/ 0 w 197"/>
                <a:gd name="T81" fmla="*/ 193 h 346"/>
                <a:gd name="T82" fmla="*/ 24 w 197"/>
                <a:gd name="T83" fmla="*/ 0 h 34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97" h="346">
                  <a:moveTo>
                    <a:pt x="24" y="0"/>
                  </a:moveTo>
                  <a:lnTo>
                    <a:pt x="34" y="0"/>
                  </a:lnTo>
                  <a:lnTo>
                    <a:pt x="48" y="5"/>
                  </a:lnTo>
                  <a:lnTo>
                    <a:pt x="58" y="10"/>
                  </a:lnTo>
                  <a:lnTo>
                    <a:pt x="73" y="10"/>
                  </a:lnTo>
                  <a:lnTo>
                    <a:pt x="82" y="15"/>
                  </a:lnTo>
                  <a:lnTo>
                    <a:pt x="92" y="20"/>
                  </a:lnTo>
                  <a:lnTo>
                    <a:pt x="101" y="29"/>
                  </a:lnTo>
                  <a:lnTo>
                    <a:pt x="111" y="34"/>
                  </a:lnTo>
                  <a:lnTo>
                    <a:pt x="120" y="39"/>
                  </a:lnTo>
                  <a:lnTo>
                    <a:pt x="130" y="48"/>
                  </a:lnTo>
                  <a:lnTo>
                    <a:pt x="140" y="58"/>
                  </a:lnTo>
                  <a:lnTo>
                    <a:pt x="145" y="63"/>
                  </a:lnTo>
                  <a:lnTo>
                    <a:pt x="154" y="72"/>
                  </a:lnTo>
                  <a:lnTo>
                    <a:pt x="159" y="82"/>
                  </a:lnTo>
                  <a:lnTo>
                    <a:pt x="168" y="92"/>
                  </a:lnTo>
                  <a:lnTo>
                    <a:pt x="173" y="101"/>
                  </a:lnTo>
                  <a:lnTo>
                    <a:pt x="178" y="111"/>
                  </a:lnTo>
                  <a:lnTo>
                    <a:pt x="183" y="125"/>
                  </a:lnTo>
                  <a:lnTo>
                    <a:pt x="188" y="135"/>
                  </a:lnTo>
                  <a:lnTo>
                    <a:pt x="193" y="145"/>
                  </a:lnTo>
                  <a:lnTo>
                    <a:pt x="193" y="159"/>
                  </a:lnTo>
                  <a:lnTo>
                    <a:pt x="193" y="169"/>
                  </a:lnTo>
                  <a:lnTo>
                    <a:pt x="197" y="178"/>
                  </a:lnTo>
                  <a:lnTo>
                    <a:pt x="197" y="193"/>
                  </a:lnTo>
                  <a:lnTo>
                    <a:pt x="197" y="202"/>
                  </a:lnTo>
                  <a:lnTo>
                    <a:pt x="197" y="212"/>
                  </a:lnTo>
                  <a:lnTo>
                    <a:pt x="193" y="226"/>
                  </a:lnTo>
                  <a:lnTo>
                    <a:pt x="193" y="236"/>
                  </a:lnTo>
                  <a:lnTo>
                    <a:pt x="188" y="250"/>
                  </a:lnTo>
                  <a:lnTo>
                    <a:pt x="183" y="260"/>
                  </a:lnTo>
                  <a:lnTo>
                    <a:pt x="178" y="274"/>
                  </a:lnTo>
                  <a:lnTo>
                    <a:pt x="173" y="284"/>
                  </a:lnTo>
                  <a:lnTo>
                    <a:pt x="168" y="293"/>
                  </a:lnTo>
                  <a:lnTo>
                    <a:pt x="164" y="303"/>
                  </a:lnTo>
                  <a:lnTo>
                    <a:pt x="159" y="313"/>
                  </a:lnTo>
                  <a:lnTo>
                    <a:pt x="149" y="322"/>
                  </a:lnTo>
                  <a:lnTo>
                    <a:pt x="140" y="327"/>
                  </a:lnTo>
                  <a:lnTo>
                    <a:pt x="130" y="337"/>
                  </a:lnTo>
                  <a:lnTo>
                    <a:pt x="125" y="346"/>
                  </a:lnTo>
                  <a:lnTo>
                    <a:pt x="0" y="193"/>
                  </a:lnTo>
                  <a:lnTo>
                    <a:pt x="24"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842" name="Freeform 102">
              <a:extLst>
                <a:ext uri="{FF2B5EF4-FFF2-40B4-BE49-F238E27FC236}">
                  <a16:creationId xmlns:a16="http://schemas.microsoft.com/office/drawing/2014/main" id="{2B9AC61E-2E10-47DF-9ECC-B0BE6E915244}"/>
                </a:ext>
              </a:extLst>
            </p:cNvPr>
            <p:cNvSpPr>
              <a:spLocks/>
            </p:cNvSpPr>
            <p:nvPr/>
          </p:nvSpPr>
          <p:spPr bwMode="auto">
            <a:xfrm>
              <a:off x="1400" y="1045"/>
              <a:ext cx="197" cy="346"/>
            </a:xfrm>
            <a:custGeom>
              <a:avLst/>
              <a:gdLst>
                <a:gd name="T0" fmla="*/ 24 w 197"/>
                <a:gd name="T1" fmla="*/ 0 h 346"/>
                <a:gd name="T2" fmla="*/ 34 w 197"/>
                <a:gd name="T3" fmla="*/ 0 h 346"/>
                <a:gd name="T4" fmla="*/ 48 w 197"/>
                <a:gd name="T5" fmla="*/ 5 h 346"/>
                <a:gd name="T6" fmla="*/ 58 w 197"/>
                <a:gd name="T7" fmla="*/ 10 h 346"/>
                <a:gd name="T8" fmla="*/ 73 w 197"/>
                <a:gd name="T9" fmla="*/ 10 h 346"/>
                <a:gd name="T10" fmla="*/ 82 w 197"/>
                <a:gd name="T11" fmla="*/ 15 h 346"/>
                <a:gd name="T12" fmla="*/ 92 w 197"/>
                <a:gd name="T13" fmla="*/ 20 h 346"/>
                <a:gd name="T14" fmla="*/ 101 w 197"/>
                <a:gd name="T15" fmla="*/ 29 h 346"/>
                <a:gd name="T16" fmla="*/ 111 w 197"/>
                <a:gd name="T17" fmla="*/ 34 h 346"/>
                <a:gd name="T18" fmla="*/ 120 w 197"/>
                <a:gd name="T19" fmla="*/ 39 h 346"/>
                <a:gd name="T20" fmla="*/ 130 w 197"/>
                <a:gd name="T21" fmla="*/ 48 h 346"/>
                <a:gd name="T22" fmla="*/ 140 w 197"/>
                <a:gd name="T23" fmla="*/ 58 h 346"/>
                <a:gd name="T24" fmla="*/ 145 w 197"/>
                <a:gd name="T25" fmla="*/ 63 h 346"/>
                <a:gd name="T26" fmla="*/ 154 w 197"/>
                <a:gd name="T27" fmla="*/ 72 h 346"/>
                <a:gd name="T28" fmla="*/ 159 w 197"/>
                <a:gd name="T29" fmla="*/ 82 h 346"/>
                <a:gd name="T30" fmla="*/ 168 w 197"/>
                <a:gd name="T31" fmla="*/ 92 h 346"/>
                <a:gd name="T32" fmla="*/ 173 w 197"/>
                <a:gd name="T33" fmla="*/ 101 h 346"/>
                <a:gd name="T34" fmla="*/ 178 w 197"/>
                <a:gd name="T35" fmla="*/ 111 h 346"/>
                <a:gd name="T36" fmla="*/ 183 w 197"/>
                <a:gd name="T37" fmla="*/ 125 h 346"/>
                <a:gd name="T38" fmla="*/ 188 w 197"/>
                <a:gd name="T39" fmla="*/ 135 h 346"/>
                <a:gd name="T40" fmla="*/ 193 w 197"/>
                <a:gd name="T41" fmla="*/ 145 h 346"/>
                <a:gd name="T42" fmla="*/ 193 w 197"/>
                <a:gd name="T43" fmla="*/ 159 h 346"/>
                <a:gd name="T44" fmla="*/ 193 w 197"/>
                <a:gd name="T45" fmla="*/ 169 h 346"/>
                <a:gd name="T46" fmla="*/ 197 w 197"/>
                <a:gd name="T47" fmla="*/ 178 h 346"/>
                <a:gd name="T48" fmla="*/ 197 w 197"/>
                <a:gd name="T49" fmla="*/ 193 h 346"/>
                <a:gd name="T50" fmla="*/ 197 w 197"/>
                <a:gd name="T51" fmla="*/ 202 h 346"/>
                <a:gd name="T52" fmla="*/ 197 w 197"/>
                <a:gd name="T53" fmla="*/ 212 h 346"/>
                <a:gd name="T54" fmla="*/ 193 w 197"/>
                <a:gd name="T55" fmla="*/ 226 h 346"/>
                <a:gd name="T56" fmla="*/ 193 w 197"/>
                <a:gd name="T57" fmla="*/ 236 h 346"/>
                <a:gd name="T58" fmla="*/ 188 w 197"/>
                <a:gd name="T59" fmla="*/ 250 h 346"/>
                <a:gd name="T60" fmla="*/ 183 w 197"/>
                <a:gd name="T61" fmla="*/ 260 h 346"/>
                <a:gd name="T62" fmla="*/ 178 w 197"/>
                <a:gd name="T63" fmla="*/ 274 h 346"/>
                <a:gd name="T64" fmla="*/ 173 w 197"/>
                <a:gd name="T65" fmla="*/ 284 h 346"/>
                <a:gd name="T66" fmla="*/ 168 w 197"/>
                <a:gd name="T67" fmla="*/ 293 h 346"/>
                <a:gd name="T68" fmla="*/ 164 w 197"/>
                <a:gd name="T69" fmla="*/ 303 h 346"/>
                <a:gd name="T70" fmla="*/ 159 w 197"/>
                <a:gd name="T71" fmla="*/ 313 h 346"/>
                <a:gd name="T72" fmla="*/ 149 w 197"/>
                <a:gd name="T73" fmla="*/ 322 h 346"/>
                <a:gd name="T74" fmla="*/ 140 w 197"/>
                <a:gd name="T75" fmla="*/ 327 h 346"/>
                <a:gd name="T76" fmla="*/ 130 w 197"/>
                <a:gd name="T77" fmla="*/ 337 h 346"/>
                <a:gd name="T78" fmla="*/ 125 w 197"/>
                <a:gd name="T79" fmla="*/ 346 h 346"/>
                <a:gd name="T80" fmla="*/ 0 w 197"/>
                <a:gd name="T81" fmla="*/ 193 h 346"/>
                <a:gd name="T82" fmla="*/ 24 w 197"/>
                <a:gd name="T83" fmla="*/ 0 h 34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97" h="346">
                  <a:moveTo>
                    <a:pt x="24" y="0"/>
                  </a:moveTo>
                  <a:lnTo>
                    <a:pt x="34" y="0"/>
                  </a:lnTo>
                  <a:lnTo>
                    <a:pt x="48" y="5"/>
                  </a:lnTo>
                  <a:lnTo>
                    <a:pt x="58" y="10"/>
                  </a:lnTo>
                  <a:lnTo>
                    <a:pt x="73" y="10"/>
                  </a:lnTo>
                  <a:lnTo>
                    <a:pt x="82" y="15"/>
                  </a:lnTo>
                  <a:lnTo>
                    <a:pt x="92" y="20"/>
                  </a:lnTo>
                  <a:lnTo>
                    <a:pt x="101" y="29"/>
                  </a:lnTo>
                  <a:lnTo>
                    <a:pt x="111" y="34"/>
                  </a:lnTo>
                  <a:lnTo>
                    <a:pt x="120" y="39"/>
                  </a:lnTo>
                  <a:lnTo>
                    <a:pt x="130" y="48"/>
                  </a:lnTo>
                  <a:lnTo>
                    <a:pt x="140" y="58"/>
                  </a:lnTo>
                  <a:lnTo>
                    <a:pt x="145" y="63"/>
                  </a:lnTo>
                  <a:lnTo>
                    <a:pt x="154" y="72"/>
                  </a:lnTo>
                  <a:lnTo>
                    <a:pt x="159" y="82"/>
                  </a:lnTo>
                  <a:lnTo>
                    <a:pt x="168" y="92"/>
                  </a:lnTo>
                  <a:lnTo>
                    <a:pt x="173" y="101"/>
                  </a:lnTo>
                  <a:lnTo>
                    <a:pt x="178" y="111"/>
                  </a:lnTo>
                  <a:lnTo>
                    <a:pt x="183" y="125"/>
                  </a:lnTo>
                  <a:lnTo>
                    <a:pt x="188" y="135"/>
                  </a:lnTo>
                  <a:lnTo>
                    <a:pt x="193" y="145"/>
                  </a:lnTo>
                  <a:lnTo>
                    <a:pt x="193" y="159"/>
                  </a:lnTo>
                  <a:lnTo>
                    <a:pt x="193" y="169"/>
                  </a:lnTo>
                  <a:lnTo>
                    <a:pt x="197" y="178"/>
                  </a:lnTo>
                  <a:lnTo>
                    <a:pt x="197" y="193"/>
                  </a:lnTo>
                  <a:lnTo>
                    <a:pt x="197" y="202"/>
                  </a:lnTo>
                  <a:lnTo>
                    <a:pt x="197" y="212"/>
                  </a:lnTo>
                  <a:lnTo>
                    <a:pt x="193" y="226"/>
                  </a:lnTo>
                  <a:lnTo>
                    <a:pt x="193" y="236"/>
                  </a:lnTo>
                  <a:lnTo>
                    <a:pt x="188" y="250"/>
                  </a:lnTo>
                  <a:lnTo>
                    <a:pt x="183" y="260"/>
                  </a:lnTo>
                  <a:lnTo>
                    <a:pt x="178" y="274"/>
                  </a:lnTo>
                  <a:lnTo>
                    <a:pt x="173" y="284"/>
                  </a:lnTo>
                  <a:lnTo>
                    <a:pt x="168" y="293"/>
                  </a:lnTo>
                  <a:lnTo>
                    <a:pt x="164" y="303"/>
                  </a:lnTo>
                  <a:lnTo>
                    <a:pt x="159" y="313"/>
                  </a:lnTo>
                  <a:lnTo>
                    <a:pt x="149" y="322"/>
                  </a:lnTo>
                  <a:lnTo>
                    <a:pt x="140" y="327"/>
                  </a:lnTo>
                  <a:lnTo>
                    <a:pt x="130" y="337"/>
                  </a:lnTo>
                  <a:lnTo>
                    <a:pt x="125" y="346"/>
                  </a:lnTo>
                  <a:lnTo>
                    <a:pt x="0" y="193"/>
                  </a:lnTo>
                  <a:lnTo>
                    <a:pt x="24"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332" name="Group 106">
            <a:extLst>
              <a:ext uri="{FF2B5EF4-FFF2-40B4-BE49-F238E27FC236}">
                <a16:creationId xmlns:a16="http://schemas.microsoft.com/office/drawing/2014/main" id="{9CEE04EE-2E18-473F-905D-A0B505EE1FC4}"/>
              </a:ext>
            </a:extLst>
          </p:cNvPr>
          <p:cNvGrpSpPr>
            <a:grpSpLocks/>
          </p:cNvGrpSpPr>
          <p:nvPr/>
        </p:nvGrpSpPr>
        <p:grpSpPr bwMode="auto">
          <a:xfrm>
            <a:off x="1917700" y="1658938"/>
            <a:ext cx="503238" cy="619125"/>
            <a:chOff x="1208" y="1045"/>
            <a:chExt cx="317" cy="390"/>
          </a:xfrm>
        </p:grpSpPr>
        <p:sp>
          <p:nvSpPr>
            <p:cNvPr id="12839" name="Freeform 104">
              <a:extLst>
                <a:ext uri="{FF2B5EF4-FFF2-40B4-BE49-F238E27FC236}">
                  <a16:creationId xmlns:a16="http://schemas.microsoft.com/office/drawing/2014/main" id="{0CBE49EC-BF8A-4B46-AD87-E3A246AF5CA3}"/>
                </a:ext>
              </a:extLst>
            </p:cNvPr>
            <p:cNvSpPr>
              <a:spLocks/>
            </p:cNvSpPr>
            <p:nvPr/>
          </p:nvSpPr>
          <p:spPr bwMode="auto">
            <a:xfrm>
              <a:off x="1208" y="1045"/>
              <a:ext cx="317" cy="390"/>
            </a:xfrm>
            <a:custGeom>
              <a:avLst/>
              <a:gdLst>
                <a:gd name="T0" fmla="*/ 317 w 317"/>
                <a:gd name="T1" fmla="*/ 346 h 390"/>
                <a:gd name="T2" fmla="*/ 303 w 317"/>
                <a:gd name="T3" fmla="*/ 351 h 390"/>
                <a:gd name="T4" fmla="*/ 298 w 317"/>
                <a:gd name="T5" fmla="*/ 361 h 390"/>
                <a:gd name="T6" fmla="*/ 284 w 317"/>
                <a:gd name="T7" fmla="*/ 365 h 390"/>
                <a:gd name="T8" fmla="*/ 274 w 317"/>
                <a:gd name="T9" fmla="*/ 370 h 390"/>
                <a:gd name="T10" fmla="*/ 265 w 317"/>
                <a:gd name="T11" fmla="*/ 375 h 390"/>
                <a:gd name="T12" fmla="*/ 250 w 317"/>
                <a:gd name="T13" fmla="*/ 380 h 390"/>
                <a:gd name="T14" fmla="*/ 236 w 317"/>
                <a:gd name="T15" fmla="*/ 385 h 390"/>
                <a:gd name="T16" fmla="*/ 226 w 317"/>
                <a:gd name="T17" fmla="*/ 385 h 390"/>
                <a:gd name="T18" fmla="*/ 212 w 317"/>
                <a:gd name="T19" fmla="*/ 390 h 390"/>
                <a:gd name="T20" fmla="*/ 202 w 317"/>
                <a:gd name="T21" fmla="*/ 390 h 390"/>
                <a:gd name="T22" fmla="*/ 192 w 317"/>
                <a:gd name="T23" fmla="*/ 390 h 390"/>
                <a:gd name="T24" fmla="*/ 178 w 317"/>
                <a:gd name="T25" fmla="*/ 390 h 390"/>
                <a:gd name="T26" fmla="*/ 168 w 317"/>
                <a:gd name="T27" fmla="*/ 385 h 390"/>
                <a:gd name="T28" fmla="*/ 154 w 317"/>
                <a:gd name="T29" fmla="*/ 385 h 390"/>
                <a:gd name="T30" fmla="*/ 140 w 317"/>
                <a:gd name="T31" fmla="*/ 380 h 390"/>
                <a:gd name="T32" fmla="*/ 130 w 317"/>
                <a:gd name="T33" fmla="*/ 380 h 390"/>
                <a:gd name="T34" fmla="*/ 116 w 317"/>
                <a:gd name="T35" fmla="*/ 375 h 390"/>
                <a:gd name="T36" fmla="*/ 106 w 317"/>
                <a:gd name="T37" fmla="*/ 365 h 390"/>
                <a:gd name="T38" fmla="*/ 96 w 317"/>
                <a:gd name="T39" fmla="*/ 361 h 390"/>
                <a:gd name="T40" fmla="*/ 87 w 317"/>
                <a:gd name="T41" fmla="*/ 356 h 390"/>
                <a:gd name="T42" fmla="*/ 72 w 317"/>
                <a:gd name="T43" fmla="*/ 346 h 390"/>
                <a:gd name="T44" fmla="*/ 68 w 317"/>
                <a:gd name="T45" fmla="*/ 342 h 390"/>
                <a:gd name="T46" fmla="*/ 58 w 317"/>
                <a:gd name="T47" fmla="*/ 332 h 390"/>
                <a:gd name="T48" fmla="*/ 48 w 317"/>
                <a:gd name="T49" fmla="*/ 322 h 390"/>
                <a:gd name="T50" fmla="*/ 39 w 317"/>
                <a:gd name="T51" fmla="*/ 313 h 390"/>
                <a:gd name="T52" fmla="*/ 34 w 317"/>
                <a:gd name="T53" fmla="*/ 303 h 390"/>
                <a:gd name="T54" fmla="*/ 24 w 317"/>
                <a:gd name="T55" fmla="*/ 293 h 390"/>
                <a:gd name="T56" fmla="*/ 20 w 317"/>
                <a:gd name="T57" fmla="*/ 284 h 390"/>
                <a:gd name="T58" fmla="*/ 15 w 317"/>
                <a:gd name="T59" fmla="*/ 269 h 390"/>
                <a:gd name="T60" fmla="*/ 10 w 317"/>
                <a:gd name="T61" fmla="*/ 255 h 390"/>
                <a:gd name="T62" fmla="*/ 5 w 317"/>
                <a:gd name="T63" fmla="*/ 245 h 390"/>
                <a:gd name="T64" fmla="*/ 5 w 317"/>
                <a:gd name="T65" fmla="*/ 236 h 390"/>
                <a:gd name="T66" fmla="*/ 0 w 317"/>
                <a:gd name="T67" fmla="*/ 226 h 390"/>
                <a:gd name="T68" fmla="*/ 0 w 317"/>
                <a:gd name="T69" fmla="*/ 212 h 390"/>
                <a:gd name="T70" fmla="*/ 0 w 317"/>
                <a:gd name="T71" fmla="*/ 197 h 390"/>
                <a:gd name="T72" fmla="*/ 0 w 317"/>
                <a:gd name="T73" fmla="*/ 188 h 390"/>
                <a:gd name="T74" fmla="*/ 0 w 317"/>
                <a:gd name="T75" fmla="*/ 173 h 390"/>
                <a:gd name="T76" fmla="*/ 0 w 317"/>
                <a:gd name="T77" fmla="*/ 159 h 390"/>
                <a:gd name="T78" fmla="*/ 5 w 317"/>
                <a:gd name="T79" fmla="*/ 149 h 390"/>
                <a:gd name="T80" fmla="*/ 10 w 317"/>
                <a:gd name="T81" fmla="*/ 135 h 390"/>
                <a:gd name="T82" fmla="*/ 10 w 317"/>
                <a:gd name="T83" fmla="*/ 125 h 390"/>
                <a:gd name="T84" fmla="*/ 15 w 317"/>
                <a:gd name="T85" fmla="*/ 116 h 390"/>
                <a:gd name="T86" fmla="*/ 20 w 317"/>
                <a:gd name="T87" fmla="*/ 101 h 390"/>
                <a:gd name="T88" fmla="*/ 29 w 317"/>
                <a:gd name="T89" fmla="*/ 92 h 390"/>
                <a:gd name="T90" fmla="*/ 34 w 317"/>
                <a:gd name="T91" fmla="*/ 82 h 390"/>
                <a:gd name="T92" fmla="*/ 43 w 317"/>
                <a:gd name="T93" fmla="*/ 72 h 390"/>
                <a:gd name="T94" fmla="*/ 53 w 317"/>
                <a:gd name="T95" fmla="*/ 63 h 390"/>
                <a:gd name="T96" fmla="*/ 58 w 317"/>
                <a:gd name="T97" fmla="*/ 53 h 390"/>
                <a:gd name="T98" fmla="*/ 68 w 317"/>
                <a:gd name="T99" fmla="*/ 44 h 390"/>
                <a:gd name="T100" fmla="*/ 77 w 317"/>
                <a:gd name="T101" fmla="*/ 34 h 390"/>
                <a:gd name="T102" fmla="*/ 87 w 317"/>
                <a:gd name="T103" fmla="*/ 29 h 390"/>
                <a:gd name="T104" fmla="*/ 101 w 317"/>
                <a:gd name="T105" fmla="*/ 24 h 390"/>
                <a:gd name="T106" fmla="*/ 106 w 317"/>
                <a:gd name="T107" fmla="*/ 20 h 390"/>
                <a:gd name="T108" fmla="*/ 120 w 317"/>
                <a:gd name="T109" fmla="*/ 15 h 390"/>
                <a:gd name="T110" fmla="*/ 135 w 317"/>
                <a:gd name="T111" fmla="*/ 10 h 390"/>
                <a:gd name="T112" fmla="*/ 144 w 317"/>
                <a:gd name="T113" fmla="*/ 5 h 390"/>
                <a:gd name="T114" fmla="*/ 159 w 317"/>
                <a:gd name="T115" fmla="*/ 0 h 390"/>
                <a:gd name="T116" fmla="*/ 168 w 317"/>
                <a:gd name="T117" fmla="*/ 0 h 390"/>
                <a:gd name="T118" fmla="*/ 178 w 317"/>
                <a:gd name="T119" fmla="*/ 0 h 390"/>
                <a:gd name="T120" fmla="*/ 192 w 317"/>
                <a:gd name="T121" fmla="*/ 0 h 390"/>
                <a:gd name="T122" fmla="*/ 192 w 317"/>
                <a:gd name="T123" fmla="*/ 193 h 390"/>
                <a:gd name="T124" fmla="*/ 317 w 317"/>
                <a:gd name="T125" fmla="*/ 346 h 39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17" h="390">
                  <a:moveTo>
                    <a:pt x="317" y="346"/>
                  </a:moveTo>
                  <a:lnTo>
                    <a:pt x="303" y="351"/>
                  </a:lnTo>
                  <a:lnTo>
                    <a:pt x="298" y="361"/>
                  </a:lnTo>
                  <a:lnTo>
                    <a:pt x="284" y="365"/>
                  </a:lnTo>
                  <a:lnTo>
                    <a:pt x="274" y="370"/>
                  </a:lnTo>
                  <a:lnTo>
                    <a:pt x="265" y="375"/>
                  </a:lnTo>
                  <a:lnTo>
                    <a:pt x="250" y="380"/>
                  </a:lnTo>
                  <a:lnTo>
                    <a:pt x="236" y="385"/>
                  </a:lnTo>
                  <a:lnTo>
                    <a:pt x="226" y="385"/>
                  </a:lnTo>
                  <a:lnTo>
                    <a:pt x="212" y="390"/>
                  </a:lnTo>
                  <a:lnTo>
                    <a:pt x="202" y="390"/>
                  </a:lnTo>
                  <a:lnTo>
                    <a:pt x="192" y="390"/>
                  </a:lnTo>
                  <a:lnTo>
                    <a:pt x="178" y="390"/>
                  </a:lnTo>
                  <a:lnTo>
                    <a:pt x="168" y="385"/>
                  </a:lnTo>
                  <a:lnTo>
                    <a:pt x="154" y="385"/>
                  </a:lnTo>
                  <a:lnTo>
                    <a:pt x="140" y="380"/>
                  </a:lnTo>
                  <a:lnTo>
                    <a:pt x="130" y="380"/>
                  </a:lnTo>
                  <a:lnTo>
                    <a:pt x="116" y="375"/>
                  </a:lnTo>
                  <a:lnTo>
                    <a:pt x="106" y="365"/>
                  </a:lnTo>
                  <a:lnTo>
                    <a:pt x="96" y="361"/>
                  </a:lnTo>
                  <a:lnTo>
                    <a:pt x="87" y="356"/>
                  </a:lnTo>
                  <a:lnTo>
                    <a:pt x="72" y="346"/>
                  </a:lnTo>
                  <a:lnTo>
                    <a:pt x="68" y="342"/>
                  </a:lnTo>
                  <a:lnTo>
                    <a:pt x="58" y="332"/>
                  </a:lnTo>
                  <a:lnTo>
                    <a:pt x="48" y="322"/>
                  </a:lnTo>
                  <a:lnTo>
                    <a:pt x="39" y="313"/>
                  </a:lnTo>
                  <a:lnTo>
                    <a:pt x="34" y="303"/>
                  </a:lnTo>
                  <a:lnTo>
                    <a:pt x="24" y="293"/>
                  </a:lnTo>
                  <a:lnTo>
                    <a:pt x="20" y="284"/>
                  </a:lnTo>
                  <a:lnTo>
                    <a:pt x="15" y="269"/>
                  </a:lnTo>
                  <a:lnTo>
                    <a:pt x="10" y="255"/>
                  </a:lnTo>
                  <a:lnTo>
                    <a:pt x="5" y="245"/>
                  </a:lnTo>
                  <a:lnTo>
                    <a:pt x="5" y="236"/>
                  </a:lnTo>
                  <a:lnTo>
                    <a:pt x="0" y="226"/>
                  </a:lnTo>
                  <a:lnTo>
                    <a:pt x="0" y="212"/>
                  </a:lnTo>
                  <a:lnTo>
                    <a:pt x="0" y="197"/>
                  </a:lnTo>
                  <a:lnTo>
                    <a:pt x="0" y="188"/>
                  </a:lnTo>
                  <a:lnTo>
                    <a:pt x="0" y="173"/>
                  </a:lnTo>
                  <a:lnTo>
                    <a:pt x="0" y="159"/>
                  </a:lnTo>
                  <a:lnTo>
                    <a:pt x="5" y="149"/>
                  </a:lnTo>
                  <a:lnTo>
                    <a:pt x="10" y="135"/>
                  </a:lnTo>
                  <a:lnTo>
                    <a:pt x="10" y="125"/>
                  </a:lnTo>
                  <a:lnTo>
                    <a:pt x="15" y="116"/>
                  </a:lnTo>
                  <a:lnTo>
                    <a:pt x="20" y="101"/>
                  </a:lnTo>
                  <a:lnTo>
                    <a:pt x="29" y="92"/>
                  </a:lnTo>
                  <a:lnTo>
                    <a:pt x="34" y="82"/>
                  </a:lnTo>
                  <a:lnTo>
                    <a:pt x="43" y="72"/>
                  </a:lnTo>
                  <a:lnTo>
                    <a:pt x="53" y="63"/>
                  </a:lnTo>
                  <a:lnTo>
                    <a:pt x="58" y="53"/>
                  </a:lnTo>
                  <a:lnTo>
                    <a:pt x="68" y="44"/>
                  </a:lnTo>
                  <a:lnTo>
                    <a:pt x="77" y="34"/>
                  </a:lnTo>
                  <a:lnTo>
                    <a:pt x="87" y="29"/>
                  </a:lnTo>
                  <a:lnTo>
                    <a:pt x="101" y="24"/>
                  </a:lnTo>
                  <a:lnTo>
                    <a:pt x="106" y="20"/>
                  </a:lnTo>
                  <a:lnTo>
                    <a:pt x="120" y="15"/>
                  </a:lnTo>
                  <a:lnTo>
                    <a:pt x="135" y="10"/>
                  </a:lnTo>
                  <a:lnTo>
                    <a:pt x="144" y="5"/>
                  </a:lnTo>
                  <a:lnTo>
                    <a:pt x="159" y="0"/>
                  </a:lnTo>
                  <a:lnTo>
                    <a:pt x="168" y="0"/>
                  </a:lnTo>
                  <a:lnTo>
                    <a:pt x="178" y="0"/>
                  </a:lnTo>
                  <a:lnTo>
                    <a:pt x="192" y="0"/>
                  </a:lnTo>
                  <a:lnTo>
                    <a:pt x="192" y="193"/>
                  </a:lnTo>
                  <a:lnTo>
                    <a:pt x="317" y="346"/>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840" name="Freeform 105">
              <a:extLst>
                <a:ext uri="{FF2B5EF4-FFF2-40B4-BE49-F238E27FC236}">
                  <a16:creationId xmlns:a16="http://schemas.microsoft.com/office/drawing/2014/main" id="{7D68DACB-A8D5-4A43-A763-4713E77E0C12}"/>
                </a:ext>
              </a:extLst>
            </p:cNvPr>
            <p:cNvSpPr>
              <a:spLocks/>
            </p:cNvSpPr>
            <p:nvPr/>
          </p:nvSpPr>
          <p:spPr bwMode="auto">
            <a:xfrm>
              <a:off x="1208" y="1045"/>
              <a:ext cx="317" cy="390"/>
            </a:xfrm>
            <a:custGeom>
              <a:avLst/>
              <a:gdLst>
                <a:gd name="T0" fmla="*/ 317 w 317"/>
                <a:gd name="T1" fmla="*/ 346 h 390"/>
                <a:gd name="T2" fmla="*/ 303 w 317"/>
                <a:gd name="T3" fmla="*/ 351 h 390"/>
                <a:gd name="T4" fmla="*/ 298 w 317"/>
                <a:gd name="T5" fmla="*/ 361 h 390"/>
                <a:gd name="T6" fmla="*/ 284 w 317"/>
                <a:gd name="T7" fmla="*/ 365 h 390"/>
                <a:gd name="T8" fmla="*/ 274 w 317"/>
                <a:gd name="T9" fmla="*/ 370 h 390"/>
                <a:gd name="T10" fmla="*/ 265 w 317"/>
                <a:gd name="T11" fmla="*/ 375 h 390"/>
                <a:gd name="T12" fmla="*/ 250 w 317"/>
                <a:gd name="T13" fmla="*/ 380 h 390"/>
                <a:gd name="T14" fmla="*/ 236 w 317"/>
                <a:gd name="T15" fmla="*/ 385 h 390"/>
                <a:gd name="T16" fmla="*/ 226 w 317"/>
                <a:gd name="T17" fmla="*/ 385 h 390"/>
                <a:gd name="T18" fmla="*/ 212 w 317"/>
                <a:gd name="T19" fmla="*/ 390 h 390"/>
                <a:gd name="T20" fmla="*/ 202 w 317"/>
                <a:gd name="T21" fmla="*/ 390 h 390"/>
                <a:gd name="T22" fmla="*/ 192 w 317"/>
                <a:gd name="T23" fmla="*/ 390 h 390"/>
                <a:gd name="T24" fmla="*/ 178 w 317"/>
                <a:gd name="T25" fmla="*/ 390 h 390"/>
                <a:gd name="T26" fmla="*/ 168 w 317"/>
                <a:gd name="T27" fmla="*/ 385 h 390"/>
                <a:gd name="T28" fmla="*/ 154 w 317"/>
                <a:gd name="T29" fmla="*/ 385 h 390"/>
                <a:gd name="T30" fmla="*/ 140 w 317"/>
                <a:gd name="T31" fmla="*/ 380 h 390"/>
                <a:gd name="T32" fmla="*/ 130 w 317"/>
                <a:gd name="T33" fmla="*/ 380 h 390"/>
                <a:gd name="T34" fmla="*/ 116 w 317"/>
                <a:gd name="T35" fmla="*/ 375 h 390"/>
                <a:gd name="T36" fmla="*/ 106 w 317"/>
                <a:gd name="T37" fmla="*/ 365 h 390"/>
                <a:gd name="T38" fmla="*/ 96 w 317"/>
                <a:gd name="T39" fmla="*/ 361 h 390"/>
                <a:gd name="T40" fmla="*/ 87 w 317"/>
                <a:gd name="T41" fmla="*/ 356 h 390"/>
                <a:gd name="T42" fmla="*/ 72 w 317"/>
                <a:gd name="T43" fmla="*/ 346 h 390"/>
                <a:gd name="T44" fmla="*/ 68 w 317"/>
                <a:gd name="T45" fmla="*/ 342 h 390"/>
                <a:gd name="T46" fmla="*/ 58 w 317"/>
                <a:gd name="T47" fmla="*/ 332 h 390"/>
                <a:gd name="T48" fmla="*/ 48 w 317"/>
                <a:gd name="T49" fmla="*/ 322 h 390"/>
                <a:gd name="T50" fmla="*/ 39 w 317"/>
                <a:gd name="T51" fmla="*/ 313 h 390"/>
                <a:gd name="T52" fmla="*/ 34 w 317"/>
                <a:gd name="T53" fmla="*/ 303 h 390"/>
                <a:gd name="T54" fmla="*/ 24 w 317"/>
                <a:gd name="T55" fmla="*/ 293 h 390"/>
                <a:gd name="T56" fmla="*/ 20 w 317"/>
                <a:gd name="T57" fmla="*/ 284 h 390"/>
                <a:gd name="T58" fmla="*/ 15 w 317"/>
                <a:gd name="T59" fmla="*/ 269 h 390"/>
                <a:gd name="T60" fmla="*/ 10 w 317"/>
                <a:gd name="T61" fmla="*/ 255 h 390"/>
                <a:gd name="T62" fmla="*/ 5 w 317"/>
                <a:gd name="T63" fmla="*/ 245 h 390"/>
                <a:gd name="T64" fmla="*/ 5 w 317"/>
                <a:gd name="T65" fmla="*/ 236 h 390"/>
                <a:gd name="T66" fmla="*/ 0 w 317"/>
                <a:gd name="T67" fmla="*/ 226 h 390"/>
                <a:gd name="T68" fmla="*/ 0 w 317"/>
                <a:gd name="T69" fmla="*/ 212 h 390"/>
                <a:gd name="T70" fmla="*/ 0 w 317"/>
                <a:gd name="T71" fmla="*/ 197 h 390"/>
                <a:gd name="T72" fmla="*/ 0 w 317"/>
                <a:gd name="T73" fmla="*/ 188 h 390"/>
                <a:gd name="T74" fmla="*/ 0 w 317"/>
                <a:gd name="T75" fmla="*/ 173 h 390"/>
                <a:gd name="T76" fmla="*/ 0 w 317"/>
                <a:gd name="T77" fmla="*/ 159 h 390"/>
                <a:gd name="T78" fmla="*/ 5 w 317"/>
                <a:gd name="T79" fmla="*/ 149 h 390"/>
                <a:gd name="T80" fmla="*/ 10 w 317"/>
                <a:gd name="T81" fmla="*/ 135 h 390"/>
                <a:gd name="T82" fmla="*/ 10 w 317"/>
                <a:gd name="T83" fmla="*/ 125 h 390"/>
                <a:gd name="T84" fmla="*/ 15 w 317"/>
                <a:gd name="T85" fmla="*/ 116 h 390"/>
                <a:gd name="T86" fmla="*/ 20 w 317"/>
                <a:gd name="T87" fmla="*/ 101 h 390"/>
                <a:gd name="T88" fmla="*/ 29 w 317"/>
                <a:gd name="T89" fmla="*/ 92 h 390"/>
                <a:gd name="T90" fmla="*/ 34 w 317"/>
                <a:gd name="T91" fmla="*/ 82 h 390"/>
                <a:gd name="T92" fmla="*/ 43 w 317"/>
                <a:gd name="T93" fmla="*/ 72 h 390"/>
                <a:gd name="T94" fmla="*/ 53 w 317"/>
                <a:gd name="T95" fmla="*/ 63 h 390"/>
                <a:gd name="T96" fmla="*/ 58 w 317"/>
                <a:gd name="T97" fmla="*/ 53 h 390"/>
                <a:gd name="T98" fmla="*/ 68 w 317"/>
                <a:gd name="T99" fmla="*/ 44 h 390"/>
                <a:gd name="T100" fmla="*/ 77 w 317"/>
                <a:gd name="T101" fmla="*/ 34 h 390"/>
                <a:gd name="T102" fmla="*/ 87 w 317"/>
                <a:gd name="T103" fmla="*/ 29 h 390"/>
                <a:gd name="T104" fmla="*/ 101 w 317"/>
                <a:gd name="T105" fmla="*/ 24 h 390"/>
                <a:gd name="T106" fmla="*/ 106 w 317"/>
                <a:gd name="T107" fmla="*/ 20 h 390"/>
                <a:gd name="T108" fmla="*/ 120 w 317"/>
                <a:gd name="T109" fmla="*/ 15 h 390"/>
                <a:gd name="T110" fmla="*/ 135 w 317"/>
                <a:gd name="T111" fmla="*/ 10 h 390"/>
                <a:gd name="T112" fmla="*/ 144 w 317"/>
                <a:gd name="T113" fmla="*/ 5 h 390"/>
                <a:gd name="T114" fmla="*/ 159 w 317"/>
                <a:gd name="T115" fmla="*/ 0 h 390"/>
                <a:gd name="T116" fmla="*/ 168 w 317"/>
                <a:gd name="T117" fmla="*/ 0 h 390"/>
                <a:gd name="T118" fmla="*/ 178 w 317"/>
                <a:gd name="T119" fmla="*/ 0 h 390"/>
                <a:gd name="T120" fmla="*/ 192 w 317"/>
                <a:gd name="T121" fmla="*/ 0 h 390"/>
                <a:gd name="T122" fmla="*/ 192 w 317"/>
                <a:gd name="T123" fmla="*/ 193 h 390"/>
                <a:gd name="T124" fmla="*/ 317 w 317"/>
                <a:gd name="T125" fmla="*/ 346 h 39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17" h="390">
                  <a:moveTo>
                    <a:pt x="317" y="346"/>
                  </a:moveTo>
                  <a:lnTo>
                    <a:pt x="303" y="351"/>
                  </a:lnTo>
                  <a:lnTo>
                    <a:pt x="298" y="361"/>
                  </a:lnTo>
                  <a:lnTo>
                    <a:pt x="284" y="365"/>
                  </a:lnTo>
                  <a:lnTo>
                    <a:pt x="274" y="370"/>
                  </a:lnTo>
                  <a:lnTo>
                    <a:pt x="265" y="375"/>
                  </a:lnTo>
                  <a:lnTo>
                    <a:pt x="250" y="380"/>
                  </a:lnTo>
                  <a:lnTo>
                    <a:pt x="236" y="385"/>
                  </a:lnTo>
                  <a:lnTo>
                    <a:pt x="226" y="385"/>
                  </a:lnTo>
                  <a:lnTo>
                    <a:pt x="212" y="390"/>
                  </a:lnTo>
                  <a:lnTo>
                    <a:pt x="202" y="390"/>
                  </a:lnTo>
                  <a:lnTo>
                    <a:pt x="192" y="390"/>
                  </a:lnTo>
                  <a:lnTo>
                    <a:pt x="178" y="390"/>
                  </a:lnTo>
                  <a:lnTo>
                    <a:pt x="168" y="385"/>
                  </a:lnTo>
                  <a:lnTo>
                    <a:pt x="154" y="385"/>
                  </a:lnTo>
                  <a:lnTo>
                    <a:pt x="140" y="380"/>
                  </a:lnTo>
                  <a:lnTo>
                    <a:pt x="130" y="380"/>
                  </a:lnTo>
                  <a:lnTo>
                    <a:pt x="116" y="375"/>
                  </a:lnTo>
                  <a:lnTo>
                    <a:pt x="106" y="365"/>
                  </a:lnTo>
                  <a:lnTo>
                    <a:pt x="96" y="361"/>
                  </a:lnTo>
                  <a:lnTo>
                    <a:pt x="87" y="356"/>
                  </a:lnTo>
                  <a:lnTo>
                    <a:pt x="72" y="346"/>
                  </a:lnTo>
                  <a:lnTo>
                    <a:pt x="68" y="342"/>
                  </a:lnTo>
                  <a:lnTo>
                    <a:pt x="58" y="332"/>
                  </a:lnTo>
                  <a:lnTo>
                    <a:pt x="48" y="322"/>
                  </a:lnTo>
                  <a:lnTo>
                    <a:pt x="39" y="313"/>
                  </a:lnTo>
                  <a:lnTo>
                    <a:pt x="34" y="303"/>
                  </a:lnTo>
                  <a:lnTo>
                    <a:pt x="24" y="293"/>
                  </a:lnTo>
                  <a:lnTo>
                    <a:pt x="20" y="284"/>
                  </a:lnTo>
                  <a:lnTo>
                    <a:pt x="15" y="269"/>
                  </a:lnTo>
                  <a:lnTo>
                    <a:pt x="10" y="255"/>
                  </a:lnTo>
                  <a:lnTo>
                    <a:pt x="5" y="245"/>
                  </a:lnTo>
                  <a:lnTo>
                    <a:pt x="5" y="236"/>
                  </a:lnTo>
                  <a:lnTo>
                    <a:pt x="0" y="226"/>
                  </a:lnTo>
                  <a:lnTo>
                    <a:pt x="0" y="212"/>
                  </a:lnTo>
                  <a:lnTo>
                    <a:pt x="0" y="197"/>
                  </a:lnTo>
                  <a:lnTo>
                    <a:pt x="0" y="188"/>
                  </a:lnTo>
                  <a:lnTo>
                    <a:pt x="0" y="173"/>
                  </a:lnTo>
                  <a:lnTo>
                    <a:pt x="0" y="159"/>
                  </a:lnTo>
                  <a:lnTo>
                    <a:pt x="5" y="149"/>
                  </a:lnTo>
                  <a:lnTo>
                    <a:pt x="10" y="135"/>
                  </a:lnTo>
                  <a:lnTo>
                    <a:pt x="10" y="125"/>
                  </a:lnTo>
                  <a:lnTo>
                    <a:pt x="15" y="116"/>
                  </a:lnTo>
                  <a:lnTo>
                    <a:pt x="20" y="101"/>
                  </a:lnTo>
                  <a:lnTo>
                    <a:pt x="29" y="92"/>
                  </a:lnTo>
                  <a:lnTo>
                    <a:pt x="34" y="82"/>
                  </a:lnTo>
                  <a:lnTo>
                    <a:pt x="43" y="72"/>
                  </a:lnTo>
                  <a:lnTo>
                    <a:pt x="53" y="63"/>
                  </a:lnTo>
                  <a:lnTo>
                    <a:pt x="58" y="53"/>
                  </a:lnTo>
                  <a:lnTo>
                    <a:pt x="68" y="44"/>
                  </a:lnTo>
                  <a:lnTo>
                    <a:pt x="77" y="34"/>
                  </a:lnTo>
                  <a:lnTo>
                    <a:pt x="87" y="29"/>
                  </a:lnTo>
                  <a:lnTo>
                    <a:pt x="101" y="24"/>
                  </a:lnTo>
                  <a:lnTo>
                    <a:pt x="106" y="20"/>
                  </a:lnTo>
                  <a:lnTo>
                    <a:pt x="120" y="15"/>
                  </a:lnTo>
                  <a:lnTo>
                    <a:pt x="135" y="10"/>
                  </a:lnTo>
                  <a:lnTo>
                    <a:pt x="144" y="5"/>
                  </a:lnTo>
                  <a:lnTo>
                    <a:pt x="159" y="0"/>
                  </a:lnTo>
                  <a:lnTo>
                    <a:pt x="168" y="0"/>
                  </a:lnTo>
                  <a:lnTo>
                    <a:pt x="178" y="0"/>
                  </a:lnTo>
                  <a:lnTo>
                    <a:pt x="192" y="0"/>
                  </a:lnTo>
                  <a:lnTo>
                    <a:pt x="192" y="193"/>
                  </a:lnTo>
                  <a:lnTo>
                    <a:pt x="317" y="346"/>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333" name="Group 144">
            <a:extLst>
              <a:ext uri="{FF2B5EF4-FFF2-40B4-BE49-F238E27FC236}">
                <a16:creationId xmlns:a16="http://schemas.microsoft.com/office/drawing/2014/main" id="{E3CE26DD-98C0-45B5-83DB-C7465AE9ED84}"/>
              </a:ext>
            </a:extLst>
          </p:cNvPr>
          <p:cNvGrpSpPr>
            <a:grpSpLocks/>
          </p:cNvGrpSpPr>
          <p:nvPr/>
        </p:nvGrpSpPr>
        <p:grpSpPr bwMode="auto">
          <a:xfrm>
            <a:off x="2824163" y="1658938"/>
            <a:ext cx="617537" cy="3181350"/>
            <a:chOff x="1779" y="1045"/>
            <a:chExt cx="389" cy="2004"/>
          </a:xfrm>
        </p:grpSpPr>
        <p:grpSp>
          <p:nvGrpSpPr>
            <p:cNvPr id="12802" name="Group 109">
              <a:extLst>
                <a:ext uri="{FF2B5EF4-FFF2-40B4-BE49-F238E27FC236}">
                  <a16:creationId xmlns:a16="http://schemas.microsoft.com/office/drawing/2014/main" id="{AB6A3F9C-EDA9-4C59-B514-1419C71632B9}"/>
                </a:ext>
              </a:extLst>
            </p:cNvPr>
            <p:cNvGrpSpPr>
              <a:grpSpLocks/>
            </p:cNvGrpSpPr>
            <p:nvPr/>
          </p:nvGrpSpPr>
          <p:grpSpPr bwMode="auto">
            <a:xfrm>
              <a:off x="1971" y="1045"/>
              <a:ext cx="197" cy="279"/>
              <a:chOff x="1971" y="1045"/>
              <a:chExt cx="197" cy="279"/>
            </a:xfrm>
          </p:grpSpPr>
          <p:sp>
            <p:nvSpPr>
              <p:cNvPr id="12837" name="Freeform 107">
                <a:extLst>
                  <a:ext uri="{FF2B5EF4-FFF2-40B4-BE49-F238E27FC236}">
                    <a16:creationId xmlns:a16="http://schemas.microsoft.com/office/drawing/2014/main" id="{33A8F79F-0ED4-4CAA-AC49-E6D157306A59}"/>
                  </a:ext>
                </a:extLst>
              </p:cNvPr>
              <p:cNvSpPr>
                <a:spLocks/>
              </p:cNvSpPr>
              <p:nvPr/>
            </p:nvSpPr>
            <p:spPr bwMode="auto">
              <a:xfrm>
                <a:off x="1971" y="1045"/>
                <a:ext cx="197" cy="279"/>
              </a:xfrm>
              <a:custGeom>
                <a:avLst/>
                <a:gdLst>
                  <a:gd name="T0" fmla="*/ 29 w 197"/>
                  <a:gd name="T1" fmla="*/ 0 h 279"/>
                  <a:gd name="T2" fmla="*/ 43 w 197"/>
                  <a:gd name="T3" fmla="*/ 5 h 279"/>
                  <a:gd name="T4" fmla="*/ 53 w 197"/>
                  <a:gd name="T5" fmla="*/ 5 h 279"/>
                  <a:gd name="T6" fmla="*/ 63 w 197"/>
                  <a:gd name="T7" fmla="*/ 10 h 279"/>
                  <a:gd name="T8" fmla="*/ 72 w 197"/>
                  <a:gd name="T9" fmla="*/ 15 h 279"/>
                  <a:gd name="T10" fmla="*/ 87 w 197"/>
                  <a:gd name="T11" fmla="*/ 20 h 279"/>
                  <a:gd name="T12" fmla="*/ 101 w 197"/>
                  <a:gd name="T13" fmla="*/ 24 h 279"/>
                  <a:gd name="T14" fmla="*/ 106 w 197"/>
                  <a:gd name="T15" fmla="*/ 29 h 279"/>
                  <a:gd name="T16" fmla="*/ 120 w 197"/>
                  <a:gd name="T17" fmla="*/ 39 h 279"/>
                  <a:gd name="T18" fmla="*/ 125 w 197"/>
                  <a:gd name="T19" fmla="*/ 44 h 279"/>
                  <a:gd name="T20" fmla="*/ 135 w 197"/>
                  <a:gd name="T21" fmla="*/ 53 h 279"/>
                  <a:gd name="T22" fmla="*/ 144 w 197"/>
                  <a:gd name="T23" fmla="*/ 63 h 279"/>
                  <a:gd name="T24" fmla="*/ 154 w 197"/>
                  <a:gd name="T25" fmla="*/ 72 h 279"/>
                  <a:gd name="T26" fmla="*/ 159 w 197"/>
                  <a:gd name="T27" fmla="*/ 82 h 279"/>
                  <a:gd name="T28" fmla="*/ 168 w 197"/>
                  <a:gd name="T29" fmla="*/ 92 h 279"/>
                  <a:gd name="T30" fmla="*/ 173 w 197"/>
                  <a:gd name="T31" fmla="*/ 101 h 279"/>
                  <a:gd name="T32" fmla="*/ 178 w 197"/>
                  <a:gd name="T33" fmla="*/ 116 h 279"/>
                  <a:gd name="T34" fmla="*/ 183 w 197"/>
                  <a:gd name="T35" fmla="*/ 125 h 279"/>
                  <a:gd name="T36" fmla="*/ 188 w 197"/>
                  <a:gd name="T37" fmla="*/ 135 h 279"/>
                  <a:gd name="T38" fmla="*/ 192 w 197"/>
                  <a:gd name="T39" fmla="*/ 145 h 279"/>
                  <a:gd name="T40" fmla="*/ 192 w 197"/>
                  <a:gd name="T41" fmla="*/ 159 h 279"/>
                  <a:gd name="T42" fmla="*/ 197 w 197"/>
                  <a:gd name="T43" fmla="*/ 173 h 279"/>
                  <a:gd name="T44" fmla="*/ 197 w 197"/>
                  <a:gd name="T45" fmla="*/ 183 h 279"/>
                  <a:gd name="T46" fmla="*/ 197 w 197"/>
                  <a:gd name="T47" fmla="*/ 197 h 279"/>
                  <a:gd name="T48" fmla="*/ 197 w 197"/>
                  <a:gd name="T49" fmla="*/ 207 h 279"/>
                  <a:gd name="T50" fmla="*/ 192 w 197"/>
                  <a:gd name="T51" fmla="*/ 221 h 279"/>
                  <a:gd name="T52" fmla="*/ 192 w 197"/>
                  <a:gd name="T53" fmla="*/ 236 h 279"/>
                  <a:gd name="T54" fmla="*/ 188 w 197"/>
                  <a:gd name="T55" fmla="*/ 245 h 279"/>
                  <a:gd name="T56" fmla="*/ 188 w 197"/>
                  <a:gd name="T57" fmla="*/ 255 h 279"/>
                  <a:gd name="T58" fmla="*/ 183 w 197"/>
                  <a:gd name="T59" fmla="*/ 265 h 279"/>
                  <a:gd name="T60" fmla="*/ 178 w 197"/>
                  <a:gd name="T61" fmla="*/ 279 h 279"/>
                  <a:gd name="T62" fmla="*/ 0 w 197"/>
                  <a:gd name="T63" fmla="*/ 193 h 279"/>
                  <a:gd name="T64" fmla="*/ 29 w 197"/>
                  <a:gd name="T65" fmla="*/ 0 h 27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97" h="279">
                    <a:moveTo>
                      <a:pt x="29" y="0"/>
                    </a:moveTo>
                    <a:lnTo>
                      <a:pt x="43" y="5"/>
                    </a:lnTo>
                    <a:lnTo>
                      <a:pt x="53" y="5"/>
                    </a:lnTo>
                    <a:lnTo>
                      <a:pt x="63" y="10"/>
                    </a:lnTo>
                    <a:lnTo>
                      <a:pt x="72" y="15"/>
                    </a:lnTo>
                    <a:lnTo>
                      <a:pt x="87" y="20"/>
                    </a:lnTo>
                    <a:lnTo>
                      <a:pt x="101" y="24"/>
                    </a:lnTo>
                    <a:lnTo>
                      <a:pt x="106" y="29"/>
                    </a:lnTo>
                    <a:lnTo>
                      <a:pt x="120" y="39"/>
                    </a:lnTo>
                    <a:lnTo>
                      <a:pt x="125" y="44"/>
                    </a:lnTo>
                    <a:lnTo>
                      <a:pt x="135" y="53"/>
                    </a:lnTo>
                    <a:lnTo>
                      <a:pt x="144" y="63"/>
                    </a:lnTo>
                    <a:lnTo>
                      <a:pt x="154" y="72"/>
                    </a:lnTo>
                    <a:lnTo>
                      <a:pt x="159" y="82"/>
                    </a:lnTo>
                    <a:lnTo>
                      <a:pt x="168" y="92"/>
                    </a:lnTo>
                    <a:lnTo>
                      <a:pt x="173" y="101"/>
                    </a:lnTo>
                    <a:lnTo>
                      <a:pt x="178" y="116"/>
                    </a:lnTo>
                    <a:lnTo>
                      <a:pt x="183" y="125"/>
                    </a:lnTo>
                    <a:lnTo>
                      <a:pt x="188" y="135"/>
                    </a:lnTo>
                    <a:lnTo>
                      <a:pt x="192" y="145"/>
                    </a:lnTo>
                    <a:lnTo>
                      <a:pt x="192" y="159"/>
                    </a:lnTo>
                    <a:lnTo>
                      <a:pt x="197" y="173"/>
                    </a:lnTo>
                    <a:lnTo>
                      <a:pt x="197" y="183"/>
                    </a:lnTo>
                    <a:lnTo>
                      <a:pt x="197" y="197"/>
                    </a:lnTo>
                    <a:lnTo>
                      <a:pt x="197" y="207"/>
                    </a:lnTo>
                    <a:lnTo>
                      <a:pt x="192" y="221"/>
                    </a:lnTo>
                    <a:lnTo>
                      <a:pt x="192" y="236"/>
                    </a:lnTo>
                    <a:lnTo>
                      <a:pt x="188" y="245"/>
                    </a:lnTo>
                    <a:lnTo>
                      <a:pt x="188" y="255"/>
                    </a:lnTo>
                    <a:lnTo>
                      <a:pt x="183" y="265"/>
                    </a:lnTo>
                    <a:lnTo>
                      <a:pt x="178" y="279"/>
                    </a:lnTo>
                    <a:lnTo>
                      <a:pt x="0" y="193"/>
                    </a:lnTo>
                    <a:lnTo>
                      <a:pt x="29"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838" name="Freeform 108">
                <a:extLst>
                  <a:ext uri="{FF2B5EF4-FFF2-40B4-BE49-F238E27FC236}">
                    <a16:creationId xmlns:a16="http://schemas.microsoft.com/office/drawing/2014/main" id="{32F39C7E-CDB1-486B-8B1D-5B352DEEE432}"/>
                  </a:ext>
                </a:extLst>
              </p:cNvPr>
              <p:cNvSpPr>
                <a:spLocks/>
              </p:cNvSpPr>
              <p:nvPr/>
            </p:nvSpPr>
            <p:spPr bwMode="auto">
              <a:xfrm>
                <a:off x="1971" y="1045"/>
                <a:ext cx="197" cy="279"/>
              </a:xfrm>
              <a:custGeom>
                <a:avLst/>
                <a:gdLst>
                  <a:gd name="T0" fmla="*/ 29 w 197"/>
                  <a:gd name="T1" fmla="*/ 0 h 279"/>
                  <a:gd name="T2" fmla="*/ 43 w 197"/>
                  <a:gd name="T3" fmla="*/ 5 h 279"/>
                  <a:gd name="T4" fmla="*/ 53 w 197"/>
                  <a:gd name="T5" fmla="*/ 5 h 279"/>
                  <a:gd name="T6" fmla="*/ 63 w 197"/>
                  <a:gd name="T7" fmla="*/ 10 h 279"/>
                  <a:gd name="T8" fmla="*/ 72 w 197"/>
                  <a:gd name="T9" fmla="*/ 15 h 279"/>
                  <a:gd name="T10" fmla="*/ 87 w 197"/>
                  <a:gd name="T11" fmla="*/ 20 h 279"/>
                  <a:gd name="T12" fmla="*/ 101 w 197"/>
                  <a:gd name="T13" fmla="*/ 24 h 279"/>
                  <a:gd name="T14" fmla="*/ 106 w 197"/>
                  <a:gd name="T15" fmla="*/ 29 h 279"/>
                  <a:gd name="T16" fmla="*/ 120 w 197"/>
                  <a:gd name="T17" fmla="*/ 39 h 279"/>
                  <a:gd name="T18" fmla="*/ 125 w 197"/>
                  <a:gd name="T19" fmla="*/ 44 h 279"/>
                  <a:gd name="T20" fmla="*/ 135 w 197"/>
                  <a:gd name="T21" fmla="*/ 53 h 279"/>
                  <a:gd name="T22" fmla="*/ 144 w 197"/>
                  <a:gd name="T23" fmla="*/ 63 h 279"/>
                  <a:gd name="T24" fmla="*/ 154 w 197"/>
                  <a:gd name="T25" fmla="*/ 72 h 279"/>
                  <a:gd name="T26" fmla="*/ 159 w 197"/>
                  <a:gd name="T27" fmla="*/ 82 h 279"/>
                  <a:gd name="T28" fmla="*/ 168 w 197"/>
                  <a:gd name="T29" fmla="*/ 92 h 279"/>
                  <a:gd name="T30" fmla="*/ 173 w 197"/>
                  <a:gd name="T31" fmla="*/ 101 h 279"/>
                  <a:gd name="T32" fmla="*/ 178 w 197"/>
                  <a:gd name="T33" fmla="*/ 116 h 279"/>
                  <a:gd name="T34" fmla="*/ 183 w 197"/>
                  <a:gd name="T35" fmla="*/ 125 h 279"/>
                  <a:gd name="T36" fmla="*/ 188 w 197"/>
                  <a:gd name="T37" fmla="*/ 135 h 279"/>
                  <a:gd name="T38" fmla="*/ 192 w 197"/>
                  <a:gd name="T39" fmla="*/ 145 h 279"/>
                  <a:gd name="T40" fmla="*/ 192 w 197"/>
                  <a:gd name="T41" fmla="*/ 159 h 279"/>
                  <a:gd name="T42" fmla="*/ 197 w 197"/>
                  <a:gd name="T43" fmla="*/ 173 h 279"/>
                  <a:gd name="T44" fmla="*/ 197 w 197"/>
                  <a:gd name="T45" fmla="*/ 183 h 279"/>
                  <a:gd name="T46" fmla="*/ 197 w 197"/>
                  <a:gd name="T47" fmla="*/ 197 h 279"/>
                  <a:gd name="T48" fmla="*/ 197 w 197"/>
                  <a:gd name="T49" fmla="*/ 207 h 279"/>
                  <a:gd name="T50" fmla="*/ 192 w 197"/>
                  <a:gd name="T51" fmla="*/ 221 h 279"/>
                  <a:gd name="T52" fmla="*/ 192 w 197"/>
                  <a:gd name="T53" fmla="*/ 236 h 279"/>
                  <a:gd name="T54" fmla="*/ 188 w 197"/>
                  <a:gd name="T55" fmla="*/ 245 h 279"/>
                  <a:gd name="T56" fmla="*/ 188 w 197"/>
                  <a:gd name="T57" fmla="*/ 255 h 279"/>
                  <a:gd name="T58" fmla="*/ 183 w 197"/>
                  <a:gd name="T59" fmla="*/ 265 h 279"/>
                  <a:gd name="T60" fmla="*/ 178 w 197"/>
                  <a:gd name="T61" fmla="*/ 279 h 279"/>
                  <a:gd name="T62" fmla="*/ 0 w 197"/>
                  <a:gd name="T63" fmla="*/ 193 h 279"/>
                  <a:gd name="T64" fmla="*/ 29 w 197"/>
                  <a:gd name="T65" fmla="*/ 0 h 27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97" h="279">
                    <a:moveTo>
                      <a:pt x="29" y="0"/>
                    </a:moveTo>
                    <a:lnTo>
                      <a:pt x="43" y="5"/>
                    </a:lnTo>
                    <a:lnTo>
                      <a:pt x="53" y="5"/>
                    </a:lnTo>
                    <a:lnTo>
                      <a:pt x="63" y="10"/>
                    </a:lnTo>
                    <a:lnTo>
                      <a:pt x="72" y="15"/>
                    </a:lnTo>
                    <a:lnTo>
                      <a:pt x="87" y="20"/>
                    </a:lnTo>
                    <a:lnTo>
                      <a:pt x="101" y="24"/>
                    </a:lnTo>
                    <a:lnTo>
                      <a:pt x="106" y="29"/>
                    </a:lnTo>
                    <a:lnTo>
                      <a:pt x="120" y="39"/>
                    </a:lnTo>
                    <a:lnTo>
                      <a:pt x="125" y="44"/>
                    </a:lnTo>
                    <a:lnTo>
                      <a:pt x="135" y="53"/>
                    </a:lnTo>
                    <a:lnTo>
                      <a:pt x="144" y="63"/>
                    </a:lnTo>
                    <a:lnTo>
                      <a:pt x="154" y="72"/>
                    </a:lnTo>
                    <a:lnTo>
                      <a:pt x="159" y="82"/>
                    </a:lnTo>
                    <a:lnTo>
                      <a:pt x="168" y="92"/>
                    </a:lnTo>
                    <a:lnTo>
                      <a:pt x="173" y="101"/>
                    </a:lnTo>
                    <a:lnTo>
                      <a:pt x="178" y="116"/>
                    </a:lnTo>
                    <a:lnTo>
                      <a:pt x="183" y="125"/>
                    </a:lnTo>
                    <a:lnTo>
                      <a:pt x="188" y="135"/>
                    </a:lnTo>
                    <a:lnTo>
                      <a:pt x="192" y="145"/>
                    </a:lnTo>
                    <a:lnTo>
                      <a:pt x="192" y="159"/>
                    </a:lnTo>
                    <a:lnTo>
                      <a:pt x="197" y="173"/>
                    </a:lnTo>
                    <a:lnTo>
                      <a:pt x="197" y="183"/>
                    </a:lnTo>
                    <a:lnTo>
                      <a:pt x="197" y="197"/>
                    </a:lnTo>
                    <a:lnTo>
                      <a:pt x="197" y="207"/>
                    </a:lnTo>
                    <a:lnTo>
                      <a:pt x="192" y="221"/>
                    </a:lnTo>
                    <a:lnTo>
                      <a:pt x="192" y="236"/>
                    </a:lnTo>
                    <a:lnTo>
                      <a:pt x="188" y="245"/>
                    </a:lnTo>
                    <a:lnTo>
                      <a:pt x="188" y="255"/>
                    </a:lnTo>
                    <a:lnTo>
                      <a:pt x="183" y="265"/>
                    </a:lnTo>
                    <a:lnTo>
                      <a:pt x="178" y="279"/>
                    </a:lnTo>
                    <a:lnTo>
                      <a:pt x="0" y="193"/>
                    </a:lnTo>
                    <a:lnTo>
                      <a:pt x="29"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803" name="Group 143">
              <a:extLst>
                <a:ext uri="{FF2B5EF4-FFF2-40B4-BE49-F238E27FC236}">
                  <a16:creationId xmlns:a16="http://schemas.microsoft.com/office/drawing/2014/main" id="{39FE834A-F05E-429E-9A32-E4AF4222D182}"/>
                </a:ext>
              </a:extLst>
            </p:cNvPr>
            <p:cNvGrpSpPr>
              <a:grpSpLocks/>
            </p:cNvGrpSpPr>
            <p:nvPr/>
          </p:nvGrpSpPr>
          <p:grpSpPr bwMode="auto">
            <a:xfrm>
              <a:off x="1779" y="1045"/>
              <a:ext cx="389" cy="2004"/>
              <a:chOff x="1779" y="1045"/>
              <a:chExt cx="389" cy="2004"/>
            </a:xfrm>
          </p:grpSpPr>
          <p:grpSp>
            <p:nvGrpSpPr>
              <p:cNvPr id="12804" name="Group 112">
                <a:extLst>
                  <a:ext uri="{FF2B5EF4-FFF2-40B4-BE49-F238E27FC236}">
                    <a16:creationId xmlns:a16="http://schemas.microsoft.com/office/drawing/2014/main" id="{4BEC03E1-C618-4C73-BB26-89019AC8D54E}"/>
                  </a:ext>
                </a:extLst>
              </p:cNvPr>
              <p:cNvGrpSpPr>
                <a:grpSpLocks/>
              </p:cNvGrpSpPr>
              <p:nvPr/>
            </p:nvGrpSpPr>
            <p:grpSpPr bwMode="auto">
              <a:xfrm>
                <a:off x="1971" y="2659"/>
                <a:ext cx="48" cy="193"/>
                <a:chOff x="1971" y="2659"/>
                <a:chExt cx="48" cy="193"/>
              </a:xfrm>
            </p:grpSpPr>
            <p:sp>
              <p:nvSpPr>
                <p:cNvPr id="12835" name="Freeform 110">
                  <a:extLst>
                    <a:ext uri="{FF2B5EF4-FFF2-40B4-BE49-F238E27FC236}">
                      <a16:creationId xmlns:a16="http://schemas.microsoft.com/office/drawing/2014/main" id="{804B7746-04E7-4558-BE1F-2D97AFA30D1B}"/>
                    </a:ext>
                  </a:extLst>
                </p:cNvPr>
                <p:cNvSpPr>
                  <a:spLocks/>
                </p:cNvSpPr>
                <p:nvPr/>
              </p:nvSpPr>
              <p:spPr bwMode="auto">
                <a:xfrm>
                  <a:off x="1971" y="2659"/>
                  <a:ext cx="48" cy="193"/>
                </a:xfrm>
                <a:custGeom>
                  <a:avLst/>
                  <a:gdLst>
                    <a:gd name="T0" fmla="*/ 0 w 48"/>
                    <a:gd name="T1" fmla="*/ 0 h 193"/>
                    <a:gd name="T2" fmla="*/ 10 w 48"/>
                    <a:gd name="T3" fmla="*/ 0 h 193"/>
                    <a:gd name="T4" fmla="*/ 19 w 48"/>
                    <a:gd name="T5" fmla="*/ 0 h 193"/>
                    <a:gd name="T6" fmla="*/ 24 w 48"/>
                    <a:gd name="T7" fmla="*/ 0 h 193"/>
                    <a:gd name="T8" fmla="*/ 34 w 48"/>
                    <a:gd name="T9" fmla="*/ 0 h 193"/>
                    <a:gd name="T10" fmla="*/ 43 w 48"/>
                    <a:gd name="T11" fmla="*/ 5 h 193"/>
                    <a:gd name="T12" fmla="*/ 48 w 48"/>
                    <a:gd name="T13" fmla="*/ 5 h 193"/>
                    <a:gd name="T14" fmla="*/ 0 w 48"/>
                    <a:gd name="T15" fmla="*/ 193 h 193"/>
                    <a:gd name="T16" fmla="*/ 0 w 48"/>
                    <a:gd name="T17" fmla="*/ 0 h 1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8" h="193">
                      <a:moveTo>
                        <a:pt x="0" y="0"/>
                      </a:moveTo>
                      <a:lnTo>
                        <a:pt x="10" y="0"/>
                      </a:lnTo>
                      <a:lnTo>
                        <a:pt x="19" y="0"/>
                      </a:lnTo>
                      <a:lnTo>
                        <a:pt x="24" y="0"/>
                      </a:lnTo>
                      <a:lnTo>
                        <a:pt x="34" y="0"/>
                      </a:lnTo>
                      <a:lnTo>
                        <a:pt x="43" y="5"/>
                      </a:lnTo>
                      <a:lnTo>
                        <a:pt x="48" y="5"/>
                      </a:lnTo>
                      <a:lnTo>
                        <a:pt x="0" y="193"/>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836" name="Freeform 111">
                  <a:extLst>
                    <a:ext uri="{FF2B5EF4-FFF2-40B4-BE49-F238E27FC236}">
                      <a16:creationId xmlns:a16="http://schemas.microsoft.com/office/drawing/2014/main" id="{70ED33AE-9FAB-4491-B057-674DEF229EE7}"/>
                    </a:ext>
                  </a:extLst>
                </p:cNvPr>
                <p:cNvSpPr>
                  <a:spLocks/>
                </p:cNvSpPr>
                <p:nvPr/>
              </p:nvSpPr>
              <p:spPr bwMode="auto">
                <a:xfrm>
                  <a:off x="1971" y="2659"/>
                  <a:ext cx="48" cy="193"/>
                </a:xfrm>
                <a:custGeom>
                  <a:avLst/>
                  <a:gdLst>
                    <a:gd name="T0" fmla="*/ 0 w 48"/>
                    <a:gd name="T1" fmla="*/ 0 h 193"/>
                    <a:gd name="T2" fmla="*/ 10 w 48"/>
                    <a:gd name="T3" fmla="*/ 0 h 193"/>
                    <a:gd name="T4" fmla="*/ 19 w 48"/>
                    <a:gd name="T5" fmla="*/ 0 h 193"/>
                    <a:gd name="T6" fmla="*/ 24 w 48"/>
                    <a:gd name="T7" fmla="*/ 0 h 193"/>
                    <a:gd name="T8" fmla="*/ 34 w 48"/>
                    <a:gd name="T9" fmla="*/ 0 h 193"/>
                    <a:gd name="T10" fmla="*/ 43 w 48"/>
                    <a:gd name="T11" fmla="*/ 5 h 193"/>
                    <a:gd name="T12" fmla="*/ 48 w 48"/>
                    <a:gd name="T13" fmla="*/ 5 h 193"/>
                    <a:gd name="T14" fmla="*/ 0 w 48"/>
                    <a:gd name="T15" fmla="*/ 193 h 193"/>
                    <a:gd name="T16" fmla="*/ 0 w 48"/>
                    <a:gd name="T17" fmla="*/ 0 h 1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8" h="193">
                      <a:moveTo>
                        <a:pt x="0" y="0"/>
                      </a:moveTo>
                      <a:lnTo>
                        <a:pt x="10" y="0"/>
                      </a:lnTo>
                      <a:lnTo>
                        <a:pt x="19" y="0"/>
                      </a:lnTo>
                      <a:lnTo>
                        <a:pt x="24" y="0"/>
                      </a:lnTo>
                      <a:lnTo>
                        <a:pt x="34" y="0"/>
                      </a:lnTo>
                      <a:lnTo>
                        <a:pt x="43" y="5"/>
                      </a:lnTo>
                      <a:lnTo>
                        <a:pt x="48" y="5"/>
                      </a:lnTo>
                      <a:lnTo>
                        <a:pt x="0" y="193"/>
                      </a:lnTo>
                      <a:lnTo>
                        <a:pt x="0"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805" name="Group 115">
                <a:extLst>
                  <a:ext uri="{FF2B5EF4-FFF2-40B4-BE49-F238E27FC236}">
                    <a16:creationId xmlns:a16="http://schemas.microsoft.com/office/drawing/2014/main" id="{26CD24A6-E7AB-4E6E-87FC-6D9120A1A7C2}"/>
                  </a:ext>
                </a:extLst>
              </p:cNvPr>
              <p:cNvGrpSpPr>
                <a:grpSpLocks/>
              </p:cNvGrpSpPr>
              <p:nvPr/>
            </p:nvGrpSpPr>
            <p:grpSpPr bwMode="auto">
              <a:xfrm>
                <a:off x="1971" y="2664"/>
                <a:ext cx="197" cy="293"/>
                <a:chOff x="1971" y="2664"/>
                <a:chExt cx="197" cy="293"/>
              </a:xfrm>
            </p:grpSpPr>
            <p:sp>
              <p:nvSpPr>
                <p:cNvPr id="12833" name="Freeform 113">
                  <a:extLst>
                    <a:ext uri="{FF2B5EF4-FFF2-40B4-BE49-F238E27FC236}">
                      <a16:creationId xmlns:a16="http://schemas.microsoft.com/office/drawing/2014/main" id="{549EE7A6-16A7-4A30-9416-DDDD2557CD98}"/>
                    </a:ext>
                  </a:extLst>
                </p:cNvPr>
                <p:cNvSpPr>
                  <a:spLocks/>
                </p:cNvSpPr>
                <p:nvPr/>
              </p:nvSpPr>
              <p:spPr bwMode="auto">
                <a:xfrm>
                  <a:off x="1971" y="2664"/>
                  <a:ext cx="197" cy="293"/>
                </a:xfrm>
                <a:custGeom>
                  <a:avLst/>
                  <a:gdLst>
                    <a:gd name="T0" fmla="*/ 48 w 197"/>
                    <a:gd name="T1" fmla="*/ 0 h 293"/>
                    <a:gd name="T2" fmla="*/ 63 w 197"/>
                    <a:gd name="T3" fmla="*/ 5 h 293"/>
                    <a:gd name="T4" fmla="*/ 72 w 197"/>
                    <a:gd name="T5" fmla="*/ 5 h 293"/>
                    <a:gd name="T6" fmla="*/ 82 w 197"/>
                    <a:gd name="T7" fmla="*/ 15 h 293"/>
                    <a:gd name="T8" fmla="*/ 96 w 197"/>
                    <a:gd name="T9" fmla="*/ 20 h 293"/>
                    <a:gd name="T10" fmla="*/ 106 w 197"/>
                    <a:gd name="T11" fmla="*/ 24 h 293"/>
                    <a:gd name="T12" fmla="*/ 116 w 197"/>
                    <a:gd name="T13" fmla="*/ 29 h 293"/>
                    <a:gd name="T14" fmla="*/ 125 w 197"/>
                    <a:gd name="T15" fmla="*/ 39 h 293"/>
                    <a:gd name="T16" fmla="*/ 135 w 197"/>
                    <a:gd name="T17" fmla="*/ 48 h 293"/>
                    <a:gd name="T18" fmla="*/ 144 w 197"/>
                    <a:gd name="T19" fmla="*/ 58 h 293"/>
                    <a:gd name="T20" fmla="*/ 149 w 197"/>
                    <a:gd name="T21" fmla="*/ 63 h 293"/>
                    <a:gd name="T22" fmla="*/ 159 w 197"/>
                    <a:gd name="T23" fmla="*/ 72 h 293"/>
                    <a:gd name="T24" fmla="*/ 168 w 197"/>
                    <a:gd name="T25" fmla="*/ 87 h 293"/>
                    <a:gd name="T26" fmla="*/ 173 w 197"/>
                    <a:gd name="T27" fmla="*/ 96 h 293"/>
                    <a:gd name="T28" fmla="*/ 178 w 197"/>
                    <a:gd name="T29" fmla="*/ 106 h 293"/>
                    <a:gd name="T30" fmla="*/ 183 w 197"/>
                    <a:gd name="T31" fmla="*/ 120 h 293"/>
                    <a:gd name="T32" fmla="*/ 188 w 197"/>
                    <a:gd name="T33" fmla="*/ 130 h 293"/>
                    <a:gd name="T34" fmla="*/ 192 w 197"/>
                    <a:gd name="T35" fmla="*/ 140 h 293"/>
                    <a:gd name="T36" fmla="*/ 192 w 197"/>
                    <a:gd name="T37" fmla="*/ 154 h 293"/>
                    <a:gd name="T38" fmla="*/ 192 w 197"/>
                    <a:gd name="T39" fmla="*/ 164 h 293"/>
                    <a:gd name="T40" fmla="*/ 197 w 197"/>
                    <a:gd name="T41" fmla="*/ 178 h 293"/>
                    <a:gd name="T42" fmla="*/ 197 w 197"/>
                    <a:gd name="T43" fmla="*/ 188 h 293"/>
                    <a:gd name="T44" fmla="*/ 197 w 197"/>
                    <a:gd name="T45" fmla="*/ 202 h 293"/>
                    <a:gd name="T46" fmla="*/ 192 w 197"/>
                    <a:gd name="T47" fmla="*/ 216 h 293"/>
                    <a:gd name="T48" fmla="*/ 192 w 197"/>
                    <a:gd name="T49" fmla="*/ 226 h 293"/>
                    <a:gd name="T50" fmla="*/ 188 w 197"/>
                    <a:gd name="T51" fmla="*/ 240 h 293"/>
                    <a:gd name="T52" fmla="*/ 188 w 197"/>
                    <a:gd name="T53" fmla="*/ 250 h 293"/>
                    <a:gd name="T54" fmla="*/ 183 w 197"/>
                    <a:gd name="T55" fmla="*/ 260 h 293"/>
                    <a:gd name="T56" fmla="*/ 178 w 197"/>
                    <a:gd name="T57" fmla="*/ 274 h 293"/>
                    <a:gd name="T58" fmla="*/ 173 w 197"/>
                    <a:gd name="T59" fmla="*/ 284 h 293"/>
                    <a:gd name="T60" fmla="*/ 164 w 197"/>
                    <a:gd name="T61" fmla="*/ 293 h 293"/>
                    <a:gd name="T62" fmla="*/ 0 w 197"/>
                    <a:gd name="T63" fmla="*/ 188 h 293"/>
                    <a:gd name="T64" fmla="*/ 48 w 197"/>
                    <a:gd name="T65" fmla="*/ 0 h 29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97" h="293">
                      <a:moveTo>
                        <a:pt x="48" y="0"/>
                      </a:moveTo>
                      <a:lnTo>
                        <a:pt x="63" y="5"/>
                      </a:lnTo>
                      <a:lnTo>
                        <a:pt x="72" y="5"/>
                      </a:lnTo>
                      <a:lnTo>
                        <a:pt x="82" y="15"/>
                      </a:lnTo>
                      <a:lnTo>
                        <a:pt x="96" y="20"/>
                      </a:lnTo>
                      <a:lnTo>
                        <a:pt x="106" y="24"/>
                      </a:lnTo>
                      <a:lnTo>
                        <a:pt x="116" y="29"/>
                      </a:lnTo>
                      <a:lnTo>
                        <a:pt x="125" y="39"/>
                      </a:lnTo>
                      <a:lnTo>
                        <a:pt x="135" y="48"/>
                      </a:lnTo>
                      <a:lnTo>
                        <a:pt x="144" y="58"/>
                      </a:lnTo>
                      <a:lnTo>
                        <a:pt x="149" y="63"/>
                      </a:lnTo>
                      <a:lnTo>
                        <a:pt x="159" y="72"/>
                      </a:lnTo>
                      <a:lnTo>
                        <a:pt x="168" y="87"/>
                      </a:lnTo>
                      <a:lnTo>
                        <a:pt x="173" y="96"/>
                      </a:lnTo>
                      <a:lnTo>
                        <a:pt x="178" y="106"/>
                      </a:lnTo>
                      <a:lnTo>
                        <a:pt x="183" y="120"/>
                      </a:lnTo>
                      <a:lnTo>
                        <a:pt x="188" y="130"/>
                      </a:lnTo>
                      <a:lnTo>
                        <a:pt x="192" y="140"/>
                      </a:lnTo>
                      <a:lnTo>
                        <a:pt x="192" y="154"/>
                      </a:lnTo>
                      <a:lnTo>
                        <a:pt x="192" y="164"/>
                      </a:lnTo>
                      <a:lnTo>
                        <a:pt x="197" y="178"/>
                      </a:lnTo>
                      <a:lnTo>
                        <a:pt x="197" y="188"/>
                      </a:lnTo>
                      <a:lnTo>
                        <a:pt x="197" y="202"/>
                      </a:lnTo>
                      <a:lnTo>
                        <a:pt x="192" y="216"/>
                      </a:lnTo>
                      <a:lnTo>
                        <a:pt x="192" y="226"/>
                      </a:lnTo>
                      <a:lnTo>
                        <a:pt x="188" y="240"/>
                      </a:lnTo>
                      <a:lnTo>
                        <a:pt x="188" y="250"/>
                      </a:lnTo>
                      <a:lnTo>
                        <a:pt x="183" y="260"/>
                      </a:lnTo>
                      <a:lnTo>
                        <a:pt x="178" y="274"/>
                      </a:lnTo>
                      <a:lnTo>
                        <a:pt x="173" y="284"/>
                      </a:lnTo>
                      <a:lnTo>
                        <a:pt x="164" y="293"/>
                      </a:lnTo>
                      <a:lnTo>
                        <a:pt x="0" y="188"/>
                      </a:lnTo>
                      <a:lnTo>
                        <a:pt x="48"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834" name="Freeform 114">
                  <a:extLst>
                    <a:ext uri="{FF2B5EF4-FFF2-40B4-BE49-F238E27FC236}">
                      <a16:creationId xmlns:a16="http://schemas.microsoft.com/office/drawing/2014/main" id="{CCDA7960-C620-4F98-A867-8358AC22A044}"/>
                    </a:ext>
                  </a:extLst>
                </p:cNvPr>
                <p:cNvSpPr>
                  <a:spLocks/>
                </p:cNvSpPr>
                <p:nvPr/>
              </p:nvSpPr>
              <p:spPr bwMode="auto">
                <a:xfrm>
                  <a:off x="1971" y="2664"/>
                  <a:ext cx="197" cy="293"/>
                </a:xfrm>
                <a:custGeom>
                  <a:avLst/>
                  <a:gdLst>
                    <a:gd name="T0" fmla="*/ 48 w 197"/>
                    <a:gd name="T1" fmla="*/ 0 h 293"/>
                    <a:gd name="T2" fmla="*/ 63 w 197"/>
                    <a:gd name="T3" fmla="*/ 5 h 293"/>
                    <a:gd name="T4" fmla="*/ 72 w 197"/>
                    <a:gd name="T5" fmla="*/ 5 h 293"/>
                    <a:gd name="T6" fmla="*/ 82 w 197"/>
                    <a:gd name="T7" fmla="*/ 15 h 293"/>
                    <a:gd name="T8" fmla="*/ 96 w 197"/>
                    <a:gd name="T9" fmla="*/ 20 h 293"/>
                    <a:gd name="T10" fmla="*/ 106 w 197"/>
                    <a:gd name="T11" fmla="*/ 24 h 293"/>
                    <a:gd name="T12" fmla="*/ 116 w 197"/>
                    <a:gd name="T13" fmla="*/ 29 h 293"/>
                    <a:gd name="T14" fmla="*/ 125 w 197"/>
                    <a:gd name="T15" fmla="*/ 39 h 293"/>
                    <a:gd name="T16" fmla="*/ 135 w 197"/>
                    <a:gd name="T17" fmla="*/ 48 h 293"/>
                    <a:gd name="T18" fmla="*/ 144 w 197"/>
                    <a:gd name="T19" fmla="*/ 58 h 293"/>
                    <a:gd name="T20" fmla="*/ 149 w 197"/>
                    <a:gd name="T21" fmla="*/ 63 h 293"/>
                    <a:gd name="T22" fmla="*/ 159 w 197"/>
                    <a:gd name="T23" fmla="*/ 72 h 293"/>
                    <a:gd name="T24" fmla="*/ 168 w 197"/>
                    <a:gd name="T25" fmla="*/ 87 h 293"/>
                    <a:gd name="T26" fmla="*/ 173 w 197"/>
                    <a:gd name="T27" fmla="*/ 96 h 293"/>
                    <a:gd name="T28" fmla="*/ 178 w 197"/>
                    <a:gd name="T29" fmla="*/ 106 h 293"/>
                    <a:gd name="T30" fmla="*/ 183 w 197"/>
                    <a:gd name="T31" fmla="*/ 120 h 293"/>
                    <a:gd name="T32" fmla="*/ 188 w 197"/>
                    <a:gd name="T33" fmla="*/ 130 h 293"/>
                    <a:gd name="T34" fmla="*/ 192 w 197"/>
                    <a:gd name="T35" fmla="*/ 140 h 293"/>
                    <a:gd name="T36" fmla="*/ 192 w 197"/>
                    <a:gd name="T37" fmla="*/ 154 h 293"/>
                    <a:gd name="T38" fmla="*/ 192 w 197"/>
                    <a:gd name="T39" fmla="*/ 164 h 293"/>
                    <a:gd name="T40" fmla="*/ 197 w 197"/>
                    <a:gd name="T41" fmla="*/ 178 h 293"/>
                    <a:gd name="T42" fmla="*/ 197 w 197"/>
                    <a:gd name="T43" fmla="*/ 188 h 293"/>
                    <a:gd name="T44" fmla="*/ 197 w 197"/>
                    <a:gd name="T45" fmla="*/ 202 h 293"/>
                    <a:gd name="T46" fmla="*/ 192 w 197"/>
                    <a:gd name="T47" fmla="*/ 216 h 293"/>
                    <a:gd name="T48" fmla="*/ 192 w 197"/>
                    <a:gd name="T49" fmla="*/ 226 h 293"/>
                    <a:gd name="T50" fmla="*/ 188 w 197"/>
                    <a:gd name="T51" fmla="*/ 240 h 293"/>
                    <a:gd name="T52" fmla="*/ 188 w 197"/>
                    <a:gd name="T53" fmla="*/ 250 h 293"/>
                    <a:gd name="T54" fmla="*/ 183 w 197"/>
                    <a:gd name="T55" fmla="*/ 260 h 293"/>
                    <a:gd name="T56" fmla="*/ 178 w 197"/>
                    <a:gd name="T57" fmla="*/ 274 h 293"/>
                    <a:gd name="T58" fmla="*/ 173 w 197"/>
                    <a:gd name="T59" fmla="*/ 284 h 293"/>
                    <a:gd name="T60" fmla="*/ 164 w 197"/>
                    <a:gd name="T61" fmla="*/ 293 h 293"/>
                    <a:gd name="T62" fmla="*/ 0 w 197"/>
                    <a:gd name="T63" fmla="*/ 188 h 293"/>
                    <a:gd name="T64" fmla="*/ 48 w 197"/>
                    <a:gd name="T65" fmla="*/ 0 h 29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97" h="293">
                      <a:moveTo>
                        <a:pt x="48" y="0"/>
                      </a:moveTo>
                      <a:lnTo>
                        <a:pt x="63" y="5"/>
                      </a:lnTo>
                      <a:lnTo>
                        <a:pt x="72" y="5"/>
                      </a:lnTo>
                      <a:lnTo>
                        <a:pt x="82" y="15"/>
                      </a:lnTo>
                      <a:lnTo>
                        <a:pt x="96" y="20"/>
                      </a:lnTo>
                      <a:lnTo>
                        <a:pt x="106" y="24"/>
                      </a:lnTo>
                      <a:lnTo>
                        <a:pt x="116" y="29"/>
                      </a:lnTo>
                      <a:lnTo>
                        <a:pt x="125" y="39"/>
                      </a:lnTo>
                      <a:lnTo>
                        <a:pt x="135" y="48"/>
                      </a:lnTo>
                      <a:lnTo>
                        <a:pt x="144" y="58"/>
                      </a:lnTo>
                      <a:lnTo>
                        <a:pt x="149" y="63"/>
                      </a:lnTo>
                      <a:lnTo>
                        <a:pt x="159" y="72"/>
                      </a:lnTo>
                      <a:lnTo>
                        <a:pt x="168" y="87"/>
                      </a:lnTo>
                      <a:lnTo>
                        <a:pt x="173" y="96"/>
                      </a:lnTo>
                      <a:lnTo>
                        <a:pt x="178" y="106"/>
                      </a:lnTo>
                      <a:lnTo>
                        <a:pt x="183" y="120"/>
                      </a:lnTo>
                      <a:lnTo>
                        <a:pt x="188" y="130"/>
                      </a:lnTo>
                      <a:lnTo>
                        <a:pt x="192" y="140"/>
                      </a:lnTo>
                      <a:lnTo>
                        <a:pt x="192" y="154"/>
                      </a:lnTo>
                      <a:lnTo>
                        <a:pt x="192" y="164"/>
                      </a:lnTo>
                      <a:lnTo>
                        <a:pt x="197" y="178"/>
                      </a:lnTo>
                      <a:lnTo>
                        <a:pt x="197" y="188"/>
                      </a:lnTo>
                      <a:lnTo>
                        <a:pt x="197" y="202"/>
                      </a:lnTo>
                      <a:lnTo>
                        <a:pt x="192" y="216"/>
                      </a:lnTo>
                      <a:lnTo>
                        <a:pt x="192" y="226"/>
                      </a:lnTo>
                      <a:lnTo>
                        <a:pt x="188" y="240"/>
                      </a:lnTo>
                      <a:lnTo>
                        <a:pt x="188" y="250"/>
                      </a:lnTo>
                      <a:lnTo>
                        <a:pt x="183" y="260"/>
                      </a:lnTo>
                      <a:lnTo>
                        <a:pt x="178" y="274"/>
                      </a:lnTo>
                      <a:lnTo>
                        <a:pt x="173" y="284"/>
                      </a:lnTo>
                      <a:lnTo>
                        <a:pt x="164" y="293"/>
                      </a:lnTo>
                      <a:lnTo>
                        <a:pt x="0" y="188"/>
                      </a:lnTo>
                      <a:lnTo>
                        <a:pt x="48"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806" name="Group 118">
                <a:extLst>
                  <a:ext uri="{FF2B5EF4-FFF2-40B4-BE49-F238E27FC236}">
                    <a16:creationId xmlns:a16="http://schemas.microsoft.com/office/drawing/2014/main" id="{81A2CB70-D0C5-42EC-9FF1-E36A1F1B9FC8}"/>
                  </a:ext>
                </a:extLst>
              </p:cNvPr>
              <p:cNvGrpSpPr>
                <a:grpSpLocks/>
              </p:cNvGrpSpPr>
              <p:nvPr/>
            </p:nvGrpSpPr>
            <p:grpSpPr bwMode="auto">
              <a:xfrm>
                <a:off x="1779" y="2659"/>
                <a:ext cx="356" cy="390"/>
                <a:chOff x="1779" y="2659"/>
                <a:chExt cx="356" cy="390"/>
              </a:xfrm>
            </p:grpSpPr>
            <p:sp>
              <p:nvSpPr>
                <p:cNvPr id="12831" name="Freeform 116">
                  <a:extLst>
                    <a:ext uri="{FF2B5EF4-FFF2-40B4-BE49-F238E27FC236}">
                      <a16:creationId xmlns:a16="http://schemas.microsoft.com/office/drawing/2014/main" id="{3BB26D8A-8D3F-4D7A-A448-11DA63F81F03}"/>
                    </a:ext>
                  </a:extLst>
                </p:cNvPr>
                <p:cNvSpPr>
                  <a:spLocks/>
                </p:cNvSpPr>
                <p:nvPr/>
              </p:nvSpPr>
              <p:spPr bwMode="auto">
                <a:xfrm>
                  <a:off x="1779" y="2659"/>
                  <a:ext cx="356" cy="390"/>
                </a:xfrm>
                <a:custGeom>
                  <a:avLst/>
                  <a:gdLst>
                    <a:gd name="T0" fmla="*/ 351 w 356"/>
                    <a:gd name="T1" fmla="*/ 313 h 390"/>
                    <a:gd name="T2" fmla="*/ 332 w 356"/>
                    <a:gd name="T3" fmla="*/ 327 h 390"/>
                    <a:gd name="T4" fmla="*/ 317 w 356"/>
                    <a:gd name="T5" fmla="*/ 346 h 390"/>
                    <a:gd name="T6" fmla="*/ 298 w 356"/>
                    <a:gd name="T7" fmla="*/ 361 h 390"/>
                    <a:gd name="T8" fmla="*/ 274 w 356"/>
                    <a:gd name="T9" fmla="*/ 370 h 390"/>
                    <a:gd name="T10" fmla="*/ 250 w 356"/>
                    <a:gd name="T11" fmla="*/ 380 h 390"/>
                    <a:gd name="T12" fmla="*/ 226 w 356"/>
                    <a:gd name="T13" fmla="*/ 385 h 390"/>
                    <a:gd name="T14" fmla="*/ 202 w 356"/>
                    <a:gd name="T15" fmla="*/ 390 h 390"/>
                    <a:gd name="T16" fmla="*/ 178 w 356"/>
                    <a:gd name="T17" fmla="*/ 390 h 390"/>
                    <a:gd name="T18" fmla="*/ 159 w 356"/>
                    <a:gd name="T19" fmla="*/ 385 h 390"/>
                    <a:gd name="T20" fmla="*/ 135 w 356"/>
                    <a:gd name="T21" fmla="*/ 380 h 390"/>
                    <a:gd name="T22" fmla="*/ 106 w 356"/>
                    <a:gd name="T23" fmla="*/ 370 h 390"/>
                    <a:gd name="T24" fmla="*/ 87 w 356"/>
                    <a:gd name="T25" fmla="*/ 356 h 390"/>
                    <a:gd name="T26" fmla="*/ 67 w 356"/>
                    <a:gd name="T27" fmla="*/ 342 h 390"/>
                    <a:gd name="T28" fmla="*/ 53 w 356"/>
                    <a:gd name="T29" fmla="*/ 327 h 390"/>
                    <a:gd name="T30" fmla="*/ 34 w 356"/>
                    <a:gd name="T31" fmla="*/ 308 h 390"/>
                    <a:gd name="T32" fmla="*/ 19 w 356"/>
                    <a:gd name="T33" fmla="*/ 284 h 390"/>
                    <a:gd name="T34" fmla="*/ 10 w 356"/>
                    <a:gd name="T35" fmla="*/ 265 h 390"/>
                    <a:gd name="T36" fmla="*/ 5 w 356"/>
                    <a:gd name="T37" fmla="*/ 241 h 390"/>
                    <a:gd name="T38" fmla="*/ 0 w 356"/>
                    <a:gd name="T39" fmla="*/ 217 h 390"/>
                    <a:gd name="T40" fmla="*/ 0 w 356"/>
                    <a:gd name="T41" fmla="*/ 193 h 390"/>
                    <a:gd name="T42" fmla="*/ 0 w 356"/>
                    <a:gd name="T43" fmla="*/ 169 h 390"/>
                    <a:gd name="T44" fmla="*/ 5 w 356"/>
                    <a:gd name="T45" fmla="*/ 145 h 390"/>
                    <a:gd name="T46" fmla="*/ 15 w 356"/>
                    <a:gd name="T47" fmla="*/ 121 h 390"/>
                    <a:gd name="T48" fmla="*/ 24 w 356"/>
                    <a:gd name="T49" fmla="*/ 101 h 390"/>
                    <a:gd name="T50" fmla="*/ 34 w 356"/>
                    <a:gd name="T51" fmla="*/ 77 h 390"/>
                    <a:gd name="T52" fmla="*/ 53 w 356"/>
                    <a:gd name="T53" fmla="*/ 63 h 390"/>
                    <a:gd name="T54" fmla="*/ 72 w 356"/>
                    <a:gd name="T55" fmla="*/ 44 h 390"/>
                    <a:gd name="T56" fmla="*/ 91 w 356"/>
                    <a:gd name="T57" fmla="*/ 29 h 390"/>
                    <a:gd name="T58" fmla="*/ 111 w 356"/>
                    <a:gd name="T59" fmla="*/ 20 h 390"/>
                    <a:gd name="T60" fmla="*/ 135 w 356"/>
                    <a:gd name="T61" fmla="*/ 10 h 390"/>
                    <a:gd name="T62" fmla="*/ 159 w 356"/>
                    <a:gd name="T63" fmla="*/ 0 h 390"/>
                    <a:gd name="T64" fmla="*/ 178 w 356"/>
                    <a:gd name="T65" fmla="*/ 0 h 390"/>
                    <a:gd name="T66" fmla="*/ 192 w 356"/>
                    <a:gd name="T67" fmla="*/ 193 h 39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356" h="390">
                      <a:moveTo>
                        <a:pt x="356" y="298"/>
                      </a:moveTo>
                      <a:lnTo>
                        <a:pt x="351" y="313"/>
                      </a:lnTo>
                      <a:lnTo>
                        <a:pt x="341" y="318"/>
                      </a:lnTo>
                      <a:lnTo>
                        <a:pt x="332" y="327"/>
                      </a:lnTo>
                      <a:lnTo>
                        <a:pt x="327" y="337"/>
                      </a:lnTo>
                      <a:lnTo>
                        <a:pt x="317" y="346"/>
                      </a:lnTo>
                      <a:lnTo>
                        <a:pt x="303" y="351"/>
                      </a:lnTo>
                      <a:lnTo>
                        <a:pt x="298" y="361"/>
                      </a:lnTo>
                      <a:lnTo>
                        <a:pt x="283" y="366"/>
                      </a:lnTo>
                      <a:lnTo>
                        <a:pt x="274" y="370"/>
                      </a:lnTo>
                      <a:lnTo>
                        <a:pt x="264" y="375"/>
                      </a:lnTo>
                      <a:lnTo>
                        <a:pt x="250" y="380"/>
                      </a:lnTo>
                      <a:lnTo>
                        <a:pt x="240" y="385"/>
                      </a:lnTo>
                      <a:lnTo>
                        <a:pt x="226" y="385"/>
                      </a:lnTo>
                      <a:lnTo>
                        <a:pt x="216" y="385"/>
                      </a:lnTo>
                      <a:lnTo>
                        <a:pt x="202" y="390"/>
                      </a:lnTo>
                      <a:lnTo>
                        <a:pt x="192" y="390"/>
                      </a:lnTo>
                      <a:lnTo>
                        <a:pt x="178" y="390"/>
                      </a:lnTo>
                      <a:lnTo>
                        <a:pt x="168" y="385"/>
                      </a:lnTo>
                      <a:lnTo>
                        <a:pt x="159" y="385"/>
                      </a:lnTo>
                      <a:lnTo>
                        <a:pt x="144" y="380"/>
                      </a:lnTo>
                      <a:lnTo>
                        <a:pt x="135" y="380"/>
                      </a:lnTo>
                      <a:lnTo>
                        <a:pt x="120" y="375"/>
                      </a:lnTo>
                      <a:lnTo>
                        <a:pt x="106" y="370"/>
                      </a:lnTo>
                      <a:lnTo>
                        <a:pt x="101" y="366"/>
                      </a:lnTo>
                      <a:lnTo>
                        <a:pt x="87" y="356"/>
                      </a:lnTo>
                      <a:lnTo>
                        <a:pt x="77" y="351"/>
                      </a:lnTo>
                      <a:lnTo>
                        <a:pt x="67" y="342"/>
                      </a:lnTo>
                      <a:lnTo>
                        <a:pt x="58" y="332"/>
                      </a:lnTo>
                      <a:lnTo>
                        <a:pt x="53" y="327"/>
                      </a:lnTo>
                      <a:lnTo>
                        <a:pt x="43" y="318"/>
                      </a:lnTo>
                      <a:lnTo>
                        <a:pt x="34" y="308"/>
                      </a:lnTo>
                      <a:lnTo>
                        <a:pt x="29" y="298"/>
                      </a:lnTo>
                      <a:lnTo>
                        <a:pt x="19" y="284"/>
                      </a:lnTo>
                      <a:lnTo>
                        <a:pt x="19" y="274"/>
                      </a:lnTo>
                      <a:lnTo>
                        <a:pt x="10" y="265"/>
                      </a:lnTo>
                      <a:lnTo>
                        <a:pt x="10" y="255"/>
                      </a:lnTo>
                      <a:lnTo>
                        <a:pt x="5" y="241"/>
                      </a:lnTo>
                      <a:lnTo>
                        <a:pt x="0" y="231"/>
                      </a:lnTo>
                      <a:lnTo>
                        <a:pt x="0" y="217"/>
                      </a:lnTo>
                      <a:lnTo>
                        <a:pt x="0" y="202"/>
                      </a:lnTo>
                      <a:lnTo>
                        <a:pt x="0" y="193"/>
                      </a:lnTo>
                      <a:lnTo>
                        <a:pt x="0" y="178"/>
                      </a:lnTo>
                      <a:lnTo>
                        <a:pt x="0" y="169"/>
                      </a:lnTo>
                      <a:lnTo>
                        <a:pt x="0" y="159"/>
                      </a:lnTo>
                      <a:lnTo>
                        <a:pt x="5" y="145"/>
                      </a:lnTo>
                      <a:lnTo>
                        <a:pt x="10" y="135"/>
                      </a:lnTo>
                      <a:lnTo>
                        <a:pt x="15" y="121"/>
                      </a:lnTo>
                      <a:lnTo>
                        <a:pt x="19" y="111"/>
                      </a:lnTo>
                      <a:lnTo>
                        <a:pt x="24" y="101"/>
                      </a:lnTo>
                      <a:lnTo>
                        <a:pt x="29" y="87"/>
                      </a:lnTo>
                      <a:lnTo>
                        <a:pt x="34" y="77"/>
                      </a:lnTo>
                      <a:lnTo>
                        <a:pt x="43" y="68"/>
                      </a:lnTo>
                      <a:lnTo>
                        <a:pt x="53" y="63"/>
                      </a:lnTo>
                      <a:lnTo>
                        <a:pt x="63" y="53"/>
                      </a:lnTo>
                      <a:lnTo>
                        <a:pt x="72" y="44"/>
                      </a:lnTo>
                      <a:lnTo>
                        <a:pt x="77" y="34"/>
                      </a:lnTo>
                      <a:lnTo>
                        <a:pt x="91" y="29"/>
                      </a:lnTo>
                      <a:lnTo>
                        <a:pt x="101" y="25"/>
                      </a:lnTo>
                      <a:lnTo>
                        <a:pt x="111" y="20"/>
                      </a:lnTo>
                      <a:lnTo>
                        <a:pt x="120" y="15"/>
                      </a:lnTo>
                      <a:lnTo>
                        <a:pt x="135" y="10"/>
                      </a:lnTo>
                      <a:lnTo>
                        <a:pt x="144" y="5"/>
                      </a:lnTo>
                      <a:lnTo>
                        <a:pt x="159" y="0"/>
                      </a:lnTo>
                      <a:lnTo>
                        <a:pt x="168" y="0"/>
                      </a:lnTo>
                      <a:lnTo>
                        <a:pt x="178" y="0"/>
                      </a:lnTo>
                      <a:lnTo>
                        <a:pt x="192" y="0"/>
                      </a:lnTo>
                      <a:lnTo>
                        <a:pt x="192" y="193"/>
                      </a:lnTo>
                      <a:lnTo>
                        <a:pt x="356" y="298"/>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832" name="Freeform 117">
                  <a:extLst>
                    <a:ext uri="{FF2B5EF4-FFF2-40B4-BE49-F238E27FC236}">
                      <a16:creationId xmlns:a16="http://schemas.microsoft.com/office/drawing/2014/main" id="{C29E33F1-8AA4-4B47-854B-ECB9B71AA049}"/>
                    </a:ext>
                  </a:extLst>
                </p:cNvPr>
                <p:cNvSpPr>
                  <a:spLocks/>
                </p:cNvSpPr>
                <p:nvPr/>
              </p:nvSpPr>
              <p:spPr bwMode="auto">
                <a:xfrm>
                  <a:off x="1779" y="2659"/>
                  <a:ext cx="356" cy="390"/>
                </a:xfrm>
                <a:custGeom>
                  <a:avLst/>
                  <a:gdLst>
                    <a:gd name="T0" fmla="*/ 351 w 356"/>
                    <a:gd name="T1" fmla="*/ 313 h 390"/>
                    <a:gd name="T2" fmla="*/ 332 w 356"/>
                    <a:gd name="T3" fmla="*/ 327 h 390"/>
                    <a:gd name="T4" fmla="*/ 317 w 356"/>
                    <a:gd name="T5" fmla="*/ 346 h 390"/>
                    <a:gd name="T6" fmla="*/ 298 w 356"/>
                    <a:gd name="T7" fmla="*/ 361 h 390"/>
                    <a:gd name="T8" fmla="*/ 274 w 356"/>
                    <a:gd name="T9" fmla="*/ 370 h 390"/>
                    <a:gd name="T10" fmla="*/ 250 w 356"/>
                    <a:gd name="T11" fmla="*/ 380 h 390"/>
                    <a:gd name="T12" fmla="*/ 226 w 356"/>
                    <a:gd name="T13" fmla="*/ 385 h 390"/>
                    <a:gd name="T14" fmla="*/ 202 w 356"/>
                    <a:gd name="T15" fmla="*/ 390 h 390"/>
                    <a:gd name="T16" fmla="*/ 178 w 356"/>
                    <a:gd name="T17" fmla="*/ 390 h 390"/>
                    <a:gd name="T18" fmla="*/ 159 w 356"/>
                    <a:gd name="T19" fmla="*/ 385 h 390"/>
                    <a:gd name="T20" fmla="*/ 135 w 356"/>
                    <a:gd name="T21" fmla="*/ 380 h 390"/>
                    <a:gd name="T22" fmla="*/ 106 w 356"/>
                    <a:gd name="T23" fmla="*/ 370 h 390"/>
                    <a:gd name="T24" fmla="*/ 87 w 356"/>
                    <a:gd name="T25" fmla="*/ 356 h 390"/>
                    <a:gd name="T26" fmla="*/ 67 w 356"/>
                    <a:gd name="T27" fmla="*/ 342 h 390"/>
                    <a:gd name="T28" fmla="*/ 53 w 356"/>
                    <a:gd name="T29" fmla="*/ 327 h 390"/>
                    <a:gd name="T30" fmla="*/ 34 w 356"/>
                    <a:gd name="T31" fmla="*/ 308 h 390"/>
                    <a:gd name="T32" fmla="*/ 19 w 356"/>
                    <a:gd name="T33" fmla="*/ 284 h 390"/>
                    <a:gd name="T34" fmla="*/ 10 w 356"/>
                    <a:gd name="T35" fmla="*/ 265 h 390"/>
                    <a:gd name="T36" fmla="*/ 5 w 356"/>
                    <a:gd name="T37" fmla="*/ 241 h 390"/>
                    <a:gd name="T38" fmla="*/ 0 w 356"/>
                    <a:gd name="T39" fmla="*/ 217 h 390"/>
                    <a:gd name="T40" fmla="*/ 0 w 356"/>
                    <a:gd name="T41" fmla="*/ 193 h 390"/>
                    <a:gd name="T42" fmla="*/ 0 w 356"/>
                    <a:gd name="T43" fmla="*/ 169 h 390"/>
                    <a:gd name="T44" fmla="*/ 5 w 356"/>
                    <a:gd name="T45" fmla="*/ 145 h 390"/>
                    <a:gd name="T46" fmla="*/ 15 w 356"/>
                    <a:gd name="T47" fmla="*/ 121 h 390"/>
                    <a:gd name="T48" fmla="*/ 24 w 356"/>
                    <a:gd name="T49" fmla="*/ 101 h 390"/>
                    <a:gd name="T50" fmla="*/ 34 w 356"/>
                    <a:gd name="T51" fmla="*/ 77 h 390"/>
                    <a:gd name="T52" fmla="*/ 53 w 356"/>
                    <a:gd name="T53" fmla="*/ 63 h 390"/>
                    <a:gd name="T54" fmla="*/ 72 w 356"/>
                    <a:gd name="T55" fmla="*/ 44 h 390"/>
                    <a:gd name="T56" fmla="*/ 91 w 356"/>
                    <a:gd name="T57" fmla="*/ 29 h 390"/>
                    <a:gd name="T58" fmla="*/ 111 w 356"/>
                    <a:gd name="T59" fmla="*/ 20 h 390"/>
                    <a:gd name="T60" fmla="*/ 135 w 356"/>
                    <a:gd name="T61" fmla="*/ 10 h 390"/>
                    <a:gd name="T62" fmla="*/ 159 w 356"/>
                    <a:gd name="T63" fmla="*/ 0 h 390"/>
                    <a:gd name="T64" fmla="*/ 178 w 356"/>
                    <a:gd name="T65" fmla="*/ 0 h 390"/>
                    <a:gd name="T66" fmla="*/ 192 w 356"/>
                    <a:gd name="T67" fmla="*/ 193 h 39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356" h="390">
                      <a:moveTo>
                        <a:pt x="356" y="298"/>
                      </a:moveTo>
                      <a:lnTo>
                        <a:pt x="351" y="313"/>
                      </a:lnTo>
                      <a:lnTo>
                        <a:pt x="341" y="318"/>
                      </a:lnTo>
                      <a:lnTo>
                        <a:pt x="332" y="327"/>
                      </a:lnTo>
                      <a:lnTo>
                        <a:pt x="327" y="337"/>
                      </a:lnTo>
                      <a:lnTo>
                        <a:pt x="317" y="346"/>
                      </a:lnTo>
                      <a:lnTo>
                        <a:pt x="303" y="351"/>
                      </a:lnTo>
                      <a:lnTo>
                        <a:pt x="298" y="361"/>
                      </a:lnTo>
                      <a:lnTo>
                        <a:pt x="283" y="366"/>
                      </a:lnTo>
                      <a:lnTo>
                        <a:pt x="274" y="370"/>
                      </a:lnTo>
                      <a:lnTo>
                        <a:pt x="264" y="375"/>
                      </a:lnTo>
                      <a:lnTo>
                        <a:pt x="250" y="380"/>
                      </a:lnTo>
                      <a:lnTo>
                        <a:pt x="240" y="385"/>
                      </a:lnTo>
                      <a:lnTo>
                        <a:pt x="226" y="385"/>
                      </a:lnTo>
                      <a:lnTo>
                        <a:pt x="216" y="385"/>
                      </a:lnTo>
                      <a:lnTo>
                        <a:pt x="202" y="390"/>
                      </a:lnTo>
                      <a:lnTo>
                        <a:pt x="192" y="390"/>
                      </a:lnTo>
                      <a:lnTo>
                        <a:pt x="178" y="390"/>
                      </a:lnTo>
                      <a:lnTo>
                        <a:pt x="168" y="385"/>
                      </a:lnTo>
                      <a:lnTo>
                        <a:pt x="159" y="385"/>
                      </a:lnTo>
                      <a:lnTo>
                        <a:pt x="144" y="380"/>
                      </a:lnTo>
                      <a:lnTo>
                        <a:pt x="135" y="380"/>
                      </a:lnTo>
                      <a:lnTo>
                        <a:pt x="120" y="375"/>
                      </a:lnTo>
                      <a:lnTo>
                        <a:pt x="106" y="370"/>
                      </a:lnTo>
                      <a:lnTo>
                        <a:pt x="101" y="366"/>
                      </a:lnTo>
                      <a:lnTo>
                        <a:pt x="87" y="356"/>
                      </a:lnTo>
                      <a:lnTo>
                        <a:pt x="77" y="351"/>
                      </a:lnTo>
                      <a:lnTo>
                        <a:pt x="67" y="342"/>
                      </a:lnTo>
                      <a:lnTo>
                        <a:pt x="58" y="332"/>
                      </a:lnTo>
                      <a:lnTo>
                        <a:pt x="53" y="327"/>
                      </a:lnTo>
                      <a:lnTo>
                        <a:pt x="43" y="318"/>
                      </a:lnTo>
                      <a:lnTo>
                        <a:pt x="34" y="308"/>
                      </a:lnTo>
                      <a:lnTo>
                        <a:pt x="29" y="298"/>
                      </a:lnTo>
                      <a:lnTo>
                        <a:pt x="19" y="284"/>
                      </a:lnTo>
                      <a:lnTo>
                        <a:pt x="19" y="274"/>
                      </a:lnTo>
                      <a:lnTo>
                        <a:pt x="10" y="265"/>
                      </a:lnTo>
                      <a:lnTo>
                        <a:pt x="10" y="255"/>
                      </a:lnTo>
                      <a:lnTo>
                        <a:pt x="5" y="241"/>
                      </a:lnTo>
                      <a:lnTo>
                        <a:pt x="0" y="231"/>
                      </a:lnTo>
                      <a:lnTo>
                        <a:pt x="0" y="217"/>
                      </a:lnTo>
                      <a:lnTo>
                        <a:pt x="0" y="202"/>
                      </a:lnTo>
                      <a:lnTo>
                        <a:pt x="0" y="193"/>
                      </a:lnTo>
                      <a:lnTo>
                        <a:pt x="0" y="178"/>
                      </a:lnTo>
                      <a:lnTo>
                        <a:pt x="0" y="169"/>
                      </a:lnTo>
                      <a:lnTo>
                        <a:pt x="0" y="159"/>
                      </a:lnTo>
                      <a:lnTo>
                        <a:pt x="5" y="145"/>
                      </a:lnTo>
                      <a:lnTo>
                        <a:pt x="10" y="135"/>
                      </a:lnTo>
                      <a:lnTo>
                        <a:pt x="15" y="121"/>
                      </a:lnTo>
                      <a:lnTo>
                        <a:pt x="19" y="111"/>
                      </a:lnTo>
                      <a:lnTo>
                        <a:pt x="24" y="101"/>
                      </a:lnTo>
                      <a:lnTo>
                        <a:pt x="29" y="87"/>
                      </a:lnTo>
                      <a:lnTo>
                        <a:pt x="34" y="77"/>
                      </a:lnTo>
                      <a:lnTo>
                        <a:pt x="43" y="68"/>
                      </a:lnTo>
                      <a:lnTo>
                        <a:pt x="53" y="63"/>
                      </a:lnTo>
                      <a:lnTo>
                        <a:pt x="63" y="53"/>
                      </a:lnTo>
                      <a:lnTo>
                        <a:pt x="72" y="44"/>
                      </a:lnTo>
                      <a:lnTo>
                        <a:pt x="77" y="34"/>
                      </a:lnTo>
                      <a:lnTo>
                        <a:pt x="91" y="29"/>
                      </a:lnTo>
                      <a:lnTo>
                        <a:pt x="101" y="25"/>
                      </a:lnTo>
                      <a:lnTo>
                        <a:pt x="111" y="20"/>
                      </a:lnTo>
                      <a:lnTo>
                        <a:pt x="120" y="15"/>
                      </a:lnTo>
                      <a:lnTo>
                        <a:pt x="135" y="10"/>
                      </a:lnTo>
                      <a:lnTo>
                        <a:pt x="144" y="5"/>
                      </a:lnTo>
                      <a:lnTo>
                        <a:pt x="159" y="0"/>
                      </a:lnTo>
                      <a:lnTo>
                        <a:pt x="168" y="0"/>
                      </a:lnTo>
                      <a:lnTo>
                        <a:pt x="178" y="0"/>
                      </a:lnTo>
                      <a:lnTo>
                        <a:pt x="192" y="0"/>
                      </a:lnTo>
                      <a:lnTo>
                        <a:pt x="192" y="193"/>
                      </a:lnTo>
                      <a:lnTo>
                        <a:pt x="356" y="298"/>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807" name="Group 121">
                <a:extLst>
                  <a:ext uri="{FF2B5EF4-FFF2-40B4-BE49-F238E27FC236}">
                    <a16:creationId xmlns:a16="http://schemas.microsoft.com/office/drawing/2014/main" id="{61311BB1-6BD0-44DE-94AE-C1625E4BC78A}"/>
                  </a:ext>
                </a:extLst>
              </p:cNvPr>
              <p:cNvGrpSpPr>
                <a:grpSpLocks/>
              </p:cNvGrpSpPr>
              <p:nvPr/>
            </p:nvGrpSpPr>
            <p:grpSpPr bwMode="auto">
              <a:xfrm>
                <a:off x="1971" y="2122"/>
                <a:ext cx="91" cy="192"/>
                <a:chOff x="1971" y="2122"/>
                <a:chExt cx="91" cy="192"/>
              </a:xfrm>
            </p:grpSpPr>
            <p:sp>
              <p:nvSpPr>
                <p:cNvPr id="12829" name="Freeform 119">
                  <a:extLst>
                    <a:ext uri="{FF2B5EF4-FFF2-40B4-BE49-F238E27FC236}">
                      <a16:creationId xmlns:a16="http://schemas.microsoft.com/office/drawing/2014/main" id="{27E13066-82CD-436A-8421-A6BACDCFD8D1}"/>
                    </a:ext>
                  </a:extLst>
                </p:cNvPr>
                <p:cNvSpPr>
                  <a:spLocks/>
                </p:cNvSpPr>
                <p:nvPr/>
              </p:nvSpPr>
              <p:spPr bwMode="auto">
                <a:xfrm>
                  <a:off x="1971" y="2122"/>
                  <a:ext cx="91" cy="192"/>
                </a:xfrm>
                <a:custGeom>
                  <a:avLst/>
                  <a:gdLst>
                    <a:gd name="T0" fmla="*/ 0 w 91"/>
                    <a:gd name="T1" fmla="*/ 0 h 192"/>
                    <a:gd name="T2" fmla="*/ 10 w 91"/>
                    <a:gd name="T3" fmla="*/ 0 h 192"/>
                    <a:gd name="T4" fmla="*/ 19 w 91"/>
                    <a:gd name="T5" fmla="*/ 0 h 192"/>
                    <a:gd name="T6" fmla="*/ 34 w 91"/>
                    <a:gd name="T7" fmla="*/ 0 h 192"/>
                    <a:gd name="T8" fmla="*/ 43 w 91"/>
                    <a:gd name="T9" fmla="*/ 4 h 192"/>
                    <a:gd name="T10" fmla="*/ 53 w 91"/>
                    <a:gd name="T11" fmla="*/ 4 h 192"/>
                    <a:gd name="T12" fmla="*/ 63 w 91"/>
                    <a:gd name="T13" fmla="*/ 9 h 192"/>
                    <a:gd name="T14" fmla="*/ 72 w 91"/>
                    <a:gd name="T15" fmla="*/ 9 h 192"/>
                    <a:gd name="T16" fmla="*/ 82 w 91"/>
                    <a:gd name="T17" fmla="*/ 14 h 192"/>
                    <a:gd name="T18" fmla="*/ 91 w 91"/>
                    <a:gd name="T19" fmla="*/ 19 h 192"/>
                    <a:gd name="T20" fmla="*/ 0 w 91"/>
                    <a:gd name="T21" fmla="*/ 192 h 192"/>
                    <a:gd name="T22" fmla="*/ 0 w 91"/>
                    <a:gd name="T23" fmla="*/ 0 h 19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91" h="192">
                      <a:moveTo>
                        <a:pt x="0" y="0"/>
                      </a:moveTo>
                      <a:lnTo>
                        <a:pt x="10" y="0"/>
                      </a:lnTo>
                      <a:lnTo>
                        <a:pt x="19" y="0"/>
                      </a:lnTo>
                      <a:lnTo>
                        <a:pt x="34" y="0"/>
                      </a:lnTo>
                      <a:lnTo>
                        <a:pt x="43" y="4"/>
                      </a:lnTo>
                      <a:lnTo>
                        <a:pt x="53" y="4"/>
                      </a:lnTo>
                      <a:lnTo>
                        <a:pt x="63" y="9"/>
                      </a:lnTo>
                      <a:lnTo>
                        <a:pt x="72" y="9"/>
                      </a:lnTo>
                      <a:lnTo>
                        <a:pt x="82" y="14"/>
                      </a:lnTo>
                      <a:lnTo>
                        <a:pt x="91" y="19"/>
                      </a:lnTo>
                      <a:lnTo>
                        <a:pt x="0" y="192"/>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830" name="Freeform 120">
                  <a:extLst>
                    <a:ext uri="{FF2B5EF4-FFF2-40B4-BE49-F238E27FC236}">
                      <a16:creationId xmlns:a16="http://schemas.microsoft.com/office/drawing/2014/main" id="{A4BD8904-79BD-430A-A098-39F698A86E46}"/>
                    </a:ext>
                  </a:extLst>
                </p:cNvPr>
                <p:cNvSpPr>
                  <a:spLocks/>
                </p:cNvSpPr>
                <p:nvPr/>
              </p:nvSpPr>
              <p:spPr bwMode="auto">
                <a:xfrm>
                  <a:off x="1971" y="2122"/>
                  <a:ext cx="91" cy="192"/>
                </a:xfrm>
                <a:custGeom>
                  <a:avLst/>
                  <a:gdLst>
                    <a:gd name="T0" fmla="*/ 0 w 91"/>
                    <a:gd name="T1" fmla="*/ 0 h 192"/>
                    <a:gd name="T2" fmla="*/ 10 w 91"/>
                    <a:gd name="T3" fmla="*/ 0 h 192"/>
                    <a:gd name="T4" fmla="*/ 19 w 91"/>
                    <a:gd name="T5" fmla="*/ 0 h 192"/>
                    <a:gd name="T6" fmla="*/ 34 w 91"/>
                    <a:gd name="T7" fmla="*/ 0 h 192"/>
                    <a:gd name="T8" fmla="*/ 43 w 91"/>
                    <a:gd name="T9" fmla="*/ 4 h 192"/>
                    <a:gd name="T10" fmla="*/ 53 w 91"/>
                    <a:gd name="T11" fmla="*/ 4 h 192"/>
                    <a:gd name="T12" fmla="*/ 63 w 91"/>
                    <a:gd name="T13" fmla="*/ 9 h 192"/>
                    <a:gd name="T14" fmla="*/ 72 w 91"/>
                    <a:gd name="T15" fmla="*/ 9 h 192"/>
                    <a:gd name="T16" fmla="*/ 82 w 91"/>
                    <a:gd name="T17" fmla="*/ 14 h 192"/>
                    <a:gd name="T18" fmla="*/ 91 w 91"/>
                    <a:gd name="T19" fmla="*/ 19 h 192"/>
                    <a:gd name="T20" fmla="*/ 0 w 91"/>
                    <a:gd name="T21" fmla="*/ 192 h 192"/>
                    <a:gd name="T22" fmla="*/ 0 w 91"/>
                    <a:gd name="T23" fmla="*/ 0 h 19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91" h="192">
                      <a:moveTo>
                        <a:pt x="0" y="0"/>
                      </a:moveTo>
                      <a:lnTo>
                        <a:pt x="10" y="0"/>
                      </a:lnTo>
                      <a:lnTo>
                        <a:pt x="19" y="0"/>
                      </a:lnTo>
                      <a:lnTo>
                        <a:pt x="34" y="0"/>
                      </a:lnTo>
                      <a:lnTo>
                        <a:pt x="43" y="4"/>
                      </a:lnTo>
                      <a:lnTo>
                        <a:pt x="53" y="4"/>
                      </a:lnTo>
                      <a:lnTo>
                        <a:pt x="63" y="9"/>
                      </a:lnTo>
                      <a:lnTo>
                        <a:pt x="72" y="9"/>
                      </a:lnTo>
                      <a:lnTo>
                        <a:pt x="82" y="14"/>
                      </a:lnTo>
                      <a:lnTo>
                        <a:pt x="91" y="19"/>
                      </a:lnTo>
                      <a:lnTo>
                        <a:pt x="0" y="192"/>
                      </a:lnTo>
                      <a:lnTo>
                        <a:pt x="0"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808" name="Group 124">
                <a:extLst>
                  <a:ext uri="{FF2B5EF4-FFF2-40B4-BE49-F238E27FC236}">
                    <a16:creationId xmlns:a16="http://schemas.microsoft.com/office/drawing/2014/main" id="{BC089BC5-E587-4D5E-B69D-FD6965015897}"/>
                  </a:ext>
                </a:extLst>
              </p:cNvPr>
              <p:cNvGrpSpPr>
                <a:grpSpLocks/>
              </p:cNvGrpSpPr>
              <p:nvPr/>
            </p:nvGrpSpPr>
            <p:grpSpPr bwMode="auto">
              <a:xfrm>
                <a:off x="1971" y="2141"/>
                <a:ext cx="197" cy="307"/>
                <a:chOff x="1971" y="2141"/>
                <a:chExt cx="197" cy="307"/>
              </a:xfrm>
            </p:grpSpPr>
            <p:sp>
              <p:nvSpPr>
                <p:cNvPr id="12827" name="Freeform 122">
                  <a:extLst>
                    <a:ext uri="{FF2B5EF4-FFF2-40B4-BE49-F238E27FC236}">
                      <a16:creationId xmlns:a16="http://schemas.microsoft.com/office/drawing/2014/main" id="{F23D01FC-BEFD-4AAC-937E-4C7DE950DAC3}"/>
                    </a:ext>
                  </a:extLst>
                </p:cNvPr>
                <p:cNvSpPr>
                  <a:spLocks/>
                </p:cNvSpPr>
                <p:nvPr/>
              </p:nvSpPr>
              <p:spPr bwMode="auto">
                <a:xfrm>
                  <a:off x="1971" y="2141"/>
                  <a:ext cx="197" cy="307"/>
                </a:xfrm>
                <a:custGeom>
                  <a:avLst/>
                  <a:gdLst>
                    <a:gd name="T0" fmla="*/ 91 w 197"/>
                    <a:gd name="T1" fmla="*/ 0 h 307"/>
                    <a:gd name="T2" fmla="*/ 101 w 197"/>
                    <a:gd name="T3" fmla="*/ 9 h 307"/>
                    <a:gd name="T4" fmla="*/ 111 w 197"/>
                    <a:gd name="T5" fmla="*/ 14 h 307"/>
                    <a:gd name="T6" fmla="*/ 120 w 197"/>
                    <a:gd name="T7" fmla="*/ 19 h 307"/>
                    <a:gd name="T8" fmla="*/ 130 w 197"/>
                    <a:gd name="T9" fmla="*/ 29 h 307"/>
                    <a:gd name="T10" fmla="*/ 140 w 197"/>
                    <a:gd name="T11" fmla="*/ 38 h 307"/>
                    <a:gd name="T12" fmla="*/ 144 w 197"/>
                    <a:gd name="T13" fmla="*/ 43 h 307"/>
                    <a:gd name="T14" fmla="*/ 154 w 197"/>
                    <a:gd name="T15" fmla="*/ 53 h 307"/>
                    <a:gd name="T16" fmla="*/ 159 w 197"/>
                    <a:gd name="T17" fmla="*/ 62 h 307"/>
                    <a:gd name="T18" fmla="*/ 168 w 197"/>
                    <a:gd name="T19" fmla="*/ 72 h 307"/>
                    <a:gd name="T20" fmla="*/ 173 w 197"/>
                    <a:gd name="T21" fmla="*/ 81 h 307"/>
                    <a:gd name="T22" fmla="*/ 178 w 197"/>
                    <a:gd name="T23" fmla="*/ 96 h 307"/>
                    <a:gd name="T24" fmla="*/ 183 w 197"/>
                    <a:gd name="T25" fmla="*/ 105 h 307"/>
                    <a:gd name="T26" fmla="*/ 188 w 197"/>
                    <a:gd name="T27" fmla="*/ 115 h 307"/>
                    <a:gd name="T28" fmla="*/ 192 w 197"/>
                    <a:gd name="T29" fmla="*/ 125 h 307"/>
                    <a:gd name="T30" fmla="*/ 192 w 197"/>
                    <a:gd name="T31" fmla="*/ 139 h 307"/>
                    <a:gd name="T32" fmla="*/ 197 w 197"/>
                    <a:gd name="T33" fmla="*/ 153 h 307"/>
                    <a:gd name="T34" fmla="*/ 197 w 197"/>
                    <a:gd name="T35" fmla="*/ 163 h 307"/>
                    <a:gd name="T36" fmla="*/ 197 w 197"/>
                    <a:gd name="T37" fmla="*/ 177 h 307"/>
                    <a:gd name="T38" fmla="*/ 197 w 197"/>
                    <a:gd name="T39" fmla="*/ 187 h 307"/>
                    <a:gd name="T40" fmla="*/ 192 w 197"/>
                    <a:gd name="T41" fmla="*/ 201 h 307"/>
                    <a:gd name="T42" fmla="*/ 192 w 197"/>
                    <a:gd name="T43" fmla="*/ 211 h 307"/>
                    <a:gd name="T44" fmla="*/ 188 w 197"/>
                    <a:gd name="T45" fmla="*/ 226 h 307"/>
                    <a:gd name="T46" fmla="*/ 188 w 197"/>
                    <a:gd name="T47" fmla="*/ 235 h 307"/>
                    <a:gd name="T48" fmla="*/ 183 w 197"/>
                    <a:gd name="T49" fmla="*/ 245 h 307"/>
                    <a:gd name="T50" fmla="*/ 178 w 197"/>
                    <a:gd name="T51" fmla="*/ 254 h 307"/>
                    <a:gd name="T52" fmla="*/ 173 w 197"/>
                    <a:gd name="T53" fmla="*/ 269 h 307"/>
                    <a:gd name="T54" fmla="*/ 168 w 197"/>
                    <a:gd name="T55" fmla="*/ 278 h 307"/>
                    <a:gd name="T56" fmla="*/ 159 w 197"/>
                    <a:gd name="T57" fmla="*/ 288 h 307"/>
                    <a:gd name="T58" fmla="*/ 154 w 197"/>
                    <a:gd name="T59" fmla="*/ 298 h 307"/>
                    <a:gd name="T60" fmla="*/ 144 w 197"/>
                    <a:gd name="T61" fmla="*/ 307 h 307"/>
                    <a:gd name="T62" fmla="*/ 0 w 197"/>
                    <a:gd name="T63" fmla="*/ 173 h 307"/>
                    <a:gd name="T64" fmla="*/ 91 w 197"/>
                    <a:gd name="T65" fmla="*/ 0 h 30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97" h="307">
                      <a:moveTo>
                        <a:pt x="91" y="0"/>
                      </a:moveTo>
                      <a:lnTo>
                        <a:pt x="101" y="9"/>
                      </a:lnTo>
                      <a:lnTo>
                        <a:pt x="111" y="14"/>
                      </a:lnTo>
                      <a:lnTo>
                        <a:pt x="120" y="19"/>
                      </a:lnTo>
                      <a:lnTo>
                        <a:pt x="130" y="29"/>
                      </a:lnTo>
                      <a:lnTo>
                        <a:pt x="140" y="38"/>
                      </a:lnTo>
                      <a:lnTo>
                        <a:pt x="144" y="43"/>
                      </a:lnTo>
                      <a:lnTo>
                        <a:pt x="154" y="53"/>
                      </a:lnTo>
                      <a:lnTo>
                        <a:pt x="159" y="62"/>
                      </a:lnTo>
                      <a:lnTo>
                        <a:pt x="168" y="72"/>
                      </a:lnTo>
                      <a:lnTo>
                        <a:pt x="173" y="81"/>
                      </a:lnTo>
                      <a:lnTo>
                        <a:pt x="178" y="96"/>
                      </a:lnTo>
                      <a:lnTo>
                        <a:pt x="183" y="105"/>
                      </a:lnTo>
                      <a:lnTo>
                        <a:pt x="188" y="115"/>
                      </a:lnTo>
                      <a:lnTo>
                        <a:pt x="192" y="125"/>
                      </a:lnTo>
                      <a:lnTo>
                        <a:pt x="192" y="139"/>
                      </a:lnTo>
                      <a:lnTo>
                        <a:pt x="197" y="153"/>
                      </a:lnTo>
                      <a:lnTo>
                        <a:pt x="197" y="163"/>
                      </a:lnTo>
                      <a:lnTo>
                        <a:pt x="197" y="177"/>
                      </a:lnTo>
                      <a:lnTo>
                        <a:pt x="197" y="187"/>
                      </a:lnTo>
                      <a:lnTo>
                        <a:pt x="192" y="201"/>
                      </a:lnTo>
                      <a:lnTo>
                        <a:pt x="192" y="211"/>
                      </a:lnTo>
                      <a:lnTo>
                        <a:pt x="188" y="226"/>
                      </a:lnTo>
                      <a:lnTo>
                        <a:pt x="188" y="235"/>
                      </a:lnTo>
                      <a:lnTo>
                        <a:pt x="183" y="245"/>
                      </a:lnTo>
                      <a:lnTo>
                        <a:pt x="178" y="254"/>
                      </a:lnTo>
                      <a:lnTo>
                        <a:pt x="173" y="269"/>
                      </a:lnTo>
                      <a:lnTo>
                        <a:pt x="168" y="278"/>
                      </a:lnTo>
                      <a:lnTo>
                        <a:pt x="159" y="288"/>
                      </a:lnTo>
                      <a:lnTo>
                        <a:pt x="154" y="298"/>
                      </a:lnTo>
                      <a:lnTo>
                        <a:pt x="144" y="307"/>
                      </a:lnTo>
                      <a:lnTo>
                        <a:pt x="0" y="173"/>
                      </a:lnTo>
                      <a:lnTo>
                        <a:pt x="91"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828" name="Freeform 123">
                  <a:extLst>
                    <a:ext uri="{FF2B5EF4-FFF2-40B4-BE49-F238E27FC236}">
                      <a16:creationId xmlns:a16="http://schemas.microsoft.com/office/drawing/2014/main" id="{0F381251-576D-4B98-88B4-D13C2D5C5B72}"/>
                    </a:ext>
                  </a:extLst>
                </p:cNvPr>
                <p:cNvSpPr>
                  <a:spLocks/>
                </p:cNvSpPr>
                <p:nvPr/>
              </p:nvSpPr>
              <p:spPr bwMode="auto">
                <a:xfrm>
                  <a:off x="1971" y="2141"/>
                  <a:ext cx="197" cy="307"/>
                </a:xfrm>
                <a:custGeom>
                  <a:avLst/>
                  <a:gdLst>
                    <a:gd name="T0" fmla="*/ 91 w 197"/>
                    <a:gd name="T1" fmla="*/ 0 h 307"/>
                    <a:gd name="T2" fmla="*/ 101 w 197"/>
                    <a:gd name="T3" fmla="*/ 9 h 307"/>
                    <a:gd name="T4" fmla="*/ 111 w 197"/>
                    <a:gd name="T5" fmla="*/ 14 h 307"/>
                    <a:gd name="T6" fmla="*/ 120 w 197"/>
                    <a:gd name="T7" fmla="*/ 19 h 307"/>
                    <a:gd name="T8" fmla="*/ 130 w 197"/>
                    <a:gd name="T9" fmla="*/ 29 h 307"/>
                    <a:gd name="T10" fmla="*/ 140 w 197"/>
                    <a:gd name="T11" fmla="*/ 38 h 307"/>
                    <a:gd name="T12" fmla="*/ 144 w 197"/>
                    <a:gd name="T13" fmla="*/ 43 h 307"/>
                    <a:gd name="T14" fmla="*/ 154 w 197"/>
                    <a:gd name="T15" fmla="*/ 53 h 307"/>
                    <a:gd name="T16" fmla="*/ 159 w 197"/>
                    <a:gd name="T17" fmla="*/ 62 h 307"/>
                    <a:gd name="T18" fmla="*/ 168 w 197"/>
                    <a:gd name="T19" fmla="*/ 72 h 307"/>
                    <a:gd name="T20" fmla="*/ 173 w 197"/>
                    <a:gd name="T21" fmla="*/ 81 h 307"/>
                    <a:gd name="T22" fmla="*/ 178 w 197"/>
                    <a:gd name="T23" fmla="*/ 96 h 307"/>
                    <a:gd name="T24" fmla="*/ 183 w 197"/>
                    <a:gd name="T25" fmla="*/ 105 h 307"/>
                    <a:gd name="T26" fmla="*/ 188 w 197"/>
                    <a:gd name="T27" fmla="*/ 115 h 307"/>
                    <a:gd name="T28" fmla="*/ 192 w 197"/>
                    <a:gd name="T29" fmla="*/ 125 h 307"/>
                    <a:gd name="T30" fmla="*/ 192 w 197"/>
                    <a:gd name="T31" fmla="*/ 139 h 307"/>
                    <a:gd name="T32" fmla="*/ 197 w 197"/>
                    <a:gd name="T33" fmla="*/ 153 h 307"/>
                    <a:gd name="T34" fmla="*/ 197 w 197"/>
                    <a:gd name="T35" fmla="*/ 163 h 307"/>
                    <a:gd name="T36" fmla="*/ 197 w 197"/>
                    <a:gd name="T37" fmla="*/ 177 h 307"/>
                    <a:gd name="T38" fmla="*/ 197 w 197"/>
                    <a:gd name="T39" fmla="*/ 187 h 307"/>
                    <a:gd name="T40" fmla="*/ 192 w 197"/>
                    <a:gd name="T41" fmla="*/ 201 h 307"/>
                    <a:gd name="T42" fmla="*/ 192 w 197"/>
                    <a:gd name="T43" fmla="*/ 211 h 307"/>
                    <a:gd name="T44" fmla="*/ 188 w 197"/>
                    <a:gd name="T45" fmla="*/ 226 h 307"/>
                    <a:gd name="T46" fmla="*/ 188 w 197"/>
                    <a:gd name="T47" fmla="*/ 235 h 307"/>
                    <a:gd name="T48" fmla="*/ 183 w 197"/>
                    <a:gd name="T49" fmla="*/ 245 h 307"/>
                    <a:gd name="T50" fmla="*/ 178 w 197"/>
                    <a:gd name="T51" fmla="*/ 254 h 307"/>
                    <a:gd name="T52" fmla="*/ 173 w 197"/>
                    <a:gd name="T53" fmla="*/ 269 h 307"/>
                    <a:gd name="T54" fmla="*/ 168 w 197"/>
                    <a:gd name="T55" fmla="*/ 278 h 307"/>
                    <a:gd name="T56" fmla="*/ 159 w 197"/>
                    <a:gd name="T57" fmla="*/ 288 h 307"/>
                    <a:gd name="T58" fmla="*/ 154 w 197"/>
                    <a:gd name="T59" fmla="*/ 298 h 307"/>
                    <a:gd name="T60" fmla="*/ 144 w 197"/>
                    <a:gd name="T61" fmla="*/ 307 h 307"/>
                    <a:gd name="T62" fmla="*/ 0 w 197"/>
                    <a:gd name="T63" fmla="*/ 173 h 307"/>
                    <a:gd name="T64" fmla="*/ 91 w 197"/>
                    <a:gd name="T65" fmla="*/ 0 h 30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97" h="307">
                      <a:moveTo>
                        <a:pt x="91" y="0"/>
                      </a:moveTo>
                      <a:lnTo>
                        <a:pt x="101" y="9"/>
                      </a:lnTo>
                      <a:lnTo>
                        <a:pt x="111" y="14"/>
                      </a:lnTo>
                      <a:lnTo>
                        <a:pt x="120" y="19"/>
                      </a:lnTo>
                      <a:lnTo>
                        <a:pt x="130" y="29"/>
                      </a:lnTo>
                      <a:lnTo>
                        <a:pt x="140" y="38"/>
                      </a:lnTo>
                      <a:lnTo>
                        <a:pt x="144" y="43"/>
                      </a:lnTo>
                      <a:lnTo>
                        <a:pt x="154" y="53"/>
                      </a:lnTo>
                      <a:lnTo>
                        <a:pt x="159" y="62"/>
                      </a:lnTo>
                      <a:lnTo>
                        <a:pt x="168" y="72"/>
                      </a:lnTo>
                      <a:lnTo>
                        <a:pt x="173" y="81"/>
                      </a:lnTo>
                      <a:lnTo>
                        <a:pt x="178" y="96"/>
                      </a:lnTo>
                      <a:lnTo>
                        <a:pt x="183" y="105"/>
                      </a:lnTo>
                      <a:lnTo>
                        <a:pt x="188" y="115"/>
                      </a:lnTo>
                      <a:lnTo>
                        <a:pt x="192" y="125"/>
                      </a:lnTo>
                      <a:lnTo>
                        <a:pt x="192" y="139"/>
                      </a:lnTo>
                      <a:lnTo>
                        <a:pt x="197" y="153"/>
                      </a:lnTo>
                      <a:lnTo>
                        <a:pt x="197" y="163"/>
                      </a:lnTo>
                      <a:lnTo>
                        <a:pt x="197" y="177"/>
                      </a:lnTo>
                      <a:lnTo>
                        <a:pt x="197" y="187"/>
                      </a:lnTo>
                      <a:lnTo>
                        <a:pt x="192" y="201"/>
                      </a:lnTo>
                      <a:lnTo>
                        <a:pt x="192" y="211"/>
                      </a:lnTo>
                      <a:lnTo>
                        <a:pt x="188" y="226"/>
                      </a:lnTo>
                      <a:lnTo>
                        <a:pt x="188" y="235"/>
                      </a:lnTo>
                      <a:lnTo>
                        <a:pt x="183" y="245"/>
                      </a:lnTo>
                      <a:lnTo>
                        <a:pt x="178" y="254"/>
                      </a:lnTo>
                      <a:lnTo>
                        <a:pt x="173" y="269"/>
                      </a:lnTo>
                      <a:lnTo>
                        <a:pt x="168" y="278"/>
                      </a:lnTo>
                      <a:lnTo>
                        <a:pt x="159" y="288"/>
                      </a:lnTo>
                      <a:lnTo>
                        <a:pt x="154" y="298"/>
                      </a:lnTo>
                      <a:lnTo>
                        <a:pt x="144" y="307"/>
                      </a:lnTo>
                      <a:lnTo>
                        <a:pt x="0" y="173"/>
                      </a:lnTo>
                      <a:lnTo>
                        <a:pt x="91"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809" name="Group 127">
                <a:extLst>
                  <a:ext uri="{FF2B5EF4-FFF2-40B4-BE49-F238E27FC236}">
                    <a16:creationId xmlns:a16="http://schemas.microsoft.com/office/drawing/2014/main" id="{F48B0DAB-7C9F-4AC6-A4F0-4928C232307D}"/>
                  </a:ext>
                </a:extLst>
              </p:cNvPr>
              <p:cNvGrpSpPr>
                <a:grpSpLocks/>
              </p:cNvGrpSpPr>
              <p:nvPr/>
            </p:nvGrpSpPr>
            <p:grpSpPr bwMode="auto">
              <a:xfrm>
                <a:off x="1779" y="2122"/>
                <a:ext cx="336" cy="389"/>
                <a:chOff x="1779" y="2122"/>
                <a:chExt cx="336" cy="389"/>
              </a:xfrm>
            </p:grpSpPr>
            <p:sp>
              <p:nvSpPr>
                <p:cNvPr id="12825" name="Freeform 125">
                  <a:extLst>
                    <a:ext uri="{FF2B5EF4-FFF2-40B4-BE49-F238E27FC236}">
                      <a16:creationId xmlns:a16="http://schemas.microsoft.com/office/drawing/2014/main" id="{B1943E64-1A1B-40B0-A815-2B17F7841962}"/>
                    </a:ext>
                  </a:extLst>
                </p:cNvPr>
                <p:cNvSpPr>
                  <a:spLocks/>
                </p:cNvSpPr>
                <p:nvPr/>
              </p:nvSpPr>
              <p:spPr bwMode="auto">
                <a:xfrm>
                  <a:off x="1779" y="2122"/>
                  <a:ext cx="336" cy="389"/>
                </a:xfrm>
                <a:custGeom>
                  <a:avLst/>
                  <a:gdLst>
                    <a:gd name="T0" fmla="*/ 327 w 336"/>
                    <a:gd name="T1" fmla="*/ 336 h 389"/>
                    <a:gd name="T2" fmla="*/ 308 w 336"/>
                    <a:gd name="T3" fmla="*/ 350 h 389"/>
                    <a:gd name="T4" fmla="*/ 288 w 336"/>
                    <a:gd name="T5" fmla="*/ 365 h 389"/>
                    <a:gd name="T6" fmla="*/ 264 w 336"/>
                    <a:gd name="T7" fmla="*/ 374 h 389"/>
                    <a:gd name="T8" fmla="*/ 245 w 336"/>
                    <a:gd name="T9" fmla="*/ 379 h 389"/>
                    <a:gd name="T10" fmla="*/ 216 w 336"/>
                    <a:gd name="T11" fmla="*/ 384 h 389"/>
                    <a:gd name="T12" fmla="*/ 192 w 336"/>
                    <a:gd name="T13" fmla="*/ 389 h 389"/>
                    <a:gd name="T14" fmla="*/ 168 w 336"/>
                    <a:gd name="T15" fmla="*/ 384 h 389"/>
                    <a:gd name="T16" fmla="*/ 144 w 336"/>
                    <a:gd name="T17" fmla="*/ 384 h 389"/>
                    <a:gd name="T18" fmla="*/ 125 w 336"/>
                    <a:gd name="T19" fmla="*/ 374 h 389"/>
                    <a:gd name="T20" fmla="*/ 101 w 336"/>
                    <a:gd name="T21" fmla="*/ 365 h 389"/>
                    <a:gd name="T22" fmla="*/ 77 w 336"/>
                    <a:gd name="T23" fmla="*/ 350 h 389"/>
                    <a:gd name="T24" fmla="*/ 63 w 336"/>
                    <a:gd name="T25" fmla="*/ 336 h 389"/>
                    <a:gd name="T26" fmla="*/ 43 w 336"/>
                    <a:gd name="T27" fmla="*/ 317 h 389"/>
                    <a:gd name="T28" fmla="*/ 29 w 336"/>
                    <a:gd name="T29" fmla="*/ 297 h 389"/>
                    <a:gd name="T30" fmla="*/ 19 w 336"/>
                    <a:gd name="T31" fmla="*/ 273 h 389"/>
                    <a:gd name="T32" fmla="*/ 10 w 336"/>
                    <a:gd name="T33" fmla="*/ 254 h 389"/>
                    <a:gd name="T34" fmla="*/ 0 w 336"/>
                    <a:gd name="T35" fmla="*/ 230 h 389"/>
                    <a:gd name="T36" fmla="*/ 0 w 336"/>
                    <a:gd name="T37" fmla="*/ 206 h 389"/>
                    <a:gd name="T38" fmla="*/ 0 w 336"/>
                    <a:gd name="T39" fmla="*/ 177 h 389"/>
                    <a:gd name="T40" fmla="*/ 0 w 336"/>
                    <a:gd name="T41" fmla="*/ 158 h 389"/>
                    <a:gd name="T42" fmla="*/ 10 w 336"/>
                    <a:gd name="T43" fmla="*/ 134 h 389"/>
                    <a:gd name="T44" fmla="*/ 19 w 336"/>
                    <a:gd name="T45" fmla="*/ 110 h 389"/>
                    <a:gd name="T46" fmla="*/ 29 w 336"/>
                    <a:gd name="T47" fmla="*/ 91 h 389"/>
                    <a:gd name="T48" fmla="*/ 43 w 336"/>
                    <a:gd name="T49" fmla="*/ 67 h 389"/>
                    <a:gd name="T50" fmla="*/ 63 w 336"/>
                    <a:gd name="T51" fmla="*/ 52 h 389"/>
                    <a:gd name="T52" fmla="*/ 77 w 336"/>
                    <a:gd name="T53" fmla="*/ 33 h 389"/>
                    <a:gd name="T54" fmla="*/ 101 w 336"/>
                    <a:gd name="T55" fmla="*/ 23 h 389"/>
                    <a:gd name="T56" fmla="*/ 120 w 336"/>
                    <a:gd name="T57" fmla="*/ 14 h 389"/>
                    <a:gd name="T58" fmla="*/ 144 w 336"/>
                    <a:gd name="T59" fmla="*/ 4 h 389"/>
                    <a:gd name="T60" fmla="*/ 168 w 336"/>
                    <a:gd name="T61" fmla="*/ 0 h 389"/>
                    <a:gd name="T62" fmla="*/ 192 w 336"/>
                    <a:gd name="T63" fmla="*/ 0 h 389"/>
                    <a:gd name="T64" fmla="*/ 336 w 336"/>
                    <a:gd name="T65" fmla="*/ 326 h 38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36" h="389">
                      <a:moveTo>
                        <a:pt x="336" y="326"/>
                      </a:moveTo>
                      <a:lnTo>
                        <a:pt x="327" y="336"/>
                      </a:lnTo>
                      <a:lnTo>
                        <a:pt x="317" y="340"/>
                      </a:lnTo>
                      <a:lnTo>
                        <a:pt x="308" y="350"/>
                      </a:lnTo>
                      <a:lnTo>
                        <a:pt x="298" y="355"/>
                      </a:lnTo>
                      <a:lnTo>
                        <a:pt x="288" y="365"/>
                      </a:lnTo>
                      <a:lnTo>
                        <a:pt x="274" y="369"/>
                      </a:lnTo>
                      <a:lnTo>
                        <a:pt x="264" y="374"/>
                      </a:lnTo>
                      <a:lnTo>
                        <a:pt x="255" y="379"/>
                      </a:lnTo>
                      <a:lnTo>
                        <a:pt x="245" y="379"/>
                      </a:lnTo>
                      <a:lnTo>
                        <a:pt x="231" y="384"/>
                      </a:lnTo>
                      <a:lnTo>
                        <a:pt x="216" y="384"/>
                      </a:lnTo>
                      <a:lnTo>
                        <a:pt x="207" y="389"/>
                      </a:lnTo>
                      <a:lnTo>
                        <a:pt x="192" y="389"/>
                      </a:lnTo>
                      <a:lnTo>
                        <a:pt x="183" y="389"/>
                      </a:lnTo>
                      <a:lnTo>
                        <a:pt x="168" y="384"/>
                      </a:lnTo>
                      <a:lnTo>
                        <a:pt x="159" y="384"/>
                      </a:lnTo>
                      <a:lnTo>
                        <a:pt x="144" y="384"/>
                      </a:lnTo>
                      <a:lnTo>
                        <a:pt x="135" y="379"/>
                      </a:lnTo>
                      <a:lnTo>
                        <a:pt x="125" y="374"/>
                      </a:lnTo>
                      <a:lnTo>
                        <a:pt x="111" y="369"/>
                      </a:lnTo>
                      <a:lnTo>
                        <a:pt x="101" y="365"/>
                      </a:lnTo>
                      <a:lnTo>
                        <a:pt x="91" y="360"/>
                      </a:lnTo>
                      <a:lnTo>
                        <a:pt x="77" y="350"/>
                      </a:lnTo>
                      <a:lnTo>
                        <a:pt x="72" y="345"/>
                      </a:lnTo>
                      <a:lnTo>
                        <a:pt x="63" y="336"/>
                      </a:lnTo>
                      <a:lnTo>
                        <a:pt x="53" y="326"/>
                      </a:lnTo>
                      <a:lnTo>
                        <a:pt x="43" y="317"/>
                      </a:lnTo>
                      <a:lnTo>
                        <a:pt x="34" y="307"/>
                      </a:lnTo>
                      <a:lnTo>
                        <a:pt x="29" y="297"/>
                      </a:lnTo>
                      <a:lnTo>
                        <a:pt x="24" y="288"/>
                      </a:lnTo>
                      <a:lnTo>
                        <a:pt x="19" y="273"/>
                      </a:lnTo>
                      <a:lnTo>
                        <a:pt x="15" y="264"/>
                      </a:lnTo>
                      <a:lnTo>
                        <a:pt x="10" y="254"/>
                      </a:lnTo>
                      <a:lnTo>
                        <a:pt x="5" y="240"/>
                      </a:lnTo>
                      <a:lnTo>
                        <a:pt x="0" y="230"/>
                      </a:lnTo>
                      <a:lnTo>
                        <a:pt x="0" y="216"/>
                      </a:lnTo>
                      <a:lnTo>
                        <a:pt x="0" y="206"/>
                      </a:lnTo>
                      <a:lnTo>
                        <a:pt x="0" y="192"/>
                      </a:lnTo>
                      <a:lnTo>
                        <a:pt x="0" y="177"/>
                      </a:lnTo>
                      <a:lnTo>
                        <a:pt x="0" y="168"/>
                      </a:lnTo>
                      <a:lnTo>
                        <a:pt x="0" y="158"/>
                      </a:lnTo>
                      <a:lnTo>
                        <a:pt x="5" y="144"/>
                      </a:lnTo>
                      <a:lnTo>
                        <a:pt x="10" y="134"/>
                      </a:lnTo>
                      <a:lnTo>
                        <a:pt x="15" y="120"/>
                      </a:lnTo>
                      <a:lnTo>
                        <a:pt x="19" y="110"/>
                      </a:lnTo>
                      <a:lnTo>
                        <a:pt x="24" y="100"/>
                      </a:lnTo>
                      <a:lnTo>
                        <a:pt x="29" y="91"/>
                      </a:lnTo>
                      <a:lnTo>
                        <a:pt x="34" y="76"/>
                      </a:lnTo>
                      <a:lnTo>
                        <a:pt x="43" y="67"/>
                      </a:lnTo>
                      <a:lnTo>
                        <a:pt x="53" y="62"/>
                      </a:lnTo>
                      <a:lnTo>
                        <a:pt x="63" y="52"/>
                      </a:lnTo>
                      <a:lnTo>
                        <a:pt x="67" y="43"/>
                      </a:lnTo>
                      <a:lnTo>
                        <a:pt x="77" y="33"/>
                      </a:lnTo>
                      <a:lnTo>
                        <a:pt x="91" y="28"/>
                      </a:lnTo>
                      <a:lnTo>
                        <a:pt x="101" y="23"/>
                      </a:lnTo>
                      <a:lnTo>
                        <a:pt x="111" y="19"/>
                      </a:lnTo>
                      <a:lnTo>
                        <a:pt x="120" y="14"/>
                      </a:lnTo>
                      <a:lnTo>
                        <a:pt x="135" y="9"/>
                      </a:lnTo>
                      <a:lnTo>
                        <a:pt x="144" y="4"/>
                      </a:lnTo>
                      <a:lnTo>
                        <a:pt x="159" y="0"/>
                      </a:lnTo>
                      <a:lnTo>
                        <a:pt x="168" y="0"/>
                      </a:lnTo>
                      <a:lnTo>
                        <a:pt x="178" y="0"/>
                      </a:lnTo>
                      <a:lnTo>
                        <a:pt x="192" y="0"/>
                      </a:lnTo>
                      <a:lnTo>
                        <a:pt x="192" y="192"/>
                      </a:lnTo>
                      <a:lnTo>
                        <a:pt x="336" y="326"/>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826" name="Freeform 126">
                  <a:extLst>
                    <a:ext uri="{FF2B5EF4-FFF2-40B4-BE49-F238E27FC236}">
                      <a16:creationId xmlns:a16="http://schemas.microsoft.com/office/drawing/2014/main" id="{6704D84C-835B-469D-8CE2-5FB09352D18E}"/>
                    </a:ext>
                  </a:extLst>
                </p:cNvPr>
                <p:cNvSpPr>
                  <a:spLocks/>
                </p:cNvSpPr>
                <p:nvPr/>
              </p:nvSpPr>
              <p:spPr bwMode="auto">
                <a:xfrm>
                  <a:off x="1779" y="2122"/>
                  <a:ext cx="336" cy="389"/>
                </a:xfrm>
                <a:custGeom>
                  <a:avLst/>
                  <a:gdLst>
                    <a:gd name="T0" fmla="*/ 327 w 336"/>
                    <a:gd name="T1" fmla="*/ 336 h 389"/>
                    <a:gd name="T2" fmla="*/ 308 w 336"/>
                    <a:gd name="T3" fmla="*/ 350 h 389"/>
                    <a:gd name="T4" fmla="*/ 288 w 336"/>
                    <a:gd name="T5" fmla="*/ 365 h 389"/>
                    <a:gd name="T6" fmla="*/ 264 w 336"/>
                    <a:gd name="T7" fmla="*/ 374 h 389"/>
                    <a:gd name="T8" fmla="*/ 245 w 336"/>
                    <a:gd name="T9" fmla="*/ 379 h 389"/>
                    <a:gd name="T10" fmla="*/ 216 w 336"/>
                    <a:gd name="T11" fmla="*/ 384 h 389"/>
                    <a:gd name="T12" fmla="*/ 192 w 336"/>
                    <a:gd name="T13" fmla="*/ 389 h 389"/>
                    <a:gd name="T14" fmla="*/ 168 w 336"/>
                    <a:gd name="T15" fmla="*/ 384 h 389"/>
                    <a:gd name="T16" fmla="*/ 144 w 336"/>
                    <a:gd name="T17" fmla="*/ 384 h 389"/>
                    <a:gd name="T18" fmla="*/ 125 w 336"/>
                    <a:gd name="T19" fmla="*/ 374 h 389"/>
                    <a:gd name="T20" fmla="*/ 101 w 336"/>
                    <a:gd name="T21" fmla="*/ 365 h 389"/>
                    <a:gd name="T22" fmla="*/ 77 w 336"/>
                    <a:gd name="T23" fmla="*/ 350 h 389"/>
                    <a:gd name="T24" fmla="*/ 63 w 336"/>
                    <a:gd name="T25" fmla="*/ 336 h 389"/>
                    <a:gd name="T26" fmla="*/ 43 w 336"/>
                    <a:gd name="T27" fmla="*/ 317 h 389"/>
                    <a:gd name="T28" fmla="*/ 29 w 336"/>
                    <a:gd name="T29" fmla="*/ 297 h 389"/>
                    <a:gd name="T30" fmla="*/ 19 w 336"/>
                    <a:gd name="T31" fmla="*/ 273 h 389"/>
                    <a:gd name="T32" fmla="*/ 10 w 336"/>
                    <a:gd name="T33" fmla="*/ 254 h 389"/>
                    <a:gd name="T34" fmla="*/ 0 w 336"/>
                    <a:gd name="T35" fmla="*/ 230 h 389"/>
                    <a:gd name="T36" fmla="*/ 0 w 336"/>
                    <a:gd name="T37" fmla="*/ 206 h 389"/>
                    <a:gd name="T38" fmla="*/ 0 w 336"/>
                    <a:gd name="T39" fmla="*/ 177 h 389"/>
                    <a:gd name="T40" fmla="*/ 0 w 336"/>
                    <a:gd name="T41" fmla="*/ 158 h 389"/>
                    <a:gd name="T42" fmla="*/ 10 w 336"/>
                    <a:gd name="T43" fmla="*/ 134 h 389"/>
                    <a:gd name="T44" fmla="*/ 19 w 336"/>
                    <a:gd name="T45" fmla="*/ 110 h 389"/>
                    <a:gd name="T46" fmla="*/ 29 w 336"/>
                    <a:gd name="T47" fmla="*/ 91 h 389"/>
                    <a:gd name="T48" fmla="*/ 43 w 336"/>
                    <a:gd name="T49" fmla="*/ 67 h 389"/>
                    <a:gd name="T50" fmla="*/ 63 w 336"/>
                    <a:gd name="T51" fmla="*/ 52 h 389"/>
                    <a:gd name="T52" fmla="*/ 77 w 336"/>
                    <a:gd name="T53" fmla="*/ 33 h 389"/>
                    <a:gd name="T54" fmla="*/ 101 w 336"/>
                    <a:gd name="T55" fmla="*/ 23 h 389"/>
                    <a:gd name="T56" fmla="*/ 120 w 336"/>
                    <a:gd name="T57" fmla="*/ 14 h 389"/>
                    <a:gd name="T58" fmla="*/ 144 w 336"/>
                    <a:gd name="T59" fmla="*/ 4 h 389"/>
                    <a:gd name="T60" fmla="*/ 168 w 336"/>
                    <a:gd name="T61" fmla="*/ 0 h 389"/>
                    <a:gd name="T62" fmla="*/ 192 w 336"/>
                    <a:gd name="T63" fmla="*/ 0 h 389"/>
                    <a:gd name="T64" fmla="*/ 336 w 336"/>
                    <a:gd name="T65" fmla="*/ 326 h 38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36" h="389">
                      <a:moveTo>
                        <a:pt x="336" y="326"/>
                      </a:moveTo>
                      <a:lnTo>
                        <a:pt x="327" y="336"/>
                      </a:lnTo>
                      <a:lnTo>
                        <a:pt x="317" y="340"/>
                      </a:lnTo>
                      <a:lnTo>
                        <a:pt x="308" y="350"/>
                      </a:lnTo>
                      <a:lnTo>
                        <a:pt x="298" y="355"/>
                      </a:lnTo>
                      <a:lnTo>
                        <a:pt x="288" y="365"/>
                      </a:lnTo>
                      <a:lnTo>
                        <a:pt x="274" y="369"/>
                      </a:lnTo>
                      <a:lnTo>
                        <a:pt x="264" y="374"/>
                      </a:lnTo>
                      <a:lnTo>
                        <a:pt x="255" y="379"/>
                      </a:lnTo>
                      <a:lnTo>
                        <a:pt x="245" y="379"/>
                      </a:lnTo>
                      <a:lnTo>
                        <a:pt x="231" y="384"/>
                      </a:lnTo>
                      <a:lnTo>
                        <a:pt x="216" y="384"/>
                      </a:lnTo>
                      <a:lnTo>
                        <a:pt x="207" y="389"/>
                      </a:lnTo>
                      <a:lnTo>
                        <a:pt x="192" y="389"/>
                      </a:lnTo>
                      <a:lnTo>
                        <a:pt x="183" y="389"/>
                      </a:lnTo>
                      <a:lnTo>
                        <a:pt x="168" y="384"/>
                      </a:lnTo>
                      <a:lnTo>
                        <a:pt x="159" y="384"/>
                      </a:lnTo>
                      <a:lnTo>
                        <a:pt x="144" y="384"/>
                      </a:lnTo>
                      <a:lnTo>
                        <a:pt x="135" y="379"/>
                      </a:lnTo>
                      <a:lnTo>
                        <a:pt x="125" y="374"/>
                      </a:lnTo>
                      <a:lnTo>
                        <a:pt x="111" y="369"/>
                      </a:lnTo>
                      <a:lnTo>
                        <a:pt x="101" y="365"/>
                      </a:lnTo>
                      <a:lnTo>
                        <a:pt x="91" y="360"/>
                      </a:lnTo>
                      <a:lnTo>
                        <a:pt x="77" y="350"/>
                      </a:lnTo>
                      <a:lnTo>
                        <a:pt x="72" y="345"/>
                      </a:lnTo>
                      <a:lnTo>
                        <a:pt x="63" y="336"/>
                      </a:lnTo>
                      <a:lnTo>
                        <a:pt x="53" y="326"/>
                      </a:lnTo>
                      <a:lnTo>
                        <a:pt x="43" y="317"/>
                      </a:lnTo>
                      <a:lnTo>
                        <a:pt x="34" y="307"/>
                      </a:lnTo>
                      <a:lnTo>
                        <a:pt x="29" y="297"/>
                      </a:lnTo>
                      <a:lnTo>
                        <a:pt x="24" y="288"/>
                      </a:lnTo>
                      <a:lnTo>
                        <a:pt x="19" y="273"/>
                      </a:lnTo>
                      <a:lnTo>
                        <a:pt x="15" y="264"/>
                      </a:lnTo>
                      <a:lnTo>
                        <a:pt x="10" y="254"/>
                      </a:lnTo>
                      <a:lnTo>
                        <a:pt x="5" y="240"/>
                      </a:lnTo>
                      <a:lnTo>
                        <a:pt x="0" y="230"/>
                      </a:lnTo>
                      <a:lnTo>
                        <a:pt x="0" y="216"/>
                      </a:lnTo>
                      <a:lnTo>
                        <a:pt x="0" y="206"/>
                      </a:lnTo>
                      <a:lnTo>
                        <a:pt x="0" y="192"/>
                      </a:lnTo>
                      <a:lnTo>
                        <a:pt x="0" y="177"/>
                      </a:lnTo>
                      <a:lnTo>
                        <a:pt x="0" y="168"/>
                      </a:lnTo>
                      <a:lnTo>
                        <a:pt x="0" y="158"/>
                      </a:lnTo>
                      <a:lnTo>
                        <a:pt x="5" y="144"/>
                      </a:lnTo>
                      <a:lnTo>
                        <a:pt x="10" y="134"/>
                      </a:lnTo>
                      <a:lnTo>
                        <a:pt x="15" y="120"/>
                      </a:lnTo>
                      <a:lnTo>
                        <a:pt x="19" y="110"/>
                      </a:lnTo>
                      <a:lnTo>
                        <a:pt x="24" y="100"/>
                      </a:lnTo>
                      <a:lnTo>
                        <a:pt x="29" y="91"/>
                      </a:lnTo>
                      <a:lnTo>
                        <a:pt x="34" y="76"/>
                      </a:lnTo>
                      <a:lnTo>
                        <a:pt x="43" y="67"/>
                      </a:lnTo>
                      <a:lnTo>
                        <a:pt x="53" y="62"/>
                      </a:lnTo>
                      <a:lnTo>
                        <a:pt x="63" y="52"/>
                      </a:lnTo>
                      <a:lnTo>
                        <a:pt x="67" y="43"/>
                      </a:lnTo>
                      <a:lnTo>
                        <a:pt x="77" y="33"/>
                      </a:lnTo>
                      <a:lnTo>
                        <a:pt x="91" y="28"/>
                      </a:lnTo>
                      <a:lnTo>
                        <a:pt x="101" y="23"/>
                      </a:lnTo>
                      <a:lnTo>
                        <a:pt x="111" y="19"/>
                      </a:lnTo>
                      <a:lnTo>
                        <a:pt x="120" y="14"/>
                      </a:lnTo>
                      <a:lnTo>
                        <a:pt x="135" y="9"/>
                      </a:lnTo>
                      <a:lnTo>
                        <a:pt x="144" y="4"/>
                      </a:lnTo>
                      <a:lnTo>
                        <a:pt x="159" y="0"/>
                      </a:lnTo>
                      <a:lnTo>
                        <a:pt x="168" y="0"/>
                      </a:lnTo>
                      <a:lnTo>
                        <a:pt x="178" y="0"/>
                      </a:lnTo>
                      <a:lnTo>
                        <a:pt x="192" y="0"/>
                      </a:lnTo>
                      <a:lnTo>
                        <a:pt x="192" y="192"/>
                      </a:lnTo>
                      <a:lnTo>
                        <a:pt x="336" y="326"/>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810" name="Group 130">
                <a:extLst>
                  <a:ext uri="{FF2B5EF4-FFF2-40B4-BE49-F238E27FC236}">
                    <a16:creationId xmlns:a16="http://schemas.microsoft.com/office/drawing/2014/main" id="{E4ADBEB9-CFBA-445A-8A9C-18F0BC62D1C1}"/>
                  </a:ext>
                </a:extLst>
              </p:cNvPr>
              <p:cNvGrpSpPr>
                <a:grpSpLocks/>
              </p:cNvGrpSpPr>
              <p:nvPr/>
            </p:nvGrpSpPr>
            <p:grpSpPr bwMode="auto">
              <a:xfrm>
                <a:off x="1971" y="1583"/>
                <a:ext cx="19" cy="193"/>
                <a:chOff x="1971" y="1583"/>
                <a:chExt cx="19" cy="193"/>
              </a:xfrm>
            </p:grpSpPr>
            <p:sp>
              <p:nvSpPr>
                <p:cNvPr id="12823" name="Freeform 128">
                  <a:extLst>
                    <a:ext uri="{FF2B5EF4-FFF2-40B4-BE49-F238E27FC236}">
                      <a16:creationId xmlns:a16="http://schemas.microsoft.com/office/drawing/2014/main" id="{0923F7A4-3C6A-4465-8941-C8BBDBEEB3EA}"/>
                    </a:ext>
                  </a:extLst>
                </p:cNvPr>
                <p:cNvSpPr>
                  <a:spLocks/>
                </p:cNvSpPr>
                <p:nvPr/>
              </p:nvSpPr>
              <p:spPr bwMode="auto">
                <a:xfrm>
                  <a:off x="1971" y="1583"/>
                  <a:ext cx="19" cy="193"/>
                </a:xfrm>
                <a:custGeom>
                  <a:avLst/>
                  <a:gdLst>
                    <a:gd name="T0" fmla="*/ 0 w 19"/>
                    <a:gd name="T1" fmla="*/ 0 h 193"/>
                    <a:gd name="T2" fmla="*/ 10 w 19"/>
                    <a:gd name="T3" fmla="*/ 0 h 193"/>
                    <a:gd name="T4" fmla="*/ 15 w 19"/>
                    <a:gd name="T5" fmla="*/ 0 h 193"/>
                    <a:gd name="T6" fmla="*/ 19 w 19"/>
                    <a:gd name="T7" fmla="*/ 0 h 193"/>
                    <a:gd name="T8" fmla="*/ 0 w 19"/>
                    <a:gd name="T9" fmla="*/ 193 h 193"/>
                    <a:gd name="T10" fmla="*/ 0 w 19"/>
                    <a:gd name="T11" fmla="*/ 0 h 19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 h="193">
                      <a:moveTo>
                        <a:pt x="0" y="0"/>
                      </a:moveTo>
                      <a:lnTo>
                        <a:pt x="10" y="0"/>
                      </a:lnTo>
                      <a:lnTo>
                        <a:pt x="15" y="0"/>
                      </a:lnTo>
                      <a:lnTo>
                        <a:pt x="19" y="0"/>
                      </a:lnTo>
                      <a:lnTo>
                        <a:pt x="0" y="193"/>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824" name="Freeform 129">
                  <a:extLst>
                    <a:ext uri="{FF2B5EF4-FFF2-40B4-BE49-F238E27FC236}">
                      <a16:creationId xmlns:a16="http://schemas.microsoft.com/office/drawing/2014/main" id="{9B029251-F4C4-4439-AB59-21CBA8C7973A}"/>
                    </a:ext>
                  </a:extLst>
                </p:cNvPr>
                <p:cNvSpPr>
                  <a:spLocks/>
                </p:cNvSpPr>
                <p:nvPr/>
              </p:nvSpPr>
              <p:spPr bwMode="auto">
                <a:xfrm>
                  <a:off x="1971" y="1583"/>
                  <a:ext cx="19" cy="193"/>
                </a:xfrm>
                <a:custGeom>
                  <a:avLst/>
                  <a:gdLst>
                    <a:gd name="T0" fmla="*/ 0 w 19"/>
                    <a:gd name="T1" fmla="*/ 0 h 193"/>
                    <a:gd name="T2" fmla="*/ 10 w 19"/>
                    <a:gd name="T3" fmla="*/ 0 h 193"/>
                    <a:gd name="T4" fmla="*/ 15 w 19"/>
                    <a:gd name="T5" fmla="*/ 0 h 193"/>
                    <a:gd name="T6" fmla="*/ 19 w 19"/>
                    <a:gd name="T7" fmla="*/ 0 h 193"/>
                    <a:gd name="T8" fmla="*/ 0 w 19"/>
                    <a:gd name="T9" fmla="*/ 193 h 193"/>
                    <a:gd name="T10" fmla="*/ 0 w 19"/>
                    <a:gd name="T11" fmla="*/ 0 h 19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 h="193">
                      <a:moveTo>
                        <a:pt x="0" y="0"/>
                      </a:moveTo>
                      <a:lnTo>
                        <a:pt x="10" y="0"/>
                      </a:lnTo>
                      <a:lnTo>
                        <a:pt x="15" y="0"/>
                      </a:lnTo>
                      <a:lnTo>
                        <a:pt x="19" y="0"/>
                      </a:lnTo>
                      <a:lnTo>
                        <a:pt x="0" y="193"/>
                      </a:lnTo>
                      <a:lnTo>
                        <a:pt x="0"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811" name="Group 133">
                <a:extLst>
                  <a:ext uri="{FF2B5EF4-FFF2-40B4-BE49-F238E27FC236}">
                    <a16:creationId xmlns:a16="http://schemas.microsoft.com/office/drawing/2014/main" id="{2F36F777-6937-4285-AE07-8096BF1B3642}"/>
                  </a:ext>
                </a:extLst>
              </p:cNvPr>
              <p:cNvGrpSpPr>
                <a:grpSpLocks/>
              </p:cNvGrpSpPr>
              <p:nvPr/>
            </p:nvGrpSpPr>
            <p:grpSpPr bwMode="auto">
              <a:xfrm>
                <a:off x="1971" y="1583"/>
                <a:ext cx="197" cy="284"/>
                <a:chOff x="1971" y="1583"/>
                <a:chExt cx="197" cy="284"/>
              </a:xfrm>
            </p:grpSpPr>
            <p:sp>
              <p:nvSpPr>
                <p:cNvPr id="12821" name="Freeform 131">
                  <a:extLst>
                    <a:ext uri="{FF2B5EF4-FFF2-40B4-BE49-F238E27FC236}">
                      <a16:creationId xmlns:a16="http://schemas.microsoft.com/office/drawing/2014/main" id="{E6A262FB-680F-4CBC-862A-DF7538719A0A}"/>
                    </a:ext>
                  </a:extLst>
                </p:cNvPr>
                <p:cNvSpPr>
                  <a:spLocks/>
                </p:cNvSpPr>
                <p:nvPr/>
              </p:nvSpPr>
              <p:spPr bwMode="auto">
                <a:xfrm>
                  <a:off x="1971" y="1583"/>
                  <a:ext cx="197" cy="284"/>
                </a:xfrm>
                <a:custGeom>
                  <a:avLst/>
                  <a:gdLst>
                    <a:gd name="T0" fmla="*/ 19 w 197"/>
                    <a:gd name="T1" fmla="*/ 0 h 284"/>
                    <a:gd name="T2" fmla="*/ 34 w 197"/>
                    <a:gd name="T3" fmla="*/ 0 h 284"/>
                    <a:gd name="T4" fmla="*/ 43 w 197"/>
                    <a:gd name="T5" fmla="*/ 5 h 284"/>
                    <a:gd name="T6" fmla="*/ 53 w 197"/>
                    <a:gd name="T7" fmla="*/ 5 h 284"/>
                    <a:gd name="T8" fmla="*/ 63 w 197"/>
                    <a:gd name="T9" fmla="*/ 10 h 284"/>
                    <a:gd name="T10" fmla="*/ 77 w 197"/>
                    <a:gd name="T11" fmla="*/ 15 h 284"/>
                    <a:gd name="T12" fmla="*/ 87 w 197"/>
                    <a:gd name="T13" fmla="*/ 20 h 284"/>
                    <a:gd name="T14" fmla="*/ 101 w 197"/>
                    <a:gd name="T15" fmla="*/ 24 h 284"/>
                    <a:gd name="T16" fmla="*/ 106 w 197"/>
                    <a:gd name="T17" fmla="*/ 29 h 284"/>
                    <a:gd name="T18" fmla="*/ 116 w 197"/>
                    <a:gd name="T19" fmla="*/ 34 h 284"/>
                    <a:gd name="T20" fmla="*/ 125 w 197"/>
                    <a:gd name="T21" fmla="*/ 44 h 284"/>
                    <a:gd name="T22" fmla="*/ 135 w 197"/>
                    <a:gd name="T23" fmla="*/ 53 h 284"/>
                    <a:gd name="T24" fmla="*/ 140 w 197"/>
                    <a:gd name="T25" fmla="*/ 58 h 284"/>
                    <a:gd name="T26" fmla="*/ 149 w 197"/>
                    <a:gd name="T27" fmla="*/ 68 h 284"/>
                    <a:gd name="T28" fmla="*/ 159 w 197"/>
                    <a:gd name="T29" fmla="*/ 77 h 284"/>
                    <a:gd name="T30" fmla="*/ 164 w 197"/>
                    <a:gd name="T31" fmla="*/ 87 h 284"/>
                    <a:gd name="T32" fmla="*/ 168 w 197"/>
                    <a:gd name="T33" fmla="*/ 97 h 284"/>
                    <a:gd name="T34" fmla="*/ 173 w 197"/>
                    <a:gd name="T35" fmla="*/ 106 h 284"/>
                    <a:gd name="T36" fmla="*/ 183 w 197"/>
                    <a:gd name="T37" fmla="*/ 116 h 284"/>
                    <a:gd name="T38" fmla="*/ 183 w 197"/>
                    <a:gd name="T39" fmla="*/ 125 h 284"/>
                    <a:gd name="T40" fmla="*/ 188 w 197"/>
                    <a:gd name="T41" fmla="*/ 135 h 284"/>
                    <a:gd name="T42" fmla="*/ 192 w 197"/>
                    <a:gd name="T43" fmla="*/ 149 h 284"/>
                    <a:gd name="T44" fmla="*/ 192 w 197"/>
                    <a:gd name="T45" fmla="*/ 159 h 284"/>
                    <a:gd name="T46" fmla="*/ 192 w 197"/>
                    <a:gd name="T47" fmla="*/ 169 h 284"/>
                    <a:gd name="T48" fmla="*/ 197 w 197"/>
                    <a:gd name="T49" fmla="*/ 183 h 284"/>
                    <a:gd name="T50" fmla="*/ 197 w 197"/>
                    <a:gd name="T51" fmla="*/ 193 h 284"/>
                    <a:gd name="T52" fmla="*/ 197 w 197"/>
                    <a:gd name="T53" fmla="*/ 202 h 284"/>
                    <a:gd name="T54" fmla="*/ 192 w 197"/>
                    <a:gd name="T55" fmla="*/ 217 h 284"/>
                    <a:gd name="T56" fmla="*/ 192 w 197"/>
                    <a:gd name="T57" fmla="*/ 226 h 284"/>
                    <a:gd name="T58" fmla="*/ 192 w 197"/>
                    <a:gd name="T59" fmla="*/ 241 h 284"/>
                    <a:gd name="T60" fmla="*/ 188 w 197"/>
                    <a:gd name="T61" fmla="*/ 250 h 284"/>
                    <a:gd name="T62" fmla="*/ 183 w 197"/>
                    <a:gd name="T63" fmla="*/ 260 h 284"/>
                    <a:gd name="T64" fmla="*/ 178 w 197"/>
                    <a:gd name="T65" fmla="*/ 274 h 284"/>
                    <a:gd name="T66" fmla="*/ 173 w 197"/>
                    <a:gd name="T67" fmla="*/ 284 h 284"/>
                    <a:gd name="T68" fmla="*/ 0 w 197"/>
                    <a:gd name="T69" fmla="*/ 193 h 284"/>
                    <a:gd name="T70" fmla="*/ 19 w 197"/>
                    <a:gd name="T71" fmla="*/ 0 h 28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97" h="284">
                      <a:moveTo>
                        <a:pt x="19" y="0"/>
                      </a:moveTo>
                      <a:lnTo>
                        <a:pt x="34" y="0"/>
                      </a:lnTo>
                      <a:lnTo>
                        <a:pt x="43" y="5"/>
                      </a:lnTo>
                      <a:lnTo>
                        <a:pt x="53" y="5"/>
                      </a:lnTo>
                      <a:lnTo>
                        <a:pt x="63" y="10"/>
                      </a:lnTo>
                      <a:lnTo>
                        <a:pt x="77" y="15"/>
                      </a:lnTo>
                      <a:lnTo>
                        <a:pt x="87" y="20"/>
                      </a:lnTo>
                      <a:lnTo>
                        <a:pt x="101" y="24"/>
                      </a:lnTo>
                      <a:lnTo>
                        <a:pt x="106" y="29"/>
                      </a:lnTo>
                      <a:lnTo>
                        <a:pt x="116" y="34"/>
                      </a:lnTo>
                      <a:lnTo>
                        <a:pt x="125" y="44"/>
                      </a:lnTo>
                      <a:lnTo>
                        <a:pt x="135" y="53"/>
                      </a:lnTo>
                      <a:lnTo>
                        <a:pt x="140" y="58"/>
                      </a:lnTo>
                      <a:lnTo>
                        <a:pt x="149" y="68"/>
                      </a:lnTo>
                      <a:lnTo>
                        <a:pt x="159" y="77"/>
                      </a:lnTo>
                      <a:lnTo>
                        <a:pt x="164" y="87"/>
                      </a:lnTo>
                      <a:lnTo>
                        <a:pt x="168" y="97"/>
                      </a:lnTo>
                      <a:lnTo>
                        <a:pt x="173" y="106"/>
                      </a:lnTo>
                      <a:lnTo>
                        <a:pt x="183" y="116"/>
                      </a:lnTo>
                      <a:lnTo>
                        <a:pt x="183" y="125"/>
                      </a:lnTo>
                      <a:lnTo>
                        <a:pt x="188" y="135"/>
                      </a:lnTo>
                      <a:lnTo>
                        <a:pt x="192" y="149"/>
                      </a:lnTo>
                      <a:lnTo>
                        <a:pt x="192" y="159"/>
                      </a:lnTo>
                      <a:lnTo>
                        <a:pt x="192" y="169"/>
                      </a:lnTo>
                      <a:lnTo>
                        <a:pt x="197" y="183"/>
                      </a:lnTo>
                      <a:lnTo>
                        <a:pt x="197" y="193"/>
                      </a:lnTo>
                      <a:lnTo>
                        <a:pt x="197" y="202"/>
                      </a:lnTo>
                      <a:lnTo>
                        <a:pt x="192" y="217"/>
                      </a:lnTo>
                      <a:lnTo>
                        <a:pt x="192" y="226"/>
                      </a:lnTo>
                      <a:lnTo>
                        <a:pt x="192" y="241"/>
                      </a:lnTo>
                      <a:lnTo>
                        <a:pt x="188" y="250"/>
                      </a:lnTo>
                      <a:lnTo>
                        <a:pt x="183" y="260"/>
                      </a:lnTo>
                      <a:lnTo>
                        <a:pt x="178" y="274"/>
                      </a:lnTo>
                      <a:lnTo>
                        <a:pt x="173" y="284"/>
                      </a:lnTo>
                      <a:lnTo>
                        <a:pt x="0" y="193"/>
                      </a:lnTo>
                      <a:lnTo>
                        <a:pt x="19"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822" name="Freeform 132">
                  <a:extLst>
                    <a:ext uri="{FF2B5EF4-FFF2-40B4-BE49-F238E27FC236}">
                      <a16:creationId xmlns:a16="http://schemas.microsoft.com/office/drawing/2014/main" id="{16D2C095-DED8-4CBC-8F69-98532ADD915A}"/>
                    </a:ext>
                  </a:extLst>
                </p:cNvPr>
                <p:cNvSpPr>
                  <a:spLocks/>
                </p:cNvSpPr>
                <p:nvPr/>
              </p:nvSpPr>
              <p:spPr bwMode="auto">
                <a:xfrm>
                  <a:off x="1971" y="1583"/>
                  <a:ext cx="197" cy="284"/>
                </a:xfrm>
                <a:custGeom>
                  <a:avLst/>
                  <a:gdLst>
                    <a:gd name="T0" fmla="*/ 19 w 197"/>
                    <a:gd name="T1" fmla="*/ 0 h 284"/>
                    <a:gd name="T2" fmla="*/ 34 w 197"/>
                    <a:gd name="T3" fmla="*/ 0 h 284"/>
                    <a:gd name="T4" fmla="*/ 43 w 197"/>
                    <a:gd name="T5" fmla="*/ 5 h 284"/>
                    <a:gd name="T6" fmla="*/ 53 w 197"/>
                    <a:gd name="T7" fmla="*/ 5 h 284"/>
                    <a:gd name="T8" fmla="*/ 63 w 197"/>
                    <a:gd name="T9" fmla="*/ 10 h 284"/>
                    <a:gd name="T10" fmla="*/ 77 w 197"/>
                    <a:gd name="T11" fmla="*/ 15 h 284"/>
                    <a:gd name="T12" fmla="*/ 87 w 197"/>
                    <a:gd name="T13" fmla="*/ 20 h 284"/>
                    <a:gd name="T14" fmla="*/ 101 w 197"/>
                    <a:gd name="T15" fmla="*/ 24 h 284"/>
                    <a:gd name="T16" fmla="*/ 106 w 197"/>
                    <a:gd name="T17" fmla="*/ 29 h 284"/>
                    <a:gd name="T18" fmla="*/ 116 w 197"/>
                    <a:gd name="T19" fmla="*/ 34 h 284"/>
                    <a:gd name="T20" fmla="*/ 125 w 197"/>
                    <a:gd name="T21" fmla="*/ 44 h 284"/>
                    <a:gd name="T22" fmla="*/ 135 w 197"/>
                    <a:gd name="T23" fmla="*/ 53 h 284"/>
                    <a:gd name="T24" fmla="*/ 140 w 197"/>
                    <a:gd name="T25" fmla="*/ 58 h 284"/>
                    <a:gd name="T26" fmla="*/ 149 w 197"/>
                    <a:gd name="T27" fmla="*/ 68 h 284"/>
                    <a:gd name="T28" fmla="*/ 159 w 197"/>
                    <a:gd name="T29" fmla="*/ 77 h 284"/>
                    <a:gd name="T30" fmla="*/ 164 w 197"/>
                    <a:gd name="T31" fmla="*/ 87 h 284"/>
                    <a:gd name="T32" fmla="*/ 168 w 197"/>
                    <a:gd name="T33" fmla="*/ 97 h 284"/>
                    <a:gd name="T34" fmla="*/ 173 w 197"/>
                    <a:gd name="T35" fmla="*/ 106 h 284"/>
                    <a:gd name="T36" fmla="*/ 183 w 197"/>
                    <a:gd name="T37" fmla="*/ 116 h 284"/>
                    <a:gd name="T38" fmla="*/ 183 w 197"/>
                    <a:gd name="T39" fmla="*/ 125 h 284"/>
                    <a:gd name="T40" fmla="*/ 188 w 197"/>
                    <a:gd name="T41" fmla="*/ 135 h 284"/>
                    <a:gd name="T42" fmla="*/ 192 w 197"/>
                    <a:gd name="T43" fmla="*/ 149 h 284"/>
                    <a:gd name="T44" fmla="*/ 192 w 197"/>
                    <a:gd name="T45" fmla="*/ 159 h 284"/>
                    <a:gd name="T46" fmla="*/ 192 w 197"/>
                    <a:gd name="T47" fmla="*/ 169 h 284"/>
                    <a:gd name="T48" fmla="*/ 197 w 197"/>
                    <a:gd name="T49" fmla="*/ 183 h 284"/>
                    <a:gd name="T50" fmla="*/ 197 w 197"/>
                    <a:gd name="T51" fmla="*/ 193 h 284"/>
                    <a:gd name="T52" fmla="*/ 197 w 197"/>
                    <a:gd name="T53" fmla="*/ 202 h 284"/>
                    <a:gd name="T54" fmla="*/ 192 w 197"/>
                    <a:gd name="T55" fmla="*/ 217 h 284"/>
                    <a:gd name="T56" fmla="*/ 192 w 197"/>
                    <a:gd name="T57" fmla="*/ 226 h 284"/>
                    <a:gd name="T58" fmla="*/ 192 w 197"/>
                    <a:gd name="T59" fmla="*/ 241 h 284"/>
                    <a:gd name="T60" fmla="*/ 188 w 197"/>
                    <a:gd name="T61" fmla="*/ 250 h 284"/>
                    <a:gd name="T62" fmla="*/ 183 w 197"/>
                    <a:gd name="T63" fmla="*/ 260 h 284"/>
                    <a:gd name="T64" fmla="*/ 178 w 197"/>
                    <a:gd name="T65" fmla="*/ 274 h 284"/>
                    <a:gd name="T66" fmla="*/ 173 w 197"/>
                    <a:gd name="T67" fmla="*/ 284 h 284"/>
                    <a:gd name="T68" fmla="*/ 0 w 197"/>
                    <a:gd name="T69" fmla="*/ 193 h 284"/>
                    <a:gd name="T70" fmla="*/ 19 w 197"/>
                    <a:gd name="T71" fmla="*/ 0 h 28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97" h="284">
                      <a:moveTo>
                        <a:pt x="19" y="0"/>
                      </a:moveTo>
                      <a:lnTo>
                        <a:pt x="34" y="0"/>
                      </a:lnTo>
                      <a:lnTo>
                        <a:pt x="43" y="5"/>
                      </a:lnTo>
                      <a:lnTo>
                        <a:pt x="53" y="5"/>
                      </a:lnTo>
                      <a:lnTo>
                        <a:pt x="63" y="10"/>
                      </a:lnTo>
                      <a:lnTo>
                        <a:pt x="77" y="15"/>
                      </a:lnTo>
                      <a:lnTo>
                        <a:pt x="87" y="20"/>
                      </a:lnTo>
                      <a:lnTo>
                        <a:pt x="101" y="24"/>
                      </a:lnTo>
                      <a:lnTo>
                        <a:pt x="106" y="29"/>
                      </a:lnTo>
                      <a:lnTo>
                        <a:pt x="116" y="34"/>
                      </a:lnTo>
                      <a:lnTo>
                        <a:pt x="125" y="44"/>
                      </a:lnTo>
                      <a:lnTo>
                        <a:pt x="135" y="53"/>
                      </a:lnTo>
                      <a:lnTo>
                        <a:pt x="140" y="58"/>
                      </a:lnTo>
                      <a:lnTo>
                        <a:pt x="149" y="68"/>
                      </a:lnTo>
                      <a:lnTo>
                        <a:pt x="159" y="77"/>
                      </a:lnTo>
                      <a:lnTo>
                        <a:pt x="164" y="87"/>
                      </a:lnTo>
                      <a:lnTo>
                        <a:pt x="168" y="97"/>
                      </a:lnTo>
                      <a:lnTo>
                        <a:pt x="173" y="106"/>
                      </a:lnTo>
                      <a:lnTo>
                        <a:pt x="183" y="116"/>
                      </a:lnTo>
                      <a:lnTo>
                        <a:pt x="183" y="125"/>
                      </a:lnTo>
                      <a:lnTo>
                        <a:pt x="188" y="135"/>
                      </a:lnTo>
                      <a:lnTo>
                        <a:pt x="192" y="149"/>
                      </a:lnTo>
                      <a:lnTo>
                        <a:pt x="192" y="159"/>
                      </a:lnTo>
                      <a:lnTo>
                        <a:pt x="192" y="169"/>
                      </a:lnTo>
                      <a:lnTo>
                        <a:pt x="197" y="183"/>
                      </a:lnTo>
                      <a:lnTo>
                        <a:pt x="197" y="193"/>
                      </a:lnTo>
                      <a:lnTo>
                        <a:pt x="197" y="202"/>
                      </a:lnTo>
                      <a:lnTo>
                        <a:pt x="192" y="217"/>
                      </a:lnTo>
                      <a:lnTo>
                        <a:pt x="192" y="226"/>
                      </a:lnTo>
                      <a:lnTo>
                        <a:pt x="192" y="241"/>
                      </a:lnTo>
                      <a:lnTo>
                        <a:pt x="188" y="250"/>
                      </a:lnTo>
                      <a:lnTo>
                        <a:pt x="183" y="260"/>
                      </a:lnTo>
                      <a:lnTo>
                        <a:pt x="178" y="274"/>
                      </a:lnTo>
                      <a:lnTo>
                        <a:pt x="173" y="284"/>
                      </a:lnTo>
                      <a:lnTo>
                        <a:pt x="0" y="193"/>
                      </a:lnTo>
                      <a:lnTo>
                        <a:pt x="19"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812" name="Group 136">
                <a:extLst>
                  <a:ext uri="{FF2B5EF4-FFF2-40B4-BE49-F238E27FC236}">
                    <a16:creationId xmlns:a16="http://schemas.microsoft.com/office/drawing/2014/main" id="{145DB1A7-720F-4D96-8B78-F5B676864622}"/>
                  </a:ext>
                </a:extLst>
              </p:cNvPr>
              <p:cNvGrpSpPr>
                <a:grpSpLocks/>
              </p:cNvGrpSpPr>
              <p:nvPr/>
            </p:nvGrpSpPr>
            <p:grpSpPr bwMode="auto">
              <a:xfrm>
                <a:off x="1779" y="1583"/>
                <a:ext cx="365" cy="390"/>
                <a:chOff x="1779" y="1583"/>
                <a:chExt cx="365" cy="390"/>
              </a:xfrm>
            </p:grpSpPr>
            <p:sp>
              <p:nvSpPr>
                <p:cNvPr id="12819" name="Freeform 134">
                  <a:extLst>
                    <a:ext uri="{FF2B5EF4-FFF2-40B4-BE49-F238E27FC236}">
                      <a16:creationId xmlns:a16="http://schemas.microsoft.com/office/drawing/2014/main" id="{323059CC-1503-463A-BF19-A2DFD429ED6C}"/>
                    </a:ext>
                  </a:extLst>
                </p:cNvPr>
                <p:cNvSpPr>
                  <a:spLocks/>
                </p:cNvSpPr>
                <p:nvPr/>
              </p:nvSpPr>
              <p:spPr bwMode="auto">
                <a:xfrm>
                  <a:off x="1779" y="1583"/>
                  <a:ext cx="365" cy="390"/>
                </a:xfrm>
                <a:custGeom>
                  <a:avLst/>
                  <a:gdLst>
                    <a:gd name="T0" fmla="*/ 360 w 365"/>
                    <a:gd name="T1" fmla="*/ 294 h 390"/>
                    <a:gd name="T2" fmla="*/ 346 w 365"/>
                    <a:gd name="T3" fmla="*/ 313 h 390"/>
                    <a:gd name="T4" fmla="*/ 332 w 365"/>
                    <a:gd name="T5" fmla="*/ 332 h 390"/>
                    <a:gd name="T6" fmla="*/ 312 w 365"/>
                    <a:gd name="T7" fmla="*/ 346 h 390"/>
                    <a:gd name="T8" fmla="*/ 293 w 365"/>
                    <a:gd name="T9" fmla="*/ 361 h 390"/>
                    <a:gd name="T10" fmla="*/ 274 w 365"/>
                    <a:gd name="T11" fmla="*/ 370 h 390"/>
                    <a:gd name="T12" fmla="*/ 250 w 365"/>
                    <a:gd name="T13" fmla="*/ 380 h 390"/>
                    <a:gd name="T14" fmla="*/ 226 w 365"/>
                    <a:gd name="T15" fmla="*/ 385 h 390"/>
                    <a:gd name="T16" fmla="*/ 202 w 365"/>
                    <a:gd name="T17" fmla="*/ 390 h 390"/>
                    <a:gd name="T18" fmla="*/ 178 w 365"/>
                    <a:gd name="T19" fmla="*/ 390 h 390"/>
                    <a:gd name="T20" fmla="*/ 159 w 365"/>
                    <a:gd name="T21" fmla="*/ 385 h 390"/>
                    <a:gd name="T22" fmla="*/ 135 w 365"/>
                    <a:gd name="T23" fmla="*/ 380 h 390"/>
                    <a:gd name="T24" fmla="*/ 111 w 365"/>
                    <a:gd name="T25" fmla="*/ 370 h 390"/>
                    <a:gd name="T26" fmla="*/ 91 w 365"/>
                    <a:gd name="T27" fmla="*/ 361 h 390"/>
                    <a:gd name="T28" fmla="*/ 72 w 365"/>
                    <a:gd name="T29" fmla="*/ 346 h 390"/>
                    <a:gd name="T30" fmla="*/ 53 w 365"/>
                    <a:gd name="T31" fmla="*/ 327 h 390"/>
                    <a:gd name="T32" fmla="*/ 38 w 365"/>
                    <a:gd name="T33" fmla="*/ 313 h 390"/>
                    <a:gd name="T34" fmla="*/ 24 w 365"/>
                    <a:gd name="T35" fmla="*/ 294 h 390"/>
                    <a:gd name="T36" fmla="*/ 15 w 365"/>
                    <a:gd name="T37" fmla="*/ 269 h 390"/>
                    <a:gd name="T38" fmla="*/ 5 w 365"/>
                    <a:gd name="T39" fmla="*/ 245 h 390"/>
                    <a:gd name="T40" fmla="*/ 0 w 365"/>
                    <a:gd name="T41" fmla="*/ 226 h 390"/>
                    <a:gd name="T42" fmla="*/ 0 w 365"/>
                    <a:gd name="T43" fmla="*/ 202 h 390"/>
                    <a:gd name="T44" fmla="*/ 0 w 365"/>
                    <a:gd name="T45" fmla="*/ 178 h 390"/>
                    <a:gd name="T46" fmla="*/ 5 w 365"/>
                    <a:gd name="T47" fmla="*/ 149 h 390"/>
                    <a:gd name="T48" fmla="*/ 10 w 365"/>
                    <a:gd name="T49" fmla="*/ 125 h 390"/>
                    <a:gd name="T50" fmla="*/ 19 w 365"/>
                    <a:gd name="T51" fmla="*/ 106 h 390"/>
                    <a:gd name="T52" fmla="*/ 34 w 365"/>
                    <a:gd name="T53" fmla="*/ 87 h 390"/>
                    <a:gd name="T54" fmla="*/ 48 w 365"/>
                    <a:gd name="T55" fmla="*/ 68 h 390"/>
                    <a:gd name="T56" fmla="*/ 63 w 365"/>
                    <a:gd name="T57" fmla="*/ 49 h 390"/>
                    <a:gd name="T58" fmla="*/ 82 w 365"/>
                    <a:gd name="T59" fmla="*/ 34 h 390"/>
                    <a:gd name="T60" fmla="*/ 101 w 365"/>
                    <a:gd name="T61" fmla="*/ 20 h 390"/>
                    <a:gd name="T62" fmla="*/ 125 w 365"/>
                    <a:gd name="T63" fmla="*/ 10 h 390"/>
                    <a:gd name="T64" fmla="*/ 144 w 365"/>
                    <a:gd name="T65" fmla="*/ 5 h 390"/>
                    <a:gd name="T66" fmla="*/ 168 w 365"/>
                    <a:gd name="T67" fmla="*/ 0 h 390"/>
                    <a:gd name="T68" fmla="*/ 192 w 365"/>
                    <a:gd name="T69" fmla="*/ 0 h 390"/>
                    <a:gd name="T70" fmla="*/ 365 w 365"/>
                    <a:gd name="T71" fmla="*/ 284 h 39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65" h="390">
                      <a:moveTo>
                        <a:pt x="365" y="284"/>
                      </a:moveTo>
                      <a:lnTo>
                        <a:pt x="360" y="294"/>
                      </a:lnTo>
                      <a:lnTo>
                        <a:pt x="356" y="303"/>
                      </a:lnTo>
                      <a:lnTo>
                        <a:pt x="346" y="313"/>
                      </a:lnTo>
                      <a:lnTo>
                        <a:pt x="341" y="322"/>
                      </a:lnTo>
                      <a:lnTo>
                        <a:pt x="332" y="332"/>
                      </a:lnTo>
                      <a:lnTo>
                        <a:pt x="322" y="337"/>
                      </a:lnTo>
                      <a:lnTo>
                        <a:pt x="312" y="346"/>
                      </a:lnTo>
                      <a:lnTo>
                        <a:pt x="303" y="351"/>
                      </a:lnTo>
                      <a:lnTo>
                        <a:pt x="293" y="361"/>
                      </a:lnTo>
                      <a:lnTo>
                        <a:pt x="283" y="366"/>
                      </a:lnTo>
                      <a:lnTo>
                        <a:pt x="274" y="370"/>
                      </a:lnTo>
                      <a:lnTo>
                        <a:pt x="264" y="375"/>
                      </a:lnTo>
                      <a:lnTo>
                        <a:pt x="250" y="380"/>
                      </a:lnTo>
                      <a:lnTo>
                        <a:pt x="240" y="385"/>
                      </a:lnTo>
                      <a:lnTo>
                        <a:pt x="226" y="385"/>
                      </a:lnTo>
                      <a:lnTo>
                        <a:pt x="216" y="385"/>
                      </a:lnTo>
                      <a:lnTo>
                        <a:pt x="202" y="390"/>
                      </a:lnTo>
                      <a:lnTo>
                        <a:pt x="192" y="390"/>
                      </a:lnTo>
                      <a:lnTo>
                        <a:pt x="178" y="390"/>
                      </a:lnTo>
                      <a:lnTo>
                        <a:pt x="168" y="385"/>
                      </a:lnTo>
                      <a:lnTo>
                        <a:pt x="159" y="385"/>
                      </a:lnTo>
                      <a:lnTo>
                        <a:pt x="144" y="385"/>
                      </a:lnTo>
                      <a:lnTo>
                        <a:pt x="135" y="380"/>
                      </a:lnTo>
                      <a:lnTo>
                        <a:pt x="120" y="375"/>
                      </a:lnTo>
                      <a:lnTo>
                        <a:pt x="111" y="370"/>
                      </a:lnTo>
                      <a:lnTo>
                        <a:pt x="101" y="366"/>
                      </a:lnTo>
                      <a:lnTo>
                        <a:pt x="91" y="361"/>
                      </a:lnTo>
                      <a:lnTo>
                        <a:pt x="77" y="351"/>
                      </a:lnTo>
                      <a:lnTo>
                        <a:pt x="72" y="346"/>
                      </a:lnTo>
                      <a:lnTo>
                        <a:pt x="63" y="337"/>
                      </a:lnTo>
                      <a:lnTo>
                        <a:pt x="53" y="327"/>
                      </a:lnTo>
                      <a:lnTo>
                        <a:pt x="43" y="317"/>
                      </a:lnTo>
                      <a:lnTo>
                        <a:pt x="38" y="313"/>
                      </a:lnTo>
                      <a:lnTo>
                        <a:pt x="29" y="298"/>
                      </a:lnTo>
                      <a:lnTo>
                        <a:pt x="24" y="294"/>
                      </a:lnTo>
                      <a:lnTo>
                        <a:pt x="19" y="279"/>
                      </a:lnTo>
                      <a:lnTo>
                        <a:pt x="15" y="269"/>
                      </a:lnTo>
                      <a:lnTo>
                        <a:pt x="10" y="255"/>
                      </a:lnTo>
                      <a:lnTo>
                        <a:pt x="5" y="245"/>
                      </a:lnTo>
                      <a:lnTo>
                        <a:pt x="5" y="236"/>
                      </a:lnTo>
                      <a:lnTo>
                        <a:pt x="0" y="226"/>
                      </a:lnTo>
                      <a:lnTo>
                        <a:pt x="0" y="212"/>
                      </a:lnTo>
                      <a:lnTo>
                        <a:pt x="0" y="202"/>
                      </a:lnTo>
                      <a:lnTo>
                        <a:pt x="0" y="188"/>
                      </a:lnTo>
                      <a:lnTo>
                        <a:pt x="0" y="178"/>
                      </a:lnTo>
                      <a:lnTo>
                        <a:pt x="0" y="164"/>
                      </a:lnTo>
                      <a:lnTo>
                        <a:pt x="5" y="149"/>
                      </a:lnTo>
                      <a:lnTo>
                        <a:pt x="5" y="140"/>
                      </a:lnTo>
                      <a:lnTo>
                        <a:pt x="10" y="125"/>
                      </a:lnTo>
                      <a:lnTo>
                        <a:pt x="15" y="116"/>
                      </a:lnTo>
                      <a:lnTo>
                        <a:pt x="19" y="106"/>
                      </a:lnTo>
                      <a:lnTo>
                        <a:pt x="24" y="97"/>
                      </a:lnTo>
                      <a:lnTo>
                        <a:pt x="34" y="87"/>
                      </a:lnTo>
                      <a:lnTo>
                        <a:pt x="38" y="77"/>
                      </a:lnTo>
                      <a:lnTo>
                        <a:pt x="48" y="68"/>
                      </a:lnTo>
                      <a:lnTo>
                        <a:pt x="53" y="58"/>
                      </a:lnTo>
                      <a:lnTo>
                        <a:pt x="63" y="49"/>
                      </a:lnTo>
                      <a:lnTo>
                        <a:pt x="72" y="44"/>
                      </a:lnTo>
                      <a:lnTo>
                        <a:pt x="82" y="34"/>
                      </a:lnTo>
                      <a:lnTo>
                        <a:pt x="91" y="29"/>
                      </a:lnTo>
                      <a:lnTo>
                        <a:pt x="101" y="20"/>
                      </a:lnTo>
                      <a:lnTo>
                        <a:pt x="111" y="20"/>
                      </a:lnTo>
                      <a:lnTo>
                        <a:pt x="125" y="10"/>
                      </a:lnTo>
                      <a:lnTo>
                        <a:pt x="135" y="10"/>
                      </a:lnTo>
                      <a:lnTo>
                        <a:pt x="144" y="5"/>
                      </a:lnTo>
                      <a:lnTo>
                        <a:pt x="159" y="0"/>
                      </a:lnTo>
                      <a:lnTo>
                        <a:pt x="168" y="0"/>
                      </a:lnTo>
                      <a:lnTo>
                        <a:pt x="178" y="0"/>
                      </a:lnTo>
                      <a:lnTo>
                        <a:pt x="192" y="0"/>
                      </a:lnTo>
                      <a:lnTo>
                        <a:pt x="192" y="193"/>
                      </a:lnTo>
                      <a:lnTo>
                        <a:pt x="365" y="284"/>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820" name="Freeform 135">
                  <a:extLst>
                    <a:ext uri="{FF2B5EF4-FFF2-40B4-BE49-F238E27FC236}">
                      <a16:creationId xmlns:a16="http://schemas.microsoft.com/office/drawing/2014/main" id="{B11CD42C-6EFB-493C-82BB-30CD18F109BF}"/>
                    </a:ext>
                  </a:extLst>
                </p:cNvPr>
                <p:cNvSpPr>
                  <a:spLocks/>
                </p:cNvSpPr>
                <p:nvPr/>
              </p:nvSpPr>
              <p:spPr bwMode="auto">
                <a:xfrm>
                  <a:off x="1779" y="1583"/>
                  <a:ext cx="365" cy="390"/>
                </a:xfrm>
                <a:custGeom>
                  <a:avLst/>
                  <a:gdLst>
                    <a:gd name="T0" fmla="*/ 360 w 365"/>
                    <a:gd name="T1" fmla="*/ 294 h 390"/>
                    <a:gd name="T2" fmla="*/ 346 w 365"/>
                    <a:gd name="T3" fmla="*/ 313 h 390"/>
                    <a:gd name="T4" fmla="*/ 332 w 365"/>
                    <a:gd name="T5" fmla="*/ 332 h 390"/>
                    <a:gd name="T6" fmla="*/ 312 w 365"/>
                    <a:gd name="T7" fmla="*/ 346 h 390"/>
                    <a:gd name="T8" fmla="*/ 293 w 365"/>
                    <a:gd name="T9" fmla="*/ 361 h 390"/>
                    <a:gd name="T10" fmla="*/ 274 w 365"/>
                    <a:gd name="T11" fmla="*/ 370 h 390"/>
                    <a:gd name="T12" fmla="*/ 250 w 365"/>
                    <a:gd name="T13" fmla="*/ 380 h 390"/>
                    <a:gd name="T14" fmla="*/ 226 w 365"/>
                    <a:gd name="T15" fmla="*/ 385 h 390"/>
                    <a:gd name="T16" fmla="*/ 202 w 365"/>
                    <a:gd name="T17" fmla="*/ 390 h 390"/>
                    <a:gd name="T18" fmla="*/ 178 w 365"/>
                    <a:gd name="T19" fmla="*/ 390 h 390"/>
                    <a:gd name="T20" fmla="*/ 159 w 365"/>
                    <a:gd name="T21" fmla="*/ 385 h 390"/>
                    <a:gd name="T22" fmla="*/ 135 w 365"/>
                    <a:gd name="T23" fmla="*/ 380 h 390"/>
                    <a:gd name="T24" fmla="*/ 111 w 365"/>
                    <a:gd name="T25" fmla="*/ 370 h 390"/>
                    <a:gd name="T26" fmla="*/ 91 w 365"/>
                    <a:gd name="T27" fmla="*/ 361 h 390"/>
                    <a:gd name="T28" fmla="*/ 72 w 365"/>
                    <a:gd name="T29" fmla="*/ 346 h 390"/>
                    <a:gd name="T30" fmla="*/ 53 w 365"/>
                    <a:gd name="T31" fmla="*/ 327 h 390"/>
                    <a:gd name="T32" fmla="*/ 38 w 365"/>
                    <a:gd name="T33" fmla="*/ 313 h 390"/>
                    <a:gd name="T34" fmla="*/ 24 w 365"/>
                    <a:gd name="T35" fmla="*/ 294 h 390"/>
                    <a:gd name="T36" fmla="*/ 15 w 365"/>
                    <a:gd name="T37" fmla="*/ 269 h 390"/>
                    <a:gd name="T38" fmla="*/ 5 w 365"/>
                    <a:gd name="T39" fmla="*/ 245 h 390"/>
                    <a:gd name="T40" fmla="*/ 0 w 365"/>
                    <a:gd name="T41" fmla="*/ 226 h 390"/>
                    <a:gd name="T42" fmla="*/ 0 w 365"/>
                    <a:gd name="T43" fmla="*/ 202 h 390"/>
                    <a:gd name="T44" fmla="*/ 0 w 365"/>
                    <a:gd name="T45" fmla="*/ 178 h 390"/>
                    <a:gd name="T46" fmla="*/ 5 w 365"/>
                    <a:gd name="T47" fmla="*/ 149 h 390"/>
                    <a:gd name="T48" fmla="*/ 10 w 365"/>
                    <a:gd name="T49" fmla="*/ 125 h 390"/>
                    <a:gd name="T50" fmla="*/ 19 w 365"/>
                    <a:gd name="T51" fmla="*/ 106 h 390"/>
                    <a:gd name="T52" fmla="*/ 34 w 365"/>
                    <a:gd name="T53" fmla="*/ 87 h 390"/>
                    <a:gd name="T54" fmla="*/ 48 w 365"/>
                    <a:gd name="T55" fmla="*/ 68 h 390"/>
                    <a:gd name="T56" fmla="*/ 63 w 365"/>
                    <a:gd name="T57" fmla="*/ 49 h 390"/>
                    <a:gd name="T58" fmla="*/ 82 w 365"/>
                    <a:gd name="T59" fmla="*/ 34 h 390"/>
                    <a:gd name="T60" fmla="*/ 101 w 365"/>
                    <a:gd name="T61" fmla="*/ 20 h 390"/>
                    <a:gd name="T62" fmla="*/ 125 w 365"/>
                    <a:gd name="T63" fmla="*/ 10 h 390"/>
                    <a:gd name="T64" fmla="*/ 144 w 365"/>
                    <a:gd name="T65" fmla="*/ 5 h 390"/>
                    <a:gd name="T66" fmla="*/ 168 w 365"/>
                    <a:gd name="T67" fmla="*/ 0 h 390"/>
                    <a:gd name="T68" fmla="*/ 192 w 365"/>
                    <a:gd name="T69" fmla="*/ 0 h 390"/>
                    <a:gd name="T70" fmla="*/ 365 w 365"/>
                    <a:gd name="T71" fmla="*/ 284 h 39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65" h="390">
                      <a:moveTo>
                        <a:pt x="365" y="284"/>
                      </a:moveTo>
                      <a:lnTo>
                        <a:pt x="360" y="294"/>
                      </a:lnTo>
                      <a:lnTo>
                        <a:pt x="356" y="303"/>
                      </a:lnTo>
                      <a:lnTo>
                        <a:pt x="346" y="313"/>
                      </a:lnTo>
                      <a:lnTo>
                        <a:pt x="341" y="322"/>
                      </a:lnTo>
                      <a:lnTo>
                        <a:pt x="332" y="332"/>
                      </a:lnTo>
                      <a:lnTo>
                        <a:pt x="322" y="337"/>
                      </a:lnTo>
                      <a:lnTo>
                        <a:pt x="312" y="346"/>
                      </a:lnTo>
                      <a:lnTo>
                        <a:pt x="303" y="351"/>
                      </a:lnTo>
                      <a:lnTo>
                        <a:pt x="293" y="361"/>
                      </a:lnTo>
                      <a:lnTo>
                        <a:pt x="283" y="366"/>
                      </a:lnTo>
                      <a:lnTo>
                        <a:pt x="274" y="370"/>
                      </a:lnTo>
                      <a:lnTo>
                        <a:pt x="264" y="375"/>
                      </a:lnTo>
                      <a:lnTo>
                        <a:pt x="250" y="380"/>
                      </a:lnTo>
                      <a:lnTo>
                        <a:pt x="240" y="385"/>
                      </a:lnTo>
                      <a:lnTo>
                        <a:pt x="226" y="385"/>
                      </a:lnTo>
                      <a:lnTo>
                        <a:pt x="216" y="385"/>
                      </a:lnTo>
                      <a:lnTo>
                        <a:pt x="202" y="390"/>
                      </a:lnTo>
                      <a:lnTo>
                        <a:pt x="192" y="390"/>
                      </a:lnTo>
                      <a:lnTo>
                        <a:pt x="178" y="390"/>
                      </a:lnTo>
                      <a:lnTo>
                        <a:pt x="168" y="385"/>
                      </a:lnTo>
                      <a:lnTo>
                        <a:pt x="159" y="385"/>
                      </a:lnTo>
                      <a:lnTo>
                        <a:pt x="144" y="385"/>
                      </a:lnTo>
                      <a:lnTo>
                        <a:pt x="135" y="380"/>
                      </a:lnTo>
                      <a:lnTo>
                        <a:pt x="120" y="375"/>
                      </a:lnTo>
                      <a:lnTo>
                        <a:pt x="111" y="370"/>
                      </a:lnTo>
                      <a:lnTo>
                        <a:pt x="101" y="366"/>
                      </a:lnTo>
                      <a:lnTo>
                        <a:pt x="91" y="361"/>
                      </a:lnTo>
                      <a:lnTo>
                        <a:pt x="77" y="351"/>
                      </a:lnTo>
                      <a:lnTo>
                        <a:pt x="72" y="346"/>
                      </a:lnTo>
                      <a:lnTo>
                        <a:pt x="63" y="337"/>
                      </a:lnTo>
                      <a:lnTo>
                        <a:pt x="53" y="327"/>
                      </a:lnTo>
                      <a:lnTo>
                        <a:pt x="43" y="317"/>
                      </a:lnTo>
                      <a:lnTo>
                        <a:pt x="38" y="313"/>
                      </a:lnTo>
                      <a:lnTo>
                        <a:pt x="29" y="298"/>
                      </a:lnTo>
                      <a:lnTo>
                        <a:pt x="24" y="294"/>
                      </a:lnTo>
                      <a:lnTo>
                        <a:pt x="19" y="279"/>
                      </a:lnTo>
                      <a:lnTo>
                        <a:pt x="15" y="269"/>
                      </a:lnTo>
                      <a:lnTo>
                        <a:pt x="10" y="255"/>
                      </a:lnTo>
                      <a:lnTo>
                        <a:pt x="5" y="245"/>
                      </a:lnTo>
                      <a:lnTo>
                        <a:pt x="5" y="236"/>
                      </a:lnTo>
                      <a:lnTo>
                        <a:pt x="0" y="226"/>
                      </a:lnTo>
                      <a:lnTo>
                        <a:pt x="0" y="212"/>
                      </a:lnTo>
                      <a:lnTo>
                        <a:pt x="0" y="202"/>
                      </a:lnTo>
                      <a:lnTo>
                        <a:pt x="0" y="188"/>
                      </a:lnTo>
                      <a:lnTo>
                        <a:pt x="0" y="178"/>
                      </a:lnTo>
                      <a:lnTo>
                        <a:pt x="0" y="164"/>
                      </a:lnTo>
                      <a:lnTo>
                        <a:pt x="5" y="149"/>
                      </a:lnTo>
                      <a:lnTo>
                        <a:pt x="5" y="140"/>
                      </a:lnTo>
                      <a:lnTo>
                        <a:pt x="10" y="125"/>
                      </a:lnTo>
                      <a:lnTo>
                        <a:pt x="15" y="116"/>
                      </a:lnTo>
                      <a:lnTo>
                        <a:pt x="19" y="106"/>
                      </a:lnTo>
                      <a:lnTo>
                        <a:pt x="24" y="97"/>
                      </a:lnTo>
                      <a:lnTo>
                        <a:pt x="34" y="87"/>
                      </a:lnTo>
                      <a:lnTo>
                        <a:pt x="38" y="77"/>
                      </a:lnTo>
                      <a:lnTo>
                        <a:pt x="48" y="68"/>
                      </a:lnTo>
                      <a:lnTo>
                        <a:pt x="53" y="58"/>
                      </a:lnTo>
                      <a:lnTo>
                        <a:pt x="63" y="49"/>
                      </a:lnTo>
                      <a:lnTo>
                        <a:pt x="72" y="44"/>
                      </a:lnTo>
                      <a:lnTo>
                        <a:pt x="82" y="34"/>
                      </a:lnTo>
                      <a:lnTo>
                        <a:pt x="91" y="29"/>
                      </a:lnTo>
                      <a:lnTo>
                        <a:pt x="101" y="20"/>
                      </a:lnTo>
                      <a:lnTo>
                        <a:pt x="111" y="20"/>
                      </a:lnTo>
                      <a:lnTo>
                        <a:pt x="125" y="10"/>
                      </a:lnTo>
                      <a:lnTo>
                        <a:pt x="135" y="10"/>
                      </a:lnTo>
                      <a:lnTo>
                        <a:pt x="144" y="5"/>
                      </a:lnTo>
                      <a:lnTo>
                        <a:pt x="159" y="0"/>
                      </a:lnTo>
                      <a:lnTo>
                        <a:pt x="168" y="0"/>
                      </a:lnTo>
                      <a:lnTo>
                        <a:pt x="178" y="0"/>
                      </a:lnTo>
                      <a:lnTo>
                        <a:pt x="192" y="0"/>
                      </a:lnTo>
                      <a:lnTo>
                        <a:pt x="192" y="193"/>
                      </a:lnTo>
                      <a:lnTo>
                        <a:pt x="365" y="284"/>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813" name="Group 139">
                <a:extLst>
                  <a:ext uri="{FF2B5EF4-FFF2-40B4-BE49-F238E27FC236}">
                    <a16:creationId xmlns:a16="http://schemas.microsoft.com/office/drawing/2014/main" id="{3833A818-855A-40DA-B74D-2C07CF08F139}"/>
                  </a:ext>
                </a:extLst>
              </p:cNvPr>
              <p:cNvGrpSpPr>
                <a:grpSpLocks/>
              </p:cNvGrpSpPr>
              <p:nvPr/>
            </p:nvGrpSpPr>
            <p:grpSpPr bwMode="auto">
              <a:xfrm>
                <a:off x="1971" y="1045"/>
                <a:ext cx="29" cy="193"/>
                <a:chOff x="1971" y="1045"/>
                <a:chExt cx="29" cy="193"/>
              </a:xfrm>
            </p:grpSpPr>
            <p:sp>
              <p:nvSpPr>
                <p:cNvPr id="12817" name="Freeform 137">
                  <a:extLst>
                    <a:ext uri="{FF2B5EF4-FFF2-40B4-BE49-F238E27FC236}">
                      <a16:creationId xmlns:a16="http://schemas.microsoft.com/office/drawing/2014/main" id="{2BC027CF-0495-4D4D-897D-905B4B116050}"/>
                    </a:ext>
                  </a:extLst>
                </p:cNvPr>
                <p:cNvSpPr>
                  <a:spLocks/>
                </p:cNvSpPr>
                <p:nvPr/>
              </p:nvSpPr>
              <p:spPr bwMode="auto">
                <a:xfrm>
                  <a:off x="1971" y="1045"/>
                  <a:ext cx="29" cy="193"/>
                </a:xfrm>
                <a:custGeom>
                  <a:avLst/>
                  <a:gdLst>
                    <a:gd name="T0" fmla="*/ 0 w 29"/>
                    <a:gd name="T1" fmla="*/ 0 h 193"/>
                    <a:gd name="T2" fmla="*/ 10 w 29"/>
                    <a:gd name="T3" fmla="*/ 0 h 193"/>
                    <a:gd name="T4" fmla="*/ 19 w 29"/>
                    <a:gd name="T5" fmla="*/ 0 h 193"/>
                    <a:gd name="T6" fmla="*/ 29 w 29"/>
                    <a:gd name="T7" fmla="*/ 0 h 193"/>
                    <a:gd name="T8" fmla="*/ 0 w 29"/>
                    <a:gd name="T9" fmla="*/ 193 h 193"/>
                    <a:gd name="T10" fmla="*/ 0 w 29"/>
                    <a:gd name="T11" fmla="*/ 0 h 19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9" h="193">
                      <a:moveTo>
                        <a:pt x="0" y="0"/>
                      </a:moveTo>
                      <a:lnTo>
                        <a:pt x="10" y="0"/>
                      </a:lnTo>
                      <a:lnTo>
                        <a:pt x="19" y="0"/>
                      </a:lnTo>
                      <a:lnTo>
                        <a:pt x="29" y="0"/>
                      </a:lnTo>
                      <a:lnTo>
                        <a:pt x="0" y="193"/>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818" name="Freeform 138">
                  <a:extLst>
                    <a:ext uri="{FF2B5EF4-FFF2-40B4-BE49-F238E27FC236}">
                      <a16:creationId xmlns:a16="http://schemas.microsoft.com/office/drawing/2014/main" id="{AB908601-EDD8-46A6-A7C3-D6FB838871FE}"/>
                    </a:ext>
                  </a:extLst>
                </p:cNvPr>
                <p:cNvSpPr>
                  <a:spLocks/>
                </p:cNvSpPr>
                <p:nvPr/>
              </p:nvSpPr>
              <p:spPr bwMode="auto">
                <a:xfrm>
                  <a:off x="1971" y="1045"/>
                  <a:ext cx="29" cy="193"/>
                </a:xfrm>
                <a:custGeom>
                  <a:avLst/>
                  <a:gdLst>
                    <a:gd name="T0" fmla="*/ 0 w 29"/>
                    <a:gd name="T1" fmla="*/ 0 h 193"/>
                    <a:gd name="T2" fmla="*/ 10 w 29"/>
                    <a:gd name="T3" fmla="*/ 0 h 193"/>
                    <a:gd name="T4" fmla="*/ 19 w 29"/>
                    <a:gd name="T5" fmla="*/ 0 h 193"/>
                    <a:gd name="T6" fmla="*/ 29 w 29"/>
                    <a:gd name="T7" fmla="*/ 0 h 193"/>
                    <a:gd name="T8" fmla="*/ 0 w 29"/>
                    <a:gd name="T9" fmla="*/ 193 h 193"/>
                    <a:gd name="T10" fmla="*/ 0 w 29"/>
                    <a:gd name="T11" fmla="*/ 0 h 19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9" h="193">
                      <a:moveTo>
                        <a:pt x="0" y="0"/>
                      </a:moveTo>
                      <a:lnTo>
                        <a:pt x="10" y="0"/>
                      </a:lnTo>
                      <a:lnTo>
                        <a:pt x="19" y="0"/>
                      </a:lnTo>
                      <a:lnTo>
                        <a:pt x="29" y="0"/>
                      </a:lnTo>
                      <a:lnTo>
                        <a:pt x="0" y="193"/>
                      </a:lnTo>
                      <a:lnTo>
                        <a:pt x="0"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814" name="Group 142">
                <a:extLst>
                  <a:ext uri="{FF2B5EF4-FFF2-40B4-BE49-F238E27FC236}">
                    <a16:creationId xmlns:a16="http://schemas.microsoft.com/office/drawing/2014/main" id="{6B78D711-14E9-4CFA-9960-303BFD26FF3F}"/>
                  </a:ext>
                </a:extLst>
              </p:cNvPr>
              <p:cNvGrpSpPr>
                <a:grpSpLocks/>
              </p:cNvGrpSpPr>
              <p:nvPr/>
            </p:nvGrpSpPr>
            <p:grpSpPr bwMode="auto">
              <a:xfrm>
                <a:off x="1779" y="1045"/>
                <a:ext cx="370" cy="390"/>
                <a:chOff x="1779" y="1045"/>
                <a:chExt cx="370" cy="390"/>
              </a:xfrm>
            </p:grpSpPr>
            <p:sp>
              <p:nvSpPr>
                <p:cNvPr id="12815" name="Freeform 140">
                  <a:extLst>
                    <a:ext uri="{FF2B5EF4-FFF2-40B4-BE49-F238E27FC236}">
                      <a16:creationId xmlns:a16="http://schemas.microsoft.com/office/drawing/2014/main" id="{D17A8D2C-A973-4853-8897-2B99B7956640}"/>
                    </a:ext>
                  </a:extLst>
                </p:cNvPr>
                <p:cNvSpPr>
                  <a:spLocks/>
                </p:cNvSpPr>
                <p:nvPr/>
              </p:nvSpPr>
              <p:spPr bwMode="auto">
                <a:xfrm>
                  <a:off x="1779" y="1045"/>
                  <a:ext cx="370" cy="390"/>
                </a:xfrm>
                <a:custGeom>
                  <a:avLst/>
                  <a:gdLst>
                    <a:gd name="T0" fmla="*/ 360 w 370"/>
                    <a:gd name="T1" fmla="*/ 293 h 390"/>
                    <a:gd name="T2" fmla="*/ 351 w 370"/>
                    <a:gd name="T3" fmla="*/ 313 h 390"/>
                    <a:gd name="T4" fmla="*/ 332 w 370"/>
                    <a:gd name="T5" fmla="*/ 327 h 390"/>
                    <a:gd name="T6" fmla="*/ 317 w 370"/>
                    <a:gd name="T7" fmla="*/ 346 h 390"/>
                    <a:gd name="T8" fmla="*/ 298 w 370"/>
                    <a:gd name="T9" fmla="*/ 361 h 390"/>
                    <a:gd name="T10" fmla="*/ 274 w 370"/>
                    <a:gd name="T11" fmla="*/ 370 h 390"/>
                    <a:gd name="T12" fmla="*/ 255 w 370"/>
                    <a:gd name="T13" fmla="*/ 380 h 390"/>
                    <a:gd name="T14" fmla="*/ 231 w 370"/>
                    <a:gd name="T15" fmla="*/ 385 h 390"/>
                    <a:gd name="T16" fmla="*/ 207 w 370"/>
                    <a:gd name="T17" fmla="*/ 390 h 390"/>
                    <a:gd name="T18" fmla="*/ 183 w 370"/>
                    <a:gd name="T19" fmla="*/ 390 h 390"/>
                    <a:gd name="T20" fmla="*/ 159 w 370"/>
                    <a:gd name="T21" fmla="*/ 385 h 390"/>
                    <a:gd name="T22" fmla="*/ 135 w 370"/>
                    <a:gd name="T23" fmla="*/ 380 h 390"/>
                    <a:gd name="T24" fmla="*/ 115 w 370"/>
                    <a:gd name="T25" fmla="*/ 370 h 390"/>
                    <a:gd name="T26" fmla="*/ 91 w 370"/>
                    <a:gd name="T27" fmla="*/ 361 h 390"/>
                    <a:gd name="T28" fmla="*/ 72 w 370"/>
                    <a:gd name="T29" fmla="*/ 346 h 390"/>
                    <a:gd name="T30" fmla="*/ 53 w 370"/>
                    <a:gd name="T31" fmla="*/ 327 h 390"/>
                    <a:gd name="T32" fmla="*/ 38 w 370"/>
                    <a:gd name="T33" fmla="*/ 313 h 390"/>
                    <a:gd name="T34" fmla="*/ 24 w 370"/>
                    <a:gd name="T35" fmla="*/ 293 h 390"/>
                    <a:gd name="T36" fmla="*/ 15 w 370"/>
                    <a:gd name="T37" fmla="*/ 269 h 390"/>
                    <a:gd name="T38" fmla="*/ 5 w 370"/>
                    <a:gd name="T39" fmla="*/ 245 h 390"/>
                    <a:gd name="T40" fmla="*/ 0 w 370"/>
                    <a:gd name="T41" fmla="*/ 226 h 390"/>
                    <a:gd name="T42" fmla="*/ 0 w 370"/>
                    <a:gd name="T43" fmla="*/ 202 h 390"/>
                    <a:gd name="T44" fmla="*/ 0 w 370"/>
                    <a:gd name="T45" fmla="*/ 178 h 390"/>
                    <a:gd name="T46" fmla="*/ 5 w 370"/>
                    <a:gd name="T47" fmla="*/ 154 h 390"/>
                    <a:gd name="T48" fmla="*/ 10 w 370"/>
                    <a:gd name="T49" fmla="*/ 130 h 390"/>
                    <a:gd name="T50" fmla="*/ 19 w 370"/>
                    <a:gd name="T51" fmla="*/ 106 h 390"/>
                    <a:gd name="T52" fmla="*/ 29 w 370"/>
                    <a:gd name="T53" fmla="*/ 87 h 390"/>
                    <a:gd name="T54" fmla="*/ 43 w 370"/>
                    <a:gd name="T55" fmla="*/ 68 h 390"/>
                    <a:gd name="T56" fmla="*/ 63 w 370"/>
                    <a:gd name="T57" fmla="*/ 48 h 390"/>
                    <a:gd name="T58" fmla="*/ 82 w 370"/>
                    <a:gd name="T59" fmla="*/ 34 h 390"/>
                    <a:gd name="T60" fmla="*/ 101 w 370"/>
                    <a:gd name="T61" fmla="*/ 20 h 390"/>
                    <a:gd name="T62" fmla="*/ 125 w 370"/>
                    <a:gd name="T63" fmla="*/ 10 h 390"/>
                    <a:gd name="T64" fmla="*/ 144 w 370"/>
                    <a:gd name="T65" fmla="*/ 5 h 390"/>
                    <a:gd name="T66" fmla="*/ 168 w 370"/>
                    <a:gd name="T67" fmla="*/ 0 h 390"/>
                    <a:gd name="T68" fmla="*/ 192 w 370"/>
                    <a:gd name="T69" fmla="*/ 0 h 390"/>
                    <a:gd name="T70" fmla="*/ 370 w 370"/>
                    <a:gd name="T71" fmla="*/ 279 h 39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70" h="390">
                      <a:moveTo>
                        <a:pt x="370" y="279"/>
                      </a:moveTo>
                      <a:lnTo>
                        <a:pt x="360" y="293"/>
                      </a:lnTo>
                      <a:lnTo>
                        <a:pt x="356" y="298"/>
                      </a:lnTo>
                      <a:lnTo>
                        <a:pt x="351" y="313"/>
                      </a:lnTo>
                      <a:lnTo>
                        <a:pt x="341" y="317"/>
                      </a:lnTo>
                      <a:lnTo>
                        <a:pt x="332" y="327"/>
                      </a:lnTo>
                      <a:lnTo>
                        <a:pt x="327" y="337"/>
                      </a:lnTo>
                      <a:lnTo>
                        <a:pt x="317" y="346"/>
                      </a:lnTo>
                      <a:lnTo>
                        <a:pt x="308" y="351"/>
                      </a:lnTo>
                      <a:lnTo>
                        <a:pt x="298" y="361"/>
                      </a:lnTo>
                      <a:lnTo>
                        <a:pt x="288" y="365"/>
                      </a:lnTo>
                      <a:lnTo>
                        <a:pt x="274" y="370"/>
                      </a:lnTo>
                      <a:lnTo>
                        <a:pt x="264" y="375"/>
                      </a:lnTo>
                      <a:lnTo>
                        <a:pt x="255" y="380"/>
                      </a:lnTo>
                      <a:lnTo>
                        <a:pt x="240" y="385"/>
                      </a:lnTo>
                      <a:lnTo>
                        <a:pt x="231" y="385"/>
                      </a:lnTo>
                      <a:lnTo>
                        <a:pt x="216" y="385"/>
                      </a:lnTo>
                      <a:lnTo>
                        <a:pt x="207" y="390"/>
                      </a:lnTo>
                      <a:lnTo>
                        <a:pt x="192" y="390"/>
                      </a:lnTo>
                      <a:lnTo>
                        <a:pt x="183" y="390"/>
                      </a:lnTo>
                      <a:lnTo>
                        <a:pt x="168" y="385"/>
                      </a:lnTo>
                      <a:lnTo>
                        <a:pt x="159" y="385"/>
                      </a:lnTo>
                      <a:lnTo>
                        <a:pt x="144" y="385"/>
                      </a:lnTo>
                      <a:lnTo>
                        <a:pt x="135" y="380"/>
                      </a:lnTo>
                      <a:lnTo>
                        <a:pt x="125" y="375"/>
                      </a:lnTo>
                      <a:lnTo>
                        <a:pt x="115" y="370"/>
                      </a:lnTo>
                      <a:lnTo>
                        <a:pt x="101" y="365"/>
                      </a:lnTo>
                      <a:lnTo>
                        <a:pt x="91" y="361"/>
                      </a:lnTo>
                      <a:lnTo>
                        <a:pt x="82" y="351"/>
                      </a:lnTo>
                      <a:lnTo>
                        <a:pt x="72" y="346"/>
                      </a:lnTo>
                      <a:lnTo>
                        <a:pt x="63" y="337"/>
                      </a:lnTo>
                      <a:lnTo>
                        <a:pt x="53" y="327"/>
                      </a:lnTo>
                      <a:lnTo>
                        <a:pt x="48" y="322"/>
                      </a:lnTo>
                      <a:lnTo>
                        <a:pt x="38" y="313"/>
                      </a:lnTo>
                      <a:lnTo>
                        <a:pt x="34" y="303"/>
                      </a:lnTo>
                      <a:lnTo>
                        <a:pt x="24" y="293"/>
                      </a:lnTo>
                      <a:lnTo>
                        <a:pt x="19" y="284"/>
                      </a:lnTo>
                      <a:lnTo>
                        <a:pt x="15" y="269"/>
                      </a:lnTo>
                      <a:lnTo>
                        <a:pt x="10" y="260"/>
                      </a:lnTo>
                      <a:lnTo>
                        <a:pt x="5" y="245"/>
                      </a:lnTo>
                      <a:lnTo>
                        <a:pt x="5" y="236"/>
                      </a:lnTo>
                      <a:lnTo>
                        <a:pt x="0" y="226"/>
                      </a:lnTo>
                      <a:lnTo>
                        <a:pt x="0" y="212"/>
                      </a:lnTo>
                      <a:lnTo>
                        <a:pt x="0" y="202"/>
                      </a:lnTo>
                      <a:lnTo>
                        <a:pt x="0" y="188"/>
                      </a:lnTo>
                      <a:lnTo>
                        <a:pt x="0" y="178"/>
                      </a:lnTo>
                      <a:lnTo>
                        <a:pt x="0" y="164"/>
                      </a:lnTo>
                      <a:lnTo>
                        <a:pt x="5" y="154"/>
                      </a:lnTo>
                      <a:lnTo>
                        <a:pt x="5" y="140"/>
                      </a:lnTo>
                      <a:lnTo>
                        <a:pt x="10" y="130"/>
                      </a:lnTo>
                      <a:lnTo>
                        <a:pt x="15" y="116"/>
                      </a:lnTo>
                      <a:lnTo>
                        <a:pt x="19" y="106"/>
                      </a:lnTo>
                      <a:lnTo>
                        <a:pt x="24" y="97"/>
                      </a:lnTo>
                      <a:lnTo>
                        <a:pt x="29" y="87"/>
                      </a:lnTo>
                      <a:lnTo>
                        <a:pt x="38" y="77"/>
                      </a:lnTo>
                      <a:lnTo>
                        <a:pt x="43" y="68"/>
                      </a:lnTo>
                      <a:lnTo>
                        <a:pt x="53" y="58"/>
                      </a:lnTo>
                      <a:lnTo>
                        <a:pt x="63" y="48"/>
                      </a:lnTo>
                      <a:lnTo>
                        <a:pt x="72" y="44"/>
                      </a:lnTo>
                      <a:lnTo>
                        <a:pt x="82" y="34"/>
                      </a:lnTo>
                      <a:lnTo>
                        <a:pt x="91" y="29"/>
                      </a:lnTo>
                      <a:lnTo>
                        <a:pt x="101" y="20"/>
                      </a:lnTo>
                      <a:lnTo>
                        <a:pt x="111" y="20"/>
                      </a:lnTo>
                      <a:lnTo>
                        <a:pt x="125" y="10"/>
                      </a:lnTo>
                      <a:lnTo>
                        <a:pt x="135" y="10"/>
                      </a:lnTo>
                      <a:lnTo>
                        <a:pt x="144" y="5"/>
                      </a:lnTo>
                      <a:lnTo>
                        <a:pt x="159" y="0"/>
                      </a:lnTo>
                      <a:lnTo>
                        <a:pt x="168" y="0"/>
                      </a:lnTo>
                      <a:lnTo>
                        <a:pt x="178" y="0"/>
                      </a:lnTo>
                      <a:lnTo>
                        <a:pt x="192" y="0"/>
                      </a:lnTo>
                      <a:lnTo>
                        <a:pt x="192" y="193"/>
                      </a:lnTo>
                      <a:lnTo>
                        <a:pt x="370" y="279"/>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816" name="Freeform 141">
                  <a:extLst>
                    <a:ext uri="{FF2B5EF4-FFF2-40B4-BE49-F238E27FC236}">
                      <a16:creationId xmlns:a16="http://schemas.microsoft.com/office/drawing/2014/main" id="{5DD1D51C-AC44-4F6B-9FEC-DDAD329D4D17}"/>
                    </a:ext>
                  </a:extLst>
                </p:cNvPr>
                <p:cNvSpPr>
                  <a:spLocks/>
                </p:cNvSpPr>
                <p:nvPr/>
              </p:nvSpPr>
              <p:spPr bwMode="auto">
                <a:xfrm>
                  <a:off x="1779" y="1045"/>
                  <a:ext cx="370" cy="390"/>
                </a:xfrm>
                <a:custGeom>
                  <a:avLst/>
                  <a:gdLst>
                    <a:gd name="T0" fmla="*/ 360 w 370"/>
                    <a:gd name="T1" fmla="*/ 293 h 390"/>
                    <a:gd name="T2" fmla="*/ 351 w 370"/>
                    <a:gd name="T3" fmla="*/ 313 h 390"/>
                    <a:gd name="T4" fmla="*/ 332 w 370"/>
                    <a:gd name="T5" fmla="*/ 327 h 390"/>
                    <a:gd name="T6" fmla="*/ 317 w 370"/>
                    <a:gd name="T7" fmla="*/ 346 h 390"/>
                    <a:gd name="T8" fmla="*/ 298 w 370"/>
                    <a:gd name="T9" fmla="*/ 361 h 390"/>
                    <a:gd name="T10" fmla="*/ 274 w 370"/>
                    <a:gd name="T11" fmla="*/ 370 h 390"/>
                    <a:gd name="T12" fmla="*/ 255 w 370"/>
                    <a:gd name="T13" fmla="*/ 380 h 390"/>
                    <a:gd name="T14" fmla="*/ 231 w 370"/>
                    <a:gd name="T15" fmla="*/ 385 h 390"/>
                    <a:gd name="T16" fmla="*/ 207 w 370"/>
                    <a:gd name="T17" fmla="*/ 390 h 390"/>
                    <a:gd name="T18" fmla="*/ 183 w 370"/>
                    <a:gd name="T19" fmla="*/ 390 h 390"/>
                    <a:gd name="T20" fmla="*/ 159 w 370"/>
                    <a:gd name="T21" fmla="*/ 385 h 390"/>
                    <a:gd name="T22" fmla="*/ 135 w 370"/>
                    <a:gd name="T23" fmla="*/ 380 h 390"/>
                    <a:gd name="T24" fmla="*/ 115 w 370"/>
                    <a:gd name="T25" fmla="*/ 370 h 390"/>
                    <a:gd name="T26" fmla="*/ 91 w 370"/>
                    <a:gd name="T27" fmla="*/ 361 h 390"/>
                    <a:gd name="T28" fmla="*/ 72 w 370"/>
                    <a:gd name="T29" fmla="*/ 346 h 390"/>
                    <a:gd name="T30" fmla="*/ 53 w 370"/>
                    <a:gd name="T31" fmla="*/ 327 h 390"/>
                    <a:gd name="T32" fmla="*/ 38 w 370"/>
                    <a:gd name="T33" fmla="*/ 313 h 390"/>
                    <a:gd name="T34" fmla="*/ 24 w 370"/>
                    <a:gd name="T35" fmla="*/ 293 h 390"/>
                    <a:gd name="T36" fmla="*/ 15 w 370"/>
                    <a:gd name="T37" fmla="*/ 269 h 390"/>
                    <a:gd name="T38" fmla="*/ 5 w 370"/>
                    <a:gd name="T39" fmla="*/ 245 h 390"/>
                    <a:gd name="T40" fmla="*/ 0 w 370"/>
                    <a:gd name="T41" fmla="*/ 226 h 390"/>
                    <a:gd name="T42" fmla="*/ 0 w 370"/>
                    <a:gd name="T43" fmla="*/ 202 h 390"/>
                    <a:gd name="T44" fmla="*/ 0 w 370"/>
                    <a:gd name="T45" fmla="*/ 178 h 390"/>
                    <a:gd name="T46" fmla="*/ 5 w 370"/>
                    <a:gd name="T47" fmla="*/ 154 h 390"/>
                    <a:gd name="T48" fmla="*/ 10 w 370"/>
                    <a:gd name="T49" fmla="*/ 130 h 390"/>
                    <a:gd name="T50" fmla="*/ 19 w 370"/>
                    <a:gd name="T51" fmla="*/ 106 h 390"/>
                    <a:gd name="T52" fmla="*/ 29 w 370"/>
                    <a:gd name="T53" fmla="*/ 87 h 390"/>
                    <a:gd name="T54" fmla="*/ 43 w 370"/>
                    <a:gd name="T55" fmla="*/ 68 h 390"/>
                    <a:gd name="T56" fmla="*/ 63 w 370"/>
                    <a:gd name="T57" fmla="*/ 48 h 390"/>
                    <a:gd name="T58" fmla="*/ 82 w 370"/>
                    <a:gd name="T59" fmla="*/ 34 h 390"/>
                    <a:gd name="T60" fmla="*/ 101 w 370"/>
                    <a:gd name="T61" fmla="*/ 20 h 390"/>
                    <a:gd name="T62" fmla="*/ 125 w 370"/>
                    <a:gd name="T63" fmla="*/ 10 h 390"/>
                    <a:gd name="T64" fmla="*/ 144 w 370"/>
                    <a:gd name="T65" fmla="*/ 5 h 390"/>
                    <a:gd name="T66" fmla="*/ 168 w 370"/>
                    <a:gd name="T67" fmla="*/ 0 h 390"/>
                    <a:gd name="T68" fmla="*/ 192 w 370"/>
                    <a:gd name="T69" fmla="*/ 0 h 390"/>
                    <a:gd name="T70" fmla="*/ 370 w 370"/>
                    <a:gd name="T71" fmla="*/ 279 h 39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70" h="390">
                      <a:moveTo>
                        <a:pt x="370" y="279"/>
                      </a:moveTo>
                      <a:lnTo>
                        <a:pt x="360" y="293"/>
                      </a:lnTo>
                      <a:lnTo>
                        <a:pt x="356" y="298"/>
                      </a:lnTo>
                      <a:lnTo>
                        <a:pt x="351" y="313"/>
                      </a:lnTo>
                      <a:lnTo>
                        <a:pt x="341" y="317"/>
                      </a:lnTo>
                      <a:lnTo>
                        <a:pt x="332" y="327"/>
                      </a:lnTo>
                      <a:lnTo>
                        <a:pt x="327" y="337"/>
                      </a:lnTo>
                      <a:lnTo>
                        <a:pt x="317" y="346"/>
                      </a:lnTo>
                      <a:lnTo>
                        <a:pt x="308" y="351"/>
                      </a:lnTo>
                      <a:lnTo>
                        <a:pt x="298" y="361"/>
                      </a:lnTo>
                      <a:lnTo>
                        <a:pt x="288" y="365"/>
                      </a:lnTo>
                      <a:lnTo>
                        <a:pt x="274" y="370"/>
                      </a:lnTo>
                      <a:lnTo>
                        <a:pt x="264" y="375"/>
                      </a:lnTo>
                      <a:lnTo>
                        <a:pt x="255" y="380"/>
                      </a:lnTo>
                      <a:lnTo>
                        <a:pt x="240" y="385"/>
                      </a:lnTo>
                      <a:lnTo>
                        <a:pt x="231" y="385"/>
                      </a:lnTo>
                      <a:lnTo>
                        <a:pt x="216" y="385"/>
                      </a:lnTo>
                      <a:lnTo>
                        <a:pt x="207" y="390"/>
                      </a:lnTo>
                      <a:lnTo>
                        <a:pt x="192" y="390"/>
                      </a:lnTo>
                      <a:lnTo>
                        <a:pt x="183" y="390"/>
                      </a:lnTo>
                      <a:lnTo>
                        <a:pt x="168" y="385"/>
                      </a:lnTo>
                      <a:lnTo>
                        <a:pt x="159" y="385"/>
                      </a:lnTo>
                      <a:lnTo>
                        <a:pt x="144" y="385"/>
                      </a:lnTo>
                      <a:lnTo>
                        <a:pt x="135" y="380"/>
                      </a:lnTo>
                      <a:lnTo>
                        <a:pt x="125" y="375"/>
                      </a:lnTo>
                      <a:lnTo>
                        <a:pt x="115" y="370"/>
                      </a:lnTo>
                      <a:lnTo>
                        <a:pt x="101" y="365"/>
                      </a:lnTo>
                      <a:lnTo>
                        <a:pt x="91" y="361"/>
                      </a:lnTo>
                      <a:lnTo>
                        <a:pt x="82" y="351"/>
                      </a:lnTo>
                      <a:lnTo>
                        <a:pt x="72" y="346"/>
                      </a:lnTo>
                      <a:lnTo>
                        <a:pt x="63" y="337"/>
                      </a:lnTo>
                      <a:lnTo>
                        <a:pt x="53" y="327"/>
                      </a:lnTo>
                      <a:lnTo>
                        <a:pt x="48" y="322"/>
                      </a:lnTo>
                      <a:lnTo>
                        <a:pt x="38" y="313"/>
                      </a:lnTo>
                      <a:lnTo>
                        <a:pt x="34" y="303"/>
                      </a:lnTo>
                      <a:lnTo>
                        <a:pt x="24" y="293"/>
                      </a:lnTo>
                      <a:lnTo>
                        <a:pt x="19" y="284"/>
                      </a:lnTo>
                      <a:lnTo>
                        <a:pt x="15" y="269"/>
                      </a:lnTo>
                      <a:lnTo>
                        <a:pt x="10" y="260"/>
                      </a:lnTo>
                      <a:lnTo>
                        <a:pt x="5" y="245"/>
                      </a:lnTo>
                      <a:lnTo>
                        <a:pt x="5" y="236"/>
                      </a:lnTo>
                      <a:lnTo>
                        <a:pt x="0" y="226"/>
                      </a:lnTo>
                      <a:lnTo>
                        <a:pt x="0" y="212"/>
                      </a:lnTo>
                      <a:lnTo>
                        <a:pt x="0" y="202"/>
                      </a:lnTo>
                      <a:lnTo>
                        <a:pt x="0" y="188"/>
                      </a:lnTo>
                      <a:lnTo>
                        <a:pt x="0" y="178"/>
                      </a:lnTo>
                      <a:lnTo>
                        <a:pt x="0" y="164"/>
                      </a:lnTo>
                      <a:lnTo>
                        <a:pt x="5" y="154"/>
                      </a:lnTo>
                      <a:lnTo>
                        <a:pt x="5" y="140"/>
                      </a:lnTo>
                      <a:lnTo>
                        <a:pt x="10" y="130"/>
                      </a:lnTo>
                      <a:lnTo>
                        <a:pt x="15" y="116"/>
                      </a:lnTo>
                      <a:lnTo>
                        <a:pt x="19" y="106"/>
                      </a:lnTo>
                      <a:lnTo>
                        <a:pt x="24" y="97"/>
                      </a:lnTo>
                      <a:lnTo>
                        <a:pt x="29" y="87"/>
                      </a:lnTo>
                      <a:lnTo>
                        <a:pt x="38" y="77"/>
                      </a:lnTo>
                      <a:lnTo>
                        <a:pt x="43" y="68"/>
                      </a:lnTo>
                      <a:lnTo>
                        <a:pt x="53" y="58"/>
                      </a:lnTo>
                      <a:lnTo>
                        <a:pt x="63" y="48"/>
                      </a:lnTo>
                      <a:lnTo>
                        <a:pt x="72" y="44"/>
                      </a:lnTo>
                      <a:lnTo>
                        <a:pt x="82" y="34"/>
                      </a:lnTo>
                      <a:lnTo>
                        <a:pt x="91" y="29"/>
                      </a:lnTo>
                      <a:lnTo>
                        <a:pt x="101" y="20"/>
                      </a:lnTo>
                      <a:lnTo>
                        <a:pt x="111" y="20"/>
                      </a:lnTo>
                      <a:lnTo>
                        <a:pt x="125" y="10"/>
                      </a:lnTo>
                      <a:lnTo>
                        <a:pt x="135" y="10"/>
                      </a:lnTo>
                      <a:lnTo>
                        <a:pt x="144" y="5"/>
                      </a:lnTo>
                      <a:lnTo>
                        <a:pt x="159" y="0"/>
                      </a:lnTo>
                      <a:lnTo>
                        <a:pt x="168" y="0"/>
                      </a:lnTo>
                      <a:lnTo>
                        <a:pt x="178" y="0"/>
                      </a:lnTo>
                      <a:lnTo>
                        <a:pt x="192" y="0"/>
                      </a:lnTo>
                      <a:lnTo>
                        <a:pt x="192" y="193"/>
                      </a:lnTo>
                      <a:lnTo>
                        <a:pt x="370" y="279"/>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grpSp>
      <p:grpSp>
        <p:nvGrpSpPr>
          <p:cNvPr id="12334" name="Group 181">
            <a:extLst>
              <a:ext uri="{FF2B5EF4-FFF2-40B4-BE49-F238E27FC236}">
                <a16:creationId xmlns:a16="http://schemas.microsoft.com/office/drawing/2014/main" id="{94B2E82E-94DD-48AC-804C-75E7FFE10CE8}"/>
              </a:ext>
            </a:extLst>
          </p:cNvPr>
          <p:cNvGrpSpPr>
            <a:grpSpLocks/>
          </p:cNvGrpSpPr>
          <p:nvPr/>
        </p:nvGrpSpPr>
        <p:grpSpPr bwMode="auto">
          <a:xfrm>
            <a:off x="3746500" y="1658938"/>
            <a:ext cx="617538" cy="3181350"/>
            <a:chOff x="2360" y="1045"/>
            <a:chExt cx="389" cy="2004"/>
          </a:xfrm>
        </p:grpSpPr>
        <p:grpSp>
          <p:nvGrpSpPr>
            <p:cNvPr id="12766" name="Group 147">
              <a:extLst>
                <a:ext uri="{FF2B5EF4-FFF2-40B4-BE49-F238E27FC236}">
                  <a16:creationId xmlns:a16="http://schemas.microsoft.com/office/drawing/2014/main" id="{2C532F3D-F3EA-432E-8CB9-21699FD94E6D}"/>
                </a:ext>
              </a:extLst>
            </p:cNvPr>
            <p:cNvGrpSpPr>
              <a:grpSpLocks/>
            </p:cNvGrpSpPr>
            <p:nvPr/>
          </p:nvGrpSpPr>
          <p:grpSpPr bwMode="auto">
            <a:xfrm>
              <a:off x="2552" y="2659"/>
              <a:ext cx="101" cy="193"/>
              <a:chOff x="2552" y="2659"/>
              <a:chExt cx="101" cy="193"/>
            </a:xfrm>
          </p:grpSpPr>
          <p:sp>
            <p:nvSpPr>
              <p:cNvPr id="12800" name="Freeform 145">
                <a:extLst>
                  <a:ext uri="{FF2B5EF4-FFF2-40B4-BE49-F238E27FC236}">
                    <a16:creationId xmlns:a16="http://schemas.microsoft.com/office/drawing/2014/main" id="{AA1AF02F-ABCB-42BD-9F12-D1A590BDA888}"/>
                  </a:ext>
                </a:extLst>
              </p:cNvPr>
              <p:cNvSpPr>
                <a:spLocks/>
              </p:cNvSpPr>
              <p:nvPr/>
            </p:nvSpPr>
            <p:spPr bwMode="auto">
              <a:xfrm>
                <a:off x="2552" y="2659"/>
                <a:ext cx="101" cy="193"/>
              </a:xfrm>
              <a:custGeom>
                <a:avLst/>
                <a:gdLst>
                  <a:gd name="T0" fmla="*/ 0 w 101"/>
                  <a:gd name="T1" fmla="*/ 0 h 193"/>
                  <a:gd name="T2" fmla="*/ 10 w 101"/>
                  <a:gd name="T3" fmla="*/ 0 h 193"/>
                  <a:gd name="T4" fmla="*/ 24 w 101"/>
                  <a:gd name="T5" fmla="*/ 0 h 193"/>
                  <a:gd name="T6" fmla="*/ 34 w 101"/>
                  <a:gd name="T7" fmla="*/ 0 h 193"/>
                  <a:gd name="T8" fmla="*/ 49 w 101"/>
                  <a:gd name="T9" fmla="*/ 5 h 193"/>
                  <a:gd name="T10" fmla="*/ 58 w 101"/>
                  <a:gd name="T11" fmla="*/ 10 h 193"/>
                  <a:gd name="T12" fmla="*/ 72 w 101"/>
                  <a:gd name="T13" fmla="*/ 10 h 193"/>
                  <a:gd name="T14" fmla="*/ 82 w 101"/>
                  <a:gd name="T15" fmla="*/ 15 h 193"/>
                  <a:gd name="T16" fmla="*/ 92 w 101"/>
                  <a:gd name="T17" fmla="*/ 20 h 193"/>
                  <a:gd name="T18" fmla="*/ 101 w 101"/>
                  <a:gd name="T19" fmla="*/ 29 h 193"/>
                  <a:gd name="T20" fmla="*/ 0 w 101"/>
                  <a:gd name="T21" fmla="*/ 193 h 193"/>
                  <a:gd name="T22" fmla="*/ 0 w 101"/>
                  <a:gd name="T23" fmla="*/ 0 h 19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1" h="193">
                    <a:moveTo>
                      <a:pt x="0" y="0"/>
                    </a:moveTo>
                    <a:lnTo>
                      <a:pt x="10" y="0"/>
                    </a:lnTo>
                    <a:lnTo>
                      <a:pt x="24" y="0"/>
                    </a:lnTo>
                    <a:lnTo>
                      <a:pt x="34" y="0"/>
                    </a:lnTo>
                    <a:lnTo>
                      <a:pt x="49" y="5"/>
                    </a:lnTo>
                    <a:lnTo>
                      <a:pt x="58" y="10"/>
                    </a:lnTo>
                    <a:lnTo>
                      <a:pt x="72" y="10"/>
                    </a:lnTo>
                    <a:lnTo>
                      <a:pt x="82" y="15"/>
                    </a:lnTo>
                    <a:lnTo>
                      <a:pt x="92" y="20"/>
                    </a:lnTo>
                    <a:lnTo>
                      <a:pt x="101" y="29"/>
                    </a:lnTo>
                    <a:lnTo>
                      <a:pt x="0" y="193"/>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801" name="Freeform 146">
                <a:extLst>
                  <a:ext uri="{FF2B5EF4-FFF2-40B4-BE49-F238E27FC236}">
                    <a16:creationId xmlns:a16="http://schemas.microsoft.com/office/drawing/2014/main" id="{E3C5A544-5C0D-429D-B5FB-9AC7D177B73E}"/>
                  </a:ext>
                </a:extLst>
              </p:cNvPr>
              <p:cNvSpPr>
                <a:spLocks/>
              </p:cNvSpPr>
              <p:nvPr/>
            </p:nvSpPr>
            <p:spPr bwMode="auto">
              <a:xfrm>
                <a:off x="2552" y="2659"/>
                <a:ext cx="101" cy="193"/>
              </a:xfrm>
              <a:custGeom>
                <a:avLst/>
                <a:gdLst>
                  <a:gd name="T0" fmla="*/ 0 w 101"/>
                  <a:gd name="T1" fmla="*/ 0 h 193"/>
                  <a:gd name="T2" fmla="*/ 10 w 101"/>
                  <a:gd name="T3" fmla="*/ 0 h 193"/>
                  <a:gd name="T4" fmla="*/ 24 w 101"/>
                  <a:gd name="T5" fmla="*/ 0 h 193"/>
                  <a:gd name="T6" fmla="*/ 34 w 101"/>
                  <a:gd name="T7" fmla="*/ 0 h 193"/>
                  <a:gd name="T8" fmla="*/ 49 w 101"/>
                  <a:gd name="T9" fmla="*/ 5 h 193"/>
                  <a:gd name="T10" fmla="*/ 58 w 101"/>
                  <a:gd name="T11" fmla="*/ 10 h 193"/>
                  <a:gd name="T12" fmla="*/ 72 w 101"/>
                  <a:gd name="T13" fmla="*/ 10 h 193"/>
                  <a:gd name="T14" fmla="*/ 82 w 101"/>
                  <a:gd name="T15" fmla="*/ 15 h 193"/>
                  <a:gd name="T16" fmla="*/ 92 w 101"/>
                  <a:gd name="T17" fmla="*/ 20 h 193"/>
                  <a:gd name="T18" fmla="*/ 101 w 101"/>
                  <a:gd name="T19" fmla="*/ 29 h 193"/>
                  <a:gd name="T20" fmla="*/ 0 w 101"/>
                  <a:gd name="T21" fmla="*/ 193 h 193"/>
                  <a:gd name="T22" fmla="*/ 0 w 101"/>
                  <a:gd name="T23" fmla="*/ 0 h 19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1" h="193">
                    <a:moveTo>
                      <a:pt x="0" y="0"/>
                    </a:moveTo>
                    <a:lnTo>
                      <a:pt x="10" y="0"/>
                    </a:lnTo>
                    <a:lnTo>
                      <a:pt x="24" y="0"/>
                    </a:lnTo>
                    <a:lnTo>
                      <a:pt x="34" y="0"/>
                    </a:lnTo>
                    <a:lnTo>
                      <a:pt x="49" y="5"/>
                    </a:lnTo>
                    <a:lnTo>
                      <a:pt x="58" y="10"/>
                    </a:lnTo>
                    <a:lnTo>
                      <a:pt x="72" y="10"/>
                    </a:lnTo>
                    <a:lnTo>
                      <a:pt x="82" y="15"/>
                    </a:lnTo>
                    <a:lnTo>
                      <a:pt x="92" y="20"/>
                    </a:lnTo>
                    <a:lnTo>
                      <a:pt x="101" y="29"/>
                    </a:lnTo>
                    <a:lnTo>
                      <a:pt x="0" y="193"/>
                    </a:lnTo>
                    <a:lnTo>
                      <a:pt x="0"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767" name="Group 150">
              <a:extLst>
                <a:ext uri="{FF2B5EF4-FFF2-40B4-BE49-F238E27FC236}">
                  <a16:creationId xmlns:a16="http://schemas.microsoft.com/office/drawing/2014/main" id="{871ED6C0-6C56-4B78-857A-21AC8A92A640}"/>
                </a:ext>
              </a:extLst>
            </p:cNvPr>
            <p:cNvGrpSpPr>
              <a:grpSpLocks/>
            </p:cNvGrpSpPr>
            <p:nvPr/>
          </p:nvGrpSpPr>
          <p:grpSpPr bwMode="auto">
            <a:xfrm>
              <a:off x="2500" y="2688"/>
              <a:ext cx="249" cy="361"/>
              <a:chOff x="2500" y="2688"/>
              <a:chExt cx="249" cy="361"/>
            </a:xfrm>
          </p:grpSpPr>
          <p:sp>
            <p:nvSpPr>
              <p:cNvPr id="12798" name="Freeform 148">
                <a:extLst>
                  <a:ext uri="{FF2B5EF4-FFF2-40B4-BE49-F238E27FC236}">
                    <a16:creationId xmlns:a16="http://schemas.microsoft.com/office/drawing/2014/main" id="{110548C8-102C-444F-A2F9-A2853B61F293}"/>
                  </a:ext>
                </a:extLst>
              </p:cNvPr>
              <p:cNvSpPr>
                <a:spLocks/>
              </p:cNvSpPr>
              <p:nvPr/>
            </p:nvSpPr>
            <p:spPr bwMode="auto">
              <a:xfrm>
                <a:off x="2500" y="2688"/>
                <a:ext cx="249" cy="361"/>
              </a:xfrm>
              <a:custGeom>
                <a:avLst/>
                <a:gdLst>
                  <a:gd name="T0" fmla="*/ 153 w 249"/>
                  <a:gd name="T1" fmla="*/ 0 h 361"/>
                  <a:gd name="T2" fmla="*/ 163 w 249"/>
                  <a:gd name="T3" fmla="*/ 5 h 361"/>
                  <a:gd name="T4" fmla="*/ 173 w 249"/>
                  <a:gd name="T5" fmla="*/ 10 h 361"/>
                  <a:gd name="T6" fmla="*/ 182 w 249"/>
                  <a:gd name="T7" fmla="*/ 19 h 361"/>
                  <a:gd name="T8" fmla="*/ 192 w 249"/>
                  <a:gd name="T9" fmla="*/ 29 h 361"/>
                  <a:gd name="T10" fmla="*/ 201 w 249"/>
                  <a:gd name="T11" fmla="*/ 39 h 361"/>
                  <a:gd name="T12" fmla="*/ 211 w 249"/>
                  <a:gd name="T13" fmla="*/ 48 h 361"/>
                  <a:gd name="T14" fmla="*/ 216 w 249"/>
                  <a:gd name="T15" fmla="*/ 58 h 361"/>
                  <a:gd name="T16" fmla="*/ 221 w 249"/>
                  <a:gd name="T17" fmla="*/ 68 h 361"/>
                  <a:gd name="T18" fmla="*/ 230 w 249"/>
                  <a:gd name="T19" fmla="*/ 77 h 361"/>
                  <a:gd name="T20" fmla="*/ 235 w 249"/>
                  <a:gd name="T21" fmla="*/ 92 h 361"/>
                  <a:gd name="T22" fmla="*/ 240 w 249"/>
                  <a:gd name="T23" fmla="*/ 101 h 361"/>
                  <a:gd name="T24" fmla="*/ 240 w 249"/>
                  <a:gd name="T25" fmla="*/ 116 h 361"/>
                  <a:gd name="T26" fmla="*/ 245 w 249"/>
                  <a:gd name="T27" fmla="*/ 130 h 361"/>
                  <a:gd name="T28" fmla="*/ 245 w 249"/>
                  <a:gd name="T29" fmla="*/ 140 h 361"/>
                  <a:gd name="T30" fmla="*/ 249 w 249"/>
                  <a:gd name="T31" fmla="*/ 149 h 361"/>
                  <a:gd name="T32" fmla="*/ 249 w 249"/>
                  <a:gd name="T33" fmla="*/ 164 h 361"/>
                  <a:gd name="T34" fmla="*/ 249 w 249"/>
                  <a:gd name="T35" fmla="*/ 173 h 361"/>
                  <a:gd name="T36" fmla="*/ 245 w 249"/>
                  <a:gd name="T37" fmla="*/ 188 h 361"/>
                  <a:gd name="T38" fmla="*/ 245 w 249"/>
                  <a:gd name="T39" fmla="*/ 202 h 361"/>
                  <a:gd name="T40" fmla="*/ 245 w 249"/>
                  <a:gd name="T41" fmla="*/ 212 h 361"/>
                  <a:gd name="T42" fmla="*/ 240 w 249"/>
                  <a:gd name="T43" fmla="*/ 226 h 361"/>
                  <a:gd name="T44" fmla="*/ 235 w 249"/>
                  <a:gd name="T45" fmla="*/ 236 h 361"/>
                  <a:gd name="T46" fmla="*/ 230 w 249"/>
                  <a:gd name="T47" fmla="*/ 245 h 361"/>
                  <a:gd name="T48" fmla="*/ 225 w 249"/>
                  <a:gd name="T49" fmla="*/ 260 h 361"/>
                  <a:gd name="T50" fmla="*/ 216 w 249"/>
                  <a:gd name="T51" fmla="*/ 269 h 361"/>
                  <a:gd name="T52" fmla="*/ 211 w 249"/>
                  <a:gd name="T53" fmla="*/ 279 h 361"/>
                  <a:gd name="T54" fmla="*/ 201 w 249"/>
                  <a:gd name="T55" fmla="*/ 289 h 361"/>
                  <a:gd name="T56" fmla="*/ 192 w 249"/>
                  <a:gd name="T57" fmla="*/ 298 h 361"/>
                  <a:gd name="T58" fmla="*/ 187 w 249"/>
                  <a:gd name="T59" fmla="*/ 308 h 361"/>
                  <a:gd name="T60" fmla="*/ 177 w 249"/>
                  <a:gd name="T61" fmla="*/ 317 h 361"/>
                  <a:gd name="T62" fmla="*/ 163 w 249"/>
                  <a:gd name="T63" fmla="*/ 322 h 361"/>
                  <a:gd name="T64" fmla="*/ 158 w 249"/>
                  <a:gd name="T65" fmla="*/ 332 h 361"/>
                  <a:gd name="T66" fmla="*/ 144 w 249"/>
                  <a:gd name="T67" fmla="*/ 337 h 361"/>
                  <a:gd name="T68" fmla="*/ 134 w 249"/>
                  <a:gd name="T69" fmla="*/ 341 h 361"/>
                  <a:gd name="T70" fmla="*/ 124 w 249"/>
                  <a:gd name="T71" fmla="*/ 346 h 361"/>
                  <a:gd name="T72" fmla="*/ 110 w 249"/>
                  <a:gd name="T73" fmla="*/ 351 h 361"/>
                  <a:gd name="T74" fmla="*/ 96 w 249"/>
                  <a:gd name="T75" fmla="*/ 356 h 361"/>
                  <a:gd name="T76" fmla="*/ 86 w 249"/>
                  <a:gd name="T77" fmla="*/ 356 h 361"/>
                  <a:gd name="T78" fmla="*/ 72 w 249"/>
                  <a:gd name="T79" fmla="*/ 361 h 361"/>
                  <a:gd name="T80" fmla="*/ 62 w 249"/>
                  <a:gd name="T81" fmla="*/ 361 h 361"/>
                  <a:gd name="T82" fmla="*/ 52 w 249"/>
                  <a:gd name="T83" fmla="*/ 361 h 361"/>
                  <a:gd name="T84" fmla="*/ 38 w 249"/>
                  <a:gd name="T85" fmla="*/ 361 h 361"/>
                  <a:gd name="T86" fmla="*/ 24 w 249"/>
                  <a:gd name="T87" fmla="*/ 356 h 361"/>
                  <a:gd name="T88" fmla="*/ 14 w 249"/>
                  <a:gd name="T89" fmla="*/ 356 h 361"/>
                  <a:gd name="T90" fmla="*/ 0 w 249"/>
                  <a:gd name="T91" fmla="*/ 351 h 361"/>
                  <a:gd name="T92" fmla="*/ 52 w 249"/>
                  <a:gd name="T93" fmla="*/ 164 h 361"/>
                  <a:gd name="T94" fmla="*/ 153 w 249"/>
                  <a:gd name="T95" fmla="*/ 0 h 36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49" h="361">
                    <a:moveTo>
                      <a:pt x="153" y="0"/>
                    </a:moveTo>
                    <a:lnTo>
                      <a:pt x="163" y="5"/>
                    </a:lnTo>
                    <a:lnTo>
                      <a:pt x="173" y="10"/>
                    </a:lnTo>
                    <a:lnTo>
                      <a:pt x="182" y="19"/>
                    </a:lnTo>
                    <a:lnTo>
                      <a:pt x="192" y="29"/>
                    </a:lnTo>
                    <a:lnTo>
                      <a:pt x="201" y="39"/>
                    </a:lnTo>
                    <a:lnTo>
                      <a:pt x="211" y="48"/>
                    </a:lnTo>
                    <a:lnTo>
                      <a:pt x="216" y="58"/>
                    </a:lnTo>
                    <a:lnTo>
                      <a:pt x="221" y="68"/>
                    </a:lnTo>
                    <a:lnTo>
                      <a:pt x="230" y="77"/>
                    </a:lnTo>
                    <a:lnTo>
                      <a:pt x="235" y="92"/>
                    </a:lnTo>
                    <a:lnTo>
                      <a:pt x="240" y="101"/>
                    </a:lnTo>
                    <a:lnTo>
                      <a:pt x="240" y="116"/>
                    </a:lnTo>
                    <a:lnTo>
                      <a:pt x="245" y="130"/>
                    </a:lnTo>
                    <a:lnTo>
                      <a:pt x="245" y="140"/>
                    </a:lnTo>
                    <a:lnTo>
                      <a:pt x="249" y="149"/>
                    </a:lnTo>
                    <a:lnTo>
                      <a:pt x="249" y="164"/>
                    </a:lnTo>
                    <a:lnTo>
                      <a:pt x="249" y="173"/>
                    </a:lnTo>
                    <a:lnTo>
                      <a:pt x="245" y="188"/>
                    </a:lnTo>
                    <a:lnTo>
                      <a:pt x="245" y="202"/>
                    </a:lnTo>
                    <a:lnTo>
                      <a:pt x="245" y="212"/>
                    </a:lnTo>
                    <a:lnTo>
                      <a:pt x="240" y="226"/>
                    </a:lnTo>
                    <a:lnTo>
                      <a:pt x="235" y="236"/>
                    </a:lnTo>
                    <a:lnTo>
                      <a:pt x="230" y="245"/>
                    </a:lnTo>
                    <a:lnTo>
                      <a:pt x="225" y="260"/>
                    </a:lnTo>
                    <a:lnTo>
                      <a:pt x="216" y="269"/>
                    </a:lnTo>
                    <a:lnTo>
                      <a:pt x="211" y="279"/>
                    </a:lnTo>
                    <a:lnTo>
                      <a:pt x="201" y="289"/>
                    </a:lnTo>
                    <a:lnTo>
                      <a:pt x="192" y="298"/>
                    </a:lnTo>
                    <a:lnTo>
                      <a:pt x="187" y="308"/>
                    </a:lnTo>
                    <a:lnTo>
                      <a:pt x="177" y="317"/>
                    </a:lnTo>
                    <a:lnTo>
                      <a:pt x="163" y="322"/>
                    </a:lnTo>
                    <a:lnTo>
                      <a:pt x="158" y="332"/>
                    </a:lnTo>
                    <a:lnTo>
                      <a:pt x="144" y="337"/>
                    </a:lnTo>
                    <a:lnTo>
                      <a:pt x="134" y="341"/>
                    </a:lnTo>
                    <a:lnTo>
                      <a:pt x="124" y="346"/>
                    </a:lnTo>
                    <a:lnTo>
                      <a:pt x="110" y="351"/>
                    </a:lnTo>
                    <a:lnTo>
                      <a:pt x="96" y="356"/>
                    </a:lnTo>
                    <a:lnTo>
                      <a:pt x="86" y="356"/>
                    </a:lnTo>
                    <a:lnTo>
                      <a:pt x="72" y="361"/>
                    </a:lnTo>
                    <a:lnTo>
                      <a:pt x="62" y="361"/>
                    </a:lnTo>
                    <a:lnTo>
                      <a:pt x="52" y="361"/>
                    </a:lnTo>
                    <a:lnTo>
                      <a:pt x="38" y="361"/>
                    </a:lnTo>
                    <a:lnTo>
                      <a:pt x="24" y="356"/>
                    </a:lnTo>
                    <a:lnTo>
                      <a:pt x="14" y="356"/>
                    </a:lnTo>
                    <a:lnTo>
                      <a:pt x="0" y="351"/>
                    </a:lnTo>
                    <a:lnTo>
                      <a:pt x="52" y="164"/>
                    </a:lnTo>
                    <a:lnTo>
                      <a:pt x="153"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799" name="Freeform 149">
                <a:extLst>
                  <a:ext uri="{FF2B5EF4-FFF2-40B4-BE49-F238E27FC236}">
                    <a16:creationId xmlns:a16="http://schemas.microsoft.com/office/drawing/2014/main" id="{BA87C44E-3796-48BC-92E3-18C0F9C6B1B4}"/>
                  </a:ext>
                </a:extLst>
              </p:cNvPr>
              <p:cNvSpPr>
                <a:spLocks/>
              </p:cNvSpPr>
              <p:nvPr/>
            </p:nvSpPr>
            <p:spPr bwMode="auto">
              <a:xfrm>
                <a:off x="2500" y="2688"/>
                <a:ext cx="249" cy="361"/>
              </a:xfrm>
              <a:custGeom>
                <a:avLst/>
                <a:gdLst>
                  <a:gd name="T0" fmla="*/ 153 w 249"/>
                  <a:gd name="T1" fmla="*/ 0 h 361"/>
                  <a:gd name="T2" fmla="*/ 163 w 249"/>
                  <a:gd name="T3" fmla="*/ 5 h 361"/>
                  <a:gd name="T4" fmla="*/ 173 w 249"/>
                  <a:gd name="T5" fmla="*/ 10 h 361"/>
                  <a:gd name="T6" fmla="*/ 182 w 249"/>
                  <a:gd name="T7" fmla="*/ 19 h 361"/>
                  <a:gd name="T8" fmla="*/ 192 w 249"/>
                  <a:gd name="T9" fmla="*/ 29 h 361"/>
                  <a:gd name="T10" fmla="*/ 201 w 249"/>
                  <a:gd name="T11" fmla="*/ 39 h 361"/>
                  <a:gd name="T12" fmla="*/ 211 w 249"/>
                  <a:gd name="T13" fmla="*/ 48 h 361"/>
                  <a:gd name="T14" fmla="*/ 216 w 249"/>
                  <a:gd name="T15" fmla="*/ 58 h 361"/>
                  <a:gd name="T16" fmla="*/ 221 w 249"/>
                  <a:gd name="T17" fmla="*/ 68 h 361"/>
                  <a:gd name="T18" fmla="*/ 230 w 249"/>
                  <a:gd name="T19" fmla="*/ 77 h 361"/>
                  <a:gd name="T20" fmla="*/ 235 w 249"/>
                  <a:gd name="T21" fmla="*/ 92 h 361"/>
                  <a:gd name="T22" fmla="*/ 240 w 249"/>
                  <a:gd name="T23" fmla="*/ 101 h 361"/>
                  <a:gd name="T24" fmla="*/ 240 w 249"/>
                  <a:gd name="T25" fmla="*/ 116 h 361"/>
                  <a:gd name="T26" fmla="*/ 245 w 249"/>
                  <a:gd name="T27" fmla="*/ 130 h 361"/>
                  <a:gd name="T28" fmla="*/ 245 w 249"/>
                  <a:gd name="T29" fmla="*/ 140 h 361"/>
                  <a:gd name="T30" fmla="*/ 249 w 249"/>
                  <a:gd name="T31" fmla="*/ 149 h 361"/>
                  <a:gd name="T32" fmla="*/ 249 w 249"/>
                  <a:gd name="T33" fmla="*/ 164 h 361"/>
                  <a:gd name="T34" fmla="*/ 249 w 249"/>
                  <a:gd name="T35" fmla="*/ 173 h 361"/>
                  <a:gd name="T36" fmla="*/ 245 w 249"/>
                  <a:gd name="T37" fmla="*/ 188 h 361"/>
                  <a:gd name="T38" fmla="*/ 245 w 249"/>
                  <a:gd name="T39" fmla="*/ 202 h 361"/>
                  <a:gd name="T40" fmla="*/ 245 w 249"/>
                  <a:gd name="T41" fmla="*/ 212 h 361"/>
                  <a:gd name="T42" fmla="*/ 240 w 249"/>
                  <a:gd name="T43" fmla="*/ 226 h 361"/>
                  <a:gd name="T44" fmla="*/ 235 w 249"/>
                  <a:gd name="T45" fmla="*/ 236 h 361"/>
                  <a:gd name="T46" fmla="*/ 230 w 249"/>
                  <a:gd name="T47" fmla="*/ 245 h 361"/>
                  <a:gd name="T48" fmla="*/ 225 w 249"/>
                  <a:gd name="T49" fmla="*/ 260 h 361"/>
                  <a:gd name="T50" fmla="*/ 216 w 249"/>
                  <a:gd name="T51" fmla="*/ 269 h 361"/>
                  <a:gd name="T52" fmla="*/ 211 w 249"/>
                  <a:gd name="T53" fmla="*/ 279 h 361"/>
                  <a:gd name="T54" fmla="*/ 201 w 249"/>
                  <a:gd name="T55" fmla="*/ 289 h 361"/>
                  <a:gd name="T56" fmla="*/ 192 w 249"/>
                  <a:gd name="T57" fmla="*/ 298 h 361"/>
                  <a:gd name="T58" fmla="*/ 187 w 249"/>
                  <a:gd name="T59" fmla="*/ 308 h 361"/>
                  <a:gd name="T60" fmla="*/ 177 w 249"/>
                  <a:gd name="T61" fmla="*/ 317 h 361"/>
                  <a:gd name="T62" fmla="*/ 163 w 249"/>
                  <a:gd name="T63" fmla="*/ 322 h 361"/>
                  <a:gd name="T64" fmla="*/ 158 w 249"/>
                  <a:gd name="T65" fmla="*/ 332 h 361"/>
                  <a:gd name="T66" fmla="*/ 144 w 249"/>
                  <a:gd name="T67" fmla="*/ 337 h 361"/>
                  <a:gd name="T68" fmla="*/ 134 w 249"/>
                  <a:gd name="T69" fmla="*/ 341 h 361"/>
                  <a:gd name="T70" fmla="*/ 124 w 249"/>
                  <a:gd name="T71" fmla="*/ 346 h 361"/>
                  <a:gd name="T72" fmla="*/ 110 w 249"/>
                  <a:gd name="T73" fmla="*/ 351 h 361"/>
                  <a:gd name="T74" fmla="*/ 96 w 249"/>
                  <a:gd name="T75" fmla="*/ 356 h 361"/>
                  <a:gd name="T76" fmla="*/ 86 w 249"/>
                  <a:gd name="T77" fmla="*/ 356 h 361"/>
                  <a:gd name="T78" fmla="*/ 72 w 249"/>
                  <a:gd name="T79" fmla="*/ 361 h 361"/>
                  <a:gd name="T80" fmla="*/ 62 w 249"/>
                  <a:gd name="T81" fmla="*/ 361 h 361"/>
                  <a:gd name="T82" fmla="*/ 52 w 249"/>
                  <a:gd name="T83" fmla="*/ 361 h 361"/>
                  <a:gd name="T84" fmla="*/ 38 w 249"/>
                  <a:gd name="T85" fmla="*/ 361 h 361"/>
                  <a:gd name="T86" fmla="*/ 24 w 249"/>
                  <a:gd name="T87" fmla="*/ 356 h 361"/>
                  <a:gd name="T88" fmla="*/ 14 w 249"/>
                  <a:gd name="T89" fmla="*/ 356 h 361"/>
                  <a:gd name="T90" fmla="*/ 0 w 249"/>
                  <a:gd name="T91" fmla="*/ 351 h 361"/>
                  <a:gd name="T92" fmla="*/ 52 w 249"/>
                  <a:gd name="T93" fmla="*/ 164 h 361"/>
                  <a:gd name="T94" fmla="*/ 153 w 249"/>
                  <a:gd name="T95" fmla="*/ 0 h 36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49" h="361">
                    <a:moveTo>
                      <a:pt x="153" y="0"/>
                    </a:moveTo>
                    <a:lnTo>
                      <a:pt x="163" y="5"/>
                    </a:lnTo>
                    <a:lnTo>
                      <a:pt x="173" y="10"/>
                    </a:lnTo>
                    <a:lnTo>
                      <a:pt x="182" y="19"/>
                    </a:lnTo>
                    <a:lnTo>
                      <a:pt x="192" y="29"/>
                    </a:lnTo>
                    <a:lnTo>
                      <a:pt x="201" y="39"/>
                    </a:lnTo>
                    <a:lnTo>
                      <a:pt x="211" y="48"/>
                    </a:lnTo>
                    <a:lnTo>
                      <a:pt x="216" y="58"/>
                    </a:lnTo>
                    <a:lnTo>
                      <a:pt x="221" y="68"/>
                    </a:lnTo>
                    <a:lnTo>
                      <a:pt x="230" y="77"/>
                    </a:lnTo>
                    <a:lnTo>
                      <a:pt x="235" y="92"/>
                    </a:lnTo>
                    <a:lnTo>
                      <a:pt x="240" y="101"/>
                    </a:lnTo>
                    <a:lnTo>
                      <a:pt x="240" y="116"/>
                    </a:lnTo>
                    <a:lnTo>
                      <a:pt x="245" y="130"/>
                    </a:lnTo>
                    <a:lnTo>
                      <a:pt x="245" y="140"/>
                    </a:lnTo>
                    <a:lnTo>
                      <a:pt x="249" y="149"/>
                    </a:lnTo>
                    <a:lnTo>
                      <a:pt x="249" y="164"/>
                    </a:lnTo>
                    <a:lnTo>
                      <a:pt x="249" y="173"/>
                    </a:lnTo>
                    <a:lnTo>
                      <a:pt x="245" y="188"/>
                    </a:lnTo>
                    <a:lnTo>
                      <a:pt x="245" y="202"/>
                    </a:lnTo>
                    <a:lnTo>
                      <a:pt x="245" y="212"/>
                    </a:lnTo>
                    <a:lnTo>
                      <a:pt x="240" y="226"/>
                    </a:lnTo>
                    <a:lnTo>
                      <a:pt x="235" y="236"/>
                    </a:lnTo>
                    <a:lnTo>
                      <a:pt x="230" y="245"/>
                    </a:lnTo>
                    <a:lnTo>
                      <a:pt x="225" y="260"/>
                    </a:lnTo>
                    <a:lnTo>
                      <a:pt x="216" y="269"/>
                    </a:lnTo>
                    <a:lnTo>
                      <a:pt x="211" y="279"/>
                    </a:lnTo>
                    <a:lnTo>
                      <a:pt x="201" y="289"/>
                    </a:lnTo>
                    <a:lnTo>
                      <a:pt x="192" y="298"/>
                    </a:lnTo>
                    <a:lnTo>
                      <a:pt x="187" y="308"/>
                    </a:lnTo>
                    <a:lnTo>
                      <a:pt x="177" y="317"/>
                    </a:lnTo>
                    <a:lnTo>
                      <a:pt x="163" y="322"/>
                    </a:lnTo>
                    <a:lnTo>
                      <a:pt x="158" y="332"/>
                    </a:lnTo>
                    <a:lnTo>
                      <a:pt x="144" y="337"/>
                    </a:lnTo>
                    <a:lnTo>
                      <a:pt x="134" y="341"/>
                    </a:lnTo>
                    <a:lnTo>
                      <a:pt x="124" y="346"/>
                    </a:lnTo>
                    <a:lnTo>
                      <a:pt x="110" y="351"/>
                    </a:lnTo>
                    <a:lnTo>
                      <a:pt x="96" y="356"/>
                    </a:lnTo>
                    <a:lnTo>
                      <a:pt x="86" y="356"/>
                    </a:lnTo>
                    <a:lnTo>
                      <a:pt x="72" y="361"/>
                    </a:lnTo>
                    <a:lnTo>
                      <a:pt x="62" y="361"/>
                    </a:lnTo>
                    <a:lnTo>
                      <a:pt x="52" y="361"/>
                    </a:lnTo>
                    <a:lnTo>
                      <a:pt x="38" y="361"/>
                    </a:lnTo>
                    <a:lnTo>
                      <a:pt x="24" y="356"/>
                    </a:lnTo>
                    <a:lnTo>
                      <a:pt x="14" y="356"/>
                    </a:lnTo>
                    <a:lnTo>
                      <a:pt x="0" y="351"/>
                    </a:lnTo>
                    <a:lnTo>
                      <a:pt x="52" y="164"/>
                    </a:lnTo>
                    <a:lnTo>
                      <a:pt x="153"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768" name="Group 153">
              <a:extLst>
                <a:ext uri="{FF2B5EF4-FFF2-40B4-BE49-F238E27FC236}">
                  <a16:creationId xmlns:a16="http://schemas.microsoft.com/office/drawing/2014/main" id="{64FBE920-CB4A-442F-8EF8-0818FC68A29B}"/>
                </a:ext>
              </a:extLst>
            </p:cNvPr>
            <p:cNvGrpSpPr>
              <a:grpSpLocks/>
            </p:cNvGrpSpPr>
            <p:nvPr/>
          </p:nvGrpSpPr>
          <p:grpSpPr bwMode="auto">
            <a:xfrm>
              <a:off x="2360" y="2659"/>
              <a:ext cx="192" cy="380"/>
              <a:chOff x="2360" y="2659"/>
              <a:chExt cx="192" cy="380"/>
            </a:xfrm>
          </p:grpSpPr>
          <p:sp>
            <p:nvSpPr>
              <p:cNvPr id="12796" name="Freeform 151">
                <a:extLst>
                  <a:ext uri="{FF2B5EF4-FFF2-40B4-BE49-F238E27FC236}">
                    <a16:creationId xmlns:a16="http://schemas.microsoft.com/office/drawing/2014/main" id="{7307B3A2-4DE6-4474-878B-46A3FEFE6D55}"/>
                  </a:ext>
                </a:extLst>
              </p:cNvPr>
              <p:cNvSpPr>
                <a:spLocks/>
              </p:cNvSpPr>
              <p:nvPr/>
            </p:nvSpPr>
            <p:spPr bwMode="auto">
              <a:xfrm>
                <a:off x="2360" y="2659"/>
                <a:ext cx="192" cy="380"/>
              </a:xfrm>
              <a:custGeom>
                <a:avLst/>
                <a:gdLst>
                  <a:gd name="T0" fmla="*/ 140 w 192"/>
                  <a:gd name="T1" fmla="*/ 380 h 380"/>
                  <a:gd name="T2" fmla="*/ 125 w 192"/>
                  <a:gd name="T3" fmla="*/ 375 h 380"/>
                  <a:gd name="T4" fmla="*/ 116 w 192"/>
                  <a:gd name="T5" fmla="*/ 375 h 380"/>
                  <a:gd name="T6" fmla="*/ 106 w 192"/>
                  <a:gd name="T7" fmla="*/ 366 h 380"/>
                  <a:gd name="T8" fmla="*/ 92 w 192"/>
                  <a:gd name="T9" fmla="*/ 361 h 380"/>
                  <a:gd name="T10" fmla="*/ 87 w 192"/>
                  <a:gd name="T11" fmla="*/ 356 h 380"/>
                  <a:gd name="T12" fmla="*/ 72 w 192"/>
                  <a:gd name="T13" fmla="*/ 346 h 380"/>
                  <a:gd name="T14" fmla="*/ 63 w 192"/>
                  <a:gd name="T15" fmla="*/ 337 h 380"/>
                  <a:gd name="T16" fmla="*/ 58 w 192"/>
                  <a:gd name="T17" fmla="*/ 332 h 380"/>
                  <a:gd name="T18" fmla="*/ 48 w 192"/>
                  <a:gd name="T19" fmla="*/ 322 h 380"/>
                  <a:gd name="T20" fmla="*/ 39 w 192"/>
                  <a:gd name="T21" fmla="*/ 313 h 380"/>
                  <a:gd name="T22" fmla="*/ 34 w 192"/>
                  <a:gd name="T23" fmla="*/ 303 h 380"/>
                  <a:gd name="T24" fmla="*/ 24 w 192"/>
                  <a:gd name="T25" fmla="*/ 293 h 380"/>
                  <a:gd name="T26" fmla="*/ 19 w 192"/>
                  <a:gd name="T27" fmla="*/ 284 h 380"/>
                  <a:gd name="T28" fmla="*/ 15 w 192"/>
                  <a:gd name="T29" fmla="*/ 270 h 380"/>
                  <a:gd name="T30" fmla="*/ 10 w 192"/>
                  <a:gd name="T31" fmla="*/ 255 h 380"/>
                  <a:gd name="T32" fmla="*/ 5 w 192"/>
                  <a:gd name="T33" fmla="*/ 245 h 380"/>
                  <a:gd name="T34" fmla="*/ 5 w 192"/>
                  <a:gd name="T35" fmla="*/ 236 h 380"/>
                  <a:gd name="T36" fmla="*/ 0 w 192"/>
                  <a:gd name="T37" fmla="*/ 221 h 380"/>
                  <a:gd name="T38" fmla="*/ 0 w 192"/>
                  <a:gd name="T39" fmla="*/ 212 h 380"/>
                  <a:gd name="T40" fmla="*/ 0 w 192"/>
                  <a:gd name="T41" fmla="*/ 198 h 380"/>
                  <a:gd name="T42" fmla="*/ 0 w 192"/>
                  <a:gd name="T43" fmla="*/ 183 h 380"/>
                  <a:gd name="T44" fmla="*/ 0 w 192"/>
                  <a:gd name="T45" fmla="*/ 173 h 380"/>
                  <a:gd name="T46" fmla="*/ 0 w 192"/>
                  <a:gd name="T47" fmla="*/ 159 h 380"/>
                  <a:gd name="T48" fmla="*/ 5 w 192"/>
                  <a:gd name="T49" fmla="*/ 149 h 380"/>
                  <a:gd name="T50" fmla="*/ 10 w 192"/>
                  <a:gd name="T51" fmla="*/ 135 h 380"/>
                  <a:gd name="T52" fmla="*/ 10 w 192"/>
                  <a:gd name="T53" fmla="*/ 125 h 380"/>
                  <a:gd name="T54" fmla="*/ 15 w 192"/>
                  <a:gd name="T55" fmla="*/ 116 h 380"/>
                  <a:gd name="T56" fmla="*/ 19 w 192"/>
                  <a:gd name="T57" fmla="*/ 101 h 380"/>
                  <a:gd name="T58" fmla="*/ 29 w 192"/>
                  <a:gd name="T59" fmla="*/ 92 h 380"/>
                  <a:gd name="T60" fmla="*/ 34 w 192"/>
                  <a:gd name="T61" fmla="*/ 82 h 380"/>
                  <a:gd name="T62" fmla="*/ 44 w 192"/>
                  <a:gd name="T63" fmla="*/ 73 h 380"/>
                  <a:gd name="T64" fmla="*/ 53 w 192"/>
                  <a:gd name="T65" fmla="*/ 63 h 380"/>
                  <a:gd name="T66" fmla="*/ 58 w 192"/>
                  <a:gd name="T67" fmla="*/ 53 h 380"/>
                  <a:gd name="T68" fmla="*/ 68 w 192"/>
                  <a:gd name="T69" fmla="*/ 44 h 380"/>
                  <a:gd name="T70" fmla="*/ 77 w 192"/>
                  <a:gd name="T71" fmla="*/ 34 h 380"/>
                  <a:gd name="T72" fmla="*/ 87 w 192"/>
                  <a:gd name="T73" fmla="*/ 29 h 380"/>
                  <a:gd name="T74" fmla="*/ 101 w 192"/>
                  <a:gd name="T75" fmla="*/ 25 h 380"/>
                  <a:gd name="T76" fmla="*/ 106 w 192"/>
                  <a:gd name="T77" fmla="*/ 20 h 380"/>
                  <a:gd name="T78" fmla="*/ 120 w 192"/>
                  <a:gd name="T79" fmla="*/ 15 h 380"/>
                  <a:gd name="T80" fmla="*/ 135 w 192"/>
                  <a:gd name="T81" fmla="*/ 10 h 380"/>
                  <a:gd name="T82" fmla="*/ 144 w 192"/>
                  <a:gd name="T83" fmla="*/ 5 h 380"/>
                  <a:gd name="T84" fmla="*/ 159 w 192"/>
                  <a:gd name="T85" fmla="*/ 0 h 380"/>
                  <a:gd name="T86" fmla="*/ 168 w 192"/>
                  <a:gd name="T87" fmla="*/ 0 h 380"/>
                  <a:gd name="T88" fmla="*/ 178 w 192"/>
                  <a:gd name="T89" fmla="*/ 0 h 380"/>
                  <a:gd name="T90" fmla="*/ 192 w 192"/>
                  <a:gd name="T91" fmla="*/ 0 h 380"/>
                  <a:gd name="T92" fmla="*/ 192 w 192"/>
                  <a:gd name="T93" fmla="*/ 193 h 380"/>
                  <a:gd name="T94" fmla="*/ 140 w 192"/>
                  <a:gd name="T95" fmla="*/ 380 h 38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92" h="380">
                    <a:moveTo>
                      <a:pt x="140" y="380"/>
                    </a:moveTo>
                    <a:lnTo>
                      <a:pt x="125" y="375"/>
                    </a:lnTo>
                    <a:lnTo>
                      <a:pt x="116" y="375"/>
                    </a:lnTo>
                    <a:lnTo>
                      <a:pt x="106" y="366"/>
                    </a:lnTo>
                    <a:lnTo>
                      <a:pt x="92" y="361"/>
                    </a:lnTo>
                    <a:lnTo>
                      <a:pt x="87" y="356"/>
                    </a:lnTo>
                    <a:lnTo>
                      <a:pt x="72" y="346"/>
                    </a:lnTo>
                    <a:lnTo>
                      <a:pt x="63" y="337"/>
                    </a:lnTo>
                    <a:lnTo>
                      <a:pt x="58" y="332"/>
                    </a:lnTo>
                    <a:lnTo>
                      <a:pt x="48" y="322"/>
                    </a:lnTo>
                    <a:lnTo>
                      <a:pt x="39" y="313"/>
                    </a:lnTo>
                    <a:lnTo>
                      <a:pt x="34" y="303"/>
                    </a:lnTo>
                    <a:lnTo>
                      <a:pt x="24" y="293"/>
                    </a:lnTo>
                    <a:lnTo>
                      <a:pt x="19" y="284"/>
                    </a:lnTo>
                    <a:lnTo>
                      <a:pt x="15" y="270"/>
                    </a:lnTo>
                    <a:lnTo>
                      <a:pt x="10" y="255"/>
                    </a:lnTo>
                    <a:lnTo>
                      <a:pt x="5" y="245"/>
                    </a:lnTo>
                    <a:lnTo>
                      <a:pt x="5" y="236"/>
                    </a:lnTo>
                    <a:lnTo>
                      <a:pt x="0" y="221"/>
                    </a:lnTo>
                    <a:lnTo>
                      <a:pt x="0" y="212"/>
                    </a:lnTo>
                    <a:lnTo>
                      <a:pt x="0" y="198"/>
                    </a:lnTo>
                    <a:lnTo>
                      <a:pt x="0" y="183"/>
                    </a:lnTo>
                    <a:lnTo>
                      <a:pt x="0" y="173"/>
                    </a:lnTo>
                    <a:lnTo>
                      <a:pt x="0" y="159"/>
                    </a:lnTo>
                    <a:lnTo>
                      <a:pt x="5" y="149"/>
                    </a:lnTo>
                    <a:lnTo>
                      <a:pt x="10" y="135"/>
                    </a:lnTo>
                    <a:lnTo>
                      <a:pt x="10" y="125"/>
                    </a:lnTo>
                    <a:lnTo>
                      <a:pt x="15" y="116"/>
                    </a:lnTo>
                    <a:lnTo>
                      <a:pt x="19" y="101"/>
                    </a:lnTo>
                    <a:lnTo>
                      <a:pt x="29" y="92"/>
                    </a:lnTo>
                    <a:lnTo>
                      <a:pt x="34" y="82"/>
                    </a:lnTo>
                    <a:lnTo>
                      <a:pt x="44" y="73"/>
                    </a:lnTo>
                    <a:lnTo>
                      <a:pt x="53" y="63"/>
                    </a:lnTo>
                    <a:lnTo>
                      <a:pt x="58" y="53"/>
                    </a:lnTo>
                    <a:lnTo>
                      <a:pt x="68" y="44"/>
                    </a:lnTo>
                    <a:lnTo>
                      <a:pt x="77" y="34"/>
                    </a:lnTo>
                    <a:lnTo>
                      <a:pt x="87" y="29"/>
                    </a:lnTo>
                    <a:lnTo>
                      <a:pt x="101" y="25"/>
                    </a:lnTo>
                    <a:lnTo>
                      <a:pt x="106" y="20"/>
                    </a:lnTo>
                    <a:lnTo>
                      <a:pt x="120" y="15"/>
                    </a:lnTo>
                    <a:lnTo>
                      <a:pt x="135" y="10"/>
                    </a:lnTo>
                    <a:lnTo>
                      <a:pt x="144" y="5"/>
                    </a:lnTo>
                    <a:lnTo>
                      <a:pt x="159" y="0"/>
                    </a:lnTo>
                    <a:lnTo>
                      <a:pt x="168" y="0"/>
                    </a:lnTo>
                    <a:lnTo>
                      <a:pt x="178" y="0"/>
                    </a:lnTo>
                    <a:lnTo>
                      <a:pt x="192" y="0"/>
                    </a:lnTo>
                    <a:lnTo>
                      <a:pt x="192" y="193"/>
                    </a:lnTo>
                    <a:lnTo>
                      <a:pt x="140" y="380"/>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797" name="Freeform 152">
                <a:extLst>
                  <a:ext uri="{FF2B5EF4-FFF2-40B4-BE49-F238E27FC236}">
                    <a16:creationId xmlns:a16="http://schemas.microsoft.com/office/drawing/2014/main" id="{3BEEA42C-63C3-4A8D-9404-75E266134457}"/>
                  </a:ext>
                </a:extLst>
              </p:cNvPr>
              <p:cNvSpPr>
                <a:spLocks/>
              </p:cNvSpPr>
              <p:nvPr/>
            </p:nvSpPr>
            <p:spPr bwMode="auto">
              <a:xfrm>
                <a:off x="2360" y="2659"/>
                <a:ext cx="192" cy="380"/>
              </a:xfrm>
              <a:custGeom>
                <a:avLst/>
                <a:gdLst>
                  <a:gd name="T0" fmla="*/ 140 w 192"/>
                  <a:gd name="T1" fmla="*/ 380 h 380"/>
                  <a:gd name="T2" fmla="*/ 125 w 192"/>
                  <a:gd name="T3" fmla="*/ 375 h 380"/>
                  <a:gd name="T4" fmla="*/ 116 w 192"/>
                  <a:gd name="T5" fmla="*/ 375 h 380"/>
                  <a:gd name="T6" fmla="*/ 106 w 192"/>
                  <a:gd name="T7" fmla="*/ 366 h 380"/>
                  <a:gd name="T8" fmla="*/ 92 w 192"/>
                  <a:gd name="T9" fmla="*/ 361 h 380"/>
                  <a:gd name="T10" fmla="*/ 87 w 192"/>
                  <a:gd name="T11" fmla="*/ 356 h 380"/>
                  <a:gd name="T12" fmla="*/ 72 w 192"/>
                  <a:gd name="T13" fmla="*/ 346 h 380"/>
                  <a:gd name="T14" fmla="*/ 63 w 192"/>
                  <a:gd name="T15" fmla="*/ 337 h 380"/>
                  <a:gd name="T16" fmla="*/ 58 w 192"/>
                  <a:gd name="T17" fmla="*/ 332 h 380"/>
                  <a:gd name="T18" fmla="*/ 48 w 192"/>
                  <a:gd name="T19" fmla="*/ 322 h 380"/>
                  <a:gd name="T20" fmla="*/ 39 w 192"/>
                  <a:gd name="T21" fmla="*/ 313 h 380"/>
                  <a:gd name="T22" fmla="*/ 34 w 192"/>
                  <a:gd name="T23" fmla="*/ 303 h 380"/>
                  <a:gd name="T24" fmla="*/ 24 w 192"/>
                  <a:gd name="T25" fmla="*/ 293 h 380"/>
                  <a:gd name="T26" fmla="*/ 19 w 192"/>
                  <a:gd name="T27" fmla="*/ 284 h 380"/>
                  <a:gd name="T28" fmla="*/ 15 w 192"/>
                  <a:gd name="T29" fmla="*/ 270 h 380"/>
                  <a:gd name="T30" fmla="*/ 10 w 192"/>
                  <a:gd name="T31" fmla="*/ 255 h 380"/>
                  <a:gd name="T32" fmla="*/ 5 w 192"/>
                  <a:gd name="T33" fmla="*/ 245 h 380"/>
                  <a:gd name="T34" fmla="*/ 5 w 192"/>
                  <a:gd name="T35" fmla="*/ 236 h 380"/>
                  <a:gd name="T36" fmla="*/ 0 w 192"/>
                  <a:gd name="T37" fmla="*/ 221 h 380"/>
                  <a:gd name="T38" fmla="*/ 0 w 192"/>
                  <a:gd name="T39" fmla="*/ 212 h 380"/>
                  <a:gd name="T40" fmla="*/ 0 w 192"/>
                  <a:gd name="T41" fmla="*/ 198 h 380"/>
                  <a:gd name="T42" fmla="*/ 0 w 192"/>
                  <a:gd name="T43" fmla="*/ 183 h 380"/>
                  <a:gd name="T44" fmla="*/ 0 w 192"/>
                  <a:gd name="T45" fmla="*/ 173 h 380"/>
                  <a:gd name="T46" fmla="*/ 0 w 192"/>
                  <a:gd name="T47" fmla="*/ 159 h 380"/>
                  <a:gd name="T48" fmla="*/ 5 w 192"/>
                  <a:gd name="T49" fmla="*/ 149 h 380"/>
                  <a:gd name="T50" fmla="*/ 10 w 192"/>
                  <a:gd name="T51" fmla="*/ 135 h 380"/>
                  <a:gd name="T52" fmla="*/ 10 w 192"/>
                  <a:gd name="T53" fmla="*/ 125 h 380"/>
                  <a:gd name="T54" fmla="*/ 15 w 192"/>
                  <a:gd name="T55" fmla="*/ 116 h 380"/>
                  <a:gd name="T56" fmla="*/ 19 w 192"/>
                  <a:gd name="T57" fmla="*/ 101 h 380"/>
                  <a:gd name="T58" fmla="*/ 29 w 192"/>
                  <a:gd name="T59" fmla="*/ 92 h 380"/>
                  <a:gd name="T60" fmla="*/ 34 w 192"/>
                  <a:gd name="T61" fmla="*/ 82 h 380"/>
                  <a:gd name="T62" fmla="*/ 44 w 192"/>
                  <a:gd name="T63" fmla="*/ 73 h 380"/>
                  <a:gd name="T64" fmla="*/ 53 w 192"/>
                  <a:gd name="T65" fmla="*/ 63 h 380"/>
                  <a:gd name="T66" fmla="*/ 58 w 192"/>
                  <a:gd name="T67" fmla="*/ 53 h 380"/>
                  <a:gd name="T68" fmla="*/ 68 w 192"/>
                  <a:gd name="T69" fmla="*/ 44 h 380"/>
                  <a:gd name="T70" fmla="*/ 77 w 192"/>
                  <a:gd name="T71" fmla="*/ 34 h 380"/>
                  <a:gd name="T72" fmla="*/ 87 w 192"/>
                  <a:gd name="T73" fmla="*/ 29 h 380"/>
                  <a:gd name="T74" fmla="*/ 101 w 192"/>
                  <a:gd name="T75" fmla="*/ 25 h 380"/>
                  <a:gd name="T76" fmla="*/ 106 w 192"/>
                  <a:gd name="T77" fmla="*/ 20 h 380"/>
                  <a:gd name="T78" fmla="*/ 120 w 192"/>
                  <a:gd name="T79" fmla="*/ 15 h 380"/>
                  <a:gd name="T80" fmla="*/ 135 w 192"/>
                  <a:gd name="T81" fmla="*/ 10 h 380"/>
                  <a:gd name="T82" fmla="*/ 144 w 192"/>
                  <a:gd name="T83" fmla="*/ 5 h 380"/>
                  <a:gd name="T84" fmla="*/ 159 w 192"/>
                  <a:gd name="T85" fmla="*/ 0 h 380"/>
                  <a:gd name="T86" fmla="*/ 168 w 192"/>
                  <a:gd name="T87" fmla="*/ 0 h 380"/>
                  <a:gd name="T88" fmla="*/ 178 w 192"/>
                  <a:gd name="T89" fmla="*/ 0 h 380"/>
                  <a:gd name="T90" fmla="*/ 192 w 192"/>
                  <a:gd name="T91" fmla="*/ 0 h 380"/>
                  <a:gd name="T92" fmla="*/ 192 w 192"/>
                  <a:gd name="T93" fmla="*/ 193 h 380"/>
                  <a:gd name="T94" fmla="*/ 140 w 192"/>
                  <a:gd name="T95" fmla="*/ 380 h 38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92" h="380">
                    <a:moveTo>
                      <a:pt x="140" y="380"/>
                    </a:moveTo>
                    <a:lnTo>
                      <a:pt x="125" y="375"/>
                    </a:lnTo>
                    <a:lnTo>
                      <a:pt x="116" y="375"/>
                    </a:lnTo>
                    <a:lnTo>
                      <a:pt x="106" y="366"/>
                    </a:lnTo>
                    <a:lnTo>
                      <a:pt x="92" y="361"/>
                    </a:lnTo>
                    <a:lnTo>
                      <a:pt x="87" y="356"/>
                    </a:lnTo>
                    <a:lnTo>
                      <a:pt x="72" y="346"/>
                    </a:lnTo>
                    <a:lnTo>
                      <a:pt x="63" y="337"/>
                    </a:lnTo>
                    <a:lnTo>
                      <a:pt x="58" y="332"/>
                    </a:lnTo>
                    <a:lnTo>
                      <a:pt x="48" y="322"/>
                    </a:lnTo>
                    <a:lnTo>
                      <a:pt x="39" y="313"/>
                    </a:lnTo>
                    <a:lnTo>
                      <a:pt x="34" y="303"/>
                    </a:lnTo>
                    <a:lnTo>
                      <a:pt x="24" y="293"/>
                    </a:lnTo>
                    <a:lnTo>
                      <a:pt x="19" y="284"/>
                    </a:lnTo>
                    <a:lnTo>
                      <a:pt x="15" y="270"/>
                    </a:lnTo>
                    <a:lnTo>
                      <a:pt x="10" y="255"/>
                    </a:lnTo>
                    <a:lnTo>
                      <a:pt x="5" y="245"/>
                    </a:lnTo>
                    <a:lnTo>
                      <a:pt x="5" y="236"/>
                    </a:lnTo>
                    <a:lnTo>
                      <a:pt x="0" y="221"/>
                    </a:lnTo>
                    <a:lnTo>
                      <a:pt x="0" y="212"/>
                    </a:lnTo>
                    <a:lnTo>
                      <a:pt x="0" y="198"/>
                    </a:lnTo>
                    <a:lnTo>
                      <a:pt x="0" y="183"/>
                    </a:lnTo>
                    <a:lnTo>
                      <a:pt x="0" y="173"/>
                    </a:lnTo>
                    <a:lnTo>
                      <a:pt x="0" y="159"/>
                    </a:lnTo>
                    <a:lnTo>
                      <a:pt x="5" y="149"/>
                    </a:lnTo>
                    <a:lnTo>
                      <a:pt x="10" y="135"/>
                    </a:lnTo>
                    <a:lnTo>
                      <a:pt x="10" y="125"/>
                    </a:lnTo>
                    <a:lnTo>
                      <a:pt x="15" y="116"/>
                    </a:lnTo>
                    <a:lnTo>
                      <a:pt x="19" y="101"/>
                    </a:lnTo>
                    <a:lnTo>
                      <a:pt x="29" y="92"/>
                    </a:lnTo>
                    <a:lnTo>
                      <a:pt x="34" y="82"/>
                    </a:lnTo>
                    <a:lnTo>
                      <a:pt x="44" y="73"/>
                    </a:lnTo>
                    <a:lnTo>
                      <a:pt x="53" y="63"/>
                    </a:lnTo>
                    <a:lnTo>
                      <a:pt x="58" y="53"/>
                    </a:lnTo>
                    <a:lnTo>
                      <a:pt x="68" y="44"/>
                    </a:lnTo>
                    <a:lnTo>
                      <a:pt x="77" y="34"/>
                    </a:lnTo>
                    <a:lnTo>
                      <a:pt x="87" y="29"/>
                    </a:lnTo>
                    <a:lnTo>
                      <a:pt x="101" y="25"/>
                    </a:lnTo>
                    <a:lnTo>
                      <a:pt x="106" y="20"/>
                    </a:lnTo>
                    <a:lnTo>
                      <a:pt x="120" y="15"/>
                    </a:lnTo>
                    <a:lnTo>
                      <a:pt x="135" y="10"/>
                    </a:lnTo>
                    <a:lnTo>
                      <a:pt x="144" y="5"/>
                    </a:lnTo>
                    <a:lnTo>
                      <a:pt x="159" y="0"/>
                    </a:lnTo>
                    <a:lnTo>
                      <a:pt x="168" y="0"/>
                    </a:lnTo>
                    <a:lnTo>
                      <a:pt x="178" y="0"/>
                    </a:lnTo>
                    <a:lnTo>
                      <a:pt x="192" y="0"/>
                    </a:lnTo>
                    <a:lnTo>
                      <a:pt x="192" y="193"/>
                    </a:lnTo>
                    <a:lnTo>
                      <a:pt x="140" y="38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769" name="Group 156">
              <a:extLst>
                <a:ext uri="{FF2B5EF4-FFF2-40B4-BE49-F238E27FC236}">
                  <a16:creationId xmlns:a16="http://schemas.microsoft.com/office/drawing/2014/main" id="{A0153A1A-28E8-4EBA-92C9-8F9D29660696}"/>
                </a:ext>
              </a:extLst>
            </p:cNvPr>
            <p:cNvGrpSpPr>
              <a:grpSpLocks/>
            </p:cNvGrpSpPr>
            <p:nvPr/>
          </p:nvGrpSpPr>
          <p:grpSpPr bwMode="auto">
            <a:xfrm>
              <a:off x="2552" y="2122"/>
              <a:ext cx="44" cy="192"/>
              <a:chOff x="2552" y="2122"/>
              <a:chExt cx="44" cy="192"/>
            </a:xfrm>
          </p:grpSpPr>
          <p:sp>
            <p:nvSpPr>
              <p:cNvPr id="12794" name="Freeform 154">
                <a:extLst>
                  <a:ext uri="{FF2B5EF4-FFF2-40B4-BE49-F238E27FC236}">
                    <a16:creationId xmlns:a16="http://schemas.microsoft.com/office/drawing/2014/main" id="{AA996FA1-9A94-4C05-8FC1-83A9DD3177C9}"/>
                  </a:ext>
                </a:extLst>
              </p:cNvPr>
              <p:cNvSpPr>
                <a:spLocks/>
              </p:cNvSpPr>
              <p:nvPr/>
            </p:nvSpPr>
            <p:spPr bwMode="auto">
              <a:xfrm>
                <a:off x="2552" y="2122"/>
                <a:ext cx="44" cy="192"/>
              </a:xfrm>
              <a:custGeom>
                <a:avLst/>
                <a:gdLst>
                  <a:gd name="T0" fmla="*/ 0 w 44"/>
                  <a:gd name="T1" fmla="*/ 0 h 192"/>
                  <a:gd name="T2" fmla="*/ 10 w 44"/>
                  <a:gd name="T3" fmla="*/ 0 h 192"/>
                  <a:gd name="T4" fmla="*/ 15 w 44"/>
                  <a:gd name="T5" fmla="*/ 0 h 192"/>
                  <a:gd name="T6" fmla="*/ 20 w 44"/>
                  <a:gd name="T7" fmla="*/ 0 h 192"/>
                  <a:gd name="T8" fmla="*/ 29 w 44"/>
                  <a:gd name="T9" fmla="*/ 0 h 192"/>
                  <a:gd name="T10" fmla="*/ 34 w 44"/>
                  <a:gd name="T11" fmla="*/ 0 h 192"/>
                  <a:gd name="T12" fmla="*/ 44 w 44"/>
                  <a:gd name="T13" fmla="*/ 4 h 192"/>
                  <a:gd name="T14" fmla="*/ 0 w 44"/>
                  <a:gd name="T15" fmla="*/ 192 h 192"/>
                  <a:gd name="T16" fmla="*/ 0 w 44"/>
                  <a:gd name="T17" fmla="*/ 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4" h="192">
                    <a:moveTo>
                      <a:pt x="0" y="0"/>
                    </a:moveTo>
                    <a:lnTo>
                      <a:pt x="10" y="0"/>
                    </a:lnTo>
                    <a:lnTo>
                      <a:pt x="15" y="0"/>
                    </a:lnTo>
                    <a:lnTo>
                      <a:pt x="20" y="0"/>
                    </a:lnTo>
                    <a:lnTo>
                      <a:pt x="29" y="0"/>
                    </a:lnTo>
                    <a:lnTo>
                      <a:pt x="34" y="0"/>
                    </a:lnTo>
                    <a:lnTo>
                      <a:pt x="44" y="4"/>
                    </a:lnTo>
                    <a:lnTo>
                      <a:pt x="0" y="192"/>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795" name="Freeform 155">
                <a:extLst>
                  <a:ext uri="{FF2B5EF4-FFF2-40B4-BE49-F238E27FC236}">
                    <a16:creationId xmlns:a16="http://schemas.microsoft.com/office/drawing/2014/main" id="{B0320DE5-A150-49DA-9240-988B89417D70}"/>
                  </a:ext>
                </a:extLst>
              </p:cNvPr>
              <p:cNvSpPr>
                <a:spLocks/>
              </p:cNvSpPr>
              <p:nvPr/>
            </p:nvSpPr>
            <p:spPr bwMode="auto">
              <a:xfrm>
                <a:off x="2552" y="2122"/>
                <a:ext cx="44" cy="192"/>
              </a:xfrm>
              <a:custGeom>
                <a:avLst/>
                <a:gdLst>
                  <a:gd name="T0" fmla="*/ 0 w 44"/>
                  <a:gd name="T1" fmla="*/ 0 h 192"/>
                  <a:gd name="T2" fmla="*/ 10 w 44"/>
                  <a:gd name="T3" fmla="*/ 0 h 192"/>
                  <a:gd name="T4" fmla="*/ 15 w 44"/>
                  <a:gd name="T5" fmla="*/ 0 h 192"/>
                  <a:gd name="T6" fmla="*/ 20 w 44"/>
                  <a:gd name="T7" fmla="*/ 0 h 192"/>
                  <a:gd name="T8" fmla="*/ 29 w 44"/>
                  <a:gd name="T9" fmla="*/ 0 h 192"/>
                  <a:gd name="T10" fmla="*/ 34 w 44"/>
                  <a:gd name="T11" fmla="*/ 0 h 192"/>
                  <a:gd name="T12" fmla="*/ 44 w 44"/>
                  <a:gd name="T13" fmla="*/ 4 h 192"/>
                  <a:gd name="T14" fmla="*/ 0 w 44"/>
                  <a:gd name="T15" fmla="*/ 192 h 192"/>
                  <a:gd name="T16" fmla="*/ 0 w 44"/>
                  <a:gd name="T17" fmla="*/ 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4" h="192">
                    <a:moveTo>
                      <a:pt x="0" y="0"/>
                    </a:moveTo>
                    <a:lnTo>
                      <a:pt x="10" y="0"/>
                    </a:lnTo>
                    <a:lnTo>
                      <a:pt x="15" y="0"/>
                    </a:lnTo>
                    <a:lnTo>
                      <a:pt x="20" y="0"/>
                    </a:lnTo>
                    <a:lnTo>
                      <a:pt x="29" y="0"/>
                    </a:lnTo>
                    <a:lnTo>
                      <a:pt x="34" y="0"/>
                    </a:lnTo>
                    <a:lnTo>
                      <a:pt x="44" y="4"/>
                    </a:lnTo>
                    <a:lnTo>
                      <a:pt x="0" y="192"/>
                    </a:lnTo>
                    <a:lnTo>
                      <a:pt x="0"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770" name="Group 159">
              <a:extLst>
                <a:ext uri="{FF2B5EF4-FFF2-40B4-BE49-F238E27FC236}">
                  <a16:creationId xmlns:a16="http://schemas.microsoft.com/office/drawing/2014/main" id="{E36EB28F-BD67-491D-8C70-CC6F4B7A7C5D}"/>
                </a:ext>
              </a:extLst>
            </p:cNvPr>
            <p:cNvGrpSpPr>
              <a:grpSpLocks/>
            </p:cNvGrpSpPr>
            <p:nvPr/>
          </p:nvGrpSpPr>
          <p:grpSpPr bwMode="auto">
            <a:xfrm>
              <a:off x="2552" y="2126"/>
              <a:ext cx="197" cy="250"/>
              <a:chOff x="2552" y="2126"/>
              <a:chExt cx="197" cy="250"/>
            </a:xfrm>
          </p:grpSpPr>
          <p:sp>
            <p:nvSpPr>
              <p:cNvPr id="12792" name="Freeform 157">
                <a:extLst>
                  <a:ext uri="{FF2B5EF4-FFF2-40B4-BE49-F238E27FC236}">
                    <a16:creationId xmlns:a16="http://schemas.microsoft.com/office/drawing/2014/main" id="{E70467EE-7C5E-4BA4-AC76-5B090A46FC28}"/>
                  </a:ext>
                </a:extLst>
              </p:cNvPr>
              <p:cNvSpPr>
                <a:spLocks/>
              </p:cNvSpPr>
              <p:nvPr/>
            </p:nvSpPr>
            <p:spPr bwMode="auto">
              <a:xfrm>
                <a:off x="2552" y="2126"/>
                <a:ext cx="197" cy="250"/>
              </a:xfrm>
              <a:custGeom>
                <a:avLst/>
                <a:gdLst>
                  <a:gd name="T0" fmla="*/ 44 w 197"/>
                  <a:gd name="T1" fmla="*/ 0 h 250"/>
                  <a:gd name="T2" fmla="*/ 53 w 197"/>
                  <a:gd name="T3" fmla="*/ 0 h 250"/>
                  <a:gd name="T4" fmla="*/ 63 w 197"/>
                  <a:gd name="T5" fmla="*/ 5 h 250"/>
                  <a:gd name="T6" fmla="*/ 77 w 197"/>
                  <a:gd name="T7" fmla="*/ 10 h 250"/>
                  <a:gd name="T8" fmla="*/ 87 w 197"/>
                  <a:gd name="T9" fmla="*/ 15 h 250"/>
                  <a:gd name="T10" fmla="*/ 101 w 197"/>
                  <a:gd name="T11" fmla="*/ 19 h 250"/>
                  <a:gd name="T12" fmla="*/ 111 w 197"/>
                  <a:gd name="T13" fmla="*/ 29 h 250"/>
                  <a:gd name="T14" fmla="*/ 121 w 197"/>
                  <a:gd name="T15" fmla="*/ 34 h 250"/>
                  <a:gd name="T16" fmla="*/ 130 w 197"/>
                  <a:gd name="T17" fmla="*/ 44 h 250"/>
                  <a:gd name="T18" fmla="*/ 135 w 197"/>
                  <a:gd name="T19" fmla="*/ 48 h 250"/>
                  <a:gd name="T20" fmla="*/ 144 w 197"/>
                  <a:gd name="T21" fmla="*/ 58 h 250"/>
                  <a:gd name="T22" fmla="*/ 154 w 197"/>
                  <a:gd name="T23" fmla="*/ 68 h 250"/>
                  <a:gd name="T24" fmla="*/ 159 w 197"/>
                  <a:gd name="T25" fmla="*/ 77 h 250"/>
                  <a:gd name="T26" fmla="*/ 169 w 197"/>
                  <a:gd name="T27" fmla="*/ 87 h 250"/>
                  <a:gd name="T28" fmla="*/ 173 w 197"/>
                  <a:gd name="T29" fmla="*/ 96 h 250"/>
                  <a:gd name="T30" fmla="*/ 178 w 197"/>
                  <a:gd name="T31" fmla="*/ 111 h 250"/>
                  <a:gd name="T32" fmla="*/ 183 w 197"/>
                  <a:gd name="T33" fmla="*/ 120 h 250"/>
                  <a:gd name="T34" fmla="*/ 188 w 197"/>
                  <a:gd name="T35" fmla="*/ 130 h 250"/>
                  <a:gd name="T36" fmla="*/ 193 w 197"/>
                  <a:gd name="T37" fmla="*/ 144 h 250"/>
                  <a:gd name="T38" fmla="*/ 193 w 197"/>
                  <a:gd name="T39" fmla="*/ 154 h 250"/>
                  <a:gd name="T40" fmla="*/ 197 w 197"/>
                  <a:gd name="T41" fmla="*/ 168 h 250"/>
                  <a:gd name="T42" fmla="*/ 197 w 197"/>
                  <a:gd name="T43" fmla="*/ 178 h 250"/>
                  <a:gd name="T44" fmla="*/ 197 w 197"/>
                  <a:gd name="T45" fmla="*/ 192 h 250"/>
                  <a:gd name="T46" fmla="*/ 197 w 197"/>
                  <a:gd name="T47" fmla="*/ 207 h 250"/>
                  <a:gd name="T48" fmla="*/ 193 w 197"/>
                  <a:gd name="T49" fmla="*/ 216 h 250"/>
                  <a:gd name="T50" fmla="*/ 193 w 197"/>
                  <a:gd name="T51" fmla="*/ 231 h 250"/>
                  <a:gd name="T52" fmla="*/ 188 w 197"/>
                  <a:gd name="T53" fmla="*/ 241 h 250"/>
                  <a:gd name="T54" fmla="*/ 188 w 197"/>
                  <a:gd name="T55" fmla="*/ 250 h 250"/>
                  <a:gd name="T56" fmla="*/ 0 w 197"/>
                  <a:gd name="T57" fmla="*/ 188 h 250"/>
                  <a:gd name="T58" fmla="*/ 44 w 197"/>
                  <a:gd name="T59" fmla="*/ 0 h 25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97" h="250">
                    <a:moveTo>
                      <a:pt x="44" y="0"/>
                    </a:moveTo>
                    <a:lnTo>
                      <a:pt x="53" y="0"/>
                    </a:lnTo>
                    <a:lnTo>
                      <a:pt x="63" y="5"/>
                    </a:lnTo>
                    <a:lnTo>
                      <a:pt x="77" y="10"/>
                    </a:lnTo>
                    <a:lnTo>
                      <a:pt x="87" y="15"/>
                    </a:lnTo>
                    <a:lnTo>
                      <a:pt x="101" y="19"/>
                    </a:lnTo>
                    <a:lnTo>
                      <a:pt x="111" y="29"/>
                    </a:lnTo>
                    <a:lnTo>
                      <a:pt x="121" y="34"/>
                    </a:lnTo>
                    <a:lnTo>
                      <a:pt x="130" y="44"/>
                    </a:lnTo>
                    <a:lnTo>
                      <a:pt x="135" y="48"/>
                    </a:lnTo>
                    <a:lnTo>
                      <a:pt x="144" y="58"/>
                    </a:lnTo>
                    <a:lnTo>
                      <a:pt x="154" y="68"/>
                    </a:lnTo>
                    <a:lnTo>
                      <a:pt x="159" y="77"/>
                    </a:lnTo>
                    <a:lnTo>
                      <a:pt x="169" y="87"/>
                    </a:lnTo>
                    <a:lnTo>
                      <a:pt x="173" y="96"/>
                    </a:lnTo>
                    <a:lnTo>
                      <a:pt x="178" y="111"/>
                    </a:lnTo>
                    <a:lnTo>
                      <a:pt x="183" y="120"/>
                    </a:lnTo>
                    <a:lnTo>
                      <a:pt x="188" y="130"/>
                    </a:lnTo>
                    <a:lnTo>
                      <a:pt x="193" y="144"/>
                    </a:lnTo>
                    <a:lnTo>
                      <a:pt x="193" y="154"/>
                    </a:lnTo>
                    <a:lnTo>
                      <a:pt x="197" y="168"/>
                    </a:lnTo>
                    <a:lnTo>
                      <a:pt x="197" y="178"/>
                    </a:lnTo>
                    <a:lnTo>
                      <a:pt x="197" y="192"/>
                    </a:lnTo>
                    <a:lnTo>
                      <a:pt x="197" y="207"/>
                    </a:lnTo>
                    <a:lnTo>
                      <a:pt x="193" y="216"/>
                    </a:lnTo>
                    <a:lnTo>
                      <a:pt x="193" y="231"/>
                    </a:lnTo>
                    <a:lnTo>
                      <a:pt x="188" y="241"/>
                    </a:lnTo>
                    <a:lnTo>
                      <a:pt x="188" y="250"/>
                    </a:lnTo>
                    <a:lnTo>
                      <a:pt x="0" y="188"/>
                    </a:lnTo>
                    <a:lnTo>
                      <a:pt x="44"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793" name="Freeform 158">
                <a:extLst>
                  <a:ext uri="{FF2B5EF4-FFF2-40B4-BE49-F238E27FC236}">
                    <a16:creationId xmlns:a16="http://schemas.microsoft.com/office/drawing/2014/main" id="{55940BEA-CD49-4CF9-B5B8-1B082E746D1D}"/>
                  </a:ext>
                </a:extLst>
              </p:cNvPr>
              <p:cNvSpPr>
                <a:spLocks/>
              </p:cNvSpPr>
              <p:nvPr/>
            </p:nvSpPr>
            <p:spPr bwMode="auto">
              <a:xfrm>
                <a:off x="2552" y="2126"/>
                <a:ext cx="197" cy="250"/>
              </a:xfrm>
              <a:custGeom>
                <a:avLst/>
                <a:gdLst>
                  <a:gd name="T0" fmla="*/ 44 w 197"/>
                  <a:gd name="T1" fmla="*/ 0 h 250"/>
                  <a:gd name="T2" fmla="*/ 53 w 197"/>
                  <a:gd name="T3" fmla="*/ 0 h 250"/>
                  <a:gd name="T4" fmla="*/ 63 w 197"/>
                  <a:gd name="T5" fmla="*/ 5 h 250"/>
                  <a:gd name="T6" fmla="*/ 77 w 197"/>
                  <a:gd name="T7" fmla="*/ 10 h 250"/>
                  <a:gd name="T8" fmla="*/ 87 w 197"/>
                  <a:gd name="T9" fmla="*/ 15 h 250"/>
                  <a:gd name="T10" fmla="*/ 101 w 197"/>
                  <a:gd name="T11" fmla="*/ 19 h 250"/>
                  <a:gd name="T12" fmla="*/ 111 w 197"/>
                  <a:gd name="T13" fmla="*/ 29 h 250"/>
                  <a:gd name="T14" fmla="*/ 121 w 197"/>
                  <a:gd name="T15" fmla="*/ 34 h 250"/>
                  <a:gd name="T16" fmla="*/ 130 w 197"/>
                  <a:gd name="T17" fmla="*/ 44 h 250"/>
                  <a:gd name="T18" fmla="*/ 135 w 197"/>
                  <a:gd name="T19" fmla="*/ 48 h 250"/>
                  <a:gd name="T20" fmla="*/ 144 w 197"/>
                  <a:gd name="T21" fmla="*/ 58 h 250"/>
                  <a:gd name="T22" fmla="*/ 154 w 197"/>
                  <a:gd name="T23" fmla="*/ 68 h 250"/>
                  <a:gd name="T24" fmla="*/ 159 w 197"/>
                  <a:gd name="T25" fmla="*/ 77 h 250"/>
                  <a:gd name="T26" fmla="*/ 169 w 197"/>
                  <a:gd name="T27" fmla="*/ 87 h 250"/>
                  <a:gd name="T28" fmla="*/ 173 w 197"/>
                  <a:gd name="T29" fmla="*/ 96 h 250"/>
                  <a:gd name="T30" fmla="*/ 178 w 197"/>
                  <a:gd name="T31" fmla="*/ 111 h 250"/>
                  <a:gd name="T32" fmla="*/ 183 w 197"/>
                  <a:gd name="T33" fmla="*/ 120 h 250"/>
                  <a:gd name="T34" fmla="*/ 188 w 197"/>
                  <a:gd name="T35" fmla="*/ 130 h 250"/>
                  <a:gd name="T36" fmla="*/ 193 w 197"/>
                  <a:gd name="T37" fmla="*/ 144 h 250"/>
                  <a:gd name="T38" fmla="*/ 193 w 197"/>
                  <a:gd name="T39" fmla="*/ 154 h 250"/>
                  <a:gd name="T40" fmla="*/ 197 w 197"/>
                  <a:gd name="T41" fmla="*/ 168 h 250"/>
                  <a:gd name="T42" fmla="*/ 197 w 197"/>
                  <a:gd name="T43" fmla="*/ 178 h 250"/>
                  <a:gd name="T44" fmla="*/ 197 w 197"/>
                  <a:gd name="T45" fmla="*/ 192 h 250"/>
                  <a:gd name="T46" fmla="*/ 197 w 197"/>
                  <a:gd name="T47" fmla="*/ 207 h 250"/>
                  <a:gd name="T48" fmla="*/ 193 w 197"/>
                  <a:gd name="T49" fmla="*/ 216 h 250"/>
                  <a:gd name="T50" fmla="*/ 193 w 197"/>
                  <a:gd name="T51" fmla="*/ 231 h 250"/>
                  <a:gd name="T52" fmla="*/ 188 w 197"/>
                  <a:gd name="T53" fmla="*/ 241 h 250"/>
                  <a:gd name="T54" fmla="*/ 188 w 197"/>
                  <a:gd name="T55" fmla="*/ 250 h 250"/>
                  <a:gd name="T56" fmla="*/ 0 w 197"/>
                  <a:gd name="T57" fmla="*/ 188 h 250"/>
                  <a:gd name="T58" fmla="*/ 44 w 197"/>
                  <a:gd name="T59" fmla="*/ 0 h 25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97" h="250">
                    <a:moveTo>
                      <a:pt x="44" y="0"/>
                    </a:moveTo>
                    <a:lnTo>
                      <a:pt x="53" y="0"/>
                    </a:lnTo>
                    <a:lnTo>
                      <a:pt x="63" y="5"/>
                    </a:lnTo>
                    <a:lnTo>
                      <a:pt x="77" y="10"/>
                    </a:lnTo>
                    <a:lnTo>
                      <a:pt x="87" y="15"/>
                    </a:lnTo>
                    <a:lnTo>
                      <a:pt x="101" y="19"/>
                    </a:lnTo>
                    <a:lnTo>
                      <a:pt x="111" y="29"/>
                    </a:lnTo>
                    <a:lnTo>
                      <a:pt x="121" y="34"/>
                    </a:lnTo>
                    <a:lnTo>
                      <a:pt x="130" y="44"/>
                    </a:lnTo>
                    <a:lnTo>
                      <a:pt x="135" y="48"/>
                    </a:lnTo>
                    <a:lnTo>
                      <a:pt x="144" y="58"/>
                    </a:lnTo>
                    <a:lnTo>
                      <a:pt x="154" y="68"/>
                    </a:lnTo>
                    <a:lnTo>
                      <a:pt x="159" y="77"/>
                    </a:lnTo>
                    <a:lnTo>
                      <a:pt x="169" y="87"/>
                    </a:lnTo>
                    <a:lnTo>
                      <a:pt x="173" y="96"/>
                    </a:lnTo>
                    <a:lnTo>
                      <a:pt x="178" y="111"/>
                    </a:lnTo>
                    <a:lnTo>
                      <a:pt x="183" y="120"/>
                    </a:lnTo>
                    <a:lnTo>
                      <a:pt x="188" y="130"/>
                    </a:lnTo>
                    <a:lnTo>
                      <a:pt x="193" y="144"/>
                    </a:lnTo>
                    <a:lnTo>
                      <a:pt x="193" y="154"/>
                    </a:lnTo>
                    <a:lnTo>
                      <a:pt x="197" y="168"/>
                    </a:lnTo>
                    <a:lnTo>
                      <a:pt x="197" y="178"/>
                    </a:lnTo>
                    <a:lnTo>
                      <a:pt x="197" y="192"/>
                    </a:lnTo>
                    <a:lnTo>
                      <a:pt x="197" y="207"/>
                    </a:lnTo>
                    <a:lnTo>
                      <a:pt x="193" y="216"/>
                    </a:lnTo>
                    <a:lnTo>
                      <a:pt x="193" y="231"/>
                    </a:lnTo>
                    <a:lnTo>
                      <a:pt x="188" y="241"/>
                    </a:lnTo>
                    <a:lnTo>
                      <a:pt x="188" y="250"/>
                    </a:lnTo>
                    <a:lnTo>
                      <a:pt x="0" y="188"/>
                    </a:lnTo>
                    <a:lnTo>
                      <a:pt x="44"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771" name="Group 162">
              <a:extLst>
                <a:ext uri="{FF2B5EF4-FFF2-40B4-BE49-F238E27FC236}">
                  <a16:creationId xmlns:a16="http://schemas.microsoft.com/office/drawing/2014/main" id="{B292C1E7-B1B5-432D-98FC-FCF86681B4A8}"/>
                </a:ext>
              </a:extLst>
            </p:cNvPr>
            <p:cNvGrpSpPr>
              <a:grpSpLocks/>
            </p:cNvGrpSpPr>
            <p:nvPr/>
          </p:nvGrpSpPr>
          <p:grpSpPr bwMode="auto">
            <a:xfrm>
              <a:off x="2360" y="2122"/>
              <a:ext cx="380" cy="389"/>
              <a:chOff x="2360" y="2122"/>
              <a:chExt cx="380" cy="389"/>
            </a:xfrm>
          </p:grpSpPr>
          <p:sp>
            <p:nvSpPr>
              <p:cNvPr id="12790" name="Freeform 160">
                <a:extLst>
                  <a:ext uri="{FF2B5EF4-FFF2-40B4-BE49-F238E27FC236}">
                    <a16:creationId xmlns:a16="http://schemas.microsoft.com/office/drawing/2014/main" id="{EA998EE1-6A46-4ADE-B3A2-C84F439DCC3A}"/>
                  </a:ext>
                </a:extLst>
              </p:cNvPr>
              <p:cNvSpPr>
                <a:spLocks/>
              </p:cNvSpPr>
              <p:nvPr/>
            </p:nvSpPr>
            <p:spPr bwMode="auto">
              <a:xfrm>
                <a:off x="2360" y="2122"/>
                <a:ext cx="380" cy="389"/>
              </a:xfrm>
              <a:custGeom>
                <a:avLst/>
                <a:gdLst>
                  <a:gd name="T0" fmla="*/ 375 w 380"/>
                  <a:gd name="T1" fmla="*/ 268 h 389"/>
                  <a:gd name="T2" fmla="*/ 361 w 380"/>
                  <a:gd name="T3" fmla="*/ 293 h 389"/>
                  <a:gd name="T4" fmla="*/ 351 w 380"/>
                  <a:gd name="T5" fmla="*/ 312 h 389"/>
                  <a:gd name="T6" fmla="*/ 332 w 380"/>
                  <a:gd name="T7" fmla="*/ 326 h 389"/>
                  <a:gd name="T8" fmla="*/ 313 w 380"/>
                  <a:gd name="T9" fmla="*/ 345 h 389"/>
                  <a:gd name="T10" fmla="*/ 293 w 380"/>
                  <a:gd name="T11" fmla="*/ 360 h 389"/>
                  <a:gd name="T12" fmla="*/ 274 w 380"/>
                  <a:gd name="T13" fmla="*/ 369 h 389"/>
                  <a:gd name="T14" fmla="*/ 245 w 380"/>
                  <a:gd name="T15" fmla="*/ 379 h 389"/>
                  <a:gd name="T16" fmla="*/ 226 w 380"/>
                  <a:gd name="T17" fmla="*/ 384 h 389"/>
                  <a:gd name="T18" fmla="*/ 202 w 380"/>
                  <a:gd name="T19" fmla="*/ 389 h 389"/>
                  <a:gd name="T20" fmla="*/ 178 w 380"/>
                  <a:gd name="T21" fmla="*/ 389 h 389"/>
                  <a:gd name="T22" fmla="*/ 149 w 380"/>
                  <a:gd name="T23" fmla="*/ 384 h 389"/>
                  <a:gd name="T24" fmla="*/ 125 w 380"/>
                  <a:gd name="T25" fmla="*/ 374 h 389"/>
                  <a:gd name="T26" fmla="*/ 106 w 380"/>
                  <a:gd name="T27" fmla="*/ 365 h 389"/>
                  <a:gd name="T28" fmla="*/ 87 w 380"/>
                  <a:gd name="T29" fmla="*/ 355 h 389"/>
                  <a:gd name="T30" fmla="*/ 63 w 380"/>
                  <a:gd name="T31" fmla="*/ 336 h 389"/>
                  <a:gd name="T32" fmla="*/ 48 w 380"/>
                  <a:gd name="T33" fmla="*/ 321 h 389"/>
                  <a:gd name="T34" fmla="*/ 34 w 380"/>
                  <a:gd name="T35" fmla="*/ 302 h 389"/>
                  <a:gd name="T36" fmla="*/ 19 w 380"/>
                  <a:gd name="T37" fmla="*/ 278 h 389"/>
                  <a:gd name="T38" fmla="*/ 10 w 380"/>
                  <a:gd name="T39" fmla="*/ 254 h 389"/>
                  <a:gd name="T40" fmla="*/ 5 w 380"/>
                  <a:gd name="T41" fmla="*/ 235 h 389"/>
                  <a:gd name="T42" fmla="*/ 0 w 380"/>
                  <a:gd name="T43" fmla="*/ 211 h 389"/>
                  <a:gd name="T44" fmla="*/ 0 w 380"/>
                  <a:gd name="T45" fmla="*/ 182 h 389"/>
                  <a:gd name="T46" fmla="*/ 0 w 380"/>
                  <a:gd name="T47" fmla="*/ 158 h 389"/>
                  <a:gd name="T48" fmla="*/ 10 w 380"/>
                  <a:gd name="T49" fmla="*/ 134 h 389"/>
                  <a:gd name="T50" fmla="*/ 19 w 380"/>
                  <a:gd name="T51" fmla="*/ 110 h 389"/>
                  <a:gd name="T52" fmla="*/ 29 w 380"/>
                  <a:gd name="T53" fmla="*/ 91 h 389"/>
                  <a:gd name="T54" fmla="*/ 44 w 380"/>
                  <a:gd name="T55" fmla="*/ 72 h 389"/>
                  <a:gd name="T56" fmla="*/ 58 w 380"/>
                  <a:gd name="T57" fmla="*/ 52 h 389"/>
                  <a:gd name="T58" fmla="*/ 77 w 380"/>
                  <a:gd name="T59" fmla="*/ 33 h 389"/>
                  <a:gd name="T60" fmla="*/ 101 w 380"/>
                  <a:gd name="T61" fmla="*/ 23 h 389"/>
                  <a:gd name="T62" fmla="*/ 120 w 380"/>
                  <a:gd name="T63" fmla="*/ 14 h 389"/>
                  <a:gd name="T64" fmla="*/ 144 w 380"/>
                  <a:gd name="T65" fmla="*/ 4 h 389"/>
                  <a:gd name="T66" fmla="*/ 168 w 380"/>
                  <a:gd name="T67" fmla="*/ 0 h 389"/>
                  <a:gd name="T68" fmla="*/ 192 w 380"/>
                  <a:gd name="T69" fmla="*/ 0 h 389"/>
                  <a:gd name="T70" fmla="*/ 380 w 380"/>
                  <a:gd name="T71" fmla="*/ 254 h 38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80" h="389">
                    <a:moveTo>
                      <a:pt x="380" y="254"/>
                    </a:moveTo>
                    <a:lnTo>
                      <a:pt x="375" y="268"/>
                    </a:lnTo>
                    <a:lnTo>
                      <a:pt x="370" y="278"/>
                    </a:lnTo>
                    <a:lnTo>
                      <a:pt x="361" y="293"/>
                    </a:lnTo>
                    <a:lnTo>
                      <a:pt x="356" y="302"/>
                    </a:lnTo>
                    <a:lnTo>
                      <a:pt x="351" y="312"/>
                    </a:lnTo>
                    <a:lnTo>
                      <a:pt x="341" y="321"/>
                    </a:lnTo>
                    <a:lnTo>
                      <a:pt x="332" y="326"/>
                    </a:lnTo>
                    <a:lnTo>
                      <a:pt x="322" y="336"/>
                    </a:lnTo>
                    <a:lnTo>
                      <a:pt x="313" y="345"/>
                    </a:lnTo>
                    <a:lnTo>
                      <a:pt x="303" y="350"/>
                    </a:lnTo>
                    <a:lnTo>
                      <a:pt x="293" y="360"/>
                    </a:lnTo>
                    <a:lnTo>
                      <a:pt x="284" y="365"/>
                    </a:lnTo>
                    <a:lnTo>
                      <a:pt x="274" y="369"/>
                    </a:lnTo>
                    <a:lnTo>
                      <a:pt x="260" y="374"/>
                    </a:lnTo>
                    <a:lnTo>
                      <a:pt x="245" y="379"/>
                    </a:lnTo>
                    <a:lnTo>
                      <a:pt x="236" y="384"/>
                    </a:lnTo>
                    <a:lnTo>
                      <a:pt x="226" y="384"/>
                    </a:lnTo>
                    <a:lnTo>
                      <a:pt x="212" y="389"/>
                    </a:lnTo>
                    <a:lnTo>
                      <a:pt x="202" y="389"/>
                    </a:lnTo>
                    <a:lnTo>
                      <a:pt x="188" y="389"/>
                    </a:lnTo>
                    <a:lnTo>
                      <a:pt x="178" y="389"/>
                    </a:lnTo>
                    <a:lnTo>
                      <a:pt x="164" y="384"/>
                    </a:lnTo>
                    <a:lnTo>
                      <a:pt x="149" y="384"/>
                    </a:lnTo>
                    <a:lnTo>
                      <a:pt x="140" y="379"/>
                    </a:lnTo>
                    <a:lnTo>
                      <a:pt x="125" y="374"/>
                    </a:lnTo>
                    <a:lnTo>
                      <a:pt x="116" y="369"/>
                    </a:lnTo>
                    <a:lnTo>
                      <a:pt x="106" y="365"/>
                    </a:lnTo>
                    <a:lnTo>
                      <a:pt x="92" y="360"/>
                    </a:lnTo>
                    <a:lnTo>
                      <a:pt x="87" y="355"/>
                    </a:lnTo>
                    <a:lnTo>
                      <a:pt x="72" y="345"/>
                    </a:lnTo>
                    <a:lnTo>
                      <a:pt x="63" y="336"/>
                    </a:lnTo>
                    <a:lnTo>
                      <a:pt x="58" y="331"/>
                    </a:lnTo>
                    <a:lnTo>
                      <a:pt x="48" y="321"/>
                    </a:lnTo>
                    <a:lnTo>
                      <a:pt x="39" y="312"/>
                    </a:lnTo>
                    <a:lnTo>
                      <a:pt x="34" y="302"/>
                    </a:lnTo>
                    <a:lnTo>
                      <a:pt x="24" y="293"/>
                    </a:lnTo>
                    <a:lnTo>
                      <a:pt x="19" y="278"/>
                    </a:lnTo>
                    <a:lnTo>
                      <a:pt x="15" y="268"/>
                    </a:lnTo>
                    <a:lnTo>
                      <a:pt x="10" y="254"/>
                    </a:lnTo>
                    <a:lnTo>
                      <a:pt x="5" y="245"/>
                    </a:lnTo>
                    <a:lnTo>
                      <a:pt x="5" y="235"/>
                    </a:lnTo>
                    <a:lnTo>
                      <a:pt x="0" y="220"/>
                    </a:lnTo>
                    <a:lnTo>
                      <a:pt x="0" y="211"/>
                    </a:lnTo>
                    <a:lnTo>
                      <a:pt x="0" y="196"/>
                    </a:lnTo>
                    <a:lnTo>
                      <a:pt x="0" y="182"/>
                    </a:lnTo>
                    <a:lnTo>
                      <a:pt x="0" y="172"/>
                    </a:lnTo>
                    <a:lnTo>
                      <a:pt x="0" y="158"/>
                    </a:lnTo>
                    <a:lnTo>
                      <a:pt x="5" y="144"/>
                    </a:lnTo>
                    <a:lnTo>
                      <a:pt x="10" y="134"/>
                    </a:lnTo>
                    <a:lnTo>
                      <a:pt x="10" y="124"/>
                    </a:lnTo>
                    <a:lnTo>
                      <a:pt x="19" y="110"/>
                    </a:lnTo>
                    <a:lnTo>
                      <a:pt x="19" y="100"/>
                    </a:lnTo>
                    <a:lnTo>
                      <a:pt x="29" y="91"/>
                    </a:lnTo>
                    <a:lnTo>
                      <a:pt x="34" y="81"/>
                    </a:lnTo>
                    <a:lnTo>
                      <a:pt x="44" y="72"/>
                    </a:lnTo>
                    <a:lnTo>
                      <a:pt x="53" y="62"/>
                    </a:lnTo>
                    <a:lnTo>
                      <a:pt x="58" y="52"/>
                    </a:lnTo>
                    <a:lnTo>
                      <a:pt x="68" y="43"/>
                    </a:lnTo>
                    <a:lnTo>
                      <a:pt x="77" y="33"/>
                    </a:lnTo>
                    <a:lnTo>
                      <a:pt x="87" y="28"/>
                    </a:lnTo>
                    <a:lnTo>
                      <a:pt x="101" y="23"/>
                    </a:lnTo>
                    <a:lnTo>
                      <a:pt x="111" y="19"/>
                    </a:lnTo>
                    <a:lnTo>
                      <a:pt x="120" y="14"/>
                    </a:lnTo>
                    <a:lnTo>
                      <a:pt x="135" y="9"/>
                    </a:lnTo>
                    <a:lnTo>
                      <a:pt x="144" y="4"/>
                    </a:lnTo>
                    <a:lnTo>
                      <a:pt x="159" y="0"/>
                    </a:lnTo>
                    <a:lnTo>
                      <a:pt x="168" y="0"/>
                    </a:lnTo>
                    <a:lnTo>
                      <a:pt x="178" y="0"/>
                    </a:lnTo>
                    <a:lnTo>
                      <a:pt x="192" y="0"/>
                    </a:lnTo>
                    <a:lnTo>
                      <a:pt x="192" y="192"/>
                    </a:lnTo>
                    <a:lnTo>
                      <a:pt x="380" y="254"/>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791" name="Freeform 161">
                <a:extLst>
                  <a:ext uri="{FF2B5EF4-FFF2-40B4-BE49-F238E27FC236}">
                    <a16:creationId xmlns:a16="http://schemas.microsoft.com/office/drawing/2014/main" id="{2FF1D2F3-1A5E-4AEF-A76C-5BE2FF75D8B0}"/>
                  </a:ext>
                </a:extLst>
              </p:cNvPr>
              <p:cNvSpPr>
                <a:spLocks/>
              </p:cNvSpPr>
              <p:nvPr/>
            </p:nvSpPr>
            <p:spPr bwMode="auto">
              <a:xfrm>
                <a:off x="2360" y="2122"/>
                <a:ext cx="380" cy="389"/>
              </a:xfrm>
              <a:custGeom>
                <a:avLst/>
                <a:gdLst>
                  <a:gd name="T0" fmla="*/ 375 w 380"/>
                  <a:gd name="T1" fmla="*/ 268 h 389"/>
                  <a:gd name="T2" fmla="*/ 361 w 380"/>
                  <a:gd name="T3" fmla="*/ 293 h 389"/>
                  <a:gd name="T4" fmla="*/ 351 w 380"/>
                  <a:gd name="T5" fmla="*/ 312 h 389"/>
                  <a:gd name="T6" fmla="*/ 332 w 380"/>
                  <a:gd name="T7" fmla="*/ 326 h 389"/>
                  <a:gd name="T8" fmla="*/ 313 w 380"/>
                  <a:gd name="T9" fmla="*/ 345 h 389"/>
                  <a:gd name="T10" fmla="*/ 293 w 380"/>
                  <a:gd name="T11" fmla="*/ 360 h 389"/>
                  <a:gd name="T12" fmla="*/ 274 w 380"/>
                  <a:gd name="T13" fmla="*/ 369 h 389"/>
                  <a:gd name="T14" fmla="*/ 245 w 380"/>
                  <a:gd name="T15" fmla="*/ 379 h 389"/>
                  <a:gd name="T16" fmla="*/ 226 w 380"/>
                  <a:gd name="T17" fmla="*/ 384 h 389"/>
                  <a:gd name="T18" fmla="*/ 202 w 380"/>
                  <a:gd name="T19" fmla="*/ 389 h 389"/>
                  <a:gd name="T20" fmla="*/ 178 w 380"/>
                  <a:gd name="T21" fmla="*/ 389 h 389"/>
                  <a:gd name="T22" fmla="*/ 149 w 380"/>
                  <a:gd name="T23" fmla="*/ 384 h 389"/>
                  <a:gd name="T24" fmla="*/ 125 w 380"/>
                  <a:gd name="T25" fmla="*/ 374 h 389"/>
                  <a:gd name="T26" fmla="*/ 106 w 380"/>
                  <a:gd name="T27" fmla="*/ 365 h 389"/>
                  <a:gd name="T28" fmla="*/ 87 w 380"/>
                  <a:gd name="T29" fmla="*/ 355 h 389"/>
                  <a:gd name="T30" fmla="*/ 63 w 380"/>
                  <a:gd name="T31" fmla="*/ 336 h 389"/>
                  <a:gd name="T32" fmla="*/ 48 w 380"/>
                  <a:gd name="T33" fmla="*/ 321 h 389"/>
                  <a:gd name="T34" fmla="*/ 34 w 380"/>
                  <a:gd name="T35" fmla="*/ 302 h 389"/>
                  <a:gd name="T36" fmla="*/ 19 w 380"/>
                  <a:gd name="T37" fmla="*/ 278 h 389"/>
                  <a:gd name="T38" fmla="*/ 10 w 380"/>
                  <a:gd name="T39" fmla="*/ 254 h 389"/>
                  <a:gd name="T40" fmla="*/ 5 w 380"/>
                  <a:gd name="T41" fmla="*/ 235 h 389"/>
                  <a:gd name="T42" fmla="*/ 0 w 380"/>
                  <a:gd name="T43" fmla="*/ 211 h 389"/>
                  <a:gd name="T44" fmla="*/ 0 w 380"/>
                  <a:gd name="T45" fmla="*/ 182 h 389"/>
                  <a:gd name="T46" fmla="*/ 0 w 380"/>
                  <a:gd name="T47" fmla="*/ 158 h 389"/>
                  <a:gd name="T48" fmla="*/ 10 w 380"/>
                  <a:gd name="T49" fmla="*/ 134 h 389"/>
                  <a:gd name="T50" fmla="*/ 19 w 380"/>
                  <a:gd name="T51" fmla="*/ 110 h 389"/>
                  <a:gd name="T52" fmla="*/ 29 w 380"/>
                  <a:gd name="T53" fmla="*/ 91 h 389"/>
                  <a:gd name="T54" fmla="*/ 44 w 380"/>
                  <a:gd name="T55" fmla="*/ 72 h 389"/>
                  <a:gd name="T56" fmla="*/ 58 w 380"/>
                  <a:gd name="T57" fmla="*/ 52 h 389"/>
                  <a:gd name="T58" fmla="*/ 77 w 380"/>
                  <a:gd name="T59" fmla="*/ 33 h 389"/>
                  <a:gd name="T60" fmla="*/ 101 w 380"/>
                  <a:gd name="T61" fmla="*/ 23 h 389"/>
                  <a:gd name="T62" fmla="*/ 120 w 380"/>
                  <a:gd name="T63" fmla="*/ 14 h 389"/>
                  <a:gd name="T64" fmla="*/ 144 w 380"/>
                  <a:gd name="T65" fmla="*/ 4 h 389"/>
                  <a:gd name="T66" fmla="*/ 168 w 380"/>
                  <a:gd name="T67" fmla="*/ 0 h 389"/>
                  <a:gd name="T68" fmla="*/ 192 w 380"/>
                  <a:gd name="T69" fmla="*/ 0 h 389"/>
                  <a:gd name="T70" fmla="*/ 380 w 380"/>
                  <a:gd name="T71" fmla="*/ 254 h 38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80" h="389">
                    <a:moveTo>
                      <a:pt x="380" y="254"/>
                    </a:moveTo>
                    <a:lnTo>
                      <a:pt x="375" y="268"/>
                    </a:lnTo>
                    <a:lnTo>
                      <a:pt x="370" y="278"/>
                    </a:lnTo>
                    <a:lnTo>
                      <a:pt x="361" y="293"/>
                    </a:lnTo>
                    <a:lnTo>
                      <a:pt x="356" y="302"/>
                    </a:lnTo>
                    <a:lnTo>
                      <a:pt x="351" y="312"/>
                    </a:lnTo>
                    <a:lnTo>
                      <a:pt x="341" y="321"/>
                    </a:lnTo>
                    <a:lnTo>
                      <a:pt x="332" y="326"/>
                    </a:lnTo>
                    <a:lnTo>
                      <a:pt x="322" y="336"/>
                    </a:lnTo>
                    <a:lnTo>
                      <a:pt x="313" y="345"/>
                    </a:lnTo>
                    <a:lnTo>
                      <a:pt x="303" y="350"/>
                    </a:lnTo>
                    <a:lnTo>
                      <a:pt x="293" y="360"/>
                    </a:lnTo>
                    <a:lnTo>
                      <a:pt x="284" y="365"/>
                    </a:lnTo>
                    <a:lnTo>
                      <a:pt x="274" y="369"/>
                    </a:lnTo>
                    <a:lnTo>
                      <a:pt x="260" y="374"/>
                    </a:lnTo>
                    <a:lnTo>
                      <a:pt x="245" y="379"/>
                    </a:lnTo>
                    <a:lnTo>
                      <a:pt x="236" y="384"/>
                    </a:lnTo>
                    <a:lnTo>
                      <a:pt x="226" y="384"/>
                    </a:lnTo>
                    <a:lnTo>
                      <a:pt x="212" y="389"/>
                    </a:lnTo>
                    <a:lnTo>
                      <a:pt x="202" y="389"/>
                    </a:lnTo>
                    <a:lnTo>
                      <a:pt x="188" y="389"/>
                    </a:lnTo>
                    <a:lnTo>
                      <a:pt x="178" y="389"/>
                    </a:lnTo>
                    <a:lnTo>
                      <a:pt x="164" y="384"/>
                    </a:lnTo>
                    <a:lnTo>
                      <a:pt x="149" y="384"/>
                    </a:lnTo>
                    <a:lnTo>
                      <a:pt x="140" y="379"/>
                    </a:lnTo>
                    <a:lnTo>
                      <a:pt x="125" y="374"/>
                    </a:lnTo>
                    <a:lnTo>
                      <a:pt x="116" y="369"/>
                    </a:lnTo>
                    <a:lnTo>
                      <a:pt x="106" y="365"/>
                    </a:lnTo>
                    <a:lnTo>
                      <a:pt x="92" y="360"/>
                    </a:lnTo>
                    <a:lnTo>
                      <a:pt x="87" y="355"/>
                    </a:lnTo>
                    <a:lnTo>
                      <a:pt x="72" y="345"/>
                    </a:lnTo>
                    <a:lnTo>
                      <a:pt x="63" y="336"/>
                    </a:lnTo>
                    <a:lnTo>
                      <a:pt x="58" y="331"/>
                    </a:lnTo>
                    <a:lnTo>
                      <a:pt x="48" y="321"/>
                    </a:lnTo>
                    <a:lnTo>
                      <a:pt x="39" y="312"/>
                    </a:lnTo>
                    <a:lnTo>
                      <a:pt x="34" y="302"/>
                    </a:lnTo>
                    <a:lnTo>
                      <a:pt x="24" y="293"/>
                    </a:lnTo>
                    <a:lnTo>
                      <a:pt x="19" y="278"/>
                    </a:lnTo>
                    <a:lnTo>
                      <a:pt x="15" y="268"/>
                    </a:lnTo>
                    <a:lnTo>
                      <a:pt x="10" y="254"/>
                    </a:lnTo>
                    <a:lnTo>
                      <a:pt x="5" y="245"/>
                    </a:lnTo>
                    <a:lnTo>
                      <a:pt x="5" y="235"/>
                    </a:lnTo>
                    <a:lnTo>
                      <a:pt x="0" y="220"/>
                    </a:lnTo>
                    <a:lnTo>
                      <a:pt x="0" y="211"/>
                    </a:lnTo>
                    <a:lnTo>
                      <a:pt x="0" y="196"/>
                    </a:lnTo>
                    <a:lnTo>
                      <a:pt x="0" y="182"/>
                    </a:lnTo>
                    <a:lnTo>
                      <a:pt x="0" y="172"/>
                    </a:lnTo>
                    <a:lnTo>
                      <a:pt x="0" y="158"/>
                    </a:lnTo>
                    <a:lnTo>
                      <a:pt x="5" y="144"/>
                    </a:lnTo>
                    <a:lnTo>
                      <a:pt x="10" y="134"/>
                    </a:lnTo>
                    <a:lnTo>
                      <a:pt x="10" y="124"/>
                    </a:lnTo>
                    <a:lnTo>
                      <a:pt x="19" y="110"/>
                    </a:lnTo>
                    <a:lnTo>
                      <a:pt x="19" y="100"/>
                    </a:lnTo>
                    <a:lnTo>
                      <a:pt x="29" y="91"/>
                    </a:lnTo>
                    <a:lnTo>
                      <a:pt x="34" y="81"/>
                    </a:lnTo>
                    <a:lnTo>
                      <a:pt x="44" y="72"/>
                    </a:lnTo>
                    <a:lnTo>
                      <a:pt x="53" y="62"/>
                    </a:lnTo>
                    <a:lnTo>
                      <a:pt x="58" y="52"/>
                    </a:lnTo>
                    <a:lnTo>
                      <a:pt x="68" y="43"/>
                    </a:lnTo>
                    <a:lnTo>
                      <a:pt x="77" y="33"/>
                    </a:lnTo>
                    <a:lnTo>
                      <a:pt x="87" y="28"/>
                    </a:lnTo>
                    <a:lnTo>
                      <a:pt x="101" y="23"/>
                    </a:lnTo>
                    <a:lnTo>
                      <a:pt x="111" y="19"/>
                    </a:lnTo>
                    <a:lnTo>
                      <a:pt x="120" y="14"/>
                    </a:lnTo>
                    <a:lnTo>
                      <a:pt x="135" y="9"/>
                    </a:lnTo>
                    <a:lnTo>
                      <a:pt x="144" y="4"/>
                    </a:lnTo>
                    <a:lnTo>
                      <a:pt x="159" y="0"/>
                    </a:lnTo>
                    <a:lnTo>
                      <a:pt x="168" y="0"/>
                    </a:lnTo>
                    <a:lnTo>
                      <a:pt x="178" y="0"/>
                    </a:lnTo>
                    <a:lnTo>
                      <a:pt x="192" y="0"/>
                    </a:lnTo>
                    <a:lnTo>
                      <a:pt x="192" y="192"/>
                    </a:lnTo>
                    <a:lnTo>
                      <a:pt x="380" y="254"/>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772" name="Group 165">
              <a:extLst>
                <a:ext uri="{FF2B5EF4-FFF2-40B4-BE49-F238E27FC236}">
                  <a16:creationId xmlns:a16="http://schemas.microsoft.com/office/drawing/2014/main" id="{064ED7ED-83ED-460B-825A-67633B6C18AD}"/>
                </a:ext>
              </a:extLst>
            </p:cNvPr>
            <p:cNvGrpSpPr>
              <a:grpSpLocks/>
            </p:cNvGrpSpPr>
            <p:nvPr/>
          </p:nvGrpSpPr>
          <p:grpSpPr bwMode="auto">
            <a:xfrm>
              <a:off x="2552" y="1583"/>
              <a:ext cx="72" cy="193"/>
              <a:chOff x="2552" y="1583"/>
              <a:chExt cx="72" cy="193"/>
            </a:xfrm>
          </p:grpSpPr>
          <p:sp>
            <p:nvSpPr>
              <p:cNvPr id="12788" name="Freeform 163">
                <a:extLst>
                  <a:ext uri="{FF2B5EF4-FFF2-40B4-BE49-F238E27FC236}">
                    <a16:creationId xmlns:a16="http://schemas.microsoft.com/office/drawing/2014/main" id="{652E18B6-0F83-43FB-AA7C-3CD029A38B34}"/>
                  </a:ext>
                </a:extLst>
              </p:cNvPr>
              <p:cNvSpPr>
                <a:spLocks/>
              </p:cNvSpPr>
              <p:nvPr/>
            </p:nvSpPr>
            <p:spPr bwMode="auto">
              <a:xfrm>
                <a:off x="2552" y="1583"/>
                <a:ext cx="72" cy="193"/>
              </a:xfrm>
              <a:custGeom>
                <a:avLst/>
                <a:gdLst>
                  <a:gd name="T0" fmla="*/ 0 w 72"/>
                  <a:gd name="T1" fmla="*/ 0 h 193"/>
                  <a:gd name="T2" fmla="*/ 15 w 72"/>
                  <a:gd name="T3" fmla="*/ 0 h 193"/>
                  <a:gd name="T4" fmla="*/ 24 w 72"/>
                  <a:gd name="T5" fmla="*/ 0 h 193"/>
                  <a:gd name="T6" fmla="*/ 39 w 72"/>
                  <a:gd name="T7" fmla="*/ 0 h 193"/>
                  <a:gd name="T8" fmla="*/ 49 w 72"/>
                  <a:gd name="T9" fmla="*/ 5 h 193"/>
                  <a:gd name="T10" fmla="*/ 63 w 72"/>
                  <a:gd name="T11" fmla="*/ 10 h 193"/>
                  <a:gd name="T12" fmla="*/ 72 w 72"/>
                  <a:gd name="T13" fmla="*/ 10 h 193"/>
                  <a:gd name="T14" fmla="*/ 0 w 72"/>
                  <a:gd name="T15" fmla="*/ 193 h 193"/>
                  <a:gd name="T16" fmla="*/ 0 w 72"/>
                  <a:gd name="T17" fmla="*/ 0 h 1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2" h="193">
                    <a:moveTo>
                      <a:pt x="0" y="0"/>
                    </a:moveTo>
                    <a:lnTo>
                      <a:pt x="15" y="0"/>
                    </a:lnTo>
                    <a:lnTo>
                      <a:pt x="24" y="0"/>
                    </a:lnTo>
                    <a:lnTo>
                      <a:pt x="39" y="0"/>
                    </a:lnTo>
                    <a:lnTo>
                      <a:pt x="49" y="5"/>
                    </a:lnTo>
                    <a:lnTo>
                      <a:pt x="63" y="10"/>
                    </a:lnTo>
                    <a:lnTo>
                      <a:pt x="72" y="10"/>
                    </a:lnTo>
                    <a:lnTo>
                      <a:pt x="0" y="193"/>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789" name="Freeform 164">
                <a:extLst>
                  <a:ext uri="{FF2B5EF4-FFF2-40B4-BE49-F238E27FC236}">
                    <a16:creationId xmlns:a16="http://schemas.microsoft.com/office/drawing/2014/main" id="{DC75FDE8-DECE-40AA-B130-779FEA35784D}"/>
                  </a:ext>
                </a:extLst>
              </p:cNvPr>
              <p:cNvSpPr>
                <a:spLocks/>
              </p:cNvSpPr>
              <p:nvPr/>
            </p:nvSpPr>
            <p:spPr bwMode="auto">
              <a:xfrm>
                <a:off x="2552" y="1583"/>
                <a:ext cx="72" cy="193"/>
              </a:xfrm>
              <a:custGeom>
                <a:avLst/>
                <a:gdLst>
                  <a:gd name="T0" fmla="*/ 0 w 72"/>
                  <a:gd name="T1" fmla="*/ 0 h 193"/>
                  <a:gd name="T2" fmla="*/ 15 w 72"/>
                  <a:gd name="T3" fmla="*/ 0 h 193"/>
                  <a:gd name="T4" fmla="*/ 24 w 72"/>
                  <a:gd name="T5" fmla="*/ 0 h 193"/>
                  <a:gd name="T6" fmla="*/ 39 w 72"/>
                  <a:gd name="T7" fmla="*/ 0 h 193"/>
                  <a:gd name="T8" fmla="*/ 49 w 72"/>
                  <a:gd name="T9" fmla="*/ 5 h 193"/>
                  <a:gd name="T10" fmla="*/ 63 w 72"/>
                  <a:gd name="T11" fmla="*/ 10 h 193"/>
                  <a:gd name="T12" fmla="*/ 72 w 72"/>
                  <a:gd name="T13" fmla="*/ 10 h 193"/>
                  <a:gd name="T14" fmla="*/ 0 w 72"/>
                  <a:gd name="T15" fmla="*/ 193 h 193"/>
                  <a:gd name="T16" fmla="*/ 0 w 72"/>
                  <a:gd name="T17" fmla="*/ 0 h 1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2" h="193">
                    <a:moveTo>
                      <a:pt x="0" y="0"/>
                    </a:moveTo>
                    <a:lnTo>
                      <a:pt x="15" y="0"/>
                    </a:lnTo>
                    <a:lnTo>
                      <a:pt x="24" y="0"/>
                    </a:lnTo>
                    <a:lnTo>
                      <a:pt x="39" y="0"/>
                    </a:lnTo>
                    <a:lnTo>
                      <a:pt x="49" y="5"/>
                    </a:lnTo>
                    <a:lnTo>
                      <a:pt x="63" y="10"/>
                    </a:lnTo>
                    <a:lnTo>
                      <a:pt x="72" y="10"/>
                    </a:lnTo>
                    <a:lnTo>
                      <a:pt x="0" y="193"/>
                    </a:lnTo>
                    <a:lnTo>
                      <a:pt x="0"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773" name="Group 168">
              <a:extLst>
                <a:ext uri="{FF2B5EF4-FFF2-40B4-BE49-F238E27FC236}">
                  <a16:creationId xmlns:a16="http://schemas.microsoft.com/office/drawing/2014/main" id="{9F88D074-8F9B-4F42-BA96-0583EB983BBF}"/>
                </a:ext>
              </a:extLst>
            </p:cNvPr>
            <p:cNvGrpSpPr>
              <a:grpSpLocks/>
            </p:cNvGrpSpPr>
            <p:nvPr/>
          </p:nvGrpSpPr>
          <p:grpSpPr bwMode="auto">
            <a:xfrm>
              <a:off x="2552" y="1593"/>
              <a:ext cx="197" cy="370"/>
              <a:chOff x="2552" y="1593"/>
              <a:chExt cx="197" cy="370"/>
            </a:xfrm>
          </p:grpSpPr>
          <p:sp>
            <p:nvSpPr>
              <p:cNvPr id="12786" name="Freeform 166">
                <a:extLst>
                  <a:ext uri="{FF2B5EF4-FFF2-40B4-BE49-F238E27FC236}">
                    <a16:creationId xmlns:a16="http://schemas.microsoft.com/office/drawing/2014/main" id="{12AB5F99-5DCE-413A-9969-8751D7E94A75}"/>
                  </a:ext>
                </a:extLst>
              </p:cNvPr>
              <p:cNvSpPr>
                <a:spLocks/>
              </p:cNvSpPr>
              <p:nvPr/>
            </p:nvSpPr>
            <p:spPr bwMode="auto">
              <a:xfrm>
                <a:off x="2552" y="1593"/>
                <a:ext cx="197" cy="370"/>
              </a:xfrm>
              <a:custGeom>
                <a:avLst/>
                <a:gdLst>
                  <a:gd name="T0" fmla="*/ 72 w 197"/>
                  <a:gd name="T1" fmla="*/ 0 h 370"/>
                  <a:gd name="T2" fmla="*/ 82 w 197"/>
                  <a:gd name="T3" fmla="*/ 10 h 370"/>
                  <a:gd name="T4" fmla="*/ 92 w 197"/>
                  <a:gd name="T5" fmla="*/ 10 h 370"/>
                  <a:gd name="T6" fmla="*/ 106 w 197"/>
                  <a:gd name="T7" fmla="*/ 19 h 370"/>
                  <a:gd name="T8" fmla="*/ 116 w 197"/>
                  <a:gd name="T9" fmla="*/ 24 h 370"/>
                  <a:gd name="T10" fmla="*/ 125 w 197"/>
                  <a:gd name="T11" fmla="*/ 34 h 370"/>
                  <a:gd name="T12" fmla="*/ 135 w 197"/>
                  <a:gd name="T13" fmla="*/ 43 h 370"/>
                  <a:gd name="T14" fmla="*/ 144 w 197"/>
                  <a:gd name="T15" fmla="*/ 53 h 370"/>
                  <a:gd name="T16" fmla="*/ 149 w 197"/>
                  <a:gd name="T17" fmla="*/ 58 h 370"/>
                  <a:gd name="T18" fmla="*/ 159 w 197"/>
                  <a:gd name="T19" fmla="*/ 67 h 370"/>
                  <a:gd name="T20" fmla="*/ 169 w 197"/>
                  <a:gd name="T21" fmla="*/ 82 h 370"/>
                  <a:gd name="T22" fmla="*/ 173 w 197"/>
                  <a:gd name="T23" fmla="*/ 91 h 370"/>
                  <a:gd name="T24" fmla="*/ 178 w 197"/>
                  <a:gd name="T25" fmla="*/ 101 h 370"/>
                  <a:gd name="T26" fmla="*/ 183 w 197"/>
                  <a:gd name="T27" fmla="*/ 115 h 370"/>
                  <a:gd name="T28" fmla="*/ 188 w 197"/>
                  <a:gd name="T29" fmla="*/ 125 h 370"/>
                  <a:gd name="T30" fmla="*/ 193 w 197"/>
                  <a:gd name="T31" fmla="*/ 135 h 370"/>
                  <a:gd name="T32" fmla="*/ 193 w 197"/>
                  <a:gd name="T33" fmla="*/ 149 h 370"/>
                  <a:gd name="T34" fmla="*/ 193 w 197"/>
                  <a:gd name="T35" fmla="*/ 159 h 370"/>
                  <a:gd name="T36" fmla="*/ 197 w 197"/>
                  <a:gd name="T37" fmla="*/ 173 h 370"/>
                  <a:gd name="T38" fmla="*/ 197 w 197"/>
                  <a:gd name="T39" fmla="*/ 187 h 370"/>
                  <a:gd name="T40" fmla="*/ 197 w 197"/>
                  <a:gd name="T41" fmla="*/ 197 h 370"/>
                  <a:gd name="T42" fmla="*/ 193 w 197"/>
                  <a:gd name="T43" fmla="*/ 211 h 370"/>
                  <a:gd name="T44" fmla="*/ 193 w 197"/>
                  <a:gd name="T45" fmla="*/ 226 h 370"/>
                  <a:gd name="T46" fmla="*/ 188 w 197"/>
                  <a:gd name="T47" fmla="*/ 235 h 370"/>
                  <a:gd name="T48" fmla="*/ 188 w 197"/>
                  <a:gd name="T49" fmla="*/ 245 h 370"/>
                  <a:gd name="T50" fmla="*/ 183 w 197"/>
                  <a:gd name="T51" fmla="*/ 259 h 370"/>
                  <a:gd name="T52" fmla="*/ 178 w 197"/>
                  <a:gd name="T53" fmla="*/ 269 h 370"/>
                  <a:gd name="T54" fmla="*/ 169 w 197"/>
                  <a:gd name="T55" fmla="*/ 284 h 370"/>
                  <a:gd name="T56" fmla="*/ 164 w 197"/>
                  <a:gd name="T57" fmla="*/ 293 h 370"/>
                  <a:gd name="T58" fmla="*/ 159 w 197"/>
                  <a:gd name="T59" fmla="*/ 303 h 370"/>
                  <a:gd name="T60" fmla="*/ 149 w 197"/>
                  <a:gd name="T61" fmla="*/ 312 h 370"/>
                  <a:gd name="T62" fmla="*/ 140 w 197"/>
                  <a:gd name="T63" fmla="*/ 322 h 370"/>
                  <a:gd name="T64" fmla="*/ 130 w 197"/>
                  <a:gd name="T65" fmla="*/ 327 h 370"/>
                  <a:gd name="T66" fmla="*/ 121 w 197"/>
                  <a:gd name="T67" fmla="*/ 336 h 370"/>
                  <a:gd name="T68" fmla="*/ 111 w 197"/>
                  <a:gd name="T69" fmla="*/ 346 h 370"/>
                  <a:gd name="T70" fmla="*/ 101 w 197"/>
                  <a:gd name="T71" fmla="*/ 351 h 370"/>
                  <a:gd name="T72" fmla="*/ 92 w 197"/>
                  <a:gd name="T73" fmla="*/ 356 h 370"/>
                  <a:gd name="T74" fmla="*/ 77 w 197"/>
                  <a:gd name="T75" fmla="*/ 365 h 370"/>
                  <a:gd name="T76" fmla="*/ 68 w 197"/>
                  <a:gd name="T77" fmla="*/ 365 h 370"/>
                  <a:gd name="T78" fmla="*/ 53 w 197"/>
                  <a:gd name="T79" fmla="*/ 370 h 370"/>
                  <a:gd name="T80" fmla="*/ 0 w 197"/>
                  <a:gd name="T81" fmla="*/ 183 h 370"/>
                  <a:gd name="T82" fmla="*/ 72 w 197"/>
                  <a:gd name="T83" fmla="*/ 0 h 3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97" h="370">
                    <a:moveTo>
                      <a:pt x="72" y="0"/>
                    </a:moveTo>
                    <a:lnTo>
                      <a:pt x="82" y="10"/>
                    </a:lnTo>
                    <a:lnTo>
                      <a:pt x="92" y="10"/>
                    </a:lnTo>
                    <a:lnTo>
                      <a:pt x="106" y="19"/>
                    </a:lnTo>
                    <a:lnTo>
                      <a:pt x="116" y="24"/>
                    </a:lnTo>
                    <a:lnTo>
                      <a:pt x="125" y="34"/>
                    </a:lnTo>
                    <a:lnTo>
                      <a:pt x="135" y="43"/>
                    </a:lnTo>
                    <a:lnTo>
                      <a:pt x="144" y="53"/>
                    </a:lnTo>
                    <a:lnTo>
                      <a:pt x="149" y="58"/>
                    </a:lnTo>
                    <a:lnTo>
                      <a:pt x="159" y="67"/>
                    </a:lnTo>
                    <a:lnTo>
                      <a:pt x="169" y="82"/>
                    </a:lnTo>
                    <a:lnTo>
                      <a:pt x="173" y="91"/>
                    </a:lnTo>
                    <a:lnTo>
                      <a:pt x="178" y="101"/>
                    </a:lnTo>
                    <a:lnTo>
                      <a:pt x="183" y="115"/>
                    </a:lnTo>
                    <a:lnTo>
                      <a:pt x="188" y="125"/>
                    </a:lnTo>
                    <a:lnTo>
                      <a:pt x="193" y="135"/>
                    </a:lnTo>
                    <a:lnTo>
                      <a:pt x="193" y="149"/>
                    </a:lnTo>
                    <a:lnTo>
                      <a:pt x="193" y="159"/>
                    </a:lnTo>
                    <a:lnTo>
                      <a:pt x="197" y="173"/>
                    </a:lnTo>
                    <a:lnTo>
                      <a:pt x="197" y="187"/>
                    </a:lnTo>
                    <a:lnTo>
                      <a:pt x="197" y="197"/>
                    </a:lnTo>
                    <a:lnTo>
                      <a:pt x="193" y="211"/>
                    </a:lnTo>
                    <a:lnTo>
                      <a:pt x="193" y="226"/>
                    </a:lnTo>
                    <a:lnTo>
                      <a:pt x="188" y="235"/>
                    </a:lnTo>
                    <a:lnTo>
                      <a:pt x="188" y="245"/>
                    </a:lnTo>
                    <a:lnTo>
                      <a:pt x="183" y="259"/>
                    </a:lnTo>
                    <a:lnTo>
                      <a:pt x="178" y="269"/>
                    </a:lnTo>
                    <a:lnTo>
                      <a:pt x="169" y="284"/>
                    </a:lnTo>
                    <a:lnTo>
                      <a:pt x="164" y="293"/>
                    </a:lnTo>
                    <a:lnTo>
                      <a:pt x="159" y="303"/>
                    </a:lnTo>
                    <a:lnTo>
                      <a:pt x="149" y="312"/>
                    </a:lnTo>
                    <a:lnTo>
                      <a:pt x="140" y="322"/>
                    </a:lnTo>
                    <a:lnTo>
                      <a:pt x="130" y="327"/>
                    </a:lnTo>
                    <a:lnTo>
                      <a:pt x="121" y="336"/>
                    </a:lnTo>
                    <a:lnTo>
                      <a:pt x="111" y="346"/>
                    </a:lnTo>
                    <a:lnTo>
                      <a:pt x="101" y="351"/>
                    </a:lnTo>
                    <a:lnTo>
                      <a:pt x="92" y="356"/>
                    </a:lnTo>
                    <a:lnTo>
                      <a:pt x="77" y="365"/>
                    </a:lnTo>
                    <a:lnTo>
                      <a:pt x="68" y="365"/>
                    </a:lnTo>
                    <a:lnTo>
                      <a:pt x="53" y="370"/>
                    </a:lnTo>
                    <a:lnTo>
                      <a:pt x="0" y="183"/>
                    </a:lnTo>
                    <a:lnTo>
                      <a:pt x="72"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787" name="Freeform 167">
                <a:extLst>
                  <a:ext uri="{FF2B5EF4-FFF2-40B4-BE49-F238E27FC236}">
                    <a16:creationId xmlns:a16="http://schemas.microsoft.com/office/drawing/2014/main" id="{9B3E5B83-644F-4087-A020-B242373BDA77}"/>
                  </a:ext>
                </a:extLst>
              </p:cNvPr>
              <p:cNvSpPr>
                <a:spLocks/>
              </p:cNvSpPr>
              <p:nvPr/>
            </p:nvSpPr>
            <p:spPr bwMode="auto">
              <a:xfrm>
                <a:off x="2552" y="1593"/>
                <a:ext cx="197" cy="370"/>
              </a:xfrm>
              <a:custGeom>
                <a:avLst/>
                <a:gdLst>
                  <a:gd name="T0" fmla="*/ 72 w 197"/>
                  <a:gd name="T1" fmla="*/ 0 h 370"/>
                  <a:gd name="T2" fmla="*/ 82 w 197"/>
                  <a:gd name="T3" fmla="*/ 10 h 370"/>
                  <a:gd name="T4" fmla="*/ 92 w 197"/>
                  <a:gd name="T5" fmla="*/ 10 h 370"/>
                  <a:gd name="T6" fmla="*/ 106 w 197"/>
                  <a:gd name="T7" fmla="*/ 19 h 370"/>
                  <a:gd name="T8" fmla="*/ 116 w 197"/>
                  <a:gd name="T9" fmla="*/ 24 h 370"/>
                  <a:gd name="T10" fmla="*/ 125 w 197"/>
                  <a:gd name="T11" fmla="*/ 34 h 370"/>
                  <a:gd name="T12" fmla="*/ 135 w 197"/>
                  <a:gd name="T13" fmla="*/ 43 h 370"/>
                  <a:gd name="T14" fmla="*/ 144 w 197"/>
                  <a:gd name="T15" fmla="*/ 53 h 370"/>
                  <a:gd name="T16" fmla="*/ 149 w 197"/>
                  <a:gd name="T17" fmla="*/ 58 h 370"/>
                  <a:gd name="T18" fmla="*/ 159 w 197"/>
                  <a:gd name="T19" fmla="*/ 67 h 370"/>
                  <a:gd name="T20" fmla="*/ 169 w 197"/>
                  <a:gd name="T21" fmla="*/ 82 h 370"/>
                  <a:gd name="T22" fmla="*/ 173 w 197"/>
                  <a:gd name="T23" fmla="*/ 91 h 370"/>
                  <a:gd name="T24" fmla="*/ 178 w 197"/>
                  <a:gd name="T25" fmla="*/ 101 h 370"/>
                  <a:gd name="T26" fmla="*/ 183 w 197"/>
                  <a:gd name="T27" fmla="*/ 115 h 370"/>
                  <a:gd name="T28" fmla="*/ 188 w 197"/>
                  <a:gd name="T29" fmla="*/ 125 h 370"/>
                  <a:gd name="T30" fmla="*/ 193 w 197"/>
                  <a:gd name="T31" fmla="*/ 135 h 370"/>
                  <a:gd name="T32" fmla="*/ 193 w 197"/>
                  <a:gd name="T33" fmla="*/ 149 h 370"/>
                  <a:gd name="T34" fmla="*/ 193 w 197"/>
                  <a:gd name="T35" fmla="*/ 159 h 370"/>
                  <a:gd name="T36" fmla="*/ 197 w 197"/>
                  <a:gd name="T37" fmla="*/ 173 h 370"/>
                  <a:gd name="T38" fmla="*/ 197 w 197"/>
                  <a:gd name="T39" fmla="*/ 187 h 370"/>
                  <a:gd name="T40" fmla="*/ 197 w 197"/>
                  <a:gd name="T41" fmla="*/ 197 h 370"/>
                  <a:gd name="T42" fmla="*/ 193 w 197"/>
                  <a:gd name="T43" fmla="*/ 211 h 370"/>
                  <a:gd name="T44" fmla="*/ 193 w 197"/>
                  <a:gd name="T45" fmla="*/ 226 h 370"/>
                  <a:gd name="T46" fmla="*/ 188 w 197"/>
                  <a:gd name="T47" fmla="*/ 235 h 370"/>
                  <a:gd name="T48" fmla="*/ 188 w 197"/>
                  <a:gd name="T49" fmla="*/ 245 h 370"/>
                  <a:gd name="T50" fmla="*/ 183 w 197"/>
                  <a:gd name="T51" fmla="*/ 259 h 370"/>
                  <a:gd name="T52" fmla="*/ 178 w 197"/>
                  <a:gd name="T53" fmla="*/ 269 h 370"/>
                  <a:gd name="T54" fmla="*/ 169 w 197"/>
                  <a:gd name="T55" fmla="*/ 284 h 370"/>
                  <a:gd name="T56" fmla="*/ 164 w 197"/>
                  <a:gd name="T57" fmla="*/ 293 h 370"/>
                  <a:gd name="T58" fmla="*/ 159 w 197"/>
                  <a:gd name="T59" fmla="*/ 303 h 370"/>
                  <a:gd name="T60" fmla="*/ 149 w 197"/>
                  <a:gd name="T61" fmla="*/ 312 h 370"/>
                  <a:gd name="T62" fmla="*/ 140 w 197"/>
                  <a:gd name="T63" fmla="*/ 322 h 370"/>
                  <a:gd name="T64" fmla="*/ 130 w 197"/>
                  <a:gd name="T65" fmla="*/ 327 h 370"/>
                  <a:gd name="T66" fmla="*/ 121 w 197"/>
                  <a:gd name="T67" fmla="*/ 336 h 370"/>
                  <a:gd name="T68" fmla="*/ 111 w 197"/>
                  <a:gd name="T69" fmla="*/ 346 h 370"/>
                  <a:gd name="T70" fmla="*/ 101 w 197"/>
                  <a:gd name="T71" fmla="*/ 351 h 370"/>
                  <a:gd name="T72" fmla="*/ 92 w 197"/>
                  <a:gd name="T73" fmla="*/ 356 h 370"/>
                  <a:gd name="T74" fmla="*/ 77 w 197"/>
                  <a:gd name="T75" fmla="*/ 365 h 370"/>
                  <a:gd name="T76" fmla="*/ 68 w 197"/>
                  <a:gd name="T77" fmla="*/ 365 h 370"/>
                  <a:gd name="T78" fmla="*/ 53 w 197"/>
                  <a:gd name="T79" fmla="*/ 370 h 370"/>
                  <a:gd name="T80" fmla="*/ 0 w 197"/>
                  <a:gd name="T81" fmla="*/ 183 h 370"/>
                  <a:gd name="T82" fmla="*/ 72 w 197"/>
                  <a:gd name="T83" fmla="*/ 0 h 3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97" h="370">
                    <a:moveTo>
                      <a:pt x="72" y="0"/>
                    </a:moveTo>
                    <a:lnTo>
                      <a:pt x="82" y="10"/>
                    </a:lnTo>
                    <a:lnTo>
                      <a:pt x="92" y="10"/>
                    </a:lnTo>
                    <a:lnTo>
                      <a:pt x="106" y="19"/>
                    </a:lnTo>
                    <a:lnTo>
                      <a:pt x="116" y="24"/>
                    </a:lnTo>
                    <a:lnTo>
                      <a:pt x="125" y="34"/>
                    </a:lnTo>
                    <a:lnTo>
                      <a:pt x="135" y="43"/>
                    </a:lnTo>
                    <a:lnTo>
                      <a:pt x="144" y="53"/>
                    </a:lnTo>
                    <a:lnTo>
                      <a:pt x="149" y="58"/>
                    </a:lnTo>
                    <a:lnTo>
                      <a:pt x="159" y="67"/>
                    </a:lnTo>
                    <a:lnTo>
                      <a:pt x="169" y="82"/>
                    </a:lnTo>
                    <a:lnTo>
                      <a:pt x="173" y="91"/>
                    </a:lnTo>
                    <a:lnTo>
                      <a:pt x="178" y="101"/>
                    </a:lnTo>
                    <a:lnTo>
                      <a:pt x="183" y="115"/>
                    </a:lnTo>
                    <a:lnTo>
                      <a:pt x="188" y="125"/>
                    </a:lnTo>
                    <a:lnTo>
                      <a:pt x="193" y="135"/>
                    </a:lnTo>
                    <a:lnTo>
                      <a:pt x="193" y="149"/>
                    </a:lnTo>
                    <a:lnTo>
                      <a:pt x="193" y="159"/>
                    </a:lnTo>
                    <a:lnTo>
                      <a:pt x="197" y="173"/>
                    </a:lnTo>
                    <a:lnTo>
                      <a:pt x="197" y="187"/>
                    </a:lnTo>
                    <a:lnTo>
                      <a:pt x="197" y="197"/>
                    </a:lnTo>
                    <a:lnTo>
                      <a:pt x="193" y="211"/>
                    </a:lnTo>
                    <a:lnTo>
                      <a:pt x="193" y="226"/>
                    </a:lnTo>
                    <a:lnTo>
                      <a:pt x="188" y="235"/>
                    </a:lnTo>
                    <a:lnTo>
                      <a:pt x="188" y="245"/>
                    </a:lnTo>
                    <a:lnTo>
                      <a:pt x="183" y="259"/>
                    </a:lnTo>
                    <a:lnTo>
                      <a:pt x="178" y="269"/>
                    </a:lnTo>
                    <a:lnTo>
                      <a:pt x="169" y="284"/>
                    </a:lnTo>
                    <a:lnTo>
                      <a:pt x="164" y="293"/>
                    </a:lnTo>
                    <a:lnTo>
                      <a:pt x="159" y="303"/>
                    </a:lnTo>
                    <a:lnTo>
                      <a:pt x="149" y="312"/>
                    </a:lnTo>
                    <a:lnTo>
                      <a:pt x="140" y="322"/>
                    </a:lnTo>
                    <a:lnTo>
                      <a:pt x="130" y="327"/>
                    </a:lnTo>
                    <a:lnTo>
                      <a:pt x="121" y="336"/>
                    </a:lnTo>
                    <a:lnTo>
                      <a:pt x="111" y="346"/>
                    </a:lnTo>
                    <a:lnTo>
                      <a:pt x="101" y="351"/>
                    </a:lnTo>
                    <a:lnTo>
                      <a:pt x="92" y="356"/>
                    </a:lnTo>
                    <a:lnTo>
                      <a:pt x="77" y="365"/>
                    </a:lnTo>
                    <a:lnTo>
                      <a:pt x="68" y="365"/>
                    </a:lnTo>
                    <a:lnTo>
                      <a:pt x="53" y="370"/>
                    </a:lnTo>
                    <a:lnTo>
                      <a:pt x="0" y="183"/>
                    </a:lnTo>
                    <a:lnTo>
                      <a:pt x="72"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774" name="Group 171">
              <a:extLst>
                <a:ext uri="{FF2B5EF4-FFF2-40B4-BE49-F238E27FC236}">
                  <a16:creationId xmlns:a16="http://schemas.microsoft.com/office/drawing/2014/main" id="{5DA953AA-6F2D-42C8-90FE-4B4478CB6D7C}"/>
                </a:ext>
              </a:extLst>
            </p:cNvPr>
            <p:cNvGrpSpPr>
              <a:grpSpLocks/>
            </p:cNvGrpSpPr>
            <p:nvPr/>
          </p:nvGrpSpPr>
          <p:grpSpPr bwMode="auto">
            <a:xfrm>
              <a:off x="2360" y="1583"/>
              <a:ext cx="245" cy="390"/>
              <a:chOff x="2360" y="1583"/>
              <a:chExt cx="245" cy="390"/>
            </a:xfrm>
          </p:grpSpPr>
          <p:sp>
            <p:nvSpPr>
              <p:cNvPr id="12784" name="Freeform 169">
                <a:extLst>
                  <a:ext uri="{FF2B5EF4-FFF2-40B4-BE49-F238E27FC236}">
                    <a16:creationId xmlns:a16="http://schemas.microsoft.com/office/drawing/2014/main" id="{C2A517C5-F738-4A2F-BE0D-A1DC89FF1BFC}"/>
                  </a:ext>
                </a:extLst>
              </p:cNvPr>
              <p:cNvSpPr>
                <a:spLocks/>
              </p:cNvSpPr>
              <p:nvPr/>
            </p:nvSpPr>
            <p:spPr bwMode="auto">
              <a:xfrm>
                <a:off x="2360" y="1583"/>
                <a:ext cx="245" cy="390"/>
              </a:xfrm>
              <a:custGeom>
                <a:avLst/>
                <a:gdLst>
                  <a:gd name="T0" fmla="*/ 245 w 245"/>
                  <a:gd name="T1" fmla="*/ 380 h 390"/>
                  <a:gd name="T2" fmla="*/ 236 w 245"/>
                  <a:gd name="T3" fmla="*/ 385 h 390"/>
                  <a:gd name="T4" fmla="*/ 226 w 245"/>
                  <a:gd name="T5" fmla="*/ 385 h 390"/>
                  <a:gd name="T6" fmla="*/ 212 w 245"/>
                  <a:gd name="T7" fmla="*/ 390 h 390"/>
                  <a:gd name="T8" fmla="*/ 197 w 245"/>
                  <a:gd name="T9" fmla="*/ 390 h 390"/>
                  <a:gd name="T10" fmla="*/ 188 w 245"/>
                  <a:gd name="T11" fmla="*/ 390 h 390"/>
                  <a:gd name="T12" fmla="*/ 173 w 245"/>
                  <a:gd name="T13" fmla="*/ 390 h 390"/>
                  <a:gd name="T14" fmla="*/ 164 w 245"/>
                  <a:gd name="T15" fmla="*/ 385 h 390"/>
                  <a:gd name="T16" fmla="*/ 149 w 245"/>
                  <a:gd name="T17" fmla="*/ 385 h 390"/>
                  <a:gd name="T18" fmla="*/ 135 w 245"/>
                  <a:gd name="T19" fmla="*/ 380 h 390"/>
                  <a:gd name="T20" fmla="*/ 125 w 245"/>
                  <a:gd name="T21" fmla="*/ 375 h 390"/>
                  <a:gd name="T22" fmla="*/ 116 w 245"/>
                  <a:gd name="T23" fmla="*/ 370 h 390"/>
                  <a:gd name="T24" fmla="*/ 101 w 245"/>
                  <a:gd name="T25" fmla="*/ 366 h 390"/>
                  <a:gd name="T26" fmla="*/ 92 w 245"/>
                  <a:gd name="T27" fmla="*/ 361 h 390"/>
                  <a:gd name="T28" fmla="*/ 82 w 245"/>
                  <a:gd name="T29" fmla="*/ 351 h 390"/>
                  <a:gd name="T30" fmla="*/ 72 w 245"/>
                  <a:gd name="T31" fmla="*/ 346 h 390"/>
                  <a:gd name="T32" fmla="*/ 63 w 245"/>
                  <a:gd name="T33" fmla="*/ 337 h 390"/>
                  <a:gd name="T34" fmla="*/ 53 w 245"/>
                  <a:gd name="T35" fmla="*/ 327 h 390"/>
                  <a:gd name="T36" fmla="*/ 48 w 245"/>
                  <a:gd name="T37" fmla="*/ 322 h 390"/>
                  <a:gd name="T38" fmla="*/ 39 w 245"/>
                  <a:gd name="T39" fmla="*/ 313 h 390"/>
                  <a:gd name="T40" fmla="*/ 29 w 245"/>
                  <a:gd name="T41" fmla="*/ 298 h 390"/>
                  <a:gd name="T42" fmla="*/ 24 w 245"/>
                  <a:gd name="T43" fmla="*/ 294 h 390"/>
                  <a:gd name="T44" fmla="*/ 19 w 245"/>
                  <a:gd name="T45" fmla="*/ 279 h 390"/>
                  <a:gd name="T46" fmla="*/ 15 w 245"/>
                  <a:gd name="T47" fmla="*/ 269 h 390"/>
                  <a:gd name="T48" fmla="*/ 10 w 245"/>
                  <a:gd name="T49" fmla="*/ 255 h 390"/>
                  <a:gd name="T50" fmla="*/ 5 w 245"/>
                  <a:gd name="T51" fmla="*/ 245 h 390"/>
                  <a:gd name="T52" fmla="*/ 5 w 245"/>
                  <a:gd name="T53" fmla="*/ 236 h 390"/>
                  <a:gd name="T54" fmla="*/ 0 w 245"/>
                  <a:gd name="T55" fmla="*/ 221 h 390"/>
                  <a:gd name="T56" fmla="*/ 0 w 245"/>
                  <a:gd name="T57" fmla="*/ 207 h 390"/>
                  <a:gd name="T58" fmla="*/ 0 w 245"/>
                  <a:gd name="T59" fmla="*/ 197 h 390"/>
                  <a:gd name="T60" fmla="*/ 0 w 245"/>
                  <a:gd name="T61" fmla="*/ 183 h 390"/>
                  <a:gd name="T62" fmla="*/ 0 w 245"/>
                  <a:gd name="T63" fmla="*/ 169 h 390"/>
                  <a:gd name="T64" fmla="*/ 0 w 245"/>
                  <a:gd name="T65" fmla="*/ 159 h 390"/>
                  <a:gd name="T66" fmla="*/ 5 w 245"/>
                  <a:gd name="T67" fmla="*/ 145 h 390"/>
                  <a:gd name="T68" fmla="*/ 10 w 245"/>
                  <a:gd name="T69" fmla="*/ 135 h 390"/>
                  <a:gd name="T70" fmla="*/ 10 w 245"/>
                  <a:gd name="T71" fmla="*/ 125 h 390"/>
                  <a:gd name="T72" fmla="*/ 19 w 245"/>
                  <a:gd name="T73" fmla="*/ 111 h 390"/>
                  <a:gd name="T74" fmla="*/ 19 w 245"/>
                  <a:gd name="T75" fmla="*/ 101 h 390"/>
                  <a:gd name="T76" fmla="*/ 29 w 245"/>
                  <a:gd name="T77" fmla="*/ 92 h 390"/>
                  <a:gd name="T78" fmla="*/ 34 w 245"/>
                  <a:gd name="T79" fmla="*/ 77 h 390"/>
                  <a:gd name="T80" fmla="*/ 44 w 245"/>
                  <a:gd name="T81" fmla="*/ 72 h 390"/>
                  <a:gd name="T82" fmla="*/ 53 w 245"/>
                  <a:gd name="T83" fmla="*/ 63 h 390"/>
                  <a:gd name="T84" fmla="*/ 58 w 245"/>
                  <a:gd name="T85" fmla="*/ 53 h 390"/>
                  <a:gd name="T86" fmla="*/ 68 w 245"/>
                  <a:gd name="T87" fmla="*/ 44 h 390"/>
                  <a:gd name="T88" fmla="*/ 77 w 245"/>
                  <a:gd name="T89" fmla="*/ 34 h 390"/>
                  <a:gd name="T90" fmla="*/ 87 w 245"/>
                  <a:gd name="T91" fmla="*/ 29 h 390"/>
                  <a:gd name="T92" fmla="*/ 101 w 245"/>
                  <a:gd name="T93" fmla="*/ 24 h 390"/>
                  <a:gd name="T94" fmla="*/ 111 w 245"/>
                  <a:gd name="T95" fmla="*/ 20 h 390"/>
                  <a:gd name="T96" fmla="*/ 120 w 245"/>
                  <a:gd name="T97" fmla="*/ 15 h 390"/>
                  <a:gd name="T98" fmla="*/ 135 w 245"/>
                  <a:gd name="T99" fmla="*/ 10 h 390"/>
                  <a:gd name="T100" fmla="*/ 144 w 245"/>
                  <a:gd name="T101" fmla="*/ 5 h 390"/>
                  <a:gd name="T102" fmla="*/ 159 w 245"/>
                  <a:gd name="T103" fmla="*/ 0 h 390"/>
                  <a:gd name="T104" fmla="*/ 168 w 245"/>
                  <a:gd name="T105" fmla="*/ 0 h 390"/>
                  <a:gd name="T106" fmla="*/ 178 w 245"/>
                  <a:gd name="T107" fmla="*/ 0 h 390"/>
                  <a:gd name="T108" fmla="*/ 192 w 245"/>
                  <a:gd name="T109" fmla="*/ 0 h 390"/>
                  <a:gd name="T110" fmla="*/ 192 w 245"/>
                  <a:gd name="T111" fmla="*/ 193 h 390"/>
                  <a:gd name="T112" fmla="*/ 245 w 245"/>
                  <a:gd name="T113" fmla="*/ 380 h 39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45" h="390">
                    <a:moveTo>
                      <a:pt x="245" y="380"/>
                    </a:moveTo>
                    <a:lnTo>
                      <a:pt x="236" y="385"/>
                    </a:lnTo>
                    <a:lnTo>
                      <a:pt x="226" y="385"/>
                    </a:lnTo>
                    <a:lnTo>
                      <a:pt x="212" y="390"/>
                    </a:lnTo>
                    <a:lnTo>
                      <a:pt x="197" y="390"/>
                    </a:lnTo>
                    <a:lnTo>
                      <a:pt x="188" y="390"/>
                    </a:lnTo>
                    <a:lnTo>
                      <a:pt x="173" y="390"/>
                    </a:lnTo>
                    <a:lnTo>
                      <a:pt x="164" y="385"/>
                    </a:lnTo>
                    <a:lnTo>
                      <a:pt x="149" y="385"/>
                    </a:lnTo>
                    <a:lnTo>
                      <a:pt x="135" y="380"/>
                    </a:lnTo>
                    <a:lnTo>
                      <a:pt x="125" y="375"/>
                    </a:lnTo>
                    <a:lnTo>
                      <a:pt x="116" y="370"/>
                    </a:lnTo>
                    <a:lnTo>
                      <a:pt x="101" y="366"/>
                    </a:lnTo>
                    <a:lnTo>
                      <a:pt x="92" y="361"/>
                    </a:lnTo>
                    <a:lnTo>
                      <a:pt x="82" y="351"/>
                    </a:lnTo>
                    <a:lnTo>
                      <a:pt x="72" y="346"/>
                    </a:lnTo>
                    <a:lnTo>
                      <a:pt x="63" y="337"/>
                    </a:lnTo>
                    <a:lnTo>
                      <a:pt x="53" y="327"/>
                    </a:lnTo>
                    <a:lnTo>
                      <a:pt x="48" y="322"/>
                    </a:lnTo>
                    <a:lnTo>
                      <a:pt x="39" y="313"/>
                    </a:lnTo>
                    <a:lnTo>
                      <a:pt x="29" y="298"/>
                    </a:lnTo>
                    <a:lnTo>
                      <a:pt x="24" y="294"/>
                    </a:lnTo>
                    <a:lnTo>
                      <a:pt x="19" y="279"/>
                    </a:lnTo>
                    <a:lnTo>
                      <a:pt x="15" y="269"/>
                    </a:lnTo>
                    <a:lnTo>
                      <a:pt x="10" y="255"/>
                    </a:lnTo>
                    <a:lnTo>
                      <a:pt x="5" y="245"/>
                    </a:lnTo>
                    <a:lnTo>
                      <a:pt x="5" y="236"/>
                    </a:lnTo>
                    <a:lnTo>
                      <a:pt x="0" y="221"/>
                    </a:lnTo>
                    <a:lnTo>
                      <a:pt x="0" y="207"/>
                    </a:lnTo>
                    <a:lnTo>
                      <a:pt x="0" y="197"/>
                    </a:lnTo>
                    <a:lnTo>
                      <a:pt x="0" y="183"/>
                    </a:lnTo>
                    <a:lnTo>
                      <a:pt x="0" y="169"/>
                    </a:lnTo>
                    <a:lnTo>
                      <a:pt x="0" y="159"/>
                    </a:lnTo>
                    <a:lnTo>
                      <a:pt x="5" y="145"/>
                    </a:lnTo>
                    <a:lnTo>
                      <a:pt x="10" y="135"/>
                    </a:lnTo>
                    <a:lnTo>
                      <a:pt x="10" y="125"/>
                    </a:lnTo>
                    <a:lnTo>
                      <a:pt x="19" y="111"/>
                    </a:lnTo>
                    <a:lnTo>
                      <a:pt x="19" y="101"/>
                    </a:lnTo>
                    <a:lnTo>
                      <a:pt x="29" y="92"/>
                    </a:lnTo>
                    <a:lnTo>
                      <a:pt x="34" y="77"/>
                    </a:lnTo>
                    <a:lnTo>
                      <a:pt x="44" y="72"/>
                    </a:lnTo>
                    <a:lnTo>
                      <a:pt x="53" y="63"/>
                    </a:lnTo>
                    <a:lnTo>
                      <a:pt x="58" y="53"/>
                    </a:lnTo>
                    <a:lnTo>
                      <a:pt x="68" y="44"/>
                    </a:lnTo>
                    <a:lnTo>
                      <a:pt x="77" y="34"/>
                    </a:lnTo>
                    <a:lnTo>
                      <a:pt x="87" y="29"/>
                    </a:lnTo>
                    <a:lnTo>
                      <a:pt x="101" y="24"/>
                    </a:lnTo>
                    <a:lnTo>
                      <a:pt x="111" y="20"/>
                    </a:lnTo>
                    <a:lnTo>
                      <a:pt x="120" y="15"/>
                    </a:lnTo>
                    <a:lnTo>
                      <a:pt x="135" y="10"/>
                    </a:lnTo>
                    <a:lnTo>
                      <a:pt x="144" y="5"/>
                    </a:lnTo>
                    <a:lnTo>
                      <a:pt x="159" y="0"/>
                    </a:lnTo>
                    <a:lnTo>
                      <a:pt x="168" y="0"/>
                    </a:lnTo>
                    <a:lnTo>
                      <a:pt x="178" y="0"/>
                    </a:lnTo>
                    <a:lnTo>
                      <a:pt x="192" y="0"/>
                    </a:lnTo>
                    <a:lnTo>
                      <a:pt x="192" y="193"/>
                    </a:lnTo>
                    <a:lnTo>
                      <a:pt x="245" y="380"/>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785" name="Freeform 170">
                <a:extLst>
                  <a:ext uri="{FF2B5EF4-FFF2-40B4-BE49-F238E27FC236}">
                    <a16:creationId xmlns:a16="http://schemas.microsoft.com/office/drawing/2014/main" id="{9972C0CB-E527-4E37-9B08-6920D84F936E}"/>
                  </a:ext>
                </a:extLst>
              </p:cNvPr>
              <p:cNvSpPr>
                <a:spLocks/>
              </p:cNvSpPr>
              <p:nvPr/>
            </p:nvSpPr>
            <p:spPr bwMode="auto">
              <a:xfrm>
                <a:off x="2360" y="1583"/>
                <a:ext cx="245" cy="390"/>
              </a:xfrm>
              <a:custGeom>
                <a:avLst/>
                <a:gdLst>
                  <a:gd name="T0" fmla="*/ 245 w 245"/>
                  <a:gd name="T1" fmla="*/ 380 h 390"/>
                  <a:gd name="T2" fmla="*/ 236 w 245"/>
                  <a:gd name="T3" fmla="*/ 385 h 390"/>
                  <a:gd name="T4" fmla="*/ 226 w 245"/>
                  <a:gd name="T5" fmla="*/ 385 h 390"/>
                  <a:gd name="T6" fmla="*/ 212 w 245"/>
                  <a:gd name="T7" fmla="*/ 390 h 390"/>
                  <a:gd name="T8" fmla="*/ 197 w 245"/>
                  <a:gd name="T9" fmla="*/ 390 h 390"/>
                  <a:gd name="T10" fmla="*/ 188 w 245"/>
                  <a:gd name="T11" fmla="*/ 390 h 390"/>
                  <a:gd name="T12" fmla="*/ 173 w 245"/>
                  <a:gd name="T13" fmla="*/ 390 h 390"/>
                  <a:gd name="T14" fmla="*/ 164 w 245"/>
                  <a:gd name="T15" fmla="*/ 385 h 390"/>
                  <a:gd name="T16" fmla="*/ 149 w 245"/>
                  <a:gd name="T17" fmla="*/ 385 h 390"/>
                  <a:gd name="T18" fmla="*/ 135 w 245"/>
                  <a:gd name="T19" fmla="*/ 380 h 390"/>
                  <a:gd name="T20" fmla="*/ 125 w 245"/>
                  <a:gd name="T21" fmla="*/ 375 h 390"/>
                  <a:gd name="T22" fmla="*/ 116 w 245"/>
                  <a:gd name="T23" fmla="*/ 370 h 390"/>
                  <a:gd name="T24" fmla="*/ 101 w 245"/>
                  <a:gd name="T25" fmla="*/ 366 h 390"/>
                  <a:gd name="T26" fmla="*/ 92 w 245"/>
                  <a:gd name="T27" fmla="*/ 361 h 390"/>
                  <a:gd name="T28" fmla="*/ 82 w 245"/>
                  <a:gd name="T29" fmla="*/ 351 h 390"/>
                  <a:gd name="T30" fmla="*/ 72 w 245"/>
                  <a:gd name="T31" fmla="*/ 346 h 390"/>
                  <a:gd name="T32" fmla="*/ 63 w 245"/>
                  <a:gd name="T33" fmla="*/ 337 h 390"/>
                  <a:gd name="T34" fmla="*/ 53 w 245"/>
                  <a:gd name="T35" fmla="*/ 327 h 390"/>
                  <a:gd name="T36" fmla="*/ 48 w 245"/>
                  <a:gd name="T37" fmla="*/ 322 h 390"/>
                  <a:gd name="T38" fmla="*/ 39 w 245"/>
                  <a:gd name="T39" fmla="*/ 313 h 390"/>
                  <a:gd name="T40" fmla="*/ 29 w 245"/>
                  <a:gd name="T41" fmla="*/ 298 h 390"/>
                  <a:gd name="T42" fmla="*/ 24 w 245"/>
                  <a:gd name="T43" fmla="*/ 294 h 390"/>
                  <a:gd name="T44" fmla="*/ 19 w 245"/>
                  <a:gd name="T45" fmla="*/ 279 h 390"/>
                  <a:gd name="T46" fmla="*/ 15 w 245"/>
                  <a:gd name="T47" fmla="*/ 269 h 390"/>
                  <a:gd name="T48" fmla="*/ 10 w 245"/>
                  <a:gd name="T49" fmla="*/ 255 h 390"/>
                  <a:gd name="T50" fmla="*/ 5 w 245"/>
                  <a:gd name="T51" fmla="*/ 245 h 390"/>
                  <a:gd name="T52" fmla="*/ 5 w 245"/>
                  <a:gd name="T53" fmla="*/ 236 h 390"/>
                  <a:gd name="T54" fmla="*/ 0 w 245"/>
                  <a:gd name="T55" fmla="*/ 221 h 390"/>
                  <a:gd name="T56" fmla="*/ 0 w 245"/>
                  <a:gd name="T57" fmla="*/ 207 h 390"/>
                  <a:gd name="T58" fmla="*/ 0 w 245"/>
                  <a:gd name="T59" fmla="*/ 197 h 390"/>
                  <a:gd name="T60" fmla="*/ 0 w 245"/>
                  <a:gd name="T61" fmla="*/ 183 h 390"/>
                  <a:gd name="T62" fmla="*/ 0 w 245"/>
                  <a:gd name="T63" fmla="*/ 169 h 390"/>
                  <a:gd name="T64" fmla="*/ 0 w 245"/>
                  <a:gd name="T65" fmla="*/ 159 h 390"/>
                  <a:gd name="T66" fmla="*/ 5 w 245"/>
                  <a:gd name="T67" fmla="*/ 145 h 390"/>
                  <a:gd name="T68" fmla="*/ 10 w 245"/>
                  <a:gd name="T69" fmla="*/ 135 h 390"/>
                  <a:gd name="T70" fmla="*/ 10 w 245"/>
                  <a:gd name="T71" fmla="*/ 125 h 390"/>
                  <a:gd name="T72" fmla="*/ 19 w 245"/>
                  <a:gd name="T73" fmla="*/ 111 h 390"/>
                  <a:gd name="T74" fmla="*/ 19 w 245"/>
                  <a:gd name="T75" fmla="*/ 101 h 390"/>
                  <a:gd name="T76" fmla="*/ 29 w 245"/>
                  <a:gd name="T77" fmla="*/ 92 h 390"/>
                  <a:gd name="T78" fmla="*/ 34 w 245"/>
                  <a:gd name="T79" fmla="*/ 77 h 390"/>
                  <a:gd name="T80" fmla="*/ 44 w 245"/>
                  <a:gd name="T81" fmla="*/ 72 h 390"/>
                  <a:gd name="T82" fmla="*/ 53 w 245"/>
                  <a:gd name="T83" fmla="*/ 63 h 390"/>
                  <a:gd name="T84" fmla="*/ 58 w 245"/>
                  <a:gd name="T85" fmla="*/ 53 h 390"/>
                  <a:gd name="T86" fmla="*/ 68 w 245"/>
                  <a:gd name="T87" fmla="*/ 44 h 390"/>
                  <a:gd name="T88" fmla="*/ 77 w 245"/>
                  <a:gd name="T89" fmla="*/ 34 h 390"/>
                  <a:gd name="T90" fmla="*/ 87 w 245"/>
                  <a:gd name="T91" fmla="*/ 29 h 390"/>
                  <a:gd name="T92" fmla="*/ 101 w 245"/>
                  <a:gd name="T93" fmla="*/ 24 h 390"/>
                  <a:gd name="T94" fmla="*/ 111 w 245"/>
                  <a:gd name="T95" fmla="*/ 20 h 390"/>
                  <a:gd name="T96" fmla="*/ 120 w 245"/>
                  <a:gd name="T97" fmla="*/ 15 h 390"/>
                  <a:gd name="T98" fmla="*/ 135 w 245"/>
                  <a:gd name="T99" fmla="*/ 10 h 390"/>
                  <a:gd name="T100" fmla="*/ 144 w 245"/>
                  <a:gd name="T101" fmla="*/ 5 h 390"/>
                  <a:gd name="T102" fmla="*/ 159 w 245"/>
                  <a:gd name="T103" fmla="*/ 0 h 390"/>
                  <a:gd name="T104" fmla="*/ 168 w 245"/>
                  <a:gd name="T105" fmla="*/ 0 h 390"/>
                  <a:gd name="T106" fmla="*/ 178 w 245"/>
                  <a:gd name="T107" fmla="*/ 0 h 390"/>
                  <a:gd name="T108" fmla="*/ 192 w 245"/>
                  <a:gd name="T109" fmla="*/ 0 h 390"/>
                  <a:gd name="T110" fmla="*/ 192 w 245"/>
                  <a:gd name="T111" fmla="*/ 193 h 390"/>
                  <a:gd name="T112" fmla="*/ 245 w 245"/>
                  <a:gd name="T113" fmla="*/ 380 h 39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45" h="390">
                    <a:moveTo>
                      <a:pt x="245" y="380"/>
                    </a:moveTo>
                    <a:lnTo>
                      <a:pt x="236" y="385"/>
                    </a:lnTo>
                    <a:lnTo>
                      <a:pt x="226" y="385"/>
                    </a:lnTo>
                    <a:lnTo>
                      <a:pt x="212" y="390"/>
                    </a:lnTo>
                    <a:lnTo>
                      <a:pt x="197" y="390"/>
                    </a:lnTo>
                    <a:lnTo>
                      <a:pt x="188" y="390"/>
                    </a:lnTo>
                    <a:lnTo>
                      <a:pt x="173" y="390"/>
                    </a:lnTo>
                    <a:lnTo>
                      <a:pt x="164" y="385"/>
                    </a:lnTo>
                    <a:lnTo>
                      <a:pt x="149" y="385"/>
                    </a:lnTo>
                    <a:lnTo>
                      <a:pt x="135" y="380"/>
                    </a:lnTo>
                    <a:lnTo>
                      <a:pt x="125" y="375"/>
                    </a:lnTo>
                    <a:lnTo>
                      <a:pt x="116" y="370"/>
                    </a:lnTo>
                    <a:lnTo>
                      <a:pt x="101" y="366"/>
                    </a:lnTo>
                    <a:lnTo>
                      <a:pt x="92" y="361"/>
                    </a:lnTo>
                    <a:lnTo>
                      <a:pt x="82" y="351"/>
                    </a:lnTo>
                    <a:lnTo>
                      <a:pt x="72" y="346"/>
                    </a:lnTo>
                    <a:lnTo>
                      <a:pt x="63" y="337"/>
                    </a:lnTo>
                    <a:lnTo>
                      <a:pt x="53" y="327"/>
                    </a:lnTo>
                    <a:lnTo>
                      <a:pt x="48" y="322"/>
                    </a:lnTo>
                    <a:lnTo>
                      <a:pt x="39" y="313"/>
                    </a:lnTo>
                    <a:lnTo>
                      <a:pt x="29" y="298"/>
                    </a:lnTo>
                    <a:lnTo>
                      <a:pt x="24" y="294"/>
                    </a:lnTo>
                    <a:lnTo>
                      <a:pt x="19" y="279"/>
                    </a:lnTo>
                    <a:lnTo>
                      <a:pt x="15" y="269"/>
                    </a:lnTo>
                    <a:lnTo>
                      <a:pt x="10" y="255"/>
                    </a:lnTo>
                    <a:lnTo>
                      <a:pt x="5" y="245"/>
                    </a:lnTo>
                    <a:lnTo>
                      <a:pt x="5" y="236"/>
                    </a:lnTo>
                    <a:lnTo>
                      <a:pt x="0" y="221"/>
                    </a:lnTo>
                    <a:lnTo>
                      <a:pt x="0" y="207"/>
                    </a:lnTo>
                    <a:lnTo>
                      <a:pt x="0" y="197"/>
                    </a:lnTo>
                    <a:lnTo>
                      <a:pt x="0" y="183"/>
                    </a:lnTo>
                    <a:lnTo>
                      <a:pt x="0" y="169"/>
                    </a:lnTo>
                    <a:lnTo>
                      <a:pt x="0" y="159"/>
                    </a:lnTo>
                    <a:lnTo>
                      <a:pt x="5" y="145"/>
                    </a:lnTo>
                    <a:lnTo>
                      <a:pt x="10" y="135"/>
                    </a:lnTo>
                    <a:lnTo>
                      <a:pt x="10" y="125"/>
                    </a:lnTo>
                    <a:lnTo>
                      <a:pt x="19" y="111"/>
                    </a:lnTo>
                    <a:lnTo>
                      <a:pt x="19" y="101"/>
                    </a:lnTo>
                    <a:lnTo>
                      <a:pt x="29" y="92"/>
                    </a:lnTo>
                    <a:lnTo>
                      <a:pt x="34" y="77"/>
                    </a:lnTo>
                    <a:lnTo>
                      <a:pt x="44" y="72"/>
                    </a:lnTo>
                    <a:lnTo>
                      <a:pt x="53" y="63"/>
                    </a:lnTo>
                    <a:lnTo>
                      <a:pt x="58" y="53"/>
                    </a:lnTo>
                    <a:lnTo>
                      <a:pt x="68" y="44"/>
                    </a:lnTo>
                    <a:lnTo>
                      <a:pt x="77" y="34"/>
                    </a:lnTo>
                    <a:lnTo>
                      <a:pt x="87" y="29"/>
                    </a:lnTo>
                    <a:lnTo>
                      <a:pt x="101" y="24"/>
                    </a:lnTo>
                    <a:lnTo>
                      <a:pt x="111" y="20"/>
                    </a:lnTo>
                    <a:lnTo>
                      <a:pt x="120" y="15"/>
                    </a:lnTo>
                    <a:lnTo>
                      <a:pt x="135" y="10"/>
                    </a:lnTo>
                    <a:lnTo>
                      <a:pt x="144" y="5"/>
                    </a:lnTo>
                    <a:lnTo>
                      <a:pt x="159" y="0"/>
                    </a:lnTo>
                    <a:lnTo>
                      <a:pt x="168" y="0"/>
                    </a:lnTo>
                    <a:lnTo>
                      <a:pt x="178" y="0"/>
                    </a:lnTo>
                    <a:lnTo>
                      <a:pt x="192" y="0"/>
                    </a:lnTo>
                    <a:lnTo>
                      <a:pt x="192" y="193"/>
                    </a:lnTo>
                    <a:lnTo>
                      <a:pt x="245" y="38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775" name="Group 174">
              <a:extLst>
                <a:ext uri="{FF2B5EF4-FFF2-40B4-BE49-F238E27FC236}">
                  <a16:creationId xmlns:a16="http://schemas.microsoft.com/office/drawing/2014/main" id="{B64B9B31-EFC9-48EF-8FBD-5345440A0F54}"/>
                </a:ext>
              </a:extLst>
            </p:cNvPr>
            <p:cNvGrpSpPr>
              <a:grpSpLocks/>
            </p:cNvGrpSpPr>
            <p:nvPr/>
          </p:nvGrpSpPr>
          <p:grpSpPr bwMode="auto">
            <a:xfrm>
              <a:off x="2552" y="1045"/>
              <a:ext cx="44" cy="193"/>
              <a:chOff x="2552" y="1045"/>
              <a:chExt cx="44" cy="193"/>
            </a:xfrm>
          </p:grpSpPr>
          <p:sp>
            <p:nvSpPr>
              <p:cNvPr id="12782" name="Freeform 172">
                <a:extLst>
                  <a:ext uri="{FF2B5EF4-FFF2-40B4-BE49-F238E27FC236}">
                    <a16:creationId xmlns:a16="http://schemas.microsoft.com/office/drawing/2014/main" id="{32D06EF2-730E-4B99-96F9-B5923916EA9E}"/>
                  </a:ext>
                </a:extLst>
              </p:cNvPr>
              <p:cNvSpPr>
                <a:spLocks/>
              </p:cNvSpPr>
              <p:nvPr/>
            </p:nvSpPr>
            <p:spPr bwMode="auto">
              <a:xfrm>
                <a:off x="2552" y="1045"/>
                <a:ext cx="44" cy="193"/>
              </a:xfrm>
              <a:custGeom>
                <a:avLst/>
                <a:gdLst>
                  <a:gd name="T0" fmla="*/ 0 w 44"/>
                  <a:gd name="T1" fmla="*/ 0 h 193"/>
                  <a:gd name="T2" fmla="*/ 10 w 44"/>
                  <a:gd name="T3" fmla="*/ 0 h 193"/>
                  <a:gd name="T4" fmla="*/ 15 w 44"/>
                  <a:gd name="T5" fmla="*/ 0 h 193"/>
                  <a:gd name="T6" fmla="*/ 20 w 44"/>
                  <a:gd name="T7" fmla="*/ 0 h 193"/>
                  <a:gd name="T8" fmla="*/ 29 w 44"/>
                  <a:gd name="T9" fmla="*/ 0 h 193"/>
                  <a:gd name="T10" fmla="*/ 34 w 44"/>
                  <a:gd name="T11" fmla="*/ 0 h 193"/>
                  <a:gd name="T12" fmla="*/ 44 w 44"/>
                  <a:gd name="T13" fmla="*/ 5 h 193"/>
                  <a:gd name="T14" fmla="*/ 0 w 44"/>
                  <a:gd name="T15" fmla="*/ 193 h 193"/>
                  <a:gd name="T16" fmla="*/ 0 w 44"/>
                  <a:gd name="T17" fmla="*/ 0 h 1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4" h="193">
                    <a:moveTo>
                      <a:pt x="0" y="0"/>
                    </a:moveTo>
                    <a:lnTo>
                      <a:pt x="10" y="0"/>
                    </a:lnTo>
                    <a:lnTo>
                      <a:pt x="15" y="0"/>
                    </a:lnTo>
                    <a:lnTo>
                      <a:pt x="20" y="0"/>
                    </a:lnTo>
                    <a:lnTo>
                      <a:pt x="29" y="0"/>
                    </a:lnTo>
                    <a:lnTo>
                      <a:pt x="34" y="0"/>
                    </a:lnTo>
                    <a:lnTo>
                      <a:pt x="44" y="5"/>
                    </a:lnTo>
                    <a:lnTo>
                      <a:pt x="0" y="193"/>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783" name="Freeform 173">
                <a:extLst>
                  <a:ext uri="{FF2B5EF4-FFF2-40B4-BE49-F238E27FC236}">
                    <a16:creationId xmlns:a16="http://schemas.microsoft.com/office/drawing/2014/main" id="{69261C9D-44BB-4AFA-AA4C-E9C88A65CF73}"/>
                  </a:ext>
                </a:extLst>
              </p:cNvPr>
              <p:cNvSpPr>
                <a:spLocks/>
              </p:cNvSpPr>
              <p:nvPr/>
            </p:nvSpPr>
            <p:spPr bwMode="auto">
              <a:xfrm>
                <a:off x="2552" y="1045"/>
                <a:ext cx="44" cy="193"/>
              </a:xfrm>
              <a:custGeom>
                <a:avLst/>
                <a:gdLst>
                  <a:gd name="T0" fmla="*/ 0 w 44"/>
                  <a:gd name="T1" fmla="*/ 0 h 193"/>
                  <a:gd name="T2" fmla="*/ 10 w 44"/>
                  <a:gd name="T3" fmla="*/ 0 h 193"/>
                  <a:gd name="T4" fmla="*/ 15 w 44"/>
                  <a:gd name="T5" fmla="*/ 0 h 193"/>
                  <a:gd name="T6" fmla="*/ 20 w 44"/>
                  <a:gd name="T7" fmla="*/ 0 h 193"/>
                  <a:gd name="T8" fmla="*/ 29 w 44"/>
                  <a:gd name="T9" fmla="*/ 0 h 193"/>
                  <a:gd name="T10" fmla="*/ 34 w 44"/>
                  <a:gd name="T11" fmla="*/ 0 h 193"/>
                  <a:gd name="T12" fmla="*/ 44 w 44"/>
                  <a:gd name="T13" fmla="*/ 5 h 193"/>
                  <a:gd name="T14" fmla="*/ 0 w 44"/>
                  <a:gd name="T15" fmla="*/ 193 h 193"/>
                  <a:gd name="T16" fmla="*/ 0 w 44"/>
                  <a:gd name="T17" fmla="*/ 0 h 1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4" h="193">
                    <a:moveTo>
                      <a:pt x="0" y="0"/>
                    </a:moveTo>
                    <a:lnTo>
                      <a:pt x="10" y="0"/>
                    </a:lnTo>
                    <a:lnTo>
                      <a:pt x="15" y="0"/>
                    </a:lnTo>
                    <a:lnTo>
                      <a:pt x="20" y="0"/>
                    </a:lnTo>
                    <a:lnTo>
                      <a:pt x="29" y="0"/>
                    </a:lnTo>
                    <a:lnTo>
                      <a:pt x="34" y="0"/>
                    </a:lnTo>
                    <a:lnTo>
                      <a:pt x="44" y="5"/>
                    </a:lnTo>
                    <a:lnTo>
                      <a:pt x="0" y="193"/>
                    </a:lnTo>
                    <a:lnTo>
                      <a:pt x="0"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776" name="Group 177">
              <a:extLst>
                <a:ext uri="{FF2B5EF4-FFF2-40B4-BE49-F238E27FC236}">
                  <a16:creationId xmlns:a16="http://schemas.microsoft.com/office/drawing/2014/main" id="{CAE970F4-8F91-4E86-8294-6CAA19A74E9C}"/>
                </a:ext>
              </a:extLst>
            </p:cNvPr>
            <p:cNvGrpSpPr>
              <a:grpSpLocks/>
            </p:cNvGrpSpPr>
            <p:nvPr/>
          </p:nvGrpSpPr>
          <p:grpSpPr bwMode="auto">
            <a:xfrm>
              <a:off x="2552" y="1050"/>
              <a:ext cx="197" cy="327"/>
              <a:chOff x="2552" y="1050"/>
              <a:chExt cx="197" cy="327"/>
            </a:xfrm>
          </p:grpSpPr>
          <p:sp>
            <p:nvSpPr>
              <p:cNvPr id="12780" name="Freeform 175">
                <a:extLst>
                  <a:ext uri="{FF2B5EF4-FFF2-40B4-BE49-F238E27FC236}">
                    <a16:creationId xmlns:a16="http://schemas.microsoft.com/office/drawing/2014/main" id="{B439DEA2-B305-4099-9194-130267852049}"/>
                  </a:ext>
                </a:extLst>
              </p:cNvPr>
              <p:cNvSpPr>
                <a:spLocks/>
              </p:cNvSpPr>
              <p:nvPr/>
            </p:nvSpPr>
            <p:spPr bwMode="auto">
              <a:xfrm>
                <a:off x="2552" y="1050"/>
                <a:ext cx="197" cy="327"/>
              </a:xfrm>
              <a:custGeom>
                <a:avLst/>
                <a:gdLst>
                  <a:gd name="T0" fmla="*/ 44 w 197"/>
                  <a:gd name="T1" fmla="*/ 0 h 327"/>
                  <a:gd name="T2" fmla="*/ 53 w 197"/>
                  <a:gd name="T3" fmla="*/ 0 h 327"/>
                  <a:gd name="T4" fmla="*/ 63 w 197"/>
                  <a:gd name="T5" fmla="*/ 5 h 327"/>
                  <a:gd name="T6" fmla="*/ 72 w 197"/>
                  <a:gd name="T7" fmla="*/ 10 h 327"/>
                  <a:gd name="T8" fmla="*/ 87 w 197"/>
                  <a:gd name="T9" fmla="*/ 15 h 327"/>
                  <a:gd name="T10" fmla="*/ 97 w 197"/>
                  <a:gd name="T11" fmla="*/ 19 h 327"/>
                  <a:gd name="T12" fmla="*/ 106 w 197"/>
                  <a:gd name="T13" fmla="*/ 24 h 327"/>
                  <a:gd name="T14" fmla="*/ 116 w 197"/>
                  <a:gd name="T15" fmla="*/ 29 h 327"/>
                  <a:gd name="T16" fmla="*/ 125 w 197"/>
                  <a:gd name="T17" fmla="*/ 39 h 327"/>
                  <a:gd name="T18" fmla="*/ 135 w 197"/>
                  <a:gd name="T19" fmla="*/ 48 h 327"/>
                  <a:gd name="T20" fmla="*/ 140 w 197"/>
                  <a:gd name="T21" fmla="*/ 53 h 327"/>
                  <a:gd name="T22" fmla="*/ 149 w 197"/>
                  <a:gd name="T23" fmla="*/ 63 h 327"/>
                  <a:gd name="T24" fmla="*/ 159 w 197"/>
                  <a:gd name="T25" fmla="*/ 72 h 327"/>
                  <a:gd name="T26" fmla="*/ 164 w 197"/>
                  <a:gd name="T27" fmla="*/ 82 h 327"/>
                  <a:gd name="T28" fmla="*/ 169 w 197"/>
                  <a:gd name="T29" fmla="*/ 92 h 327"/>
                  <a:gd name="T30" fmla="*/ 178 w 197"/>
                  <a:gd name="T31" fmla="*/ 101 h 327"/>
                  <a:gd name="T32" fmla="*/ 183 w 197"/>
                  <a:gd name="T33" fmla="*/ 111 h 327"/>
                  <a:gd name="T34" fmla="*/ 188 w 197"/>
                  <a:gd name="T35" fmla="*/ 125 h 327"/>
                  <a:gd name="T36" fmla="*/ 188 w 197"/>
                  <a:gd name="T37" fmla="*/ 135 h 327"/>
                  <a:gd name="T38" fmla="*/ 193 w 197"/>
                  <a:gd name="T39" fmla="*/ 144 h 327"/>
                  <a:gd name="T40" fmla="*/ 193 w 197"/>
                  <a:gd name="T41" fmla="*/ 159 h 327"/>
                  <a:gd name="T42" fmla="*/ 197 w 197"/>
                  <a:gd name="T43" fmla="*/ 168 h 327"/>
                  <a:gd name="T44" fmla="*/ 197 w 197"/>
                  <a:gd name="T45" fmla="*/ 183 h 327"/>
                  <a:gd name="T46" fmla="*/ 197 w 197"/>
                  <a:gd name="T47" fmla="*/ 192 h 327"/>
                  <a:gd name="T48" fmla="*/ 197 w 197"/>
                  <a:gd name="T49" fmla="*/ 207 h 327"/>
                  <a:gd name="T50" fmla="*/ 193 w 197"/>
                  <a:gd name="T51" fmla="*/ 216 h 327"/>
                  <a:gd name="T52" fmla="*/ 193 w 197"/>
                  <a:gd name="T53" fmla="*/ 231 h 327"/>
                  <a:gd name="T54" fmla="*/ 188 w 197"/>
                  <a:gd name="T55" fmla="*/ 240 h 327"/>
                  <a:gd name="T56" fmla="*/ 188 w 197"/>
                  <a:gd name="T57" fmla="*/ 250 h 327"/>
                  <a:gd name="T58" fmla="*/ 183 w 197"/>
                  <a:gd name="T59" fmla="*/ 260 h 327"/>
                  <a:gd name="T60" fmla="*/ 178 w 197"/>
                  <a:gd name="T61" fmla="*/ 269 h 327"/>
                  <a:gd name="T62" fmla="*/ 173 w 197"/>
                  <a:gd name="T63" fmla="*/ 284 h 327"/>
                  <a:gd name="T64" fmla="*/ 169 w 197"/>
                  <a:gd name="T65" fmla="*/ 293 h 327"/>
                  <a:gd name="T66" fmla="*/ 159 w 197"/>
                  <a:gd name="T67" fmla="*/ 303 h 327"/>
                  <a:gd name="T68" fmla="*/ 154 w 197"/>
                  <a:gd name="T69" fmla="*/ 312 h 327"/>
                  <a:gd name="T70" fmla="*/ 144 w 197"/>
                  <a:gd name="T71" fmla="*/ 322 h 327"/>
                  <a:gd name="T72" fmla="*/ 135 w 197"/>
                  <a:gd name="T73" fmla="*/ 327 h 327"/>
                  <a:gd name="T74" fmla="*/ 0 w 197"/>
                  <a:gd name="T75" fmla="*/ 188 h 327"/>
                  <a:gd name="T76" fmla="*/ 44 w 197"/>
                  <a:gd name="T77" fmla="*/ 0 h 32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97" h="327">
                    <a:moveTo>
                      <a:pt x="44" y="0"/>
                    </a:moveTo>
                    <a:lnTo>
                      <a:pt x="53" y="0"/>
                    </a:lnTo>
                    <a:lnTo>
                      <a:pt x="63" y="5"/>
                    </a:lnTo>
                    <a:lnTo>
                      <a:pt x="72" y="10"/>
                    </a:lnTo>
                    <a:lnTo>
                      <a:pt x="87" y="15"/>
                    </a:lnTo>
                    <a:lnTo>
                      <a:pt x="97" y="19"/>
                    </a:lnTo>
                    <a:lnTo>
                      <a:pt x="106" y="24"/>
                    </a:lnTo>
                    <a:lnTo>
                      <a:pt x="116" y="29"/>
                    </a:lnTo>
                    <a:lnTo>
                      <a:pt x="125" y="39"/>
                    </a:lnTo>
                    <a:lnTo>
                      <a:pt x="135" y="48"/>
                    </a:lnTo>
                    <a:lnTo>
                      <a:pt x="140" y="53"/>
                    </a:lnTo>
                    <a:lnTo>
                      <a:pt x="149" y="63"/>
                    </a:lnTo>
                    <a:lnTo>
                      <a:pt x="159" y="72"/>
                    </a:lnTo>
                    <a:lnTo>
                      <a:pt x="164" y="82"/>
                    </a:lnTo>
                    <a:lnTo>
                      <a:pt x="169" y="92"/>
                    </a:lnTo>
                    <a:lnTo>
                      <a:pt x="178" y="101"/>
                    </a:lnTo>
                    <a:lnTo>
                      <a:pt x="183" y="111"/>
                    </a:lnTo>
                    <a:lnTo>
                      <a:pt x="188" y="125"/>
                    </a:lnTo>
                    <a:lnTo>
                      <a:pt x="188" y="135"/>
                    </a:lnTo>
                    <a:lnTo>
                      <a:pt x="193" y="144"/>
                    </a:lnTo>
                    <a:lnTo>
                      <a:pt x="193" y="159"/>
                    </a:lnTo>
                    <a:lnTo>
                      <a:pt x="197" y="168"/>
                    </a:lnTo>
                    <a:lnTo>
                      <a:pt x="197" y="183"/>
                    </a:lnTo>
                    <a:lnTo>
                      <a:pt x="197" y="192"/>
                    </a:lnTo>
                    <a:lnTo>
                      <a:pt x="197" y="207"/>
                    </a:lnTo>
                    <a:lnTo>
                      <a:pt x="193" y="216"/>
                    </a:lnTo>
                    <a:lnTo>
                      <a:pt x="193" y="231"/>
                    </a:lnTo>
                    <a:lnTo>
                      <a:pt x="188" y="240"/>
                    </a:lnTo>
                    <a:lnTo>
                      <a:pt x="188" y="250"/>
                    </a:lnTo>
                    <a:lnTo>
                      <a:pt x="183" y="260"/>
                    </a:lnTo>
                    <a:lnTo>
                      <a:pt x="178" y="269"/>
                    </a:lnTo>
                    <a:lnTo>
                      <a:pt x="173" y="284"/>
                    </a:lnTo>
                    <a:lnTo>
                      <a:pt x="169" y="293"/>
                    </a:lnTo>
                    <a:lnTo>
                      <a:pt x="159" y="303"/>
                    </a:lnTo>
                    <a:lnTo>
                      <a:pt x="154" y="312"/>
                    </a:lnTo>
                    <a:lnTo>
                      <a:pt x="144" y="322"/>
                    </a:lnTo>
                    <a:lnTo>
                      <a:pt x="135" y="327"/>
                    </a:lnTo>
                    <a:lnTo>
                      <a:pt x="0" y="188"/>
                    </a:lnTo>
                    <a:lnTo>
                      <a:pt x="44"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781" name="Freeform 176">
                <a:extLst>
                  <a:ext uri="{FF2B5EF4-FFF2-40B4-BE49-F238E27FC236}">
                    <a16:creationId xmlns:a16="http://schemas.microsoft.com/office/drawing/2014/main" id="{CD0A0EE4-FC2B-451E-AD42-C3F31EB15D1A}"/>
                  </a:ext>
                </a:extLst>
              </p:cNvPr>
              <p:cNvSpPr>
                <a:spLocks/>
              </p:cNvSpPr>
              <p:nvPr/>
            </p:nvSpPr>
            <p:spPr bwMode="auto">
              <a:xfrm>
                <a:off x="2552" y="1050"/>
                <a:ext cx="197" cy="327"/>
              </a:xfrm>
              <a:custGeom>
                <a:avLst/>
                <a:gdLst>
                  <a:gd name="T0" fmla="*/ 44 w 197"/>
                  <a:gd name="T1" fmla="*/ 0 h 327"/>
                  <a:gd name="T2" fmla="*/ 53 w 197"/>
                  <a:gd name="T3" fmla="*/ 0 h 327"/>
                  <a:gd name="T4" fmla="*/ 63 w 197"/>
                  <a:gd name="T5" fmla="*/ 5 h 327"/>
                  <a:gd name="T6" fmla="*/ 72 w 197"/>
                  <a:gd name="T7" fmla="*/ 10 h 327"/>
                  <a:gd name="T8" fmla="*/ 87 w 197"/>
                  <a:gd name="T9" fmla="*/ 15 h 327"/>
                  <a:gd name="T10" fmla="*/ 97 w 197"/>
                  <a:gd name="T11" fmla="*/ 19 h 327"/>
                  <a:gd name="T12" fmla="*/ 106 w 197"/>
                  <a:gd name="T13" fmla="*/ 24 h 327"/>
                  <a:gd name="T14" fmla="*/ 116 w 197"/>
                  <a:gd name="T15" fmla="*/ 29 h 327"/>
                  <a:gd name="T16" fmla="*/ 125 w 197"/>
                  <a:gd name="T17" fmla="*/ 39 h 327"/>
                  <a:gd name="T18" fmla="*/ 135 w 197"/>
                  <a:gd name="T19" fmla="*/ 48 h 327"/>
                  <a:gd name="T20" fmla="*/ 140 w 197"/>
                  <a:gd name="T21" fmla="*/ 53 h 327"/>
                  <a:gd name="T22" fmla="*/ 149 w 197"/>
                  <a:gd name="T23" fmla="*/ 63 h 327"/>
                  <a:gd name="T24" fmla="*/ 159 w 197"/>
                  <a:gd name="T25" fmla="*/ 72 h 327"/>
                  <a:gd name="T26" fmla="*/ 164 w 197"/>
                  <a:gd name="T27" fmla="*/ 82 h 327"/>
                  <a:gd name="T28" fmla="*/ 169 w 197"/>
                  <a:gd name="T29" fmla="*/ 92 h 327"/>
                  <a:gd name="T30" fmla="*/ 178 w 197"/>
                  <a:gd name="T31" fmla="*/ 101 h 327"/>
                  <a:gd name="T32" fmla="*/ 183 w 197"/>
                  <a:gd name="T33" fmla="*/ 111 h 327"/>
                  <a:gd name="T34" fmla="*/ 188 w 197"/>
                  <a:gd name="T35" fmla="*/ 125 h 327"/>
                  <a:gd name="T36" fmla="*/ 188 w 197"/>
                  <a:gd name="T37" fmla="*/ 135 h 327"/>
                  <a:gd name="T38" fmla="*/ 193 w 197"/>
                  <a:gd name="T39" fmla="*/ 144 h 327"/>
                  <a:gd name="T40" fmla="*/ 193 w 197"/>
                  <a:gd name="T41" fmla="*/ 159 h 327"/>
                  <a:gd name="T42" fmla="*/ 197 w 197"/>
                  <a:gd name="T43" fmla="*/ 168 h 327"/>
                  <a:gd name="T44" fmla="*/ 197 w 197"/>
                  <a:gd name="T45" fmla="*/ 183 h 327"/>
                  <a:gd name="T46" fmla="*/ 197 w 197"/>
                  <a:gd name="T47" fmla="*/ 192 h 327"/>
                  <a:gd name="T48" fmla="*/ 197 w 197"/>
                  <a:gd name="T49" fmla="*/ 207 h 327"/>
                  <a:gd name="T50" fmla="*/ 193 w 197"/>
                  <a:gd name="T51" fmla="*/ 216 h 327"/>
                  <a:gd name="T52" fmla="*/ 193 w 197"/>
                  <a:gd name="T53" fmla="*/ 231 h 327"/>
                  <a:gd name="T54" fmla="*/ 188 w 197"/>
                  <a:gd name="T55" fmla="*/ 240 h 327"/>
                  <a:gd name="T56" fmla="*/ 188 w 197"/>
                  <a:gd name="T57" fmla="*/ 250 h 327"/>
                  <a:gd name="T58" fmla="*/ 183 w 197"/>
                  <a:gd name="T59" fmla="*/ 260 h 327"/>
                  <a:gd name="T60" fmla="*/ 178 w 197"/>
                  <a:gd name="T61" fmla="*/ 269 h 327"/>
                  <a:gd name="T62" fmla="*/ 173 w 197"/>
                  <a:gd name="T63" fmla="*/ 284 h 327"/>
                  <a:gd name="T64" fmla="*/ 169 w 197"/>
                  <a:gd name="T65" fmla="*/ 293 h 327"/>
                  <a:gd name="T66" fmla="*/ 159 w 197"/>
                  <a:gd name="T67" fmla="*/ 303 h 327"/>
                  <a:gd name="T68" fmla="*/ 154 w 197"/>
                  <a:gd name="T69" fmla="*/ 312 h 327"/>
                  <a:gd name="T70" fmla="*/ 144 w 197"/>
                  <a:gd name="T71" fmla="*/ 322 h 327"/>
                  <a:gd name="T72" fmla="*/ 135 w 197"/>
                  <a:gd name="T73" fmla="*/ 327 h 327"/>
                  <a:gd name="T74" fmla="*/ 0 w 197"/>
                  <a:gd name="T75" fmla="*/ 188 h 327"/>
                  <a:gd name="T76" fmla="*/ 44 w 197"/>
                  <a:gd name="T77" fmla="*/ 0 h 32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97" h="327">
                    <a:moveTo>
                      <a:pt x="44" y="0"/>
                    </a:moveTo>
                    <a:lnTo>
                      <a:pt x="53" y="0"/>
                    </a:lnTo>
                    <a:lnTo>
                      <a:pt x="63" y="5"/>
                    </a:lnTo>
                    <a:lnTo>
                      <a:pt x="72" y="10"/>
                    </a:lnTo>
                    <a:lnTo>
                      <a:pt x="87" y="15"/>
                    </a:lnTo>
                    <a:lnTo>
                      <a:pt x="97" y="19"/>
                    </a:lnTo>
                    <a:lnTo>
                      <a:pt x="106" y="24"/>
                    </a:lnTo>
                    <a:lnTo>
                      <a:pt x="116" y="29"/>
                    </a:lnTo>
                    <a:lnTo>
                      <a:pt x="125" y="39"/>
                    </a:lnTo>
                    <a:lnTo>
                      <a:pt x="135" y="48"/>
                    </a:lnTo>
                    <a:lnTo>
                      <a:pt x="140" y="53"/>
                    </a:lnTo>
                    <a:lnTo>
                      <a:pt x="149" y="63"/>
                    </a:lnTo>
                    <a:lnTo>
                      <a:pt x="159" y="72"/>
                    </a:lnTo>
                    <a:lnTo>
                      <a:pt x="164" y="82"/>
                    </a:lnTo>
                    <a:lnTo>
                      <a:pt x="169" y="92"/>
                    </a:lnTo>
                    <a:lnTo>
                      <a:pt x="178" y="101"/>
                    </a:lnTo>
                    <a:lnTo>
                      <a:pt x="183" y="111"/>
                    </a:lnTo>
                    <a:lnTo>
                      <a:pt x="188" y="125"/>
                    </a:lnTo>
                    <a:lnTo>
                      <a:pt x="188" y="135"/>
                    </a:lnTo>
                    <a:lnTo>
                      <a:pt x="193" y="144"/>
                    </a:lnTo>
                    <a:lnTo>
                      <a:pt x="193" y="159"/>
                    </a:lnTo>
                    <a:lnTo>
                      <a:pt x="197" y="168"/>
                    </a:lnTo>
                    <a:lnTo>
                      <a:pt x="197" y="183"/>
                    </a:lnTo>
                    <a:lnTo>
                      <a:pt x="197" y="192"/>
                    </a:lnTo>
                    <a:lnTo>
                      <a:pt x="197" y="207"/>
                    </a:lnTo>
                    <a:lnTo>
                      <a:pt x="193" y="216"/>
                    </a:lnTo>
                    <a:lnTo>
                      <a:pt x="193" y="231"/>
                    </a:lnTo>
                    <a:lnTo>
                      <a:pt x="188" y="240"/>
                    </a:lnTo>
                    <a:lnTo>
                      <a:pt x="188" y="250"/>
                    </a:lnTo>
                    <a:lnTo>
                      <a:pt x="183" y="260"/>
                    </a:lnTo>
                    <a:lnTo>
                      <a:pt x="178" y="269"/>
                    </a:lnTo>
                    <a:lnTo>
                      <a:pt x="173" y="284"/>
                    </a:lnTo>
                    <a:lnTo>
                      <a:pt x="169" y="293"/>
                    </a:lnTo>
                    <a:lnTo>
                      <a:pt x="159" y="303"/>
                    </a:lnTo>
                    <a:lnTo>
                      <a:pt x="154" y="312"/>
                    </a:lnTo>
                    <a:lnTo>
                      <a:pt x="144" y="322"/>
                    </a:lnTo>
                    <a:lnTo>
                      <a:pt x="135" y="327"/>
                    </a:lnTo>
                    <a:lnTo>
                      <a:pt x="0" y="188"/>
                    </a:lnTo>
                    <a:lnTo>
                      <a:pt x="44"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777" name="Group 180">
              <a:extLst>
                <a:ext uri="{FF2B5EF4-FFF2-40B4-BE49-F238E27FC236}">
                  <a16:creationId xmlns:a16="http://schemas.microsoft.com/office/drawing/2014/main" id="{E3988CC3-D6E6-482E-AF09-B185B2658951}"/>
                </a:ext>
              </a:extLst>
            </p:cNvPr>
            <p:cNvGrpSpPr>
              <a:grpSpLocks/>
            </p:cNvGrpSpPr>
            <p:nvPr/>
          </p:nvGrpSpPr>
          <p:grpSpPr bwMode="auto">
            <a:xfrm>
              <a:off x="2360" y="1045"/>
              <a:ext cx="327" cy="390"/>
              <a:chOff x="2360" y="1045"/>
              <a:chExt cx="327" cy="390"/>
            </a:xfrm>
          </p:grpSpPr>
          <p:sp>
            <p:nvSpPr>
              <p:cNvPr id="12778" name="Freeform 178">
                <a:extLst>
                  <a:ext uri="{FF2B5EF4-FFF2-40B4-BE49-F238E27FC236}">
                    <a16:creationId xmlns:a16="http://schemas.microsoft.com/office/drawing/2014/main" id="{835BBF0C-42AD-49EC-A3FF-7EA68019B8BC}"/>
                  </a:ext>
                </a:extLst>
              </p:cNvPr>
              <p:cNvSpPr>
                <a:spLocks/>
              </p:cNvSpPr>
              <p:nvPr/>
            </p:nvSpPr>
            <p:spPr bwMode="auto">
              <a:xfrm>
                <a:off x="2360" y="1045"/>
                <a:ext cx="327" cy="390"/>
              </a:xfrm>
              <a:custGeom>
                <a:avLst/>
                <a:gdLst>
                  <a:gd name="T0" fmla="*/ 317 w 327"/>
                  <a:gd name="T1" fmla="*/ 342 h 390"/>
                  <a:gd name="T2" fmla="*/ 298 w 327"/>
                  <a:gd name="T3" fmla="*/ 356 h 390"/>
                  <a:gd name="T4" fmla="*/ 279 w 327"/>
                  <a:gd name="T5" fmla="*/ 370 h 390"/>
                  <a:gd name="T6" fmla="*/ 255 w 327"/>
                  <a:gd name="T7" fmla="*/ 380 h 390"/>
                  <a:gd name="T8" fmla="*/ 236 w 327"/>
                  <a:gd name="T9" fmla="*/ 385 h 390"/>
                  <a:gd name="T10" fmla="*/ 212 w 327"/>
                  <a:gd name="T11" fmla="*/ 390 h 390"/>
                  <a:gd name="T12" fmla="*/ 188 w 327"/>
                  <a:gd name="T13" fmla="*/ 390 h 390"/>
                  <a:gd name="T14" fmla="*/ 164 w 327"/>
                  <a:gd name="T15" fmla="*/ 385 h 390"/>
                  <a:gd name="T16" fmla="*/ 140 w 327"/>
                  <a:gd name="T17" fmla="*/ 380 h 390"/>
                  <a:gd name="T18" fmla="*/ 116 w 327"/>
                  <a:gd name="T19" fmla="*/ 370 h 390"/>
                  <a:gd name="T20" fmla="*/ 92 w 327"/>
                  <a:gd name="T21" fmla="*/ 361 h 390"/>
                  <a:gd name="T22" fmla="*/ 72 w 327"/>
                  <a:gd name="T23" fmla="*/ 346 h 390"/>
                  <a:gd name="T24" fmla="*/ 58 w 327"/>
                  <a:gd name="T25" fmla="*/ 332 h 390"/>
                  <a:gd name="T26" fmla="*/ 39 w 327"/>
                  <a:gd name="T27" fmla="*/ 313 h 390"/>
                  <a:gd name="T28" fmla="*/ 29 w 327"/>
                  <a:gd name="T29" fmla="*/ 293 h 390"/>
                  <a:gd name="T30" fmla="*/ 15 w 327"/>
                  <a:gd name="T31" fmla="*/ 274 h 390"/>
                  <a:gd name="T32" fmla="*/ 10 w 327"/>
                  <a:gd name="T33" fmla="*/ 250 h 390"/>
                  <a:gd name="T34" fmla="*/ 0 w 327"/>
                  <a:gd name="T35" fmla="*/ 226 h 390"/>
                  <a:gd name="T36" fmla="*/ 0 w 327"/>
                  <a:gd name="T37" fmla="*/ 202 h 390"/>
                  <a:gd name="T38" fmla="*/ 0 w 327"/>
                  <a:gd name="T39" fmla="*/ 178 h 390"/>
                  <a:gd name="T40" fmla="*/ 5 w 327"/>
                  <a:gd name="T41" fmla="*/ 154 h 390"/>
                  <a:gd name="T42" fmla="*/ 10 w 327"/>
                  <a:gd name="T43" fmla="*/ 130 h 390"/>
                  <a:gd name="T44" fmla="*/ 19 w 327"/>
                  <a:gd name="T45" fmla="*/ 106 h 390"/>
                  <a:gd name="T46" fmla="*/ 29 w 327"/>
                  <a:gd name="T47" fmla="*/ 87 h 390"/>
                  <a:gd name="T48" fmla="*/ 44 w 327"/>
                  <a:gd name="T49" fmla="*/ 68 h 390"/>
                  <a:gd name="T50" fmla="*/ 63 w 327"/>
                  <a:gd name="T51" fmla="*/ 53 h 390"/>
                  <a:gd name="T52" fmla="*/ 77 w 327"/>
                  <a:gd name="T53" fmla="*/ 34 h 390"/>
                  <a:gd name="T54" fmla="*/ 101 w 327"/>
                  <a:gd name="T55" fmla="*/ 20 h 390"/>
                  <a:gd name="T56" fmla="*/ 125 w 327"/>
                  <a:gd name="T57" fmla="*/ 10 h 390"/>
                  <a:gd name="T58" fmla="*/ 144 w 327"/>
                  <a:gd name="T59" fmla="*/ 5 h 390"/>
                  <a:gd name="T60" fmla="*/ 168 w 327"/>
                  <a:gd name="T61" fmla="*/ 0 h 390"/>
                  <a:gd name="T62" fmla="*/ 192 w 327"/>
                  <a:gd name="T63" fmla="*/ 0 h 390"/>
                  <a:gd name="T64" fmla="*/ 327 w 327"/>
                  <a:gd name="T65" fmla="*/ 332 h 3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27" h="390">
                    <a:moveTo>
                      <a:pt x="327" y="332"/>
                    </a:moveTo>
                    <a:lnTo>
                      <a:pt x="317" y="342"/>
                    </a:lnTo>
                    <a:lnTo>
                      <a:pt x="313" y="351"/>
                    </a:lnTo>
                    <a:lnTo>
                      <a:pt x="298" y="356"/>
                    </a:lnTo>
                    <a:lnTo>
                      <a:pt x="293" y="361"/>
                    </a:lnTo>
                    <a:lnTo>
                      <a:pt x="279" y="370"/>
                    </a:lnTo>
                    <a:lnTo>
                      <a:pt x="269" y="375"/>
                    </a:lnTo>
                    <a:lnTo>
                      <a:pt x="255" y="380"/>
                    </a:lnTo>
                    <a:lnTo>
                      <a:pt x="245" y="380"/>
                    </a:lnTo>
                    <a:lnTo>
                      <a:pt x="236" y="385"/>
                    </a:lnTo>
                    <a:lnTo>
                      <a:pt x="221" y="385"/>
                    </a:lnTo>
                    <a:lnTo>
                      <a:pt x="212" y="390"/>
                    </a:lnTo>
                    <a:lnTo>
                      <a:pt x="197" y="390"/>
                    </a:lnTo>
                    <a:lnTo>
                      <a:pt x="188" y="390"/>
                    </a:lnTo>
                    <a:lnTo>
                      <a:pt x="173" y="390"/>
                    </a:lnTo>
                    <a:lnTo>
                      <a:pt x="164" y="385"/>
                    </a:lnTo>
                    <a:lnTo>
                      <a:pt x="149" y="385"/>
                    </a:lnTo>
                    <a:lnTo>
                      <a:pt x="140" y="380"/>
                    </a:lnTo>
                    <a:lnTo>
                      <a:pt x="125" y="375"/>
                    </a:lnTo>
                    <a:lnTo>
                      <a:pt x="116" y="370"/>
                    </a:lnTo>
                    <a:lnTo>
                      <a:pt x="106" y="365"/>
                    </a:lnTo>
                    <a:lnTo>
                      <a:pt x="92" y="361"/>
                    </a:lnTo>
                    <a:lnTo>
                      <a:pt x="87" y="356"/>
                    </a:lnTo>
                    <a:lnTo>
                      <a:pt x="72" y="346"/>
                    </a:lnTo>
                    <a:lnTo>
                      <a:pt x="68" y="342"/>
                    </a:lnTo>
                    <a:lnTo>
                      <a:pt x="58" y="332"/>
                    </a:lnTo>
                    <a:lnTo>
                      <a:pt x="48" y="322"/>
                    </a:lnTo>
                    <a:lnTo>
                      <a:pt x="39" y="313"/>
                    </a:lnTo>
                    <a:lnTo>
                      <a:pt x="34" y="303"/>
                    </a:lnTo>
                    <a:lnTo>
                      <a:pt x="29" y="293"/>
                    </a:lnTo>
                    <a:lnTo>
                      <a:pt x="19" y="284"/>
                    </a:lnTo>
                    <a:lnTo>
                      <a:pt x="15" y="274"/>
                    </a:lnTo>
                    <a:lnTo>
                      <a:pt x="10" y="260"/>
                    </a:lnTo>
                    <a:lnTo>
                      <a:pt x="10" y="250"/>
                    </a:lnTo>
                    <a:lnTo>
                      <a:pt x="5" y="236"/>
                    </a:lnTo>
                    <a:lnTo>
                      <a:pt x="0" y="226"/>
                    </a:lnTo>
                    <a:lnTo>
                      <a:pt x="0" y="212"/>
                    </a:lnTo>
                    <a:lnTo>
                      <a:pt x="0" y="202"/>
                    </a:lnTo>
                    <a:lnTo>
                      <a:pt x="0" y="193"/>
                    </a:lnTo>
                    <a:lnTo>
                      <a:pt x="0" y="178"/>
                    </a:lnTo>
                    <a:lnTo>
                      <a:pt x="0" y="169"/>
                    </a:lnTo>
                    <a:lnTo>
                      <a:pt x="5" y="154"/>
                    </a:lnTo>
                    <a:lnTo>
                      <a:pt x="5" y="145"/>
                    </a:lnTo>
                    <a:lnTo>
                      <a:pt x="10" y="130"/>
                    </a:lnTo>
                    <a:lnTo>
                      <a:pt x="15" y="120"/>
                    </a:lnTo>
                    <a:lnTo>
                      <a:pt x="19" y="106"/>
                    </a:lnTo>
                    <a:lnTo>
                      <a:pt x="24" y="97"/>
                    </a:lnTo>
                    <a:lnTo>
                      <a:pt x="29" y="87"/>
                    </a:lnTo>
                    <a:lnTo>
                      <a:pt x="39" y="77"/>
                    </a:lnTo>
                    <a:lnTo>
                      <a:pt x="44" y="68"/>
                    </a:lnTo>
                    <a:lnTo>
                      <a:pt x="53" y="58"/>
                    </a:lnTo>
                    <a:lnTo>
                      <a:pt x="63" y="53"/>
                    </a:lnTo>
                    <a:lnTo>
                      <a:pt x="72" y="44"/>
                    </a:lnTo>
                    <a:lnTo>
                      <a:pt x="77" y="34"/>
                    </a:lnTo>
                    <a:lnTo>
                      <a:pt x="92" y="29"/>
                    </a:lnTo>
                    <a:lnTo>
                      <a:pt x="101" y="20"/>
                    </a:lnTo>
                    <a:lnTo>
                      <a:pt x="111" y="20"/>
                    </a:lnTo>
                    <a:lnTo>
                      <a:pt x="125" y="10"/>
                    </a:lnTo>
                    <a:lnTo>
                      <a:pt x="135" y="10"/>
                    </a:lnTo>
                    <a:lnTo>
                      <a:pt x="144" y="5"/>
                    </a:lnTo>
                    <a:lnTo>
                      <a:pt x="159" y="0"/>
                    </a:lnTo>
                    <a:lnTo>
                      <a:pt x="168" y="0"/>
                    </a:lnTo>
                    <a:lnTo>
                      <a:pt x="178" y="0"/>
                    </a:lnTo>
                    <a:lnTo>
                      <a:pt x="192" y="0"/>
                    </a:lnTo>
                    <a:lnTo>
                      <a:pt x="192" y="193"/>
                    </a:lnTo>
                    <a:lnTo>
                      <a:pt x="327" y="332"/>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779" name="Freeform 179">
                <a:extLst>
                  <a:ext uri="{FF2B5EF4-FFF2-40B4-BE49-F238E27FC236}">
                    <a16:creationId xmlns:a16="http://schemas.microsoft.com/office/drawing/2014/main" id="{53D87669-BBC6-48E8-B0BD-710911149834}"/>
                  </a:ext>
                </a:extLst>
              </p:cNvPr>
              <p:cNvSpPr>
                <a:spLocks/>
              </p:cNvSpPr>
              <p:nvPr/>
            </p:nvSpPr>
            <p:spPr bwMode="auto">
              <a:xfrm>
                <a:off x="2360" y="1045"/>
                <a:ext cx="327" cy="390"/>
              </a:xfrm>
              <a:custGeom>
                <a:avLst/>
                <a:gdLst>
                  <a:gd name="T0" fmla="*/ 317 w 327"/>
                  <a:gd name="T1" fmla="*/ 342 h 390"/>
                  <a:gd name="T2" fmla="*/ 298 w 327"/>
                  <a:gd name="T3" fmla="*/ 356 h 390"/>
                  <a:gd name="T4" fmla="*/ 279 w 327"/>
                  <a:gd name="T5" fmla="*/ 370 h 390"/>
                  <a:gd name="T6" fmla="*/ 255 w 327"/>
                  <a:gd name="T7" fmla="*/ 380 h 390"/>
                  <a:gd name="T8" fmla="*/ 236 w 327"/>
                  <a:gd name="T9" fmla="*/ 385 h 390"/>
                  <a:gd name="T10" fmla="*/ 212 w 327"/>
                  <a:gd name="T11" fmla="*/ 390 h 390"/>
                  <a:gd name="T12" fmla="*/ 188 w 327"/>
                  <a:gd name="T13" fmla="*/ 390 h 390"/>
                  <a:gd name="T14" fmla="*/ 164 w 327"/>
                  <a:gd name="T15" fmla="*/ 385 h 390"/>
                  <a:gd name="T16" fmla="*/ 140 w 327"/>
                  <a:gd name="T17" fmla="*/ 380 h 390"/>
                  <a:gd name="T18" fmla="*/ 116 w 327"/>
                  <a:gd name="T19" fmla="*/ 370 h 390"/>
                  <a:gd name="T20" fmla="*/ 92 w 327"/>
                  <a:gd name="T21" fmla="*/ 361 h 390"/>
                  <a:gd name="T22" fmla="*/ 72 w 327"/>
                  <a:gd name="T23" fmla="*/ 346 h 390"/>
                  <a:gd name="T24" fmla="*/ 58 w 327"/>
                  <a:gd name="T25" fmla="*/ 332 h 390"/>
                  <a:gd name="T26" fmla="*/ 39 w 327"/>
                  <a:gd name="T27" fmla="*/ 313 h 390"/>
                  <a:gd name="T28" fmla="*/ 29 w 327"/>
                  <a:gd name="T29" fmla="*/ 293 h 390"/>
                  <a:gd name="T30" fmla="*/ 15 w 327"/>
                  <a:gd name="T31" fmla="*/ 274 h 390"/>
                  <a:gd name="T32" fmla="*/ 10 w 327"/>
                  <a:gd name="T33" fmla="*/ 250 h 390"/>
                  <a:gd name="T34" fmla="*/ 0 w 327"/>
                  <a:gd name="T35" fmla="*/ 226 h 390"/>
                  <a:gd name="T36" fmla="*/ 0 w 327"/>
                  <a:gd name="T37" fmla="*/ 202 h 390"/>
                  <a:gd name="T38" fmla="*/ 0 w 327"/>
                  <a:gd name="T39" fmla="*/ 178 h 390"/>
                  <a:gd name="T40" fmla="*/ 5 w 327"/>
                  <a:gd name="T41" fmla="*/ 154 h 390"/>
                  <a:gd name="T42" fmla="*/ 10 w 327"/>
                  <a:gd name="T43" fmla="*/ 130 h 390"/>
                  <a:gd name="T44" fmla="*/ 19 w 327"/>
                  <a:gd name="T45" fmla="*/ 106 h 390"/>
                  <a:gd name="T46" fmla="*/ 29 w 327"/>
                  <a:gd name="T47" fmla="*/ 87 h 390"/>
                  <a:gd name="T48" fmla="*/ 44 w 327"/>
                  <a:gd name="T49" fmla="*/ 68 h 390"/>
                  <a:gd name="T50" fmla="*/ 63 w 327"/>
                  <a:gd name="T51" fmla="*/ 53 h 390"/>
                  <a:gd name="T52" fmla="*/ 77 w 327"/>
                  <a:gd name="T53" fmla="*/ 34 h 390"/>
                  <a:gd name="T54" fmla="*/ 101 w 327"/>
                  <a:gd name="T55" fmla="*/ 20 h 390"/>
                  <a:gd name="T56" fmla="*/ 125 w 327"/>
                  <a:gd name="T57" fmla="*/ 10 h 390"/>
                  <a:gd name="T58" fmla="*/ 144 w 327"/>
                  <a:gd name="T59" fmla="*/ 5 h 390"/>
                  <a:gd name="T60" fmla="*/ 168 w 327"/>
                  <a:gd name="T61" fmla="*/ 0 h 390"/>
                  <a:gd name="T62" fmla="*/ 192 w 327"/>
                  <a:gd name="T63" fmla="*/ 0 h 390"/>
                  <a:gd name="T64" fmla="*/ 327 w 327"/>
                  <a:gd name="T65" fmla="*/ 332 h 3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27" h="390">
                    <a:moveTo>
                      <a:pt x="327" y="332"/>
                    </a:moveTo>
                    <a:lnTo>
                      <a:pt x="317" y="342"/>
                    </a:lnTo>
                    <a:lnTo>
                      <a:pt x="313" y="351"/>
                    </a:lnTo>
                    <a:lnTo>
                      <a:pt x="298" y="356"/>
                    </a:lnTo>
                    <a:lnTo>
                      <a:pt x="293" y="361"/>
                    </a:lnTo>
                    <a:lnTo>
                      <a:pt x="279" y="370"/>
                    </a:lnTo>
                    <a:lnTo>
                      <a:pt x="269" y="375"/>
                    </a:lnTo>
                    <a:lnTo>
                      <a:pt x="255" y="380"/>
                    </a:lnTo>
                    <a:lnTo>
                      <a:pt x="245" y="380"/>
                    </a:lnTo>
                    <a:lnTo>
                      <a:pt x="236" y="385"/>
                    </a:lnTo>
                    <a:lnTo>
                      <a:pt x="221" y="385"/>
                    </a:lnTo>
                    <a:lnTo>
                      <a:pt x="212" y="390"/>
                    </a:lnTo>
                    <a:lnTo>
                      <a:pt x="197" y="390"/>
                    </a:lnTo>
                    <a:lnTo>
                      <a:pt x="188" y="390"/>
                    </a:lnTo>
                    <a:lnTo>
                      <a:pt x="173" y="390"/>
                    </a:lnTo>
                    <a:lnTo>
                      <a:pt x="164" y="385"/>
                    </a:lnTo>
                    <a:lnTo>
                      <a:pt x="149" y="385"/>
                    </a:lnTo>
                    <a:lnTo>
                      <a:pt x="140" y="380"/>
                    </a:lnTo>
                    <a:lnTo>
                      <a:pt x="125" y="375"/>
                    </a:lnTo>
                    <a:lnTo>
                      <a:pt x="116" y="370"/>
                    </a:lnTo>
                    <a:lnTo>
                      <a:pt x="106" y="365"/>
                    </a:lnTo>
                    <a:lnTo>
                      <a:pt x="92" y="361"/>
                    </a:lnTo>
                    <a:lnTo>
                      <a:pt x="87" y="356"/>
                    </a:lnTo>
                    <a:lnTo>
                      <a:pt x="72" y="346"/>
                    </a:lnTo>
                    <a:lnTo>
                      <a:pt x="68" y="342"/>
                    </a:lnTo>
                    <a:lnTo>
                      <a:pt x="58" y="332"/>
                    </a:lnTo>
                    <a:lnTo>
                      <a:pt x="48" y="322"/>
                    </a:lnTo>
                    <a:lnTo>
                      <a:pt x="39" y="313"/>
                    </a:lnTo>
                    <a:lnTo>
                      <a:pt x="34" y="303"/>
                    </a:lnTo>
                    <a:lnTo>
                      <a:pt x="29" y="293"/>
                    </a:lnTo>
                    <a:lnTo>
                      <a:pt x="19" y="284"/>
                    </a:lnTo>
                    <a:lnTo>
                      <a:pt x="15" y="274"/>
                    </a:lnTo>
                    <a:lnTo>
                      <a:pt x="10" y="260"/>
                    </a:lnTo>
                    <a:lnTo>
                      <a:pt x="10" y="250"/>
                    </a:lnTo>
                    <a:lnTo>
                      <a:pt x="5" y="236"/>
                    </a:lnTo>
                    <a:lnTo>
                      <a:pt x="0" y="226"/>
                    </a:lnTo>
                    <a:lnTo>
                      <a:pt x="0" y="212"/>
                    </a:lnTo>
                    <a:lnTo>
                      <a:pt x="0" y="202"/>
                    </a:lnTo>
                    <a:lnTo>
                      <a:pt x="0" y="193"/>
                    </a:lnTo>
                    <a:lnTo>
                      <a:pt x="0" y="178"/>
                    </a:lnTo>
                    <a:lnTo>
                      <a:pt x="0" y="169"/>
                    </a:lnTo>
                    <a:lnTo>
                      <a:pt x="5" y="154"/>
                    </a:lnTo>
                    <a:lnTo>
                      <a:pt x="5" y="145"/>
                    </a:lnTo>
                    <a:lnTo>
                      <a:pt x="10" y="130"/>
                    </a:lnTo>
                    <a:lnTo>
                      <a:pt x="15" y="120"/>
                    </a:lnTo>
                    <a:lnTo>
                      <a:pt x="19" y="106"/>
                    </a:lnTo>
                    <a:lnTo>
                      <a:pt x="24" y="97"/>
                    </a:lnTo>
                    <a:lnTo>
                      <a:pt x="29" y="87"/>
                    </a:lnTo>
                    <a:lnTo>
                      <a:pt x="39" y="77"/>
                    </a:lnTo>
                    <a:lnTo>
                      <a:pt x="44" y="68"/>
                    </a:lnTo>
                    <a:lnTo>
                      <a:pt x="53" y="58"/>
                    </a:lnTo>
                    <a:lnTo>
                      <a:pt x="63" y="53"/>
                    </a:lnTo>
                    <a:lnTo>
                      <a:pt x="72" y="44"/>
                    </a:lnTo>
                    <a:lnTo>
                      <a:pt x="77" y="34"/>
                    </a:lnTo>
                    <a:lnTo>
                      <a:pt x="92" y="29"/>
                    </a:lnTo>
                    <a:lnTo>
                      <a:pt x="101" y="20"/>
                    </a:lnTo>
                    <a:lnTo>
                      <a:pt x="111" y="20"/>
                    </a:lnTo>
                    <a:lnTo>
                      <a:pt x="125" y="10"/>
                    </a:lnTo>
                    <a:lnTo>
                      <a:pt x="135" y="10"/>
                    </a:lnTo>
                    <a:lnTo>
                      <a:pt x="144" y="5"/>
                    </a:lnTo>
                    <a:lnTo>
                      <a:pt x="159" y="0"/>
                    </a:lnTo>
                    <a:lnTo>
                      <a:pt x="168" y="0"/>
                    </a:lnTo>
                    <a:lnTo>
                      <a:pt x="178" y="0"/>
                    </a:lnTo>
                    <a:lnTo>
                      <a:pt x="192" y="0"/>
                    </a:lnTo>
                    <a:lnTo>
                      <a:pt x="192" y="193"/>
                    </a:lnTo>
                    <a:lnTo>
                      <a:pt x="327" y="332"/>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grpSp>
        <p:nvGrpSpPr>
          <p:cNvPr id="12335" name="Group 218">
            <a:extLst>
              <a:ext uri="{FF2B5EF4-FFF2-40B4-BE49-F238E27FC236}">
                <a16:creationId xmlns:a16="http://schemas.microsoft.com/office/drawing/2014/main" id="{2EF7BCCD-2D25-48CF-BC9A-0359A93237FB}"/>
              </a:ext>
            </a:extLst>
          </p:cNvPr>
          <p:cNvGrpSpPr>
            <a:grpSpLocks/>
          </p:cNvGrpSpPr>
          <p:nvPr/>
        </p:nvGrpSpPr>
        <p:grpSpPr bwMode="auto">
          <a:xfrm>
            <a:off x="4611688" y="1658938"/>
            <a:ext cx="617537" cy="3181350"/>
            <a:chOff x="2905" y="1045"/>
            <a:chExt cx="389" cy="2004"/>
          </a:xfrm>
        </p:grpSpPr>
        <p:grpSp>
          <p:nvGrpSpPr>
            <p:cNvPr id="12730" name="Group 184">
              <a:extLst>
                <a:ext uri="{FF2B5EF4-FFF2-40B4-BE49-F238E27FC236}">
                  <a16:creationId xmlns:a16="http://schemas.microsoft.com/office/drawing/2014/main" id="{F285A281-0832-488D-9D64-E34D7B1B5C5D}"/>
                </a:ext>
              </a:extLst>
            </p:cNvPr>
            <p:cNvGrpSpPr>
              <a:grpSpLocks/>
            </p:cNvGrpSpPr>
            <p:nvPr/>
          </p:nvGrpSpPr>
          <p:grpSpPr bwMode="auto">
            <a:xfrm>
              <a:off x="3097" y="2659"/>
              <a:ext cx="48" cy="193"/>
              <a:chOff x="3097" y="2659"/>
              <a:chExt cx="48" cy="193"/>
            </a:xfrm>
          </p:grpSpPr>
          <p:sp>
            <p:nvSpPr>
              <p:cNvPr id="12764" name="Freeform 182">
                <a:extLst>
                  <a:ext uri="{FF2B5EF4-FFF2-40B4-BE49-F238E27FC236}">
                    <a16:creationId xmlns:a16="http://schemas.microsoft.com/office/drawing/2014/main" id="{772DB4CD-29D8-4436-B019-62F4C7DAFF46}"/>
                  </a:ext>
                </a:extLst>
              </p:cNvPr>
              <p:cNvSpPr>
                <a:spLocks/>
              </p:cNvSpPr>
              <p:nvPr/>
            </p:nvSpPr>
            <p:spPr bwMode="auto">
              <a:xfrm>
                <a:off x="3097" y="2659"/>
                <a:ext cx="48" cy="193"/>
              </a:xfrm>
              <a:custGeom>
                <a:avLst/>
                <a:gdLst>
                  <a:gd name="T0" fmla="*/ 0 w 48"/>
                  <a:gd name="T1" fmla="*/ 0 h 193"/>
                  <a:gd name="T2" fmla="*/ 9 w 48"/>
                  <a:gd name="T3" fmla="*/ 0 h 193"/>
                  <a:gd name="T4" fmla="*/ 19 w 48"/>
                  <a:gd name="T5" fmla="*/ 0 h 193"/>
                  <a:gd name="T6" fmla="*/ 24 w 48"/>
                  <a:gd name="T7" fmla="*/ 0 h 193"/>
                  <a:gd name="T8" fmla="*/ 33 w 48"/>
                  <a:gd name="T9" fmla="*/ 0 h 193"/>
                  <a:gd name="T10" fmla="*/ 43 w 48"/>
                  <a:gd name="T11" fmla="*/ 5 h 193"/>
                  <a:gd name="T12" fmla="*/ 48 w 48"/>
                  <a:gd name="T13" fmla="*/ 5 h 193"/>
                  <a:gd name="T14" fmla="*/ 0 w 48"/>
                  <a:gd name="T15" fmla="*/ 193 h 193"/>
                  <a:gd name="T16" fmla="*/ 0 w 48"/>
                  <a:gd name="T17" fmla="*/ 0 h 1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8" h="193">
                    <a:moveTo>
                      <a:pt x="0" y="0"/>
                    </a:moveTo>
                    <a:lnTo>
                      <a:pt x="9" y="0"/>
                    </a:lnTo>
                    <a:lnTo>
                      <a:pt x="19" y="0"/>
                    </a:lnTo>
                    <a:lnTo>
                      <a:pt x="24" y="0"/>
                    </a:lnTo>
                    <a:lnTo>
                      <a:pt x="33" y="0"/>
                    </a:lnTo>
                    <a:lnTo>
                      <a:pt x="43" y="5"/>
                    </a:lnTo>
                    <a:lnTo>
                      <a:pt x="48" y="5"/>
                    </a:lnTo>
                    <a:lnTo>
                      <a:pt x="0" y="193"/>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765" name="Freeform 183">
                <a:extLst>
                  <a:ext uri="{FF2B5EF4-FFF2-40B4-BE49-F238E27FC236}">
                    <a16:creationId xmlns:a16="http://schemas.microsoft.com/office/drawing/2014/main" id="{02DE3ACB-8DE1-413A-90FA-28E20E8D0699}"/>
                  </a:ext>
                </a:extLst>
              </p:cNvPr>
              <p:cNvSpPr>
                <a:spLocks/>
              </p:cNvSpPr>
              <p:nvPr/>
            </p:nvSpPr>
            <p:spPr bwMode="auto">
              <a:xfrm>
                <a:off x="3097" y="2659"/>
                <a:ext cx="48" cy="193"/>
              </a:xfrm>
              <a:custGeom>
                <a:avLst/>
                <a:gdLst>
                  <a:gd name="T0" fmla="*/ 0 w 48"/>
                  <a:gd name="T1" fmla="*/ 0 h 193"/>
                  <a:gd name="T2" fmla="*/ 9 w 48"/>
                  <a:gd name="T3" fmla="*/ 0 h 193"/>
                  <a:gd name="T4" fmla="*/ 19 w 48"/>
                  <a:gd name="T5" fmla="*/ 0 h 193"/>
                  <a:gd name="T6" fmla="*/ 24 w 48"/>
                  <a:gd name="T7" fmla="*/ 0 h 193"/>
                  <a:gd name="T8" fmla="*/ 33 w 48"/>
                  <a:gd name="T9" fmla="*/ 0 h 193"/>
                  <a:gd name="T10" fmla="*/ 43 w 48"/>
                  <a:gd name="T11" fmla="*/ 5 h 193"/>
                  <a:gd name="T12" fmla="*/ 48 w 48"/>
                  <a:gd name="T13" fmla="*/ 5 h 193"/>
                  <a:gd name="T14" fmla="*/ 0 w 48"/>
                  <a:gd name="T15" fmla="*/ 193 h 193"/>
                  <a:gd name="T16" fmla="*/ 0 w 48"/>
                  <a:gd name="T17" fmla="*/ 0 h 1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8" h="193">
                    <a:moveTo>
                      <a:pt x="0" y="0"/>
                    </a:moveTo>
                    <a:lnTo>
                      <a:pt x="9" y="0"/>
                    </a:lnTo>
                    <a:lnTo>
                      <a:pt x="19" y="0"/>
                    </a:lnTo>
                    <a:lnTo>
                      <a:pt x="24" y="0"/>
                    </a:lnTo>
                    <a:lnTo>
                      <a:pt x="33" y="0"/>
                    </a:lnTo>
                    <a:lnTo>
                      <a:pt x="43" y="5"/>
                    </a:lnTo>
                    <a:lnTo>
                      <a:pt x="48" y="5"/>
                    </a:lnTo>
                    <a:lnTo>
                      <a:pt x="0" y="193"/>
                    </a:lnTo>
                    <a:lnTo>
                      <a:pt x="0"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731" name="Group 187">
              <a:extLst>
                <a:ext uri="{FF2B5EF4-FFF2-40B4-BE49-F238E27FC236}">
                  <a16:creationId xmlns:a16="http://schemas.microsoft.com/office/drawing/2014/main" id="{F0966DB7-464B-4598-83DB-AB224DE6EA1E}"/>
                </a:ext>
              </a:extLst>
            </p:cNvPr>
            <p:cNvGrpSpPr>
              <a:grpSpLocks/>
            </p:cNvGrpSpPr>
            <p:nvPr/>
          </p:nvGrpSpPr>
          <p:grpSpPr bwMode="auto">
            <a:xfrm>
              <a:off x="3097" y="2664"/>
              <a:ext cx="197" cy="380"/>
              <a:chOff x="3097" y="2664"/>
              <a:chExt cx="197" cy="380"/>
            </a:xfrm>
          </p:grpSpPr>
          <p:sp>
            <p:nvSpPr>
              <p:cNvPr id="12762" name="Freeform 185">
                <a:extLst>
                  <a:ext uri="{FF2B5EF4-FFF2-40B4-BE49-F238E27FC236}">
                    <a16:creationId xmlns:a16="http://schemas.microsoft.com/office/drawing/2014/main" id="{C61DB575-D7D7-4E3C-972A-7E40585297E5}"/>
                  </a:ext>
                </a:extLst>
              </p:cNvPr>
              <p:cNvSpPr>
                <a:spLocks/>
              </p:cNvSpPr>
              <p:nvPr/>
            </p:nvSpPr>
            <p:spPr bwMode="auto">
              <a:xfrm>
                <a:off x="3097" y="2664"/>
                <a:ext cx="197" cy="380"/>
              </a:xfrm>
              <a:custGeom>
                <a:avLst/>
                <a:gdLst>
                  <a:gd name="T0" fmla="*/ 48 w 197"/>
                  <a:gd name="T1" fmla="*/ 0 h 380"/>
                  <a:gd name="T2" fmla="*/ 57 w 197"/>
                  <a:gd name="T3" fmla="*/ 5 h 380"/>
                  <a:gd name="T4" fmla="*/ 72 w 197"/>
                  <a:gd name="T5" fmla="*/ 5 h 380"/>
                  <a:gd name="T6" fmla="*/ 82 w 197"/>
                  <a:gd name="T7" fmla="*/ 10 h 380"/>
                  <a:gd name="T8" fmla="*/ 91 w 197"/>
                  <a:gd name="T9" fmla="*/ 15 h 380"/>
                  <a:gd name="T10" fmla="*/ 101 w 197"/>
                  <a:gd name="T11" fmla="*/ 24 h 380"/>
                  <a:gd name="T12" fmla="*/ 110 w 197"/>
                  <a:gd name="T13" fmla="*/ 29 h 380"/>
                  <a:gd name="T14" fmla="*/ 120 w 197"/>
                  <a:gd name="T15" fmla="*/ 34 h 380"/>
                  <a:gd name="T16" fmla="*/ 129 w 197"/>
                  <a:gd name="T17" fmla="*/ 43 h 380"/>
                  <a:gd name="T18" fmla="*/ 139 w 197"/>
                  <a:gd name="T19" fmla="*/ 53 h 380"/>
                  <a:gd name="T20" fmla="*/ 149 w 197"/>
                  <a:gd name="T21" fmla="*/ 63 h 380"/>
                  <a:gd name="T22" fmla="*/ 154 w 197"/>
                  <a:gd name="T23" fmla="*/ 68 h 380"/>
                  <a:gd name="T24" fmla="*/ 163 w 197"/>
                  <a:gd name="T25" fmla="*/ 82 h 380"/>
                  <a:gd name="T26" fmla="*/ 168 w 197"/>
                  <a:gd name="T27" fmla="*/ 87 h 380"/>
                  <a:gd name="T28" fmla="*/ 173 w 197"/>
                  <a:gd name="T29" fmla="*/ 101 h 380"/>
                  <a:gd name="T30" fmla="*/ 177 w 197"/>
                  <a:gd name="T31" fmla="*/ 111 h 380"/>
                  <a:gd name="T32" fmla="*/ 182 w 197"/>
                  <a:gd name="T33" fmla="*/ 120 h 380"/>
                  <a:gd name="T34" fmla="*/ 187 w 197"/>
                  <a:gd name="T35" fmla="*/ 130 h 380"/>
                  <a:gd name="T36" fmla="*/ 192 w 197"/>
                  <a:gd name="T37" fmla="*/ 144 h 380"/>
                  <a:gd name="T38" fmla="*/ 192 w 197"/>
                  <a:gd name="T39" fmla="*/ 154 h 380"/>
                  <a:gd name="T40" fmla="*/ 197 w 197"/>
                  <a:gd name="T41" fmla="*/ 168 h 380"/>
                  <a:gd name="T42" fmla="*/ 197 w 197"/>
                  <a:gd name="T43" fmla="*/ 178 h 380"/>
                  <a:gd name="T44" fmla="*/ 197 w 197"/>
                  <a:gd name="T45" fmla="*/ 193 h 380"/>
                  <a:gd name="T46" fmla="*/ 197 w 197"/>
                  <a:gd name="T47" fmla="*/ 202 h 380"/>
                  <a:gd name="T48" fmla="*/ 192 w 197"/>
                  <a:gd name="T49" fmla="*/ 216 h 380"/>
                  <a:gd name="T50" fmla="*/ 192 w 197"/>
                  <a:gd name="T51" fmla="*/ 226 h 380"/>
                  <a:gd name="T52" fmla="*/ 187 w 197"/>
                  <a:gd name="T53" fmla="*/ 240 h 380"/>
                  <a:gd name="T54" fmla="*/ 187 w 197"/>
                  <a:gd name="T55" fmla="*/ 250 h 380"/>
                  <a:gd name="T56" fmla="*/ 182 w 197"/>
                  <a:gd name="T57" fmla="*/ 260 h 380"/>
                  <a:gd name="T58" fmla="*/ 177 w 197"/>
                  <a:gd name="T59" fmla="*/ 269 h 380"/>
                  <a:gd name="T60" fmla="*/ 173 w 197"/>
                  <a:gd name="T61" fmla="*/ 284 h 380"/>
                  <a:gd name="T62" fmla="*/ 168 w 197"/>
                  <a:gd name="T63" fmla="*/ 293 h 380"/>
                  <a:gd name="T64" fmla="*/ 158 w 197"/>
                  <a:gd name="T65" fmla="*/ 303 h 380"/>
                  <a:gd name="T66" fmla="*/ 154 w 197"/>
                  <a:gd name="T67" fmla="*/ 313 h 380"/>
                  <a:gd name="T68" fmla="*/ 144 w 197"/>
                  <a:gd name="T69" fmla="*/ 322 h 380"/>
                  <a:gd name="T70" fmla="*/ 134 w 197"/>
                  <a:gd name="T71" fmla="*/ 327 h 380"/>
                  <a:gd name="T72" fmla="*/ 125 w 197"/>
                  <a:gd name="T73" fmla="*/ 337 h 380"/>
                  <a:gd name="T74" fmla="*/ 120 w 197"/>
                  <a:gd name="T75" fmla="*/ 346 h 380"/>
                  <a:gd name="T76" fmla="*/ 105 w 197"/>
                  <a:gd name="T77" fmla="*/ 351 h 380"/>
                  <a:gd name="T78" fmla="*/ 101 w 197"/>
                  <a:gd name="T79" fmla="*/ 356 h 380"/>
                  <a:gd name="T80" fmla="*/ 86 w 197"/>
                  <a:gd name="T81" fmla="*/ 365 h 380"/>
                  <a:gd name="T82" fmla="*/ 77 w 197"/>
                  <a:gd name="T83" fmla="*/ 370 h 380"/>
                  <a:gd name="T84" fmla="*/ 62 w 197"/>
                  <a:gd name="T85" fmla="*/ 375 h 380"/>
                  <a:gd name="T86" fmla="*/ 53 w 197"/>
                  <a:gd name="T87" fmla="*/ 375 h 380"/>
                  <a:gd name="T88" fmla="*/ 43 w 197"/>
                  <a:gd name="T89" fmla="*/ 380 h 380"/>
                  <a:gd name="T90" fmla="*/ 33 w 197"/>
                  <a:gd name="T91" fmla="*/ 380 h 380"/>
                  <a:gd name="T92" fmla="*/ 0 w 197"/>
                  <a:gd name="T93" fmla="*/ 188 h 380"/>
                  <a:gd name="T94" fmla="*/ 48 w 197"/>
                  <a:gd name="T95" fmla="*/ 0 h 38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97" h="380">
                    <a:moveTo>
                      <a:pt x="48" y="0"/>
                    </a:moveTo>
                    <a:lnTo>
                      <a:pt x="57" y="5"/>
                    </a:lnTo>
                    <a:lnTo>
                      <a:pt x="72" y="5"/>
                    </a:lnTo>
                    <a:lnTo>
                      <a:pt x="82" y="10"/>
                    </a:lnTo>
                    <a:lnTo>
                      <a:pt x="91" y="15"/>
                    </a:lnTo>
                    <a:lnTo>
                      <a:pt x="101" y="24"/>
                    </a:lnTo>
                    <a:lnTo>
                      <a:pt x="110" y="29"/>
                    </a:lnTo>
                    <a:lnTo>
                      <a:pt x="120" y="34"/>
                    </a:lnTo>
                    <a:lnTo>
                      <a:pt x="129" y="43"/>
                    </a:lnTo>
                    <a:lnTo>
                      <a:pt x="139" y="53"/>
                    </a:lnTo>
                    <a:lnTo>
                      <a:pt x="149" y="63"/>
                    </a:lnTo>
                    <a:lnTo>
                      <a:pt x="154" y="68"/>
                    </a:lnTo>
                    <a:lnTo>
                      <a:pt x="163" y="82"/>
                    </a:lnTo>
                    <a:lnTo>
                      <a:pt x="168" y="87"/>
                    </a:lnTo>
                    <a:lnTo>
                      <a:pt x="173" y="101"/>
                    </a:lnTo>
                    <a:lnTo>
                      <a:pt x="177" y="111"/>
                    </a:lnTo>
                    <a:lnTo>
                      <a:pt x="182" y="120"/>
                    </a:lnTo>
                    <a:lnTo>
                      <a:pt x="187" y="130"/>
                    </a:lnTo>
                    <a:lnTo>
                      <a:pt x="192" y="144"/>
                    </a:lnTo>
                    <a:lnTo>
                      <a:pt x="192" y="154"/>
                    </a:lnTo>
                    <a:lnTo>
                      <a:pt x="197" y="168"/>
                    </a:lnTo>
                    <a:lnTo>
                      <a:pt x="197" y="178"/>
                    </a:lnTo>
                    <a:lnTo>
                      <a:pt x="197" y="193"/>
                    </a:lnTo>
                    <a:lnTo>
                      <a:pt x="197" y="202"/>
                    </a:lnTo>
                    <a:lnTo>
                      <a:pt x="192" y="216"/>
                    </a:lnTo>
                    <a:lnTo>
                      <a:pt x="192" y="226"/>
                    </a:lnTo>
                    <a:lnTo>
                      <a:pt x="187" y="240"/>
                    </a:lnTo>
                    <a:lnTo>
                      <a:pt x="187" y="250"/>
                    </a:lnTo>
                    <a:lnTo>
                      <a:pt x="182" y="260"/>
                    </a:lnTo>
                    <a:lnTo>
                      <a:pt x="177" y="269"/>
                    </a:lnTo>
                    <a:lnTo>
                      <a:pt x="173" y="284"/>
                    </a:lnTo>
                    <a:lnTo>
                      <a:pt x="168" y="293"/>
                    </a:lnTo>
                    <a:lnTo>
                      <a:pt x="158" y="303"/>
                    </a:lnTo>
                    <a:lnTo>
                      <a:pt x="154" y="313"/>
                    </a:lnTo>
                    <a:lnTo>
                      <a:pt x="144" y="322"/>
                    </a:lnTo>
                    <a:lnTo>
                      <a:pt x="134" y="327"/>
                    </a:lnTo>
                    <a:lnTo>
                      <a:pt x="125" y="337"/>
                    </a:lnTo>
                    <a:lnTo>
                      <a:pt x="120" y="346"/>
                    </a:lnTo>
                    <a:lnTo>
                      <a:pt x="105" y="351"/>
                    </a:lnTo>
                    <a:lnTo>
                      <a:pt x="101" y="356"/>
                    </a:lnTo>
                    <a:lnTo>
                      <a:pt x="86" y="365"/>
                    </a:lnTo>
                    <a:lnTo>
                      <a:pt x="77" y="370"/>
                    </a:lnTo>
                    <a:lnTo>
                      <a:pt x="62" y="375"/>
                    </a:lnTo>
                    <a:lnTo>
                      <a:pt x="53" y="375"/>
                    </a:lnTo>
                    <a:lnTo>
                      <a:pt x="43" y="380"/>
                    </a:lnTo>
                    <a:lnTo>
                      <a:pt x="33" y="380"/>
                    </a:lnTo>
                    <a:lnTo>
                      <a:pt x="0" y="188"/>
                    </a:lnTo>
                    <a:lnTo>
                      <a:pt x="48"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763" name="Freeform 186">
                <a:extLst>
                  <a:ext uri="{FF2B5EF4-FFF2-40B4-BE49-F238E27FC236}">
                    <a16:creationId xmlns:a16="http://schemas.microsoft.com/office/drawing/2014/main" id="{1F1AC33A-D883-4C6B-96C4-3F7AD4808886}"/>
                  </a:ext>
                </a:extLst>
              </p:cNvPr>
              <p:cNvSpPr>
                <a:spLocks/>
              </p:cNvSpPr>
              <p:nvPr/>
            </p:nvSpPr>
            <p:spPr bwMode="auto">
              <a:xfrm>
                <a:off x="3097" y="2664"/>
                <a:ext cx="197" cy="380"/>
              </a:xfrm>
              <a:custGeom>
                <a:avLst/>
                <a:gdLst>
                  <a:gd name="T0" fmla="*/ 48 w 197"/>
                  <a:gd name="T1" fmla="*/ 0 h 380"/>
                  <a:gd name="T2" fmla="*/ 57 w 197"/>
                  <a:gd name="T3" fmla="*/ 5 h 380"/>
                  <a:gd name="T4" fmla="*/ 72 w 197"/>
                  <a:gd name="T5" fmla="*/ 5 h 380"/>
                  <a:gd name="T6" fmla="*/ 82 w 197"/>
                  <a:gd name="T7" fmla="*/ 10 h 380"/>
                  <a:gd name="T8" fmla="*/ 91 w 197"/>
                  <a:gd name="T9" fmla="*/ 15 h 380"/>
                  <a:gd name="T10" fmla="*/ 101 w 197"/>
                  <a:gd name="T11" fmla="*/ 24 h 380"/>
                  <a:gd name="T12" fmla="*/ 110 w 197"/>
                  <a:gd name="T13" fmla="*/ 29 h 380"/>
                  <a:gd name="T14" fmla="*/ 120 w 197"/>
                  <a:gd name="T15" fmla="*/ 34 h 380"/>
                  <a:gd name="T16" fmla="*/ 129 w 197"/>
                  <a:gd name="T17" fmla="*/ 43 h 380"/>
                  <a:gd name="T18" fmla="*/ 139 w 197"/>
                  <a:gd name="T19" fmla="*/ 53 h 380"/>
                  <a:gd name="T20" fmla="*/ 149 w 197"/>
                  <a:gd name="T21" fmla="*/ 63 h 380"/>
                  <a:gd name="T22" fmla="*/ 154 w 197"/>
                  <a:gd name="T23" fmla="*/ 68 h 380"/>
                  <a:gd name="T24" fmla="*/ 163 w 197"/>
                  <a:gd name="T25" fmla="*/ 82 h 380"/>
                  <a:gd name="T26" fmla="*/ 168 w 197"/>
                  <a:gd name="T27" fmla="*/ 87 h 380"/>
                  <a:gd name="T28" fmla="*/ 173 w 197"/>
                  <a:gd name="T29" fmla="*/ 101 h 380"/>
                  <a:gd name="T30" fmla="*/ 177 w 197"/>
                  <a:gd name="T31" fmla="*/ 111 h 380"/>
                  <a:gd name="T32" fmla="*/ 182 w 197"/>
                  <a:gd name="T33" fmla="*/ 120 h 380"/>
                  <a:gd name="T34" fmla="*/ 187 w 197"/>
                  <a:gd name="T35" fmla="*/ 130 h 380"/>
                  <a:gd name="T36" fmla="*/ 192 w 197"/>
                  <a:gd name="T37" fmla="*/ 144 h 380"/>
                  <a:gd name="T38" fmla="*/ 192 w 197"/>
                  <a:gd name="T39" fmla="*/ 154 h 380"/>
                  <a:gd name="T40" fmla="*/ 197 w 197"/>
                  <a:gd name="T41" fmla="*/ 168 h 380"/>
                  <a:gd name="T42" fmla="*/ 197 w 197"/>
                  <a:gd name="T43" fmla="*/ 178 h 380"/>
                  <a:gd name="T44" fmla="*/ 197 w 197"/>
                  <a:gd name="T45" fmla="*/ 193 h 380"/>
                  <a:gd name="T46" fmla="*/ 197 w 197"/>
                  <a:gd name="T47" fmla="*/ 202 h 380"/>
                  <a:gd name="T48" fmla="*/ 192 w 197"/>
                  <a:gd name="T49" fmla="*/ 216 h 380"/>
                  <a:gd name="T50" fmla="*/ 192 w 197"/>
                  <a:gd name="T51" fmla="*/ 226 h 380"/>
                  <a:gd name="T52" fmla="*/ 187 w 197"/>
                  <a:gd name="T53" fmla="*/ 240 h 380"/>
                  <a:gd name="T54" fmla="*/ 187 w 197"/>
                  <a:gd name="T55" fmla="*/ 250 h 380"/>
                  <a:gd name="T56" fmla="*/ 182 w 197"/>
                  <a:gd name="T57" fmla="*/ 260 h 380"/>
                  <a:gd name="T58" fmla="*/ 177 w 197"/>
                  <a:gd name="T59" fmla="*/ 269 h 380"/>
                  <a:gd name="T60" fmla="*/ 173 w 197"/>
                  <a:gd name="T61" fmla="*/ 284 h 380"/>
                  <a:gd name="T62" fmla="*/ 168 w 197"/>
                  <a:gd name="T63" fmla="*/ 293 h 380"/>
                  <a:gd name="T64" fmla="*/ 158 w 197"/>
                  <a:gd name="T65" fmla="*/ 303 h 380"/>
                  <a:gd name="T66" fmla="*/ 154 w 197"/>
                  <a:gd name="T67" fmla="*/ 313 h 380"/>
                  <a:gd name="T68" fmla="*/ 144 w 197"/>
                  <a:gd name="T69" fmla="*/ 322 h 380"/>
                  <a:gd name="T70" fmla="*/ 134 w 197"/>
                  <a:gd name="T71" fmla="*/ 327 h 380"/>
                  <a:gd name="T72" fmla="*/ 125 w 197"/>
                  <a:gd name="T73" fmla="*/ 337 h 380"/>
                  <a:gd name="T74" fmla="*/ 120 w 197"/>
                  <a:gd name="T75" fmla="*/ 346 h 380"/>
                  <a:gd name="T76" fmla="*/ 105 w 197"/>
                  <a:gd name="T77" fmla="*/ 351 h 380"/>
                  <a:gd name="T78" fmla="*/ 101 w 197"/>
                  <a:gd name="T79" fmla="*/ 356 h 380"/>
                  <a:gd name="T80" fmla="*/ 86 w 197"/>
                  <a:gd name="T81" fmla="*/ 365 h 380"/>
                  <a:gd name="T82" fmla="*/ 77 w 197"/>
                  <a:gd name="T83" fmla="*/ 370 h 380"/>
                  <a:gd name="T84" fmla="*/ 62 w 197"/>
                  <a:gd name="T85" fmla="*/ 375 h 380"/>
                  <a:gd name="T86" fmla="*/ 53 w 197"/>
                  <a:gd name="T87" fmla="*/ 375 h 380"/>
                  <a:gd name="T88" fmla="*/ 43 w 197"/>
                  <a:gd name="T89" fmla="*/ 380 h 380"/>
                  <a:gd name="T90" fmla="*/ 33 w 197"/>
                  <a:gd name="T91" fmla="*/ 380 h 380"/>
                  <a:gd name="T92" fmla="*/ 0 w 197"/>
                  <a:gd name="T93" fmla="*/ 188 h 380"/>
                  <a:gd name="T94" fmla="*/ 48 w 197"/>
                  <a:gd name="T95" fmla="*/ 0 h 38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97" h="380">
                    <a:moveTo>
                      <a:pt x="48" y="0"/>
                    </a:moveTo>
                    <a:lnTo>
                      <a:pt x="57" y="5"/>
                    </a:lnTo>
                    <a:lnTo>
                      <a:pt x="72" y="5"/>
                    </a:lnTo>
                    <a:lnTo>
                      <a:pt x="82" y="10"/>
                    </a:lnTo>
                    <a:lnTo>
                      <a:pt x="91" y="15"/>
                    </a:lnTo>
                    <a:lnTo>
                      <a:pt x="101" y="24"/>
                    </a:lnTo>
                    <a:lnTo>
                      <a:pt x="110" y="29"/>
                    </a:lnTo>
                    <a:lnTo>
                      <a:pt x="120" y="34"/>
                    </a:lnTo>
                    <a:lnTo>
                      <a:pt x="129" y="43"/>
                    </a:lnTo>
                    <a:lnTo>
                      <a:pt x="139" y="53"/>
                    </a:lnTo>
                    <a:lnTo>
                      <a:pt x="149" y="63"/>
                    </a:lnTo>
                    <a:lnTo>
                      <a:pt x="154" y="68"/>
                    </a:lnTo>
                    <a:lnTo>
                      <a:pt x="163" y="82"/>
                    </a:lnTo>
                    <a:lnTo>
                      <a:pt x="168" y="87"/>
                    </a:lnTo>
                    <a:lnTo>
                      <a:pt x="173" y="101"/>
                    </a:lnTo>
                    <a:lnTo>
                      <a:pt x="177" y="111"/>
                    </a:lnTo>
                    <a:lnTo>
                      <a:pt x="182" y="120"/>
                    </a:lnTo>
                    <a:lnTo>
                      <a:pt x="187" y="130"/>
                    </a:lnTo>
                    <a:lnTo>
                      <a:pt x="192" y="144"/>
                    </a:lnTo>
                    <a:lnTo>
                      <a:pt x="192" y="154"/>
                    </a:lnTo>
                    <a:lnTo>
                      <a:pt x="197" y="168"/>
                    </a:lnTo>
                    <a:lnTo>
                      <a:pt x="197" y="178"/>
                    </a:lnTo>
                    <a:lnTo>
                      <a:pt x="197" y="193"/>
                    </a:lnTo>
                    <a:lnTo>
                      <a:pt x="197" y="202"/>
                    </a:lnTo>
                    <a:lnTo>
                      <a:pt x="192" y="216"/>
                    </a:lnTo>
                    <a:lnTo>
                      <a:pt x="192" y="226"/>
                    </a:lnTo>
                    <a:lnTo>
                      <a:pt x="187" y="240"/>
                    </a:lnTo>
                    <a:lnTo>
                      <a:pt x="187" y="250"/>
                    </a:lnTo>
                    <a:lnTo>
                      <a:pt x="182" y="260"/>
                    </a:lnTo>
                    <a:lnTo>
                      <a:pt x="177" y="269"/>
                    </a:lnTo>
                    <a:lnTo>
                      <a:pt x="173" y="284"/>
                    </a:lnTo>
                    <a:lnTo>
                      <a:pt x="168" y="293"/>
                    </a:lnTo>
                    <a:lnTo>
                      <a:pt x="158" y="303"/>
                    </a:lnTo>
                    <a:lnTo>
                      <a:pt x="154" y="313"/>
                    </a:lnTo>
                    <a:lnTo>
                      <a:pt x="144" y="322"/>
                    </a:lnTo>
                    <a:lnTo>
                      <a:pt x="134" y="327"/>
                    </a:lnTo>
                    <a:lnTo>
                      <a:pt x="125" y="337"/>
                    </a:lnTo>
                    <a:lnTo>
                      <a:pt x="120" y="346"/>
                    </a:lnTo>
                    <a:lnTo>
                      <a:pt x="105" y="351"/>
                    </a:lnTo>
                    <a:lnTo>
                      <a:pt x="101" y="356"/>
                    </a:lnTo>
                    <a:lnTo>
                      <a:pt x="86" y="365"/>
                    </a:lnTo>
                    <a:lnTo>
                      <a:pt x="77" y="370"/>
                    </a:lnTo>
                    <a:lnTo>
                      <a:pt x="62" y="375"/>
                    </a:lnTo>
                    <a:lnTo>
                      <a:pt x="53" y="375"/>
                    </a:lnTo>
                    <a:lnTo>
                      <a:pt x="43" y="380"/>
                    </a:lnTo>
                    <a:lnTo>
                      <a:pt x="33" y="380"/>
                    </a:lnTo>
                    <a:lnTo>
                      <a:pt x="0" y="188"/>
                    </a:lnTo>
                    <a:lnTo>
                      <a:pt x="48"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732" name="Group 190">
              <a:extLst>
                <a:ext uri="{FF2B5EF4-FFF2-40B4-BE49-F238E27FC236}">
                  <a16:creationId xmlns:a16="http://schemas.microsoft.com/office/drawing/2014/main" id="{64BC5018-DDDE-4D5B-A4B6-CC998DA4B3C8}"/>
                </a:ext>
              </a:extLst>
            </p:cNvPr>
            <p:cNvGrpSpPr>
              <a:grpSpLocks/>
            </p:cNvGrpSpPr>
            <p:nvPr/>
          </p:nvGrpSpPr>
          <p:grpSpPr bwMode="auto">
            <a:xfrm>
              <a:off x="2905" y="2659"/>
              <a:ext cx="225" cy="390"/>
              <a:chOff x="2905" y="2659"/>
              <a:chExt cx="225" cy="390"/>
            </a:xfrm>
          </p:grpSpPr>
          <p:sp>
            <p:nvSpPr>
              <p:cNvPr id="12760" name="Freeform 188">
                <a:extLst>
                  <a:ext uri="{FF2B5EF4-FFF2-40B4-BE49-F238E27FC236}">
                    <a16:creationId xmlns:a16="http://schemas.microsoft.com/office/drawing/2014/main" id="{B326F493-97DC-4A7E-9FB1-D621CCD190DC}"/>
                  </a:ext>
                </a:extLst>
              </p:cNvPr>
              <p:cNvSpPr>
                <a:spLocks/>
              </p:cNvSpPr>
              <p:nvPr/>
            </p:nvSpPr>
            <p:spPr bwMode="auto">
              <a:xfrm>
                <a:off x="2905" y="2659"/>
                <a:ext cx="225" cy="390"/>
              </a:xfrm>
              <a:custGeom>
                <a:avLst/>
                <a:gdLst>
                  <a:gd name="T0" fmla="*/ 225 w 225"/>
                  <a:gd name="T1" fmla="*/ 385 h 390"/>
                  <a:gd name="T2" fmla="*/ 211 w 225"/>
                  <a:gd name="T3" fmla="*/ 390 h 390"/>
                  <a:gd name="T4" fmla="*/ 201 w 225"/>
                  <a:gd name="T5" fmla="*/ 390 h 390"/>
                  <a:gd name="T6" fmla="*/ 187 w 225"/>
                  <a:gd name="T7" fmla="*/ 390 h 390"/>
                  <a:gd name="T8" fmla="*/ 177 w 225"/>
                  <a:gd name="T9" fmla="*/ 390 h 390"/>
                  <a:gd name="T10" fmla="*/ 163 w 225"/>
                  <a:gd name="T11" fmla="*/ 385 h 390"/>
                  <a:gd name="T12" fmla="*/ 153 w 225"/>
                  <a:gd name="T13" fmla="*/ 385 h 390"/>
                  <a:gd name="T14" fmla="*/ 139 w 225"/>
                  <a:gd name="T15" fmla="*/ 380 h 390"/>
                  <a:gd name="T16" fmla="*/ 129 w 225"/>
                  <a:gd name="T17" fmla="*/ 380 h 390"/>
                  <a:gd name="T18" fmla="*/ 115 w 225"/>
                  <a:gd name="T19" fmla="*/ 375 h 390"/>
                  <a:gd name="T20" fmla="*/ 105 w 225"/>
                  <a:gd name="T21" fmla="*/ 370 h 390"/>
                  <a:gd name="T22" fmla="*/ 96 w 225"/>
                  <a:gd name="T23" fmla="*/ 361 h 390"/>
                  <a:gd name="T24" fmla="*/ 86 w 225"/>
                  <a:gd name="T25" fmla="*/ 356 h 390"/>
                  <a:gd name="T26" fmla="*/ 77 w 225"/>
                  <a:gd name="T27" fmla="*/ 351 h 390"/>
                  <a:gd name="T28" fmla="*/ 67 w 225"/>
                  <a:gd name="T29" fmla="*/ 342 h 390"/>
                  <a:gd name="T30" fmla="*/ 57 w 225"/>
                  <a:gd name="T31" fmla="*/ 332 h 390"/>
                  <a:gd name="T32" fmla="*/ 52 w 225"/>
                  <a:gd name="T33" fmla="*/ 327 h 390"/>
                  <a:gd name="T34" fmla="*/ 43 w 225"/>
                  <a:gd name="T35" fmla="*/ 318 h 390"/>
                  <a:gd name="T36" fmla="*/ 33 w 225"/>
                  <a:gd name="T37" fmla="*/ 308 h 390"/>
                  <a:gd name="T38" fmla="*/ 29 w 225"/>
                  <a:gd name="T39" fmla="*/ 298 h 390"/>
                  <a:gd name="T40" fmla="*/ 24 w 225"/>
                  <a:gd name="T41" fmla="*/ 289 h 390"/>
                  <a:gd name="T42" fmla="*/ 19 w 225"/>
                  <a:gd name="T43" fmla="*/ 274 h 390"/>
                  <a:gd name="T44" fmla="*/ 14 w 225"/>
                  <a:gd name="T45" fmla="*/ 265 h 390"/>
                  <a:gd name="T46" fmla="*/ 9 w 225"/>
                  <a:gd name="T47" fmla="*/ 255 h 390"/>
                  <a:gd name="T48" fmla="*/ 4 w 225"/>
                  <a:gd name="T49" fmla="*/ 245 h 390"/>
                  <a:gd name="T50" fmla="*/ 0 w 225"/>
                  <a:gd name="T51" fmla="*/ 231 h 390"/>
                  <a:gd name="T52" fmla="*/ 0 w 225"/>
                  <a:gd name="T53" fmla="*/ 221 h 390"/>
                  <a:gd name="T54" fmla="*/ 0 w 225"/>
                  <a:gd name="T55" fmla="*/ 207 h 390"/>
                  <a:gd name="T56" fmla="*/ 0 w 225"/>
                  <a:gd name="T57" fmla="*/ 198 h 390"/>
                  <a:gd name="T58" fmla="*/ 0 w 225"/>
                  <a:gd name="T59" fmla="*/ 183 h 390"/>
                  <a:gd name="T60" fmla="*/ 0 w 225"/>
                  <a:gd name="T61" fmla="*/ 173 h 390"/>
                  <a:gd name="T62" fmla="*/ 0 w 225"/>
                  <a:gd name="T63" fmla="*/ 159 h 390"/>
                  <a:gd name="T64" fmla="*/ 4 w 225"/>
                  <a:gd name="T65" fmla="*/ 149 h 390"/>
                  <a:gd name="T66" fmla="*/ 9 w 225"/>
                  <a:gd name="T67" fmla="*/ 135 h 390"/>
                  <a:gd name="T68" fmla="*/ 9 w 225"/>
                  <a:gd name="T69" fmla="*/ 125 h 390"/>
                  <a:gd name="T70" fmla="*/ 14 w 225"/>
                  <a:gd name="T71" fmla="*/ 116 h 390"/>
                  <a:gd name="T72" fmla="*/ 19 w 225"/>
                  <a:gd name="T73" fmla="*/ 106 h 390"/>
                  <a:gd name="T74" fmla="*/ 29 w 225"/>
                  <a:gd name="T75" fmla="*/ 92 h 390"/>
                  <a:gd name="T76" fmla="*/ 33 w 225"/>
                  <a:gd name="T77" fmla="*/ 87 h 390"/>
                  <a:gd name="T78" fmla="*/ 38 w 225"/>
                  <a:gd name="T79" fmla="*/ 73 h 390"/>
                  <a:gd name="T80" fmla="*/ 48 w 225"/>
                  <a:gd name="T81" fmla="*/ 68 h 390"/>
                  <a:gd name="T82" fmla="*/ 57 w 225"/>
                  <a:gd name="T83" fmla="*/ 58 h 390"/>
                  <a:gd name="T84" fmla="*/ 62 w 225"/>
                  <a:gd name="T85" fmla="*/ 48 h 390"/>
                  <a:gd name="T86" fmla="*/ 72 w 225"/>
                  <a:gd name="T87" fmla="*/ 39 h 390"/>
                  <a:gd name="T88" fmla="*/ 81 w 225"/>
                  <a:gd name="T89" fmla="*/ 34 h 390"/>
                  <a:gd name="T90" fmla="*/ 91 w 225"/>
                  <a:gd name="T91" fmla="*/ 29 h 390"/>
                  <a:gd name="T92" fmla="*/ 101 w 225"/>
                  <a:gd name="T93" fmla="*/ 20 h 390"/>
                  <a:gd name="T94" fmla="*/ 115 w 225"/>
                  <a:gd name="T95" fmla="*/ 15 h 390"/>
                  <a:gd name="T96" fmla="*/ 125 w 225"/>
                  <a:gd name="T97" fmla="*/ 10 h 390"/>
                  <a:gd name="T98" fmla="*/ 134 w 225"/>
                  <a:gd name="T99" fmla="*/ 10 h 390"/>
                  <a:gd name="T100" fmla="*/ 144 w 225"/>
                  <a:gd name="T101" fmla="*/ 5 h 390"/>
                  <a:gd name="T102" fmla="*/ 158 w 225"/>
                  <a:gd name="T103" fmla="*/ 0 h 390"/>
                  <a:gd name="T104" fmla="*/ 168 w 225"/>
                  <a:gd name="T105" fmla="*/ 0 h 390"/>
                  <a:gd name="T106" fmla="*/ 182 w 225"/>
                  <a:gd name="T107" fmla="*/ 0 h 390"/>
                  <a:gd name="T108" fmla="*/ 192 w 225"/>
                  <a:gd name="T109" fmla="*/ 0 h 390"/>
                  <a:gd name="T110" fmla="*/ 192 w 225"/>
                  <a:gd name="T111" fmla="*/ 193 h 390"/>
                  <a:gd name="T112" fmla="*/ 225 w 225"/>
                  <a:gd name="T113" fmla="*/ 385 h 39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25" h="390">
                    <a:moveTo>
                      <a:pt x="225" y="385"/>
                    </a:moveTo>
                    <a:lnTo>
                      <a:pt x="211" y="390"/>
                    </a:lnTo>
                    <a:lnTo>
                      <a:pt x="201" y="390"/>
                    </a:lnTo>
                    <a:lnTo>
                      <a:pt x="187" y="390"/>
                    </a:lnTo>
                    <a:lnTo>
                      <a:pt x="177" y="390"/>
                    </a:lnTo>
                    <a:lnTo>
                      <a:pt x="163" y="385"/>
                    </a:lnTo>
                    <a:lnTo>
                      <a:pt x="153" y="385"/>
                    </a:lnTo>
                    <a:lnTo>
                      <a:pt x="139" y="380"/>
                    </a:lnTo>
                    <a:lnTo>
                      <a:pt x="129" y="380"/>
                    </a:lnTo>
                    <a:lnTo>
                      <a:pt x="115" y="375"/>
                    </a:lnTo>
                    <a:lnTo>
                      <a:pt x="105" y="370"/>
                    </a:lnTo>
                    <a:lnTo>
                      <a:pt x="96" y="361"/>
                    </a:lnTo>
                    <a:lnTo>
                      <a:pt x="86" y="356"/>
                    </a:lnTo>
                    <a:lnTo>
                      <a:pt x="77" y="351"/>
                    </a:lnTo>
                    <a:lnTo>
                      <a:pt x="67" y="342"/>
                    </a:lnTo>
                    <a:lnTo>
                      <a:pt x="57" y="332"/>
                    </a:lnTo>
                    <a:lnTo>
                      <a:pt x="52" y="327"/>
                    </a:lnTo>
                    <a:lnTo>
                      <a:pt x="43" y="318"/>
                    </a:lnTo>
                    <a:lnTo>
                      <a:pt x="33" y="308"/>
                    </a:lnTo>
                    <a:lnTo>
                      <a:pt x="29" y="298"/>
                    </a:lnTo>
                    <a:lnTo>
                      <a:pt x="24" y="289"/>
                    </a:lnTo>
                    <a:lnTo>
                      <a:pt x="19" y="274"/>
                    </a:lnTo>
                    <a:lnTo>
                      <a:pt x="14" y="265"/>
                    </a:lnTo>
                    <a:lnTo>
                      <a:pt x="9" y="255"/>
                    </a:lnTo>
                    <a:lnTo>
                      <a:pt x="4" y="245"/>
                    </a:lnTo>
                    <a:lnTo>
                      <a:pt x="0" y="231"/>
                    </a:lnTo>
                    <a:lnTo>
                      <a:pt x="0" y="221"/>
                    </a:lnTo>
                    <a:lnTo>
                      <a:pt x="0" y="207"/>
                    </a:lnTo>
                    <a:lnTo>
                      <a:pt x="0" y="198"/>
                    </a:lnTo>
                    <a:lnTo>
                      <a:pt x="0" y="183"/>
                    </a:lnTo>
                    <a:lnTo>
                      <a:pt x="0" y="173"/>
                    </a:lnTo>
                    <a:lnTo>
                      <a:pt x="0" y="159"/>
                    </a:lnTo>
                    <a:lnTo>
                      <a:pt x="4" y="149"/>
                    </a:lnTo>
                    <a:lnTo>
                      <a:pt x="9" y="135"/>
                    </a:lnTo>
                    <a:lnTo>
                      <a:pt x="9" y="125"/>
                    </a:lnTo>
                    <a:lnTo>
                      <a:pt x="14" y="116"/>
                    </a:lnTo>
                    <a:lnTo>
                      <a:pt x="19" y="106"/>
                    </a:lnTo>
                    <a:lnTo>
                      <a:pt x="29" y="92"/>
                    </a:lnTo>
                    <a:lnTo>
                      <a:pt x="33" y="87"/>
                    </a:lnTo>
                    <a:lnTo>
                      <a:pt x="38" y="73"/>
                    </a:lnTo>
                    <a:lnTo>
                      <a:pt x="48" y="68"/>
                    </a:lnTo>
                    <a:lnTo>
                      <a:pt x="57" y="58"/>
                    </a:lnTo>
                    <a:lnTo>
                      <a:pt x="62" y="48"/>
                    </a:lnTo>
                    <a:lnTo>
                      <a:pt x="72" y="39"/>
                    </a:lnTo>
                    <a:lnTo>
                      <a:pt x="81" y="34"/>
                    </a:lnTo>
                    <a:lnTo>
                      <a:pt x="91" y="29"/>
                    </a:lnTo>
                    <a:lnTo>
                      <a:pt x="101" y="20"/>
                    </a:lnTo>
                    <a:lnTo>
                      <a:pt x="115" y="15"/>
                    </a:lnTo>
                    <a:lnTo>
                      <a:pt x="125" y="10"/>
                    </a:lnTo>
                    <a:lnTo>
                      <a:pt x="134" y="10"/>
                    </a:lnTo>
                    <a:lnTo>
                      <a:pt x="144" y="5"/>
                    </a:lnTo>
                    <a:lnTo>
                      <a:pt x="158" y="0"/>
                    </a:lnTo>
                    <a:lnTo>
                      <a:pt x="168" y="0"/>
                    </a:lnTo>
                    <a:lnTo>
                      <a:pt x="182" y="0"/>
                    </a:lnTo>
                    <a:lnTo>
                      <a:pt x="192" y="0"/>
                    </a:lnTo>
                    <a:lnTo>
                      <a:pt x="192" y="193"/>
                    </a:lnTo>
                    <a:lnTo>
                      <a:pt x="225" y="385"/>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761" name="Freeform 189">
                <a:extLst>
                  <a:ext uri="{FF2B5EF4-FFF2-40B4-BE49-F238E27FC236}">
                    <a16:creationId xmlns:a16="http://schemas.microsoft.com/office/drawing/2014/main" id="{B5F90F47-A6DE-4606-91C4-39992CD30441}"/>
                  </a:ext>
                </a:extLst>
              </p:cNvPr>
              <p:cNvSpPr>
                <a:spLocks/>
              </p:cNvSpPr>
              <p:nvPr/>
            </p:nvSpPr>
            <p:spPr bwMode="auto">
              <a:xfrm>
                <a:off x="2905" y="2659"/>
                <a:ext cx="225" cy="390"/>
              </a:xfrm>
              <a:custGeom>
                <a:avLst/>
                <a:gdLst>
                  <a:gd name="T0" fmla="*/ 225 w 225"/>
                  <a:gd name="T1" fmla="*/ 385 h 390"/>
                  <a:gd name="T2" fmla="*/ 211 w 225"/>
                  <a:gd name="T3" fmla="*/ 390 h 390"/>
                  <a:gd name="T4" fmla="*/ 201 w 225"/>
                  <a:gd name="T5" fmla="*/ 390 h 390"/>
                  <a:gd name="T6" fmla="*/ 187 w 225"/>
                  <a:gd name="T7" fmla="*/ 390 h 390"/>
                  <a:gd name="T8" fmla="*/ 177 w 225"/>
                  <a:gd name="T9" fmla="*/ 390 h 390"/>
                  <a:gd name="T10" fmla="*/ 163 w 225"/>
                  <a:gd name="T11" fmla="*/ 385 h 390"/>
                  <a:gd name="T12" fmla="*/ 153 w 225"/>
                  <a:gd name="T13" fmla="*/ 385 h 390"/>
                  <a:gd name="T14" fmla="*/ 139 w 225"/>
                  <a:gd name="T15" fmla="*/ 380 h 390"/>
                  <a:gd name="T16" fmla="*/ 129 w 225"/>
                  <a:gd name="T17" fmla="*/ 380 h 390"/>
                  <a:gd name="T18" fmla="*/ 115 w 225"/>
                  <a:gd name="T19" fmla="*/ 375 h 390"/>
                  <a:gd name="T20" fmla="*/ 105 w 225"/>
                  <a:gd name="T21" fmla="*/ 370 h 390"/>
                  <a:gd name="T22" fmla="*/ 96 w 225"/>
                  <a:gd name="T23" fmla="*/ 361 h 390"/>
                  <a:gd name="T24" fmla="*/ 86 w 225"/>
                  <a:gd name="T25" fmla="*/ 356 h 390"/>
                  <a:gd name="T26" fmla="*/ 77 w 225"/>
                  <a:gd name="T27" fmla="*/ 351 h 390"/>
                  <a:gd name="T28" fmla="*/ 67 w 225"/>
                  <a:gd name="T29" fmla="*/ 342 h 390"/>
                  <a:gd name="T30" fmla="*/ 57 w 225"/>
                  <a:gd name="T31" fmla="*/ 332 h 390"/>
                  <a:gd name="T32" fmla="*/ 52 w 225"/>
                  <a:gd name="T33" fmla="*/ 327 h 390"/>
                  <a:gd name="T34" fmla="*/ 43 w 225"/>
                  <a:gd name="T35" fmla="*/ 318 h 390"/>
                  <a:gd name="T36" fmla="*/ 33 w 225"/>
                  <a:gd name="T37" fmla="*/ 308 h 390"/>
                  <a:gd name="T38" fmla="*/ 29 w 225"/>
                  <a:gd name="T39" fmla="*/ 298 h 390"/>
                  <a:gd name="T40" fmla="*/ 24 w 225"/>
                  <a:gd name="T41" fmla="*/ 289 h 390"/>
                  <a:gd name="T42" fmla="*/ 19 w 225"/>
                  <a:gd name="T43" fmla="*/ 274 h 390"/>
                  <a:gd name="T44" fmla="*/ 14 w 225"/>
                  <a:gd name="T45" fmla="*/ 265 h 390"/>
                  <a:gd name="T46" fmla="*/ 9 w 225"/>
                  <a:gd name="T47" fmla="*/ 255 h 390"/>
                  <a:gd name="T48" fmla="*/ 4 w 225"/>
                  <a:gd name="T49" fmla="*/ 245 h 390"/>
                  <a:gd name="T50" fmla="*/ 0 w 225"/>
                  <a:gd name="T51" fmla="*/ 231 h 390"/>
                  <a:gd name="T52" fmla="*/ 0 w 225"/>
                  <a:gd name="T53" fmla="*/ 221 h 390"/>
                  <a:gd name="T54" fmla="*/ 0 w 225"/>
                  <a:gd name="T55" fmla="*/ 207 h 390"/>
                  <a:gd name="T56" fmla="*/ 0 w 225"/>
                  <a:gd name="T57" fmla="*/ 198 h 390"/>
                  <a:gd name="T58" fmla="*/ 0 w 225"/>
                  <a:gd name="T59" fmla="*/ 183 h 390"/>
                  <a:gd name="T60" fmla="*/ 0 w 225"/>
                  <a:gd name="T61" fmla="*/ 173 h 390"/>
                  <a:gd name="T62" fmla="*/ 0 w 225"/>
                  <a:gd name="T63" fmla="*/ 159 h 390"/>
                  <a:gd name="T64" fmla="*/ 4 w 225"/>
                  <a:gd name="T65" fmla="*/ 149 h 390"/>
                  <a:gd name="T66" fmla="*/ 9 w 225"/>
                  <a:gd name="T67" fmla="*/ 135 h 390"/>
                  <a:gd name="T68" fmla="*/ 9 w 225"/>
                  <a:gd name="T69" fmla="*/ 125 h 390"/>
                  <a:gd name="T70" fmla="*/ 14 w 225"/>
                  <a:gd name="T71" fmla="*/ 116 h 390"/>
                  <a:gd name="T72" fmla="*/ 19 w 225"/>
                  <a:gd name="T73" fmla="*/ 106 h 390"/>
                  <a:gd name="T74" fmla="*/ 29 w 225"/>
                  <a:gd name="T75" fmla="*/ 92 h 390"/>
                  <a:gd name="T76" fmla="*/ 33 w 225"/>
                  <a:gd name="T77" fmla="*/ 87 h 390"/>
                  <a:gd name="T78" fmla="*/ 38 w 225"/>
                  <a:gd name="T79" fmla="*/ 73 h 390"/>
                  <a:gd name="T80" fmla="*/ 48 w 225"/>
                  <a:gd name="T81" fmla="*/ 68 h 390"/>
                  <a:gd name="T82" fmla="*/ 57 w 225"/>
                  <a:gd name="T83" fmla="*/ 58 h 390"/>
                  <a:gd name="T84" fmla="*/ 62 w 225"/>
                  <a:gd name="T85" fmla="*/ 48 h 390"/>
                  <a:gd name="T86" fmla="*/ 72 w 225"/>
                  <a:gd name="T87" fmla="*/ 39 h 390"/>
                  <a:gd name="T88" fmla="*/ 81 w 225"/>
                  <a:gd name="T89" fmla="*/ 34 h 390"/>
                  <a:gd name="T90" fmla="*/ 91 w 225"/>
                  <a:gd name="T91" fmla="*/ 29 h 390"/>
                  <a:gd name="T92" fmla="*/ 101 w 225"/>
                  <a:gd name="T93" fmla="*/ 20 h 390"/>
                  <a:gd name="T94" fmla="*/ 115 w 225"/>
                  <a:gd name="T95" fmla="*/ 15 h 390"/>
                  <a:gd name="T96" fmla="*/ 125 w 225"/>
                  <a:gd name="T97" fmla="*/ 10 h 390"/>
                  <a:gd name="T98" fmla="*/ 134 w 225"/>
                  <a:gd name="T99" fmla="*/ 10 h 390"/>
                  <a:gd name="T100" fmla="*/ 144 w 225"/>
                  <a:gd name="T101" fmla="*/ 5 h 390"/>
                  <a:gd name="T102" fmla="*/ 158 w 225"/>
                  <a:gd name="T103" fmla="*/ 0 h 390"/>
                  <a:gd name="T104" fmla="*/ 168 w 225"/>
                  <a:gd name="T105" fmla="*/ 0 h 390"/>
                  <a:gd name="T106" fmla="*/ 182 w 225"/>
                  <a:gd name="T107" fmla="*/ 0 h 390"/>
                  <a:gd name="T108" fmla="*/ 192 w 225"/>
                  <a:gd name="T109" fmla="*/ 0 h 390"/>
                  <a:gd name="T110" fmla="*/ 192 w 225"/>
                  <a:gd name="T111" fmla="*/ 193 h 390"/>
                  <a:gd name="T112" fmla="*/ 225 w 225"/>
                  <a:gd name="T113" fmla="*/ 385 h 39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25" h="390">
                    <a:moveTo>
                      <a:pt x="225" y="385"/>
                    </a:moveTo>
                    <a:lnTo>
                      <a:pt x="211" y="390"/>
                    </a:lnTo>
                    <a:lnTo>
                      <a:pt x="201" y="390"/>
                    </a:lnTo>
                    <a:lnTo>
                      <a:pt x="187" y="390"/>
                    </a:lnTo>
                    <a:lnTo>
                      <a:pt x="177" y="390"/>
                    </a:lnTo>
                    <a:lnTo>
                      <a:pt x="163" y="385"/>
                    </a:lnTo>
                    <a:lnTo>
                      <a:pt x="153" y="385"/>
                    </a:lnTo>
                    <a:lnTo>
                      <a:pt x="139" y="380"/>
                    </a:lnTo>
                    <a:lnTo>
                      <a:pt x="129" y="380"/>
                    </a:lnTo>
                    <a:lnTo>
                      <a:pt x="115" y="375"/>
                    </a:lnTo>
                    <a:lnTo>
                      <a:pt x="105" y="370"/>
                    </a:lnTo>
                    <a:lnTo>
                      <a:pt x="96" y="361"/>
                    </a:lnTo>
                    <a:lnTo>
                      <a:pt x="86" y="356"/>
                    </a:lnTo>
                    <a:lnTo>
                      <a:pt x="77" y="351"/>
                    </a:lnTo>
                    <a:lnTo>
                      <a:pt x="67" y="342"/>
                    </a:lnTo>
                    <a:lnTo>
                      <a:pt x="57" y="332"/>
                    </a:lnTo>
                    <a:lnTo>
                      <a:pt x="52" y="327"/>
                    </a:lnTo>
                    <a:lnTo>
                      <a:pt x="43" y="318"/>
                    </a:lnTo>
                    <a:lnTo>
                      <a:pt x="33" y="308"/>
                    </a:lnTo>
                    <a:lnTo>
                      <a:pt x="29" y="298"/>
                    </a:lnTo>
                    <a:lnTo>
                      <a:pt x="24" y="289"/>
                    </a:lnTo>
                    <a:lnTo>
                      <a:pt x="19" y="274"/>
                    </a:lnTo>
                    <a:lnTo>
                      <a:pt x="14" y="265"/>
                    </a:lnTo>
                    <a:lnTo>
                      <a:pt x="9" y="255"/>
                    </a:lnTo>
                    <a:lnTo>
                      <a:pt x="4" y="245"/>
                    </a:lnTo>
                    <a:lnTo>
                      <a:pt x="0" y="231"/>
                    </a:lnTo>
                    <a:lnTo>
                      <a:pt x="0" y="221"/>
                    </a:lnTo>
                    <a:lnTo>
                      <a:pt x="0" y="207"/>
                    </a:lnTo>
                    <a:lnTo>
                      <a:pt x="0" y="198"/>
                    </a:lnTo>
                    <a:lnTo>
                      <a:pt x="0" y="183"/>
                    </a:lnTo>
                    <a:lnTo>
                      <a:pt x="0" y="173"/>
                    </a:lnTo>
                    <a:lnTo>
                      <a:pt x="0" y="159"/>
                    </a:lnTo>
                    <a:lnTo>
                      <a:pt x="4" y="149"/>
                    </a:lnTo>
                    <a:lnTo>
                      <a:pt x="9" y="135"/>
                    </a:lnTo>
                    <a:lnTo>
                      <a:pt x="9" y="125"/>
                    </a:lnTo>
                    <a:lnTo>
                      <a:pt x="14" y="116"/>
                    </a:lnTo>
                    <a:lnTo>
                      <a:pt x="19" y="106"/>
                    </a:lnTo>
                    <a:lnTo>
                      <a:pt x="29" y="92"/>
                    </a:lnTo>
                    <a:lnTo>
                      <a:pt x="33" y="87"/>
                    </a:lnTo>
                    <a:lnTo>
                      <a:pt x="38" y="73"/>
                    </a:lnTo>
                    <a:lnTo>
                      <a:pt x="48" y="68"/>
                    </a:lnTo>
                    <a:lnTo>
                      <a:pt x="57" y="58"/>
                    </a:lnTo>
                    <a:lnTo>
                      <a:pt x="62" y="48"/>
                    </a:lnTo>
                    <a:lnTo>
                      <a:pt x="72" y="39"/>
                    </a:lnTo>
                    <a:lnTo>
                      <a:pt x="81" y="34"/>
                    </a:lnTo>
                    <a:lnTo>
                      <a:pt x="91" y="29"/>
                    </a:lnTo>
                    <a:lnTo>
                      <a:pt x="101" y="20"/>
                    </a:lnTo>
                    <a:lnTo>
                      <a:pt x="115" y="15"/>
                    </a:lnTo>
                    <a:lnTo>
                      <a:pt x="125" y="10"/>
                    </a:lnTo>
                    <a:lnTo>
                      <a:pt x="134" y="10"/>
                    </a:lnTo>
                    <a:lnTo>
                      <a:pt x="144" y="5"/>
                    </a:lnTo>
                    <a:lnTo>
                      <a:pt x="158" y="0"/>
                    </a:lnTo>
                    <a:lnTo>
                      <a:pt x="168" y="0"/>
                    </a:lnTo>
                    <a:lnTo>
                      <a:pt x="182" y="0"/>
                    </a:lnTo>
                    <a:lnTo>
                      <a:pt x="192" y="0"/>
                    </a:lnTo>
                    <a:lnTo>
                      <a:pt x="192" y="193"/>
                    </a:lnTo>
                    <a:lnTo>
                      <a:pt x="225" y="385"/>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733" name="Group 193">
              <a:extLst>
                <a:ext uri="{FF2B5EF4-FFF2-40B4-BE49-F238E27FC236}">
                  <a16:creationId xmlns:a16="http://schemas.microsoft.com/office/drawing/2014/main" id="{B8F0AB6F-D280-42E6-8404-C71899F385C6}"/>
                </a:ext>
              </a:extLst>
            </p:cNvPr>
            <p:cNvGrpSpPr>
              <a:grpSpLocks/>
            </p:cNvGrpSpPr>
            <p:nvPr/>
          </p:nvGrpSpPr>
          <p:grpSpPr bwMode="auto">
            <a:xfrm>
              <a:off x="3097" y="2122"/>
              <a:ext cx="57" cy="192"/>
              <a:chOff x="3097" y="2122"/>
              <a:chExt cx="57" cy="192"/>
            </a:xfrm>
          </p:grpSpPr>
          <p:sp>
            <p:nvSpPr>
              <p:cNvPr id="12758" name="Freeform 191">
                <a:extLst>
                  <a:ext uri="{FF2B5EF4-FFF2-40B4-BE49-F238E27FC236}">
                    <a16:creationId xmlns:a16="http://schemas.microsoft.com/office/drawing/2014/main" id="{6C05C93C-2F8F-403B-A961-A3C67D51B7F6}"/>
                  </a:ext>
                </a:extLst>
              </p:cNvPr>
              <p:cNvSpPr>
                <a:spLocks/>
              </p:cNvSpPr>
              <p:nvPr/>
            </p:nvSpPr>
            <p:spPr bwMode="auto">
              <a:xfrm>
                <a:off x="3097" y="2122"/>
                <a:ext cx="57" cy="192"/>
              </a:xfrm>
              <a:custGeom>
                <a:avLst/>
                <a:gdLst>
                  <a:gd name="T0" fmla="*/ 0 w 57"/>
                  <a:gd name="T1" fmla="*/ 0 h 192"/>
                  <a:gd name="T2" fmla="*/ 9 w 57"/>
                  <a:gd name="T3" fmla="*/ 0 h 192"/>
                  <a:gd name="T4" fmla="*/ 19 w 57"/>
                  <a:gd name="T5" fmla="*/ 0 h 192"/>
                  <a:gd name="T6" fmla="*/ 33 w 57"/>
                  <a:gd name="T7" fmla="*/ 0 h 192"/>
                  <a:gd name="T8" fmla="*/ 38 w 57"/>
                  <a:gd name="T9" fmla="*/ 0 h 192"/>
                  <a:gd name="T10" fmla="*/ 48 w 57"/>
                  <a:gd name="T11" fmla="*/ 4 h 192"/>
                  <a:gd name="T12" fmla="*/ 57 w 57"/>
                  <a:gd name="T13" fmla="*/ 9 h 192"/>
                  <a:gd name="T14" fmla="*/ 0 w 57"/>
                  <a:gd name="T15" fmla="*/ 192 h 192"/>
                  <a:gd name="T16" fmla="*/ 0 w 57"/>
                  <a:gd name="T17" fmla="*/ 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7" h="192">
                    <a:moveTo>
                      <a:pt x="0" y="0"/>
                    </a:moveTo>
                    <a:lnTo>
                      <a:pt x="9" y="0"/>
                    </a:lnTo>
                    <a:lnTo>
                      <a:pt x="19" y="0"/>
                    </a:lnTo>
                    <a:lnTo>
                      <a:pt x="33" y="0"/>
                    </a:lnTo>
                    <a:lnTo>
                      <a:pt x="38" y="0"/>
                    </a:lnTo>
                    <a:lnTo>
                      <a:pt x="48" y="4"/>
                    </a:lnTo>
                    <a:lnTo>
                      <a:pt x="57" y="9"/>
                    </a:lnTo>
                    <a:lnTo>
                      <a:pt x="0" y="192"/>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759" name="Freeform 192">
                <a:extLst>
                  <a:ext uri="{FF2B5EF4-FFF2-40B4-BE49-F238E27FC236}">
                    <a16:creationId xmlns:a16="http://schemas.microsoft.com/office/drawing/2014/main" id="{8A939C55-CA88-47D8-B1C6-366A6489DEE1}"/>
                  </a:ext>
                </a:extLst>
              </p:cNvPr>
              <p:cNvSpPr>
                <a:spLocks/>
              </p:cNvSpPr>
              <p:nvPr/>
            </p:nvSpPr>
            <p:spPr bwMode="auto">
              <a:xfrm>
                <a:off x="3097" y="2122"/>
                <a:ext cx="57" cy="192"/>
              </a:xfrm>
              <a:custGeom>
                <a:avLst/>
                <a:gdLst>
                  <a:gd name="T0" fmla="*/ 0 w 57"/>
                  <a:gd name="T1" fmla="*/ 0 h 192"/>
                  <a:gd name="T2" fmla="*/ 9 w 57"/>
                  <a:gd name="T3" fmla="*/ 0 h 192"/>
                  <a:gd name="T4" fmla="*/ 19 w 57"/>
                  <a:gd name="T5" fmla="*/ 0 h 192"/>
                  <a:gd name="T6" fmla="*/ 33 w 57"/>
                  <a:gd name="T7" fmla="*/ 0 h 192"/>
                  <a:gd name="T8" fmla="*/ 38 w 57"/>
                  <a:gd name="T9" fmla="*/ 0 h 192"/>
                  <a:gd name="T10" fmla="*/ 48 w 57"/>
                  <a:gd name="T11" fmla="*/ 4 h 192"/>
                  <a:gd name="T12" fmla="*/ 57 w 57"/>
                  <a:gd name="T13" fmla="*/ 9 h 192"/>
                  <a:gd name="T14" fmla="*/ 0 w 57"/>
                  <a:gd name="T15" fmla="*/ 192 h 192"/>
                  <a:gd name="T16" fmla="*/ 0 w 57"/>
                  <a:gd name="T17" fmla="*/ 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7" h="192">
                    <a:moveTo>
                      <a:pt x="0" y="0"/>
                    </a:moveTo>
                    <a:lnTo>
                      <a:pt x="9" y="0"/>
                    </a:lnTo>
                    <a:lnTo>
                      <a:pt x="19" y="0"/>
                    </a:lnTo>
                    <a:lnTo>
                      <a:pt x="33" y="0"/>
                    </a:lnTo>
                    <a:lnTo>
                      <a:pt x="38" y="0"/>
                    </a:lnTo>
                    <a:lnTo>
                      <a:pt x="48" y="4"/>
                    </a:lnTo>
                    <a:lnTo>
                      <a:pt x="57" y="9"/>
                    </a:lnTo>
                    <a:lnTo>
                      <a:pt x="0" y="192"/>
                    </a:lnTo>
                    <a:lnTo>
                      <a:pt x="0"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734" name="Group 196">
              <a:extLst>
                <a:ext uri="{FF2B5EF4-FFF2-40B4-BE49-F238E27FC236}">
                  <a16:creationId xmlns:a16="http://schemas.microsoft.com/office/drawing/2014/main" id="{1EB0B81B-CEB0-4E7B-93B7-551153194EAA}"/>
                </a:ext>
              </a:extLst>
            </p:cNvPr>
            <p:cNvGrpSpPr>
              <a:grpSpLocks/>
            </p:cNvGrpSpPr>
            <p:nvPr/>
          </p:nvGrpSpPr>
          <p:grpSpPr bwMode="auto">
            <a:xfrm>
              <a:off x="2996" y="2131"/>
              <a:ext cx="298" cy="380"/>
              <a:chOff x="2996" y="2131"/>
              <a:chExt cx="298" cy="380"/>
            </a:xfrm>
          </p:grpSpPr>
          <p:sp>
            <p:nvSpPr>
              <p:cNvPr id="12756" name="Freeform 194">
                <a:extLst>
                  <a:ext uri="{FF2B5EF4-FFF2-40B4-BE49-F238E27FC236}">
                    <a16:creationId xmlns:a16="http://schemas.microsoft.com/office/drawing/2014/main" id="{5685E42F-E999-4BE6-A4A9-691AE8FE99B3}"/>
                  </a:ext>
                </a:extLst>
              </p:cNvPr>
              <p:cNvSpPr>
                <a:spLocks/>
              </p:cNvSpPr>
              <p:nvPr/>
            </p:nvSpPr>
            <p:spPr bwMode="auto">
              <a:xfrm>
                <a:off x="2996" y="2131"/>
                <a:ext cx="298" cy="380"/>
              </a:xfrm>
              <a:custGeom>
                <a:avLst/>
                <a:gdLst>
                  <a:gd name="T0" fmla="*/ 158 w 298"/>
                  <a:gd name="T1" fmla="*/ 0 h 380"/>
                  <a:gd name="T2" fmla="*/ 173 w 298"/>
                  <a:gd name="T3" fmla="*/ 0 h 380"/>
                  <a:gd name="T4" fmla="*/ 183 w 298"/>
                  <a:gd name="T5" fmla="*/ 5 h 380"/>
                  <a:gd name="T6" fmla="*/ 192 w 298"/>
                  <a:gd name="T7" fmla="*/ 10 h 380"/>
                  <a:gd name="T8" fmla="*/ 202 w 298"/>
                  <a:gd name="T9" fmla="*/ 19 h 380"/>
                  <a:gd name="T10" fmla="*/ 211 w 298"/>
                  <a:gd name="T11" fmla="*/ 24 h 380"/>
                  <a:gd name="T12" fmla="*/ 226 w 298"/>
                  <a:gd name="T13" fmla="*/ 34 h 380"/>
                  <a:gd name="T14" fmla="*/ 230 w 298"/>
                  <a:gd name="T15" fmla="*/ 39 h 380"/>
                  <a:gd name="T16" fmla="*/ 240 w 298"/>
                  <a:gd name="T17" fmla="*/ 48 h 380"/>
                  <a:gd name="T18" fmla="*/ 250 w 298"/>
                  <a:gd name="T19" fmla="*/ 58 h 380"/>
                  <a:gd name="T20" fmla="*/ 259 w 298"/>
                  <a:gd name="T21" fmla="*/ 67 h 380"/>
                  <a:gd name="T22" fmla="*/ 264 w 298"/>
                  <a:gd name="T23" fmla="*/ 77 h 380"/>
                  <a:gd name="T24" fmla="*/ 269 w 298"/>
                  <a:gd name="T25" fmla="*/ 86 h 380"/>
                  <a:gd name="T26" fmla="*/ 278 w 298"/>
                  <a:gd name="T27" fmla="*/ 96 h 380"/>
                  <a:gd name="T28" fmla="*/ 283 w 298"/>
                  <a:gd name="T29" fmla="*/ 111 h 380"/>
                  <a:gd name="T30" fmla="*/ 288 w 298"/>
                  <a:gd name="T31" fmla="*/ 120 h 380"/>
                  <a:gd name="T32" fmla="*/ 288 w 298"/>
                  <a:gd name="T33" fmla="*/ 135 h 380"/>
                  <a:gd name="T34" fmla="*/ 293 w 298"/>
                  <a:gd name="T35" fmla="*/ 144 h 380"/>
                  <a:gd name="T36" fmla="*/ 293 w 298"/>
                  <a:gd name="T37" fmla="*/ 159 h 380"/>
                  <a:gd name="T38" fmla="*/ 298 w 298"/>
                  <a:gd name="T39" fmla="*/ 168 h 380"/>
                  <a:gd name="T40" fmla="*/ 298 w 298"/>
                  <a:gd name="T41" fmla="*/ 183 h 380"/>
                  <a:gd name="T42" fmla="*/ 298 w 298"/>
                  <a:gd name="T43" fmla="*/ 192 h 380"/>
                  <a:gd name="T44" fmla="*/ 298 w 298"/>
                  <a:gd name="T45" fmla="*/ 202 h 380"/>
                  <a:gd name="T46" fmla="*/ 293 w 298"/>
                  <a:gd name="T47" fmla="*/ 216 h 380"/>
                  <a:gd name="T48" fmla="*/ 293 w 298"/>
                  <a:gd name="T49" fmla="*/ 231 h 380"/>
                  <a:gd name="T50" fmla="*/ 288 w 298"/>
                  <a:gd name="T51" fmla="*/ 240 h 380"/>
                  <a:gd name="T52" fmla="*/ 283 w 298"/>
                  <a:gd name="T53" fmla="*/ 255 h 380"/>
                  <a:gd name="T54" fmla="*/ 278 w 298"/>
                  <a:gd name="T55" fmla="*/ 264 h 380"/>
                  <a:gd name="T56" fmla="*/ 274 w 298"/>
                  <a:gd name="T57" fmla="*/ 274 h 380"/>
                  <a:gd name="T58" fmla="*/ 269 w 298"/>
                  <a:gd name="T59" fmla="*/ 288 h 380"/>
                  <a:gd name="T60" fmla="*/ 259 w 298"/>
                  <a:gd name="T61" fmla="*/ 293 h 380"/>
                  <a:gd name="T62" fmla="*/ 255 w 298"/>
                  <a:gd name="T63" fmla="*/ 308 h 380"/>
                  <a:gd name="T64" fmla="*/ 245 w 298"/>
                  <a:gd name="T65" fmla="*/ 317 h 380"/>
                  <a:gd name="T66" fmla="*/ 235 w 298"/>
                  <a:gd name="T67" fmla="*/ 322 h 380"/>
                  <a:gd name="T68" fmla="*/ 226 w 298"/>
                  <a:gd name="T69" fmla="*/ 331 h 380"/>
                  <a:gd name="T70" fmla="*/ 221 w 298"/>
                  <a:gd name="T71" fmla="*/ 341 h 380"/>
                  <a:gd name="T72" fmla="*/ 206 w 298"/>
                  <a:gd name="T73" fmla="*/ 346 h 380"/>
                  <a:gd name="T74" fmla="*/ 197 w 298"/>
                  <a:gd name="T75" fmla="*/ 356 h 380"/>
                  <a:gd name="T76" fmla="*/ 187 w 298"/>
                  <a:gd name="T77" fmla="*/ 360 h 380"/>
                  <a:gd name="T78" fmla="*/ 173 w 298"/>
                  <a:gd name="T79" fmla="*/ 365 h 380"/>
                  <a:gd name="T80" fmla="*/ 163 w 298"/>
                  <a:gd name="T81" fmla="*/ 370 h 380"/>
                  <a:gd name="T82" fmla="*/ 154 w 298"/>
                  <a:gd name="T83" fmla="*/ 370 h 380"/>
                  <a:gd name="T84" fmla="*/ 139 w 298"/>
                  <a:gd name="T85" fmla="*/ 375 h 380"/>
                  <a:gd name="T86" fmla="*/ 130 w 298"/>
                  <a:gd name="T87" fmla="*/ 375 h 380"/>
                  <a:gd name="T88" fmla="*/ 115 w 298"/>
                  <a:gd name="T89" fmla="*/ 380 h 380"/>
                  <a:gd name="T90" fmla="*/ 101 w 298"/>
                  <a:gd name="T91" fmla="*/ 380 h 380"/>
                  <a:gd name="T92" fmla="*/ 91 w 298"/>
                  <a:gd name="T93" fmla="*/ 380 h 380"/>
                  <a:gd name="T94" fmla="*/ 77 w 298"/>
                  <a:gd name="T95" fmla="*/ 375 h 380"/>
                  <a:gd name="T96" fmla="*/ 67 w 298"/>
                  <a:gd name="T97" fmla="*/ 375 h 380"/>
                  <a:gd name="T98" fmla="*/ 53 w 298"/>
                  <a:gd name="T99" fmla="*/ 375 h 380"/>
                  <a:gd name="T100" fmla="*/ 43 w 298"/>
                  <a:gd name="T101" fmla="*/ 370 h 380"/>
                  <a:gd name="T102" fmla="*/ 34 w 298"/>
                  <a:gd name="T103" fmla="*/ 365 h 380"/>
                  <a:gd name="T104" fmla="*/ 19 w 298"/>
                  <a:gd name="T105" fmla="*/ 360 h 380"/>
                  <a:gd name="T106" fmla="*/ 10 w 298"/>
                  <a:gd name="T107" fmla="*/ 356 h 380"/>
                  <a:gd name="T108" fmla="*/ 0 w 298"/>
                  <a:gd name="T109" fmla="*/ 351 h 380"/>
                  <a:gd name="T110" fmla="*/ 101 w 298"/>
                  <a:gd name="T111" fmla="*/ 183 h 380"/>
                  <a:gd name="T112" fmla="*/ 158 w 298"/>
                  <a:gd name="T113" fmla="*/ 0 h 38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98" h="380">
                    <a:moveTo>
                      <a:pt x="158" y="0"/>
                    </a:moveTo>
                    <a:lnTo>
                      <a:pt x="173" y="0"/>
                    </a:lnTo>
                    <a:lnTo>
                      <a:pt x="183" y="5"/>
                    </a:lnTo>
                    <a:lnTo>
                      <a:pt x="192" y="10"/>
                    </a:lnTo>
                    <a:lnTo>
                      <a:pt x="202" y="19"/>
                    </a:lnTo>
                    <a:lnTo>
                      <a:pt x="211" y="24"/>
                    </a:lnTo>
                    <a:lnTo>
                      <a:pt x="226" y="34"/>
                    </a:lnTo>
                    <a:lnTo>
                      <a:pt x="230" y="39"/>
                    </a:lnTo>
                    <a:lnTo>
                      <a:pt x="240" y="48"/>
                    </a:lnTo>
                    <a:lnTo>
                      <a:pt x="250" y="58"/>
                    </a:lnTo>
                    <a:lnTo>
                      <a:pt x="259" y="67"/>
                    </a:lnTo>
                    <a:lnTo>
                      <a:pt x="264" y="77"/>
                    </a:lnTo>
                    <a:lnTo>
                      <a:pt x="269" y="86"/>
                    </a:lnTo>
                    <a:lnTo>
                      <a:pt x="278" y="96"/>
                    </a:lnTo>
                    <a:lnTo>
                      <a:pt x="283" y="111"/>
                    </a:lnTo>
                    <a:lnTo>
                      <a:pt x="288" y="120"/>
                    </a:lnTo>
                    <a:lnTo>
                      <a:pt x="288" y="135"/>
                    </a:lnTo>
                    <a:lnTo>
                      <a:pt x="293" y="144"/>
                    </a:lnTo>
                    <a:lnTo>
                      <a:pt x="293" y="159"/>
                    </a:lnTo>
                    <a:lnTo>
                      <a:pt x="298" y="168"/>
                    </a:lnTo>
                    <a:lnTo>
                      <a:pt x="298" y="183"/>
                    </a:lnTo>
                    <a:lnTo>
                      <a:pt x="298" y="192"/>
                    </a:lnTo>
                    <a:lnTo>
                      <a:pt x="298" y="202"/>
                    </a:lnTo>
                    <a:lnTo>
                      <a:pt x="293" y="216"/>
                    </a:lnTo>
                    <a:lnTo>
                      <a:pt x="293" y="231"/>
                    </a:lnTo>
                    <a:lnTo>
                      <a:pt x="288" y="240"/>
                    </a:lnTo>
                    <a:lnTo>
                      <a:pt x="283" y="255"/>
                    </a:lnTo>
                    <a:lnTo>
                      <a:pt x="278" y="264"/>
                    </a:lnTo>
                    <a:lnTo>
                      <a:pt x="274" y="274"/>
                    </a:lnTo>
                    <a:lnTo>
                      <a:pt x="269" y="288"/>
                    </a:lnTo>
                    <a:lnTo>
                      <a:pt x="259" y="293"/>
                    </a:lnTo>
                    <a:lnTo>
                      <a:pt x="255" y="308"/>
                    </a:lnTo>
                    <a:lnTo>
                      <a:pt x="245" y="317"/>
                    </a:lnTo>
                    <a:lnTo>
                      <a:pt x="235" y="322"/>
                    </a:lnTo>
                    <a:lnTo>
                      <a:pt x="226" y="331"/>
                    </a:lnTo>
                    <a:lnTo>
                      <a:pt x="221" y="341"/>
                    </a:lnTo>
                    <a:lnTo>
                      <a:pt x="206" y="346"/>
                    </a:lnTo>
                    <a:lnTo>
                      <a:pt x="197" y="356"/>
                    </a:lnTo>
                    <a:lnTo>
                      <a:pt x="187" y="360"/>
                    </a:lnTo>
                    <a:lnTo>
                      <a:pt x="173" y="365"/>
                    </a:lnTo>
                    <a:lnTo>
                      <a:pt x="163" y="370"/>
                    </a:lnTo>
                    <a:lnTo>
                      <a:pt x="154" y="370"/>
                    </a:lnTo>
                    <a:lnTo>
                      <a:pt x="139" y="375"/>
                    </a:lnTo>
                    <a:lnTo>
                      <a:pt x="130" y="375"/>
                    </a:lnTo>
                    <a:lnTo>
                      <a:pt x="115" y="380"/>
                    </a:lnTo>
                    <a:lnTo>
                      <a:pt x="101" y="380"/>
                    </a:lnTo>
                    <a:lnTo>
                      <a:pt x="91" y="380"/>
                    </a:lnTo>
                    <a:lnTo>
                      <a:pt x="77" y="375"/>
                    </a:lnTo>
                    <a:lnTo>
                      <a:pt x="67" y="375"/>
                    </a:lnTo>
                    <a:lnTo>
                      <a:pt x="53" y="375"/>
                    </a:lnTo>
                    <a:lnTo>
                      <a:pt x="43" y="370"/>
                    </a:lnTo>
                    <a:lnTo>
                      <a:pt x="34" y="365"/>
                    </a:lnTo>
                    <a:lnTo>
                      <a:pt x="19" y="360"/>
                    </a:lnTo>
                    <a:lnTo>
                      <a:pt x="10" y="356"/>
                    </a:lnTo>
                    <a:lnTo>
                      <a:pt x="0" y="351"/>
                    </a:lnTo>
                    <a:lnTo>
                      <a:pt x="101" y="183"/>
                    </a:lnTo>
                    <a:lnTo>
                      <a:pt x="158"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757" name="Freeform 195">
                <a:extLst>
                  <a:ext uri="{FF2B5EF4-FFF2-40B4-BE49-F238E27FC236}">
                    <a16:creationId xmlns:a16="http://schemas.microsoft.com/office/drawing/2014/main" id="{B1D56C66-4B97-4334-8A2C-7375965C32B6}"/>
                  </a:ext>
                </a:extLst>
              </p:cNvPr>
              <p:cNvSpPr>
                <a:spLocks/>
              </p:cNvSpPr>
              <p:nvPr/>
            </p:nvSpPr>
            <p:spPr bwMode="auto">
              <a:xfrm>
                <a:off x="2996" y="2131"/>
                <a:ext cx="298" cy="380"/>
              </a:xfrm>
              <a:custGeom>
                <a:avLst/>
                <a:gdLst>
                  <a:gd name="T0" fmla="*/ 158 w 298"/>
                  <a:gd name="T1" fmla="*/ 0 h 380"/>
                  <a:gd name="T2" fmla="*/ 173 w 298"/>
                  <a:gd name="T3" fmla="*/ 0 h 380"/>
                  <a:gd name="T4" fmla="*/ 183 w 298"/>
                  <a:gd name="T5" fmla="*/ 5 h 380"/>
                  <a:gd name="T6" fmla="*/ 192 w 298"/>
                  <a:gd name="T7" fmla="*/ 10 h 380"/>
                  <a:gd name="T8" fmla="*/ 202 w 298"/>
                  <a:gd name="T9" fmla="*/ 19 h 380"/>
                  <a:gd name="T10" fmla="*/ 211 w 298"/>
                  <a:gd name="T11" fmla="*/ 24 h 380"/>
                  <a:gd name="T12" fmla="*/ 226 w 298"/>
                  <a:gd name="T13" fmla="*/ 34 h 380"/>
                  <a:gd name="T14" fmla="*/ 230 w 298"/>
                  <a:gd name="T15" fmla="*/ 39 h 380"/>
                  <a:gd name="T16" fmla="*/ 240 w 298"/>
                  <a:gd name="T17" fmla="*/ 48 h 380"/>
                  <a:gd name="T18" fmla="*/ 250 w 298"/>
                  <a:gd name="T19" fmla="*/ 58 h 380"/>
                  <a:gd name="T20" fmla="*/ 259 w 298"/>
                  <a:gd name="T21" fmla="*/ 67 h 380"/>
                  <a:gd name="T22" fmla="*/ 264 w 298"/>
                  <a:gd name="T23" fmla="*/ 77 h 380"/>
                  <a:gd name="T24" fmla="*/ 269 w 298"/>
                  <a:gd name="T25" fmla="*/ 86 h 380"/>
                  <a:gd name="T26" fmla="*/ 278 w 298"/>
                  <a:gd name="T27" fmla="*/ 96 h 380"/>
                  <a:gd name="T28" fmla="*/ 283 w 298"/>
                  <a:gd name="T29" fmla="*/ 111 h 380"/>
                  <a:gd name="T30" fmla="*/ 288 w 298"/>
                  <a:gd name="T31" fmla="*/ 120 h 380"/>
                  <a:gd name="T32" fmla="*/ 288 w 298"/>
                  <a:gd name="T33" fmla="*/ 135 h 380"/>
                  <a:gd name="T34" fmla="*/ 293 w 298"/>
                  <a:gd name="T35" fmla="*/ 144 h 380"/>
                  <a:gd name="T36" fmla="*/ 293 w 298"/>
                  <a:gd name="T37" fmla="*/ 159 h 380"/>
                  <a:gd name="T38" fmla="*/ 298 w 298"/>
                  <a:gd name="T39" fmla="*/ 168 h 380"/>
                  <a:gd name="T40" fmla="*/ 298 w 298"/>
                  <a:gd name="T41" fmla="*/ 183 h 380"/>
                  <a:gd name="T42" fmla="*/ 298 w 298"/>
                  <a:gd name="T43" fmla="*/ 192 h 380"/>
                  <a:gd name="T44" fmla="*/ 298 w 298"/>
                  <a:gd name="T45" fmla="*/ 202 h 380"/>
                  <a:gd name="T46" fmla="*/ 293 w 298"/>
                  <a:gd name="T47" fmla="*/ 216 h 380"/>
                  <a:gd name="T48" fmla="*/ 293 w 298"/>
                  <a:gd name="T49" fmla="*/ 231 h 380"/>
                  <a:gd name="T50" fmla="*/ 288 w 298"/>
                  <a:gd name="T51" fmla="*/ 240 h 380"/>
                  <a:gd name="T52" fmla="*/ 283 w 298"/>
                  <a:gd name="T53" fmla="*/ 255 h 380"/>
                  <a:gd name="T54" fmla="*/ 278 w 298"/>
                  <a:gd name="T55" fmla="*/ 264 h 380"/>
                  <a:gd name="T56" fmla="*/ 274 w 298"/>
                  <a:gd name="T57" fmla="*/ 274 h 380"/>
                  <a:gd name="T58" fmla="*/ 269 w 298"/>
                  <a:gd name="T59" fmla="*/ 288 h 380"/>
                  <a:gd name="T60" fmla="*/ 259 w 298"/>
                  <a:gd name="T61" fmla="*/ 293 h 380"/>
                  <a:gd name="T62" fmla="*/ 255 w 298"/>
                  <a:gd name="T63" fmla="*/ 308 h 380"/>
                  <a:gd name="T64" fmla="*/ 245 w 298"/>
                  <a:gd name="T65" fmla="*/ 317 h 380"/>
                  <a:gd name="T66" fmla="*/ 235 w 298"/>
                  <a:gd name="T67" fmla="*/ 322 h 380"/>
                  <a:gd name="T68" fmla="*/ 226 w 298"/>
                  <a:gd name="T69" fmla="*/ 331 h 380"/>
                  <a:gd name="T70" fmla="*/ 221 w 298"/>
                  <a:gd name="T71" fmla="*/ 341 h 380"/>
                  <a:gd name="T72" fmla="*/ 206 w 298"/>
                  <a:gd name="T73" fmla="*/ 346 h 380"/>
                  <a:gd name="T74" fmla="*/ 197 w 298"/>
                  <a:gd name="T75" fmla="*/ 356 h 380"/>
                  <a:gd name="T76" fmla="*/ 187 w 298"/>
                  <a:gd name="T77" fmla="*/ 360 h 380"/>
                  <a:gd name="T78" fmla="*/ 173 w 298"/>
                  <a:gd name="T79" fmla="*/ 365 h 380"/>
                  <a:gd name="T80" fmla="*/ 163 w 298"/>
                  <a:gd name="T81" fmla="*/ 370 h 380"/>
                  <a:gd name="T82" fmla="*/ 154 w 298"/>
                  <a:gd name="T83" fmla="*/ 370 h 380"/>
                  <a:gd name="T84" fmla="*/ 139 w 298"/>
                  <a:gd name="T85" fmla="*/ 375 h 380"/>
                  <a:gd name="T86" fmla="*/ 130 w 298"/>
                  <a:gd name="T87" fmla="*/ 375 h 380"/>
                  <a:gd name="T88" fmla="*/ 115 w 298"/>
                  <a:gd name="T89" fmla="*/ 380 h 380"/>
                  <a:gd name="T90" fmla="*/ 101 w 298"/>
                  <a:gd name="T91" fmla="*/ 380 h 380"/>
                  <a:gd name="T92" fmla="*/ 91 w 298"/>
                  <a:gd name="T93" fmla="*/ 380 h 380"/>
                  <a:gd name="T94" fmla="*/ 77 w 298"/>
                  <a:gd name="T95" fmla="*/ 375 h 380"/>
                  <a:gd name="T96" fmla="*/ 67 w 298"/>
                  <a:gd name="T97" fmla="*/ 375 h 380"/>
                  <a:gd name="T98" fmla="*/ 53 w 298"/>
                  <a:gd name="T99" fmla="*/ 375 h 380"/>
                  <a:gd name="T100" fmla="*/ 43 w 298"/>
                  <a:gd name="T101" fmla="*/ 370 h 380"/>
                  <a:gd name="T102" fmla="*/ 34 w 298"/>
                  <a:gd name="T103" fmla="*/ 365 h 380"/>
                  <a:gd name="T104" fmla="*/ 19 w 298"/>
                  <a:gd name="T105" fmla="*/ 360 h 380"/>
                  <a:gd name="T106" fmla="*/ 10 w 298"/>
                  <a:gd name="T107" fmla="*/ 356 h 380"/>
                  <a:gd name="T108" fmla="*/ 0 w 298"/>
                  <a:gd name="T109" fmla="*/ 351 h 380"/>
                  <a:gd name="T110" fmla="*/ 101 w 298"/>
                  <a:gd name="T111" fmla="*/ 183 h 380"/>
                  <a:gd name="T112" fmla="*/ 158 w 298"/>
                  <a:gd name="T113" fmla="*/ 0 h 38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98" h="380">
                    <a:moveTo>
                      <a:pt x="158" y="0"/>
                    </a:moveTo>
                    <a:lnTo>
                      <a:pt x="173" y="0"/>
                    </a:lnTo>
                    <a:lnTo>
                      <a:pt x="183" y="5"/>
                    </a:lnTo>
                    <a:lnTo>
                      <a:pt x="192" y="10"/>
                    </a:lnTo>
                    <a:lnTo>
                      <a:pt x="202" y="19"/>
                    </a:lnTo>
                    <a:lnTo>
                      <a:pt x="211" y="24"/>
                    </a:lnTo>
                    <a:lnTo>
                      <a:pt x="226" y="34"/>
                    </a:lnTo>
                    <a:lnTo>
                      <a:pt x="230" y="39"/>
                    </a:lnTo>
                    <a:lnTo>
                      <a:pt x="240" y="48"/>
                    </a:lnTo>
                    <a:lnTo>
                      <a:pt x="250" y="58"/>
                    </a:lnTo>
                    <a:lnTo>
                      <a:pt x="259" y="67"/>
                    </a:lnTo>
                    <a:lnTo>
                      <a:pt x="264" y="77"/>
                    </a:lnTo>
                    <a:lnTo>
                      <a:pt x="269" y="86"/>
                    </a:lnTo>
                    <a:lnTo>
                      <a:pt x="278" y="96"/>
                    </a:lnTo>
                    <a:lnTo>
                      <a:pt x="283" y="111"/>
                    </a:lnTo>
                    <a:lnTo>
                      <a:pt x="288" y="120"/>
                    </a:lnTo>
                    <a:lnTo>
                      <a:pt x="288" y="135"/>
                    </a:lnTo>
                    <a:lnTo>
                      <a:pt x="293" y="144"/>
                    </a:lnTo>
                    <a:lnTo>
                      <a:pt x="293" y="159"/>
                    </a:lnTo>
                    <a:lnTo>
                      <a:pt x="298" y="168"/>
                    </a:lnTo>
                    <a:lnTo>
                      <a:pt x="298" y="183"/>
                    </a:lnTo>
                    <a:lnTo>
                      <a:pt x="298" y="192"/>
                    </a:lnTo>
                    <a:lnTo>
                      <a:pt x="298" y="202"/>
                    </a:lnTo>
                    <a:lnTo>
                      <a:pt x="293" y="216"/>
                    </a:lnTo>
                    <a:lnTo>
                      <a:pt x="293" y="231"/>
                    </a:lnTo>
                    <a:lnTo>
                      <a:pt x="288" y="240"/>
                    </a:lnTo>
                    <a:lnTo>
                      <a:pt x="283" y="255"/>
                    </a:lnTo>
                    <a:lnTo>
                      <a:pt x="278" y="264"/>
                    </a:lnTo>
                    <a:lnTo>
                      <a:pt x="274" y="274"/>
                    </a:lnTo>
                    <a:lnTo>
                      <a:pt x="269" y="288"/>
                    </a:lnTo>
                    <a:lnTo>
                      <a:pt x="259" y="293"/>
                    </a:lnTo>
                    <a:lnTo>
                      <a:pt x="255" y="308"/>
                    </a:lnTo>
                    <a:lnTo>
                      <a:pt x="245" y="317"/>
                    </a:lnTo>
                    <a:lnTo>
                      <a:pt x="235" y="322"/>
                    </a:lnTo>
                    <a:lnTo>
                      <a:pt x="226" y="331"/>
                    </a:lnTo>
                    <a:lnTo>
                      <a:pt x="221" y="341"/>
                    </a:lnTo>
                    <a:lnTo>
                      <a:pt x="206" y="346"/>
                    </a:lnTo>
                    <a:lnTo>
                      <a:pt x="197" y="356"/>
                    </a:lnTo>
                    <a:lnTo>
                      <a:pt x="187" y="360"/>
                    </a:lnTo>
                    <a:lnTo>
                      <a:pt x="173" y="365"/>
                    </a:lnTo>
                    <a:lnTo>
                      <a:pt x="163" y="370"/>
                    </a:lnTo>
                    <a:lnTo>
                      <a:pt x="154" y="370"/>
                    </a:lnTo>
                    <a:lnTo>
                      <a:pt x="139" y="375"/>
                    </a:lnTo>
                    <a:lnTo>
                      <a:pt x="130" y="375"/>
                    </a:lnTo>
                    <a:lnTo>
                      <a:pt x="115" y="380"/>
                    </a:lnTo>
                    <a:lnTo>
                      <a:pt x="101" y="380"/>
                    </a:lnTo>
                    <a:lnTo>
                      <a:pt x="91" y="380"/>
                    </a:lnTo>
                    <a:lnTo>
                      <a:pt x="77" y="375"/>
                    </a:lnTo>
                    <a:lnTo>
                      <a:pt x="67" y="375"/>
                    </a:lnTo>
                    <a:lnTo>
                      <a:pt x="53" y="375"/>
                    </a:lnTo>
                    <a:lnTo>
                      <a:pt x="43" y="370"/>
                    </a:lnTo>
                    <a:lnTo>
                      <a:pt x="34" y="365"/>
                    </a:lnTo>
                    <a:lnTo>
                      <a:pt x="19" y="360"/>
                    </a:lnTo>
                    <a:lnTo>
                      <a:pt x="10" y="356"/>
                    </a:lnTo>
                    <a:lnTo>
                      <a:pt x="0" y="351"/>
                    </a:lnTo>
                    <a:lnTo>
                      <a:pt x="101" y="183"/>
                    </a:lnTo>
                    <a:lnTo>
                      <a:pt x="158"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735" name="Group 199">
              <a:extLst>
                <a:ext uri="{FF2B5EF4-FFF2-40B4-BE49-F238E27FC236}">
                  <a16:creationId xmlns:a16="http://schemas.microsoft.com/office/drawing/2014/main" id="{30DF8E2A-2F16-4815-9044-26ECA83DE471}"/>
                </a:ext>
              </a:extLst>
            </p:cNvPr>
            <p:cNvGrpSpPr>
              <a:grpSpLocks/>
            </p:cNvGrpSpPr>
            <p:nvPr/>
          </p:nvGrpSpPr>
          <p:grpSpPr bwMode="auto">
            <a:xfrm>
              <a:off x="2905" y="2122"/>
              <a:ext cx="192" cy="360"/>
              <a:chOff x="2905" y="2122"/>
              <a:chExt cx="192" cy="360"/>
            </a:xfrm>
          </p:grpSpPr>
          <p:sp>
            <p:nvSpPr>
              <p:cNvPr id="12754" name="Freeform 197">
                <a:extLst>
                  <a:ext uri="{FF2B5EF4-FFF2-40B4-BE49-F238E27FC236}">
                    <a16:creationId xmlns:a16="http://schemas.microsoft.com/office/drawing/2014/main" id="{A80A9D66-BFAB-46CF-8AC1-B9B4C18B2C34}"/>
                  </a:ext>
                </a:extLst>
              </p:cNvPr>
              <p:cNvSpPr>
                <a:spLocks/>
              </p:cNvSpPr>
              <p:nvPr/>
            </p:nvSpPr>
            <p:spPr bwMode="auto">
              <a:xfrm>
                <a:off x="2905" y="2122"/>
                <a:ext cx="192" cy="360"/>
              </a:xfrm>
              <a:custGeom>
                <a:avLst/>
                <a:gdLst>
                  <a:gd name="T0" fmla="*/ 91 w 192"/>
                  <a:gd name="T1" fmla="*/ 360 h 360"/>
                  <a:gd name="T2" fmla="*/ 77 w 192"/>
                  <a:gd name="T3" fmla="*/ 350 h 360"/>
                  <a:gd name="T4" fmla="*/ 72 w 192"/>
                  <a:gd name="T5" fmla="*/ 345 h 360"/>
                  <a:gd name="T6" fmla="*/ 62 w 192"/>
                  <a:gd name="T7" fmla="*/ 336 h 360"/>
                  <a:gd name="T8" fmla="*/ 52 w 192"/>
                  <a:gd name="T9" fmla="*/ 326 h 360"/>
                  <a:gd name="T10" fmla="*/ 43 w 192"/>
                  <a:gd name="T11" fmla="*/ 317 h 360"/>
                  <a:gd name="T12" fmla="*/ 38 w 192"/>
                  <a:gd name="T13" fmla="*/ 312 h 360"/>
                  <a:gd name="T14" fmla="*/ 29 w 192"/>
                  <a:gd name="T15" fmla="*/ 297 h 360"/>
                  <a:gd name="T16" fmla="*/ 24 w 192"/>
                  <a:gd name="T17" fmla="*/ 293 h 360"/>
                  <a:gd name="T18" fmla="*/ 19 w 192"/>
                  <a:gd name="T19" fmla="*/ 278 h 360"/>
                  <a:gd name="T20" fmla="*/ 14 w 192"/>
                  <a:gd name="T21" fmla="*/ 268 h 360"/>
                  <a:gd name="T22" fmla="*/ 9 w 192"/>
                  <a:gd name="T23" fmla="*/ 254 h 360"/>
                  <a:gd name="T24" fmla="*/ 4 w 192"/>
                  <a:gd name="T25" fmla="*/ 245 h 360"/>
                  <a:gd name="T26" fmla="*/ 4 w 192"/>
                  <a:gd name="T27" fmla="*/ 235 h 360"/>
                  <a:gd name="T28" fmla="*/ 0 w 192"/>
                  <a:gd name="T29" fmla="*/ 225 h 360"/>
                  <a:gd name="T30" fmla="*/ 0 w 192"/>
                  <a:gd name="T31" fmla="*/ 211 h 360"/>
                  <a:gd name="T32" fmla="*/ 0 w 192"/>
                  <a:gd name="T33" fmla="*/ 201 h 360"/>
                  <a:gd name="T34" fmla="*/ 0 w 192"/>
                  <a:gd name="T35" fmla="*/ 187 h 360"/>
                  <a:gd name="T36" fmla="*/ 0 w 192"/>
                  <a:gd name="T37" fmla="*/ 177 h 360"/>
                  <a:gd name="T38" fmla="*/ 0 w 192"/>
                  <a:gd name="T39" fmla="*/ 163 h 360"/>
                  <a:gd name="T40" fmla="*/ 4 w 192"/>
                  <a:gd name="T41" fmla="*/ 153 h 360"/>
                  <a:gd name="T42" fmla="*/ 4 w 192"/>
                  <a:gd name="T43" fmla="*/ 139 h 360"/>
                  <a:gd name="T44" fmla="*/ 9 w 192"/>
                  <a:gd name="T45" fmla="*/ 124 h 360"/>
                  <a:gd name="T46" fmla="*/ 14 w 192"/>
                  <a:gd name="T47" fmla="*/ 115 h 360"/>
                  <a:gd name="T48" fmla="*/ 19 w 192"/>
                  <a:gd name="T49" fmla="*/ 105 h 360"/>
                  <a:gd name="T50" fmla="*/ 24 w 192"/>
                  <a:gd name="T51" fmla="*/ 95 h 360"/>
                  <a:gd name="T52" fmla="*/ 33 w 192"/>
                  <a:gd name="T53" fmla="*/ 86 h 360"/>
                  <a:gd name="T54" fmla="*/ 38 w 192"/>
                  <a:gd name="T55" fmla="*/ 76 h 360"/>
                  <a:gd name="T56" fmla="*/ 48 w 192"/>
                  <a:gd name="T57" fmla="*/ 67 h 360"/>
                  <a:gd name="T58" fmla="*/ 52 w 192"/>
                  <a:gd name="T59" fmla="*/ 57 h 360"/>
                  <a:gd name="T60" fmla="*/ 62 w 192"/>
                  <a:gd name="T61" fmla="*/ 48 h 360"/>
                  <a:gd name="T62" fmla="*/ 72 w 192"/>
                  <a:gd name="T63" fmla="*/ 43 h 360"/>
                  <a:gd name="T64" fmla="*/ 81 w 192"/>
                  <a:gd name="T65" fmla="*/ 33 h 360"/>
                  <a:gd name="T66" fmla="*/ 91 w 192"/>
                  <a:gd name="T67" fmla="*/ 28 h 360"/>
                  <a:gd name="T68" fmla="*/ 101 w 192"/>
                  <a:gd name="T69" fmla="*/ 19 h 360"/>
                  <a:gd name="T70" fmla="*/ 110 w 192"/>
                  <a:gd name="T71" fmla="*/ 19 h 360"/>
                  <a:gd name="T72" fmla="*/ 125 w 192"/>
                  <a:gd name="T73" fmla="*/ 9 h 360"/>
                  <a:gd name="T74" fmla="*/ 134 w 192"/>
                  <a:gd name="T75" fmla="*/ 9 h 360"/>
                  <a:gd name="T76" fmla="*/ 144 w 192"/>
                  <a:gd name="T77" fmla="*/ 4 h 360"/>
                  <a:gd name="T78" fmla="*/ 158 w 192"/>
                  <a:gd name="T79" fmla="*/ 0 h 360"/>
                  <a:gd name="T80" fmla="*/ 168 w 192"/>
                  <a:gd name="T81" fmla="*/ 0 h 360"/>
                  <a:gd name="T82" fmla="*/ 177 w 192"/>
                  <a:gd name="T83" fmla="*/ 0 h 360"/>
                  <a:gd name="T84" fmla="*/ 192 w 192"/>
                  <a:gd name="T85" fmla="*/ 0 h 360"/>
                  <a:gd name="T86" fmla="*/ 192 w 192"/>
                  <a:gd name="T87" fmla="*/ 192 h 360"/>
                  <a:gd name="T88" fmla="*/ 91 w 192"/>
                  <a:gd name="T89" fmla="*/ 360 h 36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92" h="360">
                    <a:moveTo>
                      <a:pt x="91" y="360"/>
                    </a:moveTo>
                    <a:lnTo>
                      <a:pt x="77" y="350"/>
                    </a:lnTo>
                    <a:lnTo>
                      <a:pt x="72" y="345"/>
                    </a:lnTo>
                    <a:lnTo>
                      <a:pt x="62" y="336"/>
                    </a:lnTo>
                    <a:lnTo>
                      <a:pt x="52" y="326"/>
                    </a:lnTo>
                    <a:lnTo>
                      <a:pt x="43" y="317"/>
                    </a:lnTo>
                    <a:lnTo>
                      <a:pt x="38" y="312"/>
                    </a:lnTo>
                    <a:lnTo>
                      <a:pt x="29" y="297"/>
                    </a:lnTo>
                    <a:lnTo>
                      <a:pt x="24" y="293"/>
                    </a:lnTo>
                    <a:lnTo>
                      <a:pt x="19" y="278"/>
                    </a:lnTo>
                    <a:lnTo>
                      <a:pt x="14" y="268"/>
                    </a:lnTo>
                    <a:lnTo>
                      <a:pt x="9" y="254"/>
                    </a:lnTo>
                    <a:lnTo>
                      <a:pt x="4" y="245"/>
                    </a:lnTo>
                    <a:lnTo>
                      <a:pt x="4" y="235"/>
                    </a:lnTo>
                    <a:lnTo>
                      <a:pt x="0" y="225"/>
                    </a:lnTo>
                    <a:lnTo>
                      <a:pt x="0" y="211"/>
                    </a:lnTo>
                    <a:lnTo>
                      <a:pt x="0" y="201"/>
                    </a:lnTo>
                    <a:lnTo>
                      <a:pt x="0" y="187"/>
                    </a:lnTo>
                    <a:lnTo>
                      <a:pt x="0" y="177"/>
                    </a:lnTo>
                    <a:lnTo>
                      <a:pt x="0" y="163"/>
                    </a:lnTo>
                    <a:lnTo>
                      <a:pt x="4" y="153"/>
                    </a:lnTo>
                    <a:lnTo>
                      <a:pt x="4" y="139"/>
                    </a:lnTo>
                    <a:lnTo>
                      <a:pt x="9" y="124"/>
                    </a:lnTo>
                    <a:lnTo>
                      <a:pt x="14" y="115"/>
                    </a:lnTo>
                    <a:lnTo>
                      <a:pt x="19" y="105"/>
                    </a:lnTo>
                    <a:lnTo>
                      <a:pt x="24" y="95"/>
                    </a:lnTo>
                    <a:lnTo>
                      <a:pt x="33" y="86"/>
                    </a:lnTo>
                    <a:lnTo>
                      <a:pt x="38" y="76"/>
                    </a:lnTo>
                    <a:lnTo>
                      <a:pt x="48" y="67"/>
                    </a:lnTo>
                    <a:lnTo>
                      <a:pt x="52" y="57"/>
                    </a:lnTo>
                    <a:lnTo>
                      <a:pt x="62" y="48"/>
                    </a:lnTo>
                    <a:lnTo>
                      <a:pt x="72" y="43"/>
                    </a:lnTo>
                    <a:lnTo>
                      <a:pt x="81" y="33"/>
                    </a:lnTo>
                    <a:lnTo>
                      <a:pt x="91" y="28"/>
                    </a:lnTo>
                    <a:lnTo>
                      <a:pt x="101" y="19"/>
                    </a:lnTo>
                    <a:lnTo>
                      <a:pt x="110" y="19"/>
                    </a:lnTo>
                    <a:lnTo>
                      <a:pt x="125" y="9"/>
                    </a:lnTo>
                    <a:lnTo>
                      <a:pt x="134" y="9"/>
                    </a:lnTo>
                    <a:lnTo>
                      <a:pt x="144" y="4"/>
                    </a:lnTo>
                    <a:lnTo>
                      <a:pt x="158" y="0"/>
                    </a:lnTo>
                    <a:lnTo>
                      <a:pt x="168" y="0"/>
                    </a:lnTo>
                    <a:lnTo>
                      <a:pt x="177" y="0"/>
                    </a:lnTo>
                    <a:lnTo>
                      <a:pt x="192" y="0"/>
                    </a:lnTo>
                    <a:lnTo>
                      <a:pt x="192" y="192"/>
                    </a:lnTo>
                    <a:lnTo>
                      <a:pt x="91" y="360"/>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755" name="Freeform 198">
                <a:extLst>
                  <a:ext uri="{FF2B5EF4-FFF2-40B4-BE49-F238E27FC236}">
                    <a16:creationId xmlns:a16="http://schemas.microsoft.com/office/drawing/2014/main" id="{C2B0A5F1-3D62-4B45-A1D4-F0D20B09DB29}"/>
                  </a:ext>
                </a:extLst>
              </p:cNvPr>
              <p:cNvSpPr>
                <a:spLocks/>
              </p:cNvSpPr>
              <p:nvPr/>
            </p:nvSpPr>
            <p:spPr bwMode="auto">
              <a:xfrm>
                <a:off x="2905" y="2122"/>
                <a:ext cx="192" cy="360"/>
              </a:xfrm>
              <a:custGeom>
                <a:avLst/>
                <a:gdLst>
                  <a:gd name="T0" fmla="*/ 91 w 192"/>
                  <a:gd name="T1" fmla="*/ 360 h 360"/>
                  <a:gd name="T2" fmla="*/ 77 w 192"/>
                  <a:gd name="T3" fmla="*/ 350 h 360"/>
                  <a:gd name="T4" fmla="*/ 72 w 192"/>
                  <a:gd name="T5" fmla="*/ 345 h 360"/>
                  <a:gd name="T6" fmla="*/ 62 w 192"/>
                  <a:gd name="T7" fmla="*/ 336 h 360"/>
                  <a:gd name="T8" fmla="*/ 52 w 192"/>
                  <a:gd name="T9" fmla="*/ 326 h 360"/>
                  <a:gd name="T10" fmla="*/ 43 w 192"/>
                  <a:gd name="T11" fmla="*/ 317 h 360"/>
                  <a:gd name="T12" fmla="*/ 38 w 192"/>
                  <a:gd name="T13" fmla="*/ 312 h 360"/>
                  <a:gd name="T14" fmla="*/ 29 w 192"/>
                  <a:gd name="T15" fmla="*/ 297 h 360"/>
                  <a:gd name="T16" fmla="*/ 24 w 192"/>
                  <a:gd name="T17" fmla="*/ 293 h 360"/>
                  <a:gd name="T18" fmla="*/ 19 w 192"/>
                  <a:gd name="T19" fmla="*/ 278 h 360"/>
                  <a:gd name="T20" fmla="*/ 14 w 192"/>
                  <a:gd name="T21" fmla="*/ 268 h 360"/>
                  <a:gd name="T22" fmla="*/ 9 w 192"/>
                  <a:gd name="T23" fmla="*/ 254 h 360"/>
                  <a:gd name="T24" fmla="*/ 4 w 192"/>
                  <a:gd name="T25" fmla="*/ 245 h 360"/>
                  <a:gd name="T26" fmla="*/ 4 w 192"/>
                  <a:gd name="T27" fmla="*/ 235 h 360"/>
                  <a:gd name="T28" fmla="*/ 0 w 192"/>
                  <a:gd name="T29" fmla="*/ 225 h 360"/>
                  <a:gd name="T30" fmla="*/ 0 w 192"/>
                  <a:gd name="T31" fmla="*/ 211 h 360"/>
                  <a:gd name="T32" fmla="*/ 0 w 192"/>
                  <a:gd name="T33" fmla="*/ 201 h 360"/>
                  <a:gd name="T34" fmla="*/ 0 w 192"/>
                  <a:gd name="T35" fmla="*/ 187 h 360"/>
                  <a:gd name="T36" fmla="*/ 0 w 192"/>
                  <a:gd name="T37" fmla="*/ 177 h 360"/>
                  <a:gd name="T38" fmla="*/ 0 w 192"/>
                  <a:gd name="T39" fmla="*/ 163 h 360"/>
                  <a:gd name="T40" fmla="*/ 4 w 192"/>
                  <a:gd name="T41" fmla="*/ 153 h 360"/>
                  <a:gd name="T42" fmla="*/ 4 w 192"/>
                  <a:gd name="T43" fmla="*/ 139 h 360"/>
                  <a:gd name="T44" fmla="*/ 9 w 192"/>
                  <a:gd name="T45" fmla="*/ 124 h 360"/>
                  <a:gd name="T46" fmla="*/ 14 w 192"/>
                  <a:gd name="T47" fmla="*/ 115 h 360"/>
                  <a:gd name="T48" fmla="*/ 19 w 192"/>
                  <a:gd name="T49" fmla="*/ 105 h 360"/>
                  <a:gd name="T50" fmla="*/ 24 w 192"/>
                  <a:gd name="T51" fmla="*/ 95 h 360"/>
                  <a:gd name="T52" fmla="*/ 33 w 192"/>
                  <a:gd name="T53" fmla="*/ 86 h 360"/>
                  <a:gd name="T54" fmla="*/ 38 w 192"/>
                  <a:gd name="T55" fmla="*/ 76 h 360"/>
                  <a:gd name="T56" fmla="*/ 48 w 192"/>
                  <a:gd name="T57" fmla="*/ 67 h 360"/>
                  <a:gd name="T58" fmla="*/ 52 w 192"/>
                  <a:gd name="T59" fmla="*/ 57 h 360"/>
                  <a:gd name="T60" fmla="*/ 62 w 192"/>
                  <a:gd name="T61" fmla="*/ 48 h 360"/>
                  <a:gd name="T62" fmla="*/ 72 w 192"/>
                  <a:gd name="T63" fmla="*/ 43 h 360"/>
                  <a:gd name="T64" fmla="*/ 81 w 192"/>
                  <a:gd name="T65" fmla="*/ 33 h 360"/>
                  <a:gd name="T66" fmla="*/ 91 w 192"/>
                  <a:gd name="T67" fmla="*/ 28 h 360"/>
                  <a:gd name="T68" fmla="*/ 101 w 192"/>
                  <a:gd name="T69" fmla="*/ 19 h 360"/>
                  <a:gd name="T70" fmla="*/ 110 w 192"/>
                  <a:gd name="T71" fmla="*/ 19 h 360"/>
                  <a:gd name="T72" fmla="*/ 125 w 192"/>
                  <a:gd name="T73" fmla="*/ 9 h 360"/>
                  <a:gd name="T74" fmla="*/ 134 w 192"/>
                  <a:gd name="T75" fmla="*/ 9 h 360"/>
                  <a:gd name="T76" fmla="*/ 144 w 192"/>
                  <a:gd name="T77" fmla="*/ 4 h 360"/>
                  <a:gd name="T78" fmla="*/ 158 w 192"/>
                  <a:gd name="T79" fmla="*/ 0 h 360"/>
                  <a:gd name="T80" fmla="*/ 168 w 192"/>
                  <a:gd name="T81" fmla="*/ 0 h 360"/>
                  <a:gd name="T82" fmla="*/ 177 w 192"/>
                  <a:gd name="T83" fmla="*/ 0 h 360"/>
                  <a:gd name="T84" fmla="*/ 192 w 192"/>
                  <a:gd name="T85" fmla="*/ 0 h 360"/>
                  <a:gd name="T86" fmla="*/ 192 w 192"/>
                  <a:gd name="T87" fmla="*/ 192 h 360"/>
                  <a:gd name="T88" fmla="*/ 91 w 192"/>
                  <a:gd name="T89" fmla="*/ 360 h 36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92" h="360">
                    <a:moveTo>
                      <a:pt x="91" y="360"/>
                    </a:moveTo>
                    <a:lnTo>
                      <a:pt x="77" y="350"/>
                    </a:lnTo>
                    <a:lnTo>
                      <a:pt x="72" y="345"/>
                    </a:lnTo>
                    <a:lnTo>
                      <a:pt x="62" y="336"/>
                    </a:lnTo>
                    <a:lnTo>
                      <a:pt x="52" y="326"/>
                    </a:lnTo>
                    <a:lnTo>
                      <a:pt x="43" y="317"/>
                    </a:lnTo>
                    <a:lnTo>
                      <a:pt x="38" y="312"/>
                    </a:lnTo>
                    <a:lnTo>
                      <a:pt x="29" y="297"/>
                    </a:lnTo>
                    <a:lnTo>
                      <a:pt x="24" y="293"/>
                    </a:lnTo>
                    <a:lnTo>
                      <a:pt x="19" y="278"/>
                    </a:lnTo>
                    <a:lnTo>
                      <a:pt x="14" y="268"/>
                    </a:lnTo>
                    <a:lnTo>
                      <a:pt x="9" y="254"/>
                    </a:lnTo>
                    <a:lnTo>
                      <a:pt x="4" y="245"/>
                    </a:lnTo>
                    <a:lnTo>
                      <a:pt x="4" y="235"/>
                    </a:lnTo>
                    <a:lnTo>
                      <a:pt x="0" y="225"/>
                    </a:lnTo>
                    <a:lnTo>
                      <a:pt x="0" y="211"/>
                    </a:lnTo>
                    <a:lnTo>
                      <a:pt x="0" y="201"/>
                    </a:lnTo>
                    <a:lnTo>
                      <a:pt x="0" y="187"/>
                    </a:lnTo>
                    <a:lnTo>
                      <a:pt x="0" y="177"/>
                    </a:lnTo>
                    <a:lnTo>
                      <a:pt x="0" y="163"/>
                    </a:lnTo>
                    <a:lnTo>
                      <a:pt x="4" y="153"/>
                    </a:lnTo>
                    <a:lnTo>
                      <a:pt x="4" y="139"/>
                    </a:lnTo>
                    <a:lnTo>
                      <a:pt x="9" y="124"/>
                    </a:lnTo>
                    <a:lnTo>
                      <a:pt x="14" y="115"/>
                    </a:lnTo>
                    <a:lnTo>
                      <a:pt x="19" y="105"/>
                    </a:lnTo>
                    <a:lnTo>
                      <a:pt x="24" y="95"/>
                    </a:lnTo>
                    <a:lnTo>
                      <a:pt x="33" y="86"/>
                    </a:lnTo>
                    <a:lnTo>
                      <a:pt x="38" y="76"/>
                    </a:lnTo>
                    <a:lnTo>
                      <a:pt x="48" y="67"/>
                    </a:lnTo>
                    <a:lnTo>
                      <a:pt x="52" y="57"/>
                    </a:lnTo>
                    <a:lnTo>
                      <a:pt x="62" y="48"/>
                    </a:lnTo>
                    <a:lnTo>
                      <a:pt x="72" y="43"/>
                    </a:lnTo>
                    <a:lnTo>
                      <a:pt x="81" y="33"/>
                    </a:lnTo>
                    <a:lnTo>
                      <a:pt x="91" y="28"/>
                    </a:lnTo>
                    <a:lnTo>
                      <a:pt x="101" y="19"/>
                    </a:lnTo>
                    <a:lnTo>
                      <a:pt x="110" y="19"/>
                    </a:lnTo>
                    <a:lnTo>
                      <a:pt x="125" y="9"/>
                    </a:lnTo>
                    <a:lnTo>
                      <a:pt x="134" y="9"/>
                    </a:lnTo>
                    <a:lnTo>
                      <a:pt x="144" y="4"/>
                    </a:lnTo>
                    <a:lnTo>
                      <a:pt x="158" y="0"/>
                    </a:lnTo>
                    <a:lnTo>
                      <a:pt x="168" y="0"/>
                    </a:lnTo>
                    <a:lnTo>
                      <a:pt x="177" y="0"/>
                    </a:lnTo>
                    <a:lnTo>
                      <a:pt x="192" y="0"/>
                    </a:lnTo>
                    <a:lnTo>
                      <a:pt x="192" y="192"/>
                    </a:lnTo>
                    <a:lnTo>
                      <a:pt x="91" y="36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736" name="Group 202">
              <a:extLst>
                <a:ext uri="{FF2B5EF4-FFF2-40B4-BE49-F238E27FC236}">
                  <a16:creationId xmlns:a16="http://schemas.microsoft.com/office/drawing/2014/main" id="{DA41645B-26B8-456F-A5F5-C664DB667B63}"/>
                </a:ext>
              </a:extLst>
            </p:cNvPr>
            <p:cNvGrpSpPr>
              <a:grpSpLocks/>
            </p:cNvGrpSpPr>
            <p:nvPr/>
          </p:nvGrpSpPr>
          <p:grpSpPr bwMode="auto">
            <a:xfrm>
              <a:off x="3097" y="1583"/>
              <a:ext cx="48" cy="193"/>
              <a:chOff x="3097" y="1583"/>
              <a:chExt cx="48" cy="193"/>
            </a:xfrm>
          </p:grpSpPr>
          <p:sp>
            <p:nvSpPr>
              <p:cNvPr id="12752" name="Freeform 200">
                <a:extLst>
                  <a:ext uri="{FF2B5EF4-FFF2-40B4-BE49-F238E27FC236}">
                    <a16:creationId xmlns:a16="http://schemas.microsoft.com/office/drawing/2014/main" id="{785F92D6-6521-4C9D-AFFF-86FA2F400656}"/>
                  </a:ext>
                </a:extLst>
              </p:cNvPr>
              <p:cNvSpPr>
                <a:spLocks/>
              </p:cNvSpPr>
              <p:nvPr/>
            </p:nvSpPr>
            <p:spPr bwMode="auto">
              <a:xfrm>
                <a:off x="3097" y="1583"/>
                <a:ext cx="48" cy="193"/>
              </a:xfrm>
              <a:custGeom>
                <a:avLst/>
                <a:gdLst>
                  <a:gd name="T0" fmla="*/ 0 w 48"/>
                  <a:gd name="T1" fmla="*/ 0 h 193"/>
                  <a:gd name="T2" fmla="*/ 9 w 48"/>
                  <a:gd name="T3" fmla="*/ 0 h 193"/>
                  <a:gd name="T4" fmla="*/ 19 w 48"/>
                  <a:gd name="T5" fmla="*/ 0 h 193"/>
                  <a:gd name="T6" fmla="*/ 24 w 48"/>
                  <a:gd name="T7" fmla="*/ 0 h 193"/>
                  <a:gd name="T8" fmla="*/ 33 w 48"/>
                  <a:gd name="T9" fmla="*/ 0 h 193"/>
                  <a:gd name="T10" fmla="*/ 43 w 48"/>
                  <a:gd name="T11" fmla="*/ 5 h 193"/>
                  <a:gd name="T12" fmla="*/ 48 w 48"/>
                  <a:gd name="T13" fmla="*/ 5 h 193"/>
                  <a:gd name="T14" fmla="*/ 0 w 48"/>
                  <a:gd name="T15" fmla="*/ 193 h 193"/>
                  <a:gd name="T16" fmla="*/ 0 w 48"/>
                  <a:gd name="T17" fmla="*/ 0 h 1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8" h="193">
                    <a:moveTo>
                      <a:pt x="0" y="0"/>
                    </a:moveTo>
                    <a:lnTo>
                      <a:pt x="9" y="0"/>
                    </a:lnTo>
                    <a:lnTo>
                      <a:pt x="19" y="0"/>
                    </a:lnTo>
                    <a:lnTo>
                      <a:pt x="24" y="0"/>
                    </a:lnTo>
                    <a:lnTo>
                      <a:pt x="33" y="0"/>
                    </a:lnTo>
                    <a:lnTo>
                      <a:pt x="43" y="5"/>
                    </a:lnTo>
                    <a:lnTo>
                      <a:pt x="48" y="5"/>
                    </a:lnTo>
                    <a:lnTo>
                      <a:pt x="0" y="193"/>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753" name="Freeform 201">
                <a:extLst>
                  <a:ext uri="{FF2B5EF4-FFF2-40B4-BE49-F238E27FC236}">
                    <a16:creationId xmlns:a16="http://schemas.microsoft.com/office/drawing/2014/main" id="{B93D883F-09E6-4778-B012-A4F305E67B90}"/>
                  </a:ext>
                </a:extLst>
              </p:cNvPr>
              <p:cNvSpPr>
                <a:spLocks/>
              </p:cNvSpPr>
              <p:nvPr/>
            </p:nvSpPr>
            <p:spPr bwMode="auto">
              <a:xfrm>
                <a:off x="3097" y="1583"/>
                <a:ext cx="48" cy="193"/>
              </a:xfrm>
              <a:custGeom>
                <a:avLst/>
                <a:gdLst>
                  <a:gd name="T0" fmla="*/ 0 w 48"/>
                  <a:gd name="T1" fmla="*/ 0 h 193"/>
                  <a:gd name="T2" fmla="*/ 9 w 48"/>
                  <a:gd name="T3" fmla="*/ 0 h 193"/>
                  <a:gd name="T4" fmla="*/ 19 w 48"/>
                  <a:gd name="T5" fmla="*/ 0 h 193"/>
                  <a:gd name="T6" fmla="*/ 24 w 48"/>
                  <a:gd name="T7" fmla="*/ 0 h 193"/>
                  <a:gd name="T8" fmla="*/ 33 w 48"/>
                  <a:gd name="T9" fmla="*/ 0 h 193"/>
                  <a:gd name="T10" fmla="*/ 43 w 48"/>
                  <a:gd name="T11" fmla="*/ 5 h 193"/>
                  <a:gd name="T12" fmla="*/ 48 w 48"/>
                  <a:gd name="T13" fmla="*/ 5 h 193"/>
                  <a:gd name="T14" fmla="*/ 0 w 48"/>
                  <a:gd name="T15" fmla="*/ 193 h 193"/>
                  <a:gd name="T16" fmla="*/ 0 w 48"/>
                  <a:gd name="T17" fmla="*/ 0 h 1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8" h="193">
                    <a:moveTo>
                      <a:pt x="0" y="0"/>
                    </a:moveTo>
                    <a:lnTo>
                      <a:pt x="9" y="0"/>
                    </a:lnTo>
                    <a:lnTo>
                      <a:pt x="19" y="0"/>
                    </a:lnTo>
                    <a:lnTo>
                      <a:pt x="24" y="0"/>
                    </a:lnTo>
                    <a:lnTo>
                      <a:pt x="33" y="0"/>
                    </a:lnTo>
                    <a:lnTo>
                      <a:pt x="43" y="5"/>
                    </a:lnTo>
                    <a:lnTo>
                      <a:pt x="48" y="5"/>
                    </a:lnTo>
                    <a:lnTo>
                      <a:pt x="0" y="193"/>
                    </a:lnTo>
                    <a:lnTo>
                      <a:pt x="0"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737" name="Group 205">
              <a:extLst>
                <a:ext uri="{FF2B5EF4-FFF2-40B4-BE49-F238E27FC236}">
                  <a16:creationId xmlns:a16="http://schemas.microsoft.com/office/drawing/2014/main" id="{B8A61FFF-6EB9-43FA-8873-68E8A76BC8B7}"/>
                </a:ext>
              </a:extLst>
            </p:cNvPr>
            <p:cNvGrpSpPr>
              <a:grpSpLocks/>
            </p:cNvGrpSpPr>
            <p:nvPr/>
          </p:nvGrpSpPr>
          <p:grpSpPr bwMode="auto">
            <a:xfrm>
              <a:off x="3097" y="1588"/>
              <a:ext cx="197" cy="375"/>
              <a:chOff x="3097" y="1588"/>
              <a:chExt cx="197" cy="375"/>
            </a:xfrm>
          </p:grpSpPr>
          <p:sp>
            <p:nvSpPr>
              <p:cNvPr id="12750" name="Freeform 203">
                <a:extLst>
                  <a:ext uri="{FF2B5EF4-FFF2-40B4-BE49-F238E27FC236}">
                    <a16:creationId xmlns:a16="http://schemas.microsoft.com/office/drawing/2014/main" id="{B970030F-1C0D-47DC-80F3-917A4AD0D62F}"/>
                  </a:ext>
                </a:extLst>
              </p:cNvPr>
              <p:cNvSpPr>
                <a:spLocks/>
              </p:cNvSpPr>
              <p:nvPr/>
            </p:nvSpPr>
            <p:spPr bwMode="auto">
              <a:xfrm>
                <a:off x="3097" y="1588"/>
                <a:ext cx="197" cy="375"/>
              </a:xfrm>
              <a:custGeom>
                <a:avLst/>
                <a:gdLst>
                  <a:gd name="T0" fmla="*/ 48 w 197"/>
                  <a:gd name="T1" fmla="*/ 0 h 375"/>
                  <a:gd name="T2" fmla="*/ 62 w 197"/>
                  <a:gd name="T3" fmla="*/ 5 h 375"/>
                  <a:gd name="T4" fmla="*/ 72 w 197"/>
                  <a:gd name="T5" fmla="*/ 5 h 375"/>
                  <a:gd name="T6" fmla="*/ 82 w 197"/>
                  <a:gd name="T7" fmla="*/ 15 h 375"/>
                  <a:gd name="T8" fmla="*/ 91 w 197"/>
                  <a:gd name="T9" fmla="*/ 15 h 375"/>
                  <a:gd name="T10" fmla="*/ 105 w 197"/>
                  <a:gd name="T11" fmla="*/ 24 h 375"/>
                  <a:gd name="T12" fmla="*/ 110 w 197"/>
                  <a:gd name="T13" fmla="*/ 29 h 375"/>
                  <a:gd name="T14" fmla="*/ 125 w 197"/>
                  <a:gd name="T15" fmla="*/ 39 h 375"/>
                  <a:gd name="T16" fmla="*/ 134 w 197"/>
                  <a:gd name="T17" fmla="*/ 48 h 375"/>
                  <a:gd name="T18" fmla="*/ 139 w 197"/>
                  <a:gd name="T19" fmla="*/ 53 h 375"/>
                  <a:gd name="T20" fmla="*/ 149 w 197"/>
                  <a:gd name="T21" fmla="*/ 63 h 375"/>
                  <a:gd name="T22" fmla="*/ 158 w 197"/>
                  <a:gd name="T23" fmla="*/ 72 h 375"/>
                  <a:gd name="T24" fmla="*/ 163 w 197"/>
                  <a:gd name="T25" fmla="*/ 82 h 375"/>
                  <a:gd name="T26" fmla="*/ 168 w 197"/>
                  <a:gd name="T27" fmla="*/ 92 h 375"/>
                  <a:gd name="T28" fmla="*/ 177 w 197"/>
                  <a:gd name="T29" fmla="*/ 101 h 375"/>
                  <a:gd name="T30" fmla="*/ 182 w 197"/>
                  <a:gd name="T31" fmla="*/ 116 h 375"/>
                  <a:gd name="T32" fmla="*/ 187 w 197"/>
                  <a:gd name="T33" fmla="*/ 125 h 375"/>
                  <a:gd name="T34" fmla="*/ 187 w 197"/>
                  <a:gd name="T35" fmla="*/ 140 h 375"/>
                  <a:gd name="T36" fmla="*/ 192 w 197"/>
                  <a:gd name="T37" fmla="*/ 149 h 375"/>
                  <a:gd name="T38" fmla="*/ 192 w 197"/>
                  <a:gd name="T39" fmla="*/ 164 h 375"/>
                  <a:gd name="T40" fmla="*/ 197 w 197"/>
                  <a:gd name="T41" fmla="*/ 173 h 375"/>
                  <a:gd name="T42" fmla="*/ 197 w 197"/>
                  <a:gd name="T43" fmla="*/ 188 h 375"/>
                  <a:gd name="T44" fmla="*/ 197 w 197"/>
                  <a:gd name="T45" fmla="*/ 197 h 375"/>
                  <a:gd name="T46" fmla="*/ 197 w 197"/>
                  <a:gd name="T47" fmla="*/ 207 h 375"/>
                  <a:gd name="T48" fmla="*/ 192 w 197"/>
                  <a:gd name="T49" fmla="*/ 221 h 375"/>
                  <a:gd name="T50" fmla="*/ 192 w 197"/>
                  <a:gd name="T51" fmla="*/ 231 h 375"/>
                  <a:gd name="T52" fmla="*/ 187 w 197"/>
                  <a:gd name="T53" fmla="*/ 245 h 375"/>
                  <a:gd name="T54" fmla="*/ 182 w 197"/>
                  <a:gd name="T55" fmla="*/ 255 h 375"/>
                  <a:gd name="T56" fmla="*/ 177 w 197"/>
                  <a:gd name="T57" fmla="*/ 269 h 375"/>
                  <a:gd name="T58" fmla="*/ 173 w 197"/>
                  <a:gd name="T59" fmla="*/ 279 h 375"/>
                  <a:gd name="T60" fmla="*/ 168 w 197"/>
                  <a:gd name="T61" fmla="*/ 289 h 375"/>
                  <a:gd name="T62" fmla="*/ 158 w 197"/>
                  <a:gd name="T63" fmla="*/ 298 h 375"/>
                  <a:gd name="T64" fmla="*/ 154 w 197"/>
                  <a:gd name="T65" fmla="*/ 308 h 375"/>
                  <a:gd name="T66" fmla="*/ 144 w 197"/>
                  <a:gd name="T67" fmla="*/ 317 h 375"/>
                  <a:gd name="T68" fmla="*/ 139 w 197"/>
                  <a:gd name="T69" fmla="*/ 327 h 375"/>
                  <a:gd name="T70" fmla="*/ 129 w 197"/>
                  <a:gd name="T71" fmla="*/ 337 h 375"/>
                  <a:gd name="T72" fmla="*/ 120 w 197"/>
                  <a:gd name="T73" fmla="*/ 346 h 375"/>
                  <a:gd name="T74" fmla="*/ 110 w 197"/>
                  <a:gd name="T75" fmla="*/ 351 h 375"/>
                  <a:gd name="T76" fmla="*/ 101 w 197"/>
                  <a:gd name="T77" fmla="*/ 356 h 375"/>
                  <a:gd name="T78" fmla="*/ 91 w 197"/>
                  <a:gd name="T79" fmla="*/ 361 h 375"/>
                  <a:gd name="T80" fmla="*/ 77 w 197"/>
                  <a:gd name="T81" fmla="*/ 370 h 375"/>
                  <a:gd name="T82" fmla="*/ 67 w 197"/>
                  <a:gd name="T83" fmla="*/ 370 h 375"/>
                  <a:gd name="T84" fmla="*/ 53 w 197"/>
                  <a:gd name="T85" fmla="*/ 375 h 375"/>
                  <a:gd name="T86" fmla="*/ 0 w 197"/>
                  <a:gd name="T87" fmla="*/ 188 h 375"/>
                  <a:gd name="T88" fmla="*/ 48 w 197"/>
                  <a:gd name="T89" fmla="*/ 0 h 37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97" h="375">
                    <a:moveTo>
                      <a:pt x="48" y="0"/>
                    </a:moveTo>
                    <a:lnTo>
                      <a:pt x="62" y="5"/>
                    </a:lnTo>
                    <a:lnTo>
                      <a:pt x="72" y="5"/>
                    </a:lnTo>
                    <a:lnTo>
                      <a:pt x="82" y="15"/>
                    </a:lnTo>
                    <a:lnTo>
                      <a:pt x="91" y="15"/>
                    </a:lnTo>
                    <a:lnTo>
                      <a:pt x="105" y="24"/>
                    </a:lnTo>
                    <a:lnTo>
                      <a:pt x="110" y="29"/>
                    </a:lnTo>
                    <a:lnTo>
                      <a:pt x="125" y="39"/>
                    </a:lnTo>
                    <a:lnTo>
                      <a:pt x="134" y="48"/>
                    </a:lnTo>
                    <a:lnTo>
                      <a:pt x="139" y="53"/>
                    </a:lnTo>
                    <a:lnTo>
                      <a:pt x="149" y="63"/>
                    </a:lnTo>
                    <a:lnTo>
                      <a:pt x="158" y="72"/>
                    </a:lnTo>
                    <a:lnTo>
                      <a:pt x="163" y="82"/>
                    </a:lnTo>
                    <a:lnTo>
                      <a:pt x="168" y="92"/>
                    </a:lnTo>
                    <a:lnTo>
                      <a:pt x="177" y="101"/>
                    </a:lnTo>
                    <a:lnTo>
                      <a:pt x="182" y="116"/>
                    </a:lnTo>
                    <a:lnTo>
                      <a:pt x="187" y="125"/>
                    </a:lnTo>
                    <a:lnTo>
                      <a:pt x="187" y="140"/>
                    </a:lnTo>
                    <a:lnTo>
                      <a:pt x="192" y="149"/>
                    </a:lnTo>
                    <a:lnTo>
                      <a:pt x="192" y="164"/>
                    </a:lnTo>
                    <a:lnTo>
                      <a:pt x="197" y="173"/>
                    </a:lnTo>
                    <a:lnTo>
                      <a:pt x="197" y="188"/>
                    </a:lnTo>
                    <a:lnTo>
                      <a:pt x="197" y="197"/>
                    </a:lnTo>
                    <a:lnTo>
                      <a:pt x="197" y="207"/>
                    </a:lnTo>
                    <a:lnTo>
                      <a:pt x="192" y="221"/>
                    </a:lnTo>
                    <a:lnTo>
                      <a:pt x="192" y="231"/>
                    </a:lnTo>
                    <a:lnTo>
                      <a:pt x="187" y="245"/>
                    </a:lnTo>
                    <a:lnTo>
                      <a:pt x="182" y="255"/>
                    </a:lnTo>
                    <a:lnTo>
                      <a:pt x="177" y="269"/>
                    </a:lnTo>
                    <a:lnTo>
                      <a:pt x="173" y="279"/>
                    </a:lnTo>
                    <a:lnTo>
                      <a:pt x="168" y="289"/>
                    </a:lnTo>
                    <a:lnTo>
                      <a:pt x="158" y="298"/>
                    </a:lnTo>
                    <a:lnTo>
                      <a:pt x="154" y="308"/>
                    </a:lnTo>
                    <a:lnTo>
                      <a:pt x="144" y="317"/>
                    </a:lnTo>
                    <a:lnTo>
                      <a:pt x="139" y="327"/>
                    </a:lnTo>
                    <a:lnTo>
                      <a:pt x="129" y="337"/>
                    </a:lnTo>
                    <a:lnTo>
                      <a:pt x="120" y="346"/>
                    </a:lnTo>
                    <a:lnTo>
                      <a:pt x="110" y="351"/>
                    </a:lnTo>
                    <a:lnTo>
                      <a:pt x="101" y="356"/>
                    </a:lnTo>
                    <a:lnTo>
                      <a:pt x="91" y="361"/>
                    </a:lnTo>
                    <a:lnTo>
                      <a:pt x="77" y="370"/>
                    </a:lnTo>
                    <a:lnTo>
                      <a:pt x="67" y="370"/>
                    </a:lnTo>
                    <a:lnTo>
                      <a:pt x="53" y="375"/>
                    </a:lnTo>
                    <a:lnTo>
                      <a:pt x="0" y="188"/>
                    </a:lnTo>
                    <a:lnTo>
                      <a:pt x="48"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751" name="Freeform 204">
                <a:extLst>
                  <a:ext uri="{FF2B5EF4-FFF2-40B4-BE49-F238E27FC236}">
                    <a16:creationId xmlns:a16="http://schemas.microsoft.com/office/drawing/2014/main" id="{CC090B32-6421-47C9-B8E9-97667D0BE22D}"/>
                  </a:ext>
                </a:extLst>
              </p:cNvPr>
              <p:cNvSpPr>
                <a:spLocks/>
              </p:cNvSpPr>
              <p:nvPr/>
            </p:nvSpPr>
            <p:spPr bwMode="auto">
              <a:xfrm>
                <a:off x="3097" y="1588"/>
                <a:ext cx="197" cy="375"/>
              </a:xfrm>
              <a:custGeom>
                <a:avLst/>
                <a:gdLst>
                  <a:gd name="T0" fmla="*/ 48 w 197"/>
                  <a:gd name="T1" fmla="*/ 0 h 375"/>
                  <a:gd name="T2" fmla="*/ 62 w 197"/>
                  <a:gd name="T3" fmla="*/ 5 h 375"/>
                  <a:gd name="T4" fmla="*/ 72 w 197"/>
                  <a:gd name="T5" fmla="*/ 5 h 375"/>
                  <a:gd name="T6" fmla="*/ 82 w 197"/>
                  <a:gd name="T7" fmla="*/ 15 h 375"/>
                  <a:gd name="T8" fmla="*/ 91 w 197"/>
                  <a:gd name="T9" fmla="*/ 15 h 375"/>
                  <a:gd name="T10" fmla="*/ 105 w 197"/>
                  <a:gd name="T11" fmla="*/ 24 h 375"/>
                  <a:gd name="T12" fmla="*/ 110 w 197"/>
                  <a:gd name="T13" fmla="*/ 29 h 375"/>
                  <a:gd name="T14" fmla="*/ 125 w 197"/>
                  <a:gd name="T15" fmla="*/ 39 h 375"/>
                  <a:gd name="T16" fmla="*/ 134 w 197"/>
                  <a:gd name="T17" fmla="*/ 48 h 375"/>
                  <a:gd name="T18" fmla="*/ 139 w 197"/>
                  <a:gd name="T19" fmla="*/ 53 h 375"/>
                  <a:gd name="T20" fmla="*/ 149 w 197"/>
                  <a:gd name="T21" fmla="*/ 63 h 375"/>
                  <a:gd name="T22" fmla="*/ 158 w 197"/>
                  <a:gd name="T23" fmla="*/ 72 h 375"/>
                  <a:gd name="T24" fmla="*/ 163 w 197"/>
                  <a:gd name="T25" fmla="*/ 82 h 375"/>
                  <a:gd name="T26" fmla="*/ 168 w 197"/>
                  <a:gd name="T27" fmla="*/ 92 h 375"/>
                  <a:gd name="T28" fmla="*/ 177 w 197"/>
                  <a:gd name="T29" fmla="*/ 101 h 375"/>
                  <a:gd name="T30" fmla="*/ 182 w 197"/>
                  <a:gd name="T31" fmla="*/ 116 h 375"/>
                  <a:gd name="T32" fmla="*/ 187 w 197"/>
                  <a:gd name="T33" fmla="*/ 125 h 375"/>
                  <a:gd name="T34" fmla="*/ 187 w 197"/>
                  <a:gd name="T35" fmla="*/ 140 h 375"/>
                  <a:gd name="T36" fmla="*/ 192 w 197"/>
                  <a:gd name="T37" fmla="*/ 149 h 375"/>
                  <a:gd name="T38" fmla="*/ 192 w 197"/>
                  <a:gd name="T39" fmla="*/ 164 h 375"/>
                  <a:gd name="T40" fmla="*/ 197 w 197"/>
                  <a:gd name="T41" fmla="*/ 173 h 375"/>
                  <a:gd name="T42" fmla="*/ 197 w 197"/>
                  <a:gd name="T43" fmla="*/ 188 h 375"/>
                  <a:gd name="T44" fmla="*/ 197 w 197"/>
                  <a:gd name="T45" fmla="*/ 197 h 375"/>
                  <a:gd name="T46" fmla="*/ 197 w 197"/>
                  <a:gd name="T47" fmla="*/ 207 h 375"/>
                  <a:gd name="T48" fmla="*/ 192 w 197"/>
                  <a:gd name="T49" fmla="*/ 221 h 375"/>
                  <a:gd name="T50" fmla="*/ 192 w 197"/>
                  <a:gd name="T51" fmla="*/ 231 h 375"/>
                  <a:gd name="T52" fmla="*/ 187 w 197"/>
                  <a:gd name="T53" fmla="*/ 245 h 375"/>
                  <a:gd name="T54" fmla="*/ 182 w 197"/>
                  <a:gd name="T55" fmla="*/ 255 h 375"/>
                  <a:gd name="T56" fmla="*/ 177 w 197"/>
                  <a:gd name="T57" fmla="*/ 269 h 375"/>
                  <a:gd name="T58" fmla="*/ 173 w 197"/>
                  <a:gd name="T59" fmla="*/ 279 h 375"/>
                  <a:gd name="T60" fmla="*/ 168 w 197"/>
                  <a:gd name="T61" fmla="*/ 289 h 375"/>
                  <a:gd name="T62" fmla="*/ 158 w 197"/>
                  <a:gd name="T63" fmla="*/ 298 h 375"/>
                  <a:gd name="T64" fmla="*/ 154 w 197"/>
                  <a:gd name="T65" fmla="*/ 308 h 375"/>
                  <a:gd name="T66" fmla="*/ 144 w 197"/>
                  <a:gd name="T67" fmla="*/ 317 h 375"/>
                  <a:gd name="T68" fmla="*/ 139 w 197"/>
                  <a:gd name="T69" fmla="*/ 327 h 375"/>
                  <a:gd name="T70" fmla="*/ 129 w 197"/>
                  <a:gd name="T71" fmla="*/ 337 h 375"/>
                  <a:gd name="T72" fmla="*/ 120 w 197"/>
                  <a:gd name="T73" fmla="*/ 346 h 375"/>
                  <a:gd name="T74" fmla="*/ 110 w 197"/>
                  <a:gd name="T75" fmla="*/ 351 h 375"/>
                  <a:gd name="T76" fmla="*/ 101 w 197"/>
                  <a:gd name="T77" fmla="*/ 356 h 375"/>
                  <a:gd name="T78" fmla="*/ 91 w 197"/>
                  <a:gd name="T79" fmla="*/ 361 h 375"/>
                  <a:gd name="T80" fmla="*/ 77 w 197"/>
                  <a:gd name="T81" fmla="*/ 370 h 375"/>
                  <a:gd name="T82" fmla="*/ 67 w 197"/>
                  <a:gd name="T83" fmla="*/ 370 h 375"/>
                  <a:gd name="T84" fmla="*/ 53 w 197"/>
                  <a:gd name="T85" fmla="*/ 375 h 375"/>
                  <a:gd name="T86" fmla="*/ 0 w 197"/>
                  <a:gd name="T87" fmla="*/ 188 h 375"/>
                  <a:gd name="T88" fmla="*/ 48 w 197"/>
                  <a:gd name="T89" fmla="*/ 0 h 37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97" h="375">
                    <a:moveTo>
                      <a:pt x="48" y="0"/>
                    </a:moveTo>
                    <a:lnTo>
                      <a:pt x="62" y="5"/>
                    </a:lnTo>
                    <a:lnTo>
                      <a:pt x="72" y="5"/>
                    </a:lnTo>
                    <a:lnTo>
                      <a:pt x="82" y="15"/>
                    </a:lnTo>
                    <a:lnTo>
                      <a:pt x="91" y="15"/>
                    </a:lnTo>
                    <a:lnTo>
                      <a:pt x="105" y="24"/>
                    </a:lnTo>
                    <a:lnTo>
                      <a:pt x="110" y="29"/>
                    </a:lnTo>
                    <a:lnTo>
                      <a:pt x="125" y="39"/>
                    </a:lnTo>
                    <a:lnTo>
                      <a:pt x="134" y="48"/>
                    </a:lnTo>
                    <a:lnTo>
                      <a:pt x="139" y="53"/>
                    </a:lnTo>
                    <a:lnTo>
                      <a:pt x="149" y="63"/>
                    </a:lnTo>
                    <a:lnTo>
                      <a:pt x="158" y="72"/>
                    </a:lnTo>
                    <a:lnTo>
                      <a:pt x="163" y="82"/>
                    </a:lnTo>
                    <a:lnTo>
                      <a:pt x="168" y="92"/>
                    </a:lnTo>
                    <a:lnTo>
                      <a:pt x="177" y="101"/>
                    </a:lnTo>
                    <a:lnTo>
                      <a:pt x="182" y="116"/>
                    </a:lnTo>
                    <a:lnTo>
                      <a:pt x="187" y="125"/>
                    </a:lnTo>
                    <a:lnTo>
                      <a:pt x="187" y="140"/>
                    </a:lnTo>
                    <a:lnTo>
                      <a:pt x="192" y="149"/>
                    </a:lnTo>
                    <a:lnTo>
                      <a:pt x="192" y="164"/>
                    </a:lnTo>
                    <a:lnTo>
                      <a:pt x="197" y="173"/>
                    </a:lnTo>
                    <a:lnTo>
                      <a:pt x="197" y="188"/>
                    </a:lnTo>
                    <a:lnTo>
                      <a:pt x="197" y="197"/>
                    </a:lnTo>
                    <a:lnTo>
                      <a:pt x="197" y="207"/>
                    </a:lnTo>
                    <a:lnTo>
                      <a:pt x="192" y="221"/>
                    </a:lnTo>
                    <a:lnTo>
                      <a:pt x="192" y="231"/>
                    </a:lnTo>
                    <a:lnTo>
                      <a:pt x="187" y="245"/>
                    </a:lnTo>
                    <a:lnTo>
                      <a:pt x="182" y="255"/>
                    </a:lnTo>
                    <a:lnTo>
                      <a:pt x="177" y="269"/>
                    </a:lnTo>
                    <a:lnTo>
                      <a:pt x="173" y="279"/>
                    </a:lnTo>
                    <a:lnTo>
                      <a:pt x="168" y="289"/>
                    </a:lnTo>
                    <a:lnTo>
                      <a:pt x="158" y="298"/>
                    </a:lnTo>
                    <a:lnTo>
                      <a:pt x="154" y="308"/>
                    </a:lnTo>
                    <a:lnTo>
                      <a:pt x="144" y="317"/>
                    </a:lnTo>
                    <a:lnTo>
                      <a:pt x="139" y="327"/>
                    </a:lnTo>
                    <a:lnTo>
                      <a:pt x="129" y="337"/>
                    </a:lnTo>
                    <a:lnTo>
                      <a:pt x="120" y="346"/>
                    </a:lnTo>
                    <a:lnTo>
                      <a:pt x="110" y="351"/>
                    </a:lnTo>
                    <a:lnTo>
                      <a:pt x="101" y="356"/>
                    </a:lnTo>
                    <a:lnTo>
                      <a:pt x="91" y="361"/>
                    </a:lnTo>
                    <a:lnTo>
                      <a:pt x="77" y="370"/>
                    </a:lnTo>
                    <a:lnTo>
                      <a:pt x="67" y="370"/>
                    </a:lnTo>
                    <a:lnTo>
                      <a:pt x="53" y="375"/>
                    </a:lnTo>
                    <a:lnTo>
                      <a:pt x="0" y="188"/>
                    </a:lnTo>
                    <a:lnTo>
                      <a:pt x="48"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738" name="Group 208">
              <a:extLst>
                <a:ext uri="{FF2B5EF4-FFF2-40B4-BE49-F238E27FC236}">
                  <a16:creationId xmlns:a16="http://schemas.microsoft.com/office/drawing/2014/main" id="{F6B74AD4-F7F0-4A04-BCC1-58D7D6231746}"/>
                </a:ext>
              </a:extLst>
            </p:cNvPr>
            <p:cNvGrpSpPr>
              <a:grpSpLocks/>
            </p:cNvGrpSpPr>
            <p:nvPr/>
          </p:nvGrpSpPr>
          <p:grpSpPr bwMode="auto">
            <a:xfrm>
              <a:off x="2905" y="1583"/>
              <a:ext cx="245" cy="390"/>
              <a:chOff x="2905" y="1583"/>
              <a:chExt cx="245" cy="390"/>
            </a:xfrm>
          </p:grpSpPr>
          <p:sp>
            <p:nvSpPr>
              <p:cNvPr id="12748" name="Freeform 206">
                <a:extLst>
                  <a:ext uri="{FF2B5EF4-FFF2-40B4-BE49-F238E27FC236}">
                    <a16:creationId xmlns:a16="http://schemas.microsoft.com/office/drawing/2014/main" id="{154FC049-70C1-46B6-97F6-B28339EB680E}"/>
                  </a:ext>
                </a:extLst>
              </p:cNvPr>
              <p:cNvSpPr>
                <a:spLocks/>
              </p:cNvSpPr>
              <p:nvPr/>
            </p:nvSpPr>
            <p:spPr bwMode="auto">
              <a:xfrm>
                <a:off x="2905" y="1583"/>
                <a:ext cx="245" cy="390"/>
              </a:xfrm>
              <a:custGeom>
                <a:avLst/>
                <a:gdLst>
                  <a:gd name="T0" fmla="*/ 245 w 245"/>
                  <a:gd name="T1" fmla="*/ 380 h 390"/>
                  <a:gd name="T2" fmla="*/ 235 w 245"/>
                  <a:gd name="T3" fmla="*/ 385 h 390"/>
                  <a:gd name="T4" fmla="*/ 225 w 245"/>
                  <a:gd name="T5" fmla="*/ 385 h 390"/>
                  <a:gd name="T6" fmla="*/ 211 w 245"/>
                  <a:gd name="T7" fmla="*/ 390 h 390"/>
                  <a:gd name="T8" fmla="*/ 197 w 245"/>
                  <a:gd name="T9" fmla="*/ 390 h 390"/>
                  <a:gd name="T10" fmla="*/ 187 w 245"/>
                  <a:gd name="T11" fmla="*/ 390 h 390"/>
                  <a:gd name="T12" fmla="*/ 173 w 245"/>
                  <a:gd name="T13" fmla="*/ 390 h 390"/>
                  <a:gd name="T14" fmla="*/ 163 w 245"/>
                  <a:gd name="T15" fmla="*/ 385 h 390"/>
                  <a:gd name="T16" fmla="*/ 149 w 245"/>
                  <a:gd name="T17" fmla="*/ 385 h 390"/>
                  <a:gd name="T18" fmla="*/ 134 w 245"/>
                  <a:gd name="T19" fmla="*/ 380 h 390"/>
                  <a:gd name="T20" fmla="*/ 125 w 245"/>
                  <a:gd name="T21" fmla="*/ 375 h 390"/>
                  <a:gd name="T22" fmla="*/ 115 w 245"/>
                  <a:gd name="T23" fmla="*/ 370 h 390"/>
                  <a:gd name="T24" fmla="*/ 101 w 245"/>
                  <a:gd name="T25" fmla="*/ 366 h 390"/>
                  <a:gd name="T26" fmla="*/ 91 w 245"/>
                  <a:gd name="T27" fmla="*/ 361 h 390"/>
                  <a:gd name="T28" fmla="*/ 81 w 245"/>
                  <a:gd name="T29" fmla="*/ 351 h 390"/>
                  <a:gd name="T30" fmla="*/ 72 w 245"/>
                  <a:gd name="T31" fmla="*/ 346 h 390"/>
                  <a:gd name="T32" fmla="*/ 62 w 245"/>
                  <a:gd name="T33" fmla="*/ 337 h 390"/>
                  <a:gd name="T34" fmla="*/ 52 w 245"/>
                  <a:gd name="T35" fmla="*/ 327 h 390"/>
                  <a:gd name="T36" fmla="*/ 48 w 245"/>
                  <a:gd name="T37" fmla="*/ 322 h 390"/>
                  <a:gd name="T38" fmla="*/ 38 w 245"/>
                  <a:gd name="T39" fmla="*/ 313 h 390"/>
                  <a:gd name="T40" fmla="*/ 29 w 245"/>
                  <a:gd name="T41" fmla="*/ 298 h 390"/>
                  <a:gd name="T42" fmla="*/ 24 w 245"/>
                  <a:gd name="T43" fmla="*/ 294 h 390"/>
                  <a:gd name="T44" fmla="*/ 19 w 245"/>
                  <a:gd name="T45" fmla="*/ 279 h 390"/>
                  <a:gd name="T46" fmla="*/ 14 w 245"/>
                  <a:gd name="T47" fmla="*/ 269 h 390"/>
                  <a:gd name="T48" fmla="*/ 9 w 245"/>
                  <a:gd name="T49" fmla="*/ 255 h 390"/>
                  <a:gd name="T50" fmla="*/ 4 w 245"/>
                  <a:gd name="T51" fmla="*/ 245 h 390"/>
                  <a:gd name="T52" fmla="*/ 4 w 245"/>
                  <a:gd name="T53" fmla="*/ 236 h 390"/>
                  <a:gd name="T54" fmla="*/ 0 w 245"/>
                  <a:gd name="T55" fmla="*/ 221 h 390"/>
                  <a:gd name="T56" fmla="*/ 0 w 245"/>
                  <a:gd name="T57" fmla="*/ 207 h 390"/>
                  <a:gd name="T58" fmla="*/ 0 w 245"/>
                  <a:gd name="T59" fmla="*/ 197 h 390"/>
                  <a:gd name="T60" fmla="*/ 0 w 245"/>
                  <a:gd name="T61" fmla="*/ 183 h 390"/>
                  <a:gd name="T62" fmla="*/ 0 w 245"/>
                  <a:gd name="T63" fmla="*/ 169 h 390"/>
                  <a:gd name="T64" fmla="*/ 0 w 245"/>
                  <a:gd name="T65" fmla="*/ 159 h 390"/>
                  <a:gd name="T66" fmla="*/ 4 w 245"/>
                  <a:gd name="T67" fmla="*/ 145 h 390"/>
                  <a:gd name="T68" fmla="*/ 9 w 245"/>
                  <a:gd name="T69" fmla="*/ 135 h 390"/>
                  <a:gd name="T70" fmla="*/ 9 w 245"/>
                  <a:gd name="T71" fmla="*/ 125 h 390"/>
                  <a:gd name="T72" fmla="*/ 19 w 245"/>
                  <a:gd name="T73" fmla="*/ 111 h 390"/>
                  <a:gd name="T74" fmla="*/ 19 w 245"/>
                  <a:gd name="T75" fmla="*/ 101 h 390"/>
                  <a:gd name="T76" fmla="*/ 29 w 245"/>
                  <a:gd name="T77" fmla="*/ 92 h 390"/>
                  <a:gd name="T78" fmla="*/ 33 w 245"/>
                  <a:gd name="T79" fmla="*/ 77 h 390"/>
                  <a:gd name="T80" fmla="*/ 43 w 245"/>
                  <a:gd name="T81" fmla="*/ 72 h 390"/>
                  <a:gd name="T82" fmla="*/ 52 w 245"/>
                  <a:gd name="T83" fmla="*/ 63 h 390"/>
                  <a:gd name="T84" fmla="*/ 57 w 245"/>
                  <a:gd name="T85" fmla="*/ 53 h 390"/>
                  <a:gd name="T86" fmla="*/ 67 w 245"/>
                  <a:gd name="T87" fmla="*/ 44 h 390"/>
                  <a:gd name="T88" fmla="*/ 77 w 245"/>
                  <a:gd name="T89" fmla="*/ 34 h 390"/>
                  <a:gd name="T90" fmla="*/ 86 w 245"/>
                  <a:gd name="T91" fmla="*/ 29 h 390"/>
                  <a:gd name="T92" fmla="*/ 101 w 245"/>
                  <a:gd name="T93" fmla="*/ 24 h 390"/>
                  <a:gd name="T94" fmla="*/ 110 w 245"/>
                  <a:gd name="T95" fmla="*/ 20 h 390"/>
                  <a:gd name="T96" fmla="*/ 120 w 245"/>
                  <a:gd name="T97" fmla="*/ 15 h 390"/>
                  <a:gd name="T98" fmla="*/ 134 w 245"/>
                  <a:gd name="T99" fmla="*/ 10 h 390"/>
                  <a:gd name="T100" fmla="*/ 144 w 245"/>
                  <a:gd name="T101" fmla="*/ 5 h 390"/>
                  <a:gd name="T102" fmla="*/ 158 w 245"/>
                  <a:gd name="T103" fmla="*/ 0 h 390"/>
                  <a:gd name="T104" fmla="*/ 168 w 245"/>
                  <a:gd name="T105" fmla="*/ 0 h 390"/>
                  <a:gd name="T106" fmla="*/ 177 w 245"/>
                  <a:gd name="T107" fmla="*/ 0 h 390"/>
                  <a:gd name="T108" fmla="*/ 192 w 245"/>
                  <a:gd name="T109" fmla="*/ 0 h 390"/>
                  <a:gd name="T110" fmla="*/ 192 w 245"/>
                  <a:gd name="T111" fmla="*/ 193 h 390"/>
                  <a:gd name="T112" fmla="*/ 245 w 245"/>
                  <a:gd name="T113" fmla="*/ 380 h 39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45" h="390">
                    <a:moveTo>
                      <a:pt x="245" y="380"/>
                    </a:moveTo>
                    <a:lnTo>
                      <a:pt x="235" y="385"/>
                    </a:lnTo>
                    <a:lnTo>
                      <a:pt x="225" y="385"/>
                    </a:lnTo>
                    <a:lnTo>
                      <a:pt x="211" y="390"/>
                    </a:lnTo>
                    <a:lnTo>
                      <a:pt x="197" y="390"/>
                    </a:lnTo>
                    <a:lnTo>
                      <a:pt x="187" y="390"/>
                    </a:lnTo>
                    <a:lnTo>
                      <a:pt x="173" y="390"/>
                    </a:lnTo>
                    <a:lnTo>
                      <a:pt x="163" y="385"/>
                    </a:lnTo>
                    <a:lnTo>
                      <a:pt x="149" y="385"/>
                    </a:lnTo>
                    <a:lnTo>
                      <a:pt x="134" y="380"/>
                    </a:lnTo>
                    <a:lnTo>
                      <a:pt x="125" y="375"/>
                    </a:lnTo>
                    <a:lnTo>
                      <a:pt x="115" y="370"/>
                    </a:lnTo>
                    <a:lnTo>
                      <a:pt x="101" y="366"/>
                    </a:lnTo>
                    <a:lnTo>
                      <a:pt x="91" y="361"/>
                    </a:lnTo>
                    <a:lnTo>
                      <a:pt x="81" y="351"/>
                    </a:lnTo>
                    <a:lnTo>
                      <a:pt x="72" y="346"/>
                    </a:lnTo>
                    <a:lnTo>
                      <a:pt x="62" y="337"/>
                    </a:lnTo>
                    <a:lnTo>
                      <a:pt x="52" y="327"/>
                    </a:lnTo>
                    <a:lnTo>
                      <a:pt x="48" y="322"/>
                    </a:lnTo>
                    <a:lnTo>
                      <a:pt x="38" y="313"/>
                    </a:lnTo>
                    <a:lnTo>
                      <a:pt x="29" y="298"/>
                    </a:lnTo>
                    <a:lnTo>
                      <a:pt x="24" y="294"/>
                    </a:lnTo>
                    <a:lnTo>
                      <a:pt x="19" y="279"/>
                    </a:lnTo>
                    <a:lnTo>
                      <a:pt x="14" y="269"/>
                    </a:lnTo>
                    <a:lnTo>
                      <a:pt x="9" y="255"/>
                    </a:lnTo>
                    <a:lnTo>
                      <a:pt x="4" y="245"/>
                    </a:lnTo>
                    <a:lnTo>
                      <a:pt x="4" y="236"/>
                    </a:lnTo>
                    <a:lnTo>
                      <a:pt x="0" y="221"/>
                    </a:lnTo>
                    <a:lnTo>
                      <a:pt x="0" y="207"/>
                    </a:lnTo>
                    <a:lnTo>
                      <a:pt x="0" y="197"/>
                    </a:lnTo>
                    <a:lnTo>
                      <a:pt x="0" y="183"/>
                    </a:lnTo>
                    <a:lnTo>
                      <a:pt x="0" y="169"/>
                    </a:lnTo>
                    <a:lnTo>
                      <a:pt x="0" y="159"/>
                    </a:lnTo>
                    <a:lnTo>
                      <a:pt x="4" y="145"/>
                    </a:lnTo>
                    <a:lnTo>
                      <a:pt x="9" y="135"/>
                    </a:lnTo>
                    <a:lnTo>
                      <a:pt x="9" y="125"/>
                    </a:lnTo>
                    <a:lnTo>
                      <a:pt x="19" y="111"/>
                    </a:lnTo>
                    <a:lnTo>
                      <a:pt x="19" y="101"/>
                    </a:lnTo>
                    <a:lnTo>
                      <a:pt x="29" y="92"/>
                    </a:lnTo>
                    <a:lnTo>
                      <a:pt x="33" y="77"/>
                    </a:lnTo>
                    <a:lnTo>
                      <a:pt x="43" y="72"/>
                    </a:lnTo>
                    <a:lnTo>
                      <a:pt x="52" y="63"/>
                    </a:lnTo>
                    <a:lnTo>
                      <a:pt x="57" y="53"/>
                    </a:lnTo>
                    <a:lnTo>
                      <a:pt x="67" y="44"/>
                    </a:lnTo>
                    <a:lnTo>
                      <a:pt x="77" y="34"/>
                    </a:lnTo>
                    <a:lnTo>
                      <a:pt x="86" y="29"/>
                    </a:lnTo>
                    <a:lnTo>
                      <a:pt x="101" y="24"/>
                    </a:lnTo>
                    <a:lnTo>
                      <a:pt x="110" y="20"/>
                    </a:lnTo>
                    <a:lnTo>
                      <a:pt x="120" y="15"/>
                    </a:lnTo>
                    <a:lnTo>
                      <a:pt x="134" y="10"/>
                    </a:lnTo>
                    <a:lnTo>
                      <a:pt x="144" y="5"/>
                    </a:lnTo>
                    <a:lnTo>
                      <a:pt x="158" y="0"/>
                    </a:lnTo>
                    <a:lnTo>
                      <a:pt x="168" y="0"/>
                    </a:lnTo>
                    <a:lnTo>
                      <a:pt x="177" y="0"/>
                    </a:lnTo>
                    <a:lnTo>
                      <a:pt x="192" y="0"/>
                    </a:lnTo>
                    <a:lnTo>
                      <a:pt x="192" y="193"/>
                    </a:lnTo>
                    <a:lnTo>
                      <a:pt x="245" y="380"/>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749" name="Freeform 207">
                <a:extLst>
                  <a:ext uri="{FF2B5EF4-FFF2-40B4-BE49-F238E27FC236}">
                    <a16:creationId xmlns:a16="http://schemas.microsoft.com/office/drawing/2014/main" id="{B97F6585-2E76-4F4B-98EA-993AB88119C7}"/>
                  </a:ext>
                </a:extLst>
              </p:cNvPr>
              <p:cNvSpPr>
                <a:spLocks/>
              </p:cNvSpPr>
              <p:nvPr/>
            </p:nvSpPr>
            <p:spPr bwMode="auto">
              <a:xfrm>
                <a:off x="2905" y="1583"/>
                <a:ext cx="245" cy="390"/>
              </a:xfrm>
              <a:custGeom>
                <a:avLst/>
                <a:gdLst>
                  <a:gd name="T0" fmla="*/ 245 w 245"/>
                  <a:gd name="T1" fmla="*/ 380 h 390"/>
                  <a:gd name="T2" fmla="*/ 235 w 245"/>
                  <a:gd name="T3" fmla="*/ 385 h 390"/>
                  <a:gd name="T4" fmla="*/ 225 w 245"/>
                  <a:gd name="T5" fmla="*/ 385 h 390"/>
                  <a:gd name="T6" fmla="*/ 211 w 245"/>
                  <a:gd name="T7" fmla="*/ 390 h 390"/>
                  <a:gd name="T8" fmla="*/ 197 w 245"/>
                  <a:gd name="T9" fmla="*/ 390 h 390"/>
                  <a:gd name="T10" fmla="*/ 187 w 245"/>
                  <a:gd name="T11" fmla="*/ 390 h 390"/>
                  <a:gd name="T12" fmla="*/ 173 w 245"/>
                  <a:gd name="T13" fmla="*/ 390 h 390"/>
                  <a:gd name="T14" fmla="*/ 163 w 245"/>
                  <a:gd name="T15" fmla="*/ 385 h 390"/>
                  <a:gd name="T16" fmla="*/ 149 w 245"/>
                  <a:gd name="T17" fmla="*/ 385 h 390"/>
                  <a:gd name="T18" fmla="*/ 134 w 245"/>
                  <a:gd name="T19" fmla="*/ 380 h 390"/>
                  <a:gd name="T20" fmla="*/ 125 w 245"/>
                  <a:gd name="T21" fmla="*/ 375 h 390"/>
                  <a:gd name="T22" fmla="*/ 115 w 245"/>
                  <a:gd name="T23" fmla="*/ 370 h 390"/>
                  <a:gd name="T24" fmla="*/ 101 w 245"/>
                  <a:gd name="T25" fmla="*/ 366 h 390"/>
                  <a:gd name="T26" fmla="*/ 91 w 245"/>
                  <a:gd name="T27" fmla="*/ 361 h 390"/>
                  <a:gd name="T28" fmla="*/ 81 w 245"/>
                  <a:gd name="T29" fmla="*/ 351 h 390"/>
                  <a:gd name="T30" fmla="*/ 72 w 245"/>
                  <a:gd name="T31" fmla="*/ 346 h 390"/>
                  <a:gd name="T32" fmla="*/ 62 w 245"/>
                  <a:gd name="T33" fmla="*/ 337 h 390"/>
                  <a:gd name="T34" fmla="*/ 52 w 245"/>
                  <a:gd name="T35" fmla="*/ 327 h 390"/>
                  <a:gd name="T36" fmla="*/ 48 w 245"/>
                  <a:gd name="T37" fmla="*/ 322 h 390"/>
                  <a:gd name="T38" fmla="*/ 38 w 245"/>
                  <a:gd name="T39" fmla="*/ 313 h 390"/>
                  <a:gd name="T40" fmla="*/ 29 w 245"/>
                  <a:gd name="T41" fmla="*/ 298 h 390"/>
                  <a:gd name="T42" fmla="*/ 24 w 245"/>
                  <a:gd name="T43" fmla="*/ 294 h 390"/>
                  <a:gd name="T44" fmla="*/ 19 w 245"/>
                  <a:gd name="T45" fmla="*/ 279 h 390"/>
                  <a:gd name="T46" fmla="*/ 14 w 245"/>
                  <a:gd name="T47" fmla="*/ 269 h 390"/>
                  <a:gd name="T48" fmla="*/ 9 w 245"/>
                  <a:gd name="T49" fmla="*/ 255 h 390"/>
                  <a:gd name="T50" fmla="*/ 4 w 245"/>
                  <a:gd name="T51" fmla="*/ 245 h 390"/>
                  <a:gd name="T52" fmla="*/ 4 w 245"/>
                  <a:gd name="T53" fmla="*/ 236 h 390"/>
                  <a:gd name="T54" fmla="*/ 0 w 245"/>
                  <a:gd name="T55" fmla="*/ 221 h 390"/>
                  <a:gd name="T56" fmla="*/ 0 w 245"/>
                  <a:gd name="T57" fmla="*/ 207 h 390"/>
                  <a:gd name="T58" fmla="*/ 0 w 245"/>
                  <a:gd name="T59" fmla="*/ 197 h 390"/>
                  <a:gd name="T60" fmla="*/ 0 w 245"/>
                  <a:gd name="T61" fmla="*/ 183 h 390"/>
                  <a:gd name="T62" fmla="*/ 0 w 245"/>
                  <a:gd name="T63" fmla="*/ 169 h 390"/>
                  <a:gd name="T64" fmla="*/ 0 w 245"/>
                  <a:gd name="T65" fmla="*/ 159 h 390"/>
                  <a:gd name="T66" fmla="*/ 4 w 245"/>
                  <a:gd name="T67" fmla="*/ 145 h 390"/>
                  <a:gd name="T68" fmla="*/ 9 w 245"/>
                  <a:gd name="T69" fmla="*/ 135 h 390"/>
                  <a:gd name="T70" fmla="*/ 9 w 245"/>
                  <a:gd name="T71" fmla="*/ 125 h 390"/>
                  <a:gd name="T72" fmla="*/ 19 w 245"/>
                  <a:gd name="T73" fmla="*/ 111 h 390"/>
                  <a:gd name="T74" fmla="*/ 19 w 245"/>
                  <a:gd name="T75" fmla="*/ 101 h 390"/>
                  <a:gd name="T76" fmla="*/ 29 w 245"/>
                  <a:gd name="T77" fmla="*/ 92 h 390"/>
                  <a:gd name="T78" fmla="*/ 33 w 245"/>
                  <a:gd name="T79" fmla="*/ 77 h 390"/>
                  <a:gd name="T80" fmla="*/ 43 w 245"/>
                  <a:gd name="T81" fmla="*/ 72 h 390"/>
                  <a:gd name="T82" fmla="*/ 52 w 245"/>
                  <a:gd name="T83" fmla="*/ 63 h 390"/>
                  <a:gd name="T84" fmla="*/ 57 w 245"/>
                  <a:gd name="T85" fmla="*/ 53 h 390"/>
                  <a:gd name="T86" fmla="*/ 67 w 245"/>
                  <a:gd name="T87" fmla="*/ 44 h 390"/>
                  <a:gd name="T88" fmla="*/ 77 w 245"/>
                  <a:gd name="T89" fmla="*/ 34 h 390"/>
                  <a:gd name="T90" fmla="*/ 86 w 245"/>
                  <a:gd name="T91" fmla="*/ 29 h 390"/>
                  <a:gd name="T92" fmla="*/ 101 w 245"/>
                  <a:gd name="T93" fmla="*/ 24 h 390"/>
                  <a:gd name="T94" fmla="*/ 110 w 245"/>
                  <a:gd name="T95" fmla="*/ 20 h 390"/>
                  <a:gd name="T96" fmla="*/ 120 w 245"/>
                  <a:gd name="T97" fmla="*/ 15 h 390"/>
                  <a:gd name="T98" fmla="*/ 134 w 245"/>
                  <a:gd name="T99" fmla="*/ 10 h 390"/>
                  <a:gd name="T100" fmla="*/ 144 w 245"/>
                  <a:gd name="T101" fmla="*/ 5 h 390"/>
                  <a:gd name="T102" fmla="*/ 158 w 245"/>
                  <a:gd name="T103" fmla="*/ 0 h 390"/>
                  <a:gd name="T104" fmla="*/ 168 w 245"/>
                  <a:gd name="T105" fmla="*/ 0 h 390"/>
                  <a:gd name="T106" fmla="*/ 177 w 245"/>
                  <a:gd name="T107" fmla="*/ 0 h 390"/>
                  <a:gd name="T108" fmla="*/ 192 w 245"/>
                  <a:gd name="T109" fmla="*/ 0 h 390"/>
                  <a:gd name="T110" fmla="*/ 192 w 245"/>
                  <a:gd name="T111" fmla="*/ 193 h 390"/>
                  <a:gd name="T112" fmla="*/ 245 w 245"/>
                  <a:gd name="T113" fmla="*/ 380 h 39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45" h="390">
                    <a:moveTo>
                      <a:pt x="245" y="380"/>
                    </a:moveTo>
                    <a:lnTo>
                      <a:pt x="235" y="385"/>
                    </a:lnTo>
                    <a:lnTo>
                      <a:pt x="225" y="385"/>
                    </a:lnTo>
                    <a:lnTo>
                      <a:pt x="211" y="390"/>
                    </a:lnTo>
                    <a:lnTo>
                      <a:pt x="197" y="390"/>
                    </a:lnTo>
                    <a:lnTo>
                      <a:pt x="187" y="390"/>
                    </a:lnTo>
                    <a:lnTo>
                      <a:pt x="173" y="390"/>
                    </a:lnTo>
                    <a:lnTo>
                      <a:pt x="163" y="385"/>
                    </a:lnTo>
                    <a:lnTo>
                      <a:pt x="149" y="385"/>
                    </a:lnTo>
                    <a:lnTo>
                      <a:pt x="134" y="380"/>
                    </a:lnTo>
                    <a:lnTo>
                      <a:pt x="125" y="375"/>
                    </a:lnTo>
                    <a:lnTo>
                      <a:pt x="115" y="370"/>
                    </a:lnTo>
                    <a:lnTo>
                      <a:pt x="101" y="366"/>
                    </a:lnTo>
                    <a:lnTo>
                      <a:pt x="91" y="361"/>
                    </a:lnTo>
                    <a:lnTo>
                      <a:pt x="81" y="351"/>
                    </a:lnTo>
                    <a:lnTo>
                      <a:pt x="72" y="346"/>
                    </a:lnTo>
                    <a:lnTo>
                      <a:pt x="62" y="337"/>
                    </a:lnTo>
                    <a:lnTo>
                      <a:pt x="52" y="327"/>
                    </a:lnTo>
                    <a:lnTo>
                      <a:pt x="48" y="322"/>
                    </a:lnTo>
                    <a:lnTo>
                      <a:pt x="38" y="313"/>
                    </a:lnTo>
                    <a:lnTo>
                      <a:pt x="29" y="298"/>
                    </a:lnTo>
                    <a:lnTo>
                      <a:pt x="24" y="294"/>
                    </a:lnTo>
                    <a:lnTo>
                      <a:pt x="19" y="279"/>
                    </a:lnTo>
                    <a:lnTo>
                      <a:pt x="14" y="269"/>
                    </a:lnTo>
                    <a:lnTo>
                      <a:pt x="9" y="255"/>
                    </a:lnTo>
                    <a:lnTo>
                      <a:pt x="4" y="245"/>
                    </a:lnTo>
                    <a:lnTo>
                      <a:pt x="4" y="236"/>
                    </a:lnTo>
                    <a:lnTo>
                      <a:pt x="0" y="221"/>
                    </a:lnTo>
                    <a:lnTo>
                      <a:pt x="0" y="207"/>
                    </a:lnTo>
                    <a:lnTo>
                      <a:pt x="0" y="197"/>
                    </a:lnTo>
                    <a:lnTo>
                      <a:pt x="0" y="183"/>
                    </a:lnTo>
                    <a:lnTo>
                      <a:pt x="0" y="169"/>
                    </a:lnTo>
                    <a:lnTo>
                      <a:pt x="0" y="159"/>
                    </a:lnTo>
                    <a:lnTo>
                      <a:pt x="4" y="145"/>
                    </a:lnTo>
                    <a:lnTo>
                      <a:pt x="9" y="135"/>
                    </a:lnTo>
                    <a:lnTo>
                      <a:pt x="9" y="125"/>
                    </a:lnTo>
                    <a:lnTo>
                      <a:pt x="19" y="111"/>
                    </a:lnTo>
                    <a:lnTo>
                      <a:pt x="19" y="101"/>
                    </a:lnTo>
                    <a:lnTo>
                      <a:pt x="29" y="92"/>
                    </a:lnTo>
                    <a:lnTo>
                      <a:pt x="33" y="77"/>
                    </a:lnTo>
                    <a:lnTo>
                      <a:pt x="43" y="72"/>
                    </a:lnTo>
                    <a:lnTo>
                      <a:pt x="52" y="63"/>
                    </a:lnTo>
                    <a:lnTo>
                      <a:pt x="57" y="53"/>
                    </a:lnTo>
                    <a:lnTo>
                      <a:pt x="67" y="44"/>
                    </a:lnTo>
                    <a:lnTo>
                      <a:pt x="77" y="34"/>
                    </a:lnTo>
                    <a:lnTo>
                      <a:pt x="86" y="29"/>
                    </a:lnTo>
                    <a:lnTo>
                      <a:pt x="101" y="24"/>
                    </a:lnTo>
                    <a:lnTo>
                      <a:pt x="110" y="20"/>
                    </a:lnTo>
                    <a:lnTo>
                      <a:pt x="120" y="15"/>
                    </a:lnTo>
                    <a:lnTo>
                      <a:pt x="134" y="10"/>
                    </a:lnTo>
                    <a:lnTo>
                      <a:pt x="144" y="5"/>
                    </a:lnTo>
                    <a:lnTo>
                      <a:pt x="158" y="0"/>
                    </a:lnTo>
                    <a:lnTo>
                      <a:pt x="168" y="0"/>
                    </a:lnTo>
                    <a:lnTo>
                      <a:pt x="177" y="0"/>
                    </a:lnTo>
                    <a:lnTo>
                      <a:pt x="192" y="0"/>
                    </a:lnTo>
                    <a:lnTo>
                      <a:pt x="192" y="193"/>
                    </a:lnTo>
                    <a:lnTo>
                      <a:pt x="245" y="38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739" name="Group 211">
              <a:extLst>
                <a:ext uri="{FF2B5EF4-FFF2-40B4-BE49-F238E27FC236}">
                  <a16:creationId xmlns:a16="http://schemas.microsoft.com/office/drawing/2014/main" id="{09255131-6F19-4356-8896-36D9FB318032}"/>
                </a:ext>
              </a:extLst>
            </p:cNvPr>
            <p:cNvGrpSpPr>
              <a:grpSpLocks/>
            </p:cNvGrpSpPr>
            <p:nvPr/>
          </p:nvGrpSpPr>
          <p:grpSpPr bwMode="auto">
            <a:xfrm>
              <a:off x="3097" y="1045"/>
              <a:ext cx="24" cy="193"/>
              <a:chOff x="3097" y="1045"/>
              <a:chExt cx="24" cy="193"/>
            </a:xfrm>
          </p:grpSpPr>
          <p:sp>
            <p:nvSpPr>
              <p:cNvPr id="12746" name="Freeform 209">
                <a:extLst>
                  <a:ext uri="{FF2B5EF4-FFF2-40B4-BE49-F238E27FC236}">
                    <a16:creationId xmlns:a16="http://schemas.microsoft.com/office/drawing/2014/main" id="{EFE96EC7-A3C0-457A-9EA2-5B2867646907}"/>
                  </a:ext>
                </a:extLst>
              </p:cNvPr>
              <p:cNvSpPr>
                <a:spLocks/>
              </p:cNvSpPr>
              <p:nvPr/>
            </p:nvSpPr>
            <p:spPr bwMode="auto">
              <a:xfrm>
                <a:off x="3097" y="1045"/>
                <a:ext cx="24" cy="193"/>
              </a:xfrm>
              <a:custGeom>
                <a:avLst/>
                <a:gdLst>
                  <a:gd name="T0" fmla="*/ 0 w 24"/>
                  <a:gd name="T1" fmla="*/ 0 h 193"/>
                  <a:gd name="T2" fmla="*/ 9 w 24"/>
                  <a:gd name="T3" fmla="*/ 0 h 193"/>
                  <a:gd name="T4" fmla="*/ 19 w 24"/>
                  <a:gd name="T5" fmla="*/ 0 h 193"/>
                  <a:gd name="T6" fmla="*/ 24 w 24"/>
                  <a:gd name="T7" fmla="*/ 0 h 193"/>
                  <a:gd name="T8" fmla="*/ 0 w 24"/>
                  <a:gd name="T9" fmla="*/ 193 h 193"/>
                  <a:gd name="T10" fmla="*/ 0 w 24"/>
                  <a:gd name="T11" fmla="*/ 0 h 19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193">
                    <a:moveTo>
                      <a:pt x="0" y="0"/>
                    </a:moveTo>
                    <a:lnTo>
                      <a:pt x="9" y="0"/>
                    </a:lnTo>
                    <a:lnTo>
                      <a:pt x="19" y="0"/>
                    </a:lnTo>
                    <a:lnTo>
                      <a:pt x="24" y="0"/>
                    </a:lnTo>
                    <a:lnTo>
                      <a:pt x="0" y="193"/>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747" name="Freeform 210">
                <a:extLst>
                  <a:ext uri="{FF2B5EF4-FFF2-40B4-BE49-F238E27FC236}">
                    <a16:creationId xmlns:a16="http://schemas.microsoft.com/office/drawing/2014/main" id="{C34D6EF0-5F15-4EF7-AB03-E185C5EE5B2F}"/>
                  </a:ext>
                </a:extLst>
              </p:cNvPr>
              <p:cNvSpPr>
                <a:spLocks/>
              </p:cNvSpPr>
              <p:nvPr/>
            </p:nvSpPr>
            <p:spPr bwMode="auto">
              <a:xfrm>
                <a:off x="3097" y="1045"/>
                <a:ext cx="24" cy="193"/>
              </a:xfrm>
              <a:custGeom>
                <a:avLst/>
                <a:gdLst>
                  <a:gd name="T0" fmla="*/ 0 w 24"/>
                  <a:gd name="T1" fmla="*/ 0 h 193"/>
                  <a:gd name="T2" fmla="*/ 9 w 24"/>
                  <a:gd name="T3" fmla="*/ 0 h 193"/>
                  <a:gd name="T4" fmla="*/ 19 w 24"/>
                  <a:gd name="T5" fmla="*/ 0 h 193"/>
                  <a:gd name="T6" fmla="*/ 24 w 24"/>
                  <a:gd name="T7" fmla="*/ 0 h 193"/>
                  <a:gd name="T8" fmla="*/ 0 w 24"/>
                  <a:gd name="T9" fmla="*/ 193 h 193"/>
                  <a:gd name="T10" fmla="*/ 0 w 24"/>
                  <a:gd name="T11" fmla="*/ 0 h 19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193">
                    <a:moveTo>
                      <a:pt x="0" y="0"/>
                    </a:moveTo>
                    <a:lnTo>
                      <a:pt x="9" y="0"/>
                    </a:lnTo>
                    <a:lnTo>
                      <a:pt x="19" y="0"/>
                    </a:lnTo>
                    <a:lnTo>
                      <a:pt x="24" y="0"/>
                    </a:lnTo>
                    <a:lnTo>
                      <a:pt x="0" y="193"/>
                    </a:lnTo>
                    <a:lnTo>
                      <a:pt x="0"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740" name="Group 214">
              <a:extLst>
                <a:ext uri="{FF2B5EF4-FFF2-40B4-BE49-F238E27FC236}">
                  <a16:creationId xmlns:a16="http://schemas.microsoft.com/office/drawing/2014/main" id="{10097C9E-EC6B-4900-AE10-5FFA16F8127C}"/>
                </a:ext>
              </a:extLst>
            </p:cNvPr>
            <p:cNvGrpSpPr>
              <a:grpSpLocks/>
            </p:cNvGrpSpPr>
            <p:nvPr/>
          </p:nvGrpSpPr>
          <p:grpSpPr bwMode="auto">
            <a:xfrm>
              <a:off x="3097" y="1045"/>
              <a:ext cx="197" cy="385"/>
              <a:chOff x="3097" y="1045"/>
              <a:chExt cx="197" cy="385"/>
            </a:xfrm>
          </p:grpSpPr>
          <p:sp>
            <p:nvSpPr>
              <p:cNvPr id="12744" name="Freeform 212">
                <a:extLst>
                  <a:ext uri="{FF2B5EF4-FFF2-40B4-BE49-F238E27FC236}">
                    <a16:creationId xmlns:a16="http://schemas.microsoft.com/office/drawing/2014/main" id="{A93EA5AA-F02B-4D6B-961F-71D5AFD26DED}"/>
                  </a:ext>
                </a:extLst>
              </p:cNvPr>
              <p:cNvSpPr>
                <a:spLocks/>
              </p:cNvSpPr>
              <p:nvPr/>
            </p:nvSpPr>
            <p:spPr bwMode="auto">
              <a:xfrm>
                <a:off x="3097" y="1045"/>
                <a:ext cx="197" cy="385"/>
              </a:xfrm>
              <a:custGeom>
                <a:avLst/>
                <a:gdLst>
                  <a:gd name="T0" fmla="*/ 24 w 197"/>
                  <a:gd name="T1" fmla="*/ 0 h 385"/>
                  <a:gd name="T2" fmla="*/ 38 w 197"/>
                  <a:gd name="T3" fmla="*/ 0 h 385"/>
                  <a:gd name="T4" fmla="*/ 48 w 197"/>
                  <a:gd name="T5" fmla="*/ 5 h 385"/>
                  <a:gd name="T6" fmla="*/ 62 w 197"/>
                  <a:gd name="T7" fmla="*/ 10 h 385"/>
                  <a:gd name="T8" fmla="*/ 72 w 197"/>
                  <a:gd name="T9" fmla="*/ 10 h 385"/>
                  <a:gd name="T10" fmla="*/ 82 w 197"/>
                  <a:gd name="T11" fmla="*/ 20 h 385"/>
                  <a:gd name="T12" fmla="*/ 96 w 197"/>
                  <a:gd name="T13" fmla="*/ 24 h 385"/>
                  <a:gd name="T14" fmla="*/ 105 w 197"/>
                  <a:gd name="T15" fmla="*/ 29 h 385"/>
                  <a:gd name="T16" fmla="*/ 115 w 197"/>
                  <a:gd name="T17" fmla="*/ 34 h 385"/>
                  <a:gd name="T18" fmla="*/ 125 w 197"/>
                  <a:gd name="T19" fmla="*/ 44 h 385"/>
                  <a:gd name="T20" fmla="*/ 134 w 197"/>
                  <a:gd name="T21" fmla="*/ 53 h 385"/>
                  <a:gd name="T22" fmla="*/ 144 w 197"/>
                  <a:gd name="T23" fmla="*/ 63 h 385"/>
                  <a:gd name="T24" fmla="*/ 149 w 197"/>
                  <a:gd name="T25" fmla="*/ 68 h 385"/>
                  <a:gd name="T26" fmla="*/ 158 w 197"/>
                  <a:gd name="T27" fmla="*/ 77 h 385"/>
                  <a:gd name="T28" fmla="*/ 168 w 197"/>
                  <a:gd name="T29" fmla="*/ 92 h 385"/>
                  <a:gd name="T30" fmla="*/ 173 w 197"/>
                  <a:gd name="T31" fmla="*/ 101 h 385"/>
                  <a:gd name="T32" fmla="*/ 177 w 197"/>
                  <a:gd name="T33" fmla="*/ 111 h 385"/>
                  <a:gd name="T34" fmla="*/ 182 w 197"/>
                  <a:gd name="T35" fmla="*/ 125 h 385"/>
                  <a:gd name="T36" fmla="*/ 187 w 197"/>
                  <a:gd name="T37" fmla="*/ 135 h 385"/>
                  <a:gd name="T38" fmla="*/ 192 w 197"/>
                  <a:gd name="T39" fmla="*/ 145 h 385"/>
                  <a:gd name="T40" fmla="*/ 192 w 197"/>
                  <a:gd name="T41" fmla="*/ 159 h 385"/>
                  <a:gd name="T42" fmla="*/ 192 w 197"/>
                  <a:gd name="T43" fmla="*/ 169 h 385"/>
                  <a:gd name="T44" fmla="*/ 197 w 197"/>
                  <a:gd name="T45" fmla="*/ 183 h 385"/>
                  <a:gd name="T46" fmla="*/ 197 w 197"/>
                  <a:gd name="T47" fmla="*/ 193 h 385"/>
                  <a:gd name="T48" fmla="*/ 197 w 197"/>
                  <a:gd name="T49" fmla="*/ 207 h 385"/>
                  <a:gd name="T50" fmla="*/ 192 w 197"/>
                  <a:gd name="T51" fmla="*/ 221 h 385"/>
                  <a:gd name="T52" fmla="*/ 192 w 197"/>
                  <a:gd name="T53" fmla="*/ 231 h 385"/>
                  <a:gd name="T54" fmla="*/ 187 w 197"/>
                  <a:gd name="T55" fmla="*/ 245 h 385"/>
                  <a:gd name="T56" fmla="*/ 187 w 197"/>
                  <a:gd name="T57" fmla="*/ 255 h 385"/>
                  <a:gd name="T58" fmla="*/ 182 w 197"/>
                  <a:gd name="T59" fmla="*/ 265 h 385"/>
                  <a:gd name="T60" fmla="*/ 177 w 197"/>
                  <a:gd name="T61" fmla="*/ 279 h 385"/>
                  <a:gd name="T62" fmla="*/ 173 w 197"/>
                  <a:gd name="T63" fmla="*/ 289 h 385"/>
                  <a:gd name="T64" fmla="*/ 163 w 197"/>
                  <a:gd name="T65" fmla="*/ 298 h 385"/>
                  <a:gd name="T66" fmla="*/ 158 w 197"/>
                  <a:gd name="T67" fmla="*/ 313 h 385"/>
                  <a:gd name="T68" fmla="*/ 149 w 197"/>
                  <a:gd name="T69" fmla="*/ 317 h 385"/>
                  <a:gd name="T70" fmla="*/ 139 w 197"/>
                  <a:gd name="T71" fmla="*/ 327 h 385"/>
                  <a:gd name="T72" fmla="*/ 134 w 197"/>
                  <a:gd name="T73" fmla="*/ 337 h 385"/>
                  <a:gd name="T74" fmla="*/ 125 w 197"/>
                  <a:gd name="T75" fmla="*/ 346 h 385"/>
                  <a:gd name="T76" fmla="*/ 110 w 197"/>
                  <a:gd name="T77" fmla="*/ 351 h 385"/>
                  <a:gd name="T78" fmla="*/ 105 w 197"/>
                  <a:gd name="T79" fmla="*/ 361 h 385"/>
                  <a:gd name="T80" fmla="*/ 91 w 197"/>
                  <a:gd name="T81" fmla="*/ 365 h 385"/>
                  <a:gd name="T82" fmla="*/ 82 w 197"/>
                  <a:gd name="T83" fmla="*/ 370 h 385"/>
                  <a:gd name="T84" fmla="*/ 72 w 197"/>
                  <a:gd name="T85" fmla="*/ 375 h 385"/>
                  <a:gd name="T86" fmla="*/ 57 w 197"/>
                  <a:gd name="T87" fmla="*/ 380 h 385"/>
                  <a:gd name="T88" fmla="*/ 48 w 197"/>
                  <a:gd name="T89" fmla="*/ 385 h 385"/>
                  <a:gd name="T90" fmla="*/ 33 w 197"/>
                  <a:gd name="T91" fmla="*/ 385 h 385"/>
                  <a:gd name="T92" fmla="*/ 0 w 197"/>
                  <a:gd name="T93" fmla="*/ 193 h 385"/>
                  <a:gd name="T94" fmla="*/ 24 w 197"/>
                  <a:gd name="T95" fmla="*/ 0 h 38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97" h="385">
                    <a:moveTo>
                      <a:pt x="24" y="0"/>
                    </a:moveTo>
                    <a:lnTo>
                      <a:pt x="38" y="0"/>
                    </a:lnTo>
                    <a:lnTo>
                      <a:pt x="48" y="5"/>
                    </a:lnTo>
                    <a:lnTo>
                      <a:pt x="62" y="10"/>
                    </a:lnTo>
                    <a:lnTo>
                      <a:pt x="72" y="10"/>
                    </a:lnTo>
                    <a:lnTo>
                      <a:pt x="82" y="20"/>
                    </a:lnTo>
                    <a:lnTo>
                      <a:pt x="96" y="24"/>
                    </a:lnTo>
                    <a:lnTo>
                      <a:pt x="105" y="29"/>
                    </a:lnTo>
                    <a:lnTo>
                      <a:pt x="115" y="34"/>
                    </a:lnTo>
                    <a:lnTo>
                      <a:pt x="125" y="44"/>
                    </a:lnTo>
                    <a:lnTo>
                      <a:pt x="134" y="53"/>
                    </a:lnTo>
                    <a:lnTo>
                      <a:pt x="144" y="63"/>
                    </a:lnTo>
                    <a:lnTo>
                      <a:pt x="149" y="68"/>
                    </a:lnTo>
                    <a:lnTo>
                      <a:pt x="158" y="77"/>
                    </a:lnTo>
                    <a:lnTo>
                      <a:pt x="168" y="92"/>
                    </a:lnTo>
                    <a:lnTo>
                      <a:pt x="173" y="101"/>
                    </a:lnTo>
                    <a:lnTo>
                      <a:pt x="177" y="111"/>
                    </a:lnTo>
                    <a:lnTo>
                      <a:pt x="182" y="125"/>
                    </a:lnTo>
                    <a:lnTo>
                      <a:pt x="187" y="135"/>
                    </a:lnTo>
                    <a:lnTo>
                      <a:pt x="192" y="145"/>
                    </a:lnTo>
                    <a:lnTo>
                      <a:pt x="192" y="159"/>
                    </a:lnTo>
                    <a:lnTo>
                      <a:pt x="192" y="169"/>
                    </a:lnTo>
                    <a:lnTo>
                      <a:pt x="197" y="183"/>
                    </a:lnTo>
                    <a:lnTo>
                      <a:pt x="197" y="193"/>
                    </a:lnTo>
                    <a:lnTo>
                      <a:pt x="197" y="207"/>
                    </a:lnTo>
                    <a:lnTo>
                      <a:pt x="192" y="221"/>
                    </a:lnTo>
                    <a:lnTo>
                      <a:pt x="192" y="231"/>
                    </a:lnTo>
                    <a:lnTo>
                      <a:pt x="187" y="245"/>
                    </a:lnTo>
                    <a:lnTo>
                      <a:pt x="187" y="255"/>
                    </a:lnTo>
                    <a:lnTo>
                      <a:pt x="182" y="265"/>
                    </a:lnTo>
                    <a:lnTo>
                      <a:pt x="177" y="279"/>
                    </a:lnTo>
                    <a:lnTo>
                      <a:pt x="173" y="289"/>
                    </a:lnTo>
                    <a:lnTo>
                      <a:pt x="163" y="298"/>
                    </a:lnTo>
                    <a:lnTo>
                      <a:pt x="158" y="313"/>
                    </a:lnTo>
                    <a:lnTo>
                      <a:pt x="149" y="317"/>
                    </a:lnTo>
                    <a:lnTo>
                      <a:pt x="139" y="327"/>
                    </a:lnTo>
                    <a:lnTo>
                      <a:pt x="134" y="337"/>
                    </a:lnTo>
                    <a:lnTo>
                      <a:pt x="125" y="346"/>
                    </a:lnTo>
                    <a:lnTo>
                      <a:pt x="110" y="351"/>
                    </a:lnTo>
                    <a:lnTo>
                      <a:pt x="105" y="361"/>
                    </a:lnTo>
                    <a:lnTo>
                      <a:pt x="91" y="365"/>
                    </a:lnTo>
                    <a:lnTo>
                      <a:pt x="82" y="370"/>
                    </a:lnTo>
                    <a:lnTo>
                      <a:pt x="72" y="375"/>
                    </a:lnTo>
                    <a:lnTo>
                      <a:pt x="57" y="380"/>
                    </a:lnTo>
                    <a:lnTo>
                      <a:pt x="48" y="385"/>
                    </a:lnTo>
                    <a:lnTo>
                      <a:pt x="33" y="385"/>
                    </a:lnTo>
                    <a:lnTo>
                      <a:pt x="0" y="193"/>
                    </a:lnTo>
                    <a:lnTo>
                      <a:pt x="24"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745" name="Freeform 213">
                <a:extLst>
                  <a:ext uri="{FF2B5EF4-FFF2-40B4-BE49-F238E27FC236}">
                    <a16:creationId xmlns:a16="http://schemas.microsoft.com/office/drawing/2014/main" id="{98AC201A-EBFA-476E-905C-6A011C80037D}"/>
                  </a:ext>
                </a:extLst>
              </p:cNvPr>
              <p:cNvSpPr>
                <a:spLocks/>
              </p:cNvSpPr>
              <p:nvPr/>
            </p:nvSpPr>
            <p:spPr bwMode="auto">
              <a:xfrm>
                <a:off x="3097" y="1045"/>
                <a:ext cx="197" cy="385"/>
              </a:xfrm>
              <a:custGeom>
                <a:avLst/>
                <a:gdLst>
                  <a:gd name="T0" fmla="*/ 24 w 197"/>
                  <a:gd name="T1" fmla="*/ 0 h 385"/>
                  <a:gd name="T2" fmla="*/ 38 w 197"/>
                  <a:gd name="T3" fmla="*/ 0 h 385"/>
                  <a:gd name="T4" fmla="*/ 48 w 197"/>
                  <a:gd name="T5" fmla="*/ 5 h 385"/>
                  <a:gd name="T6" fmla="*/ 62 w 197"/>
                  <a:gd name="T7" fmla="*/ 10 h 385"/>
                  <a:gd name="T8" fmla="*/ 72 w 197"/>
                  <a:gd name="T9" fmla="*/ 10 h 385"/>
                  <a:gd name="T10" fmla="*/ 82 w 197"/>
                  <a:gd name="T11" fmla="*/ 20 h 385"/>
                  <a:gd name="T12" fmla="*/ 96 w 197"/>
                  <a:gd name="T13" fmla="*/ 24 h 385"/>
                  <a:gd name="T14" fmla="*/ 105 w 197"/>
                  <a:gd name="T15" fmla="*/ 29 h 385"/>
                  <a:gd name="T16" fmla="*/ 115 w 197"/>
                  <a:gd name="T17" fmla="*/ 34 h 385"/>
                  <a:gd name="T18" fmla="*/ 125 w 197"/>
                  <a:gd name="T19" fmla="*/ 44 h 385"/>
                  <a:gd name="T20" fmla="*/ 134 w 197"/>
                  <a:gd name="T21" fmla="*/ 53 h 385"/>
                  <a:gd name="T22" fmla="*/ 144 w 197"/>
                  <a:gd name="T23" fmla="*/ 63 h 385"/>
                  <a:gd name="T24" fmla="*/ 149 w 197"/>
                  <a:gd name="T25" fmla="*/ 68 h 385"/>
                  <a:gd name="T26" fmla="*/ 158 w 197"/>
                  <a:gd name="T27" fmla="*/ 77 h 385"/>
                  <a:gd name="T28" fmla="*/ 168 w 197"/>
                  <a:gd name="T29" fmla="*/ 92 h 385"/>
                  <a:gd name="T30" fmla="*/ 173 w 197"/>
                  <a:gd name="T31" fmla="*/ 101 h 385"/>
                  <a:gd name="T32" fmla="*/ 177 w 197"/>
                  <a:gd name="T33" fmla="*/ 111 h 385"/>
                  <a:gd name="T34" fmla="*/ 182 w 197"/>
                  <a:gd name="T35" fmla="*/ 125 h 385"/>
                  <a:gd name="T36" fmla="*/ 187 w 197"/>
                  <a:gd name="T37" fmla="*/ 135 h 385"/>
                  <a:gd name="T38" fmla="*/ 192 w 197"/>
                  <a:gd name="T39" fmla="*/ 145 h 385"/>
                  <a:gd name="T40" fmla="*/ 192 w 197"/>
                  <a:gd name="T41" fmla="*/ 159 h 385"/>
                  <a:gd name="T42" fmla="*/ 192 w 197"/>
                  <a:gd name="T43" fmla="*/ 169 h 385"/>
                  <a:gd name="T44" fmla="*/ 197 w 197"/>
                  <a:gd name="T45" fmla="*/ 183 h 385"/>
                  <a:gd name="T46" fmla="*/ 197 w 197"/>
                  <a:gd name="T47" fmla="*/ 193 h 385"/>
                  <a:gd name="T48" fmla="*/ 197 w 197"/>
                  <a:gd name="T49" fmla="*/ 207 h 385"/>
                  <a:gd name="T50" fmla="*/ 192 w 197"/>
                  <a:gd name="T51" fmla="*/ 221 h 385"/>
                  <a:gd name="T52" fmla="*/ 192 w 197"/>
                  <a:gd name="T53" fmla="*/ 231 h 385"/>
                  <a:gd name="T54" fmla="*/ 187 w 197"/>
                  <a:gd name="T55" fmla="*/ 245 h 385"/>
                  <a:gd name="T56" fmla="*/ 187 w 197"/>
                  <a:gd name="T57" fmla="*/ 255 h 385"/>
                  <a:gd name="T58" fmla="*/ 182 w 197"/>
                  <a:gd name="T59" fmla="*/ 265 h 385"/>
                  <a:gd name="T60" fmla="*/ 177 w 197"/>
                  <a:gd name="T61" fmla="*/ 279 h 385"/>
                  <a:gd name="T62" fmla="*/ 173 w 197"/>
                  <a:gd name="T63" fmla="*/ 289 h 385"/>
                  <a:gd name="T64" fmla="*/ 163 w 197"/>
                  <a:gd name="T65" fmla="*/ 298 h 385"/>
                  <a:gd name="T66" fmla="*/ 158 w 197"/>
                  <a:gd name="T67" fmla="*/ 313 h 385"/>
                  <a:gd name="T68" fmla="*/ 149 w 197"/>
                  <a:gd name="T69" fmla="*/ 317 h 385"/>
                  <a:gd name="T70" fmla="*/ 139 w 197"/>
                  <a:gd name="T71" fmla="*/ 327 h 385"/>
                  <a:gd name="T72" fmla="*/ 134 w 197"/>
                  <a:gd name="T73" fmla="*/ 337 h 385"/>
                  <a:gd name="T74" fmla="*/ 125 w 197"/>
                  <a:gd name="T75" fmla="*/ 346 h 385"/>
                  <a:gd name="T76" fmla="*/ 110 w 197"/>
                  <a:gd name="T77" fmla="*/ 351 h 385"/>
                  <a:gd name="T78" fmla="*/ 105 w 197"/>
                  <a:gd name="T79" fmla="*/ 361 h 385"/>
                  <a:gd name="T80" fmla="*/ 91 w 197"/>
                  <a:gd name="T81" fmla="*/ 365 h 385"/>
                  <a:gd name="T82" fmla="*/ 82 w 197"/>
                  <a:gd name="T83" fmla="*/ 370 h 385"/>
                  <a:gd name="T84" fmla="*/ 72 w 197"/>
                  <a:gd name="T85" fmla="*/ 375 h 385"/>
                  <a:gd name="T86" fmla="*/ 57 w 197"/>
                  <a:gd name="T87" fmla="*/ 380 h 385"/>
                  <a:gd name="T88" fmla="*/ 48 w 197"/>
                  <a:gd name="T89" fmla="*/ 385 h 385"/>
                  <a:gd name="T90" fmla="*/ 33 w 197"/>
                  <a:gd name="T91" fmla="*/ 385 h 385"/>
                  <a:gd name="T92" fmla="*/ 0 w 197"/>
                  <a:gd name="T93" fmla="*/ 193 h 385"/>
                  <a:gd name="T94" fmla="*/ 24 w 197"/>
                  <a:gd name="T95" fmla="*/ 0 h 38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97" h="385">
                    <a:moveTo>
                      <a:pt x="24" y="0"/>
                    </a:moveTo>
                    <a:lnTo>
                      <a:pt x="38" y="0"/>
                    </a:lnTo>
                    <a:lnTo>
                      <a:pt x="48" y="5"/>
                    </a:lnTo>
                    <a:lnTo>
                      <a:pt x="62" y="10"/>
                    </a:lnTo>
                    <a:lnTo>
                      <a:pt x="72" y="10"/>
                    </a:lnTo>
                    <a:lnTo>
                      <a:pt x="82" y="20"/>
                    </a:lnTo>
                    <a:lnTo>
                      <a:pt x="96" y="24"/>
                    </a:lnTo>
                    <a:lnTo>
                      <a:pt x="105" y="29"/>
                    </a:lnTo>
                    <a:lnTo>
                      <a:pt x="115" y="34"/>
                    </a:lnTo>
                    <a:lnTo>
                      <a:pt x="125" y="44"/>
                    </a:lnTo>
                    <a:lnTo>
                      <a:pt x="134" y="53"/>
                    </a:lnTo>
                    <a:lnTo>
                      <a:pt x="144" y="63"/>
                    </a:lnTo>
                    <a:lnTo>
                      <a:pt x="149" y="68"/>
                    </a:lnTo>
                    <a:lnTo>
                      <a:pt x="158" y="77"/>
                    </a:lnTo>
                    <a:lnTo>
                      <a:pt x="168" y="92"/>
                    </a:lnTo>
                    <a:lnTo>
                      <a:pt x="173" y="101"/>
                    </a:lnTo>
                    <a:lnTo>
                      <a:pt x="177" y="111"/>
                    </a:lnTo>
                    <a:lnTo>
                      <a:pt x="182" y="125"/>
                    </a:lnTo>
                    <a:lnTo>
                      <a:pt x="187" y="135"/>
                    </a:lnTo>
                    <a:lnTo>
                      <a:pt x="192" y="145"/>
                    </a:lnTo>
                    <a:lnTo>
                      <a:pt x="192" y="159"/>
                    </a:lnTo>
                    <a:lnTo>
                      <a:pt x="192" y="169"/>
                    </a:lnTo>
                    <a:lnTo>
                      <a:pt x="197" y="183"/>
                    </a:lnTo>
                    <a:lnTo>
                      <a:pt x="197" y="193"/>
                    </a:lnTo>
                    <a:lnTo>
                      <a:pt x="197" y="207"/>
                    </a:lnTo>
                    <a:lnTo>
                      <a:pt x="192" y="221"/>
                    </a:lnTo>
                    <a:lnTo>
                      <a:pt x="192" y="231"/>
                    </a:lnTo>
                    <a:lnTo>
                      <a:pt x="187" y="245"/>
                    </a:lnTo>
                    <a:lnTo>
                      <a:pt x="187" y="255"/>
                    </a:lnTo>
                    <a:lnTo>
                      <a:pt x="182" y="265"/>
                    </a:lnTo>
                    <a:lnTo>
                      <a:pt x="177" y="279"/>
                    </a:lnTo>
                    <a:lnTo>
                      <a:pt x="173" y="289"/>
                    </a:lnTo>
                    <a:lnTo>
                      <a:pt x="163" y="298"/>
                    </a:lnTo>
                    <a:lnTo>
                      <a:pt x="158" y="313"/>
                    </a:lnTo>
                    <a:lnTo>
                      <a:pt x="149" y="317"/>
                    </a:lnTo>
                    <a:lnTo>
                      <a:pt x="139" y="327"/>
                    </a:lnTo>
                    <a:lnTo>
                      <a:pt x="134" y="337"/>
                    </a:lnTo>
                    <a:lnTo>
                      <a:pt x="125" y="346"/>
                    </a:lnTo>
                    <a:lnTo>
                      <a:pt x="110" y="351"/>
                    </a:lnTo>
                    <a:lnTo>
                      <a:pt x="105" y="361"/>
                    </a:lnTo>
                    <a:lnTo>
                      <a:pt x="91" y="365"/>
                    </a:lnTo>
                    <a:lnTo>
                      <a:pt x="82" y="370"/>
                    </a:lnTo>
                    <a:lnTo>
                      <a:pt x="72" y="375"/>
                    </a:lnTo>
                    <a:lnTo>
                      <a:pt x="57" y="380"/>
                    </a:lnTo>
                    <a:lnTo>
                      <a:pt x="48" y="385"/>
                    </a:lnTo>
                    <a:lnTo>
                      <a:pt x="33" y="385"/>
                    </a:lnTo>
                    <a:lnTo>
                      <a:pt x="0" y="193"/>
                    </a:lnTo>
                    <a:lnTo>
                      <a:pt x="24"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741" name="Group 217">
              <a:extLst>
                <a:ext uri="{FF2B5EF4-FFF2-40B4-BE49-F238E27FC236}">
                  <a16:creationId xmlns:a16="http://schemas.microsoft.com/office/drawing/2014/main" id="{340F4995-3009-4B4C-BF56-D8062EF6C9CE}"/>
                </a:ext>
              </a:extLst>
            </p:cNvPr>
            <p:cNvGrpSpPr>
              <a:grpSpLocks/>
            </p:cNvGrpSpPr>
            <p:nvPr/>
          </p:nvGrpSpPr>
          <p:grpSpPr bwMode="auto">
            <a:xfrm>
              <a:off x="2905" y="1045"/>
              <a:ext cx="225" cy="390"/>
              <a:chOff x="2905" y="1045"/>
              <a:chExt cx="225" cy="390"/>
            </a:xfrm>
          </p:grpSpPr>
          <p:sp>
            <p:nvSpPr>
              <p:cNvPr id="12742" name="Freeform 215">
                <a:extLst>
                  <a:ext uri="{FF2B5EF4-FFF2-40B4-BE49-F238E27FC236}">
                    <a16:creationId xmlns:a16="http://schemas.microsoft.com/office/drawing/2014/main" id="{7B68504A-E692-4580-A653-0E032139A194}"/>
                  </a:ext>
                </a:extLst>
              </p:cNvPr>
              <p:cNvSpPr>
                <a:spLocks/>
              </p:cNvSpPr>
              <p:nvPr/>
            </p:nvSpPr>
            <p:spPr bwMode="auto">
              <a:xfrm>
                <a:off x="2905" y="1045"/>
                <a:ext cx="225" cy="390"/>
              </a:xfrm>
              <a:custGeom>
                <a:avLst/>
                <a:gdLst>
                  <a:gd name="T0" fmla="*/ 225 w 225"/>
                  <a:gd name="T1" fmla="*/ 385 h 390"/>
                  <a:gd name="T2" fmla="*/ 211 w 225"/>
                  <a:gd name="T3" fmla="*/ 390 h 390"/>
                  <a:gd name="T4" fmla="*/ 201 w 225"/>
                  <a:gd name="T5" fmla="*/ 390 h 390"/>
                  <a:gd name="T6" fmla="*/ 192 w 225"/>
                  <a:gd name="T7" fmla="*/ 390 h 390"/>
                  <a:gd name="T8" fmla="*/ 177 w 225"/>
                  <a:gd name="T9" fmla="*/ 390 h 390"/>
                  <a:gd name="T10" fmla="*/ 168 w 225"/>
                  <a:gd name="T11" fmla="*/ 385 h 390"/>
                  <a:gd name="T12" fmla="*/ 158 w 225"/>
                  <a:gd name="T13" fmla="*/ 385 h 390"/>
                  <a:gd name="T14" fmla="*/ 144 w 225"/>
                  <a:gd name="T15" fmla="*/ 380 h 390"/>
                  <a:gd name="T16" fmla="*/ 134 w 225"/>
                  <a:gd name="T17" fmla="*/ 380 h 390"/>
                  <a:gd name="T18" fmla="*/ 120 w 225"/>
                  <a:gd name="T19" fmla="*/ 375 h 390"/>
                  <a:gd name="T20" fmla="*/ 110 w 225"/>
                  <a:gd name="T21" fmla="*/ 370 h 390"/>
                  <a:gd name="T22" fmla="*/ 101 w 225"/>
                  <a:gd name="T23" fmla="*/ 365 h 390"/>
                  <a:gd name="T24" fmla="*/ 91 w 225"/>
                  <a:gd name="T25" fmla="*/ 361 h 390"/>
                  <a:gd name="T26" fmla="*/ 77 w 225"/>
                  <a:gd name="T27" fmla="*/ 351 h 390"/>
                  <a:gd name="T28" fmla="*/ 72 w 225"/>
                  <a:gd name="T29" fmla="*/ 346 h 390"/>
                  <a:gd name="T30" fmla="*/ 62 w 225"/>
                  <a:gd name="T31" fmla="*/ 337 h 390"/>
                  <a:gd name="T32" fmla="*/ 52 w 225"/>
                  <a:gd name="T33" fmla="*/ 327 h 390"/>
                  <a:gd name="T34" fmla="*/ 43 w 225"/>
                  <a:gd name="T35" fmla="*/ 317 h 390"/>
                  <a:gd name="T36" fmla="*/ 38 w 225"/>
                  <a:gd name="T37" fmla="*/ 313 h 390"/>
                  <a:gd name="T38" fmla="*/ 29 w 225"/>
                  <a:gd name="T39" fmla="*/ 298 h 390"/>
                  <a:gd name="T40" fmla="*/ 24 w 225"/>
                  <a:gd name="T41" fmla="*/ 293 h 390"/>
                  <a:gd name="T42" fmla="*/ 19 w 225"/>
                  <a:gd name="T43" fmla="*/ 279 h 390"/>
                  <a:gd name="T44" fmla="*/ 14 w 225"/>
                  <a:gd name="T45" fmla="*/ 269 h 390"/>
                  <a:gd name="T46" fmla="*/ 9 w 225"/>
                  <a:gd name="T47" fmla="*/ 255 h 390"/>
                  <a:gd name="T48" fmla="*/ 4 w 225"/>
                  <a:gd name="T49" fmla="*/ 245 h 390"/>
                  <a:gd name="T50" fmla="*/ 4 w 225"/>
                  <a:gd name="T51" fmla="*/ 236 h 390"/>
                  <a:gd name="T52" fmla="*/ 0 w 225"/>
                  <a:gd name="T53" fmla="*/ 226 h 390"/>
                  <a:gd name="T54" fmla="*/ 0 w 225"/>
                  <a:gd name="T55" fmla="*/ 212 h 390"/>
                  <a:gd name="T56" fmla="*/ 0 w 225"/>
                  <a:gd name="T57" fmla="*/ 197 h 390"/>
                  <a:gd name="T58" fmla="*/ 0 w 225"/>
                  <a:gd name="T59" fmla="*/ 188 h 390"/>
                  <a:gd name="T60" fmla="*/ 0 w 225"/>
                  <a:gd name="T61" fmla="*/ 173 h 390"/>
                  <a:gd name="T62" fmla="*/ 0 w 225"/>
                  <a:gd name="T63" fmla="*/ 164 h 390"/>
                  <a:gd name="T64" fmla="*/ 4 w 225"/>
                  <a:gd name="T65" fmla="*/ 149 h 390"/>
                  <a:gd name="T66" fmla="*/ 4 w 225"/>
                  <a:gd name="T67" fmla="*/ 140 h 390"/>
                  <a:gd name="T68" fmla="*/ 9 w 225"/>
                  <a:gd name="T69" fmla="*/ 125 h 390"/>
                  <a:gd name="T70" fmla="*/ 14 w 225"/>
                  <a:gd name="T71" fmla="*/ 116 h 390"/>
                  <a:gd name="T72" fmla="*/ 19 w 225"/>
                  <a:gd name="T73" fmla="*/ 106 h 390"/>
                  <a:gd name="T74" fmla="*/ 24 w 225"/>
                  <a:gd name="T75" fmla="*/ 97 h 390"/>
                  <a:gd name="T76" fmla="*/ 33 w 225"/>
                  <a:gd name="T77" fmla="*/ 87 h 390"/>
                  <a:gd name="T78" fmla="*/ 38 w 225"/>
                  <a:gd name="T79" fmla="*/ 77 h 390"/>
                  <a:gd name="T80" fmla="*/ 48 w 225"/>
                  <a:gd name="T81" fmla="*/ 68 h 390"/>
                  <a:gd name="T82" fmla="*/ 52 w 225"/>
                  <a:gd name="T83" fmla="*/ 58 h 390"/>
                  <a:gd name="T84" fmla="*/ 62 w 225"/>
                  <a:gd name="T85" fmla="*/ 48 h 390"/>
                  <a:gd name="T86" fmla="*/ 72 w 225"/>
                  <a:gd name="T87" fmla="*/ 44 h 390"/>
                  <a:gd name="T88" fmla="*/ 81 w 225"/>
                  <a:gd name="T89" fmla="*/ 34 h 390"/>
                  <a:gd name="T90" fmla="*/ 91 w 225"/>
                  <a:gd name="T91" fmla="*/ 29 h 390"/>
                  <a:gd name="T92" fmla="*/ 101 w 225"/>
                  <a:gd name="T93" fmla="*/ 20 h 390"/>
                  <a:gd name="T94" fmla="*/ 110 w 225"/>
                  <a:gd name="T95" fmla="*/ 20 h 390"/>
                  <a:gd name="T96" fmla="*/ 125 w 225"/>
                  <a:gd name="T97" fmla="*/ 10 h 390"/>
                  <a:gd name="T98" fmla="*/ 134 w 225"/>
                  <a:gd name="T99" fmla="*/ 10 h 390"/>
                  <a:gd name="T100" fmla="*/ 144 w 225"/>
                  <a:gd name="T101" fmla="*/ 5 h 390"/>
                  <a:gd name="T102" fmla="*/ 158 w 225"/>
                  <a:gd name="T103" fmla="*/ 0 h 390"/>
                  <a:gd name="T104" fmla="*/ 168 w 225"/>
                  <a:gd name="T105" fmla="*/ 0 h 390"/>
                  <a:gd name="T106" fmla="*/ 177 w 225"/>
                  <a:gd name="T107" fmla="*/ 0 h 390"/>
                  <a:gd name="T108" fmla="*/ 192 w 225"/>
                  <a:gd name="T109" fmla="*/ 0 h 390"/>
                  <a:gd name="T110" fmla="*/ 192 w 225"/>
                  <a:gd name="T111" fmla="*/ 193 h 390"/>
                  <a:gd name="T112" fmla="*/ 225 w 225"/>
                  <a:gd name="T113" fmla="*/ 385 h 39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25" h="390">
                    <a:moveTo>
                      <a:pt x="225" y="385"/>
                    </a:moveTo>
                    <a:lnTo>
                      <a:pt x="211" y="390"/>
                    </a:lnTo>
                    <a:lnTo>
                      <a:pt x="201" y="390"/>
                    </a:lnTo>
                    <a:lnTo>
                      <a:pt x="192" y="390"/>
                    </a:lnTo>
                    <a:lnTo>
                      <a:pt x="177" y="390"/>
                    </a:lnTo>
                    <a:lnTo>
                      <a:pt x="168" y="385"/>
                    </a:lnTo>
                    <a:lnTo>
                      <a:pt x="158" y="385"/>
                    </a:lnTo>
                    <a:lnTo>
                      <a:pt x="144" y="380"/>
                    </a:lnTo>
                    <a:lnTo>
                      <a:pt x="134" y="380"/>
                    </a:lnTo>
                    <a:lnTo>
                      <a:pt x="120" y="375"/>
                    </a:lnTo>
                    <a:lnTo>
                      <a:pt x="110" y="370"/>
                    </a:lnTo>
                    <a:lnTo>
                      <a:pt x="101" y="365"/>
                    </a:lnTo>
                    <a:lnTo>
                      <a:pt x="91" y="361"/>
                    </a:lnTo>
                    <a:lnTo>
                      <a:pt x="77" y="351"/>
                    </a:lnTo>
                    <a:lnTo>
                      <a:pt x="72" y="346"/>
                    </a:lnTo>
                    <a:lnTo>
                      <a:pt x="62" y="337"/>
                    </a:lnTo>
                    <a:lnTo>
                      <a:pt x="52" y="327"/>
                    </a:lnTo>
                    <a:lnTo>
                      <a:pt x="43" y="317"/>
                    </a:lnTo>
                    <a:lnTo>
                      <a:pt x="38" y="313"/>
                    </a:lnTo>
                    <a:lnTo>
                      <a:pt x="29" y="298"/>
                    </a:lnTo>
                    <a:lnTo>
                      <a:pt x="24" y="293"/>
                    </a:lnTo>
                    <a:lnTo>
                      <a:pt x="19" y="279"/>
                    </a:lnTo>
                    <a:lnTo>
                      <a:pt x="14" y="269"/>
                    </a:lnTo>
                    <a:lnTo>
                      <a:pt x="9" y="255"/>
                    </a:lnTo>
                    <a:lnTo>
                      <a:pt x="4" y="245"/>
                    </a:lnTo>
                    <a:lnTo>
                      <a:pt x="4" y="236"/>
                    </a:lnTo>
                    <a:lnTo>
                      <a:pt x="0" y="226"/>
                    </a:lnTo>
                    <a:lnTo>
                      <a:pt x="0" y="212"/>
                    </a:lnTo>
                    <a:lnTo>
                      <a:pt x="0" y="197"/>
                    </a:lnTo>
                    <a:lnTo>
                      <a:pt x="0" y="188"/>
                    </a:lnTo>
                    <a:lnTo>
                      <a:pt x="0" y="173"/>
                    </a:lnTo>
                    <a:lnTo>
                      <a:pt x="0" y="164"/>
                    </a:lnTo>
                    <a:lnTo>
                      <a:pt x="4" y="149"/>
                    </a:lnTo>
                    <a:lnTo>
                      <a:pt x="4" y="140"/>
                    </a:lnTo>
                    <a:lnTo>
                      <a:pt x="9" y="125"/>
                    </a:lnTo>
                    <a:lnTo>
                      <a:pt x="14" y="116"/>
                    </a:lnTo>
                    <a:lnTo>
                      <a:pt x="19" y="106"/>
                    </a:lnTo>
                    <a:lnTo>
                      <a:pt x="24" y="97"/>
                    </a:lnTo>
                    <a:lnTo>
                      <a:pt x="33" y="87"/>
                    </a:lnTo>
                    <a:lnTo>
                      <a:pt x="38" y="77"/>
                    </a:lnTo>
                    <a:lnTo>
                      <a:pt x="48" y="68"/>
                    </a:lnTo>
                    <a:lnTo>
                      <a:pt x="52" y="58"/>
                    </a:lnTo>
                    <a:lnTo>
                      <a:pt x="62" y="48"/>
                    </a:lnTo>
                    <a:lnTo>
                      <a:pt x="72" y="44"/>
                    </a:lnTo>
                    <a:lnTo>
                      <a:pt x="81" y="34"/>
                    </a:lnTo>
                    <a:lnTo>
                      <a:pt x="91" y="29"/>
                    </a:lnTo>
                    <a:lnTo>
                      <a:pt x="101" y="20"/>
                    </a:lnTo>
                    <a:lnTo>
                      <a:pt x="110" y="20"/>
                    </a:lnTo>
                    <a:lnTo>
                      <a:pt x="125" y="10"/>
                    </a:lnTo>
                    <a:lnTo>
                      <a:pt x="134" y="10"/>
                    </a:lnTo>
                    <a:lnTo>
                      <a:pt x="144" y="5"/>
                    </a:lnTo>
                    <a:lnTo>
                      <a:pt x="158" y="0"/>
                    </a:lnTo>
                    <a:lnTo>
                      <a:pt x="168" y="0"/>
                    </a:lnTo>
                    <a:lnTo>
                      <a:pt x="177" y="0"/>
                    </a:lnTo>
                    <a:lnTo>
                      <a:pt x="192" y="0"/>
                    </a:lnTo>
                    <a:lnTo>
                      <a:pt x="192" y="193"/>
                    </a:lnTo>
                    <a:lnTo>
                      <a:pt x="225" y="385"/>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743" name="Freeform 216">
                <a:extLst>
                  <a:ext uri="{FF2B5EF4-FFF2-40B4-BE49-F238E27FC236}">
                    <a16:creationId xmlns:a16="http://schemas.microsoft.com/office/drawing/2014/main" id="{DB4145AD-72D0-4287-8B5D-82381F2D469A}"/>
                  </a:ext>
                </a:extLst>
              </p:cNvPr>
              <p:cNvSpPr>
                <a:spLocks/>
              </p:cNvSpPr>
              <p:nvPr/>
            </p:nvSpPr>
            <p:spPr bwMode="auto">
              <a:xfrm>
                <a:off x="2905" y="1045"/>
                <a:ext cx="225" cy="390"/>
              </a:xfrm>
              <a:custGeom>
                <a:avLst/>
                <a:gdLst>
                  <a:gd name="T0" fmla="*/ 225 w 225"/>
                  <a:gd name="T1" fmla="*/ 385 h 390"/>
                  <a:gd name="T2" fmla="*/ 211 w 225"/>
                  <a:gd name="T3" fmla="*/ 390 h 390"/>
                  <a:gd name="T4" fmla="*/ 201 w 225"/>
                  <a:gd name="T5" fmla="*/ 390 h 390"/>
                  <a:gd name="T6" fmla="*/ 192 w 225"/>
                  <a:gd name="T7" fmla="*/ 390 h 390"/>
                  <a:gd name="T8" fmla="*/ 177 w 225"/>
                  <a:gd name="T9" fmla="*/ 390 h 390"/>
                  <a:gd name="T10" fmla="*/ 168 w 225"/>
                  <a:gd name="T11" fmla="*/ 385 h 390"/>
                  <a:gd name="T12" fmla="*/ 158 w 225"/>
                  <a:gd name="T13" fmla="*/ 385 h 390"/>
                  <a:gd name="T14" fmla="*/ 144 w 225"/>
                  <a:gd name="T15" fmla="*/ 380 h 390"/>
                  <a:gd name="T16" fmla="*/ 134 w 225"/>
                  <a:gd name="T17" fmla="*/ 380 h 390"/>
                  <a:gd name="T18" fmla="*/ 120 w 225"/>
                  <a:gd name="T19" fmla="*/ 375 h 390"/>
                  <a:gd name="T20" fmla="*/ 110 w 225"/>
                  <a:gd name="T21" fmla="*/ 370 h 390"/>
                  <a:gd name="T22" fmla="*/ 101 w 225"/>
                  <a:gd name="T23" fmla="*/ 365 h 390"/>
                  <a:gd name="T24" fmla="*/ 91 w 225"/>
                  <a:gd name="T25" fmla="*/ 361 h 390"/>
                  <a:gd name="T26" fmla="*/ 77 w 225"/>
                  <a:gd name="T27" fmla="*/ 351 h 390"/>
                  <a:gd name="T28" fmla="*/ 72 w 225"/>
                  <a:gd name="T29" fmla="*/ 346 h 390"/>
                  <a:gd name="T30" fmla="*/ 62 w 225"/>
                  <a:gd name="T31" fmla="*/ 337 h 390"/>
                  <a:gd name="T32" fmla="*/ 52 w 225"/>
                  <a:gd name="T33" fmla="*/ 327 h 390"/>
                  <a:gd name="T34" fmla="*/ 43 w 225"/>
                  <a:gd name="T35" fmla="*/ 317 h 390"/>
                  <a:gd name="T36" fmla="*/ 38 w 225"/>
                  <a:gd name="T37" fmla="*/ 313 h 390"/>
                  <a:gd name="T38" fmla="*/ 29 w 225"/>
                  <a:gd name="T39" fmla="*/ 298 h 390"/>
                  <a:gd name="T40" fmla="*/ 24 w 225"/>
                  <a:gd name="T41" fmla="*/ 293 h 390"/>
                  <a:gd name="T42" fmla="*/ 19 w 225"/>
                  <a:gd name="T43" fmla="*/ 279 h 390"/>
                  <a:gd name="T44" fmla="*/ 14 w 225"/>
                  <a:gd name="T45" fmla="*/ 269 h 390"/>
                  <a:gd name="T46" fmla="*/ 9 w 225"/>
                  <a:gd name="T47" fmla="*/ 255 h 390"/>
                  <a:gd name="T48" fmla="*/ 4 w 225"/>
                  <a:gd name="T49" fmla="*/ 245 h 390"/>
                  <a:gd name="T50" fmla="*/ 4 w 225"/>
                  <a:gd name="T51" fmla="*/ 236 h 390"/>
                  <a:gd name="T52" fmla="*/ 0 w 225"/>
                  <a:gd name="T53" fmla="*/ 226 h 390"/>
                  <a:gd name="T54" fmla="*/ 0 w 225"/>
                  <a:gd name="T55" fmla="*/ 212 h 390"/>
                  <a:gd name="T56" fmla="*/ 0 w 225"/>
                  <a:gd name="T57" fmla="*/ 197 h 390"/>
                  <a:gd name="T58" fmla="*/ 0 w 225"/>
                  <a:gd name="T59" fmla="*/ 188 h 390"/>
                  <a:gd name="T60" fmla="*/ 0 w 225"/>
                  <a:gd name="T61" fmla="*/ 173 h 390"/>
                  <a:gd name="T62" fmla="*/ 0 w 225"/>
                  <a:gd name="T63" fmla="*/ 164 h 390"/>
                  <a:gd name="T64" fmla="*/ 4 w 225"/>
                  <a:gd name="T65" fmla="*/ 149 h 390"/>
                  <a:gd name="T66" fmla="*/ 4 w 225"/>
                  <a:gd name="T67" fmla="*/ 140 h 390"/>
                  <a:gd name="T68" fmla="*/ 9 w 225"/>
                  <a:gd name="T69" fmla="*/ 125 h 390"/>
                  <a:gd name="T70" fmla="*/ 14 w 225"/>
                  <a:gd name="T71" fmla="*/ 116 h 390"/>
                  <a:gd name="T72" fmla="*/ 19 w 225"/>
                  <a:gd name="T73" fmla="*/ 106 h 390"/>
                  <a:gd name="T74" fmla="*/ 24 w 225"/>
                  <a:gd name="T75" fmla="*/ 97 h 390"/>
                  <a:gd name="T76" fmla="*/ 33 w 225"/>
                  <a:gd name="T77" fmla="*/ 87 h 390"/>
                  <a:gd name="T78" fmla="*/ 38 w 225"/>
                  <a:gd name="T79" fmla="*/ 77 h 390"/>
                  <a:gd name="T80" fmla="*/ 48 w 225"/>
                  <a:gd name="T81" fmla="*/ 68 h 390"/>
                  <a:gd name="T82" fmla="*/ 52 w 225"/>
                  <a:gd name="T83" fmla="*/ 58 h 390"/>
                  <a:gd name="T84" fmla="*/ 62 w 225"/>
                  <a:gd name="T85" fmla="*/ 48 h 390"/>
                  <a:gd name="T86" fmla="*/ 72 w 225"/>
                  <a:gd name="T87" fmla="*/ 44 h 390"/>
                  <a:gd name="T88" fmla="*/ 81 w 225"/>
                  <a:gd name="T89" fmla="*/ 34 h 390"/>
                  <a:gd name="T90" fmla="*/ 91 w 225"/>
                  <a:gd name="T91" fmla="*/ 29 h 390"/>
                  <a:gd name="T92" fmla="*/ 101 w 225"/>
                  <a:gd name="T93" fmla="*/ 20 h 390"/>
                  <a:gd name="T94" fmla="*/ 110 w 225"/>
                  <a:gd name="T95" fmla="*/ 20 h 390"/>
                  <a:gd name="T96" fmla="*/ 125 w 225"/>
                  <a:gd name="T97" fmla="*/ 10 h 390"/>
                  <a:gd name="T98" fmla="*/ 134 w 225"/>
                  <a:gd name="T99" fmla="*/ 10 h 390"/>
                  <a:gd name="T100" fmla="*/ 144 w 225"/>
                  <a:gd name="T101" fmla="*/ 5 h 390"/>
                  <a:gd name="T102" fmla="*/ 158 w 225"/>
                  <a:gd name="T103" fmla="*/ 0 h 390"/>
                  <a:gd name="T104" fmla="*/ 168 w 225"/>
                  <a:gd name="T105" fmla="*/ 0 h 390"/>
                  <a:gd name="T106" fmla="*/ 177 w 225"/>
                  <a:gd name="T107" fmla="*/ 0 h 390"/>
                  <a:gd name="T108" fmla="*/ 192 w 225"/>
                  <a:gd name="T109" fmla="*/ 0 h 390"/>
                  <a:gd name="T110" fmla="*/ 192 w 225"/>
                  <a:gd name="T111" fmla="*/ 193 h 390"/>
                  <a:gd name="T112" fmla="*/ 225 w 225"/>
                  <a:gd name="T113" fmla="*/ 385 h 39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25" h="390">
                    <a:moveTo>
                      <a:pt x="225" y="385"/>
                    </a:moveTo>
                    <a:lnTo>
                      <a:pt x="211" y="390"/>
                    </a:lnTo>
                    <a:lnTo>
                      <a:pt x="201" y="390"/>
                    </a:lnTo>
                    <a:lnTo>
                      <a:pt x="192" y="390"/>
                    </a:lnTo>
                    <a:lnTo>
                      <a:pt x="177" y="390"/>
                    </a:lnTo>
                    <a:lnTo>
                      <a:pt x="168" y="385"/>
                    </a:lnTo>
                    <a:lnTo>
                      <a:pt x="158" y="385"/>
                    </a:lnTo>
                    <a:lnTo>
                      <a:pt x="144" y="380"/>
                    </a:lnTo>
                    <a:lnTo>
                      <a:pt x="134" y="380"/>
                    </a:lnTo>
                    <a:lnTo>
                      <a:pt x="120" y="375"/>
                    </a:lnTo>
                    <a:lnTo>
                      <a:pt x="110" y="370"/>
                    </a:lnTo>
                    <a:lnTo>
                      <a:pt x="101" y="365"/>
                    </a:lnTo>
                    <a:lnTo>
                      <a:pt x="91" y="361"/>
                    </a:lnTo>
                    <a:lnTo>
                      <a:pt x="77" y="351"/>
                    </a:lnTo>
                    <a:lnTo>
                      <a:pt x="72" y="346"/>
                    </a:lnTo>
                    <a:lnTo>
                      <a:pt x="62" y="337"/>
                    </a:lnTo>
                    <a:lnTo>
                      <a:pt x="52" y="327"/>
                    </a:lnTo>
                    <a:lnTo>
                      <a:pt x="43" y="317"/>
                    </a:lnTo>
                    <a:lnTo>
                      <a:pt x="38" y="313"/>
                    </a:lnTo>
                    <a:lnTo>
                      <a:pt x="29" y="298"/>
                    </a:lnTo>
                    <a:lnTo>
                      <a:pt x="24" y="293"/>
                    </a:lnTo>
                    <a:lnTo>
                      <a:pt x="19" y="279"/>
                    </a:lnTo>
                    <a:lnTo>
                      <a:pt x="14" y="269"/>
                    </a:lnTo>
                    <a:lnTo>
                      <a:pt x="9" y="255"/>
                    </a:lnTo>
                    <a:lnTo>
                      <a:pt x="4" y="245"/>
                    </a:lnTo>
                    <a:lnTo>
                      <a:pt x="4" y="236"/>
                    </a:lnTo>
                    <a:lnTo>
                      <a:pt x="0" y="226"/>
                    </a:lnTo>
                    <a:lnTo>
                      <a:pt x="0" y="212"/>
                    </a:lnTo>
                    <a:lnTo>
                      <a:pt x="0" y="197"/>
                    </a:lnTo>
                    <a:lnTo>
                      <a:pt x="0" y="188"/>
                    </a:lnTo>
                    <a:lnTo>
                      <a:pt x="0" y="173"/>
                    </a:lnTo>
                    <a:lnTo>
                      <a:pt x="0" y="164"/>
                    </a:lnTo>
                    <a:lnTo>
                      <a:pt x="4" y="149"/>
                    </a:lnTo>
                    <a:lnTo>
                      <a:pt x="4" y="140"/>
                    </a:lnTo>
                    <a:lnTo>
                      <a:pt x="9" y="125"/>
                    </a:lnTo>
                    <a:lnTo>
                      <a:pt x="14" y="116"/>
                    </a:lnTo>
                    <a:lnTo>
                      <a:pt x="19" y="106"/>
                    </a:lnTo>
                    <a:lnTo>
                      <a:pt x="24" y="97"/>
                    </a:lnTo>
                    <a:lnTo>
                      <a:pt x="33" y="87"/>
                    </a:lnTo>
                    <a:lnTo>
                      <a:pt x="38" y="77"/>
                    </a:lnTo>
                    <a:lnTo>
                      <a:pt x="48" y="68"/>
                    </a:lnTo>
                    <a:lnTo>
                      <a:pt x="52" y="58"/>
                    </a:lnTo>
                    <a:lnTo>
                      <a:pt x="62" y="48"/>
                    </a:lnTo>
                    <a:lnTo>
                      <a:pt x="72" y="44"/>
                    </a:lnTo>
                    <a:lnTo>
                      <a:pt x="81" y="34"/>
                    </a:lnTo>
                    <a:lnTo>
                      <a:pt x="91" y="29"/>
                    </a:lnTo>
                    <a:lnTo>
                      <a:pt x="101" y="20"/>
                    </a:lnTo>
                    <a:lnTo>
                      <a:pt x="110" y="20"/>
                    </a:lnTo>
                    <a:lnTo>
                      <a:pt x="125" y="10"/>
                    </a:lnTo>
                    <a:lnTo>
                      <a:pt x="134" y="10"/>
                    </a:lnTo>
                    <a:lnTo>
                      <a:pt x="144" y="5"/>
                    </a:lnTo>
                    <a:lnTo>
                      <a:pt x="158" y="0"/>
                    </a:lnTo>
                    <a:lnTo>
                      <a:pt x="168" y="0"/>
                    </a:lnTo>
                    <a:lnTo>
                      <a:pt x="177" y="0"/>
                    </a:lnTo>
                    <a:lnTo>
                      <a:pt x="192" y="0"/>
                    </a:lnTo>
                    <a:lnTo>
                      <a:pt x="192" y="193"/>
                    </a:lnTo>
                    <a:lnTo>
                      <a:pt x="225" y="385"/>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sp>
        <p:nvSpPr>
          <p:cNvPr id="12336" name="Rectangle 219">
            <a:extLst>
              <a:ext uri="{FF2B5EF4-FFF2-40B4-BE49-F238E27FC236}">
                <a16:creationId xmlns:a16="http://schemas.microsoft.com/office/drawing/2014/main" id="{8B935563-10AA-463B-A544-A7AC83F430EF}"/>
              </a:ext>
            </a:extLst>
          </p:cNvPr>
          <p:cNvSpPr>
            <a:spLocks noChangeArrowheads="1"/>
          </p:cNvSpPr>
          <p:nvPr/>
        </p:nvSpPr>
        <p:spPr bwMode="auto">
          <a:xfrm>
            <a:off x="4770438" y="2022475"/>
            <a:ext cx="46037"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600">
                <a:solidFill>
                  <a:srgbClr val="000000"/>
                </a:solidFill>
                <a:latin typeface="Symbol" panose="05050102010706020507" pitchFamily="18" charset="2"/>
              </a:rPr>
              <a:t>¯</a:t>
            </a:r>
            <a:endParaRPr lang="pt-BR" altLang="en-US"/>
          </a:p>
        </p:txBody>
      </p:sp>
      <p:sp>
        <p:nvSpPr>
          <p:cNvPr id="12337" name="Rectangle 220">
            <a:extLst>
              <a:ext uri="{FF2B5EF4-FFF2-40B4-BE49-F238E27FC236}">
                <a16:creationId xmlns:a16="http://schemas.microsoft.com/office/drawing/2014/main" id="{18039B21-74B3-427B-9D17-922EFD170737}"/>
              </a:ext>
            </a:extLst>
          </p:cNvPr>
          <p:cNvSpPr>
            <a:spLocks noChangeArrowheads="1"/>
          </p:cNvSpPr>
          <p:nvPr/>
        </p:nvSpPr>
        <p:spPr bwMode="auto">
          <a:xfrm>
            <a:off x="4816475" y="2030413"/>
            <a:ext cx="85725"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600">
                <a:solidFill>
                  <a:srgbClr val="000000"/>
                </a:solidFill>
              </a:rPr>
              <a:t>d7</a:t>
            </a:r>
            <a:endParaRPr lang="pt-BR" altLang="en-US"/>
          </a:p>
        </p:txBody>
      </p:sp>
      <p:sp>
        <p:nvSpPr>
          <p:cNvPr id="12338" name="Rectangle 221">
            <a:extLst>
              <a:ext uri="{FF2B5EF4-FFF2-40B4-BE49-F238E27FC236}">
                <a16:creationId xmlns:a16="http://schemas.microsoft.com/office/drawing/2014/main" id="{B56707D7-14E6-427C-8084-373F9CBDEBFA}"/>
              </a:ext>
            </a:extLst>
          </p:cNvPr>
          <p:cNvSpPr>
            <a:spLocks noChangeArrowheads="1"/>
          </p:cNvSpPr>
          <p:nvPr/>
        </p:nvSpPr>
        <p:spPr bwMode="auto">
          <a:xfrm>
            <a:off x="4770438" y="2908300"/>
            <a:ext cx="46037"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600">
                <a:solidFill>
                  <a:srgbClr val="000000"/>
                </a:solidFill>
                <a:latin typeface="Symbol" panose="05050102010706020507" pitchFamily="18" charset="2"/>
              </a:rPr>
              <a:t>¯</a:t>
            </a:r>
            <a:endParaRPr lang="pt-BR" altLang="en-US"/>
          </a:p>
        </p:txBody>
      </p:sp>
      <p:sp>
        <p:nvSpPr>
          <p:cNvPr id="12339" name="Rectangle 222">
            <a:extLst>
              <a:ext uri="{FF2B5EF4-FFF2-40B4-BE49-F238E27FC236}">
                <a16:creationId xmlns:a16="http://schemas.microsoft.com/office/drawing/2014/main" id="{C10F6276-BB0D-4755-ADDB-1500744FED07}"/>
              </a:ext>
            </a:extLst>
          </p:cNvPr>
          <p:cNvSpPr>
            <a:spLocks noChangeArrowheads="1"/>
          </p:cNvSpPr>
          <p:nvPr/>
        </p:nvSpPr>
        <p:spPr bwMode="auto">
          <a:xfrm>
            <a:off x="4816475" y="2916238"/>
            <a:ext cx="85725"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600">
                <a:solidFill>
                  <a:srgbClr val="000000"/>
                </a:solidFill>
              </a:rPr>
              <a:t>d7</a:t>
            </a:r>
            <a:endParaRPr lang="pt-BR" altLang="en-US"/>
          </a:p>
        </p:txBody>
      </p:sp>
      <p:sp>
        <p:nvSpPr>
          <p:cNvPr id="12340" name="Rectangle 223">
            <a:extLst>
              <a:ext uri="{FF2B5EF4-FFF2-40B4-BE49-F238E27FC236}">
                <a16:creationId xmlns:a16="http://schemas.microsoft.com/office/drawing/2014/main" id="{2B75E51F-483E-4062-93E9-012213E7544B}"/>
              </a:ext>
            </a:extLst>
          </p:cNvPr>
          <p:cNvSpPr>
            <a:spLocks noChangeArrowheads="1"/>
          </p:cNvSpPr>
          <p:nvPr/>
        </p:nvSpPr>
        <p:spPr bwMode="auto">
          <a:xfrm>
            <a:off x="4672013" y="3598863"/>
            <a:ext cx="46037"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600">
                <a:solidFill>
                  <a:srgbClr val="000000"/>
                </a:solidFill>
                <a:latin typeface="Symbol" panose="05050102010706020507" pitchFamily="18" charset="2"/>
              </a:rPr>
              <a:t>¯</a:t>
            </a:r>
            <a:endParaRPr lang="pt-BR" altLang="en-US"/>
          </a:p>
        </p:txBody>
      </p:sp>
      <p:sp>
        <p:nvSpPr>
          <p:cNvPr id="12341" name="Rectangle 224">
            <a:extLst>
              <a:ext uri="{FF2B5EF4-FFF2-40B4-BE49-F238E27FC236}">
                <a16:creationId xmlns:a16="http://schemas.microsoft.com/office/drawing/2014/main" id="{E928E3D8-12A4-4023-88DB-AB1E53229109}"/>
              </a:ext>
            </a:extLst>
          </p:cNvPr>
          <p:cNvSpPr>
            <a:spLocks noChangeArrowheads="1"/>
          </p:cNvSpPr>
          <p:nvPr/>
        </p:nvSpPr>
        <p:spPr bwMode="auto">
          <a:xfrm>
            <a:off x="4725988" y="3606800"/>
            <a:ext cx="192087"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600">
                <a:solidFill>
                  <a:srgbClr val="000000"/>
                </a:solidFill>
              </a:rPr>
              <a:t>d0,14</a:t>
            </a:r>
            <a:endParaRPr lang="pt-BR" altLang="en-US"/>
          </a:p>
        </p:txBody>
      </p:sp>
      <p:sp>
        <p:nvSpPr>
          <p:cNvPr id="12342" name="Rectangle 225">
            <a:extLst>
              <a:ext uri="{FF2B5EF4-FFF2-40B4-BE49-F238E27FC236}">
                <a16:creationId xmlns:a16="http://schemas.microsoft.com/office/drawing/2014/main" id="{32BE6E63-8957-49E8-B909-09A797EB3923}"/>
              </a:ext>
            </a:extLst>
          </p:cNvPr>
          <p:cNvSpPr>
            <a:spLocks noChangeArrowheads="1"/>
          </p:cNvSpPr>
          <p:nvPr/>
        </p:nvSpPr>
        <p:spPr bwMode="auto">
          <a:xfrm>
            <a:off x="4770438" y="4579938"/>
            <a:ext cx="46037"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600">
                <a:solidFill>
                  <a:srgbClr val="000000"/>
                </a:solidFill>
                <a:latin typeface="Symbol" panose="05050102010706020507" pitchFamily="18" charset="2"/>
              </a:rPr>
              <a:t>¯</a:t>
            </a:r>
            <a:endParaRPr lang="pt-BR" altLang="en-US"/>
          </a:p>
        </p:txBody>
      </p:sp>
      <p:sp>
        <p:nvSpPr>
          <p:cNvPr id="12343" name="Rectangle 226">
            <a:extLst>
              <a:ext uri="{FF2B5EF4-FFF2-40B4-BE49-F238E27FC236}">
                <a16:creationId xmlns:a16="http://schemas.microsoft.com/office/drawing/2014/main" id="{952BD98C-AC3C-43E6-A655-88C320936779}"/>
              </a:ext>
            </a:extLst>
          </p:cNvPr>
          <p:cNvSpPr>
            <a:spLocks noChangeArrowheads="1"/>
          </p:cNvSpPr>
          <p:nvPr/>
        </p:nvSpPr>
        <p:spPr bwMode="auto">
          <a:xfrm>
            <a:off x="4816475" y="4587875"/>
            <a:ext cx="85725"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600">
                <a:solidFill>
                  <a:srgbClr val="000000"/>
                </a:solidFill>
              </a:rPr>
              <a:t>d7</a:t>
            </a:r>
            <a:endParaRPr lang="pt-BR" altLang="en-US"/>
          </a:p>
        </p:txBody>
      </p:sp>
      <p:sp>
        <p:nvSpPr>
          <p:cNvPr id="12344" name="Rectangle 227">
            <a:extLst>
              <a:ext uri="{FF2B5EF4-FFF2-40B4-BE49-F238E27FC236}">
                <a16:creationId xmlns:a16="http://schemas.microsoft.com/office/drawing/2014/main" id="{C0F693CC-B3C7-4967-A5CE-A98FFD197026}"/>
              </a:ext>
            </a:extLst>
          </p:cNvPr>
          <p:cNvSpPr>
            <a:spLocks noChangeArrowheads="1"/>
          </p:cNvSpPr>
          <p:nvPr/>
        </p:nvSpPr>
        <p:spPr bwMode="auto">
          <a:xfrm>
            <a:off x="4064000" y="2406650"/>
            <a:ext cx="46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600">
                <a:solidFill>
                  <a:srgbClr val="000000"/>
                </a:solidFill>
                <a:latin typeface="Symbol" panose="05050102010706020507" pitchFamily="18" charset="2"/>
              </a:rPr>
              <a:t>­</a:t>
            </a:r>
            <a:endParaRPr lang="pt-BR" altLang="en-US"/>
          </a:p>
        </p:txBody>
      </p:sp>
      <p:sp>
        <p:nvSpPr>
          <p:cNvPr id="12345" name="Rectangle 228">
            <a:extLst>
              <a:ext uri="{FF2B5EF4-FFF2-40B4-BE49-F238E27FC236}">
                <a16:creationId xmlns:a16="http://schemas.microsoft.com/office/drawing/2014/main" id="{4C29E564-0E56-4636-9BC2-9844EA722F43}"/>
              </a:ext>
            </a:extLst>
          </p:cNvPr>
          <p:cNvSpPr>
            <a:spLocks noChangeArrowheads="1"/>
          </p:cNvSpPr>
          <p:nvPr/>
        </p:nvSpPr>
        <p:spPr bwMode="auto">
          <a:xfrm>
            <a:off x="4132263" y="2414588"/>
            <a:ext cx="85725"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600">
                <a:solidFill>
                  <a:srgbClr val="000000"/>
                </a:solidFill>
              </a:rPr>
              <a:t>d7</a:t>
            </a:r>
            <a:endParaRPr lang="pt-BR" altLang="en-US"/>
          </a:p>
        </p:txBody>
      </p:sp>
      <p:sp>
        <p:nvSpPr>
          <p:cNvPr id="12346" name="Rectangle 229">
            <a:extLst>
              <a:ext uri="{FF2B5EF4-FFF2-40B4-BE49-F238E27FC236}">
                <a16:creationId xmlns:a16="http://schemas.microsoft.com/office/drawing/2014/main" id="{2A3160DB-E12D-4367-9128-F50D96705ED0}"/>
              </a:ext>
            </a:extLst>
          </p:cNvPr>
          <p:cNvSpPr>
            <a:spLocks noChangeArrowheads="1"/>
          </p:cNvSpPr>
          <p:nvPr/>
        </p:nvSpPr>
        <p:spPr bwMode="auto">
          <a:xfrm>
            <a:off x="4899025" y="2409825"/>
            <a:ext cx="46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600">
                <a:solidFill>
                  <a:srgbClr val="000000"/>
                </a:solidFill>
                <a:latin typeface="Symbol" panose="05050102010706020507" pitchFamily="18" charset="2"/>
              </a:rPr>
              <a:t>­</a:t>
            </a:r>
            <a:endParaRPr lang="pt-BR" altLang="en-US"/>
          </a:p>
        </p:txBody>
      </p:sp>
      <p:sp>
        <p:nvSpPr>
          <p:cNvPr id="12347" name="Rectangle 230">
            <a:extLst>
              <a:ext uri="{FF2B5EF4-FFF2-40B4-BE49-F238E27FC236}">
                <a16:creationId xmlns:a16="http://schemas.microsoft.com/office/drawing/2014/main" id="{35E91AB0-1370-4B08-B2DD-EF40FE2A40EA}"/>
              </a:ext>
            </a:extLst>
          </p:cNvPr>
          <p:cNvSpPr>
            <a:spLocks noChangeArrowheads="1"/>
          </p:cNvSpPr>
          <p:nvPr/>
        </p:nvSpPr>
        <p:spPr bwMode="auto">
          <a:xfrm>
            <a:off x="4967288" y="2417763"/>
            <a:ext cx="85725"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600">
                <a:solidFill>
                  <a:srgbClr val="000000"/>
                </a:solidFill>
              </a:rPr>
              <a:t>d7</a:t>
            </a:r>
            <a:endParaRPr lang="pt-BR" altLang="en-US"/>
          </a:p>
        </p:txBody>
      </p:sp>
      <p:sp>
        <p:nvSpPr>
          <p:cNvPr id="12348" name="Rectangle 231">
            <a:extLst>
              <a:ext uri="{FF2B5EF4-FFF2-40B4-BE49-F238E27FC236}">
                <a16:creationId xmlns:a16="http://schemas.microsoft.com/office/drawing/2014/main" id="{85220A41-0B93-4126-8C7F-953B279F77CC}"/>
              </a:ext>
            </a:extLst>
          </p:cNvPr>
          <p:cNvSpPr>
            <a:spLocks noChangeArrowheads="1"/>
          </p:cNvSpPr>
          <p:nvPr/>
        </p:nvSpPr>
        <p:spPr bwMode="auto">
          <a:xfrm>
            <a:off x="3149600" y="3251200"/>
            <a:ext cx="46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600">
                <a:solidFill>
                  <a:srgbClr val="000000"/>
                </a:solidFill>
                <a:latin typeface="Symbol" panose="05050102010706020507" pitchFamily="18" charset="2"/>
              </a:rPr>
              <a:t>­</a:t>
            </a:r>
            <a:endParaRPr lang="pt-BR" altLang="en-US"/>
          </a:p>
        </p:txBody>
      </p:sp>
      <p:sp>
        <p:nvSpPr>
          <p:cNvPr id="12349" name="Rectangle 232">
            <a:extLst>
              <a:ext uri="{FF2B5EF4-FFF2-40B4-BE49-F238E27FC236}">
                <a16:creationId xmlns:a16="http://schemas.microsoft.com/office/drawing/2014/main" id="{1AC97773-E237-4328-93EF-9EE58F49345C}"/>
              </a:ext>
            </a:extLst>
          </p:cNvPr>
          <p:cNvSpPr>
            <a:spLocks noChangeArrowheads="1"/>
          </p:cNvSpPr>
          <p:nvPr/>
        </p:nvSpPr>
        <p:spPr bwMode="auto">
          <a:xfrm>
            <a:off x="3217863" y="3259138"/>
            <a:ext cx="85725"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600">
                <a:solidFill>
                  <a:srgbClr val="000000"/>
                </a:solidFill>
              </a:rPr>
              <a:t>d0</a:t>
            </a:r>
            <a:endParaRPr lang="pt-BR" altLang="en-US"/>
          </a:p>
        </p:txBody>
      </p:sp>
      <p:sp>
        <p:nvSpPr>
          <p:cNvPr id="12350" name="Rectangle 233">
            <a:extLst>
              <a:ext uri="{FF2B5EF4-FFF2-40B4-BE49-F238E27FC236}">
                <a16:creationId xmlns:a16="http://schemas.microsoft.com/office/drawing/2014/main" id="{871C5E6A-B775-4683-AD73-354053770D9B}"/>
              </a:ext>
            </a:extLst>
          </p:cNvPr>
          <p:cNvSpPr>
            <a:spLocks noChangeArrowheads="1"/>
          </p:cNvSpPr>
          <p:nvPr/>
        </p:nvSpPr>
        <p:spPr bwMode="auto">
          <a:xfrm>
            <a:off x="4916488" y="3270250"/>
            <a:ext cx="46037"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600">
                <a:solidFill>
                  <a:srgbClr val="000000"/>
                </a:solidFill>
                <a:latin typeface="Symbol" panose="05050102010706020507" pitchFamily="18" charset="2"/>
              </a:rPr>
              <a:t>­</a:t>
            </a:r>
            <a:endParaRPr lang="pt-BR" altLang="en-US"/>
          </a:p>
        </p:txBody>
      </p:sp>
      <p:sp>
        <p:nvSpPr>
          <p:cNvPr id="12351" name="Rectangle 234">
            <a:extLst>
              <a:ext uri="{FF2B5EF4-FFF2-40B4-BE49-F238E27FC236}">
                <a16:creationId xmlns:a16="http://schemas.microsoft.com/office/drawing/2014/main" id="{267AECA1-305C-4B22-96B4-BCFB1EAC56BF}"/>
              </a:ext>
            </a:extLst>
          </p:cNvPr>
          <p:cNvSpPr>
            <a:spLocks noChangeArrowheads="1"/>
          </p:cNvSpPr>
          <p:nvPr/>
        </p:nvSpPr>
        <p:spPr bwMode="auto">
          <a:xfrm>
            <a:off x="4984750" y="3278188"/>
            <a:ext cx="85725"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600">
                <a:solidFill>
                  <a:srgbClr val="000000"/>
                </a:solidFill>
              </a:rPr>
              <a:t>d0</a:t>
            </a:r>
            <a:endParaRPr lang="pt-BR" altLang="en-US"/>
          </a:p>
        </p:txBody>
      </p:sp>
      <p:sp>
        <p:nvSpPr>
          <p:cNvPr id="12352" name="Rectangle 235">
            <a:extLst>
              <a:ext uri="{FF2B5EF4-FFF2-40B4-BE49-F238E27FC236}">
                <a16:creationId xmlns:a16="http://schemas.microsoft.com/office/drawing/2014/main" id="{D1143D01-FFDA-44A2-8C68-2E602BB3C4B4}"/>
              </a:ext>
            </a:extLst>
          </p:cNvPr>
          <p:cNvSpPr>
            <a:spLocks noChangeArrowheads="1"/>
          </p:cNvSpPr>
          <p:nvPr/>
        </p:nvSpPr>
        <p:spPr bwMode="auto">
          <a:xfrm>
            <a:off x="4968875" y="2779713"/>
            <a:ext cx="46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600">
                <a:solidFill>
                  <a:srgbClr val="FFFFFF"/>
                </a:solidFill>
                <a:latin typeface="Symbol" panose="05050102010706020507" pitchFamily="18" charset="2"/>
              </a:rPr>
              <a:t>­</a:t>
            </a:r>
            <a:endParaRPr lang="pt-BR" altLang="en-US"/>
          </a:p>
        </p:txBody>
      </p:sp>
      <p:sp>
        <p:nvSpPr>
          <p:cNvPr id="12353" name="Rectangle 236">
            <a:extLst>
              <a:ext uri="{FF2B5EF4-FFF2-40B4-BE49-F238E27FC236}">
                <a16:creationId xmlns:a16="http://schemas.microsoft.com/office/drawing/2014/main" id="{3F5DC883-03A3-44D1-B9CA-6C104C049693}"/>
              </a:ext>
            </a:extLst>
          </p:cNvPr>
          <p:cNvSpPr>
            <a:spLocks noChangeArrowheads="1"/>
          </p:cNvSpPr>
          <p:nvPr/>
        </p:nvSpPr>
        <p:spPr bwMode="auto">
          <a:xfrm>
            <a:off x="5040313" y="2787650"/>
            <a:ext cx="149225"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600">
                <a:solidFill>
                  <a:srgbClr val="FFFFFF"/>
                </a:solidFill>
              </a:rPr>
              <a:t>d0,7</a:t>
            </a:r>
            <a:endParaRPr lang="pt-BR" altLang="en-US"/>
          </a:p>
        </p:txBody>
      </p:sp>
      <p:sp>
        <p:nvSpPr>
          <p:cNvPr id="12354" name="Rectangle 237">
            <a:extLst>
              <a:ext uri="{FF2B5EF4-FFF2-40B4-BE49-F238E27FC236}">
                <a16:creationId xmlns:a16="http://schemas.microsoft.com/office/drawing/2014/main" id="{3AC2DD99-EDF5-4A4F-A39F-9112F805AA1F}"/>
              </a:ext>
            </a:extLst>
          </p:cNvPr>
          <p:cNvSpPr>
            <a:spLocks noChangeArrowheads="1"/>
          </p:cNvSpPr>
          <p:nvPr/>
        </p:nvSpPr>
        <p:spPr bwMode="auto">
          <a:xfrm>
            <a:off x="4957763" y="3719513"/>
            <a:ext cx="46037"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600">
                <a:solidFill>
                  <a:srgbClr val="FFFFFF"/>
                </a:solidFill>
                <a:latin typeface="Symbol" panose="05050102010706020507" pitchFamily="18" charset="2"/>
              </a:rPr>
              <a:t>­</a:t>
            </a:r>
            <a:endParaRPr lang="pt-BR" altLang="en-US"/>
          </a:p>
        </p:txBody>
      </p:sp>
      <p:sp>
        <p:nvSpPr>
          <p:cNvPr id="12355" name="Rectangle 238">
            <a:extLst>
              <a:ext uri="{FF2B5EF4-FFF2-40B4-BE49-F238E27FC236}">
                <a16:creationId xmlns:a16="http://schemas.microsoft.com/office/drawing/2014/main" id="{4CF7A517-6CFB-4284-9571-5B3290ECF720}"/>
              </a:ext>
            </a:extLst>
          </p:cNvPr>
          <p:cNvSpPr>
            <a:spLocks noChangeArrowheads="1"/>
          </p:cNvSpPr>
          <p:nvPr/>
        </p:nvSpPr>
        <p:spPr bwMode="auto">
          <a:xfrm>
            <a:off x="5006975" y="3727450"/>
            <a:ext cx="12858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600">
                <a:solidFill>
                  <a:srgbClr val="FFFFFF"/>
                </a:solidFill>
              </a:rPr>
              <a:t>d14</a:t>
            </a:r>
            <a:endParaRPr lang="pt-BR" altLang="en-US"/>
          </a:p>
        </p:txBody>
      </p:sp>
      <p:sp>
        <p:nvSpPr>
          <p:cNvPr id="12356" name="Rectangle 239">
            <a:extLst>
              <a:ext uri="{FF2B5EF4-FFF2-40B4-BE49-F238E27FC236}">
                <a16:creationId xmlns:a16="http://schemas.microsoft.com/office/drawing/2014/main" id="{E1F14366-8D01-4A39-B50F-D0ABE2FFA52B}"/>
              </a:ext>
            </a:extLst>
          </p:cNvPr>
          <p:cNvSpPr>
            <a:spLocks noChangeArrowheads="1"/>
          </p:cNvSpPr>
          <p:nvPr/>
        </p:nvSpPr>
        <p:spPr bwMode="auto">
          <a:xfrm>
            <a:off x="5016500" y="4562475"/>
            <a:ext cx="46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600">
                <a:solidFill>
                  <a:srgbClr val="FFFFFF"/>
                </a:solidFill>
                <a:latin typeface="Symbol" panose="05050102010706020507" pitchFamily="18" charset="2"/>
              </a:rPr>
              <a:t>­</a:t>
            </a:r>
            <a:endParaRPr lang="pt-BR" altLang="en-US"/>
          </a:p>
        </p:txBody>
      </p:sp>
      <p:sp>
        <p:nvSpPr>
          <p:cNvPr id="12357" name="Rectangle 240">
            <a:extLst>
              <a:ext uri="{FF2B5EF4-FFF2-40B4-BE49-F238E27FC236}">
                <a16:creationId xmlns:a16="http://schemas.microsoft.com/office/drawing/2014/main" id="{CD1300EA-3F05-4DA1-A901-0401EE1E2B4E}"/>
              </a:ext>
            </a:extLst>
          </p:cNvPr>
          <p:cNvSpPr>
            <a:spLocks noChangeArrowheads="1"/>
          </p:cNvSpPr>
          <p:nvPr/>
        </p:nvSpPr>
        <p:spPr bwMode="auto">
          <a:xfrm>
            <a:off x="5083175" y="4570413"/>
            <a:ext cx="85725"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600">
                <a:solidFill>
                  <a:srgbClr val="FFFFFF"/>
                </a:solidFill>
              </a:rPr>
              <a:t>d7</a:t>
            </a:r>
            <a:endParaRPr lang="pt-BR" altLang="en-US"/>
          </a:p>
        </p:txBody>
      </p:sp>
      <p:grpSp>
        <p:nvGrpSpPr>
          <p:cNvPr id="12358" name="Group 250">
            <a:extLst>
              <a:ext uri="{FF2B5EF4-FFF2-40B4-BE49-F238E27FC236}">
                <a16:creationId xmlns:a16="http://schemas.microsoft.com/office/drawing/2014/main" id="{7AAF8719-09F2-48C3-8A17-DDD0F855CCE3}"/>
              </a:ext>
            </a:extLst>
          </p:cNvPr>
          <p:cNvGrpSpPr>
            <a:grpSpLocks/>
          </p:cNvGrpSpPr>
          <p:nvPr/>
        </p:nvGrpSpPr>
        <p:grpSpPr bwMode="auto">
          <a:xfrm>
            <a:off x="1919288" y="3365500"/>
            <a:ext cx="649287" cy="611188"/>
            <a:chOff x="1209" y="2120"/>
            <a:chExt cx="409" cy="385"/>
          </a:xfrm>
        </p:grpSpPr>
        <p:grpSp>
          <p:nvGrpSpPr>
            <p:cNvPr id="12721" name="Group 243">
              <a:extLst>
                <a:ext uri="{FF2B5EF4-FFF2-40B4-BE49-F238E27FC236}">
                  <a16:creationId xmlns:a16="http://schemas.microsoft.com/office/drawing/2014/main" id="{353F0A8B-7295-4C2D-99E2-6F90774C3851}"/>
                </a:ext>
              </a:extLst>
            </p:cNvPr>
            <p:cNvGrpSpPr>
              <a:grpSpLocks/>
            </p:cNvGrpSpPr>
            <p:nvPr/>
          </p:nvGrpSpPr>
          <p:grpSpPr bwMode="auto">
            <a:xfrm>
              <a:off x="1401" y="2120"/>
              <a:ext cx="23" cy="193"/>
              <a:chOff x="1401" y="2120"/>
              <a:chExt cx="23" cy="193"/>
            </a:xfrm>
          </p:grpSpPr>
          <p:sp>
            <p:nvSpPr>
              <p:cNvPr id="12728" name="Freeform 241">
                <a:extLst>
                  <a:ext uri="{FF2B5EF4-FFF2-40B4-BE49-F238E27FC236}">
                    <a16:creationId xmlns:a16="http://schemas.microsoft.com/office/drawing/2014/main" id="{6D6B8E04-73B2-4EB0-A0DD-F52D06C8369F}"/>
                  </a:ext>
                </a:extLst>
              </p:cNvPr>
              <p:cNvSpPr>
                <a:spLocks/>
              </p:cNvSpPr>
              <p:nvPr/>
            </p:nvSpPr>
            <p:spPr bwMode="auto">
              <a:xfrm>
                <a:off x="1401" y="2120"/>
                <a:ext cx="23" cy="193"/>
              </a:xfrm>
              <a:custGeom>
                <a:avLst/>
                <a:gdLst>
                  <a:gd name="T0" fmla="*/ 23 w 161"/>
                  <a:gd name="T1" fmla="*/ 1 h 1339"/>
                  <a:gd name="T2" fmla="*/ 0 w 161"/>
                  <a:gd name="T3" fmla="*/ 0 h 1339"/>
                  <a:gd name="T4" fmla="*/ 0 w 161"/>
                  <a:gd name="T5" fmla="*/ 193 h 1339"/>
                  <a:gd name="T6" fmla="*/ 23 w 161"/>
                  <a:gd name="T7" fmla="*/ 1 h 133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1" h="1339">
                    <a:moveTo>
                      <a:pt x="161" y="10"/>
                    </a:moveTo>
                    <a:cubicBezTo>
                      <a:pt x="108" y="4"/>
                      <a:pt x="55" y="0"/>
                      <a:pt x="0" y="0"/>
                    </a:cubicBezTo>
                    <a:lnTo>
                      <a:pt x="0" y="1339"/>
                    </a:lnTo>
                    <a:lnTo>
                      <a:pt x="161" y="10"/>
                    </a:lnTo>
                    <a:close/>
                  </a:path>
                </a:pathLst>
              </a:custGeom>
              <a:solidFill>
                <a:srgbClr val="C0C0C0"/>
              </a:solidFill>
              <a:ln w="0">
                <a:solidFill>
                  <a:srgbClr val="000000"/>
                </a:solidFill>
                <a:prstDash val="solid"/>
                <a:round/>
                <a:headEnd/>
                <a:tailEnd/>
              </a:ln>
            </p:spPr>
            <p:txBody>
              <a:bodyPr/>
              <a:lstStyle/>
              <a:p>
                <a:endParaRPr lang="en-GB"/>
              </a:p>
            </p:txBody>
          </p:sp>
          <p:sp>
            <p:nvSpPr>
              <p:cNvPr id="12729" name="Freeform 242">
                <a:extLst>
                  <a:ext uri="{FF2B5EF4-FFF2-40B4-BE49-F238E27FC236}">
                    <a16:creationId xmlns:a16="http://schemas.microsoft.com/office/drawing/2014/main" id="{AB49EB56-D4C4-438C-80DA-FB05151655A7}"/>
                  </a:ext>
                </a:extLst>
              </p:cNvPr>
              <p:cNvSpPr>
                <a:spLocks/>
              </p:cNvSpPr>
              <p:nvPr/>
            </p:nvSpPr>
            <p:spPr bwMode="auto">
              <a:xfrm>
                <a:off x="1401" y="2120"/>
                <a:ext cx="23" cy="193"/>
              </a:xfrm>
              <a:custGeom>
                <a:avLst/>
                <a:gdLst>
                  <a:gd name="T0" fmla="*/ 23 w 161"/>
                  <a:gd name="T1" fmla="*/ 1 h 1339"/>
                  <a:gd name="T2" fmla="*/ 0 w 161"/>
                  <a:gd name="T3" fmla="*/ 0 h 1339"/>
                  <a:gd name="T4" fmla="*/ 0 w 161"/>
                  <a:gd name="T5" fmla="*/ 193 h 1339"/>
                  <a:gd name="T6" fmla="*/ 23 w 161"/>
                  <a:gd name="T7" fmla="*/ 1 h 133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1" h="1339">
                    <a:moveTo>
                      <a:pt x="161" y="10"/>
                    </a:moveTo>
                    <a:cubicBezTo>
                      <a:pt x="108" y="4"/>
                      <a:pt x="55" y="0"/>
                      <a:pt x="0" y="0"/>
                    </a:cubicBezTo>
                    <a:lnTo>
                      <a:pt x="0" y="1339"/>
                    </a:lnTo>
                    <a:lnTo>
                      <a:pt x="161" y="1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722" name="Group 246">
              <a:extLst>
                <a:ext uri="{FF2B5EF4-FFF2-40B4-BE49-F238E27FC236}">
                  <a16:creationId xmlns:a16="http://schemas.microsoft.com/office/drawing/2014/main" id="{7CE4C2FA-E59D-4AB7-9499-C73204AD0799}"/>
                </a:ext>
              </a:extLst>
            </p:cNvPr>
            <p:cNvGrpSpPr>
              <a:grpSpLocks/>
            </p:cNvGrpSpPr>
            <p:nvPr/>
          </p:nvGrpSpPr>
          <p:grpSpPr bwMode="auto">
            <a:xfrm>
              <a:off x="1401" y="2122"/>
              <a:ext cx="217" cy="340"/>
              <a:chOff x="1401" y="2122"/>
              <a:chExt cx="217" cy="340"/>
            </a:xfrm>
          </p:grpSpPr>
          <p:sp>
            <p:nvSpPr>
              <p:cNvPr id="12726" name="Freeform 244">
                <a:extLst>
                  <a:ext uri="{FF2B5EF4-FFF2-40B4-BE49-F238E27FC236}">
                    <a16:creationId xmlns:a16="http://schemas.microsoft.com/office/drawing/2014/main" id="{56111C53-C941-4B72-882E-69AC05650AAF}"/>
                  </a:ext>
                </a:extLst>
              </p:cNvPr>
              <p:cNvSpPr>
                <a:spLocks/>
              </p:cNvSpPr>
              <p:nvPr/>
            </p:nvSpPr>
            <p:spPr bwMode="auto">
              <a:xfrm>
                <a:off x="1401" y="2122"/>
                <a:ext cx="217" cy="340"/>
              </a:xfrm>
              <a:custGeom>
                <a:avLst/>
                <a:gdLst>
                  <a:gd name="T0" fmla="*/ 122 w 1506"/>
                  <a:gd name="T1" fmla="*/ 340 h 2366"/>
                  <a:gd name="T2" fmla="*/ 150 w 1506"/>
                  <a:gd name="T3" fmla="*/ 70 h 2366"/>
                  <a:gd name="T4" fmla="*/ 23 w 1506"/>
                  <a:gd name="T5" fmla="*/ 0 h 2366"/>
                  <a:gd name="T6" fmla="*/ 0 w 1506"/>
                  <a:gd name="T7" fmla="*/ 191 h 2366"/>
                  <a:gd name="T8" fmla="*/ 122 w 1506"/>
                  <a:gd name="T9" fmla="*/ 340 h 23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06" h="2366">
                    <a:moveTo>
                      <a:pt x="846" y="2366"/>
                    </a:moveTo>
                    <a:cubicBezTo>
                      <a:pt x="1419" y="1899"/>
                      <a:pt x="1506" y="1055"/>
                      <a:pt x="1039" y="484"/>
                    </a:cubicBezTo>
                    <a:cubicBezTo>
                      <a:pt x="819" y="215"/>
                      <a:pt x="502" y="40"/>
                      <a:pt x="158" y="0"/>
                    </a:cubicBezTo>
                    <a:lnTo>
                      <a:pt x="0" y="1328"/>
                    </a:lnTo>
                    <a:lnTo>
                      <a:pt x="846" y="2366"/>
                    </a:lnTo>
                    <a:close/>
                  </a:path>
                </a:pathLst>
              </a:custGeom>
              <a:solidFill>
                <a:srgbClr val="333333"/>
              </a:solidFill>
              <a:ln w="0">
                <a:solidFill>
                  <a:srgbClr val="000000"/>
                </a:solidFill>
                <a:prstDash val="solid"/>
                <a:round/>
                <a:headEnd/>
                <a:tailEnd/>
              </a:ln>
            </p:spPr>
            <p:txBody>
              <a:bodyPr/>
              <a:lstStyle/>
              <a:p>
                <a:endParaRPr lang="en-GB"/>
              </a:p>
            </p:txBody>
          </p:sp>
          <p:sp>
            <p:nvSpPr>
              <p:cNvPr id="12727" name="Freeform 245">
                <a:extLst>
                  <a:ext uri="{FF2B5EF4-FFF2-40B4-BE49-F238E27FC236}">
                    <a16:creationId xmlns:a16="http://schemas.microsoft.com/office/drawing/2014/main" id="{9B0B11A0-DA8F-47BF-BB8A-09114CA86EE4}"/>
                  </a:ext>
                </a:extLst>
              </p:cNvPr>
              <p:cNvSpPr>
                <a:spLocks/>
              </p:cNvSpPr>
              <p:nvPr/>
            </p:nvSpPr>
            <p:spPr bwMode="auto">
              <a:xfrm>
                <a:off x="1401" y="2122"/>
                <a:ext cx="217" cy="340"/>
              </a:xfrm>
              <a:custGeom>
                <a:avLst/>
                <a:gdLst>
                  <a:gd name="T0" fmla="*/ 122 w 1506"/>
                  <a:gd name="T1" fmla="*/ 340 h 2366"/>
                  <a:gd name="T2" fmla="*/ 150 w 1506"/>
                  <a:gd name="T3" fmla="*/ 70 h 2366"/>
                  <a:gd name="T4" fmla="*/ 23 w 1506"/>
                  <a:gd name="T5" fmla="*/ 0 h 2366"/>
                  <a:gd name="T6" fmla="*/ 0 w 1506"/>
                  <a:gd name="T7" fmla="*/ 191 h 2366"/>
                  <a:gd name="T8" fmla="*/ 122 w 1506"/>
                  <a:gd name="T9" fmla="*/ 340 h 23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06" h="2366">
                    <a:moveTo>
                      <a:pt x="846" y="2366"/>
                    </a:moveTo>
                    <a:cubicBezTo>
                      <a:pt x="1419" y="1899"/>
                      <a:pt x="1506" y="1055"/>
                      <a:pt x="1039" y="484"/>
                    </a:cubicBezTo>
                    <a:cubicBezTo>
                      <a:pt x="819" y="215"/>
                      <a:pt x="502" y="40"/>
                      <a:pt x="158" y="0"/>
                    </a:cubicBezTo>
                    <a:lnTo>
                      <a:pt x="0" y="1328"/>
                    </a:lnTo>
                    <a:lnTo>
                      <a:pt x="846" y="2366"/>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723" name="Group 249">
              <a:extLst>
                <a:ext uri="{FF2B5EF4-FFF2-40B4-BE49-F238E27FC236}">
                  <a16:creationId xmlns:a16="http://schemas.microsoft.com/office/drawing/2014/main" id="{BC8D7A7E-829D-4ECA-B93C-5D1569C260A2}"/>
                </a:ext>
              </a:extLst>
            </p:cNvPr>
            <p:cNvGrpSpPr>
              <a:grpSpLocks/>
            </p:cNvGrpSpPr>
            <p:nvPr/>
          </p:nvGrpSpPr>
          <p:grpSpPr bwMode="auto">
            <a:xfrm>
              <a:off x="1209" y="2120"/>
              <a:ext cx="314" cy="385"/>
              <a:chOff x="1209" y="2120"/>
              <a:chExt cx="314" cy="385"/>
            </a:xfrm>
          </p:grpSpPr>
          <p:sp>
            <p:nvSpPr>
              <p:cNvPr id="12724" name="Freeform 247">
                <a:extLst>
                  <a:ext uri="{FF2B5EF4-FFF2-40B4-BE49-F238E27FC236}">
                    <a16:creationId xmlns:a16="http://schemas.microsoft.com/office/drawing/2014/main" id="{40431ED6-164B-4BAC-90AC-B564F65831FE}"/>
                  </a:ext>
                </a:extLst>
              </p:cNvPr>
              <p:cNvSpPr>
                <a:spLocks/>
              </p:cNvSpPr>
              <p:nvPr/>
            </p:nvSpPr>
            <p:spPr bwMode="auto">
              <a:xfrm>
                <a:off x="1209" y="2120"/>
                <a:ext cx="314" cy="385"/>
              </a:xfrm>
              <a:custGeom>
                <a:avLst/>
                <a:gdLst>
                  <a:gd name="T0" fmla="*/ 192 w 2178"/>
                  <a:gd name="T1" fmla="*/ 0 h 2673"/>
                  <a:gd name="T2" fmla="*/ 0 w 2178"/>
                  <a:gd name="T3" fmla="*/ 193 h 2673"/>
                  <a:gd name="T4" fmla="*/ 192 w 2178"/>
                  <a:gd name="T5" fmla="*/ 385 h 2673"/>
                  <a:gd name="T6" fmla="*/ 314 w 2178"/>
                  <a:gd name="T7" fmla="*/ 342 h 2673"/>
                  <a:gd name="T8" fmla="*/ 192 w 2178"/>
                  <a:gd name="T9" fmla="*/ 193 h 2673"/>
                  <a:gd name="T10" fmla="*/ 192 w 2178"/>
                  <a:gd name="T11" fmla="*/ 0 h 267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78" h="2673">
                    <a:moveTo>
                      <a:pt x="1334" y="0"/>
                    </a:moveTo>
                    <a:cubicBezTo>
                      <a:pt x="598" y="0"/>
                      <a:pt x="0" y="599"/>
                      <a:pt x="0" y="1337"/>
                    </a:cubicBezTo>
                    <a:cubicBezTo>
                      <a:pt x="0" y="2076"/>
                      <a:pt x="598" y="2673"/>
                      <a:pt x="1334" y="2673"/>
                    </a:cubicBezTo>
                    <a:cubicBezTo>
                      <a:pt x="1643" y="2673"/>
                      <a:pt x="1940" y="2567"/>
                      <a:pt x="2178" y="2373"/>
                    </a:cubicBezTo>
                    <a:lnTo>
                      <a:pt x="1334" y="1337"/>
                    </a:lnTo>
                    <a:lnTo>
                      <a:pt x="1334" y="0"/>
                    </a:lnTo>
                    <a:close/>
                  </a:path>
                </a:pathLst>
              </a:custGeom>
              <a:solidFill>
                <a:srgbClr val="969696"/>
              </a:solidFill>
              <a:ln w="0">
                <a:solidFill>
                  <a:srgbClr val="000000"/>
                </a:solidFill>
                <a:prstDash val="solid"/>
                <a:round/>
                <a:headEnd/>
                <a:tailEnd/>
              </a:ln>
            </p:spPr>
            <p:txBody>
              <a:bodyPr/>
              <a:lstStyle/>
              <a:p>
                <a:endParaRPr lang="en-GB"/>
              </a:p>
            </p:txBody>
          </p:sp>
          <p:sp>
            <p:nvSpPr>
              <p:cNvPr id="12725" name="Freeform 248">
                <a:extLst>
                  <a:ext uri="{FF2B5EF4-FFF2-40B4-BE49-F238E27FC236}">
                    <a16:creationId xmlns:a16="http://schemas.microsoft.com/office/drawing/2014/main" id="{2DD60192-050E-46D9-8FB0-1671B74F9E1B}"/>
                  </a:ext>
                </a:extLst>
              </p:cNvPr>
              <p:cNvSpPr>
                <a:spLocks/>
              </p:cNvSpPr>
              <p:nvPr/>
            </p:nvSpPr>
            <p:spPr bwMode="auto">
              <a:xfrm>
                <a:off x="1209" y="2120"/>
                <a:ext cx="314" cy="385"/>
              </a:xfrm>
              <a:custGeom>
                <a:avLst/>
                <a:gdLst>
                  <a:gd name="T0" fmla="*/ 192 w 2178"/>
                  <a:gd name="T1" fmla="*/ 0 h 2673"/>
                  <a:gd name="T2" fmla="*/ 0 w 2178"/>
                  <a:gd name="T3" fmla="*/ 193 h 2673"/>
                  <a:gd name="T4" fmla="*/ 192 w 2178"/>
                  <a:gd name="T5" fmla="*/ 385 h 2673"/>
                  <a:gd name="T6" fmla="*/ 314 w 2178"/>
                  <a:gd name="T7" fmla="*/ 342 h 2673"/>
                  <a:gd name="T8" fmla="*/ 192 w 2178"/>
                  <a:gd name="T9" fmla="*/ 193 h 2673"/>
                  <a:gd name="T10" fmla="*/ 192 w 2178"/>
                  <a:gd name="T11" fmla="*/ 0 h 267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78" h="2673">
                    <a:moveTo>
                      <a:pt x="1334" y="0"/>
                    </a:moveTo>
                    <a:cubicBezTo>
                      <a:pt x="598" y="0"/>
                      <a:pt x="0" y="599"/>
                      <a:pt x="0" y="1337"/>
                    </a:cubicBezTo>
                    <a:cubicBezTo>
                      <a:pt x="0" y="2076"/>
                      <a:pt x="598" y="2673"/>
                      <a:pt x="1334" y="2673"/>
                    </a:cubicBezTo>
                    <a:cubicBezTo>
                      <a:pt x="1643" y="2673"/>
                      <a:pt x="1940" y="2567"/>
                      <a:pt x="2178" y="2373"/>
                    </a:cubicBezTo>
                    <a:lnTo>
                      <a:pt x="1334" y="1337"/>
                    </a:lnTo>
                    <a:lnTo>
                      <a:pt x="1334"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sp>
        <p:nvSpPr>
          <p:cNvPr id="12359" name="Rectangle 251">
            <a:extLst>
              <a:ext uri="{FF2B5EF4-FFF2-40B4-BE49-F238E27FC236}">
                <a16:creationId xmlns:a16="http://schemas.microsoft.com/office/drawing/2014/main" id="{E5560D0A-3DC5-4B52-834C-6B0130B5F6E9}"/>
              </a:ext>
            </a:extLst>
          </p:cNvPr>
          <p:cNvSpPr>
            <a:spLocks noChangeArrowheads="1"/>
          </p:cNvSpPr>
          <p:nvPr/>
        </p:nvSpPr>
        <p:spPr bwMode="auto">
          <a:xfrm rot="-5400000">
            <a:off x="1334294" y="1843882"/>
            <a:ext cx="407987"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Control</a:t>
            </a:r>
            <a:endParaRPr lang="pt-BR" altLang="en-US"/>
          </a:p>
        </p:txBody>
      </p:sp>
      <p:sp>
        <p:nvSpPr>
          <p:cNvPr id="12360" name="Rectangle 252">
            <a:extLst>
              <a:ext uri="{FF2B5EF4-FFF2-40B4-BE49-F238E27FC236}">
                <a16:creationId xmlns:a16="http://schemas.microsoft.com/office/drawing/2014/main" id="{01C3B4C6-CFCB-418C-AE88-88319C0A572D}"/>
              </a:ext>
            </a:extLst>
          </p:cNvPr>
          <p:cNvSpPr>
            <a:spLocks noChangeArrowheads="1"/>
          </p:cNvSpPr>
          <p:nvPr/>
        </p:nvSpPr>
        <p:spPr bwMode="auto">
          <a:xfrm rot="-5400000">
            <a:off x="1456531" y="3733007"/>
            <a:ext cx="147637"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i="1">
                <a:solidFill>
                  <a:srgbClr val="000000"/>
                </a:solidFill>
              </a:rPr>
              <a:t>T. </a:t>
            </a:r>
            <a:endParaRPr lang="pt-BR" altLang="en-US"/>
          </a:p>
        </p:txBody>
      </p:sp>
      <p:sp>
        <p:nvSpPr>
          <p:cNvPr id="12361" name="Rectangle 253">
            <a:extLst>
              <a:ext uri="{FF2B5EF4-FFF2-40B4-BE49-F238E27FC236}">
                <a16:creationId xmlns:a16="http://schemas.microsoft.com/office/drawing/2014/main" id="{35D51F62-BF06-4F6F-9F7F-8F3DC7E7468B}"/>
              </a:ext>
            </a:extLst>
          </p:cNvPr>
          <p:cNvSpPr>
            <a:spLocks noChangeArrowheads="1"/>
          </p:cNvSpPr>
          <p:nvPr/>
        </p:nvSpPr>
        <p:spPr bwMode="auto">
          <a:xfrm rot="-5400000">
            <a:off x="1396206" y="3534569"/>
            <a:ext cx="2682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i="1">
                <a:solidFill>
                  <a:srgbClr val="000000"/>
                </a:solidFill>
              </a:rPr>
              <a:t>cruzi</a:t>
            </a:r>
            <a:endParaRPr lang="pt-BR" altLang="en-US"/>
          </a:p>
        </p:txBody>
      </p:sp>
      <p:sp>
        <p:nvSpPr>
          <p:cNvPr id="12362" name="Rectangle 254">
            <a:extLst>
              <a:ext uri="{FF2B5EF4-FFF2-40B4-BE49-F238E27FC236}">
                <a16:creationId xmlns:a16="http://schemas.microsoft.com/office/drawing/2014/main" id="{409B89F6-73BA-4F99-A49D-7D6309338C86}"/>
              </a:ext>
            </a:extLst>
          </p:cNvPr>
          <p:cNvSpPr>
            <a:spLocks noChangeArrowheads="1"/>
          </p:cNvSpPr>
          <p:nvPr/>
        </p:nvSpPr>
        <p:spPr bwMode="auto">
          <a:xfrm rot="-5400000">
            <a:off x="1327944" y="2939257"/>
            <a:ext cx="407987"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Control</a:t>
            </a:r>
            <a:endParaRPr lang="pt-BR" altLang="en-US"/>
          </a:p>
        </p:txBody>
      </p:sp>
      <p:sp>
        <p:nvSpPr>
          <p:cNvPr id="12363" name="Rectangle 256">
            <a:extLst>
              <a:ext uri="{FF2B5EF4-FFF2-40B4-BE49-F238E27FC236}">
                <a16:creationId xmlns:a16="http://schemas.microsoft.com/office/drawing/2014/main" id="{7F80CECA-EC7F-4A3B-B5B4-E511B887EDDC}"/>
              </a:ext>
            </a:extLst>
          </p:cNvPr>
          <p:cNvSpPr>
            <a:spLocks noChangeArrowheads="1"/>
          </p:cNvSpPr>
          <p:nvPr/>
        </p:nvSpPr>
        <p:spPr bwMode="auto">
          <a:xfrm rot="-5400000">
            <a:off x="1456531" y="4856957"/>
            <a:ext cx="147637"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i="1">
                <a:solidFill>
                  <a:srgbClr val="000000"/>
                </a:solidFill>
              </a:rPr>
              <a:t>T. </a:t>
            </a:r>
            <a:endParaRPr lang="pt-BR" altLang="en-US"/>
          </a:p>
        </p:txBody>
      </p:sp>
      <p:sp>
        <p:nvSpPr>
          <p:cNvPr id="12364" name="Rectangle 257">
            <a:extLst>
              <a:ext uri="{FF2B5EF4-FFF2-40B4-BE49-F238E27FC236}">
                <a16:creationId xmlns:a16="http://schemas.microsoft.com/office/drawing/2014/main" id="{1363E43F-70AF-41FB-BD64-3020780F4CA8}"/>
              </a:ext>
            </a:extLst>
          </p:cNvPr>
          <p:cNvSpPr>
            <a:spLocks noChangeArrowheads="1"/>
          </p:cNvSpPr>
          <p:nvPr/>
        </p:nvSpPr>
        <p:spPr bwMode="auto">
          <a:xfrm rot="-5400000">
            <a:off x="1396206" y="4658519"/>
            <a:ext cx="2682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i="1">
                <a:solidFill>
                  <a:srgbClr val="000000"/>
                </a:solidFill>
              </a:rPr>
              <a:t>cruzi</a:t>
            </a:r>
            <a:endParaRPr lang="pt-BR" altLang="en-US"/>
          </a:p>
        </p:txBody>
      </p:sp>
      <p:sp>
        <p:nvSpPr>
          <p:cNvPr id="12365" name="Rectangle 258">
            <a:extLst>
              <a:ext uri="{FF2B5EF4-FFF2-40B4-BE49-F238E27FC236}">
                <a16:creationId xmlns:a16="http://schemas.microsoft.com/office/drawing/2014/main" id="{0A128F24-EF63-4426-96CF-D3697854FF62}"/>
              </a:ext>
            </a:extLst>
          </p:cNvPr>
          <p:cNvSpPr>
            <a:spLocks noChangeArrowheads="1"/>
          </p:cNvSpPr>
          <p:nvPr/>
        </p:nvSpPr>
        <p:spPr bwMode="auto">
          <a:xfrm rot="-5400000">
            <a:off x="1348581" y="4317207"/>
            <a:ext cx="363537"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 DFA</a:t>
            </a:r>
            <a:endParaRPr lang="pt-BR" altLang="en-US"/>
          </a:p>
        </p:txBody>
      </p:sp>
      <p:sp>
        <p:nvSpPr>
          <p:cNvPr id="12366" name="Rectangle 259">
            <a:extLst>
              <a:ext uri="{FF2B5EF4-FFF2-40B4-BE49-F238E27FC236}">
                <a16:creationId xmlns:a16="http://schemas.microsoft.com/office/drawing/2014/main" id="{E1A2F918-DE35-44ED-B9B2-4CF4F77BF394}"/>
              </a:ext>
            </a:extLst>
          </p:cNvPr>
          <p:cNvSpPr>
            <a:spLocks noChangeArrowheads="1"/>
          </p:cNvSpPr>
          <p:nvPr/>
        </p:nvSpPr>
        <p:spPr bwMode="auto">
          <a:xfrm>
            <a:off x="3062288" y="757238"/>
            <a:ext cx="1214437" cy="220662"/>
          </a:xfrm>
          <a:prstGeom prst="rect">
            <a:avLst/>
          </a:prstGeom>
          <a:noFill/>
          <a:ln w="6350"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2367" name="Rectangle 260">
            <a:extLst>
              <a:ext uri="{FF2B5EF4-FFF2-40B4-BE49-F238E27FC236}">
                <a16:creationId xmlns:a16="http://schemas.microsoft.com/office/drawing/2014/main" id="{3817F3C9-7C41-42B9-A727-5BBBCE6D065F}"/>
              </a:ext>
            </a:extLst>
          </p:cNvPr>
          <p:cNvSpPr>
            <a:spLocks noChangeArrowheads="1"/>
          </p:cNvSpPr>
          <p:nvPr/>
        </p:nvSpPr>
        <p:spPr bwMode="auto">
          <a:xfrm>
            <a:off x="3168650" y="814388"/>
            <a:ext cx="2889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Days</a:t>
            </a:r>
            <a:endParaRPr lang="pt-BR" altLang="en-US"/>
          </a:p>
        </p:txBody>
      </p:sp>
      <p:sp>
        <p:nvSpPr>
          <p:cNvPr id="12368" name="Rectangle 261">
            <a:extLst>
              <a:ext uri="{FF2B5EF4-FFF2-40B4-BE49-F238E27FC236}">
                <a16:creationId xmlns:a16="http://schemas.microsoft.com/office/drawing/2014/main" id="{217A8B39-D8A2-4854-8799-67D9E9913E38}"/>
              </a:ext>
            </a:extLst>
          </p:cNvPr>
          <p:cNvSpPr>
            <a:spLocks noChangeArrowheads="1"/>
          </p:cNvSpPr>
          <p:nvPr/>
        </p:nvSpPr>
        <p:spPr bwMode="auto">
          <a:xfrm>
            <a:off x="3479800" y="814388"/>
            <a:ext cx="2667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After</a:t>
            </a:r>
            <a:endParaRPr lang="pt-BR" altLang="en-US"/>
          </a:p>
        </p:txBody>
      </p:sp>
      <p:sp>
        <p:nvSpPr>
          <p:cNvPr id="12369" name="Rectangle 262">
            <a:extLst>
              <a:ext uri="{FF2B5EF4-FFF2-40B4-BE49-F238E27FC236}">
                <a16:creationId xmlns:a16="http://schemas.microsoft.com/office/drawing/2014/main" id="{E27FC1BD-2215-4AED-A97D-22442B7959B5}"/>
              </a:ext>
            </a:extLst>
          </p:cNvPr>
          <p:cNvSpPr>
            <a:spLocks noChangeArrowheads="1"/>
          </p:cNvSpPr>
          <p:nvPr/>
        </p:nvSpPr>
        <p:spPr bwMode="auto">
          <a:xfrm>
            <a:off x="3776663" y="814388"/>
            <a:ext cx="4762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Infection</a:t>
            </a:r>
            <a:endParaRPr lang="pt-BR" altLang="en-US"/>
          </a:p>
        </p:txBody>
      </p:sp>
      <p:grpSp>
        <p:nvGrpSpPr>
          <p:cNvPr id="12370" name="Group 265">
            <a:extLst>
              <a:ext uri="{FF2B5EF4-FFF2-40B4-BE49-F238E27FC236}">
                <a16:creationId xmlns:a16="http://schemas.microsoft.com/office/drawing/2014/main" id="{C52F378C-5D30-441A-8DD0-FCBE86A131E4}"/>
              </a:ext>
            </a:extLst>
          </p:cNvPr>
          <p:cNvGrpSpPr>
            <a:grpSpLocks/>
          </p:cNvGrpSpPr>
          <p:nvPr/>
        </p:nvGrpSpPr>
        <p:grpSpPr bwMode="auto">
          <a:xfrm>
            <a:off x="4313238" y="5157788"/>
            <a:ext cx="114300" cy="115887"/>
            <a:chOff x="2717" y="3249"/>
            <a:chExt cx="72" cy="73"/>
          </a:xfrm>
        </p:grpSpPr>
        <p:sp>
          <p:nvSpPr>
            <p:cNvPr id="12719" name="Freeform 263">
              <a:extLst>
                <a:ext uri="{FF2B5EF4-FFF2-40B4-BE49-F238E27FC236}">
                  <a16:creationId xmlns:a16="http://schemas.microsoft.com/office/drawing/2014/main" id="{AAF2152D-68F7-4186-9361-E3E01892A01A}"/>
                </a:ext>
              </a:extLst>
            </p:cNvPr>
            <p:cNvSpPr>
              <a:spLocks/>
            </p:cNvSpPr>
            <p:nvPr/>
          </p:nvSpPr>
          <p:spPr bwMode="auto">
            <a:xfrm>
              <a:off x="2717" y="3249"/>
              <a:ext cx="72" cy="73"/>
            </a:xfrm>
            <a:custGeom>
              <a:avLst/>
              <a:gdLst>
                <a:gd name="T0" fmla="*/ 0 w 72"/>
                <a:gd name="T1" fmla="*/ 0 h 73"/>
                <a:gd name="T2" fmla="*/ 0 w 72"/>
                <a:gd name="T3" fmla="*/ 0 h 73"/>
                <a:gd name="T4" fmla="*/ 72 w 72"/>
                <a:gd name="T5" fmla="*/ 0 h 73"/>
                <a:gd name="T6" fmla="*/ 72 w 72"/>
                <a:gd name="T7" fmla="*/ 73 h 73"/>
                <a:gd name="T8" fmla="*/ 0 w 72"/>
                <a:gd name="T9" fmla="*/ 73 h 73"/>
                <a:gd name="T10" fmla="*/ 0 w 72"/>
                <a:gd name="T11" fmla="*/ 0 h 7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 h="73">
                  <a:moveTo>
                    <a:pt x="0" y="0"/>
                  </a:moveTo>
                  <a:lnTo>
                    <a:pt x="0" y="0"/>
                  </a:lnTo>
                  <a:lnTo>
                    <a:pt x="72" y="0"/>
                  </a:lnTo>
                  <a:lnTo>
                    <a:pt x="72" y="73"/>
                  </a:lnTo>
                  <a:lnTo>
                    <a:pt x="0" y="73"/>
                  </a:lnTo>
                  <a:lnTo>
                    <a:pt x="0"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720" name="Freeform 264">
              <a:extLst>
                <a:ext uri="{FF2B5EF4-FFF2-40B4-BE49-F238E27FC236}">
                  <a16:creationId xmlns:a16="http://schemas.microsoft.com/office/drawing/2014/main" id="{4CAEECE1-545B-46DD-8584-CC742FA9ADCC}"/>
                </a:ext>
              </a:extLst>
            </p:cNvPr>
            <p:cNvSpPr>
              <a:spLocks/>
            </p:cNvSpPr>
            <p:nvPr/>
          </p:nvSpPr>
          <p:spPr bwMode="auto">
            <a:xfrm>
              <a:off x="2717" y="3249"/>
              <a:ext cx="72" cy="73"/>
            </a:xfrm>
            <a:custGeom>
              <a:avLst/>
              <a:gdLst>
                <a:gd name="T0" fmla="*/ 0 w 72"/>
                <a:gd name="T1" fmla="*/ 0 h 73"/>
                <a:gd name="T2" fmla="*/ 0 w 72"/>
                <a:gd name="T3" fmla="*/ 0 h 73"/>
                <a:gd name="T4" fmla="*/ 72 w 72"/>
                <a:gd name="T5" fmla="*/ 0 h 73"/>
                <a:gd name="T6" fmla="*/ 72 w 72"/>
                <a:gd name="T7" fmla="*/ 73 h 73"/>
                <a:gd name="T8" fmla="*/ 0 w 72"/>
                <a:gd name="T9" fmla="*/ 73 h 73"/>
                <a:gd name="T10" fmla="*/ 0 w 72"/>
                <a:gd name="T11" fmla="*/ 0 h 7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 h="73">
                  <a:moveTo>
                    <a:pt x="0" y="0"/>
                  </a:moveTo>
                  <a:lnTo>
                    <a:pt x="0" y="0"/>
                  </a:lnTo>
                  <a:lnTo>
                    <a:pt x="72" y="0"/>
                  </a:lnTo>
                  <a:lnTo>
                    <a:pt x="72" y="73"/>
                  </a:lnTo>
                  <a:lnTo>
                    <a:pt x="0" y="73"/>
                  </a:ln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371" name="Group 268">
            <a:extLst>
              <a:ext uri="{FF2B5EF4-FFF2-40B4-BE49-F238E27FC236}">
                <a16:creationId xmlns:a16="http://schemas.microsoft.com/office/drawing/2014/main" id="{1692628C-1333-42EE-B4DA-D03943D7699D}"/>
              </a:ext>
            </a:extLst>
          </p:cNvPr>
          <p:cNvGrpSpPr>
            <a:grpSpLocks/>
          </p:cNvGrpSpPr>
          <p:nvPr/>
        </p:nvGrpSpPr>
        <p:grpSpPr bwMode="auto">
          <a:xfrm>
            <a:off x="2566988" y="5157788"/>
            <a:ext cx="115887" cy="115887"/>
            <a:chOff x="1617" y="3249"/>
            <a:chExt cx="73" cy="73"/>
          </a:xfrm>
        </p:grpSpPr>
        <p:sp>
          <p:nvSpPr>
            <p:cNvPr id="12717" name="Freeform 266">
              <a:extLst>
                <a:ext uri="{FF2B5EF4-FFF2-40B4-BE49-F238E27FC236}">
                  <a16:creationId xmlns:a16="http://schemas.microsoft.com/office/drawing/2014/main" id="{D11FF5BB-5E32-44AC-82A6-CF763DDF1B17}"/>
                </a:ext>
              </a:extLst>
            </p:cNvPr>
            <p:cNvSpPr>
              <a:spLocks/>
            </p:cNvSpPr>
            <p:nvPr/>
          </p:nvSpPr>
          <p:spPr bwMode="auto">
            <a:xfrm>
              <a:off x="1617" y="3249"/>
              <a:ext cx="73" cy="73"/>
            </a:xfrm>
            <a:custGeom>
              <a:avLst/>
              <a:gdLst>
                <a:gd name="T0" fmla="*/ 0 w 73"/>
                <a:gd name="T1" fmla="*/ 0 h 73"/>
                <a:gd name="T2" fmla="*/ 0 w 73"/>
                <a:gd name="T3" fmla="*/ 0 h 73"/>
                <a:gd name="T4" fmla="*/ 73 w 73"/>
                <a:gd name="T5" fmla="*/ 0 h 73"/>
                <a:gd name="T6" fmla="*/ 73 w 73"/>
                <a:gd name="T7" fmla="*/ 73 h 73"/>
                <a:gd name="T8" fmla="*/ 0 w 73"/>
                <a:gd name="T9" fmla="*/ 73 h 73"/>
                <a:gd name="T10" fmla="*/ 0 w 73"/>
                <a:gd name="T11" fmla="*/ 0 h 7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3" h="73">
                  <a:moveTo>
                    <a:pt x="0" y="0"/>
                  </a:moveTo>
                  <a:lnTo>
                    <a:pt x="0" y="0"/>
                  </a:lnTo>
                  <a:lnTo>
                    <a:pt x="73" y="0"/>
                  </a:lnTo>
                  <a:lnTo>
                    <a:pt x="73" y="73"/>
                  </a:lnTo>
                  <a:lnTo>
                    <a:pt x="0" y="73"/>
                  </a:lnTo>
                  <a:lnTo>
                    <a:pt x="0" y="0"/>
                  </a:lnTo>
                  <a:close/>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718" name="Freeform 267">
              <a:extLst>
                <a:ext uri="{FF2B5EF4-FFF2-40B4-BE49-F238E27FC236}">
                  <a16:creationId xmlns:a16="http://schemas.microsoft.com/office/drawing/2014/main" id="{2D611DE9-144E-4737-BC3B-41EB215D0568}"/>
                </a:ext>
              </a:extLst>
            </p:cNvPr>
            <p:cNvSpPr>
              <a:spLocks/>
            </p:cNvSpPr>
            <p:nvPr/>
          </p:nvSpPr>
          <p:spPr bwMode="auto">
            <a:xfrm>
              <a:off x="1617" y="3249"/>
              <a:ext cx="73" cy="73"/>
            </a:xfrm>
            <a:custGeom>
              <a:avLst/>
              <a:gdLst>
                <a:gd name="T0" fmla="*/ 0 w 73"/>
                <a:gd name="T1" fmla="*/ 0 h 73"/>
                <a:gd name="T2" fmla="*/ 0 w 73"/>
                <a:gd name="T3" fmla="*/ 0 h 73"/>
                <a:gd name="T4" fmla="*/ 73 w 73"/>
                <a:gd name="T5" fmla="*/ 0 h 73"/>
                <a:gd name="T6" fmla="*/ 73 w 73"/>
                <a:gd name="T7" fmla="*/ 73 h 73"/>
                <a:gd name="T8" fmla="*/ 0 w 73"/>
                <a:gd name="T9" fmla="*/ 73 h 73"/>
                <a:gd name="T10" fmla="*/ 0 w 73"/>
                <a:gd name="T11" fmla="*/ 0 h 7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3" h="73">
                  <a:moveTo>
                    <a:pt x="0" y="0"/>
                  </a:moveTo>
                  <a:lnTo>
                    <a:pt x="0" y="0"/>
                  </a:lnTo>
                  <a:lnTo>
                    <a:pt x="73" y="0"/>
                  </a:lnTo>
                  <a:lnTo>
                    <a:pt x="73" y="73"/>
                  </a:lnTo>
                  <a:lnTo>
                    <a:pt x="0" y="73"/>
                  </a:ln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12372" name="Rectangle 269">
            <a:extLst>
              <a:ext uri="{FF2B5EF4-FFF2-40B4-BE49-F238E27FC236}">
                <a16:creationId xmlns:a16="http://schemas.microsoft.com/office/drawing/2014/main" id="{77E2C6D8-C5ED-403D-AE9B-3D1AC09B6235}"/>
              </a:ext>
            </a:extLst>
          </p:cNvPr>
          <p:cNvSpPr>
            <a:spLocks noChangeArrowheads="1"/>
          </p:cNvSpPr>
          <p:nvPr/>
        </p:nvSpPr>
        <p:spPr bwMode="auto">
          <a:xfrm>
            <a:off x="2800350" y="5156200"/>
            <a:ext cx="176213"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NK</a:t>
            </a:r>
            <a:endParaRPr lang="pt-BR" altLang="en-US"/>
          </a:p>
        </p:txBody>
      </p:sp>
      <p:sp>
        <p:nvSpPr>
          <p:cNvPr id="12373" name="Rectangle 270">
            <a:extLst>
              <a:ext uri="{FF2B5EF4-FFF2-40B4-BE49-F238E27FC236}">
                <a16:creationId xmlns:a16="http://schemas.microsoft.com/office/drawing/2014/main" id="{E23C1E40-9B1B-419A-ADD2-F837369AD57D}"/>
              </a:ext>
            </a:extLst>
          </p:cNvPr>
          <p:cNvSpPr>
            <a:spLocks noChangeArrowheads="1"/>
          </p:cNvSpPr>
          <p:nvPr/>
        </p:nvSpPr>
        <p:spPr bwMode="auto">
          <a:xfrm>
            <a:off x="2967038" y="5156200"/>
            <a:ext cx="42862"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a:t>
            </a:r>
            <a:endParaRPr lang="pt-BR" altLang="en-US"/>
          </a:p>
        </p:txBody>
      </p:sp>
      <p:sp>
        <p:nvSpPr>
          <p:cNvPr id="12374" name="Rectangle 271">
            <a:extLst>
              <a:ext uri="{FF2B5EF4-FFF2-40B4-BE49-F238E27FC236}">
                <a16:creationId xmlns:a16="http://schemas.microsoft.com/office/drawing/2014/main" id="{35BD8414-7BCF-4952-A496-803D61D525E0}"/>
              </a:ext>
            </a:extLst>
          </p:cNvPr>
          <p:cNvSpPr>
            <a:spLocks noChangeArrowheads="1"/>
          </p:cNvSpPr>
          <p:nvPr/>
        </p:nvSpPr>
        <p:spPr bwMode="auto">
          <a:xfrm>
            <a:off x="3011488" y="5156200"/>
            <a:ext cx="25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cells</a:t>
            </a:r>
            <a:endParaRPr lang="pt-BR" altLang="en-US"/>
          </a:p>
        </p:txBody>
      </p:sp>
      <p:grpSp>
        <p:nvGrpSpPr>
          <p:cNvPr id="12375" name="Group 274">
            <a:extLst>
              <a:ext uri="{FF2B5EF4-FFF2-40B4-BE49-F238E27FC236}">
                <a16:creationId xmlns:a16="http://schemas.microsoft.com/office/drawing/2014/main" id="{851860EA-8524-40DC-ACFA-31E4209675B4}"/>
              </a:ext>
            </a:extLst>
          </p:cNvPr>
          <p:cNvGrpSpPr>
            <a:grpSpLocks/>
          </p:cNvGrpSpPr>
          <p:nvPr/>
        </p:nvGrpSpPr>
        <p:grpSpPr bwMode="auto">
          <a:xfrm>
            <a:off x="3482975" y="5157788"/>
            <a:ext cx="115888" cy="115887"/>
            <a:chOff x="2194" y="3249"/>
            <a:chExt cx="73" cy="73"/>
          </a:xfrm>
        </p:grpSpPr>
        <p:sp>
          <p:nvSpPr>
            <p:cNvPr id="12715" name="Freeform 272">
              <a:extLst>
                <a:ext uri="{FF2B5EF4-FFF2-40B4-BE49-F238E27FC236}">
                  <a16:creationId xmlns:a16="http://schemas.microsoft.com/office/drawing/2014/main" id="{D3E71D62-7C16-4DD0-86FD-BE944711C50D}"/>
                </a:ext>
              </a:extLst>
            </p:cNvPr>
            <p:cNvSpPr>
              <a:spLocks/>
            </p:cNvSpPr>
            <p:nvPr/>
          </p:nvSpPr>
          <p:spPr bwMode="auto">
            <a:xfrm>
              <a:off x="2194" y="3249"/>
              <a:ext cx="73" cy="73"/>
            </a:xfrm>
            <a:custGeom>
              <a:avLst/>
              <a:gdLst>
                <a:gd name="T0" fmla="*/ 0 w 73"/>
                <a:gd name="T1" fmla="*/ 0 h 73"/>
                <a:gd name="T2" fmla="*/ 0 w 73"/>
                <a:gd name="T3" fmla="*/ 0 h 73"/>
                <a:gd name="T4" fmla="*/ 73 w 73"/>
                <a:gd name="T5" fmla="*/ 0 h 73"/>
                <a:gd name="T6" fmla="*/ 73 w 73"/>
                <a:gd name="T7" fmla="*/ 73 h 73"/>
                <a:gd name="T8" fmla="*/ 0 w 73"/>
                <a:gd name="T9" fmla="*/ 73 h 73"/>
                <a:gd name="T10" fmla="*/ 0 w 73"/>
                <a:gd name="T11" fmla="*/ 0 h 7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3" h="73">
                  <a:moveTo>
                    <a:pt x="0" y="0"/>
                  </a:moveTo>
                  <a:lnTo>
                    <a:pt x="0" y="0"/>
                  </a:lnTo>
                  <a:lnTo>
                    <a:pt x="73" y="0"/>
                  </a:lnTo>
                  <a:lnTo>
                    <a:pt x="73" y="73"/>
                  </a:lnTo>
                  <a:lnTo>
                    <a:pt x="0" y="73"/>
                  </a:lnTo>
                  <a:lnTo>
                    <a:pt x="0" y="0"/>
                  </a:lnTo>
                  <a:close/>
                </a:path>
              </a:pathLst>
            </a:custGeom>
            <a:solidFill>
              <a:srgbClr val="1C1C1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716" name="Freeform 273">
              <a:extLst>
                <a:ext uri="{FF2B5EF4-FFF2-40B4-BE49-F238E27FC236}">
                  <a16:creationId xmlns:a16="http://schemas.microsoft.com/office/drawing/2014/main" id="{C1CD6A31-FE61-4489-B801-0FCD19A93D7A}"/>
                </a:ext>
              </a:extLst>
            </p:cNvPr>
            <p:cNvSpPr>
              <a:spLocks/>
            </p:cNvSpPr>
            <p:nvPr/>
          </p:nvSpPr>
          <p:spPr bwMode="auto">
            <a:xfrm>
              <a:off x="2194" y="3249"/>
              <a:ext cx="73" cy="73"/>
            </a:xfrm>
            <a:custGeom>
              <a:avLst/>
              <a:gdLst>
                <a:gd name="T0" fmla="*/ 0 w 73"/>
                <a:gd name="T1" fmla="*/ 0 h 73"/>
                <a:gd name="T2" fmla="*/ 0 w 73"/>
                <a:gd name="T3" fmla="*/ 0 h 73"/>
                <a:gd name="T4" fmla="*/ 73 w 73"/>
                <a:gd name="T5" fmla="*/ 0 h 73"/>
                <a:gd name="T6" fmla="*/ 73 w 73"/>
                <a:gd name="T7" fmla="*/ 73 h 73"/>
                <a:gd name="T8" fmla="*/ 0 w 73"/>
                <a:gd name="T9" fmla="*/ 73 h 73"/>
                <a:gd name="T10" fmla="*/ 0 w 73"/>
                <a:gd name="T11" fmla="*/ 0 h 7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3" h="73">
                  <a:moveTo>
                    <a:pt x="0" y="0"/>
                  </a:moveTo>
                  <a:lnTo>
                    <a:pt x="0" y="0"/>
                  </a:lnTo>
                  <a:lnTo>
                    <a:pt x="73" y="0"/>
                  </a:lnTo>
                  <a:lnTo>
                    <a:pt x="73" y="73"/>
                  </a:lnTo>
                  <a:lnTo>
                    <a:pt x="0" y="73"/>
                  </a:ln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376" name="Group 277">
            <a:extLst>
              <a:ext uri="{FF2B5EF4-FFF2-40B4-BE49-F238E27FC236}">
                <a16:creationId xmlns:a16="http://schemas.microsoft.com/office/drawing/2014/main" id="{579D992F-24B6-4F5F-BC27-1DD112C83D38}"/>
              </a:ext>
            </a:extLst>
          </p:cNvPr>
          <p:cNvGrpSpPr>
            <a:grpSpLocks/>
          </p:cNvGrpSpPr>
          <p:nvPr/>
        </p:nvGrpSpPr>
        <p:grpSpPr bwMode="auto">
          <a:xfrm>
            <a:off x="1933575" y="1154113"/>
            <a:ext cx="555625" cy="222250"/>
            <a:chOff x="1218" y="727"/>
            <a:chExt cx="350" cy="140"/>
          </a:xfrm>
        </p:grpSpPr>
        <p:sp>
          <p:nvSpPr>
            <p:cNvPr id="12713" name="Rectangle 275">
              <a:extLst>
                <a:ext uri="{FF2B5EF4-FFF2-40B4-BE49-F238E27FC236}">
                  <a16:creationId xmlns:a16="http://schemas.microsoft.com/office/drawing/2014/main" id="{B9B43E52-4DE6-4CD1-9455-4921BC821A95}"/>
                </a:ext>
              </a:extLst>
            </p:cNvPr>
            <p:cNvSpPr>
              <a:spLocks noChangeArrowheads="1"/>
            </p:cNvSpPr>
            <p:nvPr/>
          </p:nvSpPr>
          <p:spPr bwMode="auto">
            <a:xfrm>
              <a:off x="1218" y="727"/>
              <a:ext cx="350" cy="1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2714" name="Rectangle 276">
              <a:extLst>
                <a:ext uri="{FF2B5EF4-FFF2-40B4-BE49-F238E27FC236}">
                  <a16:creationId xmlns:a16="http://schemas.microsoft.com/office/drawing/2014/main" id="{CCA757E6-9841-49BC-9B4A-F968AF005CDB}"/>
                </a:ext>
              </a:extLst>
            </p:cNvPr>
            <p:cNvSpPr>
              <a:spLocks noChangeArrowheads="1"/>
            </p:cNvSpPr>
            <p:nvPr/>
          </p:nvSpPr>
          <p:spPr bwMode="auto">
            <a:xfrm>
              <a:off x="1218" y="727"/>
              <a:ext cx="350" cy="140"/>
            </a:xfrm>
            <a:prstGeom prst="rect">
              <a:avLst/>
            </a:prstGeom>
            <a:noFill/>
            <a:ln w="6350"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12377" name="Rectangle 278">
            <a:extLst>
              <a:ext uri="{FF2B5EF4-FFF2-40B4-BE49-F238E27FC236}">
                <a16:creationId xmlns:a16="http://schemas.microsoft.com/office/drawing/2014/main" id="{BB8874A7-4502-4717-99EB-D56729177CEC}"/>
              </a:ext>
            </a:extLst>
          </p:cNvPr>
          <p:cNvSpPr>
            <a:spLocks noChangeArrowheads="1"/>
          </p:cNvSpPr>
          <p:nvPr/>
        </p:nvSpPr>
        <p:spPr bwMode="auto">
          <a:xfrm>
            <a:off x="2087563" y="1212850"/>
            <a:ext cx="3302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Day 0</a:t>
            </a:r>
            <a:endParaRPr lang="pt-BR" altLang="en-US"/>
          </a:p>
        </p:txBody>
      </p:sp>
      <p:sp>
        <p:nvSpPr>
          <p:cNvPr id="12378" name="Rectangle 279">
            <a:extLst>
              <a:ext uri="{FF2B5EF4-FFF2-40B4-BE49-F238E27FC236}">
                <a16:creationId xmlns:a16="http://schemas.microsoft.com/office/drawing/2014/main" id="{3358DB49-DC68-4F46-B243-684563F18C28}"/>
              </a:ext>
            </a:extLst>
          </p:cNvPr>
          <p:cNvSpPr>
            <a:spLocks noChangeArrowheads="1"/>
          </p:cNvSpPr>
          <p:nvPr/>
        </p:nvSpPr>
        <p:spPr bwMode="auto">
          <a:xfrm>
            <a:off x="4538663" y="5156200"/>
            <a:ext cx="84137"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B</a:t>
            </a:r>
            <a:endParaRPr lang="pt-BR" altLang="en-US"/>
          </a:p>
        </p:txBody>
      </p:sp>
      <p:sp>
        <p:nvSpPr>
          <p:cNvPr id="12379" name="Rectangle 280">
            <a:extLst>
              <a:ext uri="{FF2B5EF4-FFF2-40B4-BE49-F238E27FC236}">
                <a16:creationId xmlns:a16="http://schemas.microsoft.com/office/drawing/2014/main" id="{F62CADF7-263C-488E-9F0F-4BA045FC4BC2}"/>
              </a:ext>
            </a:extLst>
          </p:cNvPr>
          <p:cNvSpPr>
            <a:spLocks noChangeArrowheads="1"/>
          </p:cNvSpPr>
          <p:nvPr/>
        </p:nvSpPr>
        <p:spPr bwMode="auto">
          <a:xfrm>
            <a:off x="4618038" y="5156200"/>
            <a:ext cx="42862"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a:t>
            </a:r>
            <a:endParaRPr lang="pt-BR" altLang="en-US"/>
          </a:p>
        </p:txBody>
      </p:sp>
      <p:sp>
        <p:nvSpPr>
          <p:cNvPr id="12380" name="Rectangle 281">
            <a:extLst>
              <a:ext uri="{FF2B5EF4-FFF2-40B4-BE49-F238E27FC236}">
                <a16:creationId xmlns:a16="http://schemas.microsoft.com/office/drawing/2014/main" id="{C063A881-95E0-472E-9381-CE67BB984126}"/>
              </a:ext>
            </a:extLst>
          </p:cNvPr>
          <p:cNvSpPr>
            <a:spLocks noChangeArrowheads="1"/>
          </p:cNvSpPr>
          <p:nvPr/>
        </p:nvSpPr>
        <p:spPr bwMode="auto">
          <a:xfrm>
            <a:off x="4662488" y="5156200"/>
            <a:ext cx="25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cells</a:t>
            </a:r>
            <a:endParaRPr lang="pt-BR" altLang="en-US"/>
          </a:p>
        </p:txBody>
      </p:sp>
      <p:grpSp>
        <p:nvGrpSpPr>
          <p:cNvPr id="12381" name="Group 284">
            <a:extLst>
              <a:ext uri="{FF2B5EF4-FFF2-40B4-BE49-F238E27FC236}">
                <a16:creationId xmlns:a16="http://schemas.microsoft.com/office/drawing/2014/main" id="{528EEED4-0C13-413D-94BE-A62D153DE186}"/>
              </a:ext>
            </a:extLst>
          </p:cNvPr>
          <p:cNvGrpSpPr>
            <a:grpSpLocks/>
          </p:cNvGrpSpPr>
          <p:nvPr/>
        </p:nvGrpSpPr>
        <p:grpSpPr bwMode="auto">
          <a:xfrm>
            <a:off x="2776538" y="1154113"/>
            <a:ext cx="555625" cy="222250"/>
            <a:chOff x="1749" y="727"/>
            <a:chExt cx="350" cy="140"/>
          </a:xfrm>
        </p:grpSpPr>
        <p:sp>
          <p:nvSpPr>
            <p:cNvPr id="12711" name="Rectangle 282">
              <a:extLst>
                <a:ext uri="{FF2B5EF4-FFF2-40B4-BE49-F238E27FC236}">
                  <a16:creationId xmlns:a16="http://schemas.microsoft.com/office/drawing/2014/main" id="{11D058AA-9072-42F0-873A-630E488566C5}"/>
                </a:ext>
              </a:extLst>
            </p:cNvPr>
            <p:cNvSpPr>
              <a:spLocks noChangeArrowheads="1"/>
            </p:cNvSpPr>
            <p:nvPr/>
          </p:nvSpPr>
          <p:spPr bwMode="auto">
            <a:xfrm>
              <a:off x="1749" y="727"/>
              <a:ext cx="350" cy="1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2712" name="Rectangle 283">
              <a:extLst>
                <a:ext uri="{FF2B5EF4-FFF2-40B4-BE49-F238E27FC236}">
                  <a16:creationId xmlns:a16="http://schemas.microsoft.com/office/drawing/2014/main" id="{1A1922DA-A288-4A4F-950F-622FE1E1B43A}"/>
                </a:ext>
              </a:extLst>
            </p:cNvPr>
            <p:cNvSpPr>
              <a:spLocks noChangeArrowheads="1"/>
            </p:cNvSpPr>
            <p:nvPr/>
          </p:nvSpPr>
          <p:spPr bwMode="auto">
            <a:xfrm>
              <a:off x="1749" y="727"/>
              <a:ext cx="350" cy="140"/>
            </a:xfrm>
            <a:prstGeom prst="rect">
              <a:avLst/>
            </a:prstGeom>
            <a:noFill/>
            <a:ln w="6350"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12382" name="Rectangle 285">
            <a:extLst>
              <a:ext uri="{FF2B5EF4-FFF2-40B4-BE49-F238E27FC236}">
                <a16:creationId xmlns:a16="http://schemas.microsoft.com/office/drawing/2014/main" id="{B067ADEA-E834-4AFE-BDB8-39C6ED2099A2}"/>
              </a:ext>
            </a:extLst>
          </p:cNvPr>
          <p:cNvSpPr>
            <a:spLocks noChangeArrowheads="1"/>
          </p:cNvSpPr>
          <p:nvPr/>
        </p:nvSpPr>
        <p:spPr bwMode="auto">
          <a:xfrm>
            <a:off x="2928938" y="1212850"/>
            <a:ext cx="3302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Day 7</a:t>
            </a:r>
            <a:endParaRPr lang="pt-BR" altLang="en-US"/>
          </a:p>
        </p:txBody>
      </p:sp>
      <p:grpSp>
        <p:nvGrpSpPr>
          <p:cNvPr id="12383" name="Group 288">
            <a:extLst>
              <a:ext uri="{FF2B5EF4-FFF2-40B4-BE49-F238E27FC236}">
                <a16:creationId xmlns:a16="http://schemas.microsoft.com/office/drawing/2014/main" id="{46A42D76-78D6-4788-B279-A3EC817C302B}"/>
              </a:ext>
            </a:extLst>
          </p:cNvPr>
          <p:cNvGrpSpPr>
            <a:grpSpLocks/>
          </p:cNvGrpSpPr>
          <p:nvPr/>
        </p:nvGrpSpPr>
        <p:grpSpPr bwMode="auto">
          <a:xfrm>
            <a:off x="3603625" y="1154113"/>
            <a:ext cx="555625" cy="222250"/>
            <a:chOff x="2270" y="727"/>
            <a:chExt cx="350" cy="140"/>
          </a:xfrm>
        </p:grpSpPr>
        <p:sp>
          <p:nvSpPr>
            <p:cNvPr id="12709" name="Rectangle 286">
              <a:extLst>
                <a:ext uri="{FF2B5EF4-FFF2-40B4-BE49-F238E27FC236}">
                  <a16:creationId xmlns:a16="http://schemas.microsoft.com/office/drawing/2014/main" id="{15E8CEE9-EA8C-4312-B375-EABCFE252998}"/>
                </a:ext>
              </a:extLst>
            </p:cNvPr>
            <p:cNvSpPr>
              <a:spLocks noChangeArrowheads="1"/>
            </p:cNvSpPr>
            <p:nvPr/>
          </p:nvSpPr>
          <p:spPr bwMode="auto">
            <a:xfrm>
              <a:off x="2270" y="727"/>
              <a:ext cx="350" cy="1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2710" name="Rectangle 287">
              <a:extLst>
                <a:ext uri="{FF2B5EF4-FFF2-40B4-BE49-F238E27FC236}">
                  <a16:creationId xmlns:a16="http://schemas.microsoft.com/office/drawing/2014/main" id="{05CF4C88-5DD5-4881-89AE-6263A8E38C00}"/>
                </a:ext>
              </a:extLst>
            </p:cNvPr>
            <p:cNvSpPr>
              <a:spLocks noChangeArrowheads="1"/>
            </p:cNvSpPr>
            <p:nvPr/>
          </p:nvSpPr>
          <p:spPr bwMode="auto">
            <a:xfrm>
              <a:off x="2270" y="727"/>
              <a:ext cx="350" cy="140"/>
            </a:xfrm>
            <a:prstGeom prst="rect">
              <a:avLst/>
            </a:prstGeom>
            <a:noFill/>
            <a:ln w="6350"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12384" name="Rectangle 289">
            <a:extLst>
              <a:ext uri="{FF2B5EF4-FFF2-40B4-BE49-F238E27FC236}">
                <a16:creationId xmlns:a16="http://schemas.microsoft.com/office/drawing/2014/main" id="{39CDFF21-0AE1-46FC-A7BF-2E96263E774C}"/>
              </a:ext>
            </a:extLst>
          </p:cNvPr>
          <p:cNvSpPr>
            <a:spLocks noChangeArrowheads="1"/>
          </p:cNvSpPr>
          <p:nvPr/>
        </p:nvSpPr>
        <p:spPr bwMode="auto">
          <a:xfrm>
            <a:off x="3724275" y="1212850"/>
            <a:ext cx="4000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Day 14</a:t>
            </a:r>
            <a:endParaRPr lang="pt-BR" altLang="en-US"/>
          </a:p>
        </p:txBody>
      </p:sp>
      <p:grpSp>
        <p:nvGrpSpPr>
          <p:cNvPr id="12385" name="Group 292">
            <a:extLst>
              <a:ext uri="{FF2B5EF4-FFF2-40B4-BE49-F238E27FC236}">
                <a16:creationId xmlns:a16="http://schemas.microsoft.com/office/drawing/2014/main" id="{14805322-96C2-4162-A3D8-CB5A54B99C71}"/>
              </a:ext>
            </a:extLst>
          </p:cNvPr>
          <p:cNvGrpSpPr>
            <a:grpSpLocks/>
          </p:cNvGrpSpPr>
          <p:nvPr/>
        </p:nvGrpSpPr>
        <p:grpSpPr bwMode="auto">
          <a:xfrm>
            <a:off x="4491038" y="1154113"/>
            <a:ext cx="557212" cy="222250"/>
            <a:chOff x="2829" y="727"/>
            <a:chExt cx="351" cy="140"/>
          </a:xfrm>
        </p:grpSpPr>
        <p:sp>
          <p:nvSpPr>
            <p:cNvPr id="12707" name="Rectangle 290">
              <a:extLst>
                <a:ext uri="{FF2B5EF4-FFF2-40B4-BE49-F238E27FC236}">
                  <a16:creationId xmlns:a16="http://schemas.microsoft.com/office/drawing/2014/main" id="{CB3B17A0-A27C-4FE6-9F4B-141654287788}"/>
                </a:ext>
              </a:extLst>
            </p:cNvPr>
            <p:cNvSpPr>
              <a:spLocks noChangeArrowheads="1"/>
            </p:cNvSpPr>
            <p:nvPr/>
          </p:nvSpPr>
          <p:spPr bwMode="auto">
            <a:xfrm>
              <a:off x="2829" y="727"/>
              <a:ext cx="351" cy="1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2708" name="Rectangle 291">
              <a:extLst>
                <a:ext uri="{FF2B5EF4-FFF2-40B4-BE49-F238E27FC236}">
                  <a16:creationId xmlns:a16="http://schemas.microsoft.com/office/drawing/2014/main" id="{F0BE836D-7116-44A3-833B-4EDC5DB15162}"/>
                </a:ext>
              </a:extLst>
            </p:cNvPr>
            <p:cNvSpPr>
              <a:spLocks noChangeArrowheads="1"/>
            </p:cNvSpPr>
            <p:nvPr/>
          </p:nvSpPr>
          <p:spPr bwMode="auto">
            <a:xfrm>
              <a:off x="2829" y="727"/>
              <a:ext cx="351" cy="140"/>
            </a:xfrm>
            <a:prstGeom prst="rect">
              <a:avLst/>
            </a:prstGeom>
            <a:noFill/>
            <a:ln w="6350"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12386" name="Rectangle 293">
            <a:extLst>
              <a:ext uri="{FF2B5EF4-FFF2-40B4-BE49-F238E27FC236}">
                <a16:creationId xmlns:a16="http://schemas.microsoft.com/office/drawing/2014/main" id="{F3FAA711-B36E-47D7-A761-8B8853910615}"/>
              </a:ext>
            </a:extLst>
          </p:cNvPr>
          <p:cNvSpPr>
            <a:spLocks noChangeArrowheads="1"/>
          </p:cNvSpPr>
          <p:nvPr/>
        </p:nvSpPr>
        <p:spPr bwMode="auto">
          <a:xfrm>
            <a:off x="4614863" y="1212850"/>
            <a:ext cx="4000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Day 21</a:t>
            </a:r>
            <a:endParaRPr lang="pt-BR" altLang="en-US"/>
          </a:p>
        </p:txBody>
      </p:sp>
      <p:sp>
        <p:nvSpPr>
          <p:cNvPr id="12387" name="Rectangle 294">
            <a:extLst>
              <a:ext uri="{FF2B5EF4-FFF2-40B4-BE49-F238E27FC236}">
                <a16:creationId xmlns:a16="http://schemas.microsoft.com/office/drawing/2014/main" id="{66A1738A-DAB3-400C-B20C-30EB8DB85035}"/>
              </a:ext>
            </a:extLst>
          </p:cNvPr>
          <p:cNvSpPr>
            <a:spLocks noChangeArrowheads="1"/>
          </p:cNvSpPr>
          <p:nvPr/>
        </p:nvSpPr>
        <p:spPr bwMode="auto">
          <a:xfrm>
            <a:off x="3683000" y="5156200"/>
            <a:ext cx="777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T</a:t>
            </a:r>
            <a:endParaRPr lang="pt-BR" altLang="en-US"/>
          </a:p>
        </p:txBody>
      </p:sp>
      <p:sp>
        <p:nvSpPr>
          <p:cNvPr id="12388" name="Rectangle 295">
            <a:extLst>
              <a:ext uri="{FF2B5EF4-FFF2-40B4-BE49-F238E27FC236}">
                <a16:creationId xmlns:a16="http://schemas.microsoft.com/office/drawing/2014/main" id="{93927088-C0D4-4B4F-9765-DAF83F39D4F4}"/>
              </a:ext>
            </a:extLst>
          </p:cNvPr>
          <p:cNvSpPr>
            <a:spLocks noChangeArrowheads="1"/>
          </p:cNvSpPr>
          <p:nvPr/>
        </p:nvSpPr>
        <p:spPr bwMode="auto">
          <a:xfrm>
            <a:off x="3759200" y="5156200"/>
            <a:ext cx="42863"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a:t>
            </a:r>
            <a:endParaRPr lang="pt-BR" altLang="en-US"/>
          </a:p>
        </p:txBody>
      </p:sp>
      <p:sp>
        <p:nvSpPr>
          <p:cNvPr id="12389" name="Rectangle 296">
            <a:extLst>
              <a:ext uri="{FF2B5EF4-FFF2-40B4-BE49-F238E27FC236}">
                <a16:creationId xmlns:a16="http://schemas.microsoft.com/office/drawing/2014/main" id="{A7C667C4-6C72-4870-9879-C232DF5DFCEB}"/>
              </a:ext>
            </a:extLst>
          </p:cNvPr>
          <p:cNvSpPr>
            <a:spLocks noChangeArrowheads="1"/>
          </p:cNvSpPr>
          <p:nvPr/>
        </p:nvSpPr>
        <p:spPr bwMode="auto">
          <a:xfrm>
            <a:off x="3802063" y="5156200"/>
            <a:ext cx="25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1000">
                <a:solidFill>
                  <a:srgbClr val="000000"/>
                </a:solidFill>
              </a:rPr>
              <a:t>cells</a:t>
            </a:r>
            <a:endParaRPr lang="pt-BR" altLang="en-US"/>
          </a:p>
        </p:txBody>
      </p:sp>
      <p:grpSp>
        <p:nvGrpSpPr>
          <p:cNvPr id="12390" name="Group 299">
            <a:extLst>
              <a:ext uri="{FF2B5EF4-FFF2-40B4-BE49-F238E27FC236}">
                <a16:creationId xmlns:a16="http://schemas.microsoft.com/office/drawing/2014/main" id="{AEBE6A9E-1858-42F3-B025-6C05DD03DA07}"/>
              </a:ext>
            </a:extLst>
          </p:cNvPr>
          <p:cNvGrpSpPr>
            <a:grpSpLocks/>
          </p:cNvGrpSpPr>
          <p:nvPr/>
        </p:nvGrpSpPr>
        <p:grpSpPr bwMode="auto">
          <a:xfrm>
            <a:off x="2222500" y="4221163"/>
            <a:ext cx="69850" cy="306387"/>
            <a:chOff x="1400" y="2659"/>
            <a:chExt cx="44" cy="193"/>
          </a:xfrm>
        </p:grpSpPr>
        <p:sp>
          <p:nvSpPr>
            <p:cNvPr id="12705" name="Freeform 297">
              <a:extLst>
                <a:ext uri="{FF2B5EF4-FFF2-40B4-BE49-F238E27FC236}">
                  <a16:creationId xmlns:a16="http://schemas.microsoft.com/office/drawing/2014/main" id="{16854F99-BE4A-4666-8AAE-D07600577FA5}"/>
                </a:ext>
              </a:extLst>
            </p:cNvPr>
            <p:cNvSpPr>
              <a:spLocks/>
            </p:cNvSpPr>
            <p:nvPr/>
          </p:nvSpPr>
          <p:spPr bwMode="auto">
            <a:xfrm>
              <a:off x="1400" y="2659"/>
              <a:ext cx="44" cy="193"/>
            </a:xfrm>
            <a:custGeom>
              <a:avLst/>
              <a:gdLst>
                <a:gd name="T0" fmla="*/ 0 w 44"/>
                <a:gd name="T1" fmla="*/ 0 h 193"/>
                <a:gd name="T2" fmla="*/ 10 w 44"/>
                <a:gd name="T3" fmla="*/ 0 h 193"/>
                <a:gd name="T4" fmla="*/ 15 w 44"/>
                <a:gd name="T5" fmla="*/ 0 h 193"/>
                <a:gd name="T6" fmla="*/ 24 w 44"/>
                <a:gd name="T7" fmla="*/ 0 h 193"/>
                <a:gd name="T8" fmla="*/ 34 w 44"/>
                <a:gd name="T9" fmla="*/ 0 h 193"/>
                <a:gd name="T10" fmla="*/ 39 w 44"/>
                <a:gd name="T11" fmla="*/ 0 h 193"/>
                <a:gd name="T12" fmla="*/ 44 w 44"/>
                <a:gd name="T13" fmla="*/ 5 h 193"/>
                <a:gd name="T14" fmla="*/ 0 w 44"/>
                <a:gd name="T15" fmla="*/ 193 h 193"/>
                <a:gd name="T16" fmla="*/ 0 w 44"/>
                <a:gd name="T17" fmla="*/ 0 h 1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4" h="193">
                  <a:moveTo>
                    <a:pt x="0" y="0"/>
                  </a:moveTo>
                  <a:lnTo>
                    <a:pt x="10" y="0"/>
                  </a:lnTo>
                  <a:lnTo>
                    <a:pt x="15" y="0"/>
                  </a:lnTo>
                  <a:lnTo>
                    <a:pt x="24" y="0"/>
                  </a:lnTo>
                  <a:lnTo>
                    <a:pt x="34" y="0"/>
                  </a:lnTo>
                  <a:lnTo>
                    <a:pt x="39" y="0"/>
                  </a:lnTo>
                  <a:lnTo>
                    <a:pt x="44" y="5"/>
                  </a:lnTo>
                  <a:lnTo>
                    <a:pt x="0" y="193"/>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706" name="Freeform 298">
              <a:extLst>
                <a:ext uri="{FF2B5EF4-FFF2-40B4-BE49-F238E27FC236}">
                  <a16:creationId xmlns:a16="http://schemas.microsoft.com/office/drawing/2014/main" id="{A6AE4FF2-E032-4F9C-AD00-21CD94252787}"/>
                </a:ext>
              </a:extLst>
            </p:cNvPr>
            <p:cNvSpPr>
              <a:spLocks/>
            </p:cNvSpPr>
            <p:nvPr/>
          </p:nvSpPr>
          <p:spPr bwMode="auto">
            <a:xfrm>
              <a:off x="1400" y="2659"/>
              <a:ext cx="44" cy="193"/>
            </a:xfrm>
            <a:custGeom>
              <a:avLst/>
              <a:gdLst>
                <a:gd name="T0" fmla="*/ 0 w 44"/>
                <a:gd name="T1" fmla="*/ 0 h 193"/>
                <a:gd name="T2" fmla="*/ 10 w 44"/>
                <a:gd name="T3" fmla="*/ 0 h 193"/>
                <a:gd name="T4" fmla="*/ 15 w 44"/>
                <a:gd name="T5" fmla="*/ 0 h 193"/>
                <a:gd name="T6" fmla="*/ 24 w 44"/>
                <a:gd name="T7" fmla="*/ 0 h 193"/>
                <a:gd name="T8" fmla="*/ 34 w 44"/>
                <a:gd name="T9" fmla="*/ 0 h 193"/>
                <a:gd name="T10" fmla="*/ 39 w 44"/>
                <a:gd name="T11" fmla="*/ 0 h 193"/>
                <a:gd name="T12" fmla="*/ 44 w 44"/>
                <a:gd name="T13" fmla="*/ 5 h 193"/>
                <a:gd name="T14" fmla="*/ 0 w 44"/>
                <a:gd name="T15" fmla="*/ 193 h 193"/>
                <a:gd name="T16" fmla="*/ 0 w 44"/>
                <a:gd name="T17" fmla="*/ 0 h 1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4" h="193">
                  <a:moveTo>
                    <a:pt x="0" y="0"/>
                  </a:moveTo>
                  <a:lnTo>
                    <a:pt x="10" y="0"/>
                  </a:lnTo>
                  <a:lnTo>
                    <a:pt x="15" y="0"/>
                  </a:lnTo>
                  <a:lnTo>
                    <a:pt x="24" y="0"/>
                  </a:lnTo>
                  <a:lnTo>
                    <a:pt x="34" y="0"/>
                  </a:lnTo>
                  <a:lnTo>
                    <a:pt x="39" y="0"/>
                  </a:lnTo>
                  <a:lnTo>
                    <a:pt x="44" y="5"/>
                  </a:lnTo>
                  <a:lnTo>
                    <a:pt x="0" y="193"/>
                  </a:lnTo>
                  <a:lnTo>
                    <a:pt x="0"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391" name="Group 302">
            <a:extLst>
              <a:ext uri="{FF2B5EF4-FFF2-40B4-BE49-F238E27FC236}">
                <a16:creationId xmlns:a16="http://schemas.microsoft.com/office/drawing/2014/main" id="{8F444A55-54C9-45BF-AFDA-D9E1842CE2D1}"/>
              </a:ext>
            </a:extLst>
          </p:cNvPr>
          <p:cNvGrpSpPr>
            <a:grpSpLocks/>
          </p:cNvGrpSpPr>
          <p:nvPr/>
        </p:nvGrpSpPr>
        <p:grpSpPr bwMode="auto">
          <a:xfrm>
            <a:off x="2222500" y="4229100"/>
            <a:ext cx="312738" cy="541338"/>
            <a:chOff x="1400" y="2664"/>
            <a:chExt cx="197" cy="341"/>
          </a:xfrm>
        </p:grpSpPr>
        <p:sp>
          <p:nvSpPr>
            <p:cNvPr id="12703" name="Freeform 300">
              <a:extLst>
                <a:ext uri="{FF2B5EF4-FFF2-40B4-BE49-F238E27FC236}">
                  <a16:creationId xmlns:a16="http://schemas.microsoft.com/office/drawing/2014/main" id="{44B05F42-E37C-4D02-805D-EBD0747BD6A3}"/>
                </a:ext>
              </a:extLst>
            </p:cNvPr>
            <p:cNvSpPr>
              <a:spLocks/>
            </p:cNvSpPr>
            <p:nvPr/>
          </p:nvSpPr>
          <p:spPr bwMode="auto">
            <a:xfrm>
              <a:off x="1400" y="2664"/>
              <a:ext cx="197" cy="341"/>
            </a:xfrm>
            <a:custGeom>
              <a:avLst/>
              <a:gdLst>
                <a:gd name="T0" fmla="*/ 44 w 197"/>
                <a:gd name="T1" fmla="*/ 0 h 341"/>
                <a:gd name="T2" fmla="*/ 58 w 197"/>
                <a:gd name="T3" fmla="*/ 5 h 341"/>
                <a:gd name="T4" fmla="*/ 68 w 197"/>
                <a:gd name="T5" fmla="*/ 5 h 341"/>
                <a:gd name="T6" fmla="*/ 82 w 197"/>
                <a:gd name="T7" fmla="*/ 10 h 341"/>
                <a:gd name="T8" fmla="*/ 92 w 197"/>
                <a:gd name="T9" fmla="*/ 15 h 341"/>
                <a:gd name="T10" fmla="*/ 101 w 197"/>
                <a:gd name="T11" fmla="*/ 24 h 341"/>
                <a:gd name="T12" fmla="*/ 111 w 197"/>
                <a:gd name="T13" fmla="*/ 29 h 341"/>
                <a:gd name="T14" fmla="*/ 120 w 197"/>
                <a:gd name="T15" fmla="*/ 34 h 341"/>
                <a:gd name="T16" fmla="*/ 130 w 197"/>
                <a:gd name="T17" fmla="*/ 43 h 341"/>
                <a:gd name="T18" fmla="*/ 140 w 197"/>
                <a:gd name="T19" fmla="*/ 53 h 341"/>
                <a:gd name="T20" fmla="*/ 149 w 197"/>
                <a:gd name="T21" fmla="*/ 63 h 341"/>
                <a:gd name="T22" fmla="*/ 154 w 197"/>
                <a:gd name="T23" fmla="*/ 68 h 341"/>
                <a:gd name="T24" fmla="*/ 164 w 197"/>
                <a:gd name="T25" fmla="*/ 82 h 341"/>
                <a:gd name="T26" fmla="*/ 168 w 197"/>
                <a:gd name="T27" fmla="*/ 87 h 341"/>
                <a:gd name="T28" fmla="*/ 173 w 197"/>
                <a:gd name="T29" fmla="*/ 101 h 341"/>
                <a:gd name="T30" fmla="*/ 178 w 197"/>
                <a:gd name="T31" fmla="*/ 111 h 341"/>
                <a:gd name="T32" fmla="*/ 183 w 197"/>
                <a:gd name="T33" fmla="*/ 120 h 341"/>
                <a:gd name="T34" fmla="*/ 188 w 197"/>
                <a:gd name="T35" fmla="*/ 130 h 341"/>
                <a:gd name="T36" fmla="*/ 193 w 197"/>
                <a:gd name="T37" fmla="*/ 144 h 341"/>
                <a:gd name="T38" fmla="*/ 193 w 197"/>
                <a:gd name="T39" fmla="*/ 159 h 341"/>
                <a:gd name="T40" fmla="*/ 197 w 197"/>
                <a:gd name="T41" fmla="*/ 168 h 341"/>
                <a:gd name="T42" fmla="*/ 197 w 197"/>
                <a:gd name="T43" fmla="*/ 183 h 341"/>
                <a:gd name="T44" fmla="*/ 197 w 197"/>
                <a:gd name="T45" fmla="*/ 193 h 341"/>
                <a:gd name="T46" fmla="*/ 197 w 197"/>
                <a:gd name="T47" fmla="*/ 207 h 341"/>
                <a:gd name="T48" fmla="*/ 193 w 197"/>
                <a:gd name="T49" fmla="*/ 216 h 341"/>
                <a:gd name="T50" fmla="*/ 193 w 197"/>
                <a:gd name="T51" fmla="*/ 231 h 341"/>
                <a:gd name="T52" fmla="*/ 188 w 197"/>
                <a:gd name="T53" fmla="*/ 240 h 341"/>
                <a:gd name="T54" fmla="*/ 188 w 197"/>
                <a:gd name="T55" fmla="*/ 250 h 341"/>
                <a:gd name="T56" fmla="*/ 183 w 197"/>
                <a:gd name="T57" fmla="*/ 265 h 341"/>
                <a:gd name="T58" fmla="*/ 178 w 197"/>
                <a:gd name="T59" fmla="*/ 274 h 341"/>
                <a:gd name="T60" fmla="*/ 168 w 197"/>
                <a:gd name="T61" fmla="*/ 288 h 341"/>
                <a:gd name="T62" fmla="*/ 164 w 197"/>
                <a:gd name="T63" fmla="*/ 293 h 341"/>
                <a:gd name="T64" fmla="*/ 159 w 197"/>
                <a:gd name="T65" fmla="*/ 308 h 341"/>
                <a:gd name="T66" fmla="*/ 149 w 197"/>
                <a:gd name="T67" fmla="*/ 313 h 341"/>
                <a:gd name="T68" fmla="*/ 140 w 197"/>
                <a:gd name="T69" fmla="*/ 322 h 341"/>
                <a:gd name="T70" fmla="*/ 135 w 197"/>
                <a:gd name="T71" fmla="*/ 332 h 341"/>
                <a:gd name="T72" fmla="*/ 125 w 197"/>
                <a:gd name="T73" fmla="*/ 341 h 341"/>
                <a:gd name="T74" fmla="*/ 0 w 197"/>
                <a:gd name="T75" fmla="*/ 188 h 341"/>
                <a:gd name="T76" fmla="*/ 44 w 197"/>
                <a:gd name="T77" fmla="*/ 0 h 34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97" h="341">
                  <a:moveTo>
                    <a:pt x="44" y="0"/>
                  </a:moveTo>
                  <a:lnTo>
                    <a:pt x="58" y="5"/>
                  </a:lnTo>
                  <a:lnTo>
                    <a:pt x="68" y="5"/>
                  </a:lnTo>
                  <a:lnTo>
                    <a:pt x="82" y="10"/>
                  </a:lnTo>
                  <a:lnTo>
                    <a:pt x="92" y="15"/>
                  </a:lnTo>
                  <a:lnTo>
                    <a:pt x="101" y="24"/>
                  </a:lnTo>
                  <a:lnTo>
                    <a:pt x="111" y="29"/>
                  </a:lnTo>
                  <a:lnTo>
                    <a:pt x="120" y="34"/>
                  </a:lnTo>
                  <a:lnTo>
                    <a:pt x="130" y="43"/>
                  </a:lnTo>
                  <a:lnTo>
                    <a:pt x="140" y="53"/>
                  </a:lnTo>
                  <a:lnTo>
                    <a:pt x="149" y="63"/>
                  </a:lnTo>
                  <a:lnTo>
                    <a:pt x="154" y="68"/>
                  </a:lnTo>
                  <a:lnTo>
                    <a:pt x="164" y="82"/>
                  </a:lnTo>
                  <a:lnTo>
                    <a:pt x="168" y="87"/>
                  </a:lnTo>
                  <a:lnTo>
                    <a:pt x="173" y="101"/>
                  </a:lnTo>
                  <a:lnTo>
                    <a:pt x="178" y="111"/>
                  </a:lnTo>
                  <a:lnTo>
                    <a:pt x="183" y="120"/>
                  </a:lnTo>
                  <a:lnTo>
                    <a:pt x="188" y="130"/>
                  </a:lnTo>
                  <a:lnTo>
                    <a:pt x="193" y="144"/>
                  </a:lnTo>
                  <a:lnTo>
                    <a:pt x="193" y="159"/>
                  </a:lnTo>
                  <a:lnTo>
                    <a:pt x="197" y="168"/>
                  </a:lnTo>
                  <a:lnTo>
                    <a:pt x="197" y="183"/>
                  </a:lnTo>
                  <a:lnTo>
                    <a:pt x="197" y="193"/>
                  </a:lnTo>
                  <a:lnTo>
                    <a:pt x="197" y="207"/>
                  </a:lnTo>
                  <a:lnTo>
                    <a:pt x="193" y="216"/>
                  </a:lnTo>
                  <a:lnTo>
                    <a:pt x="193" y="231"/>
                  </a:lnTo>
                  <a:lnTo>
                    <a:pt x="188" y="240"/>
                  </a:lnTo>
                  <a:lnTo>
                    <a:pt x="188" y="250"/>
                  </a:lnTo>
                  <a:lnTo>
                    <a:pt x="183" y="265"/>
                  </a:lnTo>
                  <a:lnTo>
                    <a:pt x="178" y="274"/>
                  </a:lnTo>
                  <a:lnTo>
                    <a:pt x="168" y="288"/>
                  </a:lnTo>
                  <a:lnTo>
                    <a:pt x="164" y="293"/>
                  </a:lnTo>
                  <a:lnTo>
                    <a:pt x="159" y="308"/>
                  </a:lnTo>
                  <a:lnTo>
                    <a:pt x="149" y="313"/>
                  </a:lnTo>
                  <a:lnTo>
                    <a:pt x="140" y="322"/>
                  </a:lnTo>
                  <a:lnTo>
                    <a:pt x="135" y="332"/>
                  </a:lnTo>
                  <a:lnTo>
                    <a:pt x="125" y="341"/>
                  </a:lnTo>
                  <a:lnTo>
                    <a:pt x="0" y="188"/>
                  </a:lnTo>
                  <a:lnTo>
                    <a:pt x="44"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704" name="Freeform 301">
              <a:extLst>
                <a:ext uri="{FF2B5EF4-FFF2-40B4-BE49-F238E27FC236}">
                  <a16:creationId xmlns:a16="http://schemas.microsoft.com/office/drawing/2014/main" id="{BB2E39A1-C9F1-477A-BA1E-267F44576700}"/>
                </a:ext>
              </a:extLst>
            </p:cNvPr>
            <p:cNvSpPr>
              <a:spLocks/>
            </p:cNvSpPr>
            <p:nvPr/>
          </p:nvSpPr>
          <p:spPr bwMode="auto">
            <a:xfrm>
              <a:off x="1400" y="2664"/>
              <a:ext cx="197" cy="341"/>
            </a:xfrm>
            <a:custGeom>
              <a:avLst/>
              <a:gdLst>
                <a:gd name="T0" fmla="*/ 44 w 197"/>
                <a:gd name="T1" fmla="*/ 0 h 341"/>
                <a:gd name="T2" fmla="*/ 58 w 197"/>
                <a:gd name="T3" fmla="*/ 5 h 341"/>
                <a:gd name="T4" fmla="*/ 68 w 197"/>
                <a:gd name="T5" fmla="*/ 5 h 341"/>
                <a:gd name="T6" fmla="*/ 82 w 197"/>
                <a:gd name="T7" fmla="*/ 10 h 341"/>
                <a:gd name="T8" fmla="*/ 92 w 197"/>
                <a:gd name="T9" fmla="*/ 15 h 341"/>
                <a:gd name="T10" fmla="*/ 101 w 197"/>
                <a:gd name="T11" fmla="*/ 24 h 341"/>
                <a:gd name="T12" fmla="*/ 111 w 197"/>
                <a:gd name="T13" fmla="*/ 29 h 341"/>
                <a:gd name="T14" fmla="*/ 120 w 197"/>
                <a:gd name="T15" fmla="*/ 34 h 341"/>
                <a:gd name="T16" fmla="*/ 130 w 197"/>
                <a:gd name="T17" fmla="*/ 43 h 341"/>
                <a:gd name="T18" fmla="*/ 140 w 197"/>
                <a:gd name="T19" fmla="*/ 53 h 341"/>
                <a:gd name="T20" fmla="*/ 149 w 197"/>
                <a:gd name="T21" fmla="*/ 63 h 341"/>
                <a:gd name="T22" fmla="*/ 154 w 197"/>
                <a:gd name="T23" fmla="*/ 68 h 341"/>
                <a:gd name="T24" fmla="*/ 164 w 197"/>
                <a:gd name="T25" fmla="*/ 82 h 341"/>
                <a:gd name="T26" fmla="*/ 168 w 197"/>
                <a:gd name="T27" fmla="*/ 87 h 341"/>
                <a:gd name="T28" fmla="*/ 173 w 197"/>
                <a:gd name="T29" fmla="*/ 101 h 341"/>
                <a:gd name="T30" fmla="*/ 178 w 197"/>
                <a:gd name="T31" fmla="*/ 111 h 341"/>
                <a:gd name="T32" fmla="*/ 183 w 197"/>
                <a:gd name="T33" fmla="*/ 120 h 341"/>
                <a:gd name="T34" fmla="*/ 188 w 197"/>
                <a:gd name="T35" fmla="*/ 130 h 341"/>
                <a:gd name="T36" fmla="*/ 193 w 197"/>
                <a:gd name="T37" fmla="*/ 144 h 341"/>
                <a:gd name="T38" fmla="*/ 193 w 197"/>
                <a:gd name="T39" fmla="*/ 159 h 341"/>
                <a:gd name="T40" fmla="*/ 197 w 197"/>
                <a:gd name="T41" fmla="*/ 168 h 341"/>
                <a:gd name="T42" fmla="*/ 197 w 197"/>
                <a:gd name="T43" fmla="*/ 183 h 341"/>
                <a:gd name="T44" fmla="*/ 197 w 197"/>
                <a:gd name="T45" fmla="*/ 193 h 341"/>
                <a:gd name="T46" fmla="*/ 197 w 197"/>
                <a:gd name="T47" fmla="*/ 207 h 341"/>
                <a:gd name="T48" fmla="*/ 193 w 197"/>
                <a:gd name="T49" fmla="*/ 216 h 341"/>
                <a:gd name="T50" fmla="*/ 193 w 197"/>
                <a:gd name="T51" fmla="*/ 231 h 341"/>
                <a:gd name="T52" fmla="*/ 188 w 197"/>
                <a:gd name="T53" fmla="*/ 240 h 341"/>
                <a:gd name="T54" fmla="*/ 188 w 197"/>
                <a:gd name="T55" fmla="*/ 250 h 341"/>
                <a:gd name="T56" fmla="*/ 183 w 197"/>
                <a:gd name="T57" fmla="*/ 265 h 341"/>
                <a:gd name="T58" fmla="*/ 178 w 197"/>
                <a:gd name="T59" fmla="*/ 274 h 341"/>
                <a:gd name="T60" fmla="*/ 168 w 197"/>
                <a:gd name="T61" fmla="*/ 288 h 341"/>
                <a:gd name="T62" fmla="*/ 164 w 197"/>
                <a:gd name="T63" fmla="*/ 293 h 341"/>
                <a:gd name="T64" fmla="*/ 159 w 197"/>
                <a:gd name="T65" fmla="*/ 308 h 341"/>
                <a:gd name="T66" fmla="*/ 149 w 197"/>
                <a:gd name="T67" fmla="*/ 313 h 341"/>
                <a:gd name="T68" fmla="*/ 140 w 197"/>
                <a:gd name="T69" fmla="*/ 322 h 341"/>
                <a:gd name="T70" fmla="*/ 135 w 197"/>
                <a:gd name="T71" fmla="*/ 332 h 341"/>
                <a:gd name="T72" fmla="*/ 125 w 197"/>
                <a:gd name="T73" fmla="*/ 341 h 341"/>
                <a:gd name="T74" fmla="*/ 0 w 197"/>
                <a:gd name="T75" fmla="*/ 188 h 341"/>
                <a:gd name="T76" fmla="*/ 44 w 197"/>
                <a:gd name="T77" fmla="*/ 0 h 34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97" h="341">
                  <a:moveTo>
                    <a:pt x="44" y="0"/>
                  </a:moveTo>
                  <a:lnTo>
                    <a:pt x="58" y="5"/>
                  </a:lnTo>
                  <a:lnTo>
                    <a:pt x="68" y="5"/>
                  </a:lnTo>
                  <a:lnTo>
                    <a:pt x="82" y="10"/>
                  </a:lnTo>
                  <a:lnTo>
                    <a:pt x="92" y="15"/>
                  </a:lnTo>
                  <a:lnTo>
                    <a:pt x="101" y="24"/>
                  </a:lnTo>
                  <a:lnTo>
                    <a:pt x="111" y="29"/>
                  </a:lnTo>
                  <a:lnTo>
                    <a:pt x="120" y="34"/>
                  </a:lnTo>
                  <a:lnTo>
                    <a:pt x="130" y="43"/>
                  </a:lnTo>
                  <a:lnTo>
                    <a:pt x="140" y="53"/>
                  </a:lnTo>
                  <a:lnTo>
                    <a:pt x="149" y="63"/>
                  </a:lnTo>
                  <a:lnTo>
                    <a:pt x="154" y="68"/>
                  </a:lnTo>
                  <a:lnTo>
                    <a:pt x="164" y="82"/>
                  </a:lnTo>
                  <a:lnTo>
                    <a:pt x="168" y="87"/>
                  </a:lnTo>
                  <a:lnTo>
                    <a:pt x="173" y="101"/>
                  </a:lnTo>
                  <a:lnTo>
                    <a:pt x="178" y="111"/>
                  </a:lnTo>
                  <a:lnTo>
                    <a:pt x="183" y="120"/>
                  </a:lnTo>
                  <a:lnTo>
                    <a:pt x="188" y="130"/>
                  </a:lnTo>
                  <a:lnTo>
                    <a:pt x="193" y="144"/>
                  </a:lnTo>
                  <a:lnTo>
                    <a:pt x="193" y="159"/>
                  </a:lnTo>
                  <a:lnTo>
                    <a:pt x="197" y="168"/>
                  </a:lnTo>
                  <a:lnTo>
                    <a:pt x="197" y="183"/>
                  </a:lnTo>
                  <a:lnTo>
                    <a:pt x="197" y="193"/>
                  </a:lnTo>
                  <a:lnTo>
                    <a:pt x="197" y="207"/>
                  </a:lnTo>
                  <a:lnTo>
                    <a:pt x="193" y="216"/>
                  </a:lnTo>
                  <a:lnTo>
                    <a:pt x="193" y="231"/>
                  </a:lnTo>
                  <a:lnTo>
                    <a:pt x="188" y="240"/>
                  </a:lnTo>
                  <a:lnTo>
                    <a:pt x="188" y="250"/>
                  </a:lnTo>
                  <a:lnTo>
                    <a:pt x="183" y="265"/>
                  </a:lnTo>
                  <a:lnTo>
                    <a:pt x="178" y="274"/>
                  </a:lnTo>
                  <a:lnTo>
                    <a:pt x="168" y="288"/>
                  </a:lnTo>
                  <a:lnTo>
                    <a:pt x="164" y="293"/>
                  </a:lnTo>
                  <a:lnTo>
                    <a:pt x="159" y="308"/>
                  </a:lnTo>
                  <a:lnTo>
                    <a:pt x="149" y="313"/>
                  </a:lnTo>
                  <a:lnTo>
                    <a:pt x="140" y="322"/>
                  </a:lnTo>
                  <a:lnTo>
                    <a:pt x="135" y="332"/>
                  </a:lnTo>
                  <a:lnTo>
                    <a:pt x="125" y="341"/>
                  </a:lnTo>
                  <a:lnTo>
                    <a:pt x="0" y="188"/>
                  </a:lnTo>
                  <a:lnTo>
                    <a:pt x="44"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392" name="Group 305">
            <a:extLst>
              <a:ext uri="{FF2B5EF4-FFF2-40B4-BE49-F238E27FC236}">
                <a16:creationId xmlns:a16="http://schemas.microsoft.com/office/drawing/2014/main" id="{4F8E3DA7-F5D8-4689-9651-13C19F796DD7}"/>
              </a:ext>
            </a:extLst>
          </p:cNvPr>
          <p:cNvGrpSpPr>
            <a:grpSpLocks/>
          </p:cNvGrpSpPr>
          <p:nvPr/>
        </p:nvGrpSpPr>
        <p:grpSpPr bwMode="auto">
          <a:xfrm>
            <a:off x="1917700" y="4221163"/>
            <a:ext cx="503238" cy="619125"/>
            <a:chOff x="1208" y="2659"/>
            <a:chExt cx="317" cy="390"/>
          </a:xfrm>
        </p:grpSpPr>
        <p:sp>
          <p:nvSpPr>
            <p:cNvPr id="12701" name="Freeform 303">
              <a:extLst>
                <a:ext uri="{FF2B5EF4-FFF2-40B4-BE49-F238E27FC236}">
                  <a16:creationId xmlns:a16="http://schemas.microsoft.com/office/drawing/2014/main" id="{F70D0D8D-FDC3-4073-A486-ECF722CCF4B3}"/>
                </a:ext>
              </a:extLst>
            </p:cNvPr>
            <p:cNvSpPr>
              <a:spLocks/>
            </p:cNvSpPr>
            <p:nvPr/>
          </p:nvSpPr>
          <p:spPr bwMode="auto">
            <a:xfrm>
              <a:off x="1208" y="2659"/>
              <a:ext cx="317" cy="390"/>
            </a:xfrm>
            <a:custGeom>
              <a:avLst/>
              <a:gdLst>
                <a:gd name="T0" fmla="*/ 317 w 317"/>
                <a:gd name="T1" fmla="*/ 346 h 390"/>
                <a:gd name="T2" fmla="*/ 303 w 317"/>
                <a:gd name="T3" fmla="*/ 351 h 390"/>
                <a:gd name="T4" fmla="*/ 298 w 317"/>
                <a:gd name="T5" fmla="*/ 361 h 390"/>
                <a:gd name="T6" fmla="*/ 284 w 317"/>
                <a:gd name="T7" fmla="*/ 366 h 390"/>
                <a:gd name="T8" fmla="*/ 274 w 317"/>
                <a:gd name="T9" fmla="*/ 370 h 390"/>
                <a:gd name="T10" fmla="*/ 265 w 317"/>
                <a:gd name="T11" fmla="*/ 375 h 390"/>
                <a:gd name="T12" fmla="*/ 250 w 317"/>
                <a:gd name="T13" fmla="*/ 380 h 390"/>
                <a:gd name="T14" fmla="*/ 236 w 317"/>
                <a:gd name="T15" fmla="*/ 385 h 390"/>
                <a:gd name="T16" fmla="*/ 226 w 317"/>
                <a:gd name="T17" fmla="*/ 385 h 390"/>
                <a:gd name="T18" fmla="*/ 212 w 317"/>
                <a:gd name="T19" fmla="*/ 390 h 390"/>
                <a:gd name="T20" fmla="*/ 202 w 317"/>
                <a:gd name="T21" fmla="*/ 390 h 390"/>
                <a:gd name="T22" fmla="*/ 192 w 317"/>
                <a:gd name="T23" fmla="*/ 390 h 390"/>
                <a:gd name="T24" fmla="*/ 178 w 317"/>
                <a:gd name="T25" fmla="*/ 390 h 390"/>
                <a:gd name="T26" fmla="*/ 168 w 317"/>
                <a:gd name="T27" fmla="*/ 385 h 390"/>
                <a:gd name="T28" fmla="*/ 154 w 317"/>
                <a:gd name="T29" fmla="*/ 385 h 390"/>
                <a:gd name="T30" fmla="*/ 140 w 317"/>
                <a:gd name="T31" fmla="*/ 380 h 390"/>
                <a:gd name="T32" fmla="*/ 130 w 317"/>
                <a:gd name="T33" fmla="*/ 380 h 390"/>
                <a:gd name="T34" fmla="*/ 116 w 317"/>
                <a:gd name="T35" fmla="*/ 375 h 390"/>
                <a:gd name="T36" fmla="*/ 106 w 317"/>
                <a:gd name="T37" fmla="*/ 366 h 390"/>
                <a:gd name="T38" fmla="*/ 96 w 317"/>
                <a:gd name="T39" fmla="*/ 361 h 390"/>
                <a:gd name="T40" fmla="*/ 87 w 317"/>
                <a:gd name="T41" fmla="*/ 356 h 390"/>
                <a:gd name="T42" fmla="*/ 72 w 317"/>
                <a:gd name="T43" fmla="*/ 346 h 390"/>
                <a:gd name="T44" fmla="*/ 68 w 317"/>
                <a:gd name="T45" fmla="*/ 342 h 390"/>
                <a:gd name="T46" fmla="*/ 58 w 317"/>
                <a:gd name="T47" fmla="*/ 332 h 390"/>
                <a:gd name="T48" fmla="*/ 48 w 317"/>
                <a:gd name="T49" fmla="*/ 322 h 390"/>
                <a:gd name="T50" fmla="*/ 39 w 317"/>
                <a:gd name="T51" fmla="*/ 313 h 390"/>
                <a:gd name="T52" fmla="*/ 34 w 317"/>
                <a:gd name="T53" fmla="*/ 303 h 390"/>
                <a:gd name="T54" fmla="*/ 24 w 317"/>
                <a:gd name="T55" fmla="*/ 293 h 390"/>
                <a:gd name="T56" fmla="*/ 20 w 317"/>
                <a:gd name="T57" fmla="*/ 284 h 390"/>
                <a:gd name="T58" fmla="*/ 15 w 317"/>
                <a:gd name="T59" fmla="*/ 270 h 390"/>
                <a:gd name="T60" fmla="*/ 10 w 317"/>
                <a:gd name="T61" fmla="*/ 255 h 390"/>
                <a:gd name="T62" fmla="*/ 5 w 317"/>
                <a:gd name="T63" fmla="*/ 245 h 390"/>
                <a:gd name="T64" fmla="*/ 5 w 317"/>
                <a:gd name="T65" fmla="*/ 236 h 390"/>
                <a:gd name="T66" fmla="*/ 0 w 317"/>
                <a:gd name="T67" fmla="*/ 226 h 390"/>
                <a:gd name="T68" fmla="*/ 0 w 317"/>
                <a:gd name="T69" fmla="*/ 212 h 390"/>
                <a:gd name="T70" fmla="*/ 0 w 317"/>
                <a:gd name="T71" fmla="*/ 198 h 390"/>
                <a:gd name="T72" fmla="*/ 0 w 317"/>
                <a:gd name="T73" fmla="*/ 188 h 390"/>
                <a:gd name="T74" fmla="*/ 0 w 317"/>
                <a:gd name="T75" fmla="*/ 173 h 390"/>
                <a:gd name="T76" fmla="*/ 0 w 317"/>
                <a:gd name="T77" fmla="*/ 159 h 390"/>
                <a:gd name="T78" fmla="*/ 5 w 317"/>
                <a:gd name="T79" fmla="*/ 149 h 390"/>
                <a:gd name="T80" fmla="*/ 10 w 317"/>
                <a:gd name="T81" fmla="*/ 135 h 390"/>
                <a:gd name="T82" fmla="*/ 10 w 317"/>
                <a:gd name="T83" fmla="*/ 125 h 390"/>
                <a:gd name="T84" fmla="*/ 15 w 317"/>
                <a:gd name="T85" fmla="*/ 116 h 390"/>
                <a:gd name="T86" fmla="*/ 20 w 317"/>
                <a:gd name="T87" fmla="*/ 101 h 390"/>
                <a:gd name="T88" fmla="*/ 29 w 317"/>
                <a:gd name="T89" fmla="*/ 92 h 390"/>
                <a:gd name="T90" fmla="*/ 34 w 317"/>
                <a:gd name="T91" fmla="*/ 82 h 390"/>
                <a:gd name="T92" fmla="*/ 43 w 317"/>
                <a:gd name="T93" fmla="*/ 73 h 390"/>
                <a:gd name="T94" fmla="*/ 53 w 317"/>
                <a:gd name="T95" fmla="*/ 63 h 390"/>
                <a:gd name="T96" fmla="*/ 58 w 317"/>
                <a:gd name="T97" fmla="*/ 53 h 390"/>
                <a:gd name="T98" fmla="*/ 68 w 317"/>
                <a:gd name="T99" fmla="*/ 44 h 390"/>
                <a:gd name="T100" fmla="*/ 77 w 317"/>
                <a:gd name="T101" fmla="*/ 34 h 390"/>
                <a:gd name="T102" fmla="*/ 87 w 317"/>
                <a:gd name="T103" fmla="*/ 29 h 390"/>
                <a:gd name="T104" fmla="*/ 101 w 317"/>
                <a:gd name="T105" fmla="*/ 25 h 390"/>
                <a:gd name="T106" fmla="*/ 106 w 317"/>
                <a:gd name="T107" fmla="*/ 20 h 390"/>
                <a:gd name="T108" fmla="*/ 120 w 317"/>
                <a:gd name="T109" fmla="*/ 15 h 390"/>
                <a:gd name="T110" fmla="*/ 135 w 317"/>
                <a:gd name="T111" fmla="*/ 10 h 390"/>
                <a:gd name="T112" fmla="*/ 144 w 317"/>
                <a:gd name="T113" fmla="*/ 5 h 390"/>
                <a:gd name="T114" fmla="*/ 159 w 317"/>
                <a:gd name="T115" fmla="*/ 0 h 390"/>
                <a:gd name="T116" fmla="*/ 168 w 317"/>
                <a:gd name="T117" fmla="*/ 0 h 390"/>
                <a:gd name="T118" fmla="*/ 178 w 317"/>
                <a:gd name="T119" fmla="*/ 0 h 390"/>
                <a:gd name="T120" fmla="*/ 192 w 317"/>
                <a:gd name="T121" fmla="*/ 0 h 390"/>
                <a:gd name="T122" fmla="*/ 192 w 317"/>
                <a:gd name="T123" fmla="*/ 193 h 390"/>
                <a:gd name="T124" fmla="*/ 317 w 317"/>
                <a:gd name="T125" fmla="*/ 346 h 39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17" h="390">
                  <a:moveTo>
                    <a:pt x="317" y="346"/>
                  </a:moveTo>
                  <a:lnTo>
                    <a:pt x="303" y="351"/>
                  </a:lnTo>
                  <a:lnTo>
                    <a:pt x="298" y="361"/>
                  </a:lnTo>
                  <a:lnTo>
                    <a:pt x="284" y="366"/>
                  </a:lnTo>
                  <a:lnTo>
                    <a:pt x="274" y="370"/>
                  </a:lnTo>
                  <a:lnTo>
                    <a:pt x="265" y="375"/>
                  </a:lnTo>
                  <a:lnTo>
                    <a:pt x="250" y="380"/>
                  </a:lnTo>
                  <a:lnTo>
                    <a:pt x="236" y="385"/>
                  </a:lnTo>
                  <a:lnTo>
                    <a:pt x="226" y="385"/>
                  </a:lnTo>
                  <a:lnTo>
                    <a:pt x="212" y="390"/>
                  </a:lnTo>
                  <a:lnTo>
                    <a:pt x="202" y="390"/>
                  </a:lnTo>
                  <a:lnTo>
                    <a:pt x="192" y="390"/>
                  </a:lnTo>
                  <a:lnTo>
                    <a:pt x="178" y="390"/>
                  </a:lnTo>
                  <a:lnTo>
                    <a:pt x="168" y="385"/>
                  </a:lnTo>
                  <a:lnTo>
                    <a:pt x="154" y="385"/>
                  </a:lnTo>
                  <a:lnTo>
                    <a:pt x="140" y="380"/>
                  </a:lnTo>
                  <a:lnTo>
                    <a:pt x="130" y="380"/>
                  </a:lnTo>
                  <a:lnTo>
                    <a:pt x="116" y="375"/>
                  </a:lnTo>
                  <a:lnTo>
                    <a:pt x="106" y="366"/>
                  </a:lnTo>
                  <a:lnTo>
                    <a:pt x="96" y="361"/>
                  </a:lnTo>
                  <a:lnTo>
                    <a:pt x="87" y="356"/>
                  </a:lnTo>
                  <a:lnTo>
                    <a:pt x="72" y="346"/>
                  </a:lnTo>
                  <a:lnTo>
                    <a:pt x="68" y="342"/>
                  </a:lnTo>
                  <a:lnTo>
                    <a:pt x="58" y="332"/>
                  </a:lnTo>
                  <a:lnTo>
                    <a:pt x="48" y="322"/>
                  </a:lnTo>
                  <a:lnTo>
                    <a:pt x="39" y="313"/>
                  </a:lnTo>
                  <a:lnTo>
                    <a:pt x="34" y="303"/>
                  </a:lnTo>
                  <a:lnTo>
                    <a:pt x="24" y="293"/>
                  </a:lnTo>
                  <a:lnTo>
                    <a:pt x="20" y="284"/>
                  </a:lnTo>
                  <a:lnTo>
                    <a:pt x="15" y="270"/>
                  </a:lnTo>
                  <a:lnTo>
                    <a:pt x="10" y="255"/>
                  </a:lnTo>
                  <a:lnTo>
                    <a:pt x="5" y="245"/>
                  </a:lnTo>
                  <a:lnTo>
                    <a:pt x="5" y="236"/>
                  </a:lnTo>
                  <a:lnTo>
                    <a:pt x="0" y="226"/>
                  </a:lnTo>
                  <a:lnTo>
                    <a:pt x="0" y="212"/>
                  </a:lnTo>
                  <a:lnTo>
                    <a:pt x="0" y="198"/>
                  </a:lnTo>
                  <a:lnTo>
                    <a:pt x="0" y="188"/>
                  </a:lnTo>
                  <a:lnTo>
                    <a:pt x="0" y="173"/>
                  </a:lnTo>
                  <a:lnTo>
                    <a:pt x="0" y="159"/>
                  </a:lnTo>
                  <a:lnTo>
                    <a:pt x="5" y="149"/>
                  </a:lnTo>
                  <a:lnTo>
                    <a:pt x="10" y="135"/>
                  </a:lnTo>
                  <a:lnTo>
                    <a:pt x="10" y="125"/>
                  </a:lnTo>
                  <a:lnTo>
                    <a:pt x="15" y="116"/>
                  </a:lnTo>
                  <a:lnTo>
                    <a:pt x="20" y="101"/>
                  </a:lnTo>
                  <a:lnTo>
                    <a:pt x="29" y="92"/>
                  </a:lnTo>
                  <a:lnTo>
                    <a:pt x="34" y="82"/>
                  </a:lnTo>
                  <a:lnTo>
                    <a:pt x="43" y="73"/>
                  </a:lnTo>
                  <a:lnTo>
                    <a:pt x="53" y="63"/>
                  </a:lnTo>
                  <a:lnTo>
                    <a:pt x="58" y="53"/>
                  </a:lnTo>
                  <a:lnTo>
                    <a:pt x="68" y="44"/>
                  </a:lnTo>
                  <a:lnTo>
                    <a:pt x="77" y="34"/>
                  </a:lnTo>
                  <a:lnTo>
                    <a:pt x="87" y="29"/>
                  </a:lnTo>
                  <a:lnTo>
                    <a:pt x="101" y="25"/>
                  </a:lnTo>
                  <a:lnTo>
                    <a:pt x="106" y="20"/>
                  </a:lnTo>
                  <a:lnTo>
                    <a:pt x="120" y="15"/>
                  </a:lnTo>
                  <a:lnTo>
                    <a:pt x="135" y="10"/>
                  </a:lnTo>
                  <a:lnTo>
                    <a:pt x="144" y="5"/>
                  </a:lnTo>
                  <a:lnTo>
                    <a:pt x="159" y="0"/>
                  </a:lnTo>
                  <a:lnTo>
                    <a:pt x="168" y="0"/>
                  </a:lnTo>
                  <a:lnTo>
                    <a:pt x="178" y="0"/>
                  </a:lnTo>
                  <a:lnTo>
                    <a:pt x="192" y="0"/>
                  </a:lnTo>
                  <a:lnTo>
                    <a:pt x="192" y="193"/>
                  </a:lnTo>
                  <a:lnTo>
                    <a:pt x="317" y="346"/>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702" name="Freeform 304">
              <a:extLst>
                <a:ext uri="{FF2B5EF4-FFF2-40B4-BE49-F238E27FC236}">
                  <a16:creationId xmlns:a16="http://schemas.microsoft.com/office/drawing/2014/main" id="{C037FC2B-D5DB-4A2E-951B-D343766809E7}"/>
                </a:ext>
              </a:extLst>
            </p:cNvPr>
            <p:cNvSpPr>
              <a:spLocks/>
            </p:cNvSpPr>
            <p:nvPr/>
          </p:nvSpPr>
          <p:spPr bwMode="auto">
            <a:xfrm>
              <a:off x="1208" y="2659"/>
              <a:ext cx="317" cy="390"/>
            </a:xfrm>
            <a:custGeom>
              <a:avLst/>
              <a:gdLst>
                <a:gd name="T0" fmla="*/ 317 w 317"/>
                <a:gd name="T1" fmla="*/ 346 h 390"/>
                <a:gd name="T2" fmla="*/ 303 w 317"/>
                <a:gd name="T3" fmla="*/ 351 h 390"/>
                <a:gd name="T4" fmla="*/ 298 w 317"/>
                <a:gd name="T5" fmla="*/ 361 h 390"/>
                <a:gd name="T6" fmla="*/ 284 w 317"/>
                <a:gd name="T7" fmla="*/ 366 h 390"/>
                <a:gd name="T8" fmla="*/ 274 w 317"/>
                <a:gd name="T9" fmla="*/ 370 h 390"/>
                <a:gd name="T10" fmla="*/ 265 w 317"/>
                <a:gd name="T11" fmla="*/ 375 h 390"/>
                <a:gd name="T12" fmla="*/ 250 w 317"/>
                <a:gd name="T13" fmla="*/ 380 h 390"/>
                <a:gd name="T14" fmla="*/ 236 w 317"/>
                <a:gd name="T15" fmla="*/ 385 h 390"/>
                <a:gd name="T16" fmla="*/ 226 w 317"/>
                <a:gd name="T17" fmla="*/ 385 h 390"/>
                <a:gd name="T18" fmla="*/ 212 w 317"/>
                <a:gd name="T19" fmla="*/ 390 h 390"/>
                <a:gd name="T20" fmla="*/ 202 w 317"/>
                <a:gd name="T21" fmla="*/ 390 h 390"/>
                <a:gd name="T22" fmla="*/ 192 w 317"/>
                <a:gd name="T23" fmla="*/ 390 h 390"/>
                <a:gd name="T24" fmla="*/ 178 w 317"/>
                <a:gd name="T25" fmla="*/ 390 h 390"/>
                <a:gd name="T26" fmla="*/ 168 w 317"/>
                <a:gd name="T27" fmla="*/ 385 h 390"/>
                <a:gd name="T28" fmla="*/ 154 w 317"/>
                <a:gd name="T29" fmla="*/ 385 h 390"/>
                <a:gd name="T30" fmla="*/ 140 w 317"/>
                <a:gd name="T31" fmla="*/ 380 h 390"/>
                <a:gd name="T32" fmla="*/ 130 w 317"/>
                <a:gd name="T33" fmla="*/ 380 h 390"/>
                <a:gd name="T34" fmla="*/ 116 w 317"/>
                <a:gd name="T35" fmla="*/ 375 h 390"/>
                <a:gd name="T36" fmla="*/ 106 w 317"/>
                <a:gd name="T37" fmla="*/ 366 h 390"/>
                <a:gd name="T38" fmla="*/ 96 w 317"/>
                <a:gd name="T39" fmla="*/ 361 h 390"/>
                <a:gd name="T40" fmla="*/ 87 w 317"/>
                <a:gd name="T41" fmla="*/ 356 h 390"/>
                <a:gd name="T42" fmla="*/ 72 w 317"/>
                <a:gd name="T43" fmla="*/ 346 h 390"/>
                <a:gd name="T44" fmla="*/ 68 w 317"/>
                <a:gd name="T45" fmla="*/ 342 h 390"/>
                <a:gd name="T46" fmla="*/ 58 w 317"/>
                <a:gd name="T47" fmla="*/ 332 h 390"/>
                <a:gd name="T48" fmla="*/ 48 w 317"/>
                <a:gd name="T49" fmla="*/ 322 h 390"/>
                <a:gd name="T50" fmla="*/ 39 w 317"/>
                <a:gd name="T51" fmla="*/ 313 h 390"/>
                <a:gd name="T52" fmla="*/ 34 w 317"/>
                <a:gd name="T53" fmla="*/ 303 h 390"/>
                <a:gd name="T54" fmla="*/ 24 w 317"/>
                <a:gd name="T55" fmla="*/ 293 h 390"/>
                <a:gd name="T56" fmla="*/ 20 w 317"/>
                <a:gd name="T57" fmla="*/ 284 h 390"/>
                <a:gd name="T58" fmla="*/ 15 w 317"/>
                <a:gd name="T59" fmla="*/ 270 h 390"/>
                <a:gd name="T60" fmla="*/ 10 w 317"/>
                <a:gd name="T61" fmla="*/ 255 h 390"/>
                <a:gd name="T62" fmla="*/ 5 w 317"/>
                <a:gd name="T63" fmla="*/ 245 h 390"/>
                <a:gd name="T64" fmla="*/ 5 w 317"/>
                <a:gd name="T65" fmla="*/ 236 h 390"/>
                <a:gd name="T66" fmla="*/ 0 w 317"/>
                <a:gd name="T67" fmla="*/ 226 h 390"/>
                <a:gd name="T68" fmla="*/ 0 w 317"/>
                <a:gd name="T69" fmla="*/ 212 h 390"/>
                <a:gd name="T70" fmla="*/ 0 w 317"/>
                <a:gd name="T71" fmla="*/ 198 h 390"/>
                <a:gd name="T72" fmla="*/ 0 w 317"/>
                <a:gd name="T73" fmla="*/ 188 h 390"/>
                <a:gd name="T74" fmla="*/ 0 w 317"/>
                <a:gd name="T75" fmla="*/ 173 h 390"/>
                <a:gd name="T76" fmla="*/ 0 w 317"/>
                <a:gd name="T77" fmla="*/ 159 h 390"/>
                <a:gd name="T78" fmla="*/ 5 w 317"/>
                <a:gd name="T79" fmla="*/ 149 h 390"/>
                <a:gd name="T80" fmla="*/ 10 w 317"/>
                <a:gd name="T81" fmla="*/ 135 h 390"/>
                <a:gd name="T82" fmla="*/ 10 w 317"/>
                <a:gd name="T83" fmla="*/ 125 h 390"/>
                <a:gd name="T84" fmla="*/ 15 w 317"/>
                <a:gd name="T85" fmla="*/ 116 h 390"/>
                <a:gd name="T86" fmla="*/ 20 w 317"/>
                <a:gd name="T87" fmla="*/ 101 h 390"/>
                <a:gd name="T88" fmla="*/ 29 w 317"/>
                <a:gd name="T89" fmla="*/ 92 h 390"/>
                <a:gd name="T90" fmla="*/ 34 w 317"/>
                <a:gd name="T91" fmla="*/ 82 h 390"/>
                <a:gd name="T92" fmla="*/ 43 w 317"/>
                <a:gd name="T93" fmla="*/ 73 h 390"/>
                <a:gd name="T94" fmla="*/ 53 w 317"/>
                <a:gd name="T95" fmla="*/ 63 h 390"/>
                <a:gd name="T96" fmla="*/ 58 w 317"/>
                <a:gd name="T97" fmla="*/ 53 h 390"/>
                <a:gd name="T98" fmla="*/ 68 w 317"/>
                <a:gd name="T99" fmla="*/ 44 h 390"/>
                <a:gd name="T100" fmla="*/ 77 w 317"/>
                <a:gd name="T101" fmla="*/ 34 h 390"/>
                <a:gd name="T102" fmla="*/ 87 w 317"/>
                <a:gd name="T103" fmla="*/ 29 h 390"/>
                <a:gd name="T104" fmla="*/ 101 w 317"/>
                <a:gd name="T105" fmla="*/ 25 h 390"/>
                <a:gd name="T106" fmla="*/ 106 w 317"/>
                <a:gd name="T107" fmla="*/ 20 h 390"/>
                <a:gd name="T108" fmla="*/ 120 w 317"/>
                <a:gd name="T109" fmla="*/ 15 h 390"/>
                <a:gd name="T110" fmla="*/ 135 w 317"/>
                <a:gd name="T111" fmla="*/ 10 h 390"/>
                <a:gd name="T112" fmla="*/ 144 w 317"/>
                <a:gd name="T113" fmla="*/ 5 h 390"/>
                <a:gd name="T114" fmla="*/ 159 w 317"/>
                <a:gd name="T115" fmla="*/ 0 h 390"/>
                <a:gd name="T116" fmla="*/ 168 w 317"/>
                <a:gd name="T117" fmla="*/ 0 h 390"/>
                <a:gd name="T118" fmla="*/ 178 w 317"/>
                <a:gd name="T119" fmla="*/ 0 h 390"/>
                <a:gd name="T120" fmla="*/ 192 w 317"/>
                <a:gd name="T121" fmla="*/ 0 h 390"/>
                <a:gd name="T122" fmla="*/ 192 w 317"/>
                <a:gd name="T123" fmla="*/ 193 h 390"/>
                <a:gd name="T124" fmla="*/ 317 w 317"/>
                <a:gd name="T125" fmla="*/ 346 h 39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17" h="390">
                  <a:moveTo>
                    <a:pt x="317" y="346"/>
                  </a:moveTo>
                  <a:lnTo>
                    <a:pt x="303" y="351"/>
                  </a:lnTo>
                  <a:lnTo>
                    <a:pt x="298" y="361"/>
                  </a:lnTo>
                  <a:lnTo>
                    <a:pt x="284" y="366"/>
                  </a:lnTo>
                  <a:lnTo>
                    <a:pt x="274" y="370"/>
                  </a:lnTo>
                  <a:lnTo>
                    <a:pt x="265" y="375"/>
                  </a:lnTo>
                  <a:lnTo>
                    <a:pt x="250" y="380"/>
                  </a:lnTo>
                  <a:lnTo>
                    <a:pt x="236" y="385"/>
                  </a:lnTo>
                  <a:lnTo>
                    <a:pt x="226" y="385"/>
                  </a:lnTo>
                  <a:lnTo>
                    <a:pt x="212" y="390"/>
                  </a:lnTo>
                  <a:lnTo>
                    <a:pt x="202" y="390"/>
                  </a:lnTo>
                  <a:lnTo>
                    <a:pt x="192" y="390"/>
                  </a:lnTo>
                  <a:lnTo>
                    <a:pt x="178" y="390"/>
                  </a:lnTo>
                  <a:lnTo>
                    <a:pt x="168" y="385"/>
                  </a:lnTo>
                  <a:lnTo>
                    <a:pt x="154" y="385"/>
                  </a:lnTo>
                  <a:lnTo>
                    <a:pt x="140" y="380"/>
                  </a:lnTo>
                  <a:lnTo>
                    <a:pt x="130" y="380"/>
                  </a:lnTo>
                  <a:lnTo>
                    <a:pt x="116" y="375"/>
                  </a:lnTo>
                  <a:lnTo>
                    <a:pt x="106" y="366"/>
                  </a:lnTo>
                  <a:lnTo>
                    <a:pt x="96" y="361"/>
                  </a:lnTo>
                  <a:lnTo>
                    <a:pt x="87" y="356"/>
                  </a:lnTo>
                  <a:lnTo>
                    <a:pt x="72" y="346"/>
                  </a:lnTo>
                  <a:lnTo>
                    <a:pt x="68" y="342"/>
                  </a:lnTo>
                  <a:lnTo>
                    <a:pt x="58" y="332"/>
                  </a:lnTo>
                  <a:lnTo>
                    <a:pt x="48" y="322"/>
                  </a:lnTo>
                  <a:lnTo>
                    <a:pt x="39" y="313"/>
                  </a:lnTo>
                  <a:lnTo>
                    <a:pt x="34" y="303"/>
                  </a:lnTo>
                  <a:lnTo>
                    <a:pt x="24" y="293"/>
                  </a:lnTo>
                  <a:lnTo>
                    <a:pt x="20" y="284"/>
                  </a:lnTo>
                  <a:lnTo>
                    <a:pt x="15" y="270"/>
                  </a:lnTo>
                  <a:lnTo>
                    <a:pt x="10" y="255"/>
                  </a:lnTo>
                  <a:lnTo>
                    <a:pt x="5" y="245"/>
                  </a:lnTo>
                  <a:lnTo>
                    <a:pt x="5" y="236"/>
                  </a:lnTo>
                  <a:lnTo>
                    <a:pt x="0" y="226"/>
                  </a:lnTo>
                  <a:lnTo>
                    <a:pt x="0" y="212"/>
                  </a:lnTo>
                  <a:lnTo>
                    <a:pt x="0" y="198"/>
                  </a:lnTo>
                  <a:lnTo>
                    <a:pt x="0" y="188"/>
                  </a:lnTo>
                  <a:lnTo>
                    <a:pt x="0" y="173"/>
                  </a:lnTo>
                  <a:lnTo>
                    <a:pt x="0" y="159"/>
                  </a:lnTo>
                  <a:lnTo>
                    <a:pt x="5" y="149"/>
                  </a:lnTo>
                  <a:lnTo>
                    <a:pt x="10" y="135"/>
                  </a:lnTo>
                  <a:lnTo>
                    <a:pt x="10" y="125"/>
                  </a:lnTo>
                  <a:lnTo>
                    <a:pt x="15" y="116"/>
                  </a:lnTo>
                  <a:lnTo>
                    <a:pt x="20" y="101"/>
                  </a:lnTo>
                  <a:lnTo>
                    <a:pt x="29" y="92"/>
                  </a:lnTo>
                  <a:lnTo>
                    <a:pt x="34" y="82"/>
                  </a:lnTo>
                  <a:lnTo>
                    <a:pt x="43" y="73"/>
                  </a:lnTo>
                  <a:lnTo>
                    <a:pt x="53" y="63"/>
                  </a:lnTo>
                  <a:lnTo>
                    <a:pt x="58" y="53"/>
                  </a:lnTo>
                  <a:lnTo>
                    <a:pt x="68" y="44"/>
                  </a:lnTo>
                  <a:lnTo>
                    <a:pt x="77" y="34"/>
                  </a:lnTo>
                  <a:lnTo>
                    <a:pt x="87" y="29"/>
                  </a:lnTo>
                  <a:lnTo>
                    <a:pt x="101" y="25"/>
                  </a:lnTo>
                  <a:lnTo>
                    <a:pt x="106" y="20"/>
                  </a:lnTo>
                  <a:lnTo>
                    <a:pt x="120" y="15"/>
                  </a:lnTo>
                  <a:lnTo>
                    <a:pt x="135" y="10"/>
                  </a:lnTo>
                  <a:lnTo>
                    <a:pt x="144" y="5"/>
                  </a:lnTo>
                  <a:lnTo>
                    <a:pt x="159" y="0"/>
                  </a:lnTo>
                  <a:lnTo>
                    <a:pt x="168" y="0"/>
                  </a:lnTo>
                  <a:lnTo>
                    <a:pt x="178" y="0"/>
                  </a:lnTo>
                  <a:lnTo>
                    <a:pt x="192" y="0"/>
                  </a:lnTo>
                  <a:lnTo>
                    <a:pt x="192" y="193"/>
                  </a:lnTo>
                  <a:lnTo>
                    <a:pt x="317" y="346"/>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393" name="Group 308">
            <a:extLst>
              <a:ext uri="{FF2B5EF4-FFF2-40B4-BE49-F238E27FC236}">
                <a16:creationId xmlns:a16="http://schemas.microsoft.com/office/drawing/2014/main" id="{A1747FB7-038A-443E-9685-6197EBF62791}"/>
              </a:ext>
            </a:extLst>
          </p:cNvPr>
          <p:cNvGrpSpPr>
            <a:grpSpLocks/>
          </p:cNvGrpSpPr>
          <p:nvPr/>
        </p:nvGrpSpPr>
        <p:grpSpPr bwMode="auto">
          <a:xfrm>
            <a:off x="2222500" y="2513013"/>
            <a:ext cx="69850" cy="306387"/>
            <a:chOff x="1400" y="1583"/>
            <a:chExt cx="44" cy="193"/>
          </a:xfrm>
        </p:grpSpPr>
        <p:sp>
          <p:nvSpPr>
            <p:cNvPr id="12699" name="Freeform 306">
              <a:extLst>
                <a:ext uri="{FF2B5EF4-FFF2-40B4-BE49-F238E27FC236}">
                  <a16:creationId xmlns:a16="http://schemas.microsoft.com/office/drawing/2014/main" id="{B663D212-429A-40A0-B7C0-9F630FB3A920}"/>
                </a:ext>
              </a:extLst>
            </p:cNvPr>
            <p:cNvSpPr>
              <a:spLocks/>
            </p:cNvSpPr>
            <p:nvPr/>
          </p:nvSpPr>
          <p:spPr bwMode="auto">
            <a:xfrm>
              <a:off x="1400" y="1583"/>
              <a:ext cx="44" cy="193"/>
            </a:xfrm>
            <a:custGeom>
              <a:avLst/>
              <a:gdLst>
                <a:gd name="T0" fmla="*/ 0 w 44"/>
                <a:gd name="T1" fmla="*/ 0 h 193"/>
                <a:gd name="T2" fmla="*/ 10 w 44"/>
                <a:gd name="T3" fmla="*/ 0 h 193"/>
                <a:gd name="T4" fmla="*/ 15 w 44"/>
                <a:gd name="T5" fmla="*/ 0 h 193"/>
                <a:gd name="T6" fmla="*/ 24 w 44"/>
                <a:gd name="T7" fmla="*/ 0 h 193"/>
                <a:gd name="T8" fmla="*/ 34 w 44"/>
                <a:gd name="T9" fmla="*/ 0 h 193"/>
                <a:gd name="T10" fmla="*/ 39 w 44"/>
                <a:gd name="T11" fmla="*/ 0 h 193"/>
                <a:gd name="T12" fmla="*/ 44 w 44"/>
                <a:gd name="T13" fmla="*/ 5 h 193"/>
                <a:gd name="T14" fmla="*/ 0 w 44"/>
                <a:gd name="T15" fmla="*/ 193 h 193"/>
                <a:gd name="T16" fmla="*/ 0 w 44"/>
                <a:gd name="T17" fmla="*/ 0 h 1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4" h="193">
                  <a:moveTo>
                    <a:pt x="0" y="0"/>
                  </a:moveTo>
                  <a:lnTo>
                    <a:pt x="10" y="0"/>
                  </a:lnTo>
                  <a:lnTo>
                    <a:pt x="15" y="0"/>
                  </a:lnTo>
                  <a:lnTo>
                    <a:pt x="24" y="0"/>
                  </a:lnTo>
                  <a:lnTo>
                    <a:pt x="34" y="0"/>
                  </a:lnTo>
                  <a:lnTo>
                    <a:pt x="39" y="0"/>
                  </a:lnTo>
                  <a:lnTo>
                    <a:pt x="44" y="5"/>
                  </a:lnTo>
                  <a:lnTo>
                    <a:pt x="0" y="193"/>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700" name="Freeform 307">
              <a:extLst>
                <a:ext uri="{FF2B5EF4-FFF2-40B4-BE49-F238E27FC236}">
                  <a16:creationId xmlns:a16="http://schemas.microsoft.com/office/drawing/2014/main" id="{FFC476E0-BF0C-4472-9BF5-00229C58DFEC}"/>
                </a:ext>
              </a:extLst>
            </p:cNvPr>
            <p:cNvSpPr>
              <a:spLocks/>
            </p:cNvSpPr>
            <p:nvPr/>
          </p:nvSpPr>
          <p:spPr bwMode="auto">
            <a:xfrm>
              <a:off x="1400" y="1583"/>
              <a:ext cx="44" cy="193"/>
            </a:xfrm>
            <a:custGeom>
              <a:avLst/>
              <a:gdLst>
                <a:gd name="T0" fmla="*/ 0 w 44"/>
                <a:gd name="T1" fmla="*/ 0 h 193"/>
                <a:gd name="T2" fmla="*/ 10 w 44"/>
                <a:gd name="T3" fmla="*/ 0 h 193"/>
                <a:gd name="T4" fmla="*/ 15 w 44"/>
                <a:gd name="T5" fmla="*/ 0 h 193"/>
                <a:gd name="T6" fmla="*/ 24 w 44"/>
                <a:gd name="T7" fmla="*/ 0 h 193"/>
                <a:gd name="T8" fmla="*/ 34 w 44"/>
                <a:gd name="T9" fmla="*/ 0 h 193"/>
                <a:gd name="T10" fmla="*/ 39 w 44"/>
                <a:gd name="T11" fmla="*/ 0 h 193"/>
                <a:gd name="T12" fmla="*/ 44 w 44"/>
                <a:gd name="T13" fmla="*/ 5 h 193"/>
                <a:gd name="T14" fmla="*/ 0 w 44"/>
                <a:gd name="T15" fmla="*/ 193 h 193"/>
                <a:gd name="T16" fmla="*/ 0 w 44"/>
                <a:gd name="T17" fmla="*/ 0 h 1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4" h="193">
                  <a:moveTo>
                    <a:pt x="0" y="0"/>
                  </a:moveTo>
                  <a:lnTo>
                    <a:pt x="10" y="0"/>
                  </a:lnTo>
                  <a:lnTo>
                    <a:pt x="15" y="0"/>
                  </a:lnTo>
                  <a:lnTo>
                    <a:pt x="24" y="0"/>
                  </a:lnTo>
                  <a:lnTo>
                    <a:pt x="34" y="0"/>
                  </a:lnTo>
                  <a:lnTo>
                    <a:pt x="39" y="0"/>
                  </a:lnTo>
                  <a:lnTo>
                    <a:pt x="44" y="5"/>
                  </a:lnTo>
                  <a:lnTo>
                    <a:pt x="0" y="193"/>
                  </a:lnTo>
                  <a:lnTo>
                    <a:pt x="0"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394" name="Group 311">
            <a:extLst>
              <a:ext uri="{FF2B5EF4-FFF2-40B4-BE49-F238E27FC236}">
                <a16:creationId xmlns:a16="http://schemas.microsoft.com/office/drawing/2014/main" id="{97FACDD6-8B05-4168-96F6-F39CAE83C41D}"/>
              </a:ext>
            </a:extLst>
          </p:cNvPr>
          <p:cNvGrpSpPr>
            <a:grpSpLocks/>
          </p:cNvGrpSpPr>
          <p:nvPr/>
        </p:nvGrpSpPr>
        <p:grpSpPr bwMode="auto">
          <a:xfrm>
            <a:off x="2222500" y="2520950"/>
            <a:ext cx="312738" cy="541338"/>
            <a:chOff x="1400" y="1588"/>
            <a:chExt cx="197" cy="341"/>
          </a:xfrm>
        </p:grpSpPr>
        <p:sp>
          <p:nvSpPr>
            <p:cNvPr id="12697" name="Freeform 309">
              <a:extLst>
                <a:ext uri="{FF2B5EF4-FFF2-40B4-BE49-F238E27FC236}">
                  <a16:creationId xmlns:a16="http://schemas.microsoft.com/office/drawing/2014/main" id="{C233E781-AE76-4890-A5F8-0AFF4106B1B5}"/>
                </a:ext>
              </a:extLst>
            </p:cNvPr>
            <p:cNvSpPr>
              <a:spLocks/>
            </p:cNvSpPr>
            <p:nvPr/>
          </p:nvSpPr>
          <p:spPr bwMode="auto">
            <a:xfrm>
              <a:off x="1400" y="1588"/>
              <a:ext cx="197" cy="341"/>
            </a:xfrm>
            <a:custGeom>
              <a:avLst/>
              <a:gdLst>
                <a:gd name="T0" fmla="*/ 44 w 197"/>
                <a:gd name="T1" fmla="*/ 0 h 341"/>
                <a:gd name="T2" fmla="*/ 58 w 197"/>
                <a:gd name="T3" fmla="*/ 5 h 341"/>
                <a:gd name="T4" fmla="*/ 68 w 197"/>
                <a:gd name="T5" fmla="*/ 5 h 341"/>
                <a:gd name="T6" fmla="*/ 82 w 197"/>
                <a:gd name="T7" fmla="*/ 10 h 341"/>
                <a:gd name="T8" fmla="*/ 92 w 197"/>
                <a:gd name="T9" fmla="*/ 15 h 341"/>
                <a:gd name="T10" fmla="*/ 101 w 197"/>
                <a:gd name="T11" fmla="*/ 24 h 341"/>
                <a:gd name="T12" fmla="*/ 111 w 197"/>
                <a:gd name="T13" fmla="*/ 29 h 341"/>
                <a:gd name="T14" fmla="*/ 120 w 197"/>
                <a:gd name="T15" fmla="*/ 34 h 341"/>
                <a:gd name="T16" fmla="*/ 130 w 197"/>
                <a:gd name="T17" fmla="*/ 44 h 341"/>
                <a:gd name="T18" fmla="*/ 140 w 197"/>
                <a:gd name="T19" fmla="*/ 53 h 341"/>
                <a:gd name="T20" fmla="*/ 149 w 197"/>
                <a:gd name="T21" fmla="*/ 63 h 341"/>
                <a:gd name="T22" fmla="*/ 154 w 197"/>
                <a:gd name="T23" fmla="*/ 67 h 341"/>
                <a:gd name="T24" fmla="*/ 164 w 197"/>
                <a:gd name="T25" fmla="*/ 82 h 341"/>
                <a:gd name="T26" fmla="*/ 168 w 197"/>
                <a:gd name="T27" fmla="*/ 87 h 341"/>
                <a:gd name="T28" fmla="*/ 173 w 197"/>
                <a:gd name="T29" fmla="*/ 101 h 341"/>
                <a:gd name="T30" fmla="*/ 178 w 197"/>
                <a:gd name="T31" fmla="*/ 111 h 341"/>
                <a:gd name="T32" fmla="*/ 183 w 197"/>
                <a:gd name="T33" fmla="*/ 120 h 341"/>
                <a:gd name="T34" fmla="*/ 188 w 197"/>
                <a:gd name="T35" fmla="*/ 130 h 341"/>
                <a:gd name="T36" fmla="*/ 193 w 197"/>
                <a:gd name="T37" fmla="*/ 144 h 341"/>
                <a:gd name="T38" fmla="*/ 193 w 197"/>
                <a:gd name="T39" fmla="*/ 159 h 341"/>
                <a:gd name="T40" fmla="*/ 197 w 197"/>
                <a:gd name="T41" fmla="*/ 168 h 341"/>
                <a:gd name="T42" fmla="*/ 197 w 197"/>
                <a:gd name="T43" fmla="*/ 183 h 341"/>
                <a:gd name="T44" fmla="*/ 197 w 197"/>
                <a:gd name="T45" fmla="*/ 192 h 341"/>
                <a:gd name="T46" fmla="*/ 197 w 197"/>
                <a:gd name="T47" fmla="*/ 207 h 341"/>
                <a:gd name="T48" fmla="*/ 193 w 197"/>
                <a:gd name="T49" fmla="*/ 216 h 341"/>
                <a:gd name="T50" fmla="*/ 193 w 197"/>
                <a:gd name="T51" fmla="*/ 231 h 341"/>
                <a:gd name="T52" fmla="*/ 188 w 197"/>
                <a:gd name="T53" fmla="*/ 240 h 341"/>
                <a:gd name="T54" fmla="*/ 188 w 197"/>
                <a:gd name="T55" fmla="*/ 250 h 341"/>
                <a:gd name="T56" fmla="*/ 183 w 197"/>
                <a:gd name="T57" fmla="*/ 264 h 341"/>
                <a:gd name="T58" fmla="*/ 178 w 197"/>
                <a:gd name="T59" fmla="*/ 274 h 341"/>
                <a:gd name="T60" fmla="*/ 168 w 197"/>
                <a:gd name="T61" fmla="*/ 289 h 341"/>
                <a:gd name="T62" fmla="*/ 164 w 197"/>
                <a:gd name="T63" fmla="*/ 293 h 341"/>
                <a:gd name="T64" fmla="*/ 159 w 197"/>
                <a:gd name="T65" fmla="*/ 308 h 341"/>
                <a:gd name="T66" fmla="*/ 149 w 197"/>
                <a:gd name="T67" fmla="*/ 312 h 341"/>
                <a:gd name="T68" fmla="*/ 140 w 197"/>
                <a:gd name="T69" fmla="*/ 322 h 341"/>
                <a:gd name="T70" fmla="*/ 135 w 197"/>
                <a:gd name="T71" fmla="*/ 332 h 341"/>
                <a:gd name="T72" fmla="*/ 125 w 197"/>
                <a:gd name="T73" fmla="*/ 341 h 341"/>
                <a:gd name="T74" fmla="*/ 0 w 197"/>
                <a:gd name="T75" fmla="*/ 188 h 341"/>
                <a:gd name="T76" fmla="*/ 44 w 197"/>
                <a:gd name="T77" fmla="*/ 0 h 34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97" h="341">
                  <a:moveTo>
                    <a:pt x="44" y="0"/>
                  </a:moveTo>
                  <a:lnTo>
                    <a:pt x="58" y="5"/>
                  </a:lnTo>
                  <a:lnTo>
                    <a:pt x="68" y="5"/>
                  </a:lnTo>
                  <a:lnTo>
                    <a:pt x="82" y="10"/>
                  </a:lnTo>
                  <a:lnTo>
                    <a:pt x="92" y="15"/>
                  </a:lnTo>
                  <a:lnTo>
                    <a:pt x="101" y="24"/>
                  </a:lnTo>
                  <a:lnTo>
                    <a:pt x="111" y="29"/>
                  </a:lnTo>
                  <a:lnTo>
                    <a:pt x="120" y="34"/>
                  </a:lnTo>
                  <a:lnTo>
                    <a:pt x="130" y="44"/>
                  </a:lnTo>
                  <a:lnTo>
                    <a:pt x="140" y="53"/>
                  </a:lnTo>
                  <a:lnTo>
                    <a:pt x="149" y="63"/>
                  </a:lnTo>
                  <a:lnTo>
                    <a:pt x="154" y="67"/>
                  </a:lnTo>
                  <a:lnTo>
                    <a:pt x="164" y="82"/>
                  </a:lnTo>
                  <a:lnTo>
                    <a:pt x="168" y="87"/>
                  </a:lnTo>
                  <a:lnTo>
                    <a:pt x="173" y="101"/>
                  </a:lnTo>
                  <a:lnTo>
                    <a:pt x="178" y="111"/>
                  </a:lnTo>
                  <a:lnTo>
                    <a:pt x="183" y="120"/>
                  </a:lnTo>
                  <a:lnTo>
                    <a:pt x="188" y="130"/>
                  </a:lnTo>
                  <a:lnTo>
                    <a:pt x="193" y="144"/>
                  </a:lnTo>
                  <a:lnTo>
                    <a:pt x="193" y="159"/>
                  </a:lnTo>
                  <a:lnTo>
                    <a:pt x="197" y="168"/>
                  </a:lnTo>
                  <a:lnTo>
                    <a:pt x="197" y="183"/>
                  </a:lnTo>
                  <a:lnTo>
                    <a:pt x="197" y="192"/>
                  </a:lnTo>
                  <a:lnTo>
                    <a:pt x="197" y="207"/>
                  </a:lnTo>
                  <a:lnTo>
                    <a:pt x="193" y="216"/>
                  </a:lnTo>
                  <a:lnTo>
                    <a:pt x="193" y="231"/>
                  </a:lnTo>
                  <a:lnTo>
                    <a:pt x="188" y="240"/>
                  </a:lnTo>
                  <a:lnTo>
                    <a:pt x="188" y="250"/>
                  </a:lnTo>
                  <a:lnTo>
                    <a:pt x="183" y="264"/>
                  </a:lnTo>
                  <a:lnTo>
                    <a:pt x="178" y="274"/>
                  </a:lnTo>
                  <a:lnTo>
                    <a:pt x="168" y="289"/>
                  </a:lnTo>
                  <a:lnTo>
                    <a:pt x="164" y="293"/>
                  </a:lnTo>
                  <a:lnTo>
                    <a:pt x="159" y="308"/>
                  </a:lnTo>
                  <a:lnTo>
                    <a:pt x="149" y="312"/>
                  </a:lnTo>
                  <a:lnTo>
                    <a:pt x="140" y="322"/>
                  </a:lnTo>
                  <a:lnTo>
                    <a:pt x="135" y="332"/>
                  </a:lnTo>
                  <a:lnTo>
                    <a:pt x="125" y="341"/>
                  </a:lnTo>
                  <a:lnTo>
                    <a:pt x="0" y="188"/>
                  </a:lnTo>
                  <a:lnTo>
                    <a:pt x="44"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98" name="Freeform 310">
              <a:extLst>
                <a:ext uri="{FF2B5EF4-FFF2-40B4-BE49-F238E27FC236}">
                  <a16:creationId xmlns:a16="http://schemas.microsoft.com/office/drawing/2014/main" id="{B64267BA-44EE-4AE4-8394-6D9498ECF6AA}"/>
                </a:ext>
              </a:extLst>
            </p:cNvPr>
            <p:cNvSpPr>
              <a:spLocks/>
            </p:cNvSpPr>
            <p:nvPr/>
          </p:nvSpPr>
          <p:spPr bwMode="auto">
            <a:xfrm>
              <a:off x="1400" y="1588"/>
              <a:ext cx="197" cy="341"/>
            </a:xfrm>
            <a:custGeom>
              <a:avLst/>
              <a:gdLst>
                <a:gd name="T0" fmla="*/ 44 w 197"/>
                <a:gd name="T1" fmla="*/ 0 h 341"/>
                <a:gd name="T2" fmla="*/ 58 w 197"/>
                <a:gd name="T3" fmla="*/ 5 h 341"/>
                <a:gd name="T4" fmla="*/ 68 w 197"/>
                <a:gd name="T5" fmla="*/ 5 h 341"/>
                <a:gd name="T6" fmla="*/ 82 w 197"/>
                <a:gd name="T7" fmla="*/ 10 h 341"/>
                <a:gd name="T8" fmla="*/ 92 w 197"/>
                <a:gd name="T9" fmla="*/ 15 h 341"/>
                <a:gd name="T10" fmla="*/ 101 w 197"/>
                <a:gd name="T11" fmla="*/ 24 h 341"/>
                <a:gd name="T12" fmla="*/ 111 w 197"/>
                <a:gd name="T13" fmla="*/ 29 h 341"/>
                <a:gd name="T14" fmla="*/ 120 w 197"/>
                <a:gd name="T15" fmla="*/ 34 h 341"/>
                <a:gd name="T16" fmla="*/ 130 w 197"/>
                <a:gd name="T17" fmla="*/ 44 h 341"/>
                <a:gd name="T18" fmla="*/ 140 w 197"/>
                <a:gd name="T19" fmla="*/ 53 h 341"/>
                <a:gd name="T20" fmla="*/ 149 w 197"/>
                <a:gd name="T21" fmla="*/ 63 h 341"/>
                <a:gd name="T22" fmla="*/ 154 w 197"/>
                <a:gd name="T23" fmla="*/ 67 h 341"/>
                <a:gd name="T24" fmla="*/ 164 w 197"/>
                <a:gd name="T25" fmla="*/ 82 h 341"/>
                <a:gd name="T26" fmla="*/ 168 w 197"/>
                <a:gd name="T27" fmla="*/ 87 h 341"/>
                <a:gd name="T28" fmla="*/ 173 w 197"/>
                <a:gd name="T29" fmla="*/ 101 h 341"/>
                <a:gd name="T30" fmla="*/ 178 w 197"/>
                <a:gd name="T31" fmla="*/ 111 h 341"/>
                <a:gd name="T32" fmla="*/ 183 w 197"/>
                <a:gd name="T33" fmla="*/ 120 h 341"/>
                <a:gd name="T34" fmla="*/ 188 w 197"/>
                <a:gd name="T35" fmla="*/ 130 h 341"/>
                <a:gd name="T36" fmla="*/ 193 w 197"/>
                <a:gd name="T37" fmla="*/ 144 h 341"/>
                <a:gd name="T38" fmla="*/ 193 w 197"/>
                <a:gd name="T39" fmla="*/ 159 h 341"/>
                <a:gd name="T40" fmla="*/ 197 w 197"/>
                <a:gd name="T41" fmla="*/ 168 h 341"/>
                <a:gd name="T42" fmla="*/ 197 w 197"/>
                <a:gd name="T43" fmla="*/ 183 h 341"/>
                <a:gd name="T44" fmla="*/ 197 w 197"/>
                <a:gd name="T45" fmla="*/ 192 h 341"/>
                <a:gd name="T46" fmla="*/ 197 w 197"/>
                <a:gd name="T47" fmla="*/ 207 h 341"/>
                <a:gd name="T48" fmla="*/ 193 w 197"/>
                <a:gd name="T49" fmla="*/ 216 h 341"/>
                <a:gd name="T50" fmla="*/ 193 w 197"/>
                <a:gd name="T51" fmla="*/ 231 h 341"/>
                <a:gd name="T52" fmla="*/ 188 w 197"/>
                <a:gd name="T53" fmla="*/ 240 h 341"/>
                <a:gd name="T54" fmla="*/ 188 w 197"/>
                <a:gd name="T55" fmla="*/ 250 h 341"/>
                <a:gd name="T56" fmla="*/ 183 w 197"/>
                <a:gd name="T57" fmla="*/ 264 h 341"/>
                <a:gd name="T58" fmla="*/ 178 w 197"/>
                <a:gd name="T59" fmla="*/ 274 h 341"/>
                <a:gd name="T60" fmla="*/ 168 w 197"/>
                <a:gd name="T61" fmla="*/ 289 h 341"/>
                <a:gd name="T62" fmla="*/ 164 w 197"/>
                <a:gd name="T63" fmla="*/ 293 h 341"/>
                <a:gd name="T64" fmla="*/ 159 w 197"/>
                <a:gd name="T65" fmla="*/ 308 h 341"/>
                <a:gd name="T66" fmla="*/ 149 w 197"/>
                <a:gd name="T67" fmla="*/ 312 h 341"/>
                <a:gd name="T68" fmla="*/ 140 w 197"/>
                <a:gd name="T69" fmla="*/ 322 h 341"/>
                <a:gd name="T70" fmla="*/ 135 w 197"/>
                <a:gd name="T71" fmla="*/ 332 h 341"/>
                <a:gd name="T72" fmla="*/ 125 w 197"/>
                <a:gd name="T73" fmla="*/ 341 h 341"/>
                <a:gd name="T74" fmla="*/ 0 w 197"/>
                <a:gd name="T75" fmla="*/ 188 h 341"/>
                <a:gd name="T76" fmla="*/ 44 w 197"/>
                <a:gd name="T77" fmla="*/ 0 h 34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97" h="341">
                  <a:moveTo>
                    <a:pt x="44" y="0"/>
                  </a:moveTo>
                  <a:lnTo>
                    <a:pt x="58" y="5"/>
                  </a:lnTo>
                  <a:lnTo>
                    <a:pt x="68" y="5"/>
                  </a:lnTo>
                  <a:lnTo>
                    <a:pt x="82" y="10"/>
                  </a:lnTo>
                  <a:lnTo>
                    <a:pt x="92" y="15"/>
                  </a:lnTo>
                  <a:lnTo>
                    <a:pt x="101" y="24"/>
                  </a:lnTo>
                  <a:lnTo>
                    <a:pt x="111" y="29"/>
                  </a:lnTo>
                  <a:lnTo>
                    <a:pt x="120" y="34"/>
                  </a:lnTo>
                  <a:lnTo>
                    <a:pt x="130" y="44"/>
                  </a:lnTo>
                  <a:lnTo>
                    <a:pt x="140" y="53"/>
                  </a:lnTo>
                  <a:lnTo>
                    <a:pt x="149" y="63"/>
                  </a:lnTo>
                  <a:lnTo>
                    <a:pt x="154" y="67"/>
                  </a:lnTo>
                  <a:lnTo>
                    <a:pt x="164" y="82"/>
                  </a:lnTo>
                  <a:lnTo>
                    <a:pt x="168" y="87"/>
                  </a:lnTo>
                  <a:lnTo>
                    <a:pt x="173" y="101"/>
                  </a:lnTo>
                  <a:lnTo>
                    <a:pt x="178" y="111"/>
                  </a:lnTo>
                  <a:lnTo>
                    <a:pt x="183" y="120"/>
                  </a:lnTo>
                  <a:lnTo>
                    <a:pt x="188" y="130"/>
                  </a:lnTo>
                  <a:lnTo>
                    <a:pt x="193" y="144"/>
                  </a:lnTo>
                  <a:lnTo>
                    <a:pt x="193" y="159"/>
                  </a:lnTo>
                  <a:lnTo>
                    <a:pt x="197" y="168"/>
                  </a:lnTo>
                  <a:lnTo>
                    <a:pt x="197" y="183"/>
                  </a:lnTo>
                  <a:lnTo>
                    <a:pt x="197" y="192"/>
                  </a:lnTo>
                  <a:lnTo>
                    <a:pt x="197" y="207"/>
                  </a:lnTo>
                  <a:lnTo>
                    <a:pt x="193" y="216"/>
                  </a:lnTo>
                  <a:lnTo>
                    <a:pt x="193" y="231"/>
                  </a:lnTo>
                  <a:lnTo>
                    <a:pt x="188" y="240"/>
                  </a:lnTo>
                  <a:lnTo>
                    <a:pt x="188" y="250"/>
                  </a:lnTo>
                  <a:lnTo>
                    <a:pt x="183" y="264"/>
                  </a:lnTo>
                  <a:lnTo>
                    <a:pt x="178" y="274"/>
                  </a:lnTo>
                  <a:lnTo>
                    <a:pt x="168" y="289"/>
                  </a:lnTo>
                  <a:lnTo>
                    <a:pt x="164" y="293"/>
                  </a:lnTo>
                  <a:lnTo>
                    <a:pt x="159" y="308"/>
                  </a:lnTo>
                  <a:lnTo>
                    <a:pt x="149" y="312"/>
                  </a:lnTo>
                  <a:lnTo>
                    <a:pt x="140" y="322"/>
                  </a:lnTo>
                  <a:lnTo>
                    <a:pt x="135" y="332"/>
                  </a:lnTo>
                  <a:lnTo>
                    <a:pt x="125" y="341"/>
                  </a:lnTo>
                  <a:lnTo>
                    <a:pt x="0" y="188"/>
                  </a:lnTo>
                  <a:lnTo>
                    <a:pt x="44"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395" name="Group 314">
            <a:extLst>
              <a:ext uri="{FF2B5EF4-FFF2-40B4-BE49-F238E27FC236}">
                <a16:creationId xmlns:a16="http://schemas.microsoft.com/office/drawing/2014/main" id="{82E653A8-1AA6-4E95-AC4D-CB35F1554716}"/>
              </a:ext>
            </a:extLst>
          </p:cNvPr>
          <p:cNvGrpSpPr>
            <a:grpSpLocks/>
          </p:cNvGrpSpPr>
          <p:nvPr/>
        </p:nvGrpSpPr>
        <p:grpSpPr bwMode="auto">
          <a:xfrm>
            <a:off x="1917700" y="2513013"/>
            <a:ext cx="503238" cy="619125"/>
            <a:chOff x="1208" y="1583"/>
            <a:chExt cx="317" cy="390"/>
          </a:xfrm>
        </p:grpSpPr>
        <p:sp>
          <p:nvSpPr>
            <p:cNvPr id="12695" name="Freeform 312">
              <a:extLst>
                <a:ext uri="{FF2B5EF4-FFF2-40B4-BE49-F238E27FC236}">
                  <a16:creationId xmlns:a16="http://schemas.microsoft.com/office/drawing/2014/main" id="{2B5B9FA3-C920-4A87-B418-D8ECAD5D5AF8}"/>
                </a:ext>
              </a:extLst>
            </p:cNvPr>
            <p:cNvSpPr>
              <a:spLocks/>
            </p:cNvSpPr>
            <p:nvPr/>
          </p:nvSpPr>
          <p:spPr bwMode="auto">
            <a:xfrm>
              <a:off x="1208" y="1583"/>
              <a:ext cx="317" cy="390"/>
            </a:xfrm>
            <a:custGeom>
              <a:avLst/>
              <a:gdLst>
                <a:gd name="T0" fmla="*/ 317 w 317"/>
                <a:gd name="T1" fmla="*/ 346 h 390"/>
                <a:gd name="T2" fmla="*/ 303 w 317"/>
                <a:gd name="T3" fmla="*/ 351 h 390"/>
                <a:gd name="T4" fmla="*/ 298 w 317"/>
                <a:gd name="T5" fmla="*/ 361 h 390"/>
                <a:gd name="T6" fmla="*/ 284 w 317"/>
                <a:gd name="T7" fmla="*/ 366 h 390"/>
                <a:gd name="T8" fmla="*/ 274 w 317"/>
                <a:gd name="T9" fmla="*/ 370 h 390"/>
                <a:gd name="T10" fmla="*/ 265 w 317"/>
                <a:gd name="T11" fmla="*/ 375 h 390"/>
                <a:gd name="T12" fmla="*/ 250 w 317"/>
                <a:gd name="T13" fmla="*/ 380 h 390"/>
                <a:gd name="T14" fmla="*/ 236 w 317"/>
                <a:gd name="T15" fmla="*/ 385 h 390"/>
                <a:gd name="T16" fmla="*/ 226 w 317"/>
                <a:gd name="T17" fmla="*/ 385 h 390"/>
                <a:gd name="T18" fmla="*/ 212 w 317"/>
                <a:gd name="T19" fmla="*/ 390 h 390"/>
                <a:gd name="T20" fmla="*/ 202 w 317"/>
                <a:gd name="T21" fmla="*/ 390 h 390"/>
                <a:gd name="T22" fmla="*/ 192 w 317"/>
                <a:gd name="T23" fmla="*/ 390 h 390"/>
                <a:gd name="T24" fmla="*/ 178 w 317"/>
                <a:gd name="T25" fmla="*/ 390 h 390"/>
                <a:gd name="T26" fmla="*/ 168 w 317"/>
                <a:gd name="T27" fmla="*/ 385 h 390"/>
                <a:gd name="T28" fmla="*/ 154 w 317"/>
                <a:gd name="T29" fmla="*/ 385 h 390"/>
                <a:gd name="T30" fmla="*/ 140 w 317"/>
                <a:gd name="T31" fmla="*/ 380 h 390"/>
                <a:gd name="T32" fmla="*/ 130 w 317"/>
                <a:gd name="T33" fmla="*/ 380 h 390"/>
                <a:gd name="T34" fmla="*/ 116 w 317"/>
                <a:gd name="T35" fmla="*/ 375 h 390"/>
                <a:gd name="T36" fmla="*/ 106 w 317"/>
                <a:gd name="T37" fmla="*/ 366 h 390"/>
                <a:gd name="T38" fmla="*/ 96 w 317"/>
                <a:gd name="T39" fmla="*/ 361 h 390"/>
                <a:gd name="T40" fmla="*/ 87 w 317"/>
                <a:gd name="T41" fmla="*/ 356 h 390"/>
                <a:gd name="T42" fmla="*/ 72 w 317"/>
                <a:gd name="T43" fmla="*/ 346 h 390"/>
                <a:gd name="T44" fmla="*/ 68 w 317"/>
                <a:gd name="T45" fmla="*/ 342 h 390"/>
                <a:gd name="T46" fmla="*/ 58 w 317"/>
                <a:gd name="T47" fmla="*/ 332 h 390"/>
                <a:gd name="T48" fmla="*/ 48 w 317"/>
                <a:gd name="T49" fmla="*/ 322 h 390"/>
                <a:gd name="T50" fmla="*/ 39 w 317"/>
                <a:gd name="T51" fmla="*/ 313 h 390"/>
                <a:gd name="T52" fmla="*/ 34 w 317"/>
                <a:gd name="T53" fmla="*/ 303 h 390"/>
                <a:gd name="T54" fmla="*/ 24 w 317"/>
                <a:gd name="T55" fmla="*/ 294 h 390"/>
                <a:gd name="T56" fmla="*/ 20 w 317"/>
                <a:gd name="T57" fmla="*/ 284 h 390"/>
                <a:gd name="T58" fmla="*/ 15 w 317"/>
                <a:gd name="T59" fmla="*/ 269 h 390"/>
                <a:gd name="T60" fmla="*/ 10 w 317"/>
                <a:gd name="T61" fmla="*/ 255 h 390"/>
                <a:gd name="T62" fmla="*/ 5 w 317"/>
                <a:gd name="T63" fmla="*/ 245 h 390"/>
                <a:gd name="T64" fmla="*/ 5 w 317"/>
                <a:gd name="T65" fmla="*/ 236 h 390"/>
                <a:gd name="T66" fmla="*/ 0 w 317"/>
                <a:gd name="T67" fmla="*/ 226 h 390"/>
                <a:gd name="T68" fmla="*/ 0 w 317"/>
                <a:gd name="T69" fmla="*/ 212 h 390"/>
                <a:gd name="T70" fmla="*/ 0 w 317"/>
                <a:gd name="T71" fmla="*/ 197 h 390"/>
                <a:gd name="T72" fmla="*/ 0 w 317"/>
                <a:gd name="T73" fmla="*/ 188 h 390"/>
                <a:gd name="T74" fmla="*/ 0 w 317"/>
                <a:gd name="T75" fmla="*/ 173 h 390"/>
                <a:gd name="T76" fmla="*/ 0 w 317"/>
                <a:gd name="T77" fmla="*/ 159 h 390"/>
                <a:gd name="T78" fmla="*/ 5 w 317"/>
                <a:gd name="T79" fmla="*/ 149 h 390"/>
                <a:gd name="T80" fmla="*/ 10 w 317"/>
                <a:gd name="T81" fmla="*/ 135 h 390"/>
                <a:gd name="T82" fmla="*/ 10 w 317"/>
                <a:gd name="T83" fmla="*/ 125 h 390"/>
                <a:gd name="T84" fmla="*/ 15 w 317"/>
                <a:gd name="T85" fmla="*/ 116 h 390"/>
                <a:gd name="T86" fmla="*/ 20 w 317"/>
                <a:gd name="T87" fmla="*/ 101 h 390"/>
                <a:gd name="T88" fmla="*/ 29 w 317"/>
                <a:gd name="T89" fmla="*/ 92 h 390"/>
                <a:gd name="T90" fmla="*/ 34 w 317"/>
                <a:gd name="T91" fmla="*/ 82 h 390"/>
                <a:gd name="T92" fmla="*/ 43 w 317"/>
                <a:gd name="T93" fmla="*/ 72 h 390"/>
                <a:gd name="T94" fmla="*/ 53 w 317"/>
                <a:gd name="T95" fmla="*/ 63 h 390"/>
                <a:gd name="T96" fmla="*/ 58 w 317"/>
                <a:gd name="T97" fmla="*/ 53 h 390"/>
                <a:gd name="T98" fmla="*/ 68 w 317"/>
                <a:gd name="T99" fmla="*/ 44 h 390"/>
                <a:gd name="T100" fmla="*/ 77 w 317"/>
                <a:gd name="T101" fmla="*/ 34 h 390"/>
                <a:gd name="T102" fmla="*/ 87 w 317"/>
                <a:gd name="T103" fmla="*/ 29 h 390"/>
                <a:gd name="T104" fmla="*/ 101 w 317"/>
                <a:gd name="T105" fmla="*/ 24 h 390"/>
                <a:gd name="T106" fmla="*/ 106 w 317"/>
                <a:gd name="T107" fmla="*/ 20 h 390"/>
                <a:gd name="T108" fmla="*/ 120 w 317"/>
                <a:gd name="T109" fmla="*/ 15 h 390"/>
                <a:gd name="T110" fmla="*/ 135 w 317"/>
                <a:gd name="T111" fmla="*/ 10 h 390"/>
                <a:gd name="T112" fmla="*/ 144 w 317"/>
                <a:gd name="T113" fmla="*/ 5 h 390"/>
                <a:gd name="T114" fmla="*/ 159 w 317"/>
                <a:gd name="T115" fmla="*/ 0 h 390"/>
                <a:gd name="T116" fmla="*/ 168 w 317"/>
                <a:gd name="T117" fmla="*/ 0 h 390"/>
                <a:gd name="T118" fmla="*/ 178 w 317"/>
                <a:gd name="T119" fmla="*/ 0 h 390"/>
                <a:gd name="T120" fmla="*/ 192 w 317"/>
                <a:gd name="T121" fmla="*/ 0 h 390"/>
                <a:gd name="T122" fmla="*/ 192 w 317"/>
                <a:gd name="T123" fmla="*/ 193 h 390"/>
                <a:gd name="T124" fmla="*/ 317 w 317"/>
                <a:gd name="T125" fmla="*/ 346 h 39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17" h="390">
                  <a:moveTo>
                    <a:pt x="317" y="346"/>
                  </a:moveTo>
                  <a:lnTo>
                    <a:pt x="303" y="351"/>
                  </a:lnTo>
                  <a:lnTo>
                    <a:pt x="298" y="361"/>
                  </a:lnTo>
                  <a:lnTo>
                    <a:pt x="284" y="366"/>
                  </a:lnTo>
                  <a:lnTo>
                    <a:pt x="274" y="370"/>
                  </a:lnTo>
                  <a:lnTo>
                    <a:pt x="265" y="375"/>
                  </a:lnTo>
                  <a:lnTo>
                    <a:pt x="250" y="380"/>
                  </a:lnTo>
                  <a:lnTo>
                    <a:pt x="236" y="385"/>
                  </a:lnTo>
                  <a:lnTo>
                    <a:pt x="226" y="385"/>
                  </a:lnTo>
                  <a:lnTo>
                    <a:pt x="212" y="390"/>
                  </a:lnTo>
                  <a:lnTo>
                    <a:pt x="202" y="390"/>
                  </a:lnTo>
                  <a:lnTo>
                    <a:pt x="192" y="390"/>
                  </a:lnTo>
                  <a:lnTo>
                    <a:pt x="178" y="390"/>
                  </a:lnTo>
                  <a:lnTo>
                    <a:pt x="168" y="385"/>
                  </a:lnTo>
                  <a:lnTo>
                    <a:pt x="154" y="385"/>
                  </a:lnTo>
                  <a:lnTo>
                    <a:pt x="140" y="380"/>
                  </a:lnTo>
                  <a:lnTo>
                    <a:pt x="130" y="380"/>
                  </a:lnTo>
                  <a:lnTo>
                    <a:pt x="116" y="375"/>
                  </a:lnTo>
                  <a:lnTo>
                    <a:pt x="106" y="366"/>
                  </a:lnTo>
                  <a:lnTo>
                    <a:pt x="96" y="361"/>
                  </a:lnTo>
                  <a:lnTo>
                    <a:pt x="87" y="356"/>
                  </a:lnTo>
                  <a:lnTo>
                    <a:pt x="72" y="346"/>
                  </a:lnTo>
                  <a:lnTo>
                    <a:pt x="68" y="342"/>
                  </a:lnTo>
                  <a:lnTo>
                    <a:pt x="58" y="332"/>
                  </a:lnTo>
                  <a:lnTo>
                    <a:pt x="48" y="322"/>
                  </a:lnTo>
                  <a:lnTo>
                    <a:pt x="39" y="313"/>
                  </a:lnTo>
                  <a:lnTo>
                    <a:pt x="34" y="303"/>
                  </a:lnTo>
                  <a:lnTo>
                    <a:pt x="24" y="294"/>
                  </a:lnTo>
                  <a:lnTo>
                    <a:pt x="20" y="284"/>
                  </a:lnTo>
                  <a:lnTo>
                    <a:pt x="15" y="269"/>
                  </a:lnTo>
                  <a:lnTo>
                    <a:pt x="10" y="255"/>
                  </a:lnTo>
                  <a:lnTo>
                    <a:pt x="5" y="245"/>
                  </a:lnTo>
                  <a:lnTo>
                    <a:pt x="5" y="236"/>
                  </a:lnTo>
                  <a:lnTo>
                    <a:pt x="0" y="226"/>
                  </a:lnTo>
                  <a:lnTo>
                    <a:pt x="0" y="212"/>
                  </a:lnTo>
                  <a:lnTo>
                    <a:pt x="0" y="197"/>
                  </a:lnTo>
                  <a:lnTo>
                    <a:pt x="0" y="188"/>
                  </a:lnTo>
                  <a:lnTo>
                    <a:pt x="0" y="173"/>
                  </a:lnTo>
                  <a:lnTo>
                    <a:pt x="0" y="159"/>
                  </a:lnTo>
                  <a:lnTo>
                    <a:pt x="5" y="149"/>
                  </a:lnTo>
                  <a:lnTo>
                    <a:pt x="10" y="135"/>
                  </a:lnTo>
                  <a:lnTo>
                    <a:pt x="10" y="125"/>
                  </a:lnTo>
                  <a:lnTo>
                    <a:pt x="15" y="116"/>
                  </a:lnTo>
                  <a:lnTo>
                    <a:pt x="20" y="101"/>
                  </a:lnTo>
                  <a:lnTo>
                    <a:pt x="29" y="92"/>
                  </a:lnTo>
                  <a:lnTo>
                    <a:pt x="34" y="82"/>
                  </a:lnTo>
                  <a:lnTo>
                    <a:pt x="43" y="72"/>
                  </a:lnTo>
                  <a:lnTo>
                    <a:pt x="53" y="63"/>
                  </a:lnTo>
                  <a:lnTo>
                    <a:pt x="58" y="53"/>
                  </a:lnTo>
                  <a:lnTo>
                    <a:pt x="68" y="44"/>
                  </a:lnTo>
                  <a:lnTo>
                    <a:pt x="77" y="34"/>
                  </a:lnTo>
                  <a:lnTo>
                    <a:pt x="87" y="29"/>
                  </a:lnTo>
                  <a:lnTo>
                    <a:pt x="101" y="24"/>
                  </a:lnTo>
                  <a:lnTo>
                    <a:pt x="106" y="20"/>
                  </a:lnTo>
                  <a:lnTo>
                    <a:pt x="120" y="15"/>
                  </a:lnTo>
                  <a:lnTo>
                    <a:pt x="135" y="10"/>
                  </a:lnTo>
                  <a:lnTo>
                    <a:pt x="144" y="5"/>
                  </a:lnTo>
                  <a:lnTo>
                    <a:pt x="159" y="0"/>
                  </a:lnTo>
                  <a:lnTo>
                    <a:pt x="168" y="0"/>
                  </a:lnTo>
                  <a:lnTo>
                    <a:pt x="178" y="0"/>
                  </a:lnTo>
                  <a:lnTo>
                    <a:pt x="192" y="0"/>
                  </a:lnTo>
                  <a:lnTo>
                    <a:pt x="192" y="193"/>
                  </a:lnTo>
                  <a:lnTo>
                    <a:pt x="317" y="346"/>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96" name="Freeform 313">
              <a:extLst>
                <a:ext uri="{FF2B5EF4-FFF2-40B4-BE49-F238E27FC236}">
                  <a16:creationId xmlns:a16="http://schemas.microsoft.com/office/drawing/2014/main" id="{8ABC35F0-CADD-4334-8B11-3FA5BDBB0F69}"/>
                </a:ext>
              </a:extLst>
            </p:cNvPr>
            <p:cNvSpPr>
              <a:spLocks/>
            </p:cNvSpPr>
            <p:nvPr/>
          </p:nvSpPr>
          <p:spPr bwMode="auto">
            <a:xfrm>
              <a:off x="1208" y="1583"/>
              <a:ext cx="317" cy="390"/>
            </a:xfrm>
            <a:custGeom>
              <a:avLst/>
              <a:gdLst>
                <a:gd name="T0" fmla="*/ 317 w 317"/>
                <a:gd name="T1" fmla="*/ 346 h 390"/>
                <a:gd name="T2" fmla="*/ 303 w 317"/>
                <a:gd name="T3" fmla="*/ 351 h 390"/>
                <a:gd name="T4" fmla="*/ 298 w 317"/>
                <a:gd name="T5" fmla="*/ 361 h 390"/>
                <a:gd name="T6" fmla="*/ 284 w 317"/>
                <a:gd name="T7" fmla="*/ 366 h 390"/>
                <a:gd name="T8" fmla="*/ 274 w 317"/>
                <a:gd name="T9" fmla="*/ 370 h 390"/>
                <a:gd name="T10" fmla="*/ 265 w 317"/>
                <a:gd name="T11" fmla="*/ 375 h 390"/>
                <a:gd name="T12" fmla="*/ 250 w 317"/>
                <a:gd name="T13" fmla="*/ 380 h 390"/>
                <a:gd name="T14" fmla="*/ 236 w 317"/>
                <a:gd name="T15" fmla="*/ 385 h 390"/>
                <a:gd name="T16" fmla="*/ 226 w 317"/>
                <a:gd name="T17" fmla="*/ 385 h 390"/>
                <a:gd name="T18" fmla="*/ 212 w 317"/>
                <a:gd name="T19" fmla="*/ 390 h 390"/>
                <a:gd name="T20" fmla="*/ 202 w 317"/>
                <a:gd name="T21" fmla="*/ 390 h 390"/>
                <a:gd name="T22" fmla="*/ 192 w 317"/>
                <a:gd name="T23" fmla="*/ 390 h 390"/>
                <a:gd name="T24" fmla="*/ 178 w 317"/>
                <a:gd name="T25" fmla="*/ 390 h 390"/>
                <a:gd name="T26" fmla="*/ 168 w 317"/>
                <a:gd name="T27" fmla="*/ 385 h 390"/>
                <a:gd name="T28" fmla="*/ 154 w 317"/>
                <a:gd name="T29" fmla="*/ 385 h 390"/>
                <a:gd name="T30" fmla="*/ 140 w 317"/>
                <a:gd name="T31" fmla="*/ 380 h 390"/>
                <a:gd name="T32" fmla="*/ 130 w 317"/>
                <a:gd name="T33" fmla="*/ 380 h 390"/>
                <a:gd name="T34" fmla="*/ 116 w 317"/>
                <a:gd name="T35" fmla="*/ 375 h 390"/>
                <a:gd name="T36" fmla="*/ 106 w 317"/>
                <a:gd name="T37" fmla="*/ 366 h 390"/>
                <a:gd name="T38" fmla="*/ 96 w 317"/>
                <a:gd name="T39" fmla="*/ 361 h 390"/>
                <a:gd name="T40" fmla="*/ 87 w 317"/>
                <a:gd name="T41" fmla="*/ 356 h 390"/>
                <a:gd name="T42" fmla="*/ 72 w 317"/>
                <a:gd name="T43" fmla="*/ 346 h 390"/>
                <a:gd name="T44" fmla="*/ 68 w 317"/>
                <a:gd name="T45" fmla="*/ 342 h 390"/>
                <a:gd name="T46" fmla="*/ 58 w 317"/>
                <a:gd name="T47" fmla="*/ 332 h 390"/>
                <a:gd name="T48" fmla="*/ 48 w 317"/>
                <a:gd name="T49" fmla="*/ 322 h 390"/>
                <a:gd name="T50" fmla="*/ 39 w 317"/>
                <a:gd name="T51" fmla="*/ 313 h 390"/>
                <a:gd name="T52" fmla="*/ 34 w 317"/>
                <a:gd name="T53" fmla="*/ 303 h 390"/>
                <a:gd name="T54" fmla="*/ 24 w 317"/>
                <a:gd name="T55" fmla="*/ 294 h 390"/>
                <a:gd name="T56" fmla="*/ 20 w 317"/>
                <a:gd name="T57" fmla="*/ 284 h 390"/>
                <a:gd name="T58" fmla="*/ 15 w 317"/>
                <a:gd name="T59" fmla="*/ 269 h 390"/>
                <a:gd name="T60" fmla="*/ 10 w 317"/>
                <a:gd name="T61" fmla="*/ 255 h 390"/>
                <a:gd name="T62" fmla="*/ 5 w 317"/>
                <a:gd name="T63" fmla="*/ 245 h 390"/>
                <a:gd name="T64" fmla="*/ 5 w 317"/>
                <a:gd name="T65" fmla="*/ 236 h 390"/>
                <a:gd name="T66" fmla="*/ 0 w 317"/>
                <a:gd name="T67" fmla="*/ 226 h 390"/>
                <a:gd name="T68" fmla="*/ 0 w 317"/>
                <a:gd name="T69" fmla="*/ 212 h 390"/>
                <a:gd name="T70" fmla="*/ 0 w 317"/>
                <a:gd name="T71" fmla="*/ 197 h 390"/>
                <a:gd name="T72" fmla="*/ 0 w 317"/>
                <a:gd name="T73" fmla="*/ 188 h 390"/>
                <a:gd name="T74" fmla="*/ 0 w 317"/>
                <a:gd name="T75" fmla="*/ 173 h 390"/>
                <a:gd name="T76" fmla="*/ 0 w 317"/>
                <a:gd name="T77" fmla="*/ 159 h 390"/>
                <a:gd name="T78" fmla="*/ 5 w 317"/>
                <a:gd name="T79" fmla="*/ 149 h 390"/>
                <a:gd name="T80" fmla="*/ 10 w 317"/>
                <a:gd name="T81" fmla="*/ 135 h 390"/>
                <a:gd name="T82" fmla="*/ 10 w 317"/>
                <a:gd name="T83" fmla="*/ 125 h 390"/>
                <a:gd name="T84" fmla="*/ 15 w 317"/>
                <a:gd name="T85" fmla="*/ 116 h 390"/>
                <a:gd name="T86" fmla="*/ 20 w 317"/>
                <a:gd name="T87" fmla="*/ 101 h 390"/>
                <a:gd name="T88" fmla="*/ 29 w 317"/>
                <a:gd name="T89" fmla="*/ 92 h 390"/>
                <a:gd name="T90" fmla="*/ 34 w 317"/>
                <a:gd name="T91" fmla="*/ 82 h 390"/>
                <a:gd name="T92" fmla="*/ 43 w 317"/>
                <a:gd name="T93" fmla="*/ 72 h 390"/>
                <a:gd name="T94" fmla="*/ 53 w 317"/>
                <a:gd name="T95" fmla="*/ 63 h 390"/>
                <a:gd name="T96" fmla="*/ 58 w 317"/>
                <a:gd name="T97" fmla="*/ 53 h 390"/>
                <a:gd name="T98" fmla="*/ 68 w 317"/>
                <a:gd name="T99" fmla="*/ 44 h 390"/>
                <a:gd name="T100" fmla="*/ 77 w 317"/>
                <a:gd name="T101" fmla="*/ 34 h 390"/>
                <a:gd name="T102" fmla="*/ 87 w 317"/>
                <a:gd name="T103" fmla="*/ 29 h 390"/>
                <a:gd name="T104" fmla="*/ 101 w 317"/>
                <a:gd name="T105" fmla="*/ 24 h 390"/>
                <a:gd name="T106" fmla="*/ 106 w 317"/>
                <a:gd name="T107" fmla="*/ 20 h 390"/>
                <a:gd name="T108" fmla="*/ 120 w 317"/>
                <a:gd name="T109" fmla="*/ 15 h 390"/>
                <a:gd name="T110" fmla="*/ 135 w 317"/>
                <a:gd name="T111" fmla="*/ 10 h 390"/>
                <a:gd name="T112" fmla="*/ 144 w 317"/>
                <a:gd name="T113" fmla="*/ 5 h 390"/>
                <a:gd name="T114" fmla="*/ 159 w 317"/>
                <a:gd name="T115" fmla="*/ 0 h 390"/>
                <a:gd name="T116" fmla="*/ 168 w 317"/>
                <a:gd name="T117" fmla="*/ 0 h 390"/>
                <a:gd name="T118" fmla="*/ 178 w 317"/>
                <a:gd name="T119" fmla="*/ 0 h 390"/>
                <a:gd name="T120" fmla="*/ 192 w 317"/>
                <a:gd name="T121" fmla="*/ 0 h 390"/>
                <a:gd name="T122" fmla="*/ 192 w 317"/>
                <a:gd name="T123" fmla="*/ 193 h 390"/>
                <a:gd name="T124" fmla="*/ 317 w 317"/>
                <a:gd name="T125" fmla="*/ 346 h 39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17" h="390">
                  <a:moveTo>
                    <a:pt x="317" y="346"/>
                  </a:moveTo>
                  <a:lnTo>
                    <a:pt x="303" y="351"/>
                  </a:lnTo>
                  <a:lnTo>
                    <a:pt x="298" y="361"/>
                  </a:lnTo>
                  <a:lnTo>
                    <a:pt x="284" y="366"/>
                  </a:lnTo>
                  <a:lnTo>
                    <a:pt x="274" y="370"/>
                  </a:lnTo>
                  <a:lnTo>
                    <a:pt x="265" y="375"/>
                  </a:lnTo>
                  <a:lnTo>
                    <a:pt x="250" y="380"/>
                  </a:lnTo>
                  <a:lnTo>
                    <a:pt x="236" y="385"/>
                  </a:lnTo>
                  <a:lnTo>
                    <a:pt x="226" y="385"/>
                  </a:lnTo>
                  <a:lnTo>
                    <a:pt x="212" y="390"/>
                  </a:lnTo>
                  <a:lnTo>
                    <a:pt x="202" y="390"/>
                  </a:lnTo>
                  <a:lnTo>
                    <a:pt x="192" y="390"/>
                  </a:lnTo>
                  <a:lnTo>
                    <a:pt x="178" y="390"/>
                  </a:lnTo>
                  <a:lnTo>
                    <a:pt x="168" y="385"/>
                  </a:lnTo>
                  <a:lnTo>
                    <a:pt x="154" y="385"/>
                  </a:lnTo>
                  <a:lnTo>
                    <a:pt x="140" y="380"/>
                  </a:lnTo>
                  <a:lnTo>
                    <a:pt x="130" y="380"/>
                  </a:lnTo>
                  <a:lnTo>
                    <a:pt x="116" y="375"/>
                  </a:lnTo>
                  <a:lnTo>
                    <a:pt x="106" y="366"/>
                  </a:lnTo>
                  <a:lnTo>
                    <a:pt x="96" y="361"/>
                  </a:lnTo>
                  <a:lnTo>
                    <a:pt x="87" y="356"/>
                  </a:lnTo>
                  <a:lnTo>
                    <a:pt x="72" y="346"/>
                  </a:lnTo>
                  <a:lnTo>
                    <a:pt x="68" y="342"/>
                  </a:lnTo>
                  <a:lnTo>
                    <a:pt x="58" y="332"/>
                  </a:lnTo>
                  <a:lnTo>
                    <a:pt x="48" y="322"/>
                  </a:lnTo>
                  <a:lnTo>
                    <a:pt x="39" y="313"/>
                  </a:lnTo>
                  <a:lnTo>
                    <a:pt x="34" y="303"/>
                  </a:lnTo>
                  <a:lnTo>
                    <a:pt x="24" y="294"/>
                  </a:lnTo>
                  <a:lnTo>
                    <a:pt x="20" y="284"/>
                  </a:lnTo>
                  <a:lnTo>
                    <a:pt x="15" y="269"/>
                  </a:lnTo>
                  <a:lnTo>
                    <a:pt x="10" y="255"/>
                  </a:lnTo>
                  <a:lnTo>
                    <a:pt x="5" y="245"/>
                  </a:lnTo>
                  <a:lnTo>
                    <a:pt x="5" y="236"/>
                  </a:lnTo>
                  <a:lnTo>
                    <a:pt x="0" y="226"/>
                  </a:lnTo>
                  <a:lnTo>
                    <a:pt x="0" y="212"/>
                  </a:lnTo>
                  <a:lnTo>
                    <a:pt x="0" y="197"/>
                  </a:lnTo>
                  <a:lnTo>
                    <a:pt x="0" y="188"/>
                  </a:lnTo>
                  <a:lnTo>
                    <a:pt x="0" y="173"/>
                  </a:lnTo>
                  <a:lnTo>
                    <a:pt x="0" y="159"/>
                  </a:lnTo>
                  <a:lnTo>
                    <a:pt x="5" y="149"/>
                  </a:lnTo>
                  <a:lnTo>
                    <a:pt x="10" y="135"/>
                  </a:lnTo>
                  <a:lnTo>
                    <a:pt x="10" y="125"/>
                  </a:lnTo>
                  <a:lnTo>
                    <a:pt x="15" y="116"/>
                  </a:lnTo>
                  <a:lnTo>
                    <a:pt x="20" y="101"/>
                  </a:lnTo>
                  <a:lnTo>
                    <a:pt x="29" y="92"/>
                  </a:lnTo>
                  <a:lnTo>
                    <a:pt x="34" y="82"/>
                  </a:lnTo>
                  <a:lnTo>
                    <a:pt x="43" y="72"/>
                  </a:lnTo>
                  <a:lnTo>
                    <a:pt x="53" y="63"/>
                  </a:lnTo>
                  <a:lnTo>
                    <a:pt x="58" y="53"/>
                  </a:lnTo>
                  <a:lnTo>
                    <a:pt x="68" y="44"/>
                  </a:lnTo>
                  <a:lnTo>
                    <a:pt x="77" y="34"/>
                  </a:lnTo>
                  <a:lnTo>
                    <a:pt x="87" y="29"/>
                  </a:lnTo>
                  <a:lnTo>
                    <a:pt x="101" y="24"/>
                  </a:lnTo>
                  <a:lnTo>
                    <a:pt x="106" y="20"/>
                  </a:lnTo>
                  <a:lnTo>
                    <a:pt x="120" y="15"/>
                  </a:lnTo>
                  <a:lnTo>
                    <a:pt x="135" y="10"/>
                  </a:lnTo>
                  <a:lnTo>
                    <a:pt x="144" y="5"/>
                  </a:lnTo>
                  <a:lnTo>
                    <a:pt x="159" y="0"/>
                  </a:lnTo>
                  <a:lnTo>
                    <a:pt x="168" y="0"/>
                  </a:lnTo>
                  <a:lnTo>
                    <a:pt x="178" y="0"/>
                  </a:lnTo>
                  <a:lnTo>
                    <a:pt x="192" y="0"/>
                  </a:lnTo>
                  <a:lnTo>
                    <a:pt x="192" y="193"/>
                  </a:lnTo>
                  <a:lnTo>
                    <a:pt x="317" y="346"/>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396" name="Group 317">
            <a:extLst>
              <a:ext uri="{FF2B5EF4-FFF2-40B4-BE49-F238E27FC236}">
                <a16:creationId xmlns:a16="http://schemas.microsoft.com/office/drawing/2014/main" id="{64EAB709-1B59-4ADB-ABF8-038DDC4674BD}"/>
              </a:ext>
            </a:extLst>
          </p:cNvPr>
          <p:cNvGrpSpPr>
            <a:grpSpLocks/>
          </p:cNvGrpSpPr>
          <p:nvPr/>
        </p:nvGrpSpPr>
        <p:grpSpPr bwMode="auto">
          <a:xfrm>
            <a:off x="2222500" y="1658938"/>
            <a:ext cx="38100" cy="306387"/>
            <a:chOff x="1400" y="1045"/>
            <a:chExt cx="24" cy="193"/>
          </a:xfrm>
        </p:grpSpPr>
        <p:sp>
          <p:nvSpPr>
            <p:cNvPr id="12693" name="Freeform 315">
              <a:extLst>
                <a:ext uri="{FF2B5EF4-FFF2-40B4-BE49-F238E27FC236}">
                  <a16:creationId xmlns:a16="http://schemas.microsoft.com/office/drawing/2014/main" id="{78107678-7B9A-4ECA-BF4F-5519D9B83100}"/>
                </a:ext>
              </a:extLst>
            </p:cNvPr>
            <p:cNvSpPr>
              <a:spLocks/>
            </p:cNvSpPr>
            <p:nvPr/>
          </p:nvSpPr>
          <p:spPr bwMode="auto">
            <a:xfrm>
              <a:off x="1400" y="1045"/>
              <a:ext cx="24" cy="193"/>
            </a:xfrm>
            <a:custGeom>
              <a:avLst/>
              <a:gdLst>
                <a:gd name="T0" fmla="*/ 0 w 24"/>
                <a:gd name="T1" fmla="*/ 0 h 193"/>
                <a:gd name="T2" fmla="*/ 10 w 24"/>
                <a:gd name="T3" fmla="*/ 0 h 193"/>
                <a:gd name="T4" fmla="*/ 20 w 24"/>
                <a:gd name="T5" fmla="*/ 0 h 193"/>
                <a:gd name="T6" fmla="*/ 24 w 24"/>
                <a:gd name="T7" fmla="*/ 0 h 193"/>
                <a:gd name="T8" fmla="*/ 0 w 24"/>
                <a:gd name="T9" fmla="*/ 193 h 193"/>
                <a:gd name="T10" fmla="*/ 0 w 24"/>
                <a:gd name="T11" fmla="*/ 0 h 19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193">
                  <a:moveTo>
                    <a:pt x="0" y="0"/>
                  </a:moveTo>
                  <a:lnTo>
                    <a:pt x="10" y="0"/>
                  </a:lnTo>
                  <a:lnTo>
                    <a:pt x="20" y="0"/>
                  </a:lnTo>
                  <a:lnTo>
                    <a:pt x="24" y="0"/>
                  </a:lnTo>
                  <a:lnTo>
                    <a:pt x="0" y="193"/>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94" name="Freeform 316">
              <a:extLst>
                <a:ext uri="{FF2B5EF4-FFF2-40B4-BE49-F238E27FC236}">
                  <a16:creationId xmlns:a16="http://schemas.microsoft.com/office/drawing/2014/main" id="{B929EF8E-946E-4341-9D5E-1BED9D738167}"/>
                </a:ext>
              </a:extLst>
            </p:cNvPr>
            <p:cNvSpPr>
              <a:spLocks/>
            </p:cNvSpPr>
            <p:nvPr/>
          </p:nvSpPr>
          <p:spPr bwMode="auto">
            <a:xfrm>
              <a:off x="1400" y="1045"/>
              <a:ext cx="24" cy="193"/>
            </a:xfrm>
            <a:custGeom>
              <a:avLst/>
              <a:gdLst>
                <a:gd name="T0" fmla="*/ 0 w 24"/>
                <a:gd name="T1" fmla="*/ 0 h 193"/>
                <a:gd name="T2" fmla="*/ 10 w 24"/>
                <a:gd name="T3" fmla="*/ 0 h 193"/>
                <a:gd name="T4" fmla="*/ 20 w 24"/>
                <a:gd name="T5" fmla="*/ 0 h 193"/>
                <a:gd name="T6" fmla="*/ 24 w 24"/>
                <a:gd name="T7" fmla="*/ 0 h 193"/>
                <a:gd name="T8" fmla="*/ 0 w 24"/>
                <a:gd name="T9" fmla="*/ 193 h 193"/>
                <a:gd name="T10" fmla="*/ 0 w 24"/>
                <a:gd name="T11" fmla="*/ 0 h 19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193">
                  <a:moveTo>
                    <a:pt x="0" y="0"/>
                  </a:moveTo>
                  <a:lnTo>
                    <a:pt x="10" y="0"/>
                  </a:lnTo>
                  <a:lnTo>
                    <a:pt x="20" y="0"/>
                  </a:lnTo>
                  <a:lnTo>
                    <a:pt x="24" y="0"/>
                  </a:lnTo>
                  <a:lnTo>
                    <a:pt x="0" y="193"/>
                  </a:lnTo>
                  <a:lnTo>
                    <a:pt x="0"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397" name="Group 320">
            <a:extLst>
              <a:ext uri="{FF2B5EF4-FFF2-40B4-BE49-F238E27FC236}">
                <a16:creationId xmlns:a16="http://schemas.microsoft.com/office/drawing/2014/main" id="{B4779C9C-EF41-4729-BF55-C6B56F5F33E7}"/>
              </a:ext>
            </a:extLst>
          </p:cNvPr>
          <p:cNvGrpSpPr>
            <a:grpSpLocks/>
          </p:cNvGrpSpPr>
          <p:nvPr/>
        </p:nvGrpSpPr>
        <p:grpSpPr bwMode="auto">
          <a:xfrm>
            <a:off x="2222500" y="1658938"/>
            <a:ext cx="312738" cy="549275"/>
            <a:chOff x="1400" y="1045"/>
            <a:chExt cx="197" cy="346"/>
          </a:xfrm>
        </p:grpSpPr>
        <p:sp>
          <p:nvSpPr>
            <p:cNvPr id="12691" name="Freeform 318">
              <a:extLst>
                <a:ext uri="{FF2B5EF4-FFF2-40B4-BE49-F238E27FC236}">
                  <a16:creationId xmlns:a16="http://schemas.microsoft.com/office/drawing/2014/main" id="{A9C5F12D-B3FC-464D-BF67-A6A58B1F8BF5}"/>
                </a:ext>
              </a:extLst>
            </p:cNvPr>
            <p:cNvSpPr>
              <a:spLocks/>
            </p:cNvSpPr>
            <p:nvPr/>
          </p:nvSpPr>
          <p:spPr bwMode="auto">
            <a:xfrm>
              <a:off x="1400" y="1045"/>
              <a:ext cx="197" cy="346"/>
            </a:xfrm>
            <a:custGeom>
              <a:avLst/>
              <a:gdLst>
                <a:gd name="T0" fmla="*/ 24 w 197"/>
                <a:gd name="T1" fmla="*/ 0 h 346"/>
                <a:gd name="T2" fmla="*/ 34 w 197"/>
                <a:gd name="T3" fmla="*/ 0 h 346"/>
                <a:gd name="T4" fmla="*/ 48 w 197"/>
                <a:gd name="T5" fmla="*/ 5 h 346"/>
                <a:gd name="T6" fmla="*/ 58 w 197"/>
                <a:gd name="T7" fmla="*/ 10 h 346"/>
                <a:gd name="T8" fmla="*/ 73 w 197"/>
                <a:gd name="T9" fmla="*/ 10 h 346"/>
                <a:gd name="T10" fmla="*/ 82 w 197"/>
                <a:gd name="T11" fmla="*/ 15 h 346"/>
                <a:gd name="T12" fmla="*/ 92 w 197"/>
                <a:gd name="T13" fmla="*/ 20 h 346"/>
                <a:gd name="T14" fmla="*/ 101 w 197"/>
                <a:gd name="T15" fmla="*/ 29 h 346"/>
                <a:gd name="T16" fmla="*/ 111 w 197"/>
                <a:gd name="T17" fmla="*/ 34 h 346"/>
                <a:gd name="T18" fmla="*/ 120 w 197"/>
                <a:gd name="T19" fmla="*/ 39 h 346"/>
                <a:gd name="T20" fmla="*/ 130 w 197"/>
                <a:gd name="T21" fmla="*/ 48 h 346"/>
                <a:gd name="T22" fmla="*/ 140 w 197"/>
                <a:gd name="T23" fmla="*/ 58 h 346"/>
                <a:gd name="T24" fmla="*/ 145 w 197"/>
                <a:gd name="T25" fmla="*/ 63 h 346"/>
                <a:gd name="T26" fmla="*/ 154 w 197"/>
                <a:gd name="T27" fmla="*/ 72 h 346"/>
                <a:gd name="T28" fmla="*/ 159 w 197"/>
                <a:gd name="T29" fmla="*/ 82 h 346"/>
                <a:gd name="T30" fmla="*/ 168 w 197"/>
                <a:gd name="T31" fmla="*/ 92 h 346"/>
                <a:gd name="T32" fmla="*/ 173 w 197"/>
                <a:gd name="T33" fmla="*/ 101 h 346"/>
                <a:gd name="T34" fmla="*/ 178 w 197"/>
                <a:gd name="T35" fmla="*/ 111 h 346"/>
                <a:gd name="T36" fmla="*/ 183 w 197"/>
                <a:gd name="T37" fmla="*/ 125 h 346"/>
                <a:gd name="T38" fmla="*/ 188 w 197"/>
                <a:gd name="T39" fmla="*/ 135 h 346"/>
                <a:gd name="T40" fmla="*/ 193 w 197"/>
                <a:gd name="T41" fmla="*/ 145 h 346"/>
                <a:gd name="T42" fmla="*/ 193 w 197"/>
                <a:gd name="T43" fmla="*/ 159 h 346"/>
                <a:gd name="T44" fmla="*/ 193 w 197"/>
                <a:gd name="T45" fmla="*/ 169 h 346"/>
                <a:gd name="T46" fmla="*/ 197 w 197"/>
                <a:gd name="T47" fmla="*/ 178 h 346"/>
                <a:gd name="T48" fmla="*/ 197 w 197"/>
                <a:gd name="T49" fmla="*/ 193 h 346"/>
                <a:gd name="T50" fmla="*/ 197 w 197"/>
                <a:gd name="T51" fmla="*/ 202 h 346"/>
                <a:gd name="T52" fmla="*/ 197 w 197"/>
                <a:gd name="T53" fmla="*/ 212 h 346"/>
                <a:gd name="T54" fmla="*/ 193 w 197"/>
                <a:gd name="T55" fmla="*/ 226 h 346"/>
                <a:gd name="T56" fmla="*/ 193 w 197"/>
                <a:gd name="T57" fmla="*/ 236 h 346"/>
                <a:gd name="T58" fmla="*/ 188 w 197"/>
                <a:gd name="T59" fmla="*/ 250 h 346"/>
                <a:gd name="T60" fmla="*/ 183 w 197"/>
                <a:gd name="T61" fmla="*/ 260 h 346"/>
                <a:gd name="T62" fmla="*/ 178 w 197"/>
                <a:gd name="T63" fmla="*/ 274 h 346"/>
                <a:gd name="T64" fmla="*/ 173 w 197"/>
                <a:gd name="T65" fmla="*/ 284 h 346"/>
                <a:gd name="T66" fmla="*/ 168 w 197"/>
                <a:gd name="T67" fmla="*/ 293 h 346"/>
                <a:gd name="T68" fmla="*/ 164 w 197"/>
                <a:gd name="T69" fmla="*/ 303 h 346"/>
                <a:gd name="T70" fmla="*/ 159 w 197"/>
                <a:gd name="T71" fmla="*/ 313 h 346"/>
                <a:gd name="T72" fmla="*/ 149 w 197"/>
                <a:gd name="T73" fmla="*/ 322 h 346"/>
                <a:gd name="T74" fmla="*/ 140 w 197"/>
                <a:gd name="T75" fmla="*/ 327 h 346"/>
                <a:gd name="T76" fmla="*/ 130 w 197"/>
                <a:gd name="T77" fmla="*/ 337 h 346"/>
                <a:gd name="T78" fmla="*/ 125 w 197"/>
                <a:gd name="T79" fmla="*/ 346 h 346"/>
                <a:gd name="T80" fmla="*/ 0 w 197"/>
                <a:gd name="T81" fmla="*/ 193 h 346"/>
                <a:gd name="T82" fmla="*/ 24 w 197"/>
                <a:gd name="T83" fmla="*/ 0 h 34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97" h="346">
                  <a:moveTo>
                    <a:pt x="24" y="0"/>
                  </a:moveTo>
                  <a:lnTo>
                    <a:pt x="34" y="0"/>
                  </a:lnTo>
                  <a:lnTo>
                    <a:pt x="48" y="5"/>
                  </a:lnTo>
                  <a:lnTo>
                    <a:pt x="58" y="10"/>
                  </a:lnTo>
                  <a:lnTo>
                    <a:pt x="73" y="10"/>
                  </a:lnTo>
                  <a:lnTo>
                    <a:pt x="82" y="15"/>
                  </a:lnTo>
                  <a:lnTo>
                    <a:pt x="92" y="20"/>
                  </a:lnTo>
                  <a:lnTo>
                    <a:pt x="101" y="29"/>
                  </a:lnTo>
                  <a:lnTo>
                    <a:pt x="111" y="34"/>
                  </a:lnTo>
                  <a:lnTo>
                    <a:pt x="120" y="39"/>
                  </a:lnTo>
                  <a:lnTo>
                    <a:pt x="130" y="48"/>
                  </a:lnTo>
                  <a:lnTo>
                    <a:pt x="140" y="58"/>
                  </a:lnTo>
                  <a:lnTo>
                    <a:pt x="145" y="63"/>
                  </a:lnTo>
                  <a:lnTo>
                    <a:pt x="154" y="72"/>
                  </a:lnTo>
                  <a:lnTo>
                    <a:pt x="159" y="82"/>
                  </a:lnTo>
                  <a:lnTo>
                    <a:pt x="168" y="92"/>
                  </a:lnTo>
                  <a:lnTo>
                    <a:pt x="173" y="101"/>
                  </a:lnTo>
                  <a:lnTo>
                    <a:pt x="178" y="111"/>
                  </a:lnTo>
                  <a:lnTo>
                    <a:pt x="183" y="125"/>
                  </a:lnTo>
                  <a:lnTo>
                    <a:pt x="188" y="135"/>
                  </a:lnTo>
                  <a:lnTo>
                    <a:pt x="193" y="145"/>
                  </a:lnTo>
                  <a:lnTo>
                    <a:pt x="193" y="159"/>
                  </a:lnTo>
                  <a:lnTo>
                    <a:pt x="193" y="169"/>
                  </a:lnTo>
                  <a:lnTo>
                    <a:pt x="197" y="178"/>
                  </a:lnTo>
                  <a:lnTo>
                    <a:pt x="197" y="193"/>
                  </a:lnTo>
                  <a:lnTo>
                    <a:pt x="197" y="202"/>
                  </a:lnTo>
                  <a:lnTo>
                    <a:pt x="197" y="212"/>
                  </a:lnTo>
                  <a:lnTo>
                    <a:pt x="193" y="226"/>
                  </a:lnTo>
                  <a:lnTo>
                    <a:pt x="193" y="236"/>
                  </a:lnTo>
                  <a:lnTo>
                    <a:pt x="188" y="250"/>
                  </a:lnTo>
                  <a:lnTo>
                    <a:pt x="183" y="260"/>
                  </a:lnTo>
                  <a:lnTo>
                    <a:pt x="178" y="274"/>
                  </a:lnTo>
                  <a:lnTo>
                    <a:pt x="173" y="284"/>
                  </a:lnTo>
                  <a:lnTo>
                    <a:pt x="168" y="293"/>
                  </a:lnTo>
                  <a:lnTo>
                    <a:pt x="164" y="303"/>
                  </a:lnTo>
                  <a:lnTo>
                    <a:pt x="159" y="313"/>
                  </a:lnTo>
                  <a:lnTo>
                    <a:pt x="149" y="322"/>
                  </a:lnTo>
                  <a:lnTo>
                    <a:pt x="140" y="327"/>
                  </a:lnTo>
                  <a:lnTo>
                    <a:pt x="130" y="337"/>
                  </a:lnTo>
                  <a:lnTo>
                    <a:pt x="125" y="346"/>
                  </a:lnTo>
                  <a:lnTo>
                    <a:pt x="0" y="193"/>
                  </a:lnTo>
                  <a:lnTo>
                    <a:pt x="24"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92" name="Freeform 319">
              <a:extLst>
                <a:ext uri="{FF2B5EF4-FFF2-40B4-BE49-F238E27FC236}">
                  <a16:creationId xmlns:a16="http://schemas.microsoft.com/office/drawing/2014/main" id="{311AF2D9-F740-49EB-A9C2-0F6A76771935}"/>
                </a:ext>
              </a:extLst>
            </p:cNvPr>
            <p:cNvSpPr>
              <a:spLocks/>
            </p:cNvSpPr>
            <p:nvPr/>
          </p:nvSpPr>
          <p:spPr bwMode="auto">
            <a:xfrm>
              <a:off x="1400" y="1045"/>
              <a:ext cx="197" cy="346"/>
            </a:xfrm>
            <a:custGeom>
              <a:avLst/>
              <a:gdLst>
                <a:gd name="T0" fmla="*/ 24 w 197"/>
                <a:gd name="T1" fmla="*/ 0 h 346"/>
                <a:gd name="T2" fmla="*/ 34 w 197"/>
                <a:gd name="T3" fmla="*/ 0 h 346"/>
                <a:gd name="T4" fmla="*/ 48 w 197"/>
                <a:gd name="T5" fmla="*/ 5 h 346"/>
                <a:gd name="T6" fmla="*/ 58 w 197"/>
                <a:gd name="T7" fmla="*/ 10 h 346"/>
                <a:gd name="T8" fmla="*/ 73 w 197"/>
                <a:gd name="T9" fmla="*/ 10 h 346"/>
                <a:gd name="T10" fmla="*/ 82 w 197"/>
                <a:gd name="T11" fmla="*/ 15 h 346"/>
                <a:gd name="T12" fmla="*/ 92 w 197"/>
                <a:gd name="T13" fmla="*/ 20 h 346"/>
                <a:gd name="T14" fmla="*/ 101 w 197"/>
                <a:gd name="T15" fmla="*/ 29 h 346"/>
                <a:gd name="T16" fmla="*/ 111 w 197"/>
                <a:gd name="T17" fmla="*/ 34 h 346"/>
                <a:gd name="T18" fmla="*/ 120 w 197"/>
                <a:gd name="T19" fmla="*/ 39 h 346"/>
                <a:gd name="T20" fmla="*/ 130 w 197"/>
                <a:gd name="T21" fmla="*/ 48 h 346"/>
                <a:gd name="T22" fmla="*/ 140 w 197"/>
                <a:gd name="T23" fmla="*/ 58 h 346"/>
                <a:gd name="T24" fmla="*/ 145 w 197"/>
                <a:gd name="T25" fmla="*/ 63 h 346"/>
                <a:gd name="T26" fmla="*/ 154 w 197"/>
                <a:gd name="T27" fmla="*/ 72 h 346"/>
                <a:gd name="T28" fmla="*/ 159 w 197"/>
                <a:gd name="T29" fmla="*/ 82 h 346"/>
                <a:gd name="T30" fmla="*/ 168 w 197"/>
                <a:gd name="T31" fmla="*/ 92 h 346"/>
                <a:gd name="T32" fmla="*/ 173 w 197"/>
                <a:gd name="T33" fmla="*/ 101 h 346"/>
                <a:gd name="T34" fmla="*/ 178 w 197"/>
                <a:gd name="T35" fmla="*/ 111 h 346"/>
                <a:gd name="T36" fmla="*/ 183 w 197"/>
                <a:gd name="T37" fmla="*/ 125 h 346"/>
                <a:gd name="T38" fmla="*/ 188 w 197"/>
                <a:gd name="T39" fmla="*/ 135 h 346"/>
                <a:gd name="T40" fmla="*/ 193 w 197"/>
                <a:gd name="T41" fmla="*/ 145 h 346"/>
                <a:gd name="T42" fmla="*/ 193 w 197"/>
                <a:gd name="T43" fmla="*/ 159 h 346"/>
                <a:gd name="T44" fmla="*/ 193 w 197"/>
                <a:gd name="T45" fmla="*/ 169 h 346"/>
                <a:gd name="T46" fmla="*/ 197 w 197"/>
                <a:gd name="T47" fmla="*/ 178 h 346"/>
                <a:gd name="T48" fmla="*/ 197 w 197"/>
                <a:gd name="T49" fmla="*/ 193 h 346"/>
                <a:gd name="T50" fmla="*/ 197 w 197"/>
                <a:gd name="T51" fmla="*/ 202 h 346"/>
                <a:gd name="T52" fmla="*/ 197 w 197"/>
                <a:gd name="T53" fmla="*/ 212 h 346"/>
                <a:gd name="T54" fmla="*/ 193 w 197"/>
                <a:gd name="T55" fmla="*/ 226 h 346"/>
                <a:gd name="T56" fmla="*/ 193 w 197"/>
                <a:gd name="T57" fmla="*/ 236 h 346"/>
                <a:gd name="T58" fmla="*/ 188 w 197"/>
                <a:gd name="T59" fmla="*/ 250 h 346"/>
                <a:gd name="T60" fmla="*/ 183 w 197"/>
                <a:gd name="T61" fmla="*/ 260 h 346"/>
                <a:gd name="T62" fmla="*/ 178 w 197"/>
                <a:gd name="T63" fmla="*/ 274 h 346"/>
                <a:gd name="T64" fmla="*/ 173 w 197"/>
                <a:gd name="T65" fmla="*/ 284 h 346"/>
                <a:gd name="T66" fmla="*/ 168 w 197"/>
                <a:gd name="T67" fmla="*/ 293 h 346"/>
                <a:gd name="T68" fmla="*/ 164 w 197"/>
                <a:gd name="T69" fmla="*/ 303 h 346"/>
                <a:gd name="T70" fmla="*/ 159 w 197"/>
                <a:gd name="T71" fmla="*/ 313 h 346"/>
                <a:gd name="T72" fmla="*/ 149 w 197"/>
                <a:gd name="T73" fmla="*/ 322 h 346"/>
                <a:gd name="T74" fmla="*/ 140 w 197"/>
                <a:gd name="T75" fmla="*/ 327 h 346"/>
                <a:gd name="T76" fmla="*/ 130 w 197"/>
                <a:gd name="T77" fmla="*/ 337 h 346"/>
                <a:gd name="T78" fmla="*/ 125 w 197"/>
                <a:gd name="T79" fmla="*/ 346 h 346"/>
                <a:gd name="T80" fmla="*/ 0 w 197"/>
                <a:gd name="T81" fmla="*/ 193 h 346"/>
                <a:gd name="T82" fmla="*/ 24 w 197"/>
                <a:gd name="T83" fmla="*/ 0 h 34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97" h="346">
                  <a:moveTo>
                    <a:pt x="24" y="0"/>
                  </a:moveTo>
                  <a:lnTo>
                    <a:pt x="34" y="0"/>
                  </a:lnTo>
                  <a:lnTo>
                    <a:pt x="48" y="5"/>
                  </a:lnTo>
                  <a:lnTo>
                    <a:pt x="58" y="10"/>
                  </a:lnTo>
                  <a:lnTo>
                    <a:pt x="73" y="10"/>
                  </a:lnTo>
                  <a:lnTo>
                    <a:pt x="82" y="15"/>
                  </a:lnTo>
                  <a:lnTo>
                    <a:pt x="92" y="20"/>
                  </a:lnTo>
                  <a:lnTo>
                    <a:pt x="101" y="29"/>
                  </a:lnTo>
                  <a:lnTo>
                    <a:pt x="111" y="34"/>
                  </a:lnTo>
                  <a:lnTo>
                    <a:pt x="120" y="39"/>
                  </a:lnTo>
                  <a:lnTo>
                    <a:pt x="130" y="48"/>
                  </a:lnTo>
                  <a:lnTo>
                    <a:pt x="140" y="58"/>
                  </a:lnTo>
                  <a:lnTo>
                    <a:pt x="145" y="63"/>
                  </a:lnTo>
                  <a:lnTo>
                    <a:pt x="154" y="72"/>
                  </a:lnTo>
                  <a:lnTo>
                    <a:pt x="159" y="82"/>
                  </a:lnTo>
                  <a:lnTo>
                    <a:pt x="168" y="92"/>
                  </a:lnTo>
                  <a:lnTo>
                    <a:pt x="173" y="101"/>
                  </a:lnTo>
                  <a:lnTo>
                    <a:pt x="178" y="111"/>
                  </a:lnTo>
                  <a:lnTo>
                    <a:pt x="183" y="125"/>
                  </a:lnTo>
                  <a:lnTo>
                    <a:pt x="188" y="135"/>
                  </a:lnTo>
                  <a:lnTo>
                    <a:pt x="193" y="145"/>
                  </a:lnTo>
                  <a:lnTo>
                    <a:pt x="193" y="159"/>
                  </a:lnTo>
                  <a:lnTo>
                    <a:pt x="193" y="169"/>
                  </a:lnTo>
                  <a:lnTo>
                    <a:pt x="197" y="178"/>
                  </a:lnTo>
                  <a:lnTo>
                    <a:pt x="197" y="193"/>
                  </a:lnTo>
                  <a:lnTo>
                    <a:pt x="197" y="202"/>
                  </a:lnTo>
                  <a:lnTo>
                    <a:pt x="197" y="212"/>
                  </a:lnTo>
                  <a:lnTo>
                    <a:pt x="193" y="226"/>
                  </a:lnTo>
                  <a:lnTo>
                    <a:pt x="193" y="236"/>
                  </a:lnTo>
                  <a:lnTo>
                    <a:pt x="188" y="250"/>
                  </a:lnTo>
                  <a:lnTo>
                    <a:pt x="183" y="260"/>
                  </a:lnTo>
                  <a:lnTo>
                    <a:pt x="178" y="274"/>
                  </a:lnTo>
                  <a:lnTo>
                    <a:pt x="173" y="284"/>
                  </a:lnTo>
                  <a:lnTo>
                    <a:pt x="168" y="293"/>
                  </a:lnTo>
                  <a:lnTo>
                    <a:pt x="164" y="303"/>
                  </a:lnTo>
                  <a:lnTo>
                    <a:pt x="159" y="313"/>
                  </a:lnTo>
                  <a:lnTo>
                    <a:pt x="149" y="322"/>
                  </a:lnTo>
                  <a:lnTo>
                    <a:pt x="140" y="327"/>
                  </a:lnTo>
                  <a:lnTo>
                    <a:pt x="130" y="337"/>
                  </a:lnTo>
                  <a:lnTo>
                    <a:pt x="125" y="346"/>
                  </a:lnTo>
                  <a:lnTo>
                    <a:pt x="0" y="193"/>
                  </a:lnTo>
                  <a:lnTo>
                    <a:pt x="24"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398" name="Group 323">
            <a:extLst>
              <a:ext uri="{FF2B5EF4-FFF2-40B4-BE49-F238E27FC236}">
                <a16:creationId xmlns:a16="http://schemas.microsoft.com/office/drawing/2014/main" id="{806DB5EE-9DD2-458B-AD95-5F87C67A5177}"/>
              </a:ext>
            </a:extLst>
          </p:cNvPr>
          <p:cNvGrpSpPr>
            <a:grpSpLocks/>
          </p:cNvGrpSpPr>
          <p:nvPr/>
        </p:nvGrpSpPr>
        <p:grpSpPr bwMode="auto">
          <a:xfrm>
            <a:off x="1917700" y="1658938"/>
            <a:ext cx="503238" cy="619125"/>
            <a:chOff x="1208" y="1045"/>
            <a:chExt cx="317" cy="390"/>
          </a:xfrm>
        </p:grpSpPr>
        <p:sp>
          <p:nvSpPr>
            <p:cNvPr id="12689" name="Freeform 321">
              <a:extLst>
                <a:ext uri="{FF2B5EF4-FFF2-40B4-BE49-F238E27FC236}">
                  <a16:creationId xmlns:a16="http://schemas.microsoft.com/office/drawing/2014/main" id="{8104229C-64D5-45F5-8ABF-1400C496597E}"/>
                </a:ext>
              </a:extLst>
            </p:cNvPr>
            <p:cNvSpPr>
              <a:spLocks/>
            </p:cNvSpPr>
            <p:nvPr/>
          </p:nvSpPr>
          <p:spPr bwMode="auto">
            <a:xfrm>
              <a:off x="1208" y="1045"/>
              <a:ext cx="317" cy="390"/>
            </a:xfrm>
            <a:custGeom>
              <a:avLst/>
              <a:gdLst>
                <a:gd name="T0" fmla="*/ 317 w 317"/>
                <a:gd name="T1" fmla="*/ 346 h 390"/>
                <a:gd name="T2" fmla="*/ 303 w 317"/>
                <a:gd name="T3" fmla="*/ 351 h 390"/>
                <a:gd name="T4" fmla="*/ 298 w 317"/>
                <a:gd name="T5" fmla="*/ 361 h 390"/>
                <a:gd name="T6" fmla="*/ 284 w 317"/>
                <a:gd name="T7" fmla="*/ 365 h 390"/>
                <a:gd name="T8" fmla="*/ 274 w 317"/>
                <a:gd name="T9" fmla="*/ 370 h 390"/>
                <a:gd name="T10" fmla="*/ 265 w 317"/>
                <a:gd name="T11" fmla="*/ 375 h 390"/>
                <a:gd name="T12" fmla="*/ 250 w 317"/>
                <a:gd name="T13" fmla="*/ 380 h 390"/>
                <a:gd name="T14" fmla="*/ 236 w 317"/>
                <a:gd name="T15" fmla="*/ 385 h 390"/>
                <a:gd name="T16" fmla="*/ 226 w 317"/>
                <a:gd name="T17" fmla="*/ 385 h 390"/>
                <a:gd name="T18" fmla="*/ 212 w 317"/>
                <a:gd name="T19" fmla="*/ 390 h 390"/>
                <a:gd name="T20" fmla="*/ 202 w 317"/>
                <a:gd name="T21" fmla="*/ 390 h 390"/>
                <a:gd name="T22" fmla="*/ 192 w 317"/>
                <a:gd name="T23" fmla="*/ 390 h 390"/>
                <a:gd name="T24" fmla="*/ 178 w 317"/>
                <a:gd name="T25" fmla="*/ 390 h 390"/>
                <a:gd name="T26" fmla="*/ 168 w 317"/>
                <a:gd name="T27" fmla="*/ 385 h 390"/>
                <a:gd name="T28" fmla="*/ 154 w 317"/>
                <a:gd name="T29" fmla="*/ 385 h 390"/>
                <a:gd name="T30" fmla="*/ 140 w 317"/>
                <a:gd name="T31" fmla="*/ 380 h 390"/>
                <a:gd name="T32" fmla="*/ 130 w 317"/>
                <a:gd name="T33" fmla="*/ 380 h 390"/>
                <a:gd name="T34" fmla="*/ 116 w 317"/>
                <a:gd name="T35" fmla="*/ 375 h 390"/>
                <a:gd name="T36" fmla="*/ 106 w 317"/>
                <a:gd name="T37" fmla="*/ 365 h 390"/>
                <a:gd name="T38" fmla="*/ 96 w 317"/>
                <a:gd name="T39" fmla="*/ 361 h 390"/>
                <a:gd name="T40" fmla="*/ 87 w 317"/>
                <a:gd name="T41" fmla="*/ 356 h 390"/>
                <a:gd name="T42" fmla="*/ 72 w 317"/>
                <a:gd name="T43" fmla="*/ 346 h 390"/>
                <a:gd name="T44" fmla="*/ 68 w 317"/>
                <a:gd name="T45" fmla="*/ 342 h 390"/>
                <a:gd name="T46" fmla="*/ 58 w 317"/>
                <a:gd name="T47" fmla="*/ 332 h 390"/>
                <a:gd name="T48" fmla="*/ 48 w 317"/>
                <a:gd name="T49" fmla="*/ 322 h 390"/>
                <a:gd name="T50" fmla="*/ 39 w 317"/>
                <a:gd name="T51" fmla="*/ 313 h 390"/>
                <a:gd name="T52" fmla="*/ 34 w 317"/>
                <a:gd name="T53" fmla="*/ 303 h 390"/>
                <a:gd name="T54" fmla="*/ 24 w 317"/>
                <a:gd name="T55" fmla="*/ 293 h 390"/>
                <a:gd name="T56" fmla="*/ 20 w 317"/>
                <a:gd name="T57" fmla="*/ 284 h 390"/>
                <a:gd name="T58" fmla="*/ 15 w 317"/>
                <a:gd name="T59" fmla="*/ 269 h 390"/>
                <a:gd name="T60" fmla="*/ 10 w 317"/>
                <a:gd name="T61" fmla="*/ 255 h 390"/>
                <a:gd name="T62" fmla="*/ 5 w 317"/>
                <a:gd name="T63" fmla="*/ 245 h 390"/>
                <a:gd name="T64" fmla="*/ 5 w 317"/>
                <a:gd name="T65" fmla="*/ 236 h 390"/>
                <a:gd name="T66" fmla="*/ 0 w 317"/>
                <a:gd name="T67" fmla="*/ 226 h 390"/>
                <a:gd name="T68" fmla="*/ 0 w 317"/>
                <a:gd name="T69" fmla="*/ 212 h 390"/>
                <a:gd name="T70" fmla="*/ 0 w 317"/>
                <a:gd name="T71" fmla="*/ 197 h 390"/>
                <a:gd name="T72" fmla="*/ 0 w 317"/>
                <a:gd name="T73" fmla="*/ 188 h 390"/>
                <a:gd name="T74" fmla="*/ 0 w 317"/>
                <a:gd name="T75" fmla="*/ 173 h 390"/>
                <a:gd name="T76" fmla="*/ 0 w 317"/>
                <a:gd name="T77" fmla="*/ 159 h 390"/>
                <a:gd name="T78" fmla="*/ 5 w 317"/>
                <a:gd name="T79" fmla="*/ 149 h 390"/>
                <a:gd name="T80" fmla="*/ 10 w 317"/>
                <a:gd name="T81" fmla="*/ 135 h 390"/>
                <a:gd name="T82" fmla="*/ 10 w 317"/>
                <a:gd name="T83" fmla="*/ 125 h 390"/>
                <a:gd name="T84" fmla="*/ 15 w 317"/>
                <a:gd name="T85" fmla="*/ 116 h 390"/>
                <a:gd name="T86" fmla="*/ 20 w 317"/>
                <a:gd name="T87" fmla="*/ 101 h 390"/>
                <a:gd name="T88" fmla="*/ 29 w 317"/>
                <a:gd name="T89" fmla="*/ 92 h 390"/>
                <a:gd name="T90" fmla="*/ 34 w 317"/>
                <a:gd name="T91" fmla="*/ 82 h 390"/>
                <a:gd name="T92" fmla="*/ 43 w 317"/>
                <a:gd name="T93" fmla="*/ 72 h 390"/>
                <a:gd name="T94" fmla="*/ 53 w 317"/>
                <a:gd name="T95" fmla="*/ 63 h 390"/>
                <a:gd name="T96" fmla="*/ 58 w 317"/>
                <a:gd name="T97" fmla="*/ 53 h 390"/>
                <a:gd name="T98" fmla="*/ 68 w 317"/>
                <a:gd name="T99" fmla="*/ 44 h 390"/>
                <a:gd name="T100" fmla="*/ 77 w 317"/>
                <a:gd name="T101" fmla="*/ 34 h 390"/>
                <a:gd name="T102" fmla="*/ 87 w 317"/>
                <a:gd name="T103" fmla="*/ 29 h 390"/>
                <a:gd name="T104" fmla="*/ 101 w 317"/>
                <a:gd name="T105" fmla="*/ 24 h 390"/>
                <a:gd name="T106" fmla="*/ 106 w 317"/>
                <a:gd name="T107" fmla="*/ 20 h 390"/>
                <a:gd name="T108" fmla="*/ 120 w 317"/>
                <a:gd name="T109" fmla="*/ 15 h 390"/>
                <a:gd name="T110" fmla="*/ 135 w 317"/>
                <a:gd name="T111" fmla="*/ 10 h 390"/>
                <a:gd name="T112" fmla="*/ 144 w 317"/>
                <a:gd name="T113" fmla="*/ 5 h 390"/>
                <a:gd name="T114" fmla="*/ 159 w 317"/>
                <a:gd name="T115" fmla="*/ 0 h 390"/>
                <a:gd name="T116" fmla="*/ 168 w 317"/>
                <a:gd name="T117" fmla="*/ 0 h 390"/>
                <a:gd name="T118" fmla="*/ 178 w 317"/>
                <a:gd name="T119" fmla="*/ 0 h 390"/>
                <a:gd name="T120" fmla="*/ 192 w 317"/>
                <a:gd name="T121" fmla="*/ 0 h 390"/>
                <a:gd name="T122" fmla="*/ 192 w 317"/>
                <a:gd name="T123" fmla="*/ 193 h 390"/>
                <a:gd name="T124" fmla="*/ 317 w 317"/>
                <a:gd name="T125" fmla="*/ 346 h 39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17" h="390">
                  <a:moveTo>
                    <a:pt x="317" y="346"/>
                  </a:moveTo>
                  <a:lnTo>
                    <a:pt x="303" y="351"/>
                  </a:lnTo>
                  <a:lnTo>
                    <a:pt x="298" y="361"/>
                  </a:lnTo>
                  <a:lnTo>
                    <a:pt x="284" y="365"/>
                  </a:lnTo>
                  <a:lnTo>
                    <a:pt x="274" y="370"/>
                  </a:lnTo>
                  <a:lnTo>
                    <a:pt x="265" y="375"/>
                  </a:lnTo>
                  <a:lnTo>
                    <a:pt x="250" y="380"/>
                  </a:lnTo>
                  <a:lnTo>
                    <a:pt x="236" y="385"/>
                  </a:lnTo>
                  <a:lnTo>
                    <a:pt x="226" y="385"/>
                  </a:lnTo>
                  <a:lnTo>
                    <a:pt x="212" y="390"/>
                  </a:lnTo>
                  <a:lnTo>
                    <a:pt x="202" y="390"/>
                  </a:lnTo>
                  <a:lnTo>
                    <a:pt x="192" y="390"/>
                  </a:lnTo>
                  <a:lnTo>
                    <a:pt x="178" y="390"/>
                  </a:lnTo>
                  <a:lnTo>
                    <a:pt x="168" y="385"/>
                  </a:lnTo>
                  <a:lnTo>
                    <a:pt x="154" y="385"/>
                  </a:lnTo>
                  <a:lnTo>
                    <a:pt x="140" y="380"/>
                  </a:lnTo>
                  <a:lnTo>
                    <a:pt x="130" y="380"/>
                  </a:lnTo>
                  <a:lnTo>
                    <a:pt x="116" y="375"/>
                  </a:lnTo>
                  <a:lnTo>
                    <a:pt x="106" y="365"/>
                  </a:lnTo>
                  <a:lnTo>
                    <a:pt x="96" y="361"/>
                  </a:lnTo>
                  <a:lnTo>
                    <a:pt x="87" y="356"/>
                  </a:lnTo>
                  <a:lnTo>
                    <a:pt x="72" y="346"/>
                  </a:lnTo>
                  <a:lnTo>
                    <a:pt x="68" y="342"/>
                  </a:lnTo>
                  <a:lnTo>
                    <a:pt x="58" y="332"/>
                  </a:lnTo>
                  <a:lnTo>
                    <a:pt x="48" y="322"/>
                  </a:lnTo>
                  <a:lnTo>
                    <a:pt x="39" y="313"/>
                  </a:lnTo>
                  <a:lnTo>
                    <a:pt x="34" y="303"/>
                  </a:lnTo>
                  <a:lnTo>
                    <a:pt x="24" y="293"/>
                  </a:lnTo>
                  <a:lnTo>
                    <a:pt x="20" y="284"/>
                  </a:lnTo>
                  <a:lnTo>
                    <a:pt x="15" y="269"/>
                  </a:lnTo>
                  <a:lnTo>
                    <a:pt x="10" y="255"/>
                  </a:lnTo>
                  <a:lnTo>
                    <a:pt x="5" y="245"/>
                  </a:lnTo>
                  <a:lnTo>
                    <a:pt x="5" y="236"/>
                  </a:lnTo>
                  <a:lnTo>
                    <a:pt x="0" y="226"/>
                  </a:lnTo>
                  <a:lnTo>
                    <a:pt x="0" y="212"/>
                  </a:lnTo>
                  <a:lnTo>
                    <a:pt x="0" y="197"/>
                  </a:lnTo>
                  <a:lnTo>
                    <a:pt x="0" y="188"/>
                  </a:lnTo>
                  <a:lnTo>
                    <a:pt x="0" y="173"/>
                  </a:lnTo>
                  <a:lnTo>
                    <a:pt x="0" y="159"/>
                  </a:lnTo>
                  <a:lnTo>
                    <a:pt x="5" y="149"/>
                  </a:lnTo>
                  <a:lnTo>
                    <a:pt x="10" y="135"/>
                  </a:lnTo>
                  <a:lnTo>
                    <a:pt x="10" y="125"/>
                  </a:lnTo>
                  <a:lnTo>
                    <a:pt x="15" y="116"/>
                  </a:lnTo>
                  <a:lnTo>
                    <a:pt x="20" y="101"/>
                  </a:lnTo>
                  <a:lnTo>
                    <a:pt x="29" y="92"/>
                  </a:lnTo>
                  <a:lnTo>
                    <a:pt x="34" y="82"/>
                  </a:lnTo>
                  <a:lnTo>
                    <a:pt x="43" y="72"/>
                  </a:lnTo>
                  <a:lnTo>
                    <a:pt x="53" y="63"/>
                  </a:lnTo>
                  <a:lnTo>
                    <a:pt x="58" y="53"/>
                  </a:lnTo>
                  <a:lnTo>
                    <a:pt x="68" y="44"/>
                  </a:lnTo>
                  <a:lnTo>
                    <a:pt x="77" y="34"/>
                  </a:lnTo>
                  <a:lnTo>
                    <a:pt x="87" y="29"/>
                  </a:lnTo>
                  <a:lnTo>
                    <a:pt x="101" y="24"/>
                  </a:lnTo>
                  <a:lnTo>
                    <a:pt x="106" y="20"/>
                  </a:lnTo>
                  <a:lnTo>
                    <a:pt x="120" y="15"/>
                  </a:lnTo>
                  <a:lnTo>
                    <a:pt x="135" y="10"/>
                  </a:lnTo>
                  <a:lnTo>
                    <a:pt x="144" y="5"/>
                  </a:lnTo>
                  <a:lnTo>
                    <a:pt x="159" y="0"/>
                  </a:lnTo>
                  <a:lnTo>
                    <a:pt x="168" y="0"/>
                  </a:lnTo>
                  <a:lnTo>
                    <a:pt x="178" y="0"/>
                  </a:lnTo>
                  <a:lnTo>
                    <a:pt x="192" y="0"/>
                  </a:lnTo>
                  <a:lnTo>
                    <a:pt x="192" y="193"/>
                  </a:lnTo>
                  <a:lnTo>
                    <a:pt x="317" y="346"/>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90" name="Freeform 322">
              <a:extLst>
                <a:ext uri="{FF2B5EF4-FFF2-40B4-BE49-F238E27FC236}">
                  <a16:creationId xmlns:a16="http://schemas.microsoft.com/office/drawing/2014/main" id="{62DA174F-A4A9-43DE-B526-76BD8F574102}"/>
                </a:ext>
              </a:extLst>
            </p:cNvPr>
            <p:cNvSpPr>
              <a:spLocks/>
            </p:cNvSpPr>
            <p:nvPr/>
          </p:nvSpPr>
          <p:spPr bwMode="auto">
            <a:xfrm>
              <a:off x="1208" y="1045"/>
              <a:ext cx="317" cy="390"/>
            </a:xfrm>
            <a:custGeom>
              <a:avLst/>
              <a:gdLst>
                <a:gd name="T0" fmla="*/ 317 w 317"/>
                <a:gd name="T1" fmla="*/ 346 h 390"/>
                <a:gd name="T2" fmla="*/ 303 w 317"/>
                <a:gd name="T3" fmla="*/ 351 h 390"/>
                <a:gd name="T4" fmla="*/ 298 w 317"/>
                <a:gd name="T5" fmla="*/ 361 h 390"/>
                <a:gd name="T6" fmla="*/ 284 w 317"/>
                <a:gd name="T7" fmla="*/ 365 h 390"/>
                <a:gd name="T8" fmla="*/ 274 w 317"/>
                <a:gd name="T9" fmla="*/ 370 h 390"/>
                <a:gd name="T10" fmla="*/ 265 w 317"/>
                <a:gd name="T11" fmla="*/ 375 h 390"/>
                <a:gd name="T12" fmla="*/ 250 w 317"/>
                <a:gd name="T13" fmla="*/ 380 h 390"/>
                <a:gd name="T14" fmla="*/ 236 w 317"/>
                <a:gd name="T15" fmla="*/ 385 h 390"/>
                <a:gd name="T16" fmla="*/ 226 w 317"/>
                <a:gd name="T17" fmla="*/ 385 h 390"/>
                <a:gd name="T18" fmla="*/ 212 w 317"/>
                <a:gd name="T19" fmla="*/ 390 h 390"/>
                <a:gd name="T20" fmla="*/ 202 w 317"/>
                <a:gd name="T21" fmla="*/ 390 h 390"/>
                <a:gd name="T22" fmla="*/ 192 w 317"/>
                <a:gd name="T23" fmla="*/ 390 h 390"/>
                <a:gd name="T24" fmla="*/ 178 w 317"/>
                <a:gd name="T25" fmla="*/ 390 h 390"/>
                <a:gd name="T26" fmla="*/ 168 w 317"/>
                <a:gd name="T27" fmla="*/ 385 h 390"/>
                <a:gd name="T28" fmla="*/ 154 w 317"/>
                <a:gd name="T29" fmla="*/ 385 h 390"/>
                <a:gd name="T30" fmla="*/ 140 w 317"/>
                <a:gd name="T31" fmla="*/ 380 h 390"/>
                <a:gd name="T32" fmla="*/ 130 w 317"/>
                <a:gd name="T33" fmla="*/ 380 h 390"/>
                <a:gd name="T34" fmla="*/ 116 w 317"/>
                <a:gd name="T35" fmla="*/ 375 h 390"/>
                <a:gd name="T36" fmla="*/ 106 w 317"/>
                <a:gd name="T37" fmla="*/ 365 h 390"/>
                <a:gd name="T38" fmla="*/ 96 w 317"/>
                <a:gd name="T39" fmla="*/ 361 h 390"/>
                <a:gd name="T40" fmla="*/ 87 w 317"/>
                <a:gd name="T41" fmla="*/ 356 h 390"/>
                <a:gd name="T42" fmla="*/ 72 w 317"/>
                <a:gd name="T43" fmla="*/ 346 h 390"/>
                <a:gd name="T44" fmla="*/ 68 w 317"/>
                <a:gd name="T45" fmla="*/ 342 h 390"/>
                <a:gd name="T46" fmla="*/ 58 w 317"/>
                <a:gd name="T47" fmla="*/ 332 h 390"/>
                <a:gd name="T48" fmla="*/ 48 w 317"/>
                <a:gd name="T49" fmla="*/ 322 h 390"/>
                <a:gd name="T50" fmla="*/ 39 w 317"/>
                <a:gd name="T51" fmla="*/ 313 h 390"/>
                <a:gd name="T52" fmla="*/ 34 w 317"/>
                <a:gd name="T53" fmla="*/ 303 h 390"/>
                <a:gd name="T54" fmla="*/ 24 w 317"/>
                <a:gd name="T55" fmla="*/ 293 h 390"/>
                <a:gd name="T56" fmla="*/ 20 w 317"/>
                <a:gd name="T57" fmla="*/ 284 h 390"/>
                <a:gd name="T58" fmla="*/ 15 w 317"/>
                <a:gd name="T59" fmla="*/ 269 h 390"/>
                <a:gd name="T60" fmla="*/ 10 w 317"/>
                <a:gd name="T61" fmla="*/ 255 h 390"/>
                <a:gd name="T62" fmla="*/ 5 w 317"/>
                <a:gd name="T63" fmla="*/ 245 h 390"/>
                <a:gd name="T64" fmla="*/ 5 w 317"/>
                <a:gd name="T65" fmla="*/ 236 h 390"/>
                <a:gd name="T66" fmla="*/ 0 w 317"/>
                <a:gd name="T67" fmla="*/ 226 h 390"/>
                <a:gd name="T68" fmla="*/ 0 w 317"/>
                <a:gd name="T69" fmla="*/ 212 h 390"/>
                <a:gd name="T70" fmla="*/ 0 w 317"/>
                <a:gd name="T71" fmla="*/ 197 h 390"/>
                <a:gd name="T72" fmla="*/ 0 w 317"/>
                <a:gd name="T73" fmla="*/ 188 h 390"/>
                <a:gd name="T74" fmla="*/ 0 w 317"/>
                <a:gd name="T75" fmla="*/ 173 h 390"/>
                <a:gd name="T76" fmla="*/ 0 w 317"/>
                <a:gd name="T77" fmla="*/ 159 h 390"/>
                <a:gd name="T78" fmla="*/ 5 w 317"/>
                <a:gd name="T79" fmla="*/ 149 h 390"/>
                <a:gd name="T80" fmla="*/ 10 w 317"/>
                <a:gd name="T81" fmla="*/ 135 h 390"/>
                <a:gd name="T82" fmla="*/ 10 w 317"/>
                <a:gd name="T83" fmla="*/ 125 h 390"/>
                <a:gd name="T84" fmla="*/ 15 w 317"/>
                <a:gd name="T85" fmla="*/ 116 h 390"/>
                <a:gd name="T86" fmla="*/ 20 w 317"/>
                <a:gd name="T87" fmla="*/ 101 h 390"/>
                <a:gd name="T88" fmla="*/ 29 w 317"/>
                <a:gd name="T89" fmla="*/ 92 h 390"/>
                <a:gd name="T90" fmla="*/ 34 w 317"/>
                <a:gd name="T91" fmla="*/ 82 h 390"/>
                <a:gd name="T92" fmla="*/ 43 w 317"/>
                <a:gd name="T93" fmla="*/ 72 h 390"/>
                <a:gd name="T94" fmla="*/ 53 w 317"/>
                <a:gd name="T95" fmla="*/ 63 h 390"/>
                <a:gd name="T96" fmla="*/ 58 w 317"/>
                <a:gd name="T97" fmla="*/ 53 h 390"/>
                <a:gd name="T98" fmla="*/ 68 w 317"/>
                <a:gd name="T99" fmla="*/ 44 h 390"/>
                <a:gd name="T100" fmla="*/ 77 w 317"/>
                <a:gd name="T101" fmla="*/ 34 h 390"/>
                <a:gd name="T102" fmla="*/ 87 w 317"/>
                <a:gd name="T103" fmla="*/ 29 h 390"/>
                <a:gd name="T104" fmla="*/ 101 w 317"/>
                <a:gd name="T105" fmla="*/ 24 h 390"/>
                <a:gd name="T106" fmla="*/ 106 w 317"/>
                <a:gd name="T107" fmla="*/ 20 h 390"/>
                <a:gd name="T108" fmla="*/ 120 w 317"/>
                <a:gd name="T109" fmla="*/ 15 h 390"/>
                <a:gd name="T110" fmla="*/ 135 w 317"/>
                <a:gd name="T111" fmla="*/ 10 h 390"/>
                <a:gd name="T112" fmla="*/ 144 w 317"/>
                <a:gd name="T113" fmla="*/ 5 h 390"/>
                <a:gd name="T114" fmla="*/ 159 w 317"/>
                <a:gd name="T115" fmla="*/ 0 h 390"/>
                <a:gd name="T116" fmla="*/ 168 w 317"/>
                <a:gd name="T117" fmla="*/ 0 h 390"/>
                <a:gd name="T118" fmla="*/ 178 w 317"/>
                <a:gd name="T119" fmla="*/ 0 h 390"/>
                <a:gd name="T120" fmla="*/ 192 w 317"/>
                <a:gd name="T121" fmla="*/ 0 h 390"/>
                <a:gd name="T122" fmla="*/ 192 w 317"/>
                <a:gd name="T123" fmla="*/ 193 h 390"/>
                <a:gd name="T124" fmla="*/ 317 w 317"/>
                <a:gd name="T125" fmla="*/ 346 h 39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17" h="390">
                  <a:moveTo>
                    <a:pt x="317" y="346"/>
                  </a:moveTo>
                  <a:lnTo>
                    <a:pt x="303" y="351"/>
                  </a:lnTo>
                  <a:lnTo>
                    <a:pt x="298" y="361"/>
                  </a:lnTo>
                  <a:lnTo>
                    <a:pt x="284" y="365"/>
                  </a:lnTo>
                  <a:lnTo>
                    <a:pt x="274" y="370"/>
                  </a:lnTo>
                  <a:lnTo>
                    <a:pt x="265" y="375"/>
                  </a:lnTo>
                  <a:lnTo>
                    <a:pt x="250" y="380"/>
                  </a:lnTo>
                  <a:lnTo>
                    <a:pt x="236" y="385"/>
                  </a:lnTo>
                  <a:lnTo>
                    <a:pt x="226" y="385"/>
                  </a:lnTo>
                  <a:lnTo>
                    <a:pt x="212" y="390"/>
                  </a:lnTo>
                  <a:lnTo>
                    <a:pt x="202" y="390"/>
                  </a:lnTo>
                  <a:lnTo>
                    <a:pt x="192" y="390"/>
                  </a:lnTo>
                  <a:lnTo>
                    <a:pt x="178" y="390"/>
                  </a:lnTo>
                  <a:lnTo>
                    <a:pt x="168" y="385"/>
                  </a:lnTo>
                  <a:lnTo>
                    <a:pt x="154" y="385"/>
                  </a:lnTo>
                  <a:lnTo>
                    <a:pt x="140" y="380"/>
                  </a:lnTo>
                  <a:lnTo>
                    <a:pt x="130" y="380"/>
                  </a:lnTo>
                  <a:lnTo>
                    <a:pt x="116" y="375"/>
                  </a:lnTo>
                  <a:lnTo>
                    <a:pt x="106" y="365"/>
                  </a:lnTo>
                  <a:lnTo>
                    <a:pt x="96" y="361"/>
                  </a:lnTo>
                  <a:lnTo>
                    <a:pt x="87" y="356"/>
                  </a:lnTo>
                  <a:lnTo>
                    <a:pt x="72" y="346"/>
                  </a:lnTo>
                  <a:lnTo>
                    <a:pt x="68" y="342"/>
                  </a:lnTo>
                  <a:lnTo>
                    <a:pt x="58" y="332"/>
                  </a:lnTo>
                  <a:lnTo>
                    <a:pt x="48" y="322"/>
                  </a:lnTo>
                  <a:lnTo>
                    <a:pt x="39" y="313"/>
                  </a:lnTo>
                  <a:lnTo>
                    <a:pt x="34" y="303"/>
                  </a:lnTo>
                  <a:lnTo>
                    <a:pt x="24" y="293"/>
                  </a:lnTo>
                  <a:lnTo>
                    <a:pt x="20" y="284"/>
                  </a:lnTo>
                  <a:lnTo>
                    <a:pt x="15" y="269"/>
                  </a:lnTo>
                  <a:lnTo>
                    <a:pt x="10" y="255"/>
                  </a:lnTo>
                  <a:lnTo>
                    <a:pt x="5" y="245"/>
                  </a:lnTo>
                  <a:lnTo>
                    <a:pt x="5" y="236"/>
                  </a:lnTo>
                  <a:lnTo>
                    <a:pt x="0" y="226"/>
                  </a:lnTo>
                  <a:lnTo>
                    <a:pt x="0" y="212"/>
                  </a:lnTo>
                  <a:lnTo>
                    <a:pt x="0" y="197"/>
                  </a:lnTo>
                  <a:lnTo>
                    <a:pt x="0" y="188"/>
                  </a:lnTo>
                  <a:lnTo>
                    <a:pt x="0" y="173"/>
                  </a:lnTo>
                  <a:lnTo>
                    <a:pt x="0" y="159"/>
                  </a:lnTo>
                  <a:lnTo>
                    <a:pt x="5" y="149"/>
                  </a:lnTo>
                  <a:lnTo>
                    <a:pt x="10" y="135"/>
                  </a:lnTo>
                  <a:lnTo>
                    <a:pt x="10" y="125"/>
                  </a:lnTo>
                  <a:lnTo>
                    <a:pt x="15" y="116"/>
                  </a:lnTo>
                  <a:lnTo>
                    <a:pt x="20" y="101"/>
                  </a:lnTo>
                  <a:lnTo>
                    <a:pt x="29" y="92"/>
                  </a:lnTo>
                  <a:lnTo>
                    <a:pt x="34" y="82"/>
                  </a:lnTo>
                  <a:lnTo>
                    <a:pt x="43" y="72"/>
                  </a:lnTo>
                  <a:lnTo>
                    <a:pt x="53" y="63"/>
                  </a:lnTo>
                  <a:lnTo>
                    <a:pt x="58" y="53"/>
                  </a:lnTo>
                  <a:lnTo>
                    <a:pt x="68" y="44"/>
                  </a:lnTo>
                  <a:lnTo>
                    <a:pt x="77" y="34"/>
                  </a:lnTo>
                  <a:lnTo>
                    <a:pt x="87" y="29"/>
                  </a:lnTo>
                  <a:lnTo>
                    <a:pt x="101" y="24"/>
                  </a:lnTo>
                  <a:lnTo>
                    <a:pt x="106" y="20"/>
                  </a:lnTo>
                  <a:lnTo>
                    <a:pt x="120" y="15"/>
                  </a:lnTo>
                  <a:lnTo>
                    <a:pt x="135" y="10"/>
                  </a:lnTo>
                  <a:lnTo>
                    <a:pt x="144" y="5"/>
                  </a:lnTo>
                  <a:lnTo>
                    <a:pt x="159" y="0"/>
                  </a:lnTo>
                  <a:lnTo>
                    <a:pt x="168" y="0"/>
                  </a:lnTo>
                  <a:lnTo>
                    <a:pt x="178" y="0"/>
                  </a:lnTo>
                  <a:lnTo>
                    <a:pt x="192" y="0"/>
                  </a:lnTo>
                  <a:lnTo>
                    <a:pt x="192" y="193"/>
                  </a:lnTo>
                  <a:lnTo>
                    <a:pt x="317" y="346"/>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399" name="Group 326">
            <a:extLst>
              <a:ext uri="{FF2B5EF4-FFF2-40B4-BE49-F238E27FC236}">
                <a16:creationId xmlns:a16="http://schemas.microsoft.com/office/drawing/2014/main" id="{1518E39F-065F-45CA-829D-397338CA3C45}"/>
              </a:ext>
            </a:extLst>
          </p:cNvPr>
          <p:cNvGrpSpPr>
            <a:grpSpLocks/>
          </p:cNvGrpSpPr>
          <p:nvPr/>
        </p:nvGrpSpPr>
        <p:grpSpPr bwMode="auto">
          <a:xfrm>
            <a:off x="3128963" y="1658938"/>
            <a:ext cx="312737" cy="442912"/>
            <a:chOff x="1971" y="1045"/>
            <a:chExt cx="197" cy="279"/>
          </a:xfrm>
        </p:grpSpPr>
        <p:sp>
          <p:nvSpPr>
            <p:cNvPr id="12687" name="Freeform 324">
              <a:extLst>
                <a:ext uri="{FF2B5EF4-FFF2-40B4-BE49-F238E27FC236}">
                  <a16:creationId xmlns:a16="http://schemas.microsoft.com/office/drawing/2014/main" id="{788ADBDB-0C27-4A23-923E-385761B121FA}"/>
                </a:ext>
              </a:extLst>
            </p:cNvPr>
            <p:cNvSpPr>
              <a:spLocks/>
            </p:cNvSpPr>
            <p:nvPr/>
          </p:nvSpPr>
          <p:spPr bwMode="auto">
            <a:xfrm>
              <a:off x="1971" y="1045"/>
              <a:ext cx="197" cy="279"/>
            </a:xfrm>
            <a:custGeom>
              <a:avLst/>
              <a:gdLst>
                <a:gd name="T0" fmla="*/ 29 w 197"/>
                <a:gd name="T1" fmla="*/ 0 h 279"/>
                <a:gd name="T2" fmla="*/ 43 w 197"/>
                <a:gd name="T3" fmla="*/ 5 h 279"/>
                <a:gd name="T4" fmla="*/ 53 w 197"/>
                <a:gd name="T5" fmla="*/ 5 h 279"/>
                <a:gd name="T6" fmla="*/ 63 w 197"/>
                <a:gd name="T7" fmla="*/ 10 h 279"/>
                <a:gd name="T8" fmla="*/ 72 w 197"/>
                <a:gd name="T9" fmla="*/ 15 h 279"/>
                <a:gd name="T10" fmla="*/ 87 w 197"/>
                <a:gd name="T11" fmla="*/ 20 h 279"/>
                <a:gd name="T12" fmla="*/ 101 w 197"/>
                <a:gd name="T13" fmla="*/ 24 h 279"/>
                <a:gd name="T14" fmla="*/ 106 w 197"/>
                <a:gd name="T15" fmla="*/ 29 h 279"/>
                <a:gd name="T16" fmla="*/ 120 w 197"/>
                <a:gd name="T17" fmla="*/ 39 h 279"/>
                <a:gd name="T18" fmla="*/ 125 w 197"/>
                <a:gd name="T19" fmla="*/ 44 h 279"/>
                <a:gd name="T20" fmla="*/ 135 w 197"/>
                <a:gd name="T21" fmla="*/ 53 h 279"/>
                <a:gd name="T22" fmla="*/ 144 w 197"/>
                <a:gd name="T23" fmla="*/ 63 h 279"/>
                <a:gd name="T24" fmla="*/ 154 w 197"/>
                <a:gd name="T25" fmla="*/ 72 h 279"/>
                <a:gd name="T26" fmla="*/ 159 w 197"/>
                <a:gd name="T27" fmla="*/ 82 h 279"/>
                <a:gd name="T28" fmla="*/ 168 w 197"/>
                <a:gd name="T29" fmla="*/ 92 h 279"/>
                <a:gd name="T30" fmla="*/ 173 w 197"/>
                <a:gd name="T31" fmla="*/ 101 h 279"/>
                <a:gd name="T32" fmla="*/ 178 w 197"/>
                <a:gd name="T33" fmla="*/ 116 h 279"/>
                <a:gd name="T34" fmla="*/ 183 w 197"/>
                <a:gd name="T35" fmla="*/ 125 h 279"/>
                <a:gd name="T36" fmla="*/ 188 w 197"/>
                <a:gd name="T37" fmla="*/ 135 h 279"/>
                <a:gd name="T38" fmla="*/ 192 w 197"/>
                <a:gd name="T39" fmla="*/ 145 h 279"/>
                <a:gd name="T40" fmla="*/ 192 w 197"/>
                <a:gd name="T41" fmla="*/ 159 h 279"/>
                <a:gd name="T42" fmla="*/ 197 w 197"/>
                <a:gd name="T43" fmla="*/ 173 h 279"/>
                <a:gd name="T44" fmla="*/ 197 w 197"/>
                <a:gd name="T45" fmla="*/ 183 h 279"/>
                <a:gd name="T46" fmla="*/ 197 w 197"/>
                <a:gd name="T47" fmla="*/ 197 h 279"/>
                <a:gd name="T48" fmla="*/ 197 w 197"/>
                <a:gd name="T49" fmla="*/ 207 h 279"/>
                <a:gd name="T50" fmla="*/ 192 w 197"/>
                <a:gd name="T51" fmla="*/ 221 h 279"/>
                <a:gd name="T52" fmla="*/ 192 w 197"/>
                <a:gd name="T53" fmla="*/ 236 h 279"/>
                <a:gd name="T54" fmla="*/ 188 w 197"/>
                <a:gd name="T55" fmla="*/ 245 h 279"/>
                <a:gd name="T56" fmla="*/ 188 w 197"/>
                <a:gd name="T57" fmla="*/ 255 h 279"/>
                <a:gd name="T58" fmla="*/ 183 w 197"/>
                <a:gd name="T59" fmla="*/ 265 h 279"/>
                <a:gd name="T60" fmla="*/ 178 w 197"/>
                <a:gd name="T61" fmla="*/ 279 h 279"/>
                <a:gd name="T62" fmla="*/ 0 w 197"/>
                <a:gd name="T63" fmla="*/ 193 h 279"/>
                <a:gd name="T64" fmla="*/ 29 w 197"/>
                <a:gd name="T65" fmla="*/ 0 h 27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97" h="279">
                  <a:moveTo>
                    <a:pt x="29" y="0"/>
                  </a:moveTo>
                  <a:lnTo>
                    <a:pt x="43" y="5"/>
                  </a:lnTo>
                  <a:lnTo>
                    <a:pt x="53" y="5"/>
                  </a:lnTo>
                  <a:lnTo>
                    <a:pt x="63" y="10"/>
                  </a:lnTo>
                  <a:lnTo>
                    <a:pt x="72" y="15"/>
                  </a:lnTo>
                  <a:lnTo>
                    <a:pt x="87" y="20"/>
                  </a:lnTo>
                  <a:lnTo>
                    <a:pt x="101" y="24"/>
                  </a:lnTo>
                  <a:lnTo>
                    <a:pt x="106" y="29"/>
                  </a:lnTo>
                  <a:lnTo>
                    <a:pt x="120" y="39"/>
                  </a:lnTo>
                  <a:lnTo>
                    <a:pt x="125" y="44"/>
                  </a:lnTo>
                  <a:lnTo>
                    <a:pt x="135" y="53"/>
                  </a:lnTo>
                  <a:lnTo>
                    <a:pt x="144" y="63"/>
                  </a:lnTo>
                  <a:lnTo>
                    <a:pt x="154" y="72"/>
                  </a:lnTo>
                  <a:lnTo>
                    <a:pt x="159" y="82"/>
                  </a:lnTo>
                  <a:lnTo>
                    <a:pt x="168" y="92"/>
                  </a:lnTo>
                  <a:lnTo>
                    <a:pt x="173" y="101"/>
                  </a:lnTo>
                  <a:lnTo>
                    <a:pt x="178" y="116"/>
                  </a:lnTo>
                  <a:lnTo>
                    <a:pt x="183" y="125"/>
                  </a:lnTo>
                  <a:lnTo>
                    <a:pt x="188" y="135"/>
                  </a:lnTo>
                  <a:lnTo>
                    <a:pt x="192" y="145"/>
                  </a:lnTo>
                  <a:lnTo>
                    <a:pt x="192" y="159"/>
                  </a:lnTo>
                  <a:lnTo>
                    <a:pt x="197" y="173"/>
                  </a:lnTo>
                  <a:lnTo>
                    <a:pt x="197" y="183"/>
                  </a:lnTo>
                  <a:lnTo>
                    <a:pt x="197" y="197"/>
                  </a:lnTo>
                  <a:lnTo>
                    <a:pt x="197" y="207"/>
                  </a:lnTo>
                  <a:lnTo>
                    <a:pt x="192" y="221"/>
                  </a:lnTo>
                  <a:lnTo>
                    <a:pt x="192" y="236"/>
                  </a:lnTo>
                  <a:lnTo>
                    <a:pt x="188" y="245"/>
                  </a:lnTo>
                  <a:lnTo>
                    <a:pt x="188" y="255"/>
                  </a:lnTo>
                  <a:lnTo>
                    <a:pt x="183" y="265"/>
                  </a:lnTo>
                  <a:lnTo>
                    <a:pt x="178" y="279"/>
                  </a:lnTo>
                  <a:lnTo>
                    <a:pt x="0" y="193"/>
                  </a:lnTo>
                  <a:lnTo>
                    <a:pt x="29"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88" name="Freeform 325">
              <a:extLst>
                <a:ext uri="{FF2B5EF4-FFF2-40B4-BE49-F238E27FC236}">
                  <a16:creationId xmlns:a16="http://schemas.microsoft.com/office/drawing/2014/main" id="{6E44A697-5E68-4426-8686-761696ACC5CF}"/>
                </a:ext>
              </a:extLst>
            </p:cNvPr>
            <p:cNvSpPr>
              <a:spLocks/>
            </p:cNvSpPr>
            <p:nvPr/>
          </p:nvSpPr>
          <p:spPr bwMode="auto">
            <a:xfrm>
              <a:off x="1971" y="1045"/>
              <a:ext cx="197" cy="279"/>
            </a:xfrm>
            <a:custGeom>
              <a:avLst/>
              <a:gdLst>
                <a:gd name="T0" fmla="*/ 29 w 197"/>
                <a:gd name="T1" fmla="*/ 0 h 279"/>
                <a:gd name="T2" fmla="*/ 43 w 197"/>
                <a:gd name="T3" fmla="*/ 5 h 279"/>
                <a:gd name="T4" fmla="*/ 53 w 197"/>
                <a:gd name="T5" fmla="*/ 5 h 279"/>
                <a:gd name="T6" fmla="*/ 63 w 197"/>
                <a:gd name="T7" fmla="*/ 10 h 279"/>
                <a:gd name="T8" fmla="*/ 72 w 197"/>
                <a:gd name="T9" fmla="*/ 15 h 279"/>
                <a:gd name="T10" fmla="*/ 87 w 197"/>
                <a:gd name="T11" fmla="*/ 20 h 279"/>
                <a:gd name="T12" fmla="*/ 101 w 197"/>
                <a:gd name="T13" fmla="*/ 24 h 279"/>
                <a:gd name="T14" fmla="*/ 106 w 197"/>
                <a:gd name="T15" fmla="*/ 29 h 279"/>
                <a:gd name="T16" fmla="*/ 120 w 197"/>
                <a:gd name="T17" fmla="*/ 39 h 279"/>
                <a:gd name="T18" fmla="*/ 125 w 197"/>
                <a:gd name="T19" fmla="*/ 44 h 279"/>
                <a:gd name="T20" fmla="*/ 135 w 197"/>
                <a:gd name="T21" fmla="*/ 53 h 279"/>
                <a:gd name="T22" fmla="*/ 144 w 197"/>
                <a:gd name="T23" fmla="*/ 63 h 279"/>
                <a:gd name="T24" fmla="*/ 154 w 197"/>
                <a:gd name="T25" fmla="*/ 72 h 279"/>
                <a:gd name="T26" fmla="*/ 159 w 197"/>
                <a:gd name="T27" fmla="*/ 82 h 279"/>
                <a:gd name="T28" fmla="*/ 168 w 197"/>
                <a:gd name="T29" fmla="*/ 92 h 279"/>
                <a:gd name="T30" fmla="*/ 173 w 197"/>
                <a:gd name="T31" fmla="*/ 101 h 279"/>
                <a:gd name="T32" fmla="*/ 178 w 197"/>
                <a:gd name="T33" fmla="*/ 116 h 279"/>
                <a:gd name="T34" fmla="*/ 183 w 197"/>
                <a:gd name="T35" fmla="*/ 125 h 279"/>
                <a:gd name="T36" fmla="*/ 188 w 197"/>
                <a:gd name="T37" fmla="*/ 135 h 279"/>
                <a:gd name="T38" fmla="*/ 192 w 197"/>
                <a:gd name="T39" fmla="*/ 145 h 279"/>
                <a:gd name="T40" fmla="*/ 192 w 197"/>
                <a:gd name="T41" fmla="*/ 159 h 279"/>
                <a:gd name="T42" fmla="*/ 197 w 197"/>
                <a:gd name="T43" fmla="*/ 173 h 279"/>
                <a:gd name="T44" fmla="*/ 197 w 197"/>
                <a:gd name="T45" fmla="*/ 183 h 279"/>
                <a:gd name="T46" fmla="*/ 197 w 197"/>
                <a:gd name="T47" fmla="*/ 197 h 279"/>
                <a:gd name="T48" fmla="*/ 197 w 197"/>
                <a:gd name="T49" fmla="*/ 207 h 279"/>
                <a:gd name="T50" fmla="*/ 192 w 197"/>
                <a:gd name="T51" fmla="*/ 221 h 279"/>
                <a:gd name="T52" fmla="*/ 192 w 197"/>
                <a:gd name="T53" fmla="*/ 236 h 279"/>
                <a:gd name="T54" fmla="*/ 188 w 197"/>
                <a:gd name="T55" fmla="*/ 245 h 279"/>
                <a:gd name="T56" fmla="*/ 188 w 197"/>
                <a:gd name="T57" fmla="*/ 255 h 279"/>
                <a:gd name="T58" fmla="*/ 183 w 197"/>
                <a:gd name="T59" fmla="*/ 265 h 279"/>
                <a:gd name="T60" fmla="*/ 178 w 197"/>
                <a:gd name="T61" fmla="*/ 279 h 279"/>
                <a:gd name="T62" fmla="*/ 0 w 197"/>
                <a:gd name="T63" fmla="*/ 193 h 279"/>
                <a:gd name="T64" fmla="*/ 29 w 197"/>
                <a:gd name="T65" fmla="*/ 0 h 27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97" h="279">
                  <a:moveTo>
                    <a:pt x="29" y="0"/>
                  </a:moveTo>
                  <a:lnTo>
                    <a:pt x="43" y="5"/>
                  </a:lnTo>
                  <a:lnTo>
                    <a:pt x="53" y="5"/>
                  </a:lnTo>
                  <a:lnTo>
                    <a:pt x="63" y="10"/>
                  </a:lnTo>
                  <a:lnTo>
                    <a:pt x="72" y="15"/>
                  </a:lnTo>
                  <a:lnTo>
                    <a:pt x="87" y="20"/>
                  </a:lnTo>
                  <a:lnTo>
                    <a:pt x="101" y="24"/>
                  </a:lnTo>
                  <a:lnTo>
                    <a:pt x="106" y="29"/>
                  </a:lnTo>
                  <a:lnTo>
                    <a:pt x="120" y="39"/>
                  </a:lnTo>
                  <a:lnTo>
                    <a:pt x="125" y="44"/>
                  </a:lnTo>
                  <a:lnTo>
                    <a:pt x="135" y="53"/>
                  </a:lnTo>
                  <a:lnTo>
                    <a:pt x="144" y="63"/>
                  </a:lnTo>
                  <a:lnTo>
                    <a:pt x="154" y="72"/>
                  </a:lnTo>
                  <a:lnTo>
                    <a:pt x="159" y="82"/>
                  </a:lnTo>
                  <a:lnTo>
                    <a:pt x="168" y="92"/>
                  </a:lnTo>
                  <a:lnTo>
                    <a:pt x="173" y="101"/>
                  </a:lnTo>
                  <a:lnTo>
                    <a:pt x="178" y="116"/>
                  </a:lnTo>
                  <a:lnTo>
                    <a:pt x="183" y="125"/>
                  </a:lnTo>
                  <a:lnTo>
                    <a:pt x="188" y="135"/>
                  </a:lnTo>
                  <a:lnTo>
                    <a:pt x="192" y="145"/>
                  </a:lnTo>
                  <a:lnTo>
                    <a:pt x="192" y="159"/>
                  </a:lnTo>
                  <a:lnTo>
                    <a:pt x="197" y="173"/>
                  </a:lnTo>
                  <a:lnTo>
                    <a:pt x="197" y="183"/>
                  </a:lnTo>
                  <a:lnTo>
                    <a:pt x="197" y="197"/>
                  </a:lnTo>
                  <a:lnTo>
                    <a:pt x="197" y="207"/>
                  </a:lnTo>
                  <a:lnTo>
                    <a:pt x="192" y="221"/>
                  </a:lnTo>
                  <a:lnTo>
                    <a:pt x="192" y="236"/>
                  </a:lnTo>
                  <a:lnTo>
                    <a:pt x="188" y="245"/>
                  </a:lnTo>
                  <a:lnTo>
                    <a:pt x="188" y="255"/>
                  </a:lnTo>
                  <a:lnTo>
                    <a:pt x="183" y="265"/>
                  </a:lnTo>
                  <a:lnTo>
                    <a:pt x="178" y="279"/>
                  </a:lnTo>
                  <a:lnTo>
                    <a:pt x="0" y="193"/>
                  </a:lnTo>
                  <a:lnTo>
                    <a:pt x="29"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00" name="Group 360">
            <a:extLst>
              <a:ext uri="{FF2B5EF4-FFF2-40B4-BE49-F238E27FC236}">
                <a16:creationId xmlns:a16="http://schemas.microsoft.com/office/drawing/2014/main" id="{AE249818-3A2E-4DC7-9E14-C21AA6BE8537}"/>
              </a:ext>
            </a:extLst>
          </p:cNvPr>
          <p:cNvGrpSpPr>
            <a:grpSpLocks/>
          </p:cNvGrpSpPr>
          <p:nvPr/>
        </p:nvGrpSpPr>
        <p:grpSpPr bwMode="auto">
          <a:xfrm>
            <a:off x="2824163" y="1658938"/>
            <a:ext cx="617537" cy="3181350"/>
            <a:chOff x="1779" y="1045"/>
            <a:chExt cx="389" cy="2004"/>
          </a:xfrm>
        </p:grpSpPr>
        <p:grpSp>
          <p:nvGrpSpPr>
            <p:cNvPr id="12654" name="Group 329">
              <a:extLst>
                <a:ext uri="{FF2B5EF4-FFF2-40B4-BE49-F238E27FC236}">
                  <a16:creationId xmlns:a16="http://schemas.microsoft.com/office/drawing/2014/main" id="{21A4E98A-A3DF-40D1-BEA7-861061C97043}"/>
                </a:ext>
              </a:extLst>
            </p:cNvPr>
            <p:cNvGrpSpPr>
              <a:grpSpLocks/>
            </p:cNvGrpSpPr>
            <p:nvPr/>
          </p:nvGrpSpPr>
          <p:grpSpPr bwMode="auto">
            <a:xfrm>
              <a:off x="1971" y="2659"/>
              <a:ext cx="48" cy="193"/>
              <a:chOff x="1971" y="2659"/>
              <a:chExt cx="48" cy="193"/>
            </a:xfrm>
          </p:grpSpPr>
          <p:sp>
            <p:nvSpPr>
              <p:cNvPr id="12685" name="Freeform 327">
                <a:extLst>
                  <a:ext uri="{FF2B5EF4-FFF2-40B4-BE49-F238E27FC236}">
                    <a16:creationId xmlns:a16="http://schemas.microsoft.com/office/drawing/2014/main" id="{AFE3F3F4-94F5-4379-8B69-E693CC7DB1E2}"/>
                  </a:ext>
                </a:extLst>
              </p:cNvPr>
              <p:cNvSpPr>
                <a:spLocks/>
              </p:cNvSpPr>
              <p:nvPr/>
            </p:nvSpPr>
            <p:spPr bwMode="auto">
              <a:xfrm>
                <a:off x="1971" y="2659"/>
                <a:ext cx="48" cy="193"/>
              </a:xfrm>
              <a:custGeom>
                <a:avLst/>
                <a:gdLst>
                  <a:gd name="T0" fmla="*/ 0 w 48"/>
                  <a:gd name="T1" fmla="*/ 0 h 193"/>
                  <a:gd name="T2" fmla="*/ 10 w 48"/>
                  <a:gd name="T3" fmla="*/ 0 h 193"/>
                  <a:gd name="T4" fmla="*/ 19 w 48"/>
                  <a:gd name="T5" fmla="*/ 0 h 193"/>
                  <a:gd name="T6" fmla="*/ 24 w 48"/>
                  <a:gd name="T7" fmla="*/ 0 h 193"/>
                  <a:gd name="T8" fmla="*/ 34 w 48"/>
                  <a:gd name="T9" fmla="*/ 0 h 193"/>
                  <a:gd name="T10" fmla="*/ 43 w 48"/>
                  <a:gd name="T11" fmla="*/ 5 h 193"/>
                  <a:gd name="T12" fmla="*/ 48 w 48"/>
                  <a:gd name="T13" fmla="*/ 5 h 193"/>
                  <a:gd name="T14" fmla="*/ 0 w 48"/>
                  <a:gd name="T15" fmla="*/ 193 h 193"/>
                  <a:gd name="T16" fmla="*/ 0 w 48"/>
                  <a:gd name="T17" fmla="*/ 0 h 1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8" h="193">
                    <a:moveTo>
                      <a:pt x="0" y="0"/>
                    </a:moveTo>
                    <a:lnTo>
                      <a:pt x="10" y="0"/>
                    </a:lnTo>
                    <a:lnTo>
                      <a:pt x="19" y="0"/>
                    </a:lnTo>
                    <a:lnTo>
                      <a:pt x="24" y="0"/>
                    </a:lnTo>
                    <a:lnTo>
                      <a:pt x="34" y="0"/>
                    </a:lnTo>
                    <a:lnTo>
                      <a:pt x="43" y="5"/>
                    </a:lnTo>
                    <a:lnTo>
                      <a:pt x="48" y="5"/>
                    </a:lnTo>
                    <a:lnTo>
                      <a:pt x="0" y="193"/>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86" name="Freeform 328">
                <a:extLst>
                  <a:ext uri="{FF2B5EF4-FFF2-40B4-BE49-F238E27FC236}">
                    <a16:creationId xmlns:a16="http://schemas.microsoft.com/office/drawing/2014/main" id="{C27043B2-F254-4E6D-B6FC-C821FD7ED0AA}"/>
                  </a:ext>
                </a:extLst>
              </p:cNvPr>
              <p:cNvSpPr>
                <a:spLocks/>
              </p:cNvSpPr>
              <p:nvPr/>
            </p:nvSpPr>
            <p:spPr bwMode="auto">
              <a:xfrm>
                <a:off x="1971" y="2659"/>
                <a:ext cx="48" cy="193"/>
              </a:xfrm>
              <a:custGeom>
                <a:avLst/>
                <a:gdLst>
                  <a:gd name="T0" fmla="*/ 0 w 48"/>
                  <a:gd name="T1" fmla="*/ 0 h 193"/>
                  <a:gd name="T2" fmla="*/ 10 w 48"/>
                  <a:gd name="T3" fmla="*/ 0 h 193"/>
                  <a:gd name="T4" fmla="*/ 19 w 48"/>
                  <a:gd name="T5" fmla="*/ 0 h 193"/>
                  <a:gd name="T6" fmla="*/ 24 w 48"/>
                  <a:gd name="T7" fmla="*/ 0 h 193"/>
                  <a:gd name="T8" fmla="*/ 34 w 48"/>
                  <a:gd name="T9" fmla="*/ 0 h 193"/>
                  <a:gd name="T10" fmla="*/ 43 w 48"/>
                  <a:gd name="T11" fmla="*/ 5 h 193"/>
                  <a:gd name="T12" fmla="*/ 48 w 48"/>
                  <a:gd name="T13" fmla="*/ 5 h 193"/>
                  <a:gd name="T14" fmla="*/ 0 w 48"/>
                  <a:gd name="T15" fmla="*/ 193 h 193"/>
                  <a:gd name="T16" fmla="*/ 0 w 48"/>
                  <a:gd name="T17" fmla="*/ 0 h 1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8" h="193">
                    <a:moveTo>
                      <a:pt x="0" y="0"/>
                    </a:moveTo>
                    <a:lnTo>
                      <a:pt x="10" y="0"/>
                    </a:lnTo>
                    <a:lnTo>
                      <a:pt x="19" y="0"/>
                    </a:lnTo>
                    <a:lnTo>
                      <a:pt x="24" y="0"/>
                    </a:lnTo>
                    <a:lnTo>
                      <a:pt x="34" y="0"/>
                    </a:lnTo>
                    <a:lnTo>
                      <a:pt x="43" y="5"/>
                    </a:lnTo>
                    <a:lnTo>
                      <a:pt x="48" y="5"/>
                    </a:lnTo>
                    <a:lnTo>
                      <a:pt x="0" y="193"/>
                    </a:lnTo>
                    <a:lnTo>
                      <a:pt x="0"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655" name="Group 332">
              <a:extLst>
                <a:ext uri="{FF2B5EF4-FFF2-40B4-BE49-F238E27FC236}">
                  <a16:creationId xmlns:a16="http://schemas.microsoft.com/office/drawing/2014/main" id="{CBC46324-BF24-4215-8444-556DBB00112D}"/>
                </a:ext>
              </a:extLst>
            </p:cNvPr>
            <p:cNvGrpSpPr>
              <a:grpSpLocks/>
            </p:cNvGrpSpPr>
            <p:nvPr/>
          </p:nvGrpSpPr>
          <p:grpSpPr bwMode="auto">
            <a:xfrm>
              <a:off x="1971" y="2664"/>
              <a:ext cx="197" cy="293"/>
              <a:chOff x="1971" y="2664"/>
              <a:chExt cx="197" cy="293"/>
            </a:xfrm>
          </p:grpSpPr>
          <p:sp>
            <p:nvSpPr>
              <p:cNvPr id="12683" name="Freeform 330">
                <a:extLst>
                  <a:ext uri="{FF2B5EF4-FFF2-40B4-BE49-F238E27FC236}">
                    <a16:creationId xmlns:a16="http://schemas.microsoft.com/office/drawing/2014/main" id="{1A1CF16B-E288-4BFE-A3D6-C2B3C31C9716}"/>
                  </a:ext>
                </a:extLst>
              </p:cNvPr>
              <p:cNvSpPr>
                <a:spLocks/>
              </p:cNvSpPr>
              <p:nvPr/>
            </p:nvSpPr>
            <p:spPr bwMode="auto">
              <a:xfrm>
                <a:off x="1971" y="2664"/>
                <a:ext cx="197" cy="293"/>
              </a:xfrm>
              <a:custGeom>
                <a:avLst/>
                <a:gdLst>
                  <a:gd name="T0" fmla="*/ 48 w 197"/>
                  <a:gd name="T1" fmla="*/ 0 h 293"/>
                  <a:gd name="T2" fmla="*/ 63 w 197"/>
                  <a:gd name="T3" fmla="*/ 5 h 293"/>
                  <a:gd name="T4" fmla="*/ 72 w 197"/>
                  <a:gd name="T5" fmla="*/ 5 h 293"/>
                  <a:gd name="T6" fmla="*/ 82 w 197"/>
                  <a:gd name="T7" fmla="*/ 15 h 293"/>
                  <a:gd name="T8" fmla="*/ 96 w 197"/>
                  <a:gd name="T9" fmla="*/ 20 h 293"/>
                  <a:gd name="T10" fmla="*/ 106 w 197"/>
                  <a:gd name="T11" fmla="*/ 24 h 293"/>
                  <a:gd name="T12" fmla="*/ 116 w 197"/>
                  <a:gd name="T13" fmla="*/ 29 h 293"/>
                  <a:gd name="T14" fmla="*/ 125 w 197"/>
                  <a:gd name="T15" fmla="*/ 39 h 293"/>
                  <a:gd name="T16" fmla="*/ 135 w 197"/>
                  <a:gd name="T17" fmla="*/ 48 h 293"/>
                  <a:gd name="T18" fmla="*/ 144 w 197"/>
                  <a:gd name="T19" fmla="*/ 58 h 293"/>
                  <a:gd name="T20" fmla="*/ 149 w 197"/>
                  <a:gd name="T21" fmla="*/ 63 h 293"/>
                  <a:gd name="T22" fmla="*/ 159 w 197"/>
                  <a:gd name="T23" fmla="*/ 72 h 293"/>
                  <a:gd name="T24" fmla="*/ 168 w 197"/>
                  <a:gd name="T25" fmla="*/ 87 h 293"/>
                  <a:gd name="T26" fmla="*/ 173 w 197"/>
                  <a:gd name="T27" fmla="*/ 96 h 293"/>
                  <a:gd name="T28" fmla="*/ 178 w 197"/>
                  <a:gd name="T29" fmla="*/ 106 h 293"/>
                  <a:gd name="T30" fmla="*/ 183 w 197"/>
                  <a:gd name="T31" fmla="*/ 120 h 293"/>
                  <a:gd name="T32" fmla="*/ 188 w 197"/>
                  <a:gd name="T33" fmla="*/ 130 h 293"/>
                  <a:gd name="T34" fmla="*/ 192 w 197"/>
                  <a:gd name="T35" fmla="*/ 140 h 293"/>
                  <a:gd name="T36" fmla="*/ 192 w 197"/>
                  <a:gd name="T37" fmla="*/ 154 h 293"/>
                  <a:gd name="T38" fmla="*/ 192 w 197"/>
                  <a:gd name="T39" fmla="*/ 164 h 293"/>
                  <a:gd name="T40" fmla="*/ 197 w 197"/>
                  <a:gd name="T41" fmla="*/ 178 h 293"/>
                  <a:gd name="T42" fmla="*/ 197 w 197"/>
                  <a:gd name="T43" fmla="*/ 188 h 293"/>
                  <a:gd name="T44" fmla="*/ 197 w 197"/>
                  <a:gd name="T45" fmla="*/ 202 h 293"/>
                  <a:gd name="T46" fmla="*/ 192 w 197"/>
                  <a:gd name="T47" fmla="*/ 216 h 293"/>
                  <a:gd name="T48" fmla="*/ 192 w 197"/>
                  <a:gd name="T49" fmla="*/ 226 h 293"/>
                  <a:gd name="T50" fmla="*/ 188 w 197"/>
                  <a:gd name="T51" fmla="*/ 240 h 293"/>
                  <a:gd name="T52" fmla="*/ 188 w 197"/>
                  <a:gd name="T53" fmla="*/ 250 h 293"/>
                  <a:gd name="T54" fmla="*/ 183 w 197"/>
                  <a:gd name="T55" fmla="*/ 260 h 293"/>
                  <a:gd name="T56" fmla="*/ 178 w 197"/>
                  <a:gd name="T57" fmla="*/ 274 h 293"/>
                  <a:gd name="T58" fmla="*/ 173 w 197"/>
                  <a:gd name="T59" fmla="*/ 284 h 293"/>
                  <a:gd name="T60" fmla="*/ 164 w 197"/>
                  <a:gd name="T61" fmla="*/ 293 h 293"/>
                  <a:gd name="T62" fmla="*/ 0 w 197"/>
                  <a:gd name="T63" fmla="*/ 188 h 293"/>
                  <a:gd name="T64" fmla="*/ 48 w 197"/>
                  <a:gd name="T65" fmla="*/ 0 h 29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97" h="293">
                    <a:moveTo>
                      <a:pt x="48" y="0"/>
                    </a:moveTo>
                    <a:lnTo>
                      <a:pt x="63" y="5"/>
                    </a:lnTo>
                    <a:lnTo>
                      <a:pt x="72" y="5"/>
                    </a:lnTo>
                    <a:lnTo>
                      <a:pt x="82" y="15"/>
                    </a:lnTo>
                    <a:lnTo>
                      <a:pt x="96" y="20"/>
                    </a:lnTo>
                    <a:lnTo>
                      <a:pt x="106" y="24"/>
                    </a:lnTo>
                    <a:lnTo>
                      <a:pt x="116" y="29"/>
                    </a:lnTo>
                    <a:lnTo>
                      <a:pt x="125" y="39"/>
                    </a:lnTo>
                    <a:lnTo>
                      <a:pt x="135" y="48"/>
                    </a:lnTo>
                    <a:lnTo>
                      <a:pt x="144" y="58"/>
                    </a:lnTo>
                    <a:lnTo>
                      <a:pt x="149" y="63"/>
                    </a:lnTo>
                    <a:lnTo>
                      <a:pt x="159" y="72"/>
                    </a:lnTo>
                    <a:lnTo>
                      <a:pt x="168" y="87"/>
                    </a:lnTo>
                    <a:lnTo>
                      <a:pt x="173" y="96"/>
                    </a:lnTo>
                    <a:lnTo>
                      <a:pt x="178" y="106"/>
                    </a:lnTo>
                    <a:lnTo>
                      <a:pt x="183" y="120"/>
                    </a:lnTo>
                    <a:lnTo>
                      <a:pt x="188" y="130"/>
                    </a:lnTo>
                    <a:lnTo>
                      <a:pt x="192" y="140"/>
                    </a:lnTo>
                    <a:lnTo>
                      <a:pt x="192" y="154"/>
                    </a:lnTo>
                    <a:lnTo>
                      <a:pt x="192" y="164"/>
                    </a:lnTo>
                    <a:lnTo>
                      <a:pt x="197" y="178"/>
                    </a:lnTo>
                    <a:lnTo>
                      <a:pt x="197" y="188"/>
                    </a:lnTo>
                    <a:lnTo>
                      <a:pt x="197" y="202"/>
                    </a:lnTo>
                    <a:lnTo>
                      <a:pt x="192" y="216"/>
                    </a:lnTo>
                    <a:lnTo>
                      <a:pt x="192" y="226"/>
                    </a:lnTo>
                    <a:lnTo>
                      <a:pt x="188" y="240"/>
                    </a:lnTo>
                    <a:lnTo>
                      <a:pt x="188" y="250"/>
                    </a:lnTo>
                    <a:lnTo>
                      <a:pt x="183" y="260"/>
                    </a:lnTo>
                    <a:lnTo>
                      <a:pt x="178" y="274"/>
                    </a:lnTo>
                    <a:lnTo>
                      <a:pt x="173" y="284"/>
                    </a:lnTo>
                    <a:lnTo>
                      <a:pt x="164" y="293"/>
                    </a:lnTo>
                    <a:lnTo>
                      <a:pt x="0" y="188"/>
                    </a:lnTo>
                    <a:lnTo>
                      <a:pt x="48"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84" name="Freeform 331">
                <a:extLst>
                  <a:ext uri="{FF2B5EF4-FFF2-40B4-BE49-F238E27FC236}">
                    <a16:creationId xmlns:a16="http://schemas.microsoft.com/office/drawing/2014/main" id="{73A8F473-90D0-4139-B0E5-9DEA9756FDB5}"/>
                  </a:ext>
                </a:extLst>
              </p:cNvPr>
              <p:cNvSpPr>
                <a:spLocks/>
              </p:cNvSpPr>
              <p:nvPr/>
            </p:nvSpPr>
            <p:spPr bwMode="auto">
              <a:xfrm>
                <a:off x="1971" y="2664"/>
                <a:ext cx="197" cy="293"/>
              </a:xfrm>
              <a:custGeom>
                <a:avLst/>
                <a:gdLst>
                  <a:gd name="T0" fmla="*/ 48 w 197"/>
                  <a:gd name="T1" fmla="*/ 0 h 293"/>
                  <a:gd name="T2" fmla="*/ 63 w 197"/>
                  <a:gd name="T3" fmla="*/ 5 h 293"/>
                  <a:gd name="T4" fmla="*/ 72 w 197"/>
                  <a:gd name="T5" fmla="*/ 5 h 293"/>
                  <a:gd name="T6" fmla="*/ 82 w 197"/>
                  <a:gd name="T7" fmla="*/ 15 h 293"/>
                  <a:gd name="T8" fmla="*/ 96 w 197"/>
                  <a:gd name="T9" fmla="*/ 20 h 293"/>
                  <a:gd name="T10" fmla="*/ 106 w 197"/>
                  <a:gd name="T11" fmla="*/ 24 h 293"/>
                  <a:gd name="T12" fmla="*/ 116 w 197"/>
                  <a:gd name="T13" fmla="*/ 29 h 293"/>
                  <a:gd name="T14" fmla="*/ 125 w 197"/>
                  <a:gd name="T15" fmla="*/ 39 h 293"/>
                  <a:gd name="T16" fmla="*/ 135 w 197"/>
                  <a:gd name="T17" fmla="*/ 48 h 293"/>
                  <a:gd name="T18" fmla="*/ 144 w 197"/>
                  <a:gd name="T19" fmla="*/ 58 h 293"/>
                  <a:gd name="T20" fmla="*/ 149 w 197"/>
                  <a:gd name="T21" fmla="*/ 63 h 293"/>
                  <a:gd name="T22" fmla="*/ 159 w 197"/>
                  <a:gd name="T23" fmla="*/ 72 h 293"/>
                  <a:gd name="T24" fmla="*/ 168 w 197"/>
                  <a:gd name="T25" fmla="*/ 87 h 293"/>
                  <a:gd name="T26" fmla="*/ 173 w 197"/>
                  <a:gd name="T27" fmla="*/ 96 h 293"/>
                  <a:gd name="T28" fmla="*/ 178 w 197"/>
                  <a:gd name="T29" fmla="*/ 106 h 293"/>
                  <a:gd name="T30" fmla="*/ 183 w 197"/>
                  <a:gd name="T31" fmla="*/ 120 h 293"/>
                  <a:gd name="T32" fmla="*/ 188 w 197"/>
                  <a:gd name="T33" fmla="*/ 130 h 293"/>
                  <a:gd name="T34" fmla="*/ 192 w 197"/>
                  <a:gd name="T35" fmla="*/ 140 h 293"/>
                  <a:gd name="T36" fmla="*/ 192 w 197"/>
                  <a:gd name="T37" fmla="*/ 154 h 293"/>
                  <a:gd name="T38" fmla="*/ 192 w 197"/>
                  <a:gd name="T39" fmla="*/ 164 h 293"/>
                  <a:gd name="T40" fmla="*/ 197 w 197"/>
                  <a:gd name="T41" fmla="*/ 178 h 293"/>
                  <a:gd name="T42" fmla="*/ 197 w 197"/>
                  <a:gd name="T43" fmla="*/ 188 h 293"/>
                  <a:gd name="T44" fmla="*/ 197 w 197"/>
                  <a:gd name="T45" fmla="*/ 202 h 293"/>
                  <a:gd name="T46" fmla="*/ 192 w 197"/>
                  <a:gd name="T47" fmla="*/ 216 h 293"/>
                  <a:gd name="T48" fmla="*/ 192 w 197"/>
                  <a:gd name="T49" fmla="*/ 226 h 293"/>
                  <a:gd name="T50" fmla="*/ 188 w 197"/>
                  <a:gd name="T51" fmla="*/ 240 h 293"/>
                  <a:gd name="T52" fmla="*/ 188 w 197"/>
                  <a:gd name="T53" fmla="*/ 250 h 293"/>
                  <a:gd name="T54" fmla="*/ 183 w 197"/>
                  <a:gd name="T55" fmla="*/ 260 h 293"/>
                  <a:gd name="T56" fmla="*/ 178 w 197"/>
                  <a:gd name="T57" fmla="*/ 274 h 293"/>
                  <a:gd name="T58" fmla="*/ 173 w 197"/>
                  <a:gd name="T59" fmla="*/ 284 h 293"/>
                  <a:gd name="T60" fmla="*/ 164 w 197"/>
                  <a:gd name="T61" fmla="*/ 293 h 293"/>
                  <a:gd name="T62" fmla="*/ 0 w 197"/>
                  <a:gd name="T63" fmla="*/ 188 h 293"/>
                  <a:gd name="T64" fmla="*/ 48 w 197"/>
                  <a:gd name="T65" fmla="*/ 0 h 29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97" h="293">
                    <a:moveTo>
                      <a:pt x="48" y="0"/>
                    </a:moveTo>
                    <a:lnTo>
                      <a:pt x="63" y="5"/>
                    </a:lnTo>
                    <a:lnTo>
                      <a:pt x="72" y="5"/>
                    </a:lnTo>
                    <a:lnTo>
                      <a:pt x="82" y="15"/>
                    </a:lnTo>
                    <a:lnTo>
                      <a:pt x="96" y="20"/>
                    </a:lnTo>
                    <a:lnTo>
                      <a:pt x="106" y="24"/>
                    </a:lnTo>
                    <a:lnTo>
                      <a:pt x="116" y="29"/>
                    </a:lnTo>
                    <a:lnTo>
                      <a:pt x="125" y="39"/>
                    </a:lnTo>
                    <a:lnTo>
                      <a:pt x="135" y="48"/>
                    </a:lnTo>
                    <a:lnTo>
                      <a:pt x="144" y="58"/>
                    </a:lnTo>
                    <a:lnTo>
                      <a:pt x="149" y="63"/>
                    </a:lnTo>
                    <a:lnTo>
                      <a:pt x="159" y="72"/>
                    </a:lnTo>
                    <a:lnTo>
                      <a:pt x="168" y="87"/>
                    </a:lnTo>
                    <a:lnTo>
                      <a:pt x="173" y="96"/>
                    </a:lnTo>
                    <a:lnTo>
                      <a:pt x="178" y="106"/>
                    </a:lnTo>
                    <a:lnTo>
                      <a:pt x="183" y="120"/>
                    </a:lnTo>
                    <a:lnTo>
                      <a:pt x="188" y="130"/>
                    </a:lnTo>
                    <a:lnTo>
                      <a:pt x="192" y="140"/>
                    </a:lnTo>
                    <a:lnTo>
                      <a:pt x="192" y="154"/>
                    </a:lnTo>
                    <a:lnTo>
                      <a:pt x="192" y="164"/>
                    </a:lnTo>
                    <a:lnTo>
                      <a:pt x="197" y="178"/>
                    </a:lnTo>
                    <a:lnTo>
                      <a:pt x="197" y="188"/>
                    </a:lnTo>
                    <a:lnTo>
                      <a:pt x="197" y="202"/>
                    </a:lnTo>
                    <a:lnTo>
                      <a:pt x="192" y="216"/>
                    </a:lnTo>
                    <a:lnTo>
                      <a:pt x="192" y="226"/>
                    </a:lnTo>
                    <a:lnTo>
                      <a:pt x="188" y="240"/>
                    </a:lnTo>
                    <a:lnTo>
                      <a:pt x="188" y="250"/>
                    </a:lnTo>
                    <a:lnTo>
                      <a:pt x="183" y="260"/>
                    </a:lnTo>
                    <a:lnTo>
                      <a:pt x="178" y="274"/>
                    </a:lnTo>
                    <a:lnTo>
                      <a:pt x="173" y="284"/>
                    </a:lnTo>
                    <a:lnTo>
                      <a:pt x="164" y="293"/>
                    </a:lnTo>
                    <a:lnTo>
                      <a:pt x="0" y="188"/>
                    </a:lnTo>
                    <a:lnTo>
                      <a:pt x="48"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656" name="Group 335">
              <a:extLst>
                <a:ext uri="{FF2B5EF4-FFF2-40B4-BE49-F238E27FC236}">
                  <a16:creationId xmlns:a16="http://schemas.microsoft.com/office/drawing/2014/main" id="{FBF20AC1-DB81-415A-8C93-D39CA053737F}"/>
                </a:ext>
              </a:extLst>
            </p:cNvPr>
            <p:cNvGrpSpPr>
              <a:grpSpLocks/>
            </p:cNvGrpSpPr>
            <p:nvPr/>
          </p:nvGrpSpPr>
          <p:grpSpPr bwMode="auto">
            <a:xfrm>
              <a:off x="1779" y="2659"/>
              <a:ext cx="356" cy="390"/>
              <a:chOff x="1779" y="2659"/>
              <a:chExt cx="356" cy="390"/>
            </a:xfrm>
          </p:grpSpPr>
          <p:sp>
            <p:nvSpPr>
              <p:cNvPr id="12681" name="Freeform 333">
                <a:extLst>
                  <a:ext uri="{FF2B5EF4-FFF2-40B4-BE49-F238E27FC236}">
                    <a16:creationId xmlns:a16="http://schemas.microsoft.com/office/drawing/2014/main" id="{0F2AE88C-9D51-4B33-B5B4-D94947C9613D}"/>
                  </a:ext>
                </a:extLst>
              </p:cNvPr>
              <p:cNvSpPr>
                <a:spLocks/>
              </p:cNvSpPr>
              <p:nvPr/>
            </p:nvSpPr>
            <p:spPr bwMode="auto">
              <a:xfrm>
                <a:off x="1779" y="2659"/>
                <a:ext cx="356" cy="390"/>
              </a:xfrm>
              <a:custGeom>
                <a:avLst/>
                <a:gdLst>
                  <a:gd name="T0" fmla="*/ 351 w 356"/>
                  <a:gd name="T1" fmla="*/ 313 h 390"/>
                  <a:gd name="T2" fmla="*/ 332 w 356"/>
                  <a:gd name="T3" fmla="*/ 327 h 390"/>
                  <a:gd name="T4" fmla="*/ 317 w 356"/>
                  <a:gd name="T5" fmla="*/ 346 h 390"/>
                  <a:gd name="T6" fmla="*/ 298 w 356"/>
                  <a:gd name="T7" fmla="*/ 361 h 390"/>
                  <a:gd name="T8" fmla="*/ 274 w 356"/>
                  <a:gd name="T9" fmla="*/ 370 h 390"/>
                  <a:gd name="T10" fmla="*/ 250 w 356"/>
                  <a:gd name="T11" fmla="*/ 380 h 390"/>
                  <a:gd name="T12" fmla="*/ 226 w 356"/>
                  <a:gd name="T13" fmla="*/ 385 h 390"/>
                  <a:gd name="T14" fmla="*/ 202 w 356"/>
                  <a:gd name="T15" fmla="*/ 390 h 390"/>
                  <a:gd name="T16" fmla="*/ 178 w 356"/>
                  <a:gd name="T17" fmla="*/ 390 h 390"/>
                  <a:gd name="T18" fmla="*/ 159 w 356"/>
                  <a:gd name="T19" fmla="*/ 385 h 390"/>
                  <a:gd name="T20" fmla="*/ 135 w 356"/>
                  <a:gd name="T21" fmla="*/ 380 h 390"/>
                  <a:gd name="T22" fmla="*/ 106 w 356"/>
                  <a:gd name="T23" fmla="*/ 370 h 390"/>
                  <a:gd name="T24" fmla="*/ 87 w 356"/>
                  <a:gd name="T25" fmla="*/ 356 h 390"/>
                  <a:gd name="T26" fmla="*/ 67 w 356"/>
                  <a:gd name="T27" fmla="*/ 342 h 390"/>
                  <a:gd name="T28" fmla="*/ 53 w 356"/>
                  <a:gd name="T29" fmla="*/ 327 h 390"/>
                  <a:gd name="T30" fmla="*/ 34 w 356"/>
                  <a:gd name="T31" fmla="*/ 308 h 390"/>
                  <a:gd name="T32" fmla="*/ 19 w 356"/>
                  <a:gd name="T33" fmla="*/ 284 h 390"/>
                  <a:gd name="T34" fmla="*/ 10 w 356"/>
                  <a:gd name="T35" fmla="*/ 265 h 390"/>
                  <a:gd name="T36" fmla="*/ 5 w 356"/>
                  <a:gd name="T37" fmla="*/ 241 h 390"/>
                  <a:gd name="T38" fmla="*/ 0 w 356"/>
                  <a:gd name="T39" fmla="*/ 217 h 390"/>
                  <a:gd name="T40" fmla="*/ 0 w 356"/>
                  <a:gd name="T41" fmla="*/ 193 h 390"/>
                  <a:gd name="T42" fmla="*/ 0 w 356"/>
                  <a:gd name="T43" fmla="*/ 169 h 390"/>
                  <a:gd name="T44" fmla="*/ 5 w 356"/>
                  <a:gd name="T45" fmla="*/ 145 h 390"/>
                  <a:gd name="T46" fmla="*/ 15 w 356"/>
                  <a:gd name="T47" fmla="*/ 121 h 390"/>
                  <a:gd name="T48" fmla="*/ 24 w 356"/>
                  <a:gd name="T49" fmla="*/ 101 h 390"/>
                  <a:gd name="T50" fmla="*/ 34 w 356"/>
                  <a:gd name="T51" fmla="*/ 77 h 390"/>
                  <a:gd name="T52" fmla="*/ 53 w 356"/>
                  <a:gd name="T53" fmla="*/ 63 h 390"/>
                  <a:gd name="T54" fmla="*/ 72 w 356"/>
                  <a:gd name="T55" fmla="*/ 44 h 390"/>
                  <a:gd name="T56" fmla="*/ 91 w 356"/>
                  <a:gd name="T57" fmla="*/ 29 h 390"/>
                  <a:gd name="T58" fmla="*/ 111 w 356"/>
                  <a:gd name="T59" fmla="*/ 20 h 390"/>
                  <a:gd name="T60" fmla="*/ 135 w 356"/>
                  <a:gd name="T61" fmla="*/ 10 h 390"/>
                  <a:gd name="T62" fmla="*/ 159 w 356"/>
                  <a:gd name="T63" fmla="*/ 0 h 390"/>
                  <a:gd name="T64" fmla="*/ 178 w 356"/>
                  <a:gd name="T65" fmla="*/ 0 h 390"/>
                  <a:gd name="T66" fmla="*/ 192 w 356"/>
                  <a:gd name="T67" fmla="*/ 193 h 39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356" h="390">
                    <a:moveTo>
                      <a:pt x="356" y="298"/>
                    </a:moveTo>
                    <a:lnTo>
                      <a:pt x="351" y="313"/>
                    </a:lnTo>
                    <a:lnTo>
                      <a:pt x="341" y="318"/>
                    </a:lnTo>
                    <a:lnTo>
                      <a:pt x="332" y="327"/>
                    </a:lnTo>
                    <a:lnTo>
                      <a:pt x="327" y="337"/>
                    </a:lnTo>
                    <a:lnTo>
                      <a:pt x="317" y="346"/>
                    </a:lnTo>
                    <a:lnTo>
                      <a:pt x="303" y="351"/>
                    </a:lnTo>
                    <a:lnTo>
                      <a:pt x="298" y="361"/>
                    </a:lnTo>
                    <a:lnTo>
                      <a:pt x="283" y="366"/>
                    </a:lnTo>
                    <a:lnTo>
                      <a:pt x="274" y="370"/>
                    </a:lnTo>
                    <a:lnTo>
                      <a:pt x="264" y="375"/>
                    </a:lnTo>
                    <a:lnTo>
                      <a:pt x="250" y="380"/>
                    </a:lnTo>
                    <a:lnTo>
                      <a:pt x="240" y="385"/>
                    </a:lnTo>
                    <a:lnTo>
                      <a:pt x="226" y="385"/>
                    </a:lnTo>
                    <a:lnTo>
                      <a:pt x="216" y="385"/>
                    </a:lnTo>
                    <a:lnTo>
                      <a:pt x="202" y="390"/>
                    </a:lnTo>
                    <a:lnTo>
                      <a:pt x="192" y="390"/>
                    </a:lnTo>
                    <a:lnTo>
                      <a:pt x="178" y="390"/>
                    </a:lnTo>
                    <a:lnTo>
                      <a:pt x="168" y="385"/>
                    </a:lnTo>
                    <a:lnTo>
                      <a:pt x="159" y="385"/>
                    </a:lnTo>
                    <a:lnTo>
                      <a:pt x="144" y="380"/>
                    </a:lnTo>
                    <a:lnTo>
                      <a:pt x="135" y="380"/>
                    </a:lnTo>
                    <a:lnTo>
                      <a:pt x="120" y="375"/>
                    </a:lnTo>
                    <a:lnTo>
                      <a:pt x="106" y="370"/>
                    </a:lnTo>
                    <a:lnTo>
                      <a:pt x="101" y="366"/>
                    </a:lnTo>
                    <a:lnTo>
                      <a:pt x="87" y="356"/>
                    </a:lnTo>
                    <a:lnTo>
                      <a:pt x="77" y="351"/>
                    </a:lnTo>
                    <a:lnTo>
                      <a:pt x="67" y="342"/>
                    </a:lnTo>
                    <a:lnTo>
                      <a:pt x="58" y="332"/>
                    </a:lnTo>
                    <a:lnTo>
                      <a:pt x="53" y="327"/>
                    </a:lnTo>
                    <a:lnTo>
                      <a:pt x="43" y="318"/>
                    </a:lnTo>
                    <a:lnTo>
                      <a:pt x="34" y="308"/>
                    </a:lnTo>
                    <a:lnTo>
                      <a:pt x="29" y="298"/>
                    </a:lnTo>
                    <a:lnTo>
                      <a:pt x="19" y="284"/>
                    </a:lnTo>
                    <a:lnTo>
                      <a:pt x="19" y="274"/>
                    </a:lnTo>
                    <a:lnTo>
                      <a:pt x="10" y="265"/>
                    </a:lnTo>
                    <a:lnTo>
                      <a:pt x="10" y="255"/>
                    </a:lnTo>
                    <a:lnTo>
                      <a:pt x="5" y="241"/>
                    </a:lnTo>
                    <a:lnTo>
                      <a:pt x="0" y="231"/>
                    </a:lnTo>
                    <a:lnTo>
                      <a:pt x="0" y="217"/>
                    </a:lnTo>
                    <a:lnTo>
                      <a:pt x="0" y="202"/>
                    </a:lnTo>
                    <a:lnTo>
                      <a:pt x="0" y="193"/>
                    </a:lnTo>
                    <a:lnTo>
                      <a:pt x="0" y="178"/>
                    </a:lnTo>
                    <a:lnTo>
                      <a:pt x="0" y="169"/>
                    </a:lnTo>
                    <a:lnTo>
                      <a:pt x="0" y="159"/>
                    </a:lnTo>
                    <a:lnTo>
                      <a:pt x="5" y="145"/>
                    </a:lnTo>
                    <a:lnTo>
                      <a:pt x="10" y="135"/>
                    </a:lnTo>
                    <a:lnTo>
                      <a:pt x="15" y="121"/>
                    </a:lnTo>
                    <a:lnTo>
                      <a:pt x="19" y="111"/>
                    </a:lnTo>
                    <a:lnTo>
                      <a:pt x="24" y="101"/>
                    </a:lnTo>
                    <a:lnTo>
                      <a:pt x="29" y="87"/>
                    </a:lnTo>
                    <a:lnTo>
                      <a:pt x="34" y="77"/>
                    </a:lnTo>
                    <a:lnTo>
                      <a:pt x="43" y="68"/>
                    </a:lnTo>
                    <a:lnTo>
                      <a:pt x="53" y="63"/>
                    </a:lnTo>
                    <a:lnTo>
                      <a:pt x="63" y="53"/>
                    </a:lnTo>
                    <a:lnTo>
                      <a:pt x="72" y="44"/>
                    </a:lnTo>
                    <a:lnTo>
                      <a:pt x="77" y="34"/>
                    </a:lnTo>
                    <a:lnTo>
                      <a:pt x="91" y="29"/>
                    </a:lnTo>
                    <a:lnTo>
                      <a:pt x="101" y="25"/>
                    </a:lnTo>
                    <a:lnTo>
                      <a:pt x="111" y="20"/>
                    </a:lnTo>
                    <a:lnTo>
                      <a:pt x="120" y="15"/>
                    </a:lnTo>
                    <a:lnTo>
                      <a:pt x="135" y="10"/>
                    </a:lnTo>
                    <a:lnTo>
                      <a:pt x="144" y="5"/>
                    </a:lnTo>
                    <a:lnTo>
                      <a:pt x="159" y="0"/>
                    </a:lnTo>
                    <a:lnTo>
                      <a:pt x="168" y="0"/>
                    </a:lnTo>
                    <a:lnTo>
                      <a:pt x="178" y="0"/>
                    </a:lnTo>
                    <a:lnTo>
                      <a:pt x="192" y="0"/>
                    </a:lnTo>
                    <a:lnTo>
                      <a:pt x="192" y="193"/>
                    </a:lnTo>
                    <a:lnTo>
                      <a:pt x="356" y="298"/>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82" name="Freeform 334">
                <a:extLst>
                  <a:ext uri="{FF2B5EF4-FFF2-40B4-BE49-F238E27FC236}">
                    <a16:creationId xmlns:a16="http://schemas.microsoft.com/office/drawing/2014/main" id="{6B00A739-3A85-4701-A563-9D096427C468}"/>
                  </a:ext>
                </a:extLst>
              </p:cNvPr>
              <p:cNvSpPr>
                <a:spLocks/>
              </p:cNvSpPr>
              <p:nvPr/>
            </p:nvSpPr>
            <p:spPr bwMode="auto">
              <a:xfrm>
                <a:off x="1779" y="2659"/>
                <a:ext cx="356" cy="390"/>
              </a:xfrm>
              <a:custGeom>
                <a:avLst/>
                <a:gdLst>
                  <a:gd name="T0" fmla="*/ 351 w 356"/>
                  <a:gd name="T1" fmla="*/ 313 h 390"/>
                  <a:gd name="T2" fmla="*/ 332 w 356"/>
                  <a:gd name="T3" fmla="*/ 327 h 390"/>
                  <a:gd name="T4" fmla="*/ 317 w 356"/>
                  <a:gd name="T5" fmla="*/ 346 h 390"/>
                  <a:gd name="T6" fmla="*/ 298 w 356"/>
                  <a:gd name="T7" fmla="*/ 361 h 390"/>
                  <a:gd name="T8" fmla="*/ 274 w 356"/>
                  <a:gd name="T9" fmla="*/ 370 h 390"/>
                  <a:gd name="T10" fmla="*/ 250 w 356"/>
                  <a:gd name="T11" fmla="*/ 380 h 390"/>
                  <a:gd name="T12" fmla="*/ 226 w 356"/>
                  <a:gd name="T13" fmla="*/ 385 h 390"/>
                  <a:gd name="T14" fmla="*/ 202 w 356"/>
                  <a:gd name="T15" fmla="*/ 390 h 390"/>
                  <a:gd name="T16" fmla="*/ 178 w 356"/>
                  <a:gd name="T17" fmla="*/ 390 h 390"/>
                  <a:gd name="T18" fmla="*/ 159 w 356"/>
                  <a:gd name="T19" fmla="*/ 385 h 390"/>
                  <a:gd name="T20" fmla="*/ 135 w 356"/>
                  <a:gd name="T21" fmla="*/ 380 h 390"/>
                  <a:gd name="T22" fmla="*/ 106 w 356"/>
                  <a:gd name="T23" fmla="*/ 370 h 390"/>
                  <a:gd name="T24" fmla="*/ 87 w 356"/>
                  <a:gd name="T25" fmla="*/ 356 h 390"/>
                  <a:gd name="T26" fmla="*/ 67 w 356"/>
                  <a:gd name="T27" fmla="*/ 342 h 390"/>
                  <a:gd name="T28" fmla="*/ 53 w 356"/>
                  <a:gd name="T29" fmla="*/ 327 h 390"/>
                  <a:gd name="T30" fmla="*/ 34 w 356"/>
                  <a:gd name="T31" fmla="*/ 308 h 390"/>
                  <a:gd name="T32" fmla="*/ 19 w 356"/>
                  <a:gd name="T33" fmla="*/ 284 h 390"/>
                  <a:gd name="T34" fmla="*/ 10 w 356"/>
                  <a:gd name="T35" fmla="*/ 265 h 390"/>
                  <a:gd name="T36" fmla="*/ 5 w 356"/>
                  <a:gd name="T37" fmla="*/ 241 h 390"/>
                  <a:gd name="T38" fmla="*/ 0 w 356"/>
                  <a:gd name="T39" fmla="*/ 217 h 390"/>
                  <a:gd name="T40" fmla="*/ 0 w 356"/>
                  <a:gd name="T41" fmla="*/ 193 h 390"/>
                  <a:gd name="T42" fmla="*/ 0 w 356"/>
                  <a:gd name="T43" fmla="*/ 169 h 390"/>
                  <a:gd name="T44" fmla="*/ 5 w 356"/>
                  <a:gd name="T45" fmla="*/ 145 h 390"/>
                  <a:gd name="T46" fmla="*/ 15 w 356"/>
                  <a:gd name="T47" fmla="*/ 121 h 390"/>
                  <a:gd name="T48" fmla="*/ 24 w 356"/>
                  <a:gd name="T49" fmla="*/ 101 h 390"/>
                  <a:gd name="T50" fmla="*/ 34 w 356"/>
                  <a:gd name="T51" fmla="*/ 77 h 390"/>
                  <a:gd name="T52" fmla="*/ 53 w 356"/>
                  <a:gd name="T53" fmla="*/ 63 h 390"/>
                  <a:gd name="T54" fmla="*/ 72 w 356"/>
                  <a:gd name="T55" fmla="*/ 44 h 390"/>
                  <a:gd name="T56" fmla="*/ 91 w 356"/>
                  <a:gd name="T57" fmla="*/ 29 h 390"/>
                  <a:gd name="T58" fmla="*/ 111 w 356"/>
                  <a:gd name="T59" fmla="*/ 20 h 390"/>
                  <a:gd name="T60" fmla="*/ 135 w 356"/>
                  <a:gd name="T61" fmla="*/ 10 h 390"/>
                  <a:gd name="T62" fmla="*/ 159 w 356"/>
                  <a:gd name="T63" fmla="*/ 0 h 390"/>
                  <a:gd name="T64" fmla="*/ 178 w 356"/>
                  <a:gd name="T65" fmla="*/ 0 h 390"/>
                  <a:gd name="T66" fmla="*/ 192 w 356"/>
                  <a:gd name="T67" fmla="*/ 193 h 39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356" h="390">
                    <a:moveTo>
                      <a:pt x="356" y="298"/>
                    </a:moveTo>
                    <a:lnTo>
                      <a:pt x="351" y="313"/>
                    </a:lnTo>
                    <a:lnTo>
                      <a:pt x="341" y="318"/>
                    </a:lnTo>
                    <a:lnTo>
                      <a:pt x="332" y="327"/>
                    </a:lnTo>
                    <a:lnTo>
                      <a:pt x="327" y="337"/>
                    </a:lnTo>
                    <a:lnTo>
                      <a:pt x="317" y="346"/>
                    </a:lnTo>
                    <a:lnTo>
                      <a:pt x="303" y="351"/>
                    </a:lnTo>
                    <a:lnTo>
                      <a:pt x="298" y="361"/>
                    </a:lnTo>
                    <a:lnTo>
                      <a:pt x="283" y="366"/>
                    </a:lnTo>
                    <a:lnTo>
                      <a:pt x="274" y="370"/>
                    </a:lnTo>
                    <a:lnTo>
                      <a:pt x="264" y="375"/>
                    </a:lnTo>
                    <a:lnTo>
                      <a:pt x="250" y="380"/>
                    </a:lnTo>
                    <a:lnTo>
                      <a:pt x="240" y="385"/>
                    </a:lnTo>
                    <a:lnTo>
                      <a:pt x="226" y="385"/>
                    </a:lnTo>
                    <a:lnTo>
                      <a:pt x="216" y="385"/>
                    </a:lnTo>
                    <a:lnTo>
                      <a:pt x="202" y="390"/>
                    </a:lnTo>
                    <a:lnTo>
                      <a:pt x="192" y="390"/>
                    </a:lnTo>
                    <a:lnTo>
                      <a:pt x="178" y="390"/>
                    </a:lnTo>
                    <a:lnTo>
                      <a:pt x="168" y="385"/>
                    </a:lnTo>
                    <a:lnTo>
                      <a:pt x="159" y="385"/>
                    </a:lnTo>
                    <a:lnTo>
                      <a:pt x="144" y="380"/>
                    </a:lnTo>
                    <a:lnTo>
                      <a:pt x="135" y="380"/>
                    </a:lnTo>
                    <a:lnTo>
                      <a:pt x="120" y="375"/>
                    </a:lnTo>
                    <a:lnTo>
                      <a:pt x="106" y="370"/>
                    </a:lnTo>
                    <a:lnTo>
                      <a:pt x="101" y="366"/>
                    </a:lnTo>
                    <a:lnTo>
                      <a:pt x="87" y="356"/>
                    </a:lnTo>
                    <a:lnTo>
                      <a:pt x="77" y="351"/>
                    </a:lnTo>
                    <a:lnTo>
                      <a:pt x="67" y="342"/>
                    </a:lnTo>
                    <a:lnTo>
                      <a:pt x="58" y="332"/>
                    </a:lnTo>
                    <a:lnTo>
                      <a:pt x="53" y="327"/>
                    </a:lnTo>
                    <a:lnTo>
                      <a:pt x="43" y="318"/>
                    </a:lnTo>
                    <a:lnTo>
                      <a:pt x="34" y="308"/>
                    </a:lnTo>
                    <a:lnTo>
                      <a:pt x="29" y="298"/>
                    </a:lnTo>
                    <a:lnTo>
                      <a:pt x="19" y="284"/>
                    </a:lnTo>
                    <a:lnTo>
                      <a:pt x="19" y="274"/>
                    </a:lnTo>
                    <a:lnTo>
                      <a:pt x="10" y="265"/>
                    </a:lnTo>
                    <a:lnTo>
                      <a:pt x="10" y="255"/>
                    </a:lnTo>
                    <a:lnTo>
                      <a:pt x="5" y="241"/>
                    </a:lnTo>
                    <a:lnTo>
                      <a:pt x="0" y="231"/>
                    </a:lnTo>
                    <a:lnTo>
                      <a:pt x="0" y="217"/>
                    </a:lnTo>
                    <a:lnTo>
                      <a:pt x="0" y="202"/>
                    </a:lnTo>
                    <a:lnTo>
                      <a:pt x="0" y="193"/>
                    </a:lnTo>
                    <a:lnTo>
                      <a:pt x="0" y="178"/>
                    </a:lnTo>
                    <a:lnTo>
                      <a:pt x="0" y="169"/>
                    </a:lnTo>
                    <a:lnTo>
                      <a:pt x="0" y="159"/>
                    </a:lnTo>
                    <a:lnTo>
                      <a:pt x="5" y="145"/>
                    </a:lnTo>
                    <a:lnTo>
                      <a:pt x="10" y="135"/>
                    </a:lnTo>
                    <a:lnTo>
                      <a:pt x="15" y="121"/>
                    </a:lnTo>
                    <a:lnTo>
                      <a:pt x="19" y="111"/>
                    </a:lnTo>
                    <a:lnTo>
                      <a:pt x="24" y="101"/>
                    </a:lnTo>
                    <a:lnTo>
                      <a:pt x="29" y="87"/>
                    </a:lnTo>
                    <a:lnTo>
                      <a:pt x="34" y="77"/>
                    </a:lnTo>
                    <a:lnTo>
                      <a:pt x="43" y="68"/>
                    </a:lnTo>
                    <a:lnTo>
                      <a:pt x="53" y="63"/>
                    </a:lnTo>
                    <a:lnTo>
                      <a:pt x="63" y="53"/>
                    </a:lnTo>
                    <a:lnTo>
                      <a:pt x="72" y="44"/>
                    </a:lnTo>
                    <a:lnTo>
                      <a:pt x="77" y="34"/>
                    </a:lnTo>
                    <a:lnTo>
                      <a:pt x="91" y="29"/>
                    </a:lnTo>
                    <a:lnTo>
                      <a:pt x="101" y="25"/>
                    </a:lnTo>
                    <a:lnTo>
                      <a:pt x="111" y="20"/>
                    </a:lnTo>
                    <a:lnTo>
                      <a:pt x="120" y="15"/>
                    </a:lnTo>
                    <a:lnTo>
                      <a:pt x="135" y="10"/>
                    </a:lnTo>
                    <a:lnTo>
                      <a:pt x="144" y="5"/>
                    </a:lnTo>
                    <a:lnTo>
                      <a:pt x="159" y="0"/>
                    </a:lnTo>
                    <a:lnTo>
                      <a:pt x="168" y="0"/>
                    </a:lnTo>
                    <a:lnTo>
                      <a:pt x="178" y="0"/>
                    </a:lnTo>
                    <a:lnTo>
                      <a:pt x="192" y="0"/>
                    </a:lnTo>
                    <a:lnTo>
                      <a:pt x="192" y="193"/>
                    </a:lnTo>
                    <a:lnTo>
                      <a:pt x="356" y="298"/>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657" name="Group 338">
              <a:extLst>
                <a:ext uri="{FF2B5EF4-FFF2-40B4-BE49-F238E27FC236}">
                  <a16:creationId xmlns:a16="http://schemas.microsoft.com/office/drawing/2014/main" id="{C1EC5745-8C99-4051-AE18-319CD8ECA382}"/>
                </a:ext>
              </a:extLst>
            </p:cNvPr>
            <p:cNvGrpSpPr>
              <a:grpSpLocks/>
            </p:cNvGrpSpPr>
            <p:nvPr/>
          </p:nvGrpSpPr>
          <p:grpSpPr bwMode="auto">
            <a:xfrm>
              <a:off x="1971" y="2122"/>
              <a:ext cx="91" cy="192"/>
              <a:chOff x="1971" y="2122"/>
              <a:chExt cx="91" cy="192"/>
            </a:xfrm>
          </p:grpSpPr>
          <p:sp>
            <p:nvSpPr>
              <p:cNvPr id="12679" name="Freeform 336">
                <a:extLst>
                  <a:ext uri="{FF2B5EF4-FFF2-40B4-BE49-F238E27FC236}">
                    <a16:creationId xmlns:a16="http://schemas.microsoft.com/office/drawing/2014/main" id="{CA967F4B-3B4B-4A62-8A56-F4AE2608E4A8}"/>
                  </a:ext>
                </a:extLst>
              </p:cNvPr>
              <p:cNvSpPr>
                <a:spLocks/>
              </p:cNvSpPr>
              <p:nvPr/>
            </p:nvSpPr>
            <p:spPr bwMode="auto">
              <a:xfrm>
                <a:off x="1971" y="2122"/>
                <a:ext cx="91" cy="192"/>
              </a:xfrm>
              <a:custGeom>
                <a:avLst/>
                <a:gdLst>
                  <a:gd name="T0" fmla="*/ 0 w 91"/>
                  <a:gd name="T1" fmla="*/ 0 h 192"/>
                  <a:gd name="T2" fmla="*/ 10 w 91"/>
                  <a:gd name="T3" fmla="*/ 0 h 192"/>
                  <a:gd name="T4" fmla="*/ 19 w 91"/>
                  <a:gd name="T5" fmla="*/ 0 h 192"/>
                  <a:gd name="T6" fmla="*/ 34 w 91"/>
                  <a:gd name="T7" fmla="*/ 0 h 192"/>
                  <a:gd name="T8" fmla="*/ 43 w 91"/>
                  <a:gd name="T9" fmla="*/ 4 h 192"/>
                  <a:gd name="T10" fmla="*/ 53 w 91"/>
                  <a:gd name="T11" fmla="*/ 4 h 192"/>
                  <a:gd name="T12" fmla="*/ 63 w 91"/>
                  <a:gd name="T13" fmla="*/ 9 h 192"/>
                  <a:gd name="T14" fmla="*/ 72 w 91"/>
                  <a:gd name="T15" fmla="*/ 9 h 192"/>
                  <a:gd name="T16" fmla="*/ 82 w 91"/>
                  <a:gd name="T17" fmla="*/ 14 h 192"/>
                  <a:gd name="T18" fmla="*/ 91 w 91"/>
                  <a:gd name="T19" fmla="*/ 19 h 192"/>
                  <a:gd name="T20" fmla="*/ 0 w 91"/>
                  <a:gd name="T21" fmla="*/ 192 h 192"/>
                  <a:gd name="T22" fmla="*/ 0 w 91"/>
                  <a:gd name="T23" fmla="*/ 0 h 19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91" h="192">
                    <a:moveTo>
                      <a:pt x="0" y="0"/>
                    </a:moveTo>
                    <a:lnTo>
                      <a:pt x="10" y="0"/>
                    </a:lnTo>
                    <a:lnTo>
                      <a:pt x="19" y="0"/>
                    </a:lnTo>
                    <a:lnTo>
                      <a:pt x="34" y="0"/>
                    </a:lnTo>
                    <a:lnTo>
                      <a:pt x="43" y="4"/>
                    </a:lnTo>
                    <a:lnTo>
                      <a:pt x="53" y="4"/>
                    </a:lnTo>
                    <a:lnTo>
                      <a:pt x="63" y="9"/>
                    </a:lnTo>
                    <a:lnTo>
                      <a:pt x="72" y="9"/>
                    </a:lnTo>
                    <a:lnTo>
                      <a:pt x="82" y="14"/>
                    </a:lnTo>
                    <a:lnTo>
                      <a:pt x="91" y="19"/>
                    </a:lnTo>
                    <a:lnTo>
                      <a:pt x="0" y="192"/>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80" name="Freeform 337">
                <a:extLst>
                  <a:ext uri="{FF2B5EF4-FFF2-40B4-BE49-F238E27FC236}">
                    <a16:creationId xmlns:a16="http://schemas.microsoft.com/office/drawing/2014/main" id="{B74FC8FD-01C9-421D-878A-E1152ECE8630}"/>
                  </a:ext>
                </a:extLst>
              </p:cNvPr>
              <p:cNvSpPr>
                <a:spLocks/>
              </p:cNvSpPr>
              <p:nvPr/>
            </p:nvSpPr>
            <p:spPr bwMode="auto">
              <a:xfrm>
                <a:off x="1971" y="2122"/>
                <a:ext cx="91" cy="192"/>
              </a:xfrm>
              <a:custGeom>
                <a:avLst/>
                <a:gdLst>
                  <a:gd name="T0" fmla="*/ 0 w 91"/>
                  <a:gd name="T1" fmla="*/ 0 h 192"/>
                  <a:gd name="T2" fmla="*/ 10 w 91"/>
                  <a:gd name="T3" fmla="*/ 0 h 192"/>
                  <a:gd name="T4" fmla="*/ 19 w 91"/>
                  <a:gd name="T5" fmla="*/ 0 h 192"/>
                  <a:gd name="T6" fmla="*/ 34 w 91"/>
                  <a:gd name="T7" fmla="*/ 0 h 192"/>
                  <a:gd name="T8" fmla="*/ 43 w 91"/>
                  <a:gd name="T9" fmla="*/ 4 h 192"/>
                  <a:gd name="T10" fmla="*/ 53 w 91"/>
                  <a:gd name="T11" fmla="*/ 4 h 192"/>
                  <a:gd name="T12" fmla="*/ 63 w 91"/>
                  <a:gd name="T13" fmla="*/ 9 h 192"/>
                  <a:gd name="T14" fmla="*/ 72 w 91"/>
                  <a:gd name="T15" fmla="*/ 9 h 192"/>
                  <a:gd name="T16" fmla="*/ 82 w 91"/>
                  <a:gd name="T17" fmla="*/ 14 h 192"/>
                  <a:gd name="T18" fmla="*/ 91 w 91"/>
                  <a:gd name="T19" fmla="*/ 19 h 192"/>
                  <a:gd name="T20" fmla="*/ 0 w 91"/>
                  <a:gd name="T21" fmla="*/ 192 h 192"/>
                  <a:gd name="T22" fmla="*/ 0 w 91"/>
                  <a:gd name="T23" fmla="*/ 0 h 19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91" h="192">
                    <a:moveTo>
                      <a:pt x="0" y="0"/>
                    </a:moveTo>
                    <a:lnTo>
                      <a:pt x="10" y="0"/>
                    </a:lnTo>
                    <a:lnTo>
                      <a:pt x="19" y="0"/>
                    </a:lnTo>
                    <a:lnTo>
                      <a:pt x="34" y="0"/>
                    </a:lnTo>
                    <a:lnTo>
                      <a:pt x="43" y="4"/>
                    </a:lnTo>
                    <a:lnTo>
                      <a:pt x="53" y="4"/>
                    </a:lnTo>
                    <a:lnTo>
                      <a:pt x="63" y="9"/>
                    </a:lnTo>
                    <a:lnTo>
                      <a:pt x="72" y="9"/>
                    </a:lnTo>
                    <a:lnTo>
                      <a:pt x="82" y="14"/>
                    </a:lnTo>
                    <a:lnTo>
                      <a:pt x="91" y="19"/>
                    </a:lnTo>
                    <a:lnTo>
                      <a:pt x="0" y="192"/>
                    </a:lnTo>
                    <a:lnTo>
                      <a:pt x="0"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658" name="Group 341">
              <a:extLst>
                <a:ext uri="{FF2B5EF4-FFF2-40B4-BE49-F238E27FC236}">
                  <a16:creationId xmlns:a16="http://schemas.microsoft.com/office/drawing/2014/main" id="{04E5D5E0-D5C5-471C-B595-97BBE231CBF8}"/>
                </a:ext>
              </a:extLst>
            </p:cNvPr>
            <p:cNvGrpSpPr>
              <a:grpSpLocks/>
            </p:cNvGrpSpPr>
            <p:nvPr/>
          </p:nvGrpSpPr>
          <p:grpSpPr bwMode="auto">
            <a:xfrm>
              <a:off x="1971" y="2141"/>
              <a:ext cx="197" cy="307"/>
              <a:chOff x="1971" y="2141"/>
              <a:chExt cx="197" cy="307"/>
            </a:xfrm>
          </p:grpSpPr>
          <p:sp>
            <p:nvSpPr>
              <p:cNvPr id="12677" name="Freeform 339">
                <a:extLst>
                  <a:ext uri="{FF2B5EF4-FFF2-40B4-BE49-F238E27FC236}">
                    <a16:creationId xmlns:a16="http://schemas.microsoft.com/office/drawing/2014/main" id="{D5BCCEBB-3D76-48CC-8609-E097AA7A8ED1}"/>
                  </a:ext>
                </a:extLst>
              </p:cNvPr>
              <p:cNvSpPr>
                <a:spLocks/>
              </p:cNvSpPr>
              <p:nvPr/>
            </p:nvSpPr>
            <p:spPr bwMode="auto">
              <a:xfrm>
                <a:off x="1971" y="2141"/>
                <a:ext cx="197" cy="307"/>
              </a:xfrm>
              <a:custGeom>
                <a:avLst/>
                <a:gdLst>
                  <a:gd name="T0" fmla="*/ 91 w 197"/>
                  <a:gd name="T1" fmla="*/ 0 h 307"/>
                  <a:gd name="T2" fmla="*/ 101 w 197"/>
                  <a:gd name="T3" fmla="*/ 9 h 307"/>
                  <a:gd name="T4" fmla="*/ 111 w 197"/>
                  <a:gd name="T5" fmla="*/ 14 h 307"/>
                  <a:gd name="T6" fmla="*/ 120 w 197"/>
                  <a:gd name="T7" fmla="*/ 19 h 307"/>
                  <a:gd name="T8" fmla="*/ 130 w 197"/>
                  <a:gd name="T9" fmla="*/ 29 h 307"/>
                  <a:gd name="T10" fmla="*/ 140 w 197"/>
                  <a:gd name="T11" fmla="*/ 38 h 307"/>
                  <a:gd name="T12" fmla="*/ 144 w 197"/>
                  <a:gd name="T13" fmla="*/ 43 h 307"/>
                  <a:gd name="T14" fmla="*/ 154 w 197"/>
                  <a:gd name="T15" fmla="*/ 53 h 307"/>
                  <a:gd name="T16" fmla="*/ 159 w 197"/>
                  <a:gd name="T17" fmla="*/ 62 h 307"/>
                  <a:gd name="T18" fmla="*/ 168 w 197"/>
                  <a:gd name="T19" fmla="*/ 72 h 307"/>
                  <a:gd name="T20" fmla="*/ 173 w 197"/>
                  <a:gd name="T21" fmla="*/ 81 h 307"/>
                  <a:gd name="T22" fmla="*/ 178 w 197"/>
                  <a:gd name="T23" fmla="*/ 96 h 307"/>
                  <a:gd name="T24" fmla="*/ 183 w 197"/>
                  <a:gd name="T25" fmla="*/ 105 h 307"/>
                  <a:gd name="T26" fmla="*/ 188 w 197"/>
                  <a:gd name="T27" fmla="*/ 115 h 307"/>
                  <a:gd name="T28" fmla="*/ 192 w 197"/>
                  <a:gd name="T29" fmla="*/ 125 h 307"/>
                  <a:gd name="T30" fmla="*/ 192 w 197"/>
                  <a:gd name="T31" fmla="*/ 139 h 307"/>
                  <a:gd name="T32" fmla="*/ 197 w 197"/>
                  <a:gd name="T33" fmla="*/ 153 h 307"/>
                  <a:gd name="T34" fmla="*/ 197 w 197"/>
                  <a:gd name="T35" fmla="*/ 163 h 307"/>
                  <a:gd name="T36" fmla="*/ 197 w 197"/>
                  <a:gd name="T37" fmla="*/ 177 h 307"/>
                  <a:gd name="T38" fmla="*/ 197 w 197"/>
                  <a:gd name="T39" fmla="*/ 187 h 307"/>
                  <a:gd name="T40" fmla="*/ 192 w 197"/>
                  <a:gd name="T41" fmla="*/ 201 h 307"/>
                  <a:gd name="T42" fmla="*/ 192 w 197"/>
                  <a:gd name="T43" fmla="*/ 211 h 307"/>
                  <a:gd name="T44" fmla="*/ 188 w 197"/>
                  <a:gd name="T45" fmla="*/ 226 h 307"/>
                  <a:gd name="T46" fmla="*/ 188 w 197"/>
                  <a:gd name="T47" fmla="*/ 235 h 307"/>
                  <a:gd name="T48" fmla="*/ 183 w 197"/>
                  <a:gd name="T49" fmla="*/ 245 h 307"/>
                  <a:gd name="T50" fmla="*/ 178 w 197"/>
                  <a:gd name="T51" fmla="*/ 254 h 307"/>
                  <a:gd name="T52" fmla="*/ 173 w 197"/>
                  <a:gd name="T53" fmla="*/ 269 h 307"/>
                  <a:gd name="T54" fmla="*/ 168 w 197"/>
                  <a:gd name="T55" fmla="*/ 278 h 307"/>
                  <a:gd name="T56" fmla="*/ 159 w 197"/>
                  <a:gd name="T57" fmla="*/ 288 h 307"/>
                  <a:gd name="T58" fmla="*/ 154 w 197"/>
                  <a:gd name="T59" fmla="*/ 298 h 307"/>
                  <a:gd name="T60" fmla="*/ 144 w 197"/>
                  <a:gd name="T61" fmla="*/ 307 h 307"/>
                  <a:gd name="T62" fmla="*/ 0 w 197"/>
                  <a:gd name="T63" fmla="*/ 173 h 307"/>
                  <a:gd name="T64" fmla="*/ 91 w 197"/>
                  <a:gd name="T65" fmla="*/ 0 h 30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97" h="307">
                    <a:moveTo>
                      <a:pt x="91" y="0"/>
                    </a:moveTo>
                    <a:lnTo>
                      <a:pt x="101" y="9"/>
                    </a:lnTo>
                    <a:lnTo>
                      <a:pt x="111" y="14"/>
                    </a:lnTo>
                    <a:lnTo>
                      <a:pt x="120" y="19"/>
                    </a:lnTo>
                    <a:lnTo>
                      <a:pt x="130" y="29"/>
                    </a:lnTo>
                    <a:lnTo>
                      <a:pt x="140" y="38"/>
                    </a:lnTo>
                    <a:lnTo>
                      <a:pt x="144" y="43"/>
                    </a:lnTo>
                    <a:lnTo>
                      <a:pt x="154" y="53"/>
                    </a:lnTo>
                    <a:lnTo>
                      <a:pt x="159" y="62"/>
                    </a:lnTo>
                    <a:lnTo>
                      <a:pt x="168" y="72"/>
                    </a:lnTo>
                    <a:lnTo>
                      <a:pt x="173" y="81"/>
                    </a:lnTo>
                    <a:lnTo>
                      <a:pt x="178" y="96"/>
                    </a:lnTo>
                    <a:lnTo>
                      <a:pt x="183" y="105"/>
                    </a:lnTo>
                    <a:lnTo>
                      <a:pt x="188" y="115"/>
                    </a:lnTo>
                    <a:lnTo>
                      <a:pt x="192" y="125"/>
                    </a:lnTo>
                    <a:lnTo>
                      <a:pt x="192" y="139"/>
                    </a:lnTo>
                    <a:lnTo>
                      <a:pt x="197" y="153"/>
                    </a:lnTo>
                    <a:lnTo>
                      <a:pt x="197" y="163"/>
                    </a:lnTo>
                    <a:lnTo>
                      <a:pt x="197" y="177"/>
                    </a:lnTo>
                    <a:lnTo>
                      <a:pt x="197" y="187"/>
                    </a:lnTo>
                    <a:lnTo>
                      <a:pt x="192" y="201"/>
                    </a:lnTo>
                    <a:lnTo>
                      <a:pt x="192" y="211"/>
                    </a:lnTo>
                    <a:lnTo>
                      <a:pt x="188" y="226"/>
                    </a:lnTo>
                    <a:lnTo>
                      <a:pt x="188" y="235"/>
                    </a:lnTo>
                    <a:lnTo>
                      <a:pt x="183" y="245"/>
                    </a:lnTo>
                    <a:lnTo>
                      <a:pt x="178" y="254"/>
                    </a:lnTo>
                    <a:lnTo>
                      <a:pt x="173" y="269"/>
                    </a:lnTo>
                    <a:lnTo>
                      <a:pt x="168" y="278"/>
                    </a:lnTo>
                    <a:lnTo>
                      <a:pt x="159" y="288"/>
                    </a:lnTo>
                    <a:lnTo>
                      <a:pt x="154" y="298"/>
                    </a:lnTo>
                    <a:lnTo>
                      <a:pt x="144" y="307"/>
                    </a:lnTo>
                    <a:lnTo>
                      <a:pt x="0" y="173"/>
                    </a:lnTo>
                    <a:lnTo>
                      <a:pt x="91"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78" name="Freeform 340">
                <a:extLst>
                  <a:ext uri="{FF2B5EF4-FFF2-40B4-BE49-F238E27FC236}">
                    <a16:creationId xmlns:a16="http://schemas.microsoft.com/office/drawing/2014/main" id="{198E6A0B-2831-4A6B-BD20-E7FD78FF325D}"/>
                  </a:ext>
                </a:extLst>
              </p:cNvPr>
              <p:cNvSpPr>
                <a:spLocks/>
              </p:cNvSpPr>
              <p:nvPr/>
            </p:nvSpPr>
            <p:spPr bwMode="auto">
              <a:xfrm>
                <a:off x="1971" y="2141"/>
                <a:ext cx="197" cy="307"/>
              </a:xfrm>
              <a:custGeom>
                <a:avLst/>
                <a:gdLst>
                  <a:gd name="T0" fmla="*/ 91 w 197"/>
                  <a:gd name="T1" fmla="*/ 0 h 307"/>
                  <a:gd name="T2" fmla="*/ 101 w 197"/>
                  <a:gd name="T3" fmla="*/ 9 h 307"/>
                  <a:gd name="T4" fmla="*/ 111 w 197"/>
                  <a:gd name="T5" fmla="*/ 14 h 307"/>
                  <a:gd name="T6" fmla="*/ 120 w 197"/>
                  <a:gd name="T7" fmla="*/ 19 h 307"/>
                  <a:gd name="T8" fmla="*/ 130 w 197"/>
                  <a:gd name="T9" fmla="*/ 29 h 307"/>
                  <a:gd name="T10" fmla="*/ 140 w 197"/>
                  <a:gd name="T11" fmla="*/ 38 h 307"/>
                  <a:gd name="T12" fmla="*/ 144 w 197"/>
                  <a:gd name="T13" fmla="*/ 43 h 307"/>
                  <a:gd name="T14" fmla="*/ 154 w 197"/>
                  <a:gd name="T15" fmla="*/ 53 h 307"/>
                  <a:gd name="T16" fmla="*/ 159 w 197"/>
                  <a:gd name="T17" fmla="*/ 62 h 307"/>
                  <a:gd name="T18" fmla="*/ 168 w 197"/>
                  <a:gd name="T19" fmla="*/ 72 h 307"/>
                  <a:gd name="T20" fmla="*/ 173 w 197"/>
                  <a:gd name="T21" fmla="*/ 81 h 307"/>
                  <a:gd name="T22" fmla="*/ 178 w 197"/>
                  <a:gd name="T23" fmla="*/ 96 h 307"/>
                  <a:gd name="T24" fmla="*/ 183 w 197"/>
                  <a:gd name="T25" fmla="*/ 105 h 307"/>
                  <a:gd name="T26" fmla="*/ 188 w 197"/>
                  <a:gd name="T27" fmla="*/ 115 h 307"/>
                  <a:gd name="T28" fmla="*/ 192 w 197"/>
                  <a:gd name="T29" fmla="*/ 125 h 307"/>
                  <a:gd name="T30" fmla="*/ 192 w 197"/>
                  <a:gd name="T31" fmla="*/ 139 h 307"/>
                  <a:gd name="T32" fmla="*/ 197 w 197"/>
                  <a:gd name="T33" fmla="*/ 153 h 307"/>
                  <a:gd name="T34" fmla="*/ 197 w 197"/>
                  <a:gd name="T35" fmla="*/ 163 h 307"/>
                  <a:gd name="T36" fmla="*/ 197 w 197"/>
                  <a:gd name="T37" fmla="*/ 177 h 307"/>
                  <a:gd name="T38" fmla="*/ 197 w 197"/>
                  <a:gd name="T39" fmla="*/ 187 h 307"/>
                  <a:gd name="T40" fmla="*/ 192 w 197"/>
                  <a:gd name="T41" fmla="*/ 201 h 307"/>
                  <a:gd name="T42" fmla="*/ 192 w 197"/>
                  <a:gd name="T43" fmla="*/ 211 h 307"/>
                  <a:gd name="T44" fmla="*/ 188 w 197"/>
                  <a:gd name="T45" fmla="*/ 226 h 307"/>
                  <a:gd name="T46" fmla="*/ 188 w 197"/>
                  <a:gd name="T47" fmla="*/ 235 h 307"/>
                  <a:gd name="T48" fmla="*/ 183 w 197"/>
                  <a:gd name="T49" fmla="*/ 245 h 307"/>
                  <a:gd name="T50" fmla="*/ 178 w 197"/>
                  <a:gd name="T51" fmla="*/ 254 h 307"/>
                  <a:gd name="T52" fmla="*/ 173 w 197"/>
                  <a:gd name="T53" fmla="*/ 269 h 307"/>
                  <a:gd name="T54" fmla="*/ 168 w 197"/>
                  <a:gd name="T55" fmla="*/ 278 h 307"/>
                  <a:gd name="T56" fmla="*/ 159 w 197"/>
                  <a:gd name="T57" fmla="*/ 288 h 307"/>
                  <a:gd name="T58" fmla="*/ 154 w 197"/>
                  <a:gd name="T59" fmla="*/ 298 h 307"/>
                  <a:gd name="T60" fmla="*/ 144 w 197"/>
                  <a:gd name="T61" fmla="*/ 307 h 307"/>
                  <a:gd name="T62" fmla="*/ 0 w 197"/>
                  <a:gd name="T63" fmla="*/ 173 h 307"/>
                  <a:gd name="T64" fmla="*/ 91 w 197"/>
                  <a:gd name="T65" fmla="*/ 0 h 30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97" h="307">
                    <a:moveTo>
                      <a:pt x="91" y="0"/>
                    </a:moveTo>
                    <a:lnTo>
                      <a:pt x="101" y="9"/>
                    </a:lnTo>
                    <a:lnTo>
                      <a:pt x="111" y="14"/>
                    </a:lnTo>
                    <a:lnTo>
                      <a:pt x="120" y="19"/>
                    </a:lnTo>
                    <a:lnTo>
                      <a:pt x="130" y="29"/>
                    </a:lnTo>
                    <a:lnTo>
                      <a:pt x="140" y="38"/>
                    </a:lnTo>
                    <a:lnTo>
                      <a:pt x="144" y="43"/>
                    </a:lnTo>
                    <a:lnTo>
                      <a:pt x="154" y="53"/>
                    </a:lnTo>
                    <a:lnTo>
                      <a:pt x="159" y="62"/>
                    </a:lnTo>
                    <a:lnTo>
                      <a:pt x="168" y="72"/>
                    </a:lnTo>
                    <a:lnTo>
                      <a:pt x="173" y="81"/>
                    </a:lnTo>
                    <a:lnTo>
                      <a:pt x="178" y="96"/>
                    </a:lnTo>
                    <a:lnTo>
                      <a:pt x="183" y="105"/>
                    </a:lnTo>
                    <a:lnTo>
                      <a:pt x="188" y="115"/>
                    </a:lnTo>
                    <a:lnTo>
                      <a:pt x="192" y="125"/>
                    </a:lnTo>
                    <a:lnTo>
                      <a:pt x="192" y="139"/>
                    </a:lnTo>
                    <a:lnTo>
                      <a:pt x="197" y="153"/>
                    </a:lnTo>
                    <a:lnTo>
                      <a:pt x="197" y="163"/>
                    </a:lnTo>
                    <a:lnTo>
                      <a:pt x="197" y="177"/>
                    </a:lnTo>
                    <a:lnTo>
                      <a:pt x="197" y="187"/>
                    </a:lnTo>
                    <a:lnTo>
                      <a:pt x="192" y="201"/>
                    </a:lnTo>
                    <a:lnTo>
                      <a:pt x="192" y="211"/>
                    </a:lnTo>
                    <a:lnTo>
                      <a:pt x="188" y="226"/>
                    </a:lnTo>
                    <a:lnTo>
                      <a:pt x="188" y="235"/>
                    </a:lnTo>
                    <a:lnTo>
                      <a:pt x="183" y="245"/>
                    </a:lnTo>
                    <a:lnTo>
                      <a:pt x="178" y="254"/>
                    </a:lnTo>
                    <a:lnTo>
                      <a:pt x="173" y="269"/>
                    </a:lnTo>
                    <a:lnTo>
                      <a:pt x="168" y="278"/>
                    </a:lnTo>
                    <a:lnTo>
                      <a:pt x="159" y="288"/>
                    </a:lnTo>
                    <a:lnTo>
                      <a:pt x="154" y="298"/>
                    </a:lnTo>
                    <a:lnTo>
                      <a:pt x="144" y="307"/>
                    </a:lnTo>
                    <a:lnTo>
                      <a:pt x="0" y="173"/>
                    </a:lnTo>
                    <a:lnTo>
                      <a:pt x="91"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659" name="Group 344">
              <a:extLst>
                <a:ext uri="{FF2B5EF4-FFF2-40B4-BE49-F238E27FC236}">
                  <a16:creationId xmlns:a16="http://schemas.microsoft.com/office/drawing/2014/main" id="{CCF4F40F-0C26-4708-9438-028B165E811C}"/>
                </a:ext>
              </a:extLst>
            </p:cNvPr>
            <p:cNvGrpSpPr>
              <a:grpSpLocks/>
            </p:cNvGrpSpPr>
            <p:nvPr/>
          </p:nvGrpSpPr>
          <p:grpSpPr bwMode="auto">
            <a:xfrm>
              <a:off x="1779" y="2122"/>
              <a:ext cx="336" cy="389"/>
              <a:chOff x="1779" y="2122"/>
              <a:chExt cx="336" cy="389"/>
            </a:xfrm>
          </p:grpSpPr>
          <p:sp>
            <p:nvSpPr>
              <p:cNvPr id="12675" name="Freeform 342">
                <a:extLst>
                  <a:ext uri="{FF2B5EF4-FFF2-40B4-BE49-F238E27FC236}">
                    <a16:creationId xmlns:a16="http://schemas.microsoft.com/office/drawing/2014/main" id="{C98E2923-AC71-42BF-A8C9-AF05C56F8014}"/>
                  </a:ext>
                </a:extLst>
              </p:cNvPr>
              <p:cNvSpPr>
                <a:spLocks/>
              </p:cNvSpPr>
              <p:nvPr/>
            </p:nvSpPr>
            <p:spPr bwMode="auto">
              <a:xfrm>
                <a:off x="1779" y="2122"/>
                <a:ext cx="336" cy="389"/>
              </a:xfrm>
              <a:custGeom>
                <a:avLst/>
                <a:gdLst>
                  <a:gd name="T0" fmla="*/ 327 w 336"/>
                  <a:gd name="T1" fmla="*/ 336 h 389"/>
                  <a:gd name="T2" fmla="*/ 308 w 336"/>
                  <a:gd name="T3" fmla="*/ 350 h 389"/>
                  <a:gd name="T4" fmla="*/ 288 w 336"/>
                  <a:gd name="T5" fmla="*/ 365 h 389"/>
                  <a:gd name="T6" fmla="*/ 264 w 336"/>
                  <a:gd name="T7" fmla="*/ 374 h 389"/>
                  <a:gd name="T8" fmla="*/ 245 w 336"/>
                  <a:gd name="T9" fmla="*/ 379 h 389"/>
                  <a:gd name="T10" fmla="*/ 216 w 336"/>
                  <a:gd name="T11" fmla="*/ 384 h 389"/>
                  <a:gd name="T12" fmla="*/ 192 w 336"/>
                  <a:gd name="T13" fmla="*/ 389 h 389"/>
                  <a:gd name="T14" fmla="*/ 168 w 336"/>
                  <a:gd name="T15" fmla="*/ 384 h 389"/>
                  <a:gd name="T16" fmla="*/ 144 w 336"/>
                  <a:gd name="T17" fmla="*/ 384 h 389"/>
                  <a:gd name="T18" fmla="*/ 125 w 336"/>
                  <a:gd name="T19" fmla="*/ 374 h 389"/>
                  <a:gd name="T20" fmla="*/ 101 w 336"/>
                  <a:gd name="T21" fmla="*/ 365 h 389"/>
                  <a:gd name="T22" fmla="*/ 77 w 336"/>
                  <a:gd name="T23" fmla="*/ 350 h 389"/>
                  <a:gd name="T24" fmla="*/ 63 w 336"/>
                  <a:gd name="T25" fmla="*/ 336 h 389"/>
                  <a:gd name="T26" fmla="*/ 43 w 336"/>
                  <a:gd name="T27" fmla="*/ 317 h 389"/>
                  <a:gd name="T28" fmla="*/ 29 w 336"/>
                  <a:gd name="T29" fmla="*/ 297 h 389"/>
                  <a:gd name="T30" fmla="*/ 19 w 336"/>
                  <a:gd name="T31" fmla="*/ 273 h 389"/>
                  <a:gd name="T32" fmla="*/ 10 w 336"/>
                  <a:gd name="T33" fmla="*/ 254 h 389"/>
                  <a:gd name="T34" fmla="*/ 0 w 336"/>
                  <a:gd name="T35" fmla="*/ 230 h 389"/>
                  <a:gd name="T36" fmla="*/ 0 w 336"/>
                  <a:gd name="T37" fmla="*/ 206 h 389"/>
                  <a:gd name="T38" fmla="*/ 0 w 336"/>
                  <a:gd name="T39" fmla="*/ 177 h 389"/>
                  <a:gd name="T40" fmla="*/ 0 w 336"/>
                  <a:gd name="T41" fmla="*/ 158 h 389"/>
                  <a:gd name="T42" fmla="*/ 10 w 336"/>
                  <a:gd name="T43" fmla="*/ 134 h 389"/>
                  <a:gd name="T44" fmla="*/ 19 w 336"/>
                  <a:gd name="T45" fmla="*/ 110 h 389"/>
                  <a:gd name="T46" fmla="*/ 29 w 336"/>
                  <a:gd name="T47" fmla="*/ 91 h 389"/>
                  <a:gd name="T48" fmla="*/ 43 w 336"/>
                  <a:gd name="T49" fmla="*/ 67 h 389"/>
                  <a:gd name="T50" fmla="*/ 63 w 336"/>
                  <a:gd name="T51" fmla="*/ 52 h 389"/>
                  <a:gd name="T52" fmla="*/ 77 w 336"/>
                  <a:gd name="T53" fmla="*/ 33 h 389"/>
                  <a:gd name="T54" fmla="*/ 101 w 336"/>
                  <a:gd name="T55" fmla="*/ 23 h 389"/>
                  <a:gd name="T56" fmla="*/ 120 w 336"/>
                  <a:gd name="T57" fmla="*/ 14 h 389"/>
                  <a:gd name="T58" fmla="*/ 144 w 336"/>
                  <a:gd name="T59" fmla="*/ 4 h 389"/>
                  <a:gd name="T60" fmla="*/ 168 w 336"/>
                  <a:gd name="T61" fmla="*/ 0 h 389"/>
                  <a:gd name="T62" fmla="*/ 192 w 336"/>
                  <a:gd name="T63" fmla="*/ 0 h 389"/>
                  <a:gd name="T64" fmla="*/ 336 w 336"/>
                  <a:gd name="T65" fmla="*/ 326 h 38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36" h="389">
                    <a:moveTo>
                      <a:pt x="336" y="326"/>
                    </a:moveTo>
                    <a:lnTo>
                      <a:pt x="327" y="336"/>
                    </a:lnTo>
                    <a:lnTo>
                      <a:pt x="317" y="340"/>
                    </a:lnTo>
                    <a:lnTo>
                      <a:pt x="308" y="350"/>
                    </a:lnTo>
                    <a:lnTo>
                      <a:pt x="298" y="355"/>
                    </a:lnTo>
                    <a:lnTo>
                      <a:pt x="288" y="365"/>
                    </a:lnTo>
                    <a:lnTo>
                      <a:pt x="274" y="369"/>
                    </a:lnTo>
                    <a:lnTo>
                      <a:pt x="264" y="374"/>
                    </a:lnTo>
                    <a:lnTo>
                      <a:pt x="255" y="379"/>
                    </a:lnTo>
                    <a:lnTo>
                      <a:pt x="245" y="379"/>
                    </a:lnTo>
                    <a:lnTo>
                      <a:pt x="231" y="384"/>
                    </a:lnTo>
                    <a:lnTo>
                      <a:pt x="216" y="384"/>
                    </a:lnTo>
                    <a:lnTo>
                      <a:pt x="207" y="389"/>
                    </a:lnTo>
                    <a:lnTo>
                      <a:pt x="192" y="389"/>
                    </a:lnTo>
                    <a:lnTo>
                      <a:pt x="183" y="389"/>
                    </a:lnTo>
                    <a:lnTo>
                      <a:pt x="168" y="384"/>
                    </a:lnTo>
                    <a:lnTo>
                      <a:pt x="159" y="384"/>
                    </a:lnTo>
                    <a:lnTo>
                      <a:pt x="144" y="384"/>
                    </a:lnTo>
                    <a:lnTo>
                      <a:pt x="135" y="379"/>
                    </a:lnTo>
                    <a:lnTo>
                      <a:pt x="125" y="374"/>
                    </a:lnTo>
                    <a:lnTo>
                      <a:pt x="111" y="369"/>
                    </a:lnTo>
                    <a:lnTo>
                      <a:pt x="101" y="365"/>
                    </a:lnTo>
                    <a:lnTo>
                      <a:pt x="91" y="360"/>
                    </a:lnTo>
                    <a:lnTo>
                      <a:pt x="77" y="350"/>
                    </a:lnTo>
                    <a:lnTo>
                      <a:pt x="72" y="345"/>
                    </a:lnTo>
                    <a:lnTo>
                      <a:pt x="63" y="336"/>
                    </a:lnTo>
                    <a:lnTo>
                      <a:pt x="53" y="326"/>
                    </a:lnTo>
                    <a:lnTo>
                      <a:pt x="43" y="317"/>
                    </a:lnTo>
                    <a:lnTo>
                      <a:pt x="34" y="307"/>
                    </a:lnTo>
                    <a:lnTo>
                      <a:pt x="29" y="297"/>
                    </a:lnTo>
                    <a:lnTo>
                      <a:pt x="24" y="288"/>
                    </a:lnTo>
                    <a:lnTo>
                      <a:pt x="19" y="273"/>
                    </a:lnTo>
                    <a:lnTo>
                      <a:pt x="15" y="264"/>
                    </a:lnTo>
                    <a:lnTo>
                      <a:pt x="10" y="254"/>
                    </a:lnTo>
                    <a:lnTo>
                      <a:pt x="5" y="240"/>
                    </a:lnTo>
                    <a:lnTo>
                      <a:pt x="0" y="230"/>
                    </a:lnTo>
                    <a:lnTo>
                      <a:pt x="0" y="216"/>
                    </a:lnTo>
                    <a:lnTo>
                      <a:pt x="0" y="206"/>
                    </a:lnTo>
                    <a:lnTo>
                      <a:pt x="0" y="192"/>
                    </a:lnTo>
                    <a:lnTo>
                      <a:pt x="0" y="177"/>
                    </a:lnTo>
                    <a:lnTo>
                      <a:pt x="0" y="168"/>
                    </a:lnTo>
                    <a:lnTo>
                      <a:pt x="0" y="158"/>
                    </a:lnTo>
                    <a:lnTo>
                      <a:pt x="5" y="144"/>
                    </a:lnTo>
                    <a:lnTo>
                      <a:pt x="10" y="134"/>
                    </a:lnTo>
                    <a:lnTo>
                      <a:pt x="15" y="120"/>
                    </a:lnTo>
                    <a:lnTo>
                      <a:pt x="19" y="110"/>
                    </a:lnTo>
                    <a:lnTo>
                      <a:pt x="24" y="100"/>
                    </a:lnTo>
                    <a:lnTo>
                      <a:pt x="29" y="91"/>
                    </a:lnTo>
                    <a:lnTo>
                      <a:pt x="34" y="76"/>
                    </a:lnTo>
                    <a:lnTo>
                      <a:pt x="43" y="67"/>
                    </a:lnTo>
                    <a:lnTo>
                      <a:pt x="53" y="62"/>
                    </a:lnTo>
                    <a:lnTo>
                      <a:pt x="63" y="52"/>
                    </a:lnTo>
                    <a:lnTo>
                      <a:pt x="67" y="43"/>
                    </a:lnTo>
                    <a:lnTo>
                      <a:pt x="77" y="33"/>
                    </a:lnTo>
                    <a:lnTo>
                      <a:pt x="91" y="28"/>
                    </a:lnTo>
                    <a:lnTo>
                      <a:pt x="101" y="23"/>
                    </a:lnTo>
                    <a:lnTo>
                      <a:pt x="111" y="19"/>
                    </a:lnTo>
                    <a:lnTo>
                      <a:pt x="120" y="14"/>
                    </a:lnTo>
                    <a:lnTo>
                      <a:pt x="135" y="9"/>
                    </a:lnTo>
                    <a:lnTo>
                      <a:pt x="144" y="4"/>
                    </a:lnTo>
                    <a:lnTo>
                      <a:pt x="159" y="0"/>
                    </a:lnTo>
                    <a:lnTo>
                      <a:pt x="168" y="0"/>
                    </a:lnTo>
                    <a:lnTo>
                      <a:pt x="178" y="0"/>
                    </a:lnTo>
                    <a:lnTo>
                      <a:pt x="192" y="0"/>
                    </a:lnTo>
                    <a:lnTo>
                      <a:pt x="192" y="192"/>
                    </a:lnTo>
                    <a:lnTo>
                      <a:pt x="336" y="326"/>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76" name="Freeform 343">
                <a:extLst>
                  <a:ext uri="{FF2B5EF4-FFF2-40B4-BE49-F238E27FC236}">
                    <a16:creationId xmlns:a16="http://schemas.microsoft.com/office/drawing/2014/main" id="{A79EED34-E9F1-4F2D-A413-E0D2379B5132}"/>
                  </a:ext>
                </a:extLst>
              </p:cNvPr>
              <p:cNvSpPr>
                <a:spLocks/>
              </p:cNvSpPr>
              <p:nvPr/>
            </p:nvSpPr>
            <p:spPr bwMode="auto">
              <a:xfrm>
                <a:off x="1779" y="2122"/>
                <a:ext cx="336" cy="389"/>
              </a:xfrm>
              <a:custGeom>
                <a:avLst/>
                <a:gdLst>
                  <a:gd name="T0" fmla="*/ 327 w 336"/>
                  <a:gd name="T1" fmla="*/ 336 h 389"/>
                  <a:gd name="T2" fmla="*/ 308 w 336"/>
                  <a:gd name="T3" fmla="*/ 350 h 389"/>
                  <a:gd name="T4" fmla="*/ 288 w 336"/>
                  <a:gd name="T5" fmla="*/ 365 h 389"/>
                  <a:gd name="T6" fmla="*/ 264 w 336"/>
                  <a:gd name="T7" fmla="*/ 374 h 389"/>
                  <a:gd name="T8" fmla="*/ 245 w 336"/>
                  <a:gd name="T9" fmla="*/ 379 h 389"/>
                  <a:gd name="T10" fmla="*/ 216 w 336"/>
                  <a:gd name="T11" fmla="*/ 384 h 389"/>
                  <a:gd name="T12" fmla="*/ 192 w 336"/>
                  <a:gd name="T13" fmla="*/ 389 h 389"/>
                  <a:gd name="T14" fmla="*/ 168 w 336"/>
                  <a:gd name="T15" fmla="*/ 384 h 389"/>
                  <a:gd name="T16" fmla="*/ 144 w 336"/>
                  <a:gd name="T17" fmla="*/ 384 h 389"/>
                  <a:gd name="T18" fmla="*/ 125 w 336"/>
                  <a:gd name="T19" fmla="*/ 374 h 389"/>
                  <a:gd name="T20" fmla="*/ 101 w 336"/>
                  <a:gd name="T21" fmla="*/ 365 h 389"/>
                  <a:gd name="T22" fmla="*/ 77 w 336"/>
                  <a:gd name="T23" fmla="*/ 350 h 389"/>
                  <a:gd name="T24" fmla="*/ 63 w 336"/>
                  <a:gd name="T25" fmla="*/ 336 h 389"/>
                  <a:gd name="T26" fmla="*/ 43 w 336"/>
                  <a:gd name="T27" fmla="*/ 317 h 389"/>
                  <a:gd name="T28" fmla="*/ 29 w 336"/>
                  <a:gd name="T29" fmla="*/ 297 h 389"/>
                  <a:gd name="T30" fmla="*/ 19 w 336"/>
                  <a:gd name="T31" fmla="*/ 273 h 389"/>
                  <a:gd name="T32" fmla="*/ 10 w 336"/>
                  <a:gd name="T33" fmla="*/ 254 h 389"/>
                  <a:gd name="T34" fmla="*/ 0 w 336"/>
                  <a:gd name="T35" fmla="*/ 230 h 389"/>
                  <a:gd name="T36" fmla="*/ 0 w 336"/>
                  <a:gd name="T37" fmla="*/ 206 h 389"/>
                  <a:gd name="T38" fmla="*/ 0 w 336"/>
                  <a:gd name="T39" fmla="*/ 177 h 389"/>
                  <a:gd name="T40" fmla="*/ 0 w 336"/>
                  <a:gd name="T41" fmla="*/ 158 h 389"/>
                  <a:gd name="T42" fmla="*/ 10 w 336"/>
                  <a:gd name="T43" fmla="*/ 134 h 389"/>
                  <a:gd name="T44" fmla="*/ 19 w 336"/>
                  <a:gd name="T45" fmla="*/ 110 h 389"/>
                  <a:gd name="T46" fmla="*/ 29 w 336"/>
                  <a:gd name="T47" fmla="*/ 91 h 389"/>
                  <a:gd name="T48" fmla="*/ 43 w 336"/>
                  <a:gd name="T49" fmla="*/ 67 h 389"/>
                  <a:gd name="T50" fmla="*/ 63 w 336"/>
                  <a:gd name="T51" fmla="*/ 52 h 389"/>
                  <a:gd name="T52" fmla="*/ 77 w 336"/>
                  <a:gd name="T53" fmla="*/ 33 h 389"/>
                  <a:gd name="T54" fmla="*/ 101 w 336"/>
                  <a:gd name="T55" fmla="*/ 23 h 389"/>
                  <a:gd name="T56" fmla="*/ 120 w 336"/>
                  <a:gd name="T57" fmla="*/ 14 h 389"/>
                  <a:gd name="T58" fmla="*/ 144 w 336"/>
                  <a:gd name="T59" fmla="*/ 4 h 389"/>
                  <a:gd name="T60" fmla="*/ 168 w 336"/>
                  <a:gd name="T61" fmla="*/ 0 h 389"/>
                  <a:gd name="T62" fmla="*/ 192 w 336"/>
                  <a:gd name="T63" fmla="*/ 0 h 389"/>
                  <a:gd name="T64" fmla="*/ 336 w 336"/>
                  <a:gd name="T65" fmla="*/ 326 h 38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36" h="389">
                    <a:moveTo>
                      <a:pt x="336" y="326"/>
                    </a:moveTo>
                    <a:lnTo>
                      <a:pt x="327" y="336"/>
                    </a:lnTo>
                    <a:lnTo>
                      <a:pt x="317" y="340"/>
                    </a:lnTo>
                    <a:lnTo>
                      <a:pt x="308" y="350"/>
                    </a:lnTo>
                    <a:lnTo>
                      <a:pt x="298" y="355"/>
                    </a:lnTo>
                    <a:lnTo>
                      <a:pt x="288" y="365"/>
                    </a:lnTo>
                    <a:lnTo>
                      <a:pt x="274" y="369"/>
                    </a:lnTo>
                    <a:lnTo>
                      <a:pt x="264" y="374"/>
                    </a:lnTo>
                    <a:lnTo>
                      <a:pt x="255" y="379"/>
                    </a:lnTo>
                    <a:lnTo>
                      <a:pt x="245" y="379"/>
                    </a:lnTo>
                    <a:lnTo>
                      <a:pt x="231" y="384"/>
                    </a:lnTo>
                    <a:lnTo>
                      <a:pt x="216" y="384"/>
                    </a:lnTo>
                    <a:lnTo>
                      <a:pt x="207" y="389"/>
                    </a:lnTo>
                    <a:lnTo>
                      <a:pt x="192" y="389"/>
                    </a:lnTo>
                    <a:lnTo>
                      <a:pt x="183" y="389"/>
                    </a:lnTo>
                    <a:lnTo>
                      <a:pt x="168" y="384"/>
                    </a:lnTo>
                    <a:lnTo>
                      <a:pt x="159" y="384"/>
                    </a:lnTo>
                    <a:lnTo>
                      <a:pt x="144" y="384"/>
                    </a:lnTo>
                    <a:lnTo>
                      <a:pt x="135" y="379"/>
                    </a:lnTo>
                    <a:lnTo>
                      <a:pt x="125" y="374"/>
                    </a:lnTo>
                    <a:lnTo>
                      <a:pt x="111" y="369"/>
                    </a:lnTo>
                    <a:lnTo>
                      <a:pt x="101" y="365"/>
                    </a:lnTo>
                    <a:lnTo>
                      <a:pt x="91" y="360"/>
                    </a:lnTo>
                    <a:lnTo>
                      <a:pt x="77" y="350"/>
                    </a:lnTo>
                    <a:lnTo>
                      <a:pt x="72" y="345"/>
                    </a:lnTo>
                    <a:lnTo>
                      <a:pt x="63" y="336"/>
                    </a:lnTo>
                    <a:lnTo>
                      <a:pt x="53" y="326"/>
                    </a:lnTo>
                    <a:lnTo>
                      <a:pt x="43" y="317"/>
                    </a:lnTo>
                    <a:lnTo>
                      <a:pt x="34" y="307"/>
                    </a:lnTo>
                    <a:lnTo>
                      <a:pt x="29" y="297"/>
                    </a:lnTo>
                    <a:lnTo>
                      <a:pt x="24" y="288"/>
                    </a:lnTo>
                    <a:lnTo>
                      <a:pt x="19" y="273"/>
                    </a:lnTo>
                    <a:lnTo>
                      <a:pt x="15" y="264"/>
                    </a:lnTo>
                    <a:lnTo>
                      <a:pt x="10" y="254"/>
                    </a:lnTo>
                    <a:lnTo>
                      <a:pt x="5" y="240"/>
                    </a:lnTo>
                    <a:lnTo>
                      <a:pt x="0" y="230"/>
                    </a:lnTo>
                    <a:lnTo>
                      <a:pt x="0" y="216"/>
                    </a:lnTo>
                    <a:lnTo>
                      <a:pt x="0" y="206"/>
                    </a:lnTo>
                    <a:lnTo>
                      <a:pt x="0" y="192"/>
                    </a:lnTo>
                    <a:lnTo>
                      <a:pt x="0" y="177"/>
                    </a:lnTo>
                    <a:lnTo>
                      <a:pt x="0" y="168"/>
                    </a:lnTo>
                    <a:lnTo>
                      <a:pt x="0" y="158"/>
                    </a:lnTo>
                    <a:lnTo>
                      <a:pt x="5" y="144"/>
                    </a:lnTo>
                    <a:lnTo>
                      <a:pt x="10" y="134"/>
                    </a:lnTo>
                    <a:lnTo>
                      <a:pt x="15" y="120"/>
                    </a:lnTo>
                    <a:lnTo>
                      <a:pt x="19" y="110"/>
                    </a:lnTo>
                    <a:lnTo>
                      <a:pt x="24" y="100"/>
                    </a:lnTo>
                    <a:lnTo>
                      <a:pt x="29" y="91"/>
                    </a:lnTo>
                    <a:lnTo>
                      <a:pt x="34" y="76"/>
                    </a:lnTo>
                    <a:lnTo>
                      <a:pt x="43" y="67"/>
                    </a:lnTo>
                    <a:lnTo>
                      <a:pt x="53" y="62"/>
                    </a:lnTo>
                    <a:lnTo>
                      <a:pt x="63" y="52"/>
                    </a:lnTo>
                    <a:lnTo>
                      <a:pt x="67" y="43"/>
                    </a:lnTo>
                    <a:lnTo>
                      <a:pt x="77" y="33"/>
                    </a:lnTo>
                    <a:lnTo>
                      <a:pt x="91" y="28"/>
                    </a:lnTo>
                    <a:lnTo>
                      <a:pt x="101" y="23"/>
                    </a:lnTo>
                    <a:lnTo>
                      <a:pt x="111" y="19"/>
                    </a:lnTo>
                    <a:lnTo>
                      <a:pt x="120" y="14"/>
                    </a:lnTo>
                    <a:lnTo>
                      <a:pt x="135" y="9"/>
                    </a:lnTo>
                    <a:lnTo>
                      <a:pt x="144" y="4"/>
                    </a:lnTo>
                    <a:lnTo>
                      <a:pt x="159" y="0"/>
                    </a:lnTo>
                    <a:lnTo>
                      <a:pt x="168" y="0"/>
                    </a:lnTo>
                    <a:lnTo>
                      <a:pt x="178" y="0"/>
                    </a:lnTo>
                    <a:lnTo>
                      <a:pt x="192" y="0"/>
                    </a:lnTo>
                    <a:lnTo>
                      <a:pt x="192" y="192"/>
                    </a:lnTo>
                    <a:lnTo>
                      <a:pt x="336" y="326"/>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660" name="Group 347">
              <a:extLst>
                <a:ext uri="{FF2B5EF4-FFF2-40B4-BE49-F238E27FC236}">
                  <a16:creationId xmlns:a16="http://schemas.microsoft.com/office/drawing/2014/main" id="{93939822-736C-467E-9677-5D7028BD7DEC}"/>
                </a:ext>
              </a:extLst>
            </p:cNvPr>
            <p:cNvGrpSpPr>
              <a:grpSpLocks/>
            </p:cNvGrpSpPr>
            <p:nvPr/>
          </p:nvGrpSpPr>
          <p:grpSpPr bwMode="auto">
            <a:xfrm>
              <a:off x="1971" y="1583"/>
              <a:ext cx="19" cy="193"/>
              <a:chOff x="1971" y="1583"/>
              <a:chExt cx="19" cy="193"/>
            </a:xfrm>
          </p:grpSpPr>
          <p:sp>
            <p:nvSpPr>
              <p:cNvPr id="12673" name="Freeform 345">
                <a:extLst>
                  <a:ext uri="{FF2B5EF4-FFF2-40B4-BE49-F238E27FC236}">
                    <a16:creationId xmlns:a16="http://schemas.microsoft.com/office/drawing/2014/main" id="{DB9C47EE-36FC-497A-A203-4F03965C4F2C}"/>
                  </a:ext>
                </a:extLst>
              </p:cNvPr>
              <p:cNvSpPr>
                <a:spLocks/>
              </p:cNvSpPr>
              <p:nvPr/>
            </p:nvSpPr>
            <p:spPr bwMode="auto">
              <a:xfrm>
                <a:off x="1971" y="1583"/>
                <a:ext cx="19" cy="193"/>
              </a:xfrm>
              <a:custGeom>
                <a:avLst/>
                <a:gdLst>
                  <a:gd name="T0" fmla="*/ 0 w 19"/>
                  <a:gd name="T1" fmla="*/ 0 h 193"/>
                  <a:gd name="T2" fmla="*/ 10 w 19"/>
                  <a:gd name="T3" fmla="*/ 0 h 193"/>
                  <a:gd name="T4" fmla="*/ 15 w 19"/>
                  <a:gd name="T5" fmla="*/ 0 h 193"/>
                  <a:gd name="T6" fmla="*/ 19 w 19"/>
                  <a:gd name="T7" fmla="*/ 0 h 193"/>
                  <a:gd name="T8" fmla="*/ 0 w 19"/>
                  <a:gd name="T9" fmla="*/ 193 h 193"/>
                  <a:gd name="T10" fmla="*/ 0 w 19"/>
                  <a:gd name="T11" fmla="*/ 0 h 19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 h="193">
                    <a:moveTo>
                      <a:pt x="0" y="0"/>
                    </a:moveTo>
                    <a:lnTo>
                      <a:pt x="10" y="0"/>
                    </a:lnTo>
                    <a:lnTo>
                      <a:pt x="15" y="0"/>
                    </a:lnTo>
                    <a:lnTo>
                      <a:pt x="19" y="0"/>
                    </a:lnTo>
                    <a:lnTo>
                      <a:pt x="0" y="193"/>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74" name="Freeform 346">
                <a:extLst>
                  <a:ext uri="{FF2B5EF4-FFF2-40B4-BE49-F238E27FC236}">
                    <a16:creationId xmlns:a16="http://schemas.microsoft.com/office/drawing/2014/main" id="{74D12A53-1AC4-479F-985D-8FF5244690F5}"/>
                  </a:ext>
                </a:extLst>
              </p:cNvPr>
              <p:cNvSpPr>
                <a:spLocks/>
              </p:cNvSpPr>
              <p:nvPr/>
            </p:nvSpPr>
            <p:spPr bwMode="auto">
              <a:xfrm>
                <a:off x="1971" y="1583"/>
                <a:ext cx="19" cy="193"/>
              </a:xfrm>
              <a:custGeom>
                <a:avLst/>
                <a:gdLst>
                  <a:gd name="T0" fmla="*/ 0 w 19"/>
                  <a:gd name="T1" fmla="*/ 0 h 193"/>
                  <a:gd name="T2" fmla="*/ 10 w 19"/>
                  <a:gd name="T3" fmla="*/ 0 h 193"/>
                  <a:gd name="T4" fmla="*/ 15 w 19"/>
                  <a:gd name="T5" fmla="*/ 0 h 193"/>
                  <a:gd name="T6" fmla="*/ 19 w 19"/>
                  <a:gd name="T7" fmla="*/ 0 h 193"/>
                  <a:gd name="T8" fmla="*/ 0 w 19"/>
                  <a:gd name="T9" fmla="*/ 193 h 193"/>
                  <a:gd name="T10" fmla="*/ 0 w 19"/>
                  <a:gd name="T11" fmla="*/ 0 h 19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 h="193">
                    <a:moveTo>
                      <a:pt x="0" y="0"/>
                    </a:moveTo>
                    <a:lnTo>
                      <a:pt x="10" y="0"/>
                    </a:lnTo>
                    <a:lnTo>
                      <a:pt x="15" y="0"/>
                    </a:lnTo>
                    <a:lnTo>
                      <a:pt x="19" y="0"/>
                    </a:lnTo>
                    <a:lnTo>
                      <a:pt x="0" y="193"/>
                    </a:lnTo>
                    <a:lnTo>
                      <a:pt x="0"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661" name="Group 350">
              <a:extLst>
                <a:ext uri="{FF2B5EF4-FFF2-40B4-BE49-F238E27FC236}">
                  <a16:creationId xmlns:a16="http://schemas.microsoft.com/office/drawing/2014/main" id="{AC1BC53F-B0D9-4EC3-A741-C8E590444D6F}"/>
                </a:ext>
              </a:extLst>
            </p:cNvPr>
            <p:cNvGrpSpPr>
              <a:grpSpLocks/>
            </p:cNvGrpSpPr>
            <p:nvPr/>
          </p:nvGrpSpPr>
          <p:grpSpPr bwMode="auto">
            <a:xfrm>
              <a:off x="1971" y="1583"/>
              <a:ext cx="197" cy="284"/>
              <a:chOff x="1971" y="1583"/>
              <a:chExt cx="197" cy="284"/>
            </a:xfrm>
          </p:grpSpPr>
          <p:sp>
            <p:nvSpPr>
              <p:cNvPr id="12671" name="Freeform 348">
                <a:extLst>
                  <a:ext uri="{FF2B5EF4-FFF2-40B4-BE49-F238E27FC236}">
                    <a16:creationId xmlns:a16="http://schemas.microsoft.com/office/drawing/2014/main" id="{0B8DAE22-DF30-4606-B9D3-3FB0075D435A}"/>
                  </a:ext>
                </a:extLst>
              </p:cNvPr>
              <p:cNvSpPr>
                <a:spLocks/>
              </p:cNvSpPr>
              <p:nvPr/>
            </p:nvSpPr>
            <p:spPr bwMode="auto">
              <a:xfrm>
                <a:off x="1971" y="1583"/>
                <a:ext cx="197" cy="284"/>
              </a:xfrm>
              <a:custGeom>
                <a:avLst/>
                <a:gdLst>
                  <a:gd name="T0" fmla="*/ 19 w 197"/>
                  <a:gd name="T1" fmla="*/ 0 h 284"/>
                  <a:gd name="T2" fmla="*/ 34 w 197"/>
                  <a:gd name="T3" fmla="*/ 0 h 284"/>
                  <a:gd name="T4" fmla="*/ 43 w 197"/>
                  <a:gd name="T5" fmla="*/ 5 h 284"/>
                  <a:gd name="T6" fmla="*/ 53 w 197"/>
                  <a:gd name="T7" fmla="*/ 5 h 284"/>
                  <a:gd name="T8" fmla="*/ 63 w 197"/>
                  <a:gd name="T9" fmla="*/ 10 h 284"/>
                  <a:gd name="T10" fmla="*/ 77 w 197"/>
                  <a:gd name="T11" fmla="*/ 15 h 284"/>
                  <a:gd name="T12" fmla="*/ 87 w 197"/>
                  <a:gd name="T13" fmla="*/ 20 h 284"/>
                  <a:gd name="T14" fmla="*/ 101 w 197"/>
                  <a:gd name="T15" fmla="*/ 24 h 284"/>
                  <a:gd name="T16" fmla="*/ 106 w 197"/>
                  <a:gd name="T17" fmla="*/ 29 h 284"/>
                  <a:gd name="T18" fmla="*/ 116 w 197"/>
                  <a:gd name="T19" fmla="*/ 34 h 284"/>
                  <a:gd name="T20" fmla="*/ 125 w 197"/>
                  <a:gd name="T21" fmla="*/ 44 h 284"/>
                  <a:gd name="T22" fmla="*/ 135 w 197"/>
                  <a:gd name="T23" fmla="*/ 53 h 284"/>
                  <a:gd name="T24" fmla="*/ 140 w 197"/>
                  <a:gd name="T25" fmla="*/ 58 h 284"/>
                  <a:gd name="T26" fmla="*/ 149 w 197"/>
                  <a:gd name="T27" fmla="*/ 68 h 284"/>
                  <a:gd name="T28" fmla="*/ 159 w 197"/>
                  <a:gd name="T29" fmla="*/ 77 h 284"/>
                  <a:gd name="T30" fmla="*/ 164 w 197"/>
                  <a:gd name="T31" fmla="*/ 87 h 284"/>
                  <a:gd name="T32" fmla="*/ 168 w 197"/>
                  <a:gd name="T33" fmla="*/ 97 h 284"/>
                  <a:gd name="T34" fmla="*/ 173 w 197"/>
                  <a:gd name="T35" fmla="*/ 106 h 284"/>
                  <a:gd name="T36" fmla="*/ 183 w 197"/>
                  <a:gd name="T37" fmla="*/ 116 h 284"/>
                  <a:gd name="T38" fmla="*/ 183 w 197"/>
                  <a:gd name="T39" fmla="*/ 125 h 284"/>
                  <a:gd name="T40" fmla="*/ 188 w 197"/>
                  <a:gd name="T41" fmla="*/ 135 h 284"/>
                  <a:gd name="T42" fmla="*/ 192 w 197"/>
                  <a:gd name="T43" fmla="*/ 149 h 284"/>
                  <a:gd name="T44" fmla="*/ 192 w 197"/>
                  <a:gd name="T45" fmla="*/ 159 h 284"/>
                  <a:gd name="T46" fmla="*/ 192 w 197"/>
                  <a:gd name="T47" fmla="*/ 169 h 284"/>
                  <a:gd name="T48" fmla="*/ 197 w 197"/>
                  <a:gd name="T49" fmla="*/ 183 h 284"/>
                  <a:gd name="T50" fmla="*/ 197 w 197"/>
                  <a:gd name="T51" fmla="*/ 193 h 284"/>
                  <a:gd name="T52" fmla="*/ 197 w 197"/>
                  <a:gd name="T53" fmla="*/ 202 h 284"/>
                  <a:gd name="T54" fmla="*/ 192 w 197"/>
                  <a:gd name="T55" fmla="*/ 217 h 284"/>
                  <a:gd name="T56" fmla="*/ 192 w 197"/>
                  <a:gd name="T57" fmla="*/ 226 h 284"/>
                  <a:gd name="T58" fmla="*/ 192 w 197"/>
                  <a:gd name="T59" fmla="*/ 241 h 284"/>
                  <a:gd name="T60" fmla="*/ 188 w 197"/>
                  <a:gd name="T61" fmla="*/ 250 h 284"/>
                  <a:gd name="T62" fmla="*/ 183 w 197"/>
                  <a:gd name="T63" fmla="*/ 260 h 284"/>
                  <a:gd name="T64" fmla="*/ 178 w 197"/>
                  <a:gd name="T65" fmla="*/ 274 h 284"/>
                  <a:gd name="T66" fmla="*/ 173 w 197"/>
                  <a:gd name="T67" fmla="*/ 284 h 284"/>
                  <a:gd name="T68" fmla="*/ 0 w 197"/>
                  <a:gd name="T69" fmla="*/ 193 h 284"/>
                  <a:gd name="T70" fmla="*/ 19 w 197"/>
                  <a:gd name="T71" fmla="*/ 0 h 28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97" h="284">
                    <a:moveTo>
                      <a:pt x="19" y="0"/>
                    </a:moveTo>
                    <a:lnTo>
                      <a:pt x="34" y="0"/>
                    </a:lnTo>
                    <a:lnTo>
                      <a:pt x="43" y="5"/>
                    </a:lnTo>
                    <a:lnTo>
                      <a:pt x="53" y="5"/>
                    </a:lnTo>
                    <a:lnTo>
                      <a:pt x="63" y="10"/>
                    </a:lnTo>
                    <a:lnTo>
                      <a:pt x="77" y="15"/>
                    </a:lnTo>
                    <a:lnTo>
                      <a:pt x="87" y="20"/>
                    </a:lnTo>
                    <a:lnTo>
                      <a:pt x="101" y="24"/>
                    </a:lnTo>
                    <a:lnTo>
                      <a:pt x="106" y="29"/>
                    </a:lnTo>
                    <a:lnTo>
                      <a:pt x="116" y="34"/>
                    </a:lnTo>
                    <a:lnTo>
                      <a:pt x="125" y="44"/>
                    </a:lnTo>
                    <a:lnTo>
                      <a:pt x="135" y="53"/>
                    </a:lnTo>
                    <a:lnTo>
                      <a:pt x="140" y="58"/>
                    </a:lnTo>
                    <a:lnTo>
                      <a:pt x="149" y="68"/>
                    </a:lnTo>
                    <a:lnTo>
                      <a:pt x="159" y="77"/>
                    </a:lnTo>
                    <a:lnTo>
                      <a:pt x="164" y="87"/>
                    </a:lnTo>
                    <a:lnTo>
                      <a:pt x="168" y="97"/>
                    </a:lnTo>
                    <a:lnTo>
                      <a:pt x="173" y="106"/>
                    </a:lnTo>
                    <a:lnTo>
                      <a:pt x="183" y="116"/>
                    </a:lnTo>
                    <a:lnTo>
                      <a:pt x="183" y="125"/>
                    </a:lnTo>
                    <a:lnTo>
                      <a:pt x="188" y="135"/>
                    </a:lnTo>
                    <a:lnTo>
                      <a:pt x="192" y="149"/>
                    </a:lnTo>
                    <a:lnTo>
                      <a:pt x="192" y="159"/>
                    </a:lnTo>
                    <a:lnTo>
                      <a:pt x="192" y="169"/>
                    </a:lnTo>
                    <a:lnTo>
                      <a:pt x="197" y="183"/>
                    </a:lnTo>
                    <a:lnTo>
                      <a:pt x="197" y="193"/>
                    </a:lnTo>
                    <a:lnTo>
                      <a:pt x="197" y="202"/>
                    </a:lnTo>
                    <a:lnTo>
                      <a:pt x="192" y="217"/>
                    </a:lnTo>
                    <a:lnTo>
                      <a:pt x="192" y="226"/>
                    </a:lnTo>
                    <a:lnTo>
                      <a:pt x="192" y="241"/>
                    </a:lnTo>
                    <a:lnTo>
                      <a:pt x="188" y="250"/>
                    </a:lnTo>
                    <a:lnTo>
                      <a:pt x="183" y="260"/>
                    </a:lnTo>
                    <a:lnTo>
                      <a:pt x="178" y="274"/>
                    </a:lnTo>
                    <a:lnTo>
                      <a:pt x="173" y="284"/>
                    </a:lnTo>
                    <a:lnTo>
                      <a:pt x="0" y="193"/>
                    </a:lnTo>
                    <a:lnTo>
                      <a:pt x="19"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72" name="Freeform 349">
                <a:extLst>
                  <a:ext uri="{FF2B5EF4-FFF2-40B4-BE49-F238E27FC236}">
                    <a16:creationId xmlns:a16="http://schemas.microsoft.com/office/drawing/2014/main" id="{28A09E26-8A76-43E6-B863-957BC7223891}"/>
                  </a:ext>
                </a:extLst>
              </p:cNvPr>
              <p:cNvSpPr>
                <a:spLocks/>
              </p:cNvSpPr>
              <p:nvPr/>
            </p:nvSpPr>
            <p:spPr bwMode="auto">
              <a:xfrm>
                <a:off x="1971" y="1583"/>
                <a:ext cx="197" cy="284"/>
              </a:xfrm>
              <a:custGeom>
                <a:avLst/>
                <a:gdLst>
                  <a:gd name="T0" fmla="*/ 19 w 197"/>
                  <a:gd name="T1" fmla="*/ 0 h 284"/>
                  <a:gd name="T2" fmla="*/ 34 w 197"/>
                  <a:gd name="T3" fmla="*/ 0 h 284"/>
                  <a:gd name="T4" fmla="*/ 43 w 197"/>
                  <a:gd name="T5" fmla="*/ 5 h 284"/>
                  <a:gd name="T6" fmla="*/ 53 w 197"/>
                  <a:gd name="T7" fmla="*/ 5 h 284"/>
                  <a:gd name="T8" fmla="*/ 63 w 197"/>
                  <a:gd name="T9" fmla="*/ 10 h 284"/>
                  <a:gd name="T10" fmla="*/ 77 w 197"/>
                  <a:gd name="T11" fmla="*/ 15 h 284"/>
                  <a:gd name="T12" fmla="*/ 87 w 197"/>
                  <a:gd name="T13" fmla="*/ 20 h 284"/>
                  <a:gd name="T14" fmla="*/ 101 w 197"/>
                  <a:gd name="T15" fmla="*/ 24 h 284"/>
                  <a:gd name="T16" fmla="*/ 106 w 197"/>
                  <a:gd name="T17" fmla="*/ 29 h 284"/>
                  <a:gd name="T18" fmla="*/ 116 w 197"/>
                  <a:gd name="T19" fmla="*/ 34 h 284"/>
                  <a:gd name="T20" fmla="*/ 125 w 197"/>
                  <a:gd name="T21" fmla="*/ 44 h 284"/>
                  <a:gd name="T22" fmla="*/ 135 w 197"/>
                  <a:gd name="T23" fmla="*/ 53 h 284"/>
                  <a:gd name="T24" fmla="*/ 140 w 197"/>
                  <a:gd name="T25" fmla="*/ 58 h 284"/>
                  <a:gd name="T26" fmla="*/ 149 w 197"/>
                  <a:gd name="T27" fmla="*/ 68 h 284"/>
                  <a:gd name="T28" fmla="*/ 159 w 197"/>
                  <a:gd name="T29" fmla="*/ 77 h 284"/>
                  <a:gd name="T30" fmla="*/ 164 w 197"/>
                  <a:gd name="T31" fmla="*/ 87 h 284"/>
                  <a:gd name="T32" fmla="*/ 168 w 197"/>
                  <a:gd name="T33" fmla="*/ 97 h 284"/>
                  <a:gd name="T34" fmla="*/ 173 w 197"/>
                  <a:gd name="T35" fmla="*/ 106 h 284"/>
                  <a:gd name="T36" fmla="*/ 183 w 197"/>
                  <a:gd name="T37" fmla="*/ 116 h 284"/>
                  <a:gd name="T38" fmla="*/ 183 w 197"/>
                  <a:gd name="T39" fmla="*/ 125 h 284"/>
                  <a:gd name="T40" fmla="*/ 188 w 197"/>
                  <a:gd name="T41" fmla="*/ 135 h 284"/>
                  <a:gd name="T42" fmla="*/ 192 w 197"/>
                  <a:gd name="T43" fmla="*/ 149 h 284"/>
                  <a:gd name="T44" fmla="*/ 192 w 197"/>
                  <a:gd name="T45" fmla="*/ 159 h 284"/>
                  <a:gd name="T46" fmla="*/ 192 w 197"/>
                  <a:gd name="T47" fmla="*/ 169 h 284"/>
                  <a:gd name="T48" fmla="*/ 197 w 197"/>
                  <a:gd name="T49" fmla="*/ 183 h 284"/>
                  <a:gd name="T50" fmla="*/ 197 w 197"/>
                  <a:gd name="T51" fmla="*/ 193 h 284"/>
                  <a:gd name="T52" fmla="*/ 197 w 197"/>
                  <a:gd name="T53" fmla="*/ 202 h 284"/>
                  <a:gd name="T54" fmla="*/ 192 w 197"/>
                  <a:gd name="T55" fmla="*/ 217 h 284"/>
                  <a:gd name="T56" fmla="*/ 192 w 197"/>
                  <a:gd name="T57" fmla="*/ 226 h 284"/>
                  <a:gd name="T58" fmla="*/ 192 w 197"/>
                  <a:gd name="T59" fmla="*/ 241 h 284"/>
                  <a:gd name="T60" fmla="*/ 188 w 197"/>
                  <a:gd name="T61" fmla="*/ 250 h 284"/>
                  <a:gd name="T62" fmla="*/ 183 w 197"/>
                  <a:gd name="T63" fmla="*/ 260 h 284"/>
                  <a:gd name="T64" fmla="*/ 178 w 197"/>
                  <a:gd name="T65" fmla="*/ 274 h 284"/>
                  <a:gd name="T66" fmla="*/ 173 w 197"/>
                  <a:gd name="T67" fmla="*/ 284 h 284"/>
                  <a:gd name="T68" fmla="*/ 0 w 197"/>
                  <a:gd name="T69" fmla="*/ 193 h 284"/>
                  <a:gd name="T70" fmla="*/ 19 w 197"/>
                  <a:gd name="T71" fmla="*/ 0 h 28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97" h="284">
                    <a:moveTo>
                      <a:pt x="19" y="0"/>
                    </a:moveTo>
                    <a:lnTo>
                      <a:pt x="34" y="0"/>
                    </a:lnTo>
                    <a:lnTo>
                      <a:pt x="43" y="5"/>
                    </a:lnTo>
                    <a:lnTo>
                      <a:pt x="53" y="5"/>
                    </a:lnTo>
                    <a:lnTo>
                      <a:pt x="63" y="10"/>
                    </a:lnTo>
                    <a:lnTo>
                      <a:pt x="77" y="15"/>
                    </a:lnTo>
                    <a:lnTo>
                      <a:pt x="87" y="20"/>
                    </a:lnTo>
                    <a:lnTo>
                      <a:pt x="101" y="24"/>
                    </a:lnTo>
                    <a:lnTo>
                      <a:pt x="106" y="29"/>
                    </a:lnTo>
                    <a:lnTo>
                      <a:pt x="116" y="34"/>
                    </a:lnTo>
                    <a:lnTo>
                      <a:pt x="125" y="44"/>
                    </a:lnTo>
                    <a:lnTo>
                      <a:pt x="135" y="53"/>
                    </a:lnTo>
                    <a:lnTo>
                      <a:pt x="140" y="58"/>
                    </a:lnTo>
                    <a:lnTo>
                      <a:pt x="149" y="68"/>
                    </a:lnTo>
                    <a:lnTo>
                      <a:pt x="159" y="77"/>
                    </a:lnTo>
                    <a:lnTo>
                      <a:pt x="164" y="87"/>
                    </a:lnTo>
                    <a:lnTo>
                      <a:pt x="168" y="97"/>
                    </a:lnTo>
                    <a:lnTo>
                      <a:pt x="173" y="106"/>
                    </a:lnTo>
                    <a:lnTo>
                      <a:pt x="183" y="116"/>
                    </a:lnTo>
                    <a:lnTo>
                      <a:pt x="183" y="125"/>
                    </a:lnTo>
                    <a:lnTo>
                      <a:pt x="188" y="135"/>
                    </a:lnTo>
                    <a:lnTo>
                      <a:pt x="192" y="149"/>
                    </a:lnTo>
                    <a:lnTo>
                      <a:pt x="192" y="159"/>
                    </a:lnTo>
                    <a:lnTo>
                      <a:pt x="192" y="169"/>
                    </a:lnTo>
                    <a:lnTo>
                      <a:pt x="197" y="183"/>
                    </a:lnTo>
                    <a:lnTo>
                      <a:pt x="197" y="193"/>
                    </a:lnTo>
                    <a:lnTo>
                      <a:pt x="197" y="202"/>
                    </a:lnTo>
                    <a:lnTo>
                      <a:pt x="192" y="217"/>
                    </a:lnTo>
                    <a:lnTo>
                      <a:pt x="192" y="226"/>
                    </a:lnTo>
                    <a:lnTo>
                      <a:pt x="192" y="241"/>
                    </a:lnTo>
                    <a:lnTo>
                      <a:pt x="188" y="250"/>
                    </a:lnTo>
                    <a:lnTo>
                      <a:pt x="183" y="260"/>
                    </a:lnTo>
                    <a:lnTo>
                      <a:pt x="178" y="274"/>
                    </a:lnTo>
                    <a:lnTo>
                      <a:pt x="173" y="284"/>
                    </a:lnTo>
                    <a:lnTo>
                      <a:pt x="0" y="193"/>
                    </a:lnTo>
                    <a:lnTo>
                      <a:pt x="19"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662" name="Group 353">
              <a:extLst>
                <a:ext uri="{FF2B5EF4-FFF2-40B4-BE49-F238E27FC236}">
                  <a16:creationId xmlns:a16="http://schemas.microsoft.com/office/drawing/2014/main" id="{4AD039E2-078F-4432-9B7A-5BA0B228059B}"/>
                </a:ext>
              </a:extLst>
            </p:cNvPr>
            <p:cNvGrpSpPr>
              <a:grpSpLocks/>
            </p:cNvGrpSpPr>
            <p:nvPr/>
          </p:nvGrpSpPr>
          <p:grpSpPr bwMode="auto">
            <a:xfrm>
              <a:off x="1779" y="1583"/>
              <a:ext cx="365" cy="390"/>
              <a:chOff x="1779" y="1583"/>
              <a:chExt cx="365" cy="390"/>
            </a:xfrm>
          </p:grpSpPr>
          <p:sp>
            <p:nvSpPr>
              <p:cNvPr id="12669" name="Freeform 351">
                <a:extLst>
                  <a:ext uri="{FF2B5EF4-FFF2-40B4-BE49-F238E27FC236}">
                    <a16:creationId xmlns:a16="http://schemas.microsoft.com/office/drawing/2014/main" id="{62CA4D1E-03B4-4EEA-8374-92853BCE3AAF}"/>
                  </a:ext>
                </a:extLst>
              </p:cNvPr>
              <p:cNvSpPr>
                <a:spLocks/>
              </p:cNvSpPr>
              <p:nvPr/>
            </p:nvSpPr>
            <p:spPr bwMode="auto">
              <a:xfrm>
                <a:off x="1779" y="1583"/>
                <a:ext cx="365" cy="390"/>
              </a:xfrm>
              <a:custGeom>
                <a:avLst/>
                <a:gdLst>
                  <a:gd name="T0" fmla="*/ 360 w 365"/>
                  <a:gd name="T1" fmla="*/ 294 h 390"/>
                  <a:gd name="T2" fmla="*/ 346 w 365"/>
                  <a:gd name="T3" fmla="*/ 313 h 390"/>
                  <a:gd name="T4" fmla="*/ 332 w 365"/>
                  <a:gd name="T5" fmla="*/ 332 h 390"/>
                  <a:gd name="T6" fmla="*/ 312 w 365"/>
                  <a:gd name="T7" fmla="*/ 346 h 390"/>
                  <a:gd name="T8" fmla="*/ 293 w 365"/>
                  <a:gd name="T9" fmla="*/ 361 h 390"/>
                  <a:gd name="T10" fmla="*/ 274 w 365"/>
                  <a:gd name="T11" fmla="*/ 370 h 390"/>
                  <a:gd name="T12" fmla="*/ 250 w 365"/>
                  <a:gd name="T13" fmla="*/ 380 h 390"/>
                  <a:gd name="T14" fmla="*/ 226 w 365"/>
                  <a:gd name="T15" fmla="*/ 385 h 390"/>
                  <a:gd name="T16" fmla="*/ 202 w 365"/>
                  <a:gd name="T17" fmla="*/ 390 h 390"/>
                  <a:gd name="T18" fmla="*/ 178 w 365"/>
                  <a:gd name="T19" fmla="*/ 390 h 390"/>
                  <a:gd name="T20" fmla="*/ 159 w 365"/>
                  <a:gd name="T21" fmla="*/ 385 h 390"/>
                  <a:gd name="T22" fmla="*/ 135 w 365"/>
                  <a:gd name="T23" fmla="*/ 380 h 390"/>
                  <a:gd name="T24" fmla="*/ 111 w 365"/>
                  <a:gd name="T25" fmla="*/ 370 h 390"/>
                  <a:gd name="T26" fmla="*/ 91 w 365"/>
                  <a:gd name="T27" fmla="*/ 361 h 390"/>
                  <a:gd name="T28" fmla="*/ 72 w 365"/>
                  <a:gd name="T29" fmla="*/ 346 h 390"/>
                  <a:gd name="T30" fmla="*/ 53 w 365"/>
                  <a:gd name="T31" fmla="*/ 327 h 390"/>
                  <a:gd name="T32" fmla="*/ 38 w 365"/>
                  <a:gd name="T33" fmla="*/ 313 h 390"/>
                  <a:gd name="T34" fmla="*/ 24 w 365"/>
                  <a:gd name="T35" fmla="*/ 294 h 390"/>
                  <a:gd name="T36" fmla="*/ 15 w 365"/>
                  <a:gd name="T37" fmla="*/ 269 h 390"/>
                  <a:gd name="T38" fmla="*/ 5 w 365"/>
                  <a:gd name="T39" fmla="*/ 245 h 390"/>
                  <a:gd name="T40" fmla="*/ 0 w 365"/>
                  <a:gd name="T41" fmla="*/ 226 h 390"/>
                  <a:gd name="T42" fmla="*/ 0 w 365"/>
                  <a:gd name="T43" fmla="*/ 202 h 390"/>
                  <a:gd name="T44" fmla="*/ 0 w 365"/>
                  <a:gd name="T45" fmla="*/ 178 h 390"/>
                  <a:gd name="T46" fmla="*/ 5 w 365"/>
                  <a:gd name="T47" fmla="*/ 149 h 390"/>
                  <a:gd name="T48" fmla="*/ 10 w 365"/>
                  <a:gd name="T49" fmla="*/ 125 h 390"/>
                  <a:gd name="T50" fmla="*/ 19 w 365"/>
                  <a:gd name="T51" fmla="*/ 106 h 390"/>
                  <a:gd name="T52" fmla="*/ 34 w 365"/>
                  <a:gd name="T53" fmla="*/ 87 h 390"/>
                  <a:gd name="T54" fmla="*/ 48 w 365"/>
                  <a:gd name="T55" fmla="*/ 68 h 390"/>
                  <a:gd name="T56" fmla="*/ 63 w 365"/>
                  <a:gd name="T57" fmla="*/ 49 h 390"/>
                  <a:gd name="T58" fmla="*/ 82 w 365"/>
                  <a:gd name="T59" fmla="*/ 34 h 390"/>
                  <a:gd name="T60" fmla="*/ 101 w 365"/>
                  <a:gd name="T61" fmla="*/ 20 h 390"/>
                  <a:gd name="T62" fmla="*/ 125 w 365"/>
                  <a:gd name="T63" fmla="*/ 10 h 390"/>
                  <a:gd name="T64" fmla="*/ 144 w 365"/>
                  <a:gd name="T65" fmla="*/ 5 h 390"/>
                  <a:gd name="T66" fmla="*/ 168 w 365"/>
                  <a:gd name="T67" fmla="*/ 0 h 390"/>
                  <a:gd name="T68" fmla="*/ 192 w 365"/>
                  <a:gd name="T69" fmla="*/ 0 h 390"/>
                  <a:gd name="T70" fmla="*/ 365 w 365"/>
                  <a:gd name="T71" fmla="*/ 284 h 39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65" h="390">
                    <a:moveTo>
                      <a:pt x="365" y="284"/>
                    </a:moveTo>
                    <a:lnTo>
                      <a:pt x="360" y="294"/>
                    </a:lnTo>
                    <a:lnTo>
                      <a:pt x="356" y="303"/>
                    </a:lnTo>
                    <a:lnTo>
                      <a:pt x="346" y="313"/>
                    </a:lnTo>
                    <a:lnTo>
                      <a:pt x="341" y="322"/>
                    </a:lnTo>
                    <a:lnTo>
                      <a:pt x="332" y="332"/>
                    </a:lnTo>
                    <a:lnTo>
                      <a:pt x="322" y="337"/>
                    </a:lnTo>
                    <a:lnTo>
                      <a:pt x="312" y="346"/>
                    </a:lnTo>
                    <a:lnTo>
                      <a:pt x="303" y="351"/>
                    </a:lnTo>
                    <a:lnTo>
                      <a:pt x="293" y="361"/>
                    </a:lnTo>
                    <a:lnTo>
                      <a:pt x="283" y="366"/>
                    </a:lnTo>
                    <a:lnTo>
                      <a:pt x="274" y="370"/>
                    </a:lnTo>
                    <a:lnTo>
                      <a:pt x="264" y="375"/>
                    </a:lnTo>
                    <a:lnTo>
                      <a:pt x="250" y="380"/>
                    </a:lnTo>
                    <a:lnTo>
                      <a:pt x="240" y="385"/>
                    </a:lnTo>
                    <a:lnTo>
                      <a:pt x="226" y="385"/>
                    </a:lnTo>
                    <a:lnTo>
                      <a:pt x="216" y="385"/>
                    </a:lnTo>
                    <a:lnTo>
                      <a:pt x="202" y="390"/>
                    </a:lnTo>
                    <a:lnTo>
                      <a:pt x="192" y="390"/>
                    </a:lnTo>
                    <a:lnTo>
                      <a:pt x="178" y="390"/>
                    </a:lnTo>
                    <a:lnTo>
                      <a:pt x="168" y="385"/>
                    </a:lnTo>
                    <a:lnTo>
                      <a:pt x="159" y="385"/>
                    </a:lnTo>
                    <a:lnTo>
                      <a:pt x="144" y="385"/>
                    </a:lnTo>
                    <a:lnTo>
                      <a:pt x="135" y="380"/>
                    </a:lnTo>
                    <a:lnTo>
                      <a:pt x="120" y="375"/>
                    </a:lnTo>
                    <a:lnTo>
                      <a:pt x="111" y="370"/>
                    </a:lnTo>
                    <a:lnTo>
                      <a:pt x="101" y="366"/>
                    </a:lnTo>
                    <a:lnTo>
                      <a:pt x="91" y="361"/>
                    </a:lnTo>
                    <a:lnTo>
                      <a:pt x="77" y="351"/>
                    </a:lnTo>
                    <a:lnTo>
                      <a:pt x="72" y="346"/>
                    </a:lnTo>
                    <a:lnTo>
                      <a:pt x="63" y="337"/>
                    </a:lnTo>
                    <a:lnTo>
                      <a:pt x="53" y="327"/>
                    </a:lnTo>
                    <a:lnTo>
                      <a:pt x="43" y="317"/>
                    </a:lnTo>
                    <a:lnTo>
                      <a:pt x="38" y="313"/>
                    </a:lnTo>
                    <a:lnTo>
                      <a:pt x="29" y="298"/>
                    </a:lnTo>
                    <a:lnTo>
                      <a:pt x="24" y="294"/>
                    </a:lnTo>
                    <a:lnTo>
                      <a:pt x="19" y="279"/>
                    </a:lnTo>
                    <a:lnTo>
                      <a:pt x="15" y="269"/>
                    </a:lnTo>
                    <a:lnTo>
                      <a:pt x="10" y="255"/>
                    </a:lnTo>
                    <a:lnTo>
                      <a:pt x="5" y="245"/>
                    </a:lnTo>
                    <a:lnTo>
                      <a:pt x="5" y="236"/>
                    </a:lnTo>
                    <a:lnTo>
                      <a:pt x="0" y="226"/>
                    </a:lnTo>
                    <a:lnTo>
                      <a:pt x="0" y="212"/>
                    </a:lnTo>
                    <a:lnTo>
                      <a:pt x="0" y="202"/>
                    </a:lnTo>
                    <a:lnTo>
                      <a:pt x="0" y="188"/>
                    </a:lnTo>
                    <a:lnTo>
                      <a:pt x="0" y="178"/>
                    </a:lnTo>
                    <a:lnTo>
                      <a:pt x="0" y="164"/>
                    </a:lnTo>
                    <a:lnTo>
                      <a:pt x="5" y="149"/>
                    </a:lnTo>
                    <a:lnTo>
                      <a:pt x="5" y="140"/>
                    </a:lnTo>
                    <a:lnTo>
                      <a:pt x="10" y="125"/>
                    </a:lnTo>
                    <a:lnTo>
                      <a:pt x="15" y="116"/>
                    </a:lnTo>
                    <a:lnTo>
                      <a:pt x="19" y="106"/>
                    </a:lnTo>
                    <a:lnTo>
                      <a:pt x="24" y="97"/>
                    </a:lnTo>
                    <a:lnTo>
                      <a:pt x="34" y="87"/>
                    </a:lnTo>
                    <a:lnTo>
                      <a:pt x="38" y="77"/>
                    </a:lnTo>
                    <a:lnTo>
                      <a:pt x="48" y="68"/>
                    </a:lnTo>
                    <a:lnTo>
                      <a:pt x="53" y="58"/>
                    </a:lnTo>
                    <a:lnTo>
                      <a:pt x="63" y="49"/>
                    </a:lnTo>
                    <a:lnTo>
                      <a:pt x="72" y="44"/>
                    </a:lnTo>
                    <a:lnTo>
                      <a:pt x="82" y="34"/>
                    </a:lnTo>
                    <a:lnTo>
                      <a:pt x="91" y="29"/>
                    </a:lnTo>
                    <a:lnTo>
                      <a:pt x="101" y="20"/>
                    </a:lnTo>
                    <a:lnTo>
                      <a:pt x="111" y="20"/>
                    </a:lnTo>
                    <a:lnTo>
                      <a:pt x="125" y="10"/>
                    </a:lnTo>
                    <a:lnTo>
                      <a:pt x="135" y="10"/>
                    </a:lnTo>
                    <a:lnTo>
                      <a:pt x="144" y="5"/>
                    </a:lnTo>
                    <a:lnTo>
                      <a:pt x="159" y="0"/>
                    </a:lnTo>
                    <a:lnTo>
                      <a:pt x="168" y="0"/>
                    </a:lnTo>
                    <a:lnTo>
                      <a:pt x="178" y="0"/>
                    </a:lnTo>
                    <a:lnTo>
                      <a:pt x="192" y="0"/>
                    </a:lnTo>
                    <a:lnTo>
                      <a:pt x="192" y="193"/>
                    </a:lnTo>
                    <a:lnTo>
                      <a:pt x="365" y="284"/>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70" name="Freeform 352">
                <a:extLst>
                  <a:ext uri="{FF2B5EF4-FFF2-40B4-BE49-F238E27FC236}">
                    <a16:creationId xmlns:a16="http://schemas.microsoft.com/office/drawing/2014/main" id="{0991319F-DC19-48CE-8DD7-C35155CB21CE}"/>
                  </a:ext>
                </a:extLst>
              </p:cNvPr>
              <p:cNvSpPr>
                <a:spLocks/>
              </p:cNvSpPr>
              <p:nvPr/>
            </p:nvSpPr>
            <p:spPr bwMode="auto">
              <a:xfrm>
                <a:off x="1779" y="1583"/>
                <a:ext cx="365" cy="390"/>
              </a:xfrm>
              <a:custGeom>
                <a:avLst/>
                <a:gdLst>
                  <a:gd name="T0" fmla="*/ 360 w 365"/>
                  <a:gd name="T1" fmla="*/ 294 h 390"/>
                  <a:gd name="T2" fmla="*/ 346 w 365"/>
                  <a:gd name="T3" fmla="*/ 313 h 390"/>
                  <a:gd name="T4" fmla="*/ 332 w 365"/>
                  <a:gd name="T5" fmla="*/ 332 h 390"/>
                  <a:gd name="T6" fmla="*/ 312 w 365"/>
                  <a:gd name="T7" fmla="*/ 346 h 390"/>
                  <a:gd name="T8" fmla="*/ 293 w 365"/>
                  <a:gd name="T9" fmla="*/ 361 h 390"/>
                  <a:gd name="T10" fmla="*/ 274 w 365"/>
                  <a:gd name="T11" fmla="*/ 370 h 390"/>
                  <a:gd name="T12" fmla="*/ 250 w 365"/>
                  <a:gd name="T13" fmla="*/ 380 h 390"/>
                  <a:gd name="T14" fmla="*/ 226 w 365"/>
                  <a:gd name="T15" fmla="*/ 385 h 390"/>
                  <a:gd name="T16" fmla="*/ 202 w 365"/>
                  <a:gd name="T17" fmla="*/ 390 h 390"/>
                  <a:gd name="T18" fmla="*/ 178 w 365"/>
                  <a:gd name="T19" fmla="*/ 390 h 390"/>
                  <a:gd name="T20" fmla="*/ 159 w 365"/>
                  <a:gd name="T21" fmla="*/ 385 h 390"/>
                  <a:gd name="T22" fmla="*/ 135 w 365"/>
                  <a:gd name="T23" fmla="*/ 380 h 390"/>
                  <a:gd name="T24" fmla="*/ 111 w 365"/>
                  <a:gd name="T25" fmla="*/ 370 h 390"/>
                  <a:gd name="T26" fmla="*/ 91 w 365"/>
                  <a:gd name="T27" fmla="*/ 361 h 390"/>
                  <a:gd name="T28" fmla="*/ 72 w 365"/>
                  <a:gd name="T29" fmla="*/ 346 h 390"/>
                  <a:gd name="T30" fmla="*/ 53 w 365"/>
                  <a:gd name="T31" fmla="*/ 327 h 390"/>
                  <a:gd name="T32" fmla="*/ 38 w 365"/>
                  <a:gd name="T33" fmla="*/ 313 h 390"/>
                  <a:gd name="T34" fmla="*/ 24 w 365"/>
                  <a:gd name="T35" fmla="*/ 294 h 390"/>
                  <a:gd name="T36" fmla="*/ 15 w 365"/>
                  <a:gd name="T37" fmla="*/ 269 h 390"/>
                  <a:gd name="T38" fmla="*/ 5 w 365"/>
                  <a:gd name="T39" fmla="*/ 245 h 390"/>
                  <a:gd name="T40" fmla="*/ 0 w 365"/>
                  <a:gd name="T41" fmla="*/ 226 h 390"/>
                  <a:gd name="T42" fmla="*/ 0 w 365"/>
                  <a:gd name="T43" fmla="*/ 202 h 390"/>
                  <a:gd name="T44" fmla="*/ 0 w 365"/>
                  <a:gd name="T45" fmla="*/ 178 h 390"/>
                  <a:gd name="T46" fmla="*/ 5 w 365"/>
                  <a:gd name="T47" fmla="*/ 149 h 390"/>
                  <a:gd name="T48" fmla="*/ 10 w 365"/>
                  <a:gd name="T49" fmla="*/ 125 h 390"/>
                  <a:gd name="T50" fmla="*/ 19 w 365"/>
                  <a:gd name="T51" fmla="*/ 106 h 390"/>
                  <a:gd name="T52" fmla="*/ 34 w 365"/>
                  <a:gd name="T53" fmla="*/ 87 h 390"/>
                  <a:gd name="T54" fmla="*/ 48 w 365"/>
                  <a:gd name="T55" fmla="*/ 68 h 390"/>
                  <a:gd name="T56" fmla="*/ 63 w 365"/>
                  <a:gd name="T57" fmla="*/ 49 h 390"/>
                  <a:gd name="T58" fmla="*/ 82 w 365"/>
                  <a:gd name="T59" fmla="*/ 34 h 390"/>
                  <a:gd name="T60" fmla="*/ 101 w 365"/>
                  <a:gd name="T61" fmla="*/ 20 h 390"/>
                  <a:gd name="T62" fmla="*/ 125 w 365"/>
                  <a:gd name="T63" fmla="*/ 10 h 390"/>
                  <a:gd name="T64" fmla="*/ 144 w 365"/>
                  <a:gd name="T65" fmla="*/ 5 h 390"/>
                  <a:gd name="T66" fmla="*/ 168 w 365"/>
                  <a:gd name="T67" fmla="*/ 0 h 390"/>
                  <a:gd name="T68" fmla="*/ 192 w 365"/>
                  <a:gd name="T69" fmla="*/ 0 h 390"/>
                  <a:gd name="T70" fmla="*/ 365 w 365"/>
                  <a:gd name="T71" fmla="*/ 284 h 39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65" h="390">
                    <a:moveTo>
                      <a:pt x="365" y="284"/>
                    </a:moveTo>
                    <a:lnTo>
                      <a:pt x="360" y="294"/>
                    </a:lnTo>
                    <a:lnTo>
                      <a:pt x="356" y="303"/>
                    </a:lnTo>
                    <a:lnTo>
                      <a:pt x="346" y="313"/>
                    </a:lnTo>
                    <a:lnTo>
                      <a:pt x="341" y="322"/>
                    </a:lnTo>
                    <a:lnTo>
                      <a:pt x="332" y="332"/>
                    </a:lnTo>
                    <a:lnTo>
                      <a:pt x="322" y="337"/>
                    </a:lnTo>
                    <a:lnTo>
                      <a:pt x="312" y="346"/>
                    </a:lnTo>
                    <a:lnTo>
                      <a:pt x="303" y="351"/>
                    </a:lnTo>
                    <a:lnTo>
                      <a:pt x="293" y="361"/>
                    </a:lnTo>
                    <a:lnTo>
                      <a:pt x="283" y="366"/>
                    </a:lnTo>
                    <a:lnTo>
                      <a:pt x="274" y="370"/>
                    </a:lnTo>
                    <a:lnTo>
                      <a:pt x="264" y="375"/>
                    </a:lnTo>
                    <a:lnTo>
                      <a:pt x="250" y="380"/>
                    </a:lnTo>
                    <a:lnTo>
                      <a:pt x="240" y="385"/>
                    </a:lnTo>
                    <a:lnTo>
                      <a:pt x="226" y="385"/>
                    </a:lnTo>
                    <a:lnTo>
                      <a:pt x="216" y="385"/>
                    </a:lnTo>
                    <a:lnTo>
                      <a:pt x="202" y="390"/>
                    </a:lnTo>
                    <a:lnTo>
                      <a:pt x="192" y="390"/>
                    </a:lnTo>
                    <a:lnTo>
                      <a:pt x="178" y="390"/>
                    </a:lnTo>
                    <a:lnTo>
                      <a:pt x="168" y="385"/>
                    </a:lnTo>
                    <a:lnTo>
                      <a:pt x="159" y="385"/>
                    </a:lnTo>
                    <a:lnTo>
                      <a:pt x="144" y="385"/>
                    </a:lnTo>
                    <a:lnTo>
                      <a:pt x="135" y="380"/>
                    </a:lnTo>
                    <a:lnTo>
                      <a:pt x="120" y="375"/>
                    </a:lnTo>
                    <a:lnTo>
                      <a:pt x="111" y="370"/>
                    </a:lnTo>
                    <a:lnTo>
                      <a:pt x="101" y="366"/>
                    </a:lnTo>
                    <a:lnTo>
                      <a:pt x="91" y="361"/>
                    </a:lnTo>
                    <a:lnTo>
                      <a:pt x="77" y="351"/>
                    </a:lnTo>
                    <a:lnTo>
                      <a:pt x="72" y="346"/>
                    </a:lnTo>
                    <a:lnTo>
                      <a:pt x="63" y="337"/>
                    </a:lnTo>
                    <a:lnTo>
                      <a:pt x="53" y="327"/>
                    </a:lnTo>
                    <a:lnTo>
                      <a:pt x="43" y="317"/>
                    </a:lnTo>
                    <a:lnTo>
                      <a:pt x="38" y="313"/>
                    </a:lnTo>
                    <a:lnTo>
                      <a:pt x="29" y="298"/>
                    </a:lnTo>
                    <a:lnTo>
                      <a:pt x="24" y="294"/>
                    </a:lnTo>
                    <a:lnTo>
                      <a:pt x="19" y="279"/>
                    </a:lnTo>
                    <a:lnTo>
                      <a:pt x="15" y="269"/>
                    </a:lnTo>
                    <a:lnTo>
                      <a:pt x="10" y="255"/>
                    </a:lnTo>
                    <a:lnTo>
                      <a:pt x="5" y="245"/>
                    </a:lnTo>
                    <a:lnTo>
                      <a:pt x="5" y="236"/>
                    </a:lnTo>
                    <a:lnTo>
                      <a:pt x="0" y="226"/>
                    </a:lnTo>
                    <a:lnTo>
                      <a:pt x="0" y="212"/>
                    </a:lnTo>
                    <a:lnTo>
                      <a:pt x="0" y="202"/>
                    </a:lnTo>
                    <a:lnTo>
                      <a:pt x="0" y="188"/>
                    </a:lnTo>
                    <a:lnTo>
                      <a:pt x="0" y="178"/>
                    </a:lnTo>
                    <a:lnTo>
                      <a:pt x="0" y="164"/>
                    </a:lnTo>
                    <a:lnTo>
                      <a:pt x="5" y="149"/>
                    </a:lnTo>
                    <a:lnTo>
                      <a:pt x="5" y="140"/>
                    </a:lnTo>
                    <a:lnTo>
                      <a:pt x="10" y="125"/>
                    </a:lnTo>
                    <a:lnTo>
                      <a:pt x="15" y="116"/>
                    </a:lnTo>
                    <a:lnTo>
                      <a:pt x="19" y="106"/>
                    </a:lnTo>
                    <a:lnTo>
                      <a:pt x="24" y="97"/>
                    </a:lnTo>
                    <a:lnTo>
                      <a:pt x="34" y="87"/>
                    </a:lnTo>
                    <a:lnTo>
                      <a:pt x="38" y="77"/>
                    </a:lnTo>
                    <a:lnTo>
                      <a:pt x="48" y="68"/>
                    </a:lnTo>
                    <a:lnTo>
                      <a:pt x="53" y="58"/>
                    </a:lnTo>
                    <a:lnTo>
                      <a:pt x="63" y="49"/>
                    </a:lnTo>
                    <a:lnTo>
                      <a:pt x="72" y="44"/>
                    </a:lnTo>
                    <a:lnTo>
                      <a:pt x="82" y="34"/>
                    </a:lnTo>
                    <a:lnTo>
                      <a:pt x="91" y="29"/>
                    </a:lnTo>
                    <a:lnTo>
                      <a:pt x="101" y="20"/>
                    </a:lnTo>
                    <a:lnTo>
                      <a:pt x="111" y="20"/>
                    </a:lnTo>
                    <a:lnTo>
                      <a:pt x="125" y="10"/>
                    </a:lnTo>
                    <a:lnTo>
                      <a:pt x="135" y="10"/>
                    </a:lnTo>
                    <a:lnTo>
                      <a:pt x="144" y="5"/>
                    </a:lnTo>
                    <a:lnTo>
                      <a:pt x="159" y="0"/>
                    </a:lnTo>
                    <a:lnTo>
                      <a:pt x="168" y="0"/>
                    </a:lnTo>
                    <a:lnTo>
                      <a:pt x="178" y="0"/>
                    </a:lnTo>
                    <a:lnTo>
                      <a:pt x="192" y="0"/>
                    </a:lnTo>
                    <a:lnTo>
                      <a:pt x="192" y="193"/>
                    </a:lnTo>
                    <a:lnTo>
                      <a:pt x="365" y="284"/>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663" name="Group 356">
              <a:extLst>
                <a:ext uri="{FF2B5EF4-FFF2-40B4-BE49-F238E27FC236}">
                  <a16:creationId xmlns:a16="http://schemas.microsoft.com/office/drawing/2014/main" id="{57B382C8-DB38-4A45-87BE-FF91FFC30EB7}"/>
                </a:ext>
              </a:extLst>
            </p:cNvPr>
            <p:cNvGrpSpPr>
              <a:grpSpLocks/>
            </p:cNvGrpSpPr>
            <p:nvPr/>
          </p:nvGrpSpPr>
          <p:grpSpPr bwMode="auto">
            <a:xfrm>
              <a:off x="1971" y="1045"/>
              <a:ext cx="29" cy="193"/>
              <a:chOff x="1971" y="1045"/>
              <a:chExt cx="29" cy="193"/>
            </a:xfrm>
          </p:grpSpPr>
          <p:sp>
            <p:nvSpPr>
              <p:cNvPr id="12667" name="Freeform 354">
                <a:extLst>
                  <a:ext uri="{FF2B5EF4-FFF2-40B4-BE49-F238E27FC236}">
                    <a16:creationId xmlns:a16="http://schemas.microsoft.com/office/drawing/2014/main" id="{B48D13A2-961E-4F8C-9EE4-6CD552F5C783}"/>
                  </a:ext>
                </a:extLst>
              </p:cNvPr>
              <p:cNvSpPr>
                <a:spLocks/>
              </p:cNvSpPr>
              <p:nvPr/>
            </p:nvSpPr>
            <p:spPr bwMode="auto">
              <a:xfrm>
                <a:off x="1971" y="1045"/>
                <a:ext cx="29" cy="193"/>
              </a:xfrm>
              <a:custGeom>
                <a:avLst/>
                <a:gdLst>
                  <a:gd name="T0" fmla="*/ 0 w 29"/>
                  <a:gd name="T1" fmla="*/ 0 h 193"/>
                  <a:gd name="T2" fmla="*/ 10 w 29"/>
                  <a:gd name="T3" fmla="*/ 0 h 193"/>
                  <a:gd name="T4" fmla="*/ 19 w 29"/>
                  <a:gd name="T5" fmla="*/ 0 h 193"/>
                  <a:gd name="T6" fmla="*/ 29 w 29"/>
                  <a:gd name="T7" fmla="*/ 0 h 193"/>
                  <a:gd name="T8" fmla="*/ 0 w 29"/>
                  <a:gd name="T9" fmla="*/ 193 h 193"/>
                  <a:gd name="T10" fmla="*/ 0 w 29"/>
                  <a:gd name="T11" fmla="*/ 0 h 19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9" h="193">
                    <a:moveTo>
                      <a:pt x="0" y="0"/>
                    </a:moveTo>
                    <a:lnTo>
                      <a:pt x="10" y="0"/>
                    </a:lnTo>
                    <a:lnTo>
                      <a:pt x="19" y="0"/>
                    </a:lnTo>
                    <a:lnTo>
                      <a:pt x="29" y="0"/>
                    </a:lnTo>
                    <a:lnTo>
                      <a:pt x="0" y="193"/>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68" name="Freeform 355">
                <a:extLst>
                  <a:ext uri="{FF2B5EF4-FFF2-40B4-BE49-F238E27FC236}">
                    <a16:creationId xmlns:a16="http://schemas.microsoft.com/office/drawing/2014/main" id="{3FB12343-9C06-4AE3-BE4F-399422C7A409}"/>
                  </a:ext>
                </a:extLst>
              </p:cNvPr>
              <p:cNvSpPr>
                <a:spLocks/>
              </p:cNvSpPr>
              <p:nvPr/>
            </p:nvSpPr>
            <p:spPr bwMode="auto">
              <a:xfrm>
                <a:off x="1971" y="1045"/>
                <a:ext cx="29" cy="193"/>
              </a:xfrm>
              <a:custGeom>
                <a:avLst/>
                <a:gdLst>
                  <a:gd name="T0" fmla="*/ 0 w 29"/>
                  <a:gd name="T1" fmla="*/ 0 h 193"/>
                  <a:gd name="T2" fmla="*/ 10 w 29"/>
                  <a:gd name="T3" fmla="*/ 0 h 193"/>
                  <a:gd name="T4" fmla="*/ 19 w 29"/>
                  <a:gd name="T5" fmla="*/ 0 h 193"/>
                  <a:gd name="T6" fmla="*/ 29 w 29"/>
                  <a:gd name="T7" fmla="*/ 0 h 193"/>
                  <a:gd name="T8" fmla="*/ 0 w 29"/>
                  <a:gd name="T9" fmla="*/ 193 h 193"/>
                  <a:gd name="T10" fmla="*/ 0 w 29"/>
                  <a:gd name="T11" fmla="*/ 0 h 19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9" h="193">
                    <a:moveTo>
                      <a:pt x="0" y="0"/>
                    </a:moveTo>
                    <a:lnTo>
                      <a:pt x="10" y="0"/>
                    </a:lnTo>
                    <a:lnTo>
                      <a:pt x="19" y="0"/>
                    </a:lnTo>
                    <a:lnTo>
                      <a:pt x="29" y="0"/>
                    </a:lnTo>
                    <a:lnTo>
                      <a:pt x="0" y="193"/>
                    </a:lnTo>
                    <a:lnTo>
                      <a:pt x="0"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664" name="Group 359">
              <a:extLst>
                <a:ext uri="{FF2B5EF4-FFF2-40B4-BE49-F238E27FC236}">
                  <a16:creationId xmlns:a16="http://schemas.microsoft.com/office/drawing/2014/main" id="{5C501CD6-4BCC-4385-9987-D6AC4214573B}"/>
                </a:ext>
              </a:extLst>
            </p:cNvPr>
            <p:cNvGrpSpPr>
              <a:grpSpLocks/>
            </p:cNvGrpSpPr>
            <p:nvPr/>
          </p:nvGrpSpPr>
          <p:grpSpPr bwMode="auto">
            <a:xfrm>
              <a:off x="1779" y="1045"/>
              <a:ext cx="370" cy="390"/>
              <a:chOff x="1779" y="1045"/>
              <a:chExt cx="370" cy="390"/>
            </a:xfrm>
          </p:grpSpPr>
          <p:sp>
            <p:nvSpPr>
              <p:cNvPr id="12665" name="Freeform 357">
                <a:extLst>
                  <a:ext uri="{FF2B5EF4-FFF2-40B4-BE49-F238E27FC236}">
                    <a16:creationId xmlns:a16="http://schemas.microsoft.com/office/drawing/2014/main" id="{58D01D09-E282-4FE1-A791-2855D48C4B17}"/>
                  </a:ext>
                </a:extLst>
              </p:cNvPr>
              <p:cNvSpPr>
                <a:spLocks/>
              </p:cNvSpPr>
              <p:nvPr/>
            </p:nvSpPr>
            <p:spPr bwMode="auto">
              <a:xfrm>
                <a:off x="1779" y="1045"/>
                <a:ext cx="370" cy="390"/>
              </a:xfrm>
              <a:custGeom>
                <a:avLst/>
                <a:gdLst>
                  <a:gd name="T0" fmla="*/ 360 w 370"/>
                  <a:gd name="T1" fmla="*/ 293 h 390"/>
                  <a:gd name="T2" fmla="*/ 351 w 370"/>
                  <a:gd name="T3" fmla="*/ 313 h 390"/>
                  <a:gd name="T4" fmla="*/ 332 w 370"/>
                  <a:gd name="T5" fmla="*/ 327 h 390"/>
                  <a:gd name="T6" fmla="*/ 317 w 370"/>
                  <a:gd name="T7" fmla="*/ 346 h 390"/>
                  <a:gd name="T8" fmla="*/ 298 w 370"/>
                  <a:gd name="T9" fmla="*/ 361 h 390"/>
                  <a:gd name="T10" fmla="*/ 274 w 370"/>
                  <a:gd name="T11" fmla="*/ 370 h 390"/>
                  <a:gd name="T12" fmla="*/ 255 w 370"/>
                  <a:gd name="T13" fmla="*/ 380 h 390"/>
                  <a:gd name="T14" fmla="*/ 231 w 370"/>
                  <a:gd name="T15" fmla="*/ 385 h 390"/>
                  <a:gd name="T16" fmla="*/ 207 w 370"/>
                  <a:gd name="T17" fmla="*/ 390 h 390"/>
                  <a:gd name="T18" fmla="*/ 183 w 370"/>
                  <a:gd name="T19" fmla="*/ 390 h 390"/>
                  <a:gd name="T20" fmla="*/ 159 w 370"/>
                  <a:gd name="T21" fmla="*/ 385 h 390"/>
                  <a:gd name="T22" fmla="*/ 135 w 370"/>
                  <a:gd name="T23" fmla="*/ 380 h 390"/>
                  <a:gd name="T24" fmla="*/ 115 w 370"/>
                  <a:gd name="T25" fmla="*/ 370 h 390"/>
                  <a:gd name="T26" fmla="*/ 91 w 370"/>
                  <a:gd name="T27" fmla="*/ 361 h 390"/>
                  <a:gd name="T28" fmla="*/ 72 w 370"/>
                  <a:gd name="T29" fmla="*/ 346 h 390"/>
                  <a:gd name="T30" fmla="*/ 53 w 370"/>
                  <a:gd name="T31" fmla="*/ 327 h 390"/>
                  <a:gd name="T32" fmla="*/ 38 w 370"/>
                  <a:gd name="T33" fmla="*/ 313 h 390"/>
                  <a:gd name="T34" fmla="*/ 24 w 370"/>
                  <a:gd name="T35" fmla="*/ 293 h 390"/>
                  <a:gd name="T36" fmla="*/ 15 w 370"/>
                  <a:gd name="T37" fmla="*/ 269 h 390"/>
                  <a:gd name="T38" fmla="*/ 5 w 370"/>
                  <a:gd name="T39" fmla="*/ 245 h 390"/>
                  <a:gd name="T40" fmla="*/ 0 w 370"/>
                  <a:gd name="T41" fmla="*/ 226 h 390"/>
                  <a:gd name="T42" fmla="*/ 0 w 370"/>
                  <a:gd name="T43" fmla="*/ 202 h 390"/>
                  <a:gd name="T44" fmla="*/ 0 w 370"/>
                  <a:gd name="T45" fmla="*/ 178 h 390"/>
                  <a:gd name="T46" fmla="*/ 5 w 370"/>
                  <a:gd name="T47" fmla="*/ 154 h 390"/>
                  <a:gd name="T48" fmla="*/ 10 w 370"/>
                  <a:gd name="T49" fmla="*/ 130 h 390"/>
                  <a:gd name="T50" fmla="*/ 19 w 370"/>
                  <a:gd name="T51" fmla="*/ 106 h 390"/>
                  <a:gd name="T52" fmla="*/ 29 w 370"/>
                  <a:gd name="T53" fmla="*/ 87 h 390"/>
                  <a:gd name="T54" fmla="*/ 43 w 370"/>
                  <a:gd name="T55" fmla="*/ 68 h 390"/>
                  <a:gd name="T56" fmla="*/ 63 w 370"/>
                  <a:gd name="T57" fmla="*/ 48 h 390"/>
                  <a:gd name="T58" fmla="*/ 82 w 370"/>
                  <a:gd name="T59" fmla="*/ 34 h 390"/>
                  <a:gd name="T60" fmla="*/ 101 w 370"/>
                  <a:gd name="T61" fmla="*/ 20 h 390"/>
                  <a:gd name="T62" fmla="*/ 125 w 370"/>
                  <a:gd name="T63" fmla="*/ 10 h 390"/>
                  <a:gd name="T64" fmla="*/ 144 w 370"/>
                  <a:gd name="T65" fmla="*/ 5 h 390"/>
                  <a:gd name="T66" fmla="*/ 168 w 370"/>
                  <a:gd name="T67" fmla="*/ 0 h 390"/>
                  <a:gd name="T68" fmla="*/ 192 w 370"/>
                  <a:gd name="T69" fmla="*/ 0 h 390"/>
                  <a:gd name="T70" fmla="*/ 370 w 370"/>
                  <a:gd name="T71" fmla="*/ 279 h 39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70" h="390">
                    <a:moveTo>
                      <a:pt x="370" y="279"/>
                    </a:moveTo>
                    <a:lnTo>
                      <a:pt x="360" y="293"/>
                    </a:lnTo>
                    <a:lnTo>
                      <a:pt x="356" y="298"/>
                    </a:lnTo>
                    <a:lnTo>
                      <a:pt x="351" y="313"/>
                    </a:lnTo>
                    <a:lnTo>
                      <a:pt x="341" y="317"/>
                    </a:lnTo>
                    <a:lnTo>
                      <a:pt x="332" y="327"/>
                    </a:lnTo>
                    <a:lnTo>
                      <a:pt x="327" y="337"/>
                    </a:lnTo>
                    <a:lnTo>
                      <a:pt x="317" y="346"/>
                    </a:lnTo>
                    <a:lnTo>
                      <a:pt x="308" y="351"/>
                    </a:lnTo>
                    <a:lnTo>
                      <a:pt x="298" y="361"/>
                    </a:lnTo>
                    <a:lnTo>
                      <a:pt x="288" y="365"/>
                    </a:lnTo>
                    <a:lnTo>
                      <a:pt x="274" y="370"/>
                    </a:lnTo>
                    <a:lnTo>
                      <a:pt x="264" y="375"/>
                    </a:lnTo>
                    <a:lnTo>
                      <a:pt x="255" y="380"/>
                    </a:lnTo>
                    <a:lnTo>
                      <a:pt x="240" y="385"/>
                    </a:lnTo>
                    <a:lnTo>
                      <a:pt x="231" y="385"/>
                    </a:lnTo>
                    <a:lnTo>
                      <a:pt x="216" y="385"/>
                    </a:lnTo>
                    <a:lnTo>
                      <a:pt x="207" y="390"/>
                    </a:lnTo>
                    <a:lnTo>
                      <a:pt x="192" y="390"/>
                    </a:lnTo>
                    <a:lnTo>
                      <a:pt x="183" y="390"/>
                    </a:lnTo>
                    <a:lnTo>
                      <a:pt x="168" y="385"/>
                    </a:lnTo>
                    <a:lnTo>
                      <a:pt x="159" y="385"/>
                    </a:lnTo>
                    <a:lnTo>
                      <a:pt x="144" y="385"/>
                    </a:lnTo>
                    <a:lnTo>
                      <a:pt x="135" y="380"/>
                    </a:lnTo>
                    <a:lnTo>
                      <a:pt x="125" y="375"/>
                    </a:lnTo>
                    <a:lnTo>
                      <a:pt x="115" y="370"/>
                    </a:lnTo>
                    <a:lnTo>
                      <a:pt x="101" y="365"/>
                    </a:lnTo>
                    <a:lnTo>
                      <a:pt x="91" y="361"/>
                    </a:lnTo>
                    <a:lnTo>
                      <a:pt x="82" y="351"/>
                    </a:lnTo>
                    <a:lnTo>
                      <a:pt x="72" y="346"/>
                    </a:lnTo>
                    <a:lnTo>
                      <a:pt x="63" y="337"/>
                    </a:lnTo>
                    <a:lnTo>
                      <a:pt x="53" y="327"/>
                    </a:lnTo>
                    <a:lnTo>
                      <a:pt x="48" y="322"/>
                    </a:lnTo>
                    <a:lnTo>
                      <a:pt x="38" y="313"/>
                    </a:lnTo>
                    <a:lnTo>
                      <a:pt x="34" y="303"/>
                    </a:lnTo>
                    <a:lnTo>
                      <a:pt x="24" y="293"/>
                    </a:lnTo>
                    <a:lnTo>
                      <a:pt x="19" y="284"/>
                    </a:lnTo>
                    <a:lnTo>
                      <a:pt x="15" y="269"/>
                    </a:lnTo>
                    <a:lnTo>
                      <a:pt x="10" y="260"/>
                    </a:lnTo>
                    <a:lnTo>
                      <a:pt x="5" y="245"/>
                    </a:lnTo>
                    <a:lnTo>
                      <a:pt x="5" y="236"/>
                    </a:lnTo>
                    <a:lnTo>
                      <a:pt x="0" y="226"/>
                    </a:lnTo>
                    <a:lnTo>
                      <a:pt x="0" y="212"/>
                    </a:lnTo>
                    <a:lnTo>
                      <a:pt x="0" y="202"/>
                    </a:lnTo>
                    <a:lnTo>
                      <a:pt x="0" y="188"/>
                    </a:lnTo>
                    <a:lnTo>
                      <a:pt x="0" y="178"/>
                    </a:lnTo>
                    <a:lnTo>
                      <a:pt x="0" y="164"/>
                    </a:lnTo>
                    <a:lnTo>
                      <a:pt x="5" y="154"/>
                    </a:lnTo>
                    <a:lnTo>
                      <a:pt x="5" y="140"/>
                    </a:lnTo>
                    <a:lnTo>
                      <a:pt x="10" y="130"/>
                    </a:lnTo>
                    <a:lnTo>
                      <a:pt x="15" y="116"/>
                    </a:lnTo>
                    <a:lnTo>
                      <a:pt x="19" y="106"/>
                    </a:lnTo>
                    <a:lnTo>
                      <a:pt x="24" y="97"/>
                    </a:lnTo>
                    <a:lnTo>
                      <a:pt x="29" y="87"/>
                    </a:lnTo>
                    <a:lnTo>
                      <a:pt x="38" y="77"/>
                    </a:lnTo>
                    <a:lnTo>
                      <a:pt x="43" y="68"/>
                    </a:lnTo>
                    <a:lnTo>
                      <a:pt x="53" y="58"/>
                    </a:lnTo>
                    <a:lnTo>
                      <a:pt x="63" y="48"/>
                    </a:lnTo>
                    <a:lnTo>
                      <a:pt x="72" y="44"/>
                    </a:lnTo>
                    <a:lnTo>
                      <a:pt x="82" y="34"/>
                    </a:lnTo>
                    <a:lnTo>
                      <a:pt x="91" y="29"/>
                    </a:lnTo>
                    <a:lnTo>
                      <a:pt x="101" y="20"/>
                    </a:lnTo>
                    <a:lnTo>
                      <a:pt x="111" y="20"/>
                    </a:lnTo>
                    <a:lnTo>
                      <a:pt x="125" y="10"/>
                    </a:lnTo>
                    <a:lnTo>
                      <a:pt x="135" y="10"/>
                    </a:lnTo>
                    <a:lnTo>
                      <a:pt x="144" y="5"/>
                    </a:lnTo>
                    <a:lnTo>
                      <a:pt x="159" y="0"/>
                    </a:lnTo>
                    <a:lnTo>
                      <a:pt x="168" y="0"/>
                    </a:lnTo>
                    <a:lnTo>
                      <a:pt x="178" y="0"/>
                    </a:lnTo>
                    <a:lnTo>
                      <a:pt x="192" y="0"/>
                    </a:lnTo>
                    <a:lnTo>
                      <a:pt x="192" y="193"/>
                    </a:lnTo>
                    <a:lnTo>
                      <a:pt x="370" y="279"/>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66" name="Freeform 358">
                <a:extLst>
                  <a:ext uri="{FF2B5EF4-FFF2-40B4-BE49-F238E27FC236}">
                    <a16:creationId xmlns:a16="http://schemas.microsoft.com/office/drawing/2014/main" id="{3CC53C48-0A57-4B8C-98C1-42739D203AD4}"/>
                  </a:ext>
                </a:extLst>
              </p:cNvPr>
              <p:cNvSpPr>
                <a:spLocks/>
              </p:cNvSpPr>
              <p:nvPr/>
            </p:nvSpPr>
            <p:spPr bwMode="auto">
              <a:xfrm>
                <a:off x="1779" y="1045"/>
                <a:ext cx="370" cy="390"/>
              </a:xfrm>
              <a:custGeom>
                <a:avLst/>
                <a:gdLst>
                  <a:gd name="T0" fmla="*/ 360 w 370"/>
                  <a:gd name="T1" fmla="*/ 293 h 390"/>
                  <a:gd name="T2" fmla="*/ 351 w 370"/>
                  <a:gd name="T3" fmla="*/ 313 h 390"/>
                  <a:gd name="T4" fmla="*/ 332 w 370"/>
                  <a:gd name="T5" fmla="*/ 327 h 390"/>
                  <a:gd name="T6" fmla="*/ 317 w 370"/>
                  <a:gd name="T7" fmla="*/ 346 h 390"/>
                  <a:gd name="T8" fmla="*/ 298 w 370"/>
                  <a:gd name="T9" fmla="*/ 361 h 390"/>
                  <a:gd name="T10" fmla="*/ 274 w 370"/>
                  <a:gd name="T11" fmla="*/ 370 h 390"/>
                  <a:gd name="T12" fmla="*/ 255 w 370"/>
                  <a:gd name="T13" fmla="*/ 380 h 390"/>
                  <a:gd name="T14" fmla="*/ 231 w 370"/>
                  <a:gd name="T15" fmla="*/ 385 h 390"/>
                  <a:gd name="T16" fmla="*/ 207 w 370"/>
                  <a:gd name="T17" fmla="*/ 390 h 390"/>
                  <a:gd name="T18" fmla="*/ 183 w 370"/>
                  <a:gd name="T19" fmla="*/ 390 h 390"/>
                  <a:gd name="T20" fmla="*/ 159 w 370"/>
                  <a:gd name="T21" fmla="*/ 385 h 390"/>
                  <a:gd name="T22" fmla="*/ 135 w 370"/>
                  <a:gd name="T23" fmla="*/ 380 h 390"/>
                  <a:gd name="T24" fmla="*/ 115 w 370"/>
                  <a:gd name="T25" fmla="*/ 370 h 390"/>
                  <a:gd name="T26" fmla="*/ 91 w 370"/>
                  <a:gd name="T27" fmla="*/ 361 h 390"/>
                  <a:gd name="T28" fmla="*/ 72 w 370"/>
                  <a:gd name="T29" fmla="*/ 346 h 390"/>
                  <a:gd name="T30" fmla="*/ 53 w 370"/>
                  <a:gd name="T31" fmla="*/ 327 h 390"/>
                  <a:gd name="T32" fmla="*/ 38 w 370"/>
                  <a:gd name="T33" fmla="*/ 313 h 390"/>
                  <a:gd name="T34" fmla="*/ 24 w 370"/>
                  <a:gd name="T35" fmla="*/ 293 h 390"/>
                  <a:gd name="T36" fmla="*/ 15 w 370"/>
                  <a:gd name="T37" fmla="*/ 269 h 390"/>
                  <a:gd name="T38" fmla="*/ 5 w 370"/>
                  <a:gd name="T39" fmla="*/ 245 h 390"/>
                  <a:gd name="T40" fmla="*/ 0 w 370"/>
                  <a:gd name="T41" fmla="*/ 226 h 390"/>
                  <a:gd name="T42" fmla="*/ 0 w 370"/>
                  <a:gd name="T43" fmla="*/ 202 h 390"/>
                  <a:gd name="T44" fmla="*/ 0 w 370"/>
                  <a:gd name="T45" fmla="*/ 178 h 390"/>
                  <a:gd name="T46" fmla="*/ 5 w 370"/>
                  <a:gd name="T47" fmla="*/ 154 h 390"/>
                  <a:gd name="T48" fmla="*/ 10 w 370"/>
                  <a:gd name="T49" fmla="*/ 130 h 390"/>
                  <a:gd name="T50" fmla="*/ 19 w 370"/>
                  <a:gd name="T51" fmla="*/ 106 h 390"/>
                  <a:gd name="T52" fmla="*/ 29 w 370"/>
                  <a:gd name="T53" fmla="*/ 87 h 390"/>
                  <a:gd name="T54" fmla="*/ 43 w 370"/>
                  <a:gd name="T55" fmla="*/ 68 h 390"/>
                  <a:gd name="T56" fmla="*/ 63 w 370"/>
                  <a:gd name="T57" fmla="*/ 48 h 390"/>
                  <a:gd name="T58" fmla="*/ 82 w 370"/>
                  <a:gd name="T59" fmla="*/ 34 h 390"/>
                  <a:gd name="T60" fmla="*/ 101 w 370"/>
                  <a:gd name="T61" fmla="*/ 20 h 390"/>
                  <a:gd name="T62" fmla="*/ 125 w 370"/>
                  <a:gd name="T63" fmla="*/ 10 h 390"/>
                  <a:gd name="T64" fmla="*/ 144 w 370"/>
                  <a:gd name="T65" fmla="*/ 5 h 390"/>
                  <a:gd name="T66" fmla="*/ 168 w 370"/>
                  <a:gd name="T67" fmla="*/ 0 h 390"/>
                  <a:gd name="T68" fmla="*/ 192 w 370"/>
                  <a:gd name="T69" fmla="*/ 0 h 390"/>
                  <a:gd name="T70" fmla="*/ 370 w 370"/>
                  <a:gd name="T71" fmla="*/ 279 h 39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70" h="390">
                    <a:moveTo>
                      <a:pt x="370" y="279"/>
                    </a:moveTo>
                    <a:lnTo>
                      <a:pt x="360" y="293"/>
                    </a:lnTo>
                    <a:lnTo>
                      <a:pt x="356" y="298"/>
                    </a:lnTo>
                    <a:lnTo>
                      <a:pt x="351" y="313"/>
                    </a:lnTo>
                    <a:lnTo>
                      <a:pt x="341" y="317"/>
                    </a:lnTo>
                    <a:lnTo>
                      <a:pt x="332" y="327"/>
                    </a:lnTo>
                    <a:lnTo>
                      <a:pt x="327" y="337"/>
                    </a:lnTo>
                    <a:lnTo>
                      <a:pt x="317" y="346"/>
                    </a:lnTo>
                    <a:lnTo>
                      <a:pt x="308" y="351"/>
                    </a:lnTo>
                    <a:lnTo>
                      <a:pt x="298" y="361"/>
                    </a:lnTo>
                    <a:lnTo>
                      <a:pt x="288" y="365"/>
                    </a:lnTo>
                    <a:lnTo>
                      <a:pt x="274" y="370"/>
                    </a:lnTo>
                    <a:lnTo>
                      <a:pt x="264" y="375"/>
                    </a:lnTo>
                    <a:lnTo>
                      <a:pt x="255" y="380"/>
                    </a:lnTo>
                    <a:lnTo>
                      <a:pt x="240" y="385"/>
                    </a:lnTo>
                    <a:lnTo>
                      <a:pt x="231" y="385"/>
                    </a:lnTo>
                    <a:lnTo>
                      <a:pt x="216" y="385"/>
                    </a:lnTo>
                    <a:lnTo>
                      <a:pt x="207" y="390"/>
                    </a:lnTo>
                    <a:lnTo>
                      <a:pt x="192" y="390"/>
                    </a:lnTo>
                    <a:lnTo>
                      <a:pt x="183" y="390"/>
                    </a:lnTo>
                    <a:lnTo>
                      <a:pt x="168" y="385"/>
                    </a:lnTo>
                    <a:lnTo>
                      <a:pt x="159" y="385"/>
                    </a:lnTo>
                    <a:lnTo>
                      <a:pt x="144" y="385"/>
                    </a:lnTo>
                    <a:lnTo>
                      <a:pt x="135" y="380"/>
                    </a:lnTo>
                    <a:lnTo>
                      <a:pt x="125" y="375"/>
                    </a:lnTo>
                    <a:lnTo>
                      <a:pt x="115" y="370"/>
                    </a:lnTo>
                    <a:lnTo>
                      <a:pt x="101" y="365"/>
                    </a:lnTo>
                    <a:lnTo>
                      <a:pt x="91" y="361"/>
                    </a:lnTo>
                    <a:lnTo>
                      <a:pt x="82" y="351"/>
                    </a:lnTo>
                    <a:lnTo>
                      <a:pt x="72" y="346"/>
                    </a:lnTo>
                    <a:lnTo>
                      <a:pt x="63" y="337"/>
                    </a:lnTo>
                    <a:lnTo>
                      <a:pt x="53" y="327"/>
                    </a:lnTo>
                    <a:lnTo>
                      <a:pt x="48" y="322"/>
                    </a:lnTo>
                    <a:lnTo>
                      <a:pt x="38" y="313"/>
                    </a:lnTo>
                    <a:lnTo>
                      <a:pt x="34" y="303"/>
                    </a:lnTo>
                    <a:lnTo>
                      <a:pt x="24" y="293"/>
                    </a:lnTo>
                    <a:lnTo>
                      <a:pt x="19" y="284"/>
                    </a:lnTo>
                    <a:lnTo>
                      <a:pt x="15" y="269"/>
                    </a:lnTo>
                    <a:lnTo>
                      <a:pt x="10" y="260"/>
                    </a:lnTo>
                    <a:lnTo>
                      <a:pt x="5" y="245"/>
                    </a:lnTo>
                    <a:lnTo>
                      <a:pt x="5" y="236"/>
                    </a:lnTo>
                    <a:lnTo>
                      <a:pt x="0" y="226"/>
                    </a:lnTo>
                    <a:lnTo>
                      <a:pt x="0" y="212"/>
                    </a:lnTo>
                    <a:lnTo>
                      <a:pt x="0" y="202"/>
                    </a:lnTo>
                    <a:lnTo>
                      <a:pt x="0" y="188"/>
                    </a:lnTo>
                    <a:lnTo>
                      <a:pt x="0" y="178"/>
                    </a:lnTo>
                    <a:lnTo>
                      <a:pt x="0" y="164"/>
                    </a:lnTo>
                    <a:lnTo>
                      <a:pt x="5" y="154"/>
                    </a:lnTo>
                    <a:lnTo>
                      <a:pt x="5" y="140"/>
                    </a:lnTo>
                    <a:lnTo>
                      <a:pt x="10" y="130"/>
                    </a:lnTo>
                    <a:lnTo>
                      <a:pt x="15" y="116"/>
                    </a:lnTo>
                    <a:lnTo>
                      <a:pt x="19" y="106"/>
                    </a:lnTo>
                    <a:lnTo>
                      <a:pt x="24" y="97"/>
                    </a:lnTo>
                    <a:lnTo>
                      <a:pt x="29" y="87"/>
                    </a:lnTo>
                    <a:lnTo>
                      <a:pt x="38" y="77"/>
                    </a:lnTo>
                    <a:lnTo>
                      <a:pt x="43" y="68"/>
                    </a:lnTo>
                    <a:lnTo>
                      <a:pt x="53" y="58"/>
                    </a:lnTo>
                    <a:lnTo>
                      <a:pt x="63" y="48"/>
                    </a:lnTo>
                    <a:lnTo>
                      <a:pt x="72" y="44"/>
                    </a:lnTo>
                    <a:lnTo>
                      <a:pt x="82" y="34"/>
                    </a:lnTo>
                    <a:lnTo>
                      <a:pt x="91" y="29"/>
                    </a:lnTo>
                    <a:lnTo>
                      <a:pt x="101" y="20"/>
                    </a:lnTo>
                    <a:lnTo>
                      <a:pt x="111" y="20"/>
                    </a:lnTo>
                    <a:lnTo>
                      <a:pt x="125" y="10"/>
                    </a:lnTo>
                    <a:lnTo>
                      <a:pt x="135" y="10"/>
                    </a:lnTo>
                    <a:lnTo>
                      <a:pt x="144" y="5"/>
                    </a:lnTo>
                    <a:lnTo>
                      <a:pt x="159" y="0"/>
                    </a:lnTo>
                    <a:lnTo>
                      <a:pt x="168" y="0"/>
                    </a:lnTo>
                    <a:lnTo>
                      <a:pt x="178" y="0"/>
                    </a:lnTo>
                    <a:lnTo>
                      <a:pt x="192" y="0"/>
                    </a:lnTo>
                    <a:lnTo>
                      <a:pt x="192" y="193"/>
                    </a:lnTo>
                    <a:lnTo>
                      <a:pt x="370" y="279"/>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grpSp>
        <p:nvGrpSpPr>
          <p:cNvPr id="12401" name="Group 363">
            <a:extLst>
              <a:ext uri="{FF2B5EF4-FFF2-40B4-BE49-F238E27FC236}">
                <a16:creationId xmlns:a16="http://schemas.microsoft.com/office/drawing/2014/main" id="{2DFAB181-8532-4DC4-AFA2-E30FC73CB190}"/>
              </a:ext>
            </a:extLst>
          </p:cNvPr>
          <p:cNvGrpSpPr>
            <a:grpSpLocks/>
          </p:cNvGrpSpPr>
          <p:nvPr/>
        </p:nvGrpSpPr>
        <p:grpSpPr bwMode="auto">
          <a:xfrm>
            <a:off x="3128963" y="1658938"/>
            <a:ext cx="312737" cy="442912"/>
            <a:chOff x="1971" y="1045"/>
            <a:chExt cx="197" cy="279"/>
          </a:xfrm>
        </p:grpSpPr>
        <p:sp>
          <p:nvSpPr>
            <p:cNvPr id="12652" name="Freeform 361">
              <a:extLst>
                <a:ext uri="{FF2B5EF4-FFF2-40B4-BE49-F238E27FC236}">
                  <a16:creationId xmlns:a16="http://schemas.microsoft.com/office/drawing/2014/main" id="{E23ECBC4-02B7-4F07-B33C-0899574A6F1D}"/>
                </a:ext>
              </a:extLst>
            </p:cNvPr>
            <p:cNvSpPr>
              <a:spLocks/>
            </p:cNvSpPr>
            <p:nvPr/>
          </p:nvSpPr>
          <p:spPr bwMode="auto">
            <a:xfrm>
              <a:off x="1971" y="1045"/>
              <a:ext cx="197" cy="279"/>
            </a:xfrm>
            <a:custGeom>
              <a:avLst/>
              <a:gdLst>
                <a:gd name="T0" fmla="*/ 29 w 197"/>
                <a:gd name="T1" fmla="*/ 0 h 279"/>
                <a:gd name="T2" fmla="*/ 43 w 197"/>
                <a:gd name="T3" fmla="*/ 5 h 279"/>
                <a:gd name="T4" fmla="*/ 53 w 197"/>
                <a:gd name="T5" fmla="*/ 5 h 279"/>
                <a:gd name="T6" fmla="*/ 63 w 197"/>
                <a:gd name="T7" fmla="*/ 10 h 279"/>
                <a:gd name="T8" fmla="*/ 72 w 197"/>
                <a:gd name="T9" fmla="*/ 15 h 279"/>
                <a:gd name="T10" fmla="*/ 87 w 197"/>
                <a:gd name="T11" fmla="*/ 20 h 279"/>
                <a:gd name="T12" fmla="*/ 101 w 197"/>
                <a:gd name="T13" fmla="*/ 24 h 279"/>
                <a:gd name="T14" fmla="*/ 106 w 197"/>
                <a:gd name="T15" fmla="*/ 29 h 279"/>
                <a:gd name="T16" fmla="*/ 120 w 197"/>
                <a:gd name="T17" fmla="*/ 39 h 279"/>
                <a:gd name="T18" fmla="*/ 125 w 197"/>
                <a:gd name="T19" fmla="*/ 44 h 279"/>
                <a:gd name="T20" fmla="*/ 135 w 197"/>
                <a:gd name="T21" fmla="*/ 53 h 279"/>
                <a:gd name="T22" fmla="*/ 144 w 197"/>
                <a:gd name="T23" fmla="*/ 63 h 279"/>
                <a:gd name="T24" fmla="*/ 154 w 197"/>
                <a:gd name="T25" fmla="*/ 72 h 279"/>
                <a:gd name="T26" fmla="*/ 159 w 197"/>
                <a:gd name="T27" fmla="*/ 82 h 279"/>
                <a:gd name="T28" fmla="*/ 168 w 197"/>
                <a:gd name="T29" fmla="*/ 92 h 279"/>
                <a:gd name="T30" fmla="*/ 173 w 197"/>
                <a:gd name="T31" fmla="*/ 101 h 279"/>
                <a:gd name="T32" fmla="*/ 178 w 197"/>
                <a:gd name="T33" fmla="*/ 116 h 279"/>
                <a:gd name="T34" fmla="*/ 183 w 197"/>
                <a:gd name="T35" fmla="*/ 125 h 279"/>
                <a:gd name="T36" fmla="*/ 188 w 197"/>
                <a:gd name="T37" fmla="*/ 135 h 279"/>
                <a:gd name="T38" fmla="*/ 192 w 197"/>
                <a:gd name="T39" fmla="*/ 145 h 279"/>
                <a:gd name="T40" fmla="*/ 192 w 197"/>
                <a:gd name="T41" fmla="*/ 159 h 279"/>
                <a:gd name="T42" fmla="*/ 197 w 197"/>
                <a:gd name="T43" fmla="*/ 173 h 279"/>
                <a:gd name="T44" fmla="*/ 197 w 197"/>
                <a:gd name="T45" fmla="*/ 183 h 279"/>
                <a:gd name="T46" fmla="*/ 197 w 197"/>
                <a:gd name="T47" fmla="*/ 197 h 279"/>
                <a:gd name="T48" fmla="*/ 197 w 197"/>
                <a:gd name="T49" fmla="*/ 207 h 279"/>
                <a:gd name="T50" fmla="*/ 192 w 197"/>
                <a:gd name="T51" fmla="*/ 221 h 279"/>
                <a:gd name="T52" fmla="*/ 192 w 197"/>
                <a:gd name="T53" fmla="*/ 236 h 279"/>
                <a:gd name="T54" fmla="*/ 188 w 197"/>
                <a:gd name="T55" fmla="*/ 245 h 279"/>
                <a:gd name="T56" fmla="*/ 188 w 197"/>
                <a:gd name="T57" fmla="*/ 255 h 279"/>
                <a:gd name="T58" fmla="*/ 183 w 197"/>
                <a:gd name="T59" fmla="*/ 265 h 279"/>
                <a:gd name="T60" fmla="*/ 178 w 197"/>
                <a:gd name="T61" fmla="*/ 279 h 279"/>
                <a:gd name="T62" fmla="*/ 0 w 197"/>
                <a:gd name="T63" fmla="*/ 193 h 279"/>
                <a:gd name="T64" fmla="*/ 29 w 197"/>
                <a:gd name="T65" fmla="*/ 0 h 27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97" h="279">
                  <a:moveTo>
                    <a:pt x="29" y="0"/>
                  </a:moveTo>
                  <a:lnTo>
                    <a:pt x="43" y="5"/>
                  </a:lnTo>
                  <a:lnTo>
                    <a:pt x="53" y="5"/>
                  </a:lnTo>
                  <a:lnTo>
                    <a:pt x="63" y="10"/>
                  </a:lnTo>
                  <a:lnTo>
                    <a:pt x="72" y="15"/>
                  </a:lnTo>
                  <a:lnTo>
                    <a:pt x="87" y="20"/>
                  </a:lnTo>
                  <a:lnTo>
                    <a:pt x="101" y="24"/>
                  </a:lnTo>
                  <a:lnTo>
                    <a:pt x="106" y="29"/>
                  </a:lnTo>
                  <a:lnTo>
                    <a:pt x="120" y="39"/>
                  </a:lnTo>
                  <a:lnTo>
                    <a:pt x="125" y="44"/>
                  </a:lnTo>
                  <a:lnTo>
                    <a:pt x="135" y="53"/>
                  </a:lnTo>
                  <a:lnTo>
                    <a:pt x="144" y="63"/>
                  </a:lnTo>
                  <a:lnTo>
                    <a:pt x="154" y="72"/>
                  </a:lnTo>
                  <a:lnTo>
                    <a:pt x="159" y="82"/>
                  </a:lnTo>
                  <a:lnTo>
                    <a:pt x="168" y="92"/>
                  </a:lnTo>
                  <a:lnTo>
                    <a:pt x="173" y="101"/>
                  </a:lnTo>
                  <a:lnTo>
                    <a:pt x="178" y="116"/>
                  </a:lnTo>
                  <a:lnTo>
                    <a:pt x="183" y="125"/>
                  </a:lnTo>
                  <a:lnTo>
                    <a:pt x="188" y="135"/>
                  </a:lnTo>
                  <a:lnTo>
                    <a:pt x="192" y="145"/>
                  </a:lnTo>
                  <a:lnTo>
                    <a:pt x="192" y="159"/>
                  </a:lnTo>
                  <a:lnTo>
                    <a:pt x="197" y="173"/>
                  </a:lnTo>
                  <a:lnTo>
                    <a:pt x="197" y="183"/>
                  </a:lnTo>
                  <a:lnTo>
                    <a:pt x="197" y="197"/>
                  </a:lnTo>
                  <a:lnTo>
                    <a:pt x="197" y="207"/>
                  </a:lnTo>
                  <a:lnTo>
                    <a:pt x="192" y="221"/>
                  </a:lnTo>
                  <a:lnTo>
                    <a:pt x="192" y="236"/>
                  </a:lnTo>
                  <a:lnTo>
                    <a:pt x="188" y="245"/>
                  </a:lnTo>
                  <a:lnTo>
                    <a:pt x="188" y="255"/>
                  </a:lnTo>
                  <a:lnTo>
                    <a:pt x="183" y="265"/>
                  </a:lnTo>
                  <a:lnTo>
                    <a:pt x="178" y="279"/>
                  </a:lnTo>
                  <a:lnTo>
                    <a:pt x="0" y="193"/>
                  </a:lnTo>
                  <a:lnTo>
                    <a:pt x="29"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53" name="Freeform 362">
              <a:extLst>
                <a:ext uri="{FF2B5EF4-FFF2-40B4-BE49-F238E27FC236}">
                  <a16:creationId xmlns:a16="http://schemas.microsoft.com/office/drawing/2014/main" id="{14197649-F59A-4463-8E2A-316DE8622F5C}"/>
                </a:ext>
              </a:extLst>
            </p:cNvPr>
            <p:cNvSpPr>
              <a:spLocks/>
            </p:cNvSpPr>
            <p:nvPr/>
          </p:nvSpPr>
          <p:spPr bwMode="auto">
            <a:xfrm>
              <a:off x="1971" y="1045"/>
              <a:ext cx="197" cy="279"/>
            </a:xfrm>
            <a:custGeom>
              <a:avLst/>
              <a:gdLst>
                <a:gd name="T0" fmla="*/ 29 w 197"/>
                <a:gd name="T1" fmla="*/ 0 h 279"/>
                <a:gd name="T2" fmla="*/ 43 w 197"/>
                <a:gd name="T3" fmla="*/ 5 h 279"/>
                <a:gd name="T4" fmla="*/ 53 w 197"/>
                <a:gd name="T5" fmla="*/ 5 h 279"/>
                <a:gd name="T6" fmla="*/ 63 w 197"/>
                <a:gd name="T7" fmla="*/ 10 h 279"/>
                <a:gd name="T8" fmla="*/ 72 w 197"/>
                <a:gd name="T9" fmla="*/ 15 h 279"/>
                <a:gd name="T10" fmla="*/ 87 w 197"/>
                <a:gd name="T11" fmla="*/ 20 h 279"/>
                <a:gd name="T12" fmla="*/ 101 w 197"/>
                <a:gd name="T13" fmla="*/ 24 h 279"/>
                <a:gd name="T14" fmla="*/ 106 w 197"/>
                <a:gd name="T15" fmla="*/ 29 h 279"/>
                <a:gd name="T16" fmla="*/ 120 w 197"/>
                <a:gd name="T17" fmla="*/ 39 h 279"/>
                <a:gd name="T18" fmla="*/ 125 w 197"/>
                <a:gd name="T19" fmla="*/ 44 h 279"/>
                <a:gd name="T20" fmla="*/ 135 w 197"/>
                <a:gd name="T21" fmla="*/ 53 h 279"/>
                <a:gd name="T22" fmla="*/ 144 w 197"/>
                <a:gd name="T23" fmla="*/ 63 h 279"/>
                <a:gd name="T24" fmla="*/ 154 w 197"/>
                <a:gd name="T25" fmla="*/ 72 h 279"/>
                <a:gd name="T26" fmla="*/ 159 w 197"/>
                <a:gd name="T27" fmla="*/ 82 h 279"/>
                <a:gd name="T28" fmla="*/ 168 w 197"/>
                <a:gd name="T29" fmla="*/ 92 h 279"/>
                <a:gd name="T30" fmla="*/ 173 w 197"/>
                <a:gd name="T31" fmla="*/ 101 h 279"/>
                <a:gd name="T32" fmla="*/ 178 w 197"/>
                <a:gd name="T33" fmla="*/ 116 h 279"/>
                <a:gd name="T34" fmla="*/ 183 w 197"/>
                <a:gd name="T35" fmla="*/ 125 h 279"/>
                <a:gd name="T36" fmla="*/ 188 w 197"/>
                <a:gd name="T37" fmla="*/ 135 h 279"/>
                <a:gd name="T38" fmla="*/ 192 w 197"/>
                <a:gd name="T39" fmla="*/ 145 h 279"/>
                <a:gd name="T40" fmla="*/ 192 w 197"/>
                <a:gd name="T41" fmla="*/ 159 h 279"/>
                <a:gd name="T42" fmla="*/ 197 w 197"/>
                <a:gd name="T43" fmla="*/ 173 h 279"/>
                <a:gd name="T44" fmla="*/ 197 w 197"/>
                <a:gd name="T45" fmla="*/ 183 h 279"/>
                <a:gd name="T46" fmla="*/ 197 w 197"/>
                <a:gd name="T47" fmla="*/ 197 h 279"/>
                <a:gd name="T48" fmla="*/ 197 w 197"/>
                <a:gd name="T49" fmla="*/ 207 h 279"/>
                <a:gd name="T50" fmla="*/ 192 w 197"/>
                <a:gd name="T51" fmla="*/ 221 h 279"/>
                <a:gd name="T52" fmla="*/ 192 w 197"/>
                <a:gd name="T53" fmla="*/ 236 h 279"/>
                <a:gd name="T54" fmla="*/ 188 w 197"/>
                <a:gd name="T55" fmla="*/ 245 h 279"/>
                <a:gd name="T56" fmla="*/ 188 w 197"/>
                <a:gd name="T57" fmla="*/ 255 h 279"/>
                <a:gd name="T58" fmla="*/ 183 w 197"/>
                <a:gd name="T59" fmla="*/ 265 h 279"/>
                <a:gd name="T60" fmla="*/ 178 w 197"/>
                <a:gd name="T61" fmla="*/ 279 h 279"/>
                <a:gd name="T62" fmla="*/ 0 w 197"/>
                <a:gd name="T63" fmla="*/ 193 h 279"/>
                <a:gd name="T64" fmla="*/ 29 w 197"/>
                <a:gd name="T65" fmla="*/ 0 h 27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97" h="279">
                  <a:moveTo>
                    <a:pt x="29" y="0"/>
                  </a:moveTo>
                  <a:lnTo>
                    <a:pt x="43" y="5"/>
                  </a:lnTo>
                  <a:lnTo>
                    <a:pt x="53" y="5"/>
                  </a:lnTo>
                  <a:lnTo>
                    <a:pt x="63" y="10"/>
                  </a:lnTo>
                  <a:lnTo>
                    <a:pt x="72" y="15"/>
                  </a:lnTo>
                  <a:lnTo>
                    <a:pt x="87" y="20"/>
                  </a:lnTo>
                  <a:lnTo>
                    <a:pt x="101" y="24"/>
                  </a:lnTo>
                  <a:lnTo>
                    <a:pt x="106" y="29"/>
                  </a:lnTo>
                  <a:lnTo>
                    <a:pt x="120" y="39"/>
                  </a:lnTo>
                  <a:lnTo>
                    <a:pt x="125" y="44"/>
                  </a:lnTo>
                  <a:lnTo>
                    <a:pt x="135" y="53"/>
                  </a:lnTo>
                  <a:lnTo>
                    <a:pt x="144" y="63"/>
                  </a:lnTo>
                  <a:lnTo>
                    <a:pt x="154" y="72"/>
                  </a:lnTo>
                  <a:lnTo>
                    <a:pt x="159" y="82"/>
                  </a:lnTo>
                  <a:lnTo>
                    <a:pt x="168" y="92"/>
                  </a:lnTo>
                  <a:lnTo>
                    <a:pt x="173" y="101"/>
                  </a:lnTo>
                  <a:lnTo>
                    <a:pt x="178" y="116"/>
                  </a:lnTo>
                  <a:lnTo>
                    <a:pt x="183" y="125"/>
                  </a:lnTo>
                  <a:lnTo>
                    <a:pt x="188" y="135"/>
                  </a:lnTo>
                  <a:lnTo>
                    <a:pt x="192" y="145"/>
                  </a:lnTo>
                  <a:lnTo>
                    <a:pt x="192" y="159"/>
                  </a:lnTo>
                  <a:lnTo>
                    <a:pt x="197" y="173"/>
                  </a:lnTo>
                  <a:lnTo>
                    <a:pt x="197" y="183"/>
                  </a:lnTo>
                  <a:lnTo>
                    <a:pt x="197" y="197"/>
                  </a:lnTo>
                  <a:lnTo>
                    <a:pt x="197" y="207"/>
                  </a:lnTo>
                  <a:lnTo>
                    <a:pt x="192" y="221"/>
                  </a:lnTo>
                  <a:lnTo>
                    <a:pt x="192" y="236"/>
                  </a:lnTo>
                  <a:lnTo>
                    <a:pt x="188" y="245"/>
                  </a:lnTo>
                  <a:lnTo>
                    <a:pt x="188" y="255"/>
                  </a:lnTo>
                  <a:lnTo>
                    <a:pt x="183" y="265"/>
                  </a:lnTo>
                  <a:lnTo>
                    <a:pt x="178" y="279"/>
                  </a:lnTo>
                  <a:lnTo>
                    <a:pt x="0" y="193"/>
                  </a:lnTo>
                  <a:lnTo>
                    <a:pt x="29"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02" name="Group 366">
            <a:extLst>
              <a:ext uri="{FF2B5EF4-FFF2-40B4-BE49-F238E27FC236}">
                <a16:creationId xmlns:a16="http://schemas.microsoft.com/office/drawing/2014/main" id="{94826F9C-F485-424E-A8F5-0BE54C1D7DA6}"/>
              </a:ext>
            </a:extLst>
          </p:cNvPr>
          <p:cNvGrpSpPr>
            <a:grpSpLocks/>
          </p:cNvGrpSpPr>
          <p:nvPr/>
        </p:nvGrpSpPr>
        <p:grpSpPr bwMode="auto">
          <a:xfrm>
            <a:off x="3128963" y="4221163"/>
            <a:ext cx="76200" cy="306387"/>
            <a:chOff x="1971" y="2659"/>
            <a:chExt cx="48" cy="193"/>
          </a:xfrm>
        </p:grpSpPr>
        <p:sp>
          <p:nvSpPr>
            <p:cNvPr id="12650" name="Freeform 364">
              <a:extLst>
                <a:ext uri="{FF2B5EF4-FFF2-40B4-BE49-F238E27FC236}">
                  <a16:creationId xmlns:a16="http://schemas.microsoft.com/office/drawing/2014/main" id="{89825239-2FF6-47D9-9254-DBA4BB91D3DC}"/>
                </a:ext>
              </a:extLst>
            </p:cNvPr>
            <p:cNvSpPr>
              <a:spLocks/>
            </p:cNvSpPr>
            <p:nvPr/>
          </p:nvSpPr>
          <p:spPr bwMode="auto">
            <a:xfrm>
              <a:off x="1971" y="2659"/>
              <a:ext cx="48" cy="193"/>
            </a:xfrm>
            <a:custGeom>
              <a:avLst/>
              <a:gdLst>
                <a:gd name="T0" fmla="*/ 0 w 48"/>
                <a:gd name="T1" fmla="*/ 0 h 193"/>
                <a:gd name="T2" fmla="*/ 10 w 48"/>
                <a:gd name="T3" fmla="*/ 0 h 193"/>
                <a:gd name="T4" fmla="*/ 19 w 48"/>
                <a:gd name="T5" fmla="*/ 0 h 193"/>
                <a:gd name="T6" fmla="*/ 24 w 48"/>
                <a:gd name="T7" fmla="*/ 0 h 193"/>
                <a:gd name="T8" fmla="*/ 34 w 48"/>
                <a:gd name="T9" fmla="*/ 0 h 193"/>
                <a:gd name="T10" fmla="*/ 43 w 48"/>
                <a:gd name="T11" fmla="*/ 5 h 193"/>
                <a:gd name="T12" fmla="*/ 48 w 48"/>
                <a:gd name="T13" fmla="*/ 5 h 193"/>
                <a:gd name="T14" fmla="*/ 0 w 48"/>
                <a:gd name="T15" fmla="*/ 193 h 193"/>
                <a:gd name="T16" fmla="*/ 0 w 48"/>
                <a:gd name="T17" fmla="*/ 0 h 1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8" h="193">
                  <a:moveTo>
                    <a:pt x="0" y="0"/>
                  </a:moveTo>
                  <a:lnTo>
                    <a:pt x="10" y="0"/>
                  </a:lnTo>
                  <a:lnTo>
                    <a:pt x="19" y="0"/>
                  </a:lnTo>
                  <a:lnTo>
                    <a:pt x="24" y="0"/>
                  </a:lnTo>
                  <a:lnTo>
                    <a:pt x="34" y="0"/>
                  </a:lnTo>
                  <a:lnTo>
                    <a:pt x="43" y="5"/>
                  </a:lnTo>
                  <a:lnTo>
                    <a:pt x="48" y="5"/>
                  </a:lnTo>
                  <a:lnTo>
                    <a:pt x="0" y="193"/>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51" name="Freeform 365">
              <a:extLst>
                <a:ext uri="{FF2B5EF4-FFF2-40B4-BE49-F238E27FC236}">
                  <a16:creationId xmlns:a16="http://schemas.microsoft.com/office/drawing/2014/main" id="{4A76C119-8DED-446E-83D3-3F7AC3721816}"/>
                </a:ext>
              </a:extLst>
            </p:cNvPr>
            <p:cNvSpPr>
              <a:spLocks/>
            </p:cNvSpPr>
            <p:nvPr/>
          </p:nvSpPr>
          <p:spPr bwMode="auto">
            <a:xfrm>
              <a:off x="1971" y="2659"/>
              <a:ext cx="48" cy="193"/>
            </a:xfrm>
            <a:custGeom>
              <a:avLst/>
              <a:gdLst>
                <a:gd name="T0" fmla="*/ 0 w 48"/>
                <a:gd name="T1" fmla="*/ 0 h 193"/>
                <a:gd name="T2" fmla="*/ 10 w 48"/>
                <a:gd name="T3" fmla="*/ 0 h 193"/>
                <a:gd name="T4" fmla="*/ 19 w 48"/>
                <a:gd name="T5" fmla="*/ 0 h 193"/>
                <a:gd name="T6" fmla="*/ 24 w 48"/>
                <a:gd name="T7" fmla="*/ 0 h 193"/>
                <a:gd name="T8" fmla="*/ 34 w 48"/>
                <a:gd name="T9" fmla="*/ 0 h 193"/>
                <a:gd name="T10" fmla="*/ 43 w 48"/>
                <a:gd name="T11" fmla="*/ 5 h 193"/>
                <a:gd name="T12" fmla="*/ 48 w 48"/>
                <a:gd name="T13" fmla="*/ 5 h 193"/>
                <a:gd name="T14" fmla="*/ 0 w 48"/>
                <a:gd name="T15" fmla="*/ 193 h 193"/>
                <a:gd name="T16" fmla="*/ 0 w 48"/>
                <a:gd name="T17" fmla="*/ 0 h 1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8" h="193">
                  <a:moveTo>
                    <a:pt x="0" y="0"/>
                  </a:moveTo>
                  <a:lnTo>
                    <a:pt x="10" y="0"/>
                  </a:lnTo>
                  <a:lnTo>
                    <a:pt x="19" y="0"/>
                  </a:lnTo>
                  <a:lnTo>
                    <a:pt x="24" y="0"/>
                  </a:lnTo>
                  <a:lnTo>
                    <a:pt x="34" y="0"/>
                  </a:lnTo>
                  <a:lnTo>
                    <a:pt x="43" y="5"/>
                  </a:lnTo>
                  <a:lnTo>
                    <a:pt x="48" y="5"/>
                  </a:lnTo>
                  <a:lnTo>
                    <a:pt x="0" y="193"/>
                  </a:lnTo>
                  <a:lnTo>
                    <a:pt x="0"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03" name="Group 369">
            <a:extLst>
              <a:ext uri="{FF2B5EF4-FFF2-40B4-BE49-F238E27FC236}">
                <a16:creationId xmlns:a16="http://schemas.microsoft.com/office/drawing/2014/main" id="{7FBDE2DD-53DB-484B-A990-C3E4117BD8D0}"/>
              </a:ext>
            </a:extLst>
          </p:cNvPr>
          <p:cNvGrpSpPr>
            <a:grpSpLocks/>
          </p:cNvGrpSpPr>
          <p:nvPr/>
        </p:nvGrpSpPr>
        <p:grpSpPr bwMode="auto">
          <a:xfrm>
            <a:off x="3128963" y="4229100"/>
            <a:ext cx="312737" cy="465138"/>
            <a:chOff x="1971" y="2664"/>
            <a:chExt cx="197" cy="293"/>
          </a:xfrm>
        </p:grpSpPr>
        <p:sp>
          <p:nvSpPr>
            <p:cNvPr id="12648" name="Freeform 367">
              <a:extLst>
                <a:ext uri="{FF2B5EF4-FFF2-40B4-BE49-F238E27FC236}">
                  <a16:creationId xmlns:a16="http://schemas.microsoft.com/office/drawing/2014/main" id="{13A21A19-E981-4935-A1DC-414E79412522}"/>
                </a:ext>
              </a:extLst>
            </p:cNvPr>
            <p:cNvSpPr>
              <a:spLocks/>
            </p:cNvSpPr>
            <p:nvPr/>
          </p:nvSpPr>
          <p:spPr bwMode="auto">
            <a:xfrm>
              <a:off x="1971" y="2664"/>
              <a:ext cx="197" cy="293"/>
            </a:xfrm>
            <a:custGeom>
              <a:avLst/>
              <a:gdLst>
                <a:gd name="T0" fmla="*/ 48 w 197"/>
                <a:gd name="T1" fmla="*/ 0 h 293"/>
                <a:gd name="T2" fmla="*/ 63 w 197"/>
                <a:gd name="T3" fmla="*/ 5 h 293"/>
                <a:gd name="T4" fmla="*/ 72 w 197"/>
                <a:gd name="T5" fmla="*/ 5 h 293"/>
                <a:gd name="T6" fmla="*/ 82 w 197"/>
                <a:gd name="T7" fmla="*/ 15 h 293"/>
                <a:gd name="T8" fmla="*/ 96 w 197"/>
                <a:gd name="T9" fmla="*/ 20 h 293"/>
                <a:gd name="T10" fmla="*/ 106 w 197"/>
                <a:gd name="T11" fmla="*/ 24 h 293"/>
                <a:gd name="T12" fmla="*/ 116 w 197"/>
                <a:gd name="T13" fmla="*/ 29 h 293"/>
                <a:gd name="T14" fmla="*/ 125 w 197"/>
                <a:gd name="T15" fmla="*/ 39 h 293"/>
                <a:gd name="T16" fmla="*/ 135 w 197"/>
                <a:gd name="T17" fmla="*/ 48 h 293"/>
                <a:gd name="T18" fmla="*/ 144 w 197"/>
                <a:gd name="T19" fmla="*/ 58 h 293"/>
                <a:gd name="T20" fmla="*/ 149 w 197"/>
                <a:gd name="T21" fmla="*/ 63 h 293"/>
                <a:gd name="T22" fmla="*/ 159 w 197"/>
                <a:gd name="T23" fmla="*/ 72 h 293"/>
                <a:gd name="T24" fmla="*/ 168 w 197"/>
                <a:gd name="T25" fmla="*/ 87 h 293"/>
                <a:gd name="T26" fmla="*/ 173 w 197"/>
                <a:gd name="T27" fmla="*/ 96 h 293"/>
                <a:gd name="T28" fmla="*/ 178 w 197"/>
                <a:gd name="T29" fmla="*/ 106 h 293"/>
                <a:gd name="T30" fmla="*/ 183 w 197"/>
                <a:gd name="T31" fmla="*/ 120 h 293"/>
                <a:gd name="T32" fmla="*/ 188 w 197"/>
                <a:gd name="T33" fmla="*/ 130 h 293"/>
                <a:gd name="T34" fmla="*/ 192 w 197"/>
                <a:gd name="T35" fmla="*/ 140 h 293"/>
                <a:gd name="T36" fmla="*/ 192 w 197"/>
                <a:gd name="T37" fmla="*/ 154 h 293"/>
                <a:gd name="T38" fmla="*/ 192 w 197"/>
                <a:gd name="T39" fmla="*/ 164 h 293"/>
                <a:gd name="T40" fmla="*/ 197 w 197"/>
                <a:gd name="T41" fmla="*/ 178 h 293"/>
                <a:gd name="T42" fmla="*/ 197 w 197"/>
                <a:gd name="T43" fmla="*/ 188 h 293"/>
                <a:gd name="T44" fmla="*/ 197 w 197"/>
                <a:gd name="T45" fmla="*/ 202 h 293"/>
                <a:gd name="T46" fmla="*/ 192 w 197"/>
                <a:gd name="T47" fmla="*/ 216 h 293"/>
                <a:gd name="T48" fmla="*/ 192 w 197"/>
                <a:gd name="T49" fmla="*/ 226 h 293"/>
                <a:gd name="T50" fmla="*/ 188 w 197"/>
                <a:gd name="T51" fmla="*/ 240 h 293"/>
                <a:gd name="T52" fmla="*/ 188 w 197"/>
                <a:gd name="T53" fmla="*/ 250 h 293"/>
                <a:gd name="T54" fmla="*/ 183 w 197"/>
                <a:gd name="T55" fmla="*/ 260 h 293"/>
                <a:gd name="T56" fmla="*/ 178 w 197"/>
                <a:gd name="T57" fmla="*/ 274 h 293"/>
                <a:gd name="T58" fmla="*/ 173 w 197"/>
                <a:gd name="T59" fmla="*/ 284 h 293"/>
                <a:gd name="T60" fmla="*/ 164 w 197"/>
                <a:gd name="T61" fmla="*/ 293 h 293"/>
                <a:gd name="T62" fmla="*/ 0 w 197"/>
                <a:gd name="T63" fmla="*/ 188 h 293"/>
                <a:gd name="T64" fmla="*/ 48 w 197"/>
                <a:gd name="T65" fmla="*/ 0 h 29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97" h="293">
                  <a:moveTo>
                    <a:pt x="48" y="0"/>
                  </a:moveTo>
                  <a:lnTo>
                    <a:pt x="63" y="5"/>
                  </a:lnTo>
                  <a:lnTo>
                    <a:pt x="72" y="5"/>
                  </a:lnTo>
                  <a:lnTo>
                    <a:pt x="82" y="15"/>
                  </a:lnTo>
                  <a:lnTo>
                    <a:pt x="96" y="20"/>
                  </a:lnTo>
                  <a:lnTo>
                    <a:pt x="106" y="24"/>
                  </a:lnTo>
                  <a:lnTo>
                    <a:pt x="116" y="29"/>
                  </a:lnTo>
                  <a:lnTo>
                    <a:pt x="125" y="39"/>
                  </a:lnTo>
                  <a:lnTo>
                    <a:pt x="135" y="48"/>
                  </a:lnTo>
                  <a:lnTo>
                    <a:pt x="144" y="58"/>
                  </a:lnTo>
                  <a:lnTo>
                    <a:pt x="149" y="63"/>
                  </a:lnTo>
                  <a:lnTo>
                    <a:pt x="159" y="72"/>
                  </a:lnTo>
                  <a:lnTo>
                    <a:pt x="168" y="87"/>
                  </a:lnTo>
                  <a:lnTo>
                    <a:pt x="173" y="96"/>
                  </a:lnTo>
                  <a:lnTo>
                    <a:pt x="178" y="106"/>
                  </a:lnTo>
                  <a:lnTo>
                    <a:pt x="183" y="120"/>
                  </a:lnTo>
                  <a:lnTo>
                    <a:pt x="188" y="130"/>
                  </a:lnTo>
                  <a:lnTo>
                    <a:pt x="192" y="140"/>
                  </a:lnTo>
                  <a:lnTo>
                    <a:pt x="192" y="154"/>
                  </a:lnTo>
                  <a:lnTo>
                    <a:pt x="192" y="164"/>
                  </a:lnTo>
                  <a:lnTo>
                    <a:pt x="197" y="178"/>
                  </a:lnTo>
                  <a:lnTo>
                    <a:pt x="197" y="188"/>
                  </a:lnTo>
                  <a:lnTo>
                    <a:pt x="197" y="202"/>
                  </a:lnTo>
                  <a:lnTo>
                    <a:pt x="192" y="216"/>
                  </a:lnTo>
                  <a:lnTo>
                    <a:pt x="192" y="226"/>
                  </a:lnTo>
                  <a:lnTo>
                    <a:pt x="188" y="240"/>
                  </a:lnTo>
                  <a:lnTo>
                    <a:pt x="188" y="250"/>
                  </a:lnTo>
                  <a:lnTo>
                    <a:pt x="183" y="260"/>
                  </a:lnTo>
                  <a:lnTo>
                    <a:pt x="178" y="274"/>
                  </a:lnTo>
                  <a:lnTo>
                    <a:pt x="173" y="284"/>
                  </a:lnTo>
                  <a:lnTo>
                    <a:pt x="164" y="293"/>
                  </a:lnTo>
                  <a:lnTo>
                    <a:pt x="0" y="188"/>
                  </a:lnTo>
                  <a:lnTo>
                    <a:pt x="48"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49" name="Freeform 368">
              <a:extLst>
                <a:ext uri="{FF2B5EF4-FFF2-40B4-BE49-F238E27FC236}">
                  <a16:creationId xmlns:a16="http://schemas.microsoft.com/office/drawing/2014/main" id="{BBB26D19-199B-4BCE-A0E8-15858ED70C05}"/>
                </a:ext>
              </a:extLst>
            </p:cNvPr>
            <p:cNvSpPr>
              <a:spLocks/>
            </p:cNvSpPr>
            <p:nvPr/>
          </p:nvSpPr>
          <p:spPr bwMode="auto">
            <a:xfrm>
              <a:off x="1971" y="2664"/>
              <a:ext cx="197" cy="293"/>
            </a:xfrm>
            <a:custGeom>
              <a:avLst/>
              <a:gdLst>
                <a:gd name="T0" fmla="*/ 48 w 197"/>
                <a:gd name="T1" fmla="*/ 0 h 293"/>
                <a:gd name="T2" fmla="*/ 63 w 197"/>
                <a:gd name="T3" fmla="*/ 5 h 293"/>
                <a:gd name="T4" fmla="*/ 72 w 197"/>
                <a:gd name="T5" fmla="*/ 5 h 293"/>
                <a:gd name="T6" fmla="*/ 82 w 197"/>
                <a:gd name="T7" fmla="*/ 15 h 293"/>
                <a:gd name="T8" fmla="*/ 96 w 197"/>
                <a:gd name="T9" fmla="*/ 20 h 293"/>
                <a:gd name="T10" fmla="*/ 106 w 197"/>
                <a:gd name="T11" fmla="*/ 24 h 293"/>
                <a:gd name="T12" fmla="*/ 116 w 197"/>
                <a:gd name="T13" fmla="*/ 29 h 293"/>
                <a:gd name="T14" fmla="*/ 125 w 197"/>
                <a:gd name="T15" fmla="*/ 39 h 293"/>
                <a:gd name="T16" fmla="*/ 135 w 197"/>
                <a:gd name="T17" fmla="*/ 48 h 293"/>
                <a:gd name="T18" fmla="*/ 144 w 197"/>
                <a:gd name="T19" fmla="*/ 58 h 293"/>
                <a:gd name="T20" fmla="*/ 149 w 197"/>
                <a:gd name="T21" fmla="*/ 63 h 293"/>
                <a:gd name="T22" fmla="*/ 159 w 197"/>
                <a:gd name="T23" fmla="*/ 72 h 293"/>
                <a:gd name="T24" fmla="*/ 168 w 197"/>
                <a:gd name="T25" fmla="*/ 87 h 293"/>
                <a:gd name="T26" fmla="*/ 173 w 197"/>
                <a:gd name="T27" fmla="*/ 96 h 293"/>
                <a:gd name="T28" fmla="*/ 178 w 197"/>
                <a:gd name="T29" fmla="*/ 106 h 293"/>
                <a:gd name="T30" fmla="*/ 183 w 197"/>
                <a:gd name="T31" fmla="*/ 120 h 293"/>
                <a:gd name="T32" fmla="*/ 188 w 197"/>
                <a:gd name="T33" fmla="*/ 130 h 293"/>
                <a:gd name="T34" fmla="*/ 192 w 197"/>
                <a:gd name="T35" fmla="*/ 140 h 293"/>
                <a:gd name="T36" fmla="*/ 192 w 197"/>
                <a:gd name="T37" fmla="*/ 154 h 293"/>
                <a:gd name="T38" fmla="*/ 192 w 197"/>
                <a:gd name="T39" fmla="*/ 164 h 293"/>
                <a:gd name="T40" fmla="*/ 197 w 197"/>
                <a:gd name="T41" fmla="*/ 178 h 293"/>
                <a:gd name="T42" fmla="*/ 197 w 197"/>
                <a:gd name="T43" fmla="*/ 188 h 293"/>
                <a:gd name="T44" fmla="*/ 197 w 197"/>
                <a:gd name="T45" fmla="*/ 202 h 293"/>
                <a:gd name="T46" fmla="*/ 192 w 197"/>
                <a:gd name="T47" fmla="*/ 216 h 293"/>
                <a:gd name="T48" fmla="*/ 192 w 197"/>
                <a:gd name="T49" fmla="*/ 226 h 293"/>
                <a:gd name="T50" fmla="*/ 188 w 197"/>
                <a:gd name="T51" fmla="*/ 240 h 293"/>
                <a:gd name="T52" fmla="*/ 188 w 197"/>
                <a:gd name="T53" fmla="*/ 250 h 293"/>
                <a:gd name="T54" fmla="*/ 183 w 197"/>
                <a:gd name="T55" fmla="*/ 260 h 293"/>
                <a:gd name="T56" fmla="*/ 178 w 197"/>
                <a:gd name="T57" fmla="*/ 274 h 293"/>
                <a:gd name="T58" fmla="*/ 173 w 197"/>
                <a:gd name="T59" fmla="*/ 284 h 293"/>
                <a:gd name="T60" fmla="*/ 164 w 197"/>
                <a:gd name="T61" fmla="*/ 293 h 293"/>
                <a:gd name="T62" fmla="*/ 0 w 197"/>
                <a:gd name="T63" fmla="*/ 188 h 293"/>
                <a:gd name="T64" fmla="*/ 48 w 197"/>
                <a:gd name="T65" fmla="*/ 0 h 29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97" h="293">
                  <a:moveTo>
                    <a:pt x="48" y="0"/>
                  </a:moveTo>
                  <a:lnTo>
                    <a:pt x="63" y="5"/>
                  </a:lnTo>
                  <a:lnTo>
                    <a:pt x="72" y="5"/>
                  </a:lnTo>
                  <a:lnTo>
                    <a:pt x="82" y="15"/>
                  </a:lnTo>
                  <a:lnTo>
                    <a:pt x="96" y="20"/>
                  </a:lnTo>
                  <a:lnTo>
                    <a:pt x="106" y="24"/>
                  </a:lnTo>
                  <a:lnTo>
                    <a:pt x="116" y="29"/>
                  </a:lnTo>
                  <a:lnTo>
                    <a:pt x="125" y="39"/>
                  </a:lnTo>
                  <a:lnTo>
                    <a:pt x="135" y="48"/>
                  </a:lnTo>
                  <a:lnTo>
                    <a:pt x="144" y="58"/>
                  </a:lnTo>
                  <a:lnTo>
                    <a:pt x="149" y="63"/>
                  </a:lnTo>
                  <a:lnTo>
                    <a:pt x="159" y="72"/>
                  </a:lnTo>
                  <a:lnTo>
                    <a:pt x="168" y="87"/>
                  </a:lnTo>
                  <a:lnTo>
                    <a:pt x="173" y="96"/>
                  </a:lnTo>
                  <a:lnTo>
                    <a:pt x="178" y="106"/>
                  </a:lnTo>
                  <a:lnTo>
                    <a:pt x="183" y="120"/>
                  </a:lnTo>
                  <a:lnTo>
                    <a:pt x="188" y="130"/>
                  </a:lnTo>
                  <a:lnTo>
                    <a:pt x="192" y="140"/>
                  </a:lnTo>
                  <a:lnTo>
                    <a:pt x="192" y="154"/>
                  </a:lnTo>
                  <a:lnTo>
                    <a:pt x="192" y="164"/>
                  </a:lnTo>
                  <a:lnTo>
                    <a:pt x="197" y="178"/>
                  </a:lnTo>
                  <a:lnTo>
                    <a:pt x="197" y="188"/>
                  </a:lnTo>
                  <a:lnTo>
                    <a:pt x="197" y="202"/>
                  </a:lnTo>
                  <a:lnTo>
                    <a:pt x="192" y="216"/>
                  </a:lnTo>
                  <a:lnTo>
                    <a:pt x="192" y="226"/>
                  </a:lnTo>
                  <a:lnTo>
                    <a:pt x="188" y="240"/>
                  </a:lnTo>
                  <a:lnTo>
                    <a:pt x="188" y="250"/>
                  </a:lnTo>
                  <a:lnTo>
                    <a:pt x="183" y="260"/>
                  </a:lnTo>
                  <a:lnTo>
                    <a:pt x="178" y="274"/>
                  </a:lnTo>
                  <a:lnTo>
                    <a:pt x="173" y="284"/>
                  </a:lnTo>
                  <a:lnTo>
                    <a:pt x="164" y="293"/>
                  </a:lnTo>
                  <a:lnTo>
                    <a:pt x="0" y="188"/>
                  </a:lnTo>
                  <a:lnTo>
                    <a:pt x="48"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04" name="Group 372">
            <a:extLst>
              <a:ext uri="{FF2B5EF4-FFF2-40B4-BE49-F238E27FC236}">
                <a16:creationId xmlns:a16="http://schemas.microsoft.com/office/drawing/2014/main" id="{DBF56368-EADA-472F-BF9C-F79D974F0650}"/>
              </a:ext>
            </a:extLst>
          </p:cNvPr>
          <p:cNvGrpSpPr>
            <a:grpSpLocks/>
          </p:cNvGrpSpPr>
          <p:nvPr/>
        </p:nvGrpSpPr>
        <p:grpSpPr bwMode="auto">
          <a:xfrm>
            <a:off x="2824163" y="4221163"/>
            <a:ext cx="565150" cy="619125"/>
            <a:chOff x="1779" y="2659"/>
            <a:chExt cx="356" cy="390"/>
          </a:xfrm>
        </p:grpSpPr>
        <p:sp>
          <p:nvSpPr>
            <p:cNvPr id="12646" name="Freeform 370">
              <a:extLst>
                <a:ext uri="{FF2B5EF4-FFF2-40B4-BE49-F238E27FC236}">
                  <a16:creationId xmlns:a16="http://schemas.microsoft.com/office/drawing/2014/main" id="{731C43AE-3C90-4E0A-8C65-9FC8757FDF37}"/>
                </a:ext>
              </a:extLst>
            </p:cNvPr>
            <p:cNvSpPr>
              <a:spLocks/>
            </p:cNvSpPr>
            <p:nvPr/>
          </p:nvSpPr>
          <p:spPr bwMode="auto">
            <a:xfrm>
              <a:off x="1779" y="2659"/>
              <a:ext cx="356" cy="390"/>
            </a:xfrm>
            <a:custGeom>
              <a:avLst/>
              <a:gdLst>
                <a:gd name="T0" fmla="*/ 351 w 356"/>
                <a:gd name="T1" fmla="*/ 313 h 390"/>
                <a:gd name="T2" fmla="*/ 332 w 356"/>
                <a:gd name="T3" fmla="*/ 327 h 390"/>
                <a:gd name="T4" fmla="*/ 317 w 356"/>
                <a:gd name="T5" fmla="*/ 346 h 390"/>
                <a:gd name="T6" fmla="*/ 298 w 356"/>
                <a:gd name="T7" fmla="*/ 361 h 390"/>
                <a:gd name="T8" fmla="*/ 274 w 356"/>
                <a:gd name="T9" fmla="*/ 370 h 390"/>
                <a:gd name="T10" fmla="*/ 250 w 356"/>
                <a:gd name="T11" fmla="*/ 380 h 390"/>
                <a:gd name="T12" fmla="*/ 226 w 356"/>
                <a:gd name="T13" fmla="*/ 385 h 390"/>
                <a:gd name="T14" fmla="*/ 202 w 356"/>
                <a:gd name="T15" fmla="*/ 390 h 390"/>
                <a:gd name="T16" fmla="*/ 178 w 356"/>
                <a:gd name="T17" fmla="*/ 390 h 390"/>
                <a:gd name="T18" fmla="*/ 159 w 356"/>
                <a:gd name="T19" fmla="*/ 385 h 390"/>
                <a:gd name="T20" fmla="*/ 135 w 356"/>
                <a:gd name="T21" fmla="*/ 380 h 390"/>
                <a:gd name="T22" fmla="*/ 106 w 356"/>
                <a:gd name="T23" fmla="*/ 370 h 390"/>
                <a:gd name="T24" fmla="*/ 87 w 356"/>
                <a:gd name="T25" fmla="*/ 356 h 390"/>
                <a:gd name="T26" fmla="*/ 67 w 356"/>
                <a:gd name="T27" fmla="*/ 342 h 390"/>
                <a:gd name="T28" fmla="*/ 53 w 356"/>
                <a:gd name="T29" fmla="*/ 327 h 390"/>
                <a:gd name="T30" fmla="*/ 34 w 356"/>
                <a:gd name="T31" fmla="*/ 308 h 390"/>
                <a:gd name="T32" fmla="*/ 19 w 356"/>
                <a:gd name="T33" fmla="*/ 284 h 390"/>
                <a:gd name="T34" fmla="*/ 10 w 356"/>
                <a:gd name="T35" fmla="*/ 265 h 390"/>
                <a:gd name="T36" fmla="*/ 5 w 356"/>
                <a:gd name="T37" fmla="*/ 241 h 390"/>
                <a:gd name="T38" fmla="*/ 0 w 356"/>
                <a:gd name="T39" fmla="*/ 217 h 390"/>
                <a:gd name="T40" fmla="*/ 0 w 356"/>
                <a:gd name="T41" fmla="*/ 193 h 390"/>
                <a:gd name="T42" fmla="*/ 0 w 356"/>
                <a:gd name="T43" fmla="*/ 169 h 390"/>
                <a:gd name="T44" fmla="*/ 5 w 356"/>
                <a:gd name="T45" fmla="*/ 145 h 390"/>
                <a:gd name="T46" fmla="*/ 15 w 356"/>
                <a:gd name="T47" fmla="*/ 121 h 390"/>
                <a:gd name="T48" fmla="*/ 24 w 356"/>
                <a:gd name="T49" fmla="*/ 101 h 390"/>
                <a:gd name="T50" fmla="*/ 34 w 356"/>
                <a:gd name="T51" fmla="*/ 77 h 390"/>
                <a:gd name="T52" fmla="*/ 53 w 356"/>
                <a:gd name="T53" fmla="*/ 63 h 390"/>
                <a:gd name="T54" fmla="*/ 72 w 356"/>
                <a:gd name="T55" fmla="*/ 44 h 390"/>
                <a:gd name="T56" fmla="*/ 91 w 356"/>
                <a:gd name="T57" fmla="*/ 29 h 390"/>
                <a:gd name="T58" fmla="*/ 111 w 356"/>
                <a:gd name="T59" fmla="*/ 20 h 390"/>
                <a:gd name="T60" fmla="*/ 135 w 356"/>
                <a:gd name="T61" fmla="*/ 10 h 390"/>
                <a:gd name="T62" fmla="*/ 159 w 356"/>
                <a:gd name="T63" fmla="*/ 0 h 390"/>
                <a:gd name="T64" fmla="*/ 178 w 356"/>
                <a:gd name="T65" fmla="*/ 0 h 390"/>
                <a:gd name="T66" fmla="*/ 192 w 356"/>
                <a:gd name="T67" fmla="*/ 193 h 39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356" h="390">
                  <a:moveTo>
                    <a:pt x="356" y="298"/>
                  </a:moveTo>
                  <a:lnTo>
                    <a:pt x="351" y="313"/>
                  </a:lnTo>
                  <a:lnTo>
                    <a:pt x="341" y="318"/>
                  </a:lnTo>
                  <a:lnTo>
                    <a:pt x="332" y="327"/>
                  </a:lnTo>
                  <a:lnTo>
                    <a:pt x="327" y="337"/>
                  </a:lnTo>
                  <a:lnTo>
                    <a:pt x="317" y="346"/>
                  </a:lnTo>
                  <a:lnTo>
                    <a:pt x="303" y="351"/>
                  </a:lnTo>
                  <a:lnTo>
                    <a:pt x="298" y="361"/>
                  </a:lnTo>
                  <a:lnTo>
                    <a:pt x="283" y="366"/>
                  </a:lnTo>
                  <a:lnTo>
                    <a:pt x="274" y="370"/>
                  </a:lnTo>
                  <a:lnTo>
                    <a:pt x="264" y="375"/>
                  </a:lnTo>
                  <a:lnTo>
                    <a:pt x="250" y="380"/>
                  </a:lnTo>
                  <a:lnTo>
                    <a:pt x="240" y="385"/>
                  </a:lnTo>
                  <a:lnTo>
                    <a:pt x="226" y="385"/>
                  </a:lnTo>
                  <a:lnTo>
                    <a:pt x="216" y="385"/>
                  </a:lnTo>
                  <a:lnTo>
                    <a:pt x="202" y="390"/>
                  </a:lnTo>
                  <a:lnTo>
                    <a:pt x="192" y="390"/>
                  </a:lnTo>
                  <a:lnTo>
                    <a:pt x="178" y="390"/>
                  </a:lnTo>
                  <a:lnTo>
                    <a:pt x="168" y="385"/>
                  </a:lnTo>
                  <a:lnTo>
                    <a:pt x="159" y="385"/>
                  </a:lnTo>
                  <a:lnTo>
                    <a:pt x="144" y="380"/>
                  </a:lnTo>
                  <a:lnTo>
                    <a:pt x="135" y="380"/>
                  </a:lnTo>
                  <a:lnTo>
                    <a:pt x="120" y="375"/>
                  </a:lnTo>
                  <a:lnTo>
                    <a:pt x="106" y="370"/>
                  </a:lnTo>
                  <a:lnTo>
                    <a:pt x="101" y="366"/>
                  </a:lnTo>
                  <a:lnTo>
                    <a:pt x="87" y="356"/>
                  </a:lnTo>
                  <a:lnTo>
                    <a:pt x="77" y="351"/>
                  </a:lnTo>
                  <a:lnTo>
                    <a:pt x="67" y="342"/>
                  </a:lnTo>
                  <a:lnTo>
                    <a:pt x="58" y="332"/>
                  </a:lnTo>
                  <a:lnTo>
                    <a:pt x="53" y="327"/>
                  </a:lnTo>
                  <a:lnTo>
                    <a:pt x="43" y="318"/>
                  </a:lnTo>
                  <a:lnTo>
                    <a:pt x="34" y="308"/>
                  </a:lnTo>
                  <a:lnTo>
                    <a:pt x="29" y="298"/>
                  </a:lnTo>
                  <a:lnTo>
                    <a:pt x="19" y="284"/>
                  </a:lnTo>
                  <a:lnTo>
                    <a:pt x="19" y="274"/>
                  </a:lnTo>
                  <a:lnTo>
                    <a:pt x="10" y="265"/>
                  </a:lnTo>
                  <a:lnTo>
                    <a:pt x="10" y="255"/>
                  </a:lnTo>
                  <a:lnTo>
                    <a:pt x="5" y="241"/>
                  </a:lnTo>
                  <a:lnTo>
                    <a:pt x="0" y="231"/>
                  </a:lnTo>
                  <a:lnTo>
                    <a:pt x="0" y="217"/>
                  </a:lnTo>
                  <a:lnTo>
                    <a:pt x="0" y="202"/>
                  </a:lnTo>
                  <a:lnTo>
                    <a:pt x="0" y="193"/>
                  </a:lnTo>
                  <a:lnTo>
                    <a:pt x="0" y="178"/>
                  </a:lnTo>
                  <a:lnTo>
                    <a:pt x="0" y="169"/>
                  </a:lnTo>
                  <a:lnTo>
                    <a:pt x="0" y="159"/>
                  </a:lnTo>
                  <a:lnTo>
                    <a:pt x="5" y="145"/>
                  </a:lnTo>
                  <a:lnTo>
                    <a:pt x="10" y="135"/>
                  </a:lnTo>
                  <a:lnTo>
                    <a:pt x="15" y="121"/>
                  </a:lnTo>
                  <a:lnTo>
                    <a:pt x="19" y="111"/>
                  </a:lnTo>
                  <a:lnTo>
                    <a:pt x="24" y="101"/>
                  </a:lnTo>
                  <a:lnTo>
                    <a:pt x="29" y="87"/>
                  </a:lnTo>
                  <a:lnTo>
                    <a:pt x="34" y="77"/>
                  </a:lnTo>
                  <a:lnTo>
                    <a:pt x="43" y="68"/>
                  </a:lnTo>
                  <a:lnTo>
                    <a:pt x="53" y="63"/>
                  </a:lnTo>
                  <a:lnTo>
                    <a:pt x="63" y="53"/>
                  </a:lnTo>
                  <a:lnTo>
                    <a:pt x="72" y="44"/>
                  </a:lnTo>
                  <a:lnTo>
                    <a:pt x="77" y="34"/>
                  </a:lnTo>
                  <a:lnTo>
                    <a:pt x="91" y="29"/>
                  </a:lnTo>
                  <a:lnTo>
                    <a:pt x="101" y="25"/>
                  </a:lnTo>
                  <a:lnTo>
                    <a:pt x="111" y="20"/>
                  </a:lnTo>
                  <a:lnTo>
                    <a:pt x="120" y="15"/>
                  </a:lnTo>
                  <a:lnTo>
                    <a:pt x="135" y="10"/>
                  </a:lnTo>
                  <a:lnTo>
                    <a:pt x="144" y="5"/>
                  </a:lnTo>
                  <a:lnTo>
                    <a:pt x="159" y="0"/>
                  </a:lnTo>
                  <a:lnTo>
                    <a:pt x="168" y="0"/>
                  </a:lnTo>
                  <a:lnTo>
                    <a:pt x="178" y="0"/>
                  </a:lnTo>
                  <a:lnTo>
                    <a:pt x="192" y="0"/>
                  </a:lnTo>
                  <a:lnTo>
                    <a:pt x="192" y="193"/>
                  </a:lnTo>
                  <a:lnTo>
                    <a:pt x="356" y="298"/>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47" name="Freeform 371">
              <a:extLst>
                <a:ext uri="{FF2B5EF4-FFF2-40B4-BE49-F238E27FC236}">
                  <a16:creationId xmlns:a16="http://schemas.microsoft.com/office/drawing/2014/main" id="{946A2111-90BB-40EC-99FD-C5E2761132CB}"/>
                </a:ext>
              </a:extLst>
            </p:cNvPr>
            <p:cNvSpPr>
              <a:spLocks/>
            </p:cNvSpPr>
            <p:nvPr/>
          </p:nvSpPr>
          <p:spPr bwMode="auto">
            <a:xfrm>
              <a:off x="1779" y="2659"/>
              <a:ext cx="356" cy="390"/>
            </a:xfrm>
            <a:custGeom>
              <a:avLst/>
              <a:gdLst>
                <a:gd name="T0" fmla="*/ 351 w 356"/>
                <a:gd name="T1" fmla="*/ 313 h 390"/>
                <a:gd name="T2" fmla="*/ 332 w 356"/>
                <a:gd name="T3" fmla="*/ 327 h 390"/>
                <a:gd name="T4" fmla="*/ 317 w 356"/>
                <a:gd name="T5" fmla="*/ 346 h 390"/>
                <a:gd name="T6" fmla="*/ 298 w 356"/>
                <a:gd name="T7" fmla="*/ 361 h 390"/>
                <a:gd name="T8" fmla="*/ 274 w 356"/>
                <a:gd name="T9" fmla="*/ 370 h 390"/>
                <a:gd name="T10" fmla="*/ 250 w 356"/>
                <a:gd name="T11" fmla="*/ 380 h 390"/>
                <a:gd name="T12" fmla="*/ 226 w 356"/>
                <a:gd name="T13" fmla="*/ 385 h 390"/>
                <a:gd name="T14" fmla="*/ 202 w 356"/>
                <a:gd name="T15" fmla="*/ 390 h 390"/>
                <a:gd name="T16" fmla="*/ 178 w 356"/>
                <a:gd name="T17" fmla="*/ 390 h 390"/>
                <a:gd name="T18" fmla="*/ 159 w 356"/>
                <a:gd name="T19" fmla="*/ 385 h 390"/>
                <a:gd name="T20" fmla="*/ 135 w 356"/>
                <a:gd name="T21" fmla="*/ 380 h 390"/>
                <a:gd name="T22" fmla="*/ 106 w 356"/>
                <a:gd name="T23" fmla="*/ 370 h 390"/>
                <a:gd name="T24" fmla="*/ 87 w 356"/>
                <a:gd name="T25" fmla="*/ 356 h 390"/>
                <a:gd name="T26" fmla="*/ 67 w 356"/>
                <a:gd name="T27" fmla="*/ 342 h 390"/>
                <a:gd name="T28" fmla="*/ 53 w 356"/>
                <a:gd name="T29" fmla="*/ 327 h 390"/>
                <a:gd name="T30" fmla="*/ 34 w 356"/>
                <a:gd name="T31" fmla="*/ 308 h 390"/>
                <a:gd name="T32" fmla="*/ 19 w 356"/>
                <a:gd name="T33" fmla="*/ 284 h 390"/>
                <a:gd name="T34" fmla="*/ 10 w 356"/>
                <a:gd name="T35" fmla="*/ 265 h 390"/>
                <a:gd name="T36" fmla="*/ 5 w 356"/>
                <a:gd name="T37" fmla="*/ 241 h 390"/>
                <a:gd name="T38" fmla="*/ 0 w 356"/>
                <a:gd name="T39" fmla="*/ 217 h 390"/>
                <a:gd name="T40" fmla="*/ 0 w 356"/>
                <a:gd name="T41" fmla="*/ 193 h 390"/>
                <a:gd name="T42" fmla="*/ 0 w 356"/>
                <a:gd name="T43" fmla="*/ 169 h 390"/>
                <a:gd name="T44" fmla="*/ 5 w 356"/>
                <a:gd name="T45" fmla="*/ 145 h 390"/>
                <a:gd name="T46" fmla="*/ 15 w 356"/>
                <a:gd name="T47" fmla="*/ 121 h 390"/>
                <a:gd name="T48" fmla="*/ 24 w 356"/>
                <a:gd name="T49" fmla="*/ 101 h 390"/>
                <a:gd name="T50" fmla="*/ 34 w 356"/>
                <a:gd name="T51" fmla="*/ 77 h 390"/>
                <a:gd name="T52" fmla="*/ 53 w 356"/>
                <a:gd name="T53" fmla="*/ 63 h 390"/>
                <a:gd name="T54" fmla="*/ 72 w 356"/>
                <a:gd name="T55" fmla="*/ 44 h 390"/>
                <a:gd name="T56" fmla="*/ 91 w 356"/>
                <a:gd name="T57" fmla="*/ 29 h 390"/>
                <a:gd name="T58" fmla="*/ 111 w 356"/>
                <a:gd name="T59" fmla="*/ 20 h 390"/>
                <a:gd name="T60" fmla="*/ 135 w 356"/>
                <a:gd name="T61" fmla="*/ 10 h 390"/>
                <a:gd name="T62" fmla="*/ 159 w 356"/>
                <a:gd name="T63" fmla="*/ 0 h 390"/>
                <a:gd name="T64" fmla="*/ 178 w 356"/>
                <a:gd name="T65" fmla="*/ 0 h 390"/>
                <a:gd name="T66" fmla="*/ 192 w 356"/>
                <a:gd name="T67" fmla="*/ 193 h 39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356" h="390">
                  <a:moveTo>
                    <a:pt x="356" y="298"/>
                  </a:moveTo>
                  <a:lnTo>
                    <a:pt x="351" y="313"/>
                  </a:lnTo>
                  <a:lnTo>
                    <a:pt x="341" y="318"/>
                  </a:lnTo>
                  <a:lnTo>
                    <a:pt x="332" y="327"/>
                  </a:lnTo>
                  <a:lnTo>
                    <a:pt x="327" y="337"/>
                  </a:lnTo>
                  <a:lnTo>
                    <a:pt x="317" y="346"/>
                  </a:lnTo>
                  <a:lnTo>
                    <a:pt x="303" y="351"/>
                  </a:lnTo>
                  <a:lnTo>
                    <a:pt x="298" y="361"/>
                  </a:lnTo>
                  <a:lnTo>
                    <a:pt x="283" y="366"/>
                  </a:lnTo>
                  <a:lnTo>
                    <a:pt x="274" y="370"/>
                  </a:lnTo>
                  <a:lnTo>
                    <a:pt x="264" y="375"/>
                  </a:lnTo>
                  <a:lnTo>
                    <a:pt x="250" y="380"/>
                  </a:lnTo>
                  <a:lnTo>
                    <a:pt x="240" y="385"/>
                  </a:lnTo>
                  <a:lnTo>
                    <a:pt x="226" y="385"/>
                  </a:lnTo>
                  <a:lnTo>
                    <a:pt x="216" y="385"/>
                  </a:lnTo>
                  <a:lnTo>
                    <a:pt x="202" y="390"/>
                  </a:lnTo>
                  <a:lnTo>
                    <a:pt x="192" y="390"/>
                  </a:lnTo>
                  <a:lnTo>
                    <a:pt x="178" y="390"/>
                  </a:lnTo>
                  <a:lnTo>
                    <a:pt x="168" y="385"/>
                  </a:lnTo>
                  <a:lnTo>
                    <a:pt x="159" y="385"/>
                  </a:lnTo>
                  <a:lnTo>
                    <a:pt x="144" y="380"/>
                  </a:lnTo>
                  <a:lnTo>
                    <a:pt x="135" y="380"/>
                  </a:lnTo>
                  <a:lnTo>
                    <a:pt x="120" y="375"/>
                  </a:lnTo>
                  <a:lnTo>
                    <a:pt x="106" y="370"/>
                  </a:lnTo>
                  <a:lnTo>
                    <a:pt x="101" y="366"/>
                  </a:lnTo>
                  <a:lnTo>
                    <a:pt x="87" y="356"/>
                  </a:lnTo>
                  <a:lnTo>
                    <a:pt x="77" y="351"/>
                  </a:lnTo>
                  <a:lnTo>
                    <a:pt x="67" y="342"/>
                  </a:lnTo>
                  <a:lnTo>
                    <a:pt x="58" y="332"/>
                  </a:lnTo>
                  <a:lnTo>
                    <a:pt x="53" y="327"/>
                  </a:lnTo>
                  <a:lnTo>
                    <a:pt x="43" y="318"/>
                  </a:lnTo>
                  <a:lnTo>
                    <a:pt x="34" y="308"/>
                  </a:lnTo>
                  <a:lnTo>
                    <a:pt x="29" y="298"/>
                  </a:lnTo>
                  <a:lnTo>
                    <a:pt x="19" y="284"/>
                  </a:lnTo>
                  <a:lnTo>
                    <a:pt x="19" y="274"/>
                  </a:lnTo>
                  <a:lnTo>
                    <a:pt x="10" y="265"/>
                  </a:lnTo>
                  <a:lnTo>
                    <a:pt x="10" y="255"/>
                  </a:lnTo>
                  <a:lnTo>
                    <a:pt x="5" y="241"/>
                  </a:lnTo>
                  <a:lnTo>
                    <a:pt x="0" y="231"/>
                  </a:lnTo>
                  <a:lnTo>
                    <a:pt x="0" y="217"/>
                  </a:lnTo>
                  <a:lnTo>
                    <a:pt x="0" y="202"/>
                  </a:lnTo>
                  <a:lnTo>
                    <a:pt x="0" y="193"/>
                  </a:lnTo>
                  <a:lnTo>
                    <a:pt x="0" y="178"/>
                  </a:lnTo>
                  <a:lnTo>
                    <a:pt x="0" y="169"/>
                  </a:lnTo>
                  <a:lnTo>
                    <a:pt x="0" y="159"/>
                  </a:lnTo>
                  <a:lnTo>
                    <a:pt x="5" y="145"/>
                  </a:lnTo>
                  <a:lnTo>
                    <a:pt x="10" y="135"/>
                  </a:lnTo>
                  <a:lnTo>
                    <a:pt x="15" y="121"/>
                  </a:lnTo>
                  <a:lnTo>
                    <a:pt x="19" y="111"/>
                  </a:lnTo>
                  <a:lnTo>
                    <a:pt x="24" y="101"/>
                  </a:lnTo>
                  <a:lnTo>
                    <a:pt x="29" y="87"/>
                  </a:lnTo>
                  <a:lnTo>
                    <a:pt x="34" y="77"/>
                  </a:lnTo>
                  <a:lnTo>
                    <a:pt x="43" y="68"/>
                  </a:lnTo>
                  <a:lnTo>
                    <a:pt x="53" y="63"/>
                  </a:lnTo>
                  <a:lnTo>
                    <a:pt x="63" y="53"/>
                  </a:lnTo>
                  <a:lnTo>
                    <a:pt x="72" y="44"/>
                  </a:lnTo>
                  <a:lnTo>
                    <a:pt x="77" y="34"/>
                  </a:lnTo>
                  <a:lnTo>
                    <a:pt x="91" y="29"/>
                  </a:lnTo>
                  <a:lnTo>
                    <a:pt x="101" y="25"/>
                  </a:lnTo>
                  <a:lnTo>
                    <a:pt x="111" y="20"/>
                  </a:lnTo>
                  <a:lnTo>
                    <a:pt x="120" y="15"/>
                  </a:lnTo>
                  <a:lnTo>
                    <a:pt x="135" y="10"/>
                  </a:lnTo>
                  <a:lnTo>
                    <a:pt x="144" y="5"/>
                  </a:lnTo>
                  <a:lnTo>
                    <a:pt x="159" y="0"/>
                  </a:lnTo>
                  <a:lnTo>
                    <a:pt x="168" y="0"/>
                  </a:lnTo>
                  <a:lnTo>
                    <a:pt x="178" y="0"/>
                  </a:lnTo>
                  <a:lnTo>
                    <a:pt x="192" y="0"/>
                  </a:lnTo>
                  <a:lnTo>
                    <a:pt x="192" y="193"/>
                  </a:lnTo>
                  <a:lnTo>
                    <a:pt x="356" y="298"/>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05" name="Group 375">
            <a:extLst>
              <a:ext uri="{FF2B5EF4-FFF2-40B4-BE49-F238E27FC236}">
                <a16:creationId xmlns:a16="http://schemas.microsoft.com/office/drawing/2014/main" id="{4F963633-7033-43D9-A82F-989726CD3EB8}"/>
              </a:ext>
            </a:extLst>
          </p:cNvPr>
          <p:cNvGrpSpPr>
            <a:grpSpLocks/>
          </p:cNvGrpSpPr>
          <p:nvPr/>
        </p:nvGrpSpPr>
        <p:grpSpPr bwMode="auto">
          <a:xfrm>
            <a:off x="3128963" y="3368675"/>
            <a:ext cx="144462" cy="304800"/>
            <a:chOff x="1971" y="2122"/>
            <a:chExt cx="91" cy="192"/>
          </a:xfrm>
        </p:grpSpPr>
        <p:sp>
          <p:nvSpPr>
            <p:cNvPr id="12644" name="Freeform 373">
              <a:extLst>
                <a:ext uri="{FF2B5EF4-FFF2-40B4-BE49-F238E27FC236}">
                  <a16:creationId xmlns:a16="http://schemas.microsoft.com/office/drawing/2014/main" id="{12233B12-5A01-4E1C-AB42-87CBA0EDDE8D}"/>
                </a:ext>
              </a:extLst>
            </p:cNvPr>
            <p:cNvSpPr>
              <a:spLocks/>
            </p:cNvSpPr>
            <p:nvPr/>
          </p:nvSpPr>
          <p:spPr bwMode="auto">
            <a:xfrm>
              <a:off x="1971" y="2122"/>
              <a:ext cx="91" cy="192"/>
            </a:xfrm>
            <a:custGeom>
              <a:avLst/>
              <a:gdLst>
                <a:gd name="T0" fmla="*/ 0 w 91"/>
                <a:gd name="T1" fmla="*/ 0 h 192"/>
                <a:gd name="T2" fmla="*/ 10 w 91"/>
                <a:gd name="T3" fmla="*/ 0 h 192"/>
                <a:gd name="T4" fmla="*/ 19 w 91"/>
                <a:gd name="T5" fmla="*/ 0 h 192"/>
                <a:gd name="T6" fmla="*/ 34 w 91"/>
                <a:gd name="T7" fmla="*/ 0 h 192"/>
                <a:gd name="T8" fmla="*/ 43 w 91"/>
                <a:gd name="T9" fmla="*/ 4 h 192"/>
                <a:gd name="T10" fmla="*/ 53 w 91"/>
                <a:gd name="T11" fmla="*/ 4 h 192"/>
                <a:gd name="T12" fmla="*/ 63 w 91"/>
                <a:gd name="T13" fmla="*/ 9 h 192"/>
                <a:gd name="T14" fmla="*/ 72 w 91"/>
                <a:gd name="T15" fmla="*/ 9 h 192"/>
                <a:gd name="T16" fmla="*/ 82 w 91"/>
                <a:gd name="T17" fmla="*/ 14 h 192"/>
                <a:gd name="T18" fmla="*/ 91 w 91"/>
                <a:gd name="T19" fmla="*/ 19 h 192"/>
                <a:gd name="T20" fmla="*/ 0 w 91"/>
                <a:gd name="T21" fmla="*/ 192 h 192"/>
                <a:gd name="T22" fmla="*/ 0 w 91"/>
                <a:gd name="T23" fmla="*/ 0 h 19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91" h="192">
                  <a:moveTo>
                    <a:pt x="0" y="0"/>
                  </a:moveTo>
                  <a:lnTo>
                    <a:pt x="10" y="0"/>
                  </a:lnTo>
                  <a:lnTo>
                    <a:pt x="19" y="0"/>
                  </a:lnTo>
                  <a:lnTo>
                    <a:pt x="34" y="0"/>
                  </a:lnTo>
                  <a:lnTo>
                    <a:pt x="43" y="4"/>
                  </a:lnTo>
                  <a:lnTo>
                    <a:pt x="53" y="4"/>
                  </a:lnTo>
                  <a:lnTo>
                    <a:pt x="63" y="9"/>
                  </a:lnTo>
                  <a:lnTo>
                    <a:pt x="72" y="9"/>
                  </a:lnTo>
                  <a:lnTo>
                    <a:pt x="82" y="14"/>
                  </a:lnTo>
                  <a:lnTo>
                    <a:pt x="91" y="19"/>
                  </a:lnTo>
                  <a:lnTo>
                    <a:pt x="0" y="192"/>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45" name="Freeform 374">
              <a:extLst>
                <a:ext uri="{FF2B5EF4-FFF2-40B4-BE49-F238E27FC236}">
                  <a16:creationId xmlns:a16="http://schemas.microsoft.com/office/drawing/2014/main" id="{76A13E72-D197-41F9-B284-975837659E71}"/>
                </a:ext>
              </a:extLst>
            </p:cNvPr>
            <p:cNvSpPr>
              <a:spLocks/>
            </p:cNvSpPr>
            <p:nvPr/>
          </p:nvSpPr>
          <p:spPr bwMode="auto">
            <a:xfrm>
              <a:off x="1971" y="2122"/>
              <a:ext cx="91" cy="192"/>
            </a:xfrm>
            <a:custGeom>
              <a:avLst/>
              <a:gdLst>
                <a:gd name="T0" fmla="*/ 0 w 91"/>
                <a:gd name="T1" fmla="*/ 0 h 192"/>
                <a:gd name="T2" fmla="*/ 10 w 91"/>
                <a:gd name="T3" fmla="*/ 0 h 192"/>
                <a:gd name="T4" fmla="*/ 19 w 91"/>
                <a:gd name="T5" fmla="*/ 0 h 192"/>
                <a:gd name="T6" fmla="*/ 34 w 91"/>
                <a:gd name="T7" fmla="*/ 0 h 192"/>
                <a:gd name="T8" fmla="*/ 43 w 91"/>
                <a:gd name="T9" fmla="*/ 4 h 192"/>
                <a:gd name="T10" fmla="*/ 53 w 91"/>
                <a:gd name="T11" fmla="*/ 4 h 192"/>
                <a:gd name="T12" fmla="*/ 63 w 91"/>
                <a:gd name="T13" fmla="*/ 9 h 192"/>
                <a:gd name="T14" fmla="*/ 72 w 91"/>
                <a:gd name="T15" fmla="*/ 9 h 192"/>
                <a:gd name="T16" fmla="*/ 82 w 91"/>
                <a:gd name="T17" fmla="*/ 14 h 192"/>
                <a:gd name="T18" fmla="*/ 91 w 91"/>
                <a:gd name="T19" fmla="*/ 19 h 192"/>
                <a:gd name="T20" fmla="*/ 0 w 91"/>
                <a:gd name="T21" fmla="*/ 192 h 192"/>
                <a:gd name="T22" fmla="*/ 0 w 91"/>
                <a:gd name="T23" fmla="*/ 0 h 19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91" h="192">
                  <a:moveTo>
                    <a:pt x="0" y="0"/>
                  </a:moveTo>
                  <a:lnTo>
                    <a:pt x="10" y="0"/>
                  </a:lnTo>
                  <a:lnTo>
                    <a:pt x="19" y="0"/>
                  </a:lnTo>
                  <a:lnTo>
                    <a:pt x="34" y="0"/>
                  </a:lnTo>
                  <a:lnTo>
                    <a:pt x="43" y="4"/>
                  </a:lnTo>
                  <a:lnTo>
                    <a:pt x="53" y="4"/>
                  </a:lnTo>
                  <a:lnTo>
                    <a:pt x="63" y="9"/>
                  </a:lnTo>
                  <a:lnTo>
                    <a:pt x="72" y="9"/>
                  </a:lnTo>
                  <a:lnTo>
                    <a:pt x="82" y="14"/>
                  </a:lnTo>
                  <a:lnTo>
                    <a:pt x="91" y="19"/>
                  </a:lnTo>
                  <a:lnTo>
                    <a:pt x="0" y="192"/>
                  </a:lnTo>
                  <a:lnTo>
                    <a:pt x="0"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06" name="Group 378">
            <a:extLst>
              <a:ext uri="{FF2B5EF4-FFF2-40B4-BE49-F238E27FC236}">
                <a16:creationId xmlns:a16="http://schemas.microsoft.com/office/drawing/2014/main" id="{0D0690F2-F4F8-4F2E-B0C7-C884313A17FD}"/>
              </a:ext>
            </a:extLst>
          </p:cNvPr>
          <p:cNvGrpSpPr>
            <a:grpSpLocks/>
          </p:cNvGrpSpPr>
          <p:nvPr/>
        </p:nvGrpSpPr>
        <p:grpSpPr bwMode="auto">
          <a:xfrm>
            <a:off x="3128963" y="3398838"/>
            <a:ext cx="312737" cy="487362"/>
            <a:chOff x="1971" y="2141"/>
            <a:chExt cx="197" cy="307"/>
          </a:xfrm>
        </p:grpSpPr>
        <p:sp>
          <p:nvSpPr>
            <p:cNvPr id="12642" name="Freeform 376">
              <a:extLst>
                <a:ext uri="{FF2B5EF4-FFF2-40B4-BE49-F238E27FC236}">
                  <a16:creationId xmlns:a16="http://schemas.microsoft.com/office/drawing/2014/main" id="{E7CE99A1-B3DB-4B01-85F1-5DB255AA293B}"/>
                </a:ext>
              </a:extLst>
            </p:cNvPr>
            <p:cNvSpPr>
              <a:spLocks/>
            </p:cNvSpPr>
            <p:nvPr/>
          </p:nvSpPr>
          <p:spPr bwMode="auto">
            <a:xfrm>
              <a:off x="1971" y="2141"/>
              <a:ext cx="197" cy="307"/>
            </a:xfrm>
            <a:custGeom>
              <a:avLst/>
              <a:gdLst>
                <a:gd name="T0" fmla="*/ 91 w 197"/>
                <a:gd name="T1" fmla="*/ 0 h 307"/>
                <a:gd name="T2" fmla="*/ 101 w 197"/>
                <a:gd name="T3" fmla="*/ 9 h 307"/>
                <a:gd name="T4" fmla="*/ 111 w 197"/>
                <a:gd name="T5" fmla="*/ 14 h 307"/>
                <a:gd name="T6" fmla="*/ 120 w 197"/>
                <a:gd name="T7" fmla="*/ 19 h 307"/>
                <a:gd name="T8" fmla="*/ 130 w 197"/>
                <a:gd name="T9" fmla="*/ 29 h 307"/>
                <a:gd name="T10" fmla="*/ 140 w 197"/>
                <a:gd name="T11" fmla="*/ 38 h 307"/>
                <a:gd name="T12" fmla="*/ 144 w 197"/>
                <a:gd name="T13" fmla="*/ 43 h 307"/>
                <a:gd name="T14" fmla="*/ 154 w 197"/>
                <a:gd name="T15" fmla="*/ 53 h 307"/>
                <a:gd name="T16" fmla="*/ 159 w 197"/>
                <a:gd name="T17" fmla="*/ 62 h 307"/>
                <a:gd name="T18" fmla="*/ 168 w 197"/>
                <a:gd name="T19" fmla="*/ 72 h 307"/>
                <a:gd name="T20" fmla="*/ 173 w 197"/>
                <a:gd name="T21" fmla="*/ 81 h 307"/>
                <a:gd name="T22" fmla="*/ 178 w 197"/>
                <a:gd name="T23" fmla="*/ 96 h 307"/>
                <a:gd name="T24" fmla="*/ 183 w 197"/>
                <a:gd name="T25" fmla="*/ 105 h 307"/>
                <a:gd name="T26" fmla="*/ 188 w 197"/>
                <a:gd name="T27" fmla="*/ 115 h 307"/>
                <a:gd name="T28" fmla="*/ 192 w 197"/>
                <a:gd name="T29" fmla="*/ 125 h 307"/>
                <a:gd name="T30" fmla="*/ 192 w 197"/>
                <a:gd name="T31" fmla="*/ 139 h 307"/>
                <a:gd name="T32" fmla="*/ 197 w 197"/>
                <a:gd name="T33" fmla="*/ 153 h 307"/>
                <a:gd name="T34" fmla="*/ 197 w 197"/>
                <a:gd name="T35" fmla="*/ 163 h 307"/>
                <a:gd name="T36" fmla="*/ 197 w 197"/>
                <a:gd name="T37" fmla="*/ 177 h 307"/>
                <a:gd name="T38" fmla="*/ 197 w 197"/>
                <a:gd name="T39" fmla="*/ 187 h 307"/>
                <a:gd name="T40" fmla="*/ 192 w 197"/>
                <a:gd name="T41" fmla="*/ 201 h 307"/>
                <a:gd name="T42" fmla="*/ 192 w 197"/>
                <a:gd name="T43" fmla="*/ 211 h 307"/>
                <a:gd name="T44" fmla="*/ 188 w 197"/>
                <a:gd name="T45" fmla="*/ 226 h 307"/>
                <a:gd name="T46" fmla="*/ 188 w 197"/>
                <a:gd name="T47" fmla="*/ 235 h 307"/>
                <a:gd name="T48" fmla="*/ 183 w 197"/>
                <a:gd name="T49" fmla="*/ 245 h 307"/>
                <a:gd name="T50" fmla="*/ 178 w 197"/>
                <a:gd name="T51" fmla="*/ 254 h 307"/>
                <a:gd name="T52" fmla="*/ 173 w 197"/>
                <a:gd name="T53" fmla="*/ 269 h 307"/>
                <a:gd name="T54" fmla="*/ 168 w 197"/>
                <a:gd name="T55" fmla="*/ 278 h 307"/>
                <a:gd name="T56" fmla="*/ 159 w 197"/>
                <a:gd name="T57" fmla="*/ 288 h 307"/>
                <a:gd name="T58" fmla="*/ 154 w 197"/>
                <a:gd name="T59" fmla="*/ 298 h 307"/>
                <a:gd name="T60" fmla="*/ 144 w 197"/>
                <a:gd name="T61" fmla="*/ 307 h 307"/>
                <a:gd name="T62" fmla="*/ 0 w 197"/>
                <a:gd name="T63" fmla="*/ 173 h 307"/>
                <a:gd name="T64" fmla="*/ 91 w 197"/>
                <a:gd name="T65" fmla="*/ 0 h 30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97" h="307">
                  <a:moveTo>
                    <a:pt x="91" y="0"/>
                  </a:moveTo>
                  <a:lnTo>
                    <a:pt x="101" y="9"/>
                  </a:lnTo>
                  <a:lnTo>
                    <a:pt x="111" y="14"/>
                  </a:lnTo>
                  <a:lnTo>
                    <a:pt x="120" y="19"/>
                  </a:lnTo>
                  <a:lnTo>
                    <a:pt x="130" y="29"/>
                  </a:lnTo>
                  <a:lnTo>
                    <a:pt x="140" y="38"/>
                  </a:lnTo>
                  <a:lnTo>
                    <a:pt x="144" y="43"/>
                  </a:lnTo>
                  <a:lnTo>
                    <a:pt x="154" y="53"/>
                  </a:lnTo>
                  <a:lnTo>
                    <a:pt x="159" y="62"/>
                  </a:lnTo>
                  <a:lnTo>
                    <a:pt x="168" y="72"/>
                  </a:lnTo>
                  <a:lnTo>
                    <a:pt x="173" y="81"/>
                  </a:lnTo>
                  <a:lnTo>
                    <a:pt x="178" y="96"/>
                  </a:lnTo>
                  <a:lnTo>
                    <a:pt x="183" y="105"/>
                  </a:lnTo>
                  <a:lnTo>
                    <a:pt x="188" y="115"/>
                  </a:lnTo>
                  <a:lnTo>
                    <a:pt x="192" y="125"/>
                  </a:lnTo>
                  <a:lnTo>
                    <a:pt x="192" y="139"/>
                  </a:lnTo>
                  <a:lnTo>
                    <a:pt x="197" y="153"/>
                  </a:lnTo>
                  <a:lnTo>
                    <a:pt x="197" y="163"/>
                  </a:lnTo>
                  <a:lnTo>
                    <a:pt x="197" y="177"/>
                  </a:lnTo>
                  <a:lnTo>
                    <a:pt x="197" y="187"/>
                  </a:lnTo>
                  <a:lnTo>
                    <a:pt x="192" y="201"/>
                  </a:lnTo>
                  <a:lnTo>
                    <a:pt x="192" y="211"/>
                  </a:lnTo>
                  <a:lnTo>
                    <a:pt x="188" y="226"/>
                  </a:lnTo>
                  <a:lnTo>
                    <a:pt x="188" y="235"/>
                  </a:lnTo>
                  <a:lnTo>
                    <a:pt x="183" y="245"/>
                  </a:lnTo>
                  <a:lnTo>
                    <a:pt x="178" y="254"/>
                  </a:lnTo>
                  <a:lnTo>
                    <a:pt x="173" y="269"/>
                  </a:lnTo>
                  <a:lnTo>
                    <a:pt x="168" y="278"/>
                  </a:lnTo>
                  <a:lnTo>
                    <a:pt x="159" y="288"/>
                  </a:lnTo>
                  <a:lnTo>
                    <a:pt x="154" y="298"/>
                  </a:lnTo>
                  <a:lnTo>
                    <a:pt x="144" y="307"/>
                  </a:lnTo>
                  <a:lnTo>
                    <a:pt x="0" y="173"/>
                  </a:lnTo>
                  <a:lnTo>
                    <a:pt x="91"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43" name="Freeform 377">
              <a:extLst>
                <a:ext uri="{FF2B5EF4-FFF2-40B4-BE49-F238E27FC236}">
                  <a16:creationId xmlns:a16="http://schemas.microsoft.com/office/drawing/2014/main" id="{77FFCCB6-4BC1-42F6-B6E7-0201165FF510}"/>
                </a:ext>
              </a:extLst>
            </p:cNvPr>
            <p:cNvSpPr>
              <a:spLocks/>
            </p:cNvSpPr>
            <p:nvPr/>
          </p:nvSpPr>
          <p:spPr bwMode="auto">
            <a:xfrm>
              <a:off x="1971" y="2141"/>
              <a:ext cx="197" cy="307"/>
            </a:xfrm>
            <a:custGeom>
              <a:avLst/>
              <a:gdLst>
                <a:gd name="T0" fmla="*/ 91 w 197"/>
                <a:gd name="T1" fmla="*/ 0 h 307"/>
                <a:gd name="T2" fmla="*/ 101 w 197"/>
                <a:gd name="T3" fmla="*/ 9 h 307"/>
                <a:gd name="T4" fmla="*/ 111 w 197"/>
                <a:gd name="T5" fmla="*/ 14 h 307"/>
                <a:gd name="T6" fmla="*/ 120 w 197"/>
                <a:gd name="T7" fmla="*/ 19 h 307"/>
                <a:gd name="T8" fmla="*/ 130 w 197"/>
                <a:gd name="T9" fmla="*/ 29 h 307"/>
                <a:gd name="T10" fmla="*/ 140 w 197"/>
                <a:gd name="T11" fmla="*/ 38 h 307"/>
                <a:gd name="T12" fmla="*/ 144 w 197"/>
                <a:gd name="T13" fmla="*/ 43 h 307"/>
                <a:gd name="T14" fmla="*/ 154 w 197"/>
                <a:gd name="T15" fmla="*/ 53 h 307"/>
                <a:gd name="T16" fmla="*/ 159 w 197"/>
                <a:gd name="T17" fmla="*/ 62 h 307"/>
                <a:gd name="T18" fmla="*/ 168 w 197"/>
                <a:gd name="T19" fmla="*/ 72 h 307"/>
                <a:gd name="T20" fmla="*/ 173 w 197"/>
                <a:gd name="T21" fmla="*/ 81 h 307"/>
                <a:gd name="T22" fmla="*/ 178 w 197"/>
                <a:gd name="T23" fmla="*/ 96 h 307"/>
                <a:gd name="T24" fmla="*/ 183 w 197"/>
                <a:gd name="T25" fmla="*/ 105 h 307"/>
                <a:gd name="T26" fmla="*/ 188 w 197"/>
                <a:gd name="T27" fmla="*/ 115 h 307"/>
                <a:gd name="T28" fmla="*/ 192 w 197"/>
                <a:gd name="T29" fmla="*/ 125 h 307"/>
                <a:gd name="T30" fmla="*/ 192 w 197"/>
                <a:gd name="T31" fmla="*/ 139 h 307"/>
                <a:gd name="T32" fmla="*/ 197 w 197"/>
                <a:gd name="T33" fmla="*/ 153 h 307"/>
                <a:gd name="T34" fmla="*/ 197 w 197"/>
                <a:gd name="T35" fmla="*/ 163 h 307"/>
                <a:gd name="T36" fmla="*/ 197 w 197"/>
                <a:gd name="T37" fmla="*/ 177 h 307"/>
                <a:gd name="T38" fmla="*/ 197 w 197"/>
                <a:gd name="T39" fmla="*/ 187 h 307"/>
                <a:gd name="T40" fmla="*/ 192 w 197"/>
                <a:gd name="T41" fmla="*/ 201 h 307"/>
                <a:gd name="T42" fmla="*/ 192 w 197"/>
                <a:gd name="T43" fmla="*/ 211 h 307"/>
                <a:gd name="T44" fmla="*/ 188 w 197"/>
                <a:gd name="T45" fmla="*/ 226 h 307"/>
                <a:gd name="T46" fmla="*/ 188 w 197"/>
                <a:gd name="T47" fmla="*/ 235 h 307"/>
                <a:gd name="T48" fmla="*/ 183 w 197"/>
                <a:gd name="T49" fmla="*/ 245 h 307"/>
                <a:gd name="T50" fmla="*/ 178 w 197"/>
                <a:gd name="T51" fmla="*/ 254 h 307"/>
                <a:gd name="T52" fmla="*/ 173 w 197"/>
                <a:gd name="T53" fmla="*/ 269 h 307"/>
                <a:gd name="T54" fmla="*/ 168 w 197"/>
                <a:gd name="T55" fmla="*/ 278 h 307"/>
                <a:gd name="T56" fmla="*/ 159 w 197"/>
                <a:gd name="T57" fmla="*/ 288 h 307"/>
                <a:gd name="T58" fmla="*/ 154 w 197"/>
                <a:gd name="T59" fmla="*/ 298 h 307"/>
                <a:gd name="T60" fmla="*/ 144 w 197"/>
                <a:gd name="T61" fmla="*/ 307 h 307"/>
                <a:gd name="T62" fmla="*/ 0 w 197"/>
                <a:gd name="T63" fmla="*/ 173 h 307"/>
                <a:gd name="T64" fmla="*/ 91 w 197"/>
                <a:gd name="T65" fmla="*/ 0 h 30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97" h="307">
                  <a:moveTo>
                    <a:pt x="91" y="0"/>
                  </a:moveTo>
                  <a:lnTo>
                    <a:pt x="101" y="9"/>
                  </a:lnTo>
                  <a:lnTo>
                    <a:pt x="111" y="14"/>
                  </a:lnTo>
                  <a:lnTo>
                    <a:pt x="120" y="19"/>
                  </a:lnTo>
                  <a:lnTo>
                    <a:pt x="130" y="29"/>
                  </a:lnTo>
                  <a:lnTo>
                    <a:pt x="140" y="38"/>
                  </a:lnTo>
                  <a:lnTo>
                    <a:pt x="144" y="43"/>
                  </a:lnTo>
                  <a:lnTo>
                    <a:pt x="154" y="53"/>
                  </a:lnTo>
                  <a:lnTo>
                    <a:pt x="159" y="62"/>
                  </a:lnTo>
                  <a:lnTo>
                    <a:pt x="168" y="72"/>
                  </a:lnTo>
                  <a:lnTo>
                    <a:pt x="173" y="81"/>
                  </a:lnTo>
                  <a:lnTo>
                    <a:pt x="178" y="96"/>
                  </a:lnTo>
                  <a:lnTo>
                    <a:pt x="183" y="105"/>
                  </a:lnTo>
                  <a:lnTo>
                    <a:pt x="188" y="115"/>
                  </a:lnTo>
                  <a:lnTo>
                    <a:pt x="192" y="125"/>
                  </a:lnTo>
                  <a:lnTo>
                    <a:pt x="192" y="139"/>
                  </a:lnTo>
                  <a:lnTo>
                    <a:pt x="197" y="153"/>
                  </a:lnTo>
                  <a:lnTo>
                    <a:pt x="197" y="163"/>
                  </a:lnTo>
                  <a:lnTo>
                    <a:pt x="197" y="177"/>
                  </a:lnTo>
                  <a:lnTo>
                    <a:pt x="197" y="187"/>
                  </a:lnTo>
                  <a:lnTo>
                    <a:pt x="192" y="201"/>
                  </a:lnTo>
                  <a:lnTo>
                    <a:pt x="192" y="211"/>
                  </a:lnTo>
                  <a:lnTo>
                    <a:pt x="188" y="226"/>
                  </a:lnTo>
                  <a:lnTo>
                    <a:pt x="188" y="235"/>
                  </a:lnTo>
                  <a:lnTo>
                    <a:pt x="183" y="245"/>
                  </a:lnTo>
                  <a:lnTo>
                    <a:pt x="178" y="254"/>
                  </a:lnTo>
                  <a:lnTo>
                    <a:pt x="173" y="269"/>
                  </a:lnTo>
                  <a:lnTo>
                    <a:pt x="168" y="278"/>
                  </a:lnTo>
                  <a:lnTo>
                    <a:pt x="159" y="288"/>
                  </a:lnTo>
                  <a:lnTo>
                    <a:pt x="154" y="298"/>
                  </a:lnTo>
                  <a:lnTo>
                    <a:pt x="144" y="307"/>
                  </a:lnTo>
                  <a:lnTo>
                    <a:pt x="0" y="173"/>
                  </a:lnTo>
                  <a:lnTo>
                    <a:pt x="91"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07" name="Group 381">
            <a:extLst>
              <a:ext uri="{FF2B5EF4-FFF2-40B4-BE49-F238E27FC236}">
                <a16:creationId xmlns:a16="http://schemas.microsoft.com/office/drawing/2014/main" id="{C881EDF0-9F1A-4475-A0BC-49728EF47AF5}"/>
              </a:ext>
            </a:extLst>
          </p:cNvPr>
          <p:cNvGrpSpPr>
            <a:grpSpLocks/>
          </p:cNvGrpSpPr>
          <p:nvPr/>
        </p:nvGrpSpPr>
        <p:grpSpPr bwMode="auto">
          <a:xfrm>
            <a:off x="2824163" y="3368675"/>
            <a:ext cx="533400" cy="617538"/>
            <a:chOff x="1779" y="2122"/>
            <a:chExt cx="336" cy="389"/>
          </a:xfrm>
        </p:grpSpPr>
        <p:sp>
          <p:nvSpPr>
            <p:cNvPr id="12640" name="Freeform 379">
              <a:extLst>
                <a:ext uri="{FF2B5EF4-FFF2-40B4-BE49-F238E27FC236}">
                  <a16:creationId xmlns:a16="http://schemas.microsoft.com/office/drawing/2014/main" id="{1488756F-AB39-4F4B-B68E-6D2C128F4DBD}"/>
                </a:ext>
              </a:extLst>
            </p:cNvPr>
            <p:cNvSpPr>
              <a:spLocks/>
            </p:cNvSpPr>
            <p:nvPr/>
          </p:nvSpPr>
          <p:spPr bwMode="auto">
            <a:xfrm>
              <a:off x="1779" y="2122"/>
              <a:ext cx="336" cy="389"/>
            </a:xfrm>
            <a:custGeom>
              <a:avLst/>
              <a:gdLst>
                <a:gd name="T0" fmla="*/ 327 w 336"/>
                <a:gd name="T1" fmla="*/ 336 h 389"/>
                <a:gd name="T2" fmla="*/ 308 w 336"/>
                <a:gd name="T3" fmla="*/ 350 h 389"/>
                <a:gd name="T4" fmla="*/ 288 w 336"/>
                <a:gd name="T5" fmla="*/ 365 h 389"/>
                <a:gd name="T6" fmla="*/ 264 w 336"/>
                <a:gd name="T7" fmla="*/ 374 h 389"/>
                <a:gd name="T8" fmla="*/ 245 w 336"/>
                <a:gd name="T9" fmla="*/ 379 h 389"/>
                <a:gd name="T10" fmla="*/ 216 w 336"/>
                <a:gd name="T11" fmla="*/ 384 h 389"/>
                <a:gd name="T12" fmla="*/ 192 w 336"/>
                <a:gd name="T13" fmla="*/ 389 h 389"/>
                <a:gd name="T14" fmla="*/ 168 w 336"/>
                <a:gd name="T15" fmla="*/ 384 h 389"/>
                <a:gd name="T16" fmla="*/ 144 w 336"/>
                <a:gd name="T17" fmla="*/ 384 h 389"/>
                <a:gd name="T18" fmla="*/ 125 w 336"/>
                <a:gd name="T19" fmla="*/ 374 h 389"/>
                <a:gd name="T20" fmla="*/ 101 w 336"/>
                <a:gd name="T21" fmla="*/ 365 h 389"/>
                <a:gd name="T22" fmla="*/ 77 w 336"/>
                <a:gd name="T23" fmla="*/ 350 h 389"/>
                <a:gd name="T24" fmla="*/ 63 w 336"/>
                <a:gd name="T25" fmla="*/ 336 h 389"/>
                <a:gd name="T26" fmla="*/ 43 w 336"/>
                <a:gd name="T27" fmla="*/ 317 h 389"/>
                <a:gd name="T28" fmla="*/ 29 w 336"/>
                <a:gd name="T29" fmla="*/ 297 h 389"/>
                <a:gd name="T30" fmla="*/ 19 w 336"/>
                <a:gd name="T31" fmla="*/ 273 h 389"/>
                <a:gd name="T32" fmla="*/ 10 w 336"/>
                <a:gd name="T33" fmla="*/ 254 h 389"/>
                <a:gd name="T34" fmla="*/ 0 w 336"/>
                <a:gd name="T35" fmla="*/ 230 h 389"/>
                <a:gd name="T36" fmla="*/ 0 w 336"/>
                <a:gd name="T37" fmla="*/ 206 h 389"/>
                <a:gd name="T38" fmla="*/ 0 w 336"/>
                <a:gd name="T39" fmla="*/ 177 h 389"/>
                <a:gd name="T40" fmla="*/ 0 w 336"/>
                <a:gd name="T41" fmla="*/ 158 h 389"/>
                <a:gd name="T42" fmla="*/ 10 w 336"/>
                <a:gd name="T43" fmla="*/ 134 h 389"/>
                <a:gd name="T44" fmla="*/ 19 w 336"/>
                <a:gd name="T45" fmla="*/ 110 h 389"/>
                <a:gd name="T46" fmla="*/ 29 w 336"/>
                <a:gd name="T47" fmla="*/ 91 h 389"/>
                <a:gd name="T48" fmla="*/ 43 w 336"/>
                <a:gd name="T49" fmla="*/ 67 h 389"/>
                <a:gd name="T50" fmla="*/ 63 w 336"/>
                <a:gd name="T51" fmla="*/ 52 h 389"/>
                <a:gd name="T52" fmla="*/ 77 w 336"/>
                <a:gd name="T53" fmla="*/ 33 h 389"/>
                <a:gd name="T54" fmla="*/ 101 w 336"/>
                <a:gd name="T55" fmla="*/ 23 h 389"/>
                <a:gd name="T56" fmla="*/ 120 w 336"/>
                <a:gd name="T57" fmla="*/ 14 h 389"/>
                <a:gd name="T58" fmla="*/ 144 w 336"/>
                <a:gd name="T59" fmla="*/ 4 h 389"/>
                <a:gd name="T60" fmla="*/ 168 w 336"/>
                <a:gd name="T61" fmla="*/ 0 h 389"/>
                <a:gd name="T62" fmla="*/ 192 w 336"/>
                <a:gd name="T63" fmla="*/ 0 h 389"/>
                <a:gd name="T64" fmla="*/ 336 w 336"/>
                <a:gd name="T65" fmla="*/ 326 h 38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36" h="389">
                  <a:moveTo>
                    <a:pt x="336" y="326"/>
                  </a:moveTo>
                  <a:lnTo>
                    <a:pt x="327" y="336"/>
                  </a:lnTo>
                  <a:lnTo>
                    <a:pt x="317" y="340"/>
                  </a:lnTo>
                  <a:lnTo>
                    <a:pt x="308" y="350"/>
                  </a:lnTo>
                  <a:lnTo>
                    <a:pt x="298" y="355"/>
                  </a:lnTo>
                  <a:lnTo>
                    <a:pt x="288" y="365"/>
                  </a:lnTo>
                  <a:lnTo>
                    <a:pt x="274" y="369"/>
                  </a:lnTo>
                  <a:lnTo>
                    <a:pt x="264" y="374"/>
                  </a:lnTo>
                  <a:lnTo>
                    <a:pt x="255" y="379"/>
                  </a:lnTo>
                  <a:lnTo>
                    <a:pt x="245" y="379"/>
                  </a:lnTo>
                  <a:lnTo>
                    <a:pt x="231" y="384"/>
                  </a:lnTo>
                  <a:lnTo>
                    <a:pt x="216" y="384"/>
                  </a:lnTo>
                  <a:lnTo>
                    <a:pt x="207" y="389"/>
                  </a:lnTo>
                  <a:lnTo>
                    <a:pt x="192" y="389"/>
                  </a:lnTo>
                  <a:lnTo>
                    <a:pt x="183" y="389"/>
                  </a:lnTo>
                  <a:lnTo>
                    <a:pt x="168" y="384"/>
                  </a:lnTo>
                  <a:lnTo>
                    <a:pt x="159" y="384"/>
                  </a:lnTo>
                  <a:lnTo>
                    <a:pt x="144" y="384"/>
                  </a:lnTo>
                  <a:lnTo>
                    <a:pt x="135" y="379"/>
                  </a:lnTo>
                  <a:lnTo>
                    <a:pt x="125" y="374"/>
                  </a:lnTo>
                  <a:lnTo>
                    <a:pt x="111" y="369"/>
                  </a:lnTo>
                  <a:lnTo>
                    <a:pt x="101" y="365"/>
                  </a:lnTo>
                  <a:lnTo>
                    <a:pt x="91" y="360"/>
                  </a:lnTo>
                  <a:lnTo>
                    <a:pt x="77" y="350"/>
                  </a:lnTo>
                  <a:lnTo>
                    <a:pt x="72" y="345"/>
                  </a:lnTo>
                  <a:lnTo>
                    <a:pt x="63" y="336"/>
                  </a:lnTo>
                  <a:lnTo>
                    <a:pt x="53" y="326"/>
                  </a:lnTo>
                  <a:lnTo>
                    <a:pt x="43" y="317"/>
                  </a:lnTo>
                  <a:lnTo>
                    <a:pt x="34" y="307"/>
                  </a:lnTo>
                  <a:lnTo>
                    <a:pt x="29" y="297"/>
                  </a:lnTo>
                  <a:lnTo>
                    <a:pt x="24" y="288"/>
                  </a:lnTo>
                  <a:lnTo>
                    <a:pt x="19" y="273"/>
                  </a:lnTo>
                  <a:lnTo>
                    <a:pt x="15" y="264"/>
                  </a:lnTo>
                  <a:lnTo>
                    <a:pt x="10" y="254"/>
                  </a:lnTo>
                  <a:lnTo>
                    <a:pt x="5" y="240"/>
                  </a:lnTo>
                  <a:lnTo>
                    <a:pt x="0" y="230"/>
                  </a:lnTo>
                  <a:lnTo>
                    <a:pt x="0" y="216"/>
                  </a:lnTo>
                  <a:lnTo>
                    <a:pt x="0" y="206"/>
                  </a:lnTo>
                  <a:lnTo>
                    <a:pt x="0" y="192"/>
                  </a:lnTo>
                  <a:lnTo>
                    <a:pt x="0" y="177"/>
                  </a:lnTo>
                  <a:lnTo>
                    <a:pt x="0" y="168"/>
                  </a:lnTo>
                  <a:lnTo>
                    <a:pt x="0" y="158"/>
                  </a:lnTo>
                  <a:lnTo>
                    <a:pt x="5" y="144"/>
                  </a:lnTo>
                  <a:lnTo>
                    <a:pt x="10" y="134"/>
                  </a:lnTo>
                  <a:lnTo>
                    <a:pt x="15" y="120"/>
                  </a:lnTo>
                  <a:lnTo>
                    <a:pt x="19" y="110"/>
                  </a:lnTo>
                  <a:lnTo>
                    <a:pt x="24" y="100"/>
                  </a:lnTo>
                  <a:lnTo>
                    <a:pt x="29" y="91"/>
                  </a:lnTo>
                  <a:lnTo>
                    <a:pt x="34" y="76"/>
                  </a:lnTo>
                  <a:lnTo>
                    <a:pt x="43" y="67"/>
                  </a:lnTo>
                  <a:lnTo>
                    <a:pt x="53" y="62"/>
                  </a:lnTo>
                  <a:lnTo>
                    <a:pt x="63" y="52"/>
                  </a:lnTo>
                  <a:lnTo>
                    <a:pt x="67" y="43"/>
                  </a:lnTo>
                  <a:lnTo>
                    <a:pt x="77" y="33"/>
                  </a:lnTo>
                  <a:lnTo>
                    <a:pt x="91" y="28"/>
                  </a:lnTo>
                  <a:lnTo>
                    <a:pt x="101" y="23"/>
                  </a:lnTo>
                  <a:lnTo>
                    <a:pt x="111" y="19"/>
                  </a:lnTo>
                  <a:lnTo>
                    <a:pt x="120" y="14"/>
                  </a:lnTo>
                  <a:lnTo>
                    <a:pt x="135" y="9"/>
                  </a:lnTo>
                  <a:lnTo>
                    <a:pt x="144" y="4"/>
                  </a:lnTo>
                  <a:lnTo>
                    <a:pt x="159" y="0"/>
                  </a:lnTo>
                  <a:lnTo>
                    <a:pt x="168" y="0"/>
                  </a:lnTo>
                  <a:lnTo>
                    <a:pt x="178" y="0"/>
                  </a:lnTo>
                  <a:lnTo>
                    <a:pt x="192" y="0"/>
                  </a:lnTo>
                  <a:lnTo>
                    <a:pt x="192" y="192"/>
                  </a:lnTo>
                  <a:lnTo>
                    <a:pt x="336" y="326"/>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41" name="Freeform 380">
              <a:extLst>
                <a:ext uri="{FF2B5EF4-FFF2-40B4-BE49-F238E27FC236}">
                  <a16:creationId xmlns:a16="http://schemas.microsoft.com/office/drawing/2014/main" id="{D8765A80-2F89-4228-B640-1B91252E6360}"/>
                </a:ext>
              </a:extLst>
            </p:cNvPr>
            <p:cNvSpPr>
              <a:spLocks/>
            </p:cNvSpPr>
            <p:nvPr/>
          </p:nvSpPr>
          <p:spPr bwMode="auto">
            <a:xfrm>
              <a:off x="1779" y="2122"/>
              <a:ext cx="336" cy="389"/>
            </a:xfrm>
            <a:custGeom>
              <a:avLst/>
              <a:gdLst>
                <a:gd name="T0" fmla="*/ 327 w 336"/>
                <a:gd name="T1" fmla="*/ 336 h 389"/>
                <a:gd name="T2" fmla="*/ 308 w 336"/>
                <a:gd name="T3" fmla="*/ 350 h 389"/>
                <a:gd name="T4" fmla="*/ 288 w 336"/>
                <a:gd name="T5" fmla="*/ 365 h 389"/>
                <a:gd name="T6" fmla="*/ 264 w 336"/>
                <a:gd name="T7" fmla="*/ 374 h 389"/>
                <a:gd name="T8" fmla="*/ 245 w 336"/>
                <a:gd name="T9" fmla="*/ 379 h 389"/>
                <a:gd name="T10" fmla="*/ 216 w 336"/>
                <a:gd name="T11" fmla="*/ 384 h 389"/>
                <a:gd name="T12" fmla="*/ 192 w 336"/>
                <a:gd name="T13" fmla="*/ 389 h 389"/>
                <a:gd name="T14" fmla="*/ 168 w 336"/>
                <a:gd name="T15" fmla="*/ 384 h 389"/>
                <a:gd name="T16" fmla="*/ 144 w 336"/>
                <a:gd name="T17" fmla="*/ 384 h 389"/>
                <a:gd name="T18" fmla="*/ 125 w 336"/>
                <a:gd name="T19" fmla="*/ 374 h 389"/>
                <a:gd name="T20" fmla="*/ 101 w 336"/>
                <a:gd name="T21" fmla="*/ 365 h 389"/>
                <a:gd name="T22" fmla="*/ 77 w 336"/>
                <a:gd name="T23" fmla="*/ 350 h 389"/>
                <a:gd name="T24" fmla="*/ 63 w 336"/>
                <a:gd name="T25" fmla="*/ 336 h 389"/>
                <a:gd name="T26" fmla="*/ 43 w 336"/>
                <a:gd name="T27" fmla="*/ 317 h 389"/>
                <a:gd name="T28" fmla="*/ 29 w 336"/>
                <a:gd name="T29" fmla="*/ 297 h 389"/>
                <a:gd name="T30" fmla="*/ 19 w 336"/>
                <a:gd name="T31" fmla="*/ 273 h 389"/>
                <a:gd name="T32" fmla="*/ 10 w 336"/>
                <a:gd name="T33" fmla="*/ 254 h 389"/>
                <a:gd name="T34" fmla="*/ 0 w 336"/>
                <a:gd name="T35" fmla="*/ 230 h 389"/>
                <a:gd name="T36" fmla="*/ 0 w 336"/>
                <a:gd name="T37" fmla="*/ 206 h 389"/>
                <a:gd name="T38" fmla="*/ 0 w 336"/>
                <a:gd name="T39" fmla="*/ 177 h 389"/>
                <a:gd name="T40" fmla="*/ 0 w 336"/>
                <a:gd name="T41" fmla="*/ 158 h 389"/>
                <a:gd name="T42" fmla="*/ 10 w 336"/>
                <a:gd name="T43" fmla="*/ 134 h 389"/>
                <a:gd name="T44" fmla="*/ 19 w 336"/>
                <a:gd name="T45" fmla="*/ 110 h 389"/>
                <a:gd name="T46" fmla="*/ 29 w 336"/>
                <a:gd name="T47" fmla="*/ 91 h 389"/>
                <a:gd name="T48" fmla="*/ 43 w 336"/>
                <a:gd name="T49" fmla="*/ 67 h 389"/>
                <a:gd name="T50" fmla="*/ 63 w 336"/>
                <a:gd name="T51" fmla="*/ 52 h 389"/>
                <a:gd name="T52" fmla="*/ 77 w 336"/>
                <a:gd name="T53" fmla="*/ 33 h 389"/>
                <a:gd name="T54" fmla="*/ 101 w 336"/>
                <a:gd name="T55" fmla="*/ 23 h 389"/>
                <a:gd name="T56" fmla="*/ 120 w 336"/>
                <a:gd name="T57" fmla="*/ 14 h 389"/>
                <a:gd name="T58" fmla="*/ 144 w 336"/>
                <a:gd name="T59" fmla="*/ 4 h 389"/>
                <a:gd name="T60" fmla="*/ 168 w 336"/>
                <a:gd name="T61" fmla="*/ 0 h 389"/>
                <a:gd name="T62" fmla="*/ 192 w 336"/>
                <a:gd name="T63" fmla="*/ 0 h 389"/>
                <a:gd name="T64" fmla="*/ 336 w 336"/>
                <a:gd name="T65" fmla="*/ 326 h 38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36" h="389">
                  <a:moveTo>
                    <a:pt x="336" y="326"/>
                  </a:moveTo>
                  <a:lnTo>
                    <a:pt x="327" y="336"/>
                  </a:lnTo>
                  <a:lnTo>
                    <a:pt x="317" y="340"/>
                  </a:lnTo>
                  <a:lnTo>
                    <a:pt x="308" y="350"/>
                  </a:lnTo>
                  <a:lnTo>
                    <a:pt x="298" y="355"/>
                  </a:lnTo>
                  <a:lnTo>
                    <a:pt x="288" y="365"/>
                  </a:lnTo>
                  <a:lnTo>
                    <a:pt x="274" y="369"/>
                  </a:lnTo>
                  <a:lnTo>
                    <a:pt x="264" y="374"/>
                  </a:lnTo>
                  <a:lnTo>
                    <a:pt x="255" y="379"/>
                  </a:lnTo>
                  <a:lnTo>
                    <a:pt x="245" y="379"/>
                  </a:lnTo>
                  <a:lnTo>
                    <a:pt x="231" y="384"/>
                  </a:lnTo>
                  <a:lnTo>
                    <a:pt x="216" y="384"/>
                  </a:lnTo>
                  <a:lnTo>
                    <a:pt x="207" y="389"/>
                  </a:lnTo>
                  <a:lnTo>
                    <a:pt x="192" y="389"/>
                  </a:lnTo>
                  <a:lnTo>
                    <a:pt x="183" y="389"/>
                  </a:lnTo>
                  <a:lnTo>
                    <a:pt x="168" y="384"/>
                  </a:lnTo>
                  <a:lnTo>
                    <a:pt x="159" y="384"/>
                  </a:lnTo>
                  <a:lnTo>
                    <a:pt x="144" y="384"/>
                  </a:lnTo>
                  <a:lnTo>
                    <a:pt x="135" y="379"/>
                  </a:lnTo>
                  <a:lnTo>
                    <a:pt x="125" y="374"/>
                  </a:lnTo>
                  <a:lnTo>
                    <a:pt x="111" y="369"/>
                  </a:lnTo>
                  <a:lnTo>
                    <a:pt x="101" y="365"/>
                  </a:lnTo>
                  <a:lnTo>
                    <a:pt x="91" y="360"/>
                  </a:lnTo>
                  <a:lnTo>
                    <a:pt x="77" y="350"/>
                  </a:lnTo>
                  <a:lnTo>
                    <a:pt x="72" y="345"/>
                  </a:lnTo>
                  <a:lnTo>
                    <a:pt x="63" y="336"/>
                  </a:lnTo>
                  <a:lnTo>
                    <a:pt x="53" y="326"/>
                  </a:lnTo>
                  <a:lnTo>
                    <a:pt x="43" y="317"/>
                  </a:lnTo>
                  <a:lnTo>
                    <a:pt x="34" y="307"/>
                  </a:lnTo>
                  <a:lnTo>
                    <a:pt x="29" y="297"/>
                  </a:lnTo>
                  <a:lnTo>
                    <a:pt x="24" y="288"/>
                  </a:lnTo>
                  <a:lnTo>
                    <a:pt x="19" y="273"/>
                  </a:lnTo>
                  <a:lnTo>
                    <a:pt x="15" y="264"/>
                  </a:lnTo>
                  <a:lnTo>
                    <a:pt x="10" y="254"/>
                  </a:lnTo>
                  <a:lnTo>
                    <a:pt x="5" y="240"/>
                  </a:lnTo>
                  <a:lnTo>
                    <a:pt x="0" y="230"/>
                  </a:lnTo>
                  <a:lnTo>
                    <a:pt x="0" y="216"/>
                  </a:lnTo>
                  <a:lnTo>
                    <a:pt x="0" y="206"/>
                  </a:lnTo>
                  <a:lnTo>
                    <a:pt x="0" y="192"/>
                  </a:lnTo>
                  <a:lnTo>
                    <a:pt x="0" y="177"/>
                  </a:lnTo>
                  <a:lnTo>
                    <a:pt x="0" y="168"/>
                  </a:lnTo>
                  <a:lnTo>
                    <a:pt x="0" y="158"/>
                  </a:lnTo>
                  <a:lnTo>
                    <a:pt x="5" y="144"/>
                  </a:lnTo>
                  <a:lnTo>
                    <a:pt x="10" y="134"/>
                  </a:lnTo>
                  <a:lnTo>
                    <a:pt x="15" y="120"/>
                  </a:lnTo>
                  <a:lnTo>
                    <a:pt x="19" y="110"/>
                  </a:lnTo>
                  <a:lnTo>
                    <a:pt x="24" y="100"/>
                  </a:lnTo>
                  <a:lnTo>
                    <a:pt x="29" y="91"/>
                  </a:lnTo>
                  <a:lnTo>
                    <a:pt x="34" y="76"/>
                  </a:lnTo>
                  <a:lnTo>
                    <a:pt x="43" y="67"/>
                  </a:lnTo>
                  <a:lnTo>
                    <a:pt x="53" y="62"/>
                  </a:lnTo>
                  <a:lnTo>
                    <a:pt x="63" y="52"/>
                  </a:lnTo>
                  <a:lnTo>
                    <a:pt x="67" y="43"/>
                  </a:lnTo>
                  <a:lnTo>
                    <a:pt x="77" y="33"/>
                  </a:lnTo>
                  <a:lnTo>
                    <a:pt x="91" y="28"/>
                  </a:lnTo>
                  <a:lnTo>
                    <a:pt x="101" y="23"/>
                  </a:lnTo>
                  <a:lnTo>
                    <a:pt x="111" y="19"/>
                  </a:lnTo>
                  <a:lnTo>
                    <a:pt x="120" y="14"/>
                  </a:lnTo>
                  <a:lnTo>
                    <a:pt x="135" y="9"/>
                  </a:lnTo>
                  <a:lnTo>
                    <a:pt x="144" y="4"/>
                  </a:lnTo>
                  <a:lnTo>
                    <a:pt x="159" y="0"/>
                  </a:lnTo>
                  <a:lnTo>
                    <a:pt x="168" y="0"/>
                  </a:lnTo>
                  <a:lnTo>
                    <a:pt x="178" y="0"/>
                  </a:lnTo>
                  <a:lnTo>
                    <a:pt x="192" y="0"/>
                  </a:lnTo>
                  <a:lnTo>
                    <a:pt x="192" y="192"/>
                  </a:lnTo>
                  <a:lnTo>
                    <a:pt x="336" y="326"/>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08" name="Group 384">
            <a:extLst>
              <a:ext uri="{FF2B5EF4-FFF2-40B4-BE49-F238E27FC236}">
                <a16:creationId xmlns:a16="http://schemas.microsoft.com/office/drawing/2014/main" id="{1CC5628B-950F-4F89-9BF2-59154CCB0C59}"/>
              </a:ext>
            </a:extLst>
          </p:cNvPr>
          <p:cNvGrpSpPr>
            <a:grpSpLocks/>
          </p:cNvGrpSpPr>
          <p:nvPr/>
        </p:nvGrpSpPr>
        <p:grpSpPr bwMode="auto">
          <a:xfrm>
            <a:off x="3128963" y="2513013"/>
            <a:ext cx="30162" cy="306387"/>
            <a:chOff x="1971" y="1583"/>
            <a:chExt cx="19" cy="193"/>
          </a:xfrm>
        </p:grpSpPr>
        <p:sp>
          <p:nvSpPr>
            <p:cNvPr id="12638" name="Freeform 382">
              <a:extLst>
                <a:ext uri="{FF2B5EF4-FFF2-40B4-BE49-F238E27FC236}">
                  <a16:creationId xmlns:a16="http://schemas.microsoft.com/office/drawing/2014/main" id="{DA6B921A-666E-4248-8E3B-72AE249D38F2}"/>
                </a:ext>
              </a:extLst>
            </p:cNvPr>
            <p:cNvSpPr>
              <a:spLocks/>
            </p:cNvSpPr>
            <p:nvPr/>
          </p:nvSpPr>
          <p:spPr bwMode="auto">
            <a:xfrm>
              <a:off x="1971" y="1583"/>
              <a:ext cx="19" cy="193"/>
            </a:xfrm>
            <a:custGeom>
              <a:avLst/>
              <a:gdLst>
                <a:gd name="T0" fmla="*/ 0 w 19"/>
                <a:gd name="T1" fmla="*/ 0 h 193"/>
                <a:gd name="T2" fmla="*/ 10 w 19"/>
                <a:gd name="T3" fmla="*/ 0 h 193"/>
                <a:gd name="T4" fmla="*/ 15 w 19"/>
                <a:gd name="T5" fmla="*/ 0 h 193"/>
                <a:gd name="T6" fmla="*/ 19 w 19"/>
                <a:gd name="T7" fmla="*/ 0 h 193"/>
                <a:gd name="T8" fmla="*/ 0 w 19"/>
                <a:gd name="T9" fmla="*/ 193 h 193"/>
                <a:gd name="T10" fmla="*/ 0 w 19"/>
                <a:gd name="T11" fmla="*/ 0 h 19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 h="193">
                  <a:moveTo>
                    <a:pt x="0" y="0"/>
                  </a:moveTo>
                  <a:lnTo>
                    <a:pt x="10" y="0"/>
                  </a:lnTo>
                  <a:lnTo>
                    <a:pt x="15" y="0"/>
                  </a:lnTo>
                  <a:lnTo>
                    <a:pt x="19" y="0"/>
                  </a:lnTo>
                  <a:lnTo>
                    <a:pt x="0" y="193"/>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39" name="Freeform 383">
              <a:extLst>
                <a:ext uri="{FF2B5EF4-FFF2-40B4-BE49-F238E27FC236}">
                  <a16:creationId xmlns:a16="http://schemas.microsoft.com/office/drawing/2014/main" id="{6A0FD5AA-0100-4FC6-8225-BB5A0190EE7D}"/>
                </a:ext>
              </a:extLst>
            </p:cNvPr>
            <p:cNvSpPr>
              <a:spLocks/>
            </p:cNvSpPr>
            <p:nvPr/>
          </p:nvSpPr>
          <p:spPr bwMode="auto">
            <a:xfrm>
              <a:off x="1971" y="1583"/>
              <a:ext cx="19" cy="193"/>
            </a:xfrm>
            <a:custGeom>
              <a:avLst/>
              <a:gdLst>
                <a:gd name="T0" fmla="*/ 0 w 19"/>
                <a:gd name="T1" fmla="*/ 0 h 193"/>
                <a:gd name="T2" fmla="*/ 10 w 19"/>
                <a:gd name="T3" fmla="*/ 0 h 193"/>
                <a:gd name="T4" fmla="*/ 15 w 19"/>
                <a:gd name="T5" fmla="*/ 0 h 193"/>
                <a:gd name="T6" fmla="*/ 19 w 19"/>
                <a:gd name="T7" fmla="*/ 0 h 193"/>
                <a:gd name="T8" fmla="*/ 0 w 19"/>
                <a:gd name="T9" fmla="*/ 193 h 193"/>
                <a:gd name="T10" fmla="*/ 0 w 19"/>
                <a:gd name="T11" fmla="*/ 0 h 19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 h="193">
                  <a:moveTo>
                    <a:pt x="0" y="0"/>
                  </a:moveTo>
                  <a:lnTo>
                    <a:pt x="10" y="0"/>
                  </a:lnTo>
                  <a:lnTo>
                    <a:pt x="15" y="0"/>
                  </a:lnTo>
                  <a:lnTo>
                    <a:pt x="19" y="0"/>
                  </a:lnTo>
                  <a:lnTo>
                    <a:pt x="0" y="193"/>
                  </a:lnTo>
                  <a:lnTo>
                    <a:pt x="0"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09" name="Group 387">
            <a:extLst>
              <a:ext uri="{FF2B5EF4-FFF2-40B4-BE49-F238E27FC236}">
                <a16:creationId xmlns:a16="http://schemas.microsoft.com/office/drawing/2014/main" id="{7130279C-A951-4A3C-B58A-FBFBF298B143}"/>
              </a:ext>
            </a:extLst>
          </p:cNvPr>
          <p:cNvGrpSpPr>
            <a:grpSpLocks/>
          </p:cNvGrpSpPr>
          <p:nvPr/>
        </p:nvGrpSpPr>
        <p:grpSpPr bwMode="auto">
          <a:xfrm>
            <a:off x="3128963" y="2513013"/>
            <a:ext cx="312737" cy="450850"/>
            <a:chOff x="1971" y="1583"/>
            <a:chExt cx="197" cy="284"/>
          </a:xfrm>
        </p:grpSpPr>
        <p:sp>
          <p:nvSpPr>
            <p:cNvPr id="12636" name="Freeform 385">
              <a:extLst>
                <a:ext uri="{FF2B5EF4-FFF2-40B4-BE49-F238E27FC236}">
                  <a16:creationId xmlns:a16="http://schemas.microsoft.com/office/drawing/2014/main" id="{3A47EA22-F49A-4BAD-A202-FBA36C97E74C}"/>
                </a:ext>
              </a:extLst>
            </p:cNvPr>
            <p:cNvSpPr>
              <a:spLocks/>
            </p:cNvSpPr>
            <p:nvPr/>
          </p:nvSpPr>
          <p:spPr bwMode="auto">
            <a:xfrm>
              <a:off x="1971" y="1583"/>
              <a:ext cx="197" cy="284"/>
            </a:xfrm>
            <a:custGeom>
              <a:avLst/>
              <a:gdLst>
                <a:gd name="T0" fmla="*/ 19 w 197"/>
                <a:gd name="T1" fmla="*/ 0 h 284"/>
                <a:gd name="T2" fmla="*/ 34 w 197"/>
                <a:gd name="T3" fmla="*/ 0 h 284"/>
                <a:gd name="T4" fmla="*/ 43 w 197"/>
                <a:gd name="T5" fmla="*/ 5 h 284"/>
                <a:gd name="T6" fmla="*/ 53 w 197"/>
                <a:gd name="T7" fmla="*/ 5 h 284"/>
                <a:gd name="T8" fmla="*/ 63 w 197"/>
                <a:gd name="T9" fmla="*/ 10 h 284"/>
                <a:gd name="T10" fmla="*/ 77 w 197"/>
                <a:gd name="T11" fmla="*/ 15 h 284"/>
                <a:gd name="T12" fmla="*/ 87 w 197"/>
                <a:gd name="T13" fmla="*/ 20 h 284"/>
                <a:gd name="T14" fmla="*/ 101 w 197"/>
                <a:gd name="T15" fmla="*/ 24 h 284"/>
                <a:gd name="T16" fmla="*/ 106 w 197"/>
                <a:gd name="T17" fmla="*/ 29 h 284"/>
                <a:gd name="T18" fmla="*/ 116 w 197"/>
                <a:gd name="T19" fmla="*/ 34 h 284"/>
                <a:gd name="T20" fmla="*/ 125 w 197"/>
                <a:gd name="T21" fmla="*/ 44 h 284"/>
                <a:gd name="T22" fmla="*/ 135 w 197"/>
                <a:gd name="T23" fmla="*/ 53 h 284"/>
                <a:gd name="T24" fmla="*/ 140 w 197"/>
                <a:gd name="T25" fmla="*/ 58 h 284"/>
                <a:gd name="T26" fmla="*/ 149 w 197"/>
                <a:gd name="T27" fmla="*/ 68 h 284"/>
                <a:gd name="T28" fmla="*/ 159 w 197"/>
                <a:gd name="T29" fmla="*/ 77 h 284"/>
                <a:gd name="T30" fmla="*/ 164 w 197"/>
                <a:gd name="T31" fmla="*/ 87 h 284"/>
                <a:gd name="T32" fmla="*/ 168 w 197"/>
                <a:gd name="T33" fmla="*/ 97 h 284"/>
                <a:gd name="T34" fmla="*/ 173 w 197"/>
                <a:gd name="T35" fmla="*/ 106 h 284"/>
                <a:gd name="T36" fmla="*/ 183 w 197"/>
                <a:gd name="T37" fmla="*/ 116 h 284"/>
                <a:gd name="T38" fmla="*/ 183 w 197"/>
                <a:gd name="T39" fmla="*/ 125 h 284"/>
                <a:gd name="T40" fmla="*/ 188 w 197"/>
                <a:gd name="T41" fmla="*/ 135 h 284"/>
                <a:gd name="T42" fmla="*/ 192 w 197"/>
                <a:gd name="T43" fmla="*/ 149 h 284"/>
                <a:gd name="T44" fmla="*/ 192 w 197"/>
                <a:gd name="T45" fmla="*/ 159 h 284"/>
                <a:gd name="T46" fmla="*/ 192 w 197"/>
                <a:gd name="T47" fmla="*/ 169 h 284"/>
                <a:gd name="T48" fmla="*/ 197 w 197"/>
                <a:gd name="T49" fmla="*/ 183 h 284"/>
                <a:gd name="T50" fmla="*/ 197 w 197"/>
                <a:gd name="T51" fmla="*/ 193 h 284"/>
                <a:gd name="T52" fmla="*/ 197 w 197"/>
                <a:gd name="T53" fmla="*/ 202 h 284"/>
                <a:gd name="T54" fmla="*/ 192 w 197"/>
                <a:gd name="T55" fmla="*/ 217 h 284"/>
                <a:gd name="T56" fmla="*/ 192 w 197"/>
                <a:gd name="T57" fmla="*/ 226 h 284"/>
                <a:gd name="T58" fmla="*/ 192 w 197"/>
                <a:gd name="T59" fmla="*/ 241 h 284"/>
                <a:gd name="T60" fmla="*/ 188 w 197"/>
                <a:gd name="T61" fmla="*/ 250 h 284"/>
                <a:gd name="T62" fmla="*/ 183 w 197"/>
                <a:gd name="T63" fmla="*/ 260 h 284"/>
                <a:gd name="T64" fmla="*/ 178 w 197"/>
                <a:gd name="T65" fmla="*/ 274 h 284"/>
                <a:gd name="T66" fmla="*/ 173 w 197"/>
                <a:gd name="T67" fmla="*/ 284 h 284"/>
                <a:gd name="T68" fmla="*/ 0 w 197"/>
                <a:gd name="T69" fmla="*/ 193 h 284"/>
                <a:gd name="T70" fmla="*/ 19 w 197"/>
                <a:gd name="T71" fmla="*/ 0 h 28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97" h="284">
                  <a:moveTo>
                    <a:pt x="19" y="0"/>
                  </a:moveTo>
                  <a:lnTo>
                    <a:pt x="34" y="0"/>
                  </a:lnTo>
                  <a:lnTo>
                    <a:pt x="43" y="5"/>
                  </a:lnTo>
                  <a:lnTo>
                    <a:pt x="53" y="5"/>
                  </a:lnTo>
                  <a:lnTo>
                    <a:pt x="63" y="10"/>
                  </a:lnTo>
                  <a:lnTo>
                    <a:pt x="77" y="15"/>
                  </a:lnTo>
                  <a:lnTo>
                    <a:pt x="87" y="20"/>
                  </a:lnTo>
                  <a:lnTo>
                    <a:pt x="101" y="24"/>
                  </a:lnTo>
                  <a:lnTo>
                    <a:pt x="106" y="29"/>
                  </a:lnTo>
                  <a:lnTo>
                    <a:pt x="116" y="34"/>
                  </a:lnTo>
                  <a:lnTo>
                    <a:pt x="125" y="44"/>
                  </a:lnTo>
                  <a:lnTo>
                    <a:pt x="135" y="53"/>
                  </a:lnTo>
                  <a:lnTo>
                    <a:pt x="140" y="58"/>
                  </a:lnTo>
                  <a:lnTo>
                    <a:pt x="149" y="68"/>
                  </a:lnTo>
                  <a:lnTo>
                    <a:pt x="159" y="77"/>
                  </a:lnTo>
                  <a:lnTo>
                    <a:pt x="164" y="87"/>
                  </a:lnTo>
                  <a:lnTo>
                    <a:pt x="168" y="97"/>
                  </a:lnTo>
                  <a:lnTo>
                    <a:pt x="173" y="106"/>
                  </a:lnTo>
                  <a:lnTo>
                    <a:pt x="183" y="116"/>
                  </a:lnTo>
                  <a:lnTo>
                    <a:pt x="183" y="125"/>
                  </a:lnTo>
                  <a:lnTo>
                    <a:pt x="188" y="135"/>
                  </a:lnTo>
                  <a:lnTo>
                    <a:pt x="192" y="149"/>
                  </a:lnTo>
                  <a:lnTo>
                    <a:pt x="192" y="159"/>
                  </a:lnTo>
                  <a:lnTo>
                    <a:pt x="192" y="169"/>
                  </a:lnTo>
                  <a:lnTo>
                    <a:pt x="197" y="183"/>
                  </a:lnTo>
                  <a:lnTo>
                    <a:pt x="197" y="193"/>
                  </a:lnTo>
                  <a:lnTo>
                    <a:pt x="197" y="202"/>
                  </a:lnTo>
                  <a:lnTo>
                    <a:pt x="192" y="217"/>
                  </a:lnTo>
                  <a:lnTo>
                    <a:pt x="192" y="226"/>
                  </a:lnTo>
                  <a:lnTo>
                    <a:pt x="192" y="241"/>
                  </a:lnTo>
                  <a:lnTo>
                    <a:pt x="188" y="250"/>
                  </a:lnTo>
                  <a:lnTo>
                    <a:pt x="183" y="260"/>
                  </a:lnTo>
                  <a:lnTo>
                    <a:pt x="178" y="274"/>
                  </a:lnTo>
                  <a:lnTo>
                    <a:pt x="173" y="284"/>
                  </a:lnTo>
                  <a:lnTo>
                    <a:pt x="0" y="193"/>
                  </a:lnTo>
                  <a:lnTo>
                    <a:pt x="19"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37" name="Freeform 386">
              <a:extLst>
                <a:ext uri="{FF2B5EF4-FFF2-40B4-BE49-F238E27FC236}">
                  <a16:creationId xmlns:a16="http://schemas.microsoft.com/office/drawing/2014/main" id="{208C170D-1EFD-4A5A-9C85-839CA24E1680}"/>
                </a:ext>
              </a:extLst>
            </p:cNvPr>
            <p:cNvSpPr>
              <a:spLocks/>
            </p:cNvSpPr>
            <p:nvPr/>
          </p:nvSpPr>
          <p:spPr bwMode="auto">
            <a:xfrm>
              <a:off x="1971" y="1583"/>
              <a:ext cx="197" cy="284"/>
            </a:xfrm>
            <a:custGeom>
              <a:avLst/>
              <a:gdLst>
                <a:gd name="T0" fmla="*/ 19 w 197"/>
                <a:gd name="T1" fmla="*/ 0 h 284"/>
                <a:gd name="T2" fmla="*/ 34 w 197"/>
                <a:gd name="T3" fmla="*/ 0 h 284"/>
                <a:gd name="T4" fmla="*/ 43 w 197"/>
                <a:gd name="T5" fmla="*/ 5 h 284"/>
                <a:gd name="T6" fmla="*/ 53 w 197"/>
                <a:gd name="T7" fmla="*/ 5 h 284"/>
                <a:gd name="T8" fmla="*/ 63 w 197"/>
                <a:gd name="T9" fmla="*/ 10 h 284"/>
                <a:gd name="T10" fmla="*/ 77 w 197"/>
                <a:gd name="T11" fmla="*/ 15 h 284"/>
                <a:gd name="T12" fmla="*/ 87 w 197"/>
                <a:gd name="T13" fmla="*/ 20 h 284"/>
                <a:gd name="T14" fmla="*/ 101 w 197"/>
                <a:gd name="T15" fmla="*/ 24 h 284"/>
                <a:gd name="T16" fmla="*/ 106 w 197"/>
                <a:gd name="T17" fmla="*/ 29 h 284"/>
                <a:gd name="T18" fmla="*/ 116 w 197"/>
                <a:gd name="T19" fmla="*/ 34 h 284"/>
                <a:gd name="T20" fmla="*/ 125 w 197"/>
                <a:gd name="T21" fmla="*/ 44 h 284"/>
                <a:gd name="T22" fmla="*/ 135 w 197"/>
                <a:gd name="T23" fmla="*/ 53 h 284"/>
                <a:gd name="T24" fmla="*/ 140 w 197"/>
                <a:gd name="T25" fmla="*/ 58 h 284"/>
                <a:gd name="T26" fmla="*/ 149 w 197"/>
                <a:gd name="T27" fmla="*/ 68 h 284"/>
                <a:gd name="T28" fmla="*/ 159 w 197"/>
                <a:gd name="T29" fmla="*/ 77 h 284"/>
                <a:gd name="T30" fmla="*/ 164 w 197"/>
                <a:gd name="T31" fmla="*/ 87 h 284"/>
                <a:gd name="T32" fmla="*/ 168 w 197"/>
                <a:gd name="T33" fmla="*/ 97 h 284"/>
                <a:gd name="T34" fmla="*/ 173 w 197"/>
                <a:gd name="T35" fmla="*/ 106 h 284"/>
                <a:gd name="T36" fmla="*/ 183 w 197"/>
                <a:gd name="T37" fmla="*/ 116 h 284"/>
                <a:gd name="T38" fmla="*/ 183 w 197"/>
                <a:gd name="T39" fmla="*/ 125 h 284"/>
                <a:gd name="T40" fmla="*/ 188 w 197"/>
                <a:gd name="T41" fmla="*/ 135 h 284"/>
                <a:gd name="T42" fmla="*/ 192 w 197"/>
                <a:gd name="T43" fmla="*/ 149 h 284"/>
                <a:gd name="T44" fmla="*/ 192 w 197"/>
                <a:gd name="T45" fmla="*/ 159 h 284"/>
                <a:gd name="T46" fmla="*/ 192 w 197"/>
                <a:gd name="T47" fmla="*/ 169 h 284"/>
                <a:gd name="T48" fmla="*/ 197 w 197"/>
                <a:gd name="T49" fmla="*/ 183 h 284"/>
                <a:gd name="T50" fmla="*/ 197 w 197"/>
                <a:gd name="T51" fmla="*/ 193 h 284"/>
                <a:gd name="T52" fmla="*/ 197 w 197"/>
                <a:gd name="T53" fmla="*/ 202 h 284"/>
                <a:gd name="T54" fmla="*/ 192 w 197"/>
                <a:gd name="T55" fmla="*/ 217 h 284"/>
                <a:gd name="T56" fmla="*/ 192 w 197"/>
                <a:gd name="T57" fmla="*/ 226 h 284"/>
                <a:gd name="T58" fmla="*/ 192 w 197"/>
                <a:gd name="T59" fmla="*/ 241 h 284"/>
                <a:gd name="T60" fmla="*/ 188 w 197"/>
                <a:gd name="T61" fmla="*/ 250 h 284"/>
                <a:gd name="T62" fmla="*/ 183 w 197"/>
                <a:gd name="T63" fmla="*/ 260 h 284"/>
                <a:gd name="T64" fmla="*/ 178 w 197"/>
                <a:gd name="T65" fmla="*/ 274 h 284"/>
                <a:gd name="T66" fmla="*/ 173 w 197"/>
                <a:gd name="T67" fmla="*/ 284 h 284"/>
                <a:gd name="T68" fmla="*/ 0 w 197"/>
                <a:gd name="T69" fmla="*/ 193 h 284"/>
                <a:gd name="T70" fmla="*/ 19 w 197"/>
                <a:gd name="T71" fmla="*/ 0 h 28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97" h="284">
                  <a:moveTo>
                    <a:pt x="19" y="0"/>
                  </a:moveTo>
                  <a:lnTo>
                    <a:pt x="34" y="0"/>
                  </a:lnTo>
                  <a:lnTo>
                    <a:pt x="43" y="5"/>
                  </a:lnTo>
                  <a:lnTo>
                    <a:pt x="53" y="5"/>
                  </a:lnTo>
                  <a:lnTo>
                    <a:pt x="63" y="10"/>
                  </a:lnTo>
                  <a:lnTo>
                    <a:pt x="77" y="15"/>
                  </a:lnTo>
                  <a:lnTo>
                    <a:pt x="87" y="20"/>
                  </a:lnTo>
                  <a:lnTo>
                    <a:pt x="101" y="24"/>
                  </a:lnTo>
                  <a:lnTo>
                    <a:pt x="106" y="29"/>
                  </a:lnTo>
                  <a:lnTo>
                    <a:pt x="116" y="34"/>
                  </a:lnTo>
                  <a:lnTo>
                    <a:pt x="125" y="44"/>
                  </a:lnTo>
                  <a:lnTo>
                    <a:pt x="135" y="53"/>
                  </a:lnTo>
                  <a:lnTo>
                    <a:pt x="140" y="58"/>
                  </a:lnTo>
                  <a:lnTo>
                    <a:pt x="149" y="68"/>
                  </a:lnTo>
                  <a:lnTo>
                    <a:pt x="159" y="77"/>
                  </a:lnTo>
                  <a:lnTo>
                    <a:pt x="164" y="87"/>
                  </a:lnTo>
                  <a:lnTo>
                    <a:pt x="168" y="97"/>
                  </a:lnTo>
                  <a:lnTo>
                    <a:pt x="173" y="106"/>
                  </a:lnTo>
                  <a:lnTo>
                    <a:pt x="183" y="116"/>
                  </a:lnTo>
                  <a:lnTo>
                    <a:pt x="183" y="125"/>
                  </a:lnTo>
                  <a:lnTo>
                    <a:pt x="188" y="135"/>
                  </a:lnTo>
                  <a:lnTo>
                    <a:pt x="192" y="149"/>
                  </a:lnTo>
                  <a:lnTo>
                    <a:pt x="192" y="159"/>
                  </a:lnTo>
                  <a:lnTo>
                    <a:pt x="192" y="169"/>
                  </a:lnTo>
                  <a:lnTo>
                    <a:pt x="197" y="183"/>
                  </a:lnTo>
                  <a:lnTo>
                    <a:pt x="197" y="193"/>
                  </a:lnTo>
                  <a:lnTo>
                    <a:pt x="197" y="202"/>
                  </a:lnTo>
                  <a:lnTo>
                    <a:pt x="192" y="217"/>
                  </a:lnTo>
                  <a:lnTo>
                    <a:pt x="192" y="226"/>
                  </a:lnTo>
                  <a:lnTo>
                    <a:pt x="192" y="241"/>
                  </a:lnTo>
                  <a:lnTo>
                    <a:pt x="188" y="250"/>
                  </a:lnTo>
                  <a:lnTo>
                    <a:pt x="183" y="260"/>
                  </a:lnTo>
                  <a:lnTo>
                    <a:pt x="178" y="274"/>
                  </a:lnTo>
                  <a:lnTo>
                    <a:pt x="173" y="284"/>
                  </a:lnTo>
                  <a:lnTo>
                    <a:pt x="0" y="193"/>
                  </a:lnTo>
                  <a:lnTo>
                    <a:pt x="19"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10" name="Group 390">
            <a:extLst>
              <a:ext uri="{FF2B5EF4-FFF2-40B4-BE49-F238E27FC236}">
                <a16:creationId xmlns:a16="http://schemas.microsoft.com/office/drawing/2014/main" id="{9534078A-2B43-4B80-88D5-8DAC1914C423}"/>
              </a:ext>
            </a:extLst>
          </p:cNvPr>
          <p:cNvGrpSpPr>
            <a:grpSpLocks/>
          </p:cNvGrpSpPr>
          <p:nvPr/>
        </p:nvGrpSpPr>
        <p:grpSpPr bwMode="auto">
          <a:xfrm>
            <a:off x="2824163" y="2513013"/>
            <a:ext cx="579437" cy="619125"/>
            <a:chOff x="1779" y="1583"/>
            <a:chExt cx="365" cy="390"/>
          </a:xfrm>
        </p:grpSpPr>
        <p:sp>
          <p:nvSpPr>
            <p:cNvPr id="12634" name="Freeform 388">
              <a:extLst>
                <a:ext uri="{FF2B5EF4-FFF2-40B4-BE49-F238E27FC236}">
                  <a16:creationId xmlns:a16="http://schemas.microsoft.com/office/drawing/2014/main" id="{1173C39D-2AE9-40BD-A124-73D7042B2933}"/>
                </a:ext>
              </a:extLst>
            </p:cNvPr>
            <p:cNvSpPr>
              <a:spLocks/>
            </p:cNvSpPr>
            <p:nvPr/>
          </p:nvSpPr>
          <p:spPr bwMode="auto">
            <a:xfrm>
              <a:off x="1779" y="1583"/>
              <a:ext cx="365" cy="390"/>
            </a:xfrm>
            <a:custGeom>
              <a:avLst/>
              <a:gdLst>
                <a:gd name="T0" fmla="*/ 360 w 365"/>
                <a:gd name="T1" fmla="*/ 294 h 390"/>
                <a:gd name="T2" fmla="*/ 346 w 365"/>
                <a:gd name="T3" fmla="*/ 313 h 390"/>
                <a:gd name="T4" fmla="*/ 332 w 365"/>
                <a:gd name="T5" fmla="*/ 332 h 390"/>
                <a:gd name="T6" fmla="*/ 312 w 365"/>
                <a:gd name="T7" fmla="*/ 346 h 390"/>
                <a:gd name="T8" fmla="*/ 293 w 365"/>
                <a:gd name="T9" fmla="*/ 361 h 390"/>
                <a:gd name="T10" fmla="*/ 274 w 365"/>
                <a:gd name="T11" fmla="*/ 370 h 390"/>
                <a:gd name="T12" fmla="*/ 250 w 365"/>
                <a:gd name="T13" fmla="*/ 380 h 390"/>
                <a:gd name="T14" fmla="*/ 226 w 365"/>
                <a:gd name="T15" fmla="*/ 385 h 390"/>
                <a:gd name="T16" fmla="*/ 202 w 365"/>
                <a:gd name="T17" fmla="*/ 390 h 390"/>
                <a:gd name="T18" fmla="*/ 178 w 365"/>
                <a:gd name="T19" fmla="*/ 390 h 390"/>
                <a:gd name="T20" fmla="*/ 159 w 365"/>
                <a:gd name="T21" fmla="*/ 385 h 390"/>
                <a:gd name="T22" fmla="*/ 135 w 365"/>
                <a:gd name="T23" fmla="*/ 380 h 390"/>
                <a:gd name="T24" fmla="*/ 111 w 365"/>
                <a:gd name="T25" fmla="*/ 370 h 390"/>
                <a:gd name="T26" fmla="*/ 91 w 365"/>
                <a:gd name="T27" fmla="*/ 361 h 390"/>
                <a:gd name="T28" fmla="*/ 72 w 365"/>
                <a:gd name="T29" fmla="*/ 346 h 390"/>
                <a:gd name="T30" fmla="*/ 53 w 365"/>
                <a:gd name="T31" fmla="*/ 327 h 390"/>
                <a:gd name="T32" fmla="*/ 38 w 365"/>
                <a:gd name="T33" fmla="*/ 313 h 390"/>
                <a:gd name="T34" fmla="*/ 24 w 365"/>
                <a:gd name="T35" fmla="*/ 294 h 390"/>
                <a:gd name="T36" fmla="*/ 15 w 365"/>
                <a:gd name="T37" fmla="*/ 269 h 390"/>
                <a:gd name="T38" fmla="*/ 5 w 365"/>
                <a:gd name="T39" fmla="*/ 245 h 390"/>
                <a:gd name="T40" fmla="*/ 0 w 365"/>
                <a:gd name="T41" fmla="*/ 226 h 390"/>
                <a:gd name="T42" fmla="*/ 0 w 365"/>
                <a:gd name="T43" fmla="*/ 202 h 390"/>
                <a:gd name="T44" fmla="*/ 0 w 365"/>
                <a:gd name="T45" fmla="*/ 178 h 390"/>
                <a:gd name="T46" fmla="*/ 5 w 365"/>
                <a:gd name="T47" fmla="*/ 149 h 390"/>
                <a:gd name="T48" fmla="*/ 10 w 365"/>
                <a:gd name="T49" fmla="*/ 125 h 390"/>
                <a:gd name="T50" fmla="*/ 19 w 365"/>
                <a:gd name="T51" fmla="*/ 106 h 390"/>
                <a:gd name="T52" fmla="*/ 34 w 365"/>
                <a:gd name="T53" fmla="*/ 87 h 390"/>
                <a:gd name="T54" fmla="*/ 48 w 365"/>
                <a:gd name="T55" fmla="*/ 68 h 390"/>
                <a:gd name="T56" fmla="*/ 63 w 365"/>
                <a:gd name="T57" fmla="*/ 49 h 390"/>
                <a:gd name="T58" fmla="*/ 82 w 365"/>
                <a:gd name="T59" fmla="*/ 34 h 390"/>
                <a:gd name="T60" fmla="*/ 101 w 365"/>
                <a:gd name="T61" fmla="*/ 20 h 390"/>
                <a:gd name="T62" fmla="*/ 125 w 365"/>
                <a:gd name="T63" fmla="*/ 10 h 390"/>
                <a:gd name="T64" fmla="*/ 144 w 365"/>
                <a:gd name="T65" fmla="*/ 5 h 390"/>
                <a:gd name="T66" fmla="*/ 168 w 365"/>
                <a:gd name="T67" fmla="*/ 0 h 390"/>
                <a:gd name="T68" fmla="*/ 192 w 365"/>
                <a:gd name="T69" fmla="*/ 0 h 390"/>
                <a:gd name="T70" fmla="*/ 365 w 365"/>
                <a:gd name="T71" fmla="*/ 284 h 39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65" h="390">
                  <a:moveTo>
                    <a:pt x="365" y="284"/>
                  </a:moveTo>
                  <a:lnTo>
                    <a:pt x="360" y="294"/>
                  </a:lnTo>
                  <a:lnTo>
                    <a:pt x="356" y="303"/>
                  </a:lnTo>
                  <a:lnTo>
                    <a:pt x="346" y="313"/>
                  </a:lnTo>
                  <a:lnTo>
                    <a:pt x="341" y="322"/>
                  </a:lnTo>
                  <a:lnTo>
                    <a:pt x="332" y="332"/>
                  </a:lnTo>
                  <a:lnTo>
                    <a:pt x="322" y="337"/>
                  </a:lnTo>
                  <a:lnTo>
                    <a:pt x="312" y="346"/>
                  </a:lnTo>
                  <a:lnTo>
                    <a:pt x="303" y="351"/>
                  </a:lnTo>
                  <a:lnTo>
                    <a:pt x="293" y="361"/>
                  </a:lnTo>
                  <a:lnTo>
                    <a:pt x="283" y="366"/>
                  </a:lnTo>
                  <a:lnTo>
                    <a:pt x="274" y="370"/>
                  </a:lnTo>
                  <a:lnTo>
                    <a:pt x="264" y="375"/>
                  </a:lnTo>
                  <a:lnTo>
                    <a:pt x="250" y="380"/>
                  </a:lnTo>
                  <a:lnTo>
                    <a:pt x="240" y="385"/>
                  </a:lnTo>
                  <a:lnTo>
                    <a:pt x="226" y="385"/>
                  </a:lnTo>
                  <a:lnTo>
                    <a:pt x="216" y="385"/>
                  </a:lnTo>
                  <a:lnTo>
                    <a:pt x="202" y="390"/>
                  </a:lnTo>
                  <a:lnTo>
                    <a:pt x="192" y="390"/>
                  </a:lnTo>
                  <a:lnTo>
                    <a:pt x="178" y="390"/>
                  </a:lnTo>
                  <a:lnTo>
                    <a:pt x="168" y="385"/>
                  </a:lnTo>
                  <a:lnTo>
                    <a:pt x="159" y="385"/>
                  </a:lnTo>
                  <a:lnTo>
                    <a:pt x="144" y="385"/>
                  </a:lnTo>
                  <a:lnTo>
                    <a:pt x="135" y="380"/>
                  </a:lnTo>
                  <a:lnTo>
                    <a:pt x="120" y="375"/>
                  </a:lnTo>
                  <a:lnTo>
                    <a:pt x="111" y="370"/>
                  </a:lnTo>
                  <a:lnTo>
                    <a:pt x="101" y="366"/>
                  </a:lnTo>
                  <a:lnTo>
                    <a:pt x="91" y="361"/>
                  </a:lnTo>
                  <a:lnTo>
                    <a:pt x="77" y="351"/>
                  </a:lnTo>
                  <a:lnTo>
                    <a:pt x="72" y="346"/>
                  </a:lnTo>
                  <a:lnTo>
                    <a:pt x="63" y="337"/>
                  </a:lnTo>
                  <a:lnTo>
                    <a:pt x="53" y="327"/>
                  </a:lnTo>
                  <a:lnTo>
                    <a:pt x="43" y="317"/>
                  </a:lnTo>
                  <a:lnTo>
                    <a:pt x="38" y="313"/>
                  </a:lnTo>
                  <a:lnTo>
                    <a:pt x="29" y="298"/>
                  </a:lnTo>
                  <a:lnTo>
                    <a:pt x="24" y="294"/>
                  </a:lnTo>
                  <a:lnTo>
                    <a:pt x="19" y="279"/>
                  </a:lnTo>
                  <a:lnTo>
                    <a:pt x="15" y="269"/>
                  </a:lnTo>
                  <a:lnTo>
                    <a:pt x="10" y="255"/>
                  </a:lnTo>
                  <a:lnTo>
                    <a:pt x="5" y="245"/>
                  </a:lnTo>
                  <a:lnTo>
                    <a:pt x="5" y="236"/>
                  </a:lnTo>
                  <a:lnTo>
                    <a:pt x="0" y="226"/>
                  </a:lnTo>
                  <a:lnTo>
                    <a:pt x="0" y="212"/>
                  </a:lnTo>
                  <a:lnTo>
                    <a:pt x="0" y="202"/>
                  </a:lnTo>
                  <a:lnTo>
                    <a:pt x="0" y="188"/>
                  </a:lnTo>
                  <a:lnTo>
                    <a:pt x="0" y="178"/>
                  </a:lnTo>
                  <a:lnTo>
                    <a:pt x="0" y="164"/>
                  </a:lnTo>
                  <a:lnTo>
                    <a:pt x="5" y="149"/>
                  </a:lnTo>
                  <a:lnTo>
                    <a:pt x="5" y="140"/>
                  </a:lnTo>
                  <a:lnTo>
                    <a:pt x="10" y="125"/>
                  </a:lnTo>
                  <a:lnTo>
                    <a:pt x="15" y="116"/>
                  </a:lnTo>
                  <a:lnTo>
                    <a:pt x="19" y="106"/>
                  </a:lnTo>
                  <a:lnTo>
                    <a:pt x="24" y="97"/>
                  </a:lnTo>
                  <a:lnTo>
                    <a:pt x="34" y="87"/>
                  </a:lnTo>
                  <a:lnTo>
                    <a:pt x="38" y="77"/>
                  </a:lnTo>
                  <a:lnTo>
                    <a:pt x="48" y="68"/>
                  </a:lnTo>
                  <a:lnTo>
                    <a:pt x="53" y="58"/>
                  </a:lnTo>
                  <a:lnTo>
                    <a:pt x="63" y="49"/>
                  </a:lnTo>
                  <a:lnTo>
                    <a:pt x="72" y="44"/>
                  </a:lnTo>
                  <a:lnTo>
                    <a:pt x="82" y="34"/>
                  </a:lnTo>
                  <a:lnTo>
                    <a:pt x="91" y="29"/>
                  </a:lnTo>
                  <a:lnTo>
                    <a:pt x="101" y="20"/>
                  </a:lnTo>
                  <a:lnTo>
                    <a:pt x="111" y="20"/>
                  </a:lnTo>
                  <a:lnTo>
                    <a:pt x="125" y="10"/>
                  </a:lnTo>
                  <a:lnTo>
                    <a:pt x="135" y="10"/>
                  </a:lnTo>
                  <a:lnTo>
                    <a:pt x="144" y="5"/>
                  </a:lnTo>
                  <a:lnTo>
                    <a:pt x="159" y="0"/>
                  </a:lnTo>
                  <a:lnTo>
                    <a:pt x="168" y="0"/>
                  </a:lnTo>
                  <a:lnTo>
                    <a:pt x="178" y="0"/>
                  </a:lnTo>
                  <a:lnTo>
                    <a:pt x="192" y="0"/>
                  </a:lnTo>
                  <a:lnTo>
                    <a:pt x="192" y="193"/>
                  </a:lnTo>
                  <a:lnTo>
                    <a:pt x="365" y="284"/>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35" name="Freeform 389">
              <a:extLst>
                <a:ext uri="{FF2B5EF4-FFF2-40B4-BE49-F238E27FC236}">
                  <a16:creationId xmlns:a16="http://schemas.microsoft.com/office/drawing/2014/main" id="{E28083DA-A04C-4440-A4B9-CD2BBBE212FE}"/>
                </a:ext>
              </a:extLst>
            </p:cNvPr>
            <p:cNvSpPr>
              <a:spLocks/>
            </p:cNvSpPr>
            <p:nvPr/>
          </p:nvSpPr>
          <p:spPr bwMode="auto">
            <a:xfrm>
              <a:off x="1779" y="1583"/>
              <a:ext cx="365" cy="390"/>
            </a:xfrm>
            <a:custGeom>
              <a:avLst/>
              <a:gdLst>
                <a:gd name="T0" fmla="*/ 360 w 365"/>
                <a:gd name="T1" fmla="*/ 294 h 390"/>
                <a:gd name="T2" fmla="*/ 346 w 365"/>
                <a:gd name="T3" fmla="*/ 313 h 390"/>
                <a:gd name="T4" fmla="*/ 332 w 365"/>
                <a:gd name="T5" fmla="*/ 332 h 390"/>
                <a:gd name="T6" fmla="*/ 312 w 365"/>
                <a:gd name="T7" fmla="*/ 346 h 390"/>
                <a:gd name="T8" fmla="*/ 293 w 365"/>
                <a:gd name="T9" fmla="*/ 361 h 390"/>
                <a:gd name="T10" fmla="*/ 274 w 365"/>
                <a:gd name="T11" fmla="*/ 370 h 390"/>
                <a:gd name="T12" fmla="*/ 250 w 365"/>
                <a:gd name="T13" fmla="*/ 380 h 390"/>
                <a:gd name="T14" fmla="*/ 226 w 365"/>
                <a:gd name="T15" fmla="*/ 385 h 390"/>
                <a:gd name="T16" fmla="*/ 202 w 365"/>
                <a:gd name="T17" fmla="*/ 390 h 390"/>
                <a:gd name="T18" fmla="*/ 178 w 365"/>
                <a:gd name="T19" fmla="*/ 390 h 390"/>
                <a:gd name="T20" fmla="*/ 159 w 365"/>
                <a:gd name="T21" fmla="*/ 385 h 390"/>
                <a:gd name="T22" fmla="*/ 135 w 365"/>
                <a:gd name="T23" fmla="*/ 380 h 390"/>
                <a:gd name="T24" fmla="*/ 111 w 365"/>
                <a:gd name="T25" fmla="*/ 370 h 390"/>
                <a:gd name="T26" fmla="*/ 91 w 365"/>
                <a:gd name="T27" fmla="*/ 361 h 390"/>
                <a:gd name="T28" fmla="*/ 72 w 365"/>
                <a:gd name="T29" fmla="*/ 346 h 390"/>
                <a:gd name="T30" fmla="*/ 53 w 365"/>
                <a:gd name="T31" fmla="*/ 327 h 390"/>
                <a:gd name="T32" fmla="*/ 38 w 365"/>
                <a:gd name="T33" fmla="*/ 313 h 390"/>
                <a:gd name="T34" fmla="*/ 24 w 365"/>
                <a:gd name="T35" fmla="*/ 294 h 390"/>
                <a:gd name="T36" fmla="*/ 15 w 365"/>
                <a:gd name="T37" fmla="*/ 269 h 390"/>
                <a:gd name="T38" fmla="*/ 5 w 365"/>
                <a:gd name="T39" fmla="*/ 245 h 390"/>
                <a:gd name="T40" fmla="*/ 0 w 365"/>
                <a:gd name="T41" fmla="*/ 226 h 390"/>
                <a:gd name="T42" fmla="*/ 0 w 365"/>
                <a:gd name="T43" fmla="*/ 202 h 390"/>
                <a:gd name="T44" fmla="*/ 0 w 365"/>
                <a:gd name="T45" fmla="*/ 178 h 390"/>
                <a:gd name="T46" fmla="*/ 5 w 365"/>
                <a:gd name="T47" fmla="*/ 149 h 390"/>
                <a:gd name="T48" fmla="*/ 10 w 365"/>
                <a:gd name="T49" fmla="*/ 125 h 390"/>
                <a:gd name="T50" fmla="*/ 19 w 365"/>
                <a:gd name="T51" fmla="*/ 106 h 390"/>
                <a:gd name="T52" fmla="*/ 34 w 365"/>
                <a:gd name="T53" fmla="*/ 87 h 390"/>
                <a:gd name="T54" fmla="*/ 48 w 365"/>
                <a:gd name="T55" fmla="*/ 68 h 390"/>
                <a:gd name="T56" fmla="*/ 63 w 365"/>
                <a:gd name="T57" fmla="*/ 49 h 390"/>
                <a:gd name="T58" fmla="*/ 82 w 365"/>
                <a:gd name="T59" fmla="*/ 34 h 390"/>
                <a:gd name="T60" fmla="*/ 101 w 365"/>
                <a:gd name="T61" fmla="*/ 20 h 390"/>
                <a:gd name="T62" fmla="*/ 125 w 365"/>
                <a:gd name="T63" fmla="*/ 10 h 390"/>
                <a:gd name="T64" fmla="*/ 144 w 365"/>
                <a:gd name="T65" fmla="*/ 5 h 390"/>
                <a:gd name="T66" fmla="*/ 168 w 365"/>
                <a:gd name="T67" fmla="*/ 0 h 390"/>
                <a:gd name="T68" fmla="*/ 192 w 365"/>
                <a:gd name="T69" fmla="*/ 0 h 390"/>
                <a:gd name="T70" fmla="*/ 365 w 365"/>
                <a:gd name="T71" fmla="*/ 284 h 39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65" h="390">
                  <a:moveTo>
                    <a:pt x="365" y="284"/>
                  </a:moveTo>
                  <a:lnTo>
                    <a:pt x="360" y="294"/>
                  </a:lnTo>
                  <a:lnTo>
                    <a:pt x="356" y="303"/>
                  </a:lnTo>
                  <a:lnTo>
                    <a:pt x="346" y="313"/>
                  </a:lnTo>
                  <a:lnTo>
                    <a:pt x="341" y="322"/>
                  </a:lnTo>
                  <a:lnTo>
                    <a:pt x="332" y="332"/>
                  </a:lnTo>
                  <a:lnTo>
                    <a:pt x="322" y="337"/>
                  </a:lnTo>
                  <a:lnTo>
                    <a:pt x="312" y="346"/>
                  </a:lnTo>
                  <a:lnTo>
                    <a:pt x="303" y="351"/>
                  </a:lnTo>
                  <a:lnTo>
                    <a:pt x="293" y="361"/>
                  </a:lnTo>
                  <a:lnTo>
                    <a:pt x="283" y="366"/>
                  </a:lnTo>
                  <a:lnTo>
                    <a:pt x="274" y="370"/>
                  </a:lnTo>
                  <a:lnTo>
                    <a:pt x="264" y="375"/>
                  </a:lnTo>
                  <a:lnTo>
                    <a:pt x="250" y="380"/>
                  </a:lnTo>
                  <a:lnTo>
                    <a:pt x="240" y="385"/>
                  </a:lnTo>
                  <a:lnTo>
                    <a:pt x="226" y="385"/>
                  </a:lnTo>
                  <a:lnTo>
                    <a:pt x="216" y="385"/>
                  </a:lnTo>
                  <a:lnTo>
                    <a:pt x="202" y="390"/>
                  </a:lnTo>
                  <a:lnTo>
                    <a:pt x="192" y="390"/>
                  </a:lnTo>
                  <a:lnTo>
                    <a:pt x="178" y="390"/>
                  </a:lnTo>
                  <a:lnTo>
                    <a:pt x="168" y="385"/>
                  </a:lnTo>
                  <a:lnTo>
                    <a:pt x="159" y="385"/>
                  </a:lnTo>
                  <a:lnTo>
                    <a:pt x="144" y="385"/>
                  </a:lnTo>
                  <a:lnTo>
                    <a:pt x="135" y="380"/>
                  </a:lnTo>
                  <a:lnTo>
                    <a:pt x="120" y="375"/>
                  </a:lnTo>
                  <a:lnTo>
                    <a:pt x="111" y="370"/>
                  </a:lnTo>
                  <a:lnTo>
                    <a:pt x="101" y="366"/>
                  </a:lnTo>
                  <a:lnTo>
                    <a:pt x="91" y="361"/>
                  </a:lnTo>
                  <a:lnTo>
                    <a:pt x="77" y="351"/>
                  </a:lnTo>
                  <a:lnTo>
                    <a:pt x="72" y="346"/>
                  </a:lnTo>
                  <a:lnTo>
                    <a:pt x="63" y="337"/>
                  </a:lnTo>
                  <a:lnTo>
                    <a:pt x="53" y="327"/>
                  </a:lnTo>
                  <a:lnTo>
                    <a:pt x="43" y="317"/>
                  </a:lnTo>
                  <a:lnTo>
                    <a:pt x="38" y="313"/>
                  </a:lnTo>
                  <a:lnTo>
                    <a:pt x="29" y="298"/>
                  </a:lnTo>
                  <a:lnTo>
                    <a:pt x="24" y="294"/>
                  </a:lnTo>
                  <a:lnTo>
                    <a:pt x="19" y="279"/>
                  </a:lnTo>
                  <a:lnTo>
                    <a:pt x="15" y="269"/>
                  </a:lnTo>
                  <a:lnTo>
                    <a:pt x="10" y="255"/>
                  </a:lnTo>
                  <a:lnTo>
                    <a:pt x="5" y="245"/>
                  </a:lnTo>
                  <a:lnTo>
                    <a:pt x="5" y="236"/>
                  </a:lnTo>
                  <a:lnTo>
                    <a:pt x="0" y="226"/>
                  </a:lnTo>
                  <a:lnTo>
                    <a:pt x="0" y="212"/>
                  </a:lnTo>
                  <a:lnTo>
                    <a:pt x="0" y="202"/>
                  </a:lnTo>
                  <a:lnTo>
                    <a:pt x="0" y="188"/>
                  </a:lnTo>
                  <a:lnTo>
                    <a:pt x="0" y="178"/>
                  </a:lnTo>
                  <a:lnTo>
                    <a:pt x="0" y="164"/>
                  </a:lnTo>
                  <a:lnTo>
                    <a:pt x="5" y="149"/>
                  </a:lnTo>
                  <a:lnTo>
                    <a:pt x="5" y="140"/>
                  </a:lnTo>
                  <a:lnTo>
                    <a:pt x="10" y="125"/>
                  </a:lnTo>
                  <a:lnTo>
                    <a:pt x="15" y="116"/>
                  </a:lnTo>
                  <a:lnTo>
                    <a:pt x="19" y="106"/>
                  </a:lnTo>
                  <a:lnTo>
                    <a:pt x="24" y="97"/>
                  </a:lnTo>
                  <a:lnTo>
                    <a:pt x="34" y="87"/>
                  </a:lnTo>
                  <a:lnTo>
                    <a:pt x="38" y="77"/>
                  </a:lnTo>
                  <a:lnTo>
                    <a:pt x="48" y="68"/>
                  </a:lnTo>
                  <a:lnTo>
                    <a:pt x="53" y="58"/>
                  </a:lnTo>
                  <a:lnTo>
                    <a:pt x="63" y="49"/>
                  </a:lnTo>
                  <a:lnTo>
                    <a:pt x="72" y="44"/>
                  </a:lnTo>
                  <a:lnTo>
                    <a:pt x="82" y="34"/>
                  </a:lnTo>
                  <a:lnTo>
                    <a:pt x="91" y="29"/>
                  </a:lnTo>
                  <a:lnTo>
                    <a:pt x="101" y="20"/>
                  </a:lnTo>
                  <a:lnTo>
                    <a:pt x="111" y="20"/>
                  </a:lnTo>
                  <a:lnTo>
                    <a:pt x="125" y="10"/>
                  </a:lnTo>
                  <a:lnTo>
                    <a:pt x="135" y="10"/>
                  </a:lnTo>
                  <a:lnTo>
                    <a:pt x="144" y="5"/>
                  </a:lnTo>
                  <a:lnTo>
                    <a:pt x="159" y="0"/>
                  </a:lnTo>
                  <a:lnTo>
                    <a:pt x="168" y="0"/>
                  </a:lnTo>
                  <a:lnTo>
                    <a:pt x="178" y="0"/>
                  </a:lnTo>
                  <a:lnTo>
                    <a:pt x="192" y="0"/>
                  </a:lnTo>
                  <a:lnTo>
                    <a:pt x="192" y="193"/>
                  </a:lnTo>
                  <a:lnTo>
                    <a:pt x="365" y="284"/>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11" name="Group 393">
            <a:extLst>
              <a:ext uri="{FF2B5EF4-FFF2-40B4-BE49-F238E27FC236}">
                <a16:creationId xmlns:a16="http://schemas.microsoft.com/office/drawing/2014/main" id="{DB41666D-0AC4-4769-A8CB-80B76FF973B5}"/>
              </a:ext>
            </a:extLst>
          </p:cNvPr>
          <p:cNvGrpSpPr>
            <a:grpSpLocks/>
          </p:cNvGrpSpPr>
          <p:nvPr/>
        </p:nvGrpSpPr>
        <p:grpSpPr bwMode="auto">
          <a:xfrm>
            <a:off x="3128963" y="1658938"/>
            <a:ext cx="46037" cy="306387"/>
            <a:chOff x="1971" y="1045"/>
            <a:chExt cx="29" cy="193"/>
          </a:xfrm>
        </p:grpSpPr>
        <p:sp>
          <p:nvSpPr>
            <p:cNvPr id="12632" name="Freeform 391">
              <a:extLst>
                <a:ext uri="{FF2B5EF4-FFF2-40B4-BE49-F238E27FC236}">
                  <a16:creationId xmlns:a16="http://schemas.microsoft.com/office/drawing/2014/main" id="{69E1C3A2-A3FF-4829-B93A-2F7037CDB901}"/>
                </a:ext>
              </a:extLst>
            </p:cNvPr>
            <p:cNvSpPr>
              <a:spLocks/>
            </p:cNvSpPr>
            <p:nvPr/>
          </p:nvSpPr>
          <p:spPr bwMode="auto">
            <a:xfrm>
              <a:off x="1971" y="1045"/>
              <a:ext cx="29" cy="193"/>
            </a:xfrm>
            <a:custGeom>
              <a:avLst/>
              <a:gdLst>
                <a:gd name="T0" fmla="*/ 0 w 29"/>
                <a:gd name="T1" fmla="*/ 0 h 193"/>
                <a:gd name="T2" fmla="*/ 10 w 29"/>
                <a:gd name="T3" fmla="*/ 0 h 193"/>
                <a:gd name="T4" fmla="*/ 19 w 29"/>
                <a:gd name="T5" fmla="*/ 0 h 193"/>
                <a:gd name="T6" fmla="*/ 29 w 29"/>
                <a:gd name="T7" fmla="*/ 0 h 193"/>
                <a:gd name="T8" fmla="*/ 0 w 29"/>
                <a:gd name="T9" fmla="*/ 193 h 193"/>
                <a:gd name="T10" fmla="*/ 0 w 29"/>
                <a:gd name="T11" fmla="*/ 0 h 19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9" h="193">
                  <a:moveTo>
                    <a:pt x="0" y="0"/>
                  </a:moveTo>
                  <a:lnTo>
                    <a:pt x="10" y="0"/>
                  </a:lnTo>
                  <a:lnTo>
                    <a:pt x="19" y="0"/>
                  </a:lnTo>
                  <a:lnTo>
                    <a:pt x="29" y="0"/>
                  </a:lnTo>
                  <a:lnTo>
                    <a:pt x="0" y="193"/>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33" name="Freeform 392">
              <a:extLst>
                <a:ext uri="{FF2B5EF4-FFF2-40B4-BE49-F238E27FC236}">
                  <a16:creationId xmlns:a16="http://schemas.microsoft.com/office/drawing/2014/main" id="{44CF65BA-83DE-4E84-B0BB-13CEA11E1AAC}"/>
                </a:ext>
              </a:extLst>
            </p:cNvPr>
            <p:cNvSpPr>
              <a:spLocks/>
            </p:cNvSpPr>
            <p:nvPr/>
          </p:nvSpPr>
          <p:spPr bwMode="auto">
            <a:xfrm>
              <a:off x="1971" y="1045"/>
              <a:ext cx="29" cy="193"/>
            </a:xfrm>
            <a:custGeom>
              <a:avLst/>
              <a:gdLst>
                <a:gd name="T0" fmla="*/ 0 w 29"/>
                <a:gd name="T1" fmla="*/ 0 h 193"/>
                <a:gd name="T2" fmla="*/ 10 w 29"/>
                <a:gd name="T3" fmla="*/ 0 h 193"/>
                <a:gd name="T4" fmla="*/ 19 w 29"/>
                <a:gd name="T5" fmla="*/ 0 h 193"/>
                <a:gd name="T6" fmla="*/ 29 w 29"/>
                <a:gd name="T7" fmla="*/ 0 h 193"/>
                <a:gd name="T8" fmla="*/ 0 w 29"/>
                <a:gd name="T9" fmla="*/ 193 h 193"/>
                <a:gd name="T10" fmla="*/ 0 w 29"/>
                <a:gd name="T11" fmla="*/ 0 h 19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9" h="193">
                  <a:moveTo>
                    <a:pt x="0" y="0"/>
                  </a:moveTo>
                  <a:lnTo>
                    <a:pt x="10" y="0"/>
                  </a:lnTo>
                  <a:lnTo>
                    <a:pt x="19" y="0"/>
                  </a:lnTo>
                  <a:lnTo>
                    <a:pt x="29" y="0"/>
                  </a:lnTo>
                  <a:lnTo>
                    <a:pt x="0" y="193"/>
                  </a:lnTo>
                  <a:lnTo>
                    <a:pt x="0"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12" name="Group 396">
            <a:extLst>
              <a:ext uri="{FF2B5EF4-FFF2-40B4-BE49-F238E27FC236}">
                <a16:creationId xmlns:a16="http://schemas.microsoft.com/office/drawing/2014/main" id="{AF16A521-E63B-42B8-9BE0-F5F9FD5A5BAD}"/>
              </a:ext>
            </a:extLst>
          </p:cNvPr>
          <p:cNvGrpSpPr>
            <a:grpSpLocks/>
          </p:cNvGrpSpPr>
          <p:nvPr/>
        </p:nvGrpSpPr>
        <p:grpSpPr bwMode="auto">
          <a:xfrm>
            <a:off x="2824163" y="1658938"/>
            <a:ext cx="587375" cy="619125"/>
            <a:chOff x="1779" y="1045"/>
            <a:chExt cx="370" cy="390"/>
          </a:xfrm>
        </p:grpSpPr>
        <p:sp>
          <p:nvSpPr>
            <p:cNvPr id="12630" name="Freeform 394">
              <a:extLst>
                <a:ext uri="{FF2B5EF4-FFF2-40B4-BE49-F238E27FC236}">
                  <a16:creationId xmlns:a16="http://schemas.microsoft.com/office/drawing/2014/main" id="{90D52256-4253-47BA-A0AA-5248F388700B}"/>
                </a:ext>
              </a:extLst>
            </p:cNvPr>
            <p:cNvSpPr>
              <a:spLocks/>
            </p:cNvSpPr>
            <p:nvPr/>
          </p:nvSpPr>
          <p:spPr bwMode="auto">
            <a:xfrm>
              <a:off x="1779" y="1045"/>
              <a:ext cx="370" cy="390"/>
            </a:xfrm>
            <a:custGeom>
              <a:avLst/>
              <a:gdLst>
                <a:gd name="T0" fmla="*/ 360 w 370"/>
                <a:gd name="T1" fmla="*/ 293 h 390"/>
                <a:gd name="T2" fmla="*/ 351 w 370"/>
                <a:gd name="T3" fmla="*/ 313 h 390"/>
                <a:gd name="T4" fmla="*/ 332 w 370"/>
                <a:gd name="T5" fmla="*/ 327 h 390"/>
                <a:gd name="T6" fmla="*/ 317 w 370"/>
                <a:gd name="T7" fmla="*/ 346 h 390"/>
                <a:gd name="T8" fmla="*/ 298 w 370"/>
                <a:gd name="T9" fmla="*/ 361 h 390"/>
                <a:gd name="T10" fmla="*/ 274 w 370"/>
                <a:gd name="T11" fmla="*/ 370 h 390"/>
                <a:gd name="T12" fmla="*/ 255 w 370"/>
                <a:gd name="T13" fmla="*/ 380 h 390"/>
                <a:gd name="T14" fmla="*/ 231 w 370"/>
                <a:gd name="T15" fmla="*/ 385 h 390"/>
                <a:gd name="T16" fmla="*/ 207 w 370"/>
                <a:gd name="T17" fmla="*/ 390 h 390"/>
                <a:gd name="T18" fmla="*/ 183 w 370"/>
                <a:gd name="T19" fmla="*/ 390 h 390"/>
                <a:gd name="T20" fmla="*/ 159 w 370"/>
                <a:gd name="T21" fmla="*/ 385 h 390"/>
                <a:gd name="T22" fmla="*/ 135 w 370"/>
                <a:gd name="T23" fmla="*/ 380 h 390"/>
                <a:gd name="T24" fmla="*/ 115 w 370"/>
                <a:gd name="T25" fmla="*/ 370 h 390"/>
                <a:gd name="T26" fmla="*/ 91 w 370"/>
                <a:gd name="T27" fmla="*/ 361 h 390"/>
                <a:gd name="T28" fmla="*/ 72 w 370"/>
                <a:gd name="T29" fmla="*/ 346 h 390"/>
                <a:gd name="T30" fmla="*/ 53 w 370"/>
                <a:gd name="T31" fmla="*/ 327 h 390"/>
                <a:gd name="T32" fmla="*/ 38 w 370"/>
                <a:gd name="T33" fmla="*/ 313 h 390"/>
                <a:gd name="T34" fmla="*/ 24 w 370"/>
                <a:gd name="T35" fmla="*/ 293 h 390"/>
                <a:gd name="T36" fmla="*/ 15 w 370"/>
                <a:gd name="T37" fmla="*/ 269 h 390"/>
                <a:gd name="T38" fmla="*/ 5 w 370"/>
                <a:gd name="T39" fmla="*/ 245 h 390"/>
                <a:gd name="T40" fmla="*/ 0 w 370"/>
                <a:gd name="T41" fmla="*/ 226 h 390"/>
                <a:gd name="T42" fmla="*/ 0 w 370"/>
                <a:gd name="T43" fmla="*/ 202 h 390"/>
                <a:gd name="T44" fmla="*/ 0 w 370"/>
                <a:gd name="T45" fmla="*/ 178 h 390"/>
                <a:gd name="T46" fmla="*/ 5 w 370"/>
                <a:gd name="T47" fmla="*/ 154 h 390"/>
                <a:gd name="T48" fmla="*/ 10 w 370"/>
                <a:gd name="T49" fmla="*/ 130 h 390"/>
                <a:gd name="T50" fmla="*/ 19 w 370"/>
                <a:gd name="T51" fmla="*/ 106 h 390"/>
                <a:gd name="T52" fmla="*/ 29 w 370"/>
                <a:gd name="T53" fmla="*/ 87 h 390"/>
                <a:gd name="T54" fmla="*/ 43 w 370"/>
                <a:gd name="T55" fmla="*/ 68 h 390"/>
                <a:gd name="T56" fmla="*/ 63 w 370"/>
                <a:gd name="T57" fmla="*/ 48 h 390"/>
                <a:gd name="T58" fmla="*/ 82 w 370"/>
                <a:gd name="T59" fmla="*/ 34 h 390"/>
                <a:gd name="T60" fmla="*/ 101 w 370"/>
                <a:gd name="T61" fmla="*/ 20 h 390"/>
                <a:gd name="T62" fmla="*/ 125 w 370"/>
                <a:gd name="T63" fmla="*/ 10 h 390"/>
                <a:gd name="T64" fmla="*/ 144 w 370"/>
                <a:gd name="T65" fmla="*/ 5 h 390"/>
                <a:gd name="T66" fmla="*/ 168 w 370"/>
                <a:gd name="T67" fmla="*/ 0 h 390"/>
                <a:gd name="T68" fmla="*/ 192 w 370"/>
                <a:gd name="T69" fmla="*/ 0 h 390"/>
                <a:gd name="T70" fmla="*/ 370 w 370"/>
                <a:gd name="T71" fmla="*/ 279 h 39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70" h="390">
                  <a:moveTo>
                    <a:pt x="370" y="279"/>
                  </a:moveTo>
                  <a:lnTo>
                    <a:pt x="360" y="293"/>
                  </a:lnTo>
                  <a:lnTo>
                    <a:pt x="356" y="298"/>
                  </a:lnTo>
                  <a:lnTo>
                    <a:pt x="351" y="313"/>
                  </a:lnTo>
                  <a:lnTo>
                    <a:pt x="341" y="317"/>
                  </a:lnTo>
                  <a:lnTo>
                    <a:pt x="332" y="327"/>
                  </a:lnTo>
                  <a:lnTo>
                    <a:pt x="327" y="337"/>
                  </a:lnTo>
                  <a:lnTo>
                    <a:pt x="317" y="346"/>
                  </a:lnTo>
                  <a:lnTo>
                    <a:pt x="308" y="351"/>
                  </a:lnTo>
                  <a:lnTo>
                    <a:pt x="298" y="361"/>
                  </a:lnTo>
                  <a:lnTo>
                    <a:pt x="288" y="365"/>
                  </a:lnTo>
                  <a:lnTo>
                    <a:pt x="274" y="370"/>
                  </a:lnTo>
                  <a:lnTo>
                    <a:pt x="264" y="375"/>
                  </a:lnTo>
                  <a:lnTo>
                    <a:pt x="255" y="380"/>
                  </a:lnTo>
                  <a:lnTo>
                    <a:pt x="240" y="385"/>
                  </a:lnTo>
                  <a:lnTo>
                    <a:pt x="231" y="385"/>
                  </a:lnTo>
                  <a:lnTo>
                    <a:pt x="216" y="385"/>
                  </a:lnTo>
                  <a:lnTo>
                    <a:pt x="207" y="390"/>
                  </a:lnTo>
                  <a:lnTo>
                    <a:pt x="192" y="390"/>
                  </a:lnTo>
                  <a:lnTo>
                    <a:pt x="183" y="390"/>
                  </a:lnTo>
                  <a:lnTo>
                    <a:pt x="168" y="385"/>
                  </a:lnTo>
                  <a:lnTo>
                    <a:pt x="159" y="385"/>
                  </a:lnTo>
                  <a:lnTo>
                    <a:pt x="144" y="385"/>
                  </a:lnTo>
                  <a:lnTo>
                    <a:pt x="135" y="380"/>
                  </a:lnTo>
                  <a:lnTo>
                    <a:pt x="125" y="375"/>
                  </a:lnTo>
                  <a:lnTo>
                    <a:pt x="115" y="370"/>
                  </a:lnTo>
                  <a:lnTo>
                    <a:pt x="101" y="365"/>
                  </a:lnTo>
                  <a:lnTo>
                    <a:pt x="91" y="361"/>
                  </a:lnTo>
                  <a:lnTo>
                    <a:pt x="82" y="351"/>
                  </a:lnTo>
                  <a:lnTo>
                    <a:pt x="72" y="346"/>
                  </a:lnTo>
                  <a:lnTo>
                    <a:pt x="63" y="337"/>
                  </a:lnTo>
                  <a:lnTo>
                    <a:pt x="53" y="327"/>
                  </a:lnTo>
                  <a:lnTo>
                    <a:pt x="48" y="322"/>
                  </a:lnTo>
                  <a:lnTo>
                    <a:pt x="38" y="313"/>
                  </a:lnTo>
                  <a:lnTo>
                    <a:pt x="34" y="303"/>
                  </a:lnTo>
                  <a:lnTo>
                    <a:pt x="24" y="293"/>
                  </a:lnTo>
                  <a:lnTo>
                    <a:pt x="19" y="284"/>
                  </a:lnTo>
                  <a:lnTo>
                    <a:pt x="15" y="269"/>
                  </a:lnTo>
                  <a:lnTo>
                    <a:pt x="10" y="260"/>
                  </a:lnTo>
                  <a:lnTo>
                    <a:pt x="5" y="245"/>
                  </a:lnTo>
                  <a:lnTo>
                    <a:pt x="5" y="236"/>
                  </a:lnTo>
                  <a:lnTo>
                    <a:pt x="0" y="226"/>
                  </a:lnTo>
                  <a:lnTo>
                    <a:pt x="0" y="212"/>
                  </a:lnTo>
                  <a:lnTo>
                    <a:pt x="0" y="202"/>
                  </a:lnTo>
                  <a:lnTo>
                    <a:pt x="0" y="188"/>
                  </a:lnTo>
                  <a:lnTo>
                    <a:pt x="0" y="178"/>
                  </a:lnTo>
                  <a:lnTo>
                    <a:pt x="0" y="164"/>
                  </a:lnTo>
                  <a:lnTo>
                    <a:pt x="5" y="154"/>
                  </a:lnTo>
                  <a:lnTo>
                    <a:pt x="5" y="140"/>
                  </a:lnTo>
                  <a:lnTo>
                    <a:pt x="10" y="130"/>
                  </a:lnTo>
                  <a:lnTo>
                    <a:pt x="15" y="116"/>
                  </a:lnTo>
                  <a:lnTo>
                    <a:pt x="19" y="106"/>
                  </a:lnTo>
                  <a:lnTo>
                    <a:pt x="24" y="97"/>
                  </a:lnTo>
                  <a:lnTo>
                    <a:pt x="29" y="87"/>
                  </a:lnTo>
                  <a:lnTo>
                    <a:pt x="38" y="77"/>
                  </a:lnTo>
                  <a:lnTo>
                    <a:pt x="43" y="68"/>
                  </a:lnTo>
                  <a:lnTo>
                    <a:pt x="53" y="58"/>
                  </a:lnTo>
                  <a:lnTo>
                    <a:pt x="63" y="48"/>
                  </a:lnTo>
                  <a:lnTo>
                    <a:pt x="72" y="44"/>
                  </a:lnTo>
                  <a:lnTo>
                    <a:pt x="82" y="34"/>
                  </a:lnTo>
                  <a:lnTo>
                    <a:pt x="91" y="29"/>
                  </a:lnTo>
                  <a:lnTo>
                    <a:pt x="101" y="20"/>
                  </a:lnTo>
                  <a:lnTo>
                    <a:pt x="111" y="20"/>
                  </a:lnTo>
                  <a:lnTo>
                    <a:pt x="125" y="10"/>
                  </a:lnTo>
                  <a:lnTo>
                    <a:pt x="135" y="10"/>
                  </a:lnTo>
                  <a:lnTo>
                    <a:pt x="144" y="5"/>
                  </a:lnTo>
                  <a:lnTo>
                    <a:pt x="159" y="0"/>
                  </a:lnTo>
                  <a:lnTo>
                    <a:pt x="168" y="0"/>
                  </a:lnTo>
                  <a:lnTo>
                    <a:pt x="178" y="0"/>
                  </a:lnTo>
                  <a:lnTo>
                    <a:pt x="192" y="0"/>
                  </a:lnTo>
                  <a:lnTo>
                    <a:pt x="192" y="193"/>
                  </a:lnTo>
                  <a:lnTo>
                    <a:pt x="370" y="279"/>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31" name="Freeform 395">
              <a:extLst>
                <a:ext uri="{FF2B5EF4-FFF2-40B4-BE49-F238E27FC236}">
                  <a16:creationId xmlns:a16="http://schemas.microsoft.com/office/drawing/2014/main" id="{00767672-9B85-4554-A619-5DF34ACDDA00}"/>
                </a:ext>
              </a:extLst>
            </p:cNvPr>
            <p:cNvSpPr>
              <a:spLocks/>
            </p:cNvSpPr>
            <p:nvPr/>
          </p:nvSpPr>
          <p:spPr bwMode="auto">
            <a:xfrm>
              <a:off x="1779" y="1045"/>
              <a:ext cx="370" cy="390"/>
            </a:xfrm>
            <a:custGeom>
              <a:avLst/>
              <a:gdLst>
                <a:gd name="T0" fmla="*/ 360 w 370"/>
                <a:gd name="T1" fmla="*/ 293 h 390"/>
                <a:gd name="T2" fmla="*/ 351 w 370"/>
                <a:gd name="T3" fmla="*/ 313 h 390"/>
                <a:gd name="T4" fmla="*/ 332 w 370"/>
                <a:gd name="T5" fmla="*/ 327 h 390"/>
                <a:gd name="T6" fmla="*/ 317 w 370"/>
                <a:gd name="T7" fmla="*/ 346 h 390"/>
                <a:gd name="T8" fmla="*/ 298 w 370"/>
                <a:gd name="T9" fmla="*/ 361 h 390"/>
                <a:gd name="T10" fmla="*/ 274 w 370"/>
                <a:gd name="T11" fmla="*/ 370 h 390"/>
                <a:gd name="T12" fmla="*/ 255 w 370"/>
                <a:gd name="T13" fmla="*/ 380 h 390"/>
                <a:gd name="T14" fmla="*/ 231 w 370"/>
                <a:gd name="T15" fmla="*/ 385 h 390"/>
                <a:gd name="T16" fmla="*/ 207 w 370"/>
                <a:gd name="T17" fmla="*/ 390 h 390"/>
                <a:gd name="T18" fmla="*/ 183 w 370"/>
                <a:gd name="T19" fmla="*/ 390 h 390"/>
                <a:gd name="T20" fmla="*/ 159 w 370"/>
                <a:gd name="T21" fmla="*/ 385 h 390"/>
                <a:gd name="T22" fmla="*/ 135 w 370"/>
                <a:gd name="T23" fmla="*/ 380 h 390"/>
                <a:gd name="T24" fmla="*/ 115 w 370"/>
                <a:gd name="T25" fmla="*/ 370 h 390"/>
                <a:gd name="T26" fmla="*/ 91 w 370"/>
                <a:gd name="T27" fmla="*/ 361 h 390"/>
                <a:gd name="T28" fmla="*/ 72 w 370"/>
                <a:gd name="T29" fmla="*/ 346 h 390"/>
                <a:gd name="T30" fmla="*/ 53 w 370"/>
                <a:gd name="T31" fmla="*/ 327 h 390"/>
                <a:gd name="T32" fmla="*/ 38 w 370"/>
                <a:gd name="T33" fmla="*/ 313 h 390"/>
                <a:gd name="T34" fmla="*/ 24 w 370"/>
                <a:gd name="T35" fmla="*/ 293 h 390"/>
                <a:gd name="T36" fmla="*/ 15 w 370"/>
                <a:gd name="T37" fmla="*/ 269 h 390"/>
                <a:gd name="T38" fmla="*/ 5 w 370"/>
                <a:gd name="T39" fmla="*/ 245 h 390"/>
                <a:gd name="T40" fmla="*/ 0 w 370"/>
                <a:gd name="T41" fmla="*/ 226 h 390"/>
                <a:gd name="T42" fmla="*/ 0 w 370"/>
                <a:gd name="T43" fmla="*/ 202 h 390"/>
                <a:gd name="T44" fmla="*/ 0 w 370"/>
                <a:gd name="T45" fmla="*/ 178 h 390"/>
                <a:gd name="T46" fmla="*/ 5 w 370"/>
                <a:gd name="T47" fmla="*/ 154 h 390"/>
                <a:gd name="T48" fmla="*/ 10 w 370"/>
                <a:gd name="T49" fmla="*/ 130 h 390"/>
                <a:gd name="T50" fmla="*/ 19 w 370"/>
                <a:gd name="T51" fmla="*/ 106 h 390"/>
                <a:gd name="T52" fmla="*/ 29 w 370"/>
                <a:gd name="T53" fmla="*/ 87 h 390"/>
                <a:gd name="T54" fmla="*/ 43 w 370"/>
                <a:gd name="T55" fmla="*/ 68 h 390"/>
                <a:gd name="T56" fmla="*/ 63 w 370"/>
                <a:gd name="T57" fmla="*/ 48 h 390"/>
                <a:gd name="T58" fmla="*/ 82 w 370"/>
                <a:gd name="T59" fmla="*/ 34 h 390"/>
                <a:gd name="T60" fmla="*/ 101 w 370"/>
                <a:gd name="T61" fmla="*/ 20 h 390"/>
                <a:gd name="T62" fmla="*/ 125 w 370"/>
                <a:gd name="T63" fmla="*/ 10 h 390"/>
                <a:gd name="T64" fmla="*/ 144 w 370"/>
                <a:gd name="T65" fmla="*/ 5 h 390"/>
                <a:gd name="T66" fmla="*/ 168 w 370"/>
                <a:gd name="T67" fmla="*/ 0 h 390"/>
                <a:gd name="T68" fmla="*/ 192 w 370"/>
                <a:gd name="T69" fmla="*/ 0 h 390"/>
                <a:gd name="T70" fmla="*/ 370 w 370"/>
                <a:gd name="T71" fmla="*/ 279 h 39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70" h="390">
                  <a:moveTo>
                    <a:pt x="370" y="279"/>
                  </a:moveTo>
                  <a:lnTo>
                    <a:pt x="360" y="293"/>
                  </a:lnTo>
                  <a:lnTo>
                    <a:pt x="356" y="298"/>
                  </a:lnTo>
                  <a:lnTo>
                    <a:pt x="351" y="313"/>
                  </a:lnTo>
                  <a:lnTo>
                    <a:pt x="341" y="317"/>
                  </a:lnTo>
                  <a:lnTo>
                    <a:pt x="332" y="327"/>
                  </a:lnTo>
                  <a:lnTo>
                    <a:pt x="327" y="337"/>
                  </a:lnTo>
                  <a:lnTo>
                    <a:pt x="317" y="346"/>
                  </a:lnTo>
                  <a:lnTo>
                    <a:pt x="308" y="351"/>
                  </a:lnTo>
                  <a:lnTo>
                    <a:pt x="298" y="361"/>
                  </a:lnTo>
                  <a:lnTo>
                    <a:pt x="288" y="365"/>
                  </a:lnTo>
                  <a:lnTo>
                    <a:pt x="274" y="370"/>
                  </a:lnTo>
                  <a:lnTo>
                    <a:pt x="264" y="375"/>
                  </a:lnTo>
                  <a:lnTo>
                    <a:pt x="255" y="380"/>
                  </a:lnTo>
                  <a:lnTo>
                    <a:pt x="240" y="385"/>
                  </a:lnTo>
                  <a:lnTo>
                    <a:pt x="231" y="385"/>
                  </a:lnTo>
                  <a:lnTo>
                    <a:pt x="216" y="385"/>
                  </a:lnTo>
                  <a:lnTo>
                    <a:pt x="207" y="390"/>
                  </a:lnTo>
                  <a:lnTo>
                    <a:pt x="192" y="390"/>
                  </a:lnTo>
                  <a:lnTo>
                    <a:pt x="183" y="390"/>
                  </a:lnTo>
                  <a:lnTo>
                    <a:pt x="168" y="385"/>
                  </a:lnTo>
                  <a:lnTo>
                    <a:pt x="159" y="385"/>
                  </a:lnTo>
                  <a:lnTo>
                    <a:pt x="144" y="385"/>
                  </a:lnTo>
                  <a:lnTo>
                    <a:pt x="135" y="380"/>
                  </a:lnTo>
                  <a:lnTo>
                    <a:pt x="125" y="375"/>
                  </a:lnTo>
                  <a:lnTo>
                    <a:pt x="115" y="370"/>
                  </a:lnTo>
                  <a:lnTo>
                    <a:pt x="101" y="365"/>
                  </a:lnTo>
                  <a:lnTo>
                    <a:pt x="91" y="361"/>
                  </a:lnTo>
                  <a:lnTo>
                    <a:pt x="82" y="351"/>
                  </a:lnTo>
                  <a:lnTo>
                    <a:pt x="72" y="346"/>
                  </a:lnTo>
                  <a:lnTo>
                    <a:pt x="63" y="337"/>
                  </a:lnTo>
                  <a:lnTo>
                    <a:pt x="53" y="327"/>
                  </a:lnTo>
                  <a:lnTo>
                    <a:pt x="48" y="322"/>
                  </a:lnTo>
                  <a:lnTo>
                    <a:pt x="38" y="313"/>
                  </a:lnTo>
                  <a:lnTo>
                    <a:pt x="34" y="303"/>
                  </a:lnTo>
                  <a:lnTo>
                    <a:pt x="24" y="293"/>
                  </a:lnTo>
                  <a:lnTo>
                    <a:pt x="19" y="284"/>
                  </a:lnTo>
                  <a:lnTo>
                    <a:pt x="15" y="269"/>
                  </a:lnTo>
                  <a:lnTo>
                    <a:pt x="10" y="260"/>
                  </a:lnTo>
                  <a:lnTo>
                    <a:pt x="5" y="245"/>
                  </a:lnTo>
                  <a:lnTo>
                    <a:pt x="5" y="236"/>
                  </a:lnTo>
                  <a:lnTo>
                    <a:pt x="0" y="226"/>
                  </a:lnTo>
                  <a:lnTo>
                    <a:pt x="0" y="212"/>
                  </a:lnTo>
                  <a:lnTo>
                    <a:pt x="0" y="202"/>
                  </a:lnTo>
                  <a:lnTo>
                    <a:pt x="0" y="188"/>
                  </a:lnTo>
                  <a:lnTo>
                    <a:pt x="0" y="178"/>
                  </a:lnTo>
                  <a:lnTo>
                    <a:pt x="0" y="164"/>
                  </a:lnTo>
                  <a:lnTo>
                    <a:pt x="5" y="154"/>
                  </a:lnTo>
                  <a:lnTo>
                    <a:pt x="5" y="140"/>
                  </a:lnTo>
                  <a:lnTo>
                    <a:pt x="10" y="130"/>
                  </a:lnTo>
                  <a:lnTo>
                    <a:pt x="15" y="116"/>
                  </a:lnTo>
                  <a:lnTo>
                    <a:pt x="19" y="106"/>
                  </a:lnTo>
                  <a:lnTo>
                    <a:pt x="24" y="97"/>
                  </a:lnTo>
                  <a:lnTo>
                    <a:pt x="29" y="87"/>
                  </a:lnTo>
                  <a:lnTo>
                    <a:pt x="38" y="77"/>
                  </a:lnTo>
                  <a:lnTo>
                    <a:pt x="43" y="68"/>
                  </a:lnTo>
                  <a:lnTo>
                    <a:pt x="53" y="58"/>
                  </a:lnTo>
                  <a:lnTo>
                    <a:pt x="63" y="48"/>
                  </a:lnTo>
                  <a:lnTo>
                    <a:pt x="72" y="44"/>
                  </a:lnTo>
                  <a:lnTo>
                    <a:pt x="82" y="34"/>
                  </a:lnTo>
                  <a:lnTo>
                    <a:pt x="91" y="29"/>
                  </a:lnTo>
                  <a:lnTo>
                    <a:pt x="101" y="20"/>
                  </a:lnTo>
                  <a:lnTo>
                    <a:pt x="111" y="20"/>
                  </a:lnTo>
                  <a:lnTo>
                    <a:pt x="125" y="10"/>
                  </a:lnTo>
                  <a:lnTo>
                    <a:pt x="135" y="10"/>
                  </a:lnTo>
                  <a:lnTo>
                    <a:pt x="144" y="5"/>
                  </a:lnTo>
                  <a:lnTo>
                    <a:pt x="159" y="0"/>
                  </a:lnTo>
                  <a:lnTo>
                    <a:pt x="168" y="0"/>
                  </a:lnTo>
                  <a:lnTo>
                    <a:pt x="178" y="0"/>
                  </a:lnTo>
                  <a:lnTo>
                    <a:pt x="192" y="0"/>
                  </a:lnTo>
                  <a:lnTo>
                    <a:pt x="192" y="193"/>
                  </a:lnTo>
                  <a:lnTo>
                    <a:pt x="370" y="279"/>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13" name="Group 399">
            <a:extLst>
              <a:ext uri="{FF2B5EF4-FFF2-40B4-BE49-F238E27FC236}">
                <a16:creationId xmlns:a16="http://schemas.microsoft.com/office/drawing/2014/main" id="{228341B4-A626-41AC-A5FD-2E9E4FB3F70D}"/>
              </a:ext>
            </a:extLst>
          </p:cNvPr>
          <p:cNvGrpSpPr>
            <a:grpSpLocks/>
          </p:cNvGrpSpPr>
          <p:nvPr/>
        </p:nvGrpSpPr>
        <p:grpSpPr bwMode="auto">
          <a:xfrm>
            <a:off x="3128963" y="4221163"/>
            <a:ext cx="76200" cy="306387"/>
            <a:chOff x="1971" y="2659"/>
            <a:chExt cx="48" cy="193"/>
          </a:xfrm>
        </p:grpSpPr>
        <p:sp>
          <p:nvSpPr>
            <p:cNvPr id="12628" name="Freeform 397">
              <a:extLst>
                <a:ext uri="{FF2B5EF4-FFF2-40B4-BE49-F238E27FC236}">
                  <a16:creationId xmlns:a16="http://schemas.microsoft.com/office/drawing/2014/main" id="{12F0E403-37D9-4514-AAB7-72083BEC77CC}"/>
                </a:ext>
              </a:extLst>
            </p:cNvPr>
            <p:cNvSpPr>
              <a:spLocks/>
            </p:cNvSpPr>
            <p:nvPr/>
          </p:nvSpPr>
          <p:spPr bwMode="auto">
            <a:xfrm>
              <a:off x="1971" y="2659"/>
              <a:ext cx="48" cy="193"/>
            </a:xfrm>
            <a:custGeom>
              <a:avLst/>
              <a:gdLst>
                <a:gd name="T0" fmla="*/ 0 w 48"/>
                <a:gd name="T1" fmla="*/ 0 h 193"/>
                <a:gd name="T2" fmla="*/ 10 w 48"/>
                <a:gd name="T3" fmla="*/ 0 h 193"/>
                <a:gd name="T4" fmla="*/ 19 w 48"/>
                <a:gd name="T5" fmla="*/ 0 h 193"/>
                <a:gd name="T6" fmla="*/ 24 w 48"/>
                <a:gd name="T7" fmla="*/ 0 h 193"/>
                <a:gd name="T8" fmla="*/ 34 w 48"/>
                <a:gd name="T9" fmla="*/ 0 h 193"/>
                <a:gd name="T10" fmla="*/ 43 w 48"/>
                <a:gd name="T11" fmla="*/ 5 h 193"/>
                <a:gd name="T12" fmla="*/ 48 w 48"/>
                <a:gd name="T13" fmla="*/ 5 h 193"/>
                <a:gd name="T14" fmla="*/ 0 w 48"/>
                <a:gd name="T15" fmla="*/ 193 h 193"/>
                <a:gd name="T16" fmla="*/ 0 w 48"/>
                <a:gd name="T17" fmla="*/ 0 h 1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8" h="193">
                  <a:moveTo>
                    <a:pt x="0" y="0"/>
                  </a:moveTo>
                  <a:lnTo>
                    <a:pt x="10" y="0"/>
                  </a:lnTo>
                  <a:lnTo>
                    <a:pt x="19" y="0"/>
                  </a:lnTo>
                  <a:lnTo>
                    <a:pt x="24" y="0"/>
                  </a:lnTo>
                  <a:lnTo>
                    <a:pt x="34" y="0"/>
                  </a:lnTo>
                  <a:lnTo>
                    <a:pt x="43" y="5"/>
                  </a:lnTo>
                  <a:lnTo>
                    <a:pt x="48" y="5"/>
                  </a:lnTo>
                  <a:lnTo>
                    <a:pt x="0" y="193"/>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29" name="Freeform 398">
              <a:extLst>
                <a:ext uri="{FF2B5EF4-FFF2-40B4-BE49-F238E27FC236}">
                  <a16:creationId xmlns:a16="http://schemas.microsoft.com/office/drawing/2014/main" id="{DB5D5EA8-62BA-4EDA-B171-11DE4CE6B1A9}"/>
                </a:ext>
              </a:extLst>
            </p:cNvPr>
            <p:cNvSpPr>
              <a:spLocks/>
            </p:cNvSpPr>
            <p:nvPr/>
          </p:nvSpPr>
          <p:spPr bwMode="auto">
            <a:xfrm>
              <a:off x="1971" y="2659"/>
              <a:ext cx="48" cy="193"/>
            </a:xfrm>
            <a:custGeom>
              <a:avLst/>
              <a:gdLst>
                <a:gd name="T0" fmla="*/ 0 w 48"/>
                <a:gd name="T1" fmla="*/ 0 h 193"/>
                <a:gd name="T2" fmla="*/ 10 w 48"/>
                <a:gd name="T3" fmla="*/ 0 h 193"/>
                <a:gd name="T4" fmla="*/ 19 w 48"/>
                <a:gd name="T5" fmla="*/ 0 h 193"/>
                <a:gd name="T6" fmla="*/ 24 w 48"/>
                <a:gd name="T7" fmla="*/ 0 h 193"/>
                <a:gd name="T8" fmla="*/ 34 w 48"/>
                <a:gd name="T9" fmla="*/ 0 h 193"/>
                <a:gd name="T10" fmla="*/ 43 w 48"/>
                <a:gd name="T11" fmla="*/ 5 h 193"/>
                <a:gd name="T12" fmla="*/ 48 w 48"/>
                <a:gd name="T13" fmla="*/ 5 h 193"/>
                <a:gd name="T14" fmla="*/ 0 w 48"/>
                <a:gd name="T15" fmla="*/ 193 h 193"/>
                <a:gd name="T16" fmla="*/ 0 w 48"/>
                <a:gd name="T17" fmla="*/ 0 h 1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8" h="193">
                  <a:moveTo>
                    <a:pt x="0" y="0"/>
                  </a:moveTo>
                  <a:lnTo>
                    <a:pt x="10" y="0"/>
                  </a:lnTo>
                  <a:lnTo>
                    <a:pt x="19" y="0"/>
                  </a:lnTo>
                  <a:lnTo>
                    <a:pt x="24" y="0"/>
                  </a:lnTo>
                  <a:lnTo>
                    <a:pt x="34" y="0"/>
                  </a:lnTo>
                  <a:lnTo>
                    <a:pt x="43" y="5"/>
                  </a:lnTo>
                  <a:lnTo>
                    <a:pt x="48" y="5"/>
                  </a:lnTo>
                  <a:lnTo>
                    <a:pt x="0" y="193"/>
                  </a:lnTo>
                  <a:lnTo>
                    <a:pt x="0"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14" name="Group 402">
            <a:extLst>
              <a:ext uri="{FF2B5EF4-FFF2-40B4-BE49-F238E27FC236}">
                <a16:creationId xmlns:a16="http://schemas.microsoft.com/office/drawing/2014/main" id="{04142A15-5C26-44ED-A7B4-5B5FAC7A7F26}"/>
              </a:ext>
            </a:extLst>
          </p:cNvPr>
          <p:cNvGrpSpPr>
            <a:grpSpLocks/>
          </p:cNvGrpSpPr>
          <p:nvPr/>
        </p:nvGrpSpPr>
        <p:grpSpPr bwMode="auto">
          <a:xfrm>
            <a:off x="3128963" y="4229100"/>
            <a:ext cx="312737" cy="465138"/>
            <a:chOff x="1971" y="2664"/>
            <a:chExt cx="197" cy="293"/>
          </a:xfrm>
        </p:grpSpPr>
        <p:sp>
          <p:nvSpPr>
            <p:cNvPr id="12626" name="Freeform 400">
              <a:extLst>
                <a:ext uri="{FF2B5EF4-FFF2-40B4-BE49-F238E27FC236}">
                  <a16:creationId xmlns:a16="http://schemas.microsoft.com/office/drawing/2014/main" id="{C2B3BFF9-BED4-4755-98DB-C8EF2F4E785D}"/>
                </a:ext>
              </a:extLst>
            </p:cNvPr>
            <p:cNvSpPr>
              <a:spLocks/>
            </p:cNvSpPr>
            <p:nvPr/>
          </p:nvSpPr>
          <p:spPr bwMode="auto">
            <a:xfrm>
              <a:off x="1971" y="2664"/>
              <a:ext cx="197" cy="293"/>
            </a:xfrm>
            <a:custGeom>
              <a:avLst/>
              <a:gdLst>
                <a:gd name="T0" fmla="*/ 48 w 197"/>
                <a:gd name="T1" fmla="*/ 0 h 293"/>
                <a:gd name="T2" fmla="*/ 63 w 197"/>
                <a:gd name="T3" fmla="*/ 5 h 293"/>
                <a:gd name="T4" fmla="*/ 72 w 197"/>
                <a:gd name="T5" fmla="*/ 5 h 293"/>
                <a:gd name="T6" fmla="*/ 82 w 197"/>
                <a:gd name="T7" fmla="*/ 15 h 293"/>
                <a:gd name="T8" fmla="*/ 96 w 197"/>
                <a:gd name="T9" fmla="*/ 20 h 293"/>
                <a:gd name="T10" fmla="*/ 106 w 197"/>
                <a:gd name="T11" fmla="*/ 24 h 293"/>
                <a:gd name="T12" fmla="*/ 116 w 197"/>
                <a:gd name="T13" fmla="*/ 29 h 293"/>
                <a:gd name="T14" fmla="*/ 125 w 197"/>
                <a:gd name="T15" fmla="*/ 39 h 293"/>
                <a:gd name="T16" fmla="*/ 135 w 197"/>
                <a:gd name="T17" fmla="*/ 48 h 293"/>
                <a:gd name="T18" fmla="*/ 144 w 197"/>
                <a:gd name="T19" fmla="*/ 58 h 293"/>
                <a:gd name="T20" fmla="*/ 149 w 197"/>
                <a:gd name="T21" fmla="*/ 63 h 293"/>
                <a:gd name="T22" fmla="*/ 159 w 197"/>
                <a:gd name="T23" fmla="*/ 72 h 293"/>
                <a:gd name="T24" fmla="*/ 168 w 197"/>
                <a:gd name="T25" fmla="*/ 87 h 293"/>
                <a:gd name="T26" fmla="*/ 173 w 197"/>
                <a:gd name="T27" fmla="*/ 96 h 293"/>
                <a:gd name="T28" fmla="*/ 178 w 197"/>
                <a:gd name="T29" fmla="*/ 106 h 293"/>
                <a:gd name="T30" fmla="*/ 183 w 197"/>
                <a:gd name="T31" fmla="*/ 120 h 293"/>
                <a:gd name="T32" fmla="*/ 188 w 197"/>
                <a:gd name="T33" fmla="*/ 130 h 293"/>
                <a:gd name="T34" fmla="*/ 192 w 197"/>
                <a:gd name="T35" fmla="*/ 140 h 293"/>
                <a:gd name="T36" fmla="*/ 192 w 197"/>
                <a:gd name="T37" fmla="*/ 154 h 293"/>
                <a:gd name="T38" fmla="*/ 192 w 197"/>
                <a:gd name="T39" fmla="*/ 164 h 293"/>
                <a:gd name="T40" fmla="*/ 197 w 197"/>
                <a:gd name="T41" fmla="*/ 178 h 293"/>
                <a:gd name="T42" fmla="*/ 197 w 197"/>
                <a:gd name="T43" fmla="*/ 188 h 293"/>
                <a:gd name="T44" fmla="*/ 197 w 197"/>
                <a:gd name="T45" fmla="*/ 202 h 293"/>
                <a:gd name="T46" fmla="*/ 192 w 197"/>
                <a:gd name="T47" fmla="*/ 216 h 293"/>
                <a:gd name="T48" fmla="*/ 192 w 197"/>
                <a:gd name="T49" fmla="*/ 226 h 293"/>
                <a:gd name="T50" fmla="*/ 188 w 197"/>
                <a:gd name="T51" fmla="*/ 240 h 293"/>
                <a:gd name="T52" fmla="*/ 188 w 197"/>
                <a:gd name="T53" fmla="*/ 250 h 293"/>
                <a:gd name="T54" fmla="*/ 183 w 197"/>
                <a:gd name="T55" fmla="*/ 260 h 293"/>
                <a:gd name="T56" fmla="*/ 178 w 197"/>
                <a:gd name="T57" fmla="*/ 274 h 293"/>
                <a:gd name="T58" fmla="*/ 173 w 197"/>
                <a:gd name="T59" fmla="*/ 284 h 293"/>
                <a:gd name="T60" fmla="*/ 164 w 197"/>
                <a:gd name="T61" fmla="*/ 293 h 293"/>
                <a:gd name="T62" fmla="*/ 0 w 197"/>
                <a:gd name="T63" fmla="*/ 188 h 293"/>
                <a:gd name="T64" fmla="*/ 48 w 197"/>
                <a:gd name="T65" fmla="*/ 0 h 29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97" h="293">
                  <a:moveTo>
                    <a:pt x="48" y="0"/>
                  </a:moveTo>
                  <a:lnTo>
                    <a:pt x="63" y="5"/>
                  </a:lnTo>
                  <a:lnTo>
                    <a:pt x="72" y="5"/>
                  </a:lnTo>
                  <a:lnTo>
                    <a:pt x="82" y="15"/>
                  </a:lnTo>
                  <a:lnTo>
                    <a:pt x="96" y="20"/>
                  </a:lnTo>
                  <a:lnTo>
                    <a:pt x="106" y="24"/>
                  </a:lnTo>
                  <a:lnTo>
                    <a:pt x="116" y="29"/>
                  </a:lnTo>
                  <a:lnTo>
                    <a:pt x="125" y="39"/>
                  </a:lnTo>
                  <a:lnTo>
                    <a:pt x="135" y="48"/>
                  </a:lnTo>
                  <a:lnTo>
                    <a:pt x="144" y="58"/>
                  </a:lnTo>
                  <a:lnTo>
                    <a:pt x="149" y="63"/>
                  </a:lnTo>
                  <a:lnTo>
                    <a:pt x="159" y="72"/>
                  </a:lnTo>
                  <a:lnTo>
                    <a:pt x="168" y="87"/>
                  </a:lnTo>
                  <a:lnTo>
                    <a:pt x="173" y="96"/>
                  </a:lnTo>
                  <a:lnTo>
                    <a:pt x="178" y="106"/>
                  </a:lnTo>
                  <a:lnTo>
                    <a:pt x="183" y="120"/>
                  </a:lnTo>
                  <a:lnTo>
                    <a:pt x="188" y="130"/>
                  </a:lnTo>
                  <a:lnTo>
                    <a:pt x="192" y="140"/>
                  </a:lnTo>
                  <a:lnTo>
                    <a:pt x="192" y="154"/>
                  </a:lnTo>
                  <a:lnTo>
                    <a:pt x="192" y="164"/>
                  </a:lnTo>
                  <a:lnTo>
                    <a:pt x="197" y="178"/>
                  </a:lnTo>
                  <a:lnTo>
                    <a:pt x="197" y="188"/>
                  </a:lnTo>
                  <a:lnTo>
                    <a:pt x="197" y="202"/>
                  </a:lnTo>
                  <a:lnTo>
                    <a:pt x="192" y="216"/>
                  </a:lnTo>
                  <a:lnTo>
                    <a:pt x="192" y="226"/>
                  </a:lnTo>
                  <a:lnTo>
                    <a:pt x="188" y="240"/>
                  </a:lnTo>
                  <a:lnTo>
                    <a:pt x="188" y="250"/>
                  </a:lnTo>
                  <a:lnTo>
                    <a:pt x="183" y="260"/>
                  </a:lnTo>
                  <a:lnTo>
                    <a:pt x="178" y="274"/>
                  </a:lnTo>
                  <a:lnTo>
                    <a:pt x="173" y="284"/>
                  </a:lnTo>
                  <a:lnTo>
                    <a:pt x="164" y="293"/>
                  </a:lnTo>
                  <a:lnTo>
                    <a:pt x="0" y="188"/>
                  </a:lnTo>
                  <a:lnTo>
                    <a:pt x="48"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27" name="Freeform 401">
              <a:extLst>
                <a:ext uri="{FF2B5EF4-FFF2-40B4-BE49-F238E27FC236}">
                  <a16:creationId xmlns:a16="http://schemas.microsoft.com/office/drawing/2014/main" id="{229207E6-A700-4525-B17F-1EFF48E42FAC}"/>
                </a:ext>
              </a:extLst>
            </p:cNvPr>
            <p:cNvSpPr>
              <a:spLocks/>
            </p:cNvSpPr>
            <p:nvPr/>
          </p:nvSpPr>
          <p:spPr bwMode="auto">
            <a:xfrm>
              <a:off x="1971" y="2664"/>
              <a:ext cx="197" cy="293"/>
            </a:xfrm>
            <a:custGeom>
              <a:avLst/>
              <a:gdLst>
                <a:gd name="T0" fmla="*/ 48 w 197"/>
                <a:gd name="T1" fmla="*/ 0 h 293"/>
                <a:gd name="T2" fmla="*/ 63 w 197"/>
                <a:gd name="T3" fmla="*/ 5 h 293"/>
                <a:gd name="T4" fmla="*/ 72 w 197"/>
                <a:gd name="T5" fmla="*/ 5 h 293"/>
                <a:gd name="T6" fmla="*/ 82 w 197"/>
                <a:gd name="T7" fmla="*/ 15 h 293"/>
                <a:gd name="T8" fmla="*/ 96 w 197"/>
                <a:gd name="T9" fmla="*/ 20 h 293"/>
                <a:gd name="T10" fmla="*/ 106 w 197"/>
                <a:gd name="T11" fmla="*/ 24 h 293"/>
                <a:gd name="T12" fmla="*/ 116 w 197"/>
                <a:gd name="T13" fmla="*/ 29 h 293"/>
                <a:gd name="T14" fmla="*/ 125 w 197"/>
                <a:gd name="T15" fmla="*/ 39 h 293"/>
                <a:gd name="T16" fmla="*/ 135 w 197"/>
                <a:gd name="T17" fmla="*/ 48 h 293"/>
                <a:gd name="T18" fmla="*/ 144 w 197"/>
                <a:gd name="T19" fmla="*/ 58 h 293"/>
                <a:gd name="T20" fmla="*/ 149 w 197"/>
                <a:gd name="T21" fmla="*/ 63 h 293"/>
                <a:gd name="T22" fmla="*/ 159 w 197"/>
                <a:gd name="T23" fmla="*/ 72 h 293"/>
                <a:gd name="T24" fmla="*/ 168 w 197"/>
                <a:gd name="T25" fmla="*/ 87 h 293"/>
                <a:gd name="T26" fmla="*/ 173 w 197"/>
                <a:gd name="T27" fmla="*/ 96 h 293"/>
                <a:gd name="T28" fmla="*/ 178 w 197"/>
                <a:gd name="T29" fmla="*/ 106 h 293"/>
                <a:gd name="T30" fmla="*/ 183 w 197"/>
                <a:gd name="T31" fmla="*/ 120 h 293"/>
                <a:gd name="T32" fmla="*/ 188 w 197"/>
                <a:gd name="T33" fmla="*/ 130 h 293"/>
                <a:gd name="T34" fmla="*/ 192 w 197"/>
                <a:gd name="T35" fmla="*/ 140 h 293"/>
                <a:gd name="T36" fmla="*/ 192 w 197"/>
                <a:gd name="T37" fmla="*/ 154 h 293"/>
                <a:gd name="T38" fmla="*/ 192 w 197"/>
                <a:gd name="T39" fmla="*/ 164 h 293"/>
                <a:gd name="T40" fmla="*/ 197 w 197"/>
                <a:gd name="T41" fmla="*/ 178 h 293"/>
                <a:gd name="T42" fmla="*/ 197 w 197"/>
                <a:gd name="T43" fmla="*/ 188 h 293"/>
                <a:gd name="T44" fmla="*/ 197 w 197"/>
                <a:gd name="T45" fmla="*/ 202 h 293"/>
                <a:gd name="T46" fmla="*/ 192 w 197"/>
                <a:gd name="T47" fmla="*/ 216 h 293"/>
                <a:gd name="T48" fmla="*/ 192 w 197"/>
                <a:gd name="T49" fmla="*/ 226 h 293"/>
                <a:gd name="T50" fmla="*/ 188 w 197"/>
                <a:gd name="T51" fmla="*/ 240 h 293"/>
                <a:gd name="T52" fmla="*/ 188 w 197"/>
                <a:gd name="T53" fmla="*/ 250 h 293"/>
                <a:gd name="T54" fmla="*/ 183 w 197"/>
                <a:gd name="T55" fmla="*/ 260 h 293"/>
                <a:gd name="T56" fmla="*/ 178 w 197"/>
                <a:gd name="T57" fmla="*/ 274 h 293"/>
                <a:gd name="T58" fmla="*/ 173 w 197"/>
                <a:gd name="T59" fmla="*/ 284 h 293"/>
                <a:gd name="T60" fmla="*/ 164 w 197"/>
                <a:gd name="T61" fmla="*/ 293 h 293"/>
                <a:gd name="T62" fmla="*/ 0 w 197"/>
                <a:gd name="T63" fmla="*/ 188 h 293"/>
                <a:gd name="T64" fmla="*/ 48 w 197"/>
                <a:gd name="T65" fmla="*/ 0 h 29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97" h="293">
                  <a:moveTo>
                    <a:pt x="48" y="0"/>
                  </a:moveTo>
                  <a:lnTo>
                    <a:pt x="63" y="5"/>
                  </a:lnTo>
                  <a:lnTo>
                    <a:pt x="72" y="5"/>
                  </a:lnTo>
                  <a:lnTo>
                    <a:pt x="82" y="15"/>
                  </a:lnTo>
                  <a:lnTo>
                    <a:pt x="96" y="20"/>
                  </a:lnTo>
                  <a:lnTo>
                    <a:pt x="106" y="24"/>
                  </a:lnTo>
                  <a:lnTo>
                    <a:pt x="116" y="29"/>
                  </a:lnTo>
                  <a:lnTo>
                    <a:pt x="125" y="39"/>
                  </a:lnTo>
                  <a:lnTo>
                    <a:pt x="135" y="48"/>
                  </a:lnTo>
                  <a:lnTo>
                    <a:pt x="144" y="58"/>
                  </a:lnTo>
                  <a:lnTo>
                    <a:pt x="149" y="63"/>
                  </a:lnTo>
                  <a:lnTo>
                    <a:pt x="159" y="72"/>
                  </a:lnTo>
                  <a:lnTo>
                    <a:pt x="168" y="87"/>
                  </a:lnTo>
                  <a:lnTo>
                    <a:pt x="173" y="96"/>
                  </a:lnTo>
                  <a:lnTo>
                    <a:pt x="178" y="106"/>
                  </a:lnTo>
                  <a:lnTo>
                    <a:pt x="183" y="120"/>
                  </a:lnTo>
                  <a:lnTo>
                    <a:pt x="188" y="130"/>
                  </a:lnTo>
                  <a:lnTo>
                    <a:pt x="192" y="140"/>
                  </a:lnTo>
                  <a:lnTo>
                    <a:pt x="192" y="154"/>
                  </a:lnTo>
                  <a:lnTo>
                    <a:pt x="192" y="164"/>
                  </a:lnTo>
                  <a:lnTo>
                    <a:pt x="197" y="178"/>
                  </a:lnTo>
                  <a:lnTo>
                    <a:pt x="197" y="188"/>
                  </a:lnTo>
                  <a:lnTo>
                    <a:pt x="197" y="202"/>
                  </a:lnTo>
                  <a:lnTo>
                    <a:pt x="192" y="216"/>
                  </a:lnTo>
                  <a:lnTo>
                    <a:pt x="192" y="226"/>
                  </a:lnTo>
                  <a:lnTo>
                    <a:pt x="188" y="240"/>
                  </a:lnTo>
                  <a:lnTo>
                    <a:pt x="188" y="250"/>
                  </a:lnTo>
                  <a:lnTo>
                    <a:pt x="183" y="260"/>
                  </a:lnTo>
                  <a:lnTo>
                    <a:pt x="178" y="274"/>
                  </a:lnTo>
                  <a:lnTo>
                    <a:pt x="173" y="284"/>
                  </a:lnTo>
                  <a:lnTo>
                    <a:pt x="164" y="293"/>
                  </a:lnTo>
                  <a:lnTo>
                    <a:pt x="0" y="188"/>
                  </a:lnTo>
                  <a:lnTo>
                    <a:pt x="48"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15" name="Group 405">
            <a:extLst>
              <a:ext uri="{FF2B5EF4-FFF2-40B4-BE49-F238E27FC236}">
                <a16:creationId xmlns:a16="http://schemas.microsoft.com/office/drawing/2014/main" id="{339194D5-4C35-4FC8-B169-BA2EDCB872F9}"/>
              </a:ext>
            </a:extLst>
          </p:cNvPr>
          <p:cNvGrpSpPr>
            <a:grpSpLocks/>
          </p:cNvGrpSpPr>
          <p:nvPr/>
        </p:nvGrpSpPr>
        <p:grpSpPr bwMode="auto">
          <a:xfrm>
            <a:off x="2824163" y="4221163"/>
            <a:ext cx="565150" cy="619125"/>
            <a:chOff x="1779" y="2659"/>
            <a:chExt cx="356" cy="390"/>
          </a:xfrm>
        </p:grpSpPr>
        <p:sp>
          <p:nvSpPr>
            <p:cNvPr id="12624" name="Freeform 403">
              <a:extLst>
                <a:ext uri="{FF2B5EF4-FFF2-40B4-BE49-F238E27FC236}">
                  <a16:creationId xmlns:a16="http://schemas.microsoft.com/office/drawing/2014/main" id="{606440E8-0B35-474F-9C6A-839996681A2C}"/>
                </a:ext>
              </a:extLst>
            </p:cNvPr>
            <p:cNvSpPr>
              <a:spLocks/>
            </p:cNvSpPr>
            <p:nvPr/>
          </p:nvSpPr>
          <p:spPr bwMode="auto">
            <a:xfrm>
              <a:off x="1779" y="2659"/>
              <a:ext cx="356" cy="390"/>
            </a:xfrm>
            <a:custGeom>
              <a:avLst/>
              <a:gdLst>
                <a:gd name="T0" fmla="*/ 351 w 356"/>
                <a:gd name="T1" fmla="*/ 313 h 390"/>
                <a:gd name="T2" fmla="*/ 332 w 356"/>
                <a:gd name="T3" fmla="*/ 327 h 390"/>
                <a:gd name="T4" fmla="*/ 317 w 356"/>
                <a:gd name="T5" fmla="*/ 346 h 390"/>
                <a:gd name="T6" fmla="*/ 298 w 356"/>
                <a:gd name="T7" fmla="*/ 361 h 390"/>
                <a:gd name="T8" fmla="*/ 274 w 356"/>
                <a:gd name="T9" fmla="*/ 370 h 390"/>
                <a:gd name="T10" fmla="*/ 250 w 356"/>
                <a:gd name="T11" fmla="*/ 380 h 390"/>
                <a:gd name="T12" fmla="*/ 226 w 356"/>
                <a:gd name="T13" fmla="*/ 385 h 390"/>
                <a:gd name="T14" fmla="*/ 202 w 356"/>
                <a:gd name="T15" fmla="*/ 390 h 390"/>
                <a:gd name="T16" fmla="*/ 178 w 356"/>
                <a:gd name="T17" fmla="*/ 390 h 390"/>
                <a:gd name="T18" fmla="*/ 159 w 356"/>
                <a:gd name="T19" fmla="*/ 385 h 390"/>
                <a:gd name="T20" fmla="*/ 135 w 356"/>
                <a:gd name="T21" fmla="*/ 380 h 390"/>
                <a:gd name="T22" fmla="*/ 106 w 356"/>
                <a:gd name="T23" fmla="*/ 370 h 390"/>
                <a:gd name="T24" fmla="*/ 87 w 356"/>
                <a:gd name="T25" fmla="*/ 356 h 390"/>
                <a:gd name="T26" fmla="*/ 67 w 356"/>
                <a:gd name="T27" fmla="*/ 342 h 390"/>
                <a:gd name="T28" fmla="*/ 53 w 356"/>
                <a:gd name="T29" fmla="*/ 327 h 390"/>
                <a:gd name="T30" fmla="*/ 34 w 356"/>
                <a:gd name="T31" fmla="*/ 308 h 390"/>
                <a:gd name="T32" fmla="*/ 19 w 356"/>
                <a:gd name="T33" fmla="*/ 284 h 390"/>
                <a:gd name="T34" fmla="*/ 10 w 356"/>
                <a:gd name="T35" fmla="*/ 265 h 390"/>
                <a:gd name="T36" fmla="*/ 5 w 356"/>
                <a:gd name="T37" fmla="*/ 241 h 390"/>
                <a:gd name="T38" fmla="*/ 0 w 356"/>
                <a:gd name="T39" fmla="*/ 217 h 390"/>
                <a:gd name="T40" fmla="*/ 0 w 356"/>
                <a:gd name="T41" fmla="*/ 193 h 390"/>
                <a:gd name="T42" fmla="*/ 0 w 356"/>
                <a:gd name="T43" fmla="*/ 169 h 390"/>
                <a:gd name="T44" fmla="*/ 5 w 356"/>
                <a:gd name="T45" fmla="*/ 145 h 390"/>
                <a:gd name="T46" fmla="*/ 15 w 356"/>
                <a:gd name="T47" fmla="*/ 121 h 390"/>
                <a:gd name="T48" fmla="*/ 24 w 356"/>
                <a:gd name="T49" fmla="*/ 101 h 390"/>
                <a:gd name="T50" fmla="*/ 34 w 356"/>
                <a:gd name="T51" fmla="*/ 77 h 390"/>
                <a:gd name="T52" fmla="*/ 53 w 356"/>
                <a:gd name="T53" fmla="*/ 63 h 390"/>
                <a:gd name="T54" fmla="*/ 72 w 356"/>
                <a:gd name="T55" fmla="*/ 44 h 390"/>
                <a:gd name="T56" fmla="*/ 91 w 356"/>
                <a:gd name="T57" fmla="*/ 29 h 390"/>
                <a:gd name="T58" fmla="*/ 111 w 356"/>
                <a:gd name="T59" fmla="*/ 20 h 390"/>
                <a:gd name="T60" fmla="*/ 135 w 356"/>
                <a:gd name="T61" fmla="*/ 10 h 390"/>
                <a:gd name="T62" fmla="*/ 159 w 356"/>
                <a:gd name="T63" fmla="*/ 0 h 390"/>
                <a:gd name="T64" fmla="*/ 178 w 356"/>
                <a:gd name="T65" fmla="*/ 0 h 390"/>
                <a:gd name="T66" fmla="*/ 192 w 356"/>
                <a:gd name="T67" fmla="*/ 193 h 39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356" h="390">
                  <a:moveTo>
                    <a:pt x="356" y="298"/>
                  </a:moveTo>
                  <a:lnTo>
                    <a:pt x="351" y="313"/>
                  </a:lnTo>
                  <a:lnTo>
                    <a:pt x="341" y="318"/>
                  </a:lnTo>
                  <a:lnTo>
                    <a:pt x="332" y="327"/>
                  </a:lnTo>
                  <a:lnTo>
                    <a:pt x="327" y="337"/>
                  </a:lnTo>
                  <a:lnTo>
                    <a:pt x="317" y="346"/>
                  </a:lnTo>
                  <a:lnTo>
                    <a:pt x="303" y="351"/>
                  </a:lnTo>
                  <a:lnTo>
                    <a:pt x="298" y="361"/>
                  </a:lnTo>
                  <a:lnTo>
                    <a:pt x="283" y="366"/>
                  </a:lnTo>
                  <a:lnTo>
                    <a:pt x="274" y="370"/>
                  </a:lnTo>
                  <a:lnTo>
                    <a:pt x="264" y="375"/>
                  </a:lnTo>
                  <a:lnTo>
                    <a:pt x="250" y="380"/>
                  </a:lnTo>
                  <a:lnTo>
                    <a:pt x="240" y="385"/>
                  </a:lnTo>
                  <a:lnTo>
                    <a:pt x="226" y="385"/>
                  </a:lnTo>
                  <a:lnTo>
                    <a:pt x="216" y="385"/>
                  </a:lnTo>
                  <a:lnTo>
                    <a:pt x="202" y="390"/>
                  </a:lnTo>
                  <a:lnTo>
                    <a:pt x="192" y="390"/>
                  </a:lnTo>
                  <a:lnTo>
                    <a:pt x="178" y="390"/>
                  </a:lnTo>
                  <a:lnTo>
                    <a:pt x="168" y="385"/>
                  </a:lnTo>
                  <a:lnTo>
                    <a:pt x="159" y="385"/>
                  </a:lnTo>
                  <a:lnTo>
                    <a:pt x="144" y="380"/>
                  </a:lnTo>
                  <a:lnTo>
                    <a:pt x="135" y="380"/>
                  </a:lnTo>
                  <a:lnTo>
                    <a:pt x="120" y="375"/>
                  </a:lnTo>
                  <a:lnTo>
                    <a:pt x="106" y="370"/>
                  </a:lnTo>
                  <a:lnTo>
                    <a:pt x="101" y="366"/>
                  </a:lnTo>
                  <a:lnTo>
                    <a:pt x="87" y="356"/>
                  </a:lnTo>
                  <a:lnTo>
                    <a:pt x="77" y="351"/>
                  </a:lnTo>
                  <a:lnTo>
                    <a:pt x="67" y="342"/>
                  </a:lnTo>
                  <a:lnTo>
                    <a:pt x="58" y="332"/>
                  </a:lnTo>
                  <a:lnTo>
                    <a:pt x="53" y="327"/>
                  </a:lnTo>
                  <a:lnTo>
                    <a:pt x="43" y="318"/>
                  </a:lnTo>
                  <a:lnTo>
                    <a:pt x="34" y="308"/>
                  </a:lnTo>
                  <a:lnTo>
                    <a:pt x="29" y="298"/>
                  </a:lnTo>
                  <a:lnTo>
                    <a:pt x="19" y="284"/>
                  </a:lnTo>
                  <a:lnTo>
                    <a:pt x="19" y="274"/>
                  </a:lnTo>
                  <a:lnTo>
                    <a:pt x="10" y="265"/>
                  </a:lnTo>
                  <a:lnTo>
                    <a:pt x="10" y="255"/>
                  </a:lnTo>
                  <a:lnTo>
                    <a:pt x="5" y="241"/>
                  </a:lnTo>
                  <a:lnTo>
                    <a:pt x="0" y="231"/>
                  </a:lnTo>
                  <a:lnTo>
                    <a:pt x="0" y="217"/>
                  </a:lnTo>
                  <a:lnTo>
                    <a:pt x="0" y="202"/>
                  </a:lnTo>
                  <a:lnTo>
                    <a:pt x="0" y="193"/>
                  </a:lnTo>
                  <a:lnTo>
                    <a:pt x="0" y="178"/>
                  </a:lnTo>
                  <a:lnTo>
                    <a:pt x="0" y="169"/>
                  </a:lnTo>
                  <a:lnTo>
                    <a:pt x="0" y="159"/>
                  </a:lnTo>
                  <a:lnTo>
                    <a:pt x="5" y="145"/>
                  </a:lnTo>
                  <a:lnTo>
                    <a:pt x="10" y="135"/>
                  </a:lnTo>
                  <a:lnTo>
                    <a:pt x="15" y="121"/>
                  </a:lnTo>
                  <a:lnTo>
                    <a:pt x="19" y="111"/>
                  </a:lnTo>
                  <a:lnTo>
                    <a:pt x="24" y="101"/>
                  </a:lnTo>
                  <a:lnTo>
                    <a:pt x="29" y="87"/>
                  </a:lnTo>
                  <a:lnTo>
                    <a:pt x="34" y="77"/>
                  </a:lnTo>
                  <a:lnTo>
                    <a:pt x="43" y="68"/>
                  </a:lnTo>
                  <a:lnTo>
                    <a:pt x="53" y="63"/>
                  </a:lnTo>
                  <a:lnTo>
                    <a:pt x="63" y="53"/>
                  </a:lnTo>
                  <a:lnTo>
                    <a:pt x="72" y="44"/>
                  </a:lnTo>
                  <a:lnTo>
                    <a:pt x="77" y="34"/>
                  </a:lnTo>
                  <a:lnTo>
                    <a:pt x="91" y="29"/>
                  </a:lnTo>
                  <a:lnTo>
                    <a:pt x="101" y="25"/>
                  </a:lnTo>
                  <a:lnTo>
                    <a:pt x="111" y="20"/>
                  </a:lnTo>
                  <a:lnTo>
                    <a:pt x="120" y="15"/>
                  </a:lnTo>
                  <a:lnTo>
                    <a:pt x="135" y="10"/>
                  </a:lnTo>
                  <a:lnTo>
                    <a:pt x="144" y="5"/>
                  </a:lnTo>
                  <a:lnTo>
                    <a:pt x="159" y="0"/>
                  </a:lnTo>
                  <a:lnTo>
                    <a:pt x="168" y="0"/>
                  </a:lnTo>
                  <a:lnTo>
                    <a:pt x="178" y="0"/>
                  </a:lnTo>
                  <a:lnTo>
                    <a:pt x="192" y="0"/>
                  </a:lnTo>
                  <a:lnTo>
                    <a:pt x="192" y="193"/>
                  </a:lnTo>
                  <a:lnTo>
                    <a:pt x="356" y="298"/>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25" name="Freeform 404">
              <a:extLst>
                <a:ext uri="{FF2B5EF4-FFF2-40B4-BE49-F238E27FC236}">
                  <a16:creationId xmlns:a16="http://schemas.microsoft.com/office/drawing/2014/main" id="{5F19894F-26B6-4C4C-97C0-027BAD9E0619}"/>
                </a:ext>
              </a:extLst>
            </p:cNvPr>
            <p:cNvSpPr>
              <a:spLocks/>
            </p:cNvSpPr>
            <p:nvPr/>
          </p:nvSpPr>
          <p:spPr bwMode="auto">
            <a:xfrm>
              <a:off x="1779" y="2659"/>
              <a:ext cx="356" cy="390"/>
            </a:xfrm>
            <a:custGeom>
              <a:avLst/>
              <a:gdLst>
                <a:gd name="T0" fmla="*/ 351 w 356"/>
                <a:gd name="T1" fmla="*/ 313 h 390"/>
                <a:gd name="T2" fmla="*/ 332 w 356"/>
                <a:gd name="T3" fmla="*/ 327 h 390"/>
                <a:gd name="T4" fmla="*/ 317 w 356"/>
                <a:gd name="T5" fmla="*/ 346 h 390"/>
                <a:gd name="T6" fmla="*/ 298 w 356"/>
                <a:gd name="T7" fmla="*/ 361 h 390"/>
                <a:gd name="T8" fmla="*/ 274 w 356"/>
                <a:gd name="T9" fmla="*/ 370 h 390"/>
                <a:gd name="T10" fmla="*/ 250 w 356"/>
                <a:gd name="T11" fmla="*/ 380 h 390"/>
                <a:gd name="T12" fmla="*/ 226 w 356"/>
                <a:gd name="T13" fmla="*/ 385 h 390"/>
                <a:gd name="T14" fmla="*/ 202 w 356"/>
                <a:gd name="T15" fmla="*/ 390 h 390"/>
                <a:gd name="T16" fmla="*/ 178 w 356"/>
                <a:gd name="T17" fmla="*/ 390 h 390"/>
                <a:gd name="T18" fmla="*/ 159 w 356"/>
                <a:gd name="T19" fmla="*/ 385 h 390"/>
                <a:gd name="T20" fmla="*/ 135 w 356"/>
                <a:gd name="T21" fmla="*/ 380 h 390"/>
                <a:gd name="T22" fmla="*/ 106 w 356"/>
                <a:gd name="T23" fmla="*/ 370 h 390"/>
                <a:gd name="T24" fmla="*/ 87 w 356"/>
                <a:gd name="T25" fmla="*/ 356 h 390"/>
                <a:gd name="T26" fmla="*/ 67 w 356"/>
                <a:gd name="T27" fmla="*/ 342 h 390"/>
                <a:gd name="T28" fmla="*/ 53 w 356"/>
                <a:gd name="T29" fmla="*/ 327 h 390"/>
                <a:gd name="T30" fmla="*/ 34 w 356"/>
                <a:gd name="T31" fmla="*/ 308 h 390"/>
                <a:gd name="T32" fmla="*/ 19 w 356"/>
                <a:gd name="T33" fmla="*/ 284 h 390"/>
                <a:gd name="T34" fmla="*/ 10 w 356"/>
                <a:gd name="T35" fmla="*/ 265 h 390"/>
                <a:gd name="T36" fmla="*/ 5 w 356"/>
                <a:gd name="T37" fmla="*/ 241 h 390"/>
                <a:gd name="T38" fmla="*/ 0 w 356"/>
                <a:gd name="T39" fmla="*/ 217 h 390"/>
                <a:gd name="T40" fmla="*/ 0 w 356"/>
                <a:gd name="T41" fmla="*/ 193 h 390"/>
                <a:gd name="T42" fmla="*/ 0 w 356"/>
                <a:gd name="T43" fmla="*/ 169 h 390"/>
                <a:gd name="T44" fmla="*/ 5 w 356"/>
                <a:gd name="T45" fmla="*/ 145 h 390"/>
                <a:gd name="T46" fmla="*/ 15 w 356"/>
                <a:gd name="T47" fmla="*/ 121 h 390"/>
                <a:gd name="T48" fmla="*/ 24 w 356"/>
                <a:gd name="T49" fmla="*/ 101 h 390"/>
                <a:gd name="T50" fmla="*/ 34 w 356"/>
                <a:gd name="T51" fmla="*/ 77 h 390"/>
                <a:gd name="T52" fmla="*/ 53 w 356"/>
                <a:gd name="T53" fmla="*/ 63 h 390"/>
                <a:gd name="T54" fmla="*/ 72 w 356"/>
                <a:gd name="T55" fmla="*/ 44 h 390"/>
                <a:gd name="T56" fmla="*/ 91 w 356"/>
                <a:gd name="T57" fmla="*/ 29 h 390"/>
                <a:gd name="T58" fmla="*/ 111 w 356"/>
                <a:gd name="T59" fmla="*/ 20 h 390"/>
                <a:gd name="T60" fmla="*/ 135 w 356"/>
                <a:gd name="T61" fmla="*/ 10 h 390"/>
                <a:gd name="T62" fmla="*/ 159 w 356"/>
                <a:gd name="T63" fmla="*/ 0 h 390"/>
                <a:gd name="T64" fmla="*/ 178 w 356"/>
                <a:gd name="T65" fmla="*/ 0 h 390"/>
                <a:gd name="T66" fmla="*/ 192 w 356"/>
                <a:gd name="T67" fmla="*/ 193 h 39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356" h="390">
                  <a:moveTo>
                    <a:pt x="356" y="298"/>
                  </a:moveTo>
                  <a:lnTo>
                    <a:pt x="351" y="313"/>
                  </a:lnTo>
                  <a:lnTo>
                    <a:pt x="341" y="318"/>
                  </a:lnTo>
                  <a:lnTo>
                    <a:pt x="332" y="327"/>
                  </a:lnTo>
                  <a:lnTo>
                    <a:pt x="327" y="337"/>
                  </a:lnTo>
                  <a:lnTo>
                    <a:pt x="317" y="346"/>
                  </a:lnTo>
                  <a:lnTo>
                    <a:pt x="303" y="351"/>
                  </a:lnTo>
                  <a:lnTo>
                    <a:pt x="298" y="361"/>
                  </a:lnTo>
                  <a:lnTo>
                    <a:pt x="283" y="366"/>
                  </a:lnTo>
                  <a:lnTo>
                    <a:pt x="274" y="370"/>
                  </a:lnTo>
                  <a:lnTo>
                    <a:pt x="264" y="375"/>
                  </a:lnTo>
                  <a:lnTo>
                    <a:pt x="250" y="380"/>
                  </a:lnTo>
                  <a:lnTo>
                    <a:pt x="240" y="385"/>
                  </a:lnTo>
                  <a:lnTo>
                    <a:pt x="226" y="385"/>
                  </a:lnTo>
                  <a:lnTo>
                    <a:pt x="216" y="385"/>
                  </a:lnTo>
                  <a:lnTo>
                    <a:pt x="202" y="390"/>
                  </a:lnTo>
                  <a:lnTo>
                    <a:pt x="192" y="390"/>
                  </a:lnTo>
                  <a:lnTo>
                    <a:pt x="178" y="390"/>
                  </a:lnTo>
                  <a:lnTo>
                    <a:pt x="168" y="385"/>
                  </a:lnTo>
                  <a:lnTo>
                    <a:pt x="159" y="385"/>
                  </a:lnTo>
                  <a:lnTo>
                    <a:pt x="144" y="380"/>
                  </a:lnTo>
                  <a:lnTo>
                    <a:pt x="135" y="380"/>
                  </a:lnTo>
                  <a:lnTo>
                    <a:pt x="120" y="375"/>
                  </a:lnTo>
                  <a:lnTo>
                    <a:pt x="106" y="370"/>
                  </a:lnTo>
                  <a:lnTo>
                    <a:pt x="101" y="366"/>
                  </a:lnTo>
                  <a:lnTo>
                    <a:pt x="87" y="356"/>
                  </a:lnTo>
                  <a:lnTo>
                    <a:pt x="77" y="351"/>
                  </a:lnTo>
                  <a:lnTo>
                    <a:pt x="67" y="342"/>
                  </a:lnTo>
                  <a:lnTo>
                    <a:pt x="58" y="332"/>
                  </a:lnTo>
                  <a:lnTo>
                    <a:pt x="53" y="327"/>
                  </a:lnTo>
                  <a:lnTo>
                    <a:pt x="43" y="318"/>
                  </a:lnTo>
                  <a:lnTo>
                    <a:pt x="34" y="308"/>
                  </a:lnTo>
                  <a:lnTo>
                    <a:pt x="29" y="298"/>
                  </a:lnTo>
                  <a:lnTo>
                    <a:pt x="19" y="284"/>
                  </a:lnTo>
                  <a:lnTo>
                    <a:pt x="19" y="274"/>
                  </a:lnTo>
                  <a:lnTo>
                    <a:pt x="10" y="265"/>
                  </a:lnTo>
                  <a:lnTo>
                    <a:pt x="10" y="255"/>
                  </a:lnTo>
                  <a:lnTo>
                    <a:pt x="5" y="241"/>
                  </a:lnTo>
                  <a:lnTo>
                    <a:pt x="0" y="231"/>
                  </a:lnTo>
                  <a:lnTo>
                    <a:pt x="0" y="217"/>
                  </a:lnTo>
                  <a:lnTo>
                    <a:pt x="0" y="202"/>
                  </a:lnTo>
                  <a:lnTo>
                    <a:pt x="0" y="193"/>
                  </a:lnTo>
                  <a:lnTo>
                    <a:pt x="0" y="178"/>
                  </a:lnTo>
                  <a:lnTo>
                    <a:pt x="0" y="169"/>
                  </a:lnTo>
                  <a:lnTo>
                    <a:pt x="0" y="159"/>
                  </a:lnTo>
                  <a:lnTo>
                    <a:pt x="5" y="145"/>
                  </a:lnTo>
                  <a:lnTo>
                    <a:pt x="10" y="135"/>
                  </a:lnTo>
                  <a:lnTo>
                    <a:pt x="15" y="121"/>
                  </a:lnTo>
                  <a:lnTo>
                    <a:pt x="19" y="111"/>
                  </a:lnTo>
                  <a:lnTo>
                    <a:pt x="24" y="101"/>
                  </a:lnTo>
                  <a:lnTo>
                    <a:pt x="29" y="87"/>
                  </a:lnTo>
                  <a:lnTo>
                    <a:pt x="34" y="77"/>
                  </a:lnTo>
                  <a:lnTo>
                    <a:pt x="43" y="68"/>
                  </a:lnTo>
                  <a:lnTo>
                    <a:pt x="53" y="63"/>
                  </a:lnTo>
                  <a:lnTo>
                    <a:pt x="63" y="53"/>
                  </a:lnTo>
                  <a:lnTo>
                    <a:pt x="72" y="44"/>
                  </a:lnTo>
                  <a:lnTo>
                    <a:pt x="77" y="34"/>
                  </a:lnTo>
                  <a:lnTo>
                    <a:pt x="91" y="29"/>
                  </a:lnTo>
                  <a:lnTo>
                    <a:pt x="101" y="25"/>
                  </a:lnTo>
                  <a:lnTo>
                    <a:pt x="111" y="20"/>
                  </a:lnTo>
                  <a:lnTo>
                    <a:pt x="120" y="15"/>
                  </a:lnTo>
                  <a:lnTo>
                    <a:pt x="135" y="10"/>
                  </a:lnTo>
                  <a:lnTo>
                    <a:pt x="144" y="5"/>
                  </a:lnTo>
                  <a:lnTo>
                    <a:pt x="159" y="0"/>
                  </a:lnTo>
                  <a:lnTo>
                    <a:pt x="168" y="0"/>
                  </a:lnTo>
                  <a:lnTo>
                    <a:pt x="178" y="0"/>
                  </a:lnTo>
                  <a:lnTo>
                    <a:pt x="192" y="0"/>
                  </a:lnTo>
                  <a:lnTo>
                    <a:pt x="192" y="193"/>
                  </a:lnTo>
                  <a:lnTo>
                    <a:pt x="356" y="298"/>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16" name="Group 408">
            <a:extLst>
              <a:ext uri="{FF2B5EF4-FFF2-40B4-BE49-F238E27FC236}">
                <a16:creationId xmlns:a16="http://schemas.microsoft.com/office/drawing/2014/main" id="{374ADD71-A006-424D-BE6C-F086A36BF40D}"/>
              </a:ext>
            </a:extLst>
          </p:cNvPr>
          <p:cNvGrpSpPr>
            <a:grpSpLocks/>
          </p:cNvGrpSpPr>
          <p:nvPr/>
        </p:nvGrpSpPr>
        <p:grpSpPr bwMode="auto">
          <a:xfrm>
            <a:off x="3128963" y="3368675"/>
            <a:ext cx="144462" cy="304800"/>
            <a:chOff x="1971" y="2122"/>
            <a:chExt cx="91" cy="192"/>
          </a:xfrm>
        </p:grpSpPr>
        <p:sp>
          <p:nvSpPr>
            <p:cNvPr id="12622" name="Freeform 406">
              <a:extLst>
                <a:ext uri="{FF2B5EF4-FFF2-40B4-BE49-F238E27FC236}">
                  <a16:creationId xmlns:a16="http://schemas.microsoft.com/office/drawing/2014/main" id="{EE75CDA7-0170-41E4-B36A-0BD36A5FCA84}"/>
                </a:ext>
              </a:extLst>
            </p:cNvPr>
            <p:cNvSpPr>
              <a:spLocks/>
            </p:cNvSpPr>
            <p:nvPr/>
          </p:nvSpPr>
          <p:spPr bwMode="auto">
            <a:xfrm>
              <a:off x="1971" y="2122"/>
              <a:ext cx="91" cy="192"/>
            </a:xfrm>
            <a:custGeom>
              <a:avLst/>
              <a:gdLst>
                <a:gd name="T0" fmla="*/ 0 w 91"/>
                <a:gd name="T1" fmla="*/ 0 h 192"/>
                <a:gd name="T2" fmla="*/ 10 w 91"/>
                <a:gd name="T3" fmla="*/ 0 h 192"/>
                <a:gd name="T4" fmla="*/ 19 w 91"/>
                <a:gd name="T5" fmla="*/ 0 h 192"/>
                <a:gd name="T6" fmla="*/ 34 w 91"/>
                <a:gd name="T7" fmla="*/ 0 h 192"/>
                <a:gd name="T8" fmla="*/ 43 w 91"/>
                <a:gd name="T9" fmla="*/ 4 h 192"/>
                <a:gd name="T10" fmla="*/ 53 w 91"/>
                <a:gd name="T11" fmla="*/ 4 h 192"/>
                <a:gd name="T12" fmla="*/ 63 w 91"/>
                <a:gd name="T13" fmla="*/ 9 h 192"/>
                <a:gd name="T14" fmla="*/ 72 w 91"/>
                <a:gd name="T15" fmla="*/ 9 h 192"/>
                <a:gd name="T16" fmla="*/ 82 w 91"/>
                <a:gd name="T17" fmla="*/ 14 h 192"/>
                <a:gd name="T18" fmla="*/ 91 w 91"/>
                <a:gd name="T19" fmla="*/ 19 h 192"/>
                <a:gd name="T20" fmla="*/ 0 w 91"/>
                <a:gd name="T21" fmla="*/ 192 h 192"/>
                <a:gd name="T22" fmla="*/ 0 w 91"/>
                <a:gd name="T23" fmla="*/ 0 h 19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91" h="192">
                  <a:moveTo>
                    <a:pt x="0" y="0"/>
                  </a:moveTo>
                  <a:lnTo>
                    <a:pt x="10" y="0"/>
                  </a:lnTo>
                  <a:lnTo>
                    <a:pt x="19" y="0"/>
                  </a:lnTo>
                  <a:lnTo>
                    <a:pt x="34" y="0"/>
                  </a:lnTo>
                  <a:lnTo>
                    <a:pt x="43" y="4"/>
                  </a:lnTo>
                  <a:lnTo>
                    <a:pt x="53" y="4"/>
                  </a:lnTo>
                  <a:lnTo>
                    <a:pt x="63" y="9"/>
                  </a:lnTo>
                  <a:lnTo>
                    <a:pt x="72" y="9"/>
                  </a:lnTo>
                  <a:lnTo>
                    <a:pt x="82" y="14"/>
                  </a:lnTo>
                  <a:lnTo>
                    <a:pt x="91" y="19"/>
                  </a:lnTo>
                  <a:lnTo>
                    <a:pt x="0" y="192"/>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23" name="Freeform 407">
              <a:extLst>
                <a:ext uri="{FF2B5EF4-FFF2-40B4-BE49-F238E27FC236}">
                  <a16:creationId xmlns:a16="http://schemas.microsoft.com/office/drawing/2014/main" id="{6E53093B-0BED-4369-8F5C-BF21F7AA83F2}"/>
                </a:ext>
              </a:extLst>
            </p:cNvPr>
            <p:cNvSpPr>
              <a:spLocks/>
            </p:cNvSpPr>
            <p:nvPr/>
          </p:nvSpPr>
          <p:spPr bwMode="auto">
            <a:xfrm>
              <a:off x="1971" y="2122"/>
              <a:ext cx="91" cy="192"/>
            </a:xfrm>
            <a:custGeom>
              <a:avLst/>
              <a:gdLst>
                <a:gd name="T0" fmla="*/ 0 w 91"/>
                <a:gd name="T1" fmla="*/ 0 h 192"/>
                <a:gd name="T2" fmla="*/ 10 w 91"/>
                <a:gd name="T3" fmla="*/ 0 h 192"/>
                <a:gd name="T4" fmla="*/ 19 w 91"/>
                <a:gd name="T5" fmla="*/ 0 h 192"/>
                <a:gd name="T6" fmla="*/ 34 w 91"/>
                <a:gd name="T7" fmla="*/ 0 h 192"/>
                <a:gd name="T8" fmla="*/ 43 w 91"/>
                <a:gd name="T9" fmla="*/ 4 h 192"/>
                <a:gd name="T10" fmla="*/ 53 w 91"/>
                <a:gd name="T11" fmla="*/ 4 h 192"/>
                <a:gd name="T12" fmla="*/ 63 w 91"/>
                <a:gd name="T13" fmla="*/ 9 h 192"/>
                <a:gd name="T14" fmla="*/ 72 w 91"/>
                <a:gd name="T15" fmla="*/ 9 h 192"/>
                <a:gd name="T16" fmla="*/ 82 w 91"/>
                <a:gd name="T17" fmla="*/ 14 h 192"/>
                <a:gd name="T18" fmla="*/ 91 w 91"/>
                <a:gd name="T19" fmla="*/ 19 h 192"/>
                <a:gd name="T20" fmla="*/ 0 w 91"/>
                <a:gd name="T21" fmla="*/ 192 h 192"/>
                <a:gd name="T22" fmla="*/ 0 w 91"/>
                <a:gd name="T23" fmla="*/ 0 h 19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91" h="192">
                  <a:moveTo>
                    <a:pt x="0" y="0"/>
                  </a:moveTo>
                  <a:lnTo>
                    <a:pt x="10" y="0"/>
                  </a:lnTo>
                  <a:lnTo>
                    <a:pt x="19" y="0"/>
                  </a:lnTo>
                  <a:lnTo>
                    <a:pt x="34" y="0"/>
                  </a:lnTo>
                  <a:lnTo>
                    <a:pt x="43" y="4"/>
                  </a:lnTo>
                  <a:lnTo>
                    <a:pt x="53" y="4"/>
                  </a:lnTo>
                  <a:lnTo>
                    <a:pt x="63" y="9"/>
                  </a:lnTo>
                  <a:lnTo>
                    <a:pt x="72" y="9"/>
                  </a:lnTo>
                  <a:lnTo>
                    <a:pt x="82" y="14"/>
                  </a:lnTo>
                  <a:lnTo>
                    <a:pt x="91" y="19"/>
                  </a:lnTo>
                  <a:lnTo>
                    <a:pt x="0" y="192"/>
                  </a:lnTo>
                  <a:lnTo>
                    <a:pt x="0"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17" name="Group 411">
            <a:extLst>
              <a:ext uri="{FF2B5EF4-FFF2-40B4-BE49-F238E27FC236}">
                <a16:creationId xmlns:a16="http://schemas.microsoft.com/office/drawing/2014/main" id="{D9FB22B1-2C6E-4559-AE54-543F41B79DB0}"/>
              </a:ext>
            </a:extLst>
          </p:cNvPr>
          <p:cNvGrpSpPr>
            <a:grpSpLocks/>
          </p:cNvGrpSpPr>
          <p:nvPr/>
        </p:nvGrpSpPr>
        <p:grpSpPr bwMode="auto">
          <a:xfrm>
            <a:off x="3128963" y="3398838"/>
            <a:ext cx="312737" cy="487362"/>
            <a:chOff x="1971" y="2141"/>
            <a:chExt cx="197" cy="307"/>
          </a:xfrm>
        </p:grpSpPr>
        <p:sp>
          <p:nvSpPr>
            <p:cNvPr id="12620" name="Freeform 409">
              <a:extLst>
                <a:ext uri="{FF2B5EF4-FFF2-40B4-BE49-F238E27FC236}">
                  <a16:creationId xmlns:a16="http://schemas.microsoft.com/office/drawing/2014/main" id="{8585BA35-BCD5-4EC1-8E3B-6A98544E8655}"/>
                </a:ext>
              </a:extLst>
            </p:cNvPr>
            <p:cNvSpPr>
              <a:spLocks/>
            </p:cNvSpPr>
            <p:nvPr/>
          </p:nvSpPr>
          <p:spPr bwMode="auto">
            <a:xfrm>
              <a:off x="1971" y="2141"/>
              <a:ext cx="197" cy="307"/>
            </a:xfrm>
            <a:custGeom>
              <a:avLst/>
              <a:gdLst>
                <a:gd name="T0" fmla="*/ 91 w 197"/>
                <a:gd name="T1" fmla="*/ 0 h 307"/>
                <a:gd name="T2" fmla="*/ 101 w 197"/>
                <a:gd name="T3" fmla="*/ 9 h 307"/>
                <a:gd name="T4" fmla="*/ 111 w 197"/>
                <a:gd name="T5" fmla="*/ 14 h 307"/>
                <a:gd name="T6" fmla="*/ 120 w 197"/>
                <a:gd name="T7" fmla="*/ 19 h 307"/>
                <a:gd name="T8" fmla="*/ 130 w 197"/>
                <a:gd name="T9" fmla="*/ 29 h 307"/>
                <a:gd name="T10" fmla="*/ 140 w 197"/>
                <a:gd name="T11" fmla="*/ 38 h 307"/>
                <a:gd name="T12" fmla="*/ 144 w 197"/>
                <a:gd name="T13" fmla="*/ 43 h 307"/>
                <a:gd name="T14" fmla="*/ 154 w 197"/>
                <a:gd name="T15" fmla="*/ 53 h 307"/>
                <a:gd name="T16" fmla="*/ 159 w 197"/>
                <a:gd name="T17" fmla="*/ 62 h 307"/>
                <a:gd name="T18" fmla="*/ 168 w 197"/>
                <a:gd name="T19" fmla="*/ 72 h 307"/>
                <a:gd name="T20" fmla="*/ 173 w 197"/>
                <a:gd name="T21" fmla="*/ 81 h 307"/>
                <a:gd name="T22" fmla="*/ 178 w 197"/>
                <a:gd name="T23" fmla="*/ 96 h 307"/>
                <a:gd name="T24" fmla="*/ 183 w 197"/>
                <a:gd name="T25" fmla="*/ 105 h 307"/>
                <a:gd name="T26" fmla="*/ 188 w 197"/>
                <a:gd name="T27" fmla="*/ 115 h 307"/>
                <a:gd name="T28" fmla="*/ 192 w 197"/>
                <a:gd name="T29" fmla="*/ 125 h 307"/>
                <a:gd name="T30" fmla="*/ 192 w 197"/>
                <a:gd name="T31" fmla="*/ 139 h 307"/>
                <a:gd name="T32" fmla="*/ 197 w 197"/>
                <a:gd name="T33" fmla="*/ 153 h 307"/>
                <a:gd name="T34" fmla="*/ 197 w 197"/>
                <a:gd name="T35" fmla="*/ 163 h 307"/>
                <a:gd name="T36" fmla="*/ 197 w 197"/>
                <a:gd name="T37" fmla="*/ 177 h 307"/>
                <a:gd name="T38" fmla="*/ 197 w 197"/>
                <a:gd name="T39" fmla="*/ 187 h 307"/>
                <a:gd name="T40" fmla="*/ 192 w 197"/>
                <a:gd name="T41" fmla="*/ 201 h 307"/>
                <a:gd name="T42" fmla="*/ 192 w 197"/>
                <a:gd name="T43" fmla="*/ 211 h 307"/>
                <a:gd name="T44" fmla="*/ 188 w 197"/>
                <a:gd name="T45" fmla="*/ 226 h 307"/>
                <a:gd name="T46" fmla="*/ 188 w 197"/>
                <a:gd name="T47" fmla="*/ 235 h 307"/>
                <a:gd name="T48" fmla="*/ 183 w 197"/>
                <a:gd name="T49" fmla="*/ 245 h 307"/>
                <a:gd name="T50" fmla="*/ 178 w 197"/>
                <a:gd name="T51" fmla="*/ 254 h 307"/>
                <a:gd name="T52" fmla="*/ 173 w 197"/>
                <a:gd name="T53" fmla="*/ 269 h 307"/>
                <a:gd name="T54" fmla="*/ 168 w 197"/>
                <a:gd name="T55" fmla="*/ 278 h 307"/>
                <a:gd name="T56" fmla="*/ 159 w 197"/>
                <a:gd name="T57" fmla="*/ 288 h 307"/>
                <a:gd name="T58" fmla="*/ 154 w 197"/>
                <a:gd name="T59" fmla="*/ 298 h 307"/>
                <a:gd name="T60" fmla="*/ 144 w 197"/>
                <a:gd name="T61" fmla="*/ 307 h 307"/>
                <a:gd name="T62" fmla="*/ 0 w 197"/>
                <a:gd name="T63" fmla="*/ 173 h 307"/>
                <a:gd name="T64" fmla="*/ 91 w 197"/>
                <a:gd name="T65" fmla="*/ 0 h 30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97" h="307">
                  <a:moveTo>
                    <a:pt x="91" y="0"/>
                  </a:moveTo>
                  <a:lnTo>
                    <a:pt x="101" y="9"/>
                  </a:lnTo>
                  <a:lnTo>
                    <a:pt x="111" y="14"/>
                  </a:lnTo>
                  <a:lnTo>
                    <a:pt x="120" y="19"/>
                  </a:lnTo>
                  <a:lnTo>
                    <a:pt x="130" y="29"/>
                  </a:lnTo>
                  <a:lnTo>
                    <a:pt x="140" y="38"/>
                  </a:lnTo>
                  <a:lnTo>
                    <a:pt x="144" y="43"/>
                  </a:lnTo>
                  <a:lnTo>
                    <a:pt x="154" y="53"/>
                  </a:lnTo>
                  <a:lnTo>
                    <a:pt x="159" y="62"/>
                  </a:lnTo>
                  <a:lnTo>
                    <a:pt x="168" y="72"/>
                  </a:lnTo>
                  <a:lnTo>
                    <a:pt x="173" y="81"/>
                  </a:lnTo>
                  <a:lnTo>
                    <a:pt x="178" y="96"/>
                  </a:lnTo>
                  <a:lnTo>
                    <a:pt x="183" y="105"/>
                  </a:lnTo>
                  <a:lnTo>
                    <a:pt x="188" y="115"/>
                  </a:lnTo>
                  <a:lnTo>
                    <a:pt x="192" y="125"/>
                  </a:lnTo>
                  <a:lnTo>
                    <a:pt x="192" y="139"/>
                  </a:lnTo>
                  <a:lnTo>
                    <a:pt x="197" y="153"/>
                  </a:lnTo>
                  <a:lnTo>
                    <a:pt x="197" y="163"/>
                  </a:lnTo>
                  <a:lnTo>
                    <a:pt x="197" y="177"/>
                  </a:lnTo>
                  <a:lnTo>
                    <a:pt x="197" y="187"/>
                  </a:lnTo>
                  <a:lnTo>
                    <a:pt x="192" y="201"/>
                  </a:lnTo>
                  <a:lnTo>
                    <a:pt x="192" y="211"/>
                  </a:lnTo>
                  <a:lnTo>
                    <a:pt x="188" y="226"/>
                  </a:lnTo>
                  <a:lnTo>
                    <a:pt x="188" y="235"/>
                  </a:lnTo>
                  <a:lnTo>
                    <a:pt x="183" y="245"/>
                  </a:lnTo>
                  <a:lnTo>
                    <a:pt x="178" y="254"/>
                  </a:lnTo>
                  <a:lnTo>
                    <a:pt x="173" y="269"/>
                  </a:lnTo>
                  <a:lnTo>
                    <a:pt x="168" y="278"/>
                  </a:lnTo>
                  <a:lnTo>
                    <a:pt x="159" y="288"/>
                  </a:lnTo>
                  <a:lnTo>
                    <a:pt x="154" y="298"/>
                  </a:lnTo>
                  <a:lnTo>
                    <a:pt x="144" y="307"/>
                  </a:lnTo>
                  <a:lnTo>
                    <a:pt x="0" y="173"/>
                  </a:lnTo>
                  <a:lnTo>
                    <a:pt x="91"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21" name="Freeform 410">
              <a:extLst>
                <a:ext uri="{FF2B5EF4-FFF2-40B4-BE49-F238E27FC236}">
                  <a16:creationId xmlns:a16="http://schemas.microsoft.com/office/drawing/2014/main" id="{0CA01100-80B8-4B2C-BDCF-23A0F62EDA6C}"/>
                </a:ext>
              </a:extLst>
            </p:cNvPr>
            <p:cNvSpPr>
              <a:spLocks/>
            </p:cNvSpPr>
            <p:nvPr/>
          </p:nvSpPr>
          <p:spPr bwMode="auto">
            <a:xfrm>
              <a:off x="1971" y="2141"/>
              <a:ext cx="197" cy="307"/>
            </a:xfrm>
            <a:custGeom>
              <a:avLst/>
              <a:gdLst>
                <a:gd name="T0" fmla="*/ 91 w 197"/>
                <a:gd name="T1" fmla="*/ 0 h 307"/>
                <a:gd name="T2" fmla="*/ 101 w 197"/>
                <a:gd name="T3" fmla="*/ 9 h 307"/>
                <a:gd name="T4" fmla="*/ 111 w 197"/>
                <a:gd name="T5" fmla="*/ 14 h 307"/>
                <a:gd name="T6" fmla="*/ 120 w 197"/>
                <a:gd name="T7" fmla="*/ 19 h 307"/>
                <a:gd name="T8" fmla="*/ 130 w 197"/>
                <a:gd name="T9" fmla="*/ 29 h 307"/>
                <a:gd name="T10" fmla="*/ 140 w 197"/>
                <a:gd name="T11" fmla="*/ 38 h 307"/>
                <a:gd name="T12" fmla="*/ 144 w 197"/>
                <a:gd name="T13" fmla="*/ 43 h 307"/>
                <a:gd name="T14" fmla="*/ 154 w 197"/>
                <a:gd name="T15" fmla="*/ 53 h 307"/>
                <a:gd name="T16" fmla="*/ 159 w 197"/>
                <a:gd name="T17" fmla="*/ 62 h 307"/>
                <a:gd name="T18" fmla="*/ 168 w 197"/>
                <a:gd name="T19" fmla="*/ 72 h 307"/>
                <a:gd name="T20" fmla="*/ 173 w 197"/>
                <a:gd name="T21" fmla="*/ 81 h 307"/>
                <a:gd name="T22" fmla="*/ 178 w 197"/>
                <a:gd name="T23" fmla="*/ 96 h 307"/>
                <a:gd name="T24" fmla="*/ 183 w 197"/>
                <a:gd name="T25" fmla="*/ 105 h 307"/>
                <a:gd name="T26" fmla="*/ 188 w 197"/>
                <a:gd name="T27" fmla="*/ 115 h 307"/>
                <a:gd name="T28" fmla="*/ 192 w 197"/>
                <a:gd name="T29" fmla="*/ 125 h 307"/>
                <a:gd name="T30" fmla="*/ 192 w 197"/>
                <a:gd name="T31" fmla="*/ 139 h 307"/>
                <a:gd name="T32" fmla="*/ 197 w 197"/>
                <a:gd name="T33" fmla="*/ 153 h 307"/>
                <a:gd name="T34" fmla="*/ 197 w 197"/>
                <a:gd name="T35" fmla="*/ 163 h 307"/>
                <a:gd name="T36" fmla="*/ 197 w 197"/>
                <a:gd name="T37" fmla="*/ 177 h 307"/>
                <a:gd name="T38" fmla="*/ 197 w 197"/>
                <a:gd name="T39" fmla="*/ 187 h 307"/>
                <a:gd name="T40" fmla="*/ 192 w 197"/>
                <a:gd name="T41" fmla="*/ 201 h 307"/>
                <a:gd name="T42" fmla="*/ 192 w 197"/>
                <a:gd name="T43" fmla="*/ 211 h 307"/>
                <a:gd name="T44" fmla="*/ 188 w 197"/>
                <a:gd name="T45" fmla="*/ 226 h 307"/>
                <a:gd name="T46" fmla="*/ 188 w 197"/>
                <a:gd name="T47" fmla="*/ 235 h 307"/>
                <a:gd name="T48" fmla="*/ 183 w 197"/>
                <a:gd name="T49" fmla="*/ 245 h 307"/>
                <a:gd name="T50" fmla="*/ 178 w 197"/>
                <a:gd name="T51" fmla="*/ 254 h 307"/>
                <a:gd name="T52" fmla="*/ 173 w 197"/>
                <a:gd name="T53" fmla="*/ 269 h 307"/>
                <a:gd name="T54" fmla="*/ 168 w 197"/>
                <a:gd name="T55" fmla="*/ 278 h 307"/>
                <a:gd name="T56" fmla="*/ 159 w 197"/>
                <a:gd name="T57" fmla="*/ 288 h 307"/>
                <a:gd name="T58" fmla="*/ 154 w 197"/>
                <a:gd name="T59" fmla="*/ 298 h 307"/>
                <a:gd name="T60" fmla="*/ 144 w 197"/>
                <a:gd name="T61" fmla="*/ 307 h 307"/>
                <a:gd name="T62" fmla="*/ 0 w 197"/>
                <a:gd name="T63" fmla="*/ 173 h 307"/>
                <a:gd name="T64" fmla="*/ 91 w 197"/>
                <a:gd name="T65" fmla="*/ 0 h 30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97" h="307">
                  <a:moveTo>
                    <a:pt x="91" y="0"/>
                  </a:moveTo>
                  <a:lnTo>
                    <a:pt x="101" y="9"/>
                  </a:lnTo>
                  <a:lnTo>
                    <a:pt x="111" y="14"/>
                  </a:lnTo>
                  <a:lnTo>
                    <a:pt x="120" y="19"/>
                  </a:lnTo>
                  <a:lnTo>
                    <a:pt x="130" y="29"/>
                  </a:lnTo>
                  <a:lnTo>
                    <a:pt x="140" y="38"/>
                  </a:lnTo>
                  <a:lnTo>
                    <a:pt x="144" y="43"/>
                  </a:lnTo>
                  <a:lnTo>
                    <a:pt x="154" y="53"/>
                  </a:lnTo>
                  <a:lnTo>
                    <a:pt x="159" y="62"/>
                  </a:lnTo>
                  <a:lnTo>
                    <a:pt x="168" y="72"/>
                  </a:lnTo>
                  <a:lnTo>
                    <a:pt x="173" y="81"/>
                  </a:lnTo>
                  <a:lnTo>
                    <a:pt x="178" y="96"/>
                  </a:lnTo>
                  <a:lnTo>
                    <a:pt x="183" y="105"/>
                  </a:lnTo>
                  <a:lnTo>
                    <a:pt x="188" y="115"/>
                  </a:lnTo>
                  <a:lnTo>
                    <a:pt x="192" y="125"/>
                  </a:lnTo>
                  <a:lnTo>
                    <a:pt x="192" y="139"/>
                  </a:lnTo>
                  <a:lnTo>
                    <a:pt x="197" y="153"/>
                  </a:lnTo>
                  <a:lnTo>
                    <a:pt x="197" y="163"/>
                  </a:lnTo>
                  <a:lnTo>
                    <a:pt x="197" y="177"/>
                  </a:lnTo>
                  <a:lnTo>
                    <a:pt x="197" y="187"/>
                  </a:lnTo>
                  <a:lnTo>
                    <a:pt x="192" y="201"/>
                  </a:lnTo>
                  <a:lnTo>
                    <a:pt x="192" y="211"/>
                  </a:lnTo>
                  <a:lnTo>
                    <a:pt x="188" y="226"/>
                  </a:lnTo>
                  <a:lnTo>
                    <a:pt x="188" y="235"/>
                  </a:lnTo>
                  <a:lnTo>
                    <a:pt x="183" y="245"/>
                  </a:lnTo>
                  <a:lnTo>
                    <a:pt x="178" y="254"/>
                  </a:lnTo>
                  <a:lnTo>
                    <a:pt x="173" y="269"/>
                  </a:lnTo>
                  <a:lnTo>
                    <a:pt x="168" y="278"/>
                  </a:lnTo>
                  <a:lnTo>
                    <a:pt x="159" y="288"/>
                  </a:lnTo>
                  <a:lnTo>
                    <a:pt x="154" y="298"/>
                  </a:lnTo>
                  <a:lnTo>
                    <a:pt x="144" y="307"/>
                  </a:lnTo>
                  <a:lnTo>
                    <a:pt x="0" y="173"/>
                  </a:lnTo>
                  <a:lnTo>
                    <a:pt x="91"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18" name="Group 414">
            <a:extLst>
              <a:ext uri="{FF2B5EF4-FFF2-40B4-BE49-F238E27FC236}">
                <a16:creationId xmlns:a16="http://schemas.microsoft.com/office/drawing/2014/main" id="{2294105A-95A1-4C82-9E8E-0453072C3B25}"/>
              </a:ext>
            </a:extLst>
          </p:cNvPr>
          <p:cNvGrpSpPr>
            <a:grpSpLocks/>
          </p:cNvGrpSpPr>
          <p:nvPr/>
        </p:nvGrpSpPr>
        <p:grpSpPr bwMode="auto">
          <a:xfrm>
            <a:off x="2824163" y="3368675"/>
            <a:ext cx="533400" cy="617538"/>
            <a:chOff x="1779" y="2122"/>
            <a:chExt cx="336" cy="389"/>
          </a:xfrm>
        </p:grpSpPr>
        <p:sp>
          <p:nvSpPr>
            <p:cNvPr id="12618" name="Freeform 412">
              <a:extLst>
                <a:ext uri="{FF2B5EF4-FFF2-40B4-BE49-F238E27FC236}">
                  <a16:creationId xmlns:a16="http://schemas.microsoft.com/office/drawing/2014/main" id="{35434DE8-C8C5-4793-9509-30F36FBEF389}"/>
                </a:ext>
              </a:extLst>
            </p:cNvPr>
            <p:cNvSpPr>
              <a:spLocks/>
            </p:cNvSpPr>
            <p:nvPr/>
          </p:nvSpPr>
          <p:spPr bwMode="auto">
            <a:xfrm>
              <a:off x="1779" y="2122"/>
              <a:ext cx="336" cy="389"/>
            </a:xfrm>
            <a:custGeom>
              <a:avLst/>
              <a:gdLst>
                <a:gd name="T0" fmla="*/ 327 w 336"/>
                <a:gd name="T1" fmla="*/ 336 h 389"/>
                <a:gd name="T2" fmla="*/ 308 w 336"/>
                <a:gd name="T3" fmla="*/ 350 h 389"/>
                <a:gd name="T4" fmla="*/ 288 w 336"/>
                <a:gd name="T5" fmla="*/ 365 h 389"/>
                <a:gd name="T6" fmla="*/ 264 w 336"/>
                <a:gd name="T7" fmla="*/ 374 h 389"/>
                <a:gd name="T8" fmla="*/ 245 w 336"/>
                <a:gd name="T9" fmla="*/ 379 h 389"/>
                <a:gd name="T10" fmla="*/ 216 w 336"/>
                <a:gd name="T11" fmla="*/ 384 h 389"/>
                <a:gd name="T12" fmla="*/ 192 w 336"/>
                <a:gd name="T13" fmla="*/ 389 h 389"/>
                <a:gd name="T14" fmla="*/ 168 w 336"/>
                <a:gd name="T15" fmla="*/ 384 h 389"/>
                <a:gd name="T16" fmla="*/ 144 w 336"/>
                <a:gd name="T17" fmla="*/ 384 h 389"/>
                <a:gd name="T18" fmla="*/ 125 w 336"/>
                <a:gd name="T19" fmla="*/ 374 h 389"/>
                <a:gd name="T20" fmla="*/ 101 w 336"/>
                <a:gd name="T21" fmla="*/ 365 h 389"/>
                <a:gd name="T22" fmla="*/ 77 w 336"/>
                <a:gd name="T23" fmla="*/ 350 h 389"/>
                <a:gd name="T24" fmla="*/ 63 w 336"/>
                <a:gd name="T25" fmla="*/ 336 h 389"/>
                <a:gd name="T26" fmla="*/ 43 w 336"/>
                <a:gd name="T27" fmla="*/ 317 h 389"/>
                <a:gd name="T28" fmla="*/ 29 w 336"/>
                <a:gd name="T29" fmla="*/ 297 h 389"/>
                <a:gd name="T30" fmla="*/ 19 w 336"/>
                <a:gd name="T31" fmla="*/ 273 h 389"/>
                <a:gd name="T32" fmla="*/ 10 w 336"/>
                <a:gd name="T33" fmla="*/ 254 h 389"/>
                <a:gd name="T34" fmla="*/ 0 w 336"/>
                <a:gd name="T35" fmla="*/ 230 h 389"/>
                <a:gd name="T36" fmla="*/ 0 w 336"/>
                <a:gd name="T37" fmla="*/ 206 h 389"/>
                <a:gd name="T38" fmla="*/ 0 w 336"/>
                <a:gd name="T39" fmla="*/ 177 h 389"/>
                <a:gd name="T40" fmla="*/ 0 w 336"/>
                <a:gd name="T41" fmla="*/ 158 h 389"/>
                <a:gd name="T42" fmla="*/ 10 w 336"/>
                <a:gd name="T43" fmla="*/ 134 h 389"/>
                <a:gd name="T44" fmla="*/ 19 w 336"/>
                <a:gd name="T45" fmla="*/ 110 h 389"/>
                <a:gd name="T46" fmla="*/ 29 w 336"/>
                <a:gd name="T47" fmla="*/ 91 h 389"/>
                <a:gd name="T48" fmla="*/ 43 w 336"/>
                <a:gd name="T49" fmla="*/ 67 h 389"/>
                <a:gd name="T50" fmla="*/ 63 w 336"/>
                <a:gd name="T51" fmla="*/ 52 h 389"/>
                <a:gd name="T52" fmla="*/ 77 w 336"/>
                <a:gd name="T53" fmla="*/ 33 h 389"/>
                <a:gd name="T54" fmla="*/ 101 w 336"/>
                <a:gd name="T55" fmla="*/ 23 h 389"/>
                <a:gd name="T56" fmla="*/ 120 w 336"/>
                <a:gd name="T57" fmla="*/ 14 h 389"/>
                <a:gd name="T58" fmla="*/ 144 w 336"/>
                <a:gd name="T59" fmla="*/ 4 h 389"/>
                <a:gd name="T60" fmla="*/ 168 w 336"/>
                <a:gd name="T61" fmla="*/ 0 h 389"/>
                <a:gd name="T62" fmla="*/ 192 w 336"/>
                <a:gd name="T63" fmla="*/ 0 h 389"/>
                <a:gd name="T64" fmla="*/ 336 w 336"/>
                <a:gd name="T65" fmla="*/ 326 h 38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36" h="389">
                  <a:moveTo>
                    <a:pt x="336" y="326"/>
                  </a:moveTo>
                  <a:lnTo>
                    <a:pt x="327" y="336"/>
                  </a:lnTo>
                  <a:lnTo>
                    <a:pt x="317" y="340"/>
                  </a:lnTo>
                  <a:lnTo>
                    <a:pt x="308" y="350"/>
                  </a:lnTo>
                  <a:lnTo>
                    <a:pt x="298" y="355"/>
                  </a:lnTo>
                  <a:lnTo>
                    <a:pt x="288" y="365"/>
                  </a:lnTo>
                  <a:lnTo>
                    <a:pt x="274" y="369"/>
                  </a:lnTo>
                  <a:lnTo>
                    <a:pt x="264" y="374"/>
                  </a:lnTo>
                  <a:lnTo>
                    <a:pt x="255" y="379"/>
                  </a:lnTo>
                  <a:lnTo>
                    <a:pt x="245" y="379"/>
                  </a:lnTo>
                  <a:lnTo>
                    <a:pt x="231" y="384"/>
                  </a:lnTo>
                  <a:lnTo>
                    <a:pt x="216" y="384"/>
                  </a:lnTo>
                  <a:lnTo>
                    <a:pt x="207" y="389"/>
                  </a:lnTo>
                  <a:lnTo>
                    <a:pt x="192" y="389"/>
                  </a:lnTo>
                  <a:lnTo>
                    <a:pt x="183" y="389"/>
                  </a:lnTo>
                  <a:lnTo>
                    <a:pt x="168" y="384"/>
                  </a:lnTo>
                  <a:lnTo>
                    <a:pt x="159" y="384"/>
                  </a:lnTo>
                  <a:lnTo>
                    <a:pt x="144" y="384"/>
                  </a:lnTo>
                  <a:lnTo>
                    <a:pt x="135" y="379"/>
                  </a:lnTo>
                  <a:lnTo>
                    <a:pt x="125" y="374"/>
                  </a:lnTo>
                  <a:lnTo>
                    <a:pt x="111" y="369"/>
                  </a:lnTo>
                  <a:lnTo>
                    <a:pt x="101" y="365"/>
                  </a:lnTo>
                  <a:lnTo>
                    <a:pt x="91" y="360"/>
                  </a:lnTo>
                  <a:lnTo>
                    <a:pt x="77" y="350"/>
                  </a:lnTo>
                  <a:lnTo>
                    <a:pt x="72" y="345"/>
                  </a:lnTo>
                  <a:lnTo>
                    <a:pt x="63" y="336"/>
                  </a:lnTo>
                  <a:lnTo>
                    <a:pt x="53" y="326"/>
                  </a:lnTo>
                  <a:lnTo>
                    <a:pt x="43" y="317"/>
                  </a:lnTo>
                  <a:lnTo>
                    <a:pt x="34" y="307"/>
                  </a:lnTo>
                  <a:lnTo>
                    <a:pt x="29" y="297"/>
                  </a:lnTo>
                  <a:lnTo>
                    <a:pt x="24" y="288"/>
                  </a:lnTo>
                  <a:lnTo>
                    <a:pt x="19" y="273"/>
                  </a:lnTo>
                  <a:lnTo>
                    <a:pt x="15" y="264"/>
                  </a:lnTo>
                  <a:lnTo>
                    <a:pt x="10" y="254"/>
                  </a:lnTo>
                  <a:lnTo>
                    <a:pt x="5" y="240"/>
                  </a:lnTo>
                  <a:lnTo>
                    <a:pt x="0" y="230"/>
                  </a:lnTo>
                  <a:lnTo>
                    <a:pt x="0" y="216"/>
                  </a:lnTo>
                  <a:lnTo>
                    <a:pt x="0" y="206"/>
                  </a:lnTo>
                  <a:lnTo>
                    <a:pt x="0" y="192"/>
                  </a:lnTo>
                  <a:lnTo>
                    <a:pt x="0" y="177"/>
                  </a:lnTo>
                  <a:lnTo>
                    <a:pt x="0" y="168"/>
                  </a:lnTo>
                  <a:lnTo>
                    <a:pt x="0" y="158"/>
                  </a:lnTo>
                  <a:lnTo>
                    <a:pt x="5" y="144"/>
                  </a:lnTo>
                  <a:lnTo>
                    <a:pt x="10" y="134"/>
                  </a:lnTo>
                  <a:lnTo>
                    <a:pt x="15" y="120"/>
                  </a:lnTo>
                  <a:lnTo>
                    <a:pt x="19" y="110"/>
                  </a:lnTo>
                  <a:lnTo>
                    <a:pt x="24" y="100"/>
                  </a:lnTo>
                  <a:lnTo>
                    <a:pt x="29" y="91"/>
                  </a:lnTo>
                  <a:lnTo>
                    <a:pt x="34" y="76"/>
                  </a:lnTo>
                  <a:lnTo>
                    <a:pt x="43" y="67"/>
                  </a:lnTo>
                  <a:lnTo>
                    <a:pt x="53" y="62"/>
                  </a:lnTo>
                  <a:lnTo>
                    <a:pt x="63" y="52"/>
                  </a:lnTo>
                  <a:lnTo>
                    <a:pt x="67" y="43"/>
                  </a:lnTo>
                  <a:lnTo>
                    <a:pt x="77" y="33"/>
                  </a:lnTo>
                  <a:lnTo>
                    <a:pt x="91" y="28"/>
                  </a:lnTo>
                  <a:lnTo>
                    <a:pt x="101" y="23"/>
                  </a:lnTo>
                  <a:lnTo>
                    <a:pt x="111" y="19"/>
                  </a:lnTo>
                  <a:lnTo>
                    <a:pt x="120" y="14"/>
                  </a:lnTo>
                  <a:lnTo>
                    <a:pt x="135" y="9"/>
                  </a:lnTo>
                  <a:lnTo>
                    <a:pt x="144" y="4"/>
                  </a:lnTo>
                  <a:lnTo>
                    <a:pt x="159" y="0"/>
                  </a:lnTo>
                  <a:lnTo>
                    <a:pt x="168" y="0"/>
                  </a:lnTo>
                  <a:lnTo>
                    <a:pt x="178" y="0"/>
                  </a:lnTo>
                  <a:lnTo>
                    <a:pt x="192" y="0"/>
                  </a:lnTo>
                  <a:lnTo>
                    <a:pt x="192" y="192"/>
                  </a:lnTo>
                  <a:lnTo>
                    <a:pt x="336" y="326"/>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19" name="Freeform 413">
              <a:extLst>
                <a:ext uri="{FF2B5EF4-FFF2-40B4-BE49-F238E27FC236}">
                  <a16:creationId xmlns:a16="http://schemas.microsoft.com/office/drawing/2014/main" id="{E9E88BF2-3ACE-42C0-BE8C-B8D21EA225D4}"/>
                </a:ext>
              </a:extLst>
            </p:cNvPr>
            <p:cNvSpPr>
              <a:spLocks/>
            </p:cNvSpPr>
            <p:nvPr/>
          </p:nvSpPr>
          <p:spPr bwMode="auto">
            <a:xfrm>
              <a:off x="1779" y="2122"/>
              <a:ext cx="336" cy="389"/>
            </a:xfrm>
            <a:custGeom>
              <a:avLst/>
              <a:gdLst>
                <a:gd name="T0" fmla="*/ 327 w 336"/>
                <a:gd name="T1" fmla="*/ 336 h 389"/>
                <a:gd name="T2" fmla="*/ 308 w 336"/>
                <a:gd name="T3" fmla="*/ 350 h 389"/>
                <a:gd name="T4" fmla="*/ 288 w 336"/>
                <a:gd name="T5" fmla="*/ 365 h 389"/>
                <a:gd name="T6" fmla="*/ 264 w 336"/>
                <a:gd name="T7" fmla="*/ 374 h 389"/>
                <a:gd name="T8" fmla="*/ 245 w 336"/>
                <a:gd name="T9" fmla="*/ 379 h 389"/>
                <a:gd name="T10" fmla="*/ 216 w 336"/>
                <a:gd name="T11" fmla="*/ 384 h 389"/>
                <a:gd name="T12" fmla="*/ 192 w 336"/>
                <a:gd name="T13" fmla="*/ 389 h 389"/>
                <a:gd name="T14" fmla="*/ 168 w 336"/>
                <a:gd name="T15" fmla="*/ 384 h 389"/>
                <a:gd name="T16" fmla="*/ 144 w 336"/>
                <a:gd name="T17" fmla="*/ 384 h 389"/>
                <a:gd name="T18" fmla="*/ 125 w 336"/>
                <a:gd name="T19" fmla="*/ 374 h 389"/>
                <a:gd name="T20" fmla="*/ 101 w 336"/>
                <a:gd name="T21" fmla="*/ 365 h 389"/>
                <a:gd name="T22" fmla="*/ 77 w 336"/>
                <a:gd name="T23" fmla="*/ 350 h 389"/>
                <a:gd name="T24" fmla="*/ 63 w 336"/>
                <a:gd name="T25" fmla="*/ 336 h 389"/>
                <a:gd name="T26" fmla="*/ 43 w 336"/>
                <a:gd name="T27" fmla="*/ 317 h 389"/>
                <a:gd name="T28" fmla="*/ 29 w 336"/>
                <a:gd name="T29" fmla="*/ 297 h 389"/>
                <a:gd name="T30" fmla="*/ 19 w 336"/>
                <a:gd name="T31" fmla="*/ 273 h 389"/>
                <a:gd name="T32" fmla="*/ 10 w 336"/>
                <a:gd name="T33" fmla="*/ 254 h 389"/>
                <a:gd name="T34" fmla="*/ 0 w 336"/>
                <a:gd name="T35" fmla="*/ 230 h 389"/>
                <a:gd name="T36" fmla="*/ 0 w 336"/>
                <a:gd name="T37" fmla="*/ 206 h 389"/>
                <a:gd name="T38" fmla="*/ 0 w 336"/>
                <a:gd name="T39" fmla="*/ 177 h 389"/>
                <a:gd name="T40" fmla="*/ 0 w 336"/>
                <a:gd name="T41" fmla="*/ 158 h 389"/>
                <a:gd name="T42" fmla="*/ 10 w 336"/>
                <a:gd name="T43" fmla="*/ 134 h 389"/>
                <a:gd name="T44" fmla="*/ 19 w 336"/>
                <a:gd name="T45" fmla="*/ 110 h 389"/>
                <a:gd name="T46" fmla="*/ 29 w 336"/>
                <a:gd name="T47" fmla="*/ 91 h 389"/>
                <a:gd name="T48" fmla="*/ 43 w 336"/>
                <a:gd name="T49" fmla="*/ 67 h 389"/>
                <a:gd name="T50" fmla="*/ 63 w 336"/>
                <a:gd name="T51" fmla="*/ 52 h 389"/>
                <a:gd name="T52" fmla="*/ 77 w 336"/>
                <a:gd name="T53" fmla="*/ 33 h 389"/>
                <a:gd name="T54" fmla="*/ 101 w 336"/>
                <a:gd name="T55" fmla="*/ 23 h 389"/>
                <a:gd name="T56" fmla="*/ 120 w 336"/>
                <a:gd name="T57" fmla="*/ 14 h 389"/>
                <a:gd name="T58" fmla="*/ 144 w 336"/>
                <a:gd name="T59" fmla="*/ 4 h 389"/>
                <a:gd name="T60" fmla="*/ 168 w 336"/>
                <a:gd name="T61" fmla="*/ 0 h 389"/>
                <a:gd name="T62" fmla="*/ 192 w 336"/>
                <a:gd name="T63" fmla="*/ 0 h 389"/>
                <a:gd name="T64" fmla="*/ 336 w 336"/>
                <a:gd name="T65" fmla="*/ 326 h 38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36" h="389">
                  <a:moveTo>
                    <a:pt x="336" y="326"/>
                  </a:moveTo>
                  <a:lnTo>
                    <a:pt x="327" y="336"/>
                  </a:lnTo>
                  <a:lnTo>
                    <a:pt x="317" y="340"/>
                  </a:lnTo>
                  <a:lnTo>
                    <a:pt x="308" y="350"/>
                  </a:lnTo>
                  <a:lnTo>
                    <a:pt x="298" y="355"/>
                  </a:lnTo>
                  <a:lnTo>
                    <a:pt x="288" y="365"/>
                  </a:lnTo>
                  <a:lnTo>
                    <a:pt x="274" y="369"/>
                  </a:lnTo>
                  <a:lnTo>
                    <a:pt x="264" y="374"/>
                  </a:lnTo>
                  <a:lnTo>
                    <a:pt x="255" y="379"/>
                  </a:lnTo>
                  <a:lnTo>
                    <a:pt x="245" y="379"/>
                  </a:lnTo>
                  <a:lnTo>
                    <a:pt x="231" y="384"/>
                  </a:lnTo>
                  <a:lnTo>
                    <a:pt x="216" y="384"/>
                  </a:lnTo>
                  <a:lnTo>
                    <a:pt x="207" y="389"/>
                  </a:lnTo>
                  <a:lnTo>
                    <a:pt x="192" y="389"/>
                  </a:lnTo>
                  <a:lnTo>
                    <a:pt x="183" y="389"/>
                  </a:lnTo>
                  <a:lnTo>
                    <a:pt x="168" y="384"/>
                  </a:lnTo>
                  <a:lnTo>
                    <a:pt x="159" y="384"/>
                  </a:lnTo>
                  <a:lnTo>
                    <a:pt x="144" y="384"/>
                  </a:lnTo>
                  <a:lnTo>
                    <a:pt x="135" y="379"/>
                  </a:lnTo>
                  <a:lnTo>
                    <a:pt x="125" y="374"/>
                  </a:lnTo>
                  <a:lnTo>
                    <a:pt x="111" y="369"/>
                  </a:lnTo>
                  <a:lnTo>
                    <a:pt x="101" y="365"/>
                  </a:lnTo>
                  <a:lnTo>
                    <a:pt x="91" y="360"/>
                  </a:lnTo>
                  <a:lnTo>
                    <a:pt x="77" y="350"/>
                  </a:lnTo>
                  <a:lnTo>
                    <a:pt x="72" y="345"/>
                  </a:lnTo>
                  <a:lnTo>
                    <a:pt x="63" y="336"/>
                  </a:lnTo>
                  <a:lnTo>
                    <a:pt x="53" y="326"/>
                  </a:lnTo>
                  <a:lnTo>
                    <a:pt x="43" y="317"/>
                  </a:lnTo>
                  <a:lnTo>
                    <a:pt x="34" y="307"/>
                  </a:lnTo>
                  <a:lnTo>
                    <a:pt x="29" y="297"/>
                  </a:lnTo>
                  <a:lnTo>
                    <a:pt x="24" y="288"/>
                  </a:lnTo>
                  <a:lnTo>
                    <a:pt x="19" y="273"/>
                  </a:lnTo>
                  <a:lnTo>
                    <a:pt x="15" y="264"/>
                  </a:lnTo>
                  <a:lnTo>
                    <a:pt x="10" y="254"/>
                  </a:lnTo>
                  <a:lnTo>
                    <a:pt x="5" y="240"/>
                  </a:lnTo>
                  <a:lnTo>
                    <a:pt x="0" y="230"/>
                  </a:lnTo>
                  <a:lnTo>
                    <a:pt x="0" y="216"/>
                  </a:lnTo>
                  <a:lnTo>
                    <a:pt x="0" y="206"/>
                  </a:lnTo>
                  <a:lnTo>
                    <a:pt x="0" y="192"/>
                  </a:lnTo>
                  <a:lnTo>
                    <a:pt x="0" y="177"/>
                  </a:lnTo>
                  <a:lnTo>
                    <a:pt x="0" y="168"/>
                  </a:lnTo>
                  <a:lnTo>
                    <a:pt x="0" y="158"/>
                  </a:lnTo>
                  <a:lnTo>
                    <a:pt x="5" y="144"/>
                  </a:lnTo>
                  <a:lnTo>
                    <a:pt x="10" y="134"/>
                  </a:lnTo>
                  <a:lnTo>
                    <a:pt x="15" y="120"/>
                  </a:lnTo>
                  <a:lnTo>
                    <a:pt x="19" y="110"/>
                  </a:lnTo>
                  <a:lnTo>
                    <a:pt x="24" y="100"/>
                  </a:lnTo>
                  <a:lnTo>
                    <a:pt x="29" y="91"/>
                  </a:lnTo>
                  <a:lnTo>
                    <a:pt x="34" y="76"/>
                  </a:lnTo>
                  <a:lnTo>
                    <a:pt x="43" y="67"/>
                  </a:lnTo>
                  <a:lnTo>
                    <a:pt x="53" y="62"/>
                  </a:lnTo>
                  <a:lnTo>
                    <a:pt x="63" y="52"/>
                  </a:lnTo>
                  <a:lnTo>
                    <a:pt x="67" y="43"/>
                  </a:lnTo>
                  <a:lnTo>
                    <a:pt x="77" y="33"/>
                  </a:lnTo>
                  <a:lnTo>
                    <a:pt x="91" y="28"/>
                  </a:lnTo>
                  <a:lnTo>
                    <a:pt x="101" y="23"/>
                  </a:lnTo>
                  <a:lnTo>
                    <a:pt x="111" y="19"/>
                  </a:lnTo>
                  <a:lnTo>
                    <a:pt x="120" y="14"/>
                  </a:lnTo>
                  <a:lnTo>
                    <a:pt x="135" y="9"/>
                  </a:lnTo>
                  <a:lnTo>
                    <a:pt x="144" y="4"/>
                  </a:lnTo>
                  <a:lnTo>
                    <a:pt x="159" y="0"/>
                  </a:lnTo>
                  <a:lnTo>
                    <a:pt x="168" y="0"/>
                  </a:lnTo>
                  <a:lnTo>
                    <a:pt x="178" y="0"/>
                  </a:lnTo>
                  <a:lnTo>
                    <a:pt x="192" y="0"/>
                  </a:lnTo>
                  <a:lnTo>
                    <a:pt x="192" y="192"/>
                  </a:lnTo>
                  <a:lnTo>
                    <a:pt x="336" y="326"/>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19" name="Group 417">
            <a:extLst>
              <a:ext uri="{FF2B5EF4-FFF2-40B4-BE49-F238E27FC236}">
                <a16:creationId xmlns:a16="http://schemas.microsoft.com/office/drawing/2014/main" id="{DB9BB301-4501-4AEE-A165-C46B0C23F5EF}"/>
              </a:ext>
            </a:extLst>
          </p:cNvPr>
          <p:cNvGrpSpPr>
            <a:grpSpLocks/>
          </p:cNvGrpSpPr>
          <p:nvPr/>
        </p:nvGrpSpPr>
        <p:grpSpPr bwMode="auto">
          <a:xfrm>
            <a:off x="3128963" y="2513013"/>
            <a:ext cx="30162" cy="306387"/>
            <a:chOff x="1971" y="1583"/>
            <a:chExt cx="19" cy="193"/>
          </a:xfrm>
        </p:grpSpPr>
        <p:sp>
          <p:nvSpPr>
            <p:cNvPr id="12616" name="Freeform 415">
              <a:extLst>
                <a:ext uri="{FF2B5EF4-FFF2-40B4-BE49-F238E27FC236}">
                  <a16:creationId xmlns:a16="http://schemas.microsoft.com/office/drawing/2014/main" id="{23F083AC-B4BF-4168-A82F-05B8085299EE}"/>
                </a:ext>
              </a:extLst>
            </p:cNvPr>
            <p:cNvSpPr>
              <a:spLocks/>
            </p:cNvSpPr>
            <p:nvPr/>
          </p:nvSpPr>
          <p:spPr bwMode="auto">
            <a:xfrm>
              <a:off x="1971" y="1583"/>
              <a:ext cx="19" cy="193"/>
            </a:xfrm>
            <a:custGeom>
              <a:avLst/>
              <a:gdLst>
                <a:gd name="T0" fmla="*/ 0 w 19"/>
                <a:gd name="T1" fmla="*/ 0 h 193"/>
                <a:gd name="T2" fmla="*/ 10 w 19"/>
                <a:gd name="T3" fmla="*/ 0 h 193"/>
                <a:gd name="T4" fmla="*/ 15 w 19"/>
                <a:gd name="T5" fmla="*/ 0 h 193"/>
                <a:gd name="T6" fmla="*/ 19 w 19"/>
                <a:gd name="T7" fmla="*/ 0 h 193"/>
                <a:gd name="T8" fmla="*/ 0 w 19"/>
                <a:gd name="T9" fmla="*/ 193 h 193"/>
                <a:gd name="T10" fmla="*/ 0 w 19"/>
                <a:gd name="T11" fmla="*/ 0 h 19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 h="193">
                  <a:moveTo>
                    <a:pt x="0" y="0"/>
                  </a:moveTo>
                  <a:lnTo>
                    <a:pt x="10" y="0"/>
                  </a:lnTo>
                  <a:lnTo>
                    <a:pt x="15" y="0"/>
                  </a:lnTo>
                  <a:lnTo>
                    <a:pt x="19" y="0"/>
                  </a:lnTo>
                  <a:lnTo>
                    <a:pt x="0" y="193"/>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17" name="Freeform 416">
              <a:extLst>
                <a:ext uri="{FF2B5EF4-FFF2-40B4-BE49-F238E27FC236}">
                  <a16:creationId xmlns:a16="http://schemas.microsoft.com/office/drawing/2014/main" id="{BE3BA392-1335-4AD3-8141-A5EAC6DAE448}"/>
                </a:ext>
              </a:extLst>
            </p:cNvPr>
            <p:cNvSpPr>
              <a:spLocks/>
            </p:cNvSpPr>
            <p:nvPr/>
          </p:nvSpPr>
          <p:spPr bwMode="auto">
            <a:xfrm>
              <a:off x="1971" y="1583"/>
              <a:ext cx="19" cy="193"/>
            </a:xfrm>
            <a:custGeom>
              <a:avLst/>
              <a:gdLst>
                <a:gd name="T0" fmla="*/ 0 w 19"/>
                <a:gd name="T1" fmla="*/ 0 h 193"/>
                <a:gd name="T2" fmla="*/ 10 w 19"/>
                <a:gd name="T3" fmla="*/ 0 h 193"/>
                <a:gd name="T4" fmla="*/ 15 w 19"/>
                <a:gd name="T5" fmla="*/ 0 h 193"/>
                <a:gd name="T6" fmla="*/ 19 w 19"/>
                <a:gd name="T7" fmla="*/ 0 h 193"/>
                <a:gd name="T8" fmla="*/ 0 w 19"/>
                <a:gd name="T9" fmla="*/ 193 h 193"/>
                <a:gd name="T10" fmla="*/ 0 w 19"/>
                <a:gd name="T11" fmla="*/ 0 h 19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 h="193">
                  <a:moveTo>
                    <a:pt x="0" y="0"/>
                  </a:moveTo>
                  <a:lnTo>
                    <a:pt x="10" y="0"/>
                  </a:lnTo>
                  <a:lnTo>
                    <a:pt x="15" y="0"/>
                  </a:lnTo>
                  <a:lnTo>
                    <a:pt x="19" y="0"/>
                  </a:lnTo>
                  <a:lnTo>
                    <a:pt x="0" y="193"/>
                  </a:lnTo>
                  <a:lnTo>
                    <a:pt x="0"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20" name="Group 420">
            <a:extLst>
              <a:ext uri="{FF2B5EF4-FFF2-40B4-BE49-F238E27FC236}">
                <a16:creationId xmlns:a16="http://schemas.microsoft.com/office/drawing/2014/main" id="{511A7F1A-0684-4189-AB43-4412D743F9FD}"/>
              </a:ext>
            </a:extLst>
          </p:cNvPr>
          <p:cNvGrpSpPr>
            <a:grpSpLocks/>
          </p:cNvGrpSpPr>
          <p:nvPr/>
        </p:nvGrpSpPr>
        <p:grpSpPr bwMode="auto">
          <a:xfrm>
            <a:off x="3128963" y="2513013"/>
            <a:ext cx="312737" cy="450850"/>
            <a:chOff x="1971" y="1583"/>
            <a:chExt cx="197" cy="284"/>
          </a:xfrm>
        </p:grpSpPr>
        <p:sp>
          <p:nvSpPr>
            <p:cNvPr id="12614" name="Freeform 418">
              <a:extLst>
                <a:ext uri="{FF2B5EF4-FFF2-40B4-BE49-F238E27FC236}">
                  <a16:creationId xmlns:a16="http://schemas.microsoft.com/office/drawing/2014/main" id="{5F33AF2E-B9F4-44ED-9CEC-9F22EE7C9834}"/>
                </a:ext>
              </a:extLst>
            </p:cNvPr>
            <p:cNvSpPr>
              <a:spLocks/>
            </p:cNvSpPr>
            <p:nvPr/>
          </p:nvSpPr>
          <p:spPr bwMode="auto">
            <a:xfrm>
              <a:off x="1971" y="1583"/>
              <a:ext cx="197" cy="284"/>
            </a:xfrm>
            <a:custGeom>
              <a:avLst/>
              <a:gdLst>
                <a:gd name="T0" fmla="*/ 19 w 197"/>
                <a:gd name="T1" fmla="*/ 0 h 284"/>
                <a:gd name="T2" fmla="*/ 34 w 197"/>
                <a:gd name="T3" fmla="*/ 0 h 284"/>
                <a:gd name="T4" fmla="*/ 43 w 197"/>
                <a:gd name="T5" fmla="*/ 5 h 284"/>
                <a:gd name="T6" fmla="*/ 53 w 197"/>
                <a:gd name="T7" fmla="*/ 5 h 284"/>
                <a:gd name="T8" fmla="*/ 63 w 197"/>
                <a:gd name="T9" fmla="*/ 10 h 284"/>
                <a:gd name="T10" fmla="*/ 77 w 197"/>
                <a:gd name="T11" fmla="*/ 15 h 284"/>
                <a:gd name="T12" fmla="*/ 87 w 197"/>
                <a:gd name="T13" fmla="*/ 20 h 284"/>
                <a:gd name="T14" fmla="*/ 101 w 197"/>
                <a:gd name="T15" fmla="*/ 24 h 284"/>
                <a:gd name="T16" fmla="*/ 106 w 197"/>
                <a:gd name="T17" fmla="*/ 29 h 284"/>
                <a:gd name="T18" fmla="*/ 116 w 197"/>
                <a:gd name="T19" fmla="*/ 34 h 284"/>
                <a:gd name="T20" fmla="*/ 125 w 197"/>
                <a:gd name="T21" fmla="*/ 44 h 284"/>
                <a:gd name="T22" fmla="*/ 135 w 197"/>
                <a:gd name="T23" fmla="*/ 53 h 284"/>
                <a:gd name="T24" fmla="*/ 140 w 197"/>
                <a:gd name="T25" fmla="*/ 58 h 284"/>
                <a:gd name="T26" fmla="*/ 149 w 197"/>
                <a:gd name="T27" fmla="*/ 68 h 284"/>
                <a:gd name="T28" fmla="*/ 159 w 197"/>
                <a:gd name="T29" fmla="*/ 77 h 284"/>
                <a:gd name="T30" fmla="*/ 164 w 197"/>
                <a:gd name="T31" fmla="*/ 87 h 284"/>
                <a:gd name="T32" fmla="*/ 168 w 197"/>
                <a:gd name="T33" fmla="*/ 97 h 284"/>
                <a:gd name="T34" fmla="*/ 173 w 197"/>
                <a:gd name="T35" fmla="*/ 106 h 284"/>
                <a:gd name="T36" fmla="*/ 183 w 197"/>
                <a:gd name="T37" fmla="*/ 116 h 284"/>
                <a:gd name="T38" fmla="*/ 183 w 197"/>
                <a:gd name="T39" fmla="*/ 125 h 284"/>
                <a:gd name="T40" fmla="*/ 188 w 197"/>
                <a:gd name="T41" fmla="*/ 135 h 284"/>
                <a:gd name="T42" fmla="*/ 192 w 197"/>
                <a:gd name="T43" fmla="*/ 149 h 284"/>
                <a:gd name="T44" fmla="*/ 192 w 197"/>
                <a:gd name="T45" fmla="*/ 159 h 284"/>
                <a:gd name="T46" fmla="*/ 192 w 197"/>
                <a:gd name="T47" fmla="*/ 169 h 284"/>
                <a:gd name="T48" fmla="*/ 197 w 197"/>
                <a:gd name="T49" fmla="*/ 183 h 284"/>
                <a:gd name="T50" fmla="*/ 197 w 197"/>
                <a:gd name="T51" fmla="*/ 193 h 284"/>
                <a:gd name="T52" fmla="*/ 197 w 197"/>
                <a:gd name="T53" fmla="*/ 202 h 284"/>
                <a:gd name="T54" fmla="*/ 192 w 197"/>
                <a:gd name="T55" fmla="*/ 217 h 284"/>
                <a:gd name="T56" fmla="*/ 192 w 197"/>
                <a:gd name="T57" fmla="*/ 226 h 284"/>
                <a:gd name="T58" fmla="*/ 192 w 197"/>
                <a:gd name="T59" fmla="*/ 241 h 284"/>
                <a:gd name="T60" fmla="*/ 188 w 197"/>
                <a:gd name="T61" fmla="*/ 250 h 284"/>
                <a:gd name="T62" fmla="*/ 183 w 197"/>
                <a:gd name="T63" fmla="*/ 260 h 284"/>
                <a:gd name="T64" fmla="*/ 178 w 197"/>
                <a:gd name="T65" fmla="*/ 274 h 284"/>
                <a:gd name="T66" fmla="*/ 173 w 197"/>
                <a:gd name="T67" fmla="*/ 284 h 284"/>
                <a:gd name="T68" fmla="*/ 0 w 197"/>
                <a:gd name="T69" fmla="*/ 193 h 284"/>
                <a:gd name="T70" fmla="*/ 19 w 197"/>
                <a:gd name="T71" fmla="*/ 0 h 28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97" h="284">
                  <a:moveTo>
                    <a:pt x="19" y="0"/>
                  </a:moveTo>
                  <a:lnTo>
                    <a:pt x="34" y="0"/>
                  </a:lnTo>
                  <a:lnTo>
                    <a:pt x="43" y="5"/>
                  </a:lnTo>
                  <a:lnTo>
                    <a:pt x="53" y="5"/>
                  </a:lnTo>
                  <a:lnTo>
                    <a:pt x="63" y="10"/>
                  </a:lnTo>
                  <a:lnTo>
                    <a:pt x="77" y="15"/>
                  </a:lnTo>
                  <a:lnTo>
                    <a:pt x="87" y="20"/>
                  </a:lnTo>
                  <a:lnTo>
                    <a:pt x="101" y="24"/>
                  </a:lnTo>
                  <a:lnTo>
                    <a:pt x="106" y="29"/>
                  </a:lnTo>
                  <a:lnTo>
                    <a:pt x="116" y="34"/>
                  </a:lnTo>
                  <a:lnTo>
                    <a:pt x="125" y="44"/>
                  </a:lnTo>
                  <a:lnTo>
                    <a:pt x="135" y="53"/>
                  </a:lnTo>
                  <a:lnTo>
                    <a:pt x="140" y="58"/>
                  </a:lnTo>
                  <a:lnTo>
                    <a:pt x="149" y="68"/>
                  </a:lnTo>
                  <a:lnTo>
                    <a:pt x="159" y="77"/>
                  </a:lnTo>
                  <a:lnTo>
                    <a:pt x="164" y="87"/>
                  </a:lnTo>
                  <a:lnTo>
                    <a:pt x="168" y="97"/>
                  </a:lnTo>
                  <a:lnTo>
                    <a:pt x="173" y="106"/>
                  </a:lnTo>
                  <a:lnTo>
                    <a:pt x="183" y="116"/>
                  </a:lnTo>
                  <a:lnTo>
                    <a:pt x="183" y="125"/>
                  </a:lnTo>
                  <a:lnTo>
                    <a:pt x="188" y="135"/>
                  </a:lnTo>
                  <a:lnTo>
                    <a:pt x="192" y="149"/>
                  </a:lnTo>
                  <a:lnTo>
                    <a:pt x="192" y="159"/>
                  </a:lnTo>
                  <a:lnTo>
                    <a:pt x="192" y="169"/>
                  </a:lnTo>
                  <a:lnTo>
                    <a:pt x="197" y="183"/>
                  </a:lnTo>
                  <a:lnTo>
                    <a:pt x="197" y="193"/>
                  </a:lnTo>
                  <a:lnTo>
                    <a:pt x="197" y="202"/>
                  </a:lnTo>
                  <a:lnTo>
                    <a:pt x="192" y="217"/>
                  </a:lnTo>
                  <a:lnTo>
                    <a:pt x="192" y="226"/>
                  </a:lnTo>
                  <a:lnTo>
                    <a:pt x="192" y="241"/>
                  </a:lnTo>
                  <a:lnTo>
                    <a:pt x="188" y="250"/>
                  </a:lnTo>
                  <a:lnTo>
                    <a:pt x="183" y="260"/>
                  </a:lnTo>
                  <a:lnTo>
                    <a:pt x="178" y="274"/>
                  </a:lnTo>
                  <a:lnTo>
                    <a:pt x="173" y="284"/>
                  </a:lnTo>
                  <a:lnTo>
                    <a:pt x="0" y="193"/>
                  </a:lnTo>
                  <a:lnTo>
                    <a:pt x="19"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15" name="Freeform 419">
              <a:extLst>
                <a:ext uri="{FF2B5EF4-FFF2-40B4-BE49-F238E27FC236}">
                  <a16:creationId xmlns:a16="http://schemas.microsoft.com/office/drawing/2014/main" id="{AEAE7D36-F02D-4117-A19A-15E2ECE20C0D}"/>
                </a:ext>
              </a:extLst>
            </p:cNvPr>
            <p:cNvSpPr>
              <a:spLocks/>
            </p:cNvSpPr>
            <p:nvPr/>
          </p:nvSpPr>
          <p:spPr bwMode="auto">
            <a:xfrm>
              <a:off x="1971" y="1583"/>
              <a:ext cx="197" cy="284"/>
            </a:xfrm>
            <a:custGeom>
              <a:avLst/>
              <a:gdLst>
                <a:gd name="T0" fmla="*/ 19 w 197"/>
                <a:gd name="T1" fmla="*/ 0 h 284"/>
                <a:gd name="T2" fmla="*/ 34 w 197"/>
                <a:gd name="T3" fmla="*/ 0 h 284"/>
                <a:gd name="T4" fmla="*/ 43 w 197"/>
                <a:gd name="T5" fmla="*/ 5 h 284"/>
                <a:gd name="T6" fmla="*/ 53 w 197"/>
                <a:gd name="T7" fmla="*/ 5 h 284"/>
                <a:gd name="T8" fmla="*/ 63 w 197"/>
                <a:gd name="T9" fmla="*/ 10 h 284"/>
                <a:gd name="T10" fmla="*/ 77 w 197"/>
                <a:gd name="T11" fmla="*/ 15 h 284"/>
                <a:gd name="T12" fmla="*/ 87 w 197"/>
                <a:gd name="T13" fmla="*/ 20 h 284"/>
                <a:gd name="T14" fmla="*/ 101 w 197"/>
                <a:gd name="T15" fmla="*/ 24 h 284"/>
                <a:gd name="T16" fmla="*/ 106 w 197"/>
                <a:gd name="T17" fmla="*/ 29 h 284"/>
                <a:gd name="T18" fmla="*/ 116 w 197"/>
                <a:gd name="T19" fmla="*/ 34 h 284"/>
                <a:gd name="T20" fmla="*/ 125 w 197"/>
                <a:gd name="T21" fmla="*/ 44 h 284"/>
                <a:gd name="T22" fmla="*/ 135 w 197"/>
                <a:gd name="T23" fmla="*/ 53 h 284"/>
                <a:gd name="T24" fmla="*/ 140 w 197"/>
                <a:gd name="T25" fmla="*/ 58 h 284"/>
                <a:gd name="T26" fmla="*/ 149 w 197"/>
                <a:gd name="T27" fmla="*/ 68 h 284"/>
                <a:gd name="T28" fmla="*/ 159 w 197"/>
                <a:gd name="T29" fmla="*/ 77 h 284"/>
                <a:gd name="T30" fmla="*/ 164 w 197"/>
                <a:gd name="T31" fmla="*/ 87 h 284"/>
                <a:gd name="T32" fmla="*/ 168 w 197"/>
                <a:gd name="T33" fmla="*/ 97 h 284"/>
                <a:gd name="T34" fmla="*/ 173 w 197"/>
                <a:gd name="T35" fmla="*/ 106 h 284"/>
                <a:gd name="T36" fmla="*/ 183 w 197"/>
                <a:gd name="T37" fmla="*/ 116 h 284"/>
                <a:gd name="T38" fmla="*/ 183 w 197"/>
                <a:gd name="T39" fmla="*/ 125 h 284"/>
                <a:gd name="T40" fmla="*/ 188 w 197"/>
                <a:gd name="T41" fmla="*/ 135 h 284"/>
                <a:gd name="T42" fmla="*/ 192 w 197"/>
                <a:gd name="T43" fmla="*/ 149 h 284"/>
                <a:gd name="T44" fmla="*/ 192 w 197"/>
                <a:gd name="T45" fmla="*/ 159 h 284"/>
                <a:gd name="T46" fmla="*/ 192 w 197"/>
                <a:gd name="T47" fmla="*/ 169 h 284"/>
                <a:gd name="T48" fmla="*/ 197 w 197"/>
                <a:gd name="T49" fmla="*/ 183 h 284"/>
                <a:gd name="T50" fmla="*/ 197 w 197"/>
                <a:gd name="T51" fmla="*/ 193 h 284"/>
                <a:gd name="T52" fmla="*/ 197 w 197"/>
                <a:gd name="T53" fmla="*/ 202 h 284"/>
                <a:gd name="T54" fmla="*/ 192 w 197"/>
                <a:gd name="T55" fmla="*/ 217 h 284"/>
                <a:gd name="T56" fmla="*/ 192 w 197"/>
                <a:gd name="T57" fmla="*/ 226 h 284"/>
                <a:gd name="T58" fmla="*/ 192 w 197"/>
                <a:gd name="T59" fmla="*/ 241 h 284"/>
                <a:gd name="T60" fmla="*/ 188 w 197"/>
                <a:gd name="T61" fmla="*/ 250 h 284"/>
                <a:gd name="T62" fmla="*/ 183 w 197"/>
                <a:gd name="T63" fmla="*/ 260 h 284"/>
                <a:gd name="T64" fmla="*/ 178 w 197"/>
                <a:gd name="T65" fmla="*/ 274 h 284"/>
                <a:gd name="T66" fmla="*/ 173 w 197"/>
                <a:gd name="T67" fmla="*/ 284 h 284"/>
                <a:gd name="T68" fmla="*/ 0 w 197"/>
                <a:gd name="T69" fmla="*/ 193 h 284"/>
                <a:gd name="T70" fmla="*/ 19 w 197"/>
                <a:gd name="T71" fmla="*/ 0 h 28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97" h="284">
                  <a:moveTo>
                    <a:pt x="19" y="0"/>
                  </a:moveTo>
                  <a:lnTo>
                    <a:pt x="34" y="0"/>
                  </a:lnTo>
                  <a:lnTo>
                    <a:pt x="43" y="5"/>
                  </a:lnTo>
                  <a:lnTo>
                    <a:pt x="53" y="5"/>
                  </a:lnTo>
                  <a:lnTo>
                    <a:pt x="63" y="10"/>
                  </a:lnTo>
                  <a:lnTo>
                    <a:pt x="77" y="15"/>
                  </a:lnTo>
                  <a:lnTo>
                    <a:pt x="87" y="20"/>
                  </a:lnTo>
                  <a:lnTo>
                    <a:pt x="101" y="24"/>
                  </a:lnTo>
                  <a:lnTo>
                    <a:pt x="106" y="29"/>
                  </a:lnTo>
                  <a:lnTo>
                    <a:pt x="116" y="34"/>
                  </a:lnTo>
                  <a:lnTo>
                    <a:pt x="125" y="44"/>
                  </a:lnTo>
                  <a:lnTo>
                    <a:pt x="135" y="53"/>
                  </a:lnTo>
                  <a:lnTo>
                    <a:pt x="140" y="58"/>
                  </a:lnTo>
                  <a:lnTo>
                    <a:pt x="149" y="68"/>
                  </a:lnTo>
                  <a:lnTo>
                    <a:pt x="159" y="77"/>
                  </a:lnTo>
                  <a:lnTo>
                    <a:pt x="164" y="87"/>
                  </a:lnTo>
                  <a:lnTo>
                    <a:pt x="168" y="97"/>
                  </a:lnTo>
                  <a:lnTo>
                    <a:pt x="173" y="106"/>
                  </a:lnTo>
                  <a:lnTo>
                    <a:pt x="183" y="116"/>
                  </a:lnTo>
                  <a:lnTo>
                    <a:pt x="183" y="125"/>
                  </a:lnTo>
                  <a:lnTo>
                    <a:pt x="188" y="135"/>
                  </a:lnTo>
                  <a:lnTo>
                    <a:pt x="192" y="149"/>
                  </a:lnTo>
                  <a:lnTo>
                    <a:pt x="192" y="159"/>
                  </a:lnTo>
                  <a:lnTo>
                    <a:pt x="192" y="169"/>
                  </a:lnTo>
                  <a:lnTo>
                    <a:pt x="197" y="183"/>
                  </a:lnTo>
                  <a:lnTo>
                    <a:pt x="197" y="193"/>
                  </a:lnTo>
                  <a:lnTo>
                    <a:pt x="197" y="202"/>
                  </a:lnTo>
                  <a:lnTo>
                    <a:pt x="192" y="217"/>
                  </a:lnTo>
                  <a:lnTo>
                    <a:pt x="192" y="226"/>
                  </a:lnTo>
                  <a:lnTo>
                    <a:pt x="192" y="241"/>
                  </a:lnTo>
                  <a:lnTo>
                    <a:pt x="188" y="250"/>
                  </a:lnTo>
                  <a:lnTo>
                    <a:pt x="183" y="260"/>
                  </a:lnTo>
                  <a:lnTo>
                    <a:pt x="178" y="274"/>
                  </a:lnTo>
                  <a:lnTo>
                    <a:pt x="173" y="284"/>
                  </a:lnTo>
                  <a:lnTo>
                    <a:pt x="0" y="193"/>
                  </a:lnTo>
                  <a:lnTo>
                    <a:pt x="19"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21" name="Group 423">
            <a:extLst>
              <a:ext uri="{FF2B5EF4-FFF2-40B4-BE49-F238E27FC236}">
                <a16:creationId xmlns:a16="http://schemas.microsoft.com/office/drawing/2014/main" id="{CA5FBFF0-2EC9-4B0B-AD5E-BBE5DED788D0}"/>
              </a:ext>
            </a:extLst>
          </p:cNvPr>
          <p:cNvGrpSpPr>
            <a:grpSpLocks/>
          </p:cNvGrpSpPr>
          <p:nvPr/>
        </p:nvGrpSpPr>
        <p:grpSpPr bwMode="auto">
          <a:xfrm>
            <a:off x="2824163" y="2513013"/>
            <a:ext cx="579437" cy="619125"/>
            <a:chOff x="1779" y="1583"/>
            <a:chExt cx="365" cy="390"/>
          </a:xfrm>
        </p:grpSpPr>
        <p:sp>
          <p:nvSpPr>
            <p:cNvPr id="12612" name="Freeform 421">
              <a:extLst>
                <a:ext uri="{FF2B5EF4-FFF2-40B4-BE49-F238E27FC236}">
                  <a16:creationId xmlns:a16="http://schemas.microsoft.com/office/drawing/2014/main" id="{425AA43C-8A3D-4E54-AC8B-CE08B3902686}"/>
                </a:ext>
              </a:extLst>
            </p:cNvPr>
            <p:cNvSpPr>
              <a:spLocks/>
            </p:cNvSpPr>
            <p:nvPr/>
          </p:nvSpPr>
          <p:spPr bwMode="auto">
            <a:xfrm>
              <a:off x="1779" y="1583"/>
              <a:ext cx="365" cy="390"/>
            </a:xfrm>
            <a:custGeom>
              <a:avLst/>
              <a:gdLst>
                <a:gd name="T0" fmla="*/ 360 w 365"/>
                <a:gd name="T1" fmla="*/ 294 h 390"/>
                <a:gd name="T2" fmla="*/ 346 w 365"/>
                <a:gd name="T3" fmla="*/ 313 h 390"/>
                <a:gd name="T4" fmla="*/ 332 w 365"/>
                <a:gd name="T5" fmla="*/ 332 h 390"/>
                <a:gd name="T6" fmla="*/ 312 w 365"/>
                <a:gd name="T7" fmla="*/ 346 h 390"/>
                <a:gd name="T8" fmla="*/ 293 w 365"/>
                <a:gd name="T9" fmla="*/ 361 h 390"/>
                <a:gd name="T10" fmla="*/ 274 w 365"/>
                <a:gd name="T11" fmla="*/ 370 h 390"/>
                <a:gd name="T12" fmla="*/ 250 w 365"/>
                <a:gd name="T13" fmla="*/ 380 h 390"/>
                <a:gd name="T14" fmla="*/ 226 w 365"/>
                <a:gd name="T15" fmla="*/ 385 h 390"/>
                <a:gd name="T16" fmla="*/ 202 w 365"/>
                <a:gd name="T17" fmla="*/ 390 h 390"/>
                <a:gd name="T18" fmla="*/ 178 w 365"/>
                <a:gd name="T19" fmla="*/ 390 h 390"/>
                <a:gd name="T20" fmla="*/ 159 w 365"/>
                <a:gd name="T21" fmla="*/ 385 h 390"/>
                <a:gd name="T22" fmla="*/ 135 w 365"/>
                <a:gd name="T23" fmla="*/ 380 h 390"/>
                <a:gd name="T24" fmla="*/ 111 w 365"/>
                <a:gd name="T25" fmla="*/ 370 h 390"/>
                <a:gd name="T26" fmla="*/ 91 w 365"/>
                <a:gd name="T27" fmla="*/ 361 h 390"/>
                <a:gd name="T28" fmla="*/ 72 w 365"/>
                <a:gd name="T29" fmla="*/ 346 h 390"/>
                <a:gd name="T30" fmla="*/ 53 w 365"/>
                <a:gd name="T31" fmla="*/ 327 h 390"/>
                <a:gd name="T32" fmla="*/ 38 w 365"/>
                <a:gd name="T33" fmla="*/ 313 h 390"/>
                <a:gd name="T34" fmla="*/ 24 w 365"/>
                <a:gd name="T35" fmla="*/ 294 h 390"/>
                <a:gd name="T36" fmla="*/ 15 w 365"/>
                <a:gd name="T37" fmla="*/ 269 h 390"/>
                <a:gd name="T38" fmla="*/ 5 w 365"/>
                <a:gd name="T39" fmla="*/ 245 h 390"/>
                <a:gd name="T40" fmla="*/ 0 w 365"/>
                <a:gd name="T41" fmla="*/ 226 h 390"/>
                <a:gd name="T42" fmla="*/ 0 w 365"/>
                <a:gd name="T43" fmla="*/ 202 h 390"/>
                <a:gd name="T44" fmla="*/ 0 w 365"/>
                <a:gd name="T45" fmla="*/ 178 h 390"/>
                <a:gd name="T46" fmla="*/ 5 w 365"/>
                <a:gd name="T47" fmla="*/ 149 h 390"/>
                <a:gd name="T48" fmla="*/ 10 w 365"/>
                <a:gd name="T49" fmla="*/ 125 h 390"/>
                <a:gd name="T50" fmla="*/ 19 w 365"/>
                <a:gd name="T51" fmla="*/ 106 h 390"/>
                <a:gd name="T52" fmla="*/ 34 w 365"/>
                <a:gd name="T53" fmla="*/ 87 h 390"/>
                <a:gd name="T54" fmla="*/ 48 w 365"/>
                <a:gd name="T55" fmla="*/ 68 h 390"/>
                <a:gd name="T56" fmla="*/ 63 w 365"/>
                <a:gd name="T57" fmla="*/ 49 h 390"/>
                <a:gd name="T58" fmla="*/ 82 w 365"/>
                <a:gd name="T59" fmla="*/ 34 h 390"/>
                <a:gd name="T60" fmla="*/ 101 w 365"/>
                <a:gd name="T61" fmla="*/ 20 h 390"/>
                <a:gd name="T62" fmla="*/ 125 w 365"/>
                <a:gd name="T63" fmla="*/ 10 h 390"/>
                <a:gd name="T64" fmla="*/ 144 w 365"/>
                <a:gd name="T65" fmla="*/ 5 h 390"/>
                <a:gd name="T66" fmla="*/ 168 w 365"/>
                <a:gd name="T67" fmla="*/ 0 h 390"/>
                <a:gd name="T68" fmla="*/ 192 w 365"/>
                <a:gd name="T69" fmla="*/ 0 h 390"/>
                <a:gd name="T70" fmla="*/ 365 w 365"/>
                <a:gd name="T71" fmla="*/ 284 h 39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65" h="390">
                  <a:moveTo>
                    <a:pt x="365" y="284"/>
                  </a:moveTo>
                  <a:lnTo>
                    <a:pt x="360" y="294"/>
                  </a:lnTo>
                  <a:lnTo>
                    <a:pt x="356" y="303"/>
                  </a:lnTo>
                  <a:lnTo>
                    <a:pt x="346" y="313"/>
                  </a:lnTo>
                  <a:lnTo>
                    <a:pt x="341" y="322"/>
                  </a:lnTo>
                  <a:lnTo>
                    <a:pt x="332" y="332"/>
                  </a:lnTo>
                  <a:lnTo>
                    <a:pt x="322" y="337"/>
                  </a:lnTo>
                  <a:lnTo>
                    <a:pt x="312" y="346"/>
                  </a:lnTo>
                  <a:lnTo>
                    <a:pt x="303" y="351"/>
                  </a:lnTo>
                  <a:lnTo>
                    <a:pt x="293" y="361"/>
                  </a:lnTo>
                  <a:lnTo>
                    <a:pt x="283" y="366"/>
                  </a:lnTo>
                  <a:lnTo>
                    <a:pt x="274" y="370"/>
                  </a:lnTo>
                  <a:lnTo>
                    <a:pt x="264" y="375"/>
                  </a:lnTo>
                  <a:lnTo>
                    <a:pt x="250" y="380"/>
                  </a:lnTo>
                  <a:lnTo>
                    <a:pt x="240" y="385"/>
                  </a:lnTo>
                  <a:lnTo>
                    <a:pt x="226" y="385"/>
                  </a:lnTo>
                  <a:lnTo>
                    <a:pt x="216" y="385"/>
                  </a:lnTo>
                  <a:lnTo>
                    <a:pt x="202" y="390"/>
                  </a:lnTo>
                  <a:lnTo>
                    <a:pt x="192" y="390"/>
                  </a:lnTo>
                  <a:lnTo>
                    <a:pt x="178" y="390"/>
                  </a:lnTo>
                  <a:lnTo>
                    <a:pt x="168" y="385"/>
                  </a:lnTo>
                  <a:lnTo>
                    <a:pt x="159" y="385"/>
                  </a:lnTo>
                  <a:lnTo>
                    <a:pt x="144" y="385"/>
                  </a:lnTo>
                  <a:lnTo>
                    <a:pt x="135" y="380"/>
                  </a:lnTo>
                  <a:lnTo>
                    <a:pt x="120" y="375"/>
                  </a:lnTo>
                  <a:lnTo>
                    <a:pt x="111" y="370"/>
                  </a:lnTo>
                  <a:lnTo>
                    <a:pt x="101" y="366"/>
                  </a:lnTo>
                  <a:lnTo>
                    <a:pt x="91" y="361"/>
                  </a:lnTo>
                  <a:lnTo>
                    <a:pt x="77" y="351"/>
                  </a:lnTo>
                  <a:lnTo>
                    <a:pt x="72" y="346"/>
                  </a:lnTo>
                  <a:lnTo>
                    <a:pt x="63" y="337"/>
                  </a:lnTo>
                  <a:lnTo>
                    <a:pt x="53" y="327"/>
                  </a:lnTo>
                  <a:lnTo>
                    <a:pt x="43" y="317"/>
                  </a:lnTo>
                  <a:lnTo>
                    <a:pt x="38" y="313"/>
                  </a:lnTo>
                  <a:lnTo>
                    <a:pt x="29" y="298"/>
                  </a:lnTo>
                  <a:lnTo>
                    <a:pt x="24" y="294"/>
                  </a:lnTo>
                  <a:lnTo>
                    <a:pt x="19" y="279"/>
                  </a:lnTo>
                  <a:lnTo>
                    <a:pt x="15" y="269"/>
                  </a:lnTo>
                  <a:lnTo>
                    <a:pt x="10" y="255"/>
                  </a:lnTo>
                  <a:lnTo>
                    <a:pt x="5" y="245"/>
                  </a:lnTo>
                  <a:lnTo>
                    <a:pt x="5" y="236"/>
                  </a:lnTo>
                  <a:lnTo>
                    <a:pt x="0" y="226"/>
                  </a:lnTo>
                  <a:lnTo>
                    <a:pt x="0" y="212"/>
                  </a:lnTo>
                  <a:lnTo>
                    <a:pt x="0" y="202"/>
                  </a:lnTo>
                  <a:lnTo>
                    <a:pt x="0" y="188"/>
                  </a:lnTo>
                  <a:lnTo>
                    <a:pt x="0" y="178"/>
                  </a:lnTo>
                  <a:lnTo>
                    <a:pt x="0" y="164"/>
                  </a:lnTo>
                  <a:lnTo>
                    <a:pt x="5" y="149"/>
                  </a:lnTo>
                  <a:lnTo>
                    <a:pt x="5" y="140"/>
                  </a:lnTo>
                  <a:lnTo>
                    <a:pt x="10" y="125"/>
                  </a:lnTo>
                  <a:lnTo>
                    <a:pt x="15" y="116"/>
                  </a:lnTo>
                  <a:lnTo>
                    <a:pt x="19" y="106"/>
                  </a:lnTo>
                  <a:lnTo>
                    <a:pt x="24" y="97"/>
                  </a:lnTo>
                  <a:lnTo>
                    <a:pt x="34" y="87"/>
                  </a:lnTo>
                  <a:lnTo>
                    <a:pt x="38" y="77"/>
                  </a:lnTo>
                  <a:lnTo>
                    <a:pt x="48" y="68"/>
                  </a:lnTo>
                  <a:lnTo>
                    <a:pt x="53" y="58"/>
                  </a:lnTo>
                  <a:lnTo>
                    <a:pt x="63" y="49"/>
                  </a:lnTo>
                  <a:lnTo>
                    <a:pt x="72" y="44"/>
                  </a:lnTo>
                  <a:lnTo>
                    <a:pt x="82" y="34"/>
                  </a:lnTo>
                  <a:lnTo>
                    <a:pt x="91" y="29"/>
                  </a:lnTo>
                  <a:lnTo>
                    <a:pt x="101" y="20"/>
                  </a:lnTo>
                  <a:lnTo>
                    <a:pt x="111" y="20"/>
                  </a:lnTo>
                  <a:lnTo>
                    <a:pt x="125" y="10"/>
                  </a:lnTo>
                  <a:lnTo>
                    <a:pt x="135" y="10"/>
                  </a:lnTo>
                  <a:lnTo>
                    <a:pt x="144" y="5"/>
                  </a:lnTo>
                  <a:lnTo>
                    <a:pt x="159" y="0"/>
                  </a:lnTo>
                  <a:lnTo>
                    <a:pt x="168" y="0"/>
                  </a:lnTo>
                  <a:lnTo>
                    <a:pt x="178" y="0"/>
                  </a:lnTo>
                  <a:lnTo>
                    <a:pt x="192" y="0"/>
                  </a:lnTo>
                  <a:lnTo>
                    <a:pt x="192" y="193"/>
                  </a:lnTo>
                  <a:lnTo>
                    <a:pt x="365" y="284"/>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13" name="Freeform 422">
              <a:extLst>
                <a:ext uri="{FF2B5EF4-FFF2-40B4-BE49-F238E27FC236}">
                  <a16:creationId xmlns:a16="http://schemas.microsoft.com/office/drawing/2014/main" id="{3C1E3C2F-20C4-488B-B8DC-42D1C187A8F1}"/>
                </a:ext>
              </a:extLst>
            </p:cNvPr>
            <p:cNvSpPr>
              <a:spLocks/>
            </p:cNvSpPr>
            <p:nvPr/>
          </p:nvSpPr>
          <p:spPr bwMode="auto">
            <a:xfrm>
              <a:off x="1779" y="1583"/>
              <a:ext cx="365" cy="390"/>
            </a:xfrm>
            <a:custGeom>
              <a:avLst/>
              <a:gdLst>
                <a:gd name="T0" fmla="*/ 360 w 365"/>
                <a:gd name="T1" fmla="*/ 294 h 390"/>
                <a:gd name="T2" fmla="*/ 346 w 365"/>
                <a:gd name="T3" fmla="*/ 313 h 390"/>
                <a:gd name="T4" fmla="*/ 332 w 365"/>
                <a:gd name="T5" fmla="*/ 332 h 390"/>
                <a:gd name="T6" fmla="*/ 312 w 365"/>
                <a:gd name="T7" fmla="*/ 346 h 390"/>
                <a:gd name="T8" fmla="*/ 293 w 365"/>
                <a:gd name="T9" fmla="*/ 361 h 390"/>
                <a:gd name="T10" fmla="*/ 274 w 365"/>
                <a:gd name="T11" fmla="*/ 370 h 390"/>
                <a:gd name="T12" fmla="*/ 250 w 365"/>
                <a:gd name="T13" fmla="*/ 380 h 390"/>
                <a:gd name="T14" fmla="*/ 226 w 365"/>
                <a:gd name="T15" fmla="*/ 385 h 390"/>
                <a:gd name="T16" fmla="*/ 202 w 365"/>
                <a:gd name="T17" fmla="*/ 390 h 390"/>
                <a:gd name="T18" fmla="*/ 178 w 365"/>
                <a:gd name="T19" fmla="*/ 390 h 390"/>
                <a:gd name="T20" fmla="*/ 159 w 365"/>
                <a:gd name="T21" fmla="*/ 385 h 390"/>
                <a:gd name="T22" fmla="*/ 135 w 365"/>
                <a:gd name="T23" fmla="*/ 380 h 390"/>
                <a:gd name="T24" fmla="*/ 111 w 365"/>
                <a:gd name="T25" fmla="*/ 370 h 390"/>
                <a:gd name="T26" fmla="*/ 91 w 365"/>
                <a:gd name="T27" fmla="*/ 361 h 390"/>
                <a:gd name="T28" fmla="*/ 72 w 365"/>
                <a:gd name="T29" fmla="*/ 346 h 390"/>
                <a:gd name="T30" fmla="*/ 53 w 365"/>
                <a:gd name="T31" fmla="*/ 327 h 390"/>
                <a:gd name="T32" fmla="*/ 38 w 365"/>
                <a:gd name="T33" fmla="*/ 313 h 390"/>
                <a:gd name="T34" fmla="*/ 24 w 365"/>
                <a:gd name="T35" fmla="*/ 294 h 390"/>
                <a:gd name="T36" fmla="*/ 15 w 365"/>
                <a:gd name="T37" fmla="*/ 269 h 390"/>
                <a:gd name="T38" fmla="*/ 5 w 365"/>
                <a:gd name="T39" fmla="*/ 245 h 390"/>
                <a:gd name="T40" fmla="*/ 0 w 365"/>
                <a:gd name="T41" fmla="*/ 226 h 390"/>
                <a:gd name="T42" fmla="*/ 0 w 365"/>
                <a:gd name="T43" fmla="*/ 202 h 390"/>
                <a:gd name="T44" fmla="*/ 0 w 365"/>
                <a:gd name="T45" fmla="*/ 178 h 390"/>
                <a:gd name="T46" fmla="*/ 5 w 365"/>
                <a:gd name="T47" fmla="*/ 149 h 390"/>
                <a:gd name="T48" fmla="*/ 10 w 365"/>
                <a:gd name="T49" fmla="*/ 125 h 390"/>
                <a:gd name="T50" fmla="*/ 19 w 365"/>
                <a:gd name="T51" fmla="*/ 106 h 390"/>
                <a:gd name="T52" fmla="*/ 34 w 365"/>
                <a:gd name="T53" fmla="*/ 87 h 390"/>
                <a:gd name="T54" fmla="*/ 48 w 365"/>
                <a:gd name="T55" fmla="*/ 68 h 390"/>
                <a:gd name="T56" fmla="*/ 63 w 365"/>
                <a:gd name="T57" fmla="*/ 49 h 390"/>
                <a:gd name="T58" fmla="*/ 82 w 365"/>
                <a:gd name="T59" fmla="*/ 34 h 390"/>
                <a:gd name="T60" fmla="*/ 101 w 365"/>
                <a:gd name="T61" fmla="*/ 20 h 390"/>
                <a:gd name="T62" fmla="*/ 125 w 365"/>
                <a:gd name="T63" fmla="*/ 10 h 390"/>
                <a:gd name="T64" fmla="*/ 144 w 365"/>
                <a:gd name="T65" fmla="*/ 5 h 390"/>
                <a:gd name="T66" fmla="*/ 168 w 365"/>
                <a:gd name="T67" fmla="*/ 0 h 390"/>
                <a:gd name="T68" fmla="*/ 192 w 365"/>
                <a:gd name="T69" fmla="*/ 0 h 390"/>
                <a:gd name="T70" fmla="*/ 365 w 365"/>
                <a:gd name="T71" fmla="*/ 284 h 39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65" h="390">
                  <a:moveTo>
                    <a:pt x="365" y="284"/>
                  </a:moveTo>
                  <a:lnTo>
                    <a:pt x="360" y="294"/>
                  </a:lnTo>
                  <a:lnTo>
                    <a:pt x="356" y="303"/>
                  </a:lnTo>
                  <a:lnTo>
                    <a:pt x="346" y="313"/>
                  </a:lnTo>
                  <a:lnTo>
                    <a:pt x="341" y="322"/>
                  </a:lnTo>
                  <a:lnTo>
                    <a:pt x="332" y="332"/>
                  </a:lnTo>
                  <a:lnTo>
                    <a:pt x="322" y="337"/>
                  </a:lnTo>
                  <a:lnTo>
                    <a:pt x="312" y="346"/>
                  </a:lnTo>
                  <a:lnTo>
                    <a:pt x="303" y="351"/>
                  </a:lnTo>
                  <a:lnTo>
                    <a:pt x="293" y="361"/>
                  </a:lnTo>
                  <a:lnTo>
                    <a:pt x="283" y="366"/>
                  </a:lnTo>
                  <a:lnTo>
                    <a:pt x="274" y="370"/>
                  </a:lnTo>
                  <a:lnTo>
                    <a:pt x="264" y="375"/>
                  </a:lnTo>
                  <a:lnTo>
                    <a:pt x="250" y="380"/>
                  </a:lnTo>
                  <a:lnTo>
                    <a:pt x="240" y="385"/>
                  </a:lnTo>
                  <a:lnTo>
                    <a:pt x="226" y="385"/>
                  </a:lnTo>
                  <a:lnTo>
                    <a:pt x="216" y="385"/>
                  </a:lnTo>
                  <a:lnTo>
                    <a:pt x="202" y="390"/>
                  </a:lnTo>
                  <a:lnTo>
                    <a:pt x="192" y="390"/>
                  </a:lnTo>
                  <a:lnTo>
                    <a:pt x="178" y="390"/>
                  </a:lnTo>
                  <a:lnTo>
                    <a:pt x="168" y="385"/>
                  </a:lnTo>
                  <a:lnTo>
                    <a:pt x="159" y="385"/>
                  </a:lnTo>
                  <a:lnTo>
                    <a:pt x="144" y="385"/>
                  </a:lnTo>
                  <a:lnTo>
                    <a:pt x="135" y="380"/>
                  </a:lnTo>
                  <a:lnTo>
                    <a:pt x="120" y="375"/>
                  </a:lnTo>
                  <a:lnTo>
                    <a:pt x="111" y="370"/>
                  </a:lnTo>
                  <a:lnTo>
                    <a:pt x="101" y="366"/>
                  </a:lnTo>
                  <a:lnTo>
                    <a:pt x="91" y="361"/>
                  </a:lnTo>
                  <a:lnTo>
                    <a:pt x="77" y="351"/>
                  </a:lnTo>
                  <a:lnTo>
                    <a:pt x="72" y="346"/>
                  </a:lnTo>
                  <a:lnTo>
                    <a:pt x="63" y="337"/>
                  </a:lnTo>
                  <a:lnTo>
                    <a:pt x="53" y="327"/>
                  </a:lnTo>
                  <a:lnTo>
                    <a:pt x="43" y="317"/>
                  </a:lnTo>
                  <a:lnTo>
                    <a:pt x="38" y="313"/>
                  </a:lnTo>
                  <a:lnTo>
                    <a:pt x="29" y="298"/>
                  </a:lnTo>
                  <a:lnTo>
                    <a:pt x="24" y="294"/>
                  </a:lnTo>
                  <a:lnTo>
                    <a:pt x="19" y="279"/>
                  </a:lnTo>
                  <a:lnTo>
                    <a:pt x="15" y="269"/>
                  </a:lnTo>
                  <a:lnTo>
                    <a:pt x="10" y="255"/>
                  </a:lnTo>
                  <a:lnTo>
                    <a:pt x="5" y="245"/>
                  </a:lnTo>
                  <a:lnTo>
                    <a:pt x="5" y="236"/>
                  </a:lnTo>
                  <a:lnTo>
                    <a:pt x="0" y="226"/>
                  </a:lnTo>
                  <a:lnTo>
                    <a:pt x="0" y="212"/>
                  </a:lnTo>
                  <a:lnTo>
                    <a:pt x="0" y="202"/>
                  </a:lnTo>
                  <a:lnTo>
                    <a:pt x="0" y="188"/>
                  </a:lnTo>
                  <a:lnTo>
                    <a:pt x="0" y="178"/>
                  </a:lnTo>
                  <a:lnTo>
                    <a:pt x="0" y="164"/>
                  </a:lnTo>
                  <a:lnTo>
                    <a:pt x="5" y="149"/>
                  </a:lnTo>
                  <a:lnTo>
                    <a:pt x="5" y="140"/>
                  </a:lnTo>
                  <a:lnTo>
                    <a:pt x="10" y="125"/>
                  </a:lnTo>
                  <a:lnTo>
                    <a:pt x="15" y="116"/>
                  </a:lnTo>
                  <a:lnTo>
                    <a:pt x="19" y="106"/>
                  </a:lnTo>
                  <a:lnTo>
                    <a:pt x="24" y="97"/>
                  </a:lnTo>
                  <a:lnTo>
                    <a:pt x="34" y="87"/>
                  </a:lnTo>
                  <a:lnTo>
                    <a:pt x="38" y="77"/>
                  </a:lnTo>
                  <a:lnTo>
                    <a:pt x="48" y="68"/>
                  </a:lnTo>
                  <a:lnTo>
                    <a:pt x="53" y="58"/>
                  </a:lnTo>
                  <a:lnTo>
                    <a:pt x="63" y="49"/>
                  </a:lnTo>
                  <a:lnTo>
                    <a:pt x="72" y="44"/>
                  </a:lnTo>
                  <a:lnTo>
                    <a:pt x="82" y="34"/>
                  </a:lnTo>
                  <a:lnTo>
                    <a:pt x="91" y="29"/>
                  </a:lnTo>
                  <a:lnTo>
                    <a:pt x="101" y="20"/>
                  </a:lnTo>
                  <a:lnTo>
                    <a:pt x="111" y="20"/>
                  </a:lnTo>
                  <a:lnTo>
                    <a:pt x="125" y="10"/>
                  </a:lnTo>
                  <a:lnTo>
                    <a:pt x="135" y="10"/>
                  </a:lnTo>
                  <a:lnTo>
                    <a:pt x="144" y="5"/>
                  </a:lnTo>
                  <a:lnTo>
                    <a:pt x="159" y="0"/>
                  </a:lnTo>
                  <a:lnTo>
                    <a:pt x="168" y="0"/>
                  </a:lnTo>
                  <a:lnTo>
                    <a:pt x="178" y="0"/>
                  </a:lnTo>
                  <a:lnTo>
                    <a:pt x="192" y="0"/>
                  </a:lnTo>
                  <a:lnTo>
                    <a:pt x="192" y="193"/>
                  </a:lnTo>
                  <a:lnTo>
                    <a:pt x="365" y="284"/>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22" name="Group 426">
            <a:extLst>
              <a:ext uri="{FF2B5EF4-FFF2-40B4-BE49-F238E27FC236}">
                <a16:creationId xmlns:a16="http://schemas.microsoft.com/office/drawing/2014/main" id="{B589C9F5-1115-43B1-A70E-3E55670A0F40}"/>
              </a:ext>
            </a:extLst>
          </p:cNvPr>
          <p:cNvGrpSpPr>
            <a:grpSpLocks/>
          </p:cNvGrpSpPr>
          <p:nvPr/>
        </p:nvGrpSpPr>
        <p:grpSpPr bwMode="auto">
          <a:xfrm>
            <a:off x="3128963" y="1658938"/>
            <a:ext cx="46037" cy="306387"/>
            <a:chOff x="1971" y="1045"/>
            <a:chExt cx="29" cy="193"/>
          </a:xfrm>
        </p:grpSpPr>
        <p:sp>
          <p:nvSpPr>
            <p:cNvPr id="12610" name="Freeform 424">
              <a:extLst>
                <a:ext uri="{FF2B5EF4-FFF2-40B4-BE49-F238E27FC236}">
                  <a16:creationId xmlns:a16="http://schemas.microsoft.com/office/drawing/2014/main" id="{9C009F3D-2047-40A2-8C0D-6260E5023727}"/>
                </a:ext>
              </a:extLst>
            </p:cNvPr>
            <p:cNvSpPr>
              <a:spLocks/>
            </p:cNvSpPr>
            <p:nvPr/>
          </p:nvSpPr>
          <p:spPr bwMode="auto">
            <a:xfrm>
              <a:off x="1971" y="1045"/>
              <a:ext cx="29" cy="193"/>
            </a:xfrm>
            <a:custGeom>
              <a:avLst/>
              <a:gdLst>
                <a:gd name="T0" fmla="*/ 0 w 29"/>
                <a:gd name="T1" fmla="*/ 0 h 193"/>
                <a:gd name="T2" fmla="*/ 10 w 29"/>
                <a:gd name="T3" fmla="*/ 0 h 193"/>
                <a:gd name="T4" fmla="*/ 19 w 29"/>
                <a:gd name="T5" fmla="*/ 0 h 193"/>
                <a:gd name="T6" fmla="*/ 29 w 29"/>
                <a:gd name="T7" fmla="*/ 0 h 193"/>
                <a:gd name="T8" fmla="*/ 0 w 29"/>
                <a:gd name="T9" fmla="*/ 193 h 193"/>
                <a:gd name="T10" fmla="*/ 0 w 29"/>
                <a:gd name="T11" fmla="*/ 0 h 19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9" h="193">
                  <a:moveTo>
                    <a:pt x="0" y="0"/>
                  </a:moveTo>
                  <a:lnTo>
                    <a:pt x="10" y="0"/>
                  </a:lnTo>
                  <a:lnTo>
                    <a:pt x="19" y="0"/>
                  </a:lnTo>
                  <a:lnTo>
                    <a:pt x="29" y="0"/>
                  </a:lnTo>
                  <a:lnTo>
                    <a:pt x="0" y="193"/>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11" name="Freeform 425">
              <a:extLst>
                <a:ext uri="{FF2B5EF4-FFF2-40B4-BE49-F238E27FC236}">
                  <a16:creationId xmlns:a16="http://schemas.microsoft.com/office/drawing/2014/main" id="{5B95C12D-9108-4FEE-B344-1B1F0E95103F}"/>
                </a:ext>
              </a:extLst>
            </p:cNvPr>
            <p:cNvSpPr>
              <a:spLocks/>
            </p:cNvSpPr>
            <p:nvPr/>
          </p:nvSpPr>
          <p:spPr bwMode="auto">
            <a:xfrm>
              <a:off x="1971" y="1045"/>
              <a:ext cx="29" cy="193"/>
            </a:xfrm>
            <a:custGeom>
              <a:avLst/>
              <a:gdLst>
                <a:gd name="T0" fmla="*/ 0 w 29"/>
                <a:gd name="T1" fmla="*/ 0 h 193"/>
                <a:gd name="T2" fmla="*/ 10 w 29"/>
                <a:gd name="T3" fmla="*/ 0 h 193"/>
                <a:gd name="T4" fmla="*/ 19 w 29"/>
                <a:gd name="T5" fmla="*/ 0 h 193"/>
                <a:gd name="T6" fmla="*/ 29 w 29"/>
                <a:gd name="T7" fmla="*/ 0 h 193"/>
                <a:gd name="T8" fmla="*/ 0 w 29"/>
                <a:gd name="T9" fmla="*/ 193 h 193"/>
                <a:gd name="T10" fmla="*/ 0 w 29"/>
                <a:gd name="T11" fmla="*/ 0 h 19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9" h="193">
                  <a:moveTo>
                    <a:pt x="0" y="0"/>
                  </a:moveTo>
                  <a:lnTo>
                    <a:pt x="10" y="0"/>
                  </a:lnTo>
                  <a:lnTo>
                    <a:pt x="19" y="0"/>
                  </a:lnTo>
                  <a:lnTo>
                    <a:pt x="29" y="0"/>
                  </a:lnTo>
                  <a:lnTo>
                    <a:pt x="0" y="193"/>
                  </a:lnTo>
                  <a:lnTo>
                    <a:pt x="0"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23" name="Group 429">
            <a:extLst>
              <a:ext uri="{FF2B5EF4-FFF2-40B4-BE49-F238E27FC236}">
                <a16:creationId xmlns:a16="http://schemas.microsoft.com/office/drawing/2014/main" id="{17DC442A-F813-44C5-A8E0-558A90701E1C}"/>
              </a:ext>
            </a:extLst>
          </p:cNvPr>
          <p:cNvGrpSpPr>
            <a:grpSpLocks/>
          </p:cNvGrpSpPr>
          <p:nvPr/>
        </p:nvGrpSpPr>
        <p:grpSpPr bwMode="auto">
          <a:xfrm>
            <a:off x="2824163" y="1658938"/>
            <a:ext cx="587375" cy="619125"/>
            <a:chOff x="1779" y="1045"/>
            <a:chExt cx="370" cy="390"/>
          </a:xfrm>
        </p:grpSpPr>
        <p:sp>
          <p:nvSpPr>
            <p:cNvPr id="12608" name="Freeform 427">
              <a:extLst>
                <a:ext uri="{FF2B5EF4-FFF2-40B4-BE49-F238E27FC236}">
                  <a16:creationId xmlns:a16="http://schemas.microsoft.com/office/drawing/2014/main" id="{65288A54-538B-4BE7-BDA6-9229BC25D99D}"/>
                </a:ext>
              </a:extLst>
            </p:cNvPr>
            <p:cNvSpPr>
              <a:spLocks/>
            </p:cNvSpPr>
            <p:nvPr/>
          </p:nvSpPr>
          <p:spPr bwMode="auto">
            <a:xfrm>
              <a:off x="1779" y="1045"/>
              <a:ext cx="370" cy="390"/>
            </a:xfrm>
            <a:custGeom>
              <a:avLst/>
              <a:gdLst>
                <a:gd name="T0" fmla="*/ 360 w 370"/>
                <a:gd name="T1" fmla="*/ 293 h 390"/>
                <a:gd name="T2" fmla="*/ 351 w 370"/>
                <a:gd name="T3" fmla="*/ 313 h 390"/>
                <a:gd name="T4" fmla="*/ 332 w 370"/>
                <a:gd name="T5" fmla="*/ 327 h 390"/>
                <a:gd name="T6" fmla="*/ 317 w 370"/>
                <a:gd name="T7" fmla="*/ 346 h 390"/>
                <a:gd name="T8" fmla="*/ 298 w 370"/>
                <a:gd name="T9" fmla="*/ 361 h 390"/>
                <a:gd name="T10" fmla="*/ 274 w 370"/>
                <a:gd name="T11" fmla="*/ 370 h 390"/>
                <a:gd name="T12" fmla="*/ 255 w 370"/>
                <a:gd name="T13" fmla="*/ 380 h 390"/>
                <a:gd name="T14" fmla="*/ 231 w 370"/>
                <a:gd name="T15" fmla="*/ 385 h 390"/>
                <a:gd name="T16" fmla="*/ 207 w 370"/>
                <a:gd name="T17" fmla="*/ 390 h 390"/>
                <a:gd name="T18" fmla="*/ 183 w 370"/>
                <a:gd name="T19" fmla="*/ 390 h 390"/>
                <a:gd name="T20" fmla="*/ 159 w 370"/>
                <a:gd name="T21" fmla="*/ 385 h 390"/>
                <a:gd name="T22" fmla="*/ 135 w 370"/>
                <a:gd name="T23" fmla="*/ 380 h 390"/>
                <a:gd name="T24" fmla="*/ 115 w 370"/>
                <a:gd name="T25" fmla="*/ 370 h 390"/>
                <a:gd name="T26" fmla="*/ 91 w 370"/>
                <a:gd name="T27" fmla="*/ 361 h 390"/>
                <a:gd name="T28" fmla="*/ 72 w 370"/>
                <a:gd name="T29" fmla="*/ 346 h 390"/>
                <a:gd name="T30" fmla="*/ 53 w 370"/>
                <a:gd name="T31" fmla="*/ 327 h 390"/>
                <a:gd name="T32" fmla="*/ 38 w 370"/>
                <a:gd name="T33" fmla="*/ 313 h 390"/>
                <a:gd name="T34" fmla="*/ 24 w 370"/>
                <a:gd name="T35" fmla="*/ 293 h 390"/>
                <a:gd name="T36" fmla="*/ 15 w 370"/>
                <a:gd name="T37" fmla="*/ 269 h 390"/>
                <a:gd name="T38" fmla="*/ 5 w 370"/>
                <a:gd name="T39" fmla="*/ 245 h 390"/>
                <a:gd name="T40" fmla="*/ 0 w 370"/>
                <a:gd name="T41" fmla="*/ 226 h 390"/>
                <a:gd name="T42" fmla="*/ 0 w 370"/>
                <a:gd name="T43" fmla="*/ 202 h 390"/>
                <a:gd name="T44" fmla="*/ 0 w 370"/>
                <a:gd name="T45" fmla="*/ 178 h 390"/>
                <a:gd name="T46" fmla="*/ 5 w 370"/>
                <a:gd name="T47" fmla="*/ 154 h 390"/>
                <a:gd name="T48" fmla="*/ 10 w 370"/>
                <a:gd name="T49" fmla="*/ 130 h 390"/>
                <a:gd name="T50" fmla="*/ 19 w 370"/>
                <a:gd name="T51" fmla="*/ 106 h 390"/>
                <a:gd name="T52" fmla="*/ 29 w 370"/>
                <a:gd name="T53" fmla="*/ 87 h 390"/>
                <a:gd name="T54" fmla="*/ 43 w 370"/>
                <a:gd name="T55" fmla="*/ 68 h 390"/>
                <a:gd name="T56" fmla="*/ 63 w 370"/>
                <a:gd name="T57" fmla="*/ 48 h 390"/>
                <a:gd name="T58" fmla="*/ 82 w 370"/>
                <a:gd name="T59" fmla="*/ 34 h 390"/>
                <a:gd name="T60" fmla="*/ 101 w 370"/>
                <a:gd name="T61" fmla="*/ 20 h 390"/>
                <a:gd name="T62" fmla="*/ 125 w 370"/>
                <a:gd name="T63" fmla="*/ 10 h 390"/>
                <a:gd name="T64" fmla="*/ 144 w 370"/>
                <a:gd name="T65" fmla="*/ 5 h 390"/>
                <a:gd name="T66" fmla="*/ 168 w 370"/>
                <a:gd name="T67" fmla="*/ 0 h 390"/>
                <a:gd name="T68" fmla="*/ 192 w 370"/>
                <a:gd name="T69" fmla="*/ 0 h 390"/>
                <a:gd name="T70" fmla="*/ 370 w 370"/>
                <a:gd name="T71" fmla="*/ 279 h 39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70" h="390">
                  <a:moveTo>
                    <a:pt x="370" y="279"/>
                  </a:moveTo>
                  <a:lnTo>
                    <a:pt x="360" y="293"/>
                  </a:lnTo>
                  <a:lnTo>
                    <a:pt x="356" y="298"/>
                  </a:lnTo>
                  <a:lnTo>
                    <a:pt x="351" y="313"/>
                  </a:lnTo>
                  <a:lnTo>
                    <a:pt x="341" y="317"/>
                  </a:lnTo>
                  <a:lnTo>
                    <a:pt x="332" y="327"/>
                  </a:lnTo>
                  <a:lnTo>
                    <a:pt x="327" y="337"/>
                  </a:lnTo>
                  <a:lnTo>
                    <a:pt x="317" y="346"/>
                  </a:lnTo>
                  <a:lnTo>
                    <a:pt x="308" y="351"/>
                  </a:lnTo>
                  <a:lnTo>
                    <a:pt x="298" y="361"/>
                  </a:lnTo>
                  <a:lnTo>
                    <a:pt x="288" y="365"/>
                  </a:lnTo>
                  <a:lnTo>
                    <a:pt x="274" y="370"/>
                  </a:lnTo>
                  <a:lnTo>
                    <a:pt x="264" y="375"/>
                  </a:lnTo>
                  <a:lnTo>
                    <a:pt x="255" y="380"/>
                  </a:lnTo>
                  <a:lnTo>
                    <a:pt x="240" y="385"/>
                  </a:lnTo>
                  <a:lnTo>
                    <a:pt x="231" y="385"/>
                  </a:lnTo>
                  <a:lnTo>
                    <a:pt x="216" y="385"/>
                  </a:lnTo>
                  <a:lnTo>
                    <a:pt x="207" y="390"/>
                  </a:lnTo>
                  <a:lnTo>
                    <a:pt x="192" y="390"/>
                  </a:lnTo>
                  <a:lnTo>
                    <a:pt x="183" y="390"/>
                  </a:lnTo>
                  <a:lnTo>
                    <a:pt x="168" y="385"/>
                  </a:lnTo>
                  <a:lnTo>
                    <a:pt x="159" y="385"/>
                  </a:lnTo>
                  <a:lnTo>
                    <a:pt x="144" y="385"/>
                  </a:lnTo>
                  <a:lnTo>
                    <a:pt x="135" y="380"/>
                  </a:lnTo>
                  <a:lnTo>
                    <a:pt x="125" y="375"/>
                  </a:lnTo>
                  <a:lnTo>
                    <a:pt x="115" y="370"/>
                  </a:lnTo>
                  <a:lnTo>
                    <a:pt x="101" y="365"/>
                  </a:lnTo>
                  <a:lnTo>
                    <a:pt x="91" y="361"/>
                  </a:lnTo>
                  <a:lnTo>
                    <a:pt x="82" y="351"/>
                  </a:lnTo>
                  <a:lnTo>
                    <a:pt x="72" y="346"/>
                  </a:lnTo>
                  <a:lnTo>
                    <a:pt x="63" y="337"/>
                  </a:lnTo>
                  <a:lnTo>
                    <a:pt x="53" y="327"/>
                  </a:lnTo>
                  <a:lnTo>
                    <a:pt x="48" y="322"/>
                  </a:lnTo>
                  <a:lnTo>
                    <a:pt x="38" y="313"/>
                  </a:lnTo>
                  <a:lnTo>
                    <a:pt x="34" y="303"/>
                  </a:lnTo>
                  <a:lnTo>
                    <a:pt x="24" y="293"/>
                  </a:lnTo>
                  <a:lnTo>
                    <a:pt x="19" y="284"/>
                  </a:lnTo>
                  <a:lnTo>
                    <a:pt x="15" y="269"/>
                  </a:lnTo>
                  <a:lnTo>
                    <a:pt x="10" y="260"/>
                  </a:lnTo>
                  <a:lnTo>
                    <a:pt x="5" y="245"/>
                  </a:lnTo>
                  <a:lnTo>
                    <a:pt x="5" y="236"/>
                  </a:lnTo>
                  <a:lnTo>
                    <a:pt x="0" y="226"/>
                  </a:lnTo>
                  <a:lnTo>
                    <a:pt x="0" y="212"/>
                  </a:lnTo>
                  <a:lnTo>
                    <a:pt x="0" y="202"/>
                  </a:lnTo>
                  <a:lnTo>
                    <a:pt x="0" y="188"/>
                  </a:lnTo>
                  <a:lnTo>
                    <a:pt x="0" y="178"/>
                  </a:lnTo>
                  <a:lnTo>
                    <a:pt x="0" y="164"/>
                  </a:lnTo>
                  <a:lnTo>
                    <a:pt x="5" y="154"/>
                  </a:lnTo>
                  <a:lnTo>
                    <a:pt x="5" y="140"/>
                  </a:lnTo>
                  <a:lnTo>
                    <a:pt x="10" y="130"/>
                  </a:lnTo>
                  <a:lnTo>
                    <a:pt x="15" y="116"/>
                  </a:lnTo>
                  <a:lnTo>
                    <a:pt x="19" y="106"/>
                  </a:lnTo>
                  <a:lnTo>
                    <a:pt x="24" y="97"/>
                  </a:lnTo>
                  <a:lnTo>
                    <a:pt x="29" y="87"/>
                  </a:lnTo>
                  <a:lnTo>
                    <a:pt x="38" y="77"/>
                  </a:lnTo>
                  <a:lnTo>
                    <a:pt x="43" y="68"/>
                  </a:lnTo>
                  <a:lnTo>
                    <a:pt x="53" y="58"/>
                  </a:lnTo>
                  <a:lnTo>
                    <a:pt x="63" y="48"/>
                  </a:lnTo>
                  <a:lnTo>
                    <a:pt x="72" y="44"/>
                  </a:lnTo>
                  <a:lnTo>
                    <a:pt x="82" y="34"/>
                  </a:lnTo>
                  <a:lnTo>
                    <a:pt x="91" y="29"/>
                  </a:lnTo>
                  <a:lnTo>
                    <a:pt x="101" y="20"/>
                  </a:lnTo>
                  <a:lnTo>
                    <a:pt x="111" y="20"/>
                  </a:lnTo>
                  <a:lnTo>
                    <a:pt x="125" y="10"/>
                  </a:lnTo>
                  <a:lnTo>
                    <a:pt x="135" y="10"/>
                  </a:lnTo>
                  <a:lnTo>
                    <a:pt x="144" y="5"/>
                  </a:lnTo>
                  <a:lnTo>
                    <a:pt x="159" y="0"/>
                  </a:lnTo>
                  <a:lnTo>
                    <a:pt x="168" y="0"/>
                  </a:lnTo>
                  <a:lnTo>
                    <a:pt x="178" y="0"/>
                  </a:lnTo>
                  <a:lnTo>
                    <a:pt x="192" y="0"/>
                  </a:lnTo>
                  <a:lnTo>
                    <a:pt x="192" y="193"/>
                  </a:lnTo>
                  <a:lnTo>
                    <a:pt x="370" y="279"/>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09" name="Freeform 428">
              <a:extLst>
                <a:ext uri="{FF2B5EF4-FFF2-40B4-BE49-F238E27FC236}">
                  <a16:creationId xmlns:a16="http://schemas.microsoft.com/office/drawing/2014/main" id="{835A82CE-5F45-40B8-B49A-54D2AC537F2A}"/>
                </a:ext>
              </a:extLst>
            </p:cNvPr>
            <p:cNvSpPr>
              <a:spLocks/>
            </p:cNvSpPr>
            <p:nvPr/>
          </p:nvSpPr>
          <p:spPr bwMode="auto">
            <a:xfrm>
              <a:off x="1779" y="1045"/>
              <a:ext cx="370" cy="390"/>
            </a:xfrm>
            <a:custGeom>
              <a:avLst/>
              <a:gdLst>
                <a:gd name="T0" fmla="*/ 360 w 370"/>
                <a:gd name="T1" fmla="*/ 293 h 390"/>
                <a:gd name="T2" fmla="*/ 351 w 370"/>
                <a:gd name="T3" fmla="*/ 313 h 390"/>
                <a:gd name="T4" fmla="*/ 332 w 370"/>
                <a:gd name="T5" fmla="*/ 327 h 390"/>
                <a:gd name="T6" fmla="*/ 317 w 370"/>
                <a:gd name="T7" fmla="*/ 346 h 390"/>
                <a:gd name="T8" fmla="*/ 298 w 370"/>
                <a:gd name="T9" fmla="*/ 361 h 390"/>
                <a:gd name="T10" fmla="*/ 274 w 370"/>
                <a:gd name="T11" fmla="*/ 370 h 390"/>
                <a:gd name="T12" fmla="*/ 255 w 370"/>
                <a:gd name="T13" fmla="*/ 380 h 390"/>
                <a:gd name="T14" fmla="*/ 231 w 370"/>
                <a:gd name="T15" fmla="*/ 385 h 390"/>
                <a:gd name="T16" fmla="*/ 207 w 370"/>
                <a:gd name="T17" fmla="*/ 390 h 390"/>
                <a:gd name="T18" fmla="*/ 183 w 370"/>
                <a:gd name="T19" fmla="*/ 390 h 390"/>
                <a:gd name="T20" fmla="*/ 159 w 370"/>
                <a:gd name="T21" fmla="*/ 385 h 390"/>
                <a:gd name="T22" fmla="*/ 135 w 370"/>
                <a:gd name="T23" fmla="*/ 380 h 390"/>
                <a:gd name="T24" fmla="*/ 115 w 370"/>
                <a:gd name="T25" fmla="*/ 370 h 390"/>
                <a:gd name="T26" fmla="*/ 91 w 370"/>
                <a:gd name="T27" fmla="*/ 361 h 390"/>
                <a:gd name="T28" fmla="*/ 72 w 370"/>
                <a:gd name="T29" fmla="*/ 346 h 390"/>
                <a:gd name="T30" fmla="*/ 53 w 370"/>
                <a:gd name="T31" fmla="*/ 327 h 390"/>
                <a:gd name="T32" fmla="*/ 38 w 370"/>
                <a:gd name="T33" fmla="*/ 313 h 390"/>
                <a:gd name="T34" fmla="*/ 24 w 370"/>
                <a:gd name="T35" fmla="*/ 293 h 390"/>
                <a:gd name="T36" fmla="*/ 15 w 370"/>
                <a:gd name="T37" fmla="*/ 269 h 390"/>
                <a:gd name="T38" fmla="*/ 5 w 370"/>
                <a:gd name="T39" fmla="*/ 245 h 390"/>
                <a:gd name="T40" fmla="*/ 0 w 370"/>
                <a:gd name="T41" fmla="*/ 226 h 390"/>
                <a:gd name="T42" fmla="*/ 0 w 370"/>
                <a:gd name="T43" fmla="*/ 202 h 390"/>
                <a:gd name="T44" fmla="*/ 0 w 370"/>
                <a:gd name="T45" fmla="*/ 178 h 390"/>
                <a:gd name="T46" fmla="*/ 5 w 370"/>
                <a:gd name="T47" fmla="*/ 154 h 390"/>
                <a:gd name="T48" fmla="*/ 10 w 370"/>
                <a:gd name="T49" fmla="*/ 130 h 390"/>
                <a:gd name="T50" fmla="*/ 19 w 370"/>
                <a:gd name="T51" fmla="*/ 106 h 390"/>
                <a:gd name="T52" fmla="*/ 29 w 370"/>
                <a:gd name="T53" fmla="*/ 87 h 390"/>
                <a:gd name="T54" fmla="*/ 43 w 370"/>
                <a:gd name="T55" fmla="*/ 68 h 390"/>
                <a:gd name="T56" fmla="*/ 63 w 370"/>
                <a:gd name="T57" fmla="*/ 48 h 390"/>
                <a:gd name="T58" fmla="*/ 82 w 370"/>
                <a:gd name="T59" fmla="*/ 34 h 390"/>
                <a:gd name="T60" fmla="*/ 101 w 370"/>
                <a:gd name="T61" fmla="*/ 20 h 390"/>
                <a:gd name="T62" fmla="*/ 125 w 370"/>
                <a:gd name="T63" fmla="*/ 10 h 390"/>
                <a:gd name="T64" fmla="*/ 144 w 370"/>
                <a:gd name="T65" fmla="*/ 5 h 390"/>
                <a:gd name="T66" fmla="*/ 168 w 370"/>
                <a:gd name="T67" fmla="*/ 0 h 390"/>
                <a:gd name="T68" fmla="*/ 192 w 370"/>
                <a:gd name="T69" fmla="*/ 0 h 390"/>
                <a:gd name="T70" fmla="*/ 370 w 370"/>
                <a:gd name="T71" fmla="*/ 279 h 39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70" h="390">
                  <a:moveTo>
                    <a:pt x="370" y="279"/>
                  </a:moveTo>
                  <a:lnTo>
                    <a:pt x="360" y="293"/>
                  </a:lnTo>
                  <a:lnTo>
                    <a:pt x="356" y="298"/>
                  </a:lnTo>
                  <a:lnTo>
                    <a:pt x="351" y="313"/>
                  </a:lnTo>
                  <a:lnTo>
                    <a:pt x="341" y="317"/>
                  </a:lnTo>
                  <a:lnTo>
                    <a:pt x="332" y="327"/>
                  </a:lnTo>
                  <a:lnTo>
                    <a:pt x="327" y="337"/>
                  </a:lnTo>
                  <a:lnTo>
                    <a:pt x="317" y="346"/>
                  </a:lnTo>
                  <a:lnTo>
                    <a:pt x="308" y="351"/>
                  </a:lnTo>
                  <a:lnTo>
                    <a:pt x="298" y="361"/>
                  </a:lnTo>
                  <a:lnTo>
                    <a:pt x="288" y="365"/>
                  </a:lnTo>
                  <a:lnTo>
                    <a:pt x="274" y="370"/>
                  </a:lnTo>
                  <a:lnTo>
                    <a:pt x="264" y="375"/>
                  </a:lnTo>
                  <a:lnTo>
                    <a:pt x="255" y="380"/>
                  </a:lnTo>
                  <a:lnTo>
                    <a:pt x="240" y="385"/>
                  </a:lnTo>
                  <a:lnTo>
                    <a:pt x="231" y="385"/>
                  </a:lnTo>
                  <a:lnTo>
                    <a:pt x="216" y="385"/>
                  </a:lnTo>
                  <a:lnTo>
                    <a:pt x="207" y="390"/>
                  </a:lnTo>
                  <a:lnTo>
                    <a:pt x="192" y="390"/>
                  </a:lnTo>
                  <a:lnTo>
                    <a:pt x="183" y="390"/>
                  </a:lnTo>
                  <a:lnTo>
                    <a:pt x="168" y="385"/>
                  </a:lnTo>
                  <a:lnTo>
                    <a:pt x="159" y="385"/>
                  </a:lnTo>
                  <a:lnTo>
                    <a:pt x="144" y="385"/>
                  </a:lnTo>
                  <a:lnTo>
                    <a:pt x="135" y="380"/>
                  </a:lnTo>
                  <a:lnTo>
                    <a:pt x="125" y="375"/>
                  </a:lnTo>
                  <a:lnTo>
                    <a:pt x="115" y="370"/>
                  </a:lnTo>
                  <a:lnTo>
                    <a:pt x="101" y="365"/>
                  </a:lnTo>
                  <a:lnTo>
                    <a:pt x="91" y="361"/>
                  </a:lnTo>
                  <a:lnTo>
                    <a:pt x="82" y="351"/>
                  </a:lnTo>
                  <a:lnTo>
                    <a:pt x="72" y="346"/>
                  </a:lnTo>
                  <a:lnTo>
                    <a:pt x="63" y="337"/>
                  </a:lnTo>
                  <a:lnTo>
                    <a:pt x="53" y="327"/>
                  </a:lnTo>
                  <a:lnTo>
                    <a:pt x="48" y="322"/>
                  </a:lnTo>
                  <a:lnTo>
                    <a:pt x="38" y="313"/>
                  </a:lnTo>
                  <a:lnTo>
                    <a:pt x="34" y="303"/>
                  </a:lnTo>
                  <a:lnTo>
                    <a:pt x="24" y="293"/>
                  </a:lnTo>
                  <a:lnTo>
                    <a:pt x="19" y="284"/>
                  </a:lnTo>
                  <a:lnTo>
                    <a:pt x="15" y="269"/>
                  </a:lnTo>
                  <a:lnTo>
                    <a:pt x="10" y="260"/>
                  </a:lnTo>
                  <a:lnTo>
                    <a:pt x="5" y="245"/>
                  </a:lnTo>
                  <a:lnTo>
                    <a:pt x="5" y="236"/>
                  </a:lnTo>
                  <a:lnTo>
                    <a:pt x="0" y="226"/>
                  </a:lnTo>
                  <a:lnTo>
                    <a:pt x="0" y="212"/>
                  </a:lnTo>
                  <a:lnTo>
                    <a:pt x="0" y="202"/>
                  </a:lnTo>
                  <a:lnTo>
                    <a:pt x="0" y="188"/>
                  </a:lnTo>
                  <a:lnTo>
                    <a:pt x="0" y="178"/>
                  </a:lnTo>
                  <a:lnTo>
                    <a:pt x="0" y="164"/>
                  </a:lnTo>
                  <a:lnTo>
                    <a:pt x="5" y="154"/>
                  </a:lnTo>
                  <a:lnTo>
                    <a:pt x="5" y="140"/>
                  </a:lnTo>
                  <a:lnTo>
                    <a:pt x="10" y="130"/>
                  </a:lnTo>
                  <a:lnTo>
                    <a:pt x="15" y="116"/>
                  </a:lnTo>
                  <a:lnTo>
                    <a:pt x="19" y="106"/>
                  </a:lnTo>
                  <a:lnTo>
                    <a:pt x="24" y="97"/>
                  </a:lnTo>
                  <a:lnTo>
                    <a:pt x="29" y="87"/>
                  </a:lnTo>
                  <a:lnTo>
                    <a:pt x="38" y="77"/>
                  </a:lnTo>
                  <a:lnTo>
                    <a:pt x="43" y="68"/>
                  </a:lnTo>
                  <a:lnTo>
                    <a:pt x="53" y="58"/>
                  </a:lnTo>
                  <a:lnTo>
                    <a:pt x="63" y="48"/>
                  </a:lnTo>
                  <a:lnTo>
                    <a:pt x="72" y="44"/>
                  </a:lnTo>
                  <a:lnTo>
                    <a:pt x="82" y="34"/>
                  </a:lnTo>
                  <a:lnTo>
                    <a:pt x="91" y="29"/>
                  </a:lnTo>
                  <a:lnTo>
                    <a:pt x="101" y="20"/>
                  </a:lnTo>
                  <a:lnTo>
                    <a:pt x="111" y="20"/>
                  </a:lnTo>
                  <a:lnTo>
                    <a:pt x="125" y="10"/>
                  </a:lnTo>
                  <a:lnTo>
                    <a:pt x="135" y="10"/>
                  </a:lnTo>
                  <a:lnTo>
                    <a:pt x="144" y="5"/>
                  </a:lnTo>
                  <a:lnTo>
                    <a:pt x="159" y="0"/>
                  </a:lnTo>
                  <a:lnTo>
                    <a:pt x="168" y="0"/>
                  </a:lnTo>
                  <a:lnTo>
                    <a:pt x="178" y="0"/>
                  </a:lnTo>
                  <a:lnTo>
                    <a:pt x="192" y="0"/>
                  </a:lnTo>
                  <a:lnTo>
                    <a:pt x="192" y="193"/>
                  </a:lnTo>
                  <a:lnTo>
                    <a:pt x="370" y="279"/>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24" name="Group 432">
            <a:extLst>
              <a:ext uri="{FF2B5EF4-FFF2-40B4-BE49-F238E27FC236}">
                <a16:creationId xmlns:a16="http://schemas.microsoft.com/office/drawing/2014/main" id="{36BED700-9244-455B-930C-93113C2D2F0C}"/>
              </a:ext>
            </a:extLst>
          </p:cNvPr>
          <p:cNvGrpSpPr>
            <a:grpSpLocks/>
          </p:cNvGrpSpPr>
          <p:nvPr/>
        </p:nvGrpSpPr>
        <p:grpSpPr bwMode="auto">
          <a:xfrm>
            <a:off x="4051300" y="4221163"/>
            <a:ext cx="160338" cy="306387"/>
            <a:chOff x="2552" y="2659"/>
            <a:chExt cx="101" cy="193"/>
          </a:xfrm>
        </p:grpSpPr>
        <p:sp>
          <p:nvSpPr>
            <p:cNvPr id="12606" name="Freeform 430">
              <a:extLst>
                <a:ext uri="{FF2B5EF4-FFF2-40B4-BE49-F238E27FC236}">
                  <a16:creationId xmlns:a16="http://schemas.microsoft.com/office/drawing/2014/main" id="{857B0C17-CEA9-498D-9A23-F72B15095D10}"/>
                </a:ext>
              </a:extLst>
            </p:cNvPr>
            <p:cNvSpPr>
              <a:spLocks/>
            </p:cNvSpPr>
            <p:nvPr/>
          </p:nvSpPr>
          <p:spPr bwMode="auto">
            <a:xfrm>
              <a:off x="2552" y="2659"/>
              <a:ext cx="101" cy="193"/>
            </a:xfrm>
            <a:custGeom>
              <a:avLst/>
              <a:gdLst>
                <a:gd name="T0" fmla="*/ 0 w 101"/>
                <a:gd name="T1" fmla="*/ 0 h 193"/>
                <a:gd name="T2" fmla="*/ 10 w 101"/>
                <a:gd name="T3" fmla="*/ 0 h 193"/>
                <a:gd name="T4" fmla="*/ 24 w 101"/>
                <a:gd name="T5" fmla="*/ 0 h 193"/>
                <a:gd name="T6" fmla="*/ 34 w 101"/>
                <a:gd name="T7" fmla="*/ 0 h 193"/>
                <a:gd name="T8" fmla="*/ 49 w 101"/>
                <a:gd name="T9" fmla="*/ 5 h 193"/>
                <a:gd name="T10" fmla="*/ 58 w 101"/>
                <a:gd name="T11" fmla="*/ 10 h 193"/>
                <a:gd name="T12" fmla="*/ 72 w 101"/>
                <a:gd name="T13" fmla="*/ 10 h 193"/>
                <a:gd name="T14" fmla="*/ 82 w 101"/>
                <a:gd name="T15" fmla="*/ 15 h 193"/>
                <a:gd name="T16" fmla="*/ 92 w 101"/>
                <a:gd name="T17" fmla="*/ 20 h 193"/>
                <a:gd name="T18" fmla="*/ 101 w 101"/>
                <a:gd name="T19" fmla="*/ 29 h 193"/>
                <a:gd name="T20" fmla="*/ 0 w 101"/>
                <a:gd name="T21" fmla="*/ 193 h 193"/>
                <a:gd name="T22" fmla="*/ 0 w 101"/>
                <a:gd name="T23" fmla="*/ 0 h 19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1" h="193">
                  <a:moveTo>
                    <a:pt x="0" y="0"/>
                  </a:moveTo>
                  <a:lnTo>
                    <a:pt x="10" y="0"/>
                  </a:lnTo>
                  <a:lnTo>
                    <a:pt x="24" y="0"/>
                  </a:lnTo>
                  <a:lnTo>
                    <a:pt x="34" y="0"/>
                  </a:lnTo>
                  <a:lnTo>
                    <a:pt x="49" y="5"/>
                  </a:lnTo>
                  <a:lnTo>
                    <a:pt x="58" y="10"/>
                  </a:lnTo>
                  <a:lnTo>
                    <a:pt x="72" y="10"/>
                  </a:lnTo>
                  <a:lnTo>
                    <a:pt x="82" y="15"/>
                  </a:lnTo>
                  <a:lnTo>
                    <a:pt x="92" y="20"/>
                  </a:lnTo>
                  <a:lnTo>
                    <a:pt x="101" y="29"/>
                  </a:lnTo>
                  <a:lnTo>
                    <a:pt x="0" y="193"/>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07" name="Freeform 431">
              <a:extLst>
                <a:ext uri="{FF2B5EF4-FFF2-40B4-BE49-F238E27FC236}">
                  <a16:creationId xmlns:a16="http://schemas.microsoft.com/office/drawing/2014/main" id="{C97EB7C4-3CAA-4E0D-82DC-4E2D9E94FDAB}"/>
                </a:ext>
              </a:extLst>
            </p:cNvPr>
            <p:cNvSpPr>
              <a:spLocks/>
            </p:cNvSpPr>
            <p:nvPr/>
          </p:nvSpPr>
          <p:spPr bwMode="auto">
            <a:xfrm>
              <a:off x="2552" y="2659"/>
              <a:ext cx="101" cy="193"/>
            </a:xfrm>
            <a:custGeom>
              <a:avLst/>
              <a:gdLst>
                <a:gd name="T0" fmla="*/ 0 w 101"/>
                <a:gd name="T1" fmla="*/ 0 h 193"/>
                <a:gd name="T2" fmla="*/ 10 w 101"/>
                <a:gd name="T3" fmla="*/ 0 h 193"/>
                <a:gd name="T4" fmla="*/ 24 w 101"/>
                <a:gd name="T5" fmla="*/ 0 h 193"/>
                <a:gd name="T6" fmla="*/ 34 w 101"/>
                <a:gd name="T7" fmla="*/ 0 h 193"/>
                <a:gd name="T8" fmla="*/ 49 w 101"/>
                <a:gd name="T9" fmla="*/ 5 h 193"/>
                <a:gd name="T10" fmla="*/ 58 w 101"/>
                <a:gd name="T11" fmla="*/ 10 h 193"/>
                <a:gd name="T12" fmla="*/ 72 w 101"/>
                <a:gd name="T13" fmla="*/ 10 h 193"/>
                <a:gd name="T14" fmla="*/ 82 w 101"/>
                <a:gd name="T15" fmla="*/ 15 h 193"/>
                <a:gd name="T16" fmla="*/ 92 w 101"/>
                <a:gd name="T17" fmla="*/ 20 h 193"/>
                <a:gd name="T18" fmla="*/ 101 w 101"/>
                <a:gd name="T19" fmla="*/ 29 h 193"/>
                <a:gd name="T20" fmla="*/ 0 w 101"/>
                <a:gd name="T21" fmla="*/ 193 h 193"/>
                <a:gd name="T22" fmla="*/ 0 w 101"/>
                <a:gd name="T23" fmla="*/ 0 h 19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1" h="193">
                  <a:moveTo>
                    <a:pt x="0" y="0"/>
                  </a:moveTo>
                  <a:lnTo>
                    <a:pt x="10" y="0"/>
                  </a:lnTo>
                  <a:lnTo>
                    <a:pt x="24" y="0"/>
                  </a:lnTo>
                  <a:lnTo>
                    <a:pt x="34" y="0"/>
                  </a:lnTo>
                  <a:lnTo>
                    <a:pt x="49" y="5"/>
                  </a:lnTo>
                  <a:lnTo>
                    <a:pt x="58" y="10"/>
                  </a:lnTo>
                  <a:lnTo>
                    <a:pt x="72" y="10"/>
                  </a:lnTo>
                  <a:lnTo>
                    <a:pt x="82" y="15"/>
                  </a:lnTo>
                  <a:lnTo>
                    <a:pt x="92" y="20"/>
                  </a:lnTo>
                  <a:lnTo>
                    <a:pt x="101" y="29"/>
                  </a:lnTo>
                  <a:lnTo>
                    <a:pt x="0" y="193"/>
                  </a:lnTo>
                  <a:lnTo>
                    <a:pt x="0"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25" name="Group 435">
            <a:extLst>
              <a:ext uri="{FF2B5EF4-FFF2-40B4-BE49-F238E27FC236}">
                <a16:creationId xmlns:a16="http://schemas.microsoft.com/office/drawing/2014/main" id="{8CBE0677-626D-49E8-8DE0-9887F2842F60}"/>
              </a:ext>
            </a:extLst>
          </p:cNvPr>
          <p:cNvGrpSpPr>
            <a:grpSpLocks/>
          </p:cNvGrpSpPr>
          <p:nvPr/>
        </p:nvGrpSpPr>
        <p:grpSpPr bwMode="auto">
          <a:xfrm>
            <a:off x="3968750" y="4267200"/>
            <a:ext cx="395288" cy="573088"/>
            <a:chOff x="2500" y="2688"/>
            <a:chExt cx="249" cy="361"/>
          </a:xfrm>
        </p:grpSpPr>
        <p:sp>
          <p:nvSpPr>
            <p:cNvPr id="12604" name="Freeform 433">
              <a:extLst>
                <a:ext uri="{FF2B5EF4-FFF2-40B4-BE49-F238E27FC236}">
                  <a16:creationId xmlns:a16="http://schemas.microsoft.com/office/drawing/2014/main" id="{88F7EA2E-8B42-49EF-B8EC-452CED6C3F9F}"/>
                </a:ext>
              </a:extLst>
            </p:cNvPr>
            <p:cNvSpPr>
              <a:spLocks/>
            </p:cNvSpPr>
            <p:nvPr/>
          </p:nvSpPr>
          <p:spPr bwMode="auto">
            <a:xfrm>
              <a:off x="2500" y="2688"/>
              <a:ext cx="249" cy="361"/>
            </a:xfrm>
            <a:custGeom>
              <a:avLst/>
              <a:gdLst>
                <a:gd name="T0" fmla="*/ 153 w 249"/>
                <a:gd name="T1" fmla="*/ 0 h 361"/>
                <a:gd name="T2" fmla="*/ 163 w 249"/>
                <a:gd name="T3" fmla="*/ 5 h 361"/>
                <a:gd name="T4" fmla="*/ 173 w 249"/>
                <a:gd name="T5" fmla="*/ 10 h 361"/>
                <a:gd name="T6" fmla="*/ 182 w 249"/>
                <a:gd name="T7" fmla="*/ 19 h 361"/>
                <a:gd name="T8" fmla="*/ 192 w 249"/>
                <a:gd name="T9" fmla="*/ 29 h 361"/>
                <a:gd name="T10" fmla="*/ 201 w 249"/>
                <a:gd name="T11" fmla="*/ 39 h 361"/>
                <a:gd name="T12" fmla="*/ 211 w 249"/>
                <a:gd name="T13" fmla="*/ 48 h 361"/>
                <a:gd name="T14" fmla="*/ 216 w 249"/>
                <a:gd name="T15" fmla="*/ 58 h 361"/>
                <a:gd name="T16" fmla="*/ 221 w 249"/>
                <a:gd name="T17" fmla="*/ 68 h 361"/>
                <a:gd name="T18" fmla="*/ 230 w 249"/>
                <a:gd name="T19" fmla="*/ 77 h 361"/>
                <a:gd name="T20" fmla="*/ 235 w 249"/>
                <a:gd name="T21" fmla="*/ 92 h 361"/>
                <a:gd name="T22" fmla="*/ 240 w 249"/>
                <a:gd name="T23" fmla="*/ 101 h 361"/>
                <a:gd name="T24" fmla="*/ 240 w 249"/>
                <a:gd name="T25" fmla="*/ 116 h 361"/>
                <a:gd name="T26" fmla="*/ 245 w 249"/>
                <a:gd name="T27" fmla="*/ 130 h 361"/>
                <a:gd name="T28" fmla="*/ 245 w 249"/>
                <a:gd name="T29" fmla="*/ 140 h 361"/>
                <a:gd name="T30" fmla="*/ 249 w 249"/>
                <a:gd name="T31" fmla="*/ 149 h 361"/>
                <a:gd name="T32" fmla="*/ 249 w 249"/>
                <a:gd name="T33" fmla="*/ 164 h 361"/>
                <a:gd name="T34" fmla="*/ 249 w 249"/>
                <a:gd name="T35" fmla="*/ 173 h 361"/>
                <a:gd name="T36" fmla="*/ 245 w 249"/>
                <a:gd name="T37" fmla="*/ 188 h 361"/>
                <a:gd name="T38" fmla="*/ 245 w 249"/>
                <a:gd name="T39" fmla="*/ 202 h 361"/>
                <a:gd name="T40" fmla="*/ 245 w 249"/>
                <a:gd name="T41" fmla="*/ 212 h 361"/>
                <a:gd name="T42" fmla="*/ 240 w 249"/>
                <a:gd name="T43" fmla="*/ 226 h 361"/>
                <a:gd name="T44" fmla="*/ 235 w 249"/>
                <a:gd name="T45" fmla="*/ 236 h 361"/>
                <a:gd name="T46" fmla="*/ 230 w 249"/>
                <a:gd name="T47" fmla="*/ 245 h 361"/>
                <a:gd name="T48" fmla="*/ 225 w 249"/>
                <a:gd name="T49" fmla="*/ 260 h 361"/>
                <a:gd name="T50" fmla="*/ 216 w 249"/>
                <a:gd name="T51" fmla="*/ 269 h 361"/>
                <a:gd name="T52" fmla="*/ 211 w 249"/>
                <a:gd name="T53" fmla="*/ 279 h 361"/>
                <a:gd name="T54" fmla="*/ 201 w 249"/>
                <a:gd name="T55" fmla="*/ 289 h 361"/>
                <a:gd name="T56" fmla="*/ 192 w 249"/>
                <a:gd name="T57" fmla="*/ 298 h 361"/>
                <a:gd name="T58" fmla="*/ 187 w 249"/>
                <a:gd name="T59" fmla="*/ 308 h 361"/>
                <a:gd name="T60" fmla="*/ 177 w 249"/>
                <a:gd name="T61" fmla="*/ 317 h 361"/>
                <a:gd name="T62" fmla="*/ 163 w 249"/>
                <a:gd name="T63" fmla="*/ 322 h 361"/>
                <a:gd name="T64" fmla="*/ 158 w 249"/>
                <a:gd name="T65" fmla="*/ 332 h 361"/>
                <a:gd name="T66" fmla="*/ 144 w 249"/>
                <a:gd name="T67" fmla="*/ 337 h 361"/>
                <a:gd name="T68" fmla="*/ 134 w 249"/>
                <a:gd name="T69" fmla="*/ 341 h 361"/>
                <a:gd name="T70" fmla="*/ 124 w 249"/>
                <a:gd name="T71" fmla="*/ 346 h 361"/>
                <a:gd name="T72" fmla="*/ 110 w 249"/>
                <a:gd name="T73" fmla="*/ 351 h 361"/>
                <a:gd name="T74" fmla="*/ 96 w 249"/>
                <a:gd name="T75" fmla="*/ 356 h 361"/>
                <a:gd name="T76" fmla="*/ 86 w 249"/>
                <a:gd name="T77" fmla="*/ 356 h 361"/>
                <a:gd name="T78" fmla="*/ 72 w 249"/>
                <a:gd name="T79" fmla="*/ 361 h 361"/>
                <a:gd name="T80" fmla="*/ 62 w 249"/>
                <a:gd name="T81" fmla="*/ 361 h 361"/>
                <a:gd name="T82" fmla="*/ 52 w 249"/>
                <a:gd name="T83" fmla="*/ 361 h 361"/>
                <a:gd name="T84" fmla="*/ 38 w 249"/>
                <a:gd name="T85" fmla="*/ 361 h 361"/>
                <a:gd name="T86" fmla="*/ 24 w 249"/>
                <a:gd name="T87" fmla="*/ 356 h 361"/>
                <a:gd name="T88" fmla="*/ 14 w 249"/>
                <a:gd name="T89" fmla="*/ 356 h 361"/>
                <a:gd name="T90" fmla="*/ 0 w 249"/>
                <a:gd name="T91" fmla="*/ 351 h 361"/>
                <a:gd name="T92" fmla="*/ 52 w 249"/>
                <a:gd name="T93" fmla="*/ 164 h 361"/>
                <a:gd name="T94" fmla="*/ 153 w 249"/>
                <a:gd name="T95" fmla="*/ 0 h 36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49" h="361">
                  <a:moveTo>
                    <a:pt x="153" y="0"/>
                  </a:moveTo>
                  <a:lnTo>
                    <a:pt x="163" y="5"/>
                  </a:lnTo>
                  <a:lnTo>
                    <a:pt x="173" y="10"/>
                  </a:lnTo>
                  <a:lnTo>
                    <a:pt x="182" y="19"/>
                  </a:lnTo>
                  <a:lnTo>
                    <a:pt x="192" y="29"/>
                  </a:lnTo>
                  <a:lnTo>
                    <a:pt x="201" y="39"/>
                  </a:lnTo>
                  <a:lnTo>
                    <a:pt x="211" y="48"/>
                  </a:lnTo>
                  <a:lnTo>
                    <a:pt x="216" y="58"/>
                  </a:lnTo>
                  <a:lnTo>
                    <a:pt x="221" y="68"/>
                  </a:lnTo>
                  <a:lnTo>
                    <a:pt x="230" y="77"/>
                  </a:lnTo>
                  <a:lnTo>
                    <a:pt x="235" y="92"/>
                  </a:lnTo>
                  <a:lnTo>
                    <a:pt x="240" y="101"/>
                  </a:lnTo>
                  <a:lnTo>
                    <a:pt x="240" y="116"/>
                  </a:lnTo>
                  <a:lnTo>
                    <a:pt x="245" y="130"/>
                  </a:lnTo>
                  <a:lnTo>
                    <a:pt x="245" y="140"/>
                  </a:lnTo>
                  <a:lnTo>
                    <a:pt x="249" y="149"/>
                  </a:lnTo>
                  <a:lnTo>
                    <a:pt x="249" y="164"/>
                  </a:lnTo>
                  <a:lnTo>
                    <a:pt x="249" y="173"/>
                  </a:lnTo>
                  <a:lnTo>
                    <a:pt x="245" y="188"/>
                  </a:lnTo>
                  <a:lnTo>
                    <a:pt x="245" y="202"/>
                  </a:lnTo>
                  <a:lnTo>
                    <a:pt x="245" y="212"/>
                  </a:lnTo>
                  <a:lnTo>
                    <a:pt x="240" y="226"/>
                  </a:lnTo>
                  <a:lnTo>
                    <a:pt x="235" y="236"/>
                  </a:lnTo>
                  <a:lnTo>
                    <a:pt x="230" y="245"/>
                  </a:lnTo>
                  <a:lnTo>
                    <a:pt x="225" y="260"/>
                  </a:lnTo>
                  <a:lnTo>
                    <a:pt x="216" y="269"/>
                  </a:lnTo>
                  <a:lnTo>
                    <a:pt x="211" y="279"/>
                  </a:lnTo>
                  <a:lnTo>
                    <a:pt x="201" y="289"/>
                  </a:lnTo>
                  <a:lnTo>
                    <a:pt x="192" y="298"/>
                  </a:lnTo>
                  <a:lnTo>
                    <a:pt x="187" y="308"/>
                  </a:lnTo>
                  <a:lnTo>
                    <a:pt x="177" y="317"/>
                  </a:lnTo>
                  <a:lnTo>
                    <a:pt x="163" y="322"/>
                  </a:lnTo>
                  <a:lnTo>
                    <a:pt x="158" y="332"/>
                  </a:lnTo>
                  <a:lnTo>
                    <a:pt x="144" y="337"/>
                  </a:lnTo>
                  <a:lnTo>
                    <a:pt x="134" y="341"/>
                  </a:lnTo>
                  <a:lnTo>
                    <a:pt x="124" y="346"/>
                  </a:lnTo>
                  <a:lnTo>
                    <a:pt x="110" y="351"/>
                  </a:lnTo>
                  <a:lnTo>
                    <a:pt x="96" y="356"/>
                  </a:lnTo>
                  <a:lnTo>
                    <a:pt x="86" y="356"/>
                  </a:lnTo>
                  <a:lnTo>
                    <a:pt x="72" y="361"/>
                  </a:lnTo>
                  <a:lnTo>
                    <a:pt x="62" y="361"/>
                  </a:lnTo>
                  <a:lnTo>
                    <a:pt x="52" y="361"/>
                  </a:lnTo>
                  <a:lnTo>
                    <a:pt x="38" y="361"/>
                  </a:lnTo>
                  <a:lnTo>
                    <a:pt x="24" y="356"/>
                  </a:lnTo>
                  <a:lnTo>
                    <a:pt x="14" y="356"/>
                  </a:lnTo>
                  <a:lnTo>
                    <a:pt x="0" y="351"/>
                  </a:lnTo>
                  <a:lnTo>
                    <a:pt x="52" y="164"/>
                  </a:lnTo>
                  <a:lnTo>
                    <a:pt x="153"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05" name="Freeform 434">
              <a:extLst>
                <a:ext uri="{FF2B5EF4-FFF2-40B4-BE49-F238E27FC236}">
                  <a16:creationId xmlns:a16="http://schemas.microsoft.com/office/drawing/2014/main" id="{0C32CB66-E732-4EEF-8050-63C79699AD53}"/>
                </a:ext>
              </a:extLst>
            </p:cNvPr>
            <p:cNvSpPr>
              <a:spLocks/>
            </p:cNvSpPr>
            <p:nvPr/>
          </p:nvSpPr>
          <p:spPr bwMode="auto">
            <a:xfrm>
              <a:off x="2500" y="2688"/>
              <a:ext cx="249" cy="361"/>
            </a:xfrm>
            <a:custGeom>
              <a:avLst/>
              <a:gdLst>
                <a:gd name="T0" fmla="*/ 153 w 249"/>
                <a:gd name="T1" fmla="*/ 0 h 361"/>
                <a:gd name="T2" fmla="*/ 163 w 249"/>
                <a:gd name="T3" fmla="*/ 5 h 361"/>
                <a:gd name="T4" fmla="*/ 173 w 249"/>
                <a:gd name="T5" fmla="*/ 10 h 361"/>
                <a:gd name="T6" fmla="*/ 182 w 249"/>
                <a:gd name="T7" fmla="*/ 19 h 361"/>
                <a:gd name="T8" fmla="*/ 192 w 249"/>
                <a:gd name="T9" fmla="*/ 29 h 361"/>
                <a:gd name="T10" fmla="*/ 201 w 249"/>
                <a:gd name="T11" fmla="*/ 39 h 361"/>
                <a:gd name="T12" fmla="*/ 211 w 249"/>
                <a:gd name="T13" fmla="*/ 48 h 361"/>
                <a:gd name="T14" fmla="*/ 216 w 249"/>
                <a:gd name="T15" fmla="*/ 58 h 361"/>
                <a:gd name="T16" fmla="*/ 221 w 249"/>
                <a:gd name="T17" fmla="*/ 68 h 361"/>
                <a:gd name="T18" fmla="*/ 230 w 249"/>
                <a:gd name="T19" fmla="*/ 77 h 361"/>
                <a:gd name="T20" fmla="*/ 235 w 249"/>
                <a:gd name="T21" fmla="*/ 92 h 361"/>
                <a:gd name="T22" fmla="*/ 240 w 249"/>
                <a:gd name="T23" fmla="*/ 101 h 361"/>
                <a:gd name="T24" fmla="*/ 240 w 249"/>
                <a:gd name="T25" fmla="*/ 116 h 361"/>
                <a:gd name="T26" fmla="*/ 245 w 249"/>
                <a:gd name="T27" fmla="*/ 130 h 361"/>
                <a:gd name="T28" fmla="*/ 245 w 249"/>
                <a:gd name="T29" fmla="*/ 140 h 361"/>
                <a:gd name="T30" fmla="*/ 249 w 249"/>
                <a:gd name="T31" fmla="*/ 149 h 361"/>
                <a:gd name="T32" fmla="*/ 249 w 249"/>
                <a:gd name="T33" fmla="*/ 164 h 361"/>
                <a:gd name="T34" fmla="*/ 249 w 249"/>
                <a:gd name="T35" fmla="*/ 173 h 361"/>
                <a:gd name="T36" fmla="*/ 245 w 249"/>
                <a:gd name="T37" fmla="*/ 188 h 361"/>
                <a:gd name="T38" fmla="*/ 245 w 249"/>
                <a:gd name="T39" fmla="*/ 202 h 361"/>
                <a:gd name="T40" fmla="*/ 245 w 249"/>
                <a:gd name="T41" fmla="*/ 212 h 361"/>
                <a:gd name="T42" fmla="*/ 240 w 249"/>
                <a:gd name="T43" fmla="*/ 226 h 361"/>
                <a:gd name="T44" fmla="*/ 235 w 249"/>
                <a:gd name="T45" fmla="*/ 236 h 361"/>
                <a:gd name="T46" fmla="*/ 230 w 249"/>
                <a:gd name="T47" fmla="*/ 245 h 361"/>
                <a:gd name="T48" fmla="*/ 225 w 249"/>
                <a:gd name="T49" fmla="*/ 260 h 361"/>
                <a:gd name="T50" fmla="*/ 216 w 249"/>
                <a:gd name="T51" fmla="*/ 269 h 361"/>
                <a:gd name="T52" fmla="*/ 211 w 249"/>
                <a:gd name="T53" fmla="*/ 279 h 361"/>
                <a:gd name="T54" fmla="*/ 201 w 249"/>
                <a:gd name="T55" fmla="*/ 289 h 361"/>
                <a:gd name="T56" fmla="*/ 192 w 249"/>
                <a:gd name="T57" fmla="*/ 298 h 361"/>
                <a:gd name="T58" fmla="*/ 187 w 249"/>
                <a:gd name="T59" fmla="*/ 308 h 361"/>
                <a:gd name="T60" fmla="*/ 177 w 249"/>
                <a:gd name="T61" fmla="*/ 317 h 361"/>
                <a:gd name="T62" fmla="*/ 163 w 249"/>
                <a:gd name="T63" fmla="*/ 322 h 361"/>
                <a:gd name="T64" fmla="*/ 158 w 249"/>
                <a:gd name="T65" fmla="*/ 332 h 361"/>
                <a:gd name="T66" fmla="*/ 144 w 249"/>
                <a:gd name="T67" fmla="*/ 337 h 361"/>
                <a:gd name="T68" fmla="*/ 134 w 249"/>
                <a:gd name="T69" fmla="*/ 341 h 361"/>
                <a:gd name="T70" fmla="*/ 124 w 249"/>
                <a:gd name="T71" fmla="*/ 346 h 361"/>
                <a:gd name="T72" fmla="*/ 110 w 249"/>
                <a:gd name="T73" fmla="*/ 351 h 361"/>
                <a:gd name="T74" fmla="*/ 96 w 249"/>
                <a:gd name="T75" fmla="*/ 356 h 361"/>
                <a:gd name="T76" fmla="*/ 86 w 249"/>
                <a:gd name="T77" fmla="*/ 356 h 361"/>
                <a:gd name="T78" fmla="*/ 72 w 249"/>
                <a:gd name="T79" fmla="*/ 361 h 361"/>
                <a:gd name="T80" fmla="*/ 62 w 249"/>
                <a:gd name="T81" fmla="*/ 361 h 361"/>
                <a:gd name="T82" fmla="*/ 52 w 249"/>
                <a:gd name="T83" fmla="*/ 361 h 361"/>
                <a:gd name="T84" fmla="*/ 38 w 249"/>
                <a:gd name="T85" fmla="*/ 361 h 361"/>
                <a:gd name="T86" fmla="*/ 24 w 249"/>
                <a:gd name="T87" fmla="*/ 356 h 361"/>
                <a:gd name="T88" fmla="*/ 14 w 249"/>
                <a:gd name="T89" fmla="*/ 356 h 361"/>
                <a:gd name="T90" fmla="*/ 0 w 249"/>
                <a:gd name="T91" fmla="*/ 351 h 361"/>
                <a:gd name="T92" fmla="*/ 52 w 249"/>
                <a:gd name="T93" fmla="*/ 164 h 361"/>
                <a:gd name="T94" fmla="*/ 153 w 249"/>
                <a:gd name="T95" fmla="*/ 0 h 36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49" h="361">
                  <a:moveTo>
                    <a:pt x="153" y="0"/>
                  </a:moveTo>
                  <a:lnTo>
                    <a:pt x="163" y="5"/>
                  </a:lnTo>
                  <a:lnTo>
                    <a:pt x="173" y="10"/>
                  </a:lnTo>
                  <a:lnTo>
                    <a:pt x="182" y="19"/>
                  </a:lnTo>
                  <a:lnTo>
                    <a:pt x="192" y="29"/>
                  </a:lnTo>
                  <a:lnTo>
                    <a:pt x="201" y="39"/>
                  </a:lnTo>
                  <a:lnTo>
                    <a:pt x="211" y="48"/>
                  </a:lnTo>
                  <a:lnTo>
                    <a:pt x="216" y="58"/>
                  </a:lnTo>
                  <a:lnTo>
                    <a:pt x="221" y="68"/>
                  </a:lnTo>
                  <a:lnTo>
                    <a:pt x="230" y="77"/>
                  </a:lnTo>
                  <a:lnTo>
                    <a:pt x="235" y="92"/>
                  </a:lnTo>
                  <a:lnTo>
                    <a:pt x="240" y="101"/>
                  </a:lnTo>
                  <a:lnTo>
                    <a:pt x="240" y="116"/>
                  </a:lnTo>
                  <a:lnTo>
                    <a:pt x="245" y="130"/>
                  </a:lnTo>
                  <a:lnTo>
                    <a:pt x="245" y="140"/>
                  </a:lnTo>
                  <a:lnTo>
                    <a:pt x="249" y="149"/>
                  </a:lnTo>
                  <a:lnTo>
                    <a:pt x="249" y="164"/>
                  </a:lnTo>
                  <a:lnTo>
                    <a:pt x="249" y="173"/>
                  </a:lnTo>
                  <a:lnTo>
                    <a:pt x="245" y="188"/>
                  </a:lnTo>
                  <a:lnTo>
                    <a:pt x="245" y="202"/>
                  </a:lnTo>
                  <a:lnTo>
                    <a:pt x="245" y="212"/>
                  </a:lnTo>
                  <a:lnTo>
                    <a:pt x="240" y="226"/>
                  </a:lnTo>
                  <a:lnTo>
                    <a:pt x="235" y="236"/>
                  </a:lnTo>
                  <a:lnTo>
                    <a:pt x="230" y="245"/>
                  </a:lnTo>
                  <a:lnTo>
                    <a:pt x="225" y="260"/>
                  </a:lnTo>
                  <a:lnTo>
                    <a:pt x="216" y="269"/>
                  </a:lnTo>
                  <a:lnTo>
                    <a:pt x="211" y="279"/>
                  </a:lnTo>
                  <a:lnTo>
                    <a:pt x="201" y="289"/>
                  </a:lnTo>
                  <a:lnTo>
                    <a:pt x="192" y="298"/>
                  </a:lnTo>
                  <a:lnTo>
                    <a:pt x="187" y="308"/>
                  </a:lnTo>
                  <a:lnTo>
                    <a:pt x="177" y="317"/>
                  </a:lnTo>
                  <a:lnTo>
                    <a:pt x="163" y="322"/>
                  </a:lnTo>
                  <a:lnTo>
                    <a:pt x="158" y="332"/>
                  </a:lnTo>
                  <a:lnTo>
                    <a:pt x="144" y="337"/>
                  </a:lnTo>
                  <a:lnTo>
                    <a:pt x="134" y="341"/>
                  </a:lnTo>
                  <a:lnTo>
                    <a:pt x="124" y="346"/>
                  </a:lnTo>
                  <a:lnTo>
                    <a:pt x="110" y="351"/>
                  </a:lnTo>
                  <a:lnTo>
                    <a:pt x="96" y="356"/>
                  </a:lnTo>
                  <a:lnTo>
                    <a:pt x="86" y="356"/>
                  </a:lnTo>
                  <a:lnTo>
                    <a:pt x="72" y="361"/>
                  </a:lnTo>
                  <a:lnTo>
                    <a:pt x="62" y="361"/>
                  </a:lnTo>
                  <a:lnTo>
                    <a:pt x="52" y="361"/>
                  </a:lnTo>
                  <a:lnTo>
                    <a:pt x="38" y="361"/>
                  </a:lnTo>
                  <a:lnTo>
                    <a:pt x="24" y="356"/>
                  </a:lnTo>
                  <a:lnTo>
                    <a:pt x="14" y="356"/>
                  </a:lnTo>
                  <a:lnTo>
                    <a:pt x="0" y="351"/>
                  </a:lnTo>
                  <a:lnTo>
                    <a:pt x="52" y="164"/>
                  </a:lnTo>
                  <a:lnTo>
                    <a:pt x="153"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26" name="Group 438">
            <a:extLst>
              <a:ext uri="{FF2B5EF4-FFF2-40B4-BE49-F238E27FC236}">
                <a16:creationId xmlns:a16="http://schemas.microsoft.com/office/drawing/2014/main" id="{C77D681B-E305-40F2-B26C-32F37AFD7B50}"/>
              </a:ext>
            </a:extLst>
          </p:cNvPr>
          <p:cNvGrpSpPr>
            <a:grpSpLocks/>
          </p:cNvGrpSpPr>
          <p:nvPr/>
        </p:nvGrpSpPr>
        <p:grpSpPr bwMode="auto">
          <a:xfrm>
            <a:off x="3746500" y="4221163"/>
            <a:ext cx="304800" cy="603250"/>
            <a:chOff x="2360" y="2659"/>
            <a:chExt cx="192" cy="380"/>
          </a:xfrm>
        </p:grpSpPr>
        <p:sp>
          <p:nvSpPr>
            <p:cNvPr id="12602" name="Freeform 436">
              <a:extLst>
                <a:ext uri="{FF2B5EF4-FFF2-40B4-BE49-F238E27FC236}">
                  <a16:creationId xmlns:a16="http://schemas.microsoft.com/office/drawing/2014/main" id="{06DE382B-15B8-48D0-9B47-3284A6FDFC50}"/>
                </a:ext>
              </a:extLst>
            </p:cNvPr>
            <p:cNvSpPr>
              <a:spLocks/>
            </p:cNvSpPr>
            <p:nvPr/>
          </p:nvSpPr>
          <p:spPr bwMode="auto">
            <a:xfrm>
              <a:off x="2360" y="2659"/>
              <a:ext cx="192" cy="380"/>
            </a:xfrm>
            <a:custGeom>
              <a:avLst/>
              <a:gdLst>
                <a:gd name="T0" fmla="*/ 140 w 192"/>
                <a:gd name="T1" fmla="*/ 380 h 380"/>
                <a:gd name="T2" fmla="*/ 125 w 192"/>
                <a:gd name="T3" fmla="*/ 375 h 380"/>
                <a:gd name="T4" fmla="*/ 116 w 192"/>
                <a:gd name="T5" fmla="*/ 375 h 380"/>
                <a:gd name="T6" fmla="*/ 106 w 192"/>
                <a:gd name="T7" fmla="*/ 366 h 380"/>
                <a:gd name="T8" fmla="*/ 92 w 192"/>
                <a:gd name="T9" fmla="*/ 361 h 380"/>
                <a:gd name="T10" fmla="*/ 87 w 192"/>
                <a:gd name="T11" fmla="*/ 356 h 380"/>
                <a:gd name="T12" fmla="*/ 72 w 192"/>
                <a:gd name="T13" fmla="*/ 346 h 380"/>
                <a:gd name="T14" fmla="*/ 63 w 192"/>
                <a:gd name="T15" fmla="*/ 337 h 380"/>
                <a:gd name="T16" fmla="*/ 58 w 192"/>
                <a:gd name="T17" fmla="*/ 332 h 380"/>
                <a:gd name="T18" fmla="*/ 48 w 192"/>
                <a:gd name="T19" fmla="*/ 322 h 380"/>
                <a:gd name="T20" fmla="*/ 39 w 192"/>
                <a:gd name="T21" fmla="*/ 313 h 380"/>
                <a:gd name="T22" fmla="*/ 34 w 192"/>
                <a:gd name="T23" fmla="*/ 303 h 380"/>
                <a:gd name="T24" fmla="*/ 24 w 192"/>
                <a:gd name="T25" fmla="*/ 293 h 380"/>
                <a:gd name="T26" fmla="*/ 19 w 192"/>
                <a:gd name="T27" fmla="*/ 284 h 380"/>
                <a:gd name="T28" fmla="*/ 15 w 192"/>
                <a:gd name="T29" fmla="*/ 270 h 380"/>
                <a:gd name="T30" fmla="*/ 10 w 192"/>
                <a:gd name="T31" fmla="*/ 255 h 380"/>
                <a:gd name="T32" fmla="*/ 5 w 192"/>
                <a:gd name="T33" fmla="*/ 245 h 380"/>
                <a:gd name="T34" fmla="*/ 5 w 192"/>
                <a:gd name="T35" fmla="*/ 236 h 380"/>
                <a:gd name="T36" fmla="*/ 0 w 192"/>
                <a:gd name="T37" fmla="*/ 221 h 380"/>
                <a:gd name="T38" fmla="*/ 0 w 192"/>
                <a:gd name="T39" fmla="*/ 212 h 380"/>
                <a:gd name="T40" fmla="*/ 0 w 192"/>
                <a:gd name="T41" fmla="*/ 198 h 380"/>
                <a:gd name="T42" fmla="*/ 0 w 192"/>
                <a:gd name="T43" fmla="*/ 183 h 380"/>
                <a:gd name="T44" fmla="*/ 0 w 192"/>
                <a:gd name="T45" fmla="*/ 173 h 380"/>
                <a:gd name="T46" fmla="*/ 0 w 192"/>
                <a:gd name="T47" fmla="*/ 159 h 380"/>
                <a:gd name="T48" fmla="*/ 5 w 192"/>
                <a:gd name="T49" fmla="*/ 149 h 380"/>
                <a:gd name="T50" fmla="*/ 10 w 192"/>
                <a:gd name="T51" fmla="*/ 135 h 380"/>
                <a:gd name="T52" fmla="*/ 10 w 192"/>
                <a:gd name="T53" fmla="*/ 125 h 380"/>
                <a:gd name="T54" fmla="*/ 15 w 192"/>
                <a:gd name="T55" fmla="*/ 116 h 380"/>
                <a:gd name="T56" fmla="*/ 19 w 192"/>
                <a:gd name="T57" fmla="*/ 101 h 380"/>
                <a:gd name="T58" fmla="*/ 29 w 192"/>
                <a:gd name="T59" fmla="*/ 92 h 380"/>
                <a:gd name="T60" fmla="*/ 34 w 192"/>
                <a:gd name="T61" fmla="*/ 82 h 380"/>
                <a:gd name="T62" fmla="*/ 44 w 192"/>
                <a:gd name="T63" fmla="*/ 73 h 380"/>
                <a:gd name="T64" fmla="*/ 53 w 192"/>
                <a:gd name="T65" fmla="*/ 63 h 380"/>
                <a:gd name="T66" fmla="*/ 58 w 192"/>
                <a:gd name="T67" fmla="*/ 53 h 380"/>
                <a:gd name="T68" fmla="*/ 68 w 192"/>
                <a:gd name="T69" fmla="*/ 44 h 380"/>
                <a:gd name="T70" fmla="*/ 77 w 192"/>
                <a:gd name="T71" fmla="*/ 34 h 380"/>
                <a:gd name="T72" fmla="*/ 87 w 192"/>
                <a:gd name="T73" fmla="*/ 29 h 380"/>
                <a:gd name="T74" fmla="*/ 101 w 192"/>
                <a:gd name="T75" fmla="*/ 25 h 380"/>
                <a:gd name="T76" fmla="*/ 106 w 192"/>
                <a:gd name="T77" fmla="*/ 20 h 380"/>
                <a:gd name="T78" fmla="*/ 120 w 192"/>
                <a:gd name="T79" fmla="*/ 15 h 380"/>
                <a:gd name="T80" fmla="*/ 135 w 192"/>
                <a:gd name="T81" fmla="*/ 10 h 380"/>
                <a:gd name="T82" fmla="*/ 144 w 192"/>
                <a:gd name="T83" fmla="*/ 5 h 380"/>
                <a:gd name="T84" fmla="*/ 159 w 192"/>
                <a:gd name="T85" fmla="*/ 0 h 380"/>
                <a:gd name="T86" fmla="*/ 168 w 192"/>
                <a:gd name="T87" fmla="*/ 0 h 380"/>
                <a:gd name="T88" fmla="*/ 178 w 192"/>
                <a:gd name="T89" fmla="*/ 0 h 380"/>
                <a:gd name="T90" fmla="*/ 192 w 192"/>
                <a:gd name="T91" fmla="*/ 0 h 380"/>
                <a:gd name="T92" fmla="*/ 192 w 192"/>
                <a:gd name="T93" fmla="*/ 193 h 380"/>
                <a:gd name="T94" fmla="*/ 140 w 192"/>
                <a:gd name="T95" fmla="*/ 380 h 38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92" h="380">
                  <a:moveTo>
                    <a:pt x="140" y="380"/>
                  </a:moveTo>
                  <a:lnTo>
                    <a:pt x="125" y="375"/>
                  </a:lnTo>
                  <a:lnTo>
                    <a:pt x="116" y="375"/>
                  </a:lnTo>
                  <a:lnTo>
                    <a:pt x="106" y="366"/>
                  </a:lnTo>
                  <a:lnTo>
                    <a:pt x="92" y="361"/>
                  </a:lnTo>
                  <a:lnTo>
                    <a:pt x="87" y="356"/>
                  </a:lnTo>
                  <a:lnTo>
                    <a:pt x="72" y="346"/>
                  </a:lnTo>
                  <a:lnTo>
                    <a:pt x="63" y="337"/>
                  </a:lnTo>
                  <a:lnTo>
                    <a:pt x="58" y="332"/>
                  </a:lnTo>
                  <a:lnTo>
                    <a:pt x="48" y="322"/>
                  </a:lnTo>
                  <a:lnTo>
                    <a:pt x="39" y="313"/>
                  </a:lnTo>
                  <a:lnTo>
                    <a:pt x="34" y="303"/>
                  </a:lnTo>
                  <a:lnTo>
                    <a:pt x="24" y="293"/>
                  </a:lnTo>
                  <a:lnTo>
                    <a:pt x="19" y="284"/>
                  </a:lnTo>
                  <a:lnTo>
                    <a:pt x="15" y="270"/>
                  </a:lnTo>
                  <a:lnTo>
                    <a:pt x="10" y="255"/>
                  </a:lnTo>
                  <a:lnTo>
                    <a:pt x="5" y="245"/>
                  </a:lnTo>
                  <a:lnTo>
                    <a:pt x="5" y="236"/>
                  </a:lnTo>
                  <a:lnTo>
                    <a:pt x="0" y="221"/>
                  </a:lnTo>
                  <a:lnTo>
                    <a:pt x="0" y="212"/>
                  </a:lnTo>
                  <a:lnTo>
                    <a:pt x="0" y="198"/>
                  </a:lnTo>
                  <a:lnTo>
                    <a:pt x="0" y="183"/>
                  </a:lnTo>
                  <a:lnTo>
                    <a:pt x="0" y="173"/>
                  </a:lnTo>
                  <a:lnTo>
                    <a:pt x="0" y="159"/>
                  </a:lnTo>
                  <a:lnTo>
                    <a:pt x="5" y="149"/>
                  </a:lnTo>
                  <a:lnTo>
                    <a:pt x="10" y="135"/>
                  </a:lnTo>
                  <a:lnTo>
                    <a:pt x="10" y="125"/>
                  </a:lnTo>
                  <a:lnTo>
                    <a:pt x="15" y="116"/>
                  </a:lnTo>
                  <a:lnTo>
                    <a:pt x="19" y="101"/>
                  </a:lnTo>
                  <a:lnTo>
                    <a:pt x="29" y="92"/>
                  </a:lnTo>
                  <a:lnTo>
                    <a:pt x="34" y="82"/>
                  </a:lnTo>
                  <a:lnTo>
                    <a:pt x="44" y="73"/>
                  </a:lnTo>
                  <a:lnTo>
                    <a:pt x="53" y="63"/>
                  </a:lnTo>
                  <a:lnTo>
                    <a:pt x="58" y="53"/>
                  </a:lnTo>
                  <a:lnTo>
                    <a:pt x="68" y="44"/>
                  </a:lnTo>
                  <a:lnTo>
                    <a:pt x="77" y="34"/>
                  </a:lnTo>
                  <a:lnTo>
                    <a:pt x="87" y="29"/>
                  </a:lnTo>
                  <a:lnTo>
                    <a:pt x="101" y="25"/>
                  </a:lnTo>
                  <a:lnTo>
                    <a:pt x="106" y="20"/>
                  </a:lnTo>
                  <a:lnTo>
                    <a:pt x="120" y="15"/>
                  </a:lnTo>
                  <a:lnTo>
                    <a:pt x="135" y="10"/>
                  </a:lnTo>
                  <a:lnTo>
                    <a:pt x="144" y="5"/>
                  </a:lnTo>
                  <a:lnTo>
                    <a:pt x="159" y="0"/>
                  </a:lnTo>
                  <a:lnTo>
                    <a:pt x="168" y="0"/>
                  </a:lnTo>
                  <a:lnTo>
                    <a:pt x="178" y="0"/>
                  </a:lnTo>
                  <a:lnTo>
                    <a:pt x="192" y="0"/>
                  </a:lnTo>
                  <a:lnTo>
                    <a:pt x="192" y="193"/>
                  </a:lnTo>
                  <a:lnTo>
                    <a:pt x="140" y="380"/>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03" name="Freeform 437">
              <a:extLst>
                <a:ext uri="{FF2B5EF4-FFF2-40B4-BE49-F238E27FC236}">
                  <a16:creationId xmlns:a16="http://schemas.microsoft.com/office/drawing/2014/main" id="{B3ED2E33-FC82-4D75-B3AF-7046DF1F5067}"/>
                </a:ext>
              </a:extLst>
            </p:cNvPr>
            <p:cNvSpPr>
              <a:spLocks/>
            </p:cNvSpPr>
            <p:nvPr/>
          </p:nvSpPr>
          <p:spPr bwMode="auto">
            <a:xfrm>
              <a:off x="2360" y="2659"/>
              <a:ext cx="192" cy="380"/>
            </a:xfrm>
            <a:custGeom>
              <a:avLst/>
              <a:gdLst>
                <a:gd name="T0" fmla="*/ 140 w 192"/>
                <a:gd name="T1" fmla="*/ 380 h 380"/>
                <a:gd name="T2" fmla="*/ 125 w 192"/>
                <a:gd name="T3" fmla="*/ 375 h 380"/>
                <a:gd name="T4" fmla="*/ 116 w 192"/>
                <a:gd name="T5" fmla="*/ 375 h 380"/>
                <a:gd name="T6" fmla="*/ 106 w 192"/>
                <a:gd name="T7" fmla="*/ 366 h 380"/>
                <a:gd name="T8" fmla="*/ 92 w 192"/>
                <a:gd name="T9" fmla="*/ 361 h 380"/>
                <a:gd name="T10" fmla="*/ 87 w 192"/>
                <a:gd name="T11" fmla="*/ 356 h 380"/>
                <a:gd name="T12" fmla="*/ 72 w 192"/>
                <a:gd name="T13" fmla="*/ 346 h 380"/>
                <a:gd name="T14" fmla="*/ 63 w 192"/>
                <a:gd name="T15" fmla="*/ 337 h 380"/>
                <a:gd name="T16" fmla="*/ 58 w 192"/>
                <a:gd name="T17" fmla="*/ 332 h 380"/>
                <a:gd name="T18" fmla="*/ 48 w 192"/>
                <a:gd name="T19" fmla="*/ 322 h 380"/>
                <a:gd name="T20" fmla="*/ 39 w 192"/>
                <a:gd name="T21" fmla="*/ 313 h 380"/>
                <a:gd name="T22" fmla="*/ 34 w 192"/>
                <a:gd name="T23" fmla="*/ 303 h 380"/>
                <a:gd name="T24" fmla="*/ 24 w 192"/>
                <a:gd name="T25" fmla="*/ 293 h 380"/>
                <a:gd name="T26" fmla="*/ 19 w 192"/>
                <a:gd name="T27" fmla="*/ 284 h 380"/>
                <a:gd name="T28" fmla="*/ 15 w 192"/>
                <a:gd name="T29" fmla="*/ 270 h 380"/>
                <a:gd name="T30" fmla="*/ 10 w 192"/>
                <a:gd name="T31" fmla="*/ 255 h 380"/>
                <a:gd name="T32" fmla="*/ 5 w 192"/>
                <a:gd name="T33" fmla="*/ 245 h 380"/>
                <a:gd name="T34" fmla="*/ 5 w 192"/>
                <a:gd name="T35" fmla="*/ 236 h 380"/>
                <a:gd name="T36" fmla="*/ 0 w 192"/>
                <a:gd name="T37" fmla="*/ 221 h 380"/>
                <a:gd name="T38" fmla="*/ 0 w 192"/>
                <a:gd name="T39" fmla="*/ 212 h 380"/>
                <a:gd name="T40" fmla="*/ 0 w 192"/>
                <a:gd name="T41" fmla="*/ 198 h 380"/>
                <a:gd name="T42" fmla="*/ 0 w 192"/>
                <a:gd name="T43" fmla="*/ 183 h 380"/>
                <a:gd name="T44" fmla="*/ 0 w 192"/>
                <a:gd name="T45" fmla="*/ 173 h 380"/>
                <a:gd name="T46" fmla="*/ 0 w 192"/>
                <a:gd name="T47" fmla="*/ 159 h 380"/>
                <a:gd name="T48" fmla="*/ 5 w 192"/>
                <a:gd name="T49" fmla="*/ 149 h 380"/>
                <a:gd name="T50" fmla="*/ 10 w 192"/>
                <a:gd name="T51" fmla="*/ 135 h 380"/>
                <a:gd name="T52" fmla="*/ 10 w 192"/>
                <a:gd name="T53" fmla="*/ 125 h 380"/>
                <a:gd name="T54" fmla="*/ 15 w 192"/>
                <a:gd name="T55" fmla="*/ 116 h 380"/>
                <a:gd name="T56" fmla="*/ 19 w 192"/>
                <a:gd name="T57" fmla="*/ 101 h 380"/>
                <a:gd name="T58" fmla="*/ 29 w 192"/>
                <a:gd name="T59" fmla="*/ 92 h 380"/>
                <a:gd name="T60" fmla="*/ 34 w 192"/>
                <a:gd name="T61" fmla="*/ 82 h 380"/>
                <a:gd name="T62" fmla="*/ 44 w 192"/>
                <a:gd name="T63" fmla="*/ 73 h 380"/>
                <a:gd name="T64" fmla="*/ 53 w 192"/>
                <a:gd name="T65" fmla="*/ 63 h 380"/>
                <a:gd name="T66" fmla="*/ 58 w 192"/>
                <a:gd name="T67" fmla="*/ 53 h 380"/>
                <a:gd name="T68" fmla="*/ 68 w 192"/>
                <a:gd name="T69" fmla="*/ 44 h 380"/>
                <a:gd name="T70" fmla="*/ 77 w 192"/>
                <a:gd name="T71" fmla="*/ 34 h 380"/>
                <a:gd name="T72" fmla="*/ 87 w 192"/>
                <a:gd name="T73" fmla="*/ 29 h 380"/>
                <a:gd name="T74" fmla="*/ 101 w 192"/>
                <a:gd name="T75" fmla="*/ 25 h 380"/>
                <a:gd name="T76" fmla="*/ 106 w 192"/>
                <a:gd name="T77" fmla="*/ 20 h 380"/>
                <a:gd name="T78" fmla="*/ 120 w 192"/>
                <a:gd name="T79" fmla="*/ 15 h 380"/>
                <a:gd name="T80" fmla="*/ 135 w 192"/>
                <a:gd name="T81" fmla="*/ 10 h 380"/>
                <a:gd name="T82" fmla="*/ 144 w 192"/>
                <a:gd name="T83" fmla="*/ 5 h 380"/>
                <a:gd name="T84" fmla="*/ 159 w 192"/>
                <a:gd name="T85" fmla="*/ 0 h 380"/>
                <a:gd name="T86" fmla="*/ 168 w 192"/>
                <a:gd name="T87" fmla="*/ 0 h 380"/>
                <a:gd name="T88" fmla="*/ 178 w 192"/>
                <a:gd name="T89" fmla="*/ 0 h 380"/>
                <a:gd name="T90" fmla="*/ 192 w 192"/>
                <a:gd name="T91" fmla="*/ 0 h 380"/>
                <a:gd name="T92" fmla="*/ 192 w 192"/>
                <a:gd name="T93" fmla="*/ 193 h 380"/>
                <a:gd name="T94" fmla="*/ 140 w 192"/>
                <a:gd name="T95" fmla="*/ 380 h 38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92" h="380">
                  <a:moveTo>
                    <a:pt x="140" y="380"/>
                  </a:moveTo>
                  <a:lnTo>
                    <a:pt x="125" y="375"/>
                  </a:lnTo>
                  <a:lnTo>
                    <a:pt x="116" y="375"/>
                  </a:lnTo>
                  <a:lnTo>
                    <a:pt x="106" y="366"/>
                  </a:lnTo>
                  <a:lnTo>
                    <a:pt x="92" y="361"/>
                  </a:lnTo>
                  <a:lnTo>
                    <a:pt x="87" y="356"/>
                  </a:lnTo>
                  <a:lnTo>
                    <a:pt x="72" y="346"/>
                  </a:lnTo>
                  <a:lnTo>
                    <a:pt x="63" y="337"/>
                  </a:lnTo>
                  <a:lnTo>
                    <a:pt x="58" y="332"/>
                  </a:lnTo>
                  <a:lnTo>
                    <a:pt x="48" y="322"/>
                  </a:lnTo>
                  <a:lnTo>
                    <a:pt x="39" y="313"/>
                  </a:lnTo>
                  <a:lnTo>
                    <a:pt x="34" y="303"/>
                  </a:lnTo>
                  <a:lnTo>
                    <a:pt x="24" y="293"/>
                  </a:lnTo>
                  <a:lnTo>
                    <a:pt x="19" y="284"/>
                  </a:lnTo>
                  <a:lnTo>
                    <a:pt x="15" y="270"/>
                  </a:lnTo>
                  <a:lnTo>
                    <a:pt x="10" y="255"/>
                  </a:lnTo>
                  <a:lnTo>
                    <a:pt x="5" y="245"/>
                  </a:lnTo>
                  <a:lnTo>
                    <a:pt x="5" y="236"/>
                  </a:lnTo>
                  <a:lnTo>
                    <a:pt x="0" y="221"/>
                  </a:lnTo>
                  <a:lnTo>
                    <a:pt x="0" y="212"/>
                  </a:lnTo>
                  <a:lnTo>
                    <a:pt x="0" y="198"/>
                  </a:lnTo>
                  <a:lnTo>
                    <a:pt x="0" y="183"/>
                  </a:lnTo>
                  <a:lnTo>
                    <a:pt x="0" y="173"/>
                  </a:lnTo>
                  <a:lnTo>
                    <a:pt x="0" y="159"/>
                  </a:lnTo>
                  <a:lnTo>
                    <a:pt x="5" y="149"/>
                  </a:lnTo>
                  <a:lnTo>
                    <a:pt x="10" y="135"/>
                  </a:lnTo>
                  <a:lnTo>
                    <a:pt x="10" y="125"/>
                  </a:lnTo>
                  <a:lnTo>
                    <a:pt x="15" y="116"/>
                  </a:lnTo>
                  <a:lnTo>
                    <a:pt x="19" y="101"/>
                  </a:lnTo>
                  <a:lnTo>
                    <a:pt x="29" y="92"/>
                  </a:lnTo>
                  <a:lnTo>
                    <a:pt x="34" y="82"/>
                  </a:lnTo>
                  <a:lnTo>
                    <a:pt x="44" y="73"/>
                  </a:lnTo>
                  <a:lnTo>
                    <a:pt x="53" y="63"/>
                  </a:lnTo>
                  <a:lnTo>
                    <a:pt x="58" y="53"/>
                  </a:lnTo>
                  <a:lnTo>
                    <a:pt x="68" y="44"/>
                  </a:lnTo>
                  <a:lnTo>
                    <a:pt x="77" y="34"/>
                  </a:lnTo>
                  <a:lnTo>
                    <a:pt x="87" y="29"/>
                  </a:lnTo>
                  <a:lnTo>
                    <a:pt x="101" y="25"/>
                  </a:lnTo>
                  <a:lnTo>
                    <a:pt x="106" y="20"/>
                  </a:lnTo>
                  <a:lnTo>
                    <a:pt x="120" y="15"/>
                  </a:lnTo>
                  <a:lnTo>
                    <a:pt x="135" y="10"/>
                  </a:lnTo>
                  <a:lnTo>
                    <a:pt x="144" y="5"/>
                  </a:lnTo>
                  <a:lnTo>
                    <a:pt x="159" y="0"/>
                  </a:lnTo>
                  <a:lnTo>
                    <a:pt x="168" y="0"/>
                  </a:lnTo>
                  <a:lnTo>
                    <a:pt x="178" y="0"/>
                  </a:lnTo>
                  <a:lnTo>
                    <a:pt x="192" y="0"/>
                  </a:lnTo>
                  <a:lnTo>
                    <a:pt x="192" y="193"/>
                  </a:lnTo>
                  <a:lnTo>
                    <a:pt x="140" y="38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27" name="Group 441">
            <a:extLst>
              <a:ext uri="{FF2B5EF4-FFF2-40B4-BE49-F238E27FC236}">
                <a16:creationId xmlns:a16="http://schemas.microsoft.com/office/drawing/2014/main" id="{1BA7EBE4-6DD9-4F26-A2D6-D18348A95569}"/>
              </a:ext>
            </a:extLst>
          </p:cNvPr>
          <p:cNvGrpSpPr>
            <a:grpSpLocks/>
          </p:cNvGrpSpPr>
          <p:nvPr/>
        </p:nvGrpSpPr>
        <p:grpSpPr bwMode="auto">
          <a:xfrm>
            <a:off x="4051300" y="3368675"/>
            <a:ext cx="69850" cy="304800"/>
            <a:chOff x="2552" y="2122"/>
            <a:chExt cx="44" cy="192"/>
          </a:xfrm>
        </p:grpSpPr>
        <p:sp>
          <p:nvSpPr>
            <p:cNvPr id="12600" name="Freeform 439">
              <a:extLst>
                <a:ext uri="{FF2B5EF4-FFF2-40B4-BE49-F238E27FC236}">
                  <a16:creationId xmlns:a16="http://schemas.microsoft.com/office/drawing/2014/main" id="{94AF68C2-4FB5-4C26-8ECA-794F11C4B3DD}"/>
                </a:ext>
              </a:extLst>
            </p:cNvPr>
            <p:cNvSpPr>
              <a:spLocks/>
            </p:cNvSpPr>
            <p:nvPr/>
          </p:nvSpPr>
          <p:spPr bwMode="auto">
            <a:xfrm>
              <a:off x="2552" y="2122"/>
              <a:ext cx="44" cy="192"/>
            </a:xfrm>
            <a:custGeom>
              <a:avLst/>
              <a:gdLst>
                <a:gd name="T0" fmla="*/ 0 w 44"/>
                <a:gd name="T1" fmla="*/ 0 h 192"/>
                <a:gd name="T2" fmla="*/ 10 w 44"/>
                <a:gd name="T3" fmla="*/ 0 h 192"/>
                <a:gd name="T4" fmla="*/ 15 w 44"/>
                <a:gd name="T5" fmla="*/ 0 h 192"/>
                <a:gd name="T6" fmla="*/ 20 w 44"/>
                <a:gd name="T7" fmla="*/ 0 h 192"/>
                <a:gd name="T8" fmla="*/ 29 w 44"/>
                <a:gd name="T9" fmla="*/ 0 h 192"/>
                <a:gd name="T10" fmla="*/ 34 w 44"/>
                <a:gd name="T11" fmla="*/ 0 h 192"/>
                <a:gd name="T12" fmla="*/ 44 w 44"/>
                <a:gd name="T13" fmla="*/ 4 h 192"/>
                <a:gd name="T14" fmla="*/ 0 w 44"/>
                <a:gd name="T15" fmla="*/ 192 h 192"/>
                <a:gd name="T16" fmla="*/ 0 w 44"/>
                <a:gd name="T17" fmla="*/ 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4" h="192">
                  <a:moveTo>
                    <a:pt x="0" y="0"/>
                  </a:moveTo>
                  <a:lnTo>
                    <a:pt x="10" y="0"/>
                  </a:lnTo>
                  <a:lnTo>
                    <a:pt x="15" y="0"/>
                  </a:lnTo>
                  <a:lnTo>
                    <a:pt x="20" y="0"/>
                  </a:lnTo>
                  <a:lnTo>
                    <a:pt x="29" y="0"/>
                  </a:lnTo>
                  <a:lnTo>
                    <a:pt x="34" y="0"/>
                  </a:lnTo>
                  <a:lnTo>
                    <a:pt x="44" y="4"/>
                  </a:lnTo>
                  <a:lnTo>
                    <a:pt x="0" y="192"/>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01" name="Freeform 440">
              <a:extLst>
                <a:ext uri="{FF2B5EF4-FFF2-40B4-BE49-F238E27FC236}">
                  <a16:creationId xmlns:a16="http://schemas.microsoft.com/office/drawing/2014/main" id="{0839F7A5-C34D-4082-9B26-B4C79D97DA27}"/>
                </a:ext>
              </a:extLst>
            </p:cNvPr>
            <p:cNvSpPr>
              <a:spLocks/>
            </p:cNvSpPr>
            <p:nvPr/>
          </p:nvSpPr>
          <p:spPr bwMode="auto">
            <a:xfrm>
              <a:off x="2552" y="2122"/>
              <a:ext cx="44" cy="192"/>
            </a:xfrm>
            <a:custGeom>
              <a:avLst/>
              <a:gdLst>
                <a:gd name="T0" fmla="*/ 0 w 44"/>
                <a:gd name="T1" fmla="*/ 0 h 192"/>
                <a:gd name="T2" fmla="*/ 10 w 44"/>
                <a:gd name="T3" fmla="*/ 0 h 192"/>
                <a:gd name="T4" fmla="*/ 15 w 44"/>
                <a:gd name="T5" fmla="*/ 0 h 192"/>
                <a:gd name="T6" fmla="*/ 20 w 44"/>
                <a:gd name="T7" fmla="*/ 0 h 192"/>
                <a:gd name="T8" fmla="*/ 29 w 44"/>
                <a:gd name="T9" fmla="*/ 0 h 192"/>
                <a:gd name="T10" fmla="*/ 34 w 44"/>
                <a:gd name="T11" fmla="*/ 0 h 192"/>
                <a:gd name="T12" fmla="*/ 44 w 44"/>
                <a:gd name="T13" fmla="*/ 4 h 192"/>
                <a:gd name="T14" fmla="*/ 0 w 44"/>
                <a:gd name="T15" fmla="*/ 192 h 192"/>
                <a:gd name="T16" fmla="*/ 0 w 44"/>
                <a:gd name="T17" fmla="*/ 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4" h="192">
                  <a:moveTo>
                    <a:pt x="0" y="0"/>
                  </a:moveTo>
                  <a:lnTo>
                    <a:pt x="10" y="0"/>
                  </a:lnTo>
                  <a:lnTo>
                    <a:pt x="15" y="0"/>
                  </a:lnTo>
                  <a:lnTo>
                    <a:pt x="20" y="0"/>
                  </a:lnTo>
                  <a:lnTo>
                    <a:pt x="29" y="0"/>
                  </a:lnTo>
                  <a:lnTo>
                    <a:pt x="34" y="0"/>
                  </a:lnTo>
                  <a:lnTo>
                    <a:pt x="44" y="4"/>
                  </a:lnTo>
                  <a:lnTo>
                    <a:pt x="0" y="192"/>
                  </a:lnTo>
                  <a:lnTo>
                    <a:pt x="0"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28" name="Group 444">
            <a:extLst>
              <a:ext uri="{FF2B5EF4-FFF2-40B4-BE49-F238E27FC236}">
                <a16:creationId xmlns:a16="http://schemas.microsoft.com/office/drawing/2014/main" id="{68DEBE8B-8992-4C1C-8495-57E39B164FF3}"/>
              </a:ext>
            </a:extLst>
          </p:cNvPr>
          <p:cNvGrpSpPr>
            <a:grpSpLocks/>
          </p:cNvGrpSpPr>
          <p:nvPr/>
        </p:nvGrpSpPr>
        <p:grpSpPr bwMode="auto">
          <a:xfrm>
            <a:off x="4051300" y="3375025"/>
            <a:ext cx="312738" cy="396875"/>
            <a:chOff x="2552" y="2126"/>
            <a:chExt cx="197" cy="250"/>
          </a:xfrm>
        </p:grpSpPr>
        <p:sp>
          <p:nvSpPr>
            <p:cNvPr id="12598" name="Freeform 442">
              <a:extLst>
                <a:ext uri="{FF2B5EF4-FFF2-40B4-BE49-F238E27FC236}">
                  <a16:creationId xmlns:a16="http://schemas.microsoft.com/office/drawing/2014/main" id="{102A9ACD-CDE9-4F76-9D1F-F4F8CFCFF90D}"/>
                </a:ext>
              </a:extLst>
            </p:cNvPr>
            <p:cNvSpPr>
              <a:spLocks/>
            </p:cNvSpPr>
            <p:nvPr/>
          </p:nvSpPr>
          <p:spPr bwMode="auto">
            <a:xfrm>
              <a:off x="2552" y="2126"/>
              <a:ext cx="197" cy="250"/>
            </a:xfrm>
            <a:custGeom>
              <a:avLst/>
              <a:gdLst>
                <a:gd name="T0" fmla="*/ 44 w 197"/>
                <a:gd name="T1" fmla="*/ 0 h 250"/>
                <a:gd name="T2" fmla="*/ 53 w 197"/>
                <a:gd name="T3" fmla="*/ 0 h 250"/>
                <a:gd name="T4" fmla="*/ 63 w 197"/>
                <a:gd name="T5" fmla="*/ 5 h 250"/>
                <a:gd name="T6" fmla="*/ 77 w 197"/>
                <a:gd name="T7" fmla="*/ 10 h 250"/>
                <a:gd name="T8" fmla="*/ 87 w 197"/>
                <a:gd name="T9" fmla="*/ 15 h 250"/>
                <a:gd name="T10" fmla="*/ 101 w 197"/>
                <a:gd name="T11" fmla="*/ 19 h 250"/>
                <a:gd name="T12" fmla="*/ 111 w 197"/>
                <a:gd name="T13" fmla="*/ 29 h 250"/>
                <a:gd name="T14" fmla="*/ 121 w 197"/>
                <a:gd name="T15" fmla="*/ 34 h 250"/>
                <a:gd name="T16" fmla="*/ 130 w 197"/>
                <a:gd name="T17" fmla="*/ 44 h 250"/>
                <a:gd name="T18" fmla="*/ 135 w 197"/>
                <a:gd name="T19" fmla="*/ 48 h 250"/>
                <a:gd name="T20" fmla="*/ 144 w 197"/>
                <a:gd name="T21" fmla="*/ 58 h 250"/>
                <a:gd name="T22" fmla="*/ 154 w 197"/>
                <a:gd name="T23" fmla="*/ 68 h 250"/>
                <a:gd name="T24" fmla="*/ 159 w 197"/>
                <a:gd name="T25" fmla="*/ 77 h 250"/>
                <a:gd name="T26" fmla="*/ 169 w 197"/>
                <a:gd name="T27" fmla="*/ 87 h 250"/>
                <a:gd name="T28" fmla="*/ 173 w 197"/>
                <a:gd name="T29" fmla="*/ 96 h 250"/>
                <a:gd name="T30" fmla="*/ 178 w 197"/>
                <a:gd name="T31" fmla="*/ 111 h 250"/>
                <a:gd name="T32" fmla="*/ 183 w 197"/>
                <a:gd name="T33" fmla="*/ 120 h 250"/>
                <a:gd name="T34" fmla="*/ 188 w 197"/>
                <a:gd name="T35" fmla="*/ 130 h 250"/>
                <a:gd name="T36" fmla="*/ 193 w 197"/>
                <a:gd name="T37" fmla="*/ 144 h 250"/>
                <a:gd name="T38" fmla="*/ 193 w 197"/>
                <a:gd name="T39" fmla="*/ 154 h 250"/>
                <a:gd name="T40" fmla="*/ 197 w 197"/>
                <a:gd name="T41" fmla="*/ 168 h 250"/>
                <a:gd name="T42" fmla="*/ 197 w 197"/>
                <a:gd name="T43" fmla="*/ 178 h 250"/>
                <a:gd name="T44" fmla="*/ 197 w 197"/>
                <a:gd name="T45" fmla="*/ 192 h 250"/>
                <a:gd name="T46" fmla="*/ 197 w 197"/>
                <a:gd name="T47" fmla="*/ 207 h 250"/>
                <a:gd name="T48" fmla="*/ 193 w 197"/>
                <a:gd name="T49" fmla="*/ 216 h 250"/>
                <a:gd name="T50" fmla="*/ 193 w 197"/>
                <a:gd name="T51" fmla="*/ 231 h 250"/>
                <a:gd name="T52" fmla="*/ 188 w 197"/>
                <a:gd name="T53" fmla="*/ 241 h 250"/>
                <a:gd name="T54" fmla="*/ 188 w 197"/>
                <a:gd name="T55" fmla="*/ 250 h 250"/>
                <a:gd name="T56" fmla="*/ 0 w 197"/>
                <a:gd name="T57" fmla="*/ 188 h 250"/>
                <a:gd name="T58" fmla="*/ 44 w 197"/>
                <a:gd name="T59" fmla="*/ 0 h 25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97" h="250">
                  <a:moveTo>
                    <a:pt x="44" y="0"/>
                  </a:moveTo>
                  <a:lnTo>
                    <a:pt x="53" y="0"/>
                  </a:lnTo>
                  <a:lnTo>
                    <a:pt x="63" y="5"/>
                  </a:lnTo>
                  <a:lnTo>
                    <a:pt x="77" y="10"/>
                  </a:lnTo>
                  <a:lnTo>
                    <a:pt x="87" y="15"/>
                  </a:lnTo>
                  <a:lnTo>
                    <a:pt x="101" y="19"/>
                  </a:lnTo>
                  <a:lnTo>
                    <a:pt x="111" y="29"/>
                  </a:lnTo>
                  <a:lnTo>
                    <a:pt x="121" y="34"/>
                  </a:lnTo>
                  <a:lnTo>
                    <a:pt x="130" y="44"/>
                  </a:lnTo>
                  <a:lnTo>
                    <a:pt x="135" y="48"/>
                  </a:lnTo>
                  <a:lnTo>
                    <a:pt x="144" y="58"/>
                  </a:lnTo>
                  <a:lnTo>
                    <a:pt x="154" y="68"/>
                  </a:lnTo>
                  <a:lnTo>
                    <a:pt x="159" y="77"/>
                  </a:lnTo>
                  <a:lnTo>
                    <a:pt x="169" y="87"/>
                  </a:lnTo>
                  <a:lnTo>
                    <a:pt x="173" y="96"/>
                  </a:lnTo>
                  <a:lnTo>
                    <a:pt x="178" y="111"/>
                  </a:lnTo>
                  <a:lnTo>
                    <a:pt x="183" y="120"/>
                  </a:lnTo>
                  <a:lnTo>
                    <a:pt x="188" y="130"/>
                  </a:lnTo>
                  <a:lnTo>
                    <a:pt x="193" y="144"/>
                  </a:lnTo>
                  <a:lnTo>
                    <a:pt x="193" y="154"/>
                  </a:lnTo>
                  <a:lnTo>
                    <a:pt x="197" y="168"/>
                  </a:lnTo>
                  <a:lnTo>
                    <a:pt x="197" y="178"/>
                  </a:lnTo>
                  <a:lnTo>
                    <a:pt x="197" y="192"/>
                  </a:lnTo>
                  <a:lnTo>
                    <a:pt x="197" y="207"/>
                  </a:lnTo>
                  <a:lnTo>
                    <a:pt x="193" y="216"/>
                  </a:lnTo>
                  <a:lnTo>
                    <a:pt x="193" y="231"/>
                  </a:lnTo>
                  <a:lnTo>
                    <a:pt x="188" y="241"/>
                  </a:lnTo>
                  <a:lnTo>
                    <a:pt x="188" y="250"/>
                  </a:lnTo>
                  <a:lnTo>
                    <a:pt x="0" y="188"/>
                  </a:lnTo>
                  <a:lnTo>
                    <a:pt x="44"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99" name="Freeform 443">
              <a:extLst>
                <a:ext uri="{FF2B5EF4-FFF2-40B4-BE49-F238E27FC236}">
                  <a16:creationId xmlns:a16="http://schemas.microsoft.com/office/drawing/2014/main" id="{221A65ED-8A40-4321-970F-5288D8E5E670}"/>
                </a:ext>
              </a:extLst>
            </p:cNvPr>
            <p:cNvSpPr>
              <a:spLocks/>
            </p:cNvSpPr>
            <p:nvPr/>
          </p:nvSpPr>
          <p:spPr bwMode="auto">
            <a:xfrm>
              <a:off x="2552" y="2126"/>
              <a:ext cx="197" cy="250"/>
            </a:xfrm>
            <a:custGeom>
              <a:avLst/>
              <a:gdLst>
                <a:gd name="T0" fmla="*/ 44 w 197"/>
                <a:gd name="T1" fmla="*/ 0 h 250"/>
                <a:gd name="T2" fmla="*/ 53 w 197"/>
                <a:gd name="T3" fmla="*/ 0 h 250"/>
                <a:gd name="T4" fmla="*/ 63 w 197"/>
                <a:gd name="T5" fmla="*/ 5 h 250"/>
                <a:gd name="T6" fmla="*/ 77 w 197"/>
                <a:gd name="T7" fmla="*/ 10 h 250"/>
                <a:gd name="T8" fmla="*/ 87 w 197"/>
                <a:gd name="T9" fmla="*/ 15 h 250"/>
                <a:gd name="T10" fmla="*/ 101 w 197"/>
                <a:gd name="T11" fmla="*/ 19 h 250"/>
                <a:gd name="T12" fmla="*/ 111 w 197"/>
                <a:gd name="T13" fmla="*/ 29 h 250"/>
                <a:gd name="T14" fmla="*/ 121 w 197"/>
                <a:gd name="T15" fmla="*/ 34 h 250"/>
                <a:gd name="T16" fmla="*/ 130 w 197"/>
                <a:gd name="T17" fmla="*/ 44 h 250"/>
                <a:gd name="T18" fmla="*/ 135 w 197"/>
                <a:gd name="T19" fmla="*/ 48 h 250"/>
                <a:gd name="T20" fmla="*/ 144 w 197"/>
                <a:gd name="T21" fmla="*/ 58 h 250"/>
                <a:gd name="T22" fmla="*/ 154 w 197"/>
                <a:gd name="T23" fmla="*/ 68 h 250"/>
                <a:gd name="T24" fmla="*/ 159 w 197"/>
                <a:gd name="T25" fmla="*/ 77 h 250"/>
                <a:gd name="T26" fmla="*/ 169 w 197"/>
                <a:gd name="T27" fmla="*/ 87 h 250"/>
                <a:gd name="T28" fmla="*/ 173 w 197"/>
                <a:gd name="T29" fmla="*/ 96 h 250"/>
                <a:gd name="T30" fmla="*/ 178 w 197"/>
                <a:gd name="T31" fmla="*/ 111 h 250"/>
                <a:gd name="T32" fmla="*/ 183 w 197"/>
                <a:gd name="T33" fmla="*/ 120 h 250"/>
                <a:gd name="T34" fmla="*/ 188 w 197"/>
                <a:gd name="T35" fmla="*/ 130 h 250"/>
                <a:gd name="T36" fmla="*/ 193 w 197"/>
                <a:gd name="T37" fmla="*/ 144 h 250"/>
                <a:gd name="T38" fmla="*/ 193 w 197"/>
                <a:gd name="T39" fmla="*/ 154 h 250"/>
                <a:gd name="T40" fmla="*/ 197 w 197"/>
                <a:gd name="T41" fmla="*/ 168 h 250"/>
                <a:gd name="T42" fmla="*/ 197 w 197"/>
                <a:gd name="T43" fmla="*/ 178 h 250"/>
                <a:gd name="T44" fmla="*/ 197 w 197"/>
                <a:gd name="T45" fmla="*/ 192 h 250"/>
                <a:gd name="T46" fmla="*/ 197 w 197"/>
                <a:gd name="T47" fmla="*/ 207 h 250"/>
                <a:gd name="T48" fmla="*/ 193 w 197"/>
                <a:gd name="T49" fmla="*/ 216 h 250"/>
                <a:gd name="T50" fmla="*/ 193 w 197"/>
                <a:gd name="T51" fmla="*/ 231 h 250"/>
                <a:gd name="T52" fmla="*/ 188 w 197"/>
                <a:gd name="T53" fmla="*/ 241 h 250"/>
                <a:gd name="T54" fmla="*/ 188 w 197"/>
                <a:gd name="T55" fmla="*/ 250 h 250"/>
                <a:gd name="T56" fmla="*/ 0 w 197"/>
                <a:gd name="T57" fmla="*/ 188 h 250"/>
                <a:gd name="T58" fmla="*/ 44 w 197"/>
                <a:gd name="T59" fmla="*/ 0 h 25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97" h="250">
                  <a:moveTo>
                    <a:pt x="44" y="0"/>
                  </a:moveTo>
                  <a:lnTo>
                    <a:pt x="53" y="0"/>
                  </a:lnTo>
                  <a:lnTo>
                    <a:pt x="63" y="5"/>
                  </a:lnTo>
                  <a:lnTo>
                    <a:pt x="77" y="10"/>
                  </a:lnTo>
                  <a:lnTo>
                    <a:pt x="87" y="15"/>
                  </a:lnTo>
                  <a:lnTo>
                    <a:pt x="101" y="19"/>
                  </a:lnTo>
                  <a:lnTo>
                    <a:pt x="111" y="29"/>
                  </a:lnTo>
                  <a:lnTo>
                    <a:pt x="121" y="34"/>
                  </a:lnTo>
                  <a:lnTo>
                    <a:pt x="130" y="44"/>
                  </a:lnTo>
                  <a:lnTo>
                    <a:pt x="135" y="48"/>
                  </a:lnTo>
                  <a:lnTo>
                    <a:pt x="144" y="58"/>
                  </a:lnTo>
                  <a:lnTo>
                    <a:pt x="154" y="68"/>
                  </a:lnTo>
                  <a:lnTo>
                    <a:pt x="159" y="77"/>
                  </a:lnTo>
                  <a:lnTo>
                    <a:pt x="169" y="87"/>
                  </a:lnTo>
                  <a:lnTo>
                    <a:pt x="173" y="96"/>
                  </a:lnTo>
                  <a:lnTo>
                    <a:pt x="178" y="111"/>
                  </a:lnTo>
                  <a:lnTo>
                    <a:pt x="183" y="120"/>
                  </a:lnTo>
                  <a:lnTo>
                    <a:pt x="188" y="130"/>
                  </a:lnTo>
                  <a:lnTo>
                    <a:pt x="193" y="144"/>
                  </a:lnTo>
                  <a:lnTo>
                    <a:pt x="193" y="154"/>
                  </a:lnTo>
                  <a:lnTo>
                    <a:pt x="197" y="168"/>
                  </a:lnTo>
                  <a:lnTo>
                    <a:pt x="197" y="178"/>
                  </a:lnTo>
                  <a:lnTo>
                    <a:pt x="197" y="192"/>
                  </a:lnTo>
                  <a:lnTo>
                    <a:pt x="197" y="207"/>
                  </a:lnTo>
                  <a:lnTo>
                    <a:pt x="193" y="216"/>
                  </a:lnTo>
                  <a:lnTo>
                    <a:pt x="193" y="231"/>
                  </a:lnTo>
                  <a:lnTo>
                    <a:pt x="188" y="241"/>
                  </a:lnTo>
                  <a:lnTo>
                    <a:pt x="188" y="250"/>
                  </a:lnTo>
                  <a:lnTo>
                    <a:pt x="0" y="188"/>
                  </a:lnTo>
                  <a:lnTo>
                    <a:pt x="44"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29" name="Group 447">
            <a:extLst>
              <a:ext uri="{FF2B5EF4-FFF2-40B4-BE49-F238E27FC236}">
                <a16:creationId xmlns:a16="http://schemas.microsoft.com/office/drawing/2014/main" id="{F599C642-FB4A-4869-8E4D-6EB5D4FDF153}"/>
              </a:ext>
            </a:extLst>
          </p:cNvPr>
          <p:cNvGrpSpPr>
            <a:grpSpLocks/>
          </p:cNvGrpSpPr>
          <p:nvPr/>
        </p:nvGrpSpPr>
        <p:grpSpPr bwMode="auto">
          <a:xfrm>
            <a:off x="3746500" y="3368675"/>
            <a:ext cx="603250" cy="617538"/>
            <a:chOff x="2360" y="2122"/>
            <a:chExt cx="380" cy="389"/>
          </a:xfrm>
        </p:grpSpPr>
        <p:sp>
          <p:nvSpPr>
            <p:cNvPr id="12596" name="Freeform 445">
              <a:extLst>
                <a:ext uri="{FF2B5EF4-FFF2-40B4-BE49-F238E27FC236}">
                  <a16:creationId xmlns:a16="http://schemas.microsoft.com/office/drawing/2014/main" id="{7EC7A1F4-5457-4F06-964B-669BCC4F15E8}"/>
                </a:ext>
              </a:extLst>
            </p:cNvPr>
            <p:cNvSpPr>
              <a:spLocks/>
            </p:cNvSpPr>
            <p:nvPr/>
          </p:nvSpPr>
          <p:spPr bwMode="auto">
            <a:xfrm>
              <a:off x="2360" y="2122"/>
              <a:ext cx="380" cy="389"/>
            </a:xfrm>
            <a:custGeom>
              <a:avLst/>
              <a:gdLst>
                <a:gd name="T0" fmla="*/ 375 w 380"/>
                <a:gd name="T1" fmla="*/ 268 h 389"/>
                <a:gd name="T2" fmla="*/ 361 w 380"/>
                <a:gd name="T3" fmla="*/ 293 h 389"/>
                <a:gd name="T4" fmla="*/ 351 w 380"/>
                <a:gd name="T5" fmla="*/ 312 h 389"/>
                <a:gd name="T6" fmla="*/ 332 w 380"/>
                <a:gd name="T7" fmla="*/ 326 h 389"/>
                <a:gd name="T8" fmla="*/ 313 w 380"/>
                <a:gd name="T9" fmla="*/ 345 h 389"/>
                <a:gd name="T10" fmla="*/ 293 w 380"/>
                <a:gd name="T11" fmla="*/ 360 h 389"/>
                <a:gd name="T12" fmla="*/ 274 w 380"/>
                <a:gd name="T13" fmla="*/ 369 h 389"/>
                <a:gd name="T14" fmla="*/ 245 w 380"/>
                <a:gd name="T15" fmla="*/ 379 h 389"/>
                <a:gd name="T16" fmla="*/ 226 w 380"/>
                <a:gd name="T17" fmla="*/ 384 h 389"/>
                <a:gd name="T18" fmla="*/ 202 w 380"/>
                <a:gd name="T19" fmla="*/ 389 h 389"/>
                <a:gd name="T20" fmla="*/ 178 w 380"/>
                <a:gd name="T21" fmla="*/ 389 h 389"/>
                <a:gd name="T22" fmla="*/ 149 w 380"/>
                <a:gd name="T23" fmla="*/ 384 h 389"/>
                <a:gd name="T24" fmla="*/ 125 w 380"/>
                <a:gd name="T25" fmla="*/ 374 h 389"/>
                <a:gd name="T26" fmla="*/ 106 w 380"/>
                <a:gd name="T27" fmla="*/ 365 h 389"/>
                <a:gd name="T28" fmla="*/ 87 w 380"/>
                <a:gd name="T29" fmla="*/ 355 h 389"/>
                <a:gd name="T30" fmla="*/ 63 w 380"/>
                <a:gd name="T31" fmla="*/ 336 h 389"/>
                <a:gd name="T32" fmla="*/ 48 w 380"/>
                <a:gd name="T33" fmla="*/ 321 h 389"/>
                <a:gd name="T34" fmla="*/ 34 w 380"/>
                <a:gd name="T35" fmla="*/ 302 h 389"/>
                <a:gd name="T36" fmla="*/ 19 w 380"/>
                <a:gd name="T37" fmla="*/ 278 h 389"/>
                <a:gd name="T38" fmla="*/ 10 w 380"/>
                <a:gd name="T39" fmla="*/ 254 h 389"/>
                <a:gd name="T40" fmla="*/ 5 w 380"/>
                <a:gd name="T41" fmla="*/ 235 h 389"/>
                <a:gd name="T42" fmla="*/ 0 w 380"/>
                <a:gd name="T43" fmla="*/ 211 h 389"/>
                <a:gd name="T44" fmla="*/ 0 w 380"/>
                <a:gd name="T45" fmla="*/ 182 h 389"/>
                <a:gd name="T46" fmla="*/ 0 w 380"/>
                <a:gd name="T47" fmla="*/ 158 h 389"/>
                <a:gd name="T48" fmla="*/ 10 w 380"/>
                <a:gd name="T49" fmla="*/ 134 h 389"/>
                <a:gd name="T50" fmla="*/ 19 w 380"/>
                <a:gd name="T51" fmla="*/ 110 h 389"/>
                <a:gd name="T52" fmla="*/ 29 w 380"/>
                <a:gd name="T53" fmla="*/ 91 h 389"/>
                <a:gd name="T54" fmla="*/ 44 w 380"/>
                <a:gd name="T55" fmla="*/ 72 h 389"/>
                <a:gd name="T56" fmla="*/ 58 w 380"/>
                <a:gd name="T57" fmla="*/ 52 h 389"/>
                <a:gd name="T58" fmla="*/ 77 w 380"/>
                <a:gd name="T59" fmla="*/ 33 h 389"/>
                <a:gd name="T60" fmla="*/ 101 w 380"/>
                <a:gd name="T61" fmla="*/ 23 h 389"/>
                <a:gd name="T62" fmla="*/ 120 w 380"/>
                <a:gd name="T63" fmla="*/ 14 h 389"/>
                <a:gd name="T64" fmla="*/ 144 w 380"/>
                <a:gd name="T65" fmla="*/ 4 h 389"/>
                <a:gd name="T66" fmla="*/ 168 w 380"/>
                <a:gd name="T67" fmla="*/ 0 h 389"/>
                <a:gd name="T68" fmla="*/ 192 w 380"/>
                <a:gd name="T69" fmla="*/ 0 h 389"/>
                <a:gd name="T70" fmla="*/ 380 w 380"/>
                <a:gd name="T71" fmla="*/ 254 h 38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80" h="389">
                  <a:moveTo>
                    <a:pt x="380" y="254"/>
                  </a:moveTo>
                  <a:lnTo>
                    <a:pt x="375" y="268"/>
                  </a:lnTo>
                  <a:lnTo>
                    <a:pt x="370" y="278"/>
                  </a:lnTo>
                  <a:lnTo>
                    <a:pt x="361" y="293"/>
                  </a:lnTo>
                  <a:lnTo>
                    <a:pt x="356" y="302"/>
                  </a:lnTo>
                  <a:lnTo>
                    <a:pt x="351" y="312"/>
                  </a:lnTo>
                  <a:lnTo>
                    <a:pt x="341" y="321"/>
                  </a:lnTo>
                  <a:lnTo>
                    <a:pt x="332" y="326"/>
                  </a:lnTo>
                  <a:lnTo>
                    <a:pt x="322" y="336"/>
                  </a:lnTo>
                  <a:lnTo>
                    <a:pt x="313" y="345"/>
                  </a:lnTo>
                  <a:lnTo>
                    <a:pt x="303" y="350"/>
                  </a:lnTo>
                  <a:lnTo>
                    <a:pt x="293" y="360"/>
                  </a:lnTo>
                  <a:lnTo>
                    <a:pt x="284" y="365"/>
                  </a:lnTo>
                  <a:lnTo>
                    <a:pt x="274" y="369"/>
                  </a:lnTo>
                  <a:lnTo>
                    <a:pt x="260" y="374"/>
                  </a:lnTo>
                  <a:lnTo>
                    <a:pt x="245" y="379"/>
                  </a:lnTo>
                  <a:lnTo>
                    <a:pt x="236" y="384"/>
                  </a:lnTo>
                  <a:lnTo>
                    <a:pt x="226" y="384"/>
                  </a:lnTo>
                  <a:lnTo>
                    <a:pt x="212" y="389"/>
                  </a:lnTo>
                  <a:lnTo>
                    <a:pt x="202" y="389"/>
                  </a:lnTo>
                  <a:lnTo>
                    <a:pt x="188" y="389"/>
                  </a:lnTo>
                  <a:lnTo>
                    <a:pt x="178" y="389"/>
                  </a:lnTo>
                  <a:lnTo>
                    <a:pt x="164" y="384"/>
                  </a:lnTo>
                  <a:lnTo>
                    <a:pt x="149" y="384"/>
                  </a:lnTo>
                  <a:lnTo>
                    <a:pt x="140" y="379"/>
                  </a:lnTo>
                  <a:lnTo>
                    <a:pt x="125" y="374"/>
                  </a:lnTo>
                  <a:lnTo>
                    <a:pt x="116" y="369"/>
                  </a:lnTo>
                  <a:lnTo>
                    <a:pt x="106" y="365"/>
                  </a:lnTo>
                  <a:lnTo>
                    <a:pt x="92" y="360"/>
                  </a:lnTo>
                  <a:lnTo>
                    <a:pt x="87" y="355"/>
                  </a:lnTo>
                  <a:lnTo>
                    <a:pt x="72" y="345"/>
                  </a:lnTo>
                  <a:lnTo>
                    <a:pt x="63" y="336"/>
                  </a:lnTo>
                  <a:lnTo>
                    <a:pt x="58" y="331"/>
                  </a:lnTo>
                  <a:lnTo>
                    <a:pt x="48" y="321"/>
                  </a:lnTo>
                  <a:lnTo>
                    <a:pt x="39" y="312"/>
                  </a:lnTo>
                  <a:lnTo>
                    <a:pt x="34" y="302"/>
                  </a:lnTo>
                  <a:lnTo>
                    <a:pt x="24" y="293"/>
                  </a:lnTo>
                  <a:lnTo>
                    <a:pt x="19" y="278"/>
                  </a:lnTo>
                  <a:lnTo>
                    <a:pt x="15" y="268"/>
                  </a:lnTo>
                  <a:lnTo>
                    <a:pt x="10" y="254"/>
                  </a:lnTo>
                  <a:lnTo>
                    <a:pt x="5" y="245"/>
                  </a:lnTo>
                  <a:lnTo>
                    <a:pt x="5" y="235"/>
                  </a:lnTo>
                  <a:lnTo>
                    <a:pt x="0" y="220"/>
                  </a:lnTo>
                  <a:lnTo>
                    <a:pt x="0" y="211"/>
                  </a:lnTo>
                  <a:lnTo>
                    <a:pt x="0" y="196"/>
                  </a:lnTo>
                  <a:lnTo>
                    <a:pt x="0" y="182"/>
                  </a:lnTo>
                  <a:lnTo>
                    <a:pt x="0" y="172"/>
                  </a:lnTo>
                  <a:lnTo>
                    <a:pt x="0" y="158"/>
                  </a:lnTo>
                  <a:lnTo>
                    <a:pt x="5" y="144"/>
                  </a:lnTo>
                  <a:lnTo>
                    <a:pt x="10" y="134"/>
                  </a:lnTo>
                  <a:lnTo>
                    <a:pt x="10" y="124"/>
                  </a:lnTo>
                  <a:lnTo>
                    <a:pt x="19" y="110"/>
                  </a:lnTo>
                  <a:lnTo>
                    <a:pt x="19" y="100"/>
                  </a:lnTo>
                  <a:lnTo>
                    <a:pt x="29" y="91"/>
                  </a:lnTo>
                  <a:lnTo>
                    <a:pt x="34" y="81"/>
                  </a:lnTo>
                  <a:lnTo>
                    <a:pt x="44" y="72"/>
                  </a:lnTo>
                  <a:lnTo>
                    <a:pt x="53" y="62"/>
                  </a:lnTo>
                  <a:lnTo>
                    <a:pt x="58" y="52"/>
                  </a:lnTo>
                  <a:lnTo>
                    <a:pt x="68" y="43"/>
                  </a:lnTo>
                  <a:lnTo>
                    <a:pt x="77" y="33"/>
                  </a:lnTo>
                  <a:lnTo>
                    <a:pt x="87" y="28"/>
                  </a:lnTo>
                  <a:lnTo>
                    <a:pt x="101" y="23"/>
                  </a:lnTo>
                  <a:lnTo>
                    <a:pt x="111" y="19"/>
                  </a:lnTo>
                  <a:lnTo>
                    <a:pt x="120" y="14"/>
                  </a:lnTo>
                  <a:lnTo>
                    <a:pt x="135" y="9"/>
                  </a:lnTo>
                  <a:lnTo>
                    <a:pt x="144" y="4"/>
                  </a:lnTo>
                  <a:lnTo>
                    <a:pt x="159" y="0"/>
                  </a:lnTo>
                  <a:lnTo>
                    <a:pt x="168" y="0"/>
                  </a:lnTo>
                  <a:lnTo>
                    <a:pt x="178" y="0"/>
                  </a:lnTo>
                  <a:lnTo>
                    <a:pt x="192" y="0"/>
                  </a:lnTo>
                  <a:lnTo>
                    <a:pt x="192" y="192"/>
                  </a:lnTo>
                  <a:lnTo>
                    <a:pt x="380" y="254"/>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97" name="Freeform 446">
              <a:extLst>
                <a:ext uri="{FF2B5EF4-FFF2-40B4-BE49-F238E27FC236}">
                  <a16:creationId xmlns:a16="http://schemas.microsoft.com/office/drawing/2014/main" id="{1CDE77A6-87CA-46E9-B757-57FA409DA944}"/>
                </a:ext>
              </a:extLst>
            </p:cNvPr>
            <p:cNvSpPr>
              <a:spLocks/>
            </p:cNvSpPr>
            <p:nvPr/>
          </p:nvSpPr>
          <p:spPr bwMode="auto">
            <a:xfrm>
              <a:off x="2360" y="2122"/>
              <a:ext cx="380" cy="389"/>
            </a:xfrm>
            <a:custGeom>
              <a:avLst/>
              <a:gdLst>
                <a:gd name="T0" fmla="*/ 375 w 380"/>
                <a:gd name="T1" fmla="*/ 268 h 389"/>
                <a:gd name="T2" fmla="*/ 361 w 380"/>
                <a:gd name="T3" fmla="*/ 293 h 389"/>
                <a:gd name="T4" fmla="*/ 351 w 380"/>
                <a:gd name="T5" fmla="*/ 312 h 389"/>
                <a:gd name="T6" fmla="*/ 332 w 380"/>
                <a:gd name="T7" fmla="*/ 326 h 389"/>
                <a:gd name="T8" fmla="*/ 313 w 380"/>
                <a:gd name="T9" fmla="*/ 345 h 389"/>
                <a:gd name="T10" fmla="*/ 293 w 380"/>
                <a:gd name="T11" fmla="*/ 360 h 389"/>
                <a:gd name="T12" fmla="*/ 274 w 380"/>
                <a:gd name="T13" fmla="*/ 369 h 389"/>
                <a:gd name="T14" fmla="*/ 245 w 380"/>
                <a:gd name="T15" fmla="*/ 379 h 389"/>
                <a:gd name="T16" fmla="*/ 226 w 380"/>
                <a:gd name="T17" fmla="*/ 384 h 389"/>
                <a:gd name="T18" fmla="*/ 202 w 380"/>
                <a:gd name="T19" fmla="*/ 389 h 389"/>
                <a:gd name="T20" fmla="*/ 178 w 380"/>
                <a:gd name="T21" fmla="*/ 389 h 389"/>
                <a:gd name="T22" fmla="*/ 149 w 380"/>
                <a:gd name="T23" fmla="*/ 384 h 389"/>
                <a:gd name="T24" fmla="*/ 125 w 380"/>
                <a:gd name="T25" fmla="*/ 374 h 389"/>
                <a:gd name="T26" fmla="*/ 106 w 380"/>
                <a:gd name="T27" fmla="*/ 365 h 389"/>
                <a:gd name="T28" fmla="*/ 87 w 380"/>
                <a:gd name="T29" fmla="*/ 355 h 389"/>
                <a:gd name="T30" fmla="*/ 63 w 380"/>
                <a:gd name="T31" fmla="*/ 336 h 389"/>
                <a:gd name="T32" fmla="*/ 48 w 380"/>
                <a:gd name="T33" fmla="*/ 321 h 389"/>
                <a:gd name="T34" fmla="*/ 34 w 380"/>
                <a:gd name="T35" fmla="*/ 302 h 389"/>
                <a:gd name="T36" fmla="*/ 19 w 380"/>
                <a:gd name="T37" fmla="*/ 278 h 389"/>
                <a:gd name="T38" fmla="*/ 10 w 380"/>
                <a:gd name="T39" fmla="*/ 254 h 389"/>
                <a:gd name="T40" fmla="*/ 5 w 380"/>
                <a:gd name="T41" fmla="*/ 235 h 389"/>
                <a:gd name="T42" fmla="*/ 0 w 380"/>
                <a:gd name="T43" fmla="*/ 211 h 389"/>
                <a:gd name="T44" fmla="*/ 0 w 380"/>
                <a:gd name="T45" fmla="*/ 182 h 389"/>
                <a:gd name="T46" fmla="*/ 0 w 380"/>
                <a:gd name="T47" fmla="*/ 158 h 389"/>
                <a:gd name="T48" fmla="*/ 10 w 380"/>
                <a:gd name="T49" fmla="*/ 134 h 389"/>
                <a:gd name="T50" fmla="*/ 19 w 380"/>
                <a:gd name="T51" fmla="*/ 110 h 389"/>
                <a:gd name="T52" fmla="*/ 29 w 380"/>
                <a:gd name="T53" fmla="*/ 91 h 389"/>
                <a:gd name="T54" fmla="*/ 44 w 380"/>
                <a:gd name="T55" fmla="*/ 72 h 389"/>
                <a:gd name="T56" fmla="*/ 58 w 380"/>
                <a:gd name="T57" fmla="*/ 52 h 389"/>
                <a:gd name="T58" fmla="*/ 77 w 380"/>
                <a:gd name="T59" fmla="*/ 33 h 389"/>
                <a:gd name="T60" fmla="*/ 101 w 380"/>
                <a:gd name="T61" fmla="*/ 23 h 389"/>
                <a:gd name="T62" fmla="*/ 120 w 380"/>
                <a:gd name="T63" fmla="*/ 14 h 389"/>
                <a:gd name="T64" fmla="*/ 144 w 380"/>
                <a:gd name="T65" fmla="*/ 4 h 389"/>
                <a:gd name="T66" fmla="*/ 168 w 380"/>
                <a:gd name="T67" fmla="*/ 0 h 389"/>
                <a:gd name="T68" fmla="*/ 192 w 380"/>
                <a:gd name="T69" fmla="*/ 0 h 389"/>
                <a:gd name="T70" fmla="*/ 380 w 380"/>
                <a:gd name="T71" fmla="*/ 254 h 38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80" h="389">
                  <a:moveTo>
                    <a:pt x="380" y="254"/>
                  </a:moveTo>
                  <a:lnTo>
                    <a:pt x="375" y="268"/>
                  </a:lnTo>
                  <a:lnTo>
                    <a:pt x="370" y="278"/>
                  </a:lnTo>
                  <a:lnTo>
                    <a:pt x="361" y="293"/>
                  </a:lnTo>
                  <a:lnTo>
                    <a:pt x="356" y="302"/>
                  </a:lnTo>
                  <a:lnTo>
                    <a:pt x="351" y="312"/>
                  </a:lnTo>
                  <a:lnTo>
                    <a:pt x="341" y="321"/>
                  </a:lnTo>
                  <a:lnTo>
                    <a:pt x="332" y="326"/>
                  </a:lnTo>
                  <a:lnTo>
                    <a:pt x="322" y="336"/>
                  </a:lnTo>
                  <a:lnTo>
                    <a:pt x="313" y="345"/>
                  </a:lnTo>
                  <a:lnTo>
                    <a:pt x="303" y="350"/>
                  </a:lnTo>
                  <a:lnTo>
                    <a:pt x="293" y="360"/>
                  </a:lnTo>
                  <a:lnTo>
                    <a:pt x="284" y="365"/>
                  </a:lnTo>
                  <a:lnTo>
                    <a:pt x="274" y="369"/>
                  </a:lnTo>
                  <a:lnTo>
                    <a:pt x="260" y="374"/>
                  </a:lnTo>
                  <a:lnTo>
                    <a:pt x="245" y="379"/>
                  </a:lnTo>
                  <a:lnTo>
                    <a:pt x="236" y="384"/>
                  </a:lnTo>
                  <a:lnTo>
                    <a:pt x="226" y="384"/>
                  </a:lnTo>
                  <a:lnTo>
                    <a:pt x="212" y="389"/>
                  </a:lnTo>
                  <a:lnTo>
                    <a:pt x="202" y="389"/>
                  </a:lnTo>
                  <a:lnTo>
                    <a:pt x="188" y="389"/>
                  </a:lnTo>
                  <a:lnTo>
                    <a:pt x="178" y="389"/>
                  </a:lnTo>
                  <a:lnTo>
                    <a:pt x="164" y="384"/>
                  </a:lnTo>
                  <a:lnTo>
                    <a:pt x="149" y="384"/>
                  </a:lnTo>
                  <a:lnTo>
                    <a:pt x="140" y="379"/>
                  </a:lnTo>
                  <a:lnTo>
                    <a:pt x="125" y="374"/>
                  </a:lnTo>
                  <a:lnTo>
                    <a:pt x="116" y="369"/>
                  </a:lnTo>
                  <a:lnTo>
                    <a:pt x="106" y="365"/>
                  </a:lnTo>
                  <a:lnTo>
                    <a:pt x="92" y="360"/>
                  </a:lnTo>
                  <a:lnTo>
                    <a:pt x="87" y="355"/>
                  </a:lnTo>
                  <a:lnTo>
                    <a:pt x="72" y="345"/>
                  </a:lnTo>
                  <a:lnTo>
                    <a:pt x="63" y="336"/>
                  </a:lnTo>
                  <a:lnTo>
                    <a:pt x="58" y="331"/>
                  </a:lnTo>
                  <a:lnTo>
                    <a:pt x="48" y="321"/>
                  </a:lnTo>
                  <a:lnTo>
                    <a:pt x="39" y="312"/>
                  </a:lnTo>
                  <a:lnTo>
                    <a:pt x="34" y="302"/>
                  </a:lnTo>
                  <a:lnTo>
                    <a:pt x="24" y="293"/>
                  </a:lnTo>
                  <a:lnTo>
                    <a:pt x="19" y="278"/>
                  </a:lnTo>
                  <a:lnTo>
                    <a:pt x="15" y="268"/>
                  </a:lnTo>
                  <a:lnTo>
                    <a:pt x="10" y="254"/>
                  </a:lnTo>
                  <a:lnTo>
                    <a:pt x="5" y="245"/>
                  </a:lnTo>
                  <a:lnTo>
                    <a:pt x="5" y="235"/>
                  </a:lnTo>
                  <a:lnTo>
                    <a:pt x="0" y="220"/>
                  </a:lnTo>
                  <a:lnTo>
                    <a:pt x="0" y="211"/>
                  </a:lnTo>
                  <a:lnTo>
                    <a:pt x="0" y="196"/>
                  </a:lnTo>
                  <a:lnTo>
                    <a:pt x="0" y="182"/>
                  </a:lnTo>
                  <a:lnTo>
                    <a:pt x="0" y="172"/>
                  </a:lnTo>
                  <a:lnTo>
                    <a:pt x="0" y="158"/>
                  </a:lnTo>
                  <a:lnTo>
                    <a:pt x="5" y="144"/>
                  </a:lnTo>
                  <a:lnTo>
                    <a:pt x="10" y="134"/>
                  </a:lnTo>
                  <a:lnTo>
                    <a:pt x="10" y="124"/>
                  </a:lnTo>
                  <a:lnTo>
                    <a:pt x="19" y="110"/>
                  </a:lnTo>
                  <a:lnTo>
                    <a:pt x="19" y="100"/>
                  </a:lnTo>
                  <a:lnTo>
                    <a:pt x="29" y="91"/>
                  </a:lnTo>
                  <a:lnTo>
                    <a:pt x="34" y="81"/>
                  </a:lnTo>
                  <a:lnTo>
                    <a:pt x="44" y="72"/>
                  </a:lnTo>
                  <a:lnTo>
                    <a:pt x="53" y="62"/>
                  </a:lnTo>
                  <a:lnTo>
                    <a:pt x="58" y="52"/>
                  </a:lnTo>
                  <a:lnTo>
                    <a:pt x="68" y="43"/>
                  </a:lnTo>
                  <a:lnTo>
                    <a:pt x="77" y="33"/>
                  </a:lnTo>
                  <a:lnTo>
                    <a:pt x="87" y="28"/>
                  </a:lnTo>
                  <a:lnTo>
                    <a:pt x="101" y="23"/>
                  </a:lnTo>
                  <a:lnTo>
                    <a:pt x="111" y="19"/>
                  </a:lnTo>
                  <a:lnTo>
                    <a:pt x="120" y="14"/>
                  </a:lnTo>
                  <a:lnTo>
                    <a:pt x="135" y="9"/>
                  </a:lnTo>
                  <a:lnTo>
                    <a:pt x="144" y="4"/>
                  </a:lnTo>
                  <a:lnTo>
                    <a:pt x="159" y="0"/>
                  </a:lnTo>
                  <a:lnTo>
                    <a:pt x="168" y="0"/>
                  </a:lnTo>
                  <a:lnTo>
                    <a:pt x="178" y="0"/>
                  </a:lnTo>
                  <a:lnTo>
                    <a:pt x="192" y="0"/>
                  </a:lnTo>
                  <a:lnTo>
                    <a:pt x="192" y="192"/>
                  </a:lnTo>
                  <a:lnTo>
                    <a:pt x="380" y="254"/>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30" name="Group 450">
            <a:extLst>
              <a:ext uri="{FF2B5EF4-FFF2-40B4-BE49-F238E27FC236}">
                <a16:creationId xmlns:a16="http://schemas.microsoft.com/office/drawing/2014/main" id="{9DAACCE8-AE7A-43CC-9C97-A3936E7384C6}"/>
              </a:ext>
            </a:extLst>
          </p:cNvPr>
          <p:cNvGrpSpPr>
            <a:grpSpLocks/>
          </p:cNvGrpSpPr>
          <p:nvPr/>
        </p:nvGrpSpPr>
        <p:grpSpPr bwMode="auto">
          <a:xfrm>
            <a:off x="4051300" y="2513013"/>
            <a:ext cx="114300" cy="306387"/>
            <a:chOff x="2552" y="1583"/>
            <a:chExt cx="72" cy="193"/>
          </a:xfrm>
        </p:grpSpPr>
        <p:sp>
          <p:nvSpPr>
            <p:cNvPr id="12594" name="Freeform 448">
              <a:extLst>
                <a:ext uri="{FF2B5EF4-FFF2-40B4-BE49-F238E27FC236}">
                  <a16:creationId xmlns:a16="http://schemas.microsoft.com/office/drawing/2014/main" id="{6367F131-E520-4757-98DD-86740BEC400C}"/>
                </a:ext>
              </a:extLst>
            </p:cNvPr>
            <p:cNvSpPr>
              <a:spLocks/>
            </p:cNvSpPr>
            <p:nvPr/>
          </p:nvSpPr>
          <p:spPr bwMode="auto">
            <a:xfrm>
              <a:off x="2552" y="1583"/>
              <a:ext cx="72" cy="193"/>
            </a:xfrm>
            <a:custGeom>
              <a:avLst/>
              <a:gdLst>
                <a:gd name="T0" fmla="*/ 0 w 72"/>
                <a:gd name="T1" fmla="*/ 0 h 193"/>
                <a:gd name="T2" fmla="*/ 15 w 72"/>
                <a:gd name="T3" fmla="*/ 0 h 193"/>
                <a:gd name="T4" fmla="*/ 24 w 72"/>
                <a:gd name="T5" fmla="*/ 0 h 193"/>
                <a:gd name="T6" fmla="*/ 39 w 72"/>
                <a:gd name="T7" fmla="*/ 0 h 193"/>
                <a:gd name="T8" fmla="*/ 49 w 72"/>
                <a:gd name="T9" fmla="*/ 5 h 193"/>
                <a:gd name="T10" fmla="*/ 63 w 72"/>
                <a:gd name="T11" fmla="*/ 10 h 193"/>
                <a:gd name="T12" fmla="*/ 72 w 72"/>
                <a:gd name="T13" fmla="*/ 10 h 193"/>
                <a:gd name="T14" fmla="*/ 0 w 72"/>
                <a:gd name="T15" fmla="*/ 193 h 193"/>
                <a:gd name="T16" fmla="*/ 0 w 72"/>
                <a:gd name="T17" fmla="*/ 0 h 1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2" h="193">
                  <a:moveTo>
                    <a:pt x="0" y="0"/>
                  </a:moveTo>
                  <a:lnTo>
                    <a:pt x="15" y="0"/>
                  </a:lnTo>
                  <a:lnTo>
                    <a:pt x="24" y="0"/>
                  </a:lnTo>
                  <a:lnTo>
                    <a:pt x="39" y="0"/>
                  </a:lnTo>
                  <a:lnTo>
                    <a:pt x="49" y="5"/>
                  </a:lnTo>
                  <a:lnTo>
                    <a:pt x="63" y="10"/>
                  </a:lnTo>
                  <a:lnTo>
                    <a:pt x="72" y="10"/>
                  </a:lnTo>
                  <a:lnTo>
                    <a:pt x="0" y="193"/>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95" name="Freeform 449">
              <a:extLst>
                <a:ext uri="{FF2B5EF4-FFF2-40B4-BE49-F238E27FC236}">
                  <a16:creationId xmlns:a16="http://schemas.microsoft.com/office/drawing/2014/main" id="{C5E78B3B-E5E3-4EFF-8EDF-E799FED1BC57}"/>
                </a:ext>
              </a:extLst>
            </p:cNvPr>
            <p:cNvSpPr>
              <a:spLocks/>
            </p:cNvSpPr>
            <p:nvPr/>
          </p:nvSpPr>
          <p:spPr bwMode="auto">
            <a:xfrm>
              <a:off x="2552" y="1583"/>
              <a:ext cx="72" cy="193"/>
            </a:xfrm>
            <a:custGeom>
              <a:avLst/>
              <a:gdLst>
                <a:gd name="T0" fmla="*/ 0 w 72"/>
                <a:gd name="T1" fmla="*/ 0 h 193"/>
                <a:gd name="T2" fmla="*/ 15 w 72"/>
                <a:gd name="T3" fmla="*/ 0 h 193"/>
                <a:gd name="T4" fmla="*/ 24 w 72"/>
                <a:gd name="T5" fmla="*/ 0 h 193"/>
                <a:gd name="T6" fmla="*/ 39 w 72"/>
                <a:gd name="T7" fmla="*/ 0 h 193"/>
                <a:gd name="T8" fmla="*/ 49 w 72"/>
                <a:gd name="T9" fmla="*/ 5 h 193"/>
                <a:gd name="T10" fmla="*/ 63 w 72"/>
                <a:gd name="T11" fmla="*/ 10 h 193"/>
                <a:gd name="T12" fmla="*/ 72 w 72"/>
                <a:gd name="T13" fmla="*/ 10 h 193"/>
                <a:gd name="T14" fmla="*/ 0 w 72"/>
                <a:gd name="T15" fmla="*/ 193 h 193"/>
                <a:gd name="T16" fmla="*/ 0 w 72"/>
                <a:gd name="T17" fmla="*/ 0 h 1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2" h="193">
                  <a:moveTo>
                    <a:pt x="0" y="0"/>
                  </a:moveTo>
                  <a:lnTo>
                    <a:pt x="15" y="0"/>
                  </a:lnTo>
                  <a:lnTo>
                    <a:pt x="24" y="0"/>
                  </a:lnTo>
                  <a:lnTo>
                    <a:pt x="39" y="0"/>
                  </a:lnTo>
                  <a:lnTo>
                    <a:pt x="49" y="5"/>
                  </a:lnTo>
                  <a:lnTo>
                    <a:pt x="63" y="10"/>
                  </a:lnTo>
                  <a:lnTo>
                    <a:pt x="72" y="10"/>
                  </a:lnTo>
                  <a:lnTo>
                    <a:pt x="0" y="193"/>
                  </a:lnTo>
                  <a:lnTo>
                    <a:pt x="0"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31" name="Group 453">
            <a:extLst>
              <a:ext uri="{FF2B5EF4-FFF2-40B4-BE49-F238E27FC236}">
                <a16:creationId xmlns:a16="http://schemas.microsoft.com/office/drawing/2014/main" id="{659AA67D-33FE-43EA-AB1E-E34A3147F1DA}"/>
              </a:ext>
            </a:extLst>
          </p:cNvPr>
          <p:cNvGrpSpPr>
            <a:grpSpLocks/>
          </p:cNvGrpSpPr>
          <p:nvPr/>
        </p:nvGrpSpPr>
        <p:grpSpPr bwMode="auto">
          <a:xfrm>
            <a:off x="4051300" y="2528888"/>
            <a:ext cx="312738" cy="587375"/>
            <a:chOff x="2552" y="1593"/>
            <a:chExt cx="197" cy="370"/>
          </a:xfrm>
        </p:grpSpPr>
        <p:sp>
          <p:nvSpPr>
            <p:cNvPr id="12592" name="Freeform 451">
              <a:extLst>
                <a:ext uri="{FF2B5EF4-FFF2-40B4-BE49-F238E27FC236}">
                  <a16:creationId xmlns:a16="http://schemas.microsoft.com/office/drawing/2014/main" id="{9E6B2744-20A3-4471-BF3B-6B3809A7737D}"/>
                </a:ext>
              </a:extLst>
            </p:cNvPr>
            <p:cNvSpPr>
              <a:spLocks/>
            </p:cNvSpPr>
            <p:nvPr/>
          </p:nvSpPr>
          <p:spPr bwMode="auto">
            <a:xfrm>
              <a:off x="2552" y="1593"/>
              <a:ext cx="197" cy="370"/>
            </a:xfrm>
            <a:custGeom>
              <a:avLst/>
              <a:gdLst>
                <a:gd name="T0" fmla="*/ 72 w 197"/>
                <a:gd name="T1" fmla="*/ 0 h 370"/>
                <a:gd name="T2" fmla="*/ 82 w 197"/>
                <a:gd name="T3" fmla="*/ 10 h 370"/>
                <a:gd name="T4" fmla="*/ 92 w 197"/>
                <a:gd name="T5" fmla="*/ 10 h 370"/>
                <a:gd name="T6" fmla="*/ 106 w 197"/>
                <a:gd name="T7" fmla="*/ 19 h 370"/>
                <a:gd name="T8" fmla="*/ 116 w 197"/>
                <a:gd name="T9" fmla="*/ 24 h 370"/>
                <a:gd name="T10" fmla="*/ 125 w 197"/>
                <a:gd name="T11" fmla="*/ 34 h 370"/>
                <a:gd name="T12" fmla="*/ 135 w 197"/>
                <a:gd name="T13" fmla="*/ 43 h 370"/>
                <a:gd name="T14" fmla="*/ 144 w 197"/>
                <a:gd name="T15" fmla="*/ 53 h 370"/>
                <a:gd name="T16" fmla="*/ 149 w 197"/>
                <a:gd name="T17" fmla="*/ 58 h 370"/>
                <a:gd name="T18" fmla="*/ 159 w 197"/>
                <a:gd name="T19" fmla="*/ 67 h 370"/>
                <a:gd name="T20" fmla="*/ 169 w 197"/>
                <a:gd name="T21" fmla="*/ 82 h 370"/>
                <a:gd name="T22" fmla="*/ 173 w 197"/>
                <a:gd name="T23" fmla="*/ 91 h 370"/>
                <a:gd name="T24" fmla="*/ 178 w 197"/>
                <a:gd name="T25" fmla="*/ 101 h 370"/>
                <a:gd name="T26" fmla="*/ 183 w 197"/>
                <a:gd name="T27" fmla="*/ 115 h 370"/>
                <a:gd name="T28" fmla="*/ 188 w 197"/>
                <a:gd name="T29" fmla="*/ 125 h 370"/>
                <a:gd name="T30" fmla="*/ 193 w 197"/>
                <a:gd name="T31" fmla="*/ 135 h 370"/>
                <a:gd name="T32" fmla="*/ 193 w 197"/>
                <a:gd name="T33" fmla="*/ 149 h 370"/>
                <a:gd name="T34" fmla="*/ 193 w 197"/>
                <a:gd name="T35" fmla="*/ 159 h 370"/>
                <a:gd name="T36" fmla="*/ 197 w 197"/>
                <a:gd name="T37" fmla="*/ 173 h 370"/>
                <a:gd name="T38" fmla="*/ 197 w 197"/>
                <a:gd name="T39" fmla="*/ 187 h 370"/>
                <a:gd name="T40" fmla="*/ 197 w 197"/>
                <a:gd name="T41" fmla="*/ 197 h 370"/>
                <a:gd name="T42" fmla="*/ 193 w 197"/>
                <a:gd name="T43" fmla="*/ 211 h 370"/>
                <a:gd name="T44" fmla="*/ 193 w 197"/>
                <a:gd name="T45" fmla="*/ 226 h 370"/>
                <a:gd name="T46" fmla="*/ 188 w 197"/>
                <a:gd name="T47" fmla="*/ 235 h 370"/>
                <a:gd name="T48" fmla="*/ 188 w 197"/>
                <a:gd name="T49" fmla="*/ 245 h 370"/>
                <a:gd name="T50" fmla="*/ 183 w 197"/>
                <a:gd name="T51" fmla="*/ 259 h 370"/>
                <a:gd name="T52" fmla="*/ 178 w 197"/>
                <a:gd name="T53" fmla="*/ 269 h 370"/>
                <a:gd name="T54" fmla="*/ 169 w 197"/>
                <a:gd name="T55" fmla="*/ 284 h 370"/>
                <a:gd name="T56" fmla="*/ 164 w 197"/>
                <a:gd name="T57" fmla="*/ 293 h 370"/>
                <a:gd name="T58" fmla="*/ 159 w 197"/>
                <a:gd name="T59" fmla="*/ 303 h 370"/>
                <a:gd name="T60" fmla="*/ 149 w 197"/>
                <a:gd name="T61" fmla="*/ 312 h 370"/>
                <a:gd name="T62" fmla="*/ 140 w 197"/>
                <a:gd name="T63" fmla="*/ 322 h 370"/>
                <a:gd name="T64" fmla="*/ 130 w 197"/>
                <a:gd name="T65" fmla="*/ 327 h 370"/>
                <a:gd name="T66" fmla="*/ 121 w 197"/>
                <a:gd name="T67" fmla="*/ 336 h 370"/>
                <a:gd name="T68" fmla="*/ 111 w 197"/>
                <a:gd name="T69" fmla="*/ 346 h 370"/>
                <a:gd name="T70" fmla="*/ 101 w 197"/>
                <a:gd name="T71" fmla="*/ 351 h 370"/>
                <a:gd name="T72" fmla="*/ 92 w 197"/>
                <a:gd name="T73" fmla="*/ 356 h 370"/>
                <a:gd name="T74" fmla="*/ 77 w 197"/>
                <a:gd name="T75" fmla="*/ 365 h 370"/>
                <a:gd name="T76" fmla="*/ 68 w 197"/>
                <a:gd name="T77" fmla="*/ 365 h 370"/>
                <a:gd name="T78" fmla="*/ 53 w 197"/>
                <a:gd name="T79" fmla="*/ 370 h 370"/>
                <a:gd name="T80" fmla="*/ 0 w 197"/>
                <a:gd name="T81" fmla="*/ 183 h 370"/>
                <a:gd name="T82" fmla="*/ 72 w 197"/>
                <a:gd name="T83" fmla="*/ 0 h 3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97" h="370">
                  <a:moveTo>
                    <a:pt x="72" y="0"/>
                  </a:moveTo>
                  <a:lnTo>
                    <a:pt x="82" y="10"/>
                  </a:lnTo>
                  <a:lnTo>
                    <a:pt x="92" y="10"/>
                  </a:lnTo>
                  <a:lnTo>
                    <a:pt x="106" y="19"/>
                  </a:lnTo>
                  <a:lnTo>
                    <a:pt x="116" y="24"/>
                  </a:lnTo>
                  <a:lnTo>
                    <a:pt x="125" y="34"/>
                  </a:lnTo>
                  <a:lnTo>
                    <a:pt x="135" y="43"/>
                  </a:lnTo>
                  <a:lnTo>
                    <a:pt x="144" y="53"/>
                  </a:lnTo>
                  <a:lnTo>
                    <a:pt x="149" y="58"/>
                  </a:lnTo>
                  <a:lnTo>
                    <a:pt x="159" y="67"/>
                  </a:lnTo>
                  <a:lnTo>
                    <a:pt x="169" y="82"/>
                  </a:lnTo>
                  <a:lnTo>
                    <a:pt x="173" y="91"/>
                  </a:lnTo>
                  <a:lnTo>
                    <a:pt x="178" y="101"/>
                  </a:lnTo>
                  <a:lnTo>
                    <a:pt x="183" y="115"/>
                  </a:lnTo>
                  <a:lnTo>
                    <a:pt x="188" y="125"/>
                  </a:lnTo>
                  <a:lnTo>
                    <a:pt x="193" y="135"/>
                  </a:lnTo>
                  <a:lnTo>
                    <a:pt x="193" y="149"/>
                  </a:lnTo>
                  <a:lnTo>
                    <a:pt x="193" y="159"/>
                  </a:lnTo>
                  <a:lnTo>
                    <a:pt x="197" y="173"/>
                  </a:lnTo>
                  <a:lnTo>
                    <a:pt x="197" y="187"/>
                  </a:lnTo>
                  <a:lnTo>
                    <a:pt x="197" y="197"/>
                  </a:lnTo>
                  <a:lnTo>
                    <a:pt x="193" y="211"/>
                  </a:lnTo>
                  <a:lnTo>
                    <a:pt x="193" y="226"/>
                  </a:lnTo>
                  <a:lnTo>
                    <a:pt x="188" y="235"/>
                  </a:lnTo>
                  <a:lnTo>
                    <a:pt x="188" y="245"/>
                  </a:lnTo>
                  <a:lnTo>
                    <a:pt x="183" y="259"/>
                  </a:lnTo>
                  <a:lnTo>
                    <a:pt x="178" y="269"/>
                  </a:lnTo>
                  <a:lnTo>
                    <a:pt x="169" y="284"/>
                  </a:lnTo>
                  <a:lnTo>
                    <a:pt x="164" y="293"/>
                  </a:lnTo>
                  <a:lnTo>
                    <a:pt x="159" y="303"/>
                  </a:lnTo>
                  <a:lnTo>
                    <a:pt x="149" y="312"/>
                  </a:lnTo>
                  <a:lnTo>
                    <a:pt x="140" y="322"/>
                  </a:lnTo>
                  <a:lnTo>
                    <a:pt x="130" y="327"/>
                  </a:lnTo>
                  <a:lnTo>
                    <a:pt x="121" y="336"/>
                  </a:lnTo>
                  <a:lnTo>
                    <a:pt x="111" y="346"/>
                  </a:lnTo>
                  <a:lnTo>
                    <a:pt x="101" y="351"/>
                  </a:lnTo>
                  <a:lnTo>
                    <a:pt x="92" y="356"/>
                  </a:lnTo>
                  <a:lnTo>
                    <a:pt x="77" y="365"/>
                  </a:lnTo>
                  <a:lnTo>
                    <a:pt x="68" y="365"/>
                  </a:lnTo>
                  <a:lnTo>
                    <a:pt x="53" y="370"/>
                  </a:lnTo>
                  <a:lnTo>
                    <a:pt x="0" y="183"/>
                  </a:lnTo>
                  <a:lnTo>
                    <a:pt x="72"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93" name="Freeform 452">
              <a:extLst>
                <a:ext uri="{FF2B5EF4-FFF2-40B4-BE49-F238E27FC236}">
                  <a16:creationId xmlns:a16="http://schemas.microsoft.com/office/drawing/2014/main" id="{DB0695C2-C1F9-423E-A8F2-5FD7C1C27C66}"/>
                </a:ext>
              </a:extLst>
            </p:cNvPr>
            <p:cNvSpPr>
              <a:spLocks/>
            </p:cNvSpPr>
            <p:nvPr/>
          </p:nvSpPr>
          <p:spPr bwMode="auto">
            <a:xfrm>
              <a:off x="2552" y="1593"/>
              <a:ext cx="197" cy="370"/>
            </a:xfrm>
            <a:custGeom>
              <a:avLst/>
              <a:gdLst>
                <a:gd name="T0" fmla="*/ 72 w 197"/>
                <a:gd name="T1" fmla="*/ 0 h 370"/>
                <a:gd name="T2" fmla="*/ 82 w 197"/>
                <a:gd name="T3" fmla="*/ 10 h 370"/>
                <a:gd name="T4" fmla="*/ 92 w 197"/>
                <a:gd name="T5" fmla="*/ 10 h 370"/>
                <a:gd name="T6" fmla="*/ 106 w 197"/>
                <a:gd name="T7" fmla="*/ 19 h 370"/>
                <a:gd name="T8" fmla="*/ 116 w 197"/>
                <a:gd name="T9" fmla="*/ 24 h 370"/>
                <a:gd name="T10" fmla="*/ 125 w 197"/>
                <a:gd name="T11" fmla="*/ 34 h 370"/>
                <a:gd name="T12" fmla="*/ 135 w 197"/>
                <a:gd name="T13" fmla="*/ 43 h 370"/>
                <a:gd name="T14" fmla="*/ 144 w 197"/>
                <a:gd name="T15" fmla="*/ 53 h 370"/>
                <a:gd name="T16" fmla="*/ 149 w 197"/>
                <a:gd name="T17" fmla="*/ 58 h 370"/>
                <a:gd name="T18" fmla="*/ 159 w 197"/>
                <a:gd name="T19" fmla="*/ 67 h 370"/>
                <a:gd name="T20" fmla="*/ 169 w 197"/>
                <a:gd name="T21" fmla="*/ 82 h 370"/>
                <a:gd name="T22" fmla="*/ 173 w 197"/>
                <a:gd name="T23" fmla="*/ 91 h 370"/>
                <a:gd name="T24" fmla="*/ 178 w 197"/>
                <a:gd name="T25" fmla="*/ 101 h 370"/>
                <a:gd name="T26" fmla="*/ 183 w 197"/>
                <a:gd name="T27" fmla="*/ 115 h 370"/>
                <a:gd name="T28" fmla="*/ 188 w 197"/>
                <a:gd name="T29" fmla="*/ 125 h 370"/>
                <a:gd name="T30" fmla="*/ 193 w 197"/>
                <a:gd name="T31" fmla="*/ 135 h 370"/>
                <a:gd name="T32" fmla="*/ 193 w 197"/>
                <a:gd name="T33" fmla="*/ 149 h 370"/>
                <a:gd name="T34" fmla="*/ 193 w 197"/>
                <a:gd name="T35" fmla="*/ 159 h 370"/>
                <a:gd name="T36" fmla="*/ 197 w 197"/>
                <a:gd name="T37" fmla="*/ 173 h 370"/>
                <a:gd name="T38" fmla="*/ 197 w 197"/>
                <a:gd name="T39" fmla="*/ 187 h 370"/>
                <a:gd name="T40" fmla="*/ 197 w 197"/>
                <a:gd name="T41" fmla="*/ 197 h 370"/>
                <a:gd name="T42" fmla="*/ 193 w 197"/>
                <a:gd name="T43" fmla="*/ 211 h 370"/>
                <a:gd name="T44" fmla="*/ 193 w 197"/>
                <a:gd name="T45" fmla="*/ 226 h 370"/>
                <a:gd name="T46" fmla="*/ 188 w 197"/>
                <a:gd name="T47" fmla="*/ 235 h 370"/>
                <a:gd name="T48" fmla="*/ 188 w 197"/>
                <a:gd name="T49" fmla="*/ 245 h 370"/>
                <a:gd name="T50" fmla="*/ 183 w 197"/>
                <a:gd name="T51" fmla="*/ 259 h 370"/>
                <a:gd name="T52" fmla="*/ 178 w 197"/>
                <a:gd name="T53" fmla="*/ 269 h 370"/>
                <a:gd name="T54" fmla="*/ 169 w 197"/>
                <a:gd name="T55" fmla="*/ 284 h 370"/>
                <a:gd name="T56" fmla="*/ 164 w 197"/>
                <a:gd name="T57" fmla="*/ 293 h 370"/>
                <a:gd name="T58" fmla="*/ 159 w 197"/>
                <a:gd name="T59" fmla="*/ 303 h 370"/>
                <a:gd name="T60" fmla="*/ 149 w 197"/>
                <a:gd name="T61" fmla="*/ 312 h 370"/>
                <a:gd name="T62" fmla="*/ 140 w 197"/>
                <a:gd name="T63" fmla="*/ 322 h 370"/>
                <a:gd name="T64" fmla="*/ 130 w 197"/>
                <a:gd name="T65" fmla="*/ 327 h 370"/>
                <a:gd name="T66" fmla="*/ 121 w 197"/>
                <a:gd name="T67" fmla="*/ 336 h 370"/>
                <a:gd name="T68" fmla="*/ 111 w 197"/>
                <a:gd name="T69" fmla="*/ 346 h 370"/>
                <a:gd name="T70" fmla="*/ 101 w 197"/>
                <a:gd name="T71" fmla="*/ 351 h 370"/>
                <a:gd name="T72" fmla="*/ 92 w 197"/>
                <a:gd name="T73" fmla="*/ 356 h 370"/>
                <a:gd name="T74" fmla="*/ 77 w 197"/>
                <a:gd name="T75" fmla="*/ 365 h 370"/>
                <a:gd name="T76" fmla="*/ 68 w 197"/>
                <a:gd name="T77" fmla="*/ 365 h 370"/>
                <a:gd name="T78" fmla="*/ 53 w 197"/>
                <a:gd name="T79" fmla="*/ 370 h 370"/>
                <a:gd name="T80" fmla="*/ 0 w 197"/>
                <a:gd name="T81" fmla="*/ 183 h 370"/>
                <a:gd name="T82" fmla="*/ 72 w 197"/>
                <a:gd name="T83" fmla="*/ 0 h 3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97" h="370">
                  <a:moveTo>
                    <a:pt x="72" y="0"/>
                  </a:moveTo>
                  <a:lnTo>
                    <a:pt x="82" y="10"/>
                  </a:lnTo>
                  <a:lnTo>
                    <a:pt x="92" y="10"/>
                  </a:lnTo>
                  <a:lnTo>
                    <a:pt x="106" y="19"/>
                  </a:lnTo>
                  <a:lnTo>
                    <a:pt x="116" y="24"/>
                  </a:lnTo>
                  <a:lnTo>
                    <a:pt x="125" y="34"/>
                  </a:lnTo>
                  <a:lnTo>
                    <a:pt x="135" y="43"/>
                  </a:lnTo>
                  <a:lnTo>
                    <a:pt x="144" y="53"/>
                  </a:lnTo>
                  <a:lnTo>
                    <a:pt x="149" y="58"/>
                  </a:lnTo>
                  <a:lnTo>
                    <a:pt x="159" y="67"/>
                  </a:lnTo>
                  <a:lnTo>
                    <a:pt x="169" y="82"/>
                  </a:lnTo>
                  <a:lnTo>
                    <a:pt x="173" y="91"/>
                  </a:lnTo>
                  <a:lnTo>
                    <a:pt x="178" y="101"/>
                  </a:lnTo>
                  <a:lnTo>
                    <a:pt x="183" y="115"/>
                  </a:lnTo>
                  <a:lnTo>
                    <a:pt x="188" y="125"/>
                  </a:lnTo>
                  <a:lnTo>
                    <a:pt x="193" y="135"/>
                  </a:lnTo>
                  <a:lnTo>
                    <a:pt x="193" y="149"/>
                  </a:lnTo>
                  <a:lnTo>
                    <a:pt x="193" y="159"/>
                  </a:lnTo>
                  <a:lnTo>
                    <a:pt x="197" y="173"/>
                  </a:lnTo>
                  <a:lnTo>
                    <a:pt x="197" y="187"/>
                  </a:lnTo>
                  <a:lnTo>
                    <a:pt x="197" y="197"/>
                  </a:lnTo>
                  <a:lnTo>
                    <a:pt x="193" y="211"/>
                  </a:lnTo>
                  <a:lnTo>
                    <a:pt x="193" y="226"/>
                  </a:lnTo>
                  <a:lnTo>
                    <a:pt x="188" y="235"/>
                  </a:lnTo>
                  <a:lnTo>
                    <a:pt x="188" y="245"/>
                  </a:lnTo>
                  <a:lnTo>
                    <a:pt x="183" y="259"/>
                  </a:lnTo>
                  <a:lnTo>
                    <a:pt x="178" y="269"/>
                  </a:lnTo>
                  <a:lnTo>
                    <a:pt x="169" y="284"/>
                  </a:lnTo>
                  <a:lnTo>
                    <a:pt x="164" y="293"/>
                  </a:lnTo>
                  <a:lnTo>
                    <a:pt x="159" y="303"/>
                  </a:lnTo>
                  <a:lnTo>
                    <a:pt x="149" y="312"/>
                  </a:lnTo>
                  <a:lnTo>
                    <a:pt x="140" y="322"/>
                  </a:lnTo>
                  <a:lnTo>
                    <a:pt x="130" y="327"/>
                  </a:lnTo>
                  <a:lnTo>
                    <a:pt x="121" y="336"/>
                  </a:lnTo>
                  <a:lnTo>
                    <a:pt x="111" y="346"/>
                  </a:lnTo>
                  <a:lnTo>
                    <a:pt x="101" y="351"/>
                  </a:lnTo>
                  <a:lnTo>
                    <a:pt x="92" y="356"/>
                  </a:lnTo>
                  <a:lnTo>
                    <a:pt x="77" y="365"/>
                  </a:lnTo>
                  <a:lnTo>
                    <a:pt x="68" y="365"/>
                  </a:lnTo>
                  <a:lnTo>
                    <a:pt x="53" y="370"/>
                  </a:lnTo>
                  <a:lnTo>
                    <a:pt x="0" y="183"/>
                  </a:lnTo>
                  <a:lnTo>
                    <a:pt x="72"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32" name="Group 456">
            <a:extLst>
              <a:ext uri="{FF2B5EF4-FFF2-40B4-BE49-F238E27FC236}">
                <a16:creationId xmlns:a16="http://schemas.microsoft.com/office/drawing/2014/main" id="{559CF41E-7DA5-4D34-9C8C-7C45D3640E4C}"/>
              </a:ext>
            </a:extLst>
          </p:cNvPr>
          <p:cNvGrpSpPr>
            <a:grpSpLocks/>
          </p:cNvGrpSpPr>
          <p:nvPr/>
        </p:nvGrpSpPr>
        <p:grpSpPr bwMode="auto">
          <a:xfrm>
            <a:off x="3746500" y="2513013"/>
            <a:ext cx="388938" cy="619125"/>
            <a:chOff x="2360" y="1583"/>
            <a:chExt cx="245" cy="390"/>
          </a:xfrm>
        </p:grpSpPr>
        <p:sp>
          <p:nvSpPr>
            <p:cNvPr id="12590" name="Freeform 454">
              <a:extLst>
                <a:ext uri="{FF2B5EF4-FFF2-40B4-BE49-F238E27FC236}">
                  <a16:creationId xmlns:a16="http://schemas.microsoft.com/office/drawing/2014/main" id="{1B7E9260-8A84-4EF3-B138-D579F09DB573}"/>
                </a:ext>
              </a:extLst>
            </p:cNvPr>
            <p:cNvSpPr>
              <a:spLocks/>
            </p:cNvSpPr>
            <p:nvPr/>
          </p:nvSpPr>
          <p:spPr bwMode="auto">
            <a:xfrm>
              <a:off x="2360" y="1583"/>
              <a:ext cx="245" cy="390"/>
            </a:xfrm>
            <a:custGeom>
              <a:avLst/>
              <a:gdLst>
                <a:gd name="T0" fmla="*/ 245 w 245"/>
                <a:gd name="T1" fmla="*/ 380 h 390"/>
                <a:gd name="T2" fmla="*/ 236 w 245"/>
                <a:gd name="T3" fmla="*/ 385 h 390"/>
                <a:gd name="T4" fmla="*/ 226 w 245"/>
                <a:gd name="T5" fmla="*/ 385 h 390"/>
                <a:gd name="T6" fmla="*/ 212 w 245"/>
                <a:gd name="T7" fmla="*/ 390 h 390"/>
                <a:gd name="T8" fmla="*/ 197 w 245"/>
                <a:gd name="T9" fmla="*/ 390 h 390"/>
                <a:gd name="T10" fmla="*/ 188 w 245"/>
                <a:gd name="T11" fmla="*/ 390 h 390"/>
                <a:gd name="T12" fmla="*/ 173 w 245"/>
                <a:gd name="T13" fmla="*/ 390 h 390"/>
                <a:gd name="T14" fmla="*/ 164 w 245"/>
                <a:gd name="T15" fmla="*/ 385 h 390"/>
                <a:gd name="T16" fmla="*/ 149 w 245"/>
                <a:gd name="T17" fmla="*/ 385 h 390"/>
                <a:gd name="T18" fmla="*/ 135 w 245"/>
                <a:gd name="T19" fmla="*/ 380 h 390"/>
                <a:gd name="T20" fmla="*/ 125 w 245"/>
                <a:gd name="T21" fmla="*/ 375 h 390"/>
                <a:gd name="T22" fmla="*/ 116 w 245"/>
                <a:gd name="T23" fmla="*/ 370 h 390"/>
                <a:gd name="T24" fmla="*/ 101 w 245"/>
                <a:gd name="T25" fmla="*/ 366 h 390"/>
                <a:gd name="T26" fmla="*/ 92 w 245"/>
                <a:gd name="T27" fmla="*/ 361 h 390"/>
                <a:gd name="T28" fmla="*/ 82 w 245"/>
                <a:gd name="T29" fmla="*/ 351 h 390"/>
                <a:gd name="T30" fmla="*/ 72 w 245"/>
                <a:gd name="T31" fmla="*/ 346 h 390"/>
                <a:gd name="T32" fmla="*/ 63 w 245"/>
                <a:gd name="T33" fmla="*/ 337 h 390"/>
                <a:gd name="T34" fmla="*/ 53 w 245"/>
                <a:gd name="T35" fmla="*/ 327 h 390"/>
                <a:gd name="T36" fmla="*/ 48 w 245"/>
                <a:gd name="T37" fmla="*/ 322 h 390"/>
                <a:gd name="T38" fmla="*/ 39 w 245"/>
                <a:gd name="T39" fmla="*/ 313 h 390"/>
                <a:gd name="T40" fmla="*/ 29 w 245"/>
                <a:gd name="T41" fmla="*/ 298 h 390"/>
                <a:gd name="T42" fmla="*/ 24 w 245"/>
                <a:gd name="T43" fmla="*/ 294 h 390"/>
                <a:gd name="T44" fmla="*/ 19 w 245"/>
                <a:gd name="T45" fmla="*/ 279 h 390"/>
                <a:gd name="T46" fmla="*/ 15 w 245"/>
                <a:gd name="T47" fmla="*/ 269 h 390"/>
                <a:gd name="T48" fmla="*/ 10 w 245"/>
                <a:gd name="T49" fmla="*/ 255 h 390"/>
                <a:gd name="T50" fmla="*/ 5 w 245"/>
                <a:gd name="T51" fmla="*/ 245 h 390"/>
                <a:gd name="T52" fmla="*/ 5 w 245"/>
                <a:gd name="T53" fmla="*/ 236 h 390"/>
                <a:gd name="T54" fmla="*/ 0 w 245"/>
                <a:gd name="T55" fmla="*/ 221 h 390"/>
                <a:gd name="T56" fmla="*/ 0 w 245"/>
                <a:gd name="T57" fmla="*/ 207 h 390"/>
                <a:gd name="T58" fmla="*/ 0 w 245"/>
                <a:gd name="T59" fmla="*/ 197 h 390"/>
                <a:gd name="T60" fmla="*/ 0 w 245"/>
                <a:gd name="T61" fmla="*/ 183 h 390"/>
                <a:gd name="T62" fmla="*/ 0 w 245"/>
                <a:gd name="T63" fmla="*/ 169 h 390"/>
                <a:gd name="T64" fmla="*/ 0 w 245"/>
                <a:gd name="T65" fmla="*/ 159 h 390"/>
                <a:gd name="T66" fmla="*/ 5 w 245"/>
                <a:gd name="T67" fmla="*/ 145 h 390"/>
                <a:gd name="T68" fmla="*/ 10 w 245"/>
                <a:gd name="T69" fmla="*/ 135 h 390"/>
                <a:gd name="T70" fmla="*/ 10 w 245"/>
                <a:gd name="T71" fmla="*/ 125 h 390"/>
                <a:gd name="T72" fmla="*/ 19 w 245"/>
                <a:gd name="T73" fmla="*/ 111 h 390"/>
                <a:gd name="T74" fmla="*/ 19 w 245"/>
                <a:gd name="T75" fmla="*/ 101 h 390"/>
                <a:gd name="T76" fmla="*/ 29 w 245"/>
                <a:gd name="T77" fmla="*/ 92 h 390"/>
                <a:gd name="T78" fmla="*/ 34 w 245"/>
                <a:gd name="T79" fmla="*/ 77 h 390"/>
                <a:gd name="T80" fmla="*/ 44 w 245"/>
                <a:gd name="T81" fmla="*/ 72 h 390"/>
                <a:gd name="T82" fmla="*/ 53 w 245"/>
                <a:gd name="T83" fmla="*/ 63 h 390"/>
                <a:gd name="T84" fmla="*/ 58 w 245"/>
                <a:gd name="T85" fmla="*/ 53 h 390"/>
                <a:gd name="T86" fmla="*/ 68 w 245"/>
                <a:gd name="T87" fmla="*/ 44 h 390"/>
                <a:gd name="T88" fmla="*/ 77 w 245"/>
                <a:gd name="T89" fmla="*/ 34 h 390"/>
                <a:gd name="T90" fmla="*/ 87 w 245"/>
                <a:gd name="T91" fmla="*/ 29 h 390"/>
                <a:gd name="T92" fmla="*/ 101 w 245"/>
                <a:gd name="T93" fmla="*/ 24 h 390"/>
                <a:gd name="T94" fmla="*/ 111 w 245"/>
                <a:gd name="T95" fmla="*/ 20 h 390"/>
                <a:gd name="T96" fmla="*/ 120 w 245"/>
                <a:gd name="T97" fmla="*/ 15 h 390"/>
                <a:gd name="T98" fmla="*/ 135 w 245"/>
                <a:gd name="T99" fmla="*/ 10 h 390"/>
                <a:gd name="T100" fmla="*/ 144 w 245"/>
                <a:gd name="T101" fmla="*/ 5 h 390"/>
                <a:gd name="T102" fmla="*/ 159 w 245"/>
                <a:gd name="T103" fmla="*/ 0 h 390"/>
                <a:gd name="T104" fmla="*/ 168 w 245"/>
                <a:gd name="T105" fmla="*/ 0 h 390"/>
                <a:gd name="T106" fmla="*/ 178 w 245"/>
                <a:gd name="T107" fmla="*/ 0 h 390"/>
                <a:gd name="T108" fmla="*/ 192 w 245"/>
                <a:gd name="T109" fmla="*/ 0 h 390"/>
                <a:gd name="T110" fmla="*/ 192 w 245"/>
                <a:gd name="T111" fmla="*/ 193 h 390"/>
                <a:gd name="T112" fmla="*/ 245 w 245"/>
                <a:gd name="T113" fmla="*/ 380 h 39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45" h="390">
                  <a:moveTo>
                    <a:pt x="245" y="380"/>
                  </a:moveTo>
                  <a:lnTo>
                    <a:pt x="236" y="385"/>
                  </a:lnTo>
                  <a:lnTo>
                    <a:pt x="226" y="385"/>
                  </a:lnTo>
                  <a:lnTo>
                    <a:pt x="212" y="390"/>
                  </a:lnTo>
                  <a:lnTo>
                    <a:pt x="197" y="390"/>
                  </a:lnTo>
                  <a:lnTo>
                    <a:pt x="188" y="390"/>
                  </a:lnTo>
                  <a:lnTo>
                    <a:pt x="173" y="390"/>
                  </a:lnTo>
                  <a:lnTo>
                    <a:pt x="164" y="385"/>
                  </a:lnTo>
                  <a:lnTo>
                    <a:pt x="149" y="385"/>
                  </a:lnTo>
                  <a:lnTo>
                    <a:pt x="135" y="380"/>
                  </a:lnTo>
                  <a:lnTo>
                    <a:pt x="125" y="375"/>
                  </a:lnTo>
                  <a:lnTo>
                    <a:pt x="116" y="370"/>
                  </a:lnTo>
                  <a:lnTo>
                    <a:pt x="101" y="366"/>
                  </a:lnTo>
                  <a:lnTo>
                    <a:pt x="92" y="361"/>
                  </a:lnTo>
                  <a:lnTo>
                    <a:pt x="82" y="351"/>
                  </a:lnTo>
                  <a:lnTo>
                    <a:pt x="72" y="346"/>
                  </a:lnTo>
                  <a:lnTo>
                    <a:pt x="63" y="337"/>
                  </a:lnTo>
                  <a:lnTo>
                    <a:pt x="53" y="327"/>
                  </a:lnTo>
                  <a:lnTo>
                    <a:pt x="48" y="322"/>
                  </a:lnTo>
                  <a:lnTo>
                    <a:pt x="39" y="313"/>
                  </a:lnTo>
                  <a:lnTo>
                    <a:pt x="29" y="298"/>
                  </a:lnTo>
                  <a:lnTo>
                    <a:pt x="24" y="294"/>
                  </a:lnTo>
                  <a:lnTo>
                    <a:pt x="19" y="279"/>
                  </a:lnTo>
                  <a:lnTo>
                    <a:pt x="15" y="269"/>
                  </a:lnTo>
                  <a:lnTo>
                    <a:pt x="10" y="255"/>
                  </a:lnTo>
                  <a:lnTo>
                    <a:pt x="5" y="245"/>
                  </a:lnTo>
                  <a:lnTo>
                    <a:pt x="5" y="236"/>
                  </a:lnTo>
                  <a:lnTo>
                    <a:pt x="0" y="221"/>
                  </a:lnTo>
                  <a:lnTo>
                    <a:pt x="0" y="207"/>
                  </a:lnTo>
                  <a:lnTo>
                    <a:pt x="0" y="197"/>
                  </a:lnTo>
                  <a:lnTo>
                    <a:pt x="0" y="183"/>
                  </a:lnTo>
                  <a:lnTo>
                    <a:pt x="0" y="169"/>
                  </a:lnTo>
                  <a:lnTo>
                    <a:pt x="0" y="159"/>
                  </a:lnTo>
                  <a:lnTo>
                    <a:pt x="5" y="145"/>
                  </a:lnTo>
                  <a:lnTo>
                    <a:pt x="10" y="135"/>
                  </a:lnTo>
                  <a:lnTo>
                    <a:pt x="10" y="125"/>
                  </a:lnTo>
                  <a:lnTo>
                    <a:pt x="19" y="111"/>
                  </a:lnTo>
                  <a:lnTo>
                    <a:pt x="19" y="101"/>
                  </a:lnTo>
                  <a:lnTo>
                    <a:pt x="29" y="92"/>
                  </a:lnTo>
                  <a:lnTo>
                    <a:pt x="34" y="77"/>
                  </a:lnTo>
                  <a:lnTo>
                    <a:pt x="44" y="72"/>
                  </a:lnTo>
                  <a:lnTo>
                    <a:pt x="53" y="63"/>
                  </a:lnTo>
                  <a:lnTo>
                    <a:pt x="58" y="53"/>
                  </a:lnTo>
                  <a:lnTo>
                    <a:pt x="68" y="44"/>
                  </a:lnTo>
                  <a:lnTo>
                    <a:pt x="77" y="34"/>
                  </a:lnTo>
                  <a:lnTo>
                    <a:pt x="87" y="29"/>
                  </a:lnTo>
                  <a:lnTo>
                    <a:pt x="101" y="24"/>
                  </a:lnTo>
                  <a:lnTo>
                    <a:pt x="111" y="20"/>
                  </a:lnTo>
                  <a:lnTo>
                    <a:pt x="120" y="15"/>
                  </a:lnTo>
                  <a:lnTo>
                    <a:pt x="135" y="10"/>
                  </a:lnTo>
                  <a:lnTo>
                    <a:pt x="144" y="5"/>
                  </a:lnTo>
                  <a:lnTo>
                    <a:pt x="159" y="0"/>
                  </a:lnTo>
                  <a:lnTo>
                    <a:pt x="168" y="0"/>
                  </a:lnTo>
                  <a:lnTo>
                    <a:pt x="178" y="0"/>
                  </a:lnTo>
                  <a:lnTo>
                    <a:pt x="192" y="0"/>
                  </a:lnTo>
                  <a:lnTo>
                    <a:pt x="192" y="193"/>
                  </a:lnTo>
                  <a:lnTo>
                    <a:pt x="245" y="380"/>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91" name="Freeform 455">
              <a:extLst>
                <a:ext uri="{FF2B5EF4-FFF2-40B4-BE49-F238E27FC236}">
                  <a16:creationId xmlns:a16="http://schemas.microsoft.com/office/drawing/2014/main" id="{DE16B27F-CB89-4EF8-B81D-C3670ABD79CC}"/>
                </a:ext>
              </a:extLst>
            </p:cNvPr>
            <p:cNvSpPr>
              <a:spLocks/>
            </p:cNvSpPr>
            <p:nvPr/>
          </p:nvSpPr>
          <p:spPr bwMode="auto">
            <a:xfrm>
              <a:off x="2360" y="1583"/>
              <a:ext cx="245" cy="390"/>
            </a:xfrm>
            <a:custGeom>
              <a:avLst/>
              <a:gdLst>
                <a:gd name="T0" fmla="*/ 245 w 245"/>
                <a:gd name="T1" fmla="*/ 380 h 390"/>
                <a:gd name="T2" fmla="*/ 236 w 245"/>
                <a:gd name="T3" fmla="*/ 385 h 390"/>
                <a:gd name="T4" fmla="*/ 226 w 245"/>
                <a:gd name="T5" fmla="*/ 385 h 390"/>
                <a:gd name="T6" fmla="*/ 212 w 245"/>
                <a:gd name="T7" fmla="*/ 390 h 390"/>
                <a:gd name="T8" fmla="*/ 197 w 245"/>
                <a:gd name="T9" fmla="*/ 390 h 390"/>
                <a:gd name="T10" fmla="*/ 188 w 245"/>
                <a:gd name="T11" fmla="*/ 390 h 390"/>
                <a:gd name="T12" fmla="*/ 173 w 245"/>
                <a:gd name="T13" fmla="*/ 390 h 390"/>
                <a:gd name="T14" fmla="*/ 164 w 245"/>
                <a:gd name="T15" fmla="*/ 385 h 390"/>
                <a:gd name="T16" fmla="*/ 149 w 245"/>
                <a:gd name="T17" fmla="*/ 385 h 390"/>
                <a:gd name="T18" fmla="*/ 135 w 245"/>
                <a:gd name="T19" fmla="*/ 380 h 390"/>
                <a:gd name="T20" fmla="*/ 125 w 245"/>
                <a:gd name="T21" fmla="*/ 375 h 390"/>
                <a:gd name="T22" fmla="*/ 116 w 245"/>
                <a:gd name="T23" fmla="*/ 370 h 390"/>
                <a:gd name="T24" fmla="*/ 101 w 245"/>
                <a:gd name="T25" fmla="*/ 366 h 390"/>
                <a:gd name="T26" fmla="*/ 92 w 245"/>
                <a:gd name="T27" fmla="*/ 361 h 390"/>
                <a:gd name="T28" fmla="*/ 82 w 245"/>
                <a:gd name="T29" fmla="*/ 351 h 390"/>
                <a:gd name="T30" fmla="*/ 72 w 245"/>
                <a:gd name="T31" fmla="*/ 346 h 390"/>
                <a:gd name="T32" fmla="*/ 63 w 245"/>
                <a:gd name="T33" fmla="*/ 337 h 390"/>
                <a:gd name="T34" fmla="*/ 53 w 245"/>
                <a:gd name="T35" fmla="*/ 327 h 390"/>
                <a:gd name="T36" fmla="*/ 48 w 245"/>
                <a:gd name="T37" fmla="*/ 322 h 390"/>
                <a:gd name="T38" fmla="*/ 39 w 245"/>
                <a:gd name="T39" fmla="*/ 313 h 390"/>
                <a:gd name="T40" fmla="*/ 29 w 245"/>
                <a:gd name="T41" fmla="*/ 298 h 390"/>
                <a:gd name="T42" fmla="*/ 24 w 245"/>
                <a:gd name="T43" fmla="*/ 294 h 390"/>
                <a:gd name="T44" fmla="*/ 19 w 245"/>
                <a:gd name="T45" fmla="*/ 279 h 390"/>
                <a:gd name="T46" fmla="*/ 15 w 245"/>
                <a:gd name="T47" fmla="*/ 269 h 390"/>
                <a:gd name="T48" fmla="*/ 10 w 245"/>
                <a:gd name="T49" fmla="*/ 255 h 390"/>
                <a:gd name="T50" fmla="*/ 5 w 245"/>
                <a:gd name="T51" fmla="*/ 245 h 390"/>
                <a:gd name="T52" fmla="*/ 5 w 245"/>
                <a:gd name="T53" fmla="*/ 236 h 390"/>
                <a:gd name="T54" fmla="*/ 0 w 245"/>
                <a:gd name="T55" fmla="*/ 221 h 390"/>
                <a:gd name="T56" fmla="*/ 0 w 245"/>
                <a:gd name="T57" fmla="*/ 207 h 390"/>
                <a:gd name="T58" fmla="*/ 0 w 245"/>
                <a:gd name="T59" fmla="*/ 197 h 390"/>
                <a:gd name="T60" fmla="*/ 0 w 245"/>
                <a:gd name="T61" fmla="*/ 183 h 390"/>
                <a:gd name="T62" fmla="*/ 0 w 245"/>
                <a:gd name="T63" fmla="*/ 169 h 390"/>
                <a:gd name="T64" fmla="*/ 0 w 245"/>
                <a:gd name="T65" fmla="*/ 159 h 390"/>
                <a:gd name="T66" fmla="*/ 5 w 245"/>
                <a:gd name="T67" fmla="*/ 145 h 390"/>
                <a:gd name="T68" fmla="*/ 10 w 245"/>
                <a:gd name="T69" fmla="*/ 135 h 390"/>
                <a:gd name="T70" fmla="*/ 10 w 245"/>
                <a:gd name="T71" fmla="*/ 125 h 390"/>
                <a:gd name="T72" fmla="*/ 19 w 245"/>
                <a:gd name="T73" fmla="*/ 111 h 390"/>
                <a:gd name="T74" fmla="*/ 19 w 245"/>
                <a:gd name="T75" fmla="*/ 101 h 390"/>
                <a:gd name="T76" fmla="*/ 29 w 245"/>
                <a:gd name="T77" fmla="*/ 92 h 390"/>
                <a:gd name="T78" fmla="*/ 34 w 245"/>
                <a:gd name="T79" fmla="*/ 77 h 390"/>
                <a:gd name="T80" fmla="*/ 44 w 245"/>
                <a:gd name="T81" fmla="*/ 72 h 390"/>
                <a:gd name="T82" fmla="*/ 53 w 245"/>
                <a:gd name="T83" fmla="*/ 63 h 390"/>
                <a:gd name="T84" fmla="*/ 58 w 245"/>
                <a:gd name="T85" fmla="*/ 53 h 390"/>
                <a:gd name="T86" fmla="*/ 68 w 245"/>
                <a:gd name="T87" fmla="*/ 44 h 390"/>
                <a:gd name="T88" fmla="*/ 77 w 245"/>
                <a:gd name="T89" fmla="*/ 34 h 390"/>
                <a:gd name="T90" fmla="*/ 87 w 245"/>
                <a:gd name="T91" fmla="*/ 29 h 390"/>
                <a:gd name="T92" fmla="*/ 101 w 245"/>
                <a:gd name="T93" fmla="*/ 24 h 390"/>
                <a:gd name="T94" fmla="*/ 111 w 245"/>
                <a:gd name="T95" fmla="*/ 20 h 390"/>
                <a:gd name="T96" fmla="*/ 120 w 245"/>
                <a:gd name="T97" fmla="*/ 15 h 390"/>
                <a:gd name="T98" fmla="*/ 135 w 245"/>
                <a:gd name="T99" fmla="*/ 10 h 390"/>
                <a:gd name="T100" fmla="*/ 144 w 245"/>
                <a:gd name="T101" fmla="*/ 5 h 390"/>
                <a:gd name="T102" fmla="*/ 159 w 245"/>
                <a:gd name="T103" fmla="*/ 0 h 390"/>
                <a:gd name="T104" fmla="*/ 168 w 245"/>
                <a:gd name="T105" fmla="*/ 0 h 390"/>
                <a:gd name="T106" fmla="*/ 178 w 245"/>
                <a:gd name="T107" fmla="*/ 0 h 390"/>
                <a:gd name="T108" fmla="*/ 192 w 245"/>
                <a:gd name="T109" fmla="*/ 0 h 390"/>
                <a:gd name="T110" fmla="*/ 192 w 245"/>
                <a:gd name="T111" fmla="*/ 193 h 390"/>
                <a:gd name="T112" fmla="*/ 245 w 245"/>
                <a:gd name="T113" fmla="*/ 380 h 39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45" h="390">
                  <a:moveTo>
                    <a:pt x="245" y="380"/>
                  </a:moveTo>
                  <a:lnTo>
                    <a:pt x="236" y="385"/>
                  </a:lnTo>
                  <a:lnTo>
                    <a:pt x="226" y="385"/>
                  </a:lnTo>
                  <a:lnTo>
                    <a:pt x="212" y="390"/>
                  </a:lnTo>
                  <a:lnTo>
                    <a:pt x="197" y="390"/>
                  </a:lnTo>
                  <a:lnTo>
                    <a:pt x="188" y="390"/>
                  </a:lnTo>
                  <a:lnTo>
                    <a:pt x="173" y="390"/>
                  </a:lnTo>
                  <a:lnTo>
                    <a:pt x="164" y="385"/>
                  </a:lnTo>
                  <a:lnTo>
                    <a:pt x="149" y="385"/>
                  </a:lnTo>
                  <a:lnTo>
                    <a:pt x="135" y="380"/>
                  </a:lnTo>
                  <a:lnTo>
                    <a:pt x="125" y="375"/>
                  </a:lnTo>
                  <a:lnTo>
                    <a:pt x="116" y="370"/>
                  </a:lnTo>
                  <a:lnTo>
                    <a:pt x="101" y="366"/>
                  </a:lnTo>
                  <a:lnTo>
                    <a:pt x="92" y="361"/>
                  </a:lnTo>
                  <a:lnTo>
                    <a:pt x="82" y="351"/>
                  </a:lnTo>
                  <a:lnTo>
                    <a:pt x="72" y="346"/>
                  </a:lnTo>
                  <a:lnTo>
                    <a:pt x="63" y="337"/>
                  </a:lnTo>
                  <a:lnTo>
                    <a:pt x="53" y="327"/>
                  </a:lnTo>
                  <a:lnTo>
                    <a:pt x="48" y="322"/>
                  </a:lnTo>
                  <a:lnTo>
                    <a:pt x="39" y="313"/>
                  </a:lnTo>
                  <a:lnTo>
                    <a:pt x="29" y="298"/>
                  </a:lnTo>
                  <a:lnTo>
                    <a:pt x="24" y="294"/>
                  </a:lnTo>
                  <a:lnTo>
                    <a:pt x="19" y="279"/>
                  </a:lnTo>
                  <a:lnTo>
                    <a:pt x="15" y="269"/>
                  </a:lnTo>
                  <a:lnTo>
                    <a:pt x="10" y="255"/>
                  </a:lnTo>
                  <a:lnTo>
                    <a:pt x="5" y="245"/>
                  </a:lnTo>
                  <a:lnTo>
                    <a:pt x="5" y="236"/>
                  </a:lnTo>
                  <a:lnTo>
                    <a:pt x="0" y="221"/>
                  </a:lnTo>
                  <a:lnTo>
                    <a:pt x="0" y="207"/>
                  </a:lnTo>
                  <a:lnTo>
                    <a:pt x="0" y="197"/>
                  </a:lnTo>
                  <a:lnTo>
                    <a:pt x="0" y="183"/>
                  </a:lnTo>
                  <a:lnTo>
                    <a:pt x="0" y="169"/>
                  </a:lnTo>
                  <a:lnTo>
                    <a:pt x="0" y="159"/>
                  </a:lnTo>
                  <a:lnTo>
                    <a:pt x="5" y="145"/>
                  </a:lnTo>
                  <a:lnTo>
                    <a:pt x="10" y="135"/>
                  </a:lnTo>
                  <a:lnTo>
                    <a:pt x="10" y="125"/>
                  </a:lnTo>
                  <a:lnTo>
                    <a:pt x="19" y="111"/>
                  </a:lnTo>
                  <a:lnTo>
                    <a:pt x="19" y="101"/>
                  </a:lnTo>
                  <a:lnTo>
                    <a:pt x="29" y="92"/>
                  </a:lnTo>
                  <a:lnTo>
                    <a:pt x="34" y="77"/>
                  </a:lnTo>
                  <a:lnTo>
                    <a:pt x="44" y="72"/>
                  </a:lnTo>
                  <a:lnTo>
                    <a:pt x="53" y="63"/>
                  </a:lnTo>
                  <a:lnTo>
                    <a:pt x="58" y="53"/>
                  </a:lnTo>
                  <a:lnTo>
                    <a:pt x="68" y="44"/>
                  </a:lnTo>
                  <a:lnTo>
                    <a:pt x="77" y="34"/>
                  </a:lnTo>
                  <a:lnTo>
                    <a:pt x="87" y="29"/>
                  </a:lnTo>
                  <a:lnTo>
                    <a:pt x="101" y="24"/>
                  </a:lnTo>
                  <a:lnTo>
                    <a:pt x="111" y="20"/>
                  </a:lnTo>
                  <a:lnTo>
                    <a:pt x="120" y="15"/>
                  </a:lnTo>
                  <a:lnTo>
                    <a:pt x="135" y="10"/>
                  </a:lnTo>
                  <a:lnTo>
                    <a:pt x="144" y="5"/>
                  </a:lnTo>
                  <a:lnTo>
                    <a:pt x="159" y="0"/>
                  </a:lnTo>
                  <a:lnTo>
                    <a:pt x="168" y="0"/>
                  </a:lnTo>
                  <a:lnTo>
                    <a:pt x="178" y="0"/>
                  </a:lnTo>
                  <a:lnTo>
                    <a:pt x="192" y="0"/>
                  </a:lnTo>
                  <a:lnTo>
                    <a:pt x="192" y="193"/>
                  </a:lnTo>
                  <a:lnTo>
                    <a:pt x="245" y="38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33" name="Group 459">
            <a:extLst>
              <a:ext uri="{FF2B5EF4-FFF2-40B4-BE49-F238E27FC236}">
                <a16:creationId xmlns:a16="http://schemas.microsoft.com/office/drawing/2014/main" id="{FCDA3EE4-8EB4-4901-9177-FD107AA96C84}"/>
              </a:ext>
            </a:extLst>
          </p:cNvPr>
          <p:cNvGrpSpPr>
            <a:grpSpLocks/>
          </p:cNvGrpSpPr>
          <p:nvPr/>
        </p:nvGrpSpPr>
        <p:grpSpPr bwMode="auto">
          <a:xfrm>
            <a:off x="4051300" y="1658938"/>
            <a:ext cx="69850" cy="306387"/>
            <a:chOff x="2552" y="1045"/>
            <a:chExt cx="44" cy="193"/>
          </a:xfrm>
        </p:grpSpPr>
        <p:sp>
          <p:nvSpPr>
            <p:cNvPr id="12588" name="Freeform 457">
              <a:extLst>
                <a:ext uri="{FF2B5EF4-FFF2-40B4-BE49-F238E27FC236}">
                  <a16:creationId xmlns:a16="http://schemas.microsoft.com/office/drawing/2014/main" id="{6C7828E0-4BB9-4CFB-BA8E-DBD96FD93165}"/>
                </a:ext>
              </a:extLst>
            </p:cNvPr>
            <p:cNvSpPr>
              <a:spLocks/>
            </p:cNvSpPr>
            <p:nvPr/>
          </p:nvSpPr>
          <p:spPr bwMode="auto">
            <a:xfrm>
              <a:off x="2552" y="1045"/>
              <a:ext cx="44" cy="193"/>
            </a:xfrm>
            <a:custGeom>
              <a:avLst/>
              <a:gdLst>
                <a:gd name="T0" fmla="*/ 0 w 44"/>
                <a:gd name="T1" fmla="*/ 0 h 193"/>
                <a:gd name="T2" fmla="*/ 10 w 44"/>
                <a:gd name="T3" fmla="*/ 0 h 193"/>
                <a:gd name="T4" fmla="*/ 15 w 44"/>
                <a:gd name="T5" fmla="*/ 0 h 193"/>
                <a:gd name="T6" fmla="*/ 20 w 44"/>
                <a:gd name="T7" fmla="*/ 0 h 193"/>
                <a:gd name="T8" fmla="*/ 29 w 44"/>
                <a:gd name="T9" fmla="*/ 0 h 193"/>
                <a:gd name="T10" fmla="*/ 34 w 44"/>
                <a:gd name="T11" fmla="*/ 0 h 193"/>
                <a:gd name="T12" fmla="*/ 44 w 44"/>
                <a:gd name="T13" fmla="*/ 5 h 193"/>
                <a:gd name="T14" fmla="*/ 0 w 44"/>
                <a:gd name="T15" fmla="*/ 193 h 193"/>
                <a:gd name="T16" fmla="*/ 0 w 44"/>
                <a:gd name="T17" fmla="*/ 0 h 1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4" h="193">
                  <a:moveTo>
                    <a:pt x="0" y="0"/>
                  </a:moveTo>
                  <a:lnTo>
                    <a:pt x="10" y="0"/>
                  </a:lnTo>
                  <a:lnTo>
                    <a:pt x="15" y="0"/>
                  </a:lnTo>
                  <a:lnTo>
                    <a:pt x="20" y="0"/>
                  </a:lnTo>
                  <a:lnTo>
                    <a:pt x="29" y="0"/>
                  </a:lnTo>
                  <a:lnTo>
                    <a:pt x="34" y="0"/>
                  </a:lnTo>
                  <a:lnTo>
                    <a:pt x="44" y="5"/>
                  </a:lnTo>
                  <a:lnTo>
                    <a:pt x="0" y="193"/>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89" name="Freeform 458">
              <a:extLst>
                <a:ext uri="{FF2B5EF4-FFF2-40B4-BE49-F238E27FC236}">
                  <a16:creationId xmlns:a16="http://schemas.microsoft.com/office/drawing/2014/main" id="{A0FF582F-7F55-4469-90F7-581DB749CC79}"/>
                </a:ext>
              </a:extLst>
            </p:cNvPr>
            <p:cNvSpPr>
              <a:spLocks/>
            </p:cNvSpPr>
            <p:nvPr/>
          </p:nvSpPr>
          <p:spPr bwMode="auto">
            <a:xfrm>
              <a:off x="2552" y="1045"/>
              <a:ext cx="44" cy="193"/>
            </a:xfrm>
            <a:custGeom>
              <a:avLst/>
              <a:gdLst>
                <a:gd name="T0" fmla="*/ 0 w 44"/>
                <a:gd name="T1" fmla="*/ 0 h 193"/>
                <a:gd name="T2" fmla="*/ 10 w 44"/>
                <a:gd name="T3" fmla="*/ 0 h 193"/>
                <a:gd name="T4" fmla="*/ 15 w 44"/>
                <a:gd name="T5" fmla="*/ 0 h 193"/>
                <a:gd name="T6" fmla="*/ 20 w 44"/>
                <a:gd name="T7" fmla="*/ 0 h 193"/>
                <a:gd name="T8" fmla="*/ 29 w 44"/>
                <a:gd name="T9" fmla="*/ 0 h 193"/>
                <a:gd name="T10" fmla="*/ 34 w 44"/>
                <a:gd name="T11" fmla="*/ 0 h 193"/>
                <a:gd name="T12" fmla="*/ 44 w 44"/>
                <a:gd name="T13" fmla="*/ 5 h 193"/>
                <a:gd name="T14" fmla="*/ 0 w 44"/>
                <a:gd name="T15" fmla="*/ 193 h 193"/>
                <a:gd name="T16" fmla="*/ 0 w 44"/>
                <a:gd name="T17" fmla="*/ 0 h 1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4" h="193">
                  <a:moveTo>
                    <a:pt x="0" y="0"/>
                  </a:moveTo>
                  <a:lnTo>
                    <a:pt x="10" y="0"/>
                  </a:lnTo>
                  <a:lnTo>
                    <a:pt x="15" y="0"/>
                  </a:lnTo>
                  <a:lnTo>
                    <a:pt x="20" y="0"/>
                  </a:lnTo>
                  <a:lnTo>
                    <a:pt x="29" y="0"/>
                  </a:lnTo>
                  <a:lnTo>
                    <a:pt x="34" y="0"/>
                  </a:lnTo>
                  <a:lnTo>
                    <a:pt x="44" y="5"/>
                  </a:lnTo>
                  <a:lnTo>
                    <a:pt x="0" y="193"/>
                  </a:lnTo>
                  <a:lnTo>
                    <a:pt x="0"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34" name="Group 462">
            <a:extLst>
              <a:ext uri="{FF2B5EF4-FFF2-40B4-BE49-F238E27FC236}">
                <a16:creationId xmlns:a16="http://schemas.microsoft.com/office/drawing/2014/main" id="{9E2C0F64-424E-47E3-A7AE-19C71E65BF88}"/>
              </a:ext>
            </a:extLst>
          </p:cNvPr>
          <p:cNvGrpSpPr>
            <a:grpSpLocks/>
          </p:cNvGrpSpPr>
          <p:nvPr/>
        </p:nvGrpSpPr>
        <p:grpSpPr bwMode="auto">
          <a:xfrm>
            <a:off x="4051300" y="1666875"/>
            <a:ext cx="312738" cy="519113"/>
            <a:chOff x="2552" y="1050"/>
            <a:chExt cx="197" cy="327"/>
          </a:xfrm>
        </p:grpSpPr>
        <p:sp>
          <p:nvSpPr>
            <p:cNvPr id="12586" name="Freeform 460">
              <a:extLst>
                <a:ext uri="{FF2B5EF4-FFF2-40B4-BE49-F238E27FC236}">
                  <a16:creationId xmlns:a16="http://schemas.microsoft.com/office/drawing/2014/main" id="{1BE30520-4B1D-4CC5-8E25-4EB863988884}"/>
                </a:ext>
              </a:extLst>
            </p:cNvPr>
            <p:cNvSpPr>
              <a:spLocks/>
            </p:cNvSpPr>
            <p:nvPr/>
          </p:nvSpPr>
          <p:spPr bwMode="auto">
            <a:xfrm>
              <a:off x="2552" y="1050"/>
              <a:ext cx="197" cy="327"/>
            </a:xfrm>
            <a:custGeom>
              <a:avLst/>
              <a:gdLst>
                <a:gd name="T0" fmla="*/ 44 w 197"/>
                <a:gd name="T1" fmla="*/ 0 h 327"/>
                <a:gd name="T2" fmla="*/ 53 w 197"/>
                <a:gd name="T3" fmla="*/ 0 h 327"/>
                <a:gd name="T4" fmla="*/ 63 w 197"/>
                <a:gd name="T5" fmla="*/ 5 h 327"/>
                <a:gd name="T6" fmla="*/ 72 w 197"/>
                <a:gd name="T7" fmla="*/ 10 h 327"/>
                <a:gd name="T8" fmla="*/ 87 w 197"/>
                <a:gd name="T9" fmla="*/ 15 h 327"/>
                <a:gd name="T10" fmla="*/ 97 w 197"/>
                <a:gd name="T11" fmla="*/ 19 h 327"/>
                <a:gd name="T12" fmla="*/ 106 w 197"/>
                <a:gd name="T13" fmla="*/ 24 h 327"/>
                <a:gd name="T14" fmla="*/ 116 w 197"/>
                <a:gd name="T15" fmla="*/ 29 h 327"/>
                <a:gd name="T16" fmla="*/ 125 w 197"/>
                <a:gd name="T17" fmla="*/ 39 h 327"/>
                <a:gd name="T18" fmla="*/ 135 w 197"/>
                <a:gd name="T19" fmla="*/ 48 h 327"/>
                <a:gd name="T20" fmla="*/ 140 w 197"/>
                <a:gd name="T21" fmla="*/ 53 h 327"/>
                <a:gd name="T22" fmla="*/ 149 w 197"/>
                <a:gd name="T23" fmla="*/ 63 h 327"/>
                <a:gd name="T24" fmla="*/ 159 w 197"/>
                <a:gd name="T25" fmla="*/ 72 h 327"/>
                <a:gd name="T26" fmla="*/ 164 w 197"/>
                <a:gd name="T27" fmla="*/ 82 h 327"/>
                <a:gd name="T28" fmla="*/ 169 w 197"/>
                <a:gd name="T29" fmla="*/ 92 h 327"/>
                <a:gd name="T30" fmla="*/ 178 w 197"/>
                <a:gd name="T31" fmla="*/ 101 h 327"/>
                <a:gd name="T32" fmla="*/ 183 w 197"/>
                <a:gd name="T33" fmla="*/ 111 h 327"/>
                <a:gd name="T34" fmla="*/ 188 w 197"/>
                <a:gd name="T35" fmla="*/ 125 h 327"/>
                <a:gd name="T36" fmla="*/ 188 w 197"/>
                <a:gd name="T37" fmla="*/ 135 h 327"/>
                <a:gd name="T38" fmla="*/ 193 w 197"/>
                <a:gd name="T39" fmla="*/ 144 h 327"/>
                <a:gd name="T40" fmla="*/ 193 w 197"/>
                <a:gd name="T41" fmla="*/ 159 h 327"/>
                <a:gd name="T42" fmla="*/ 197 w 197"/>
                <a:gd name="T43" fmla="*/ 168 h 327"/>
                <a:gd name="T44" fmla="*/ 197 w 197"/>
                <a:gd name="T45" fmla="*/ 183 h 327"/>
                <a:gd name="T46" fmla="*/ 197 w 197"/>
                <a:gd name="T47" fmla="*/ 192 h 327"/>
                <a:gd name="T48" fmla="*/ 197 w 197"/>
                <a:gd name="T49" fmla="*/ 207 h 327"/>
                <a:gd name="T50" fmla="*/ 193 w 197"/>
                <a:gd name="T51" fmla="*/ 216 h 327"/>
                <a:gd name="T52" fmla="*/ 193 w 197"/>
                <a:gd name="T53" fmla="*/ 231 h 327"/>
                <a:gd name="T54" fmla="*/ 188 w 197"/>
                <a:gd name="T55" fmla="*/ 240 h 327"/>
                <a:gd name="T56" fmla="*/ 188 w 197"/>
                <a:gd name="T57" fmla="*/ 250 h 327"/>
                <a:gd name="T58" fmla="*/ 183 w 197"/>
                <a:gd name="T59" fmla="*/ 260 h 327"/>
                <a:gd name="T60" fmla="*/ 178 w 197"/>
                <a:gd name="T61" fmla="*/ 269 h 327"/>
                <a:gd name="T62" fmla="*/ 173 w 197"/>
                <a:gd name="T63" fmla="*/ 284 h 327"/>
                <a:gd name="T64" fmla="*/ 169 w 197"/>
                <a:gd name="T65" fmla="*/ 293 h 327"/>
                <a:gd name="T66" fmla="*/ 159 w 197"/>
                <a:gd name="T67" fmla="*/ 303 h 327"/>
                <a:gd name="T68" fmla="*/ 154 w 197"/>
                <a:gd name="T69" fmla="*/ 312 h 327"/>
                <a:gd name="T70" fmla="*/ 144 w 197"/>
                <a:gd name="T71" fmla="*/ 322 h 327"/>
                <a:gd name="T72" fmla="*/ 135 w 197"/>
                <a:gd name="T73" fmla="*/ 327 h 327"/>
                <a:gd name="T74" fmla="*/ 0 w 197"/>
                <a:gd name="T75" fmla="*/ 188 h 327"/>
                <a:gd name="T76" fmla="*/ 44 w 197"/>
                <a:gd name="T77" fmla="*/ 0 h 32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97" h="327">
                  <a:moveTo>
                    <a:pt x="44" y="0"/>
                  </a:moveTo>
                  <a:lnTo>
                    <a:pt x="53" y="0"/>
                  </a:lnTo>
                  <a:lnTo>
                    <a:pt x="63" y="5"/>
                  </a:lnTo>
                  <a:lnTo>
                    <a:pt x="72" y="10"/>
                  </a:lnTo>
                  <a:lnTo>
                    <a:pt x="87" y="15"/>
                  </a:lnTo>
                  <a:lnTo>
                    <a:pt x="97" y="19"/>
                  </a:lnTo>
                  <a:lnTo>
                    <a:pt x="106" y="24"/>
                  </a:lnTo>
                  <a:lnTo>
                    <a:pt x="116" y="29"/>
                  </a:lnTo>
                  <a:lnTo>
                    <a:pt x="125" y="39"/>
                  </a:lnTo>
                  <a:lnTo>
                    <a:pt x="135" y="48"/>
                  </a:lnTo>
                  <a:lnTo>
                    <a:pt x="140" y="53"/>
                  </a:lnTo>
                  <a:lnTo>
                    <a:pt x="149" y="63"/>
                  </a:lnTo>
                  <a:lnTo>
                    <a:pt x="159" y="72"/>
                  </a:lnTo>
                  <a:lnTo>
                    <a:pt x="164" y="82"/>
                  </a:lnTo>
                  <a:lnTo>
                    <a:pt x="169" y="92"/>
                  </a:lnTo>
                  <a:lnTo>
                    <a:pt x="178" y="101"/>
                  </a:lnTo>
                  <a:lnTo>
                    <a:pt x="183" y="111"/>
                  </a:lnTo>
                  <a:lnTo>
                    <a:pt x="188" y="125"/>
                  </a:lnTo>
                  <a:lnTo>
                    <a:pt x="188" y="135"/>
                  </a:lnTo>
                  <a:lnTo>
                    <a:pt x="193" y="144"/>
                  </a:lnTo>
                  <a:lnTo>
                    <a:pt x="193" y="159"/>
                  </a:lnTo>
                  <a:lnTo>
                    <a:pt x="197" y="168"/>
                  </a:lnTo>
                  <a:lnTo>
                    <a:pt x="197" y="183"/>
                  </a:lnTo>
                  <a:lnTo>
                    <a:pt x="197" y="192"/>
                  </a:lnTo>
                  <a:lnTo>
                    <a:pt x="197" y="207"/>
                  </a:lnTo>
                  <a:lnTo>
                    <a:pt x="193" y="216"/>
                  </a:lnTo>
                  <a:lnTo>
                    <a:pt x="193" y="231"/>
                  </a:lnTo>
                  <a:lnTo>
                    <a:pt x="188" y="240"/>
                  </a:lnTo>
                  <a:lnTo>
                    <a:pt x="188" y="250"/>
                  </a:lnTo>
                  <a:lnTo>
                    <a:pt x="183" y="260"/>
                  </a:lnTo>
                  <a:lnTo>
                    <a:pt x="178" y="269"/>
                  </a:lnTo>
                  <a:lnTo>
                    <a:pt x="173" y="284"/>
                  </a:lnTo>
                  <a:lnTo>
                    <a:pt x="169" y="293"/>
                  </a:lnTo>
                  <a:lnTo>
                    <a:pt x="159" y="303"/>
                  </a:lnTo>
                  <a:lnTo>
                    <a:pt x="154" y="312"/>
                  </a:lnTo>
                  <a:lnTo>
                    <a:pt x="144" y="322"/>
                  </a:lnTo>
                  <a:lnTo>
                    <a:pt x="135" y="327"/>
                  </a:lnTo>
                  <a:lnTo>
                    <a:pt x="0" y="188"/>
                  </a:lnTo>
                  <a:lnTo>
                    <a:pt x="44"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87" name="Freeform 461">
              <a:extLst>
                <a:ext uri="{FF2B5EF4-FFF2-40B4-BE49-F238E27FC236}">
                  <a16:creationId xmlns:a16="http://schemas.microsoft.com/office/drawing/2014/main" id="{B96B53A5-F81D-4281-99B2-8727DA3A45C1}"/>
                </a:ext>
              </a:extLst>
            </p:cNvPr>
            <p:cNvSpPr>
              <a:spLocks/>
            </p:cNvSpPr>
            <p:nvPr/>
          </p:nvSpPr>
          <p:spPr bwMode="auto">
            <a:xfrm>
              <a:off x="2552" y="1050"/>
              <a:ext cx="197" cy="327"/>
            </a:xfrm>
            <a:custGeom>
              <a:avLst/>
              <a:gdLst>
                <a:gd name="T0" fmla="*/ 44 w 197"/>
                <a:gd name="T1" fmla="*/ 0 h 327"/>
                <a:gd name="T2" fmla="*/ 53 w 197"/>
                <a:gd name="T3" fmla="*/ 0 h 327"/>
                <a:gd name="T4" fmla="*/ 63 w 197"/>
                <a:gd name="T5" fmla="*/ 5 h 327"/>
                <a:gd name="T6" fmla="*/ 72 w 197"/>
                <a:gd name="T7" fmla="*/ 10 h 327"/>
                <a:gd name="T8" fmla="*/ 87 w 197"/>
                <a:gd name="T9" fmla="*/ 15 h 327"/>
                <a:gd name="T10" fmla="*/ 97 w 197"/>
                <a:gd name="T11" fmla="*/ 19 h 327"/>
                <a:gd name="T12" fmla="*/ 106 w 197"/>
                <a:gd name="T13" fmla="*/ 24 h 327"/>
                <a:gd name="T14" fmla="*/ 116 w 197"/>
                <a:gd name="T15" fmla="*/ 29 h 327"/>
                <a:gd name="T16" fmla="*/ 125 w 197"/>
                <a:gd name="T17" fmla="*/ 39 h 327"/>
                <a:gd name="T18" fmla="*/ 135 w 197"/>
                <a:gd name="T19" fmla="*/ 48 h 327"/>
                <a:gd name="T20" fmla="*/ 140 w 197"/>
                <a:gd name="T21" fmla="*/ 53 h 327"/>
                <a:gd name="T22" fmla="*/ 149 w 197"/>
                <a:gd name="T23" fmla="*/ 63 h 327"/>
                <a:gd name="T24" fmla="*/ 159 w 197"/>
                <a:gd name="T25" fmla="*/ 72 h 327"/>
                <a:gd name="T26" fmla="*/ 164 w 197"/>
                <a:gd name="T27" fmla="*/ 82 h 327"/>
                <a:gd name="T28" fmla="*/ 169 w 197"/>
                <a:gd name="T29" fmla="*/ 92 h 327"/>
                <a:gd name="T30" fmla="*/ 178 w 197"/>
                <a:gd name="T31" fmla="*/ 101 h 327"/>
                <a:gd name="T32" fmla="*/ 183 w 197"/>
                <a:gd name="T33" fmla="*/ 111 h 327"/>
                <a:gd name="T34" fmla="*/ 188 w 197"/>
                <a:gd name="T35" fmla="*/ 125 h 327"/>
                <a:gd name="T36" fmla="*/ 188 w 197"/>
                <a:gd name="T37" fmla="*/ 135 h 327"/>
                <a:gd name="T38" fmla="*/ 193 w 197"/>
                <a:gd name="T39" fmla="*/ 144 h 327"/>
                <a:gd name="T40" fmla="*/ 193 w 197"/>
                <a:gd name="T41" fmla="*/ 159 h 327"/>
                <a:gd name="T42" fmla="*/ 197 w 197"/>
                <a:gd name="T43" fmla="*/ 168 h 327"/>
                <a:gd name="T44" fmla="*/ 197 w 197"/>
                <a:gd name="T45" fmla="*/ 183 h 327"/>
                <a:gd name="T46" fmla="*/ 197 w 197"/>
                <a:gd name="T47" fmla="*/ 192 h 327"/>
                <a:gd name="T48" fmla="*/ 197 w 197"/>
                <a:gd name="T49" fmla="*/ 207 h 327"/>
                <a:gd name="T50" fmla="*/ 193 w 197"/>
                <a:gd name="T51" fmla="*/ 216 h 327"/>
                <a:gd name="T52" fmla="*/ 193 w 197"/>
                <a:gd name="T53" fmla="*/ 231 h 327"/>
                <a:gd name="T54" fmla="*/ 188 w 197"/>
                <a:gd name="T55" fmla="*/ 240 h 327"/>
                <a:gd name="T56" fmla="*/ 188 w 197"/>
                <a:gd name="T57" fmla="*/ 250 h 327"/>
                <a:gd name="T58" fmla="*/ 183 w 197"/>
                <a:gd name="T59" fmla="*/ 260 h 327"/>
                <a:gd name="T60" fmla="*/ 178 w 197"/>
                <a:gd name="T61" fmla="*/ 269 h 327"/>
                <a:gd name="T62" fmla="*/ 173 w 197"/>
                <a:gd name="T63" fmla="*/ 284 h 327"/>
                <a:gd name="T64" fmla="*/ 169 w 197"/>
                <a:gd name="T65" fmla="*/ 293 h 327"/>
                <a:gd name="T66" fmla="*/ 159 w 197"/>
                <a:gd name="T67" fmla="*/ 303 h 327"/>
                <a:gd name="T68" fmla="*/ 154 w 197"/>
                <a:gd name="T69" fmla="*/ 312 h 327"/>
                <a:gd name="T70" fmla="*/ 144 w 197"/>
                <a:gd name="T71" fmla="*/ 322 h 327"/>
                <a:gd name="T72" fmla="*/ 135 w 197"/>
                <a:gd name="T73" fmla="*/ 327 h 327"/>
                <a:gd name="T74" fmla="*/ 0 w 197"/>
                <a:gd name="T75" fmla="*/ 188 h 327"/>
                <a:gd name="T76" fmla="*/ 44 w 197"/>
                <a:gd name="T77" fmla="*/ 0 h 32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97" h="327">
                  <a:moveTo>
                    <a:pt x="44" y="0"/>
                  </a:moveTo>
                  <a:lnTo>
                    <a:pt x="53" y="0"/>
                  </a:lnTo>
                  <a:lnTo>
                    <a:pt x="63" y="5"/>
                  </a:lnTo>
                  <a:lnTo>
                    <a:pt x="72" y="10"/>
                  </a:lnTo>
                  <a:lnTo>
                    <a:pt x="87" y="15"/>
                  </a:lnTo>
                  <a:lnTo>
                    <a:pt x="97" y="19"/>
                  </a:lnTo>
                  <a:lnTo>
                    <a:pt x="106" y="24"/>
                  </a:lnTo>
                  <a:lnTo>
                    <a:pt x="116" y="29"/>
                  </a:lnTo>
                  <a:lnTo>
                    <a:pt x="125" y="39"/>
                  </a:lnTo>
                  <a:lnTo>
                    <a:pt x="135" y="48"/>
                  </a:lnTo>
                  <a:lnTo>
                    <a:pt x="140" y="53"/>
                  </a:lnTo>
                  <a:lnTo>
                    <a:pt x="149" y="63"/>
                  </a:lnTo>
                  <a:lnTo>
                    <a:pt x="159" y="72"/>
                  </a:lnTo>
                  <a:lnTo>
                    <a:pt x="164" y="82"/>
                  </a:lnTo>
                  <a:lnTo>
                    <a:pt x="169" y="92"/>
                  </a:lnTo>
                  <a:lnTo>
                    <a:pt x="178" y="101"/>
                  </a:lnTo>
                  <a:lnTo>
                    <a:pt x="183" y="111"/>
                  </a:lnTo>
                  <a:lnTo>
                    <a:pt x="188" y="125"/>
                  </a:lnTo>
                  <a:lnTo>
                    <a:pt x="188" y="135"/>
                  </a:lnTo>
                  <a:lnTo>
                    <a:pt x="193" y="144"/>
                  </a:lnTo>
                  <a:lnTo>
                    <a:pt x="193" y="159"/>
                  </a:lnTo>
                  <a:lnTo>
                    <a:pt x="197" y="168"/>
                  </a:lnTo>
                  <a:lnTo>
                    <a:pt x="197" y="183"/>
                  </a:lnTo>
                  <a:lnTo>
                    <a:pt x="197" y="192"/>
                  </a:lnTo>
                  <a:lnTo>
                    <a:pt x="197" y="207"/>
                  </a:lnTo>
                  <a:lnTo>
                    <a:pt x="193" y="216"/>
                  </a:lnTo>
                  <a:lnTo>
                    <a:pt x="193" y="231"/>
                  </a:lnTo>
                  <a:lnTo>
                    <a:pt x="188" y="240"/>
                  </a:lnTo>
                  <a:lnTo>
                    <a:pt x="188" y="250"/>
                  </a:lnTo>
                  <a:lnTo>
                    <a:pt x="183" y="260"/>
                  </a:lnTo>
                  <a:lnTo>
                    <a:pt x="178" y="269"/>
                  </a:lnTo>
                  <a:lnTo>
                    <a:pt x="173" y="284"/>
                  </a:lnTo>
                  <a:lnTo>
                    <a:pt x="169" y="293"/>
                  </a:lnTo>
                  <a:lnTo>
                    <a:pt x="159" y="303"/>
                  </a:lnTo>
                  <a:lnTo>
                    <a:pt x="154" y="312"/>
                  </a:lnTo>
                  <a:lnTo>
                    <a:pt x="144" y="322"/>
                  </a:lnTo>
                  <a:lnTo>
                    <a:pt x="135" y="327"/>
                  </a:lnTo>
                  <a:lnTo>
                    <a:pt x="0" y="188"/>
                  </a:lnTo>
                  <a:lnTo>
                    <a:pt x="44"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35" name="Group 465">
            <a:extLst>
              <a:ext uri="{FF2B5EF4-FFF2-40B4-BE49-F238E27FC236}">
                <a16:creationId xmlns:a16="http://schemas.microsoft.com/office/drawing/2014/main" id="{79C84D69-42F2-4B08-8DB2-7B60CACDEB7B}"/>
              </a:ext>
            </a:extLst>
          </p:cNvPr>
          <p:cNvGrpSpPr>
            <a:grpSpLocks/>
          </p:cNvGrpSpPr>
          <p:nvPr/>
        </p:nvGrpSpPr>
        <p:grpSpPr bwMode="auto">
          <a:xfrm>
            <a:off x="3746500" y="1658938"/>
            <a:ext cx="519113" cy="619125"/>
            <a:chOff x="2360" y="1045"/>
            <a:chExt cx="327" cy="390"/>
          </a:xfrm>
        </p:grpSpPr>
        <p:sp>
          <p:nvSpPr>
            <p:cNvPr id="12584" name="Freeform 463">
              <a:extLst>
                <a:ext uri="{FF2B5EF4-FFF2-40B4-BE49-F238E27FC236}">
                  <a16:creationId xmlns:a16="http://schemas.microsoft.com/office/drawing/2014/main" id="{08262968-396B-499F-81F7-40E126D32B89}"/>
                </a:ext>
              </a:extLst>
            </p:cNvPr>
            <p:cNvSpPr>
              <a:spLocks/>
            </p:cNvSpPr>
            <p:nvPr/>
          </p:nvSpPr>
          <p:spPr bwMode="auto">
            <a:xfrm>
              <a:off x="2360" y="1045"/>
              <a:ext cx="327" cy="390"/>
            </a:xfrm>
            <a:custGeom>
              <a:avLst/>
              <a:gdLst>
                <a:gd name="T0" fmla="*/ 317 w 327"/>
                <a:gd name="T1" fmla="*/ 342 h 390"/>
                <a:gd name="T2" fmla="*/ 298 w 327"/>
                <a:gd name="T3" fmla="*/ 356 h 390"/>
                <a:gd name="T4" fmla="*/ 279 w 327"/>
                <a:gd name="T5" fmla="*/ 370 h 390"/>
                <a:gd name="T6" fmla="*/ 255 w 327"/>
                <a:gd name="T7" fmla="*/ 380 h 390"/>
                <a:gd name="T8" fmla="*/ 236 w 327"/>
                <a:gd name="T9" fmla="*/ 385 h 390"/>
                <a:gd name="T10" fmla="*/ 212 w 327"/>
                <a:gd name="T11" fmla="*/ 390 h 390"/>
                <a:gd name="T12" fmla="*/ 188 w 327"/>
                <a:gd name="T13" fmla="*/ 390 h 390"/>
                <a:gd name="T14" fmla="*/ 164 w 327"/>
                <a:gd name="T15" fmla="*/ 385 h 390"/>
                <a:gd name="T16" fmla="*/ 140 w 327"/>
                <a:gd name="T17" fmla="*/ 380 h 390"/>
                <a:gd name="T18" fmla="*/ 116 w 327"/>
                <a:gd name="T19" fmla="*/ 370 h 390"/>
                <a:gd name="T20" fmla="*/ 92 w 327"/>
                <a:gd name="T21" fmla="*/ 361 h 390"/>
                <a:gd name="T22" fmla="*/ 72 w 327"/>
                <a:gd name="T23" fmla="*/ 346 h 390"/>
                <a:gd name="T24" fmla="*/ 58 w 327"/>
                <a:gd name="T25" fmla="*/ 332 h 390"/>
                <a:gd name="T26" fmla="*/ 39 w 327"/>
                <a:gd name="T27" fmla="*/ 313 h 390"/>
                <a:gd name="T28" fmla="*/ 29 w 327"/>
                <a:gd name="T29" fmla="*/ 293 h 390"/>
                <a:gd name="T30" fmla="*/ 15 w 327"/>
                <a:gd name="T31" fmla="*/ 274 h 390"/>
                <a:gd name="T32" fmla="*/ 10 w 327"/>
                <a:gd name="T33" fmla="*/ 250 h 390"/>
                <a:gd name="T34" fmla="*/ 0 w 327"/>
                <a:gd name="T35" fmla="*/ 226 h 390"/>
                <a:gd name="T36" fmla="*/ 0 w 327"/>
                <a:gd name="T37" fmla="*/ 202 h 390"/>
                <a:gd name="T38" fmla="*/ 0 w 327"/>
                <a:gd name="T39" fmla="*/ 178 h 390"/>
                <a:gd name="T40" fmla="*/ 5 w 327"/>
                <a:gd name="T41" fmla="*/ 154 h 390"/>
                <a:gd name="T42" fmla="*/ 10 w 327"/>
                <a:gd name="T43" fmla="*/ 130 h 390"/>
                <a:gd name="T44" fmla="*/ 19 w 327"/>
                <a:gd name="T45" fmla="*/ 106 h 390"/>
                <a:gd name="T46" fmla="*/ 29 w 327"/>
                <a:gd name="T47" fmla="*/ 87 h 390"/>
                <a:gd name="T48" fmla="*/ 44 w 327"/>
                <a:gd name="T49" fmla="*/ 68 h 390"/>
                <a:gd name="T50" fmla="*/ 63 w 327"/>
                <a:gd name="T51" fmla="*/ 53 h 390"/>
                <a:gd name="T52" fmla="*/ 77 w 327"/>
                <a:gd name="T53" fmla="*/ 34 h 390"/>
                <a:gd name="T54" fmla="*/ 101 w 327"/>
                <a:gd name="T55" fmla="*/ 20 h 390"/>
                <a:gd name="T56" fmla="*/ 125 w 327"/>
                <a:gd name="T57" fmla="*/ 10 h 390"/>
                <a:gd name="T58" fmla="*/ 144 w 327"/>
                <a:gd name="T59" fmla="*/ 5 h 390"/>
                <a:gd name="T60" fmla="*/ 168 w 327"/>
                <a:gd name="T61" fmla="*/ 0 h 390"/>
                <a:gd name="T62" fmla="*/ 192 w 327"/>
                <a:gd name="T63" fmla="*/ 0 h 390"/>
                <a:gd name="T64" fmla="*/ 327 w 327"/>
                <a:gd name="T65" fmla="*/ 332 h 3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27" h="390">
                  <a:moveTo>
                    <a:pt x="327" y="332"/>
                  </a:moveTo>
                  <a:lnTo>
                    <a:pt x="317" y="342"/>
                  </a:lnTo>
                  <a:lnTo>
                    <a:pt x="313" y="351"/>
                  </a:lnTo>
                  <a:lnTo>
                    <a:pt x="298" y="356"/>
                  </a:lnTo>
                  <a:lnTo>
                    <a:pt x="293" y="361"/>
                  </a:lnTo>
                  <a:lnTo>
                    <a:pt x="279" y="370"/>
                  </a:lnTo>
                  <a:lnTo>
                    <a:pt x="269" y="375"/>
                  </a:lnTo>
                  <a:lnTo>
                    <a:pt x="255" y="380"/>
                  </a:lnTo>
                  <a:lnTo>
                    <a:pt x="245" y="380"/>
                  </a:lnTo>
                  <a:lnTo>
                    <a:pt x="236" y="385"/>
                  </a:lnTo>
                  <a:lnTo>
                    <a:pt x="221" y="385"/>
                  </a:lnTo>
                  <a:lnTo>
                    <a:pt x="212" y="390"/>
                  </a:lnTo>
                  <a:lnTo>
                    <a:pt x="197" y="390"/>
                  </a:lnTo>
                  <a:lnTo>
                    <a:pt x="188" y="390"/>
                  </a:lnTo>
                  <a:lnTo>
                    <a:pt x="173" y="390"/>
                  </a:lnTo>
                  <a:lnTo>
                    <a:pt x="164" y="385"/>
                  </a:lnTo>
                  <a:lnTo>
                    <a:pt x="149" y="385"/>
                  </a:lnTo>
                  <a:lnTo>
                    <a:pt x="140" y="380"/>
                  </a:lnTo>
                  <a:lnTo>
                    <a:pt x="125" y="375"/>
                  </a:lnTo>
                  <a:lnTo>
                    <a:pt x="116" y="370"/>
                  </a:lnTo>
                  <a:lnTo>
                    <a:pt x="106" y="365"/>
                  </a:lnTo>
                  <a:lnTo>
                    <a:pt x="92" y="361"/>
                  </a:lnTo>
                  <a:lnTo>
                    <a:pt x="87" y="356"/>
                  </a:lnTo>
                  <a:lnTo>
                    <a:pt x="72" y="346"/>
                  </a:lnTo>
                  <a:lnTo>
                    <a:pt x="68" y="342"/>
                  </a:lnTo>
                  <a:lnTo>
                    <a:pt x="58" y="332"/>
                  </a:lnTo>
                  <a:lnTo>
                    <a:pt x="48" y="322"/>
                  </a:lnTo>
                  <a:lnTo>
                    <a:pt x="39" y="313"/>
                  </a:lnTo>
                  <a:lnTo>
                    <a:pt x="34" y="303"/>
                  </a:lnTo>
                  <a:lnTo>
                    <a:pt x="29" y="293"/>
                  </a:lnTo>
                  <a:lnTo>
                    <a:pt x="19" y="284"/>
                  </a:lnTo>
                  <a:lnTo>
                    <a:pt x="15" y="274"/>
                  </a:lnTo>
                  <a:lnTo>
                    <a:pt x="10" y="260"/>
                  </a:lnTo>
                  <a:lnTo>
                    <a:pt x="10" y="250"/>
                  </a:lnTo>
                  <a:lnTo>
                    <a:pt x="5" y="236"/>
                  </a:lnTo>
                  <a:lnTo>
                    <a:pt x="0" y="226"/>
                  </a:lnTo>
                  <a:lnTo>
                    <a:pt x="0" y="212"/>
                  </a:lnTo>
                  <a:lnTo>
                    <a:pt x="0" y="202"/>
                  </a:lnTo>
                  <a:lnTo>
                    <a:pt x="0" y="193"/>
                  </a:lnTo>
                  <a:lnTo>
                    <a:pt x="0" y="178"/>
                  </a:lnTo>
                  <a:lnTo>
                    <a:pt x="0" y="169"/>
                  </a:lnTo>
                  <a:lnTo>
                    <a:pt x="5" y="154"/>
                  </a:lnTo>
                  <a:lnTo>
                    <a:pt x="5" y="145"/>
                  </a:lnTo>
                  <a:lnTo>
                    <a:pt x="10" y="130"/>
                  </a:lnTo>
                  <a:lnTo>
                    <a:pt x="15" y="120"/>
                  </a:lnTo>
                  <a:lnTo>
                    <a:pt x="19" y="106"/>
                  </a:lnTo>
                  <a:lnTo>
                    <a:pt x="24" y="97"/>
                  </a:lnTo>
                  <a:lnTo>
                    <a:pt x="29" y="87"/>
                  </a:lnTo>
                  <a:lnTo>
                    <a:pt x="39" y="77"/>
                  </a:lnTo>
                  <a:lnTo>
                    <a:pt x="44" y="68"/>
                  </a:lnTo>
                  <a:lnTo>
                    <a:pt x="53" y="58"/>
                  </a:lnTo>
                  <a:lnTo>
                    <a:pt x="63" y="53"/>
                  </a:lnTo>
                  <a:lnTo>
                    <a:pt x="72" y="44"/>
                  </a:lnTo>
                  <a:lnTo>
                    <a:pt x="77" y="34"/>
                  </a:lnTo>
                  <a:lnTo>
                    <a:pt x="92" y="29"/>
                  </a:lnTo>
                  <a:lnTo>
                    <a:pt x="101" y="20"/>
                  </a:lnTo>
                  <a:lnTo>
                    <a:pt x="111" y="20"/>
                  </a:lnTo>
                  <a:lnTo>
                    <a:pt x="125" y="10"/>
                  </a:lnTo>
                  <a:lnTo>
                    <a:pt x="135" y="10"/>
                  </a:lnTo>
                  <a:lnTo>
                    <a:pt x="144" y="5"/>
                  </a:lnTo>
                  <a:lnTo>
                    <a:pt x="159" y="0"/>
                  </a:lnTo>
                  <a:lnTo>
                    <a:pt x="168" y="0"/>
                  </a:lnTo>
                  <a:lnTo>
                    <a:pt x="178" y="0"/>
                  </a:lnTo>
                  <a:lnTo>
                    <a:pt x="192" y="0"/>
                  </a:lnTo>
                  <a:lnTo>
                    <a:pt x="192" y="193"/>
                  </a:lnTo>
                  <a:lnTo>
                    <a:pt x="327" y="332"/>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85" name="Freeform 464">
              <a:extLst>
                <a:ext uri="{FF2B5EF4-FFF2-40B4-BE49-F238E27FC236}">
                  <a16:creationId xmlns:a16="http://schemas.microsoft.com/office/drawing/2014/main" id="{2DF50026-102B-4A6B-B4A6-B08964E2933D}"/>
                </a:ext>
              </a:extLst>
            </p:cNvPr>
            <p:cNvSpPr>
              <a:spLocks/>
            </p:cNvSpPr>
            <p:nvPr/>
          </p:nvSpPr>
          <p:spPr bwMode="auto">
            <a:xfrm>
              <a:off x="2360" y="1045"/>
              <a:ext cx="327" cy="390"/>
            </a:xfrm>
            <a:custGeom>
              <a:avLst/>
              <a:gdLst>
                <a:gd name="T0" fmla="*/ 317 w 327"/>
                <a:gd name="T1" fmla="*/ 342 h 390"/>
                <a:gd name="T2" fmla="*/ 298 w 327"/>
                <a:gd name="T3" fmla="*/ 356 h 390"/>
                <a:gd name="T4" fmla="*/ 279 w 327"/>
                <a:gd name="T5" fmla="*/ 370 h 390"/>
                <a:gd name="T6" fmla="*/ 255 w 327"/>
                <a:gd name="T7" fmla="*/ 380 h 390"/>
                <a:gd name="T8" fmla="*/ 236 w 327"/>
                <a:gd name="T9" fmla="*/ 385 h 390"/>
                <a:gd name="T10" fmla="*/ 212 w 327"/>
                <a:gd name="T11" fmla="*/ 390 h 390"/>
                <a:gd name="T12" fmla="*/ 188 w 327"/>
                <a:gd name="T13" fmla="*/ 390 h 390"/>
                <a:gd name="T14" fmla="*/ 164 w 327"/>
                <a:gd name="T15" fmla="*/ 385 h 390"/>
                <a:gd name="T16" fmla="*/ 140 w 327"/>
                <a:gd name="T17" fmla="*/ 380 h 390"/>
                <a:gd name="T18" fmla="*/ 116 w 327"/>
                <a:gd name="T19" fmla="*/ 370 h 390"/>
                <a:gd name="T20" fmla="*/ 92 w 327"/>
                <a:gd name="T21" fmla="*/ 361 h 390"/>
                <a:gd name="T22" fmla="*/ 72 w 327"/>
                <a:gd name="T23" fmla="*/ 346 h 390"/>
                <a:gd name="T24" fmla="*/ 58 w 327"/>
                <a:gd name="T25" fmla="*/ 332 h 390"/>
                <a:gd name="T26" fmla="*/ 39 w 327"/>
                <a:gd name="T27" fmla="*/ 313 h 390"/>
                <a:gd name="T28" fmla="*/ 29 w 327"/>
                <a:gd name="T29" fmla="*/ 293 h 390"/>
                <a:gd name="T30" fmla="*/ 15 w 327"/>
                <a:gd name="T31" fmla="*/ 274 h 390"/>
                <a:gd name="T32" fmla="*/ 10 w 327"/>
                <a:gd name="T33" fmla="*/ 250 h 390"/>
                <a:gd name="T34" fmla="*/ 0 w 327"/>
                <a:gd name="T35" fmla="*/ 226 h 390"/>
                <a:gd name="T36" fmla="*/ 0 w 327"/>
                <a:gd name="T37" fmla="*/ 202 h 390"/>
                <a:gd name="T38" fmla="*/ 0 w 327"/>
                <a:gd name="T39" fmla="*/ 178 h 390"/>
                <a:gd name="T40" fmla="*/ 5 w 327"/>
                <a:gd name="T41" fmla="*/ 154 h 390"/>
                <a:gd name="T42" fmla="*/ 10 w 327"/>
                <a:gd name="T43" fmla="*/ 130 h 390"/>
                <a:gd name="T44" fmla="*/ 19 w 327"/>
                <a:gd name="T45" fmla="*/ 106 h 390"/>
                <a:gd name="T46" fmla="*/ 29 w 327"/>
                <a:gd name="T47" fmla="*/ 87 h 390"/>
                <a:gd name="T48" fmla="*/ 44 w 327"/>
                <a:gd name="T49" fmla="*/ 68 h 390"/>
                <a:gd name="T50" fmla="*/ 63 w 327"/>
                <a:gd name="T51" fmla="*/ 53 h 390"/>
                <a:gd name="T52" fmla="*/ 77 w 327"/>
                <a:gd name="T53" fmla="*/ 34 h 390"/>
                <a:gd name="T54" fmla="*/ 101 w 327"/>
                <a:gd name="T55" fmla="*/ 20 h 390"/>
                <a:gd name="T56" fmla="*/ 125 w 327"/>
                <a:gd name="T57" fmla="*/ 10 h 390"/>
                <a:gd name="T58" fmla="*/ 144 w 327"/>
                <a:gd name="T59" fmla="*/ 5 h 390"/>
                <a:gd name="T60" fmla="*/ 168 w 327"/>
                <a:gd name="T61" fmla="*/ 0 h 390"/>
                <a:gd name="T62" fmla="*/ 192 w 327"/>
                <a:gd name="T63" fmla="*/ 0 h 390"/>
                <a:gd name="T64" fmla="*/ 327 w 327"/>
                <a:gd name="T65" fmla="*/ 332 h 3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27" h="390">
                  <a:moveTo>
                    <a:pt x="327" y="332"/>
                  </a:moveTo>
                  <a:lnTo>
                    <a:pt x="317" y="342"/>
                  </a:lnTo>
                  <a:lnTo>
                    <a:pt x="313" y="351"/>
                  </a:lnTo>
                  <a:lnTo>
                    <a:pt x="298" y="356"/>
                  </a:lnTo>
                  <a:lnTo>
                    <a:pt x="293" y="361"/>
                  </a:lnTo>
                  <a:lnTo>
                    <a:pt x="279" y="370"/>
                  </a:lnTo>
                  <a:lnTo>
                    <a:pt x="269" y="375"/>
                  </a:lnTo>
                  <a:lnTo>
                    <a:pt x="255" y="380"/>
                  </a:lnTo>
                  <a:lnTo>
                    <a:pt x="245" y="380"/>
                  </a:lnTo>
                  <a:lnTo>
                    <a:pt x="236" y="385"/>
                  </a:lnTo>
                  <a:lnTo>
                    <a:pt x="221" y="385"/>
                  </a:lnTo>
                  <a:lnTo>
                    <a:pt x="212" y="390"/>
                  </a:lnTo>
                  <a:lnTo>
                    <a:pt x="197" y="390"/>
                  </a:lnTo>
                  <a:lnTo>
                    <a:pt x="188" y="390"/>
                  </a:lnTo>
                  <a:lnTo>
                    <a:pt x="173" y="390"/>
                  </a:lnTo>
                  <a:lnTo>
                    <a:pt x="164" y="385"/>
                  </a:lnTo>
                  <a:lnTo>
                    <a:pt x="149" y="385"/>
                  </a:lnTo>
                  <a:lnTo>
                    <a:pt x="140" y="380"/>
                  </a:lnTo>
                  <a:lnTo>
                    <a:pt x="125" y="375"/>
                  </a:lnTo>
                  <a:lnTo>
                    <a:pt x="116" y="370"/>
                  </a:lnTo>
                  <a:lnTo>
                    <a:pt x="106" y="365"/>
                  </a:lnTo>
                  <a:lnTo>
                    <a:pt x="92" y="361"/>
                  </a:lnTo>
                  <a:lnTo>
                    <a:pt x="87" y="356"/>
                  </a:lnTo>
                  <a:lnTo>
                    <a:pt x="72" y="346"/>
                  </a:lnTo>
                  <a:lnTo>
                    <a:pt x="68" y="342"/>
                  </a:lnTo>
                  <a:lnTo>
                    <a:pt x="58" y="332"/>
                  </a:lnTo>
                  <a:lnTo>
                    <a:pt x="48" y="322"/>
                  </a:lnTo>
                  <a:lnTo>
                    <a:pt x="39" y="313"/>
                  </a:lnTo>
                  <a:lnTo>
                    <a:pt x="34" y="303"/>
                  </a:lnTo>
                  <a:lnTo>
                    <a:pt x="29" y="293"/>
                  </a:lnTo>
                  <a:lnTo>
                    <a:pt x="19" y="284"/>
                  </a:lnTo>
                  <a:lnTo>
                    <a:pt x="15" y="274"/>
                  </a:lnTo>
                  <a:lnTo>
                    <a:pt x="10" y="260"/>
                  </a:lnTo>
                  <a:lnTo>
                    <a:pt x="10" y="250"/>
                  </a:lnTo>
                  <a:lnTo>
                    <a:pt x="5" y="236"/>
                  </a:lnTo>
                  <a:lnTo>
                    <a:pt x="0" y="226"/>
                  </a:lnTo>
                  <a:lnTo>
                    <a:pt x="0" y="212"/>
                  </a:lnTo>
                  <a:lnTo>
                    <a:pt x="0" y="202"/>
                  </a:lnTo>
                  <a:lnTo>
                    <a:pt x="0" y="193"/>
                  </a:lnTo>
                  <a:lnTo>
                    <a:pt x="0" y="178"/>
                  </a:lnTo>
                  <a:lnTo>
                    <a:pt x="0" y="169"/>
                  </a:lnTo>
                  <a:lnTo>
                    <a:pt x="5" y="154"/>
                  </a:lnTo>
                  <a:lnTo>
                    <a:pt x="5" y="145"/>
                  </a:lnTo>
                  <a:lnTo>
                    <a:pt x="10" y="130"/>
                  </a:lnTo>
                  <a:lnTo>
                    <a:pt x="15" y="120"/>
                  </a:lnTo>
                  <a:lnTo>
                    <a:pt x="19" y="106"/>
                  </a:lnTo>
                  <a:lnTo>
                    <a:pt x="24" y="97"/>
                  </a:lnTo>
                  <a:lnTo>
                    <a:pt x="29" y="87"/>
                  </a:lnTo>
                  <a:lnTo>
                    <a:pt x="39" y="77"/>
                  </a:lnTo>
                  <a:lnTo>
                    <a:pt x="44" y="68"/>
                  </a:lnTo>
                  <a:lnTo>
                    <a:pt x="53" y="58"/>
                  </a:lnTo>
                  <a:lnTo>
                    <a:pt x="63" y="53"/>
                  </a:lnTo>
                  <a:lnTo>
                    <a:pt x="72" y="44"/>
                  </a:lnTo>
                  <a:lnTo>
                    <a:pt x="77" y="34"/>
                  </a:lnTo>
                  <a:lnTo>
                    <a:pt x="92" y="29"/>
                  </a:lnTo>
                  <a:lnTo>
                    <a:pt x="101" y="20"/>
                  </a:lnTo>
                  <a:lnTo>
                    <a:pt x="111" y="20"/>
                  </a:lnTo>
                  <a:lnTo>
                    <a:pt x="125" y="10"/>
                  </a:lnTo>
                  <a:lnTo>
                    <a:pt x="135" y="10"/>
                  </a:lnTo>
                  <a:lnTo>
                    <a:pt x="144" y="5"/>
                  </a:lnTo>
                  <a:lnTo>
                    <a:pt x="159" y="0"/>
                  </a:lnTo>
                  <a:lnTo>
                    <a:pt x="168" y="0"/>
                  </a:lnTo>
                  <a:lnTo>
                    <a:pt x="178" y="0"/>
                  </a:lnTo>
                  <a:lnTo>
                    <a:pt x="192" y="0"/>
                  </a:lnTo>
                  <a:lnTo>
                    <a:pt x="192" y="193"/>
                  </a:lnTo>
                  <a:lnTo>
                    <a:pt x="327" y="332"/>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36" name="Group 468">
            <a:extLst>
              <a:ext uri="{FF2B5EF4-FFF2-40B4-BE49-F238E27FC236}">
                <a16:creationId xmlns:a16="http://schemas.microsoft.com/office/drawing/2014/main" id="{7483C4F1-72B0-4FAE-BE9C-E6817AA7B778}"/>
              </a:ext>
            </a:extLst>
          </p:cNvPr>
          <p:cNvGrpSpPr>
            <a:grpSpLocks/>
          </p:cNvGrpSpPr>
          <p:nvPr/>
        </p:nvGrpSpPr>
        <p:grpSpPr bwMode="auto">
          <a:xfrm>
            <a:off x="4051300" y="4221163"/>
            <a:ext cx="160338" cy="306387"/>
            <a:chOff x="2552" y="2659"/>
            <a:chExt cx="101" cy="193"/>
          </a:xfrm>
        </p:grpSpPr>
        <p:sp>
          <p:nvSpPr>
            <p:cNvPr id="12582" name="Freeform 466">
              <a:extLst>
                <a:ext uri="{FF2B5EF4-FFF2-40B4-BE49-F238E27FC236}">
                  <a16:creationId xmlns:a16="http://schemas.microsoft.com/office/drawing/2014/main" id="{817BF23B-4D97-4790-8C7C-AE42704F65F6}"/>
                </a:ext>
              </a:extLst>
            </p:cNvPr>
            <p:cNvSpPr>
              <a:spLocks/>
            </p:cNvSpPr>
            <p:nvPr/>
          </p:nvSpPr>
          <p:spPr bwMode="auto">
            <a:xfrm>
              <a:off x="2552" y="2659"/>
              <a:ext cx="101" cy="193"/>
            </a:xfrm>
            <a:custGeom>
              <a:avLst/>
              <a:gdLst>
                <a:gd name="T0" fmla="*/ 0 w 101"/>
                <a:gd name="T1" fmla="*/ 0 h 193"/>
                <a:gd name="T2" fmla="*/ 10 w 101"/>
                <a:gd name="T3" fmla="*/ 0 h 193"/>
                <a:gd name="T4" fmla="*/ 24 w 101"/>
                <a:gd name="T5" fmla="*/ 0 h 193"/>
                <a:gd name="T6" fmla="*/ 34 w 101"/>
                <a:gd name="T7" fmla="*/ 0 h 193"/>
                <a:gd name="T8" fmla="*/ 49 w 101"/>
                <a:gd name="T9" fmla="*/ 5 h 193"/>
                <a:gd name="T10" fmla="*/ 58 w 101"/>
                <a:gd name="T11" fmla="*/ 10 h 193"/>
                <a:gd name="T12" fmla="*/ 72 w 101"/>
                <a:gd name="T13" fmla="*/ 10 h 193"/>
                <a:gd name="T14" fmla="*/ 82 w 101"/>
                <a:gd name="T15" fmla="*/ 15 h 193"/>
                <a:gd name="T16" fmla="*/ 92 w 101"/>
                <a:gd name="T17" fmla="*/ 20 h 193"/>
                <a:gd name="T18" fmla="*/ 101 w 101"/>
                <a:gd name="T19" fmla="*/ 29 h 193"/>
                <a:gd name="T20" fmla="*/ 0 w 101"/>
                <a:gd name="T21" fmla="*/ 193 h 193"/>
                <a:gd name="T22" fmla="*/ 0 w 101"/>
                <a:gd name="T23" fmla="*/ 0 h 19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1" h="193">
                  <a:moveTo>
                    <a:pt x="0" y="0"/>
                  </a:moveTo>
                  <a:lnTo>
                    <a:pt x="10" y="0"/>
                  </a:lnTo>
                  <a:lnTo>
                    <a:pt x="24" y="0"/>
                  </a:lnTo>
                  <a:lnTo>
                    <a:pt x="34" y="0"/>
                  </a:lnTo>
                  <a:lnTo>
                    <a:pt x="49" y="5"/>
                  </a:lnTo>
                  <a:lnTo>
                    <a:pt x="58" y="10"/>
                  </a:lnTo>
                  <a:lnTo>
                    <a:pt x="72" y="10"/>
                  </a:lnTo>
                  <a:lnTo>
                    <a:pt x="82" y="15"/>
                  </a:lnTo>
                  <a:lnTo>
                    <a:pt x="92" y="20"/>
                  </a:lnTo>
                  <a:lnTo>
                    <a:pt x="101" y="29"/>
                  </a:lnTo>
                  <a:lnTo>
                    <a:pt x="0" y="193"/>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83" name="Freeform 467">
              <a:extLst>
                <a:ext uri="{FF2B5EF4-FFF2-40B4-BE49-F238E27FC236}">
                  <a16:creationId xmlns:a16="http://schemas.microsoft.com/office/drawing/2014/main" id="{710265DF-6476-4CC8-9B76-2923FA4088E7}"/>
                </a:ext>
              </a:extLst>
            </p:cNvPr>
            <p:cNvSpPr>
              <a:spLocks/>
            </p:cNvSpPr>
            <p:nvPr/>
          </p:nvSpPr>
          <p:spPr bwMode="auto">
            <a:xfrm>
              <a:off x="2552" y="2659"/>
              <a:ext cx="101" cy="193"/>
            </a:xfrm>
            <a:custGeom>
              <a:avLst/>
              <a:gdLst>
                <a:gd name="T0" fmla="*/ 0 w 101"/>
                <a:gd name="T1" fmla="*/ 0 h 193"/>
                <a:gd name="T2" fmla="*/ 10 w 101"/>
                <a:gd name="T3" fmla="*/ 0 h 193"/>
                <a:gd name="T4" fmla="*/ 24 w 101"/>
                <a:gd name="T5" fmla="*/ 0 h 193"/>
                <a:gd name="T6" fmla="*/ 34 w 101"/>
                <a:gd name="T7" fmla="*/ 0 h 193"/>
                <a:gd name="T8" fmla="*/ 49 w 101"/>
                <a:gd name="T9" fmla="*/ 5 h 193"/>
                <a:gd name="T10" fmla="*/ 58 w 101"/>
                <a:gd name="T11" fmla="*/ 10 h 193"/>
                <a:gd name="T12" fmla="*/ 72 w 101"/>
                <a:gd name="T13" fmla="*/ 10 h 193"/>
                <a:gd name="T14" fmla="*/ 82 w 101"/>
                <a:gd name="T15" fmla="*/ 15 h 193"/>
                <a:gd name="T16" fmla="*/ 92 w 101"/>
                <a:gd name="T17" fmla="*/ 20 h 193"/>
                <a:gd name="T18" fmla="*/ 101 w 101"/>
                <a:gd name="T19" fmla="*/ 29 h 193"/>
                <a:gd name="T20" fmla="*/ 0 w 101"/>
                <a:gd name="T21" fmla="*/ 193 h 193"/>
                <a:gd name="T22" fmla="*/ 0 w 101"/>
                <a:gd name="T23" fmla="*/ 0 h 19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1" h="193">
                  <a:moveTo>
                    <a:pt x="0" y="0"/>
                  </a:moveTo>
                  <a:lnTo>
                    <a:pt x="10" y="0"/>
                  </a:lnTo>
                  <a:lnTo>
                    <a:pt x="24" y="0"/>
                  </a:lnTo>
                  <a:lnTo>
                    <a:pt x="34" y="0"/>
                  </a:lnTo>
                  <a:lnTo>
                    <a:pt x="49" y="5"/>
                  </a:lnTo>
                  <a:lnTo>
                    <a:pt x="58" y="10"/>
                  </a:lnTo>
                  <a:lnTo>
                    <a:pt x="72" y="10"/>
                  </a:lnTo>
                  <a:lnTo>
                    <a:pt x="82" y="15"/>
                  </a:lnTo>
                  <a:lnTo>
                    <a:pt x="92" y="20"/>
                  </a:lnTo>
                  <a:lnTo>
                    <a:pt x="101" y="29"/>
                  </a:lnTo>
                  <a:lnTo>
                    <a:pt x="0" y="193"/>
                  </a:lnTo>
                  <a:lnTo>
                    <a:pt x="0"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37" name="Group 471">
            <a:extLst>
              <a:ext uri="{FF2B5EF4-FFF2-40B4-BE49-F238E27FC236}">
                <a16:creationId xmlns:a16="http://schemas.microsoft.com/office/drawing/2014/main" id="{5BE3BC49-CCC6-403E-96CF-E45E5310F411}"/>
              </a:ext>
            </a:extLst>
          </p:cNvPr>
          <p:cNvGrpSpPr>
            <a:grpSpLocks/>
          </p:cNvGrpSpPr>
          <p:nvPr/>
        </p:nvGrpSpPr>
        <p:grpSpPr bwMode="auto">
          <a:xfrm>
            <a:off x="3968750" y="4267200"/>
            <a:ext cx="395288" cy="573088"/>
            <a:chOff x="2500" y="2688"/>
            <a:chExt cx="249" cy="361"/>
          </a:xfrm>
        </p:grpSpPr>
        <p:sp>
          <p:nvSpPr>
            <p:cNvPr id="12580" name="Freeform 469">
              <a:extLst>
                <a:ext uri="{FF2B5EF4-FFF2-40B4-BE49-F238E27FC236}">
                  <a16:creationId xmlns:a16="http://schemas.microsoft.com/office/drawing/2014/main" id="{07D18B1E-A15C-43D0-8D98-0F184C20C446}"/>
                </a:ext>
              </a:extLst>
            </p:cNvPr>
            <p:cNvSpPr>
              <a:spLocks/>
            </p:cNvSpPr>
            <p:nvPr/>
          </p:nvSpPr>
          <p:spPr bwMode="auto">
            <a:xfrm>
              <a:off x="2500" y="2688"/>
              <a:ext cx="249" cy="361"/>
            </a:xfrm>
            <a:custGeom>
              <a:avLst/>
              <a:gdLst>
                <a:gd name="T0" fmla="*/ 153 w 249"/>
                <a:gd name="T1" fmla="*/ 0 h 361"/>
                <a:gd name="T2" fmla="*/ 163 w 249"/>
                <a:gd name="T3" fmla="*/ 5 h 361"/>
                <a:gd name="T4" fmla="*/ 173 w 249"/>
                <a:gd name="T5" fmla="*/ 10 h 361"/>
                <a:gd name="T6" fmla="*/ 182 w 249"/>
                <a:gd name="T7" fmla="*/ 19 h 361"/>
                <a:gd name="T8" fmla="*/ 192 w 249"/>
                <a:gd name="T9" fmla="*/ 29 h 361"/>
                <a:gd name="T10" fmla="*/ 201 w 249"/>
                <a:gd name="T11" fmla="*/ 39 h 361"/>
                <a:gd name="T12" fmla="*/ 211 w 249"/>
                <a:gd name="T13" fmla="*/ 48 h 361"/>
                <a:gd name="T14" fmla="*/ 216 w 249"/>
                <a:gd name="T15" fmla="*/ 58 h 361"/>
                <a:gd name="T16" fmla="*/ 221 w 249"/>
                <a:gd name="T17" fmla="*/ 68 h 361"/>
                <a:gd name="T18" fmla="*/ 230 w 249"/>
                <a:gd name="T19" fmla="*/ 77 h 361"/>
                <a:gd name="T20" fmla="*/ 235 w 249"/>
                <a:gd name="T21" fmla="*/ 92 h 361"/>
                <a:gd name="T22" fmla="*/ 240 w 249"/>
                <a:gd name="T23" fmla="*/ 101 h 361"/>
                <a:gd name="T24" fmla="*/ 240 w 249"/>
                <a:gd name="T25" fmla="*/ 116 h 361"/>
                <a:gd name="T26" fmla="*/ 245 w 249"/>
                <a:gd name="T27" fmla="*/ 130 h 361"/>
                <a:gd name="T28" fmla="*/ 245 w 249"/>
                <a:gd name="T29" fmla="*/ 140 h 361"/>
                <a:gd name="T30" fmla="*/ 249 w 249"/>
                <a:gd name="T31" fmla="*/ 149 h 361"/>
                <a:gd name="T32" fmla="*/ 249 w 249"/>
                <a:gd name="T33" fmla="*/ 164 h 361"/>
                <a:gd name="T34" fmla="*/ 249 w 249"/>
                <a:gd name="T35" fmla="*/ 173 h 361"/>
                <a:gd name="T36" fmla="*/ 245 w 249"/>
                <a:gd name="T37" fmla="*/ 188 h 361"/>
                <a:gd name="T38" fmla="*/ 245 w 249"/>
                <a:gd name="T39" fmla="*/ 202 h 361"/>
                <a:gd name="T40" fmla="*/ 245 w 249"/>
                <a:gd name="T41" fmla="*/ 212 h 361"/>
                <a:gd name="T42" fmla="*/ 240 w 249"/>
                <a:gd name="T43" fmla="*/ 226 h 361"/>
                <a:gd name="T44" fmla="*/ 235 w 249"/>
                <a:gd name="T45" fmla="*/ 236 h 361"/>
                <a:gd name="T46" fmla="*/ 230 w 249"/>
                <a:gd name="T47" fmla="*/ 245 h 361"/>
                <a:gd name="T48" fmla="*/ 225 w 249"/>
                <a:gd name="T49" fmla="*/ 260 h 361"/>
                <a:gd name="T50" fmla="*/ 216 w 249"/>
                <a:gd name="T51" fmla="*/ 269 h 361"/>
                <a:gd name="T52" fmla="*/ 211 w 249"/>
                <a:gd name="T53" fmla="*/ 279 h 361"/>
                <a:gd name="T54" fmla="*/ 201 w 249"/>
                <a:gd name="T55" fmla="*/ 289 h 361"/>
                <a:gd name="T56" fmla="*/ 192 w 249"/>
                <a:gd name="T57" fmla="*/ 298 h 361"/>
                <a:gd name="T58" fmla="*/ 187 w 249"/>
                <a:gd name="T59" fmla="*/ 308 h 361"/>
                <a:gd name="T60" fmla="*/ 177 w 249"/>
                <a:gd name="T61" fmla="*/ 317 h 361"/>
                <a:gd name="T62" fmla="*/ 163 w 249"/>
                <a:gd name="T63" fmla="*/ 322 h 361"/>
                <a:gd name="T64" fmla="*/ 158 w 249"/>
                <a:gd name="T65" fmla="*/ 332 h 361"/>
                <a:gd name="T66" fmla="*/ 144 w 249"/>
                <a:gd name="T67" fmla="*/ 337 h 361"/>
                <a:gd name="T68" fmla="*/ 134 w 249"/>
                <a:gd name="T69" fmla="*/ 341 h 361"/>
                <a:gd name="T70" fmla="*/ 124 w 249"/>
                <a:gd name="T71" fmla="*/ 346 h 361"/>
                <a:gd name="T72" fmla="*/ 110 w 249"/>
                <a:gd name="T73" fmla="*/ 351 h 361"/>
                <a:gd name="T74" fmla="*/ 96 w 249"/>
                <a:gd name="T75" fmla="*/ 356 h 361"/>
                <a:gd name="T76" fmla="*/ 86 w 249"/>
                <a:gd name="T77" fmla="*/ 356 h 361"/>
                <a:gd name="T78" fmla="*/ 72 w 249"/>
                <a:gd name="T79" fmla="*/ 361 h 361"/>
                <a:gd name="T80" fmla="*/ 62 w 249"/>
                <a:gd name="T81" fmla="*/ 361 h 361"/>
                <a:gd name="T82" fmla="*/ 52 w 249"/>
                <a:gd name="T83" fmla="*/ 361 h 361"/>
                <a:gd name="T84" fmla="*/ 38 w 249"/>
                <a:gd name="T85" fmla="*/ 361 h 361"/>
                <a:gd name="T86" fmla="*/ 24 w 249"/>
                <a:gd name="T87" fmla="*/ 356 h 361"/>
                <a:gd name="T88" fmla="*/ 14 w 249"/>
                <a:gd name="T89" fmla="*/ 356 h 361"/>
                <a:gd name="T90" fmla="*/ 0 w 249"/>
                <a:gd name="T91" fmla="*/ 351 h 361"/>
                <a:gd name="T92" fmla="*/ 52 w 249"/>
                <a:gd name="T93" fmla="*/ 164 h 361"/>
                <a:gd name="T94" fmla="*/ 153 w 249"/>
                <a:gd name="T95" fmla="*/ 0 h 36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49" h="361">
                  <a:moveTo>
                    <a:pt x="153" y="0"/>
                  </a:moveTo>
                  <a:lnTo>
                    <a:pt x="163" y="5"/>
                  </a:lnTo>
                  <a:lnTo>
                    <a:pt x="173" y="10"/>
                  </a:lnTo>
                  <a:lnTo>
                    <a:pt x="182" y="19"/>
                  </a:lnTo>
                  <a:lnTo>
                    <a:pt x="192" y="29"/>
                  </a:lnTo>
                  <a:lnTo>
                    <a:pt x="201" y="39"/>
                  </a:lnTo>
                  <a:lnTo>
                    <a:pt x="211" y="48"/>
                  </a:lnTo>
                  <a:lnTo>
                    <a:pt x="216" y="58"/>
                  </a:lnTo>
                  <a:lnTo>
                    <a:pt x="221" y="68"/>
                  </a:lnTo>
                  <a:lnTo>
                    <a:pt x="230" y="77"/>
                  </a:lnTo>
                  <a:lnTo>
                    <a:pt x="235" y="92"/>
                  </a:lnTo>
                  <a:lnTo>
                    <a:pt x="240" y="101"/>
                  </a:lnTo>
                  <a:lnTo>
                    <a:pt x="240" y="116"/>
                  </a:lnTo>
                  <a:lnTo>
                    <a:pt x="245" y="130"/>
                  </a:lnTo>
                  <a:lnTo>
                    <a:pt x="245" y="140"/>
                  </a:lnTo>
                  <a:lnTo>
                    <a:pt x="249" y="149"/>
                  </a:lnTo>
                  <a:lnTo>
                    <a:pt x="249" y="164"/>
                  </a:lnTo>
                  <a:lnTo>
                    <a:pt x="249" y="173"/>
                  </a:lnTo>
                  <a:lnTo>
                    <a:pt x="245" y="188"/>
                  </a:lnTo>
                  <a:lnTo>
                    <a:pt x="245" y="202"/>
                  </a:lnTo>
                  <a:lnTo>
                    <a:pt x="245" y="212"/>
                  </a:lnTo>
                  <a:lnTo>
                    <a:pt x="240" y="226"/>
                  </a:lnTo>
                  <a:lnTo>
                    <a:pt x="235" y="236"/>
                  </a:lnTo>
                  <a:lnTo>
                    <a:pt x="230" y="245"/>
                  </a:lnTo>
                  <a:lnTo>
                    <a:pt x="225" y="260"/>
                  </a:lnTo>
                  <a:lnTo>
                    <a:pt x="216" y="269"/>
                  </a:lnTo>
                  <a:lnTo>
                    <a:pt x="211" y="279"/>
                  </a:lnTo>
                  <a:lnTo>
                    <a:pt x="201" y="289"/>
                  </a:lnTo>
                  <a:lnTo>
                    <a:pt x="192" y="298"/>
                  </a:lnTo>
                  <a:lnTo>
                    <a:pt x="187" y="308"/>
                  </a:lnTo>
                  <a:lnTo>
                    <a:pt x="177" y="317"/>
                  </a:lnTo>
                  <a:lnTo>
                    <a:pt x="163" y="322"/>
                  </a:lnTo>
                  <a:lnTo>
                    <a:pt x="158" y="332"/>
                  </a:lnTo>
                  <a:lnTo>
                    <a:pt x="144" y="337"/>
                  </a:lnTo>
                  <a:lnTo>
                    <a:pt x="134" y="341"/>
                  </a:lnTo>
                  <a:lnTo>
                    <a:pt x="124" y="346"/>
                  </a:lnTo>
                  <a:lnTo>
                    <a:pt x="110" y="351"/>
                  </a:lnTo>
                  <a:lnTo>
                    <a:pt x="96" y="356"/>
                  </a:lnTo>
                  <a:lnTo>
                    <a:pt x="86" y="356"/>
                  </a:lnTo>
                  <a:lnTo>
                    <a:pt x="72" y="361"/>
                  </a:lnTo>
                  <a:lnTo>
                    <a:pt x="62" y="361"/>
                  </a:lnTo>
                  <a:lnTo>
                    <a:pt x="52" y="361"/>
                  </a:lnTo>
                  <a:lnTo>
                    <a:pt x="38" y="361"/>
                  </a:lnTo>
                  <a:lnTo>
                    <a:pt x="24" y="356"/>
                  </a:lnTo>
                  <a:lnTo>
                    <a:pt x="14" y="356"/>
                  </a:lnTo>
                  <a:lnTo>
                    <a:pt x="0" y="351"/>
                  </a:lnTo>
                  <a:lnTo>
                    <a:pt x="52" y="164"/>
                  </a:lnTo>
                  <a:lnTo>
                    <a:pt x="153"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81" name="Freeform 470">
              <a:extLst>
                <a:ext uri="{FF2B5EF4-FFF2-40B4-BE49-F238E27FC236}">
                  <a16:creationId xmlns:a16="http://schemas.microsoft.com/office/drawing/2014/main" id="{53D8425A-D7F1-4399-99C3-840902AE1B82}"/>
                </a:ext>
              </a:extLst>
            </p:cNvPr>
            <p:cNvSpPr>
              <a:spLocks/>
            </p:cNvSpPr>
            <p:nvPr/>
          </p:nvSpPr>
          <p:spPr bwMode="auto">
            <a:xfrm>
              <a:off x="2500" y="2688"/>
              <a:ext cx="249" cy="361"/>
            </a:xfrm>
            <a:custGeom>
              <a:avLst/>
              <a:gdLst>
                <a:gd name="T0" fmla="*/ 153 w 249"/>
                <a:gd name="T1" fmla="*/ 0 h 361"/>
                <a:gd name="T2" fmla="*/ 163 w 249"/>
                <a:gd name="T3" fmla="*/ 5 h 361"/>
                <a:gd name="T4" fmla="*/ 173 w 249"/>
                <a:gd name="T5" fmla="*/ 10 h 361"/>
                <a:gd name="T6" fmla="*/ 182 w 249"/>
                <a:gd name="T7" fmla="*/ 19 h 361"/>
                <a:gd name="T8" fmla="*/ 192 w 249"/>
                <a:gd name="T9" fmla="*/ 29 h 361"/>
                <a:gd name="T10" fmla="*/ 201 w 249"/>
                <a:gd name="T11" fmla="*/ 39 h 361"/>
                <a:gd name="T12" fmla="*/ 211 w 249"/>
                <a:gd name="T13" fmla="*/ 48 h 361"/>
                <a:gd name="T14" fmla="*/ 216 w 249"/>
                <a:gd name="T15" fmla="*/ 58 h 361"/>
                <a:gd name="T16" fmla="*/ 221 w 249"/>
                <a:gd name="T17" fmla="*/ 68 h 361"/>
                <a:gd name="T18" fmla="*/ 230 w 249"/>
                <a:gd name="T19" fmla="*/ 77 h 361"/>
                <a:gd name="T20" fmla="*/ 235 w 249"/>
                <a:gd name="T21" fmla="*/ 92 h 361"/>
                <a:gd name="T22" fmla="*/ 240 w 249"/>
                <a:gd name="T23" fmla="*/ 101 h 361"/>
                <a:gd name="T24" fmla="*/ 240 w 249"/>
                <a:gd name="T25" fmla="*/ 116 h 361"/>
                <a:gd name="T26" fmla="*/ 245 w 249"/>
                <a:gd name="T27" fmla="*/ 130 h 361"/>
                <a:gd name="T28" fmla="*/ 245 w 249"/>
                <a:gd name="T29" fmla="*/ 140 h 361"/>
                <a:gd name="T30" fmla="*/ 249 w 249"/>
                <a:gd name="T31" fmla="*/ 149 h 361"/>
                <a:gd name="T32" fmla="*/ 249 w 249"/>
                <a:gd name="T33" fmla="*/ 164 h 361"/>
                <a:gd name="T34" fmla="*/ 249 w 249"/>
                <a:gd name="T35" fmla="*/ 173 h 361"/>
                <a:gd name="T36" fmla="*/ 245 w 249"/>
                <a:gd name="T37" fmla="*/ 188 h 361"/>
                <a:gd name="T38" fmla="*/ 245 w 249"/>
                <a:gd name="T39" fmla="*/ 202 h 361"/>
                <a:gd name="T40" fmla="*/ 245 w 249"/>
                <a:gd name="T41" fmla="*/ 212 h 361"/>
                <a:gd name="T42" fmla="*/ 240 w 249"/>
                <a:gd name="T43" fmla="*/ 226 h 361"/>
                <a:gd name="T44" fmla="*/ 235 w 249"/>
                <a:gd name="T45" fmla="*/ 236 h 361"/>
                <a:gd name="T46" fmla="*/ 230 w 249"/>
                <a:gd name="T47" fmla="*/ 245 h 361"/>
                <a:gd name="T48" fmla="*/ 225 w 249"/>
                <a:gd name="T49" fmla="*/ 260 h 361"/>
                <a:gd name="T50" fmla="*/ 216 w 249"/>
                <a:gd name="T51" fmla="*/ 269 h 361"/>
                <a:gd name="T52" fmla="*/ 211 w 249"/>
                <a:gd name="T53" fmla="*/ 279 h 361"/>
                <a:gd name="T54" fmla="*/ 201 w 249"/>
                <a:gd name="T55" fmla="*/ 289 h 361"/>
                <a:gd name="T56" fmla="*/ 192 w 249"/>
                <a:gd name="T57" fmla="*/ 298 h 361"/>
                <a:gd name="T58" fmla="*/ 187 w 249"/>
                <a:gd name="T59" fmla="*/ 308 h 361"/>
                <a:gd name="T60" fmla="*/ 177 w 249"/>
                <a:gd name="T61" fmla="*/ 317 h 361"/>
                <a:gd name="T62" fmla="*/ 163 w 249"/>
                <a:gd name="T63" fmla="*/ 322 h 361"/>
                <a:gd name="T64" fmla="*/ 158 w 249"/>
                <a:gd name="T65" fmla="*/ 332 h 361"/>
                <a:gd name="T66" fmla="*/ 144 w 249"/>
                <a:gd name="T67" fmla="*/ 337 h 361"/>
                <a:gd name="T68" fmla="*/ 134 w 249"/>
                <a:gd name="T69" fmla="*/ 341 h 361"/>
                <a:gd name="T70" fmla="*/ 124 w 249"/>
                <a:gd name="T71" fmla="*/ 346 h 361"/>
                <a:gd name="T72" fmla="*/ 110 w 249"/>
                <a:gd name="T73" fmla="*/ 351 h 361"/>
                <a:gd name="T74" fmla="*/ 96 w 249"/>
                <a:gd name="T75" fmla="*/ 356 h 361"/>
                <a:gd name="T76" fmla="*/ 86 w 249"/>
                <a:gd name="T77" fmla="*/ 356 h 361"/>
                <a:gd name="T78" fmla="*/ 72 w 249"/>
                <a:gd name="T79" fmla="*/ 361 h 361"/>
                <a:gd name="T80" fmla="*/ 62 w 249"/>
                <a:gd name="T81" fmla="*/ 361 h 361"/>
                <a:gd name="T82" fmla="*/ 52 w 249"/>
                <a:gd name="T83" fmla="*/ 361 h 361"/>
                <a:gd name="T84" fmla="*/ 38 w 249"/>
                <a:gd name="T85" fmla="*/ 361 h 361"/>
                <a:gd name="T86" fmla="*/ 24 w 249"/>
                <a:gd name="T87" fmla="*/ 356 h 361"/>
                <a:gd name="T88" fmla="*/ 14 w 249"/>
                <a:gd name="T89" fmla="*/ 356 h 361"/>
                <a:gd name="T90" fmla="*/ 0 w 249"/>
                <a:gd name="T91" fmla="*/ 351 h 361"/>
                <a:gd name="T92" fmla="*/ 52 w 249"/>
                <a:gd name="T93" fmla="*/ 164 h 361"/>
                <a:gd name="T94" fmla="*/ 153 w 249"/>
                <a:gd name="T95" fmla="*/ 0 h 36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49" h="361">
                  <a:moveTo>
                    <a:pt x="153" y="0"/>
                  </a:moveTo>
                  <a:lnTo>
                    <a:pt x="163" y="5"/>
                  </a:lnTo>
                  <a:lnTo>
                    <a:pt x="173" y="10"/>
                  </a:lnTo>
                  <a:lnTo>
                    <a:pt x="182" y="19"/>
                  </a:lnTo>
                  <a:lnTo>
                    <a:pt x="192" y="29"/>
                  </a:lnTo>
                  <a:lnTo>
                    <a:pt x="201" y="39"/>
                  </a:lnTo>
                  <a:lnTo>
                    <a:pt x="211" y="48"/>
                  </a:lnTo>
                  <a:lnTo>
                    <a:pt x="216" y="58"/>
                  </a:lnTo>
                  <a:lnTo>
                    <a:pt x="221" y="68"/>
                  </a:lnTo>
                  <a:lnTo>
                    <a:pt x="230" y="77"/>
                  </a:lnTo>
                  <a:lnTo>
                    <a:pt x="235" y="92"/>
                  </a:lnTo>
                  <a:lnTo>
                    <a:pt x="240" y="101"/>
                  </a:lnTo>
                  <a:lnTo>
                    <a:pt x="240" y="116"/>
                  </a:lnTo>
                  <a:lnTo>
                    <a:pt x="245" y="130"/>
                  </a:lnTo>
                  <a:lnTo>
                    <a:pt x="245" y="140"/>
                  </a:lnTo>
                  <a:lnTo>
                    <a:pt x="249" y="149"/>
                  </a:lnTo>
                  <a:lnTo>
                    <a:pt x="249" y="164"/>
                  </a:lnTo>
                  <a:lnTo>
                    <a:pt x="249" y="173"/>
                  </a:lnTo>
                  <a:lnTo>
                    <a:pt x="245" y="188"/>
                  </a:lnTo>
                  <a:lnTo>
                    <a:pt x="245" y="202"/>
                  </a:lnTo>
                  <a:lnTo>
                    <a:pt x="245" y="212"/>
                  </a:lnTo>
                  <a:lnTo>
                    <a:pt x="240" y="226"/>
                  </a:lnTo>
                  <a:lnTo>
                    <a:pt x="235" y="236"/>
                  </a:lnTo>
                  <a:lnTo>
                    <a:pt x="230" y="245"/>
                  </a:lnTo>
                  <a:lnTo>
                    <a:pt x="225" y="260"/>
                  </a:lnTo>
                  <a:lnTo>
                    <a:pt x="216" y="269"/>
                  </a:lnTo>
                  <a:lnTo>
                    <a:pt x="211" y="279"/>
                  </a:lnTo>
                  <a:lnTo>
                    <a:pt x="201" y="289"/>
                  </a:lnTo>
                  <a:lnTo>
                    <a:pt x="192" y="298"/>
                  </a:lnTo>
                  <a:lnTo>
                    <a:pt x="187" y="308"/>
                  </a:lnTo>
                  <a:lnTo>
                    <a:pt x="177" y="317"/>
                  </a:lnTo>
                  <a:lnTo>
                    <a:pt x="163" y="322"/>
                  </a:lnTo>
                  <a:lnTo>
                    <a:pt x="158" y="332"/>
                  </a:lnTo>
                  <a:lnTo>
                    <a:pt x="144" y="337"/>
                  </a:lnTo>
                  <a:lnTo>
                    <a:pt x="134" y="341"/>
                  </a:lnTo>
                  <a:lnTo>
                    <a:pt x="124" y="346"/>
                  </a:lnTo>
                  <a:lnTo>
                    <a:pt x="110" y="351"/>
                  </a:lnTo>
                  <a:lnTo>
                    <a:pt x="96" y="356"/>
                  </a:lnTo>
                  <a:lnTo>
                    <a:pt x="86" y="356"/>
                  </a:lnTo>
                  <a:lnTo>
                    <a:pt x="72" y="361"/>
                  </a:lnTo>
                  <a:lnTo>
                    <a:pt x="62" y="361"/>
                  </a:lnTo>
                  <a:lnTo>
                    <a:pt x="52" y="361"/>
                  </a:lnTo>
                  <a:lnTo>
                    <a:pt x="38" y="361"/>
                  </a:lnTo>
                  <a:lnTo>
                    <a:pt x="24" y="356"/>
                  </a:lnTo>
                  <a:lnTo>
                    <a:pt x="14" y="356"/>
                  </a:lnTo>
                  <a:lnTo>
                    <a:pt x="0" y="351"/>
                  </a:lnTo>
                  <a:lnTo>
                    <a:pt x="52" y="164"/>
                  </a:lnTo>
                  <a:lnTo>
                    <a:pt x="153"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38" name="Group 474">
            <a:extLst>
              <a:ext uri="{FF2B5EF4-FFF2-40B4-BE49-F238E27FC236}">
                <a16:creationId xmlns:a16="http://schemas.microsoft.com/office/drawing/2014/main" id="{D66C8F0B-4793-46C2-8BDE-15838A000AFA}"/>
              </a:ext>
            </a:extLst>
          </p:cNvPr>
          <p:cNvGrpSpPr>
            <a:grpSpLocks/>
          </p:cNvGrpSpPr>
          <p:nvPr/>
        </p:nvGrpSpPr>
        <p:grpSpPr bwMode="auto">
          <a:xfrm>
            <a:off x="3746500" y="4221163"/>
            <a:ext cx="304800" cy="603250"/>
            <a:chOff x="2360" y="2659"/>
            <a:chExt cx="192" cy="380"/>
          </a:xfrm>
        </p:grpSpPr>
        <p:sp>
          <p:nvSpPr>
            <p:cNvPr id="12578" name="Freeform 472">
              <a:extLst>
                <a:ext uri="{FF2B5EF4-FFF2-40B4-BE49-F238E27FC236}">
                  <a16:creationId xmlns:a16="http://schemas.microsoft.com/office/drawing/2014/main" id="{3C3DE4F4-9F6C-4F32-B784-A81C5062CABD}"/>
                </a:ext>
              </a:extLst>
            </p:cNvPr>
            <p:cNvSpPr>
              <a:spLocks/>
            </p:cNvSpPr>
            <p:nvPr/>
          </p:nvSpPr>
          <p:spPr bwMode="auto">
            <a:xfrm>
              <a:off x="2360" y="2659"/>
              <a:ext cx="192" cy="380"/>
            </a:xfrm>
            <a:custGeom>
              <a:avLst/>
              <a:gdLst>
                <a:gd name="T0" fmla="*/ 140 w 192"/>
                <a:gd name="T1" fmla="*/ 380 h 380"/>
                <a:gd name="T2" fmla="*/ 125 w 192"/>
                <a:gd name="T3" fmla="*/ 375 h 380"/>
                <a:gd name="T4" fmla="*/ 116 w 192"/>
                <a:gd name="T5" fmla="*/ 375 h 380"/>
                <a:gd name="T6" fmla="*/ 106 w 192"/>
                <a:gd name="T7" fmla="*/ 366 h 380"/>
                <a:gd name="T8" fmla="*/ 92 w 192"/>
                <a:gd name="T9" fmla="*/ 361 h 380"/>
                <a:gd name="T10" fmla="*/ 87 w 192"/>
                <a:gd name="T11" fmla="*/ 356 h 380"/>
                <a:gd name="T12" fmla="*/ 72 w 192"/>
                <a:gd name="T13" fmla="*/ 346 h 380"/>
                <a:gd name="T14" fmla="*/ 63 w 192"/>
                <a:gd name="T15" fmla="*/ 337 h 380"/>
                <a:gd name="T16" fmla="*/ 58 w 192"/>
                <a:gd name="T17" fmla="*/ 332 h 380"/>
                <a:gd name="T18" fmla="*/ 48 w 192"/>
                <a:gd name="T19" fmla="*/ 322 h 380"/>
                <a:gd name="T20" fmla="*/ 39 w 192"/>
                <a:gd name="T21" fmla="*/ 313 h 380"/>
                <a:gd name="T22" fmla="*/ 34 w 192"/>
                <a:gd name="T23" fmla="*/ 303 h 380"/>
                <a:gd name="T24" fmla="*/ 24 w 192"/>
                <a:gd name="T25" fmla="*/ 293 h 380"/>
                <a:gd name="T26" fmla="*/ 19 w 192"/>
                <a:gd name="T27" fmla="*/ 284 h 380"/>
                <a:gd name="T28" fmla="*/ 15 w 192"/>
                <a:gd name="T29" fmla="*/ 270 h 380"/>
                <a:gd name="T30" fmla="*/ 10 w 192"/>
                <a:gd name="T31" fmla="*/ 255 h 380"/>
                <a:gd name="T32" fmla="*/ 5 w 192"/>
                <a:gd name="T33" fmla="*/ 245 h 380"/>
                <a:gd name="T34" fmla="*/ 5 w 192"/>
                <a:gd name="T35" fmla="*/ 236 h 380"/>
                <a:gd name="T36" fmla="*/ 0 w 192"/>
                <a:gd name="T37" fmla="*/ 221 h 380"/>
                <a:gd name="T38" fmla="*/ 0 w 192"/>
                <a:gd name="T39" fmla="*/ 212 h 380"/>
                <a:gd name="T40" fmla="*/ 0 w 192"/>
                <a:gd name="T41" fmla="*/ 198 h 380"/>
                <a:gd name="T42" fmla="*/ 0 w 192"/>
                <a:gd name="T43" fmla="*/ 183 h 380"/>
                <a:gd name="T44" fmla="*/ 0 w 192"/>
                <a:gd name="T45" fmla="*/ 173 h 380"/>
                <a:gd name="T46" fmla="*/ 0 w 192"/>
                <a:gd name="T47" fmla="*/ 159 h 380"/>
                <a:gd name="T48" fmla="*/ 5 w 192"/>
                <a:gd name="T49" fmla="*/ 149 h 380"/>
                <a:gd name="T50" fmla="*/ 10 w 192"/>
                <a:gd name="T51" fmla="*/ 135 h 380"/>
                <a:gd name="T52" fmla="*/ 10 w 192"/>
                <a:gd name="T53" fmla="*/ 125 h 380"/>
                <a:gd name="T54" fmla="*/ 15 w 192"/>
                <a:gd name="T55" fmla="*/ 116 h 380"/>
                <a:gd name="T56" fmla="*/ 19 w 192"/>
                <a:gd name="T57" fmla="*/ 101 h 380"/>
                <a:gd name="T58" fmla="*/ 29 w 192"/>
                <a:gd name="T59" fmla="*/ 92 h 380"/>
                <a:gd name="T60" fmla="*/ 34 w 192"/>
                <a:gd name="T61" fmla="*/ 82 h 380"/>
                <a:gd name="T62" fmla="*/ 44 w 192"/>
                <a:gd name="T63" fmla="*/ 73 h 380"/>
                <a:gd name="T64" fmla="*/ 53 w 192"/>
                <a:gd name="T65" fmla="*/ 63 h 380"/>
                <a:gd name="T66" fmla="*/ 58 w 192"/>
                <a:gd name="T67" fmla="*/ 53 h 380"/>
                <a:gd name="T68" fmla="*/ 68 w 192"/>
                <a:gd name="T69" fmla="*/ 44 h 380"/>
                <a:gd name="T70" fmla="*/ 77 w 192"/>
                <a:gd name="T71" fmla="*/ 34 h 380"/>
                <a:gd name="T72" fmla="*/ 87 w 192"/>
                <a:gd name="T73" fmla="*/ 29 h 380"/>
                <a:gd name="T74" fmla="*/ 101 w 192"/>
                <a:gd name="T75" fmla="*/ 25 h 380"/>
                <a:gd name="T76" fmla="*/ 106 w 192"/>
                <a:gd name="T77" fmla="*/ 20 h 380"/>
                <a:gd name="T78" fmla="*/ 120 w 192"/>
                <a:gd name="T79" fmla="*/ 15 h 380"/>
                <a:gd name="T80" fmla="*/ 135 w 192"/>
                <a:gd name="T81" fmla="*/ 10 h 380"/>
                <a:gd name="T82" fmla="*/ 144 w 192"/>
                <a:gd name="T83" fmla="*/ 5 h 380"/>
                <a:gd name="T84" fmla="*/ 159 w 192"/>
                <a:gd name="T85" fmla="*/ 0 h 380"/>
                <a:gd name="T86" fmla="*/ 168 w 192"/>
                <a:gd name="T87" fmla="*/ 0 h 380"/>
                <a:gd name="T88" fmla="*/ 178 w 192"/>
                <a:gd name="T89" fmla="*/ 0 h 380"/>
                <a:gd name="T90" fmla="*/ 192 w 192"/>
                <a:gd name="T91" fmla="*/ 0 h 380"/>
                <a:gd name="T92" fmla="*/ 192 w 192"/>
                <a:gd name="T93" fmla="*/ 193 h 380"/>
                <a:gd name="T94" fmla="*/ 140 w 192"/>
                <a:gd name="T95" fmla="*/ 380 h 38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92" h="380">
                  <a:moveTo>
                    <a:pt x="140" y="380"/>
                  </a:moveTo>
                  <a:lnTo>
                    <a:pt x="125" y="375"/>
                  </a:lnTo>
                  <a:lnTo>
                    <a:pt x="116" y="375"/>
                  </a:lnTo>
                  <a:lnTo>
                    <a:pt x="106" y="366"/>
                  </a:lnTo>
                  <a:lnTo>
                    <a:pt x="92" y="361"/>
                  </a:lnTo>
                  <a:lnTo>
                    <a:pt x="87" y="356"/>
                  </a:lnTo>
                  <a:lnTo>
                    <a:pt x="72" y="346"/>
                  </a:lnTo>
                  <a:lnTo>
                    <a:pt x="63" y="337"/>
                  </a:lnTo>
                  <a:lnTo>
                    <a:pt x="58" y="332"/>
                  </a:lnTo>
                  <a:lnTo>
                    <a:pt x="48" y="322"/>
                  </a:lnTo>
                  <a:lnTo>
                    <a:pt x="39" y="313"/>
                  </a:lnTo>
                  <a:lnTo>
                    <a:pt x="34" y="303"/>
                  </a:lnTo>
                  <a:lnTo>
                    <a:pt x="24" y="293"/>
                  </a:lnTo>
                  <a:lnTo>
                    <a:pt x="19" y="284"/>
                  </a:lnTo>
                  <a:lnTo>
                    <a:pt x="15" y="270"/>
                  </a:lnTo>
                  <a:lnTo>
                    <a:pt x="10" y="255"/>
                  </a:lnTo>
                  <a:lnTo>
                    <a:pt x="5" y="245"/>
                  </a:lnTo>
                  <a:lnTo>
                    <a:pt x="5" y="236"/>
                  </a:lnTo>
                  <a:lnTo>
                    <a:pt x="0" y="221"/>
                  </a:lnTo>
                  <a:lnTo>
                    <a:pt x="0" y="212"/>
                  </a:lnTo>
                  <a:lnTo>
                    <a:pt x="0" y="198"/>
                  </a:lnTo>
                  <a:lnTo>
                    <a:pt x="0" y="183"/>
                  </a:lnTo>
                  <a:lnTo>
                    <a:pt x="0" y="173"/>
                  </a:lnTo>
                  <a:lnTo>
                    <a:pt x="0" y="159"/>
                  </a:lnTo>
                  <a:lnTo>
                    <a:pt x="5" y="149"/>
                  </a:lnTo>
                  <a:lnTo>
                    <a:pt x="10" y="135"/>
                  </a:lnTo>
                  <a:lnTo>
                    <a:pt x="10" y="125"/>
                  </a:lnTo>
                  <a:lnTo>
                    <a:pt x="15" y="116"/>
                  </a:lnTo>
                  <a:lnTo>
                    <a:pt x="19" y="101"/>
                  </a:lnTo>
                  <a:lnTo>
                    <a:pt x="29" y="92"/>
                  </a:lnTo>
                  <a:lnTo>
                    <a:pt x="34" y="82"/>
                  </a:lnTo>
                  <a:lnTo>
                    <a:pt x="44" y="73"/>
                  </a:lnTo>
                  <a:lnTo>
                    <a:pt x="53" y="63"/>
                  </a:lnTo>
                  <a:lnTo>
                    <a:pt x="58" y="53"/>
                  </a:lnTo>
                  <a:lnTo>
                    <a:pt x="68" y="44"/>
                  </a:lnTo>
                  <a:lnTo>
                    <a:pt x="77" y="34"/>
                  </a:lnTo>
                  <a:lnTo>
                    <a:pt x="87" y="29"/>
                  </a:lnTo>
                  <a:lnTo>
                    <a:pt x="101" y="25"/>
                  </a:lnTo>
                  <a:lnTo>
                    <a:pt x="106" y="20"/>
                  </a:lnTo>
                  <a:lnTo>
                    <a:pt x="120" y="15"/>
                  </a:lnTo>
                  <a:lnTo>
                    <a:pt x="135" y="10"/>
                  </a:lnTo>
                  <a:lnTo>
                    <a:pt x="144" y="5"/>
                  </a:lnTo>
                  <a:lnTo>
                    <a:pt x="159" y="0"/>
                  </a:lnTo>
                  <a:lnTo>
                    <a:pt x="168" y="0"/>
                  </a:lnTo>
                  <a:lnTo>
                    <a:pt x="178" y="0"/>
                  </a:lnTo>
                  <a:lnTo>
                    <a:pt x="192" y="0"/>
                  </a:lnTo>
                  <a:lnTo>
                    <a:pt x="192" y="193"/>
                  </a:lnTo>
                  <a:lnTo>
                    <a:pt x="140" y="380"/>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79" name="Freeform 473">
              <a:extLst>
                <a:ext uri="{FF2B5EF4-FFF2-40B4-BE49-F238E27FC236}">
                  <a16:creationId xmlns:a16="http://schemas.microsoft.com/office/drawing/2014/main" id="{D8568EF5-9163-4201-960F-B347BA6A9AD8}"/>
                </a:ext>
              </a:extLst>
            </p:cNvPr>
            <p:cNvSpPr>
              <a:spLocks/>
            </p:cNvSpPr>
            <p:nvPr/>
          </p:nvSpPr>
          <p:spPr bwMode="auto">
            <a:xfrm>
              <a:off x="2360" y="2659"/>
              <a:ext cx="192" cy="380"/>
            </a:xfrm>
            <a:custGeom>
              <a:avLst/>
              <a:gdLst>
                <a:gd name="T0" fmla="*/ 140 w 192"/>
                <a:gd name="T1" fmla="*/ 380 h 380"/>
                <a:gd name="T2" fmla="*/ 125 w 192"/>
                <a:gd name="T3" fmla="*/ 375 h 380"/>
                <a:gd name="T4" fmla="*/ 116 w 192"/>
                <a:gd name="T5" fmla="*/ 375 h 380"/>
                <a:gd name="T6" fmla="*/ 106 w 192"/>
                <a:gd name="T7" fmla="*/ 366 h 380"/>
                <a:gd name="T8" fmla="*/ 92 w 192"/>
                <a:gd name="T9" fmla="*/ 361 h 380"/>
                <a:gd name="T10" fmla="*/ 87 w 192"/>
                <a:gd name="T11" fmla="*/ 356 h 380"/>
                <a:gd name="T12" fmla="*/ 72 w 192"/>
                <a:gd name="T13" fmla="*/ 346 h 380"/>
                <a:gd name="T14" fmla="*/ 63 w 192"/>
                <a:gd name="T15" fmla="*/ 337 h 380"/>
                <a:gd name="T16" fmla="*/ 58 w 192"/>
                <a:gd name="T17" fmla="*/ 332 h 380"/>
                <a:gd name="T18" fmla="*/ 48 w 192"/>
                <a:gd name="T19" fmla="*/ 322 h 380"/>
                <a:gd name="T20" fmla="*/ 39 w 192"/>
                <a:gd name="T21" fmla="*/ 313 h 380"/>
                <a:gd name="T22" fmla="*/ 34 w 192"/>
                <a:gd name="T23" fmla="*/ 303 h 380"/>
                <a:gd name="T24" fmla="*/ 24 w 192"/>
                <a:gd name="T25" fmla="*/ 293 h 380"/>
                <a:gd name="T26" fmla="*/ 19 w 192"/>
                <a:gd name="T27" fmla="*/ 284 h 380"/>
                <a:gd name="T28" fmla="*/ 15 w 192"/>
                <a:gd name="T29" fmla="*/ 270 h 380"/>
                <a:gd name="T30" fmla="*/ 10 w 192"/>
                <a:gd name="T31" fmla="*/ 255 h 380"/>
                <a:gd name="T32" fmla="*/ 5 w 192"/>
                <a:gd name="T33" fmla="*/ 245 h 380"/>
                <a:gd name="T34" fmla="*/ 5 w 192"/>
                <a:gd name="T35" fmla="*/ 236 h 380"/>
                <a:gd name="T36" fmla="*/ 0 w 192"/>
                <a:gd name="T37" fmla="*/ 221 h 380"/>
                <a:gd name="T38" fmla="*/ 0 w 192"/>
                <a:gd name="T39" fmla="*/ 212 h 380"/>
                <a:gd name="T40" fmla="*/ 0 w 192"/>
                <a:gd name="T41" fmla="*/ 198 h 380"/>
                <a:gd name="T42" fmla="*/ 0 w 192"/>
                <a:gd name="T43" fmla="*/ 183 h 380"/>
                <a:gd name="T44" fmla="*/ 0 w 192"/>
                <a:gd name="T45" fmla="*/ 173 h 380"/>
                <a:gd name="T46" fmla="*/ 0 w 192"/>
                <a:gd name="T47" fmla="*/ 159 h 380"/>
                <a:gd name="T48" fmla="*/ 5 w 192"/>
                <a:gd name="T49" fmla="*/ 149 h 380"/>
                <a:gd name="T50" fmla="*/ 10 w 192"/>
                <a:gd name="T51" fmla="*/ 135 h 380"/>
                <a:gd name="T52" fmla="*/ 10 w 192"/>
                <a:gd name="T53" fmla="*/ 125 h 380"/>
                <a:gd name="T54" fmla="*/ 15 w 192"/>
                <a:gd name="T55" fmla="*/ 116 h 380"/>
                <a:gd name="T56" fmla="*/ 19 w 192"/>
                <a:gd name="T57" fmla="*/ 101 h 380"/>
                <a:gd name="T58" fmla="*/ 29 w 192"/>
                <a:gd name="T59" fmla="*/ 92 h 380"/>
                <a:gd name="T60" fmla="*/ 34 w 192"/>
                <a:gd name="T61" fmla="*/ 82 h 380"/>
                <a:gd name="T62" fmla="*/ 44 w 192"/>
                <a:gd name="T63" fmla="*/ 73 h 380"/>
                <a:gd name="T64" fmla="*/ 53 w 192"/>
                <a:gd name="T65" fmla="*/ 63 h 380"/>
                <a:gd name="T66" fmla="*/ 58 w 192"/>
                <a:gd name="T67" fmla="*/ 53 h 380"/>
                <a:gd name="T68" fmla="*/ 68 w 192"/>
                <a:gd name="T69" fmla="*/ 44 h 380"/>
                <a:gd name="T70" fmla="*/ 77 w 192"/>
                <a:gd name="T71" fmla="*/ 34 h 380"/>
                <a:gd name="T72" fmla="*/ 87 w 192"/>
                <a:gd name="T73" fmla="*/ 29 h 380"/>
                <a:gd name="T74" fmla="*/ 101 w 192"/>
                <a:gd name="T75" fmla="*/ 25 h 380"/>
                <a:gd name="T76" fmla="*/ 106 w 192"/>
                <a:gd name="T77" fmla="*/ 20 h 380"/>
                <a:gd name="T78" fmla="*/ 120 w 192"/>
                <a:gd name="T79" fmla="*/ 15 h 380"/>
                <a:gd name="T80" fmla="*/ 135 w 192"/>
                <a:gd name="T81" fmla="*/ 10 h 380"/>
                <a:gd name="T82" fmla="*/ 144 w 192"/>
                <a:gd name="T83" fmla="*/ 5 h 380"/>
                <a:gd name="T84" fmla="*/ 159 w 192"/>
                <a:gd name="T85" fmla="*/ 0 h 380"/>
                <a:gd name="T86" fmla="*/ 168 w 192"/>
                <a:gd name="T87" fmla="*/ 0 h 380"/>
                <a:gd name="T88" fmla="*/ 178 w 192"/>
                <a:gd name="T89" fmla="*/ 0 h 380"/>
                <a:gd name="T90" fmla="*/ 192 w 192"/>
                <a:gd name="T91" fmla="*/ 0 h 380"/>
                <a:gd name="T92" fmla="*/ 192 w 192"/>
                <a:gd name="T93" fmla="*/ 193 h 380"/>
                <a:gd name="T94" fmla="*/ 140 w 192"/>
                <a:gd name="T95" fmla="*/ 380 h 38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92" h="380">
                  <a:moveTo>
                    <a:pt x="140" y="380"/>
                  </a:moveTo>
                  <a:lnTo>
                    <a:pt x="125" y="375"/>
                  </a:lnTo>
                  <a:lnTo>
                    <a:pt x="116" y="375"/>
                  </a:lnTo>
                  <a:lnTo>
                    <a:pt x="106" y="366"/>
                  </a:lnTo>
                  <a:lnTo>
                    <a:pt x="92" y="361"/>
                  </a:lnTo>
                  <a:lnTo>
                    <a:pt x="87" y="356"/>
                  </a:lnTo>
                  <a:lnTo>
                    <a:pt x="72" y="346"/>
                  </a:lnTo>
                  <a:lnTo>
                    <a:pt x="63" y="337"/>
                  </a:lnTo>
                  <a:lnTo>
                    <a:pt x="58" y="332"/>
                  </a:lnTo>
                  <a:lnTo>
                    <a:pt x="48" y="322"/>
                  </a:lnTo>
                  <a:lnTo>
                    <a:pt x="39" y="313"/>
                  </a:lnTo>
                  <a:lnTo>
                    <a:pt x="34" y="303"/>
                  </a:lnTo>
                  <a:lnTo>
                    <a:pt x="24" y="293"/>
                  </a:lnTo>
                  <a:lnTo>
                    <a:pt x="19" y="284"/>
                  </a:lnTo>
                  <a:lnTo>
                    <a:pt x="15" y="270"/>
                  </a:lnTo>
                  <a:lnTo>
                    <a:pt x="10" y="255"/>
                  </a:lnTo>
                  <a:lnTo>
                    <a:pt x="5" y="245"/>
                  </a:lnTo>
                  <a:lnTo>
                    <a:pt x="5" y="236"/>
                  </a:lnTo>
                  <a:lnTo>
                    <a:pt x="0" y="221"/>
                  </a:lnTo>
                  <a:lnTo>
                    <a:pt x="0" y="212"/>
                  </a:lnTo>
                  <a:lnTo>
                    <a:pt x="0" y="198"/>
                  </a:lnTo>
                  <a:lnTo>
                    <a:pt x="0" y="183"/>
                  </a:lnTo>
                  <a:lnTo>
                    <a:pt x="0" y="173"/>
                  </a:lnTo>
                  <a:lnTo>
                    <a:pt x="0" y="159"/>
                  </a:lnTo>
                  <a:lnTo>
                    <a:pt x="5" y="149"/>
                  </a:lnTo>
                  <a:lnTo>
                    <a:pt x="10" y="135"/>
                  </a:lnTo>
                  <a:lnTo>
                    <a:pt x="10" y="125"/>
                  </a:lnTo>
                  <a:lnTo>
                    <a:pt x="15" y="116"/>
                  </a:lnTo>
                  <a:lnTo>
                    <a:pt x="19" y="101"/>
                  </a:lnTo>
                  <a:lnTo>
                    <a:pt x="29" y="92"/>
                  </a:lnTo>
                  <a:lnTo>
                    <a:pt x="34" y="82"/>
                  </a:lnTo>
                  <a:lnTo>
                    <a:pt x="44" y="73"/>
                  </a:lnTo>
                  <a:lnTo>
                    <a:pt x="53" y="63"/>
                  </a:lnTo>
                  <a:lnTo>
                    <a:pt x="58" y="53"/>
                  </a:lnTo>
                  <a:lnTo>
                    <a:pt x="68" y="44"/>
                  </a:lnTo>
                  <a:lnTo>
                    <a:pt x="77" y="34"/>
                  </a:lnTo>
                  <a:lnTo>
                    <a:pt x="87" y="29"/>
                  </a:lnTo>
                  <a:lnTo>
                    <a:pt x="101" y="25"/>
                  </a:lnTo>
                  <a:lnTo>
                    <a:pt x="106" y="20"/>
                  </a:lnTo>
                  <a:lnTo>
                    <a:pt x="120" y="15"/>
                  </a:lnTo>
                  <a:lnTo>
                    <a:pt x="135" y="10"/>
                  </a:lnTo>
                  <a:lnTo>
                    <a:pt x="144" y="5"/>
                  </a:lnTo>
                  <a:lnTo>
                    <a:pt x="159" y="0"/>
                  </a:lnTo>
                  <a:lnTo>
                    <a:pt x="168" y="0"/>
                  </a:lnTo>
                  <a:lnTo>
                    <a:pt x="178" y="0"/>
                  </a:lnTo>
                  <a:lnTo>
                    <a:pt x="192" y="0"/>
                  </a:lnTo>
                  <a:lnTo>
                    <a:pt x="192" y="193"/>
                  </a:lnTo>
                  <a:lnTo>
                    <a:pt x="140" y="38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39" name="Group 477">
            <a:extLst>
              <a:ext uri="{FF2B5EF4-FFF2-40B4-BE49-F238E27FC236}">
                <a16:creationId xmlns:a16="http://schemas.microsoft.com/office/drawing/2014/main" id="{EC6FE4AE-EED9-46EF-BE7C-BB551141DA0B}"/>
              </a:ext>
            </a:extLst>
          </p:cNvPr>
          <p:cNvGrpSpPr>
            <a:grpSpLocks/>
          </p:cNvGrpSpPr>
          <p:nvPr/>
        </p:nvGrpSpPr>
        <p:grpSpPr bwMode="auto">
          <a:xfrm>
            <a:off x="4051300" y="3368675"/>
            <a:ext cx="69850" cy="304800"/>
            <a:chOff x="2552" y="2122"/>
            <a:chExt cx="44" cy="192"/>
          </a:xfrm>
        </p:grpSpPr>
        <p:sp>
          <p:nvSpPr>
            <p:cNvPr id="12576" name="Freeform 475">
              <a:extLst>
                <a:ext uri="{FF2B5EF4-FFF2-40B4-BE49-F238E27FC236}">
                  <a16:creationId xmlns:a16="http://schemas.microsoft.com/office/drawing/2014/main" id="{5565FFF2-4FE3-447E-ACE1-8FB67995A20F}"/>
                </a:ext>
              </a:extLst>
            </p:cNvPr>
            <p:cNvSpPr>
              <a:spLocks/>
            </p:cNvSpPr>
            <p:nvPr/>
          </p:nvSpPr>
          <p:spPr bwMode="auto">
            <a:xfrm>
              <a:off x="2552" y="2122"/>
              <a:ext cx="44" cy="192"/>
            </a:xfrm>
            <a:custGeom>
              <a:avLst/>
              <a:gdLst>
                <a:gd name="T0" fmla="*/ 0 w 44"/>
                <a:gd name="T1" fmla="*/ 0 h 192"/>
                <a:gd name="T2" fmla="*/ 10 w 44"/>
                <a:gd name="T3" fmla="*/ 0 h 192"/>
                <a:gd name="T4" fmla="*/ 15 w 44"/>
                <a:gd name="T5" fmla="*/ 0 h 192"/>
                <a:gd name="T6" fmla="*/ 20 w 44"/>
                <a:gd name="T7" fmla="*/ 0 h 192"/>
                <a:gd name="T8" fmla="*/ 29 w 44"/>
                <a:gd name="T9" fmla="*/ 0 h 192"/>
                <a:gd name="T10" fmla="*/ 34 w 44"/>
                <a:gd name="T11" fmla="*/ 0 h 192"/>
                <a:gd name="T12" fmla="*/ 44 w 44"/>
                <a:gd name="T13" fmla="*/ 4 h 192"/>
                <a:gd name="T14" fmla="*/ 0 w 44"/>
                <a:gd name="T15" fmla="*/ 192 h 192"/>
                <a:gd name="T16" fmla="*/ 0 w 44"/>
                <a:gd name="T17" fmla="*/ 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4" h="192">
                  <a:moveTo>
                    <a:pt x="0" y="0"/>
                  </a:moveTo>
                  <a:lnTo>
                    <a:pt x="10" y="0"/>
                  </a:lnTo>
                  <a:lnTo>
                    <a:pt x="15" y="0"/>
                  </a:lnTo>
                  <a:lnTo>
                    <a:pt x="20" y="0"/>
                  </a:lnTo>
                  <a:lnTo>
                    <a:pt x="29" y="0"/>
                  </a:lnTo>
                  <a:lnTo>
                    <a:pt x="34" y="0"/>
                  </a:lnTo>
                  <a:lnTo>
                    <a:pt x="44" y="4"/>
                  </a:lnTo>
                  <a:lnTo>
                    <a:pt x="0" y="192"/>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77" name="Freeform 476">
              <a:extLst>
                <a:ext uri="{FF2B5EF4-FFF2-40B4-BE49-F238E27FC236}">
                  <a16:creationId xmlns:a16="http://schemas.microsoft.com/office/drawing/2014/main" id="{D09A5599-7F3C-4A64-8FB2-0ECD74840C1F}"/>
                </a:ext>
              </a:extLst>
            </p:cNvPr>
            <p:cNvSpPr>
              <a:spLocks/>
            </p:cNvSpPr>
            <p:nvPr/>
          </p:nvSpPr>
          <p:spPr bwMode="auto">
            <a:xfrm>
              <a:off x="2552" y="2122"/>
              <a:ext cx="44" cy="192"/>
            </a:xfrm>
            <a:custGeom>
              <a:avLst/>
              <a:gdLst>
                <a:gd name="T0" fmla="*/ 0 w 44"/>
                <a:gd name="T1" fmla="*/ 0 h 192"/>
                <a:gd name="T2" fmla="*/ 10 w 44"/>
                <a:gd name="T3" fmla="*/ 0 h 192"/>
                <a:gd name="T4" fmla="*/ 15 w 44"/>
                <a:gd name="T5" fmla="*/ 0 h 192"/>
                <a:gd name="T6" fmla="*/ 20 w 44"/>
                <a:gd name="T7" fmla="*/ 0 h 192"/>
                <a:gd name="T8" fmla="*/ 29 w 44"/>
                <a:gd name="T9" fmla="*/ 0 h 192"/>
                <a:gd name="T10" fmla="*/ 34 w 44"/>
                <a:gd name="T11" fmla="*/ 0 h 192"/>
                <a:gd name="T12" fmla="*/ 44 w 44"/>
                <a:gd name="T13" fmla="*/ 4 h 192"/>
                <a:gd name="T14" fmla="*/ 0 w 44"/>
                <a:gd name="T15" fmla="*/ 192 h 192"/>
                <a:gd name="T16" fmla="*/ 0 w 44"/>
                <a:gd name="T17" fmla="*/ 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4" h="192">
                  <a:moveTo>
                    <a:pt x="0" y="0"/>
                  </a:moveTo>
                  <a:lnTo>
                    <a:pt x="10" y="0"/>
                  </a:lnTo>
                  <a:lnTo>
                    <a:pt x="15" y="0"/>
                  </a:lnTo>
                  <a:lnTo>
                    <a:pt x="20" y="0"/>
                  </a:lnTo>
                  <a:lnTo>
                    <a:pt x="29" y="0"/>
                  </a:lnTo>
                  <a:lnTo>
                    <a:pt x="34" y="0"/>
                  </a:lnTo>
                  <a:lnTo>
                    <a:pt x="44" y="4"/>
                  </a:lnTo>
                  <a:lnTo>
                    <a:pt x="0" y="192"/>
                  </a:lnTo>
                  <a:lnTo>
                    <a:pt x="0"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40" name="Group 480">
            <a:extLst>
              <a:ext uri="{FF2B5EF4-FFF2-40B4-BE49-F238E27FC236}">
                <a16:creationId xmlns:a16="http://schemas.microsoft.com/office/drawing/2014/main" id="{943A594B-33EE-4816-BE73-BE5DB824186E}"/>
              </a:ext>
            </a:extLst>
          </p:cNvPr>
          <p:cNvGrpSpPr>
            <a:grpSpLocks/>
          </p:cNvGrpSpPr>
          <p:nvPr/>
        </p:nvGrpSpPr>
        <p:grpSpPr bwMode="auto">
          <a:xfrm>
            <a:off x="4051300" y="3375025"/>
            <a:ext cx="312738" cy="396875"/>
            <a:chOff x="2552" y="2126"/>
            <a:chExt cx="197" cy="250"/>
          </a:xfrm>
        </p:grpSpPr>
        <p:sp>
          <p:nvSpPr>
            <p:cNvPr id="12574" name="Freeform 478">
              <a:extLst>
                <a:ext uri="{FF2B5EF4-FFF2-40B4-BE49-F238E27FC236}">
                  <a16:creationId xmlns:a16="http://schemas.microsoft.com/office/drawing/2014/main" id="{8707984F-4828-4BEE-802B-51BCE19A0EF9}"/>
                </a:ext>
              </a:extLst>
            </p:cNvPr>
            <p:cNvSpPr>
              <a:spLocks/>
            </p:cNvSpPr>
            <p:nvPr/>
          </p:nvSpPr>
          <p:spPr bwMode="auto">
            <a:xfrm>
              <a:off x="2552" y="2126"/>
              <a:ext cx="197" cy="250"/>
            </a:xfrm>
            <a:custGeom>
              <a:avLst/>
              <a:gdLst>
                <a:gd name="T0" fmla="*/ 44 w 197"/>
                <a:gd name="T1" fmla="*/ 0 h 250"/>
                <a:gd name="T2" fmla="*/ 53 w 197"/>
                <a:gd name="T3" fmla="*/ 0 h 250"/>
                <a:gd name="T4" fmla="*/ 63 w 197"/>
                <a:gd name="T5" fmla="*/ 5 h 250"/>
                <a:gd name="T6" fmla="*/ 77 w 197"/>
                <a:gd name="T7" fmla="*/ 10 h 250"/>
                <a:gd name="T8" fmla="*/ 87 w 197"/>
                <a:gd name="T9" fmla="*/ 15 h 250"/>
                <a:gd name="T10" fmla="*/ 101 w 197"/>
                <a:gd name="T11" fmla="*/ 19 h 250"/>
                <a:gd name="T12" fmla="*/ 111 w 197"/>
                <a:gd name="T13" fmla="*/ 29 h 250"/>
                <a:gd name="T14" fmla="*/ 121 w 197"/>
                <a:gd name="T15" fmla="*/ 34 h 250"/>
                <a:gd name="T16" fmla="*/ 130 w 197"/>
                <a:gd name="T17" fmla="*/ 44 h 250"/>
                <a:gd name="T18" fmla="*/ 135 w 197"/>
                <a:gd name="T19" fmla="*/ 48 h 250"/>
                <a:gd name="T20" fmla="*/ 144 w 197"/>
                <a:gd name="T21" fmla="*/ 58 h 250"/>
                <a:gd name="T22" fmla="*/ 154 w 197"/>
                <a:gd name="T23" fmla="*/ 68 h 250"/>
                <a:gd name="T24" fmla="*/ 159 w 197"/>
                <a:gd name="T25" fmla="*/ 77 h 250"/>
                <a:gd name="T26" fmla="*/ 169 w 197"/>
                <a:gd name="T27" fmla="*/ 87 h 250"/>
                <a:gd name="T28" fmla="*/ 173 w 197"/>
                <a:gd name="T29" fmla="*/ 96 h 250"/>
                <a:gd name="T30" fmla="*/ 178 w 197"/>
                <a:gd name="T31" fmla="*/ 111 h 250"/>
                <a:gd name="T32" fmla="*/ 183 w 197"/>
                <a:gd name="T33" fmla="*/ 120 h 250"/>
                <a:gd name="T34" fmla="*/ 188 w 197"/>
                <a:gd name="T35" fmla="*/ 130 h 250"/>
                <a:gd name="T36" fmla="*/ 193 w 197"/>
                <a:gd name="T37" fmla="*/ 144 h 250"/>
                <a:gd name="T38" fmla="*/ 193 w 197"/>
                <a:gd name="T39" fmla="*/ 154 h 250"/>
                <a:gd name="T40" fmla="*/ 197 w 197"/>
                <a:gd name="T41" fmla="*/ 168 h 250"/>
                <a:gd name="T42" fmla="*/ 197 w 197"/>
                <a:gd name="T43" fmla="*/ 178 h 250"/>
                <a:gd name="T44" fmla="*/ 197 w 197"/>
                <a:gd name="T45" fmla="*/ 192 h 250"/>
                <a:gd name="T46" fmla="*/ 197 w 197"/>
                <a:gd name="T47" fmla="*/ 207 h 250"/>
                <a:gd name="T48" fmla="*/ 193 w 197"/>
                <a:gd name="T49" fmla="*/ 216 h 250"/>
                <a:gd name="T50" fmla="*/ 193 w 197"/>
                <a:gd name="T51" fmla="*/ 231 h 250"/>
                <a:gd name="T52" fmla="*/ 188 w 197"/>
                <a:gd name="T53" fmla="*/ 241 h 250"/>
                <a:gd name="T54" fmla="*/ 188 w 197"/>
                <a:gd name="T55" fmla="*/ 250 h 250"/>
                <a:gd name="T56" fmla="*/ 0 w 197"/>
                <a:gd name="T57" fmla="*/ 188 h 250"/>
                <a:gd name="T58" fmla="*/ 44 w 197"/>
                <a:gd name="T59" fmla="*/ 0 h 25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97" h="250">
                  <a:moveTo>
                    <a:pt x="44" y="0"/>
                  </a:moveTo>
                  <a:lnTo>
                    <a:pt x="53" y="0"/>
                  </a:lnTo>
                  <a:lnTo>
                    <a:pt x="63" y="5"/>
                  </a:lnTo>
                  <a:lnTo>
                    <a:pt x="77" y="10"/>
                  </a:lnTo>
                  <a:lnTo>
                    <a:pt x="87" y="15"/>
                  </a:lnTo>
                  <a:lnTo>
                    <a:pt x="101" y="19"/>
                  </a:lnTo>
                  <a:lnTo>
                    <a:pt x="111" y="29"/>
                  </a:lnTo>
                  <a:lnTo>
                    <a:pt x="121" y="34"/>
                  </a:lnTo>
                  <a:lnTo>
                    <a:pt x="130" y="44"/>
                  </a:lnTo>
                  <a:lnTo>
                    <a:pt x="135" y="48"/>
                  </a:lnTo>
                  <a:lnTo>
                    <a:pt x="144" y="58"/>
                  </a:lnTo>
                  <a:lnTo>
                    <a:pt x="154" y="68"/>
                  </a:lnTo>
                  <a:lnTo>
                    <a:pt x="159" y="77"/>
                  </a:lnTo>
                  <a:lnTo>
                    <a:pt x="169" y="87"/>
                  </a:lnTo>
                  <a:lnTo>
                    <a:pt x="173" y="96"/>
                  </a:lnTo>
                  <a:lnTo>
                    <a:pt x="178" y="111"/>
                  </a:lnTo>
                  <a:lnTo>
                    <a:pt x="183" y="120"/>
                  </a:lnTo>
                  <a:lnTo>
                    <a:pt x="188" y="130"/>
                  </a:lnTo>
                  <a:lnTo>
                    <a:pt x="193" y="144"/>
                  </a:lnTo>
                  <a:lnTo>
                    <a:pt x="193" y="154"/>
                  </a:lnTo>
                  <a:lnTo>
                    <a:pt x="197" y="168"/>
                  </a:lnTo>
                  <a:lnTo>
                    <a:pt x="197" y="178"/>
                  </a:lnTo>
                  <a:lnTo>
                    <a:pt x="197" y="192"/>
                  </a:lnTo>
                  <a:lnTo>
                    <a:pt x="197" y="207"/>
                  </a:lnTo>
                  <a:lnTo>
                    <a:pt x="193" y="216"/>
                  </a:lnTo>
                  <a:lnTo>
                    <a:pt x="193" y="231"/>
                  </a:lnTo>
                  <a:lnTo>
                    <a:pt x="188" y="241"/>
                  </a:lnTo>
                  <a:lnTo>
                    <a:pt x="188" y="250"/>
                  </a:lnTo>
                  <a:lnTo>
                    <a:pt x="0" y="188"/>
                  </a:lnTo>
                  <a:lnTo>
                    <a:pt x="44"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75" name="Freeform 479">
              <a:extLst>
                <a:ext uri="{FF2B5EF4-FFF2-40B4-BE49-F238E27FC236}">
                  <a16:creationId xmlns:a16="http://schemas.microsoft.com/office/drawing/2014/main" id="{BCBE4F2E-A210-4CFD-A775-85EA0BF17911}"/>
                </a:ext>
              </a:extLst>
            </p:cNvPr>
            <p:cNvSpPr>
              <a:spLocks/>
            </p:cNvSpPr>
            <p:nvPr/>
          </p:nvSpPr>
          <p:spPr bwMode="auto">
            <a:xfrm>
              <a:off x="2552" y="2126"/>
              <a:ext cx="197" cy="250"/>
            </a:xfrm>
            <a:custGeom>
              <a:avLst/>
              <a:gdLst>
                <a:gd name="T0" fmla="*/ 44 w 197"/>
                <a:gd name="T1" fmla="*/ 0 h 250"/>
                <a:gd name="T2" fmla="*/ 53 w 197"/>
                <a:gd name="T3" fmla="*/ 0 h 250"/>
                <a:gd name="T4" fmla="*/ 63 w 197"/>
                <a:gd name="T5" fmla="*/ 5 h 250"/>
                <a:gd name="T6" fmla="*/ 77 w 197"/>
                <a:gd name="T7" fmla="*/ 10 h 250"/>
                <a:gd name="T8" fmla="*/ 87 w 197"/>
                <a:gd name="T9" fmla="*/ 15 h 250"/>
                <a:gd name="T10" fmla="*/ 101 w 197"/>
                <a:gd name="T11" fmla="*/ 19 h 250"/>
                <a:gd name="T12" fmla="*/ 111 w 197"/>
                <a:gd name="T13" fmla="*/ 29 h 250"/>
                <a:gd name="T14" fmla="*/ 121 w 197"/>
                <a:gd name="T15" fmla="*/ 34 h 250"/>
                <a:gd name="T16" fmla="*/ 130 w 197"/>
                <a:gd name="T17" fmla="*/ 44 h 250"/>
                <a:gd name="T18" fmla="*/ 135 w 197"/>
                <a:gd name="T19" fmla="*/ 48 h 250"/>
                <a:gd name="T20" fmla="*/ 144 w 197"/>
                <a:gd name="T21" fmla="*/ 58 h 250"/>
                <a:gd name="T22" fmla="*/ 154 w 197"/>
                <a:gd name="T23" fmla="*/ 68 h 250"/>
                <a:gd name="T24" fmla="*/ 159 w 197"/>
                <a:gd name="T25" fmla="*/ 77 h 250"/>
                <a:gd name="T26" fmla="*/ 169 w 197"/>
                <a:gd name="T27" fmla="*/ 87 h 250"/>
                <a:gd name="T28" fmla="*/ 173 w 197"/>
                <a:gd name="T29" fmla="*/ 96 h 250"/>
                <a:gd name="T30" fmla="*/ 178 w 197"/>
                <a:gd name="T31" fmla="*/ 111 h 250"/>
                <a:gd name="T32" fmla="*/ 183 w 197"/>
                <a:gd name="T33" fmla="*/ 120 h 250"/>
                <a:gd name="T34" fmla="*/ 188 w 197"/>
                <a:gd name="T35" fmla="*/ 130 h 250"/>
                <a:gd name="T36" fmla="*/ 193 w 197"/>
                <a:gd name="T37" fmla="*/ 144 h 250"/>
                <a:gd name="T38" fmla="*/ 193 w 197"/>
                <a:gd name="T39" fmla="*/ 154 h 250"/>
                <a:gd name="T40" fmla="*/ 197 w 197"/>
                <a:gd name="T41" fmla="*/ 168 h 250"/>
                <a:gd name="T42" fmla="*/ 197 w 197"/>
                <a:gd name="T43" fmla="*/ 178 h 250"/>
                <a:gd name="T44" fmla="*/ 197 w 197"/>
                <a:gd name="T45" fmla="*/ 192 h 250"/>
                <a:gd name="T46" fmla="*/ 197 w 197"/>
                <a:gd name="T47" fmla="*/ 207 h 250"/>
                <a:gd name="T48" fmla="*/ 193 w 197"/>
                <a:gd name="T49" fmla="*/ 216 h 250"/>
                <a:gd name="T50" fmla="*/ 193 w 197"/>
                <a:gd name="T51" fmla="*/ 231 h 250"/>
                <a:gd name="T52" fmla="*/ 188 w 197"/>
                <a:gd name="T53" fmla="*/ 241 h 250"/>
                <a:gd name="T54" fmla="*/ 188 w 197"/>
                <a:gd name="T55" fmla="*/ 250 h 250"/>
                <a:gd name="T56" fmla="*/ 0 w 197"/>
                <a:gd name="T57" fmla="*/ 188 h 250"/>
                <a:gd name="T58" fmla="*/ 44 w 197"/>
                <a:gd name="T59" fmla="*/ 0 h 25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97" h="250">
                  <a:moveTo>
                    <a:pt x="44" y="0"/>
                  </a:moveTo>
                  <a:lnTo>
                    <a:pt x="53" y="0"/>
                  </a:lnTo>
                  <a:lnTo>
                    <a:pt x="63" y="5"/>
                  </a:lnTo>
                  <a:lnTo>
                    <a:pt x="77" y="10"/>
                  </a:lnTo>
                  <a:lnTo>
                    <a:pt x="87" y="15"/>
                  </a:lnTo>
                  <a:lnTo>
                    <a:pt x="101" y="19"/>
                  </a:lnTo>
                  <a:lnTo>
                    <a:pt x="111" y="29"/>
                  </a:lnTo>
                  <a:lnTo>
                    <a:pt x="121" y="34"/>
                  </a:lnTo>
                  <a:lnTo>
                    <a:pt x="130" y="44"/>
                  </a:lnTo>
                  <a:lnTo>
                    <a:pt x="135" y="48"/>
                  </a:lnTo>
                  <a:lnTo>
                    <a:pt x="144" y="58"/>
                  </a:lnTo>
                  <a:lnTo>
                    <a:pt x="154" y="68"/>
                  </a:lnTo>
                  <a:lnTo>
                    <a:pt x="159" y="77"/>
                  </a:lnTo>
                  <a:lnTo>
                    <a:pt x="169" y="87"/>
                  </a:lnTo>
                  <a:lnTo>
                    <a:pt x="173" y="96"/>
                  </a:lnTo>
                  <a:lnTo>
                    <a:pt x="178" y="111"/>
                  </a:lnTo>
                  <a:lnTo>
                    <a:pt x="183" y="120"/>
                  </a:lnTo>
                  <a:lnTo>
                    <a:pt x="188" y="130"/>
                  </a:lnTo>
                  <a:lnTo>
                    <a:pt x="193" y="144"/>
                  </a:lnTo>
                  <a:lnTo>
                    <a:pt x="193" y="154"/>
                  </a:lnTo>
                  <a:lnTo>
                    <a:pt x="197" y="168"/>
                  </a:lnTo>
                  <a:lnTo>
                    <a:pt x="197" y="178"/>
                  </a:lnTo>
                  <a:lnTo>
                    <a:pt x="197" y="192"/>
                  </a:lnTo>
                  <a:lnTo>
                    <a:pt x="197" y="207"/>
                  </a:lnTo>
                  <a:lnTo>
                    <a:pt x="193" y="216"/>
                  </a:lnTo>
                  <a:lnTo>
                    <a:pt x="193" y="231"/>
                  </a:lnTo>
                  <a:lnTo>
                    <a:pt x="188" y="241"/>
                  </a:lnTo>
                  <a:lnTo>
                    <a:pt x="188" y="250"/>
                  </a:lnTo>
                  <a:lnTo>
                    <a:pt x="0" y="188"/>
                  </a:lnTo>
                  <a:lnTo>
                    <a:pt x="44"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41" name="Group 483">
            <a:extLst>
              <a:ext uri="{FF2B5EF4-FFF2-40B4-BE49-F238E27FC236}">
                <a16:creationId xmlns:a16="http://schemas.microsoft.com/office/drawing/2014/main" id="{2A127F91-1256-4EF1-BAF8-2273E25D2D65}"/>
              </a:ext>
            </a:extLst>
          </p:cNvPr>
          <p:cNvGrpSpPr>
            <a:grpSpLocks/>
          </p:cNvGrpSpPr>
          <p:nvPr/>
        </p:nvGrpSpPr>
        <p:grpSpPr bwMode="auto">
          <a:xfrm>
            <a:off x="3746500" y="3368675"/>
            <a:ext cx="603250" cy="617538"/>
            <a:chOff x="2360" y="2122"/>
            <a:chExt cx="380" cy="389"/>
          </a:xfrm>
        </p:grpSpPr>
        <p:sp>
          <p:nvSpPr>
            <p:cNvPr id="12572" name="Freeform 481">
              <a:extLst>
                <a:ext uri="{FF2B5EF4-FFF2-40B4-BE49-F238E27FC236}">
                  <a16:creationId xmlns:a16="http://schemas.microsoft.com/office/drawing/2014/main" id="{60A1435F-F57F-443E-8B35-438AA2C983BB}"/>
                </a:ext>
              </a:extLst>
            </p:cNvPr>
            <p:cNvSpPr>
              <a:spLocks/>
            </p:cNvSpPr>
            <p:nvPr/>
          </p:nvSpPr>
          <p:spPr bwMode="auto">
            <a:xfrm>
              <a:off x="2360" y="2122"/>
              <a:ext cx="380" cy="389"/>
            </a:xfrm>
            <a:custGeom>
              <a:avLst/>
              <a:gdLst>
                <a:gd name="T0" fmla="*/ 375 w 380"/>
                <a:gd name="T1" fmla="*/ 268 h 389"/>
                <a:gd name="T2" fmla="*/ 361 w 380"/>
                <a:gd name="T3" fmla="*/ 293 h 389"/>
                <a:gd name="T4" fmla="*/ 351 w 380"/>
                <a:gd name="T5" fmla="*/ 312 h 389"/>
                <a:gd name="T6" fmla="*/ 332 w 380"/>
                <a:gd name="T7" fmla="*/ 326 h 389"/>
                <a:gd name="T8" fmla="*/ 313 w 380"/>
                <a:gd name="T9" fmla="*/ 345 h 389"/>
                <a:gd name="T10" fmla="*/ 293 w 380"/>
                <a:gd name="T11" fmla="*/ 360 h 389"/>
                <a:gd name="T12" fmla="*/ 274 w 380"/>
                <a:gd name="T13" fmla="*/ 369 h 389"/>
                <a:gd name="T14" fmla="*/ 245 w 380"/>
                <a:gd name="T15" fmla="*/ 379 h 389"/>
                <a:gd name="T16" fmla="*/ 226 w 380"/>
                <a:gd name="T17" fmla="*/ 384 h 389"/>
                <a:gd name="T18" fmla="*/ 202 w 380"/>
                <a:gd name="T19" fmla="*/ 389 h 389"/>
                <a:gd name="T20" fmla="*/ 178 w 380"/>
                <a:gd name="T21" fmla="*/ 389 h 389"/>
                <a:gd name="T22" fmla="*/ 149 w 380"/>
                <a:gd name="T23" fmla="*/ 384 h 389"/>
                <a:gd name="T24" fmla="*/ 125 w 380"/>
                <a:gd name="T25" fmla="*/ 374 h 389"/>
                <a:gd name="T26" fmla="*/ 106 w 380"/>
                <a:gd name="T27" fmla="*/ 365 h 389"/>
                <a:gd name="T28" fmla="*/ 87 w 380"/>
                <a:gd name="T29" fmla="*/ 355 h 389"/>
                <a:gd name="T30" fmla="*/ 63 w 380"/>
                <a:gd name="T31" fmla="*/ 336 h 389"/>
                <a:gd name="T32" fmla="*/ 48 w 380"/>
                <a:gd name="T33" fmla="*/ 321 h 389"/>
                <a:gd name="T34" fmla="*/ 34 w 380"/>
                <a:gd name="T35" fmla="*/ 302 h 389"/>
                <a:gd name="T36" fmla="*/ 19 w 380"/>
                <a:gd name="T37" fmla="*/ 278 h 389"/>
                <a:gd name="T38" fmla="*/ 10 w 380"/>
                <a:gd name="T39" fmla="*/ 254 h 389"/>
                <a:gd name="T40" fmla="*/ 5 w 380"/>
                <a:gd name="T41" fmla="*/ 235 h 389"/>
                <a:gd name="T42" fmla="*/ 0 w 380"/>
                <a:gd name="T43" fmla="*/ 211 h 389"/>
                <a:gd name="T44" fmla="*/ 0 w 380"/>
                <a:gd name="T45" fmla="*/ 182 h 389"/>
                <a:gd name="T46" fmla="*/ 0 w 380"/>
                <a:gd name="T47" fmla="*/ 158 h 389"/>
                <a:gd name="T48" fmla="*/ 10 w 380"/>
                <a:gd name="T49" fmla="*/ 134 h 389"/>
                <a:gd name="T50" fmla="*/ 19 w 380"/>
                <a:gd name="T51" fmla="*/ 110 h 389"/>
                <a:gd name="T52" fmla="*/ 29 w 380"/>
                <a:gd name="T53" fmla="*/ 91 h 389"/>
                <a:gd name="T54" fmla="*/ 44 w 380"/>
                <a:gd name="T55" fmla="*/ 72 h 389"/>
                <a:gd name="T56" fmla="*/ 58 w 380"/>
                <a:gd name="T57" fmla="*/ 52 h 389"/>
                <a:gd name="T58" fmla="*/ 77 w 380"/>
                <a:gd name="T59" fmla="*/ 33 h 389"/>
                <a:gd name="T60" fmla="*/ 101 w 380"/>
                <a:gd name="T61" fmla="*/ 23 h 389"/>
                <a:gd name="T62" fmla="*/ 120 w 380"/>
                <a:gd name="T63" fmla="*/ 14 h 389"/>
                <a:gd name="T64" fmla="*/ 144 w 380"/>
                <a:gd name="T65" fmla="*/ 4 h 389"/>
                <a:gd name="T66" fmla="*/ 168 w 380"/>
                <a:gd name="T67" fmla="*/ 0 h 389"/>
                <a:gd name="T68" fmla="*/ 192 w 380"/>
                <a:gd name="T69" fmla="*/ 0 h 389"/>
                <a:gd name="T70" fmla="*/ 380 w 380"/>
                <a:gd name="T71" fmla="*/ 254 h 38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80" h="389">
                  <a:moveTo>
                    <a:pt x="380" y="254"/>
                  </a:moveTo>
                  <a:lnTo>
                    <a:pt x="375" y="268"/>
                  </a:lnTo>
                  <a:lnTo>
                    <a:pt x="370" y="278"/>
                  </a:lnTo>
                  <a:lnTo>
                    <a:pt x="361" y="293"/>
                  </a:lnTo>
                  <a:lnTo>
                    <a:pt x="356" y="302"/>
                  </a:lnTo>
                  <a:lnTo>
                    <a:pt x="351" y="312"/>
                  </a:lnTo>
                  <a:lnTo>
                    <a:pt x="341" y="321"/>
                  </a:lnTo>
                  <a:lnTo>
                    <a:pt x="332" y="326"/>
                  </a:lnTo>
                  <a:lnTo>
                    <a:pt x="322" y="336"/>
                  </a:lnTo>
                  <a:lnTo>
                    <a:pt x="313" y="345"/>
                  </a:lnTo>
                  <a:lnTo>
                    <a:pt x="303" y="350"/>
                  </a:lnTo>
                  <a:lnTo>
                    <a:pt x="293" y="360"/>
                  </a:lnTo>
                  <a:lnTo>
                    <a:pt x="284" y="365"/>
                  </a:lnTo>
                  <a:lnTo>
                    <a:pt x="274" y="369"/>
                  </a:lnTo>
                  <a:lnTo>
                    <a:pt x="260" y="374"/>
                  </a:lnTo>
                  <a:lnTo>
                    <a:pt x="245" y="379"/>
                  </a:lnTo>
                  <a:lnTo>
                    <a:pt x="236" y="384"/>
                  </a:lnTo>
                  <a:lnTo>
                    <a:pt x="226" y="384"/>
                  </a:lnTo>
                  <a:lnTo>
                    <a:pt x="212" y="389"/>
                  </a:lnTo>
                  <a:lnTo>
                    <a:pt x="202" y="389"/>
                  </a:lnTo>
                  <a:lnTo>
                    <a:pt x="188" y="389"/>
                  </a:lnTo>
                  <a:lnTo>
                    <a:pt x="178" y="389"/>
                  </a:lnTo>
                  <a:lnTo>
                    <a:pt x="164" y="384"/>
                  </a:lnTo>
                  <a:lnTo>
                    <a:pt x="149" y="384"/>
                  </a:lnTo>
                  <a:lnTo>
                    <a:pt x="140" y="379"/>
                  </a:lnTo>
                  <a:lnTo>
                    <a:pt x="125" y="374"/>
                  </a:lnTo>
                  <a:lnTo>
                    <a:pt x="116" y="369"/>
                  </a:lnTo>
                  <a:lnTo>
                    <a:pt x="106" y="365"/>
                  </a:lnTo>
                  <a:lnTo>
                    <a:pt x="92" y="360"/>
                  </a:lnTo>
                  <a:lnTo>
                    <a:pt x="87" y="355"/>
                  </a:lnTo>
                  <a:lnTo>
                    <a:pt x="72" y="345"/>
                  </a:lnTo>
                  <a:lnTo>
                    <a:pt x="63" y="336"/>
                  </a:lnTo>
                  <a:lnTo>
                    <a:pt x="58" y="331"/>
                  </a:lnTo>
                  <a:lnTo>
                    <a:pt x="48" y="321"/>
                  </a:lnTo>
                  <a:lnTo>
                    <a:pt x="39" y="312"/>
                  </a:lnTo>
                  <a:lnTo>
                    <a:pt x="34" y="302"/>
                  </a:lnTo>
                  <a:lnTo>
                    <a:pt x="24" y="293"/>
                  </a:lnTo>
                  <a:lnTo>
                    <a:pt x="19" y="278"/>
                  </a:lnTo>
                  <a:lnTo>
                    <a:pt x="15" y="268"/>
                  </a:lnTo>
                  <a:lnTo>
                    <a:pt x="10" y="254"/>
                  </a:lnTo>
                  <a:lnTo>
                    <a:pt x="5" y="245"/>
                  </a:lnTo>
                  <a:lnTo>
                    <a:pt x="5" y="235"/>
                  </a:lnTo>
                  <a:lnTo>
                    <a:pt x="0" y="220"/>
                  </a:lnTo>
                  <a:lnTo>
                    <a:pt x="0" y="211"/>
                  </a:lnTo>
                  <a:lnTo>
                    <a:pt x="0" y="196"/>
                  </a:lnTo>
                  <a:lnTo>
                    <a:pt x="0" y="182"/>
                  </a:lnTo>
                  <a:lnTo>
                    <a:pt x="0" y="172"/>
                  </a:lnTo>
                  <a:lnTo>
                    <a:pt x="0" y="158"/>
                  </a:lnTo>
                  <a:lnTo>
                    <a:pt x="5" y="144"/>
                  </a:lnTo>
                  <a:lnTo>
                    <a:pt x="10" y="134"/>
                  </a:lnTo>
                  <a:lnTo>
                    <a:pt x="10" y="124"/>
                  </a:lnTo>
                  <a:lnTo>
                    <a:pt x="19" y="110"/>
                  </a:lnTo>
                  <a:lnTo>
                    <a:pt x="19" y="100"/>
                  </a:lnTo>
                  <a:lnTo>
                    <a:pt x="29" y="91"/>
                  </a:lnTo>
                  <a:lnTo>
                    <a:pt x="34" y="81"/>
                  </a:lnTo>
                  <a:lnTo>
                    <a:pt x="44" y="72"/>
                  </a:lnTo>
                  <a:lnTo>
                    <a:pt x="53" y="62"/>
                  </a:lnTo>
                  <a:lnTo>
                    <a:pt x="58" y="52"/>
                  </a:lnTo>
                  <a:lnTo>
                    <a:pt x="68" y="43"/>
                  </a:lnTo>
                  <a:lnTo>
                    <a:pt x="77" y="33"/>
                  </a:lnTo>
                  <a:lnTo>
                    <a:pt x="87" y="28"/>
                  </a:lnTo>
                  <a:lnTo>
                    <a:pt x="101" y="23"/>
                  </a:lnTo>
                  <a:lnTo>
                    <a:pt x="111" y="19"/>
                  </a:lnTo>
                  <a:lnTo>
                    <a:pt x="120" y="14"/>
                  </a:lnTo>
                  <a:lnTo>
                    <a:pt x="135" y="9"/>
                  </a:lnTo>
                  <a:lnTo>
                    <a:pt x="144" y="4"/>
                  </a:lnTo>
                  <a:lnTo>
                    <a:pt x="159" y="0"/>
                  </a:lnTo>
                  <a:lnTo>
                    <a:pt x="168" y="0"/>
                  </a:lnTo>
                  <a:lnTo>
                    <a:pt x="178" y="0"/>
                  </a:lnTo>
                  <a:lnTo>
                    <a:pt x="192" y="0"/>
                  </a:lnTo>
                  <a:lnTo>
                    <a:pt x="192" y="192"/>
                  </a:lnTo>
                  <a:lnTo>
                    <a:pt x="380" y="254"/>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73" name="Freeform 482">
              <a:extLst>
                <a:ext uri="{FF2B5EF4-FFF2-40B4-BE49-F238E27FC236}">
                  <a16:creationId xmlns:a16="http://schemas.microsoft.com/office/drawing/2014/main" id="{5F30CA59-C571-4EA6-AF76-2BB351F751A7}"/>
                </a:ext>
              </a:extLst>
            </p:cNvPr>
            <p:cNvSpPr>
              <a:spLocks/>
            </p:cNvSpPr>
            <p:nvPr/>
          </p:nvSpPr>
          <p:spPr bwMode="auto">
            <a:xfrm>
              <a:off x="2360" y="2122"/>
              <a:ext cx="380" cy="389"/>
            </a:xfrm>
            <a:custGeom>
              <a:avLst/>
              <a:gdLst>
                <a:gd name="T0" fmla="*/ 375 w 380"/>
                <a:gd name="T1" fmla="*/ 268 h 389"/>
                <a:gd name="T2" fmla="*/ 361 w 380"/>
                <a:gd name="T3" fmla="*/ 293 h 389"/>
                <a:gd name="T4" fmla="*/ 351 w 380"/>
                <a:gd name="T5" fmla="*/ 312 h 389"/>
                <a:gd name="T6" fmla="*/ 332 w 380"/>
                <a:gd name="T7" fmla="*/ 326 h 389"/>
                <a:gd name="T8" fmla="*/ 313 w 380"/>
                <a:gd name="T9" fmla="*/ 345 h 389"/>
                <a:gd name="T10" fmla="*/ 293 w 380"/>
                <a:gd name="T11" fmla="*/ 360 h 389"/>
                <a:gd name="T12" fmla="*/ 274 w 380"/>
                <a:gd name="T13" fmla="*/ 369 h 389"/>
                <a:gd name="T14" fmla="*/ 245 w 380"/>
                <a:gd name="T15" fmla="*/ 379 h 389"/>
                <a:gd name="T16" fmla="*/ 226 w 380"/>
                <a:gd name="T17" fmla="*/ 384 h 389"/>
                <a:gd name="T18" fmla="*/ 202 w 380"/>
                <a:gd name="T19" fmla="*/ 389 h 389"/>
                <a:gd name="T20" fmla="*/ 178 w 380"/>
                <a:gd name="T21" fmla="*/ 389 h 389"/>
                <a:gd name="T22" fmla="*/ 149 w 380"/>
                <a:gd name="T23" fmla="*/ 384 h 389"/>
                <a:gd name="T24" fmla="*/ 125 w 380"/>
                <a:gd name="T25" fmla="*/ 374 h 389"/>
                <a:gd name="T26" fmla="*/ 106 w 380"/>
                <a:gd name="T27" fmla="*/ 365 h 389"/>
                <a:gd name="T28" fmla="*/ 87 w 380"/>
                <a:gd name="T29" fmla="*/ 355 h 389"/>
                <a:gd name="T30" fmla="*/ 63 w 380"/>
                <a:gd name="T31" fmla="*/ 336 h 389"/>
                <a:gd name="T32" fmla="*/ 48 w 380"/>
                <a:gd name="T33" fmla="*/ 321 h 389"/>
                <a:gd name="T34" fmla="*/ 34 w 380"/>
                <a:gd name="T35" fmla="*/ 302 h 389"/>
                <a:gd name="T36" fmla="*/ 19 w 380"/>
                <a:gd name="T37" fmla="*/ 278 h 389"/>
                <a:gd name="T38" fmla="*/ 10 w 380"/>
                <a:gd name="T39" fmla="*/ 254 h 389"/>
                <a:gd name="T40" fmla="*/ 5 w 380"/>
                <a:gd name="T41" fmla="*/ 235 h 389"/>
                <a:gd name="T42" fmla="*/ 0 w 380"/>
                <a:gd name="T43" fmla="*/ 211 h 389"/>
                <a:gd name="T44" fmla="*/ 0 w 380"/>
                <a:gd name="T45" fmla="*/ 182 h 389"/>
                <a:gd name="T46" fmla="*/ 0 w 380"/>
                <a:gd name="T47" fmla="*/ 158 h 389"/>
                <a:gd name="T48" fmla="*/ 10 w 380"/>
                <a:gd name="T49" fmla="*/ 134 h 389"/>
                <a:gd name="T50" fmla="*/ 19 w 380"/>
                <a:gd name="T51" fmla="*/ 110 h 389"/>
                <a:gd name="T52" fmla="*/ 29 w 380"/>
                <a:gd name="T53" fmla="*/ 91 h 389"/>
                <a:gd name="T54" fmla="*/ 44 w 380"/>
                <a:gd name="T55" fmla="*/ 72 h 389"/>
                <a:gd name="T56" fmla="*/ 58 w 380"/>
                <a:gd name="T57" fmla="*/ 52 h 389"/>
                <a:gd name="T58" fmla="*/ 77 w 380"/>
                <a:gd name="T59" fmla="*/ 33 h 389"/>
                <a:gd name="T60" fmla="*/ 101 w 380"/>
                <a:gd name="T61" fmla="*/ 23 h 389"/>
                <a:gd name="T62" fmla="*/ 120 w 380"/>
                <a:gd name="T63" fmla="*/ 14 h 389"/>
                <a:gd name="T64" fmla="*/ 144 w 380"/>
                <a:gd name="T65" fmla="*/ 4 h 389"/>
                <a:gd name="T66" fmla="*/ 168 w 380"/>
                <a:gd name="T67" fmla="*/ 0 h 389"/>
                <a:gd name="T68" fmla="*/ 192 w 380"/>
                <a:gd name="T69" fmla="*/ 0 h 389"/>
                <a:gd name="T70" fmla="*/ 380 w 380"/>
                <a:gd name="T71" fmla="*/ 254 h 38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80" h="389">
                  <a:moveTo>
                    <a:pt x="380" y="254"/>
                  </a:moveTo>
                  <a:lnTo>
                    <a:pt x="375" y="268"/>
                  </a:lnTo>
                  <a:lnTo>
                    <a:pt x="370" y="278"/>
                  </a:lnTo>
                  <a:lnTo>
                    <a:pt x="361" y="293"/>
                  </a:lnTo>
                  <a:lnTo>
                    <a:pt x="356" y="302"/>
                  </a:lnTo>
                  <a:lnTo>
                    <a:pt x="351" y="312"/>
                  </a:lnTo>
                  <a:lnTo>
                    <a:pt x="341" y="321"/>
                  </a:lnTo>
                  <a:lnTo>
                    <a:pt x="332" y="326"/>
                  </a:lnTo>
                  <a:lnTo>
                    <a:pt x="322" y="336"/>
                  </a:lnTo>
                  <a:lnTo>
                    <a:pt x="313" y="345"/>
                  </a:lnTo>
                  <a:lnTo>
                    <a:pt x="303" y="350"/>
                  </a:lnTo>
                  <a:lnTo>
                    <a:pt x="293" y="360"/>
                  </a:lnTo>
                  <a:lnTo>
                    <a:pt x="284" y="365"/>
                  </a:lnTo>
                  <a:lnTo>
                    <a:pt x="274" y="369"/>
                  </a:lnTo>
                  <a:lnTo>
                    <a:pt x="260" y="374"/>
                  </a:lnTo>
                  <a:lnTo>
                    <a:pt x="245" y="379"/>
                  </a:lnTo>
                  <a:lnTo>
                    <a:pt x="236" y="384"/>
                  </a:lnTo>
                  <a:lnTo>
                    <a:pt x="226" y="384"/>
                  </a:lnTo>
                  <a:lnTo>
                    <a:pt x="212" y="389"/>
                  </a:lnTo>
                  <a:lnTo>
                    <a:pt x="202" y="389"/>
                  </a:lnTo>
                  <a:lnTo>
                    <a:pt x="188" y="389"/>
                  </a:lnTo>
                  <a:lnTo>
                    <a:pt x="178" y="389"/>
                  </a:lnTo>
                  <a:lnTo>
                    <a:pt x="164" y="384"/>
                  </a:lnTo>
                  <a:lnTo>
                    <a:pt x="149" y="384"/>
                  </a:lnTo>
                  <a:lnTo>
                    <a:pt x="140" y="379"/>
                  </a:lnTo>
                  <a:lnTo>
                    <a:pt x="125" y="374"/>
                  </a:lnTo>
                  <a:lnTo>
                    <a:pt x="116" y="369"/>
                  </a:lnTo>
                  <a:lnTo>
                    <a:pt x="106" y="365"/>
                  </a:lnTo>
                  <a:lnTo>
                    <a:pt x="92" y="360"/>
                  </a:lnTo>
                  <a:lnTo>
                    <a:pt x="87" y="355"/>
                  </a:lnTo>
                  <a:lnTo>
                    <a:pt x="72" y="345"/>
                  </a:lnTo>
                  <a:lnTo>
                    <a:pt x="63" y="336"/>
                  </a:lnTo>
                  <a:lnTo>
                    <a:pt x="58" y="331"/>
                  </a:lnTo>
                  <a:lnTo>
                    <a:pt x="48" y="321"/>
                  </a:lnTo>
                  <a:lnTo>
                    <a:pt x="39" y="312"/>
                  </a:lnTo>
                  <a:lnTo>
                    <a:pt x="34" y="302"/>
                  </a:lnTo>
                  <a:lnTo>
                    <a:pt x="24" y="293"/>
                  </a:lnTo>
                  <a:lnTo>
                    <a:pt x="19" y="278"/>
                  </a:lnTo>
                  <a:lnTo>
                    <a:pt x="15" y="268"/>
                  </a:lnTo>
                  <a:lnTo>
                    <a:pt x="10" y="254"/>
                  </a:lnTo>
                  <a:lnTo>
                    <a:pt x="5" y="245"/>
                  </a:lnTo>
                  <a:lnTo>
                    <a:pt x="5" y="235"/>
                  </a:lnTo>
                  <a:lnTo>
                    <a:pt x="0" y="220"/>
                  </a:lnTo>
                  <a:lnTo>
                    <a:pt x="0" y="211"/>
                  </a:lnTo>
                  <a:lnTo>
                    <a:pt x="0" y="196"/>
                  </a:lnTo>
                  <a:lnTo>
                    <a:pt x="0" y="182"/>
                  </a:lnTo>
                  <a:lnTo>
                    <a:pt x="0" y="172"/>
                  </a:lnTo>
                  <a:lnTo>
                    <a:pt x="0" y="158"/>
                  </a:lnTo>
                  <a:lnTo>
                    <a:pt x="5" y="144"/>
                  </a:lnTo>
                  <a:lnTo>
                    <a:pt x="10" y="134"/>
                  </a:lnTo>
                  <a:lnTo>
                    <a:pt x="10" y="124"/>
                  </a:lnTo>
                  <a:lnTo>
                    <a:pt x="19" y="110"/>
                  </a:lnTo>
                  <a:lnTo>
                    <a:pt x="19" y="100"/>
                  </a:lnTo>
                  <a:lnTo>
                    <a:pt x="29" y="91"/>
                  </a:lnTo>
                  <a:lnTo>
                    <a:pt x="34" y="81"/>
                  </a:lnTo>
                  <a:lnTo>
                    <a:pt x="44" y="72"/>
                  </a:lnTo>
                  <a:lnTo>
                    <a:pt x="53" y="62"/>
                  </a:lnTo>
                  <a:lnTo>
                    <a:pt x="58" y="52"/>
                  </a:lnTo>
                  <a:lnTo>
                    <a:pt x="68" y="43"/>
                  </a:lnTo>
                  <a:lnTo>
                    <a:pt x="77" y="33"/>
                  </a:lnTo>
                  <a:lnTo>
                    <a:pt x="87" y="28"/>
                  </a:lnTo>
                  <a:lnTo>
                    <a:pt x="101" y="23"/>
                  </a:lnTo>
                  <a:lnTo>
                    <a:pt x="111" y="19"/>
                  </a:lnTo>
                  <a:lnTo>
                    <a:pt x="120" y="14"/>
                  </a:lnTo>
                  <a:lnTo>
                    <a:pt x="135" y="9"/>
                  </a:lnTo>
                  <a:lnTo>
                    <a:pt x="144" y="4"/>
                  </a:lnTo>
                  <a:lnTo>
                    <a:pt x="159" y="0"/>
                  </a:lnTo>
                  <a:lnTo>
                    <a:pt x="168" y="0"/>
                  </a:lnTo>
                  <a:lnTo>
                    <a:pt x="178" y="0"/>
                  </a:lnTo>
                  <a:lnTo>
                    <a:pt x="192" y="0"/>
                  </a:lnTo>
                  <a:lnTo>
                    <a:pt x="192" y="192"/>
                  </a:lnTo>
                  <a:lnTo>
                    <a:pt x="380" y="254"/>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42" name="Group 486">
            <a:extLst>
              <a:ext uri="{FF2B5EF4-FFF2-40B4-BE49-F238E27FC236}">
                <a16:creationId xmlns:a16="http://schemas.microsoft.com/office/drawing/2014/main" id="{BD078FC0-ABD5-4F72-B9BB-135F81F5F08E}"/>
              </a:ext>
            </a:extLst>
          </p:cNvPr>
          <p:cNvGrpSpPr>
            <a:grpSpLocks/>
          </p:cNvGrpSpPr>
          <p:nvPr/>
        </p:nvGrpSpPr>
        <p:grpSpPr bwMode="auto">
          <a:xfrm>
            <a:off x="4051300" y="2513013"/>
            <a:ext cx="114300" cy="306387"/>
            <a:chOff x="2552" y="1583"/>
            <a:chExt cx="72" cy="193"/>
          </a:xfrm>
        </p:grpSpPr>
        <p:sp>
          <p:nvSpPr>
            <p:cNvPr id="12570" name="Freeform 484">
              <a:extLst>
                <a:ext uri="{FF2B5EF4-FFF2-40B4-BE49-F238E27FC236}">
                  <a16:creationId xmlns:a16="http://schemas.microsoft.com/office/drawing/2014/main" id="{12567C9E-6A03-4BC0-BEE9-8919D86E7138}"/>
                </a:ext>
              </a:extLst>
            </p:cNvPr>
            <p:cNvSpPr>
              <a:spLocks/>
            </p:cNvSpPr>
            <p:nvPr/>
          </p:nvSpPr>
          <p:spPr bwMode="auto">
            <a:xfrm>
              <a:off x="2552" y="1583"/>
              <a:ext cx="72" cy="193"/>
            </a:xfrm>
            <a:custGeom>
              <a:avLst/>
              <a:gdLst>
                <a:gd name="T0" fmla="*/ 0 w 72"/>
                <a:gd name="T1" fmla="*/ 0 h 193"/>
                <a:gd name="T2" fmla="*/ 15 w 72"/>
                <a:gd name="T3" fmla="*/ 0 h 193"/>
                <a:gd name="T4" fmla="*/ 24 w 72"/>
                <a:gd name="T5" fmla="*/ 0 h 193"/>
                <a:gd name="T6" fmla="*/ 39 w 72"/>
                <a:gd name="T7" fmla="*/ 0 h 193"/>
                <a:gd name="T8" fmla="*/ 49 w 72"/>
                <a:gd name="T9" fmla="*/ 5 h 193"/>
                <a:gd name="T10" fmla="*/ 63 w 72"/>
                <a:gd name="T11" fmla="*/ 10 h 193"/>
                <a:gd name="T12" fmla="*/ 72 w 72"/>
                <a:gd name="T13" fmla="*/ 10 h 193"/>
                <a:gd name="T14" fmla="*/ 0 w 72"/>
                <a:gd name="T15" fmla="*/ 193 h 193"/>
                <a:gd name="T16" fmla="*/ 0 w 72"/>
                <a:gd name="T17" fmla="*/ 0 h 1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2" h="193">
                  <a:moveTo>
                    <a:pt x="0" y="0"/>
                  </a:moveTo>
                  <a:lnTo>
                    <a:pt x="15" y="0"/>
                  </a:lnTo>
                  <a:lnTo>
                    <a:pt x="24" y="0"/>
                  </a:lnTo>
                  <a:lnTo>
                    <a:pt x="39" y="0"/>
                  </a:lnTo>
                  <a:lnTo>
                    <a:pt x="49" y="5"/>
                  </a:lnTo>
                  <a:lnTo>
                    <a:pt x="63" y="10"/>
                  </a:lnTo>
                  <a:lnTo>
                    <a:pt x="72" y="10"/>
                  </a:lnTo>
                  <a:lnTo>
                    <a:pt x="0" y="193"/>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71" name="Freeform 485">
              <a:extLst>
                <a:ext uri="{FF2B5EF4-FFF2-40B4-BE49-F238E27FC236}">
                  <a16:creationId xmlns:a16="http://schemas.microsoft.com/office/drawing/2014/main" id="{0121BE6B-1B24-4045-8621-F49882E6E68A}"/>
                </a:ext>
              </a:extLst>
            </p:cNvPr>
            <p:cNvSpPr>
              <a:spLocks/>
            </p:cNvSpPr>
            <p:nvPr/>
          </p:nvSpPr>
          <p:spPr bwMode="auto">
            <a:xfrm>
              <a:off x="2552" y="1583"/>
              <a:ext cx="72" cy="193"/>
            </a:xfrm>
            <a:custGeom>
              <a:avLst/>
              <a:gdLst>
                <a:gd name="T0" fmla="*/ 0 w 72"/>
                <a:gd name="T1" fmla="*/ 0 h 193"/>
                <a:gd name="T2" fmla="*/ 15 w 72"/>
                <a:gd name="T3" fmla="*/ 0 h 193"/>
                <a:gd name="T4" fmla="*/ 24 w 72"/>
                <a:gd name="T5" fmla="*/ 0 h 193"/>
                <a:gd name="T6" fmla="*/ 39 w 72"/>
                <a:gd name="T7" fmla="*/ 0 h 193"/>
                <a:gd name="T8" fmla="*/ 49 w 72"/>
                <a:gd name="T9" fmla="*/ 5 h 193"/>
                <a:gd name="T10" fmla="*/ 63 w 72"/>
                <a:gd name="T11" fmla="*/ 10 h 193"/>
                <a:gd name="T12" fmla="*/ 72 w 72"/>
                <a:gd name="T13" fmla="*/ 10 h 193"/>
                <a:gd name="T14" fmla="*/ 0 w 72"/>
                <a:gd name="T15" fmla="*/ 193 h 193"/>
                <a:gd name="T16" fmla="*/ 0 w 72"/>
                <a:gd name="T17" fmla="*/ 0 h 1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2" h="193">
                  <a:moveTo>
                    <a:pt x="0" y="0"/>
                  </a:moveTo>
                  <a:lnTo>
                    <a:pt x="15" y="0"/>
                  </a:lnTo>
                  <a:lnTo>
                    <a:pt x="24" y="0"/>
                  </a:lnTo>
                  <a:lnTo>
                    <a:pt x="39" y="0"/>
                  </a:lnTo>
                  <a:lnTo>
                    <a:pt x="49" y="5"/>
                  </a:lnTo>
                  <a:lnTo>
                    <a:pt x="63" y="10"/>
                  </a:lnTo>
                  <a:lnTo>
                    <a:pt x="72" y="10"/>
                  </a:lnTo>
                  <a:lnTo>
                    <a:pt x="0" y="193"/>
                  </a:lnTo>
                  <a:lnTo>
                    <a:pt x="0"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43" name="Group 489">
            <a:extLst>
              <a:ext uri="{FF2B5EF4-FFF2-40B4-BE49-F238E27FC236}">
                <a16:creationId xmlns:a16="http://schemas.microsoft.com/office/drawing/2014/main" id="{675AE822-A962-4975-9E45-34798182E901}"/>
              </a:ext>
            </a:extLst>
          </p:cNvPr>
          <p:cNvGrpSpPr>
            <a:grpSpLocks/>
          </p:cNvGrpSpPr>
          <p:nvPr/>
        </p:nvGrpSpPr>
        <p:grpSpPr bwMode="auto">
          <a:xfrm>
            <a:off x="4051300" y="2528888"/>
            <a:ext cx="312738" cy="587375"/>
            <a:chOff x="2552" y="1593"/>
            <a:chExt cx="197" cy="370"/>
          </a:xfrm>
        </p:grpSpPr>
        <p:sp>
          <p:nvSpPr>
            <p:cNvPr id="12568" name="Freeform 487">
              <a:extLst>
                <a:ext uri="{FF2B5EF4-FFF2-40B4-BE49-F238E27FC236}">
                  <a16:creationId xmlns:a16="http://schemas.microsoft.com/office/drawing/2014/main" id="{703CBF9D-4F4E-408C-98A4-298C372A8907}"/>
                </a:ext>
              </a:extLst>
            </p:cNvPr>
            <p:cNvSpPr>
              <a:spLocks/>
            </p:cNvSpPr>
            <p:nvPr/>
          </p:nvSpPr>
          <p:spPr bwMode="auto">
            <a:xfrm>
              <a:off x="2552" y="1593"/>
              <a:ext cx="197" cy="370"/>
            </a:xfrm>
            <a:custGeom>
              <a:avLst/>
              <a:gdLst>
                <a:gd name="T0" fmla="*/ 72 w 197"/>
                <a:gd name="T1" fmla="*/ 0 h 370"/>
                <a:gd name="T2" fmla="*/ 82 w 197"/>
                <a:gd name="T3" fmla="*/ 10 h 370"/>
                <a:gd name="T4" fmla="*/ 92 w 197"/>
                <a:gd name="T5" fmla="*/ 10 h 370"/>
                <a:gd name="T6" fmla="*/ 106 w 197"/>
                <a:gd name="T7" fmla="*/ 19 h 370"/>
                <a:gd name="T8" fmla="*/ 116 w 197"/>
                <a:gd name="T9" fmla="*/ 24 h 370"/>
                <a:gd name="T10" fmla="*/ 125 w 197"/>
                <a:gd name="T11" fmla="*/ 34 h 370"/>
                <a:gd name="T12" fmla="*/ 135 w 197"/>
                <a:gd name="T13" fmla="*/ 43 h 370"/>
                <a:gd name="T14" fmla="*/ 144 w 197"/>
                <a:gd name="T15" fmla="*/ 53 h 370"/>
                <a:gd name="T16" fmla="*/ 149 w 197"/>
                <a:gd name="T17" fmla="*/ 58 h 370"/>
                <a:gd name="T18" fmla="*/ 159 w 197"/>
                <a:gd name="T19" fmla="*/ 67 h 370"/>
                <a:gd name="T20" fmla="*/ 169 w 197"/>
                <a:gd name="T21" fmla="*/ 82 h 370"/>
                <a:gd name="T22" fmla="*/ 173 w 197"/>
                <a:gd name="T23" fmla="*/ 91 h 370"/>
                <a:gd name="T24" fmla="*/ 178 w 197"/>
                <a:gd name="T25" fmla="*/ 101 h 370"/>
                <a:gd name="T26" fmla="*/ 183 w 197"/>
                <a:gd name="T27" fmla="*/ 115 h 370"/>
                <a:gd name="T28" fmla="*/ 188 w 197"/>
                <a:gd name="T29" fmla="*/ 125 h 370"/>
                <a:gd name="T30" fmla="*/ 193 w 197"/>
                <a:gd name="T31" fmla="*/ 135 h 370"/>
                <a:gd name="T32" fmla="*/ 193 w 197"/>
                <a:gd name="T33" fmla="*/ 149 h 370"/>
                <a:gd name="T34" fmla="*/ 193 w 197"/>
                <a:gd name="T35" fmla="*/ 159 h 370"/>
                <a:gd name="T36" fmla="*/ 197 w 197"/>
                <a:gd name="T37" fmla="*/ 173 h 370"/>
                <a:gd name="T38" fmla="*/ 197 w 197"/>
                <a:gd name="T39" fmla="*/ 187 h 370"/>
                <a:gd name="T40" fmla="*/ 197 w 197"/>
                <a:gd name="T41" fmla="*/ 197 h 370"/>
                <a:gd name="T42" fmla="*/ 193 w 197"/>
                <a:gd name="T43" fmla="*/ 211 h 370"/>
                <a:gd name="T44" fmla="*/ 193 w 197"/>
                <a:gd name="T45" fmla="*/ 226 h 370"/>
                <a:gd name="T46" fmla="*/ 188 w 197"/>
                <a:gd name="T47" fmla="*/ 235 h 370"/>
                <a:gd name="T48" fmla="*/ 188 w 197"/>
                <a:gd name="T49" fmla="*/ 245 h 370"/>
                <a:gd name="T50" fmla="*/ 183 w 197"/>
                <a:gd name="T51" fmla="*/ 259 h 370"/>
                <a:gd name="T52" fmla="*/ 178 w 197"/>
                <a:gd name="T53" fmla="*/ 269 h 370"/>
                <a:gd name="T54" fmla="*/ 169 w 197"/>
                <a:gd name="T55" fmla="*/ 284 h 370"/>
                <a:gd name="T56" fmla="*/ 164 w 197"/>
                <a:gd name="T57" fmla="*/ 293 h 370"/>
                <a:gd name="T58" fmla="*/ 159 w 197"/>
                <a:gd name="T59" fmla="*/ 303 h 370"/>
                <a:gd name="T60" fmla="*/ 149 w 197"/>
                <a:gd name="T61" fmla="*/ 312 h 370"/>
                <a:gd name="T62" fmla="*/ 140 w 197"/>
                <a:gd name="T63" fmla="*/ 322 h 370"/>
                <a:gd name="T64" fmla="*/ 130 w 197"/>
                <a:gd name="T65" fmla="*/ 327 h 370"/>
                <a:gd name="T66" fmla="*/ 121 w 197"/>
                <a:gd name="T67" fmla="*/ 336 h 370"/>
                <a:gd name="T68" fmla="*/ 111 w 197"/>
                <a:gd name="T69" fmla="*/ 346 h 370"/>
                <a:gd name="T70" fmla="*/ 101 w 197"/>
                <a:gd name="T71" fmla="*/ 351 h 370"/>
                <a:gd name="T72" fmla="*/ 92 w 197"/>
                <a:gd name="T73" fmla="*/ 356 h 370"/>
                <a:gd name="T74" fmla="*/ 77 w 197"/>
                <a:gd name="T75" fmla="*/ 365 h 370"/>
                <a:gd name="T76" fmla="*/ 68 w 197"/>
                <a:gd name="T77" fmla="*/ 365 h 370"/>
                <a:gd name="T78" fmla="*/ 53 w 197"/>
                <a:gd name="T79" fmla="*/ 370 h 370"/>
                <a:gd name="T80" fmla="*/ 0 w 197"/>
                <a:gd name="T81" fmla="*/ 183 h 370"/>
                <a:gd name="T82" fmla="*/ 72 w 197"/>
                <a:gd name="T83" fmla="*/ 0 h 3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97" h="370">
                  <a:moveTo>
                    <a:pt x="72" y="0"/>
                  </a:moveTo>
                  <a:lnTo>
                    <a:pt x="82" y="10"/>
                  </a:lnTo>
                  <a:lnTo>
                    <a:pt x="92" y="10"/>
                  </a:lnTo>
                  <a:lnTo>
                    <a:pt x="106" y="19"/>
                  </a:lnTo>
                  <a:lnTo>
                    <a:pt x="116" y="24"/>
                  </a:lnTo>
                  <a:lnTo>
                    <a:pt x="125" y="34"/>
                  </a:lnTo>
                  <a:lnTo>
                    <a:pt x="135" y="43"/>
                  </a:lnTo>
                  <a:lnTo>
                    <a:pt x="144" y="53"/>
                  </a:lnTo>
                  <a:lnTo>
                    <a:pt x="149" y="58"/>
                  </a:lnTo>
                  <a:lnTo>
                    <a:pt x="159" y="67"/>
                  </a:lnTo>
                  <a:lnTo>
                    <a:pt x="169" y="82"/>
                  </a:lnTo>
                  <a:lnTo>
                    <a:pt x="173" y="91"/>
                  </a:lnTo>
                  <a:lnTo>
                    <a:pt x="178" y="101"/>
                  </a:lnTo>
                  <a:lnTo>
                    <a:pt x="183" y="115"/>
                  </a:lnTo>
                  <a:lnTo>
                    <a:pt x="188" y="125"/>
                  </a:lnTo>
                  <a:lnTo>
                    <a:pt x="193" y="135"/>
                  </a:lnTo>
                  <a:lnTo>
                    <a:pt x="193" y="149"/>
                  </a:lnTo>
                  <a:lnTo>
                    <a:pt x="193" y="159"/>
                  </a:lnTo>
                  <a:lnTo>
                    <a:pt x="197" y="173"/>
                  </a:lnTo>
                  <a:lnTo>
                    <a:pt x="197" y="187"/>
                  </a:lnTo>
                  <a:lnTo>
                    <a:pt x="197" y="197"/>
                  </a:lnTo>
                  <a:lnTo>
                    <a:pt x="193" y="211"/>
                  </a:lnTo>
                  <a:lnTo>
                    <a:pt x="193" y="226"/>
                  </a:lnTo>
                  <a:lnTo>
                    <a:pt x="188" y="235"/>
                  </a:lnTo>
                  <a:lnTo>
                    <a:pt x="188" y="245"/>
                  </a:lnTo>
                  <a:lnTo>
                    <a:pt x="183" y="259"/>
                  </a:lnTo>
                  <a:lnTo>
                    <a:pt x="178" y="269"/>
                  </a:lnTo>
                  <a:lnTo>
                    <a:pt x="169" y="284"/>
                  </a:lnTo>
                  <a:lnTo>
                    <a:pt x="164" y="293"/>
                  </a:lnTo>
                  <a:lnTo>
                    <a:pt x="159" y="303"/>
                  </a:lnTo>
                  <a:lnTo>
                    <a:pt x="149" y="312"/>
                  </a:lnTo>
                  <a:lnTo>
                    <a:pt x="140" y="322"/>
                  </a:lnTo>
                  <a:lnTo>
                    <a:pt x="130" y="327"/>
                  </a:lnTo>
                  <a:lnTo>
                    <a:pt x="121" y="336"/>
                  </a:lnTo>
                  <a:lnTo>
                    <a:pt x="111" y="346"/>
                  </a:lnTo>
                  <a:lnTo>
                    <a:pt x="101" y="351"/>
                  </a:lnTo>
                  <a:lnTo>
                    <a:pt x="92" y="356"/>
                  </a:lnTo>
                  <a:lnTo>
                    <a:pt x="77" y="365"/>
                  </a:lnTo>
                  <a:lnTo>
                    <a:pt x="68" y="365"/>
                  </a:lnTo>
                  <a:lnTo>
                    <a:pt x="53" y="370"/>
                  </a:lnTo>
                  <a:lnTo>
                    <a:pt x="0" y="183"/>
                  </a:lnTo>
                  <a:lnTo>
                    <a:pt x="72"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69" name="Freeform 488">
              <a:extLst>
                <a:ext uri="{FF2B5EF4-FFF2-40B4-BE49-F238E27FC236}">
                  <a16:creationId xmlns:a16="http://schemas.microsoft.com/office/drawing/2014/main" id="{808DD236-3E1A-41D1-9952-0FFAD31487E2}"/>
                </a:ext>
              </a:extLst>
            </p:cNvPr>
            <p:cNvSpPr>
              <a:spLocks/>
            </p:cNvSpPr>
            <p:nvPr/>
          </p:nvSpPr>
          <p:spPr bwMode="auto">
            <a:xfrm>
              <a:off x="2552" y="1593"/>
              <a:ext cx="197" cy="370"/>
            </a:xfrm>
            <a:custGeom>
              <a:avLst/>
              <a:gdLst>
                <a:gd name="T0" fmla="*/ 72 w 197"/>
                <a:gd name="T1" fmla="*/ 0 h 370"/>
                <a:gd name="T2" fmla="*/ 82 w 197"/>
                <a:gd name="T3" fmla="*/ 10 h 370"/>
                <a:gd name="T4" fmla="*/ 92 w 197"/>
                <a:gd name="T5" fmla="*/ 10 h 370"/>
                <a:gd name="T6" fmla="*/ 106 w 197"/>
                <a:gd name="T7" fmla="*/ 19 h 370"/>
                <a:gd name="T8" fmla="*/ 116 w 197"/>
                <a:gd name="T9" fmla="*/ 24 h 370"/>
                <a:gd name="T10" fmla="*/ 125 w 197"/>
                <a:gd name="T11" fmla="*/ 34 h 370"/>
                <a:gd name="T12" fmla="*/ 135 w 197"/>
                <a:gd name="T13" fmla="*/ 43 h 370"/>
                <a:gd name="T14" fmla="*/ 144 w 197"/>
                <a:gd name="T15" fmla="*/ 53 h 370"/>
                <a:gd name="T16" fmla="*/ 149 w 197"/>
                <a:gd name="T17" fmla="*/ 58 h 370"/>
                <a:gd name="T18" fmla="*/ 159 w 197"/>
                <a:gd name="T19" fmla="*/ 67 h 370"/>
                <a:gd name="T20" fmla="*/ 169 w 197"/>
                <a:gd name="T21" fmla="*/ 82 h 370"/>
                <a:gd name="T22" fmla="*/ 173 w 197"/>
                <a:gd name="T23" fmla="*/ 91 h 370"/>
                <a:gd name="T24" fmla="*/ 178 w 197"/>
                <a:gd name="T25" fmla="*/ 101 h 370"/>
                <a:gd name="T26" fmla="*/ 183 w 197"/>
                <a:gd name="T27" fmla="*/ 115 h 370"/>
                <a:gd name="T28" fmla="*/ 188 w 197"/>
                <a:gd name="T29" fmla="*/ 125 h 370"/>
                <a:gd name="T30" fmla="*/ 193 w 197"/>
                <a:gd name="T31" fmla="*/ 135 h 370"/>
                <a:gd name="T32" fmla="*/ 193 w 197"/>
                <a:gd name="T33" fmla="*/ 149 h 370"/>
                <a:gd name="T34" fmla="*/ 193 w 197"/>
                <a:gd name="T35" fmla="*/ 159 h 370"/>
                <a:gd name="T36" fmla="*/ 197 w 197"/>
                <a:gd name="T37" fmla="*/ 173 h 370"/>
                <a:gd name="T38" fmla="*/ 197 w 197"/>
                <a:gd name="T39" fmla="*/ 187 h 370"/>
                <a:gd name="T40" fmla="*/ 197 w 197"/>
                <a:gd name="T41" fmla="*/ 197 h 370"/>
                <a:gd name="T42" fmla="*/ 193 w 197"/>
                <a:gd name="T43" fmla="*/ 211 h 370"/>
                <a:gd name="T44" fmla="*/ 193 w 197"/>
                <a:gd name="T45" fmla="*/ 226 h 370"/>
                <a:gd name="T46" fmla="*/ 188 w 197"/>
                <a:gd name="T47" fmla="*/ 235 h 370"/>
                <a:gd name="T48" fmla="*/ 188 w 197"/>
                <a:gd name="T49" fmla="*/ 245 h 370"/>
                <a:gd name="T50" fmla="*/ 183 w 197"/>
                <a:gd name="T51" fmla="*/ 259 h 370"/>
                <a:gd name="T52" fmla="*/ 178 w 197"/>
                <a:gd name="T53" fmla="*/ 269 h 370"/>
                <a:gd name="T54" fmla="*/ 169 w 197"/>
                <a:gd name="T55" fmla="*/ 284 h 370"/>
                <a:gd name="T56" fmla="*/ 164 w 197"/>
                <a:gd name="T57" fmla="*/ 293 h 370"/>
                <a:gd name="T58" fmla="*/ 159 w 197"/>
                <a:gd name="T59" fmla="*/ 303 h 370"/>
                <a:gd name="T60" fmla="*/ 149 w 197"/>
                <a:gd name="T61" fmla="*/ 312 h 370"/>
                <a:gd name="T62" fmla="*/ 140 w 197"/>
                <a:gd name="T63" fmla="*/ 322 h 370"/>
                <a:gd name="T64" fmla="*/ 130 w 197"/>
                <a:gd name="T65" fmla="*/ 327 h 370"/>
                <a:gd name="T66" fmla="*/ 121 w 197"/>
                <a:gd name="T67" fmla="*/ 336 h 370"/>
                <a:gd name="T68" fmla="*/ 111 w 197"/>
                <a:gd name="T69" fmla="*/ 346 h 370"/>
                <a:gd name="T70" fmla="*/ 101 w 197"/>
                <a:gd name="T71" fmla="*/ 351 h 370"/>
                <a:gd name="T72" fmla="*/ 92 w 197"/>
                <a:gd name="T73" fmla="*/ 356 h 370"/>
                <a:gd name="T74" fmla="*/ 77 w 197"/>
                <a:gd name="T75" fmla="*/ 365 h 370"/>
                <a:gd name="T76" fmla="*/ 68 w 197"/>
                <a:gd name="T77" fmla="*/ 365 h 370"/>
                <a:gd name="T78" fmla="*/ 53 w 197"/>
                <a:gd name="T79" fmla="*/ 370 h 370"/>
                <a:gd name="T80" fmla="*/ 0 w 197"/>
                <a:gd name="T81" fmla="*/ 183 h 370"/>
                <a:gd name="T82" fmla="*/ 72 w 197"/>
                <a:gd name="T83" fmla="*/ 0 h 3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97" h="370">
                  <a:moveTo>
                    <a:pt x="72" y="0"/>
                  </a:moveTo>
                  <a:lnTo>
                    <a:pt x="82" y="10"/>
                  </a:lnTo>
                  <a:lnTo>
                    <a:pt x="92" y="10"/>
                  </a:lnTo>
                  <a:lnTo>
                    <a:pt x="106" y="19"/>
                  </a:lnTo>
                  <a:lnTo>
                    <a:pt x="116" y="24"/>
                  </a:lnTo>
                  <a:lnTo>
                    <a:pt x="125" y="34"/>
                  </a:lnTo>
                  <a:lnTo>
                    <a:pt x="135" y="43"/>
                  </a:lnTo>
                  <a:lnTo>
                    <a:pt x="144" y="53"/>
                  </a:lnTo>
                  <a:lnTo>
                    <a:pt x="149" y="58"/>
                  </a:lnTo>
                  <a:lnTo>
                    <a:pt x="159" y="67"/>
                  </a:lnTo>
                  <a:lnTo>
                    <a:pt x="169" y="82"/>
                  </a:lnTo>
                  <a:lnTo>
                    <a:pt x="173" y="91"/>
                  </a:lnTo>
                  <a:lnTo>
                    <a:pt x="178" y="101"/>
                  </a:lnTo>
                  <a:lnTo>
                    <a:pt x="183" y="115"/>
                  </a:lnTo>
                  <a:lnTo>
                    <a:pt x="188" y="125"/>
                  </a:lnTo>
                  <a:lnTo>
                    <a:pt x="193" y="135"/>
                  </a:lnTo>
                  <a:lnTo>
                    <a:pt x="193" y="149"/>
                  </a:lnTo>
                  <a:lnTo>
                    <a:pt x="193" y="159"/>
                  </a:lnTo>
                  <a:lnTo>
                    <a:pt x="197" y="173"/>
                  </a:lnTo>
                  <a:lnTo>
                    <a:pt x="197" y="187"/>
                  </a:lnTo>
                  <a:lnTo>
                    <a:pt x="197" y="197"/>
                  </a:lnTo>
                  <a:lnTo>
                    <a:pt x="193" y="211"/>
                  </a:lnTo>
                  <a:lnTo>
                    <a:pt x="193" y="226"/>
                  </a:lnTo>
                  <a:lnTo>
                    <a:pt x="188" y="235"/>
                  </a:lnTo>
                  <a:lnTo>
                    <a:pt x="188" y="245"/>
                  </a:lnTo>
                  <a:lnTo>
                    <a:pt x="183" y="259"/>
                  </a:lnTo>
                  <a:lnTo>
                    <a:pt x="178" y="269"/>
                  </a:lnTo>
                  <a:lnTo>
                    <a:pt x="169" y="284"/>
                  </a:lnTo>
                  <a:lnTo>
                    <a:pt x="164" y="293"/>
                  </a:lnTo>
                  <a:lnTo>
                    <a:pt x="159" y="303"/>
                  </a:lnTo>
                  <a:lnTo>
                    <a:pt x="149" y="312"/>
                  </a:lnTo>
                  <a:lnTo>
                    <a:pt x="140" y="322"/>
                  </a:lnTo>
                  <a:lnTo>
                    <a:pt x="130" y="327"/>
                  </a:lnTo>
                  <a:lnTo>
                    <a:pt x="121" y="336"/>
                  </a:lnTo>
                  <a:lnTo>
                    <a:pt x="111" y="346"/>
                  </a:lnTo>
                  <a:lnTo>
                    <a:pt x="101" y="351"/>
                  </a:lnTo>
                  <a:lnTo>
                    <a:pt x="92" y="356"/>
                  </a:lnTo>
                  <a:lnTo>
                    <a:pt x="77" y="365"/>
                  </a:lnTo>
                  <a:lnTo>
                    <a:pt x="68" y="365"/>
                  </a:lnTo>
                  <a:lnTo>
                    <a:pt x="53" y="370"/>
                  </a:lnTo>
                  <a:lnTo>
                    <a:pt x="0" y="183"/>
                  </a:lnTo>
                  <a:lnTo>
                    <a:pt x="72"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44" name="Group 492">
            <a:extLst>
              <a:ext uri="{FF2B5EF4-FFF2-40B4-BE49-F238E27FC236}">
                <a16:creationId xmlns:a16="http://schemas.microsoft.com/office/drawing/2014/main" id="{E2323331-D147-4A83-AF5B-48955A590EC6}"/>
              </a:ext>
            </a:extLst>
          </p:cNvPr>
          <p:cNvGrpSpPr>
            <a:grpSpLocks/>
          </p:cNvGrpSpPr>
          <p:nvPr/>
        </p:nvGrpSpPr>
        <p:grpSpPr bwMode="auto">
          <a:xfrm>
            <a:off x="3746500" y="2513013"/>
            <a:ext cx="388938" cy="619125"/>
            <a:chOff x="2360" y="1583"/>
            <a:chExt cx="245" cy="390"/>
          </a:xfrm>
        </p:grpSpPr>
        <p:sp>
          <p:nvSpPr>
            <p:cNvPr id="12566" name="Freeform 490">
              <a:extLst>
                <a:ext uri="{FF2B5EF4-FFF2-40B4-BE49-F238E27FC236}">
                  <a16:creationId xmlns:a16="http://schemas.microsoft.com/office/drawing/2014/main" id="{66099A32-8244-4794-A20A-8F18DC6B8A82}"/>
                </a:ext>
              </a:extLst>
            </p:cNvPr>
            <p:cNvSpPr>
              <a:spLocks/>
            </p:cNvSpPr>
            <p:nvPr/>
          </p:nvSpPr>
          <p:spPr bwMode="auto">
            <a:xfrm>
              <a:off x="2360" y="1583"/>
              <a:ext cx="245" cy="390"/>
            </a:xfrm>
            <a:custGeom>
              <a:avLst/>
              <a:gdLst>
                <a:gd name="T0" fmla="*/ 245 w 245"/>
                <a:gd name="T1" fmla="*/ 380 h 390"/>
                <a:gd name="T2" fmla="*/ 236 w 245"/>
                <a:gd name="T3" fmla="*/ 385 h 390"/>
                <a:gd name="T4" fmla="*/ 226 w 245"/>
                <a:gd name="T5" fmla="*/ 385 h 390"/>
                <a:gd name="T6" fmla="*/ 212 w 245"/>
                <a:gd name="T7" fmla="*/ 390 h 390"/>
                <a:gd name="T8" fmla="*/ 197 w 245"/>
                <a:gd name="T9" fmla="*/ 390 h 390"/>
                <a:gd name="T10" fmla="*/ 188 w 245"/>
                <a:gd name="T11" fmla="*/ 390 h 390"/>
                <a:gd name="T12" fmla="*/ 173 w 245"/>
                <a:gd name="T13" fmla="*/ 390 h 390"/>
                <a:gd name="T14" fmla="*/ 164 w 245"/>
                <a:gd name="T15" fmla="*/ 385 h 390"/>
                <a:gd name="T16" fmla="*/ 149 w 245"/>
                <a:gd name="T17" fmla="*/ 385 h 390"/>
                <a:gd name="T18" fmla="*/ 135 w 245"/>
                <a:gd name="T19" fmla="*/ 380 h 390"/>
                <a:gd name="T20" fmla="*/ 125 w 245"/>
                <a:gd name="T21" fmla="*/ 375 h 390"/>
                <a:gd name="T22" fmla="*/ 116 w 245"/>
                <a:gd name="T23" fmla="*/ 370 h 390"/>
                <a:gd name="T24" fmla="*/ 101 w 245"/>
                <a:gd name="T25" fmla="*/ 366 h 390"/>
                <a:gd name="T26" fmla="*/ 92 w 245"/>
                <a:gd name="T27" fmla="*/ 361 h 390"/>
                <a:gd name="T28" fmla="*/ 82 w 245"/>
                <a:gd name="T29" fmla="*/ 351 h 390"/>
                <a:gd name="T30" fmla="*/ 72 w 245"/>
                <a:gd name="T31" fmla="*/ 346 h 390"/>
                <a:gd name="T32" fmla="*/ 63 w 245"/>
                <a:gd name="T33" fmla="*/ 337 h 390"/>
                <a:gd name="T34" fmla="*/ 53 w 245"/>
                <a:gd name="T35" fmla="*/ 327 h 390"/>
                <a:gd name="T36" fmla="*/ 48 w 245"/>
                <a:gd name="T37" fmla="*/ 322 h 390"/>
                <a:gd name="T38" fmla="*/ 39 w 245"/>
                <a:gd name="T39" fmla="*/ 313 h 390"/>
                <a:gd name="T40" fmla="*/ 29 w 245"/>
                <a:gd name="T41" fmla="*/ 298 h 390"/>
                <a:gd name="T42" fmla="*/ 24 w 245"/>
                <a:gd name="T43" fmla="*/ 294 h 390"/>
                <a:gd name="T44" fmla="*/ 19 w 245"/>
                <a:gd name="T45" fmla="*/ 279 h 390"/>
                <a:gd name="T46" fmla="*/ 15 w 245"/>
                <a:gd name="T47" fmla="*/ 269 h 390"/>
                <a:gd name="T48" fmla="*/ 10 w 245"/>
                <a:gd name="T49" fmla="*/ 255 h 390"/>
                <a:gd name="T50" fmla="*/ 5 w 245"/>
                <a:gd name="T51" fmla="*/ 245 h 390"/>
                <a:gd name="T52" fmla="*/ 5 w 245"/>
                <a:gd name="T53" fmla="*/ 236 h 390"/>
                <a:gd name="T54" fmla="*/ 0 w 245"/>
                <a:gd name="T55" fmla="*/ 221 h 390"/>
                <a:gd name="T56" fmla="*/ 0 w 245"/>
                <a:gd name="T57" fmla="*/ 207 h 390"/>
                <a:gd name="T58" fmla="*/ 0 w 245"/>
                <a:gd name="T59" fmla="*/ 197 h 390"/>
                <a:gd name="T60" fmla="*/ 0 w 245"/>
                <a:gd name="T61" fmla="*/ 183 h 390"/>
                <a:gd name="T62" fmla="*/ 0 w 245"/>
                <a:gd name="T63" fmla="*/ 169 h 390"/>
                <a:gd name="T64" fmla="*/ 0 w 245"/>
                <a:gd name="T65" fmla="*/ 159 h 390"/>
                <a:gd name="T66" fmla="*/ 5 w 245"/>
                <a:gd name="T67" fmla="*/ 145 h 390"/>
                <a:gd name="T68" fmla="*/ 10 w 245"/>
                <a:gd name="T69" fmla="*/ 135 h 390"/>
                <a:gd name="T70" fmla="*/ 10 w 245"/>
                <a:gd name="T71" fmla="*/ 125 h 390"/>
                <a:gd name="T72" fmla="*/ 19 w 245"/>
                <a:gd name="T73" fmla="*/ 111 h 390"/>
                <a:gd name="T74" fmla="*/ 19 w 245"/>
                <a:gd name="T75" fmla="*/ 101 h 390"/>
                <a:gd name="T76" fmla="*/ 29 w 245"/>
                <a:gd name="T77" fmla="*/ 92 h 390"/>
                <a:gd name="T78" fmla="*/ 34 w 245"/>
                <a:gd name="T79" fmla="*/ 77 h 390"/>
                <a:gd name="T80" fmla="*/ 44 w 245"/>
                <a:gd name="T81" fmla="*/ 72 h 390"/>
                <a:gd name="T82" fmla="*/ 53 w 245"/>
                <a:gd name="T83" fmla="*/ 63 h 390"/>
                <a:gd name="T84" fmla="*/ 58 w 245"/>
                <a:gd name="T85" fmla="*/ 53 h 390"/>
                <a:gd name="T86" fmla="*/ 68 w 245"/>
                <a:gd name="T87" fmla="*/ 44 h 390"/>
                <a:gd name="T88" fmla="*/ 77 w 245"/>
                <a:gd name="T89" fmla="*/ 34 h 390"/>
                <a:gd name="T90" fmla="*/ 87 w 245"/>
                <a:gd name="T91" fmla="*/ 29 h 390"/>
                <a:gd name="T92" fmla="*/ 101 w 245"/>
                <a:gd name="T93" fmla="*/ 24 h 390"/>
                <a:gd name="T94" fmla="*/ 111 w 245"/>
                <a:gd name="T95" fmla="*/ 20 h 390"/>
                <a:gd name="T96" fmla="*/ 120 w 245"/>
                <a:gd name="T97" fmla="*/ 15 h 390"/>
                <a:gd name="T98" fmla="*/ 135 w 245"/>
                <a:gd name="T99" fmla="*/ 10 h 390"/>
                <a:gd name="T100" fmla="*/ 144 w 245"/>
                <a:gd name="T101" fmla="*/ 5 h 390"/>
                <a:gd name="T102" fmla="*/ 159 w 245"/>
                <a:gd name="T103" fmla="*/ 0 h 390"/>
                <a:gd name="T104" fmla="*/ 168 w 245"/>
                <a:gd name="T105" fmla="*/ 0 h 390"/>
                <a:gd name="T106" fmla="*/ 178 w 245"/>
                <a:gd name="T107" fmla="*/ 0 h 390"/>
                <a:gd name="T108" fmla="*/ 192 w 245"/>
                <a:gd name="T109" fmla="*/ 0 h 390"/>
                <a:gd name="T110" fmla="*/ 192 w 245"/>
                <a:gd name="T111" fmla="*/ 193 h 390"/>
                <a:gd name="T112" fmla="*/ 245 w 245"/>
                <a:gd name="T113" fmla="*/ 380 h 39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45" h="390">
                  <a:moveTo>
                    <a:pt x="245" y="380"/>
                  </a:moveTo>
                  <a:lnTo>
                    <a:pt x="236" y="385"/>
                  </a:lnTo>
                  <a:lnTo>
                    <a:pt x="226" y="385"/>
                  </a:lnTo>
                  <a:lnTo>
                    <a:pt x="212" y="390"/>
                  </a:lnTo>
                  <a:lnTo>
                    <a:pt x="197" y="390"/>
                  </a:lnTo>
                  <a:lnTo>
                    <a:pt x="188" y="390"/>
                  </a:lnTo>
                  <a:lnTo>
                    <a:pt x="173" y="390"/>
                  </a:lnTo>
                  <a:lnTo>
                    <a:pt x="164" y="385"/>
                  </a:lnTo>
                  <a:lnTo>
                    <a:pt x="149" y="385"/>
                  </a:lnTo>
                  <a:lnTo>
                    <a:pt x="135" y="380"/>
                  </a:lnTo>
                  <a:lnTo>
                    <a:pt x="125" y="375"/>
                  </a:lnTo>
                  <a:lnTo>
                    <a:pt x="116" y="370"/>
                  </a:lnTo>
                  <a:lnTo>
                    <a:pt x="101" y="366"/>
                  </a:lnTo>
                  <a:lnTo>
                    <a:pt x="92" y="361"/>
                  </a:lnTo>
                  <a:lnTo>
                    <a:pt x="82" y="351"/>
                  </a:lnTo>
                  <a:lnTo>
                    <a:pt x="72" y="346"/>
                  </a:lnTo>
                  <a:lnTo>
                    <a:pt x="63" y="337"/>
                  </a:lnTo>
                  <a:lnTo>
                    <a:pt x="53" y="327"/>
                  </a:lnTo>
                  <a:lnTo>
                    <a:pt x="48" y="322"/>
                  </a:lnTo>
                  <a:lnTo>
                    <a:pt x="39" y="313"/>
                  </a:lnTo>
                  <a:lnTo>
                    <a:pt x="29" y="298"/>
                  </a:lnTo>
                  <a:lnTo>
                    <a:pt x="24" y="294"/>
                  </a:lnTo>
                  <a:lnTo>
                    <a:pt x="19" y="279"/>
                  </a:lnTo>
                  <a:lnTo>
                    <a:pt x="15" y="269"/>
                  </a:lnTo>
                  <a:lnTo>
                    <a:pt x="10" y="255"/>
                  </a:lnTo>
                  <a:lnTo>
                    <a:pt x="5" y="245"/>
                  </a:lnTo>
                  <a:lnTo>
                    <a:pt x="5" y="236"/>
                  </a:lnTo>
                  <a:lnTo>
                    <a:pt x="0" y="221"/>
                  </a:lnTo>
                  <a:lnTo>
                    <a:pt x="0" y="207"/>
                  </a:lnTo>
                  <a:lnTo>
                    <a:pt x="0" y="197"/>
                  </a:lnTo>
                  <a:lnTo>
                    <a:pt x="0" y="183"/>
                  </a:lnTo>
                  <a:lnTo>
                    <a:pt x="0" y="169"/>
                  </a:lnTo>
                  <a:lnTo>
                    <a:pt x="0" y="159"/>
                  </a:lnTo>
                  <a:lnTo>
                    <a:pt x="5" y="145"/>
                  </a:lnTo>
                  <a:lnTo>
                    <a:pt x="10" y="135"/>
                  </a:lnTo>
                  <a:lnTo>
                    <a:pt x="10" y="125"/>
                  </a:lnTo>
                  <a:lnTo>
                    <a:pt x="19" y="111"/>
                  </a:lnTo>
                  <a:lnTo>
                    <a:pt x="19" y="101"/>
                  </a:lnTo>
                  <a:lnTo>
                    <a:pt x="29" y="92"/>
                  </a:lnTo>
                  <a:lnTo>
                    <a:pt x="34" y="77"/>
                  </a:lnTo>
                  <a:lnTo>
                    <a:pt x="44" y="72"/>
                  </a:lnTo>
                  <a:lnTo>
                    <a:pt x="53" y="63"/>
                  </a:lnTo>
                  <a:lnTo>
                    <a:pt x="58" y="53"/>
                  </a:lnTo>
                  <a:lnTo>
                    <a:pt x="68" y="44"/>
                  </a:lnTo>
                  <a:lnTo>
                    <a:pt x="77" y="34"/>
                  </a:lnTo>
                  <a:lnTo>
                    <a:pt x="87" y="29"/>
                  </a:lnTo>
                  <a:lnTo>
                    <a:pt x="101" y="24"/>
                  </a:lnTo>
                  <a:lnTo>
                    <a:pt x="111" y="20"/>
                  </a:lnTo>
                  <a:lnTo>
                    <a:pt x="120" y="15"/>
                  </a:lnTo>
                  <a:lnTo>
                    <a:pt x="135" y="10"/>
                  </a:lnTo>
                  <a:lnTo>
                    <a:pt x="144" y="5"/>
                  </a:lnTo>
                  <a:lnTo>
                    <a:pt x="159" y="0"/>
                  </a:lnTo>
                  <a:lnTo>
                    <a:pt x="168" y="0"/>
                  </a:lnTo>
                  <a:lnTo>
                    <a:pt x="178" y="0"/>
                  </a:lnTo>
                  <a:lnTo>
                    <a:pt x="192" y="0"/>
                  </a:lnTo>
                  <a:lnTo>
                    <a:pt x="192" y="193"/>
                  </a:lnTo>
                  <a:lnTo>
                    <a:pt x="245" y="380"/>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67" name="Freeform 491">
              <a:extLst>
                <a:ext uri="{FF2B5EF4-FFF2-40B4-BE49-F238E27FC236}">
                  <a16:creationId xmlns:a16="http://schemas.microsoft.com/office/drawing/2014/main" id="{B7A80314-A2FA-47A1-9E86-74B3C7BB4EFE}"/>
                </a:ext>
              </a:extLst>
            </p:cNvPr>
            <p:cNvSpPr>
              <a:spLocks/>
            </p:cNvSpPr>
            <p:nvPr/>
          </p:nvSpPr>
          <p:spPr bwMode="auto">
            <a:xfrm>
              <a:off x="2360" y="1583"/>
              <a:ext cx="245" cy="390"/>
            </a:xfrm>
            <a:custGeom>
              <a:avLst/>
              <a:gdLst>
                <a:gd name="T0" fmla="*/ 245 w 245"/>
                <a:gd name="T1" fmla="*/ 380 h 390"/>
                <a:gd name="T2" fmla="*/ 236 w 245"/>
                <a:gd name="T3" fmla="*/ 385 h 390"/>
                <a:gd name="T4" fmla="*/ 226 w 245"/>
                <a:gd name="T5" fmla="*/ 385 h 390"/>
                <a:gd name="T6" fmla="*/ 212 w 245"/>
                <a:gd name="T7" fmla="*/ 390 h 390"/>
                <a:gd name="T8" fmla="*/ 197 w 245"/>
                <a:gd name="T9" fmla="*/ 390 h 390"/>
                <a:gd name="T10" fmla="*/ 188 w 245"/>
                <a:gd name="T11" fmla="*/ 390 h 390"/>
                <a:gd name="T12" fmla="*/ 173 w 245"/>
                <a:gd name="T13" fmla="*/ 390 h 390"/>
                <a:gd name="T14" fmla="*/ 164 w 245"/>
                <a:gd name="T15" fmla="*/ 385 h 390"/>
                <a:gd name="T16" fmla="*/ 149 w 245"/>
                <a:gd name="T17" fmla="*/ 385 h 390"/>
                <a:gd name="T18" fmla="*/ 135 w 245"/>
                <a:gd name="T19" fmla="*/ 380 h 390"/>
                <a:gd name="T20" fmla="*/ 125 w 245"/>
                <a:gd name="T21" fmla="*/ 375 h 390"/>
                <a:gd name="T22" fmla="*/ 116 w 245"/>
                <a:gd name="T23" fmla="*/ 370 h 390"/>
                <a:gd name="T24" fmla="*/ 101 w 245"/>
                <a:gd name="T25" fmla="*/ 366 h 390"/>
                <a:gd name="T26" fmla="*/ 92 w 245"/>
                <a:gd name="T27" fmla="*/ 361 h 390"/>
                <a:gd name="T28" fmla="*/ 82 w 245"/>
                <a:gd name="T29" fmla="*/ 351 h 390"/>
                <a:gd name="T30" fmla="*/ 72 w 245"/>
                <a:gd name="T31" fmla="*/ 346 h 390"/>
                <a:gd name="T32" fmla="*/ 63 w 245"/>
                <a:gd name="T33" fmla="*/ 337 h 390"/>
                <a:gd name="T34" fmla="*/ 53 w 245"/>
                <a:gd name="T35" fmla="*/ 327 h 390"/>
                <a:gd name="T36" fmla="*/ 48 w 245"/>
                <a:gd name="T37" fmla="*/ 322 h 390"/>
                <a:gd name="T38" fmla="*/ 39 w 245"/>
                <a:gd name="T39" fmla="*/ 313 h 390"/>
                <a:gd name="T40" fmla="*/ 29 w 245"/>
                <a:gd name="T41" fmla="*/ 298 h 390"/>
                <a:gd name="T42" fmla="*/ 24 w 245"/>
                <a:gd name="T43" fmla="*/ 294 h 390"/>
                <a:gd name="T44" fmla="*/ 19 w 245"/>
                <a:gd name="T45" fmla="*/ 279 h 390"/>
                <a:gd name="T46" fmla="*/ 15 w 245"/>
                <a:gd name="T47" fmla="*/ 269 h 390"/>
                <a:gd name="T48" fmla="*/ 10 w 245"/>
                <a:gd name="T49" fmla="*/ 255 h 390"/>
                <a:gd name="T50" fmla="*/ 5 w 245"/>
                <a:gd name="T51" fmla="*/ 245 h 390"/>
                <a:gd name="T52" fmla="*/ 5 w 245"/>
                <a:gd name="T53" fmla="*/ 236 h 390"/>
                <a:gd name="T54" fmla="*/ 0 w 245"/>
                <a:gd name="T55" fmla="*/ 221 h 390"/>
                <a:gd name="T56" fmla="*/ 0 w 245"/>
                <a:gd name="T57" fmla="*/ 207 h 390"/>
                <a:gd name="T58" fmla="*/ 0 w 245"/>
                <a:gd name="T59" fmla="*/ 197 h 390"/>
                <a:gd name="T60" fmla="*/ 0 w 245"/>
                <a:gd name="T61" fmla="*/ 183 h 390"/>
                <a:gd name="T62" fmla="*/ 0 w 245"/>
                <a:gd name="T63" fmla="*/ 169 h 390"/>
                <a:gd name="T64" fmla="*/ 0 w 245"/>
                <a:gd name="T65" fmla="*/ 159 h 390"/>
                <a:gd name="T66" fmla="*/ 5 w 245"/>
                <a:gd name="T67" fmla="*/ 145 h 390"/>
                <a:gd name="T68" fmla="*/ 10 w 245"/>
                <a:gd name="T69" fmla="*/ 135 h 390"/>
                <a:gd name="T70" fmla="*/ 10 w 245"/>
                <a:gd name="T71" fmla="*/ 125 h 390"/>
                <a:gd name="T72" fmla="*/ 19 w 245"/>
                <a:gd name="T73" fmla="*/ 111 h 390"/>
                <a:gd name="T74" fmla="*/ 19 w 245"/>
                <a:gd name="T75" fmla="*/ 101 h 390"/>
                <a:gd name="T76" fmla="*/ 29 w 245"/>
                <a:gd name="T77" fmla="*/ 92 h 390"/>
                <a:gd name="T78" fmla="*/ 34 w 245"/>
                <a:gd name="T79" fmla="*/ 77 h 390"/>
                <a:gd name="T80" fmla="*/ 44 w 245"/>
                <a:gd name="T81" fmla="*/ 72 h 390"/>
                <a:gd name="T82" fmla="*/ 53 w 245"/>
                <a:gd name="T83" fmla="*/ 63 h 390"/>
                <a:gd name="T84" fmla="*/ 58 w 245"/>
                <a:gd name="T85" fmla="*/ 53 h 390"/>
                <a:gd name="T86" fmla="*/ 68 w 245"/>
                <a:gd name="T87" fmla="*/ 44 h 390"/>
                <a:gd name="T88" fmla="*/ 77 w 245"/>
                <a:gd name="T89" fmla="*/ 34 h 390"/>
                <a:gd name="T90" fmla="*/ 87 w 245"/>
                <a:gd name="T91" fmla="*/ 29 h 390"/>
                <a:gd name="T92" fmla="*/ 101 w 245"/>
                <a:gd name="T93" fmla="*/ 24 h 390"/>
                <a:gd name="T94" fmla="*/ 111 w 245"/>
                <a:gd name="T95" fmla="*/ 20 h 390"/>
                <a:gd name="T96" fmla="*/ 120 w 245"/>
                <a:gd name="T97" fmla="*/ 15 h 390"/>
                <a:gd name="T98" fmla="*/ 135 w 245"/>
                <a:gd name="T99" fmla="*/ 10 h 390"/>
                <a:gd name="T100" fmla="*/ 144 w 245"/>
                <a:gd name="T101" fmla="*/ 5 h 390"/>
                <a:gd name="T102" fmla="*/ 159 w 245"/>
                <a:gd name="T103" fmla="*/ 0 h 390"/>
                <a:gd name="T104" fmla="*/ 168 w 245"/>
                <a:gd name="T105" fmla="*/ 0 h 390"/>
                <a:gd name="T106" fmla="*/ 178 w 245"/>
                <a:gd name="T107" fmla="*/ 0 h 390"/>
                <a:gd name="T108" fmla="*/ 192 w 245"/>
                <a:gd name="T109" fmla="*/ 0 h 390"/>
                <a:gd name="T110" fmla="*/ 192 w 245"/>
                <a:gd name="T111" fmla="*/ 193 h 390"/>
                <a:gd name="T112" fmla="*/ 245 w 245"/>
                <a:gd name="T113" fmla="*/ 380 h 39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45" h="390">
                  <a:moveTo>
                    <a:pt x="245" y="380"/>
                  </a:moveTo>
                  <a:lnTo>
                    <a:pt x="236" y="385"/>
                  </a:lnTo>
                  <a:lnTo>
                    <a:pt x="226" y="385"/>
                  </a:lnTo>
                  <a:lnTo>
                    <a:pt x="212" y="390"/>
                  </a:lnTo>
                  <a:lnTo>
                    <a:pt x="197" y="390"/>
                  </a:lnTo>
                  <a:lnTo>
                    <a:pt x="188" y="390"/>
                  </a:lnTo>
                  <a:lnTo>
                    <a:pt x="173" y="390"/>
                  </a:lnTo>
                  <a:lnTo>
                    <a:pt x="164" y="385"/>
                  </a:lnTo>
                  <a:lnTo>
                    <a:pt x="149" y="385"/>
                  </a:lnTo>
                  <a:lnTo>
                    <a:pt x="135" y="380"/>
                  </a:lnTo>
                  <a:lnTo>
                    <a:pt x="125" y="375"/>
                  </a:lnTo>
                  <a:lnTo>
                    <a:pt x="116" y="370"/>
                  </a:lnTo>
                  <a:lnTo>
                    <a:pt x="101" y="366"/>
                  </a:lnTo>
                  <a:lnTo>
                    <a:pt x="92" y="361"/>
                  </a:lnTo>
                  <a:lnTo>
                    <a:pt x="82" y="351"/>
                  </a:lnTo>
                  <a:lnTo>
                    <a:pt x="72" y="346"/>
                  </a:lnTo>
                  <a:lnTo>
                    <a:pt x="63" y="337"/>
                  </a:lnTo>
                  <a:lnTo>
                    <a:pt x="53" y="327"/>
                  </a:lnTo>
                  <a:lnTo>
                    <a:pt x="48" y="322"/>
                  </a:lnTo>
                  <a:lnTo>
                    <a:pt x="39" y="313"/>
                  </a:lnTo>
                  <a:lnTo>
                    <a:pt x="29" y="298"/>
                  </a:lnTo>
                  <a:lnTo>
                    <a:pt x="24" y="294"/>
                  </a:lnTo>
                  <a:lnTo>
                    <a:pt x="19" y="279"/>
                  </a:lnTo>
                  <a:lnTo>
                    <a:pt x="15" y="269"/>
                  </a:lnTo>
                  <a:lnTo>
                    <a:pt x="10" y="255"/>
                  </a:lnTo>
                  <a:lnTo>
                    <a:pt x="5" y="245"/>
                  </a:lnTo>
                  <a:lnTo>
                    <a:pt x="5" y="236"/>
                  </a:lnTo>
                  <a:lnTo>
                    <a:pt x="0" y="221"/>
                  </a:lnTo>
                  <a:lnTo>
                    <a:pt x="0" y="207"/>
                  </a:lnTo>
                  <a:lnTo>
                    <a:pt x="0" y="197"/>
                  </a:lnTo>
                  <a:lnTo>
                    <a:pt x="0" y="183"/>
                  </a:lnTo>
                  <a:lnTo>
                    <a:pt x="0" y="169"/>
                  </a:lnTo>
                  <a:lnTo>
                    <a:pt x="0" y="159"/>
                  </a:lnTo>
                  <a:lnTo>
                    <a:pt x="5" y="145"/>
                  </a:lnTo>
                  <a:lnTo>
                    <a:pt x="10" y="135"/>
                  </a:lnTo>
                  <a:lnTo>
                    <a:pt x="10" y="125"/>
                  </a:lnTo>
                  <a:lnTo>
                    <a:pt x="19" y="111"/>
                  </a:lnTo>
                  <a:lnTo>
                    <a:pt x="19" y="101"/>
                  </a:lnTo>
                  <a:lnTo>
                    <a:pt x="29" y="92"/>
                  </a:lnTo>
                  <a:lnTo>
                    <a:pt x="34" y="77"/>
                  </a:lnTo>
                  <a:lnTo>
                    <a:pt x="44" y="72"/>
                  </a:lnTo>
                  <a:lnTo>
                    <a:pt x="53" y="63"/>
                  </a:lnTo>
                  <a:lnTo>
                    <a:pt x="58" y="53"/>
                  </a:lnTo>
                  <a:lnTo>
                    <a:pt x="68" y="44"/>
                  </a:lnTo>
                  <a:lnTo>
                    <a:pt x="77" y="34"/>
                  </a:lnTo>
                  <a:lnTo>
                    <a:pt x="87" y="29"/>
                  </a:lnTo>
                  <a:lnTo>
                    <a:pt x="101" y="24"/>
                  </a:lnTo>
                  <a:lnTo>
                    <a:pt x="111" y="20"/>
                  </a:lnTo>
                  <a:lnTo>
                    <a:pt x="120" y="15"/>
                  </a:lnTo>
                  <a:lnTo>
                    <a:pt x="135" y="10"/>
                  </a:lnTo>
                  <a:lnTo>
                    <a:pt x="144" y="5"/>
                  </a:lnTo>
                  <a:lnTo>
                    <a:pt x="159" y="0"/>
                  </a:lnTo>
                  <a:lnTo>
                    <a:pt x="168" y="0"/>
                  </a:lnTo>
                  <a:lnTo>
                    <a:pt x="178" y="0"/>
                  </a:lnTo>
                  <a:lnTo>
                    <a:pt x="192" y="0"/>
                  </a:lnTo>
                  <a:lnTo>
                    <a:pt x="192" y="193"/>
                  </a:lnTo>
                  <a:lnTo>
                    <a:pt x="245" y="38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45" name="Group 495">
            <a:extLst>
              <a:ext uri="{FF2B5EF4-FFF2-40B4-BE49-F238E27FC236}">
                <a16:creationId xmlns:a16="http://schemas.microsoft.com/office/drawing/2014/main" id="{DA4DDA68-7891-4AFA-97C0-EE11C0FDF744}"/>
              </a:ext>
            </a:extLst>
          </p:cNvPr>
          <p:cNvGrpSpPr>
            <a:grpSpLocks/>
          </p:cNvGrpSpPr>
          <p:nvPr/>
        </p:nvGrpSpPr>
        <p:grpSpPr bwMode="auto">
          <a:xfrm>
            <a:off x="4051300" y="1658938"/>
            <a:ext cx="69850" cy="306387"/>
            <a:chOff x="2552" y="1045"/>
            <a:chExt cx="44" cy="193"/>
          </a:xfrm>
        </p:grpSpPr>
        <p:sp>
          <p:nvSpPr>
            <p:cNvPr id="12564" name="Freeform 493">
              <a:extLst>
                <a:ext uri="{FF2B5EF4-FFF2-40B4-BE49-F238E27FC236}">
                  <a16:creationId xmlns:a16="http://schemas.microsoft.com/office/drawing/2014/main" id="{7B0D7942-28B0-49F0-AEC2-3577E822CD30}"/>
                </a:ext>
              </a:extLst>
            </p:cNvPr>
            <p:cNvSpPr>
              <a:spLocks/>
            </p:cNvSpPr>
            <p:nvPr/>
          </p:nvSpPr>
          <p:spPr bwMode="auto">
            <a:xfrm>
              <a:off x="2552" y="1045"/>
              <a:ext cx="44" cy="193"/>
            </a:xfrm>
            <a:custGeom>
              <a:avLst/>
              <a:gdLst>
                <a:gd name="T0" fmla="*/ 0 w 44"/>
                <a:gd name="T1" fmla="*/ 0 h 193"/>
                <a:gd name="T2" fmla="*/ 10 w 44"/>
                <a:gd name="T3" fmla="*/ 0 h 193"/>
                <a:gd name="T4" fmla="*/ 15 w 44"/>
                <a:gd name="T5" fmla="*/ 0 h 193"/>
                <a:gd name="T6" fmla="*/ 20 w 44"/>
                <a:gd name="T7" fmla="*/ 0 h 193"/>
                <a:gd name="T8" fmla="*/ 29 w 44"/>
                <a:gd name="T9" fmla="*/ 0 h 193"/>
                <a:gd name="T10" fmla="*/ 34 w 44"/>
                <a:gd name="T11" fmla="*/ 0 h 193"/>
                <a:gd name="T12" fmla="*/ 44 w 44"/>
                <a:gd name="T13" fmla="*/ 5 h 193"/>
                <a:gd name="T14" fmla="*/ 0 w 44"/>
                <a:gd name="T15" fmla="*/ 193 h 193"/>
                <a:gd name="T16" fmla="*/ 0 w 44"/>
                <a:gd name="T17" fmla="*/ 0 h 1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4" h="193">
                  <a:moveTo>
                    <a:pt x="0" y="0"/>
                  </a:moveTo>
                  <a:lnTo>
                    <a:pt x="10" y="0"/>
                  </a:lnTo>
                  <a:lnTo>
                    <a:pt x="15" y="0"/>
                  </a:lnTo>
                  <a:lnTo>
                    <a:pt x="20" y="0"/>
                  </a:lnTo>
                  <a:lnTo>
                    <a:pt x="29" y="0"/>
                  </a:lnTo>
                  <a:lnTo>
                    <a:pt x="34" y="0"/>
                  </a:lnTo>
                  <a:lnTo>
                    <a:pt x="44" y="5"/>
                  </a:lnTo>
                  <a:lnTo>
                    <a:pt x="0" y="193"/>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65" name="Freeform 494">
              <a:extLst>
                <a:ext uri="{FF2B5EF4-FFF2-40B4-BE49-F238E27FC236}">
                  <a16:creationId xmlns:a16="http://schemas.microsoft.com/office/drawing/2014/main" id="{AEADA9A6-8465-40AA-AFC3-79C371388C0F}"/>
                </a:ext>
              </a:extLst>
            </p:cNvPr>
            <p:cNvSpPr>
              <a:spLocks/>
            </p:cNvSpPr>
            <p:nvPr/>
          </p:nvSpPr>
          <p:spPr bwMode="auto">
            <a:xfrm>
              <a:off x="2552" y="1045"/>
              <a:ext cx="44" cy="193"/>
            </a:xfrm>
            <a:custGeom>
              <a:avLst/>
              <a:gdLst>
                <a:gd name="T0" fmla="*/ 0 w 44"/>
                <a:gd name="T1" fmla="*/ 0 h 193"/>
                <a:gd name="T2" fmla="*/ 10 w 44"/>
                <a:gd name="T3" fmla="*/ 0 h 193"/>
                <a:gd name="T4" fmla="*/ 15 w 44"/>
                <a:gd name="T5" fmla="*/ 0 h 193"/>
                <a:gd name="T6" fmla="*/ 20 w 44"/>
                <a:gd name="T7" fmla="*/ 0 h 193"/>
                <a:gd name="T8" fmla="*/ 29 w 44"/>
                <a:gd name="T9" fmla="*/ 0 h 193"/>
                <a:gd name="T10" fmla="*/ 34 w 44"/>
                <a:gd name="T11" fmla="*/ 0 h 193"/>
                <a:gd name="T12" fmla="*/ 44 w 44"/>
                <a:gd name="T13" fmla="*/ 5 h 193"/>
                <a:gd name="T14" fmla="*/ 0 w 44"/>
                <a:gd name="T15" fmla="*/ 193 h 193"/>
                <a:gd name="T16" fmla="*/ 0 w 44"/>
                <a:gd name="T17" fmla="*/ 0 h 1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4" h="193">
                  <a:moveTo>
                    <a:pt x="0" y="0"/>
                  </a:moveTo>
                  <a:lnTo>
                    <a:pt x="10" y="0"/>
                  </a:lnTo>
                  <a:lnTo>
                    <a:pt x="15" y="0"/>
                  </a:lnTo>
                  <a:lnTo>
                    <a:pt x="20" y="0"/>
                  </a:lnTo>
                  <a:lnTo>
                    <a:pt x="29" y="0"/>
                  </a:lnTo>
                  <a:lnTo>
                    <a:pt x="34" y="0"/>
                  </a:lnTo>
                  <a:lnTo>
                    <a:pt x="44" y="5"/>
                  </a:lnTo>
                  <a:lnTo>
                    <a:pt x="0" y="193"/>
                  </a:lnTo>
                  <a:lnTo>
                    <a:pt x="0"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46" name="Group 498">
            <a:extLst>
              <a:ext uri="{FF2B5EF4-FFF2-40B4-BE49-F238E27FC236}">
                <a16:creationId xmlns:a16="http://schemas.microsoft.com/office/drawing/2014/main" id="{74AE8969-C100-4821-ABD9-211634AB337F}"/>
              </a:ext>
            </a:extLst>
          </p:cNvPr>
          <p:cNvGrpSpPr>
            <a:grpSpLocks/>
          </p:cNvGrpSpPr>
          <p:nvPr/>
        </p:nvGrpSpPr>
        <p:grpSpPr bwMode="auto">
          <a:xfrm>
            <a:off x="4051300" y="1666875"/>
            <a:ext cx="312738" cy="519113"/>
            <a:chOff x="2552" y="1050"/>
            <a:chExt cx="197" cy="327"/>
          </a:xfrm>
        </p:grpSpPr>
        <p:sp>
          <p:nvSpPr>
            <p:cNvPr id="12562" name="Freeform 496">
              <a:extLst>
                <a:ext uri="{FF2B5EF4-FFF2-40B4-BE49-F238E27FC236}">
                  <a16:creationId xmlns:a16="http://schemas.microsoft.com/office/drawing/2014/main" id="{AC113B42-2D61-45DE-9B1E-4FE61EC0579F}"/>
                </a:ext>
              </a:extLst>
            </p:cNvPr>
            <p:cNvSpPr>
              <a:spLocks/>
            </p:cNvSpPr>
            <p:nvPr/>
          </p:nvSpPr>
          <p:spPr bwMode="auto">
            <a:xfrm>
              <a:off x="2552" y="1050"/>
              <a:ext cx="197" cy="327"/>
            </a:xfrm>
            <a:custGeom>
              <a:avLst/>
              <a:gdLst>
                <a:gd name="T0" fmla="*/ 44 w 197"/>
                <a:gd name="T1" fmla="*/ 0 h 327"/>
                <a:gd name="T2" fmla="*/ 53 w 197"/>
                <a:gd name="T3" fmla="*/ 0 h 327"/>
                <a:gd name="T4" fmla="*/ 63 w 197"/>
                <a:gd name="T5" fmla="*/ 5 h 327"/>
                <a:gd name="T6" fmla="*/ 72 w 197"/>
                <a:gd name="T7" fmla="*/ 10 h 327"/>
                <a:gd name="T8" fmla="*/ 87 w 197"/>
                <a:gd name="T9" fmla="*/ 15 h 327"/>
                <a:gd name="T10" fmla="*/ 97 w 197"/>
                <a:gd name="T11" fmla="*/ 19 h 327"/>
                <a:gd name="T12" fmla="*/ 106 w 197"/>
                <a:gd name="T13" fmla="*/ 24 h 327"/>
                <a:gd name="T14" fmla="*/ 116 w 197"/>
                <a:gd name="T15" fmla="*/ 29 h 327"/>
                <a:gd name="T16" fmla="*/ 125 w 197"/>
                <a:gd name="T17" fmla="*/ 39 h 327"/>
                <a:gd name="T18" fmla="*/ 135 w 197"/>
                <a:gd name="T19" fmla="*/ 48 h 327"/>
                <a:gd name="T20" fmla="*/ 140 w 197"/>
                <a:gd name="T21" fmla="*/ 53 h 327"/>
                <a:gd name="T22" fmla="*/ 149 w 197"/>
                <a:gd name="T23" fmla="*/ 63 h 327"/>
                <a:gd name="T24" fmla="*/ 159 w 197"/>
                <a:gd name="T25" fmla="*/ 72 h 327"/>
                <a:gd name="T26" fmla="*/ 164 w 197"/>
                <a:gd name="T27" fmla="*/ 82 h 327"/>
                <a:gd name="T28" fmla="*/ 169 w 197"/>
                <a:gd name="T29" fmla="*/ 92 h 327"/>
                <a:gd name="T30" fmla="*/ 178 w 197"/>
                <a:gd name="T31" fmla="*/ 101 h 327"/>
                <a:gd name="T32" fmla="*/ 183 w 197"/>
                <a:gd name="T33" fmla="*/ 111 h 327"/>
                <a:gd name="T34" fmla="*/ 188 w 197"/>
                <a:gd name="T35" fmla="*/ 125 h 327"/>
                <a:gd name="T36" fmla="*/ 188 w 197"/>
                <a:gd name="T37" fmla="*/ 135 h 327"/>
                <a:gd name="T38" fmla="*/ 193 w 197"/>
                <a:gd name="T39" fmla="*/ 144 h 327"/>
                <a:gd name="T40" fmla="*/ 193 w 197"/>
                <a:gd name="T41" fmla="*/ 159 h 327"/>
                <a:gd name="T42" fmla="*/ 197 w 197"/>
                <a:gd name="T43" fmla="*/ 168 h 327"/>
                <a:gd name="T44" fmla="*/ 197 w 197"/>
                <a:gd name="T45" fmla="*/ 183 h 327"/>
                <a:gd name="T46" fmla="*/ 197 w 197"/>
                <a:gd name="T47" fmla="*/ 192 h 327"/>
                <a:gd name="T48" fmla="*/ 197 w 197"/>
                <a:gd name="T49" fmla="*/ 207 h 327"/>
                <a:gd name="T50" fmla="*/ 193 w 197"/>
                <a:gd name="T51" fmla="*/ 216 h 327"/>
                <a:gd name="T52" fmla="*/ 193 w 197"/>
                <a:gd name="T53" fmla="*/ 231 h 327"/>
                <a:gd name="T54" fmla="*/ 188 w 197"/>
                <a:gd name="T55" fmla="*/ 240 h 327"/>
                <a:gd name="T56" fmla="*/ 188 w 197"/>
                <a:gd name="T57" fmla="*/ 250 h 327"/>
                <a:gd name="T58" fmla="*/ 183 w 197"/>
                <a:gd name="T59" fmla="*/ 260 h 327"/>
                <a:gd name="T60" fmla="*/ 178 w 197"/>
                <a:gd name="T61" fmla="*/ 269 h 327"/>
                <a:gd name="T62" fmla="*/ 173 w 197"/>
                <a:gd name="T63" fmla="*/ 284 h 327"/>
                <a:gd name="T64" fmla="*/ 169 w 197"/>
                <a:gd name="T65" fmla="*/ 293 h 327"/>
                <a:gd name="T66" fmla="*/ 159 w 197"/>
                <a:gd name="T67" fmla="*/ 303 h 327"/>
                <a:gd name="T68" fmla="*/ 154 w 197"/>
                <a:gd name="T69" fmla="*/ 312 h 327"/>
                <a:gd name="T70" fmla="*/ 144 w 197"/>
                <a:gd name="T71" fmla="*/ 322 h 327"/>
                <a:gd name="T72" fmla="*/ 135 w 197"/>
                <a:gd name="T73" fmla="*/ 327 h 327"/>
                <a:gd name="T74" fmla="*/ 0 w 197"/>
                <a:gd name="T75" fmla="*/ 188 h 327"/>
                <a:gd name="T76" fmla="*/ 44 w 197"/>
                <a:gd name="T77" fmla="*/ 0 h 32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97" h="327">
                  <a:moveTo>
                    <a:pt x="44" y="0"/>
                  </a:moveTo>
                  <a:lnTo>
                    <a:pt x="53" y="0"/>
                  </a:lnTo>
                  <a:lnTo>
                    <a:pt x="63" y="5"/>
                  </a:lnTo>
                  <a:lnTo>
                    <a:pt x="72" y="10"/>
                  </a:lnTo>
                  <a:lnTo>
                    <a:pt x="87" y="15"/>
                  </a:lnTo>
                  <a:lnTo>
                    <a:pt x="97" y="19"/>
                  </a:lnTo>
                  <a:lnTo>
                    <a:pt x="106" y="24"/>
                  </a:lnTo>
                  <a:lnTo>
                    <a:pt x="116" y="29"/>
                  </a:lnTo>
                  <a:lnTo>
                    <a:pt x="125" y="39"/>
                  </a:lnTo>
                  <a:lnTo>
                    <a:pt x="135" y="48"/>
                  </a:lnTo>
                  <a:lnTo>
                    <a:pt x="140" y="53"/>
                  </a:lnTo>
                  <a:lnTo>
                    <a:pt x="149" y="63"/>
                  </a:lnTo>
                  <a:lnTo>
                    <a:pt x="159" y="72"/>
                  </a:lnTo>
                  <a:lnTo>
                    <a:pt x="164" y="82"/>
                  </a:lnTo>
                  <a:lnTo>
                    <a:pt x="169" y="92"/>
                  </a:lnTo>
                  <a:lnTo>
                    <a:pt x="178" y="101"/>
                  </a:lnTo>
                  <a:lnTo>
                    <a:pt x="183" y="111"/>
                  </a:lnTo>
                  <a:lnTo>
                    <a:pt x="188" y="125"/>
                  </a:lnTo>
                  <a:lnTo>
                    <a:pt x="188" y="135"/>
                  </a:lnTo>
                  <a:lnTo>
                    <a:pt x="193" y="144"/>
                  </a:lnTo>
                  <a:lnTo>
                    <a:pt x="193" y="159"/>
                  </a:lnTo>
                  <a:lnTo>
                    <a:pt x="197" y="168"/>
                  </a:lnTo>
                  <a:lnTo>
                    <a:pt x="197" y="183"/>
                  </a:lnTo>
                  <a:lnTo>
                    <a:pt x="197" y="192"/>
                  </a:lnTo>
                  <a:lnTo>
                    <a:pt x="197" y="207"/>
                  </a:lnTo>
                  <a:lnTo>
                    <a:pt x="193" y="216"/>
                  </a:lnTo>
                  <a:lnTo>
                    <a:pt x="193" y="231"/>
                  </a:lnTo>
                  <a:lnTo>
                    <a:pt x="188" y="240"/>
                  </a:lnTo>
                  <a:lnTo>
                    <a:pt x="188" y="250"/>
                  </a:lnTo>
                  <a:lnTo>
                    <a:pt x="183" y="260"/>
                  </a:lnTo>
                  <a:lnTo>
                    <a:pt x="178" y="269"/>
                  </a:lnTo>
                  <a:lnTo>
                    <a:pt x="173" y="284"/>
                  </a:lnTo>
                  <a:lnTo>
                    <a:pt x="169" y="293"/>
                  </a:lnTo>
                  <a:lnTo>
                    <a:pt x="159" y="303"/>
                  </a:lnTo>
                  <a:lnTo>
                    <a:pt x="154" y="312"/>
                  </a:lnTo>
                  <a:lnTo>
                    <a:pt x="144" y="322"/>
                  </a:lnTo>
                  <a:lnTo>
                    <a:pt x="135" y="327"/>
                  </a:lnTo>
                  <a:lnTo>
                    <a:pt x="0" y="188"/>
                  </a:lnTo>
                  <a:lnTo>
                    <a:pt x="44"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63" name="Freeform 497">
              <a:extLst>
                <a:ext uri="{FF2B5EF4-FFF2-40B4-BE49-F238E27FC236}">
                  <a16:creationId xmlns:a16="http://schemas.microsoft.com/office/drawing/2014/main" id="{FC834813-0FDA-402F-89E4-F997D8EA8980}"/>
                </a:ext>
              </a:extLst>
            </p:cNvPr>
            <p:cNvSpPr>
              <a:spLocks/>
            </p:cNvSpPr>
            <p:nvPr/>
          </p:nvSpPr>
          <p:spPr bwMode="auto">
            <a:xfrm>
              <a:off x="2552" y="1050"/>
              <a:ext cx="197" cy="327"/>
            </a:xfrm>
            <a:custGeom>
              <a:avLst/>
              <a:gdLst>
                <a:gd name="T0" fmla="*/ 44 w 197"/>
                <a:gd name="T1" fmla="*/ 0 h 327"/>
                <a:gd name="T2" fmla="*/ 53 w 197"/>
                <a:gd name="T3" fmla="*/ 0 h 327"/>
                <a:gd name="T4" fmla="*/ 63 w 197"/>
                <a:gd name="T5" fmla="*/ 5 h 327"/>
                <a:gd name="T6" fmla="*/ 72 w 197"/>
                <a:gd name="T7" fmla="*/ 10 h 327"/>
                <a:gd name="T8" fmla="*/ 87 w 197"/>
                <a:gd name="T9" fmla="*/ 15 h 327"/>
                <a:gd name="T10" fmla="*/ 97 w 197"/>
                <a:gd name="T11" fmla="*/ 19 h 327"/>
                <a:gd name="T12" fmla="*/ 106 w 197"/>
                <a:gd name="T13" fmla="*/ 24 h 327"/>
                <a:gd name="T14" fmla="*/ 116 w 197"/>
                <a:gd name="T15" fmla="*/ 29 h 327"/>
                <a:gd name="T16" fmla="*/ 125 w 197"/>
                <a:gd name="T17" fmla="*/ 39 h 327"/>
                <a:gd name="T18" fmla="*/ 135 w 197"/>
                <a:gd name="T19" fmla="*/ 48 h 327"/>
                <a:gd name="T20" fmla="*/ 140 w 197"/>
                <a:gd name="T21" fmla="*/ 53 h 327"/>
                <a:gd name="T22" fmla="*/ 149 w 197"/>
                <a:gd name="T23" fmla="*/ 63 h 327"/>
                <a:gd name="T24" fmla="*/ 159 w 197"/>
                <a:gd name="T25" fmla="*/ 72 h 327"/>
                <a:gd name="T26" fmla="*/ 164 w 197"/>
                <a:gd name="T27" fmla="*/ 82 h 327"/>
                <a:gd name="T28" fmla="*/ 169 w 197"/>
                <a:gd name="T29" fmla="*/ 92 h 327"/>
                <a:gd name="T30" fmla="*/ 178 w 197"/>
                <a:gd name="T31" fmla="*/ 101 h 327"/>
                <a:gd name="T32" fmla="*/ 183 w 197"/>
                <a:gd name="T33" fmla="*/ 111 h 327"/>
                <a:gd name="T34" fmla="*/ 188 w 197"/>
                <a:gd name="T35" fmla="*/ 125 h 327"/>
                <a:gd name="T36" fmla="*/ 188 w 197"/>
                <a:gd name="T37" fmla="*/ 135 h 327"/>
                <a:gd name="T38" fmla="*/ 193 w 197"/>
                <a:gd name="T39" fmla="*/ 144 h 327"/>
                <a:gd name="T40" fmla="*/ 193 w 197"/>
                <a:gd name="T41" fmla="*/ 159 h 327"/>
                <a:gd name="T42" fmla="*/ 197 w 197"/>
                <a:gd name="T43" fmla="*/ 168 h 327"/>
                <a:gd name="T44" fmla="*/ 197 w 197"/>
                <a:gd name="T45" fmla="*/ 183 h 327"/>
                <a:gd name="T46" fmla="*/ 197 w 197"/>
                <a:gd name="T47" fmla="*/ 192 h 327"/>
                <a:gd name="T48" fmla="*/ 197 w 197"/>
                <a:gd name="T49" fmla="*/ 207 h 327"/>
                <a:gd name="T50" fmla="*/ 193 w 197"/>
                <a:gd name="T51" fmla="*/ 216 h 327"/>
                <a:gd name="T52" fmla="*/ 193 w 197"/>
                <a:gd name="T53" fmla="*/ 231 h 327"/>
                <a:gd name="T54" fmla="*/ 188 w 197"/>
                <a:gd name="T55" fmla="*/ 240 h 327"/>
                <a:gd name="T56" fmla="*/ 188 w 197"/>
                <a:gd name="T57" fmla="*/ 250 h 327"/>
                <a:gd name="T58" fmla="*/ 183 w 197"/>
                <a:gd name="T59" fmla="*/ 260 h 327"/>
                <a:gd name="T60" fmla="*/ 178 w 197"/>
                <a:gd name="T61" fmla="*/ 269 h 327"/>
                <a:gd name="T62" fmla="*/ 173 w 197"/>
                <a:gd name="T63" fmla="*/ 284 h 327"/>
                <a:gd name="T64" fmla="*/ 169 w 197"/>
                <a:gd name="T65" fmla="*/ 293 h 327"/>
                <a:gd name="T66" fmla="*/ 159 w 197"/>
                <a:gd name="T67" fmla="*/ 303 h 327"/>
                <a:gd name="T68" fmla="*/ 154 w 197"/>
                <a:gd name="T69" fmla="*/ 312 h 327"/>
                <a:gd name="T70" fmla="*/ 144 w 197"/>
                <a:gd name="T71" fmla="*/ 322 h 327"/>
                <a:gd name="T72" fmla="*/ 135 w 197"/>
                <a:gd name="T73" fmla="*/ 327 h 327"/>
                <a:gd name="T74" fmla="*/ 0 w 197"/>
                <a:gd name="T75" fmla="*/ 188 h 327"/>
                <a:gd name="T76" fmla="*/ 44 w 197"/>
                <a:gd name="T77" fmla="*/ 0 h 32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97" h="327">
                  <a:moveTo>
                    <a:pt x="44" y="0"/>
                  </a:moveTo>
                  <a:lnTo>
                    <a:pt x="53" y="0"/>
                  </a:lnTo>
                  <a:lnTo>
                    <a:pt x="63" y="5"/>
                  </a:lnTo>
                  <a:lnTo>
                    <a:pt x="72" y="10"/>
                  </a:lnTo>
                  <a:lnTo>
                    <a:pt x="87" y="15"/>
                  </a:lnTo>
                  <a:lnTo>
                    <a:pt x="97" y="19"/>
                  </a:lnTo>
                  <a:lnTo>
                    <a:pt x="106" y="24"/>
                  </a:lnTo>
                  <a:lnTo>
                    <a:pt x="116" y="29"/>
                  </a:lnTo>
                  <a:lnTo>
                    <a:pt x="125" y="39"/>
                  </a:lnTo>
                  <a:lnTo>
                    <a:pt x="135" y="48"/>
                  </a:lnTo>
                  <a:lnTo>
                    <a:pt x="140" y="53"/>
                  </a:lnTo>
                  <a:lnTo>
                    <a:pt x="149" y="63"/>
                  </a:lnTo>
                  <a:lnTo>
                    <a:pt x="159" y="72"/>
                  </a:lnTo>
                  <a:lnTo>
                    <a:pt x="164" y="82"/>
                  </a:lnTo>
                  <a:lnTo>
                    <a:pt x="169" y="92"/>
                  </a:lnTo>
                  <a:lnTo>
                    <a:pt x="178" y="101"/>
                  </a:lnTo>
                  <a:lnTo>
                    <a:pt x="183" y="111"/>
                  </a:lnTo>
                  <a:lnTo>
                    <a:pt x="188" y="125"/>
                  </a:lnTo>
                  <a:lnTo>
                    <a:pt x="188" y="135"/>
                  </a:lnTo>
                  <a:lnTo>
                    <a:pt x="193" y="144"/>
                  </a:lnTo>
                  <a:lnTo>
                    <a:pt x="193" y="159"/>
                  </a:lnTo>
                  <a:lnTo>
                    <a:pt x="197" y="168"/>
                  </a:lnTo>
                  <a:lnTo>
                    <a:pt x="197" y="183"/>
                  </a:lnTo>
                  <a:lnTo>
                    <a:pt x="197" y="192"/>
                  </a:lnTo>
                  <a:lnTo>
                    <a:pt x="197" y="207"/>
                  </a:lnTo>
                  <a:lnTo>
                    <a:pt x="193" y="216"/>
                  </a:lnTo>
                  <a:lnTo>
                    <a:pt x="193" y="231"/>
                  </a:lnTo>
                  <a:lnTo>
                    <a:pt x="188" y="240"/>
                  </a:lnTo>
                  <a:lnTo>
                    <a:pt x="188" y="250"/>
                  </a:lnTo>
                  <a:lnTo>
                    <a:pt x="183" y="260"/>
                  </a:lnTo>
                  <a:lnTo>
                    <a:pt x="178" y="269"/>
                  </a:lnTo>
                  <a:lnTo>
                    <a:pt x="173" y="284"/>
                  </a:lnTo>
                  <a:lnTo>
                    <a:pt x="169" y="293"/>
                  </a:lnTo>
                  <a:lnTo>
                    <a:pt x="159" y="303"/>
                  </a:lnTo>
                  <a:lnTo>
                    <a:pt x="154" y="312"/>
                  </a:lnTo>
                  <a:lnTo>
                    <a:pt x="144" y="322"/>
                  </a:lnTo>
                  <a:lnTo>
                    <a:pt x="135" y="327"/>
                  </a:lnTo>
                  <a:lnTo>
                    <a:pt x="0" y="188"/>
                  </a:lnTo>
                  <a:lnTo>
                    <a:pt x="44"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47" name="Group 501">
            <a:extLst>
              <a:ext uri="{FF2B5EF4-FFF2-40B4-BE49-F238E27FC236}">
                <a16:creationId xmlns:a16="http://schemas.microsoft.com/office/drawing/2014/main" id="{1633C20E-78D5-45FC-8A6E-13764954D966}"/>
              </a:ext>
            </a:extLst>
          </p:cNvPr>
          <p:cNvGrpSpPr>
            <a:grpSpLocks/>
          </p:cNvGrpSpPr>
          <p:nvPr/>
        </p:nvGrpSpPr>
        <p:grpSpPr bwMode="auto">
          <a:xfrm>
            <a:off x="3746500" y="1658938"/>
            <a:ext cx="519113" cy="619125"/>
            <a:chOff x="2360" y="1045"/>
            <a:chExt cx="327" cy="390"/>
          </a:xfrm>
        </p:grpSpPr>
        <p:sp>
          <p:nvSpPr>
            <p:cNvPr id="12560" name="Freeform 499">
              <a:extLst>
                <a:ext uri="{FF2B5EF4-FFF2-40B4-BE49-F238E27FC236}">
                  <a16:creationId xmlns:a16="http://schemas.microsoft.com/office/drawing/2014/main" id="{39A74E2B-5ACC-43D4-A600-F57838347916}"/>
                </a:ext>
              </a:extLst>
            </p:cNvPr>
            <p:cNvSpPr>
              <a:spLocks/>
            </p:cNvSpPr>
            <p:nvPr/>
          </p:nvSpPr>
          <p:spPr bwMode="auto">
            <a:xfrm>
              <a:off x="2360" y="1045"/>
              <a:ext cx="327" cy="390"/>
            </a:xfrm>
            <a:custGeom>
              <a:avLst/>
              <a:gdLst>
                <a:gd name="T0" fmla="*/ 317 w 327"/>
                <a:gd name="T1" fmla="*/ 342 h 390"/>
                <a:gd name="T2" fmla="*/ 298 w 327"/>
                <a:gd name="T3" fmla="*/ 356 h 390"/>
                <a:gd name="T4" fmla="*/ 279 w 327"/>
                <a:gd name="T5" fmla="*/ 370 h 390"/>
                <a:gd name="T6" fmla="*/ 255 w 327"/>
                <a:gd name="T7" fmla="*/ 380 h 390"/>
                <a:gd name="T8" fmla="*/ 236 w 327"/>
                <a:gd name="T9" fmla="*/ 385 h 390"/>
                <a:gd name="T10" fmla="*/ 212 w 327"/>
                <a:gd name="T11" fmla="*/ 390 h 390"/>
                <a:gd name="T12" fmla="*/ 188 w 327"/>
                <a:gd name="T13" fmla="*/ 390 h 390"/>
                <a:gd name="T14" fmla="*/ 164 w 327"/>
                <a:gd name="T15" fmla="*/ 385 h 390"/>
                <a:gd name="T16" fmla="*/ 140 w 327"/>
                <a:gd name="T17" fmla="*/ 380 h 390"/>
                <a:gd name="T18" fmla="*/ 116 w 327"/>
                <a:gd name="T19" fmla="*/ 370 h 390"/>
                <a:gd name="T20" fmla="*/ 92 w 327"/>
                <a:gd name="T21" fmla="*/ 361 h 390"/>
                <a:gd name="T22" fmla="*/ 72 w 327"/>
                <a:gd name="T23" fmla="*/ 346 h 390"/>
                <a:gd name="T24" fmla="*/ 58 w 327"/>
                <a:gd name="T25" fmla="*/ 332 h 390"/>
                <a:gd name="T26" fmla="*/ 39 w 327"/>
                <a:gd name="T27" fmla="*/ 313 h 390"/>
                <a:gd name="T28" fmla="*/ 29 w 327"/>
                <a:gd name="T29" fmla="*/ 293 h 390"/>
                <a:gd name="T30" fmla="*/ 15 w 327"/>
                <a:gd name="T31" fmla="*/ 274 h 390"/>
                <a:gd name="T32" fmla="*/ 10 w 327"/>
                <a:gd name="T33" fmla="*/ 250 h 390"/>
                <a:gd name="T34" fmla="*/ 0 w 327"/>
                <a:gd name="T35" fmla="*/ 226 h 390"/>
                <a:gd name="T36" fmla="*/ 0 w 327"/>
                <a:gd name="T37" fmla="*/ 202 h 390"/>
                <a:gd name="T38" fmla="*/ 0 w 327"/>
                <a:gd name="T39" fmla="*/ 178 h 390"/>
                <a:gd name="T40" fmla="*/ 5 w 327"/>
                <a:gd name="T41" fmla="*/ 154 h 390"/>
                <a:gd name="T42" fmla="*/ 10 w 327"/>
                <a:gd name="T43" fmla="*/ 130 h 390"/>
                <a:gd name="T44" fmla="*/ 19 w 327"/>
                <a:gd name="T45" fmla="*/ 106 h 390"/>
                <a:gd name="T46" fmla="*/ 29 w 327"/>
                <a:gd name="T47" fmla="*/ 87 h 390"/>
                <a:gd name="T48" fmla="*/ 44 w 327"/>
                <a:gd name="T49" fmla="*/ 68 h 390"/>
                <a:gd name="T50" fmla="*/ 63 w 327"/>
                <a:gd name="T51" fmla="*/ 53 h 390"/>
                <a:gd name="T52" fmla="*/ 77 w 327"/>
                <a:gd name="T53" fmla="*/ 34 h 390"/>
                <a:gd name="T54" fmla="*/ 101 w 327"/>
                <a:gd name="T55" fmla="*/ 20 h 390"/>
                <a:gd name="T56" fmla="*/ 125 w 327"/>
                <a:gd name="T57" fmla="*/ 10 h 390"/>
                <a:gd name="T58" fmla="*/ 144 w 327"/>
                <a:gd name="T59" fmla="*/ 5 h 390"/>
                <a:gd name="T60" fmla="*/ 168 w 327"/>
                <a:gd name="T61" fmla="*/ 0 h 390"/>
                <a:gd name="T62" fmla="*/ 192 w 327"/>
                <a:gd name="T63" fmla="*/ 0 h 390"/>
                <a:gd name="T64" fmla="*/ 327 w 327"/>
                <a:gd name="T65" fmla="*/ 332 h 3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27" h="390">
                  <a:moveTo>
                    <a:pt x="327" y="332"/>
                  </a:moveTo>
                  <a:lnTo>
                    <a:pt x="317" y="342"/>
                  </a:lnTo>
                  <a:lnTo>
                    <a:pt x="313" y="351"/>
                  </a:lnTo>
                  <a:lnTo>
                    <a:pt x="298" y="356"/>
                  </a:lnTo>
                  <a:lnTo>
                    <a:pt x="293" y="361"/>
                  </a:lnTo>
                  <a:lnTo>
                    <a:pt x="279" y="370"/>
                  </a:lnTo>
                  <a:lnTo>
                    <a:pt x="269" y="375"/>
                  </a:lnTo>
                  <a:lnTo>
                    <a:pt x="255" y="380"/>
                  </a:lnTo>
                  <a:lnTo>
                    <a:pt x="245" y="380"/>
                  </a:lnTo>
                  <a:lnTo>
                    <a:pt x="236" y="385"/>
                  </a:lnTo>
                  <a:lnTo>
                    <a:pt x="221" y="385"/>
                  </a:lnTo>
                  <a:lnTo>
                    <a:pt x="212" y="390"/>
                  </a:lnTo>
                  <a:lnTo>
                    <a:pt x="197" y="390"/>
                  </a:lnTo>
                  <a:lnTo>
                    <a:pt x="188" y="390"/>
                  </a:lnTo>
                  <a:lnTo>
                    <a:pt x="173" y="390"/>
                  </a:lnTo>
                  <a:lnTo>
                    <a:pt x="164" y="385"/>
                  </a:lnTo>
                  <a:lnTo>
                    <a:pt x="149" y="385"/>
                  </a:lnTo>
                  <a:lnTo>
                    <a:pt x="140" y="380"/>
                  </a:lnTo>
                  <a:lnTo>
                    <a:pt x="125" y="375"/>
                  </a:lnTo>
                  <a:lnTo>
                    <a:pt x="116" y="370"/>
                  </a:lnTo>
                  <a:lnTo>
                    <a:pt x="106" y="365"/>
                  </a:lnTo>
                  <a:lnTo>
                    <a:pt x="92" y="361"/>
                  </a:lnTo>
                  <a:lnTo>
                    <a:pt x="87" y="356"/>
                  </a:lnTo>
                  <a:lnTo>
                    <a:pt x="72" y="346"/>
                  </a:lnTo>
                  <a:lnTo>
                    <a:pt x="68" y="342"/>
                  </a:lnTo>
                  <a:lnTo>
                    <a:pt x="58" y="332"/>
                  </a:lnTo>
                  <a:lnTo>
                    <a:pt x="48" y="322"/>
                  </a:lnTo>
                  <a:lnTo>
                    <a:pt x="39" y="313"/>
                  </a:lnTo>
                  <a:lnTo>
                    <a:pt x="34" y="303"/>
                  </a:lnTo>
                  <a:lnTo>
                    <a:pt x="29" y="293"/>
                  </a:lnTo>
                  <a:lnTo>
                    <a:pt x="19" y="284"/>
                  </a:lnTo>
                  <a:lnTo>
                    <a:pt x="15" y="274"/>
                  </a:lnTo>
                  <a:lnTo>
                    <a:pt x="10" y="260"/>
                  </a:lnTo>
                  <a:lnTo>
                    <a:pt x="10" y="250"/>
                  </a:lnTo>
                  <a:lnTo>
                    <a:pt x="5" y="236"/>
                  </a:lnTo>
                  <a:lnTo>
                    <a:pt x="0" y="226"/>
                  </a:lnTo>
                  <a:lnTo>
                    <a:pt x="0" y="212"/>
                  </a:lnTo>
                  <a:lnTo>
                    <a:pt x="0" y="202"/>
                  </a:lnTo>
                  <a:lnTo>
                    <a:pt x="0" y="193"/>
                  </a:lnTo>
                  <a:lnTo>
                    <a:pt x="0" y="178"/>
                  </a:lnTo>
                  <a:lnTo>
                    <a:pt x="0" y="169"/>
                  </a:lnTo>
                  <a:lnTo>
                    <a:pt x="5" y="154"/>
                  </a:lnTo>
                  <a:lnTo>
                    <a:pt x="5" y="145"/>
                  </a:lnTo>
                  <a:lnTo>
                    <a:pt x="10" y="130"/>
                  </a:lnTo>
                  <a:lnTo>
                    <a:pt x="15" y="120"/>
                  </a:lnTo>
                  <a:lnTo>
                    <a:pt x="19" y="106"/>
                  </a:lnTo>
                  <a:lnTo>
                    <a:pt x="24" y="97"/>
                  </a:lnTo>
                  <a:lnTo>
                    <a:pt x="29" y="87"/>
                  </a:lnTo>
                  <a:lnTo>
                    <a:pt x="39" y="77"/>
                  </a:lnTo>
                  <a:lnTo>
                    <a:pt x="44" y="68"/>
                  </a:lnTo>
                  <a:lnTo>
                    <a:pt x="53" y="58"/>
                  </a:lnTo>
                  <a:lnTo>
                    <a:pt x="63" y="53"/>
                  </a:lnTo>
                  <a:lnTo>
                    <a:pt x="72" y="44"/>
                  </a:lnTo>
                  <a:lnTo>
                    <a:pt x="77" y="34"/>
                  </a:lnTo>
                  <a:lnTo>
                    <a:pt x="92" y="29"/>
                  </a:lnTo>
                  <a:lnTo>
                    <a:pt x="101" y="20"/>
                  </a:lnTo>
                  <a:lnTo>
                    <a:pt x="111" y="20"/>
                  </a:lnTo>
                  <a:lnTo>
                    <a:pt x="125" y="10"/>
                  </a:lnTo>
                  <a:lnTo>
                    <a:pt x="135" y="10"/>
                  </a:lnTo>
                  <a:lnTo>
                    <a:pt x="144" y="5"/>
                  </a:lnTo>
                  <a:lnTo>
                    <a:pt x="159" y="0"/>
                  </a:lnTo>
                  <a:lnTo>
                    <a:pt x="168" y="0"/>
                  </a:lnTo>
                  <a:lnTo>
                    <a:pt x="178" y="0"/>
                  </a:lnTo>
                  <a:lnTo>
                    <a:pt x="192" y="0"/>
                  </a:lnTo>
                  <a:lnTo>
                    <a:pt x="192" y="193"/>
                  </a:lnTo>
                  <a:lnTo>
                    <a:pt x="327" y="332"/>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61" name="Freeform 500">
              <a:extLst>
                <a:ext uri="{FF2B5EF4-FFF2-40B4-BE49-F238E27FC236}">
                  <a16:creationId xmlns:a16="http://schemas.microsoft.com/office/drawing/2014/main" id="{554C7A98-FC7A-49E7-B5D1-88CC0AF733CC}"/>
                </a:ext>
              </a:extLst>
            </p:cNvPr>
            <p:cNvSpPr>
              <a:spLocks/>
            </p:cNvSpPr>
            <p:nvPr/>
          </p:nvSpPr>
          <p:spPr bwMode="auto">
            <a:xfrm>
              <a:off x="2360" y="1045"/>
              <a:ext cx="327" cy="390"/>
            </a:xfrm>
            <a:custGeom>
              <a:avLst/>
              <a:gdLst>
                <a:gd name="T0" fmla="*/ 317 w 327"/>
                <a:gd name="T1" fmla="*/ 342 h 390"/>
                <a:gd name="T2" fmla="*/ 298 w 327"/>
                <a:gd name="T3" fmla="*/ 356 h 390"/>
                <a:gd name="T4" fmla="*/ 279 w 327"/>
                <a:gd name="T5" fmla="*/ 370 h 390"/>
                <a:gd name="T6" fmla="*/ 255 w 327"/>
                <a:gd name="T7" fmla="*/ 380 h 390"/>
                <a:gd name="T8" fmla="*/ 236 w 327"/>
                <a:gd name="T9" fmla="*/ 385 h 390"/>
                <a:gd name="T10" fmla="*/ 212 w 327"/>
                <a:gd name="T11" fmla="*/ 390 h 390"/>
                <a:gd name="T12" fmla="*/ 188 w 327"/>
                <a:gd name="T13" fmla="*/ 390 h 390"/>
                <a:gd name="T14" fmla="*/ 164 w 327"/>
                <a:gd name="T15" fmla="*/ 385 h 390"/>
                <a:gd name="T16" fmla="*/ 140 w 327"/>
                <a:gd name="T17" fmla="*/ 380 h 390"/>
                <a:gd name="T18" fmla="*/ 116 w 327"/>
                <a:gd name="T19" fmla="*/ 370 h 390"/>
                <a:gd name="T20" fmla="*/ 92 w 327"/>
                <a:gd name="T21" fmla="*/ 361 h 390"/>
                <a:gd name="T22" fmla="*/ 72 w 327"/>
                <a:gd name="T23" fmla="*/ 346 h 390"/>
                <a:gd name="T24" fmla="*/ 58 w 327"/>
                <a:gd name="T25" fmla="*/ 332 h 390"/>
                <a:gd name="T26" fmla="*/ 39 w 327"/>
                <a:gd name="T27" fmla="*/ 313 h 390"/>
                <a:gd name="T28" fmla="*/ 29 w 327"/>
                <a:gd name="T29" fmla="*/ 293 h 390"/>
                <a:gd name="T30" fmla="*/ 15 w 327"/>
                <a:gd name="T31" fmla="*/ 274 h 390"/>
                <a:gd name="T32" fmla="*/ 10 w 327"/>
                <a:gd name="T33" fmla="*/ 250 h 390"/>
                <a:gd name="T34" fmla="*/ 0 w 327"/>
                <a:gd name="T35" fmla="*/ 226 h 390"/>
                <a:gd name="T36" fmla="*/ 0 w 327"/>
                <a:gd name="T37" fmla="*/ 202 h 390"/>
                <a:gd name="T38" fmla="*/ 0 w 327"/>
                <a:gd name="T39" fmla="*/ 178 h 390"/>
                <a:gd name="T40" fmla="*/ 5 w 327"/>
                <a:gd name="T41" fmla="*/ 154 h 390"/>
                <a:gd name="T42" fmla="*/ 10 w 327"/>
                <a:gd name="T43" fmla="*/ 130 h 390"/>
                <a:gd name="T44" fmla="*/ 19 w 327"/>
                <a:gd name="T45" fmla="*/ 106 h 390"/>
                <a:gd name="T46" fmla="*/ 29 w 327"/>
                <a:gd name="T47" fmla="*/ 87 h 390"/>
                <a:gd name="T48" fmla="*/ 44 w 327"/>
                <a:gd name="T49" fmla="*/ 68 h 390"/>
                <a:gd name="T50" fmla="*/ 63 w 327"/>
                <a:gd name="T51" fmla="*/ 53 h 390"/>
                <a:gd name="T52" fmla="*/ 77 w 327"/>
                <a:gd name="T53" fmla="*/ 34 h 390"/>
                <a:gd name="T54" fmla="*/ 101 w 327"/>
                <a:gd name="T55" fmla="*/ 20 h 390"/>
                <a:gd name="T56" fmla="*/ 125 w 327"/>
                <a:gd name="T57" fmla="*/ 10 h 390"/>
                <a:gd name="T58" fmla="*/ 144 w 327"/>
                <a:gd name="T59" fmla="*/ 5 h 390"/>
                <a:gd name="T60" fmla="*/ 168 w 327"/>
                <a:gd name="T61" fmla="*/ 0 h 390"/>
                <a:gd name="T62" fmla="*/ 192 w 327"/>
                <a:gd name="T63" fmla="*/ 0 h 390"/>
                <a:gd name="T64" fmla="*/ 327 w 327"/>
                <a:gd name="T65" fmla="*/ 332 h 3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27" h="390">
                  <a:moveTo>
                    <a:pt x="327" y="332"/>
                  </a:moveTo>
                  <a:lnTo>
                    <a:pt x="317" y="342"/>
                  </a:lnTo>
                  <a:lnTo>
                    <a:pt x="313" y="351"/>
                  </a:lnTo>
                  <a:lnTo>
                    <a:pt x="298" y="356"/>
                  </a:lnTo>
                  <a:lnTo>
                    <a:pt x="293" y="361"/>
                  </a:lnTo>
                  <a:lnTo>
                    <a:pt x="279" y="370"/>
                  </a:lnTo>
                  <a:lnTo>
                    <a:pt x="269" y="375"/>
                  </a:lnTo>
                  <a:lnTo>
                    <a:pt x="255" y="380"/>
                  </a:lnTo>
                  <a:lnTo>
                    <a:pt x="245" y="380"/>
                  </a:lnTo>
                  <a:lnTo>
                    <a:pt x="236" y="385"/>
                  </a:lnTo>
                  <a:lnTo>
                    <a:pt x="221" y="385"/>
                  </a:lnTo>
                  <a:lnTo>
                    <a:pt x="212" y="390"/>
                  </a:lnTo>
                  <a:lnTo>
                    <a:pt x="197" y="390"/>
                  </a:lnTo>
                  <a:lnTo>
                    <a:pt x="188" y="390"/>
                  </a:lnTo>
                  <a:lnTo>
                    <a:pt x="173" y="390"/>
                  </a:lnTo>
                  <a:lnTo>
                    <a:pt x="164" y="385"/>
                  </a:lnTo>
                  <a:lnTo>
                    <a:pt x="149" y="385"/>
                  </a:lnTo>
                  <a:lnTo>
                    <a:pt x="140" y="380"/>
                  </a:lnTo>
                  <a:lnTo>
                    <a:pt x="125" y="375"/>
                  </a:lnTo>
                  <a:lnTo>
                    <a:pt x="116" y="370"/>
                  </a:lnTo>
                  <a:lnTo>
                    <a:pt x="106" y="365"/>
                  </a:lnTo>
                  <a:lnTo>
                    <a:pt x="92" y="361"/>
                  </a:lnTo>
                  <a:lnTo>
                    <a:pt x="87" y="356"/>
                  </a:lnTo>
                  <a:lnTo>
                    <a:pt x="72" y="346"/>
                  </a:lnTo>
                  <a:lnTo>
                    <a:pt x="68" y="342"/>
                  </a:lnTo>
                  <a:lnTo>
                    <a:pt x="58" y="332"/>
                  </a:lnTo>
                  <a:lnTo>
                    <a:pt x="48" y="322"/>
                  </a:lnTo>
                  <a:lnTo>
                    <a:pt x="39" y="313"/>
                  </a:lnTo>
                  <a:lnTo>
                    <a:pt x="34" y="303"/>
                  </a:lnTo>
                  <a:lnTo>
                    <a:pt x="29" y="293"/>
                  </a:lnTo>
                  <a:lnTo>
                    <a:pt x="19" y="284"/>
                  </a:lnTo>
                  <a:lnTo>
                    <a:pt x="15" y="274"/>
                  </a:lnTo>
                  <a:lnTo>
                    <a:pt x="10" y="260"/>
                  </a:lnTo>
                  <a:lnTo>
                    <a:pt x="10" y="250"/>
                  </a:lnTo>
                  <a:lnTo>
                    <a:pt x="5" y="236"/>
                  </a:lnTo>
                  <a:lnTo>
                    <a:pt x="0" y="226"/>
                  </a:lnTo>
                  <a:lnTo>
                    <a:pt x="0" y="212"/>
                  </a:lnTo>
                  <a:lnTo>
                    <a:pt x="0" y="202"/>
                  </a:lnTo>
                  <a:lnTo>
                    <a:pt x="0" y="193"/>
                  </a:lnTo>
                  <a:lnTo>
                    <a:pt x="0" y="178"/>
                  </a:lnTo>
                  <a:lnTo>
                    <a:pt x="0" y="169"/>
                  </a:lnTo>
                  <a:lnTo>
                    <a:pt x="5" y="154"/>
                  </a:lnTo>
                  <a:lnTo>
                    <a:pt x="5" y="145"/>
                  </a:lnTo>
                  <a:lnTo>
                    <a:pt x="10" y="130"/>
                  </a:lnTo>
                  <a:lnTo>
                    <a:pt x="15" y="120"/>
                  </a:lnTo>
                  <a:lnTo>
                    <a:pt x="19" y="106"/>
                  </a:lnTo>
                  <a:lnTo>
                    <a:pt x="24" y="97"/>
                  </a:lnTo>
                  <a:lnTo>
                    <a:pt x="29" y="87"/>
                  </a:lnTo>
                  <a:lnTo>
                    <a:pt x="39" y="77"/>
                  </a:lnTo>
                  <a:lnTo>
                    <a:pt x="44" y="68"/>
                  </a:lnTo>
                  <a:lnTo>
                    <a:pt x="53" y="58"/>
                  </a:lnTo>
                  <a:lnTo>
                    <a:pt x="63" y="53"/>
                  </a:lnTo>
                  <a:lnTo>
                    <a:pt x="72" y="44"/>
                  </a:lnTo>
                  <a:lnTo>
                    <a:pt x="77" y="34"/>
                  </a:lnTo>
                  <a:lnTo>
                    <a:pt x="92" y="29"/>
                  </a:lnTo>
                  <a:lnTo>
                    <a:pt x="101" y="20"/>
                  </a:lnTo>
                  <a:lnTo>
                    <a:pt x="111" y="20"/>
                  </a:lnTo>
                  <a:lnTo>
                    <a:pt x="125" y="10"/>
                  </a:lnTo>
                  <a:lnTo>
                    <a:pt x="135" y="10"/>
                  </a:lnTo>
                  <a:lnTo>
                    <a:pt x="144" y="5"/>
                  </a:lnTo>
                  <a:lnTo>
                    <a:pt x="159" y="0"/>
                  </a:lnTo>
                  <a:lnTo>
                    <a:pt x="168" y="0"/>
                  </a:lnTo>
                  <a:lnTo>
                    <a:pt x="178" y="0"/>
                  </a:lnTo>
                  <a:lnTo>
                    <a:pt x="192" y="0"/>
                  </a:lnTo>
                  <a:lnTo>
                    <a:pt x="192" y="193"/>
                  </a:lnTo>
                  <a:lnTo>
                    <a:pt x="327" y="332"/>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48" name="Group 504">
            <a:extLst>
              <a:ext uri="{FF2B5EF4-FFF2-40B4-BE49-F238E27FC236}">
                <a16:creationId xmlns:a16="http://schemas.microsoft.com/office/drawing/2014/main" id="{3628CBB2-6322-4355-8279-D9D25348E072}"/>
              </a:ext>
            </a:extLst>
          </p:cNvPr>
          <p:cNvGrpSpPr>
            <a:grpSpLocks/>
          </p:cNvGrpSpPr>
          <p:nvPr/>
        </p:nvGrpSpPr>
        <p:grpSpPr bwMode="auto">
          <a:xfrm>
            <a:off x="4916488" y="4221163"/>
            <a:ext cx="76200" cy="306387"/>
            <a:chOff x="3097" y="2659"/>
            <a:chExt cx="48" cy="193"/>
          </a:xfrm>
        </p:grpSpPr>
        <p:sp>
          <p:nvSpPr>
            <p:cNvPr id="12558" name="Freeform 502">
              <a:extLst>
                <a:ext uri="{FF2B5EF4-FFF2-40B4-BE49-F238E27FC236}">
                  <a16:creationId xmlns:a16="http://schemas.microsoft.com/office/drawing/2014/main" id="{02CC5DD6-A350-4F9C-99BD-57B7A4C58226}"/>
                </a:ext>
              </a:extLst>
            </p:cNvPr>
            <p:cNvSpPr>
              <a:spLocks/>
            </p:cNvSpPr>
            <p:nvPr/>
          </p:nvSpPr>
          <p:spPr bwMode="auto">
            <a:xfrm>
              <a:off x="3097" y="2659"/>
              <a:ext cx="48" cy="193"/>
            </a:xfrm>
            <a:custGeom>
              <a:avLst/>
              <a:gdLst>
                <a:gd name="T0" fmla="*/ 0 w 48"/>
                <a:gd name="T1" fmla="*/ 0 h 193"/>
                <a:gd name="T2" fmla="*/ 9 w 48"/>
                <a:gd name="T3" fmla="*/ 0 h 193"/>
                <a:gd name="T4" fmla="*/ 19 w 48"/>
                <a:gd name="T5" fmla="*/ 0 h 193"/>
                <a:gd name="T6" fmla="*/ 24 w 48"/>
                <a:gd name="T7" fmla="*/ 0 h 193"/>
                <a:gd name="T8" fmla="*/ 33 w 48"/>
                <a:gd name="T9" fmla="*/ 0 h 193"/>
                <a:gd name="T10" fmla="*/ 43 w 48"/>
                <a:gd name="T11" fmla="*/ 5 h 193"/>
                <a:gd name="T12" fmla="*/ 48 w 48"/>
                <a:gd name="T13" fmla="*/ 5 h 193"/>
                <a:gd name="T14" fmla="*/ 0 w 48"/>
                <a:gd name="T15" fmla="*/ 193 h 193"/>
                <a:gd name="T16" fmla="*/ 0 w 48"/>
                <a:gd name="T17" fmla="*/ 0 h 1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8" h="193">
                  <a:moveTo>
                    <a:pt x="0" y="0"/>
                  </a:moveTo>
                  <a:lnTo>
                    <a:pt x="9" y="0"/>
                  </a:lnTo>
                  <a:lnTo>
                    <a:pt x="19" y="0"/>
                  </a:lnTo>
                  <a:lnTo>
                    <a:pt x="24" y="0"/>
                  </a:lnTo>
                  <a:lnTo>
                    <a:pt x="33" y="0"/>
                  </a:lnTo>
                  <a:lnTo>
                    <a:pt x="43" y="5"/>
                  </a:lnTo>
                  <a:lnTo>
                    <a:pt x="48" y="5"/>
                  </a:lnTo>
                  <a:lnTo>
                    <a:pt x="0" y="193"/>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59" name="Freeform 503">
              <a:extLst>
                <a:ext uri="{FF2B5EF4-FFF2-40B4-BE49-F238E27FC236}">
                  <a16:creationId xmlns:a16="http://schemas.microsoft.com/office/drawing/2014/main" id="{53439D76-E303-4284-8AC5-0B77BDFC081F}"/>
                </a:ext>
              </a:extLst>
            </p:cNvPr>
            <p:cNvSpPr>
              <a:spLocks/>
            </p:cNvSpPr>
            <p:nvPr/>
          </p:nvSpPr>
          <p:spPr bwMode="auto">
            <a:xfrm>
              <a:off x="3097" y="2659"/>
              <a:ext cx="48" cy="193"/>
            </a:xfrm>
            <a:custGeom>
              <a:avLst/>
              <a:gdLst>
                <a:gd name="T0" fmla="*/ 0 w 48"/>
                <a:gd name="T1" fmla="*/ 0 h 193"/>
                <a:gd name="T2" fmla="*/ 9 w 48"/>
                <a:gd name="T3" fmla="*/ 0 h 193"/>
                <a:gd name="T4" fmla="*/ 19 w 48"/>
                <a:gd name="T5" fmla="*/ 0 h 193"/>
                <a:gd name="T6" fmla="*/ 24 w 48"/>
                <a:gd name="T7" fmla="*/ 0 h 193"/>
                <a:gd name="T8" fmla="*/ 33 w 48"/>
                <a:gd name="T9" fmla="*/ 0 h 193"/>
                <a:gd name="T10" fmla="*/ 43 w 48"/>
                <a:gd name="T11" fmla="*/ 5 h 193"/>
                <a:gd name="T12" fmla="*/ 48 w 48"/>
                <a:gd name="T13" fmla="*/ 5 h 193"/>
                <a:gd name="T14" fmla="*/ 0 w 48"/>
                <a:gd name="T15" fmla="*/ 193 h 193"/>
                <a:gd name="T16" fmla="*/ 0 w 48"/>
                <a:gd name="T17" fmla="*/ 0 h 1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8" h="193">
                  <a:moveTo>
                    <a:pt x="0" y="0"/>
                  </a:moveTo>
                  <a:lnTo>
                    <a:pt x="9" y="0"/>
                  </a:lnTo>
                  <a:lnTo>
                    <a:pt x="19" y="0"/>
                  </a:lnTo>
                  <a:lnTo>
                    <a:pt x="24" y="0"/>
                  </a:lnTo>
                  <a:lnTo>
                    <a:pt x="33" y="0"/>
                  </a:lnTo>
                  <a:lnTo>
                    <a:pt x="43" y="5"/>
                  </a:lnTo>
                  <a:lnTo>
                    <a:pt x="48" y="5"/>
                  </a:lnTo>
                  <a:lnTo>
                    <a:pt x="0" y="193"/>
                  </a:lnTo>
                  <a:lnTo>
                    <a:pt x="0"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49" name="Group 507">
            <a:extLst>
              <a:ext uri="{FF2B5EF4-FFF2-40B4-BE49-F238E27FC236}">
                <a16:creationId xmlns:a16="http://schemas.microsoft.com/office/drawing/2014/main" id="{BF5B4522-8FF8-4EA4-844A-F0F8CB7355FD}"/>
              </a:ext>
            </a:extLst>
          </p:cNvPr>
          <p:cNvGrpSpPr>
            <a:grpSpLocks/>
          </p:cNvGrpSpPr>
          <p:nvPr/>
        </p:nvGrpSpPr>
        <p:grpSpPr bwMode="auto">
          <a:xfrm>
            <a:off x="4916488" y="4229100"/>
            <a:ext cx="312737" cy="603250"/>
            <a:chOff x="3097" y="2664"/>
            <a:chExt cx="197" cy="380"/>
          </a:xfrm>
        </p:grpSpPr>
        <p:sp>
          <p:nvSpPr>
            <p:cNvPr id="12556" name="Freeform 505">
              <a:extLst>
                <a:ext uri="{FF2B5EF4-FFF2-40B4-BE49-F238E27FC236}">
                  <a16:creationId xmlns:a16="http://schemas.microsoft.com/office/drawing/2014/main" id="{6B964189-D5E1-4203-A7DF-7C6F0422E3D7}"/>
                </a:ext>
              </a:extLst>
            </p:cNvPr>
            <p:cNvSpPr>
              <a:spLocks/>
            </p:cNvSpPr>
            <p:nvPr/>
          </p:nvSpPr>
          <p:spPr bwMode="auto">
            <a:xfrm>
              <a:off x="3097" y="2664"/>
              <a:ext cx="197" cy="380"/>
            </a:xfrm>
            <a:custGeom>
              <a:avLst/>
              <a:gdLst>
                <a:gd name="T0" fmla="*/ 48 w 197"/>
                <a:gd name="T1" fmla="*/ 0 h 380"/>
                <a:gd name="T2" fmla="*/ 57 w 197"/>
                <a:gd name="T3" fmla="*/ 5 h 380"/>
                <a:gd name="T4" fmla="*/ 72 w 197"/>
                <a:gd name="T5" fmla="*/ 5 h 380"/>
                <a:gd name="T6" fmla="*/ 82 w 197"/>
                <a:gd name="T7" fmla="*/ 10 h 380"/>
                <a:gd name="T8" fmla="*/ 91 w 197"/>
                <a:gd name="T9" fmla="*/ 15 h 380"/>
                <a:gd name="T10" fmla="*/ 101 w 197"/>
                <a:gd name="T11" fmla="*/ 24 h 380"/>
                <a:gd name="T12" fmla="*/ 110 w 197"/>
                <a:gd name="T13" fmla="*/ 29 h 380"/>
                <a:gd name="T14" fmla="*/ 120 w 197"/>
                <a:gd name="T15" fmla="*/ 34 h 380"/>
                <a:gd name="T16" fmla="*/ 129 w 197"/>
                <a:gd name="T17" fmla="*/ 43 h 380"/>
                <a:gd name="T18" fmla="*/ 139 w 197"/>
                <a:gd name="T19" fmla="*/ 53 h 380"/>
                <a:gd name="T20" fmla="*/ 149 w 197"/>
                <a:gd name="T21" fmla="*/ 63 h 380"/>
                <a:gd name="T22" fmla="*/ 154 w 197"/>
                <a:gd name="T23" fmla="*/ 68 h 380"/>
                <a:gd name="T24" fmla="*/ 163 w 197"/>
                <a:gd name="T25" fmla="*/ 82 h 380"/>
                <a:gd name="T26" fmla="*/ 168 w 197"/>
                <a:gd name="T27" fmla="*/ 87 h 380"/>
                <a:gd name="T28" fmla="*/ 173 w 197"/>
                <a:gd name="T29" fmla="*/ 101 h 380"/>
                <a:gd name="T30" fmla="*/ 177 w 197"/>
                <a:gd name="T31" fmla="*/ 111 h 380"/>
                <a:gd name="T32" fmla="*/ 182 w 197"/>
                <a:gd name="T33" fmla="*/ 120 h 380"/>
                <a:gd name="T34" fmla="*/ 187 w 197"/>
                <a:gd name="T35" fmla="*/ 130 h 380"/>
                <a:gd name="T36" fmla="*/ 192 w 197"/>
                <a:gd name="T37" fmla="*/ 144 h 380"/>
                <a:gd name="T38" fmla="*/ 192 w 197"/>
                <a:gd name="T39" fmla="*/ 154 h 380"/>
                <a:gd name="T40" fmla="*/ 197 w 197"/>
                <a:gd name="T41" fmla="*/ 168 h 380"/>
                <a:gd name="T42" fmla="*/ 197 w 197"/>
                <a:gd name="T43" fmla="*/ 178 h 380"/>
                <a:gd name="T44" fmla="*/ 197 w 197"/>
                <a:gd name="T45" fmla="*/ 193 h 380"/>
                <a:gd name="T46" fmla="*/ 197 w 197"/>
                <a:gd name="T47" fmla="*/ 202 h 380"/>
                <a:gd name="T48" fmla="*/ 192 w 197"/>
                <a:gd name="T49" fmla="*/ 216 h 380"/>
                <a:gd name="T50" fmla="*/ 192 w 197"/>
                <a:gd name="T51" fmla="*/ 226 h 380"/>
                <a:gd name="T52" fmla="*/ 187 w 197"/>
                <a:gd name="T53" fmla="*/ 240 h 380"/>
                <a:gd name="T54" fmla="*/ 187 w 197"/>
                <a:gd name="T55" fmla="*/ 250 h 380"/>
                <a:gd name="T56" fmla="*/ 182 w 197"/>
                <a:gd name="T57" fmla="*/ 260 h 380"/>
                <a:gd name="T58" fmla="*/ 177 w 197"/>
                <a:gd name="T59" fmla="*/ 269 h 380"/>
                <a:gd name="T60" fmla="*/ 173 w 197"/>
                <a:gd name="T61" fmla="*/ 284 h 380"/>
                <a:gd name="T62" fmla="*/ 168 w 197"/>
                <a:gd name="T63" fmla="*/ 293 h 380"/>
                <a:gd name="T64" fmla="*/ 158 w 197"/>
                <a:gd name="T65" fmla="*/ 303 h 380"/>
                <a:gd name="T66" fmla="*/ 154 w 197"/>
                <a:gd name="T67" fmla="*/ 313 h 380"/>
                <a:gd name="T68" fmla="*/ 144 w 197"/>
                <a:gd name="T69" fmla="*/ 322 h 380"/>
                <a:gd name="T70" fmla="*/ 134 w 197"/>
                <a:gd name="T71" fmla="*/ 327 h 380"/>
                <a:gd name="T72" fmla="*/ 125 w 197"/>
                <a:gd name="T73" fmla="*/ 337 h 380"/>
                <a:gd name="T74" fmla="*/ 120 w 197"/>
                <a:gd name="T75" fmla="*/ 346 h 380"/>
                <a:gd name="T76" fmla="*/ 105 w 197"/>
                <a:gd name="T77" fmla="*/ 351 h 380"/>
                <a:gd name="T78" fmla="*/ 101 w 197"/>
                <a:gd name="T79" fmla="*/ 356 h 380"/>
                <a:gd name="T80" fmla="*/ 86 w 197"/>
                <a:gd name="T81" fmla="*/ 365 h 380"/>
                <a:gd name="T82" fmla="*/ 77 w 197"/>
                <a:gd name="T83" fmla="*/ 370 h 380"/>
                <a:gd name="T84" fmla="*/ 62 w 197"/>
                <a:gd name="T85" fmla="*/ 375 h 380"/>
                <a:gd name="T86" fmla="*/ 53 w 197"/>
                <a:gd name="T87" fmla="*/ 375 h 380"/>
                <a:gd name="T88" fmla="*/ 43 w 197"/>
                <a:gd name="T89" fmla="*/ 380 h 380"/>
                <a:gd name="T90" fmla="*/ 33 w 197"/>
                <a:gd name="T91" fmla="*/ 380 h 380"/>
                <a:gd name="T92" fmla="*/ 0 w 197"/>
                <a:gd name="T93" fmla="*/ 188 h 380"/>
                <a:gd name="T94" fmla="*/ 48 w 197"/>
                <a:gd name="T95" fmla="*/ 0 h 38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97" h="380">
                  <a:moveTo>
                    <a:pt x="48" y="0"/>
                  </a:moveTo>
                  <a:lnTo>
                    <a:pt x="57" y="5"/>
                  </a:lnTo>
                  <a:lnTo>
                    <a:pt x="72" y="5"/>
                  </a:lnTo>
                  <a:lnTo>
                    <a:pt x="82" y="10"/>
                  </a:lnTo>
                  <a:lnTo>
                    <a:pt x="91" y="15"/>
                  </a:lnTo>
                  <a:lnTo>
                    <a:pt x="101" y="24"/>
                  </a:lnTo>
                  <a:lnTo>
                    <a:pt x="110" y="29"/>
                  </a:lnTo>
                  <a:lnTo>
                    <a:pt x="120" y="34"/>
                  </a:lnTo>
                  <a:lnTo>
                    <a:pt x="129" y="43"/>
                  </a:lnTo>
                  <a:lnTo>
                    <a:pt x="139" y="53"/>
                  </a:lnTo>
                  <a:lnTo>
                    <a:pt x="149" y="63"/>
                  </a:lnTo>
                  <a:lnTo>
                    <a:pt x="154" y="68"/>
                  </a:lnTo>
                  <a:lnTo>
                    <a:pt x="163" y="82"/>
                  </a:lnTo>
                  <a:lnTo>
                    <a:pt x="168" y="87"/>
                  </a:lnTo>
                  <a:lnTo>
                    <a:pt x="173" y="101"/>
                  </a:lnTo>
                  <a:lnTo>
                    <a:pt x="177" y="111"/>
                  </a:lnTo>
                  <a:lnTo>
                    <a:pt x="182" y="120"/>
                  </a:lnTo>
                  <a:lnTo>
                    <a:pt x="187" y="130"/>
                  </a:lnTo>
                  <a:lnTo>
                    <a:pt x="192" y="144"/>
                  </a:lnTo>
                  <a:lnTo>
                    <a:pt x="192" y="154"/>
                  </a:lnTo>
                  <a:lnTo>
                    <a:pt x="197" y="168"/>
                  </a:lnTo>
                  <a:lnTo>
                    <a:pt x="197" y="178"/>
                  </a:lnTo>
                  <a:lnTo>
                    <a:pt x="197" y="193"/>
                  </a:lnTo>
                  <a:lnTo>
                    <a:pt x="197" y="202"/>
                  </a:lnTo>
                  <a:lnTo>
                    <a:pt x="192" y="216"/>
                  </a:lnTo>
                  <a:lnTo>
                    <a:pt x="192" y="226"/>
                  </a:lnTo>
                  <a:lnTo>
                    <a:pt x="187" y="240"/>
                  </a:lnTo>
                  <a:lnTo>
                    <a:pt x="187" y="250"/>
                  </a:lnTo>
                  <a:lnTo>
                    <a:pt x="182" y="260"/>
                  </a:lnTo>
                  <a:lnTo>
                    <a:pt x="177" y="269"/>
                  </a:lnTo>
                  <a:lnTo>
                    <a:pt x="173" y="284"/>
                  </a:lnTo>
                  <a:lnTo>
                    <a:pt x="168" y="293"/>
                  </a:lnTo>
                  <a:lnTo>
                    <a:pt x="158" y="303"/>
                  </a:lnTo>
                  <a:lnTo>
                    <a:pt x="154" y="313"/>
                  </a:lnTo>
                  <a:lnTo>
                    <a:pt x="144" y="322"/>
                  </a:lnTo>
                  <a:lnTo>
                    <a:pt x="134" y="327"/>
                  </a:lnTo>
                  <a:lnTo>
                    <a:pt x="125" y="337"/>
                  </a:lnTo>
                  <a:lnTo>
                    <a:pt x="120" y="346"/>
                  </a:lnTo>
                  <a:lnTo>
                    <a:pt x="105" y="351"/>
                  </a:lnTo>
                  <a:lnTo>
                    <a:pt x="101" y="356"/>
                  </a:lnTo>
                  <a:lnTo>
                    <a:pt x="86" y="365"/>
                  </a:lnTo>
                  <a:lnTo>
                    <a:pt x="77" y="370"/>
                  </a:lnTo>
                  <a:lnTo>
                    <a:pt x="62" y="375"/>
                  </a:lnTo>
                  <a:lnTo>
                    <a:pt x="53" y="375"/>
                  </a:lnTo>
                  <a:lnTo>
                    <a:pt x="43" y="380"/>
                  </a:lnTo>
                  <a:lnTo>
                    <a:pt x="33" y="380"/>
                  </a:lnTo>
                  <a:lnTo>
                    <a:pt x="0" y="188"/>
                  </a:lnTo>
                  <a:lnTo>
                    <a:pt x="48"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57" name="Freeform 506">
              <a:extLst>
                <a:ext uri="{FF2B5EF4-FFF2-40B4-BE49-F238E27FC236}">
                  <a16:creationId xmlns:a16="http://schemas.microsoft.com/office/drawing/2014/main" id="{B47AC024-57C3-4F10-80C6-CF531BCEB847}"/>
                </a:ext>
              </a:extLst>
            </p:cNvPr>
            <p:cNvSpPr>
              <a:spLocks/>
            </p:cNvSpPr>
            <p:nvPr/>
          </p:nvSpPr>
          <p:spPr bwMode="auto">
            <a:xfrm>
              <a:off x="3097" y="2664"/>
              <a:ext cx="197" cy="380"/>
            </a:xfrm>
            <a:custGeom>
              <a:avLst/>
              <a:gdLst>
                <a:gd name="T0" fmla="*/ 48 w 197"/>
                <a:gd name="T1" fmla="*/ 0 h 380"/>
                <a:gd name="T2" fmla="*/ 57 w 197"/>
                <a:gd name="T3" fmla="*/ 5 h 380"/>
                <a:gd name="T4" fmla="*/ 72 w 197"/>
                <a:gd name="T5" fmla="*/ 5 h 380"/>
                <a:gd name="T6" fmla="*/ 82 w 197"/>
                <a:gd name="T7" fmla="*/ 10 h 380"/>
                <a:gd name="T8" fmla="*/ 91 w 197"/>
                <a:gd name="T9" fmla="*/ 15 h 380"/>
                <a:gd name="T10" fmla="*/ 101 w 197"/>
                <a:gd name="T11" fmla="*/ 24 h 380"/>
                <a:gd name="T12" fmla="*/ 110 w 197"/>
                <a:gd name="T13" fmla="*/ 29 h 380"/>
                <a:gd name="T14" fmla="*/ 120 w 197"/>
                <a:gd name="T15" fmla="*/ 34 h 380"/>
                <a:gd name="T16" fmla="*/ 129 w 197"/>
                <a:gd name="T17" fmla="*/ 43 h 380"/>
                <a:gd name="T18" fmla="*/ 139 w 197"/>
                <a:gd name="T19" fmla="*/ 53 h 380"/>
                <a:gd name="T20" fmla="*/ 149 w 197"/>
                <a:gd name="T21" fmla="*/ 63 h 380"/>
                <a:gd name="T22" fmla="*/ 154 w 197"/>
                <a:gd name="T23" fmla="*/ 68 h 380"/>
                <a:gd name="T24" fmla="*/ 163 w 197"/>
                <a:gd name="T25" fmla="*/ 82 h 380"/>
                <a:gd name="T26" fmla="*/ 168 w 197"/>
                <a:gd name="T27" fmla="*/ 87 h 380"/>
                <a:gd name="T28" fmla="*/ 173 w 197"/>
                <a:gd name="T29" fmla="*/ 101 h 380"/>
                <a:gd name="T30" fmla="*/ 177 w 197"/>
                <a:gd name="T31" fmla="*/ 111 h 380"/>
                <a:gd name="T32" fmla="*/ 182 w 197"/>
                <a:gd name="T33" fmla="*/ 120 h 380"/>
                <a:gd name="T34" fmla="*/ 187 w 197"/>
                <a:gd name="T35" fmla="*/ 130 h 380"/>
                <a:gd name="T36" fmla="*/ 192 w 197"/>
                <a:gd name="T37" fmla="*/ 144 h 380"/>
                <a:gd name="T38" fmla="*/ 192 w 197"/>
                <a:gd name="T39" fmla="*/ 154 h 380"/>
                <a:gd name="T40" fmla="*/ 197 w 197"/>
                <a:gd name="T41" fmla="*/ 168 h 380"/>
                <a:gd name="T42" fmla="*/ 197 w 197"/>
                <a:gd name="T43" fmla="*/ 178 h 380"/>
                <a:gd name="T44" fmla="*/ 197 w 197"/>
                <a:gd name="T45" fmla="*/ 193 h 380"/>
                <a:gd name="T46" fmla="*/ 197 w 197"/>
                <a:gd name="T47" fmla="*/ 202 h 380"/>
                <a:gd name="T48" fmla="*/ 192 w 197"/>
                <a:gd name="T49" fmla="*/ 216 h 380"/>
                <a:gd name="T50" fmla="*/ 192 w 197"/>
                <a:gd name="T51" fmla="*/ 226 h 380"/>
                <a:gd name="T52" fmla="*/ 187 w 197"/>
                <a:gd name="T53" fmla="*/ 240 h 380"/>
                <a:gd name="T54" fmla="*/ 187 w 197"/>
                <a:gd name="T55" fmla="*/ 250 h 380"/>
                <a:gd name="T56" fmla="*/ 182 w 197"/>
                <a:gd name="T57" fmla="*/ 260 h 380"/>
                <a:gd name="T58" fmla="*/ 177 w 197"/>
                <a:gd name="T59" fmla="*/ 269 h 380"/>
                <a:gd name="T60" fmla="*/ 173 w 197"/>
                <a:gd name="T61" fmla="*/ 284 h 380"/>
                <a:gd name="T62" fmla="*/ 168 w 197"/>
                <a:gd name="T63" fmla="*/ 293 h 380"/>
                <a:gd name="T64" fmla="*/ 158 w 197"/>
                <a:gd name="T65" fmla="*/ 303 h 380"/>
                <a:gd name="T66" fmla="*/ 154 w 197"/>
                <a:gd name="T67" fmla="*/ 313 h 380"/>
                <a:gd name="T68" fmla="*/ 144 w 197"/>
                <a:gd name="T69" fmla="*/ 322 h 380"/>
                <a:gd name="T70" fmla="*/ 134 w 197"/>
                <a:gd name="T71" fmla="*/ 327 h 380"/>
                <a:gd name="T72" fmla="*/ 125 w 197"/>
                <a:gd name="T73" fmla="*/ 337 h 380"/>
                <a:gd name="T74" fmla="*/ 120 w 197"/>
                <a:gd name="T75" fmla="*/ 346 h 380"/>
                <a:gd name="T76" fmla="*/ 105 w 197"/>
                <a:gd name="T77" fmla="*/ 351 h 380"/>
                <a:gd name="T78" fmla="*/ 101 w 197"/>
                <a:gd name="T79" fmla="*/ 356 h 380"/>
                <a:gd name="T80" fmla="*/ 86 w 197"/>
                <a:gd name="T81" fmla="*/ 365 h 380"/>
                <a:gd name="T82" fmla="*/ 77 w 197"/>
                <a:gd name="T83" fmla="*/ 370 h 380"/>
                <a:gd name="T84" fmla="*/ 62 w 197"/>
                <a:gd name="T85" fmla="*/ 375 h 380"/>
                <a:gd name="T86" fmla="*/ 53 w 197"/>
                <a:gd name="T87" fmla="*/ 375 h 380"/>
                <a:gd name="T88" fmla="*/ 43 w 197"/>
                <a:gd name="T89" fmla="*/ 380 h 380"/>
                <a:gd name="T90" fmla="*/ 33 w 197"/>
                <a:gd name="T91" fmla="*/ 380 h 380"/>
                <a:gd name="T92" fmla="*/ 0 w 197"/>
                <a:gd name="T93" fmla="*/ 188 h 380"/>
                <a:gd name="T94" fmla="*/ 48 w 197"/>
                <a:gd name="T95" fmla="*/ 0 h 38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97" h="380">
                  <a:moveTo>
                    <a:pt x="48" y="0"/>
                  </a:moveTo>
                  <a:lnTo>
                    <a:pt x="57" y="5"/>
                  </a:lnTo>
                  <a:lnTo>
                    <a:pt x="72" y="5"/>
                  </a:lnTo>
                  <a:lnTo>
                    <a:pt x="82" y="10"/>
                  </a:lnTo>
                  <a:lnTo>
                    <a:pt x="91" y="15"/>
                  </a:lnTo>
                  <a:lnTo>
                    <a:pt x="101" y="24"/>
                  </a:lnTo>
                  <a:lnTo>
                    <a:pt x="110" y="29"/>
                  </a:lnTo>
                  <a:lnTo>
                    <a:pt x="120" y="34"/>
                  </a:lnTo>
                  <a:lnTo>
                    <a:pt x="129" y="43"/>
                  </a:lnTo>
                  <a:lnTo>
                    <a:pt x="139" y="53"/>
                  </a:lnTo>
                  <a:lnTo>
                    <a:pt x="149" y="63"/>
                  </a:lnTo>
                  <a:lnTo>
                    <a:pt x="154" y="68"/>
                  </a:lnTo>
                  <a:lnTo>
                    <a:pt x="163" y="82"/>
                  </a:lnTo>
                  <a:lnTo>
                    <a:pt x="168" y="87"/>
                  </a:lnTo>
                  <a:lnTo>
                    <a:pt x="173" y="101"/>
                  </a:lnTo>
                  <a:lnTo>
                    <a:pt x="177" y="111"/>
                  </a:lnTo>
                  <a:lnTo>
                    <a:pt x="182" y="120"/>
                  </a:lnTo>
                  <a:lnTo>
                    <a:pt x="187" y="130"/>
                  </a:lnTo>
                  <a:lnTo>
                    <a:pt x="192" y="144"/>
                  </a:lnTo>
                  <a:lnTo>
                    <a:pt x="192" y="154"/>
                  </a:lnTo>
                  <a:lnTo>
                    <a:pt x="197" y="168"/>
                  </a:lnTo>
                  <a:lnTo>
                    <a:pt x="197" y="178"/>
                  </a:lnTo>
                  <a:lnTo>
                    <a:pt x="197" y="193"/>
                  </a:lnTo>
                  <a:lnTo>
                    <a:pt x="197" y="202"/>
                  </a:lnTo>
                  <a:lnTo>
                    <a:pt x="192" y="216"/>
                  </a:lnTo>
                  <a:lnTo>
                    <a:pt x="192" y="226"/>
                  </a:lnTo>
                  <a:lnTo>
                    <a:pt x="187" y="240"/>
                  </a:lnTo>
                  <a:lnTo>
                    <a:pt x="187" y="250"/>
                  </a:lnTo>
                  <a:lnTo>
                    <a:pt x="182" y="260"/>
                  </a:lnTo>
                  <a:lnTo>
                    <a:pt x="177" y="269"/>
                  </a:lnTo>
                  <a:lnTo>
                    <a:pt x="173" y="284"/>
                  </a:lnTo>
                  <a:lnTo>
                    <a:pt x="168" y="293"/>
                  </a:lnTo>
                  <a:lnTo>
                    <a:pt x="158" y="303"/>
                  </a:lnTo>
                  <a:lnTo>
                    <a:pt x="154" y="313"/>
                  </a:lnTo>
                  <a:lnTo>
                    <a:pt x="144" y="322"/>
                  </a:lnTo>
                  <a:lnTo>
                    <a:pt x="134" y="327"/>
                  </a:lnTo>
                  <a:lnTo>
                    <a:pt x="125" y="337"/>
                  </a:lnTo>
                  <a:lnTo>
                    <a:pt x="120" y="346"/>
                  </a:lnTo>
                  <a:lnTo>
                    <a:pt x="105" y="351"/>
                  </a:lnTo>
                  <a:lnTo>
                    <a:pt x="101" y="356"/>
                  </a:lnTo>
                  <a:lnTo>
                    <a:pt x="86" y="365"/>
                  </a:lnTo>
                  <a:lnTo>
                    <a:pt x="77" y="370"/>
                  </a:lnTo>
                  <a:lnTo>
                    <a:pt x="62" y="375"/>
                  </a:lnTo>
                  <a:lnTo>
                    <a:pt x="53" y="375"/>
                  </a:lnTo>
                  <a:lnTo>
                    <a:pt x="43" y="380"/>
                  </a:lnTo>
                  <a:lnTo>
                    <a:pt x="33" y="380"/>
                  </a:lnTo>
                  <a:lnTo>
                    <a:pt x="0" y="188"/>
                  </a:lnTo>
                  <a:lnTo>
                    <a:pt x="48"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50" name="Group 510">
            <a:extLst>
              <a:ext uri="{FF2B5EF4-FFF2-40B4-BE49-F238E27FC236}">
                <a16:creationId xmlns:a16="http://schemas.microsoft.com/office/drawing/2014/main" id="{A65204C4-5F51-4DAE-B459-6C510AD83840}"/>
              </a:ext>
            </a:extLst>
          </p:cNvPr>
          <p:cNvGrpSpPr>
            <a:grpSpLocks/>
          </p:cNvGrpSpPr>
          <p:nvPr/>
        </p:nvGrpSpPr>
        <p:grpSpPr bwMode="auto">
          <a:xfrm>
            <a:off x="4611688" y="4221163"/>
            <a:ext cx="357187" cy="619125"/>
            <a:chOff x="2905" y="2659"/>
            <a:chExt cx="225" cy="390"/>
          </a:xfrm>
        </p:grpSpPr>
        <p:sp>
          <p:nvSpPr>
            <p:cNvPr id="12554" name="Freeform 508">
              <a:extLst>
                <a:ext uri="{FF2B5EF4-FFF2-40B4-BE49-F238E27FC236}">
                  <a16:creationId xmlns:a16="http://schemas.microsoft.com/office/drawing/2014/main" id="{A512A4B7-EFB9-45AC-B22B-6CBAD6636B40}"/>
                </a:ext>
              </a:extLst>
            </p:cNvPr>
            <p:cNvSpPr>
              <a:spLocks/>
            </p:cNvSpPr>
            <p:nvPr/>
          </p:nvSpPr>
          <p:spPr bwMode="auto">
            <a:xfrm>
              <a:off x="2905" y="2659"/>
              <a:ext cx="225" cy="390"/>
            </a:xfrm>
            <a:custGeom>
              <a:avLst/>
              <a:gdLst>
                <a:gd name="T0" fmla="*/ 225 w 225"/>
                <a:gd name="T1" fmla="*/ 385 h 390"/>
                <a:gd name="T2" fmla="*/ 211 w 225"/>
                <a:gd name="T3" fmla="*/ 390 h 390"/>
                <a:gd name="T4" fmla="*/ 201 w 225"/>
                <a:gd name="T5" fmla="*/ 390 h 390"/>
                <a:gd name="T6" fmla="*/ 187 w 225"/>
                <a:gd name="T7" fmla="*/ 390 h 390"/>
                <a:gd name="T8" fmla="*/ 177 w 225"/>
                <a:gd name="T9" fmla="*/ 390 h 390"/>
                <a:gd name="T10" fmla="*/ 163 w 225"/>
                <a:gd name="T11" fmla="*/ 385 h 390"/>
                <a:gd name="T12" fmla="*/ 153 w 225"/>
                <a:gd name="T13" fmla="*/ 385 h 390"/>
                <a:gd name="T14" fmla="*/ 139 w 225"/>
                <a:gd name="T15" fmla="*/ 380 h 390"/>
                <a:gd name="T16" fmla="*/ 129 w 225"/>
                <a:gd name="T17" fmla="*/ 380 h 390"/>
                <a:gd name="T18" fmla="*/ 115 w 225"/>
                <a:gd name="T19" fmla="*/ 375 h 390"/>
                <a:gd name="T20" fmla="*/ 105 w 225"/>
                <a:gd name="T21" fmla="*/ 370 h 390"/>
                <a:gd name="T22" fmla="*/ 96 w 225"/>
                <a:gd name="T23" fmla="*/ 361 h 390"/>
                <a:gd name="T24" fmla="*/ 86 w 225"/>
                <a:gd name="T25" fmla="*/ 356 h 390"/>
                <a:gd name="T26" fmla="*/ 77 w 225"/>
                <a:gd name="T27" fmla="*/ 351 h 390"/>
                <a:gd name="T28" fmla="*/ 67 w 225"/>
                <a:gd name="T29" fmla="*/ 342 h 390"/>
                <a:gd name="T30" fmla="*/ 57 w 225"/>
                <a:gd name="T31" fmla="*/ 332 h 390"/>
                <a:gd name="T32" fmla="*/ 52 w 225"/>
                <a:gd name="T33" fmla="*/ 327 h 390"/>
                <a:gd name="T34" fmla="*/ 43 w 225"/>
                <a:gd name="T35" fmla="*/ 318 h 390"/>
                <a:gd name="T36" fmla="*/ 33 w 225"/>
                <a:gd name="T37" fmla="*/ 308 h 390"/>
                <a:gd name="T38" fmla="*/ 29 w 225"/>
                <a:gd name="T39" fmla="*/ 298 h 390"/>
                <a:gd name="T40" fmla="*/ 24 w 225"/>
                <a:gd name="T41" fmla="*/ 289 h 390"/>
                <a:gd name="T42" fmla="*/ 19 w 225"/>
                <a:gd name="T43" fmla="*/ 274 h 390"/>
                <a:gd name="T44" fmla="*/ 14 w 225"/>
                <a:gd name="T45" fmla="*/ 265 h 390"/>
                <a:gd name="T46" fmla="*/ 9 w 225"/>
                <a:gd name="T47" fmla="*/ 255 h 390"/>
                <a:gd name="T48" fmla="*/ 4 w 225"/>
                <a:gd name="T49" fmla="*/ 245 h 390"/>
                <a:gd name="T50" fmla="*/ 0 w 225"/>
                <a:gd name="T51" fmla="*/ 231 h 390"/>
                <a:gd name="T52" fmla="*/ 0 w 225"/>
                <a:gd name="T53" fmla="*/ 221 h 390"/>
                <a:gd name="T54" fmla="*/ 0 w 225"/>
                <a:gd name="T55" fmla="*/ 207 h 390"/>
                <a:gd name="T56" fmla="*/ 0 w 225"/>
                <a:gd name="T57" fmla="*/ 198 h 390"/>
                <a:gd name="T58" fmla="*/ 0 w 225"/>
                <a:gd name="T59" fmla="*/ 183 h 390"/>
                <a:gd name="T60" fmla="*/ 0 w 225"/>
                <a:gd name="T61" fmla="*/ 173 h 390"/>
                <a:gd name="T62" fmla="*/ 0 w 225"/>
                <a:gd name="T63" fmla="*/ 159 h 390"/>
                <a:gd name="T64" fmla="*/ 4 w 225"/>
                <a:gd name="T65" fmla="*/ 149 h 390"/>
                <a:gd name="T66" fmla="*/ 9 w 225"/>
                <a:gd name="T67" fmla="*/ 135 h 390"/>
                <a:gd name="T68" fmla="*/ 9 w 225"/>
                <a:gd name="T69" fmla="*/ 125 h 390"/>
                <a:gd name="T70" fmla="*/ 14 w 225"/>
                <a:gd name="T71" fmla="*/ 116 h 390"/>
                <a:gd name="T72" fmla="*/ 19 w 225"/>
                <a:gd name="T73" fmla="*/ 106 h 390"/>
                <a:gd name="T74" fmla="*/ 29 w 225"/>
                <a:gd name="T75" fmla="*/ 92 h 390"/>
                <a:gd name="T76" fmla="*/ 33 w 225"/>
                <a:gd name="T77" fmla="*/ 87 h 390"/>
                <a:gd name="T78" fmla="*/ 38 w 225"/>
                <a:gd name="T79" fmla="*/ 73 h 390"/>
                <a:gd name="T80" fmla="*/ 48 w 225"/>
                <a:gd name="T81" fmla="*/ 68 h 390"/>
                <a:gd name="T82" fmla="*/ 57 w 225"/>
                <a:gd name="T83" fmla="*/ 58 h 390"/>
                <a:gd name="T84" fmla="*/ 62 w 225"/>
                <a:gd name="T85" fmla="*/ 48 h 390"/>
                <a:gd name="T86" fmla="*/ 72 w 225"/>
                <a:gd name="T87" fmla="*/ 39 h 390"/>
                <a:gd name="T88" fmla="*/ 81 w 225"/>
                <a:gd name="T89" fmla="*/ 34 h 390"/>
                <a:gd name="T90" fmla="*/ 91 w 225"/>
                <a:gd name="T91" fmla="*/ 29 h 390"/>
                <a:gd name="T92" fmla="*/ 101 w 225"/>
                <a:gd name="T93" fmla="*/ 20 h 390"/>
                <a:gd name="T94" fmla="*/ 115 w 225"/>
                <a:gd name="T95" fmla="*/ 15 h 390"/>
                <a:gd name="T96" fmla="*/ 125 w 225"/>
                <a:gd name="T97" fmla="*/ 10 h 390"/>
                <a:gd name="T98" fmla="*/ 134 w 225"/>
                <a:gd name="T99" fmla="*/ 10 h 390"/>
                <a:gd name="T100" fmla="*/ 144 w 225"/>
                <a:gd name="T101" fmla="*/ 5 h 390"/>
                <a:gd name="T102" fmla="*/ 158 w 225"/>
                <a:gd name="T103" fmla="*/ 0 h 390"/>
                <a:gd name="T104" fmla="*/ 168 w 225"/>
                <a:gd name="T105" fmla="*/ 0 h 390"/>
                <a:gd name="T106" fmla="*/ 182 w 225"/>
                <a:gd name="T107" fmla="*/ 0 h 390"/>
                <a:gd name="T108" fmla="*/ 192 w 225"/>
                <a:gd name="T109" fmla="*/ 0 h 390"/>
                <a:gd name="T110" fmla="*/ 192 w 225"/>
                <a:gd name="T111" fmla="*/ 193 h 390"/>
                <a:gd name="T112" fmla="*/ 225 w 225"/>
                <a:gd name="T113" fmla="*/ 385 h 39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25" h="390">
                  <a:moveTo>
                    <a:pt x="225" y="385"/>
                  </a:moveTo>
                  <a:lnTo>
                    <a:pt x="211" y="390"/>
                  </a:lnTo>
                  <a:lnTo>
                    <a:pt x="201" y="390"/>
                  </a:lnTo>
                  <a:lnTo>
                    <a:pt x="187" y="390"/>
                  </a:lnTo>
                  <a:lnTo>
                    <a:pt x="177" y="390"/>
                  </a:lnTo>
                  <a:lnTo>
                    <a:pt x="163" y="385"/>
                  </a:lnTo>
                  <a:lnTo>
                    <a:pt x="153" y="385"/>
                  </a:lnTo>
                  <a:lnTo>
                    <a:pt x="139" y="380"/>
                  </a:lnTo>
                  <a:lnTo>
                    <a:pt x="129" y="380"/>
                  </a:lnTo>
                  <a:lnTo>
                    <a:pt x="115" y="375"/>
                  </a:lnTo>
                  <a:lnTo>
                    <a:pt x="105" y="370"/>
                  </a:lnTo>
                  <a:lnTo>
                    <a:pt x="96" y="361"/>
                  </a:lnTo>
                  <a:lnTo>
                    <a:pt x="86" y="356"/>
                  </a:lnTo>
                  <a:lnTo>
                    <a:pt x="77" y="351"/>
                  </a:lnTo>
                  <a:lnTo>
                    <a:pt x="67" y="342"/>
                  </a:lnTo>
                  <a:lnTo>
                    <a:pt x="57" y="332"/>
                  </a:lnTo>
                  <a:lnTo>
                    <a:pt x="52" y="327"/>
                  </a:lnTo>
                  <a:lnTo>
                    <a:pt x="43" y="318"/>
                  </a:lnTo>
                  <a:lnTo>
                    <a:pt x="33" y="308"/>
                  </a:lnTo>
                  <a:lnTo>
                    <a:pt x="29" y="298"/>
                  </a:lnTo>
                  <a:lnTo>
                    <a:pt x="24" y="289"/>
                  </a:lnTo>
                  <a:lnTo>
                    <a:pt x="19" y="274"/>
                  </a:lnTo>
                  <a:lnTo>
                    <a:pt x="14" y="265"/>
                  </a:lnTo>
                  <a:lnTo>
                    <a:pt x="9" y="255"/>
                  </a:lnTo>
                  <a:lnTo>
                    <a:pt x="4" y="245"/>
                  </a:lnTo>
                  <a:lnTo>
                    <a:pt x="0" y="231"/>
                  </a:lnTo>
                  <a:lnTo>
                    <a:pt x="0" y="221"/>
                  </a:lnTo>
                  <a:lnTo>
                    <a:pt x="0" y="207"/>
                  </a:lnTo>
                  <a:lnTo>
                    <a:pt x="0" y="198"/>
                  </a:lnTo>
                  <a:lnTo>
                    <a:pt x="0" y="183"/>
                  </a:lnTo>
                  <a:lnTo>
                    <a:pt x="0" y="173"/>
                  </a:lnTo>
                  <a:lnTo>
                    <a:pt x="0" y="159"/>
                  </a:lnTo>
                  <a:lnTo>
                    <a:pt x="4" y="149"/>
                  </a:lnTo>
                  <a:lnTo>
                    <a:pt x="9" y="135"/>
                  </a:lnTo>
                  <a:lnTo>
                    <a:pt x="9" y="125"/>
                  </a:lnTo>
                  <a:lnTo>
                    <a:pt x="14" y="116"/>
                  </a:lnTo>
                  <a:lnTo>
                    <a:pt x="19" y="106"/>
                  </a:lnTo>
                  <a:lnTo>
                    <a:pt x="29" y="92"/>
                  </a:lnTo>
                  <a:lnTo>
                    <a:pt x="33" y="87"/>
                  </a:lnTo>
                  <a:lnTo>
                    <a:pt x="38" y="73"/>
                  </a:lnTo>
                  <a:lnTo>
                    <a:pt x="48" y="68"/>
                  </a:lnTo>
                  <a:lnTo>
                    <a:pt x="57" y="58"/>
                  </a:lnTo>
                  <a:lnTo>
                    <a:pt x="62" y="48"/>
                  </a:lnTo>
                  <a:lnTo>
                    <a:pt x="72" y="39"/>
                  </a:lnTo>
                  <a:lnTo>
                    <a:pt x="81" y="34"/>
                  </a:lnTo>
                  <a:lnTo>
                    <a:pt x="91" y="29"/>
                  </a:lnTo>
                  <a:lnTo>
                    <a:pt x="101" y="20"/>
                  </a:lnTo>
                  <a:lnTo>
                    <a:pt x="115" y="15"/>
                  </a:lnTo>
                  <a:lnTo>
                    <a:pt x="125" y="10"/>
                  </a:lnTo>
                  <a:lnTo>
                    <a:pt x="134" y="10"/>
                  </a:lnTo>
                  <a:lnTo>
                    <a:pt x="144" y="5"/>
                  </a:lnTo>
                  <a:lnTo>
                    <a:pt x="158" y="0"/>
                  </a:lnTo>
                  <a:lnTo>
                    <a:pt x="168" y="0"/>
                  </a:lnTo>
                  <a:lnTo>
                    <a:pt x="182" y="0"/>
                  </a:lnTo>
                  <a:lnTo>
                    <a:pt x="192" y="0"/>
                  </a:lnTo>
                  <a:lnTo>
                    <a:pt x="192" y="193"/>
                  </a:lnTo>
                  <a:lnTo>
                    <a:pt x="225" y="385"/>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55" name="Freeform 509">
              <a:extLst>
                <a:ext uri="{FF2B5EF4-FFF2-40B4-BE49-F238E27FC236}">
                  <a16:creationId xmlns:a16="http://schemas.microsoft.com/office/drawing/2014/main" id="{31B931EA-B28D-459C-8BBE-D885253F2BE4}"/>
                </a:ext>
              </a:extLst>
            </p:cNvPr>
            <p:cNvSpPr>
              <a:spLocks/>
            </p:cNvSpPr>
            <p:nvPr/>
          </p:nvSpPr>
          <p:spPr bwMode="auto">
            <a:xfrm>
              <a:off x="2905" y="2659"/>
              <a:ext cx="225" cy="390"/>
            </a:xfrm>
            <a:custGeom>
              <a:avLst/>
              <a:gdLst>
                <a:gd name="T0" fmla="*/ 225 w 225"/>
                <a:gd name="T1" fmla="*/ 385 h 390"/>
                <a:gd name="T2" fmla="*/ 211 w 225"/>
                <a:gd name="T3" fmla="*/ 390 h 390"/>
                <a:gd name="T4" fmla="*/ 201 w 225"/>
                <a:gd name="T5" fmla="*/ 390 h 390"/>
                <a:gd name="T6" fmla="*/ 187 w 225"/>
                <a:gd name="T7" fmla="*/ 390 h 390"/>
                <a:gd name="T8" fmla="*/ 177 w 225"/>
                <a:gd name="T9" fmla="*/ 390 h 390"/>
                <a:gd name="T10" fmla="*/ 163 w 225"/>
                <a:gd name="T11" fmla="*/ 385 h 390"/>
                <a:gd name="T12" fmla="*/ 153 w 225"/>
                <a:gd name="T13" fmla="*/ 385 h 390"/>
                <a:gd name="T14" fmla="*/ 139 w 225"/>
                <a:gd name="T15" fmla="*/ 380 h 390"/>
                <a:gd name="T16" fmla="*/ 129 w 225"/>
                <a:gd name="T17" fmla="*/ 380 h 390"/>
                <a:gd name="T18" fmla="*/ 115 w 225"/>
                <a:gd name="T19" fmla="*/ 375 h 390"/>
                <a:gd name="T20" fmla="*/ 105 w 225"/>
                <a:gd name="T21" fmla="*/ 370 h 390"/>
                <a:gd name="T22" fmla="*/ 96 w 225"/>
                <a:gd name="T23" fmla="*/ 361 h 390"/>
                <a:gd name="T24" fmla="*/ 86 w 225"/>
                <a:gd name="T25" fmla="*/ 356 h 390"/>
                <a:gd name="T26" fmla="*/ 77 w 225"/>
                <a:gd name="T27" fmla="*/ 351 h 390"/>
                <a:gd name="T28" fmla="*/ 67 w 225"/>
                <a:gd name="T29" fmla="*/ 342 h 390"/>
                <a:gd name="T30" fmla="*/ 57 w 225"/>
                <a:gd name="T31" fmla="*/ 332 h 390"/>
                <a:gd name="T32" fmla="*/ 52 w 225"/>
                <a:gd name="T33" fmla="*/ 327 h 390"/>
                <a:gd name="T34" fmla="*/ 43 w 225"/>
                <a:gd name="T35" fmla="*/ 318 h 390"/>
                <a:gd name="T36" fmla="*/ 33 w 225"/>
                <a:gd name="T37" fmla="*/ 308 h 390"/>
                <a:gd name="T38" fmla="*/ 29 w 225"/>
                <a:gd name="T39" fmla="*/ 298 h 390"/>
                <a:gd name="T40" fmla="*/ 24 w 225"/>
                <a:gd name="T41" fmla="*/ 289 h 390"/>
                <a:gd name="T42" fmla="*/ 19 w 225"/>
                <a:gd name="T43" fmla="*/ 274 h 390"/>
                <a:gd name="T44" fmla="*/ 14 w 225"/>
                <a:gd name="T45" fmla="*/ 265 h 390"/>
                <a:gd name="T46" fmla="*/ 9 w 225"/>
                <a:gd name="T47" fmla="*/ 255 h 390"/>
                <a:gd name="T48" fmla="*/ 4 w 225"/>
                <a:gd name="T49" fmla="*/ 245 h 390"/>
                <a:gd name="T50" fmla="*/ 0 w 225"/>
                <a:gd name="T51" fmla="*/ 231 h 390"/>
                <a:gd name="T52" fmla="*/ 0 w 225"/>
                <a:gd name="T53" fmla="*/ 221 h 390"/>
                <a:gd name="T54" fmla="*/ 0 w 225"/>
                <a:gd name="T55" fmla="*/ 207 h 390"/>
                <a:gd name="T56" fmla="*/ 0 w 225"/>
                <a:gd name="T57" fmla="*/ 198 h 390"/>
                <a:gd name="T58" fmla="*/ 0 w 225"/>
                <a:gd name="T59" fmla="*/ 183 h 390"/>
                <a:gd name="T60" fmla="*/ 0 w 225"/>
                <a:gd name="T61" fmla="*/ 173 h 390"/>
                <a:gd name="T62" fmla="*/ 0 w 225"/>
                <a:gd name="T63" fmla="*/ 159 h 390"/>
                <a:gd name="T64" fmla="*/ 4 w 225"/>
                <a:gd name="T65" fmla="*/ 149 h 390"/>
                <a:gd name="T66" fmla="*/ 9 w 225"/>
                <a:gd name="T67" fmla="*/ 135 h 390"/>
                <a:gd name="T68" fmla="*/ 9 w 225"/>
                <a:gd name="T69" fmla="*/ 125 h 390"/>
                <a:gd name="T70" fmla="*/ 14 w 225"/>
                <a:gd name="T71" fmla="*/ 116 h 390"/>
                <a:gd name="T72" fmla="*/ 19 w 225"/>
                <a:gd name="T73" fmla="*/ 106 h 390"/>
                <a:gd name="T74" fmla="*/ 29 w 225"/>
                <a:gd name="T75" fmla="*/ 92 h 390"/>
                <a:gd name="T76" fmla="*/ 33 w 225"/>
                <a:gd name="T77" fmla="*/ 87 h 390"/>
                <a:gd name="T78" fmla="*/ 38 w 225"/>
                <a:gd name="T79" fmla="*/ 73 h 390"/>
                <a:gd name="T80" fmla="*/ 48 w 225"/>
                <a:gd name="T81" fmla="*/ 68 h 390"/>
                <a:gd name="T82" fmla="*/ 57 w 225"/>
                <a:gd name="T83" fmla="*/ 58 h 390"/>
                <a:gd name="T84" fmla="*/ 62 w 225"/>
                <a:gd name="T85" fmla="*/ 48 h 390"/>
                <a:gd name="T86" fmla="*/ 72 w 225"/>
                <a:gd name="T87" fmla="*/ 39 h 390"/>
                <a:gd name="T88" fmla="*/ 81 w 225"/>
                <a:gd name="T89" fmla="*/ 34 h 390"/>
                <a:gd name="T90" fmla="*/ 91 w 225"/>
                <a:gd name="T91" fmla="*/ 29 h 390"/>
                <a:gd name="T92" fmla="*/ 101 w 225"/>
                <a:gd name="T93" fmla="*/ 20 h 390"/>
                <a:gd name="T94" fmla="*/ 115 w 225"/>
                <a:gd name="T95" fmla="*/ 15 h 390"/>
                <a:gd name="T96" fmla="*/ 125 w 225"/>
                <a:gd name="T97" fmla="*/ 10 h 390"/>
                <a:gd name="T98" fmla="*/ 134 w 225"/>
                <a:gd name="T99" fmla="*/ 10 h 390"/>
                <a:gd name="T100" fmla="*/ 144 w 225"/>
                <a:gd name="T101" fmla="*/ 5 h 390"/>
                <a:gd name="T102" fmla="*/ 158 w 225"/>
                <a:gd name="T103" fmla="*/ 0 h 390"/>
                <a:gd name="T104" fmla="*/ 168 w 225"/>
                <a:gd name="T105" fmla="*/ 0 h 390"/>
                <a:gd name="T106" fmla="*/ 182 w 225"/>
                <a:gd name="T107" fmla="*/ 0 h 390"/>
                <a:gd name="T108" fmla="*/ 192 w 225"/>
                <a:gd name="T109" fmla="*/ 0 h 390"/>
                <a:gd name="T110" fmla="*/ 192 w 225"/>
                <a:gd name="T111" fmla="*/ 193 h 390"/>
                <a:gd name="T112" fmla="*/ 225 w 225"/>
                <a:gd name="T113" fmla="*/ 385 h 39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25" h="390">
                  <a:moveTo>
                    <a:pt x="225" y="385"/>
                  </a:moveTo>
                  <a:lnTo>
                    <a:pt x="211" y="390"/>
                  </a:lnTo>
                  <a:lnTo>
                    <a:pt x="201" y="390"/>
                  </a:lnTo>
                  <a:lnTo>
                    <a:pt x="187" y="390"/>
                  </a:lnTo>
                  <a:lnTo>
                    <a:pt x="177" y="390"/>
                  </a:lnTo>
                  <a:lnTo>
                    <a:pt x="163" y="385"/>
                  </a:lnTo>
                  <a:lnTo>
                    <a:pt x="153" y="385"/>
                  </a:lnTo>
                  <a:lnTo>
                    <a:pt x="139" y="380"/>
                  </a:lnTo>
                  <a:lnTo>
                    <a:pt x="129" y="380"/>
                  </a:lnTo>
                  <a:lnTo>
                    <a:pt x="115" y="375"/>
                  </a:lnTo>
                  <a:lnTo>
                    <a:pt x="105" y="370"/>
                  </a:lnTo>
                  <a:lnTo>
                    <a:pt x="96" y="361"/>
                  </a:lnTo>
                  <a:lnTo>
                    <a:pt x="86" y="356"/>
                  </a:lnTo>
                  <a:lnTo>
                    <a:pt x="77" y="351"/>
                  </a:lnTo>
                  <a:lnTo>
                    <a:pt x="67" y="342"/>
                  </a:lnTo>
                  <a:lnTo>
                    <a:pt x="57" y="332"/>
                  </a:lnTo>
                  <a:lnTo>
                    <a:pt x="52" y="327"/>
                  </a:lnTo>
                  <a:lnTo>
                    <a:pt x="43" y="318"/>
                  </a:lnTo>
                  <a:lnTo>
                    <a:pt x="33" y="308"/>
                  </a:lnTo>
                  <a:lnTo>
                    <a:pt x="29" y="298"/>
                  </a:lnTo>
                  <a:lnTo>
                    <a:pt x="24" y="289"/>
                  </a:lnTo>
                  <a:lnTo>
                    <a:pt x="19" y="274"/>
                  </a:lnTo>
                  <a:lnTo>
                    <a:pt x="14" y="265"/>
                  </a:lnTo>
                  <a:lnTo>
                    <a:pt x="9" y="255"/>
                  </a:lnTo>
                  <a:lnTo>
                    <a:pt x="4" y="245"/>
                  </a:lnTo>
                  <a:lnTo>
                    <a:pt x="0" y="231"/>
                  </a:lnTo>
                  <a:lnTo>
                    <a:pt x="0" y="221"/>
                  </a:lnTo>
                  <a:lnTo>
                    <a:pt x="0" y="207"/>
                  </a:lnTo>
                  <a:lnTo>
                    <a:pt x="0" y="198"/>
                  </a:lnTo>
                  <a:lnTo>
                    <a:pt x="0" y="183"/>
                  </a:lnTo>
                  <a:lnTo>
                    <a:pt x="0" y="173"/>
                  </a:lnTo>
                  <a:lnTo>
                    <a:pt x="0" y="159"/>
                  </a:lnTo>
                  <a:lnTo>
                    <a:pt x="4" y="149"/>
                  </a:lnTo>
                  <a:lnTo>
                    <a:pt x="9" y="135"/>
                  </a:lnTo>
                  <a:lnTo>
                    <a:pt x="9" y="125"/>
                  </a:lnTo>
                  <a:lnTo>
                    <a:pt x="14" y="116"/>
                  </a:lnTo>
                  <a:lnTo>
                    <a:pt x="19" y="106"/>
                  </a:lnTo>
                  <a:lnTo>
                    <a:pt x="29" y="92"/>
                  </a:lnTo>
                  <a:lnTo>
                    <a:pt x="33" y="87"/>
                  </a:lnTo>
                  <a:lnTo>
                    <a:pt x="38" y="73"/>
                  </a:lnTo>
                  <a:lnTo>
                    <a:pt x="48" y="68"/>
                  </a:lnTo>
                  <a:lnTo>
                    <a:pt x="57" y="58"/>
                  </a:lnTo>
                  <a:lnTo>
                    <a:pt x="62" y="48"/>
                  </a:lnTo>
                  <a:lnTo>
                    <a:pt x="72" y="39"/>
                  </a:lnTo>
                  <a:lnTo>
                    <a:pt x="81" y="34"/>
                  </a:lnTo>
                  <a:lnTo>
                    <a:pt x="91" y="29"/>
                  </a:lnTo>
                  <a:lnTo>
                    <a:pt x="101" y="20"/>
                  </a:lnTo>
                  <a:lnTo>
                    <a:pt x="115" y="15"/>
                  </a:lnTo>
                  <a:lnTo>
                    <a:pt x="125" y="10"/>
                  </a:lnTo>
                  <a:lnTo>
                    <a:pt x="134" y="10"/>
                  </a:lnTo>
                  <a:lnTo>
                    <a:pt x="144" y="5"/>
                  </a:lnTo>
                  <a:lnTo>
                    <a:pt x="158" y="0"/>
                  </a:lnTo>
                  <a:lnTo>
                    <a:pt x="168" y="0"/>
                  </a:lnTo>
                  <a:lnTo>
                    <a:pt x="182" y="0"/>
                  </a:lnTo>
                  <a:lnTo>
                    <a:pt x="192" y="0"/>
                  </a:lnTo>
                  <a:lnTo>
                    <a:pt x="192" y="193"/>
                  </a:lnTo>
                  <a:lnTo>
                    <a:pt x="225" y="385"/>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51" name="Group 513">
            <a:extLst>
              <a:ext uri="{FF2B5EF4-FFF2-40B4-BE49-F238E27FC236}">
                <a16:creationId xmlns:a16="http://schemas.microsoft.com/office/drawing/2014/main" id="{93ECECA3-DFE9-487C-A646-95943134FCB7}"/>
              </a:ext>
            </a:extLst>
          </p:cNvPr>
          <p:cNvGrpSpPr>
            <a:grpSpLocks/>
          </p:cNvGrpSpPr>
          <p:nvPr/>
        </p:nvGrpSpPr>
        <p:grpSpPr bwMode="auto">
          <a:xfrm>
            <a:off x="4916488" y="3368675"/>
            <a:ext cx="90487" cy="304800"/>
            <a:chOff x="3097" y="2122"/>
            <a:chExt cx="57" cy="192"/>
          </a:xfrm>
        </p:grpSpPr>
        <p:sp>
          <p:nvSpPr>
            <p:cNvPr id="12552" name="Freeform 511">
              <a:extLst>
                <a:ext uri="{FF2B5EF4-FFF2-40B4-BE49-F238E27FC236}">
                  <a16:creationId xmlns:a16="http://schemas.microsoft.com/office/drawing/2014/main" id="{311A3A74-D724-44D0-8D03-12802C26D064}"/>
                </a:ext>
              </a:extLst>
            </p:cNvPr>
            <p:cNvSpPr>
              <a:spLocks/>
            </p:cNvSpPr>
            <p:nvPr/>
          </p:nvSpPr>
          <p:spPr bwMode="auto">
            <a:xfrm>
              <a:off x="3097" y="2122"/>
              <a:ext cx="57" cy="192"/>
            </a:xfrm>
            <a:custGeom>
              <a:avLst/>
              <a:gdLst>
                <a:gd name="T0" fmla="*/ 0 w 57"/>
                <a:gd name="T1" fmla="*/ 0 h 192"/>
                <a:gd name="T2" fmla="*/ 9 w 57"/>
                <a:gd name="T3" fmla="*/ 0 h 192"/>
                <a:gd name="T4" fmla="*/ 19 w 57"/>
                <a:gd name="T5" fmla="*/ 0 h 192"/>
                <a:gd name="T6" fmla="*/ 33 w 57"/>
                <a:gd name="T7" fmla="*/ 0 h 192"/>
                <a:gd name="T8" fmla="*/ 38 w 57"/>
                <a:gd name="T9" fmla="*/ 0 h 192"/>
                <a:gd name="T10" fmla="*/ 48 w 57"/>
                <a:gd name="T11" fmla="*/ 4 h 192"/>
                <a:gd name="T12" fmla="*/ 57 w 57"/>
                <a:gd name="T13" fmla="*/ 9 h 192"/>
                <a:gd name="T14" fmla="*/ 0 w 57"/>
                <a:gd name="T15" fmla="*/ 192 h 192"/>
                <a:gd name="T16" fmla="*/ 0 w 57"/>
                <a:gd name="T17" fmla="*/ 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7" h="192">
                  <a:moveTo>
                    <a:pt x="0" y="0"/>
                  </a:moveTo>
                  <a:lnTo>
                    <a:pt x="9" y="0"/>
                  </a:lnTo>
                  <a:lnTo>
                    <a:pt x="19" y="0"/>
                  </a:lnTo>
                  <a:lnTo>
                    <a:pt x="33" y="0"/>
                  </a:lnTo>
                  <a:lnTo>
                    <a:pt x="38" y="0"/>
                  </a:lnTo>
                  <a:lnTo>
                    <a:pt x="48" y="4"/>
                  </a:lnTo>
                  <a:lnTo>
                    <a:pt x="57" y="9"/>
                  </a:lnTo>
                  <a:lnTo>
                    <a:pt x="0" y="192"/>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53" name="Freeform 512">
              <a:extLst>
                <a:ext uri="{FF2B5EF4-FFF2-40B4-BE49-F238E27FC236}">
                  <a16:creationId xmlns:a16="http://schemas.microsoft.com/office/drawing/2014/main" id="{DBE24CCC-1918-4EF5-B43B-55B985A62B90}"/>
                </a:ext>
              </a:extLst>
            </p:cNvPr>
            <p:cNvSpPr>
              <a:spLocks/>
            </p:cNvSpPr>
            <p:nvPr/>
          </p:nvSpPr>
          <p:spPr bwMode="auto">
            <a:xfrm>
              <a:off x="3097" y="2122"/>
              <a:ext cx="57" cy="192"/>
            </a:xfrm>
            <a:custGeom>
              <a:avLst/>
              <a:gdLst>
                <a:gd name="T0" fmla="*/ 0 w 57"/>
                <a:gd name="T1" fmla="*/ 0 h 192"/>
                <a:gd name="T2" fmla="*/ 9 w 57"/>
                <a:gd name="T3" fmla="*/ 0 h 192"/>
                <a:gd name="T4" fmla="*/ 19 w 57"/>
                <a:gd name="T5" fmla="*/ 0 h 192"/>
                <a:gd name="T6" fmla="*/ 33 w 57"/>
                <a:gd name="T7" fmla="*/ 0 h 192"/>
                <a:gd name="T8" fmla="*/ 38 w 57"/>
                <a:gd name="T9" fmla="*/ 0 h 192"/>
                <a:gd name="T10" fmla="*/ 48 w 57"/>
                <a:gd name="T11" fmla="*/ 4 h 192"/>
                <a:gd name="T12" fmla="*/ 57 w 57"/>
                <a:gd name="T13" fmla="*/ 9 h 192"/>
                <a:gd name="T14" fmla="*/ 0 w 57"/>
                <a:gd name="T15" fmla="*/ 192 h 192"/>
                <a:gd name="T16" fmla="*/ 0 w 57"/>
                <a:gd name="T17" fmla="*/ 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7" h="192">
                  <a:moveTo>
                    <a:pt x="0" y="0"/>
                  </a:moveTo>
                  <a:lnTo>
                    <a:pt x="9" y="0"/>
                  </a:lnTo>
                  <a:lnTo>
                    <a:pt x="19" y="0"/>
                  </a:lnTo>
                  <a:lnTo>
                    <a:pt x="33" y="0"/>
                  </a:lnTo>
                  <a:lnTo>
                    <a:pt x="38" y="0"/>
                  </a:lnTo>
                  <a:lnTo>
                    <a:pt x="48" y="4"/>
                  </a:lnTo>
                  <a:lnTo>
                    <a:pt x="57" y="9"/>
                  </a:lnTo>
                  <a:lnTo>
                    <a:pt x="0" y="192"/>
                  </a:lnTo>
                  <a:lnTo>
                    <a:pt x="0"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52" name="Group 516">
            <a:extLst>
              <a:ext uri="{FF2B5EF4-FFF2-40B4-BE49-F238E27FC236}">
                <a16:creationId xmlns:a16="http://schemas.microsoft.com/office/drawing/2014/main" id="{DAF90F16-87E4-4455-B9B3-C10A7414D6D1}"/>
              </a:ext>
            </a:extLst>
          </p:cNvPr>
          <p:cNvGrpSpPr>
            <a:grpSpLocks/>
          </p:cNvGrpSpPr>
          <p:nvPr/>
        </p:nvGrpSpPr>
        <p:grpSpPr bwMode="auto">
          <a:xfrm>
            <a:off x="4756150" y="3382963"/>
            <a:ext cx="473075" cy="603250"/>
            <a:chOff x="2996" y="2131"/>
            <a:chExt cx="298" cy="380"/>
          </a:xfrm>
        </p:grpSpPr>
        <p:sp>
          <p:nvSpPr>
            <p:cNvPr id="12550" name="Freeform 514">
              <a:extLst>
                <a:ext uri="{FF2B5EF4-FFF2-40B4-BE49-F238E27FC236}">
                  <a16:creationId xmlns:a16="http://schemas.microsoft.com/office/drawing/2014/main" id="{96CB4BCD-7B93-435A-8260-9A8FB1402DDE}"/>
                </a:ext>
              </a:extLst>
            </p:cNvPr>
            <p:cNvSpPr>
              <a:spLocks/>
            </p:cNvSpPr>
            <p:nvPr/>
          </p:nvSpPr>
          <p:spPr bwMode="auto">
            <a:xfrm>
              <a:off x="2996" y="2131"/>
              <a:ext cx="298" cy="380"/>
            </a:xfrm>
            <a:custGeom>
              <a:avLst/>
              <a:gdLst>
                <a:gd name="T0" fmla="*/ 158 w 298"/>
                <a:gd name="T1" fmla="*/ 0 h 380"/>
                <a:gd name="T2" fmla="*/ 173 w 298"/>
                <a:gd name="T3" fmla="*/ 0 h 380"/>
                <a:gd name="T4" fmla="*/ 183 w 298"/>
                <a:gd name="T5" fmla="*/ 5 h 380"/>
                <a:gd name="T6" fmla="*/ 192 w 298"/>
                <a:gd name="T7" fmla="*/ 10 h 380"/>
                <a:gd name="T8" fmla="*/ 202 w 298"/>
                <a:gd name="T9" fmla="*/ 19 h 380"/>
                <a:gd name="T10" fmla="*/ 211 w 298"/>
                <a:gd name="T11" fmla="*/ 24 h 380"/>
                <a:gd name="T12" fmla="*/ 226 w 298"/>
                <a:gd name="T13" fmla="*/ 34 h 380"/>
                <a:gd name="T14" fmla="*/ 230 w 298"/>
                <a:gd name="T15" fmla="*/ 39 h 380"/>
                <a:gd name="T16" fmla="*/ 240 w 298"/>
                <a:gd name="T17" fmla="*/ 48 h 380"/>
                <a:gd name="T18" fmla="*/ 250 w 298"/>
                <a:gd name="T19" fmla="*/ 58 h 380"/>
                <a:gd name="T20" fmla="*/ 259 w 298"/>
                <a:gd name="T21" fmla="*/ 67 h 380"/>
                <a:gd name="T22" fmla="*/ 264 w 298"/>
                <a:gd name="T23" fmla="*/ 77 h 380"/>
                <a:gd name="T24" fmla="*/ 269 w 298"/>
                <a:gd name="T25" fmla="*/ 86 h 380"/>
                <a:gd name="T26" fmla="*/ 278 w 298"/>
                <a:gd name="T27" fmla="*/ 96 h 380"/>
                <a:gd name="T28" fmla="*/ 283 w 298"/>
                <a:gd name="T29" fmla="*/ 111 h 380"/>
                <a:gd name="T30" fmla="*/ 288 w 298"/>
                <a:gd name="T31" fmla="*/ 120 h 380"/>
                <a:gd name="T32" fmla="*/ 288 w 298"/>
                <a:gd name="T33" fmla="*/ 135 h 380"/>
                <a:gd name="T34" fmla="*/ 293 w 298"/>
                <a:gd name="T35" fmla="*/ 144 h 380"/>
                <a:gd name="T36" fmla="*/ 293 w 298"/>
                <a:gd name="T37" fmla="*/ 159 h 380"/>
                <a:gd name="T38" fmla="*/ 298 w 298"/>
                <a:gd name="T39" fmla="*/ 168 h 380"/>
                <a:gd name="T40" fmla="*/ 298 w 298"/>
                <a:gd name="T41" fmla="*/ 183 h 380"/>
                <a:gd name="T42" fmla="*/ 298 w 298"/>
                <a:gd name="T43" fmla="*/ 192 h 380"/>
                <a:gd name="T44" fmla="*/ 298 w 298"/>
                <a:gd name="T45" fmla="*/ 202 h 380"/>
                <a:gd name="T46" fmla="*/ 293 w 298"/>
                <a:gd name="T47" fmla="*/ 216 h 380"/>
                <a:gd name="T48" fmla="*/ 293 w 298"/>
                <a:gd name="T49" fmla="*/ 231 h 380"/>
                <a:gd name="T50" fmla="*/ 288 w 298"/>
                <a:gd name="T51" fmla="*/ 240 h 380"/>
                <a:gd name="T52" fmla="*/ 283 w 298"/>
                <a:gd name="T53" fmla="*/ 255 h 380"/>
                <a:gd name="T54" fmla="*/ 278 w 298"/>
                <a:gd name="T55" fmla="*/ 264 h 380"/>
                <a:gd name="T56" fmla="*/ 274 w 298"/>
                <a:gd name="T57" fmla="*/ 274 h 380"/>
                <a:gd name="T58" fmla="*/ 269 w 298"/>
                <a:gd name="T59" fmla="*/ 288 h 380"/>
                <a:gd name="T60" fmla="*/ 259 w 298"/>
                <a:gd name="T61" fmla="*/ 293 h 380"/>
                <a:gd name="T62" fmla="*/ 255 w 298"/>
                <a:gd name="T63" fmla="*/ 308 h 380"/>
                <a:gd name="T64" fmla="*/ 245 w 298"/>
                <a:gd name="T65" fmla="*/ 317 h 380"/>
                <a:gd name="T66" fmla="*/ 235 w 298"/>
                <a:gd name="T67" fmla="*/ 322 h 380"/>
                <a:gd name="T68" fmla="*/ 226 w 298"/>
                <a:gd name="T69" fmla="*/ 331 h 380"/>
                <a:gd name="T70" fmla="*/ 221 w 298"/>
                <a:gd name="T71" fmla="*/ 341 h 380"/>
                <a:gd name="T72" fmla="*/ 206 w 298"/>
                <a:gd name="T73" fmla="*/ 346 h 380"/>
                <a:gd name="T74" fmla="*/ 197 w 298"/>
                <a:gd name="T75" fmla="*/ 356 h 380"/>
                <a:gd name="T76" fmla="*/ 187 w 298"/>
                <a:gd name="T77" fmla="*/ 360 h 380"/>
                <a:gd name="T78" fmla="*/ 173 w 298"/>
                <a:gd name="T79" fmla="*/ 365 h 380"/>
                <a:gd name="T80" fmla="*/ 163 w 298"/>
                <a:gd name="T81" fmla="*/ 370 h 380"/>
                <a:gd name="T82" fmla="*/ 154 w 298"/>
                <a:gd name="T83" fmla="*/ 370 h 380"/>
                <a:gd name="T84" fmla="*/ 139 w 298"/>
                <a:gd name="T85" fmla="*/ 375 h 380"/>
                <a:gd name="T86" fmla="*/ 130 w 298"/>
                <a:gd name="T87" fmla="*/ 375 h 380"/>
                <a:gd name="T88" fmla="*/ 115 w 298"/>
                <a:gd name="T89" fmla="*/ 380 h 380"/>
                <a:gd name="T90" fmla="*/ 101 w 298"/>
                <a:gd name="T91" fmla="*/ 380 h 380"/>
                <a:gd name="T92" fmla="*/ 91 w 298"/>
                <a:gd name="T93" fmla="*/ 380 h 380"/>
                <a:gd name="T94" fmla="*/ 77 w 298"/>
                <a:gd name="T95" fmla="*/ 375 h 380"/>
                <a:gd name="T96" fmla="*/ 67 w 298"/>
                <a:gd name="T97" fmla="*/ 375 h 380"/>
                <a:gd name="T98" fmla="*/ 53 w 298"/>
                <a:gd name="T99" fmla="*/ 375 h 380"/>
                <a:gd name="T100" fmla="*/ 43 w 298"/>
                <a:gd name="T101" fmla="*/ 370 h 380"/>
                <a:gd name="T102" fmla="*/ 34 w 298"/>
                <a:gd name="T103" fmla="*/ 365 h 380"/>
                <a:gd name="T104" fmla="*/ 19 w 298"/>
                <a:gd name="T105" fmla="*/ 360 h 380"/>
                <a:gd name="T106" fmla="*/ 10 w 298"/>
                <a:gd name="T107" fmla="*/ 356 h 380"/>
                <a:gd name="T108" fmla="*/ 0 w 298"/>
                <a:gd name="T109" fmla="*/ 351 h 380"/>
                <a:gd name="T110" fmla="*/ 101 w 298"/>
                <a:gd name="T111" fmla="*/ 183 h 380"/>
                <a:gd name="T112" fmla="*/ 158 w 298"/>
                <a:gd name="T113" fmla="*/ 0 h 38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98" h="380">
                  <a:moveTo>
                    <a:pt x="158" y="0"/>
                  </a:moveTo>
                  <a:lnTo>
                    <a:pt x="173" y="0"/>
                  </a:lnTo>
                  <a:lnTo>
                    <a:pt x="183" y="5"/>
                  </a:lnTo>
                  <a:lnTo>
                    <a:pt x="192" y="10"/>
                  </a:lnTo>
                  <a:lnTo>
                    <a:pt x="202" y="19"/>
                  </a:lnTo>
                  <a:lnTo>
                    <a:pt x="211" y="24"/>
                  </a:lnTo>
                  <a:lnTo>
                    <a:pt x="226" y="34"/>
                  </a:lnTo>
                  <a:lnTo>
                    <a:pt x="230" y="39"/>
                  </a:lnTo>
                  <a:lnTo>
                    <a:pt x="240" y="48"/>
                  </a:lnTo>
                  <a:lnTo>
                    <a:pt x="250" y="58"/>
                  </a:lnTo>
                  <a:lnTo>
                    <a:pt x="259" y="67"/>
                  </a:lnTo>
                  <a:lnTo>
                    <a:pt x="264" y="77"/>
                  </a:lnTo>
                  <a:lnTo>
                    <a:pt x="269" y="86"/>
                  </a:lnTo>
                  <a:lnTo>
                    <a:pt x="278" y="96"/>
                  </a:lnTo>
                  <a:lnTo>
                    <a:pt x="283" y="111"/>
                  </a:lnTo>
                  <a:lnTo>
                    <a:pt x="288" y="120"/>
                  </a:lnTo>
                  <a:lnTo>
                    <a:pt x="288" y="135"/>
                  </a:lnTo>
                  <a:lnTo>
                    <a:pt x="293" y="144"/>
                  </a:lnTo>
                  <a:lnTo>
                    <a:pt x="293" y="159"/>
                  </a:lnTo>
                  <a:lnTo>
                    <a:pt x="298" y="168"/>
                  </a:lnTo>
                  <a:lnTo>
                    <a:pt x="298" y="183"/>
                  </a:lnTo>
                  <a:lnTo>
                    <a:pt x="298" y="192"/>
                  </a:lnTo>
                  <a:lnTo>
                    <a:pt x="298" y="202"/>
                  </a:lnTo>
                  <a:lnTo>
                    <a:pt x="293" y="216"/>
                  </a:lnTo>
                  <a:lnTo>
                    <a:pt x="293" y="231"/>
                  </a:lnTo>
                  <a:lnTo>
                    <a:pt x="288" y="240"/>
                  </a:lnTo>
                  <a:lnTo>
                    <a:pt x="283" y="255"/>
                  </a:lnTo>
                  <a:lnTo>
                    <a:pt x="278" y="264"/>
                  </a:lnTo>
                  <a:lnTo>
                    <a:pt x="274" y="274"/>
                  </a:lnTo>
                  <a:lnTo>
                    <a:pt x="269" y="288"/>
                  </a:lnTo>
                  <a:lnTo>
                    <a:pt x="259" y="293"/>
                  </a:lnTo>
                  <a:lnTo>
                    <a:pt x="255" y="308"/>
                  </a:lnTo>
                  <a:lnTo>
                    <a:pt x="245" y="317"/>
                  </a:lnTo>
                  <a:lnTo>
                    <a:pt x="235" y="322"/>
                  </a:lnTo>
                  <a:lnTo>
                    <a:pt x="226" y="331"/>
                  </a:lnTo>
                  <a:lnTo>
                    <a:pt x="221" y="341"/>
                  </a:lnTo>
                  <a:lnTo>
                    <a:pt x="206" y="346"/>
                  </a:lnTo>
                  <a:lnTo>
                    <a:pt x="197" y="356"/>
                  </a:lnTo>
                  <a:lnTo>
                    <a:pt x="187" y="360"/>
                  </a:lnTo>
                  <a:lnTo>
                    <a:pt x="173" y="365"/>
                  </a:lnTo>
                  <a:lnTo>
                    <a:pt x="163" y="370"/>
                  </a:lnTo>
                  <a:lnTo>
                    <a:pt x="154" y="370"/>
                  </a:lnTo>
                  <a:lnTo>
                    <a:pt x="139" y="375"/>
                  </a:lnTo>
                  <a:lnTo>
                    <a:pt x="130" y="375"/>
                  </a:lnTo>
                  <a:lnTo>
                    <a:pt x="115" y="380"/>
                  </a:lnTo>
                  <a:lnTo>
                    <a:pt x="101" y="380"/>
                  </a:lnTo>
                  <a:lnTo>
                    <a:pt x="91" y="380"/>
                  </a:lnTo>
                  <a:lnTo>
                    <a:pt x="77" y="375"/>
                  </a:lnTo>
                  <a:lnTo>
                    <a:pt x="67" y="375"/>
                  </a:lnTo>
                  <a:lnTo>
                    <a:pt x="53" y="375"/>
                  </a:lnTo>
                  <a:lnTo>
                    <a:pt x="43" y="370"/>
                  </a:lnTo>
                  <a:lnTo>
                    <a:pt x="34" y="365"/>
                  </a:lnTo>
                  <a:lnTo>
                    <a:pt x="19" y="360"/>
                  </a:lnTo>
                  <a:lnTo>
                    <a:pt x="10" y="356"/>
                  </a:lnTo>
                  <a:lnTo>
                    <a:pt x="0" y="351"/>
                  </a:lnTo>
                  <a:lnTo>
                    <a:pt x="101" y="183"/>
                  </a:lnTo>
                  <a:lnTo>
                    <a:pt x="158"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51" name="Freeform 515">
              <a:extLst>
                <a:ext uri="{FF2B5EF4-FFF2-40B4-BE49-F238E27FC236}">
                  <a16:creationId xmlns:a16="http://schemas.microsoft.com/office/drawing/2014/main" id="{35F71C06-332A-48A9-939B-BBEFBA5041F6}"/>
                </a:ext>
              </a:extLst>
            </p:cNvPr>
            <p:cNvSpPr>
              <a:spLocks/>
            </p:cNvSpPr>
            <p:nvPr/>
          </p:nvSpPr>
          <p:spPr bwMode="auto">
            <a:xfrm>
              <a:off x="2996" y="2131"/>
              <a:ext cx="298" cy="380"/>
            </a:xfrm>
            <a:custGeom>
              <a:avLst/>
              <a:gdLst>
                <a:gd name="T0" fmla="*/ 158 w 298"/>
                <a:gd name="T1" fmla="*/ 0 h 380"/>
                <a:gd name="T2" fmla="*/ 173 w 298"/>
                <a:gd name="T3" fmla="*/ 0 h 380"/>
                <a:gd name="T4" fmla="*/ 183 w 298"/>
                <a:gd name="T5" fmla="*/ 5 h 380"/>
                <a:gd name="T6" fmla="*/ 192 w 298"/>
                <a:gd name="T7" fmla="*/ 10 h 380"/>
                <a:gd name="T8" fmla="*/ 202 w 298"/>
                <a:gd name="T9" fmla="*/ 19 h 380"/>
                <a:gd name="T10" fmla="*/ 211 w 298"/>
                <a:gd name="T11" fmla="*/ 24 h 380"/>
                <a:gd name="T12" fmla="*/ 226 w 298"/>
                <a:gd name="T13" fmla="*/ 34 h 380"/>
                <a:gd name="T14" fmla="*/ 230 w 298"/>
                <a:gd name="T15" fmla="*/ 39 h 380"/>
                <a:gd name="T16" fmla="*/ 240 w 298"/>
                <a:gd name="T17" fmla="*/ 48 h 380"/>
                <a:gd name="T18" fmla="*/ 250 w 298"/>
                <a:gd name="T19" fmla="*/ 58 h 380"/>
                <a:gd name="T20" fmla="*/ 259 w 298"/>
                <a:gd name="T21" fmla="*/ 67 h 380"/>
                <a:gd name="T22" fmla="*/ 264 w 298"/>
                <a:gd name="T23" fmla="*/ 77 h 380"/>
                <a:gd name="T24" fmla="*/ 269 w 298"/>
                <a:gd name="T25" fmla="*/ 86 h 380"/>
                <a:gd name="T26" fmla="*/ 278 w 298"/>
                <a:gd name="T27" fmla="*/ 96 h 380"/>
                <a:gd name="T28" fmla="*/ 283 w 298"/>
                <a:gd name="T29" fmla="*/ 111 h 380"/>
                <a:gd name="T30" fmla="*/ 288 w 298"/>
                <a:gd name="T31" fmla="*/ 120 h 380"/>
                <a:gd name="T32" fmla="*/ 288 w 298"/>
                <a:gd name="T33" fmla="*/ 135 h 380"/>
                <a:gd name="T34" fmla="*/ 293 w 298"/>
                <a:gd name="T35" fmla="*/ 144 h 380"/>
                <a:gd name="T36" fmla="*/ 293 w 298"/>
                <a:gd name="T37" fmla="*/ 159 h 380"/>
                <a:gd name="T38" fmla="*/ 298 w 298"/>
                <a:gd name="T39" fmla="*/ 168 h 380"/>
                <a:gd name="T40" fmla="*/ 298 w 298"/>
                <a:gd name="T41" fmla="*/ 183 h 380"/>
                <a:gd name="T42" fmla="*/ 298 w 298"/>
                <a:gd name="T43" fmla="*/ 192 h 380"/>
                <a:gd name="T44" fmla="*/ 298 w 298"/>
                <a:gd name="T45" fmla="*/ 202 h 380"/>
                <a:gd name="T46" fmla="*/ 293 w 298"/>
                <a:gd name="T47" fmla="*/ 216 h 380"/>
                <a:gd name="T48" fmla="*/ 293 w 298"/>
                <a:gd name="T49" fmla="*/ 231 h 380"/>
                <a:gd name="T50" fmla="*/ 288 w 298"/>
                <a:gd name="T51" fmla="*/ 240 h 380"/>
                <a:gd name="T52" fmla="*/ 283 w 298"/>
                <a:gd name="T53" fmla="*/ 255 h 380"/>
                <a:gd name="T54" fmla="*/ 278 w 298"/>
                <a:gd name="T55" fmla="*/ 264 h 380"/>
                <a:gd name="T56" fmla="*/ 274 w 298"/>
                <a:gd name="T57" fmla="*/ 274 h 380"/>
                <a:gd name="T58" fmla="*/ 269 w 298"/>
                <a:gd name="T59" fmla="*/ 288 h 380"/>
                <a:gd name="T60" fmla="*/ 259 w 298"/>
                <a:gd name="T61" fmla="*/ 293 h 380"/>
                <a:gd name="T62" fmla="*/ 255 w 298"/>
                <a:gd name="T63" fmla="*/ 308 h 380"/>
                <a:gd name="T64" fmla="*/ 245 w 298"/>
                <a:gd name="T65" fmla="*/ 317 h 380"/>
                <a:gd name="T66" fmla="*/ 235 w 298"/>
                <a:gd name="T67" fmla="*/ 322 h 380"/>
                <a:gd name="T68" fmla="*/ 226 w 298"/>
                <a:gd name="T69" fmla="*/ 331 h 380"/>
                <a:gd name="T70" fmla="*/ 221 w 298"/>
                <a:gd name="T71" fmla="*/ 341 h 380"/>
                <a:gd name="T72" fmla="*/ 206 w 298"/>
                <a:gd name="T73" fmla="*/ 346 h 380"/>
                <a:gd name="T74" fmla="*/ 197 w 298"/>
                <a:gd name="T75" fmla="*/ 356 h 380"/>
                <a:gd name="T76" fmla="*/ 187 w 298"/>
                <a:gd name="T77" fmla="*/ 360 h 380"/>
                <a:gd name="T78" fmla="*/ 173 w 298"/>
                <a:gd name="T79" fmla="*/ 365 h 380"/>
                <a:gd name="T80" fmla="*/ 163 w 298"/>
                <a:gd name="T81" fmla="*/ 370 h 380"/>
                <a:gd name="T82" fmla="*/ 154 w 298"/>
                <a:gd name="T83" fmla="*/ 370 h 380"/>
                <a:gd name="T84" fmla="*/ 139 w 298"/>
                <a:gd name="T85" fmla="*/ 375 h 380"/>
                <a:gd name="T86" fmla="*/ 130 w 298"/>
                <a:gd name="T87" fmla="*/ 375 h 380"/>
                <a:gd name="T88" fmla="*/ 115 w 298"/>
                <a:gd name="T89" fmla="*/ 380 h 380"/>
                <a:gd name="T90" fmla="*/ 101 w 298"/>
                <a:gd name="T91" fmla="*/ 380 h 380"/>
                <a:gd name="T92" fmla="*/ 91 w 298"/>
                <a:gd name="T93" fmla="*/ 380 h 380"/>
                <a:gd name="T94" fmla="*/ 77 w 298"/>
                <a:gd name="T95" fmla="*/ 375 h 380"/>
                <a:gd name="T96" fmla="*/ 67 w 298"/>
                <a:gd name="T97" fmla="*/ 375 h 380"/>
                <a:gd name="T98" fmla="*/ 53 w 298"/>
                <a:gd name="T99" fmla="*/ 375 h 380"/>
                <a:gd name="T100" fmla="*/ 43 w 298"/>
                <a:gd name="T101" fmla="*/ 370 h 380"/>
                <a:gd name="T102" fmla="*/ 34 w 298"/>
                <a:gd name="T103" fmla="*/ 365 h 380"/>
                <a:gd name="T104" fmla="*/ 19 w 298"/>
                <a:gd name="T105" fmla="*/ 360 h 380"/>
                <a:gd name="T106" fmla="*/ 10 w 298"/>
                <a:gd name="T107" fmla="*/ 356 h 380"/>
                <a:gd name="T108" fmla="*/ 0 w 298"/>
                <a:gd name="T109" fmla="*/ 351 h 380"/>
                <a:gd name="T110" fmla="*/ 101 w 298"/>
                <a:gd name="T111" fmla="*/ 183 h 380"/>
                <a:gd name="T112" fmla="*/ 158 w 298"/>
                <a:gd name="T113" fmla="*/ 0 h 38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98" h="380">
                  <a:moveTo>
                    <a:pt x="158" y="0"/>
                  </a:moveTo>
                  <a:lnTo>
                    <a:pt x="173" y="0"/>
                  </a:lnTo>
                  <a:lnTo>
                    <a:pt x="183" y="5"/>
                  </a:lnTo>
                  <a:lnTo>
                    <a:pt x="192" y="10"/>
                  </a:lnTo>
                  <a:lnTo>
                    <a:pt x="202" y="19"/>
                  </a:lnTo>
                  <a:lnTo>
                    <a:pt x="211" y="24"/>
                  </a:lnTo>
                  <a:lnTo>
                    <a:pt x="226" y="34"/>
                  </a:lnTo>
                  <a:lnTo>
                    <a:pt x="230" y="39"/>
                  </a:lnTo>
                  <a:lnTo>
                    <a:pt x="240" y="48"/>
                  </a:lnTo>
                  <a:lnTo>
                    <a:pt x="250" y="58"/>
                  </a:lnTo>
                  <a:lnTo>
                    <a:pt x="259" y="67"/>
                  </a:lnTo>
                  <a:lnTo>
                    <a:pt x="264" y="77"/>
                  </a:lnTo>
                  <a:lnTo>
                    <a:pt x="269" y="86"/>
                  </a:lnTo>
                  <a:lnTo>
                    <a:pt x="278" y="96"/>
                  </a:lnTo>
                  <a:lnTo>
                    <a:pt x="283" y="111"/>
                  </a:lnTo>
                  <a:lnTo>
                    <a:pt x="288" y="120"/>
                  </a:lnTo>
                  <a:lnTo>
                    <a:pt x="288" y="135"/>
                  </a:lnTo>
                  <a:lnTo>
                    <a:pt x="293" y="144"/>
                  </a:lnTo>
                  <a:lnTo>
                    <a:pt x="293" y="159"/>
                  </a:lnTo>
                  <a:lnTo>
                    <a:pt x="298" y="168"/>
                  </a:lnTo>
                  <a:lnTo>
                    <a:pt x="298" y="183"/>
                  </a:lnTo>
                  <a:lnTo>
                    <a:pt x="298" y="192"/>
                  </a:lnTo>
                  <a:lnTo>
                    <a:pt x="298" y="202"/>
                  </a:lnTo>
                  <a:lnTo>
                    <a:pt x="293" y="216"/>
                  </a:lnTo>
                  <a:lnTo>
                    <a:pt x="293" y="231"/>
                  </a:lnTo>
                  <a:lnTo>
                    <a:pt x="288" y="240"/>
                  </a:lnTo>
                  <a:lnTo>
                    <a:pt x="283" y="255"/>
                  </a:lnTo>
                  <a:lnTo>
                    <a:pt x="278" y="264"/>
                  </a:lnTo>
                  <a:lnTo>
                    <a:pt x="274" y="274"/>
                  </a:lnTo>
                  <a:lnTo>
                    <a:pt x="269" y="288"/>
                  </a:lnTo>
                  <a:lnTo>
                    <a:pt x="259" y="293"/>
                  </a:lnTo>
                  <a:lnTo>
                    <a:pt x="255" y="308"/>
                  </a:lnTo>
                  <a:lnTo>
                    <a:pt x="245" y="317"/>
                  </a:lnTo>
                  <a:lnTo>
                    <a:pt x="235" y="322"/>
                  </a:lnTo>
                  <a:lnTo>
                    <a:pt x="226" y="331"/>
                  </a:lnTo>
                  <a:lnTo>
                    <a:pt x="221" y="341"/>
                  </a:lnTo>
                  <a:lnTo>
                    <a:pt x="206" y="346"/>
                  </a:lnTo>
                  <a:lnTo>
                    <a:pt x="197" y="356"/>
                  </a:lnTo>
                  <a:lnTo>
                    <a:pt x="187" y="360"/>
                  </a:lnTo>
                  <a:lnTo>
                    <a:pt x="173" y="365"/>
                  </a:lnTo>
                  <a:lnTo>
                    <a:pt x="163" y="370"/>
                  </a:lnTo>
                  <a:lnTo>
                    <a:pt x="154" y="370"/>
                  </a:lnTo>
                  <a:lnTo>
                    <a:pt x="139" y="375"/>
                  </a:lnTo>
                  <a:lnTo>
                    <a:pt x="130" y="375"/>
                  </a:lnTo>
                  <a:lnTo>
                    <a:pt x="115" y="380"/>
                  </a:lnTo>
                  <a:lnTo>
                    <a:pt x="101" y="380"/>
                  </a:lnTo>
                  <a:lnTo>
                    <a:pt x="91" y="380"/>
                  </a:lnTo>
                  <a:lnTo>
                    <a:pt x="77" y="375"/>
                  </a:lnTo>
                  <a:lnTo>
                    <a:pt x="67" y="375"/>
                  </a:lnTo>
                  <a:lnTo>
                    <a:pt x="53" y="375"/>
                  </a:lnTo>
                  <a:lnTo>
                    <a:pt x="43" y="370"/>
                  </a:lnTo>
                  <a:lnTo>
                    <a:pt x="34" y="365"/>
                  </a:lnTo>
                  <a:lnTo>
                    <a:pt x="19" y="360"/>
                  </a:lnTo>
                  <a:lnTo>
                    <a:pt x="10" y="356"/>
                  </a:lnTo>
                  <a:lnTo>
                    <a:pt x="0" y="351"/>
                  </a:lnTo>
                  <a:lnTo>
                    <a:pt x="101" y="183"/>
                  </a:lnTo>
                  <a:lnTo>
                    <a:pt x="158"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53" name="Group 519">
            <a:extLst>
              <a:ext uri="{FF2B5EF4-FFF2-40B4-BE49-F238E27FC236}">
                <a16:creationId xmlns:a16="http://schemas.microsoft.com/office/drawing/2014/main" id="{BD95D862-691C-4C34-A1B7-860D030F6FAB}"/>
              </a:ext>
            </a:extLst>
          </p:cNvPr>
          <p:cNvGrpSpPr>
            <a:grpSpLocks/>
          </p:cNvGrpSpPr>
          <p:nvPr/>
        </p:nvGrpSpPr>
        <p:grpSpPr bwMode="auto">
          <a:xfrm>
            <a:off x="4611688" y="3368675"/>
            <a:ext cx="304800" cy="571500"/>
            <a:chOff x="2905" y="2122"/>
            <a:chExt cx="192" cy="360"/>
          </a:xfrm>
        </p:grpSpPr>
        <p:sp>
          <p:nvSpPr>
            <p:cNvPr id="12548" name="Freeform 517">
              <a:extLst>
                <a:ext uri="{FF2B5EF4-FFF2-40B4-BE49-F238E27FC236}">
                  <a16:creationId xmlns:a16="http://schemas.microsoft.com/office/drawing/2014/main" id="{B12AA7C2-DD9C-4840-AFF2-28C42675EFC6}"/>
                </a:ext>
              </a:extLst>
            </p:cNvPr>
            <p:cNvSpPr>
              <a:spLocks/>
            </p:cNvSpPr>
            <p:nvPr/>
          </p:nvSpPr>
          <p:spPr bwMode="auto">
            <a:xfrm>
              <a:off x="2905" y="2122"/>
              <a:ext cx="192" cy="360"/>
            </a:xfrm>
            <a:custGeom>
              <a:avLst/>
              <a:gdLst>
                <a:gd name="T0" fmla="*/ 91 w 192"/>
                <a:gd name="T1" fmla="*/ 360 h 360"/>
                <a:gd name="T2" fmla="*/ 77 w 192"/>
                <a:gd name="T3" fmla="*/ 350 h 360"/>
                <a:gd name="T4" fmla="*/ 72 w 192"/>
                <a:gd name="T5" fmla="*/ 345 h 360"/>
                <a:gd name="T6" fmla="*/ 62 w 192"/>
                <a:gd name="T7" fmla="*/ 336 h 360"/>
                <a:gd name="T8" fmla="*/ 52 w 192"/>
                <a:gd name="T9" fmla="*/ 326 h 360"/>
                <a:gd name="T10" fmla="*/ 43 w 192"/>
                <a:gd name="T11" fmla="*/ 317 h 360"/>
                <a:gd name="T12" fmla="*/ 38 w 192"/>
                <a:gd name="T13" fmla="*/ 312 h 360"/>
                <a:gd name="T14" fmla="*/ 29 w 192"/>
                <a:gd name="T15" fmla="*/ 297 h 360"/>
                <a:gd name="T16" fmla="*/ 24 w 192"/>
                <a:gd name="T17" fmla="*/ 293 h 360"/>
                <a:gd name="T18" fmla="*/ 19 w 192"/>
                <a:gd name="T19" fmla="*/ 278 h 360"/>
                <a:gd name="T20" fmla="*/ 14 w 192"/>
                <a:gd name="T21" fmla="*/ 268 h 360"/>
                <a:gd name="T22" fmla="*/ 9 w 192"/>
                <a:gd name="T23" fmla="*/ 254 h 360"/>
                <a:gd name="T24" fmla="*/ 4 w 192"/>
                <a:gd name="T25" fmla="*/ 245 h 360"/>
                <a:gd name="T26" fmla="*/ 4 w 192"/>
                <a:gd name="T27" fmla="*/ 235 h 360"/>
                <a:gd name="T28" fmla="*/ 0 w 192"/>
                <a:gd name="T29" fmla="*/ 225 h 360"/>
                <a:gd name="T30" fmla="*/ 0 w 192"/>
                <a:gd name="T31" fmla="*/ 211 h 360"/>
                <a:gd name="T32" fmla="*/ 0 w 192"/>
                <a:gd name="T33" fmla="*/ 201 h 360"/>
                <a:gd name="T34" fmla="*/ 0 w 192"/>
                <a:gd name="T35" fmla="*/ 187 h 360"/>
                <a:gd name="T36" fmla="*/ 0 w 192"/>
                <a:gd name="T37" fmla="*/ 177 h 360"/>
                <a:gd name="T38" fmla="*/ 0 w 192"/>
                <a:gd name="T39" fmla="*/ 163 h 360"/>
                <a:gd name="T40" fmla="*/ 4 w 192"/>
                <a:gd name="T41" fmla="*/ 153 h 360"/>
                <a:gd name="T42" fmla="*/ 4 w 192"/>
                <a:gd name="T43" fmla="*/ 139 h 360"/>
                <a:gd name="T44" fmla="*/ 9 w 192"/>
                <a:gd name="T45" fmla="*/ 124 h 360"/>
                <a:gd name="T46" fmla="*/ 14 w 192"/>
                <a:gd name="T47" fmla="*/ 115 h 360"/>
                <a:gd name="T48" fmla="*/ 19 w 192"/>
                <a:gd name="T49" fmla="*/ 105 h 360"/>
                <a:gd name="T50" fmla="*/ 24 w 192"/>
                <a:gd name="T51" fmla="*/ 95 h 360"/>
                <a:gd name="T52" fmla="*/ 33 w 192"/>
                <a:gd name="T53" fmla="*/ 86 h 360"/>
                <a:gd name="T54" fmla="*/ 38 w 192"/>
                <a:gd name="T55" fmla="*/ 76 h 360"/>
                <a:gd name="T56" fmla="*/ 48 w 192"/>
                <a:gd name="T57" fmla="*/ 67 h 360"/>
                <a:gd name="T58" fmla="*/ 52 w 192"/>
                <a:gd name="T59" fmla="*/ 57 h 360"/>
                <a:gd name="T60" fmla="*/ 62 w 192"/>
                <a:gd name="T61" fmla="*/ 48 h 360"/>
                <a:gd name="T62" fmla="*/ 72 w 192"/>
                <a:gd name="T63" fmla="*/ 43 h 360"/>
                <a:gd name="T64" fmla="*/ 81 w 192"/>
                <a:gd name="T65" fmla="*/ 33 h 360"/>
                <a:gd name="T66" fmla="*/ 91 w 192"/>
                <a:gd name="T67" fmla="*/ 28 h 360"/>
                <a:gd name="T68" fmla="*/ 101 w 192"/>
                <a:gd name="T69" fmla="*/ 19 h 360"/>
                <a:gd name="T70" fmla="*/ 110 w 192"/>
                <a:gd name="T71" fmla="*/ 19 h 360"/>
                <a:gd name="T72" fmla="*/ 125 w 192"/>
                <a:gd name="T73" fmla="*/ 9 h 360"/>
                <a:gd name="T74" fmla="*/ 134 w 192"/>
                <a:gd name="T75" fmla="*/ 9 h 360"/>
                <a:gd name="T76" fmla="*/ 144 w 192"/>
                <a:gd name="T77" fmla="*/ 4 h 360"/>
                <a:gd name="T78" fmla="*/ 158 w 192"/>
                <a:gd name="T79" fmla="*/ 0 h 360"/>
                <a:gd name="T80" fmla="*/ 168 w 192"/>
                <a:gd name="T81" fmla="*/ 0 h 360"/>
                <a:gd name="T82" fmla="*/ 177 w 192"/>
                <a:gd name="T83" fmla="*/ 0 h 360"/>
                <a:gd name="T84" fmla="*/ 192 w 192"/>
                <a:gd name="T85" fmla="*/ 0 h 360"/>
                <a:gd name="T86" fmla="*/ 192 w 192"/>
                <a:gd name="T87" fmla="*/ 192 h 360"/>
                <a:gd name="T88" fmla="*/ 91 w 192"/>
                <a:gd name="T89" fmla="*/ 360 h 36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92" h="360">
                  <a:moveTo>
                    <a:pt x="91" y="360"/>
                  </a:moveTo>
                  <a:lnTo>
                    <a:pt x="77" y="350"/>
                  </a:lnTo>
                  <a:lnTo>
                    <a:pt x="72" y="345"/>
                  </a:lnTo>
                  <a:lnTo>
                    <a:pt x="62" y="336"/>
                  </a:lnTo>
                  <a:lnTo>
                    <a:pt x="52" y="326"/>
                  </a:lnTo>
                  <a:lnTo>
                    <a:pt x="43" y="317"/>
                  </a:lnTo>
                  <a:lnTo>
                    <a:pt x="38" y="312"/>
                  </a:lnTo>
                  <a:lnTo>
                    <a:pt x="29" y="297"/>
                  </a:lnTo>
                  <a:lnTo>
                    <a:pt x="24" y="293"/>
                  </a:lnTo>
                  <a:lnTo>
                    <a:pt x="19" y="278"/>
                  </a:lnTo>
                  <a:lnTo>
                    <a:pt x="14" y="268"/>
                  </a:lnTo>
                  <a:lnTo>
                    <a:pt x="9" y="254"/>
                  </a:lnTo>
                  <a:lnTo>
                    <a:pt x="4" y="245"/>
                  </a:lnTo>
                  <a:lnTo>
                    <a:pt x="4" y="235"/>
                  </a:lnTo>
                  <a:lnTo>
                    <a:pt x="0" y="225"/>
                  </a:lnTo>
                  <a:lnTo>
                    <a:pt x="0" y="211"/>
                  </a:lnTo>
                  <a:lnTo>
                    <a:pt x="0" y="201"/>
                  </a:lnTo>
                  <a:lnTo>
                    <a:pt x="0" y="187"/>
                  </a:lnTo>
                  <a:lnTo>
                    <a:pt x="0" y="177"/>
                  </a:lnTo>
                  <a:lnTo>
                    <a:pt x="0" y="163"/>
                  </a:lnTo>
                  <a:lnTo>
                    <a:pt x="4" y="153"/>
                  </a:lnTo>
                  <a:lnTo>
                    <a:pt x="4" y="139"/>
                  </a:lnTo>
                  <a:lnTo>
                    <a:pt x="9" y="124"/>
                  </a:lnTo>
                  <a:lnTo>
                    <a:pt x="14" y="115"/>
                  </a:lnTo>
                  <a:lnTo>
                    <a:pt x="19" y="105"/>
                  </a:lnTo>
                  <a:lnTo>
                    <a:pt x="24" y="95"/>
                  </a:lnTo>
                  <a:lnTo>
                    <a:pt x="33" y="86"/>
                  </a:lnTo>
                  <a:lnTo>
                    <a:pt x="38" y="76"/>
                  </a:lnTo>
                  <a:lnTo>
                    <a:pt x="48" y="67"/>
                  </a:lnTo>
                  <a:lnTo>
                    <a:pt x="52" y="57"/>
                  </a:lnTo>
                  <a:lnTo>
                    <a:pt x="62" y="48"/>
                  </a:lnTo>
                  <a:lnTo>
                    <a:pt x="72" y="43"/>
                  </a:lnTo>
                  <a:lnTo>
                    <a:pt x="81" y="33"/>
                  </a:lnTo>
                  <a:lnTo>
                    <a:pt x="91" y="28"/>
                  </a:lnTo>
                  <a:lnTo>
                    <a:pt x="101" y="19"/>
                  </a:lnTo>
                  <a:lnTo>
                    <a:pt x="110" y="19"/>
                  </a:lnTo>
                  <a:lnTo>
                    <a:pt x="125" y="9"/>
                  </a:lnTo>
                  <a:lnTo>
                    <a:pt x="134" y="9"/>
                  </a:lnTo>
                  <a:lnTo>
                    <a:pt x="144" y="4"/>
                  </a:lnTo>
                  <a:lnTo>
                    <a:pt x="158" y="0"/>
                  </a:lnTo>
                  <a:lnTo>
                    <a:pt x="168" y="0"/>
                  </a:lnTo>
                  <a:lnTo>
                    <a:pt x="177" y="0"/>
                  </a:lnTo>
                  <a:lnTo>
                    <a:pt x="192" y="0"/>
                  </a:lnTo>
                  <a:lnTo>
                    <a:pt x="192" y="192"/>
                  </a:lnTo>
                  <a:lnTo>
                    <a:pt x="91" y="360"/>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49" name="Freeform 518">
              <a:extLst>
                <a:ext uri="{FF2B5EF4-FFF2-40B4-BE49-F238E27FC236}">
                  <a16:creationId xmlns:a16="http://schemas.microsoft.com/office/drawing/2014/main" id="{7E1BAB18-88B8-47C9-909B-99B75B4C206C}"/>
                </a:ext>
              </a:extLst>
            </p:cNvPr>
            <p:cNvSpPr>
              <a:spLocks/>
            </p:cNvSpPr>
            <p:nvPr/>
          </p:nvSpPr>
          <p:spPr bwMode="auto">
            <a:xfrm>
              <a:off x="2905" y="2122"/>
              <a:ext cx="192" cy="360"/>
            </a:xfrm>
            <a:custGeom>
              <a:avLst/>
              <a:gdLst>
                <a:gd name="T0" fmla="*/ 91 w 192"/>
                <a:gd name="T1" fmla="*/ 360 h 360"/>
                <a:gd name="T2" fmla="*/ 77 w 192"/>
                <a:gd name="T3" fmla="*/ 350 h 360"/>
                <a:gd name="T4" fmla="*/ 72 w 192"/>
                <a:gd name="T5" fmla="*/ 345 h 360"/>
                <a:gd name="T6" fmla="*/ 62 w 192"/>
                <a:gd name="T7" fmla="*/ 336 h 360"/>
                <a:gd name="T8" fmla="*/ 52 w 192"/>
                <a:gd name="T9" fmla="*/ 326 h 360"/>
                <a:gd name="T10" fmla="*/ 43 w 192"/>
                <a:gd name="T11" fmla="*/ 317 h 360"/>
                <a:gd name="T12" fmla="*/ 38 w 192"/>
                <a:gd name="T13" fmla="*/ 312 h 360"/>
                <a:gd name="T14" fmla="*/ 29 w 192"/>
                <a:gd name="T15" fmla="*/ 297 h 360"/>
                <a:gd name="T16" fmla="*/ 24 w 192"/>
                <a:gd name="T17" fmla="*/ 293 h 360"/>
                <a:gd name="T18" fmla="*/ 19 w 192"/>
                <a:gd name="T19" fmla="*/ 278 h 360"/>
                <a:gd name="T20" fmla="*/ 14 w 192"/>
                <a:gd name="T21" fmla="*/ 268 h 360"/>
                <a:gd name="T22" fmla="*/ 9 w 192"/>
                <a:gd name="T23" fmla="*/ 254 h 360"/>
                <a:gd name="T24" fmla="*/ 4 w 192"/>
                <a:gd name="T25" fmla="*/ 245 h 360"/>
                <a:gd name="T26" fmla="*/ 4 w 192"/>
                <a:gd name="T27" fmla="*/ 235 h 360"/>
                <a:gd name="T28" fmla="*/ 0 w 192"/>
                <a:gd name="T29" fmla="*/ 225 h 360"/>
                <a:gd name="T30" fmla="*/ 0 w 192"/>
                <a:gd name="T31" fmla="*/ 211 h 360"/>
                <a:gd name="T32" fmla="*/ 0 w 192"/>
                <a:gd name="T33" fmla="*/ 201 h 360"/>
                <a:gd name="T34" fmla="*/ 0 w 192"/>
                <a:gd name="T35" fmla="*/ 187 h 360"/>
                <a:gd name="T36" fmla="*/ 0 w 192"/>
                <a:gd name="T37" fmla="*/ 177 h 360"/>
                <a:gd name="T38" fmla="*/ 0 w 192"/>
                <a:gd name="T39" fmla="*/ 163 h 360"/>
                <a:gd name="T40" fmla="*/ 4 w 192"/>
                <a:gd name="T41" fmla="*/ 153 h 360"/>
                <a:gd name="T42" fmla="*/ 4 w 192"/>
                <a:gd name="T43" fmla="*/ 139 h 360"/>
                <a:gd name="T44" fmla="*/ 9 w 192"/>
                <a:gd name="T45" fmla="*/ 124 h 360"/>
                <a:gd name="T46" fmla="*/ 14 w 192"/>
                <a:gd name="T47" fmla="*/ 115 h 360"/>
                <a:gd name="T48" fmla="*/ 19 w 192"/>
                <a:gd name="T49" fmla="*/ 105 h 360"/>
                <a:gd name="T50" fmla="*/ 24 w 192"/>
                <a:gd name="T51" fmla="*/ 95 h 360"/>
                <a:gd name="T52" fmla="*/ 33 w 192"/>
                <a:gd name="T53" fmla="*/ 86 h 360"/>
                <a:gd name="T54" fmla="*/ 38 w 192"/>
                <a:gd name="T55" fmla="*/ 76 h 360"/>
                <a:gd name="T56" fmla="*/ 48 w 192"/>
                <a:gd name="T57" fmla="*/ 67 h 360"/>
                <a:gd name="T58" fmla="*/ 52 w 192"/>
                <a:gd name="T59" fmla="*/ 57 h 360"/>
                <a:gd name="T60" fmla="*/ 62 w 192"/>
                <a:gd name="T61" fmla="*/ 48 h 360"/>
                <a:gd name="T62" fmla="*/ 72 w 192"/>
                <a:gd name="T63" fmla="*/ 43 h 360"/>
                <a:gd name="T64" fmla="*/ 81 w 192"/>
                <a:gd name="T65" fmla="*/ 33 h 360"/>
                <a:gd name="T66" fmla="*/ 91 w 192"/>
                <a:gd name="T67" fmla="*/ 28 h 360"/>
                <a:gd name="T68" fmla="*/ 101 w 192"/>
                <a:gd name="T69" fmla="*/ 19 h 360"/>
                <a:gd name="T70" fmla="*/ 110 w 192"/>
                <a:gd name="T71" fmla="*/ 19 h 360"/>
                <a:gd name="T72" fmla="*/ 125 w 192"/>
                <a:gd name="T73" fmla="*/ 9 h 360"/>
                <a:gd name="T74" fmla="*/ 134 w 192"/>
                <a:gd name="T75" fmla="*/ 9 h 360"/>
                <a:gd name="T76" fmla="*/ 144 w 192"/>
                <a:gd name="T77" fmla="*/ 4 h 360"/>
                <a:gd name="T78" fmla="*/ 158 w 192"/>
                <a:gd name="T79" fmla="*/ 0 h 360"/>
                <a:gd name="T80" fmla="*/ 168 w 192"/>
                <a:gd name="T81" fmla="*/ 0 h 360"/>
                <a:gd name="T82" fmla="*/ 177 w 192"/>
                <a:gd name="T83" fmla="*/ 0 h 360"/>
                <a:gd name="T84" fmla="*/ 192 w 192"/>
                <a:gd name="T85" fmla="*/ 0 h 360"/>
                <a:gd name="T86" fmla="*/ 192 w 192"/>
                <a:gd name="T87" fmla="*/ 192 h 360"/>
                <a:gd name="T88" fmla="*/ 91 w 192"/>
                <a:gd name="T89" fmla="*/ 360 h 36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92" h="360">
                  <a:moveTo>
                    <a:pt x="91" y="360"/>
                  </a:moveTo>
                  <a:lnTo>
                    <a:pt x="77" y="350"/>
                  </a:lnTo>
                  <a:lnTo>
                    <a:pt x="72" y="345"/>
                  </a:lnTo>
                  <a:lnTo>
                    <a:pt x="62" y="336"/>
                  </a:lnTo>
                  <a:lnTo>
                    <a:pt x="52" y="326"/>
                  </a:lnTo>
                  <a:lnTo>
                    <a:pt x="43" y="317"/>
                  </a:lnTo>
                  <a:lnTo>
                    <a:pt x="38" y="312"/>
                  </a:lnTo>
                  <a:lnTo>
                    <a:pt x="29" y="297"/>
                  </a:lnTo>
                  <a:lnTo>
                    <a:pt x="24" y="293"/>
                  </a:lnTo>
                  <a:lnTo>
                    <a:pt x="19" y="278"/>
                  </a:lnTo>
                  <a:lnTo>
                    <a:pt x="14" y="268"/>
                  </a:lnTo>
                  <a:lnTo>
                    <a:pt x="9" y="254"/>
                  </a:lnTo>
                  <a:lnTo>
                    <a:pt x="4" y="245"/>
                  </a:lnTo>
                  <a:lnTo>
                    <a:pt x="4" y="235"/>
                  </a:lnTo>
                  <a:lnTo>
                    <a:pt x="0" y="225"/>
                  </a:lnTo>
                  <a:lnTo>
                    <a:pt x="0" y="211"/>
                  </a:lnTo>
                  <a:lnTo>
                    <a:pt x="0" y="201"/>
                  </a:lnTo>
                  <a:lnTo>
                    <a:pt x="0" y="187"/>
                  </a:lnTo>
                  <a:lnTo>
                    <a:pt x="0" y="177"/>
                  </a:lnTo>
                  <a:lnTo>
                    <a:pt x="0" y="163"/>
                  </a:lnTo>
                  <a:lnTo>
                    <a:pt x="4" y="153"/>
                  </a:lnTo>
                  <a:lnTo>
                    <a:pt x="4" y="139"/>
                  </a:lnTo>
                  <a:lnTo>
                    <a:pt x="9" y="124"/>
                  </a:lnTo>
                  <a:lnTo>
                    <a:pt x="14" y="115"/>
                  </a:lnTo>
                  <a:lnTo>
                    <a:pt x="19" y="105"/>
                  </a:lnTo>
                  <a:lnTo>
                    <a:pt x="24" y="95"/>
                  </a:lnTo>
                  <a:lnTo>
                    <a:pt x="33" y="86"/>
                  </a:lnTo>
                  <a:lnTo>
                    <a:pt x="38" y="76"/>
                  </a:lnTo>
                  <a:lnTo>
                    <a:pt x="48" y="67"/>
                  </a:lnTo>
                  <a:lnTo>
                    <a:pt x="52" y="57"/>
                  </a:lnTo>
                  <a:lnTo>
                    <a:pt x="62" y="48"/>
                  </a:lnTo>
                  <a:lnTo>
                    <a:pt x="72" y="43"/>
                  </a:lnTo>
                  <a:lnTo>
                    <a:pt x="81" y="33"/>
                  </a:lnTo>
                  <a:lnTo>
                    <a:pt x="91" y="28"/>
                  </a:lnTo>
                  <a:lnTo>
                    <a:pt x="101" y="19"/>
                  </a:lnTo>
                  <a:lnTo>
                    <a:pt x="110" y="19"/>
                  </a:lnTo>
                  <a:lnTo>
                    <a:pt x="125" y="9"/>
                  </a:lnTo>
                  <a:lnTo>
                    <a:pt x="134" y="9"/>
                  </a:lnTo>
                  <a:lnTo>
                    <a:pt x="144" y="4"/>
                  </a:lnTo>
                  <a:lnTo>
                    <a:pt x="158" y="0"/>
                  </a:lnTo>
                  <a:lnTo>
                    <a:pt x="168" y="0"/>
                  </a:lnTo>
                  <a:lnTo>
                    <a:pt x="177" y="0"/>
                  </a:lnTo>
                  <a:lnTo>
                    <a:pt x="192" y="0"/>
                  </a:lnTo>
                  <a:lnTo>
                    <a:pt x="192" y="192"/>
                  </a:lnTo>
                  <a:lnTo>
                    <a:pt x="91" y="36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54" name="Group 522">
            <a:extLst>
              <a:ext uri="{FF2B5EF4-FFF2-40B4-BE49-F238E27FC236}">
                <a16:creationId xmlns:a16="http://schemas.microsoft.com/office/drawing/2014/main" id="{95854092-683B-436D-8C29-92809EF2CCFA}"/>
              </a:ext>
            </a:extLst>
          </p:cNvPr>
          <p:cNvGrpSpPr>
            <a:grpSpLocks/>
          </p:cNvGrpSpPr>
          <p:nvPr/>
        </p:nvGrpSpPr>
        <p:grpSpPr bwMode="auto">
          <a:xfrm>
            <a:off x="4916488" y="2513013"/>
            <a:ext cx="76200" cy="306387"/>
            <a:chOff x="3097" y="1583"/>
            <a:chExt cx="48" cy="193"/>
          </a:xfrm>
        </p:grpSpPr>
        <p:sp>
          <p:nvSpPr>
            <p:cNvPr id="12546" name="Freeform 520">
              <a:extLst>
                <a:ext uri="{FF2B5EF4-FFF2-40B4-BE49-F238E27FC236}">
                  <a16:creationId xmlns:a16="http://schemas.microsoft.com/office/drawing/2014/main" id="{1F22A98F-5259-4583-B71A-A01AFE9FF561}"/>
                </a:ext>
              </a:extLst>
            </p:cNvPr>
            <p:cNvSpPr>
              <a:spLocks/>
            </p:cNvSpPr>
            <p:nvPr/>
          </p:nvSpPr>
          <p:spPr bwMode="auto">
            <a:xfrm>
              <a:off x="3097" y="1583"/>
              <a:ext cx="48" cy="193"/>
            </a:xfrm>
            <a:custGeom>
              <a:avLst/>
              <a:gdLst>
                <a:gd name="T0" fmla="*/ 0 w 48"/>
                <a:gd name="T1" fmla="*/ 0 h 193"/>
                <a:gd name="T2" fmla="*/ 9 w 48"/>
                <a:gd name="T3" fmla="*/ 0 h 193"/>
                <a:gd name="T4" fmla="*/ 19 w 48"/>
                <a:gd name="T5" fmla="*/ 0 h 193"/>
                <a:gd name="T6" fmla="*/ 24 w 48"/>
                <a:gd name="T7" fmla="*/ 0 h 193"/>
                <a:gd name="T8" fmla="*/ 33 w 48"/>
                <a:gd name="T9" fmla="*/ 0 h 193"/>
                <a:gd name="T10" fmla="*/ 43 w 48"/>
                <a:gd name="T11" fmla="*/ 5 h 193"/>
                <a:gd name="T12" fmla="*/ 48 w 48"/>
                <a:gd name="T13" fmla="*/ 5 h 193"/>
                <a:gd name="T14" fmla="*/ 0 w 48"/>
                <a:gd name="T15" fmla="*/ 193 h 193"/>
                <a:gd name="T16" fmla="*/ 0 w 48"/>
                <a:gd name="T17" fmla="*/ 0 h 1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8" h="193">
                  <a:moveTo>
                    <a:pt x="0" y="0"/>
                  </a:moveTo>
                  <a:lnTo>
                    <a:pt x="9" y="0"/>
                  </a:lnTo>
                  <a:lnTo>
                    <a:pt x="19" y="0"/>
                  </a:lnTo>
                  <a:lnTo>
                    <a:pt x="24" y="0"/>
                  </a:lnTo>
                  <a:lnTo>
                    <a:pt x="33" y="0"/>
                  </a:lnTo>
                  <a:lnTo>
                    <a:pt x="43" y="5"/>
                  </a:lnTo>
                  <a:lnTo>
                    <a:pt x="48" y="5"/>
                  </a:lnTo>
                  <a:lnTo>
                    <a:pt x="0" y="193"/>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47" name="Freeform 521">
              <a:extLst>
                <a:ext uri="{FF2B5EF4-FFF2-40B4-BE49-F238E27FC236}">
                  <a16:creationId xmlns:a16="http://schemas.microsoft.com/office/drawing/2014/main" id="{5B3B6046-7685-455D-A628-665804BCA7BD}"/>
                </a:ext>
              </a:extLst>
            </p:cNvPr>
            <p:cNvSpPr>
              <a:spLocks/>
            </p:cNvSpPr>
            <p:nvPr/>
          </p:nvSpPr>
          <p:spPr bwMode="auto">
            <a:xfrm>
              <a:off x="3097" y="1583"/>
              <a:ext cx="48" cy="193"/>
            </a:xfrm>
            <a:custGeom>
              <a:avLst/>
              <a:gdLst>
                <a:gd name="T0" fmla="*/ 0 w 48"/>
                <a:gd name="T1" fmla="*/ 0 h 193"/>
                <a:gd name="T2" fmla="*/ 9 w 48"/>
                <a:gd name="T3" fmla="*/ 0 h 193"/>
                <a:gd name="T4" fmla="*/ 19 w 48"/>
                <a:gd name="T5" fmla="*/ 0 h 193"/>
                <a:gd name="T6" fmla="*/ 24 w 48"/>
                <a:gd name="T7" fmla="*/ 0 h 193"/>
                <a:gd name="T8" fmla="*/ 33 w 48"/>
                <a:gd name="T9" fmla="*/ 0 h 193"/>
                <a:gd name="T10" fmla="*/ 43 w 48"/>
                <a:gd name="T11" fmla="*/ 5 h 193"/>
                <a:gd name="T12" fmla="*/ 48 w 48"/>
                <a:gd name="T13" fmla="*/ 5 h 193"/>
                <a:gd name="T14" fmla="*/ 0 w 48"/>
                <a:gd name="T15" fmla="*/ 193 h 193"/>
                <a:gd name="T16" fmla="*/ 0 w 48"/>
                <a:gd name="T17" fmla="*/ 0 h 1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8" h="193">
                  <a:moveTo>
                    <a:pt x="0" y="0"/>
                  </a:moveTo>
                  <a:lnTo>
                    <a:pt x="9" y="0"/>
                  </a:lnTo>
                  <a:lnTo>
                    <a:pt x="19" y="0"/>
                  </a:lnTo>
                  <a:lnTo>
                    <a:pt x="24" y="0"/>
                  </a:lnTo>
                  <a:lnTo>
                    <a:pt x="33" y="0"/>
                  </a:lnTo>
                  <a:lnTo>
                    <a:pt x="43" y="5"/>
                  </a:lnTo>
                  <a:lnTo>
                    <a:pt x="48" y="5"/>
                  </a:lnTo>
                  <a:lnTo>
                    <a:pt x="0" y="193"/>
                  </a:lnTo>
                  <a:lnTo>
                    <a:pt x="0"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55" name="Group 525">
            <a:extLst>
              <a:ext uri="{FF2B5EF4-FFF2-40B4-BE49-F238E27FC236}">
                <a16:creationId xmlns:a16="http://schemas.microsoft.com/office/drawing/2014/main" id="{DDECE006-D69E-46CE-BD43-7B4C4FACC283}"/>
              </a:ext>
            </a:extLst>
          </p:cNvPr>
          <p:cNvGrpSpPr>
            <a:grpSpLocks/>
          </p:cNvGrpSpPr>
          <p:nvPr/>
        </p:nvGrpSpPr>
        <p:grpSpPr bwMode="auto">
          <a:xfrm>
            <a:off x="4916488" y="2520950"/>
            <a:ext cx="312737" cy="595313"/>
            <a:chOff x="3097" y="1588"/>
            <a:chExt cx="197" cy="375"/>
          </a:xfrm>
        </p:grpSpPr>
        <p:sp>
          <p:nvSpPr>
            <p:cNvPr id="12544" name="Freeform 523">
              <a:extLst>
                <a:ext uri="{FF2B5EF4-FFF2-40B4-BE49-F238E27FC236}">
                  <a16:creationId xmlns:a16="http://schemas.microsoft.com/office/drawing/2014/main" id="{C477E6B3-CCC7-4275-941D-A8B7AFE46CF4}"/>
                </a:ext>
              </a:extLst>
            </p:cNvPr>
            <p:cNvSpPr>
              <a:spLocks/>
            </p:cNvSpPr>
            <p:nvPr/>
          </p:nvSpPr>
          <p:spPr bwMode="auto">
            <a:xfrm>
              <a:off x="3097" y="1588"/>
              <a:ext cx="197" cy="375"/>
            </a:xfrm>
            <a:custGeom>
              <a:avLst/>
              <a:gdLst>
                <a:gd name="T0" fmla="*/ 48 w 197"/>
                <a:gd name="T1" fmla="*/ 0 h 375"/>
                <a:gd name="T2" fmla="*/ 62 w 197"/>
                <a:gd name="T3" fmla="*/ 5 h 375"/>
                <a:gd name="T4" fmla="*/ 72 w 197"/>
                <a:gd name="T5" fmla="*/ 5 h 375"/>
                <a:gd name="T6" fmla="*/ 82 w 197"/>
                <a:gd name="T7" fmla="*/ 15 h 375"/>
                <a:gd name="T8" fmla="*/ 91 w 197"/>
                <a:gd name="T9" fmla="*/ 15 h 375"/>
                <a:gd name="T10" fmla="*/ 105 w 197"/>
                <a:gd name="T11" fmla="*/ 24 h 375"/>
                <a:gd name="T12" fmla="*/ 110 w 197"/>
                <a:gd name="T13" fmla="*/ 29 h 375"/>
                <a:gd name="T14" fmla="*/ 125 w 197"/>
                <a:gd name="T15" fmla="*/ 39 h 375"/>
                <a:gd name="T16" fmla="*/ 134 w 197"/>
                <a:gd name="T17" fmla="*/ 48 h 375"/>
                <a:gd name="T18" fmla="*/ 139 w 197"/>
                <a:gd name="T19" fmla="*/ 53 h 375"/>
                <a:gd name="T20" fmla="*/ 149 w 197"/>
                <a:gd name="T21" fmla="*/ 63 h 375"/>
                <a:gd name="T22" fmla="*/ 158 w 197"/>
                <a:gd name="T23" fmla="*/ 72 h 375"/>
                <a:gd name="T24" fmla="*/ 163 w 197"/>
                <a:gd name="T25" fmla="*/ 82 h 375"/>
                <a:gd name="T26" fmla="*/ 168 w 197"/>
                <a:gd name="T27" fmla="*/ 92 h 375"/>
                <a:gd name="T28" fmla="*/ 177 w 197"/>
                <a:gd name="T29" fmla="*/ 101 h 375"/>
                <a:gd name="T30" fmla="*/ 182 w 197"/>
                <a:gd name="T31" fmla="*/ 116 h 375"/>
                <a:gd name="T32" fmla="*/ 187 w 197"/>
                <a:gd name="T33" fmla="*/ 125 h 375"/>
                <a:gd name="T34" fmla="*/ 187 w 197"/>
                <a:gd name="T35" fmla="*/ 140 h 375"/>
                <a:gd name="T36" fmla="*/ 192 w 197"/>
                <a:gd name="T37" fmla="*/ 149 h 375"/>
                <a:gd name="T38" fmla="*/ 192 w 197"/>
                <a:gd name="T39" fmla="*/ 164 h 375"/>
                <a:gd name="T40" fmla="*/ 197 w 197"/>
                <a:gd name="T41" fmla="*/ 173 h 375"/>
                <a:gd name="T42" fmla="*/ 197 w 197"/>
                <a:gd name="T43" fmla="*/ 188 h 375"/>
                <a:gd name="T44" fmla="*/ 197 w 197"/>
                <a:gd name="T45" fmla="*/ 197 h 375"/>
                <a:gd name="T46" fmla="*/ 197 w 197"/>
                <a:gd name="T47" fmla="*/ 207 h 375"/>
                <a:gd name="T48" fmla="*/ 192 w 197"/>
                <a:gd name="T49" fmla="*/ 221 h 375"/>
                <a:gd name="T50" fmla="*/ 192 w 197"/>
                <a:gd name="T51" fmla="*/ 231 h 375"/>
                <a:gd name="T52" fmla="*/ 187 w 197"/>
                <a:gd name="T53" fmla="*/ 245 h 375"/>
                <a:gd name="T54" fmla="*/ 182 w 197"/>
                <a:gd name="T55" fmla="*/ 255 h 375"/>
                <a:gd name="T56" fmla="*/ 177 w 197"/>
                <a:gd name="T57" fmla="*/ 269 h 375"/>
                <a:gd name="T58" fmla="*/ 173 w 197"/>
                <a:gd name="T59" fmla="*/ 279 h 375"/>
                <a:gd name="T60" fmla="*/ 168 w 197"/>
                <a:gd name="T61" fmla="*/ 289 h 375"/>
                <a:gd name="T62" fmla="*/ 158 w 197"/>
                <a:gd name="T63" fmla="*/ 298 h 375"/>
                <a:gd name="T64" fmla="*/ 154 w 197"/>
                <a:gd name="T65" fmla="*/ 308 h 375"/>
                <a:gd name="T66" fmla="*/ 144 w 197"/>
                <a:gd name="T67" fmla="*/ 317 h 375"/>
                <a:gd name="T68" fmla="*/ 139 w 197"/>
                <a:gd name="T69" fmla="*/ 327 h 375"/>
                <a:gd name="T70" fmla="*/ 129 w 197"/>
                <a:gd name="T71" fmla="*/ 337 h 375"/>
                <a:gd name="T72" fmla="*/ 120 w 197"/>
                <a:gd name="T73" fmla="*/ 346 h 375"/>
                <a:gd name="T74" fmla="*/ 110 w 197"/>
                <a:gd name="T75" fmla="*/ 351 h 375"/>
                <a:gd name="T76" fmla="*/ 101 w 197"/>
                <a:gd name="T77" fmla="*/ 356 h 375"/>
                <a:gd name="T78" fmla="*/ 91 w 197"/>
                <a:gd name="T79" fmla="*/ 361 h 375"/>
                <a:gd name="T80" fmla="*/ 77 w 197"/>
                <a:gd name="T81" fmla="*/ 370 h 375"/>
                <a:gd name="T82" fmla="*/ 67 w 197"/>
                <a:gd name="T83" fmla="*/ 370 h 375"/>
                <a:gd name="T84" fmla="*/ 53 w 197"/>
                <a:gd name="T85" fmla="*/ 375 h 375"/>
                <a:gd name="T86" fmla="*/ 0 w 197"/>
                <a:gd name="T87" fmla="*/ 188 h 375"/>
                <a:gd name="T88" fmla="*/ 48 w 197"/>
                <a:gd name="T89" fmla="*/ 0 h 37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97" h="375">
                  <a:moveTo>
                    <a:pt x="48" y="0"/>
                  </a:moveTo>
                  <a:lnTo>
                    <a:pt x="62" y="5"/>
                  </a:lnTo>
                  <a:lnTo>
                    <a:pt x="72" y="5"/>
                  </a:lnTo>
                  <a:lnTo>
                    <a:pt x="82" y="15"/>
                  </a:lnTo>
                  <a:lnTo>
                    <a:pt x="91" y="15"/>
                  </a:lnTo>
                  <a:lnTo>
                    <a:pt x="105" y="24"/>
                  </a:lnTo>
                  <a:lnTo>
                    <a:pt x="110" y="29"/>
                  </a:lnTo>
                  <a:lnTo>
                    <a:pt x="125" y="39"/>
                  </a:lnTo>
                  <a:lnTo>
                    <a:pt x="134" y="48"/>
                  </a:lnTo>
                  <a:lnTo>
                    <a:pt x="139" y="53"/>
                  </a:lnTo>
                  <a:lnTo>
                    <a:pt x="149" y="63"/>
                  </a:lnTo>
                  <a:lnTo>
                    <a:pt x="158" y="72"/>
                  </a:lnTo>
                  <a:lnTo>
                    <a:pt x="163" y="82"/>
                  </a:lnTo>
                  <a:lnTo>
                    <a:pt x="168" y="92"/>
                  </a:lnTo>
                  <a:lnTo>
                    <a:pt x="177" y="101"/>
                  </a:lnTo>
                  <a:lnTo>
                    <a:pt x="182" y="116"/>
                  </a:lnTo>
                  <a:lnTo>
                    <a:pt x="187" y="125"/>
                  </a:lnTo>
                  <a:lnTo>
                    <a:pt x="187" y="140"/>
                  </a:lnTo>
                  <a:lnTo>
                    <a:pt x="192" y="149"/>
                  </a:lnTo>
                  <a:lnTo>
                    <a:pt x="192" y="164"/>
                  </a:lnTo>
                  <a:lnTo>
                    <a:pt x="197" y="173"/>
                  </a:lnTo>
                  <a:lnTo>
                    <a:pt x="197" y="188"/>
                  </a:lnTo>
                  <a:lnTo>
                    <a:pt x="197" y="197"/>
                  </a:lnTo>
                  <a:lnTo>
                    <a:pt x="197" y="207"/>
                  </a:lnTo>
                  <a:lnTo>
                    <a:pt x="192" y="221"/>
                  </a:lnTo>
                  <a:lnTo>
                    <a:pt x="192" y="231"/>
                  </a:lnTo>
                  <a:lnTo>
                    <a:pt x="187" y="245"/>
                  </a:lnTo>
                  <a:lnTo>
                    <a:pt x="182" y="255"/>
                  </a:lnTo>
                  <a:lnTo>
                    <a:pt x="177" y="269"/>
                  </a:lnTo>
                  <a:lnTo>
                    <a:pt x="173" y="279"/>
                  </a:lnTo>
                  <a:lnTo>
                    <a:pt x="168" y="289"/>
                  </a:lnTo>
                  <a:lnTo>
                    <a:pt x="158" y="298"/>
                  </a:lnTo>
                  <a:lnTo>
                    <a:pt x="154" y="308"/>
                  </a:lnTo>
                  <a:lnTo>
                    <a:pt x="144" y="317"/>
                  </a:lnTo>
                  <a:lnTo>
                    <a:pt x="139" y="327"/>
                  </a:lnTo>
                  <a:lnTo>
                    <a:pt x="129" y="337"/>
                  </a:lnTo>
                  <a:lnTo>
                    <a:pt x="120" y="346"/>
                  </a:lnTo>
                  <a:lnTo>
                    <a:pt x="110" y="351"/>
                  </a:lnTo>
                  <a:lnTo>
                    <a:pt x="101" y="356"/>
                  </a:lnTo>
                  <a:lnTo>
                    <a:pt x="91" y="361"/>
                  </a:lnTo>
                  <a:lnTo>
                    <a:pt x="77" y="370"/>
                  </a:lnTo>
                  <a:lnTo>
                    <a:pt x="67" y="370"/>
                  </a:lnTo>
                  <a:lnTo>
                    <a:pt x="53" y="375"/>
                  </a:lnTo>
                  <a:lnTo>
                    <a:pt x="0" y="188"/>
                  </a:lnTo>
                  <a:lnTo>
                    <a:pt x="48"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45" name="Freeform 524">
              <a:extLst>
                <a:ext uri="{FF2B5EF4-FFF2-40B4-BE49-F238E27FC236}">
                  <a16:creationId xmlns:a16="http://schemas.microsoft.com/office/drawing/2014/main" id="{8593EF34-D08F-4636-94B3-59F3C6279C11}"/>
                </a:ext>
              </a:extLst>
            </p:cNvPr>
            <p:cNvSpPr>
              <a:spLocks/>
            </p:cNvSpPr>
            <p:nvPr/>
          </p:nvSpPr>
          <p:spPr bwMode="auto">
            <a:xfrm>
              <a:off x="3097" y="1588"/>
              <a:ext cx="197" cy="375"/>
            </a:xfrm>
            <a:custGeom>
              <a:avLst/>
              <a:gdLst>
                <a:gd name="T0" fmla="*/ 48 w 197"/>
                <a:gd name="T1" fmla="*/ 0 h 375"/>
                <a:gd name="T2" fmla="*/ 62 w 197"/>
                <a:gd name="T3" fmla="*/ 5 h 375"/>
                <a:gd name="T4" fmla="*/ 72 w 197"/>
                <a:gd name="T5" fmla="*/ 5 h 375"/>
                <a:gd name="T6" fmla="*/ 82 w 197"/>
                <a:gd name="T7" fmla="*/ 15 h 375"/>
                <a:gd name="T8" fmla="*/ 91 w 197"/>
                <a:gd name="T9" fmla="*/ 15 h 375"/>
                <a:gd name="T10" fmla="*/ 105 w 197"/>
                <a:gd name="T11" fmla="*/ 24 h 375"/>
                <a:gd name="T12" fmla="*/ 110 w 197"/>
                <a:gd name="T13" fmla="*/ 29 h 375"/>
                <a:gd name="T14" fmla="*/ 125 w 197"/>
                <a:gd name="T15" fmla="*/ 39 h 375"/>
                <a:gd name="T16" fmla="*/ 134 w 197"/>
                <a:gd name="T17" fmla="*/ 48 h 375"/>
                <a:gd name="T18" fmla="*/ 139 w 197"/>
                <a:gd name="T19" fmla="*/ 53 h 375"/>
                <a:gd name="T20" fmla="*/ 149 w 197"/>
                <a:gd name="T21" fmla="*/ 63 h 375"/>
                <a:gd name="T22" fmla="*/ 158 w 197"/>
                <a:gd name="T23" fmla="*/ 72 h 375"/>
                <a:gd name="T24" fmla="*/ 163 w 197"/>
                <a:gd name="T25" fmla="*/ 82 h 375"/>
                <a:gd name="T26" fmla="*/ 168 w 197"/>
                <a:gd name="T27" fmla="*/ 92 h 375"/>
                <a:gd name="T28" fmla="*/ 177 w 197"/>
                <a:gd name="T29" fmla="*/ 101 h 375"/>
                <a:gd name="T30" fmla="*/ 182 w 197"/>
                <a:gd name="T31" fmla="*/ 116 h 375"/>
                <a:gd name="T32" fmla="*/ 187 w 197"/>
                <a:gd name="T33" fmla="*/ 125 h 375"/>
                <a:gd name="T34" fmla="*/ 187 w 197"/>
                <a:gd name="T35" fmla="*/ 140 h 375"/>
                <a:gd name="T36" fmla="*/ 192 w 197"/>
                <a:gd name="T37" fmla="*/ 149 h 375"/>
                <a:gd name="T38" fmla="*/ 192 w 197"/>
                <a:gd name="T39" fmla="*/ 164 h 375"/>
                <a:gd name="T40" fmla="*/ 197 w 197"/>
                <a:gd name="T41" fmla="*/ 173 h 375"/>
                <a:gd name="T42" fmla="*/ 197 w 197"/>
                <a:gd name="T43" fmla="*/ 188 h 375"/>
                <a:gd name="T44" fmla="*/ 197 w 197"/>
                <a:gd name="T45" fmla="*/ 197 h 375"/>
                <a:gd name="T46" fmla="*/ 197 w 197"/>
                <a:gd name="T47" fmla="*/ 207 h 375"/>
                <a:gd name="T48" fmla="*/ 192 w 197"/>
                <a:gd name="T49" fmla="*/ 221 h 375"/>
                <a:gd name="T50" fmla="*/ 192 w 197"/>
                <a:gd name="T51" fmla="*/ 231 h 375"/>
                <a:gd name="T52" fmla="*/ 187 w 197"/>
                <a:gd name="T53" fmla="*/ 245 h 375"/>
                <a:gd name="T54" fmla="*/ 182 w 197"/>
                <a:gd name="T55" fmla="*/ 255 h 375"/>
                <a:gd name="T56" fmla="*/ 177 w 197"/>
                <a:gd name="T57" fmla="*/ 269 h 375"/>
                <a:gd name="T58" fmla="*/ 173 w 197"/>
                <a:gd name="T59" fmla="*/ 279 h 375"/>
                <a:gd name="T60" fmla="*/ 168 w 197"/>
                <a:gd name="T61" fmla="*/ 289 h 375"/>
                <a:gd name="T62" fmla="*/ 158 w 197"/>
                <a:gd name="T63" fmla="*/ 298 h 375"/>
                <a:gd name="T64" fmla="*/ 154 w 197"/>
                <a:gd name="T65" fmla="*/ 308 h 375"/>
                <a:gd name="T66" fmla="*/ 144 w 197"/>
                <a:gd name="T67" fmla="*/ 317 h 375"/>
                <a:gd name="T68" fmla="*/ 139 w 197"/>
                <a:gd name="T69" fmla="*/ 327 h 375"/>
                <a:gd name="T70" fmla="*/ 129 w 197"/>
                <a:gd name="T71" fmla="*/ 337 h 375"/>
                <a:gd name="T72" fmla="*/ 120 w 197"/>
                <a:gd name="T73" fmla="*/ 346 h 375"/>
                <a:gd name="T74" fmla="*/ 110 w 197"/>
                <a:gd name="T75" fmla="*/ 351 h 375"/>
                <a:gd name="T76" fmla="*/ 101 w 197"/>
                <a:gd name="T77" fmla="*/ 356 h 375"/>
                <a:gd name="T78" fmla="*/ 91 w 197"/>
                <a:gd name="T79" fmla="*/ 361 h 375"/>
                <a:gd name="T80" fmla="*/ 77 w 197"/>
                <a:gd name="T81" fmla="*/ 370 h 375"/>
                <a:gd name="T82" fmla="*/ 67 w 197"/>
                <a:gd name="T83" fmla="*/ 370 h 375"/>
                <a:gd name="T84" fmla="*/ 53 w 197"/>
                <a:gd name="T85" fmla="*/ 375 h 375"/>
                <a:gd name="T86" fmla="*/ 0 w 197"/>
                <a:gd name="T87" fmla="*/ 188 h 375"/>
                <a:gd name="T88" fmla="*/ 48 w 197"/>
                <a:gd name="T89" fmla="*/ 0 h 37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97" h="375">
                  <a:moveTo>
                    <a:pt x="48" y="0"/>
                  </a:moveTo>
                  <a:lnTo>
                    <a:pt x="62" y="5"/>
                  </a:lnTo>
                  <a:lnTo>
                    <a:pt x="72" y="5"/>
                  </a:lnTo>
                  <a:lnTo>
                    <a:pt x="82" y="15"/>
                  </a:lnTo>
                  <a:lnTo>
                    <a:pt x="91" y="15"/>
                  </a:lnTo>
                  <a:lnTo>
                    <a:pt x="105" y="24"/>
                  </a:lnTo>
                  <a:lnTo>
                    <a:pt x="110" y="29"/>
                  </a:lnTo>
                  <a:lnTo>
                    <a:pt x="125" y="39"/>
                  </a:lnTo>
                  <a:lnTo>
                    <a:pt x="134" y="48"/>
                  </a:lnTo>
                  <a:lnTo>
                    <a:pt x="139" y="53"/>
                  </a:lnTo>
                  <a:lnTo>
                    <a:pt x="149" y="63"/>
                  </a:lnTo>
                  <a:lnTo>
                    <a:pt x="158" y="72"/>
                  </a:lnTo>
                  <a:lnTo>
                    <a:pt x="163" y="82"/>
                  </a:lnTo>
                  <a:lnTo>
                    <a:pt x="168" y="92"/>
                  </a:lnTo>
                  <a:lnTo>
                    <a:pt x="177" y="101"/>
                  </a:lnTo>
                  <a:lnTo>
                    <a:pt x="182" y="116"/>
                  </a:lnTo>
                  <a:lnTo>
                    <a:pt x="187" y="125"/>
                  </a:lnTo>
                  <a:lnTo>
                    <a:pt x="187" y="140"/>
                  </a:lnTo>
                  <a:lnTo>
                    <a:pt x="192" y="149"/>
                  </a:lnTo>
                  <a:lnTo>
                    <a:pt x="192" y="164"/>
                  </a:lnTo>
                  <a:lnTo>
                    <a:pt x="197" y="173"/>
                  </a:lnTo>
                  <a:lnTo>
                    <a:pt x="197" y="188"/>
                  </a:lnTo>
                  <a:lnTo>
                    <a:pt x="197" y="197"/>
                  </a:lnTo>
                  <a:lnTo>
                    <a:pt x="197" y="207"/>
                  </a:lnTo>
                  <a:lnTo>
                    <a:pt x="192" y="221"/>
                  </a:lnTo>
                  <a:lnTo>
                    <a:pt x="192" y="231"/>
                  </a:lnTo>
                  <a:lnTo>
                    <a:pt x="187" y="245"/>
                  </a:lnTo>
                  <a:lnTo>
                    <a:pt x="182" y="255"/>
                  </a:lnTo>
                  <a:lnTo>
                    <a:pt x="177" y="269"/>
                  </a:lnTo>
                  <a:lnTo>
                    <a:pt x="173" y="279"/>
                  </a:lnTo>
                  <a:lnTo>
                    <a:pt x="168" y="289"/>
                  </a:lnTo>
                  <a:lnTo>
                    <a:pt x="158" y="298"/>
                  </a:lnTo>
                  <a:lnTo>
                    <a:pt x="154" y="308"/>
                  </a:lnTo>
                  <a:lnTo>
                    <a:pt x="144" y="317"/>
                  </a:lnTo>
                  <a:lnTo>
                    <a:pt x="139" y="327"/>
                  </a:lnTo>
                  <a:lnTo>
                    <a:pt x="129" y="337"/>
                  </a:lnTo>
                  <a:lnTo>
                    <a:pt x="120" y="346"/>
                  </a:lnTo>
                  <a:lnTo>
                    <a:pt x="110" y="351"/>
                  </a:lnTo>
                  <a:lnTo>
                    <a:pt x="101" y="356"/>
                  </a:lnTo>
                  <a:lnTo>
                    <a:pt x="91" y="361"/>
                  </a:lnTo>
                  <a:lnTo>
                    <a:pt x="77" y="370"/>
                  </a:lnTo>
                  <a:lnTo>
                    <a:pt x="67" y="370"/>
                  </a:lnTo>
                  <a:lnTo>
                    <a:pt x="53" y="375"/>
                  </a:lnTo>
                  <a:lnTo>
                    <a:pt x="0" y="188"/>
                  </a:lnTo>
                  <a:lnTo>
                    <a:pt x="48"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56" name="Group 528">
            <a:extLst>
              <a:ext uri="{FF2B5EF4-FFF2-40B4-BE49-F238E27FC236}">
                <a16:creationId xmlns:a16="http://schemas.microsoft.com/office/drawing/2014/main" id="{1004E933-C286-47FE-AB86-48D329077E78}"/>
              </a:ext>
            </a:extLst>
          </p:cNvPr>
          <p:cNvGrpSpPr>
            <a:grpSpLocks/>
          </p:cNvGrpSpPr>
          <p:nvPr/>
        </p:nvGrpSpPr>
        <p:grpSpPr bwMode="auto">
          <a:xfrm>
            <a:off x="4611688" y="2513013"/>
            <a:ext cx="388937" cy="619125"/>
            <a:chOff x="2905" y="1583"/>
            <a:chExt cx="245" cy="390"/>
          </a:xfrm>
        </p:grpSpPr>
        <p:sp>
          <p:nvSpPr>
            <p:cNvPr id="12542" name="Freeform 526">
              <a:extLst>
                <a:ext uri="{FF2B5EF4-FFF2-40B4-BE49-F238E27FC236}">
                  <a16:creationId xmlns:a16="http://schemas.microsoft.com/office/drawing/2014/main" id="{256D2F43-4EAF-4F67-8C87-95B0AE89FA21}"/>
                </a:ext>
              </a:extLst>
            </p:cNvPr>
            <p:cNvSpPr>
              <a:spLocks/>
            </p:cNvSpPr>
            <p:nvPr/>
          </p:nvSpPr>
          <p:spPr bwMode="auto">
            <a:xfrm>
              <a:off x="2905" y="1583"/>
              <a:ext cx="245" cy="390"/>
            </a:xfrm>
            <a:custGeom>
              <a:avLst/>
              <a:gdLst>
                <a:gd name="T0" fmla="*/ 245 w 245"/>
                <a:gd name="T1" fmla="*/ 380 h 390"/>
                <a:gd name="T2" fmla="*/ 235 w 245"/>
                <a:gd name="T3" fmla="*/ 385 h 390"/>
                <a:gd name="T4" fmla="*/ 225 w 245"/>
                <a:gd name="T5" fmla="*/ 385 h 390"/>
                <a:gd name="T6" fmla="*/ 211 w 245"/>
                <a:gd name="T7" fmla="*/ 390 h 390"/>
                <a:gd name="T8" fmla="*/ 197 w 245"/>
                <a:gd name="T9" fmla="*/ 390 h 390"/>
                <a:gd name="T10" fmla="*/ 187 w 245"/>
                <a:gd name="T11" fmla="*/ 390 h 390"/>
                <a:gd name="T12" fmla="*/ 173 w 245"/>
                <a:gd name="T13" fmla="*/ 390 h 390"/>
                <a:gd name="T14" fmla="*/ 163 w 245"/>
                <a:gd name="T15" fmla="*/ 385 h 390"/>
                <a:gd name="T16" fmla="*/ 149 w 245"/>
                <a:gd name="T17" fmla="*/ 385 h 390"/>
                <a:gd name="T18" fmla="*/ 134 w 245"/>
                <a:gd name="T19" fmla="*/ 380 h 390"/>
                <a:gd name="T20" fmla="*/ 125 w 245"/>
                <a:gd name="T21" fmla="*/ 375 h 390"/>
                <a:gd name="T22" fmla="*/ 115 w 245"/>
                <a:gd name="T23" fmla="*/ 370 h 390"/>
                <a:gd name="T24" fmla="*/ 101 w 245"/>
                <a:gd name="T25" fmla="*/ 366 h 390"/>
                <a:gd name="T26" fmla="*/ 91 w 245"/>
                <a:gd name="T27" fmla="*/ 361 h 390"/>
                <a:gd name="T28" fmla="*/ 81 w 245"/>
                <a:gd name="T29" fmla="*/ 351 h 390"/>
                <a:gd name="T30" fmla="*/ 72 w 245"/>
                <a:gd name="T31" fmla="*/ 346 h 390"/>
                <a:gd name="T32" fmla="*/ 62 w 245"/>
                <a:gd name="T33" fmla="*/ 337 h 390"/>
                <a:gd name="T34" fmla="*/ 52 w 245"/>
                <a:gd name="T35" fmla="*/ 327 h 390"/>
                <a:gd name="T36" fmla="*/ 48 w 245"/>
                <a:gd name="T37" fmla="*/ 322 h 390"/>
                <a:gd name="T38" fmla="*/ 38 w 245"/>
                <a:gd name="T39" fmla="*/ 313 h 390"/>
                <a:gd name="T40" fmla="*/ 29 w 245"/>
                <a:gd name="T41" fmla="*/ 298 h 390"/>
                <a:gd name="T42" fmla="*/ 24 w 245"/>
                <a:gd name="T43" fmla="*/ 294 h 390"/>
                <a:gd name="T44" fmla="*/ 19 w 245"/>
                <a:gd name="T45" fmla="*/ 279 h 390"/>
                <a:gd name="T46" fmla="*/ 14 w 245"/>
                <a:gd name="T47" fmla="*/ 269 h 390"/>
                <a:gd name="T48" fmla="*/ 9 w 245"/>
                <a:gd name="T49" fmla="*/ 255 h 390"/>
                <a:gd name="T50" fmla="*/ 4 w 245"/>
                <a:gd name="T51" fmla="*/ 245 h 390"/>
                <a:gd name="T52" fmla="*/ 4 w 245"/>
                <a:gd name="T53" fmla="*/ 236 h 390"/>
                <a:gd name="T54" fmla="*/ 0 w 245"/>
                <a:gd name="T55" fmla="*/ 221 h 390"/>
                <a:gd name="T56" fmla="*/ 0 w 245"/>
                <a:gd name="T57" fmla="*/ 207 h 390"/>
                <a:gd name="T58" fmla="*/ 0 w 245"/>
                <a:gd name="T59" fmla="*/ 197 h 390"/>
                <a:gd name="T60" fmla="*/ 0 w 245"/>
                <a:gd name="T61" fmla="*/ 183 h 390"/>
                <a:gd name="T62" fmla="*/ 0 w 245"/>
                <a:gd name="T63" fmla="*/ 169 h 390"/>
                <a:gd name="T64" fmla="*/ 0 w 245"/>
                <a:gd name="T65" fmla="*/ 159 h 390"/>
                <a:gd name="T66" fmla="*/ 4 w 245"/>
                <a:gd name="T67" fmla="*/ 145 h 390"/>
                <a:gd name="T68" fmla="*/ 9 w 245"/>
                <a:gd name="T69" fmla="*/ 135 h 390"/>
                <a:gd name="T70" fmla="*/ 9 w 245"/>
                <a:gd name="T71" fmla="*/ 125 h 390"/>
                <a:gd name="T72" fmla="*/ 19 w 245"/>
                <a:gd name="T73" fmla="*/ 111 h 390"/>
                <a:gd name="T74" fmla="*/ 19 w 245"/>
                <a:gd name="T75" fmla="*/ 101 h 390"/>
                <a:gd name="T76" fmla="*/ 29 w 245"/>
                <a:gd name="T77" fmla="*/ 92 h 390"/>
                <a:gd name="T78" fmla="*/ 33 w 245"/>
                <a:gd name="T79" fmla="*/ 77 h 390"/>
                <a:gd name="T80" fmla="*/ 43 w 245"/>
                <a:gd name="T81" fmla="*/ 72 h 390"/>
                <a:gd name="T82" fmla="*/ 52 w 245"/>
                <a:gd name="T83" fmla="*/ 63 h 390"/>
                <a:gd name="T84" fmla="*/ 57 w 245"/>
                <a:gd name="T85" fmla="*/ 53 h 390"/>
                <a:gd name="T86" fmla="*/ 67 w 245"/>
                <a:gd name="T87" fmla="*/ 44 h 390"/>
                <a:gd name="T88" fmla="*/ 77 w 245"/>
                <a:gd name="T89" fmla="*/ 34 h 390"/>
                <a:gd name="T90" fmla="*/ 86 w 245"/>
                <a:gd name="T91" fmla="*/ 29 h 390"/>
                <a:gd name="T92" fmla="*/ 101 w 245"/>
                <a:gd name="T93" fmla="*/ 24 h 390"/>
                <a:gd name="T94" fmla="*/ 110 w 245"/>
                <a:gd name="T95" fmla="*/ 20 h 390"/>
                <a:gd name="T96" fmla="*/ 120 w 245"/>
                <a:gd name="T97" fmla="*/ 15 h 390"/>
                <a:gd name="T98" fmla="*/ 134 w 245"/>
                <a:gd name="T99" fmla="*/ 10 h 390"/>
                <a:gd name="T100" fmla="*/ 144 w 245"/>
                <a:gd name="T101" fmla="*/ 5 h 390"/>
                <a:gd name="T102" fmla="*/ 158 w 245"/>
                <a:gd name="T103" fmla="*/ 0 h 390"/>
                <a:gd name="T104" fmla="*/ 168 w 245"/>
                <a:gd name="T105" fmla="*/ 0 h 390"/>
                <a:gd name="T106" fmla="*/ 177 w 245"/>
                <a:gd name="T107" fmla="*/ 0 h 390"/>
                <a:gd name="T108" fmla="*/ 192 w 245"/>
                <a:gd name="T109" fmla="*/ 0 h 390"/>
                <a:gd name="T110" fmla="*/ 192 w 245"/>
                <a:gd name="T111" fmla="*/ 193 h 390"/>
                <a:gd name="T112" fmla="*/ 245 w 245"/>
                <a:gd name="T113" fmla="*/ 380 h 39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45" h="390">
                  <a:moveTo>
                    <a:pt x="245" y="380"/>
                  </a:moveTo>
                  <a:lnTo>
                    <a:pt x="235" y="385"/>
                  </a:lnTo>
                  <a:lnTo>
                    <a:pt x="225" y="385"/>
                  </a:lnTo>
                  <a:lnTo>
                    <a:pt x="211" y="390"/>
                  </a:lnTo>
                  <a:lnTo>
                    <a:pt x="197" y="390"/>
                  </a:lnTo>
                  <a:lnTo>
                    <a:pt x="187" y="390"/>
                  </a:lnTo>
                  <a:lnTo>
                    <a:pt x="173" y="390"/>
                  </a:lnTo>
                  <a:lnTo>
                    <a:pt x="163" y="385"/>
                  </a:lnTo>
                  <a:lnTo>
                    <a:pt x="149" y="385"/>
                  </a:lnTo>
                  <a:lnTo>
                    <a:pt x="134" y="380"/>
                  </a:lnTo>
                  <a:lnTo>
                    <a:pt x="125" y="375"/>
                  </a:lnTo>
                  <a:lnTo>
                    <a:pt x="115" y="370"/>
                  </a:lnTo>
                  <a:lnTo>
                    <a:pt x="101" y="366"/>
                  </a:lnTo>
                  <a:lnTo>
                    <a:pt x="91" y="361"/>
                  </a:lnTo>
                  <a:lnTo>
                    <a:pt x="81" y="351"/>
                  </a:lnTo>
                  <a:lnTo>
                    <a:pt x="72" y="346"/>
                  </a:lnTo>
                  <a:lnTo>
                    <a:pt x="62" y="337"/>
                  </a:lnTo>
                  <a:lnTo>
                    <a:pt x="52" y="327"/>
                  </a:lnTo>
                  <a:lnTo>
                    <a:pt x="48" y="322"/>
                  </a:lnTo>
                  <a:lnTo>
                    <a:pt x="38" y="313"/>
                  </a:lnTo>
                  <a:lnTo>
                    <a:pt x="29" y="298"/>
                  </a:lnTo>
                  <a:lnTo>
                    <a:pt x="24" y="294"/>
                  </a:lnTo>
                  <a:lnTo>
                    <a:pt x="19" y="279"/>
                  </a:lnTo>
                  <a:lnTo>
                    <a:pt x="14" y="269"/>
                  </a:lnTo>
                  <a:lnTo>
                    <a:pt x="9" y="255"/>
                  </a:lnTo>
                  <a:lnTo>
                    <a:pt x="4" y="245"/>
                  </a:lnTo>
                  <a:lnTo>
                    <a:pt x="4" y="236"/>
                  </a:lnTo>
                  <a:lnTo>
                    <a:pt x="0" y="221"/>
                  </a:lnTo>
                  <a:lnTo>
                    <a:pt x="0" y="207"/>
                  </a:lnTo>
                  <a:lnTo>
                    <a:pt x="0" y="197"/>
                  </a:lnTo>
                  <a:lnTo>
                    <a:pt x="0" y="183"/>
                  </a:lnTo>
                  <a:lnTo>
                    <a:pt x="0" y="169"/>
                  </a:lnTo>
                  <a:lnTo>
                    <a:pt x="0" y="159"/>
                  </a:lnTo>
                  <a:lnTo>
                    <a:pt x="4" y="145"/>
                  </a:lnTo>
                  <a:lnTo>
                    <a:pt x="9" y="135"/>
                  </a:lnTo>
                  <a:lnTo>
                    <a:pt x="9" y="125"/>
                  </a:lnTo>
                  <a:lnTo>
                    <a:pt x="19" y="111"/>
                  </a:lnTo>
                  <a:lnTo>
                    <a:pt x="19" y="101"/>
                  </a:lnTo>
                  <a:lnTo>
                    <a:pt x="29" y="92"/>
                  </a:lnTo>
                  <a:lnTo>
                    <a:pt x="33" y="77"/>
                  </a:lnTo>
                  <a:lnTo>
                    <a:pt x="43" y="72"/>
                  </a:lnTo>
                  <a:lnTo>
                    <a:pt x="52" y="63"/>
                  </a:lnTo>
                  <a:lnTo>
                    <a:pt x="57" y="53"/>
                  </a:lnTo>
                  <a:lnTo>
                    <a:pt x="67" y="44"/>
                  </a:lnTo>
                  <a:lnTo>
                    <a:pt x="77" y="34"/>
                  </a:lnTo>
                  <a:lnTo>
                    <a:pt x="86" y="29"/>
                  </a:lnTo>
                  <a:lnTo>
                    <a:pt x="101" y="24"/>
                  </a:lnTo>
                  <a:lnTo>
                    <a:pt x="110" y="20"/>
                  </a:lnTo>
                  <a:lnTo>
                    <a:pt x="120" y="15"/>
                  </a:lnTo>
                  <a:lnTo>
                    <a:pt x="134" y="10"/>
                  </a:lnTo>
                  <a:lnTo>
                    <a:pt x="144" y="5"/>
                  </a:lnTo>
                  <a:lnTo>
                    <a:pt x="158" y="0"/>
                  </a:lnTo>
                  <a:lnTo>
                    <a:pt x="168" y="0"/>
                  </a:lnTo>
                  <a:lnTo>
                    <a:pt x="177" y="0"/>
                  </a:lnTo>
                  <a:lnTo>
                    <a:pt x="192" y="0"/>
                  </a:lnTo>
                  <a:lnTo>
                    <a:pt x="192" y="193"/>
                  </a:lnTo>
                  <a:lnTo>
                    <a:pt x="245" y="380"/>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43" name="Freeform 527">
              <a:extLst>
                <a:ext uri="{FF2B5EF4-FFF2-40B4-BE49-F238E27FC236}">
                  <a16:creationId xmlns:a16="http://schemas.microsoft.com/office/drawing/2014/main" id="{497CB756-4CEE-441D-9BF4-50209CC386CE}"/>
                </a:ext>
              </a:extLst>
            </p:cNvPr>
            <p:cNvSpPr>
              <a:spLocks/>
            </p:cNvSpPr>
            <p:nvPr/>
          </p:nvSpPr>
          <p:spPr bwMode="auto">
            <a:xfrm>
              <a:off x="2905" y="1583"/>
              <a:ext cx="245" cy="390"/>
            </a:xfrm>
            <a:custGeom>
              <a:avLst/>
              <a:gdLst>
                <a:gd name="T0" fmla="*/ 245 w 245"/>
                <a:gd name="T1" fmla="*/ 380 h 390"/>
                <a:gd name="T2" fmla="*/ 235 w 245"/>
                <a:gd name="T3" fmla="*/ 385 h 390"/>
                <a:gd name="T4" fmla="*/ 225 w 245"/>
                <a:gd name="T5" fmla="*/ 385 h 390"/>
                <a:gd name="T6" fmla="*/ 211 w 245"/>
                <a:gd name="T7" fmla="*/ 390 h 390"/>
                <a:gd name="T8" fmla="*/ 197 w 245"/>
                <a:gd name="T9" fmla="*/ 390 h 390"/>
                <a:gd name="T10" fmla="*/ 187 w 245"/>
                <a:gd name="T11" fmla="*/ 390 h 390"/>
                <a:gd name="T12" fmla="*/ 173 w 245"/>
                <a:gd name="T13" fmla="*/ 390 h 390"/>
                <a:gd name="T14" fmla="*/ 163 w 245"/>
                <a:gd name="T15" fmla="*/ 385 h 390"/>
                <a:gd name="T16" fmla="*/ 149 w 245"/>
                <a:gd name="T17" fmla="*/ 385 h 390"/>
                <a:gd name="T18" fmla="*/ 134 w 245"/>
                <a:gd name="T19" fmla="*/ 380 h 390"/>
                <a:gd name="T20" fmla="*/ 125 w 245"/>
                <a:gd name="T21" fmla="*/ 375 h 390"/>
                <a:gd name="T22" fmla="*/ 115 w 245"/>
                <a:gd name="T23" fmla="*/ 370 h 390"/>
                <a:gd name="T24" fmla="*/ 101 w 245"/>
                <a:gd name="T25" fmla="*/ 366 h 390"/>
                <a:gd name="T26" fmla="*/ 91 w 245"/>
                <a:gd name="T27" fmla="*/ 361 h 390"/>
                <a:gd name="T28" fmla="*/ 81 w 245"/>
                <a:gd name="T29" fmla="*/ 351 h 390"/>
                <a:gd name="T30" fmla="*/ 72 w 245"/>
                <a:gd name="T31" fmla="*/ 346 h 390"/>
                <a:gd name="T32" fmla="*/ 62 w 245"/>
                <a:gd name="T33" fmla="*/ 337 h 390"/>
                <a:gd name="T34" fmla="*/ 52 w 245"/>
                <a:gd name="T35" fmla="*/ 327 h 390"/>
                <a:gd name="T36" fmla="*/ 48 w 245"/>
                <a:gd name="T37" fmla="*/ 322 h 390"/>
                <a:gd name="T38" fmla="*/ 38 w 245"/>
                <a:gd name="T39" fmla="*/ 313 h 390"/>
                <a:gd name="T40" fmla="*/ 29 w 245"/>
                <a:gd name="T41" fmla="*/ 298 h 390"/>
                <a:gd name="T42" fmla="*/ 24 w 245"/>
                <a:gd name="T43" fmla="*/ 294 h 390"/>
                <a:gd name="T44" fmla="*/ 19 w 245"/>
                <a:gd name="T45" fmla="*/ 279 h 390"/>
                <a:gd name="T46" fmla="*/ 14 w 245"/>
                <a:gd name="T47" fmla="*/ 269 h 390"/>
                <a:gd name="T48" fmla="*/ 9 w 245"/>
                <a:gd name="T49" fmla="*/ 255 h 390"/>
                <a:gd name="T50" fmla="*/ 4 w 245"/>
                <a:gd name="T51" fmla="*/ 245 h 390"/>
                <a:gd name="T52" fmla="*/ 4 w 245"/>
                <a:gd name="T53" fmla="*/ 236 h 390"/>
                <a:gd name="T54" fmla="*/ 0 w 245"/>
                <a:gd name="T55" fmla="*/ 221 h 390"/>
                <a:gd name="T56" fmla="*/ 0 w 245"/>
                <a:gd name="T57" fmla="*/ 207 h 390"/>
                <a:gd name="T58" fmla="*/ 0 w 245"/>
                <a:gd name="T59" fmla="*/ 197 h 390"/>
                <a:gd name="T60" fmla="*/ 0 w 245"/>
                <a:gd name="T61" fmla="*/ 183 h 390"/>
                <a:gd name="T62" fmla="*/ 0 w 245"/>
                <a:gd name="T63" fmla="*/ 169 h 390"/>
                <a:gd name="T64" fmla="*/ 0 w 245"/>
                <a:gd name="T65" fmla="*/ 159 h 390"/>
                <a:gd name="T66" fmla="*/ 4 w 245"/>
                <a:gd name="T67" fmla="*/ 145 h 390"/>
                <a:gd name="T68" fmla="*/ 9 w 245"/>
                <a:gd name="T69" fmla="*/ 135 h 390"/>
                <a:gd name="T70" fmla="*/ 9 w 245"/>
                <a:gd name="T71" fmla="*/ 125 h 390"/>
                <a:gd name="T72" fmla="*/ 19 w 245"/>
                <a:gd name="T73" fmla="*/ 111 h 390"/>
                <a:gd name="T74" fmla="*/ 19 w 245"/>
                <a:gd name="T75" fmla="*/ 101 h 390"/>
                <a:gd name="T76" fmla="*/ 29 w 245"/>
                <a:gd name="T77" fmla="*/ 92 h 390"/>
                <a:gd name="T78" fmla="*/ 33 w 245"/>
                <a:gd name="T79" fmla="*/ 77 h 390"/>
                <a:gd name="T80" fmla="*/ 43 w 245"/>
                <a:gd name="T81" fmla="*/ 72 h 390"/>
                <a:gd name="T82" fmla="*/ 52 w 245"/>
                <a:gd name="T83" fmla="*/ 63 h 390"/>
                <a:gd name="T84" fmla="*/ 57 w 245"/>
                <a:gd name="T85" fmla="*/ 53 h 390"/>
                <a:gd name="T86" fmla="*/ 67 w 245"/>
                <a:gd name="T87" fmla="*/ 44 h 390"/>
                <a:gd name="T88" fmla="*/ 77 w 245"/>
                <a:gd name="T89" fmla="*/ 34 h 390"/>
                <a:gd name="T90" fmla="*/ 86 w 245"/>
                <a:gd name="T91" fmla="*/ 29 h 390"/>
                <a:gd name="T92" fmla="*/ 101 w 245"/>
                <a:gd name="T93" fmla="*/ 24 h 390"/>
                <a:gd name="T94" fmla="*/ 110 w 245"/>
                <a:gd name="T95" fmla="*/ 20 h 390"/>
                <a:gd name="T96" fmla="*/ 120 w 245"/>
                <a:gd name="T97" fmla="*/ 15 h 390"/>
                <a:gd name="T98" fmla="*/ 134 w 245"/>
                <a:gd name="T99" fmla="*/ 10 h 390"/>
                <a:gd name="T100" fmla="*/ 144 w 245"/>
                <a:gd name="T101" fmla="*/ 5 h 390"/>
                <a:gd name="T102" fmla="*/ 158 w 245"/>
                <a:gd name="T103" fmla="*/ 0 h 390"/>
                <a:gd name="T104" fmla="*/ 168 w 245"/>
                <a:gd name="T105" fmla="*/ 0 h 390"/>
                <a:gd name="T106" fmla="*/ 177 w 245"/>
                <a:gd name="T107" fmla="*/ 0 h 390"/>
                <a:gd name="T108" fmla="*/ 192 w 245"/>
                <a:gd name="T109" fmla="*/ 0 h 390"/>
                <a:gd name="T110" fmla="*/ 192 w 245"/>
                <a:gd name="T111" fmla="*/ 193 h 390"/>
                <a:gd name="T112" fmla="*/ 245 w 245"/>
                <a:gd name="T113" fmla="*/ 380 h 39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45" h="390">
                  <a:moveTo>
                    <a:pt x="245" y="380"/>
                  </a:moveTo>
                  <a:lnTo>
                    <a:pt x="235" y="385"/>
                  </a:lnTo>
                  <a:lnTo>
                    <a:pt x="225" y="385"/>
                  </a:lnTo>
                  <a:lnTo>
                    <a:pt x="211" y="390"/>
                  </a:lnTo>
                  <a:lnTo>
                    <a:pt x="197" y="390"/>
                  </a:lnTo>
                  <a:lnTo>
                    <a:pt x="187" y="390"/>
                  </a:lnTo>
                  <a:lnTo>
                    <a:pt x="173" y="390"/>
                  </a:lnTo>
                  <a:lnTo>
                    <a:pt x="163" y="385"/>
                  </a:lnTo>
                  <a:lnTo>
                    <a:pt x="149" y="385"/>
                  </a:lnTo>
                  <a:lnTo>
                    <a:pt x="134" y="380"/>
                  </a:lnTo>
                  <a:lnTo>
                    <a:pt x="125" y="375"/>
                  </a:lnTo>
                  <a:lnTo>
                    <a:pt x="115" y="370"/>
                  </a:lnTo>
                  <a:lnTo>
                    <a:pt x="101" y="366"/>
                  </a:lnTo>
                  <a:lnTo>
                    <a:pt x="91" y="361"/>
                  </a:lnTo>
                  <a:lnTo>
                    <a:pt x="81" y="351"/>
                  </a:lnTo>
                  <a:lnTo>
                    <a:pt x="72" y="346"/>
                  </a:lnTo>
                  <a:lnTo>
                    <a:pt x="62" y="337"/>
                  </a:lnTo>
                  <a:lnTo>
                    <a:pt x="52" y="327"/>
                  </a:lnTo>
                  <a:lnTo>
                    <a:pt x="48" y="322"/>
                  </a:lnTo>
                  <a:lnTo>
                    <a:pt x="38" y="313"/>
                  </a:lnTo>
                  <a:lnTo>
                    <a:pt x="29" y="298"/>
                  </a:lnTo>
                  <a:lnTo>
                    <a:pt x="24" y="294"/>
                  </a:lnTo>
                  <a:lnTo>
                    <a:pt x="19" y="279"/>
                  </a:lnTo>
                  <a:lnTo>
                    <a:pt x="14" y="269"/>
                  </a:lnTo>
                  <a:lnTo>
                    <a:pt x="9" y="255"/>
                  </a:lnTo>
                  <a:lnTo>
                    <a:pt x="4" y="245"/>
                  </a:lnTo>
                  <a:lnTo>
                    <a:pt x="4" y="236"/>
                  </a:lnTo>
                  <a:lnTo>
                    <a:pt x="0" y="221"/>
                  </a:lnTo>
                  <a:lnTo>
                    <a:pt x="0" y="207"/>
                  </a:lnTo>
                  <a:lnTo>
                    <a:pt x="0" y="197"/>
                  </a:lnTo>
                  <a:lnTo>
                    <a:pt x="0" y="183"/>
                  </a:lnTo>
                  <a:lnTo>
                    <a:pt x="0" y="169"/>
                  </a:lnTo>
                  <a:lnTo>
                    <a:pt x="0" y="159"/>
                  </a:lnTo>
                  <a:lnTo>
                    <a:pt x="4" y="145"/>
                  </a:lnTo>
                  <a:lnTo>
                    <a:pt x="9" y="135"/>
                  </a:lnTo>
                  <a:lnTo>
                    <a:pt x="9" y="125"/>
                  </a:lnTo>
                  <a:lnTo>
                    <a:pt x="19" y="111"/>
                  </a:lnTo>
                  <a:lnTo>
                    <a:pt x="19" y="101"/>
                  </a:lnTo>
                  <a:lnTo>
                    <a:pt x="29" y="92"/>
                  </a:lnTo>
                  <a:lnTo>
                    <a:pt x="33" y="77"/>
                  </a:lnTo>
                  <a:lnTo>
                    <a:pt x="43" y="72"/>
                  </a:lnTo>
                  <a:lnTo>
                    <a:pt x="52" y="63"/>
                  </a:lnTo>
                  <a:lnTo>
                    <a:pt x="57" y="53"/>
                  </a:lnTo>
                  <a:lnTo>
                    <a:pt x="67" y="44"/>
                  </a:lnTo>
                  <a:lnTo>
                    <a:pt x="77" y="34"/>
                  </a:lnTo>
                  <a:lnTo>
                    <a:pt x="86" y="29"/>
                  </a:lnTo>
                  <a:lnTo>
                    <a:pt x="101" y="24"/>
                  </a:lnTo>
                  <a:lnTo>
                    <a:pt x="110" y="20"/>
                  </a:lnTo>
                  <a:lnTo>
                    <a:pt x="120" y="15"/>
                  </a:lnTo>
                  <a:lnTo>
                    <a:pt x="134" y="10"/>
                  </a:lnTo>
                  <a:lnTo>
                    <a:pt x="144" y="5"/>
                  </a:lnTo>
                  <a:lnTo>
                    <a:pt x="158" y="0"/>
                  </a:lnTo>
                  <a:lnTo>
                    <a:pt x="168" y="0"/>
                  </a:lnTo>
                  <a:lnTo>
                    <a:pt x="177" y="0"/>
                  </a:lnTo>
                  <a:lnTo>
                    <a:pt x="192" y="0"/>
                  </a:lnTo>
                  <a:lnTo>
                    <a:pt x="192" y="193"/>
                  </a:lnTo>
                  <a:lnTo>
                    <a:pt x="245" y="38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57" name="Group 531">
            <a:extLst>
              <a:ext uri="{FF2B5EF4-FFF2-40B4-BE49-F238E27FC236}">
                <a16:creationId xmlns:a16="http://schemas.microsoft.com/office/drawing/2014/main" id="{65CA84EE-56C6-41C4-B39C-6BB708E72750}"/>
              </a:ext>
            </a:extLst>
          </p:cNvPr>
          <p:cNvGrpSpPr>
            <a:grpSpLocks/>
          </p:cNvGrpSpPr>
          <p:nvPr/>
        </p:nvGrpSpPr>
        <p:grpSpPr bwMode="auto">
          <a:xfrm>
            <a:off x="4916488" y="1658938"/>
            <a:ext cx="38100" cy="306387"/>
            <a:chOff x="3097" y="1045"/>
            <a:chExt cx="24" cy="193"/>
          </a:xfrm>
        </p:grpSpPr>
        <p:sp>
          <p:nvSpPr>
            <p:cNvPr id="12540" name="Freeform 529">
              <a:extLst>
                <a:ext uri="{FF2B5EF4-FFF2-40B4-BE49-F238E27FC236}">
                  <a16:creationId xmlns:a16="http://schemas.microsoft.com/office/drawing/2014/main" id="{725E5A08-73C4-4606-934A-3CDC2D66EF25}"/>
                </a:ext>
              </a:extLst>
            </p:cNvPr>
            <p:cNvSpPr>
              <a:spLocks/>
            </p:cNvSpPr>
            <p:nvPr/>
          </p:nvSpPr>
          <p:spPr bwMode="auto">
            <a:xfrm>
              <a:off x="3097" y="1045"/>
              <a:ext cx="24" cy="193"/>
            </a:xfrm>
            <a:custGeom>
              <a:avLst/>
              <a:gdLst>
                <a:gd name="T0" fmla="*/ 0 w 24"/>
                <a:gd name="T1" fmla="*/ 0 h 193"/>
                <a:gd name="T2" fmla="*/ 9 w 24"/>
                <a:gd name="T3" fmla="*/ 0 h 193"/>
                <a:gd name="T4" fmla="*/ 19 w 24"/>
                <a:gd name="T5" fmla="*/ 0 h 193"/>
                <a:gd name="T6" fmla="*/ 24 w 24"/>
                <a:gd name="T7" fmla="*/ 0 h 193"/>
                <a:gd name="T8" fmla="*/ 0 w 24"/>
                <a:gd name="T9" fmla="*/ 193 h 193"/>
                <a:gd name="T10" fmla="*/ 0 w 24"/>
                <a:gd name="T11" fmla="*/ 0 h 19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193">
                  <a:moveTo>
                    <a:pt x="0" y="0"/>
                  </a:moveTo>
                  <a:lnTo>
                    <a:pt x="9" y="0"/>
                  </a:lnTo>
                  <a:lnTo>
                    <a:pt x="19" y="0"/>
                  </a:lnTo>
                  <a:lnTo>
                    <a:pt x="24" y="0"/>
                  </a:lnTo>
                  <a:lnTo>
                    <a:pt x="0" y="193"/>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41" name="Freeform 530">
              <a:extLst>
                <a:ext uri="{FF2B5EF4-FFF2-40B4-BE49-F238E27FC236}">
                  <a16:creationId xmlns:a16="http://schemas.microsoft.com/office/drawing/2014/main" id="{9A4AB322-F9AC-4B8E-9B4B-69A96D3844F7}"/>
                </a:ext>
              </a:extLst>
            </p:cNvPr>
            <p:cNvSpPr>
              <a:spLocks/>
            </p:cNvSpPr>
            <p:nvPr/>
          </p:nvSpPr>
          <p:spPr bwMode="auto">
            <a:xfrm>
              <a:off x="3097" y="1045"/>
              <a:ext cx="24" cy="193"/>
            </a:xfrm>
            <a:custGeom>
              <a:avLst/>
              <a:gdLst>
                <a:gd name="T0" fmla="*/ 0 w 24"/>
                <a:gd name="T1" fmla="*/ 0 h 193"/>
                <a:gd name="T2" fmla="*/ 9 w 24"/>
                <a:gd name="T3" fmla="*/ 0 h 193"/>
                <a:gd name="T4" fmla="*/ 19 w 24"/>
                <a:gd name="T5" fmla="*/ 0 h 193"/>
                <a:gd name="T6" fmla="*/ 24 w 24"/>
                <a:gd name="T7" fmla="*/ 0 h 193"/>
                <a:gd name="T8" fmla="*/ 0 w 24"/>
                <a:gd name="T9" fmla="*/ 193 h 193"/>
                <a:gd name="T10" fmla="*/ 0 w 24"/>
                <a:gd name="T11" fmla="*/ 0 h 19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193">
                  <a:moveTo>
                    <a:pt x="0" y="0"/>
                  </a:moveTo>
                  <a:lnTo>
                    <a:pt x="9" y="0"/>
                  </a:lnTo>
                  <a:lnTo>
                    <a:pt x="19" y="0"/>
                  </a:lnTo>
                  <a:lnTo>
                    <a:pt x="24" y="0"/>
                  </a:lnTo>
                  <a:lnTo>
                    <a:pt x="0" y="193"/>
                  </a:lnTo>
                  <a:lnTo>
                    <a:pt x="0"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58" name="Group 534">
            <a:extLst>
              <a:ext uri="{FF2B5EF4-FFF2-40B4-BE49-F238E27FC236}">
                <a16:creationId xmlns:a16="http://schemas.microsoft.com/office/drawing/2014/main" id="{7BE68C89-2DCD-4B7C-83ED-F911A70B37CD}"/>
              </a:ext>
            </a:extLst>
          </p:cNvPr>
          <p:cNvGrpSpPr>
            <a:grpSpLocks/>
          </p:cNvGrpSpPr>
          <p:nvPr/>
        </p:nvGrpSpPr>
        <p:grpSpPr bwMode="auto">
          <a:xfrm>
            <a:off x="4916488" y="1658938"/>
            <a:ext cx="312737" cy="611187"/>
            <a:chOff x="3097" y="1045"/>
            <a:chExt cx="197" cy="385"/>
          </a:xfrm>
        </p:grpSpPr>
        <p:sp>
          <p:nvSpPr>
            <p:cNvPr id="12538" name="Freeform 532">
              <a:extLst>
                <a:ext uri="{FF2B5EF4-FFF2-40B4-BE49-F238E27FC236}">
                  <a16:creationId xmlns:a16="http://schemas.microsoft.com/office/drawing/2014/main" id="{A5E79EB4-79D3-4237-B47E-8B9F32659923}"/>
                </a:ext>
              </a:extLst>
            </p:cNvPr>
            <p:cNvSpPr>
              <a:spLocks/>
            </p:cNvSpPr>
            <p:nvPr/>
          </p:nvSpPr>
          <p:spPr bwMode="auto">
            <a:xfrm>
              <a:off x="3097" y="1045"/>
              <a:ext cx="197" cy="385"/>
            </a:xfrm>
            <a:custGeom>
              <a:avLst/>
              <a:gdLst>
                <a:gd name="T0" fmla="*/ 24 w 197"/>
                <a:gd name="T1" fmla="*/ 0 h 385"/>
                <a:gd name="T2" fmla="*/ 38 w 197"/>
                <a:gd name="T3" fmla="*/ 0 h 385"/>
                <a:gd name="T4" fmla="*/ 48 w 197"/>
                <a:gd name="T5" fmla="*/ 5 h 385"/>
                <a:gd name="T6" fmla="*/ 62 w 197"/>
                <a:gd name="T7" fmla="*/ 10 h 385"/>
                <a:gd name="T8" fmla="*/ 72 w 197"/>
                <a:gd name="T9" fmla="*/ 10 h 385"/>
                <a:gd name="T10" fmla="*/ 82 w 197"/>
                <a:gd name="T11" fmla="*/ 20 h 385"/>
                <a:gd name="T12" fmla="*/ 96 w 197"/>
                <a:gd name="T13" fmla="*/ 24 h 385"/>
                <a:gd name="T14" fmla="*/ 105 w 197"/>
                <a:gd name="T15" fmla="*/ 29 h 385"/>
                <a:gd name="T16" fmla="*/ 115 w 197"/>
                <a:gd name="T17" fmla="*/ 34 h 385"/>
                <a:gd name="T18" fmla="*/ 125 w 197"/>
                <a:gd name="T19" fmla="*/ 44 h 385"/>
                <a:gd name="T20" fmla="*/ 134 w 197"/>
                <a:gd name="T21" fmla="*/ 53 h 385"/>
                <a:gd name="T22" fmla="*/ 144 w 197"/>
                <a:gd name="T23" fmla="*/ 63 h 385"/>
                <a:gd name="T24" fmla="*/ 149 w 197"/>
                <a:gd name="T25" fmla="*/ 68 h 385"/>
                <a:gd name="T26" fmla="*/ 158 w 197"/>
                <a:gd name="T27" fmla="*/ 77 h 385"/>
                <a:gd name="T28" fmla="*/ 168 w 197"/>
                <a:gd name="T29" fmla="*/ 92 h 385"/>
                <a:gd name="T30" fmla="*/ 173 w 197"/>
                <a:gd name="T31" fmla="*/ 101 h 385"/>
                <a:gd name="T32" fmla="*/ 177 w 197"/>
                <a:gd name="T33" fmla="*/ 111 h 385"/>
                <a:gd name="T34" fmla="*/ 182 w 197"/>
                <a:gd name="T35" fmla="*/ 125 h 385"/>
                <a:gd name="T36" fmla="*/ 187 w 197"/>
                <a:gd name="T37" fmla="*/ 135 h 385"/>
                <a:gd name="T38" fmla="*/ 192 w 197"/>
                <a:gd name="T39" fmla="*/ 145 h 385"/>
                <a:gd name="T40" fmla="*/ 192 w 197"/>
                <a:gd name="T41" fmla="*/ 159 h 385"/>
                <a:gd name="T42" fmla="*/ 192 w 197"/>
                <a:gd name="T43" fmla="*/ 169 h 385"/>
                <a:gd name="T44" fmla="*/ 197 w 197"/>
                <a:gd name="T45" fmla="*/ 183 h 385"/>
                <a:gd name="T46" fmla="*/ 197 w 197"/>
                <a:gd name="T47" fmla="*/ 193 h 385"/>
                <a:gd name="T48" fmla="*/ 197 w 197"/>
                <a:gd name="T49" fmla="*/ 207 h 385"/>
                <a:gd name="T50" fmla="*/ 192 w 197"/>
                <a:gd name="T51" fmla="*/ 221 h 385"/>
                <a:gd name="T52" fmla="*/ 192 w 197"/>
                <a:gd name="T53" fmla="*/ 231 h 385"/>
                <a:gd name="T54" fmla="*/ 187 w 197"/>
                <a:gd name="T55" fmla="*/ 245 h 385"/>
                <a:gd name="T56" fmla="*/ 187 w 197"/>
                <a:gd name="T57" fmla="*/ 255 h 385"/>
                <a:gd name="T58" fmla="*/ 182 w 197"/>
                <a:gd name="T59" fmla="*/ 265 h 385"/>
                <a:gd name="T60" fmla="*/ 177 w 197"/>
                <a:gd name="T61" fmla="*/ 279 h 385"/>
                <a:gd name="T62" fmla="*/ 173 w 197"/>
                <a:gd name="T63" fmla="*/ 289 h 385"/>
                <a:gd name="T64" fmla="*/ 163 w 197"/>
                <a:gd name="T65" fmla="*/ 298 h 385"/>
                <a:gd name="T66" fmla="*/ 158 w 197"/>
                <a:gd name="T67" fmla="*/ 313 h 385"/>
                <a:gd name="T68" fmla="*/ 149 w 197"/>
                <a:gd name="T69" fmla="*/ 317 h 385"/>
                <a:gd name="T70" fmla="*/ 139 w 197"/>
                <a:gd name="T71" fmla="*/ 327 h 385"/>
                <a:gd name="T72" fmla="*/ 134 w 197"/>
                <a:gd name="T73" fmla="*/ 337 h 385"/>
                <a:gd name="T74" fmla="*/ 125 w 197"/>
                <a:gd name="T75" fmla="*/ 346 h 385"/>
                <a:gd name="T76" fmla="*/ 110 w 197"/>
                <a:gd name="T77" fmla="*/ 351 h 385"/>
                <a:gd name="T78" fmla="*/ 105 w 197"/>
                <a:gd name="T79" fmla="*/ 361 h 385"/>
                <a:gd name="T80" fmla="*/ 91 w 197"/>
                <a:gd name="T81" fmla="*/ 365 h 385"/>
                <a:gd name="T82" fmla="*/ 82 w 197"/>
                <a:gd name="T83" fmla="*/ 370 h 385"/>
                <a:gd name="T84" fmla="*/ 72 w 197"/>
                <a:gd name="T85" fmla="*/ 375 h 385"/>
                <a:gd name="T86" fmla="*/ 57 w 197"/>
                <a:gd name="T87" fmla="*/ 380 h 385"/>
                <a:gd name="T88" fmla="*/ 48 w 197"/>
                <a:gd name="T89" fmla="*/ 385 h 385"/>
                <a:gd name="T90" fmla="*/ 33 w 197"/>
                <a:gd name="T91" fmla="*/ 385 h 385"/>
                <a:gd name="T92" fmla="*/ 0 w 197"/>
                <a:gd name="T93" fmla="*/ 193 h 385"/>
                <a:gd name="T94" fmla="*/ 24 w 197"/>
                <a:gd name="T95" fmla="*/ 0 h 38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97" h="385">
                  <a:moveTo>
                    <a:pt x="24" y="0"/>
                  </a:moveTo>
                  <a:lnTo>
                    <a:pt x="38" y="0"/>
                  </a:lnTo>
                  <a:lnTo>
                    <a:pt x="48" y="5"/>
                  </a:lnTo>
                  <a:lnTo>
                    <a:pt x="62" y="10"/>
                  </a:lnTo>
                  <a:lnTo>
                    <a:pt x="72" y="10"/>
                  </a:lnTo>
                  <a:lnTo>
                    <a:pt x="82" y="20"/>
                  </a:lnTo>
                  <a:lnTo>
                    <a:pt x="96" y="24"/>
                  </a:lnTo>
                  <a:lnTo>
                    <a:pt x="105" y="29"/>
                  </a:lnTo>
                  <a:lnTo>
                    <a:pt x="115" y="34"/>
                  </a:lnTo>
                  <a:lnTo>
                    <a:pt x="125" y="44"/>
                  </a:lnTo>
                  <a:lnTo>
                    <a:pt x="134" y="53"/>
                  </a:lnTo>
                  <a:lnTo>
                    <a:pt x="144" y="63"/>
                  </a:lnTo>
                  <a:lnTo>
                    <a:pt x="149" y="68"/>
                  </a:lnTo>
                  <a:lnTo>
                    <a:pt x="158" y="77"/>
                  </a:lnTo>
                  <a:lnTo>
                    <a:pt x="168" y="92"/>
                  </a:lnTo>
                  <a:lnTo>
                    <a:pt x="173" y="101"/>
                  </a:lnTo>
                  <a:lnTo>
                    <a:pt x="177" y="111"/>
                  </a:lnTo>
                  <a:lnTo>
                    <a:pt x="182" y="125"/>
                  </a:lnTo>
                  <a:lnTo>
                    <a:pt x="187" y="135"/>
                  </a:lnTo>
                  <a:lnTo>
                    <a:pt x="192" y="145"/>
                  </a:lnTo>
                  <a:lnTo>
                    <a:pt x="192" y="159"/>
                  </a:lnTo>
                  <a:lnTo>
                    <a:pt x="192" y="169"/>
                  </a:lnTo>
                  <a:lnTo>
                    <a:pt x="197" y="183"/>
                  </a:lnTo>
                  <a:lnTo>
                    <a:pt x="197" y="193"/>
                  </a:lnTo>
                  <a:lnTo>
                    <a:pt x="197" y="207"/>
                  </a:lnTo>
                  <a:lnTo>
                    <a:pt x="192" y="221"/>
                  </a:lnTo>
                  <a:lnTo>
                    <a:pt x="192" y="231"/>
                  </a:lnTo>
                  <a:lnTo>
                    <a:pt x="187" y="245"/>
                  </a:lnTo>
                  <a:lnTo>
                    <a:pt x="187" y="255"/>
                  </a:lnTo>
                  <a:lnTo>
                    <a:pt x="182" y="265"/>
                  </a:lnTo>
                  <a:lnTo>
                    <a:pt x="177" y="279"/>
                  </a:lnTo>
                  <a:lnTo>
                    <a:pt x="173" y="289"/>
                  </a:lnTo>
                  <a:lnTo>
                    <a:pt x="163" y="298"/>
                  </a:lnTo>
                  <a:lnTo>
                    <a:pt x="158" y="313"/>
                  </a:lnTo>
                  <a:lnTo>
                    <a:pt x="149" y="317"/>
                  </a:lnTo>
                  <a:lnTo>
                    <a:pt x="139" y="327"/>
                  </a:lnTo>
                  <a:lnTo>
                    <a:pt x="134" y="337"/>
                  </a:lnTo>
                  <a:lnTo>
                    <a:pt x="125" y="346"/>
                  </a:lnTo>
                  <a:lnTo>
                    <a:pt x="110" y="351"/>
                  </a:lnTo>
                  <a:lnTo>
                    <a:pt x="105" y="361"/>
                  </a:lnTo>
                  <a:lnTo>
                    <a:pt x="91" y="365"/>
                  </a:lnTo>
                  <a:lnTo>
                    <a:pt x="82" y="370"/>
                  </a:lnTo>
                  <a:lnTo>
                    <a:pt x="72" y="375"/>
                  </a:lnTo>
                  <a:lnTo>
                    <a:pt x="57" y="380"/>
                  </a:lnTo>
                  <a:lnTo>
                    <a:pt x="48" y="385"/>
                  </a:lnTo>
                  <a:lnTo>
                    <a:pt x="33" y="385"/>
                  </a:lnTo>
                  <a:lnTo>
                    <a:pt x="0" y="193"/>
                  </a:lnTo>
                  <a:lnTo>
                    <a:pt x="24"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39" name="Freeform 533">
              <a:extLst>
                <a:ext uri="{FF2B5EF4-FFF2-40B4-BE49-F238E27FC236}">
                  <a16:creationId xmlns:a16="http://schemas.microsoft.com/office/drawing/2014/main" id="{1ADC5217-BF83-40A1-B4BF-8C9A71137E3F}"/>
                </a:ext>
              </a:extLst>
            </p:cNvPr>
            <p:cNvSpPr>
              <a:spLocks/>
            </p:cNvSpPr>
            <p:nvPr/>
          </p:nvSpPr>
          <p:spPr bwMode="auto">
            <a:xfrm>
              <a:off x="3097" y="1045"/>
              <a:ext cx="197" cy="385"/>
            </a:xfrm>
            <a:custGeom>
              <a:avLst/>
              <a:gdLst>
                <a:gd name="T0" fmla="*/ 24 w 197"/>
                <a:gd name="T1" fmla="*/ 0 h 385"/>
                <a:gd name="T2" fmla="*/ 38 w 197"/>
                <a:gd name="T3" fmla="*/ 0 h 385"/>
                <a:gd name="T4" fmla="*/ 48 w 197"/>
                <a:gd name="T5" fmla="*/ 5 h 385"/>
                <a:gd name="T6" fmla="*/ 62 w 197"/>
                <a:gd name="T7" fmla="*/ 10 h 385"/>
                <a:gd name="T8" fmla="*/ 72 w 197"/>
                <a:gd name="T9" fmla="*/ 10 h 385"/>
                <a:gd name="T10" fmla="*/ 82 w 197"/>
                <a:gd name="T11" fmla="*/ 20 h 385"/>
                <a:gd name="T12" fmla="*/ 96 w 197"/>
                <a:gd name="T13" fmla="*/ 24 h 385"/>
                <a:gd name="T14" fmla="*/ 105 w 197"/>
                <a:gd name="T15" fmla="*/ 29 h 385"/>
                <a:gd name="T16" fmla="*/ 115 w 197"/>
                <a:gd name="T17" fmla="*/ 34 h 385"/>
                <a:gd name="T18" fmla="*/ 125 w 197"/>
                <a:gd name="T19" fmla="*/ 44 h 385"/>
                <a:gd name="T20" fmla="*/ 134 w 197"/>
                <a:gd name="T21" fmla="*/ 53 h 385"/>
                <a:gd name="T22" fmla="*/ 144 w 197"/>
                <a:gd name="T23" fmla="*/ 63 h 385"/>
                <a:gd name="T24" fmla="*/ 149 w 197"/>
                <a:gd name="T25" fmla="*/ 68 h 385"/>
                <a:gd name="T26" fmla="*/ 158 w 197"/>
                <a:gd name="T27" fmla="*/ 77 h 385"/>
                <a:gd name="T28" fmla="*/ 168 w 197"/>
                <a:gd name="T29" fmla="*/ 92 h 385"/>
                <a:gd name="T30" fmla="*/ 173 w 197"/>
                <a:gd name="T31" fmla="*/ 101 h 385"/>
                <a:gd name="T32" fmla="*/ 177 w 197"/>
                <a:gd name="T33" fmla="*/ 111 h 385"/>
                <a:gd name="T34" fmla="*/ 182 w 197"/>
                <a:gd name="T35" fmla="*/ 125 h 385"/>
                <a:gd name="T36" fmla="*/ 187 w 197"/>
                <a:gd name="T37" fmla="*/ 135 h 385"/>
                <a:gd name="T38" fmla="*/ 192 w 197"/>
                <a:gd name="T39" fmla="*/ 145 h 385"/>
                <a:gd name="T40" fmla="*/ 192 w 197"/>
                <a:gd name="T41" fmla="*/ 159 h 385"/>
                <a:gd name="T42" fmla="*/ 192 w 197"/>
                <a:gd name="T43" fmla="*/ 169 h 385"/>
                <a:gd name="T44" fmla="*/ 197 w 197"/>
                <a:gd name="T45" fmla="*/ 183 h 385"/>
                <a:gd name="T46" fmla="*/ 197 w 197"/>
                <a:gd name="T47" fmla="*/ 193 h 385"/>
                <a:gd name="T48" fmla="*/ 197 w 197"/>
                <a:gd name="T49" fmla="*/ 207 h 385"/>
                <a:gd name="T50" fmla="*/ 192 w 197"/>
                <a:gd name="T51" fmla="*/ 221 h 385"/>
                <a:gd name="T52" fmla="*/ 192 w 197"/>
                <a:gd name="T53" fmla="*/ 231 h 385"/>
                <a:gd name="T54" fmla="*/ 187 w 197"/>
                <a:gd name="T55" fmla="*/ 245 h 385"/>
                <a:gd name="T56" fmla="*/ 187 w 197"/>
                <a:gd name="T57" fmla="*/ 255 h 385"/>
                <a:gd name="T58" fmla="*/ 182 w 197"/>
                <a:gd name="T59" fmla="*/ 265 h 385"/>
                <a:gd name="T60" fmla="*/ 177 w 197"/>
                <a:gd name="T61" fmla="*/ 279 h 385"/>
                <a:gd name="T62" fmla="*/ 173 w 197"/>
                <a:gd name="T63" fmla="*/ 289 h 385"/>
                <a:gd name="T64" fmla="*/ 163 w 197"/>
                <a:gd name="T65" fmla="*/ 298 h 385"/>
                <a:gd name="T66" fmla="*/ 158 w 197"/>
                <a:gd name="T67" fmla="*/ 313 h 385"/>
                <a:gd name="T68" fmla="*/ 149 w 197"/>
                <a:gd name="T69" fmla="*/ 317 h 385"/>
                <a:gd name="T70" fmla="*/ 139 w 197"/>
                <a:gd name="T71" fmla="*/ 327 h 385"/>
                <a:gd name="T72" fmla="*/ 134 w 197"/>
                <a:gd name="T73" fmla="*/ 337 h 385"/>
                <a:gd name="T74" fmla="*/ 125 w 197"/>
                <a:gd name="T75" fmla="*/ 346 h 385"/>
                <a:gd name="T76" fmla="*/ 110 w 197"/>
                <a:gd name="T77" fmla="*/ 351 h 385"/>
                <a:gd name="T78" fmla="*/ 105 w 197"/>
                <a:gd name="T79" fmla="*/ 361 h 385"/>
                <a:gd name="T80" fmla="*/ 91 w 197"/>
                <a:gd name="T81" fmla="*/ 365 h 385"/>
                <a:gd name="T82" fmla="*/ 82 w 197"/>
                <a:gd name="T83" fmla="*/ 370 h 385"/>
                <a:gd name="T84" fmla="*/ 72 w 197"/>
                <a:gd name="T85" fmla="*/ 375 h 385"/>
                <a:gd name="T86" fmla="*/ 57 w 197"/>
                <a:gd name="T87" fmla="*/ 380 h 385"/>
                <a:gd name="T88" fmla="*/ 48 w 197"/>
                <a:gd name="T89" fmla="*/ 385 h 385"/>
                <a:gd name="T90" fmla="*/ 33 w 197"/>
                <a:gd name="T91" fmla="*/ 385 h 385"/>
                <a:gd name="T92" fmla="*/ 0 w 197"/>
                <a:gd name="T93" fmla="*/ 193 h 385"/>
                <a:gd name="T94" fmla="*/ 24 w 197"/>
                <a:gd name="T95" fmla="*/ 0 h 38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97" h="385">
                  <a:moveTo>
                    <a:pt x="24" y="0"/>
                  </a:moveTo>
                  <a:lnTo>
                    <a:pt x="38" y="0"/>
                  </a:lnTo>
                  <a:lnTo>
                    <a:pt x="48" y="5"/>
                  </a:lnTo>
                  <a:lnTo>
                    <a:pt x="62" y="10"/>
                  </a:lnTo>
                  <a:lnTo>
                    <a:pt x="72" y="10"/>
                  </a:lnTo>
                  <a:lnTo>
                    <a:pt x="82" y="20"/>
                  </a:lnTo>
                  <a:lnTo>
                    <a:pt x="96" y="24"/>
                  </a:lnTo>
                  <a:lnTo>
                    <a:pt x="105" y="29"/>
                  </a:lnTo>
                  <a:lnTo>
                    <a:pt x="115" y="34"/>
                  </a:lnTo>
                  <a:lnTo>
                    <a:pt x="125" y="44"/>
                  </a:lnTo>
                  <a:lnTo>
                    <a:pt x="134" y="53"/>
                  </a:lnTo>
                  <a:lnTo>
                    <a:pt x="144" y="63"/>
                  </a:lnTo>
                  <a:lnTo>
                    <a:pt x="149" y="68"/>
                  </a:lnTo>
                  <a:lnTo>
                    <a:pt x="158" y="77"/>
                  </a:lnTo>
                  <a:lnTo>
                    <a:pt x="168" y="92"/>
                  </a:lnTo>
                  <a:lnTo>
                    <a:pt x="173" y="101"/>
                  </a:lnTo>
                  <a:lnTo>
                    <a:pt x="177" y="111"/>
                  </a:lnTo>
                  <a:lnTo>
                    <a:pt x="182" y="125"/>
                  </a:lnTo>
                  <a:lnTo>
                    <a:pt x="187" y="135"/>
                  </a:lnTo>
                  <a:lnTo>
                    <a:pt x="192" y="145"/>
                  </a:lnTo>
                  <a:lnTo>
                    <a:pt x="192" y="159"/>
                  </a:lnTo>
                  <a:lnTo>
                    <a:pt x="192" y="169"/>
                  </a:lnTo>
                  <a:lnTo>
                    <a:pt x="197" y="183"/>
                  </a:lnTo>
                  <a:lnTo>
                    <a:pt x="197" y="193"/>
                  </a:lnTo>
                  <a:lnTo>
                    <a:pt x="197" y="207"/>
                  </a:lnTo>
                  <a:lnTo>
                    <a:pt x="192" y="221"/>
                  </a:lnTo>
                  <a:lnTo>
                    <a:pt x="192" y="231"/>
                  </a:lnTo>
                  <a:lnTo>
                    <a:pt x="187" y="245"/>
                  </a:lnTo>
                  <a:lnTo>
                    <a:pt x="187" y="255"/>
                  </a:lnTo>
                  <a:lnTo>
                    <a:pt x="182" y="265"/>
                  </a:lnTo>
                  <a:lnTo>
                    <a:pt x="177" y="279"/>
                  </a:lnTo>
                  <a:lnTo>
                    <a:pt x="173" y="289"/>
                  </a:lnTo>
                  <a:lnTo>
                    <a:pt x="163" y="298"/>
                  </a:lnTo>
                  <a:lnTo>
                    <a:pt x="158" y="313"/>
                  </a:lnTo>
                  <a:lnTo>
                    <a:pt x="149" y="317"/>
                  </a:lnTo>
                  <a:lnTo>
                    <a:pt x="139" y="327"/>
                  </a:lnTo>
                  <a:lnTo>
                    <a:pt x="134" y="337"/>
                  </a:lnTo>
                  <a:lnTo>
                    <a:pt x="125" y="346"/>
                  </a:lnTo>
                  <a:lnTo>
                    <a:pt x="110" y="351"/>
                  </a:lnTo>
                  <a:lnTo>
                    <a:pt x="105" y="361"/>
                  </a:lnTo>
                  <a:lnTo>
                    <a:pt x="91" y="365"/>
                  </a:lnTo>
                  <a:lnTo>
                    <a:pt x="82" y="370"/>
                  </a:lnTo>
                  <a:lnTo>
                    <a:pt x="72" y="375"/>
                  </a:lnTo>
                  <a:lnTo>
                    <a:pt x="57" y="380"/>
                  </a:lnTo>
                  <a:lnTo>
                    <a:pt x="48" y="385"/>
                  </a:lnTo>
                  <a:lnTo>
                    <a:pt x="33" y="385"/>
                  </a:lnTo>
                  <a:lnTo>
                    <a:pt x="0" y="193"/>
                  </a:lnTo>
                  <a:lnTo>
                    <a:pt x="24"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59" name="Group 537">
            <a:extLst>
              <a:ext uri="{FF2B5EF4-FFF2-40B4-BE49-F238E27FC236}">
                <a16:creationId xmlns:a16="http://schemas.microsoft.com/office/drawing/2014/main" id="{31321269-D0CC-4F69-AAE7-32BC80A86226}"/>
              </a:ext>
            </a:extLst>
          </p:cNvPr>
          <p:cNvGrpSpPr>
            <a:grpSpLocks/>
          </p:cNvGrpSpPr>
          <p:nvPr/>
        </p:nvGrpSpPr>
        <p:grpSpPr bwMode="auto">
          <a:xfrm>
            <a:off x="4611688" y="1658938"/>
            <a:ext cx="357187" cy="619125"/>
            <a:chOff x="2905" y="1045"/>
            <a:chExt cx="225" cy="390"/>
          </a:xfrm>
        </p:grpSpPr>
        <p:sp>
          <p:nvSpPr>
            <p:cNvPr id="12536" name="Freeform 535">
              <a:extLst>
                <a:ext uri="{FF2B5EF4-FFF2-40B4-BE49-F238E27FC236}">
                  <a16:creationId xmlns:a16="http://schemas.microsoft.com/office/drawing/2014/main" id="{2C3E715E-D694-4688-9B70-1422EDBB72D4}"/>
                </a:ext>
              </a:extLst>
            </p:cNvPr>
            <p:cNvSpPr>
              <a:spLocks/>
            </p:cNvSpPr>
            <p:nvPr/>
          </p:nvSpPr>
          <p:spPr bwMode="auto">
            <a:xfrm>
              <a:off x="2905" y="1045"/>
              <a:ext cx="225" cy="390"/>
            </a:xfrm>
            <a:custGeom>
              <a:avLst/>
              <a:gdLst>
                <a:gd name="T0" fmla="*/ 225 w 225"/>
                <a:gd name="T1" fmla="*/ 385 h 390"/>
                <a:gd name="T2" fmla="*/ 211 w 225"/>
                <a:gd name="T3" fmla="*/ 390 h 390"/>
                <a:gd name="T4" fmla="*/ 201 w 225"/>
                <a:gd name="T5" fmla="*/ 390 h 390"/>
                <a:gd name="T6" fmla="*/ 192 w 225"/>
                <a:gd name="T7" fmla="*/ 390 h 390"/>
                <a:gd name="T8" fmla="*/ 177 w 225"/>
                <a:gd name="T9" fmla="*/ 390 h 390"/>
                <a:gd name="T10" fmla="*/ 168 w 225"/>
                <a:gd name="T11" fmla="*/ 385 h 390"/>
                <a:gd name="T12" fmla="*/ 158 w 225"/>
                <a:gd name="T13" fmla="*/ 385 h 390"/>
                <a:gd name="T14" fmla="*/ 144 w 225"/>
                <a:gd name="T15" fmla="*/ 380 h 390"/>
                <a:gd name="T16" fmla="*/ 134 w 225"/>
                <a:gd name="T17" fmla="*/ 380 h 390"/>
                <a:gd name="T18" fmla="*/ 120 w 225"/>
                <a:gd name="T19" fmla="*/ 375 h 390"/>
                <a:gd name="T20" fmla="*/ 110 w 225"/>
                <a:gd name="T21" fmla="*/ 370 h 390"/>
                <a:gd name="T22" fmla="*/ 101 w 225"/>
                <a:gd name="T23" fmla="*/ 365 h 390"/>
                <a:gd name="T24" fmla="*/ 91 w 225"/>
                <a:gd name="T25" fmla="*/ 361 h 390"/>
                <a:gd name="T26" fmla="*/ 77 w 225"/>
                <a:gd name="T27" fmla="*/ 351 h 390"/>
                <a:gd name="T28" fmla="*/ 72 w 225"/>
                <a:gd name="T29" fmla="*/ 346 h 390"/>
                <a:gd name="T30" fmla="*/ 62 w 225"/>
                <a:gd name="T31" fmla="*/ 337 h 390"/>
                <a:gd name="T32" fmla="*/ 52 w 225"/>
                <a:gd name="T33" fmla="*/ 327 h 390"/>
                <a:gd name="T34" fmla="*/ 43 w 225"/>
                <a:gd name="T35" fmla="*/ 317 h 390"/>
                <a:gd name="T36" fmla="*/ 38 w 225"/>
                <a:gd name="T37" fmla="*/ 313 h 390"/>
                <a:gd name="T38" fmla="*/ 29 w 225"/>
                <a:gd name="T39" fmla="*/ 298 h 390"/>
                <a:gd name="T40" fmla="*/ 24 w 225"/>
                <a:gd name="T41" fmla="*/ 293 h 390"/>
                <a:gd name="T42" fmla="*/ 19 w 225"/>
                <a:gd name="T43" fmla="*/ 279 h 390"/>
                <a:gd name="T44" fmla="*/ 14 w 225"/>
                <a:gd name="T45" fmla="*/ 269 h 390"/>
                <a:gd name="T46" fmla="*/ 9 w 225"/>
                <a:gd name="T47" fmla="*/ 255 h 390"/>
                <a:gd name="T48" fmla="*/ 4 w 225"/>
                <a:gd name="T49" fmla="*/ 245 h 390"/>
                <a:gd name="T50" fmla="*/ 4 w 225"/>
                <a:gd name="T51" fmla="*/ 236 h 390"/>
                <a:gd name="T52" fmla="*/ 0 w 225"/>
                <a:gd name="T53" fmla="*/ 226 h 390"/>
                <a:gd name="T54" fmla="*/ 0 w 225"/>
                <a:gd name="T55" fmla="*/ 212 h 390"/>
                <a:gd name="T56" fmla="*/ 0 w 225"/>
                <a:gd name="T57" fmla="*/ 197 h 390"/>
                <a:gd name="T58" fmla="*/ 0 w 225"/>
                <a:gd name="T59" fmla="*/ 188 h 390"/>
                <a:gd name="T60" fmla="*/ 0 w 225"/>
                <a:gd name="T61" fmla="*/ 173 h 390"/>
                <a:gd name="T62" fmla="*/ 0 w 225"/>
                <a:gd name="T63" fmla="*/ 164 h 390"/>
                <a:gd name="T64" fmla="*/ 4 w 225"/>
                <a:gd name="T65" fmla="*/ 149 h 390"/>
                <a:gd name="T66" fmla="*/ 4 w 225"/>
                <a:gd name="T67" fmla="*/ 140 h 390"/>
                <a:gd name="T68" fmla="*/ 9 w 225"/>
                <a:gd name="T69" fmla="*/ 125 h 390"/>
                <a:gd name="T70" fmla="*/ 14 w 225"/>
                <a:gd name="T71" fmla="*/ 116 h 390"/>
                <a:gd name="T72" fmla="*/ 19 w 225"/>
                <a:gd name="T73" fmla="*/ 106 h 390"/>
                <a:gd name="T74" fmla="*/ 24 w 225"/>
                <a:gd name="T75" fmla="*/ 97 h 390"/>
                <a:gd name="T76" fmla="*/ 33 w 225"/>
                <a:gd name="T77" fmla="*/ 87 h 390"/>
                <a:gd name="T78" fmla="*/ 38 w 225"/>
                <a:gd name="T79" fmla="*/ 77 h 390"/>
                <a:gd name="T80" fmla="*/ 48 w 225"/>
                <a:gd name="T81" fmla="*/ 68 h 390"/>
                <a:gd name="T82" fmla="*/ 52 w 225"/>
                <a:gd name="T83" fmla="*/ 58 h 390"/>
                <a:gd name="T84" fmla="*/ 62 w 225"/>
                <a:gd name="T85" fmla="*/ 48 h 390"/>
                <a:gd name="T86" fmla="*/ 72 w 225"/>
                <a:gd name="T87" fmla="*/ 44 h 390"/>
                <a:gd name="T88" fmla="*/ 81 w 225"/>
                <a:gd name="T89" fmla="*/ 34 h 390"/>
                <a:gd name="T90" fmla="*/ 91 w 225"/>
                <a:gd name="T91" fmla="*/ 29 h 390"/>
                <a:gd name="T92" fmla="*/ 101 w 225"/>
                <a:gd name="T93" fmla="*/ 20 h 390"/>
                <a:gd name="T94" fmla="*/ 110 w 225"/>
                <a:gd name="T95" fmla="*/ 20 h 390"/>
                <a:gd name="T96" fmla="*/ 125 w 225"/>
                <a:gd name="T97" fmla="*/ 10 h 390"/>
                <a:gd name="T98" fmla="*/ 134 w 225"/>
                <a:gd name="T99" fmla="*/ 10 h 390"/>
                <a:gd name="T100" fmla="*/ 144 w 225"/>
                <a:gd name="T101" fmla="*/ 5 h 390"/>
                <a:gd name="T102" fmla="*/ 158 w 225"/>
                <a:gd name="T103" fmla="*/ 0 h 390"/>
                <a:gd name="T104" fmla="*/ 168 w 225"/>
                <a:gd name="T105" fmla="*/ 0 h 390"/>
                <a:gd name="T106" fmla="*/ 177 w 225"/>
                <a:gd name="T107" fmla="*/ 0 h 390"/>
                <a:gd name="T108" fmla="*/ 192 w 225"/>
                <a:gd name="T109" fmla="*/ 0 h 390"/>
                <a:gd name="T110" fmla="*/ 192 w 225"/>
                <a:gd name="T111" fmla="*/ 193 h 390"/>
                <a:gd name="T112" fmla="*/ 225 w 225"/>
                <a:gd name="T113" fmla="*/ 385 h 39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25" h="390">
                  <a:moveTo>
                    <a:pt x="225" y="385"/>
                  </a:moveTo>
                  <a:lnTo>
                    <a:pt x="211" y="390"/>
                  </a:lnTo>
                  <a:lnTo>
                    <a:pt x="201" y="390"/>
                  </a:lnTo>
                  <a:lnTo>
                    <a:pt x="192" y="390"/>
                  </a:lnTo>
                  <a:lnTo>
                    <a:pt x="177" y="390"/>
                  </a:lnTo>
                  <a:lnTo>
                    <a:pt x="168" y="385"/>
                  </a:lnTo>
                  <a:lnTo>
                    <a:pt x="158" y="385"/>
                  </a:lnTo>
                  <a:lnTo>
                    <a:pt x="144" y="380"/>
                  </a:lnTo>
                  <a:lnTo>
                    <a:pt x="134" y="380"/>
                  </a:lnTo>
                  <a:lnTo>
                    <a:pt x="120" y="375"/>
                  </a:lnTo>
                  <a:lnTo>
                    <a:pt x="110" y="370"/>
                  </a:lnTo>
                  <a:lnTo>
                    <a:pt x="101" y="365"/>
                  </a:lnTo>
                  <a:lnTo>
                    <a:pt x="91" y="361"/>
                  </a:lnTo>
                  <a:lnTo>
                    <a:pt x="77" y="351"/>
                  </a:lnTo>
                  <a:lnTo>
                    <a:pt x="72" y="346"/>
                  </a:lnTo>
                  <a:lnTo>
                    <a:pt x="62" y="337"/>
                  </a:lnTo>
                  <a:lnTo>
                    <a:pt x="52" y="327"/>
                  </a:lnTo>
                  <a:lnTo>
                    <a:pt x="43" y="317"/>
                  </a:lnTo>
                  <a:lnTo>
                    <a:pt x="38" y="313"/>
                  </a:lnTo>
                  <a:lnTo>
                    <a:pt x="29" y="298"/>
                  </a:lnTo>
                  <a:lnTo>
                    <a:pt x="24" y="293"/>
                  </a:lnTo>
                  <a:lnTo>
                    <a:pt x="19" y="279"/>
                  </a:lnTo>
                  <a:lnTo>
                    <a:pt x="14" y="269"/>
                  </a:lnTo>
                  <a:lnTo>
                    <a:pt x="9" y="255"/>
                  </a:lnTo>
                  <a:lnTo>
                    <a:pt x="4" y="245"/>
                  </a:lnTo>
                  <a:lnTo>
                    <a:pt x="4" y="236"/>
                  </a:lnTo>
                  <a:lnTo>
                    <a:pt x="0" y="226"/>
                  </a:lnTo>
                  <a:lnTo>
                    <a:pt x="0" y="212"/>
                  </a:lnTo>
                  <a:lnTo>
                    <a:pt x="0" y="197"/>
                  </a:lnTo>
                  <a:lnTo>
                    <a:pt x="0" y="188"/>
                  </a:lnTo>
                  <a:lnTo>
                    <a:pt x="0" y="173"/>
                  </a:lnTo>
                  <a:lnTo>
                    <a:pt x="0" y="164"/>
                  </a:lnTo>
                  <a:lnTo>
                    <a:pt x="4" y="149"/>
                  </a:lnTo>
                  <a:lnTo>
                    <a:pt x="4" y="140"/>
                  </a:lnTo>
                  <a:lnTo>
                    <a:pt x="9" y="125"/>
                  </a:lnTo>
                  <a:lnTo>
                    <a:pt x="14" y="116"/>
                  </a:lnTo>
                  <a:lnTo>
                    <a:pt x="19" y="106"/>
                  </a:lnTo>
                  <a:lnTo>
                    <a:pt x="24" y="97"/>
                  </a:lnTo>
                  <a:lnTo>
                    <a:pt x="33" y="87"/>
                  </a:lnTo>
                  <a:lnTo>
                    <a:pt x="38" y="77"/>
                  </a:lnTo>
                  <a:lnTo>
                    <a:pt x="48" y="68"/>
                  </a:lnTo>
                  <a:lnTo>
                    <a:pt x="52" y="58"/>
                  </a:lnTo>
                  <a:lnTo>
                    <a:pt x="62" y="48"/>
                  </a:lnTo>
                  <a:lnTo>
                    <a:pt x="72" y="44"/>
                  </a:lnTo>
                  <a:lnTo>
                    <a:pt x="81" y="34"/>
                  </a:lnTo>
                  <a:lnTo>
                    <a:pt x="91" y="29"/>
                  </a:lnTo>
                  <a:lnTo>
                    <a:pt x="101" y="20"/>
                  </a:lnTo>
                  <a:lnTo>
                    <a:pt x="110" y="20"/>
                  </a:lnTo>
                  <a:lnTo>
                    <a:pt x="125" y="10"/>
                  </a:lnTo>
                  <a:lnTo>
                    <a:pt x="134" y="10"/>
                  </a:lnTo>
                  <a:lnTo>
                    <a:pt x="144" y="5"/>
                  </a:lnTo>
                  <a:lnTo>
                    <a:pt x="158" y="0"/>
                  </a:lnTo>
                  <a:lnTo>
                    <a:pt x="168" y="0"/>
                  </a:lnTo>
                  <a:lnTo>
                    <a:pt x="177" y="0"/>
                  </a:lnTo>
                  <a:lnTo>
                    <a:pt x="192" y="0"/>
                  </a:lnTo>
                  <a:lnTo>
                    <a:pt x="192" y="193"/>
                  </a:lnTo>
                  <a:lnTo>
                    <a:pt x="225" y="385"/>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37" name="Freeform 536">
              <a:extLst>
                <a:ext uri="{FF2B5EF4-FFF2-40B4-BE49-F238E27FC236}">
                  <a16:creationId xmlns:a16="http://schemas.microsoft.com/office/drawing/2014/main" id="{66901AC7-5B9D-4536-B19B-34AEB42D0FED}"/>
                </a:ext>
              </a:extLst>
            </p:cNvPr>
            <p:cNvSpPr>
              <a:spLocks/>
            </p:cNvSpPr>
            <p:nvPr/>
          </p:nvSpPr>
          <p:spPr bwMode="auto">
            <a:xfrm>
              <a:off x="2905" y="1045"/>
              <a:ext cx="225" cy="390"/>
            </a:xfrm>
            <a:custGeom>
              <a:avLst/>
              <a:gdLst>
                <a:gd name="T0" fmla="*/ 225 w 225"/>
                <a:gd name="T1" fmla="*/ 385 h 390"/>
                <a:gd name="T2" fmla="*/ 211 w 225"/>
                <a:gd name="T3" fmla="*/ 390 h 390"/>
                <a:gd name="T4" fmla="*/ 201 w 225"/>
                <a:gd name="T5" fmla="*/ 390 h 390"/>
                <a:gd name="T6" fmla="*/ 192 w 225"/>
                <a:gd name="T7" fmla="*/ 390 h 390"/>
                <a:gd name="T8" fmla="*/ 177 w 225"/>
                <a:gd name="T9" fmla="*/ 390 h 390"/>
                <a:gd name="T10" fmla="*/ 168 w 225"/>
                <a:gd name="T11" fmla="*/ 385 h 390"/>
                <a:gd name="T12" fmla="*/ 158 w 225"/>
                <a:gd name="T13" fmla="*/ 385 h 390"/>
                <a:gd name="T14" fmla="*/ 144 w 225"/>
                <a:gd name="T15" fmla="*/ 380 h 390"/>
                <a:gd name="T16" fmla="*/ 134 w 225"/>
                <a:gd name="T17" fmla="*/ 380 h 390"/>
                <a:gd name="T18" fmla="*/ 120 w 225"/>
                <a:gd name="T19" fmla="*/ 375 h 390"/>
                <a:gd name="T20" fmla="*/ 110 w 225"/>
                <a:gd name="T21" fmla="*/ 370 h 390"/>
                <a:gd name="T22" fmla="*/ 101 w 225"/>
                <a:gd name="T23" fmla="*/ 365 h 390"/>
                <a:gd name="T24" fmla="*/ 91 w 225"/>
                <a:gd name="T25" fmla="*/ 361 h 390"/>
                <a:gd name="T26" fmla="*/ 77 w 225"/>
                <a:gd name="T27" fmla="*/ 351 h 390"/>
                <a:gd name="T28" fmla="*/ 72 w 225"/>
                <a:gd name="T29" fmla="*/ 346 h 390"/>
                <a:gd name="T30" fmla="*/ 62 w 225"/>
                <a:gd name="T31" fmla="*/ 337 h 390"/>
                <a:gd name="T32" fmla="*/ 52 w 225"/>
                <a:gd name="T33" fmla="*/ 327 h 390"/>
                <a:gd name="T34" fmla="*/ 43 w 225"/>
                <a:gd name="T35" fmla="*/ 317 h 390"/>
                <a:gd name="T36" fmla="*/ 38 w 225"/>
                <a:gd name="T37" fmla="*/ 313 h 390"/>
                <a:gd name="T38" fmla="*/ 29 w 225"/>
                <a:gd name="T39" fmla="*/ 298 h 390"/>
                <a:gd name="T40" fmla="*/ 24 w 225"/>
                <a:gd name="T41" fmla="*/ 293 h 390"/>
                <a:gd name="T42" fmla="*/ 19 w 225"/>
                <a:gd name="T43" fmla="*/ 279 h 390"/>
                <a:gd name="T44" fmla="*/ 14 w 225"/>
                <a:gd name="T45" fmla="*/ 269 h 390"/>
                <a:gd name="T46" fmla="*/ 9 w 225"/>
                <a:gd name="T47" fmla="*/ 255 h 390"/>
                <a:gd name="T48" fmla="*/ 4 w 225"/>
                <a:gd name="T49" fmla="*/ 245 h 390"/>
                <a:gd name="T50" fmla="*/ 4 w 225"/>
                <a:gd name="T51" fmla="*/ 236 h 390"/>
                <a:gd name="T52" fmla="*/ 0 w 225"/>
                <a:gd name="T53" fmla="*/ 226 h 390"/>
                <a:gd name="T54" fmla="*/ 0 w 225"/>
                <a:gd name="T55" fmla="*/ 212 h 390"/>
                <a:gd name="T56" fmla="*/ 0 w 225"/>
                <a:gd name="T57" fmla="*/ 197 h 390"/>
                <a:gd name="T58" fmla="*/ 0 w 225"/>
                <a:gd name="T59" fmla="*/ 188 h 390"/>
                <a:gd name="T60" fmla="*/ 0 w 225"/>
                <a:gd name="T61" fmla="*/ 173 h 390"/>
                <a:gd name="T62" fmla="*/ 0 w 225"/>
                <a:gd name="T63" fmla="*/ 164 h 390"/>
                <a:gd name="T64" fmla="*/ 4 w 225"/>
                <a:gd name="T65" fmla="*/ 149 h 390"/>
                <a:gd name="T66" fmla="*/ 4 w 225"/>
                <a:gd name="T67" fmla="*/ 140 h 390"/>
                <a:gd name="T68" fmla="*/ 9 w 225"/>
                <a:gd name="T69" fmla="*/ 125 h 390"/>
                <a:gd name="T70" fmla="*/ 14 w 225"/>
                <a:gd name="T71" fmla="*/ 116 h 390"/>
                <a:gd name="T72" fmla="*/ 19 w 225"/>
                <a:gd name="T73" fmla="*/ 106 h 390"/>
                <a:gd name="T74" fmla="*/ 24 w 225"/>
                <a:gd name="T75" fmla="*/ 97 h 390"/>
                <a:gd name="T76" fmla="*/ 33 w 225"/>
                <a:gd name="T77" fmla="*/ 87 h 390"/>
                <a:gd name="T78" fmla="*/ 38 w 225"/>
                <a:gd name="T79" fmla="*/ 77 h 390"/>
                <a:gd name="T80" fmla="*/ 48 w 225"/>
                <a:gd name="T81" fmla="*/ 68 h 390"/>
                <a:gd name="T82" fmla="*/ 52 w 225"/>
                <a:gd name="T83" fmla="*/ 58 h 390"/>
                <a:gd name="T84" fmla="*/ 62 w 225"/>
                <a:gd name="T85" fmla="*/ 48 h 390"/>
                <a:gd name="T86" fmla="*/ 72 w 225"/>
                <a:gd name="T87" fmla="*/ 44 h 390"/>
                <a:gd name="T88" fmla="*/ 81 w 225"/>
                <a:gd name="T89" fmla="*/ 34 h 390"/>
                <a:gd name="T90" fmla="*/ 91 w 225"/>
                <a:gd name="T91" fmla="*/ 29 h 390"/>
                <a:gd name="T92" fmla="*/ 101 w 225"/>
                <a:gd name="T93" fmla="*/ 20 h 390"/>
                <a:gd name="T94" fmla="*/ 110 w 225"/>
                <a:gd name="T95" fmla="*/ 20 h 390"/>
                <a:gd name="T96" fmla="*/ 125 w 225"/>
                <a:gd name="T97" fmla="*/ 10 h 390"/>
                <a:gd name="T98" fmla="*/ 134 w 225"/>
                <a:gd name="T99" fmla="*/ 10 h 390"/>
                <a:gd name="T100" fmla="*/ 144 w 225"/>
                <a:gd name="T101" fmla="*/ 5 h 390"/>
                <a:gd name="T102" fmla="*/ 158 w 225"/>
                <a:gd name="T103" fmla="*/ 0 h 390"/>
                <a:gd name="T104" fmla="*/ 168 w 225"/>
                <a:gd name="T105" fmla="*/ 0 h 390"/>
                <a:gd name="T106" fmla="*/ 177 w 225"/>
                <a:gd name="T107" fmla="*/ 0 h 390"/>
                <a:gd name="T108" fmla="*/ 192 w 225"/>
                <a:gd name="T109" fmla="*/ 0 h 390"/>
                <a:gd name="T110" fmla="*/ 192 w 225"/>
                <a:gd name="T111" fmla="*/ 193 h 390"/>
                <a:gd name="T112" fmla="*/ 225 w 225"/>
                <a:gd name="T113" fmla="*/ 385 h 39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25" h="390">
                  <a:moveTo>
                    <a:pt x="225" y="385"/>
                  </a:moveTo>
                  <a:lnTo>
                    <a:pt x="211" y="390"/>
                  </a:lnTo>
                  <a:lnTo>
                    <a:pt x="201" y="390"/>
                  </a:lnTo>
                  <a:lnTo>
                    <a:pt x="192" y="390"/>
                  </a:lnTo>
                  <a:lnTo>
                    <a:pt x="177" y="390"/>
                  </a:lnTo>
                  <a:lnTo>
                    <a:pt x="168" y="385"/>
                  </a:lnTo>
                  <a:lnTo>
                    <a:pt x="158" y="385"/>
                  </a:lnTo>
                  <a:lnTo>
                    <a:pt x="144" y="380"/>
                  </a:lnTo>
                  <a:lnTo>
                    <a:pt x="134" y="380"/>
                  </a:lnTo>
                  <a:lnTo>
                    <a:pt x="120" y="375"/>
                  </a:lnTo>
                  <a:lnTo>
                    <a:pt x="110" y="370"/>
                  </a:lnTo>
                  <a:lnTo>
                    <a:pt x="101" y="365"/>
                  </a:lnTo>
                  <a:lnTo>
                    <a:pt x="91" y="361"/>
                  </a:lnTo>
                  <a:lnTo>
                    <a:pt x="77" y="351"/>
                  </a:lnTo>
                  <a:lnTo>
                    <a:pt x="72" y="346"/>
                  </a:lnTo>
                  <a:lnTo>
                    <a:pt x="62" y="337"/>
                  </a:lnTo>
                  <a:lnTo>
                    <a:pt x="52" y="327"/>
                  </a:lnTo>
                  <a:lnTo>
                    <a:pt x="43" y="317"/>
                  </a:lnTo>
                  <a:lnTo>
                    <a:pt x="38" y="313"/>
                  </a:lnTo>
                  <a:lnTo>
                    <a:pt x="29" y="298"/>
                  </a:lnTo>
                  <a:lnTo>
                    <a:pt x="24" y="293"/>
                  </a:lnTo>
                  <a:lnTo>
                    <a:pt x="19" y="279"/>
                  </a:lnTo>
                  <a:lnTo>
                    <a:pt x="14" y="269"/>
                  </a:lnTo>
                  <a:lnTo>
                    <a:pt x="9" y="255"/>
                  </a:lnTo>
                  <a:lnTo>
                    <a:pt x="4" y="245"/>
                  </a:lnTo>
                  <a:lnTo>
                    <a:pt x="4" y="236"/>
                  </a:lnTo>
                  <a:lnTo>
                    <a:pt x="0" y="226"/>
                  </a:lnTo>
                  <a:lnTo>
                    <a:pt x="0" y="212"/>
                  </a:lnTo>
                  <a:lnTo>
                    <a:pt x="0" y="197"/>
                  </a:lnTo>
                  <a:lnTo>
                    <a:pt x="0" y="188"/>
                  </a:lnTo>
                  <a:lnTo>
                    <a:pt x="0" y="173"/>
                  </a:lnTo>
                  <a:lnTo>
                    <a:pt x="0" y="164"/>
                  </a:lnTo>
                  <a:lnTo>
                    <a:pt x="4" y="149"/>
                  </a:lnTo>
                  <a:lnTo>
                    <a:pt x="4" y="140"/>
                  </a:lnTo>
                  <a:lnTo>
                    <a:pt x="9" y="125"/>
                  </a:lnTo>
                  <a:lnTo>
                    <a:pt x="14" y="116"/>
                  </a:lnTo>
                  <a:lnTo>
                    <a:pt x="19" y="106"/>
                  </a:lnTo>
                  <a:lnTo>
                    <a:pt x="24" y="97"/>
                  </a:lnTo>
                  <a:lnTo>
                    <a:pt x="33" y="87"/>
                  </a:lnTo>
                  <a:lnTo>
                    <a:pt x="38" y="77"/>
                  </a:lnTo>
                  <a:lnTo>
                    <a:pt x="48" y="68"/>
                  </a:lnTo>
                  <a:lnTo>
                    <a:pt x="52" y="58"/>
                  </a:lnTo>
                  <a:lnTo>
                    <a:pt x="62" y="48"/>
                  </a:lnTo>
                  <a:lnTo>
                    <a:pt x="72" y="44"/>
                  </a:lnTo>
                  <a:lnTo>
                    <a:pt x="81" y="34"/>
                  </a:lnTo>
                  <a:lnTo>
                    <a:pt x="91" y="29"/>
                  </a:lnTo>
                  <a:lnTo>
                    <a:pt x="101" y="20"/>
                  </a:lnTo>
                  <a:lnTo>
                    <a:pt x="110" y="20"/>
                  </a:lnTo>
                  <a:lnTo>
                    <a:pt x="125" y="10"/>
                  </a:lnTo>
                  <a:lnTo>
                    <a:pt x="134" y="10"/>
                  </a:lnTo>
                  <a:lnTo>
                    <a:pt x="144" y="5"/>
                  </a:lnTo>
                  <a:lnTo>
                    <a:pt x="158" y="0"/>
                  </a:lnTo>
                  <a:lnTo>
                    <a:pt x="168" y="0"/>
                  </a:lnTo>
                  <a:lnTo>
                    <a:pt x="177" y="0"/>
                  </a:lnTo>
                  <a:lnTo>
                    <a:pt x="192" y="0"/>
                  </a:lnTo>
                  <a:lnTo>
                    <a:pt x="192" y="193"/>
                  </a:lnTo>
                  <a:lnTo>
                    <a:pt x="225" y="385"/>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60" name="Group 540">
            <a:extLst>
              <a:ext uri="{FF2B5EF4-FFF2-40B4-BE49-F238E27FC236}">
                <a16:creationId xmlns:a16="http://schemas.microsoft.com/office/drawing/2014/main" id="{738C5341-2114-4C4A-B561-7A051E6ACFC1}"/>
              </a:ext>
            </a:extLst>
          </p:cNvPr>
          <p:cNvGrpSpPr>
            <a:grpSpLocks/>
          </p:cNvGrpSpPr>
          <p:nvPr/>
        </p:nvGrpSpPr>
        <p:grpSpPr bwMode="auto">
          <a:xfrm>
            <a:off x="4916488" y="4221163"/>
            <a:ext cx="76200" cy="306387"/>
            <a:chOff x="3097" y="2659"/>
            <a:chExt cx="48" cy="193"/>
          </a:xfrm>
        </p:grpSpPr>
        <p:sp>
          <p:nvSpPr>
            <p:cNvPr id="12534" name="Freeform 538">
              <a:extLst>
                <a:ext uri="{FF2B5EF4-FFF2-40B4-BE49-F238E27FC236}">
                  <a16:creationId xmlns:a16="http://schemas.microsoft.com/office/drawing/2014/main" id="{360FA4F3-C39F-4F08-A975-A6589C53F6E8}"/>
                </a:ext>
              </a:extLst>
            </p:cNvPr>
            <p:cNvSpPr>
              <a:spLocks/>
            </p:cNvSpPr>
            <p:nvPr/>
          </p:nvSpPr>
          <p:spPr bwMode="auto">
            <a:xfrm>
              <a:off x="3097" y="2659"/>
              <a:ext cx="48" cy="193"/>
            </a:xfrm>
            <a:custGeom>
              <a:avLst/>
              <a:gdLst>
                <a:gd name="T0" fmla="*/ 0 w 48"/>
                <a:gd name="T1" fmla="*/ 0 h 193"/>
                <a:gd name="T2" fmla="*/ 9 w 48"/>
                <a:gd name="T3" fmla="*/ 0 h 193"/>
                <a:gd name="T4" fmla="*/ 19 w 48"/>
                <a:gd name="T5" fmla="*/ 0 h 193"/>
                <a:gd name="T6" fmla="*/ 24 w 48"/>
                <a:gd name="T7" fmla="*/ 0 h 193"/>
                <a:gd name="T8" fmla="*/ 33 w 48"/>
                <a:gd name="T9" fmla="*/ 0 h 193"/>
                <a:gd name="T10" fmla="*/ 43 w 48"/>
                <a:gd name="T11" fmla="*/ 5 h 193"/>
                <a:gd name="T12" fmla="*/ 48 w 48"/>
                <a:gd name="T13" fmla="*/ 5 h 193"/>
                <a:gd name="T14" fmla="*/ 0 w 48"/>
                <a:gd name="T15" fmla="*/ 193 h 193"/>
                <a:gd name="T16" fmla="*/ 0 w 48"/>
                <a:gd name="T17" fmla="*/ 0 h 1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8" h="193">
                  <a:moveTo>
                    <a:pt x="0" y="0"/>
                  </a:moveTo>
                  <a:lnTo>
                    <a:pt x="9" y="0"/>
                  </a:lnTo>
                  <a:lnTo>
                    <a:pt x="19" y="0"/>
                  </a:lnTo>
                  <a:lnTo>
                    <a:pt x="24" y="0"/>
                  </a:lnTo>
                  <a:lnTo>
                    <a:pt x="33" y="0"/>
                  </a:lnTo>
                  <a:lnTo>
                    <a:pt x="43" y="5"/>
                  </a:lnTo>
                  <a:lnTo>
                    <a:pt x="48" y="5"/>
                  </a:lnTo>
                  <a:lnTo>
                    <a:pt x="0" y="193"/>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35" name="Freeform 539">
              <a:extLst>
                <a:ext uri="{FF2B5EF4-FFF2-40B4-BE49-F238E27FC236}">
                  <a16:creationId xmlns:a16="http://schemas.microsoft.com/office/drawing/2014/main" id="{49624B9B-10F4-4BBF-AA99-91624E70EF0A}"/>
                </a:ext>
              </a:extLst>
            </p:cNvPr>
            <p:cNvSpPr>
              <a:spLocks/>
            </p:cNvSpPr>
            <p:nvPr/>
          </p:nvSpPr>
          <p:spPr bwMode="auto">
            <a:xfrm>
              <a:off x="3097" y="2659"/>
              <a:ext cx="48" cy="193"/>
            </a:xfrm>
            <a:custGeom>
              <a:avLst/>
              <a:gdLst>
                <a:gd name="T0" fmla="*/ 0 w 48"/>
                <a:gd name="T1" fmla="*/ 0 h 193"/>
                <a:gd name="T2" fmla="*/ 9 w 48"/>
                <a:gd name="T3" fmla="*/ 0 h 193"/>
                <a:gd name="T4" fmla="*/ 19 w 48"/>
                <a:gd name="T5" fmla="*/ 0 h 193"/>
                <a:gd name="T6" fmla="*/ 24 w 48"/>
                <a:gd name="T7" fmla="*/ 0 h 193"/>
                <a:gd name="T8" fmla="*/ 33 w 48"/>
                <a:gd name="T9" fmla="*/ 0 h 193"/>
                <a:gd name="T10" fmla="*/ 43 w 48"/>
                <a:gd name="T11" fmla="*/ 5 h 193"/>
                <a:gd name="T12" fmla="*/ 48 w 48"/>
                <a:gd name="T13" fmla="*/ 5 h 193"/>
                <a:gd name="T14" fmla="*/ 0 w 48"/>
                <a:gd name="T15" fmla="*/ 193 h 193"/>
                <a:gd name="T16" fmla="*/ 0 w 48"/>
                <a:gd name="T17" fmla="*/ 0 h 1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8" h="193">
                  <a:moveTo>
                    <a:pt x="0" y="0"/>
                  </a:moveTo>
                  <a:lnTo>
                    <a:pt x="9" y="0"/>
                  </a:lnTo>
                  <a:lnTo>
                    <a:pt x="19" y="0"/>
                  </a:lnTo>
                  <a:lnTo>
                    <a:pt x="24" y="0"/>
                  </a:lnTo>
                  <a:lnTo>
                    <a:pt x="33" y="0"/>
                  </a:lnTo>
                  <a:lnTo>
                    <a:pt x="43" y="5"/>
                  </a:lnTo>
                  <a:lnTo>
                    <a:pt x="48" y="5"/>
                  </a:lnTo>
                  <a:lnTo>
                    <a:pt x="0" y="193"/>
                  </a:lnTo>
                  <a:lnTo>
                    <a:pt x="0"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61" name="Group 543">
            <a:extLst>
              <a:ext uri="{FF2B5EF4-FFF2-40B4-BE49-F238E27FC236}">
                <a16:creationId xmlns:a16="http://schemas.microsoft.com/office/drawing/2014/main" id="{55948D55-139F-4DDA-A75E-EA9ED3ACE9B1}"/>
              </a:ext>
            </a:extLst>
          </p:cNvPr>
          <p:cNvGrpSpPr>
            <a:grpSpLocks/>
          </p:cNvGrpSpPr>
          <p:nvPr/>
        </p:nvGrpSpPr>
        <p:grpSpPr bwMode="auto">
          <a:xfrm>
            <a:off x="4916488" y="4229100"/>
            <a:ext cx="312737" cy="603250"/>
            <a:chOff x="3097" y="2664"/>
            <a:chExt cx="197" cy="380"/>
          </a:xfrm>
        </p:grpSpPr>
        <p:sp>
          <p:nvSpPr>
            <p:cNvPr id="12532" name="Freeform 541">
              <a:extLst>
                <a:ext uri="{FF2B5EF4-FFF2-40B4-BE49-F238E27FC236}">
                  <a16:creationId xmlns:a16="http://schemas.microsoft.com/office/drawing/2014/main" id="{B2D9FD5B-AAE7-4A95-960C-5B90834C2CEB}"/>
                </a:ext>
              </a:extLst>
            </p:cNvPr>
            <p:cNvSpPr>
              <a:spLocks/>
            </p:cNvSpPr>
            <p:nvPr/>
          </p:nvSpPr>
          <p:spPr bwMode="auto">
            <a:xfrm>
              <a:off x="3097" y="2664"/>
              <a:ext cx="197" cy="380"/>
            </a:xfrm>
            <a:custGeom>
              <a:avLst/>
              <a:gdLst>
                <a:gd name="T0" fmla="*/ 48 w 197"/>
                <a:gd name="T1" fmla="*/ 0 h 380"/>
                <a:gd name="T2" fmla="*/ 57 w 197"/>
                <a:gd name="T3" fmla="*/ 5 h 380"/>
                <a:gd name="T4" fmla="*/ 72 w 197"/>
                <a:gd name="T5" fmla="*/ 5 h 380"/>
                <a:gd name="T6" fmla="*/ 82 w 197"/>
                <a:gd name="T7" fmla="*/ 10 h 380"/>
                <a:gd name="T8" fmla="*/ 91 w 197"/>
                <a:gd name="T9" fmla="*/ 15 h 380"/>
                <a:gd name="T10" fmla="*/ 101 w 197"/>
                <a:gd name="T11" fmla="*/ 24 h 380"/>
                <a:gd name="T12" fmla="*/ 110 w 197"/>
                <a:gd name="T13" fmla="*/ 29 h 380"/>
                <a:gd name="T14" fmla="*/ 120 w 197"/>
                <a:gd name="T15" fmla="*/ 34 h 380"/>
                <a:gd name="T16" fmla="*/ 129 w 197"/>
                <a:gd name="T17" fmla="*/ 43 h 380"/>
                <a:gd name="T18" fmla="*/ 139 w 197"/>
                <a:gd name="T19" fmla="*/ 53 h 380"/>
                <a:gd name="T20" fmla="*/ 149 w 197"/>
                <a:gd name="T21" fmla="*/ 63 h 380"/>
                <a:gd name="T22" fmla="*/ 154 w 197"/>
                <a:gd name="T23" fmla="*/ 68 h 380"/>
                <a:gd name="T24" fmla="*/ 163 w 197"/>
                <a:gd name="T25" fmla="*/ 82 h 380"/>
                <a:gd name="T26" fmla="*/ 168 w 197"/>
                <a:gd name="T27" fmla="*/ 87 h 380"/>
                <a:gd name="T28" fmla="*/ 173 w 197"/>
                <a:gd name="T29" fmla="*/ 101 h 380"/>
                <a:gd name="T30" fmla="*/ 177 w 197"/>
                <a:gd name="T31" fmla="*/ 111 h 380"/>
                <a:gd name="T32" fmla="*/ 182 w 197"/>
                <a:gd name="T33" fmla="*/ 120 h 380"/>
                <a:gd name="T34" fmla="*/ 187 w 197"/>
                <a:gd name="T35" fmla="*/ 130 h 380"/>
                <a:gd name="T36" fmla="*/ 192 w 197"/>
                <a:gd name="T37" fmla="*/ 144 h 380"/>
                <a:gd name="T38" fmla="*/ 192 w 197"/>
                <a:gd name="T39" fmla="*/ 154 h 380"/>
                <a:gd name="T40" fmla="*/ 197 w 197"/>
                <a:gd name="T41" fmla="*/ 168 h 380"/>
                <a:gd name="T42" fmla="*/ 197 w 197"/>
                <a:gd name="T43" fmla="*/ 178 h 380"/>
                <a:gd name="T44" fmla="*/ 197 w 197"/>
                <a:gd name="T45" fmla="*/ 193 h 380"/>
                <a:gd name="T46" fmla="*/ 197 w 197"/>
                <a:gd name="T47" fmla="*/ 202 h 380"/>
                <a:gd name="T48" fmla="*/ 192 w 197"/>
                <a:gd name="T49" fmla="*/ 216 h 380"/>
                <a:gd name="T50" fmla="*/ 192 w 197"/>
                <a:gd name="T51" fmla="*/ 226 h 380"/>
                <a:gd name="T52" fmla="*/ 187 w 197"/>
                <a:gd name="T53" fmla="*/ 240 h 380"/>
                <a:gd name="T54" fmla="*/ 187 w 197"/>
                <a:gd name="T55" fmla="*/ 250 h 380"/>
                <a:gd name="T56" fmla="*/ 182 w 197"/>
                <a:gd name="T57" fmla="*/ 260 h 380"/>
                <a:gd name="T58" fmla="*/ 177 w 197"/>
                <a:gd name="T59" fmla="*/ 269 h 380"/>
                <a:gd name="T60" fmla="*/ 173 w 197"/>
                <a:gd name="T61" fmla="*/ 284 h 380"/>
                <a:gd name="T62" fmla="*/ 168 w 197"/>
                <a:gd name="T63" fmla="*/ 293 h 380"/>
                <a:gd name="T64" fmla="*/ 158 w 197"/>
                <a:gd name="T65" fmla="*/ 303 h 380"/>
                <a:gd name="T66" fmla="*/ 154 w 197"/>
                <a:gd name="T67" fmla="*/ 313 h 380"/>
                <a:gd name="T68" fmla="*/ 144 w 197"/>
                <a:gd name="T69" fmla="*/ 322 h 380"/>
                <a:gd name="T70" fmla="*/ 134 w 197"/>
                <a:gd name="T71" fmla="*/ 327 h 380"/>
                <a:gd name="T72" fmla="*/ 125 w 197"/>
                <a:gd name="T73" fmla="*/ 337 h 380"/>
                <a:gd name="T74" fmla="*/ 120 w 197"/>
                <a:gd name="T75" fmla="*/ 346 h 380"/>
                <a:gd name="T76" fmla="*/ 105 w 197"/>
                <a:gd name="T77" fmla="*/ 351 h 380"/>
                <a:gd name="T78" fmla="*/ 101 w 197"/>
                <a:gd name="T79" fmla="*/ 356 h 380"/>
                <a:gd name="T80" fmla="*/ 86 w 197"/>
                <a:gd name="T81" fmla="*/ 365 h 380"/>
                <a:gd name="T82" fmla="*/ 77 w 197"/>
                <a:gd name="T83" fmla="*/ 370 h 380"/>
                <a:gd name="T84" fmla="*/ 62 w 197"/>
                <a:gd name="T85" fmla="*/ 375 h 380"/>
                <a:gd name="T86" fmla="*/ 53 w 197"/>
                <a:gd name="T87" fmla="*/ 375 h 380"/>
                <a:gd name="T88" fmla="*/ 43 w 197"/>
                <a:gd name="T89" fmla="*/ 380 h 380"/>
                <a:gd name="T90" fmla="*/ 33 w 197"/>
                <a:gd name="T91" fmla="*/ 380 h 380"/>
                <a:gd name="T92" fmla="*/ 0 w 197"/>
                <a:gd name="T93" fmla="*/ 188 h 380"/>
                <a:gd name="T94" fmla="*/ 48 w 197"/>
                <a:gd name="T95" fmla="*/ 0 h 38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97" h="380">
                  <a:moveTo>
                    <a:pt x="48" y="0"/>
                  </a:moveTo>
                  <a:lnTo>
                    <a:pt x="57" y="5"/>
                  </a:lnTo>
                  <a:lnTo>
                    <a:pt x="72" y="5"/>
                  </a:lnTo>
                  <a:lnTo>
                    <a:pt x="82" y="10"/>
                  </a:lnTo>
                  <a:lnTo>
                    <a:pt x="91" y="15"/>
                  </a:lnTo>
                  <a:lnTo>
                    <a:pt x="101" y="24"/>
                  </a:lnTo>
                  <a:lnTo>
                    <a:pt x="110" y="29"/>
                  </a:lnTo>
                  <a:lnTo>
                    <a:pt x="120" y="34"/>
                  </a:lnTo>
                  <a:lnTo>
                    <a:pt x="129" y="43"/>
                  </a:lnTo>
                  <a:lnTo>
                    <a:pt x="139" y="53"/>
                  </a:lnTo>
                  <a:lnTo>
                    <a:pt x="149" y="63"/>
                  </a:lnTo>
                  <a:lnTo>
                    <a:pt x="154" y="68"/>
                  </a:lnTo>
                  <a:lnTo>
                    <a:pt x="163" y="82"/>
                  </a:lnTo>
                  <a:lnTo>
                    <a:pt x="168" y="87"/>
                  </a:lnTo>
                  <a:lnTo>
                    <a:pt x="173" y="101"/>
                  </a:lnTo>
                  <a:lnTo>
                    <a:pt x="177" y="111"/>
                  </a:lnTo>
                  <a:lnTo>
                    <a:pt x="182" y="120"/>
                  </a:lnTo>
                  <a:lnTo>
                    <a:pt x="187" y="130"/>
                  </a:lnTo>
                  <a:lnTo>
                    <a:pt x="192" y="144"/>
                  </a:lnTo>
                  <a:lnTo>
                    <a:pt x="192" y="154"/>
                  </a:lnTo>
                  <a:lnTo>
                    <a:pt x="197" y="168"/>
                  </a:lnTo>
                  <a:lnTo>
                    <a:pt x="197" y="178"/>
                  </a:lnTo>
                  <a:lnTo>
                    <a:pt x="197" y="193"/>
                  </a:lnTo>
                  <a:lnTo>
                    <a:pt x="197" y="202"/>
                  </a:lnTo>
                  <a:lnTo>
                    <a:pt x="192" y="216"/>
                  </a:lnTo>
                  <a:lnTo>
                    <a:pt x="192" y="226"/>
                  </a:lnTo>
                  <a:lnTo>
                    <a:pt x="187" y="240"/>
                  </a:lnTo>
                  <a:lnTo>
                    <a:pt x="187" y="250"/>
                  </a:lnTo>
                  <a:lnTo>
                    <a:pt x="182" y="260"/>
                  </a:lnTo>
                  <a:lnTo>
                    <a:pt x="177" y="269"/>
                  </a:lnTo>
                  <a:lnTo>
                    <a:pt x="173" y="284"/>
                  </a:lnTo>
                  <a:lnTo>
                    <a:pt x="168" y="293"/>
                  </a:lnTo>
                  <a:lnTo>
                    <a:pt x="158" y="303"/>
                  </a:lnTo>
                  <a:lnTo>
                    <a:pt x="154" y="313"/>
                  </a:lnTo>
                  <a:lnTo>
                    <a:pt x="144" y="322"/>
                  </a:lnTo>
                  <a:lnTo>
                    <a:pt x="134" y="327"/>
                  </a:lnTo>
                  <a:lnTo>
                    <a:pt x="125" y="337"/>
                  </a:lnTo>
                  <a:lnTo>
                    <a:pt x="120" y="346"/>
                  </a:lnTo>
                  <a:lnTo>
                    <a:pt x="105" y="351"/>
                  </a:lnTo>
                  <a:lnTo>
                    <a:pt x="101" y="356"/>
                  </a:lnTo>
                  <a:lnTo>
                    <a:pt x="86" y="365"/>
                  </a:lnTo>
                  <a:lnTo>
                    <a:pt x="77" y="370"/>
                  </a:lnTo>
                  <a:lnTo>
                    <a:pt x="62" y="375"/>
                  </a:lnTo>
                  <a:lnTo>
                    <a:pt x="53" y="375"/>
                  </a:lnTo>
                  <a:lnTo>
                    <a:pt x="43" y="380"/>
                  </a:lnTo>
                  <a:lnTo>
                    <a:pt x="33" y="380"/>
                  </a:lnTo>
                  <a:lnTo>
                    <a:pt x="0" y="188"/>
                  </a:lnTo>
                  <a:lnTo>
                    <a:pt x="48"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33" name="Freeform 542">
              <a:extLst>
                <a:ext uri="{FF2B5EF4-FFF2-40B4-BE49-F238E27FC236}">
                  <a16:creationId xmlns:a16="http://schemas.microsoft.com/office/drawing/2014/main" id="{C1564EF5-9C84-4D35-983B-6DD92E7289D7}"/>
                </a:ext>
              </a:extLst>
            </p:cNvPr>
            <p:cNvSpPr>
              <a:spLocks/>
            </p:cNvSpPr>
            <p:nvPr/>
          </p:nvSpPr>
          <p:spPr bwMode="auto">
            <a:xfrm>
              <a:off x="3097" y="2664"/>
              <a:ext cx="197" cy="380"/>
            </a:xfrm>
            <a:custGeom>
              <a:avLst/>
              <a:gdLst>
                <a:gd name="T0" fmla="*/ 48 w 197"/>
                <a:gd name="T1" fmla="*/ 0 h 380"/>
                <a:gd name="T2" fmla="*/ 57 w 197"/>
                <a:gd name="T3" fmla="*/ 5 h 380"/>
                <a:gd name="T4" fmla="*/ 72 w 197"/>
                <a:gd name="T5" fmla="*/ 5 h 380"/>
                <a:gd name="T6" fmla="*/ 82 w 197"/>
                <a:gd name="T7" fmla="*/ 10 h 380"/>
                <a:gd name="T8" fmla="*/ 91 w 197"/>
                <a:gd name="T9" fmla="*/ 15 h 380"/>
                <a:gd name="T10" fmla="*/ 101 w 197"/>
                <a:gd name="T11" fmla="*/ 24 h 380"/>
                <a:gd name="T12" fmla="*/ 110 w 197"/>
                <a:gd name="T13" fmla="*/ 29 h 380"/>
                <a:gd name="T14" fmla="*/ 120 w 197"/>
                <a:gd name="T15" fmla="*/ 34 h 380"/>
                <a:gd name="T16" fmla="*/ 129 w 197"/>
                <a:gd name="T17" fmla="*/ 43 h 380"/>
                <a:gd name="T18" fmla="*/ 139 w 197"/>
                <a:gd name="T19" fmla="*/ 53 h 380"/>
                <a:gd name="T20" fmla="*/ 149 w 197"/>
                <a:gd name="T21" fmla="*/ 63 h 380"/>
                <a:gd name="T22" fmla="*/ 154 w 197"/>
                <a:gd name="T23" fmla="*/ 68 h 380"/>
                <a:gd name="T24" fmla="*/ 163 w 197"/>
                <a:gd name="T25" fmla="*/ 82 h 380"/>
                <a:gd name="T26" fmla="*/ 168 w 197"/>
                <a:gd name="T27" fmla="*/ 87 h 380"/>
                <a:gd name="T28" fmla="*/ 173 w 197"/>
                <a:gd name="T29" fmla="*/ 101 h 380"/>
                <a:gd name="T30" fmla="*/ 177 w 197"/>
                <a:gd name="T31" fmla="*/ 111 h 380"/>
                <a:gd name="T32" fmla="*/ 182 w 197"/>
                <a:gd name="T33" fmla="*/ 120 h 380"/>
                <a:gd name="T34" fmla="*/ 187 w 197"/>
                <a:gd name="T35" fmla="*/ 130 h 380"/>
                <a:gd name="T36" fmla="*/ 192 w 197"/>
                <a:gd name="T37" fmla="*/ 144 h 380"/>
                <a:gd name="T38" fmla="*/ 192 w 197"/>
                <a:gd name="T39" fmla="*/ 154 h 380"/>
                <a:gd name="T40" fmla="*/ 197 w 197"/>
                <a:gd name="T41" fmla="*/ 168 h 380"/>
                <a:gd name="T42" fmla="*/ 197 w 197"/>
                <a:gd name="T43" fmla="*/ 178 h 380"/>
                <a:gd name="T44" fmla="*/ 197 w 197"/>
                <a:gd name="T45" fmla="*/ 193 h 380"/>
                <a:gd name="T46" fmla="*/ 197 w 197"/>
                <a:gd name="T47" fmla="*/ 202 h 380"/>
                <a:gd name="T48" fmla="*/ 192 w 197"/>
                <a:gd name="T49" fmla="*/ 216 h 380"/>
                <a:gd name="T50" fmla="*/ 192 w 197"/>
                <a:gd name="T51" fmla="*/ 226 h 380"/>
                <a:gd name="T52" fmla="*/ 187 w 197"/>
                <a:gd name="T53" fmla="*/ 240 h 380"/>
                <a:gd name="T54" fmla="*/ 187 w 197"/>
                <a:gd name="T55" fmla="*/ 250 h 380"/>
                <a:gd name="T56" fmla="*/ 182 w 197"/>
                <a:gd name="T57" fmla="*/ 260 h 380"/>
                <a:gd name="T58" fmla="*/ 177 w 197"/>
                <a:gd name="T59" fmla="*/ 269 h 380"/>
                <a:gd name="T60" fmla="*/ 173 w 197"/>
                <a:gd name="T61" fmla="*/ 284 h 380"/>
                <a:gd name="T62" fmla="*/ 168 w 197"/>
                <a:gd name="T63" fmla="*/ 293 h 380"/>
                <a:gd name="T64" fmla="*/ 158 w 197"/>
                <a:gd name="T65" fmla="*/ 303 h 380"/>
                <a:gd name="T66" fmla="*/ 154 w 197"/>
                <a:gd name="T67" fmla="*/ 313 h 380"/>
                <a:gd name="T68" fmla="*/ 144 w 197"/>
                <a:gd name="T69" fmla="*/ 322 h 380"/>
                <a:gd name="T70" fmla="*/ 134 w 197"/>
                <a:gd name="T71" fmla="*/ 327 h 380"/>
                <a:gd name="T72" fmla="*/ 125 w 197"/>
                <a:gd name="T73" fmla="*/ 337 h 380"/>
                <a:gd name="T74" fmla="*/ 120 w 197"/>
                <a:gd name="T75" fmla="*/ 346 h 380"/>
                <a:gd name="T76" fmla="*/ 105 w 197"/>
                <a:gd name="T77" fmla="*/ 351 h 380"/>
                <a:gd name="T78" fmla="*/ 101 w 197"/>
                <a:gd name="T79" fmla="*/ 356 h 380"/>
                <a:gd name="T80" fmla="*/ 86 w 197"/>
                <a:gd name="T81" fmla="*/ 365 h 380"/>
                <a:gd name="T82" fmla="*/ 77 w 197"/>
                <a:gd name="T83" fmla="*/ 370 h 380"/>
                <a:gd name="T84" fmla="*/ 62 w 197"/>
                <a:gd name="T85" fmla="*/ 375 h 380"/>
                <a:gd name="T86" fmla="*/ 53 w 197"/>
                <a:gd name="T87" fmla="*/ 375 h 380"/>
                <a:gd name="T88" fmla="*/ 43 w 197"/>
                <a:gd name="T89" fmla="*/ 380 h 380"/>
                <a:gd name="T90" fmla="*/ 33 w 197"/>
                <a:gd name="T91" fmla="*/ 380 h 380"/>
                <a:gd name="T92" fmla="*/ 0 w 197"/>
                <a:gd name="T93" fmla="*/ 188 h 380"/>
                <a:gd name="T94" fmla="*/ 48 w 197"/>
                <a:gd name="T95" fmla="*/ 0 h 38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97" h="380">
                  <a:moveTo>
                    <a:pt x="48" y="0"/>
                  </a:moveTo>
                  <a:lnTo>
                    <a:pt x="57" y="5"/>
                  </a:lnTo>
                  <a:lnTo>
                    <a:pt x="72" y="5"/>
                  </a:lnTo>
                  <a:lnTo>
                    <a:pt x="82" y="10"/>
                  </a:lnTo>
                  <a:lnTo>
                    <a:pt x="91" y="15"/>
                  </a:lnTo>
                  <a:lnTo>
                    <a:pt x="101" y="24"/>
                  </a:lnTo>
                  <a:lnTo>
                    <a:pt x="110" y="29"/>
                  </a:lnTo>
                  <a:lnTo>
                    <a:pt x="120" y="34"/>
                  </a:lnTo>
                  <a:lnTo>
                    <a:pt x="129" y="43"/>
                  </a:lnTo>
                  <a:lnTo>
                    <a:pt x="139" y="53"/>
                  </a:lnTo>
                  <a:lnTo>
                    <a:pt x="149" y="63"/>
                  </a:lnTo>
                  <a:lnTo>
                    <a:pt x="154" y="68"/>
                  </a:lnTo>
                  <a:lnTo>
                    <a:pt x="163" y="82"/>
                  </a:lnTo>
                  <a:lnTo>
                    <a:pt x="168" y="87"/>
                  </a:lnTo>
                  <a:lnTo>
                    <a:pt x="173" y="101"/>
                  </a:lnTo>
                  <a:lnTo>
                    <a:pt x="177" y="111"/>
                  </a:lnTo>
                  <a:lnTo>
                    <a:pt x="182" y="120"/>
                  </a:lnTo>
                  <a:lnTo>
                    <a:pt x="187" y="130"/>
                  </a:lnTo>
                  <a:lnTo>
                    <a:pt x="192" y="144"/>
                  </a:lnTo>
                  <a:lnTo>
                    <a:pt x="192" y="154"/>
                  </a:lnTo>
                  <a:lnTo>
                    <a:pt x="197" y="168"/>
                  </a:lnTo>
                  <a:lnTo>
                    <a:pt x="197" y="178"/>
                  </a:lnTo>
                  <a:lnTo>
                    <a:pt x="197" y="193"/>
                  </a:lnTo>
                  <a:lnTo>
                    <a:pt x="197" y="202"/>
                  </a:lnTo>
                  <a:lnTo>
                    <a:pt x="192" y="216"/>
                  </a:lnTo>
                  <a:lnTo>
                    <a:pt x="192" y="226"/>
                  </a:lnTo>
                  <a:lnTo>
                    <a:pt x="187" y="240"/>
                  </a:lnTo>
                  <a:lnTo>
                    <a:pt x="187" y="250"/>
                  </a:lnTo>
                  <a:lnTo>
                    <a:pt x="182" y="260"/>
                  </a:lnTo>
                  <a:lnTo>
                    <a:pt x="177" y="269"/>
                  </a:lnTo>
                  <a:lnTo>
                    <a:pt x="173" y="284"/>
                  </a:lnTo>
                  <a:lnTo>
                    <a:pt x="168" y="293"/>
                  </a:lnTo>
                  <a:lnTo>
                    <a:pt x="158" y="303"/>
                  </a:lnTo>
                  <a:lnTo>
                    <a:pt x="154" y="313"/>
                  </a:lnTo>
                  <a:lnTo>
                    <a:pt x="144" y="322"/>
                  </a:lnTo>
                  <a:lnTo>
                    <a:pt x="134" y="327"/>
                  </a:lnTo>
                  <a:lnTo>
                    <a:pt x="125" y="337"/>
                  </a:lnTo>
                  <a:lnTo>
                    <a:pt x="120" y="346"/>
                  </a:lnTo>
                  <a:lnTo>
                    <a:pt x="105" y="351"/>
                  </a:lnTo>
                  <a:lnTo>
                    <a:pt x="101" y="356"/>
                  </a:lnTo>
                  <a:lnTo>
                    <a:pt x="86" y="365"/>
                  </a:lnTo>
                  <a:lnTo>
                    <a:pt x="77" y="370"/>
                  </a:lnTo>
                  <a:lnTo>
                    <a:pt x="62" y="375"/>
                  </a:lnTo>
                  <a:lnTo>
                    <a:pt x="53" y="375"/>
                  </a:lnTo>
                  <a:lnTo>
                    <a:pt x="43" y="380"/>
                  </a:lnTo>
                  <a:lnTo>
                    <a:pt x="33" y="380"/>
                  </a:lnTo>
                  <a:lnTo>
                    <a:pt x="0" y="188"/>
                  </a:lnTo>
                  <a:lnTo>
                    <a:pt x="48"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62" name="Group 546">
            <a:extLst>
              <a:ext uri="{FF2B5EF4-FFF2-40B4-BE49-F238E27FC236}">
                <a16:creationId xmlns:a16="http://schemas.microsoft.com/office/drawing/2014/main" id="{D8A104FB-5623-4FA6-A2FD-E67F65D23BAC}"/>
              </a:ext>
            </a:extLst>
          </p:cNvPr>
          <p:cNvGrpSpPr>
            <a:grpSpLocks/>
          </p:cNvGrpSpPr>
          <p:nvPr/>
        </p:nvGrpSpPr>
        <p:grpSpPr bwMode="auto">
          <a:xfrm>
            <a:off x="4611688" y="4221163"/>
            <a:ext cx="357187" cy="619125"/>
            <a:chOff x="2905" y="2659"/>
            <a:chExt cx="225" cy="390"/>
          </a:xfrm>
        </p:grpSpPr>
        <p:sp>
          <p:nvSpPr>
            <p:cNvPr id="12530" name="Freeform 544">
              <a:extLst>
                <a:ext uri="{FF2B5EF4-FFF2-40B4-BE49-F238E27FC236}">
                  <a16:creationId xmlns:a16="http://schemas.microsoft.com/office/drawing/2014/main" id="{FD5BD344-CC8C-496A-8D31-ABD8876BFB08}"/>
                </a:ext>
              </a:extLst>
            </p:cNvPr>
            <p:cNvSpPr>
              <a:spLocks/>
            </p:cNvSpPr>
            <p:nvPr/>
          </p:nvSpPr>
          <p:spPr bwMode="auto">
            <a:xfrm>
              <a:off x="2905" y="2659"/>
              <a:ext cx="225" cy="390"/>
            </a:xfrm>
            <a:custGeom>
              <a:avLst/>
              <a:gdLst>
                <a:gd name="T0" fmla="*/ 225 w 225"/>
                <a:gd name="T1" fmla="*/ 385 h 390"/>
                <a:gd name="T2" fmla="*/ 211 w 225"/>
                <a:gd name="T3" fmla="*/ 390 h 390"/>
                <a:gd name="T4" fmla="*/ 201 w 225"/>
                <a:gd name="T5" fmla="*/ 390 h 390"/>
                <a:gd name="T6" fmla="*/ 187 w 225"/>
                <a:gd name="T7" fmla="*/ 390 h 390"/>
                <a:gd name="T8" fmla="*/ 177 w 225"/>
                <a:gd name="T9" fmla="*/ 390 h 390"/>
                <a:gd name="T10" fmla="*/ 163 w 225"/>
                <a:gd name="T11" fmla="*/ 385 h 390"/>
                <a:gd name="T12" fmla="*/ 153 w 225"/>
                <a:gd name="T13" fmla="*/ 385 h 390"/>
                <a:gd name="T14" fmla="*/ 139 w 225"/>
                <a:gd name="T15" fmla="*/ 380 h 390"/>
                <a:gd name="T16" fmla="*/ 129 w 225"/>
                <a:gd name="T17" fmla="*/ 380 h 390"/>
                <a:gd name="T18" fmla="*/ 115 w 225"/>
                <a:gd name="T19" fmla="*/ 375 h 390"/>
                <a:gd name="T20" fmla="*/ 105 w 225"/>
                <a:gd name="T21" fmla="*/ 370 h 390"/>
                <a:gd name="T22" fmla="*/ 96 w 225"/>
                <a:gd name="T23" fmla="*/ 361 h 390"/>
                <a:gd name="T24" fmla="*/ 86 w 225"/>
                <a:gd name="T25" fmla="*/ 356 h 390"/>
                <a:gd name="T26" fmla="*/ 77 w 225"/>
                <a:gd name="T27" fmla="*/ 351 h 390"/>
                <a:gd name="T28" fmla="*/ 67 w 225"/>
                <a:gd name="T29" fmla="*/ 342 h 390"/>
                <a:gd name="T30" fmla="*/ 57 w 225"/>
                <a:gd name="T31" fmla="*/ 332 h 390"/>
                <a:gd name="T32" fmla="*/ 52 w 225"/>
                <a:gd name="T33" fmla="*/ 327 h 390"/>
                <a:gd name="T34" fmla="*/ 43 w 225"/>
                <a:gd name="T35" fmla="*/ 318 h 390"/>
                <a:gd name="T36" fmla="*/ 33 w 225"/>
                <a:gd name="T37" fmla="*/ 308 h 390"/>
                <a:gd name="T38" fmla="*/ 29 w 225"/>
                <a:gd name="T39" fmla="*/ 298 h 390"/>
                <a:gd name="T40" fmla="*/ 24 w 225"/>
                <a:gd name="T41" fmla="*/ 289 h 390"/>
                <a:gd name="T42" fmla="*/ 19 w 225"/>
                <a:gd name="T43" fmla="*/ 274 h 390"/>
                <a:gd name="T44" fmla="*/ 14 w 225"/>
                <a:gd name="T45" fmla="*/ 265 h 390"/>
                <a:gd name="T46" fmla="*/ 9 w 225"/>
                <a:gd name="T47" fmla="*/ 255 h 390"/>
                <a:gd name="T48" fmla="*/ 4 w 225"/>
                <a:gd name="T49" fmla="*/ 245 h 390"/>
                <a:gd name="T50" fmla="*/ 0 w 225"/>
                <a:gd name="T51" fmla="*/ 231 h 390"/>
                <a:gd name="T52" fmla="*/ 0 w 225"/>
                <a:gd name="T53" fmla="*/ 221 h 390"/>
                <a:gd name="T54" fmla="*/ 0 w 225"/>
                <a:gd name="T55" fmla="*/ 207 h 390"/>
                <a:gd name="T56" fmla="*/ 0 w 225"/>
                <a:gd name="T57" fmla="*/ 198 h 390"/>
                <a:gd name="T58" fmla="*/ 0 w 225"/>
                <a:gd name="T59" fmla="*/ 183 h 390"/>
                <a:gd name="T60" fmla="*/ 0 w 225"/>
                <a:gd name="T61" fmla="*/ 173 h 390"/>
                <a:gd name="T62" fmla="*/ 0 w 225"/>
                <a:gd name="T63" fmla="*/ 159 h 390"/>
                <a:gd name="T64" fmla="*/ 4 w 225"/>
                <a:gd name="T65" fmla="*/ 149 h 390"/>
                <a:gd name="T66" fmla="*/ 9 w 225"/>
                <a:gd name="T67" fmla="*/ 135 h 390"/>
                <a:gd name="T68" fmla="*/ 9 w 225"/>
                <a:gd name="T69" fmla="*/ 125 h 390"/>
                <a:gd name="T70" fmla="*/ 14 w 225"/>
                <a:gd name="T71" fmla="*/ 116 h 390"/>
                <a:gd name="T72" fmla="*/ 19 w 225"/>
                <a:gd name="T73" fmla="*/ 106 h 390"/>
                <a:gd name="T74" fmla="*/ 29 w 225"/>
                <a:gd name="T75" fmla="*/ 92 h 390"/>
                <a:gd name="T76" fmla="*/ 33 w 225"/>
                <a:gd name="T77" fmla="*/ 87 h 390"/>
                <a:gd name="T78" fmla="*/ 38 w 225"/>
                <a:gd name="T79" fmla="*/ 73 h 390"/>
                <a:gd name="T80" fmla="*/ 48 w 225"/>
                <a:gd name="T81" fmla="*/ 68 h 390"/>
                <a:gd name="T82" fmla="*/ 57 w 225"/>
                <a:gd name="T83" fmla="*/ 58 h 390"/>
                <a:gd name="T84" fmla="*/ 62 w 225"/>
                <a:gd name="T85" fmla="*/ 48 h 390"/>
                <a:gd name="T86" fmla="*/ 72 w 225"/>
                <a:gd name="T87" fmla="*/ 39 h 390"/>
                <a:gd name="T88" fmla="*/ 81 w 225"/>
                <a:gd name="T89" fmla="*/ 34 h 390"/>
                <a:gd name="T90" fmla="*/ 91 w 225"/>
                <a:gd name="T91" fmla="*/ 29 h 390"/>
                <a:gd name="T92" fmla="*/ 101 w 225"/>
                <a:gd name="T93" fmla="*/ 20 h 390"/>
                <a:gd name="T94" fmla="*/ 115 w 225"/>
                <a:gd name="T95" fmla="*/ 15 h 390"/>
                <a:gd name="T96" fmla="*/ 125 w 225"/>
                <a:gd name="T97" fmla="*/ 10 h 390"/>
                <a:gd name="T98" fmla="*/ 134 w 225"/>
                <a:gd name="T99" fmla="*/ 10 h 390"/>
                <a:gd name="T100" fmla="*/ 144 w 225"/>
                <a:gd name="T101" fmla="*/ 5 h 390"/>
                <a:gd name="T102" fmla="*/ 158 w 225"/>
                <a:gd name="T103" fmla="*/ 0 h 390"/>
                <a:gd name="T104" fmla="*/ 168 w 225"/>
                <a:gd name="T105" fmla="*/ 0 h 390"/>
                <a:gd name="T106" fmla="*/ 182 w 225"/>
                <a:gd name="T107" fmla="*/ 0 h 390"/>
                <a:gd name="T108" fmla="*/ 192 w 225"/>
                <a:gd name="T109" fmla="*/ 0 h 390"/>
                <a:gd name="T110" fmla="*/ 192 w 225"/>
                <a:gd name="T111" fmla="*/ 193 h 390"/>
                <a:gd name="T112" fmla="*/ 225 w 225"/>
                <a:gd name="T113" fmla="*/ 385 h 39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25" h="390">
                  <a:moveTo>
                    <a:pt x="225" y="385"/>
                  </a:moveTo>
                  <a:lnTo>
                    <a:pt x="211" y="390"/>
                  </a:lnTo>
                  <a:lnTo>
                    <a:pt x="201" y="390"/>
                  </a:lnTo>
                  <a:lnTo>
                    <a:pt x="187" y="390"/>
                  </a:lnTo>
                  <a:lnTo>
                    <a:pt x="177" y="390"/>
                  </a:lnTo>
                  <a:lnTo>
                    <a:pt x="163" y="385"/>
                  </a:lnTo>
                  <a:lnTo>
                    <a:pt x="153" y="385"/>
                  </a:lnTo>
                  <a:lnTo>
                    <a:pt x="139" y="380"/>
                  </a:lnTo>
                  <a:lnTo>
                    <a:pt x="129" y="380"/>
                  </a:lnTo>
                  <a:lnTo>
                    <a:pt x="115" y="375"/>
                  </a:lnTo>
                  <a:lnTo>
                    <a:pt x="105" y="370"/>
                  </a:lnTo>
                  <a:lnTo>
                    <a:pt x="96" y="361"/>
                  </a:lnTo>
                  <a:lnTo>
                    <a:pt x="86" y="356"/>
                  </a:lnTo>
                  <a:lnTo>
                    <a:pt x="77" y="351"/>
                  </a:lnTo>
                  <a:lnTo>
                    <a:pt x="67" y="342"/>
                  </a:lnTo>
                  <a:lnTo>
                    <a:pt x="57" y="332"/>
                  </a:lnTo>
                  <a:lnTo>
                    <a:pt x="52" y="327"/>
                  </a:lnTo>
                  <a:lnTo>
                    <a:pt x="43" y="318"/>
                  </a:lnTo>
                  <a:lnTo>
                    <a:pt x="33" y="308"/>
                  </a:lnTo>
                  <a:lnTo>
                    <a:pt x="29" y="298"/>
                  </a:lnTo>
                  <a:lnTo>
                    <a:pt x="24" y="289"/>
                  </a:lnTo>
                  <a:lnTo>
                    <a:pt x="19" y="274"/>
                  </a:lnTo>
                  <a:lnTo>
                    <a:pt x="14" y="265"/>
                  </a:lnTo>
                  <a:lnTo>
                    <a:pt x="9" y="255"/>
                  </a:lnTo>
                  <a:lnTo>
                    <a:pt x="4" y="245"/>
                  </a:lnTo>
                  <a:lnTo>
                    <a:pt x="0" y="231"/>
                  </a:lnTo>
                  <a:lnTo>
                    <a:pt x="0" y="221"/>
                  </a:lnTo>
                  <a:lnTo>
                    <a:pt x="0" y="207"/>
                  </a:lnTo>
                  <a:lnTo>
                    <a:pt x="0" y="198"/>
                  </a:lnTo>
                  <a:lnTo>
                    <a:pt x="0" y="183"/>
                  </a:lnTo>
                  <a:lnTo>
                    <a:pt x="0" y="173"/>
                  </a:lnTo>
                  <a:lnTo>
                    <a:pt x="0" y="159"/>
                  </a:lnTo>
                  <a:lnTo>
                    <a:pt x="4" y="149"/>
                  </a:lnTo>
                  <a:lnTo>
                    <a:pt x="9" y="135"/>
                  </a:lnTo>
                  <a:lnTo>
                    <a:pt x="9" y="125"/>
                  </a:lnTo>
                  <a:lnTo>
                    <a:pt x="14" y="116"/>
                  </a:lnTo>
                  <a:lnTo>
                    <a:pt x="19" y="106"/>
                  </a:lnTo>
                  <a:lnTo>
                    <a:pt x="29" y="92"/>
                  </a:lnTo>
                  <a:lnTo>
                    <a:pt x="33" y="87"/>
                  </a:lnTo>
                  <a:lnTo>
                    <a:pt x="38" y="73"/>
                  </a:lnTo>
                  <a:lnTo>
                    <a:pt x="48" y="68"/>
                  </a:lnTo>
                  <a:lnTo>
                    <a:pt x="57" y="58"/>
                  </a:lnTo>
                  <a:lnTo>
                    <a:pt x="62" y="48"/>
                  </a:lnTo>
                  <a:lnTo>
                    <a:pt x="72" y="39"/>
                  </a:lnTo>
                  <a:lnTo>
                    <a:pt x="81" y="34"/>
                  </a:lnTo>
                  <a:lnTo>
                    <a:pt x="91" y="29"/>
                  </a:lnTo>
                  <a:lnTo>
                    <a:pt x="101" y="20"/>
                  </a:lnTo>
                  <a:lnTo>
                    <a:pt x="115" y="15"/>
                  </a:lnTo>
                  <a:lnTo>
                    <a:pt x="125" y="10"/>
                  </a:lnTo>
                  <a:lnTo>
                    <a:pt x="134" y="10"/>
                  </a:lnTo>
                  <a:lnTo>
                    <a:pt x="144" y="5"/>
                  </a:lnTo>
                  <a:lnTo>
                    <a:pt x="158" y="0"/>
                  </a:lnTo>
                  <a:lnTo>
                    <a:pt x="168" y="0"/>
                  </a:lnTo>
                  <a:lnTo>
                    <a:pt x="182" y="0"/>
                  </a:lnTo>
                  <a:lnTo>
                    <a:pt x="192" y="0"/>
                  </a:lnTo>
                  <a:lnTo>
                    <a:pt x="192" y="193"/>
                  </a:lnTo>
                  <a:lnTo>
                    <a:pt x="225" y="385"/>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31" name="Freeform 545">
              <a:extLst>
                <a:ext uri="{FF2B5EF4-FFF2-40B4-BE49-F238E27FC236}">
                  <a16:creationId xmlns:a16="http://schemas.microsoft.com/office/drawing/2014/main" id="{81DC686D-485E-45A2-AD01-4CEC67B1BD34}"/>
                </a:ext>
              </a:extLst>
            </p:cNvPr>
            <p:cNvSpPr>
              <a:spLocks/>
            </p:cNvSpPr>
            <p:nvPr/>
          </p:nvSpPr>
          <p:spPr bwMode="auto">
            <a:xfrm>
              <a:off x="2905" y="2659"/>
              <a:ext cx="225" cy="390"/>
            </a:xfrm>
            <a:custGeom>
              <a:avLst/>
              <a:gdLst>
                <a:gd name="T0" fmla="*/ 225 w 225"/>
                <a:gd name="T1" fmla="*/ 385 h 390"/>
                <a:gd name="T2" fmla="*/ 211 w 225"/>
                <a:gd name="T3" fmla="*/ 390 h 390"/>
                <a:gd name="T4" fmla="*/ 201 w 225"/>
                <a:gd name="T5" fmla="*/ 390 h 390"/>
                <a:gd name="T6" fmla="*/ 187 w 225"/>
                <a:gd name="T7" fmla="*/ 390 h 390"/>
                <a:gd name="T8" fmla="*/ 177 w 225"/>
                <a:gd name="T9" fmla="*/ 390 h 390"/>
                <a:gd name="T10" fmla="*/ 163 w 225"/>
                <a:gd name="T11" fmla="*/ 385 h 390"/>
                <a:gd name="T12" fmla="*/ 153 w 225"/>
                <a:gd name="T13" fmla="*/ 385 h 390"/>
                <a:gd name="T14" fmla="*/ 139 w 225"/>
                <a:gd name="T15" fmla="*/ 380 h 390"/>
                <a:gd name="T16" fmla="*/ 129 w 225"/>
                <a:gd name="T17" fmla="*/ 380 h 390"/>
                <a:gd name="T18" fmla="*/ 115 w 225"/>
                <a:gd name="T19" fmla="*/ 375 h 390"/>
                <a:gd name="T20" fmla="*/ 105 w 225"/>
                <a:gd name="T21" fmla="*/ 370 h 390"/>
                <a:gd name="T22" fmla="*/ 96 w 225"/>
                <a:gd name="T23" fmla="*/ 361 h 390"/>
                <a:gd name="T24" fmla="*/ 86 w 225"/>
                <a:gd name="T25" fmla="*/ 356 h 390"/>
                <a:gd name="T26" fmla="*/ 77 w 225"/>
                <a:gd name="T27" fmla="*/ 351 h 390"/>
                <a:gd name="T28" fmla="*/ 67 w 225"/>
                <a:gd name="T29" fmla="*/ 342 h 390"/>
                <a:gd name="T30" fmla="*/ 57 w 225"/>
                <a:gd name="T31" fmla="*/ 332 h 390"/>
                <a:gd name="T32" fmla="*/ 52 w 225"/>
                <a:gd name="T33" fmla="*/ 327 h 390"/>
                <a:gd name="T34" fmla="*/ 43 w 225"/>
                <a:gd name="T35" fmla="*/ 318 h 390"/>
                <a:gd name="T36" fmla="*/ 33 w 225"/>
                <a:gd name="T37" fmla="*/ 308 h 390"/>
                <a:gd name="T38" fmla="*/ 29 w 225"/>
                <a:gd name="T39" fmla="*/ 298 h 390"/>
                <a:gd name="T40" fmla="*/ 24 w 225"/>
                <a:gd name="T41" fmla="*/ 289 h 390"/>
                <a:gd name="T42" fmla="*/ 19 w 225"/>
                <a:gd name="T43" fmla="*/ 274 h 390"/>
                <a:gd name="T44" fmla="*/ 14 w 225"/>
                <a:gd name="T45" fmla="*/ 265 h 390"/>
                <a:gd name="T46" fmla="*/ 9 w 225"/>
                <a:gd name="T47" fmla="*/ 255 h 390"/>
                <a:gd name="T48" fmla="*/ 4 w 225"/>
                <a:gd name="T49" fmla="*/ 245 h 390"/>
                <a:gd name="T50" fmla="*/ 0 w 225"/>
                <a:gd name="T51" fmla="*/ 231 h 390"/>
                <a:gd name="T52" fmla="*/ 0 w 225"/>
                <a:gd name="T53" fmla="*/ 221 h 390"/>
                <a:gd name="T54" fmla="*/ 0 w 225"/>
                <a:gd name="T55" fmla="*/ 207 h 390"/>
                <a:gd name="T56" fmla="*/ 0 w 225"/>
                <a:gd name="T57" fmla="*/ 198 h 390"/>
                <a:gd name="T58" fmla="*/ 0 w 225"/>
                <a:gd name="T59" fmla="*/ 183 h 390"/>
                <a:gd name="T60" fmla="*/ 0 w 225"/>
                <a:gd name="T61" fmla="*/ 173 h 390"/>
                <a:gd name="T62" fmla="*/ 0 w 225"/>
                <a:gd name="T63" fmla="*/ 159 h 390"/>
                <a:gd name="T64" fmla="*/ 4 w 225"/>
                <a:gd name="T65" fmla="*/ 149 h 390"/>
                <a:gd name="T66" fmla="*/ 9 w 225"/>
                <a:gd name="T67" fmla="*/ 135 h 390"/>
                <a:gd name="T68" fmla="*/ 9 w 225"/>
                <a:gd name="T69" fmla="*/ 125 h 390"/>
                <a:gd name="T70" fmla="*/ 14 w 225"/>
                <a:gd name="T71" fmla="*/ 116 h 390"/>
                <a:gd name="T72" fmla="*/ 19 w 225"/>
                <a:gd name="T73" fmla="*/ 106 h 390"/>
                <a:gd name="T74" fmla="*/ 29 w 225"/>
                <a:gd name="T75" fmla="*/ 92 h 390"/>
                <a:gd name="T76" fmla="*/ 33 w 225"/>
                <a:gd name="T77" fmla="*/ 87 h 390"/>
                <a:gd name="T78" fmla="*/ 38 w 225"/>
                <a:gd name="T79" fmla="*/ 73 h 390"/>
                <a:gd name="T80" fmla="*/ 48 w 225"/>
                <a:gd name="T81" fmla="*/ 68 h 390"/>
                <a:gd name="T82" fmla="*/ 57 w 225"/>
                <a:gd name="T83" fmla="*/ 58 h 390"/>
                <a:gd name="T84" fmla="*/ 62 w 225"/>
                <a:gd name="T85" fmla="*/ 48 h 390"/>
                <a:gd name="T86" fmla="*/ 72 w 225"/>
                <a:gd name="T87" fmla="*/ 39 h 390"/>
                <a:gd name="T88" fmla="*/ 81 w 225"/>
                <a:gd name="T89" fmla="*/ 34 h 390"/>
                <a:gd name="T90" fmla="*/ 91 w 225"/>
                <a:gd name="T91" fmla="*/ 29 h 390"/>
                <a:gd name="T92" fmla="*/ 101 w 225"/>
                <a:gd name="T93" fmla="*/ 20 h 390"/>
                <a:gd name="T94" fmla="*/ 115 w 225"/>
                <a:gd name="T95" fmla="*/ 15 h 390"/>
                <a:gd name="T96" fmla="*/ 125 w 225"/>
                <a:gd name="T97" fmla="*/ 10 h 390"/>
                <a:gd name="T98" fmla="*/ 134 w 225"/>
                <a:gd name="T99" fmla="*/ 10 h 390"/>
                <a:gd name="T100" fmla="*/ 144 w 225"/>
                <a:gd name="T101" fmla="*/ 5 h 390"/>
                <a:gd name="T102" fmla="*/ 158 w 225"/>
                <a:gd name="T103" fmla="*/ 0 h 390"/>
                <a:gd name="T104" fmla="*/ 168 w 225"/>
                <a:gd name="T105" fmla="*/ 0 h 390"/>
                <a:gd name="T106" fmla="*/ 182 w 225"/>
                <a:gd name="T107" fmla="*/ 0 h 390"/>
                <a:gd name="T108" fmla="*/ 192 w 225"/>
                <a:gd name="T109" fmla="*/ 0 h 390"/>
                <a:gd name="T110" fmla="*/ 192 w 225"/>
                <a:gd name="T111" fmla="*/ 193 h 390"/>
                <a:gd name="T112" fmla="*/ 225 w 225"/>
                <a:gd name="T113" fmla="*/ 385 h 39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25" h="390">
                  <a:moveTo>
                    <a:pt x="225" y="385"/>
                  </a:moveTo>
                  <a:lnTo>
                    <a:pt x="211" y="390"/>
                  </a:lnTo>
                  <a:lnTo>
                    <a:pt x="201" y="390"/>
                  </a:lnTo>
                  <a:lnTo>
                    <a:pt x="187" y="390"/>
                  </a:lnTo>
                  <a:lnTo>
                    <a:pt x="177" y="390"/>
                  </a:lnTo>
                  <a:lnTo>
                    <a:pt x="163" y="385"/>
                  </a:lnTo>
                  <a:lnTo>
                    <a:pt x="153" y="385"/>
                  </a:lnTo>
                  <a:lnTo>
                    <a:pt x="139" y="380"/>
                  </a:lnTo>
                  <a:lnTo>
                    <a:pt x="129" y="380"/>
                  </a:lnTo>
                  <a:lnTo>
                    <a:pt x="115" y="375"/>
                  </a:lnTo>
                  <a:lnTo>
                    <a:pt x="105" y="370"/>
                  </a:lnTo>
                  <a:lnTo>
                    <a:pt x="96" y="361"/>
                  </a:lnTo>
                  <a:lnTo>
                    <a:pt x="86" y="356"/>
                  </a:lnTo>
                  <a:lnTo>
                    <a:pt x="77" y="351"/>
                  </a:lnTo>
                  <a:lnTo>
                    <a:pt x="67" y="342"/>
                  </a:lnTo>
                  <a:lnTo>
                    <a:pt x="57" y="332"/>
                  </a:lnTo>
                  <a:lnTo>
                    <a:pt x="52" y="327"/>
                  </a:lnTo>
                  <a:lnTo>
                    <a:pt x="43" y="318"/>
                  </a:lnTo>
                  <a:lnTo>
                    <a:pt x="33" y="308"/>
                  </a:lnTo>
                  <a:lnTo>
                    <a:pt x="29" y="298"/>
                  </a:lnTo>
                  <a:lnTo>
                    <a:pt x="24" y="289"/>
                  </a:lnTo>
                  <a:lnTo>
                    <a:pt x="19" y="274"/>
                  </a:lnTo>
                  <a:lnTo>
                    <a:pt x="14" y="265"/>
                  </a:lnTo>
                  <a:lnTo>
                    <a:pt x="9" y="255"/>
                  </a:lnTo>
                  <a:lnTo>
                    <a:pt x="4" y="245"/>
                  </a:lnTo>
                  <a:lnTo>
                    <a:pt x="0" y="231"/>
                  </a:lnTo>
                  <a:lnTo>
                    <a:pt x="0" y="221"/>
                  </a:lnTo>
                  <a:lnTo>
                    <a:pt x="0" y="207"/>
                  </a:lnTo>
                  <a:lnTo>
                    <a:pt x="0" y="198"/>
                  </a:lnTo>
                  <a:lnTo>
                    <a:pt x="0" y="183"/>
                  </a:lnTo>
                  <a:lnTo>
                    <a:pt x="0" y="173"/>
                  </a:lnTo>
                  <a:lnTo>
                    <a:pt x="0" y="159"/>
                  </a:lnTo>
                  <a:lnTo>
                    <a:pt x="4" y="149"/>
                  </a:lnTo>
                  <a:lnTo>
                    <a:pt x="9" y="135"/>
                  </a:lnTo>
                  <a:lnTo>
                    <a:pt x="9" y="125"/>
                  </a:lnTo>
                  <a:lnTo>
                    <a:pt x="14" y="116"/>
                  </a:lnTo>
                  <a:lnTo>
                    <a:pt x="19" y="106"/>
                  </a:lnTo>
                  <a:lnTo>
                    <a:pt x="29" y="92"/>
                  </a:lnTo>
                  <a:lnTo>
                    <a:pt x="33" y="87"/>
                  </a:lnTo>
                  <a:lnTo>
                    <a:pt x="38" y="73"/>
                  </a:lnTo>
                  <a:lnTo>
                    <a:pt x="48" y="68"/>
                  </a:lnTo>
                  <a:lnTo>
                    <a:pt x="57" y="58"/>
                  </a:lnTo>
                  <a:lnTo>
                    <a:pt x="62" y="48"/>
                  </a:lnTo>
                  <a:lnTo>
                    <a:pt x="72" y="39"/>
                  </a:lnTo>
                  <a:lnTo>
                    <a:pt x="81" y="34"/>
                  </a:lnTo>
                  <a:lnTo>
                    <a:pt x="91" y="29"/>
                  </a:lnTo>
                  <a:lnTo>
                    <a:pt x="101" y="20"/>
                  </a:lnTo>
                  <a:lnTo>
                    <a:pt x="115" y="15"/>
                  </a:lnTo>
                  <a:lnTo>
                    <a:pt x="125" y="10"/>
                  </a:lnTo>
                  <a:lnTo>
                    <a:pt x="134" y="10"/>
                  </a:lnTo>
                  <a:lnTo>
                    <a:pt x="144" y="5"/>
                  </a:lnTo>
                  <a:lnTo>
                    <a:pt x="158" y="0"/>
                  </a:lnTo>
                  <a:lnTo>
                    <a:pt x="168" y="0"/>
                  </a:lnTo>
                  <a:lnTo>
                    <a:pt x="182" y="0"/>
                  </a:lnTo>
                  <a:lnTo>
                    <a:pt x="192" y="0"/>
                  </a:lnTo>
                  <a:lnTo>
                    <a:pt x="192" y="193"/>
                  </a:lnTo>
                  <a:lnTo>
                    <a:pt x="225" y="385"/>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63" name="Group 549">
            <a:extLst>
              <a:ext uri="{FF2B5EF4-FFF2-40B4-BE49-F238E27FC236}">
                <a16:creationId xmlns:a16="http://schemas.microsoft.com/office/drawing/2014/main" id="{58B1DAF3-9BC4-40A9-AB64-7C1D83CA5BE7}"/>
              </a:ext>
            </a:extLst>
          </p:cNvPr>
          <p:cNvGrpSpPr>
            <a:grpSpLocks/>
          </p:cNvGrpSpPr>
          <p:nvPr/>
        </p:nvGrpSpPr>
        <p:grpSpPr bwMode="auto">
          <a:xfrm>
            <a:off x="4916488" y="3368675"/>
            <a:ext cx="90487" cy="304800"/>
            <a:chOff x="3097" y="2122"/>
            <a:chExt cx="57" cy="192"/>
          </a:xfrm>
        </p:grpSpPr>
        <p:sp>
          <p:nvSpPr>
            <p:cNvPr id="12528" name="Freeform 547">
              <a:extLst>
                <a:ext uri="{FF2B5EF4-FFF2-40B4-BE49-F238E27FC236}">
                  <a16:creationId xmlns:a16="http://schemas.microsoft.com/office/drawing/2014/main" id="{39BE9781-EEE2-4546-B2E1-318D5FAC2A13}"/>
                </a:ext>
              </a:extLst>
            </p:cNvPr>
            <p:cNvSpPr>
              <a:spLocks/>
            </p:cNvSpPr>
            <p:nvPr/>
          </p:nvSpPr>
          <p:spPr bwMode="auto">
            <a:xfrm>
              <a:off x="3097" y="2122"/>
              <a:ext cx="57" cy="192"/>
            </a:xfrm>
            <a:custGeom>
              <a:avLst/>
              <a:gdLst>
                <a:gd name="T0" fmla="*/ 0 w 57"/>
                <a:gd name="T1" fmla="*/ 0 h 192"/>
                <a:gd name="T2" fmla="*/ 9 w 57"/>
                <a:gd name="T3" fmla="*/ 0 h 192"/>
                <a:gd name="T4" fmla="*/ 19 w 57"/>
                <a:gd name="T5" fmla="*/ 0 h 192"/>
                <a:gd name="T6" fmla="*/ 33 w 57"/>
                <a:gd name="T7" fmla="*/ 0 h 192"/>
                <a:gd name="T8" fmla="*/ 38 w 57"/>
                <a:gd name="T9" fmla="*/ 0 h 192"/>
                <a:gd name="T10" fmla="*/ 48 w 57"/>
                <a:gd name="T11" fmla="*/ 4 h 192"/>
                <a:gd name="T12" fmla="*/ 57 w 57"/>
                <a:gd name="T13" fmla="*/ 9 h 192"/>
                <a:gd name="T14" fmla="*/ 0 w 57"/>
                <a:gd name="T15" fmla="*/ 192 h 192"/>
                <a:gd name="T16" fmla="*/ 0 w 57"/>
                <a:gd name="T17" fmla="*/ 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7" h="192">
                  <a:moveTo>
                    <a:pt x="0" y="0"/>
                  </a:moveTo>
                  <a:lnTo>
                    <a:pt x="9" y="0"/>
                  </a:lnTo>
                  <a:lnTo>
                    <a:pt x="19" y="0"/>
                  </a:lnTo>
                  <a:lnTo>
                    <a:pt x="33" y="0"/>
                  </a:lnTo>
                  <a:lnTo>
                    <a:pt x="38" y="0"/>
                  </a:lnTo>
                  <a:lnTo>
                    <a:pt x="48" y="4"/>
                  </a:lnTo>
                  <a:lnTo>
                    <a:pt x="57" y="9"/>
                  </a:lnTo>
                  <a:lnTo>
                    <a:pt x="0" y="192"/>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29" name="Freeform 548">
              <a:extLst>
                <a:ext uri="{FF2B5EF4-FFF2-40B4-BE49-F238E27FC236}">
                  <a16:creationId xmlns:a16="http://schemas.microsoft.com/office/drawing/2014/main" id="{670F827A-5047-4FCC-992F-957501172A26}"/>
                </a:ext>
              </a:extLst>
            </p:cNvPr>
            <p:cNvSpPr>
              <a:spLocks/>
            </p:cNvSpPr>
            <p:nvPr/>
          </p:nvSpPr>
          <p:spPr bwMode="auto">
            <a:xfrm>
              <a:off x="3097" y="2122"/>
              <a:ext cx="57" cy="192"/>
            </a:xfrm>
            <a:custGeom>
              <a:avLst/>
              <a:gdLst>
                <a:gd name="T0" fmla="*/ 0 w 57"/>
                <a:gd name="T1" fmla="*/ 0 h 192"/>
                <a:gd name="T2" fmla="*/ 9 w 57"/>
                <a:gd name="T3" fmla="*/ 0 h 192"/>
                <a:gd name="T4" fmla="*/ 19 w 57"/>
                <a:gd name="T5" fmla="*/ 0 h 192"/>
                <a:gd name="T6" fmla="*/ 33 w 57"/>
                <a:gd name="T7" fmla="*/ 0 h 192"/>
                <a:gd name="T8" fmla="*/ 38 w 57"/>
                <a:gd name="T9" fmla="*/ 0 h 192"/>
                <a:gd name="T10" fmla="*/ 48 w 57"/>
                <a:gd name="T11" fmla="*/ 4 h 192"/>
                <a:gd name="T12" fmla="*/ 57 w 57"/>
                <a:gd name="T13" fmla="*/ 9 h 192"/>
                <a:gd name="T14" fmla="*/ 0 w 57"/>
                <a:gd name="T15" fmla="*/ 192 h 192"/>
                <a:gd name="T16" fmla="*/ 0 w 57"/>
                <a:gd name="T17" fmla="*/ 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7" h="192">
                  <a:moveTo>
                    <a:pt x="0" y="0"/>
                  </a:moveTo>
                  <a:lnTo>
                    <a:pt x="9" y="0"/>
                  </a:lnTo>
                  <a:lnTo>
                    <a:pt x="19" y="0"/>
                  </a:lnTo>
                  <a:lnTo>
                    <a:pt x="33" y="0"/>
                  </a:lnTo>
                  <a:lnTo>
                    <a:pt x="38" y="0"/>
                  </a:lnTo>
                  <a:lnTo>
                    <a:pt x="48" y="4"/>
                  </a:lnTo>
                  <a:lnTo>
                    <a:pt x="57" y="9"/>
                  </a:lnTo>
                  <a:lnTo>
                    <a:pt x="0" y="192"/>
                  </a:lnTo>
                  <a:lnTo>
                    <a:pt x="0"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64" name="Group 552">
            <a:extLst>
              <a:ext uri="{FF2B5EF4-FFF2-40B4-BE49-F238E27FC236}">
                <a16:creationId xmlns:a16="http://schemas.microsoft.com/office/drawing/2014/main" id="{33C8C086-72F4-4F87-8286-9EE0B0C723D1}"/>
              </a:ext>
            </a:extLst>
          </p:cNvPr>
          <p:cNvGrpSpPr>
            <a:grpSpLocks/>
          </p:cNvGrpSpPr>
          <p:nvPr/>
        </p:nvGrpSpPr>
        <p:grpSpPr bwMode="auto">
          <a:xfrm>
            <a:off x="4756150" y="3382963"/>
            <a:ext cx="473075" cy="603250"/>
            <a:chOff x="2996" y="2131"/>
            <a:chExt cx="298" cy="380"/>
          </a:xfrm>
        </p:grpSpPr>
        <p:sp>
          <p:nvSpPr>
            <p:cNvPr id="12526" name="Freeform 550">
              <a:extLst>
                <a:ext uri="{FF2B5EF4-FFF2-40B4-BE49-F238E27FC236}">
                  <a16:creationId xmlns:a16="http://schemas.microsoft.com/office/drawing/2014/main" id="{11C9997A-5CB9-4935-BB2F-F30AC4606040}"/>
                </a:ext>
              </a:extLst>
            </p:cNvPr>
            <p:cNvSpPr>
              <a:spLocks/>
            </p:cNvSpPr>
            <p:nvPr/>
          </p:nvSpPr>
          <p:spPr bwMode="auto">
            <a:xfrm>
              <a:off x="2996" y="2131"/>
              <a:ext cx="298" cy="380"/>
            </a:xfrm>
            <a:custGeom>
              <a:avLst/>
              <a:gdLst>
                <a:gd name="T0" fmla="*/ 158 w 298"/>
                <a:gd name="T1" fmla="*/ 0 h 380"/>
                <a:gd name="T2" fmla="*/ 173 w 298"/>
                <a:gd name="T3" fmla="*/ 0 h 380"/>
                <a:gd name="T4" fmla="*/ 183 w 298"/>
                <a:gd name="T5" fmla="*/ 5 h 380"/>
                <a:gd name="T6" fmla="*/ 192 w 298"/>
                <a:gd name="T7" fmla="*/ 10 h 380"/>
                <a:gd name="T8" fmla="*/ 202 w 298"/>
                <a:gd name="T9" fmla="*/ 19 h 380"/>
                <a:gd name="T10" fmla="*/ 211 w 298"/>
                <a:gd name="T11" fmla="*/ 24 h 380"/>
                <a:gd name="T12" fmla="*/ 226 w 298"/>
                <a:gd name="T13" fmla="*/ 34 h 380"/>
                <a:gd name="T14" fmla="*/ 230 w 298"/>
                <a:gd name="T15" fmla="*/ 39 h 380"/>
                <a:gd name="T16" fmla="*/ 240 w 298"/>
                <a:gd name="T17" fmla="*/ 48 h 380"/>
                <a:gd name="T18" fmla="*/ 250 w 298"/>
                <a:gd name="T19" fmla="*/ 58 h 380"/>
                <a:gd name="T20" fmla="*/ 259 w 298"/>
                <a:gd name="T21" fmla="*/ 67 h 380"/>
                <a:gd name="T22" fmla="*/ 264 w 298"/>
                <a:gd name="T23" fmla="*/ 77 h 380"/>
                <a:gd name="T24" fmla="*/ 269 w 298"/>
                <a:gd name="T25" fmla="*/ 86 h 380"/>
                <a:gd name="T26" fmla="*/ 278 w 298"/>
                <a:gd name="T27" fmla="*/ 96 h 380"/>
                <a:gd name="T28" fmla="*/ 283 w 298"/>
                <a:gd name="T29" fmla="*/ 111 h 380"/>
                <a:gd name="T30" fmla="*/ 288 w 298"/>
                <a:gd name="T31" fmla="*/ 120 h 380"/>
                <a:gd name="T32" fmla="*/ 288 w 298"/>
                <a:gd name="T33" fmla="*/ 135 h 380"/>
                <a:gd name="T34" fmla="*/ 293 w 298"/>
                <a:gd name="T35" fmla="*/ 144 h 380"/>
                <a:gd name="T36" fmla="*/ 293 w 298"/>
                <a:gd name="T37" fmla="*/ 159 h 380"/>
                <a:gd name="T38" fmla="*/ 298 w 298"/>
                <a:gd name="T39" fmla="*/ 168 h 380"/>
                <a:gd name="T40" fmla="*/ 298 w 298"/>
                <a:gd name="T41" fmla="*/ 183 h 380"/>
                <a:gd name="T42" fmla="*/ 298 w 298"/>
                <a:gd name="T43" fmla="*/ 192 h 380"/>
                <a:gd name="T44" fmla="*/ 298 w 298"/>
                <a:gd name="T45" fmla="*/ 202 h 380"/>
                <a:gd name="T46" fmla="*/ 293 w 298"/>
                <a:gd name="T47" fmla="*/ 216 h 380"/>
                <a:gd name="T48" fmla="*/ 293 w 298"/>
                <a:gd name="T49" fmla="*/ 231 h 380"/>
                <a:gd name="T50" fmla="*/ 288 w 298"/>
                <a:gd name="T51" fmla="*/ 240 h 380"/>
                <a:gd name="T52" fmla="*/ 283 w 298"/>
                <a:gd name="T53" fmla="*/ 255 h 380"/>
                <a:gd name="T54" fmla="*/ 278 w 298"/>
                <a:gd name="T55" fmla="*/ 264 h 380"/>
                <a:gd name="T56" fmla="*/ 274 w 298"/>
                <a:gd name="T57" fmla="*/ 274 h 380"/>
                <a:gd name="T58" fmla="*/ 269 w 298"/>
                <a:gd name="T59" fmla="*/ 288 h 380"/>
                <a:gd name="T60" fmla="*/ 259 w 298"/>
                <a:gd name="T61" fmla="*/ 293 h 380"/>
                <a:gd name="T62" fmla="*/ 255 w 298"/>
                <a:gd name="T63" fmla="*/ 308 h 380"/>
                <a:gd name="T64" fmla="*/ 245 w 298"/>
                <a:gd name="T65" fmla="*/ 317 h 380"/>
                <a:gd name="T66" fmla="*/ 235 w 298"/>
                <a:gd name="T67" fmla="*/ 322 h 380"/>
                <a:gd name="T68" fmla="*/ 226 w 298"/>
                <a:gd name="T69" fmla="*/ 331 h 380"/>
                <a:gd name="T70" fmla="*/ 221 w 298"/>
                <a:gd name="T71" fmla="*/ 341 h 380"/>
                <a:gd name="T72" fmla="*/ 206 w 298"/>
                <a:gd name="T73" fmla="*/ 346 h 380"/>
                <a:gd name="T74" fmla="*/ 197 w 298"/>
                <a:gd name="T75" fmla="*/ 356 h 380"/>
                <a:gd name="T76" fmla="*/ 187 w 298"/>
                <a:gd name="T77" fmla="*/ 360 h 380"/>
                <a:gd name="T78" fmla="*/ 173 w 298"/>
                <a:gd name="T79" fmla="*/ 365 h 380"/>
                <a:gd name="T80" fmla="*/ 163 w 298"/>
                <a:gd name="T81" fmla="*/ 370 h 380"/>
                <a:gd name="T82" fmla="*/ 154 w 298"/>
                <a:gd name="T83" fmla="*/ 370 h 380"/>
                <a:gd name="T84" fmla="*/ 139 w 298"/>
                <a:gd name="T85" fmla="*/ 375 h 380"/>
                <a:gd name="T86" fmla="*/ 130 w 298"/>
                <a:gd name="T87" fmla="*/ 375 h 380"/>
                <a:gd name="T88" fmla="*/ 115 w 298"/>
                <a:gd name="T89" fmla="*/ 380 h 380"/>
                <a:gd name="T90" fmla="*/ 101 w 298"/>
                <a:gd name="T91" fmla="*/ 380 h 380"/>
                <a:gd name="T92" fmla="*/ 91 w 298"/>
                <a:gd name="T93" fmla="*/ 380 h 380"/>
                <a:gd name="T94" fmla="*/ 77 w 298"/>
                <a:gd name="T95" fmla="*/ 375 h 380"/>
                <a:gd name="T96" fmla="*/ 67 w 298"/>
                <a:gd name="T97" fmla="*/ 375 h 380"/>
                <a:gd name="T98" fmla="*/ 53 w 298"/>
                <a:gd name="T99" fmla="*/ 375 h 380"/>
                <a:gd name="T100" fmla="*/ 43 w 298"/>
                <a:gd name="T101" fmla="*/ 370 h 380"/>
                <a:gd name="T102" fmla="*/ 34 w 298"/>
                <a:gd name="T103" fmla="*/ 365 h 380"/>
                <a:gd name="T104" fmla="*/ 19 w 298"/>
                <a:gd name="T105" fmla="*/ 360 h 380"/>
                <a:gd name="T106" fmla="*/ 10 w 298"/>
                <a:gd name="T107" fmla="*/ 356 h 380"/>
                <a:gd name="T108" fmla="*/ 0 w 298"/>
                <a:gd name="T109" fmla="*/ 351 h 380"/>
                <a:gd name="T110" fmla="*/ 101 w 298"/>
                <a:gd name="T111" fmla="*/ 183 h 380"/>
                <a:gd name="T112" fmla="*/ 158 w 298"/>
                <a:gd name="T113" fmla="*/ 0 h 38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98" h="380">
                  <a:moveTo>
                    <a:pt x="158" y="0"/>
                  </a:moveTo>
                  <a:lnTo>
                    <a:pt x="173" y="0"/>
                  </a:lnTo>
                  <a:lnTo>
                    <a:pt x="183" y="5"/>
                  </a:lnTo>
                  <a:lnTo>
                    <a:pt x="192" y="10"/>
                  </a:lnTo>
                  <a:lnTo>
                    <a:pt x="202" y="19"/>
                  </a:lnTo>
                  <a:lnTo>
                    <a:pt x="211" y="24"/>
                  </a:lnTo>
                  <a:lnTo>
                    <a:pt x="226" y="34"/>
                  </a:lnTo>
                  <a:lnTo>
                    <a:pt x="230" y="39"/>
                  </a:lnTo>
                  <a:lnTo>
                    <a:pt x="240" y="48"/>
                  </a:lnTo>
                  <a:lnTo>
                    <a:pt x="250" y="58"/>
                  </a:lnTo>
                  <a:lnTo>
                    <a:pt x="259" y="67"/>
                  </a:lnTo>
                  <a:lnTo>
                    <a:pt x="264" y="77"/>
                  </a:lnTo>
                  <a:lnTo>
                    <a:pt x="269" y="86"/>
                  </a:lnTo>
                  <a:lnTo>
                    <a:pt x="278" y="96"/>
                  </a:lnTo>
                  <a:lnTo>
                    <a:pt x="283" y="111"/>
                  </a:lnTo>
                  <a:lnTo>
                    <a:pt x="288" y="120"/>
                  </a:lnTo>
                  <a:lnTo>
                    <a:pt x="288" y="135"/>
                  </a:lnTo>
                  <a:lnTo>
                    <a:pt x="293" y="144"/>
                  </a:lnTo>
                  <a:lnTo>
                    <a:pt x="293" y="159"/>
                  </a:lnTo>
                  <a:lnTo>
                    <a:pt x="298" y="168"/>
                  </a:lnTo>
                  <a:lnTo>
                    <a:pt x="298" y="183"/>
                  </a:lnTo>
                  <a:lnTo>
                    <a:pt x="298" y="192"/>
                  </a:lnTo>
                  <a:lnTo>
                    <a:pt x="298" y="202"/>
                  </a:lnTo>
                  <a:lnTo>
                    <a:pt x="293" y="216"/>
                  </a:lnTo>
                  <a:lnTo>
                    <a:pt x="293" y="231"/>
                  </a:lnTo>
                  <a:lnTo>
                    <a:pt x="288" y="240"/>
                  </a:lnTo>
                  <a:lnTo>
                    <a:pt x="283" y="255"/>
                  </a:lnTo>
                  <a:lnTo>
                    <a:pt x="278" y="264"/>
                  </a:lnTo>
                  <a:lnTo>
                    <a:pt x="274" y="274"/>
                  </a:lnTo>
                  <a:lnTo>
                    <a:pt x="269" y="288"/>
                  </a:lnTo>
                  <a:lnTo>
                    <a:pt x="259" y="293"/>
                  </a:lnTo>
                  <a:lnTo>
                    <a:pt x="255" y="308"/>
                  </a:lnTo>
                  <a:lnTo>
                    <a:pt x="245" y="317"/>
                  </a:lnTo>
                  <a:lnTo>
                    <a:pt x="235" y="322"/>
                  </a:lnTo>
                  <a:lnTo>
                    <a:pt x="226" y="331"/>
                  </a:lnTo>
                  <a:lnTo>
                    <a:pt x="221" y="341"/>
                  </a:lnTo>
                  <a:lnTo>
                    <a:pt x="206" y="346"/>
                  </a:lnTo>
                  <a:lnTo>
                    <a:pt x="197" y="356"/>
                  </a:lnTo>
                  <a:lnTo>
                    <a:pt x="187" y="360"/>
                  </a:lnTo>
                  <a:lnTo>
                    <a:pt x="173" y="365"/>
                  </a:lnTo>
                  <a:lnTo>
                    <a:pt x="163" y="370"/>
                  </a:lnTo>
                  <a:lnTo>
                    <a:pt x="154" y="370"/>
                  </a:lnTo>
                  <a:lnTo>
                    <a:pt x="139" y="375"/>
                  </a:lnTo>
                  <a:lnTo>
                    <a:pt x="130" y="375"/>
                  </a:lnTo>
                  <a:lnTo>
                    <a:pt x="115" y="380"/>
                  </a:lnTo>
                  <a:lnTo>
                    <a:pt x="101" y="380"/>
                  </a:lnTo>
                  <a:lnTo>
                    <a:pt x="91" y="380"/>
                  </a:lnTo>
                  <a:lnTo>
                    <a:pt x="77" y="375"/>
                  </a:lnTo>
                  <a:lnTo>
                    <a:pt x="67" y="375"/>
                  </a:lnTo>
                  <a:lnTo>
                    <a:pt x="53" y="375"/>
                  </a:lnTo>
                  <a:lnTo>
                    <a:pt x="43" y="370"/>
                  </a:lnTo>
                  <a:lnTo>
                    <a:pt x="34" y="365"/>
                  </a:lnTo>
                  <a:lnTo>
                    <a:pt x="19" y="360"/>
                  </a:lnTo>
                  <a:lnTo>
                    <a:pt x="10" y="356"/>
                  </a:lnTo>
                  <a:lnTo>
                    <a:pt x="0" y="351"/>
                  </a:lnTo>
                  <a:lnTo>
                    <a:pt x="101" y="183"/>
                  </a:lnTo>
                  <a:lnTo>
                    <a:pt x="158"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27" name="Freeform 551">
              <a:extLst>
                <a:ext uri="{FF2B5EF4-FFF2-40B4-BE49-F238E27FC236}">
                  <a16:creationId xmlns:a16="http://schemas.microsoft.com/office/drawing/2014/main" id="{1916C483-8CF8-4F0F-B54C-532DD64F952A}"/>
                </a:ext>
              </a:extLst>
            </p:cNvPr>
            <p:cNvSpPr>
              <a:spLocks/>
            </p:cNvSpPr>
            <p:nvPr/>
          </p:nvSpPr>
          <p:spPr bwMode="auto">
            <a:xfrm>
              <a:off x="2996" y="2131"/>
              <a:ext cx="298" cy="380"/>
            </a:xfrm>
            <a:custGeom>
              <a:avLst/>
              <a:gdLst>
                <a:gd name="T0" fmla="*/ 158 w 298"/>
                <a:gd name="T1" fmla="*/ 0 h 380"/>
                <a:gd name="T2" fmla="*/ 173 w 298"/>
                <a:gd name="T3" fmla="*/ 0 h 380"/>
                <a:gd name="T4" fmla="*/ 183 w 298"/>
                <a:gd name="T5" fmla="*/ 5 h 380"/>
                <a:gd name="T6" fmla="*/ 192 w 298"/>
                <a:gd name="T7" fmla="*/ 10 h 380"/>
                <a:gd name="T8" fmla="*/ 202 w 298"/>
                <a:gd name="T9" fmla="*/ 19 h 380"/>
                <a:gd name="T10" fmla="*/ 211 w 298"/>
                <a:gd name="T11" fmla="*/ 24 h 380"/>
                <a:gd name="T12" fmla="*/ 226 w 298"/>
                <a:gd name="T13" fmla="*/ 34 h 380"/>
                <a:gd name="T14" fmla="*/ 230 w 298"/>
                <a:gd name="T15" fmla="*/ 39 h 380"/>
                <a:gd name="T16" fmla="*/ 240 w 298"/>
                <a:gd name="T17" fmla="*/ 48 h 380"/>
                <a:gd name="T18" fmla="*/ 250 w 298"/>
                <a:gd name="T19" fmla="*/ 58 h 380"/>
                <a:gd name="T20" fmla="*/ 259 w 298"/>
                <a:gd name="T21" fmla="*/ 67 h 380"/>
                <a:gd name="T22" fmla="*/ 264 w 298"/>
                <a:gd name="T23" fmla="*/ 77 h 380"/>
                <a:gd name="T24" fmla="*/ 269 w 298"/>
                <a:gd name="T25" fmla="*/ 86 h 380"/>
                <a:gd name="T26" fmla="*/ 278 w 298"/>
                <a:gd name="T27" fmla="*/ 96 h 380"/>
                <a:gd name="T28" fmla="*/ 283 w 298"/>
                <a:gd name="T29" fmla="*/ 111 h 380"/>
                <a:gd name="T30" fmla="*/ 288 w 298"/>
                <a:gd name="T31" fmla="*/ 120 h 380"/>
                <a:gd name="T32" fmla="*/ 288 w 298"/>
                <a:gd name="T33" fmla="*/ 135 h 380"/>
                <a:gd name="T34" fmla="*/ 293 w 298"/>
                <a:gd name="T35" fmla="*/ 144 h 380"/>
                <a:gd name="T36" fmla="*/ 293 w 298"/>
                <a:gd name="T37" fmla="*/ 159 h 380"/>
                <a:gd name="T38" fmla="*/ 298 w 298"/>
                <a:gd name="T39" fmla="*/ 168 h 380"/>
                <a:gd name="T40" fmla="*/ 298 w 298"/>
                <a:gd name="T41" fmla="*/ 183 h 380"/>
                <a:gd name="T42" fmla="*/ 298 w 298"/>
                <a:gd name="T43" fmla="*/ 192 h 380"/>
                <a:gd name="T44" fmla="*/ 298 w 298"/>
                <a:gd name="T45" fmla="*/ 202 h 380"/>
                <a:gd name="T46" fmla="*/ 293 w 298"/>
                <a:gd name="T47" fmla="*/ 216 h 380"/>
                <a:gd name="T48" fmla="*/ 293 w 298"/>
                <a:gd name="T49" fmla="*/ 231 h 380"/>
                <a:gd name="T50" fmla="*/ 288 w 298"/>
                <a:gd name="T51" fmla="*/ 240 h 380"/>
                <a:gd name="T52" fmla="*/ 283 w 298"/>
                <a:gd name="T53" fmla="*/ 255 h 380"/>
                <a:gd name="T54" fmla="*/ 278 w 298"/>
                <a:gd name="T55" fmla="*/ 264 h 380"/>
                <a:gd name="T56" fmla="*/ 274 w 298"/>
                <a:gd name="T57" fmla="*/ 274 h 380"/>
                <a:gd name="T58" fmla="*/ 269 w 298"/>
                <a:gd name="T59" fmla="*/ 288 h 380"/>
                <a:gd name="T60" fmla="*/ 259 w 298"/>
                <a:gd name="T61" fmla="*/ 293 h 380"/>
                <a:gd name="T62" fmla="*/ 255 w 298"/>
                <a:gd name="T63" fmla="*/ 308 h 380"/>
                <a:gd name="T64" fmla="*/ 245 w 298"/>
                <a:gd name="T65" fmla="*/ 317 h 380"/>
                <a:gd name="T66" fmla="*/ 235 w 298"/>
                <a:gd name="T67" fmla="*/ 322 h 380"/>
                <a:gd name="T68" fmla="*/ 226 w 298"/>
                <a:gd name="T69" fmla="*/ 331 h 380"/>
                <a:gd name="T70" fmla="*/ 221 w 298"/>
                <a:gd name="T71" fmla="*/ 341 h 380"/>
                <a:gd name="T72" fmla="*/ 206 w 298"/>
                <a:gd name="T73" fmla="*/ 346 h 380"/>
                <a:gd name="T74" fmla="*/ 197 w 298"/>
                <a:gd name="T75" fmla="*/ 356 h 380"/>
                <a:gd name="T76" fmla="*/ 187 w 298"/>
                <a:gd name="T77" fmla="*/ 360 h 380"/>
                <a:gd name="T78" fmla="*/ 173 w 298"/>
                <a:gd name="T79" fmla="*/ 365 h 380"/>
                <a:gd name="T80" fmla="*/ 163 w 298"/>
                <a:gd name="T81" fmla="*/ 370 h 380"/>
                <a:gd name="T82" fmla="*/ 154 w 298"/>
                <a:gd name="T83" fmla="*/ 370 h 380"/>
                <a:gd name="T84" fmla="*/ 139 w 298"/>
                <a:gd name="T85" fmla="*/ 375 h 380"/>
                <a:gd name="T86" fmla="*/ 130 w 298"/>
                <a:gd name="T87" fmla="*/ 375 h 380"/>
                <a:gd name="T88" fmla="*/ 115 w 298"/>
                <a:gd name="T89" fmla="*/ 380 h 380"/>
                <a:gd name="T90" fmla="*/ 101 w 298"/>
                <a:gd name="T91" fmla="*/ 380 h 380"/>
                <a:gd name="T92" fmla="*/ 91 w 298"/>
                <a:gd name="T93" fmla="*/ 380 h 380"/>
                <a:gd name="T94" fmla="*/ 77 w 298"/>
                <a:gd name="T95" fmla="*/ 375 h 380"/>
                <a:gd name="T96" fmla="*/ 67 w 298"/>
                <a:gd name="T97" fmla="*/ 375 h 380"/>
                <a:gd name="T98" fmla="*/ 53 w 298"/>
                <a:gd name="T99" fmla="*/ 375 h 380"/>
                <a:gd name="T100" fmla="*/ 43 w 298"/>
                <a:gd name="T101" fmla="*/ 370 h 380"/>
                <a:gd name="T102" fmla="*/ 34 w 298"/>
                <a:gd name="T103" fmla="*/ 365 h 380"/>
                <a:gd name="T104" fmla="*/ 19 w 298"/>
                <a:gd name="T105" fmla="*/ 360 h 380"/>
                <a:gd name="T106" fmla="*/ 10 w 298"/>
                <a:gd name="T107" fmla="*/ 356 h 380"/>
                <a:gd name="T108" fmla="*/ 0 w 298"/>
                <a:gd name="T109" fmla="*/ 351 h 380"/>
                <a:gd name="T110" fmla="*/ 101 w 298"/>
                <a:gd name="T111" fmla="*/ 183 h 380"/>
                <a:gd name="T112" fmla="*/ 158 w 298"/>
                <a:gd name="T113" fmla="*/ 0 h 38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98" h="380">
                  <a:moveTo>
                    <a:pt x="158" y="0"/>
                  </a:moveTo>
                  <a:lnTo>
                    <a:pt x="173" y="0"/>
                  </a:lnTo>
                  <a:lnTo>
                    <a:pt x="183" y="5"/>
                  </a:lnTo>
                  <a:lnTo>
                    <a:pt x="192" y="10"/>
                  </a:lnTo>
                  <a:lnTo>
                    <a:pt x="202" y="19"/>
                  </a:lnTo>
                  <a:lnTo>
                    <a:pt x="211" y="24"/>
                  </a:lnTo>
                  <a:lnTo>
                    <a:pt x="226" y="34"/>
                  </a:lnTo>
                  <a:lnTo>
                    <a:pt x="230" y="39"/>
                  </a:lnTo>
                  <a:lnTo>
                    <a:pt x="240" y="48"/>
                  </a:lnTo>
                  <a:lnTo>
                    <a:pt x="250" y="58"/>
                  </a:lnTo>
                  <a:lnTo>
                    <a:pt x="259" y="67"/>
                  </a:lnTo>
                  <a:lnTo>
                    <a:pt x="264" y="77"/>
                  </a:lnTo>
                  <a:lnTo>
                    <a:pt x="269" y="86"/>
                  </a:lnTo>
                  <a:lnTo>
                    <a:pt x="278" y="96"/>
                  </a:lnTo>
                  <a:lnTo>
                    <a:pt x="283" y="111"/>
                  </a:lnTo>
                  <a:lnTo>
                    <a:pt x="288" y="120"/>
                  </a:lnTo>
                  <a:lnTo>
                    <a:pt x="288" y="135"/>
                  </a:lnTo>
                  <a:lnTo>
                    <a:pt x="293" y="144"/>
                  </a:lnTo>
                  <a:lnTo>
                    <a:pt x="293" y="159"/>
                  </a:lnTo>
                  <a:lnTo>
                    <a:pt x="298" y="168"/>
                  </a:lnTo>
                  <a:lnTo>
                    <a:pt x="298" y="183"/>
                  </a:lnTo>
                  <a:lnTo>
                    <a:pt x="298" y="192"/>
                  </a:lnTo>
                  <a:lnTo>
                    <a:pt x="298" y="202"/>
                  </a:lnTo>
                  <a:lnTo>
                    <a:pt x="293" y="216"/>
                  </a:lnTo>
                  <a:lnTo>
                    <a:pt x="293" y="231"/>
                  </a:lnTo>
                  <a:lnTo>
                    <a:pt x="288" y="240"/>
                  </a:lnTo>
                  <a:lnTo>
                    <a:pt x="283" y="255"/>
                  </a:lnTo>
                  <a:lnTo>
                    <a:pt x="278" y="264"/>
                  </a:lnTo>
                  <a:lnTo>
                    <a:pt x="274" y="274"/>
                  </a:lnTo>
                  <a:lnTo>
                    <a:pt x="269" y="288"/>
                  </a:lnTo>
                  <a:lnTo>
                    <a:pt x="259" y="293"/>
                  </a:lnTo>
                  <a:lnTo>
                    <a:pt x="255" y="308"/>
                  </a:lnTo>
                  <a:lnTo>
                    <a:pt x="245" y="317"/>
                  </a:lnTo>
                  <a:lnTo>
                    <a:pt x="235" y="322"/>
                  </a:lnTo>
                  <a:lnTo>
                    <a:pt x="226" y="331"/>
                  </a:lnTo>
                  <a:lnTo>
                    <a:pt x="221" y="341"/>
                  </a:lnTo>
                  <a:lnTo>
                    <a:pt x="206" y="346"/>
                  </a:lnTo>
                  <a:lnTo>
                    <a:pt x="197" y="356"/>
                  </a:lnTo>
                  <a:lnTo>
                    <a:pt x="187" y="360"/>
                  </a:lnTo>
                  <a:lnTo>
                    <a:pt x="173" y="365"/>
                  </a:lnTo>
                  <a:lnTo>
                    <a:pt x="163" y="370"/>
                  </a:lnTo>
                  <a:lnTo>
                    <a:pt x="154" y="370"/>
                  </a:lnTo>
                  <a:lnTo>
                    <a:pt x="139" y="375"/>
                  </a:lnTo>
                  <a:lnTo>
                    <a:pt x="130" y="375"/>
                  </a:lnTo>
                  <a:lnTo>
                    <a:pt x="115" y="380"/>
                  </a:lnTo>
                  <a:lnTo>
                    <a:pt x="101" y="380"/>
                  </a:lnTo>
                  <a:lnTo>
                    <a:pt x="91" y="380"/>
                  </a:lnTo>
                  <a:lnTo>
                    <a:pt x="77" y="375"/>
                  </a:lnTo>
                  <a:lnTo>
                    <a:pt x="67" y="375"/>
                  </a:lnTo>
                  <a:lnTo>
                    <a:pt x="53" y="375"/>
                  </a:lnTo>
                  <a:lnTo>
                    <a:pt x="43" y="370"/>
                  </a:lnTo>
                  <a:lnTo>
                    <a:pt x="34" y="365"/>
                  </a:lnTo>
                  <a:lnTo>
                    <a:pt x="19" y="360"/>
                  </a:lnTo>
                  <a:lnTo>
                    <a:pt x="10" y="356"/>
                  </a:lnTo>
                  <a:lnTo>
                    <a:pt x="0" y="351"/>
                  </a:lnTo>
                  <a:lnTo>
                    <a:pt x="101" y="183"/>
                  </a:lnTo>
                  <a:lnTo>
                    <a:pt x="158"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65" name="Group 555">
            <a:extLst>
              <a:ext uri="{FF2B5EF4-FFF2-40B4-BE49-F238E27FC236}">
                <a16:creationId xmlns:a16="http://schemas.microsoft.com/office/drawing/2014/main" id="{5A5FD3AB-4817-4333-90D9-7D2F04FED35E}"/>
              </a:ext>
            </a:extLst>
          </p:cNvPr>
          <p:cNvGrpSpPr>
            <a:grpSpLocks/>
          </p:cNvGrpSpPr>
          <p:nvPr/>
        </p:nvGrpSpPr>
        <p:grpSpPr bwMode="auto">
          <a:xfrm>
            <a:off x="4611688" y="3368675"/>
            <a:ext cx="304800" cy="571500"/>
            <a:chOff x="2905" y="2122"/>
            <a:chExt cx="192" cy="360"/>
          </a:xfrm>
        </p:grpSpPr>
        <p:sp>
          <p:nvSpPr>
            <p:cNvPr id="12524" name="Freeform 553">
              <a:extLst>
                <a:ext uri="{FF2B5EF4-FFF2-40B4-BE49-F238E27FC236}">
                  <a16:creationId xmlns:a16="http://schemas.microsoft.com/office/drawing/2014/main" id="{3027742F-48E0-48F3-B009-A872F7F6200D}"/>
                </a:ext>
              </a:extLst>
            </p:cNvPr>
            <p:cNvSpPr>
              <a:spLocks/>
            </p:cNvSpPr>
            <p:nvPr/>
          </p:nvSpPr>
          <p:spPr bwMode="auto">
            <a:xfrm>
              <a:off x="2905" y="2122"/>
              <a:ext cx="192" cy="360"/>
            </a:xfrm>
            <a:custGeom>
              <a:avLst/>
              <a:gdLst>
                <a:gd name="T0" fmla="*/ 91 w 192"/>
                <a:gd name="T1" fmla="*/ 360 h 360"/>
                <a:gd name="T2" fmla="*/ 77 w 192"/>
                <a:gd name="T3" fmla="*/ 350 h 360"/>
                <a:gd name="T4" fmla="*/ 72 w 192"/>
                <a:gd name="T5" fmla="*/ 345 h 360"/>
                <a:gd name="T6" fmla="*/ 62 w 192"/>
                <a:gd name="T7" fmla="*/ 336 h 360"/>
                <a:gd name="T8" fmla="*/ 52 w 192"/>
                <a:gd name="T9" fmla="*/ 326 h 360"/>
                <a:gd name="T10" fmla="*/ 43 w 192"/>
                <a:gd name="T11" fmla="*/ 317 h 360"/>
                <a:gd name="T12" fmla="*/ 38 w 192"/>
                <a:gd name="T13" fmla="*/ 312 h 360"/>
                <a:gd name="T14" fmla="*/ 29 w 192"/>
                <a:gd name="T15" fmla="*/ 297 h 360"/>
                <a:gd name="T16" fmla="*/ 24 w 192"/>
                <a:gd name="T17" fmla="*/ 293 h 360"/>
                <a:gd name="T18" fmla="*/ 19 w 192"/>
                <a:gd name="T19" fmla="*/ 278 h 360"/>
                <a:gd name="T20" fmla="*/ 14 w 192"/>
                <a:gd name="T21" fmla="*/ 268 h 360"/>
                <a:gd name="T22" fmla="*/ 9 w 192"/>
                <a:gd name="T23" fmla="*/ 254 h 360"/>
                <a:gd name="T24" fmla="*/ 4 w 192"/>
                <a:gd name="T25" fmla="*/ 245 h 360"/>
                <a:gd name="T26" fmla="*/ 4 w 192"/>
                <a:gd name="T27" fmla="*/ 235 h 360"/>
                <a:gd name="T28" fmla="*/ 0 w 192"/>
                <a:gd name="T29" fmla="*/ 225 h 360"/>
                <a:gd name="T30" fmla="*/ 0 w 192"/>
                <a:gd name="T31" fmla="*/ 211 h 360"/>
                <a:gd name="T32" fmla="*/ 0 w 192"/>
                <a:gd name="T33" fmla="*/ 201 h 360"/>
                <a:gd name="T34" fmla="*/ 0 w 192"/>
                <a:gd name="T35" fmla="*/ 187 h 360"/>
                <a:gd name="T36" fmla="*/ 0 w 192"/>
                <a:gd name="T37" fmla="*/ 177 h 360"/>
                <a:gd name="T38" fmla="*/ 0 w 192"/>
                <a:gd name="T39" fmla="*/ 163 h 360"/>
                <a:gd name="T40" fmla="*/ 4 w 192"/>
                <a:gd name="T41" fmla="*/ 153 h 360"/>
                <a:gd name="T42" fmla="*/ 4 w 192"/>
                <a:gd name="T43" fmla="*/ 139 h 360"/>
                <a:gd name="T44" fmla="*/ 9 w 192"/>
                <a:gd name="T45" fmla="*/ 124 h 360"/>
                <a:gd name="T46" fmla="*/ 14 w 192"/>
                <a:gd name="T47" fmla="*/ 115 h 360"/>
                <a:gd name="T48" fmla="*/ 19 w 192"/>
                <a:gd name="T49" fmla="*/ 105 h 360"/>
                <a:gd name="T50" fmla="*/ 24 w 192"/>
                <a:gd name="T51" fmla="*/ 95 h 360"/>
                <a:gd name="T52" fmla="*/ 33 w 192"/>
                <a:gd name="T53" fmla="*/ 86 h 360"/>
                <a:gd name="T54" fmla="*/ 38 w 192"/>
                <a:gd name="T55" fmla="*/ 76 h 360"/>
                <a:gd name="T56" fmla="*/ 48 w 192"/>
                <a:gd name="T57" fmla="*/ 67 h 360"/>
                <a:gd name="T58" fmla="*/ 52 w 192"/>
                <a:gd name="T59" fmla="*/ 57 h 360"/>
                <a:gd name="T60" fmla="*/ 62 w 192"/>
                <a:gd name="T61" fmla="*/ 48 h 360"/>
                <a:gd name="T62" fmla="*/ 72 w 192"/>
                <a:gd name="T63" fmla="*/ 43 h 360"/>
                <a:gd name="T64" fmla="*/ 81 w 192"/>
                <a:gd name="T65" fmla="*/ 33 h 360"/>
                <a:gd name="T66" fmla="*/ 91 w 192"/>
                <a:gd name="T67" fmla="*/ 28 h 360"/>
                <a:gd name="T68" fmla="*/ 101 w 192"/>
                <a:gd name="T69" fmla="*/ 19 h 360"/>
                <a:gd name="T70" fmla="*/ 110 w 192"/>
                <a:gd name="T71" fmla="*/ 19 h 360"/>
                <a:gd name="T72" fmla="*/ 125 w 192"/>
                <a:gd name="T73" fmla="*/ 9 h 360"/>
                <a:gd name="T74" fmla="*/ 134 w 192"/>
                <a:gd name="T75" fmla="*/ 9 h 360"/>
                <a:gd name="T76" fmla="*/ 144 w 192"/>
                <a:gd name="T77" fmla="*/ 4 h 360"/>
                <a:gd name="T78" fmla="*/ 158 w 192"/>
                <a:gd name="T79" fmla="*/ 0 h 360"/>
                <a:gd name="T80" fmla="*/ 168 w 192"/>
                <a:gd name="T81" fmla="*/ 0 h 360"/>
                <a:gd name="T82" fmla="*/ 177 w 192"/>
                <a:gd name="T83" fmla="*/ 0 h 360"/>
                <a:gd name="T84" fmla="*/ 192 w 192"/>
                <a:gd name="T85" fmla="*/ 0 h 360"/>
                <a:gd name="T86" fmla="*/ 192 w 192"/>
                <a:gd name="T87" fmla="*/ 192 h 360"/>
                <a:gd name="T88" fmla="*/ 91 w 192"/>
                <a:gd name="T89" fmla="*/ 360 h 36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92" h="360">
                  <a:moveTo>
                    <a:pt x="91" y="360"/>
                  </a:moveTo>
                  <a:lnTo>
                    <a:pt x="77" y="350"/>
                  </a:lnTo>
                  <a:lnTo>
                    <a:pt x="72" y="345"/>
                  </a:lnTo>
                  <a:lnTo>
                    <a:pt x="62" y="336"/>
                  </a:lnTo>
                  <a:lnTo>
                    <a:pt x="52" y="326"/>
                  </a:lnTo>
                  <a:lnTo>
                    <a:pt x="43" y="317"/>
                  </a:lnTo>
                  <a:lnTo>
                    <a:pt x="38" y="312"/>
                  </a:lnTo>
                  <a:lnTo>
                    <a:pt x="29" y="297"/>
                  </a:lnTo>
                  <a:lnTo>
                    <a:pt x="24" y="293"/>
                  </a:lnTo>
                  <a:lnTo>
                    <a:pt x="19" y="278"/>
                  </a:lnTo>
                  <a:lnTo>
                    <a:pt x="14" y="268"/>
                  </a:lnTo>
                  <a:lnTo>
                    <a:pt x="9" y="254"/>
                  </a:lnTo>
                  <a:lnTo>
                    <a:pt x="4" y="245"/>
                  </a:lnTo>
                  <a:lnTo>
                    <a:pt x="4" y="235"/>
                  </a:lnTo>
                  <a:lnTo>
                    <a:pt x="0" y="225"/>
                  </a:lnTo>
                  <a:lnTo>
                    <a:pt x="0" y="211"/>
                  </a:lnTo>
                  <a:lnTo>
                    <a:pt x="0" y="201"/>
                  </a:lnTo>
                  <a:lnTo>
                    <a:pt x="0" y="187"/>
                  </a:lnTo>
                  <a:lnTo>
                    <a:pt x="0" y="177"/>
                  </a:lnTo>
                  <a:lnTo>
                    <a:pt x="0" y="163"/>
                  </a:lnTo>
                  <a:lnTo>
                    <a:pt x="4" y="153"/>
                  </a:lnTo>
                  <a:lnTo>
                    <a:pt x="4" y="139"/>
                  </a:lnTo>
                  <a:lnTo>
                    <a:pt x="9" y="124"/>
                  </a:lnTo>
                  <a:lnTo>
                    <a:pt x="14" y="115"/>
                  </a:lnTo>
                  <a:lnTo>
                    <a:pt x="19" y="105"/>
                  </a:lnTo>
                  <a:lnTo>
                    <a:pt x="24" y="95"/>
                  </a:lnTo>
                  <a:lnTo>
                    <a:pt x="33" y="86"/>
                  </a:lnTo>
                  <a:lnTo>
                    <a:pt x="38" y="76"/>
                  </a:lnTo>
                  <a:lnTo>
                    <a:pt x="48" y="67"/>
                  </a:lnTo>
                  <a:lnTo>
                    <a:pt x="52" y="57"/>
                  </a:lnTo>
                  <a:lnTo>
                    <a:pt x="62" y="48"/>
                  </a:lnTo>
                  <a:lnTo>
                    <a:pt x="72" y="43"/>
                  </a:lnTo>
                  <a:lnTo>
                    <a:pt x="81" y="33"/>
                  </a:lnTo>
                  <a:lnTo>
                    <a:pt x="91" y="28"/>
                  </a:lnTo>
                  <a:lnTo>
                    <a:pt x="101" y="19"/>
                  </a:lnTo>
                  <a:lnTo>
                    <a:pt x="110" y="19"/>
                  </a:lnTo>
                  <a:lnTo>
                    <a:pt x="125" y="9"/>
                  </a:lnTo>
                  <a:lnTo>
                    <a:pt x="134" y="9"/>
                  </a:lnTo>
                  <a:lnTo>
                    <a:pt x="144" y="4"/>
                  </a:lnTo>
                  <a:lnTo>
                    <a:pt x="158" y="0"/>
                  </a:lnTo>
                  <a:lnTo>
                    <a:pt x="168" y="0"/>
                  </a:lnTo>
                  <a:lnTo>
                    <a:pt x="177" y="0"/>
                  </a:lnTo>
                  <a:lnTo>
                    <a:pt x="192" y="0"/>
                  </a:lnTo>
                  <a:lnTo>
                    <a:pt x="192" y="192"/>
                  </a:lnTo>
                  <a:lnTo>
                    <a:pt x="91" y="360"/>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25" name="Freeform 554">
              <a:extLst>
                <a:ext uri="{FF2B5EF4-FFF2-40B4-BE49-F238E27FC236}">
                  <a16:creationId xmlns:a16="http://schemas.microsoft.com/office/drawing/2014/main" id="{E9717F69-2734-41DF-A0B7-302012D13582}"/>
                </a:ext>
              </a:extLst>
            </p:cNvPr>
            <p:cNvSpPr>
              <a:spLocks/>
            </p:cNvSpPr>
            <p:nvPr/>
          </p:nvSpPr>
          <p:spPr bwMode="auto">
            <a:xfrm>
              <a:off x="2905" y="2122"/>
              <a:ext cx="192" cy="360"/>
            </a:xfrm>
            <a:custGeom>
              <a:avLst/>
              <a:gdLst>
                <a:gd name="T0" fmla="*/ 91 w 192"/>
                <a:gd name="T1" fmla="*/ 360 h 360"/>
                <a:gd name="T2" fmla="*/ 77 w 192"/>
                <a:gd name="T3" fmla="*/ 350 h 360"/>
                <a:gd name="T4" fmla="*/ 72 w 192"/>
                <a:gd name="T5" fmla="*/ 345 h 360"/>
                <a:gd name="T6" fmla="*/ 62 w 192"/>
                <a:gd name="T7" fmla="*/ 336 h 360"/>
                <a:gd name="T8" fmla="*/ 52 w 192"/>
                <a:gd name="T9" fmla="*/ 326 h 360"/>
                <a:gd name="T10" fmla="*/ 43 w 192"/>
                <a:gd name="T11" fmla="*/ 317 h 360"/>
                <a:gd name="T12" fmla="*/ 38 w 192"/>
                <a:gd name="T13" fmla="*/ 312 h 360"/>
                <a:gd name="T14" fmla="*/ 29 w 192"/>
                <a:gd name="T15" fmla="*/ 297 h 360"/>
                <a:gd name="T16" fmla="*/ 24 w 192"/>
                <a:gd name="T17" fmla="*/ 293 h 360"/>
                <a:gd name="T18" fmla="*/ 19 w 192"/>
                <a:gd name="T19" fmla="*/ 278 h 360"/>
                <a:gd name="T20" fmla="*/ 14 w 192"/>
                <a:gd name="T21" fmla="*/ 268 h 360"/>
                <a:gd name="T22" fmla="*/ 9 w 192"/>
                <a:gd name="T23" fmla="*/ 254 h 360"/>
                <a:gd name="T24" fmla="*/ 4 w 192"/>
                <a:gd name="T25" fmla="*/ 245 h 360"/>
                <a:gd name="T26" fmla="*/ 4 w 192"/>
                <a:gd name="T27" fmla="*/ 235 h 360"/>
                <a:gd name="T28" fmla="*/ 0 w 192"/>
                <a:gd name="T29" fmla="*/ 225 h 360"/>
                <a:gd name="T30" fmla="*/ 0 w 192"/>
                <a:gd name="T31" fmla="*/ 211 h 360"/>
                <a:gd name="T32" fmla="*/ 0 w 192"/>
                <a:gd name="T33" fmla="*/ 201 h 360"/>
                <a:gd name="T34" fmla="*/ 0 w 192"/>
                <a:gd name="T35" fmla="*/ 187 h 360"/>
                <a:gd name="T36" fmla="*/ 0 w 192"/>
                <a:gd name="T37" fmla="*/ 177 h 360"/>
                <a:gd name="T38" fmla="*/ 0 w 192"/>
                <a:gd name="T39" fmla="*/ 163 h 360"/>
                <a:gd name="T40" fmla="*/ 4 w 192"/>
                <a:gd name="T41" fmla="*/ 153 h 360"/>
                <a:gd name="T42" fmla="*/ 4 w 192"/>
                <a:gd name="T43" fmla="*/ 139 h 360"/>
                <a:gd name="T44" fmla="*/ 9 w 192"/>
                <a:gd name="T45" fmla="*/ 124 h 360"/>
                <a:gd name="T46" fmla="*/ 14 w 192"/>
                <a:gd name="T47" fmla="*/ 115 h 360"/>
                <a:gd name="T48" fmla="*/ 19 w 192"/>
                <a:gd name="T49" fmla="*/ 105 h 360"/>
                <a:gd name="T50" fmla="*/ 24 w 192"/>
                <a:gd name="T51" fmla="*/ 95 h 360"/>
                <a:gd name="T52" fmla="*/ 33 w 192"/>
                <a:gd name="T53" fmla="*/ 86 h 360"/>
                <a:gd name="T54" fmla="*/ 38 w 192"/>
                <a:gd name="T55" fmla="*/ 76 h 360"/>
                <a:gd name="T56" fmla="*/ 48 w 192"/>
                <a:gd name="T57" fmla="*/ 67 h 360"/>
                <a:gd name="T58" fmla="*/ 52 w 192"/>
                <a:gd name="T59" fmla="*/ 57 h 360"/>
                <a:gd name="T60" fmla="*/ 62 w 192"/>
                <a:gd name="T61" fmla="*/ 48 h 360"/>
                <a:gd name="T62" fmla="*/ 72 w 192"/>
                <a:gd name="T63" fmla="*/ 43 h 360"/>
                <a:gd name="T64" fmla="*/ 81 w 192"/>
                <a:gd name="T65" fmla="*/ 33 h 360"/>
                <a:gd name="T66" fmla="*/ 91 w 192"/>
                <a:gd name="T67" fmla="*/ 28 h 360"/>
                <a:gd name="T68" fmla="*/ 101 w 192"/>
                <a:gd name="T69" fmla="*/ 19 h 360"/>
                <a:gd name="T70" fmla="*/ 110 w 192"/>
                <a:gd name="T71" fmla="*/ 19 h 360"/>
                <a:gd name="T72" fmla="*/ 125 w 192"/>
                <a:gd name="T73" fmla="*/ 9 h 360"/>
                <a:gd name="T74" fmla="*/ 134 w 192"/>
                <a:gd name="T75" fmla="*/ 9 h 360"/>
                <a:gd name="T76" fmla="*/ 144 w 192"/>
                <a:gd name="T77" fmla="*/ 4 h 360"/>
                <a:gd name="T78" fmla="*/ 158 w 192"/>
                <a:gd name="T79" fmla="*/ 0 h 360"/>
                <a:gd name="T80" fmla="*/ 168 w 192"/>
                <a:gd name="T81" fmla="*/ 0 h 360"/>
                <a:gd name="T82" fmla="*/ 177 w 192"/>
                <a:gd name="T83" fmla="*/ 0 h 360"/>
                <a:gd name="T84" fmla="*/ 192 w 192"/>
                <a:gd name="T85" fmla="*/ 0 h 360"/>
                <a:gd name="T86" fmla="*/ 192 w 192"/>
                <a:gd name="T87" fmla="*/ 192 h 360"/>
                <a:gd name="T88" fmla="*/ 91 w 192"/>
                <a:gd name="T89" fmla="*/ 360 h 36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92" h="360">
                  <a:moveTo>
                    <a:pt x="91" y="360"/>
                  </a:moveTo>
                  <a:lnTo>
                    <a:pt x="77" y="350"/>
                  </a:lnTo>
                  <a:lnTo>
                    <a:pt x="72" y="345"/>
                  </a:lnTo>
                  <a:lnTo>
                    <a:pt x="62" y="336"/>
                  </a:lnTo>
                  <a:lnTo>
                    <a:pt x="52" y="326"/>
                  </a:lnTo>
                  <a:lnTo>
                    <a:pt x="43" y="317"/>
                  </a:lnTo>
                  <a:lnTo>
                    <a:pt x="38" y="312"/>
                  </a:lnTo>
                  <a:lnTo>
                    <a:pt x="29" y="297"/>
                  </a:lnTo>
                  <a:lnTo>
                    <a:pt x="24" y="293"/>
                  </a:lnTo>
                  <a:lnTo>
                    <a:pt x="19" y="278"/>
                  </a:lnTo>
                  <a:lnTo>
                    <a:pt x="14" y="268"/>
                  </a:lnTo>
                  <a:lnTo>
                    <a:pt x="9" y="254"/>
                  </a:lnTo>
                  <a:lnTo>
                    <a:pt x="4" y="245"/>
                  </a:lnTo>
                  <a:lnTo>
                    <a:pt x="4" y="235"/>
                  </a:lnTo>
                  <a:lnTo>
                    <a:pt x="0" y="225"/>
                  </a:lnTo>
                  <a:lnTo>
                    <a:pt x="0" y="211"/>
                  </a:lnTo>
                  <a:lnTo>
                    <a:pt x="0" y="201"/>
                  </a:lnTo>
                  <a:lnTo>
                    <a:pt x="0" y="187"/>
                  </a:lnTo>
                  <a:lnTo>
                    <a:pt x="0" y="177"/>
                  </a:lnTo>
                  <a:lnTo>
                    <a:pt x="0" y="163"/>
                  </a:lnTo>
                  <a:lnTo>
                    <a:pt x="4" y="153"/>
                  </a:lnTo>
                  <a:lnTo>
                    <a:pt x="4" y="139"/>
                  </a:lnTo>
                  <a:lnTo>
                    <a:pt x="9" y="124"/>
                  </a:lnTo>
                  <a:lnTo>
                    <a:pt x="14" y="115"/>
                  </a:lnTo>
                  <a:lnTo>
                    <a:pt x="19" y="105"/>
                  </a:lnTo>
                  <a:lnTo>
                    <a:pt x="24" y="95"/>
                  </a:lnTo>
                  <a:lnTo>
                    <a:pt x="33" y="86"/>
                  </a:lnTo>
                  <a:lnTo>
                    <a:pt x="38" y="76"/>
                  </a:lnTo>
                  <a:lnTo>
                    <a:pt x="48" y="67"/>
                  </a:lnTo>
                  <a:lnTo>
                    <a:pt x="52" y="57"/>
                  </a:lnTo>
                  <a:lnTo>
                    <a:pt x="62" y="48"/>
                  </a:lnTo>
                  <a:lnTo>
                    <a:pt x="72" y="43"/>
                  </a:lnTo>
                  <a:lnTo>
                    <a:pt x="81" y="33"/>
                  </a:lnTo>
                  <a:lnTo>
                    <a:pt x="91" y="28"/>
                  </a:lnTo>
                  <a:lnTo>
                    <a:pt x="101" y="19"/>
                  </a:lnTo>
                  <a:lnTo>
                    <a:pt x="110" y="19"/>
                  </a:lnTo>
                  <a:lnTo>
                    <a:pt x="125" y="9"/>
                  </a:lnTo>
                  <a:lnTo>
                    <a:pt x="134" y="9"/>
                  </a:lnTo>
                  <a:lnTo>
                    <a:pt x="144" y="4"/>
                  </a:lnTo>
                  <a:lnTo>
                    <a:pt x="158" y="0"/>
                  </a:lnTo>
                  <a:lnTo>
                    <a:pt x="168" y="0"/>
                  </a:lnTo>
                  <a:lnTo>
                    <a:pt x="177" y="0"/>
                  </a:lnTo>
                  <a:lnTo>
                    <a:pt x="192" y="0"/>
                  </a:lnTo>
                  <a:lnTo>
                    <a:pt x="192" y="192"/>
                  </a:lnTo>
                  <a:lnTo>
                    <a:pt x="91" y="36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66" name="Group 558">
            <a:extLst>
              <a:ext uri="{FF2B5EF4-FFF2-40B4-BE49-F238E27FC236}">
                <a16:creationId xmlns:a16="http://schemas.microsoft.com/office/drawing/2014/main" id="{DFC8A2A7-AB01-4F9F-B007-0A090FE74994}"/>
              </a:ext>
            </a:extLst>
          </p:cNvPr>
          <p:cNvGrpSpPr>
            <a:grpSpLocks/>
          </p:cNvGrpSpPr>
          <p:nvPr/>
        </p:nvGrpSpPr>
        <p:grpSpPr bwMode="auto">
          <a:xfrm>
            <a:off x="4916488" y="2513013"/>
            <a:ext cx="76200" cy="306387"/>
            <a:chOff x="3097" y="1583"/>
            <a:chExt cx="48" cy="193"/>
          </a:xfrm>
        </p:grpSpPr>
        <p:sp>
          <p:nvSpPr>
            <p:cNvPr id="12522" name="Freeform 556">
              <a:extLst>
                <a:ext uri="{FF2B5EF4-FFF2-40B4-BE49-F238E27FC236}">
                  <a16:creationId xmlns:a16="http://schemas.microsoft.com/office/drawing/2014/main" id="{8EA87E2E-5DD9-4925-97C5-67333B91D6BC}"/>
                </a:ext>
              </a:extLst>
            </p:cNvPr>
            <p:cNvSpPr>
              <a:spLocks/>
            </p:cNvSpPr>
            <p:nvPr/>
          </p:nvSpPr>
          <p:spPr bwMode="auto">
            <a:xfrm>
              <a:off x="3097" y="1583"/>
              <a:ext cx="48" cy="193"/>
            </a:xfrm>
            <a:custGeom>
              <a:avLst/>
              <a:gdLst>
                <a:gd name="T0" fmla="*/ 0 w 48"/>
                <a:gd name="T1" fmla="*/ 0 h 193"/>
                <a:gd name="T2" fmla="*/ 9 w 48"/>
                <a:gd name="T3" fmla="*/ 0 h 193"/>
                <a:gd name="T4" fmla="*/ 19 w 48"/>
                <a:gd name="T5" fmla="*/ 0 h 193"/>
                <a:gd name="T6" fmla="*/ 24 w 48"/>
                <a:gd name="T7" fmla="*/ 0 h 193"/>
                <a:gd name="T8" fmla="*/ 33 w 48"/>
                <a:gd name="T9" fmla="*/ 0 h 193"/>
                <a:gd name="T10" fmla="*/ 43 w 48"/>
                <a:gd name="T11" fmla="*/ 5 h 193"/>
                <a:gd name="T12" fmla="*/ 48 w 48"/>
                <a:gd name="T13" fmla="*/ 5 h 193"/>
                <a:gd name="T14" fmla="*/ 0 w 48"/>
                <a:gd name="T15" fmla="*/ 193 h 193"/>
                <a:gd name="T16" fmla="*/ 0 w 48"/>
                <a:gd name="T17" fmla="*/ 0 h 1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8" h="193">
                  <a:moveTo>
                    <a:pt x="0" y="0"/>
                  </a:moveTo>
                  <a:lnTo>
                    <a:pt x="9" y="0"/>
                  </a:lnTo>
                  <a:lnTo>
                    <a:pt x="19" y="0"/>
                  </a:lnTo>
                  <a:lnTo>
                    <a:pt x="24" y="0"/>
                  </a:lnTo>
                  <a:lnTo>
                    <a:pt x="33" y="0"/>
                  </a:lnTo>
                  <a:lnTo>
                    <a:pt x="43" y="5"/>
                  </a:lnTo>
                  <a:lnTo>
                    <a:pt x="48" y="5"/>
                  </a:lnTo>
                  <a:lnTo>
                    <a:pt x="0" y="193"/>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23" name="Freeform 557">
              <a:extLst>
                <a:ext uri="{FF2B5EF4-FFF2-40B4-BE49-F238E27FC236}">
                  <a16:creationId xmlns:a16="http://schemas.microsoft.com/office/drawing/2014/main" id="{813B5943-B266-4BA1-B93E-264A5E5BABBB}"/>
                </a:ext>
              </a:extLst>
            </p:cNvPr>
            <p:cNvSpPr>
              <a:spLocks/>
            </p:cNvSpPr>
            <p:nvPr/>
          </p:nvSpPr>
          <p:spPr bwMode="auto">
            <a:xfrm>
              <a:off x="3097" y="1583"/>
              <a:ext cx="48" cy="193"/>
            </a:xfrm>
            <a:custGeom>
              <a:avLst/>
              <a:gdLst>
                <a:gd name="T0" fmla="*/ 0 w 48"/>
                <a:gd name="T1" fmla="*/ 0 h 193"/>
                <a:gd name="T2" fmla="*/ 9 w 48"/>
                <a:gd name="T3" fmla="*/ 0 h 193"/>
                <a:gd name="T4" fmla="*/ 19 w 48"/>
                <a:gd name="T5" fmla="*/ 0 h 193"/>
                <a:gd name="T6" fmla="*/ 24 w 48"/>
                <a:gd name="T7" fmla="*/ 0 h 193"/>
                <a:gd name="T8" fmla="*/ 33 w 48"/>
                <a:gd name="T9" fmla="*/ 0 h 193"/>
                <a:gd name="T10" fmla="*/ 43 w 48"/>
                <a:gd name="T11" fmla="*/ 5 h 193"/>
                <a:gd name="T12" fmla="*/ 48 w 48"/>
                <a:gd name="T13" fmla="*/ 5 h 193"/>
                <a:gd name="T14" fmla="*/ 0 w 48"/>
                <a:gd name="T15" fmla="*/ 193 h 193"/>
                <a:gd name="T16" fmla="*/ 0 w 48"/>
                <a:gd name="T17" fmla="*/ 0 h 1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8" h="193">
                  <a:moveTo>
                    <a:pt x="0" y="0"/>
                  </a:moveTo>
                  <a:lnTo>
                    <a:pt x="9" y="0"/>
                  </a:lnTo>
                  <a:lnTo>
                    <a:pt x="19" y="0"/>
                  </a:lnTo>
                  <a:lnTo>
                    <a:pt x="24" y="0"/>
                  </a:lnTo>
                  <a:lnTo>
                    <a:pt x="33" y="0"/>
                  </a:lnTo>
                  <a:lnTo>
                    <a:pt x="43" y="5"/>
                  </a:lnTo>
                  <a:lnTo>
                    <a:pt x="48" y="5"/>
                  </a:lnTo>
                  <a:lnTo>
                    <a:pt x="0" y="193"/>
                  </a:lnTo>
                  <a:lnTo>
                    <a:pt x="0"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67" name="Group 561">
            <a:extLst>
              <a:ext uri="{FF2B5EF4-FFF2-40B4-BE49-F238E27FC236}">
                <a16:creationId xmlns:a16="http://schemas.microsoft.com/office/drawing/2014/main" id="{83D8A53E-B28B-4563-AAEE-D5A3695F6BE7}"/>
              </a:ext>
            </a:extLst>
          </p:cNvPr>
          <p:cNvGrpSpPr>
            <a:grpSpLocks/>
          </p:cNvGrpSpPr>
          <p:nvPr/>
        </p:nvGrpSpPr>
        <p:grpSpPr bwMode="auto">
          <a:xfrm>
            <a:off x="4916488" y="2520950"/>
            <a:ext cx="312737" cy="595313"/>
            <a:chOff x="3097" y="1588"/>
            <a:chExt cx="197" cy="375"/>
          </a:xfrm>
        </p:grpSpPr>
        <p:sp>
          <p:nvSpPr>
            <p:cNvPr id="12520" name="Freeform 559">
              <a:extLst>
                <a:ext uri="{FF2B5EF4-FFF2-40B4-BE49-F238E27FC236}">
                  <a16:creationId xmlns:a16="http://schemas.microsoft.com/office/drawing/2014/main" id="{85FD2D82-DF1A-4CF7-9A76-DA8601077E1C}"/>
                </a:ext>
              </a:extLst>
            </p:cNvPr>
            <p:cNvSpPr>
              <a:spLocks/>
            </p:cNvSpPr>
            <p:nvPr/>
          </p:nvSpPr>
          <p:spPr bwMode="auto">
            <a:xfrm>
              <a:off x="3097" y="1588"/>
              <a:ext cx="197" cy="375"/>
            </a:xfrm>
            <a:custGeom>
              <a:avLst/>
              <a:gdLst>
                <a:gd name="T0" fmla="*/ 48 w 197"/>
                <a:gd name="T1" fmla="*/ 0 h 375"/>
                <a:gd name="T2" fmla="*/ 62 w 197"/>
                <a:gd name="T3" fmla="*/ 5 h 375"/>
                <a:gd name="T4" fmla="*/ 72 w 197"/>
                <a:gd name="T5" fmla="*/ 5 h 375"/>
                <a:gd name="T6" fmla="*/ 82 w 197"/>
                <a:gd name="T7" fmla="*/ 15 h 375"/>
                <a:gd name="T8" fmla="*/ 91 w 197"/>
                <a:gd name="T9" fmla="*/ 15 h 375"/>
                <a:gd name="T10" fmla="*/ 105 w 197"/>
                <a:gd name="T11" fmla="*/ 24 h 375"/>
                <a:gd name="T12" fmla="*/ 110 w 197"/>
                <a:gd name="T13" fmla="*/ 29 h 375"/>
                <a:gd name="T14" fmla="*/ 125 w 197"/>
                <a:gd name="T15" fmla="*/ 39 h 375"/>
                <a:gd name="T16" fmla="*/ 134 w 197"/>
                <a:gd name="T17" fmla="*/ 48 h 375"/>
                <a:gd name="T18" fmla="*/ 139 w 197"/>
                <a:gd name="T19" fmla="*/ 53 h 375"/>
                <a:gd name="T20" fmla="*/ 149 w 197"/>
                <a:gd name="T21" fmla="*/ 63 h 375"/>
                <a:gd name="T22" fmla="*/ 158 w 197"/>
                <a:gd name="T23" fmla="*/ 72 h 375"/>
                <a:gd name="T24" fmla="*/ 163 w 197"/>
                <a:gd name="T25" fmla="*/ 82 h 375"/>
                <a:gd name="T26" fmla="*/ 168 w 197"/>
                <a:gd name="T27" fmla="*/ 92 h 375"/>
                <a:gd name="T28" fmla="*/ 177 w 197"/>
                <a:gd name="T29" fmla="*/ 101 h 375"/>
                <a:gd name="T30" fmla="*/ 182 w 197"/>
                <a:gd name="T31" fmla="*/ 116 h 375"/>
                <a:gd name="T32" fmla="*/ 187 w 197"/>
                <a:gd name="T33" fmla="*/ 125 h 375"/>
                <a:gd name="T34" fmla="*/ 187 w 197"/>
                <a:gd name="T35" fmla="*/ 140 h 375"/>
                <a:gd name="T36" fmla="*/ 192 w 197"/>
                <a:gd name="T37" fmla="*/ 149 h 375"/>
                <a:gd name="T38" fmla="*/ 192 w 197"/>
                <a:gd name="T39" fmla="*/ 164 h 375"/>
                <a:gd name="T40" fmla="*/ 197 w 197"/>
                <a:gd name="T41" fmla="*/ 173 h 375"/>
                <a:gd name="T42" fmla="*/ 197 w 197"/>
                <a:gd name="T43" fmla="*/ 188 h 375"/>
                <a:gd name="T44" fmla="*/ 197 w 197"/>
                <a:gd name="T45" fmla="*/ 197 h 375"/>
                <a:gd name="T46" fmla="*/ 197 w 197"/>
                <a:gd name="T47" fmla="*/ 207 h 375"/>
                <a:gd name="T48" fmla="*/ 192 w 197"/>
                <a:gd name="T49" fmla="*/ 221 h 375"/>
                <a:gd name="T50" fmla="*/ 192 w 197"/>
                <a:gd name="T51" fmla="*/ 231 h 375"/>
                <a:gd name="T52" fmla="*/ 187 w 197"/>
                <a:gd name="T53" fmla="*/ 245 h 375"/>
                <a:gd name="T54" fmla="*/ 182 w 197"/>
                <a:gd name="T55" fmla="*/ 255 h 375"/>
                <a:gd name="T56" fmla="*/ 177 w 197"/>
                <a:gd name="T57" fmla="*/ 269 h 375"/>
                <a:gd name="T58" fmla="*/ 173 w 197"/>
                <a:gd name="T59" fmla="*/ 279 h 375"/>
                <a:gd name="T60" fmla="*/ 168 w 197"/>
                <a:gd name="T61" fmla="*/ 289 h 375"/>
                <a:gd name="T62" fmla="*/ 158 w 197"/>
                <a:gd name="T63" fmla="*/ 298 h 375"/>
                <a:gd name="T64" fmla="*/ 154 w 197"/>
                <a:gd name="T65" fmla="*/ 308 h 375"/>
                <a:gd name="T66" fmla="*/ 144 w 197"/>
                <a:gd name="T67" fmla="*/ 317 h 375"/>
                <a:gd name="T68" fmla="*/ 139 w 197"/>
                <a:gd name="T69" fmla="*/ 327 h 375"/>
                <a:gd name="T70" fmla="*/ 129 w 197"/>
                <a:gd name="T71" fmla="*/ 337 h 375"/>
                <a:gd name="T72" fmla="*/ 120 w 197"/>
                <a:gd name="T73" fmla="*/ 346 h 375"/>
                <a:gd name="T74" fmla="*/ 110 w 197"/>
                <a:gd name="T75" fmla="*/ 351 h 375"/>
                <a:gd name="T76" fmla="*/ 101 w 197"/>
                <a:gd name="T77" fmla="*/ 356 h 375"/>
                <a:gd name="T78" fmla="*/ 91 w 197"/>
                <a:gd name="T79" fmla="*/ 361 h 375"/>
                <a:gd name="T80" fmla="*/ 77 w 197"/>
                <a:gd name="T81" fmla="*/ 370 h 375"/>
                <a:gd name="T82" fmla="*/ 67 w 197"/>
                <a:gd name="T83" fmla="*/ 370 h 375"/>
                <a:gd name="T84" fmla="*/ 53 w 197"/>
                <a:gd name="T85" fmla="*/ 375 h 375"/>
                <a:gd name="T86" fmla="*/ 0 w 197"/>
                <a:gd name="T87" fmla="*/ 188 h 375"/>
                <a:gd name="T88" fmla="*/ 48 w 197"/>
                <a:gd name="T89" fmla="*/ 0 h 37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97" h="375">
                  <a:moveTo>
                    <a:pt x="48" y="0"/>
                  </a:moveTo>
                  <a:lnTo>
                    <a:pt x="62" y="5"/>
                  </a:lnTo>
                  <a:lnTo>
                    <a:pt x="72" y="5"/>
                  </a:lnTo>
                  <a:lnTo>
                    <a:pt x="82" y="15"/>
                  </a:lnTo>
                  <a:lnTo>
                    <a:pt x="91" y="15"/>
                  </a:lnTo>
                  <a:lnTo>
                    <a:pt x="105" y="24"/>
                  </a:lnTo>
                  <a:lnTo>
                    <a:pt x="110" y="29"/>
                  </a:lnTo>
                  <a:lnTo>
                    <a:pt x="125" y="39"/>
                  </a:lnTo>
                  <a:lnTo>
                    <a:pt x="134" y="48"/>
                  </a:lnTo>
                  <a:lnTo>
                    <a:pt x="139" y="53"/>
                  </a:lnTo>
                  <a:lnTo>
                    <a:pt x="149" y="63"/>
                  </a:lnTo>
                  <a:lnTo>
                    <a:pt x="158" y="72"/>
                  </a:lnTo>
                  <a:lnTo>
                    <a:pt x="163" y="82"/>
                  </a:lnTo>
                  <a:lnTo>
                    <a:pt x="168" y="92"/>
                  </a:lnTo>
                  <a:lnTo>
                    <a:pt x="177" y="101"/>
                  </a:lnTo>
                  <a:lnTo>
                    <a:pt x="182" y="116"/>
                  </a:lnTo>
                  <a:lnTo>
                    <a:pt x="187" y="125"/>
                  </a:lnTo>
                  <a:lnTo>
                    <a:pt x="187" y="140"/>
                  </a:lnTo>
                  <a:lnTo>
                    <a:pt x="192" y="149"/>
                  </a:lnTo>
                  <a:lnTo>
                    <a:pt x="192" y="164"/>
                  </a:lnTo>
                  <a:lnTo>
                    <a:pt x="197" y="173"/>
                  </a:lnTo>
                  <a:lnTo>
                    <a:pt x="197" y="188"/>
                  </a:lnTo>
                  <a:lnTo>
                    <a:pt x="197" y="197"/>
                  </a:lnTo>
                  <a:lnTo>
                    <a:pt x="197" y="207"/>
                  </a:lnTo>
                  <a:lnTo>
                    <a:pt x="192" y="221"/>
                  </a:lnTo>
                  <a:lnTo>
                    <a:pt x="192" y="231"/>
                  </a:lnTo>
                  <a:lnTo>
                    <a:pt x="187" y="245"/>
                  </a:lnTo>
                  <a:lnTo>
                    <a:pt x="182" y="255"/>
                  </a:lnTo>
                  <a:lnTo>
                    <a:pt x="177" y="269"/>
                  </a:lnTo>
                  <a:lnTo>
                    <a:pt x="173" y="279"/>
                  </a:lnTo>
                  <a:lnTo>
                    <a:pt x="168" y="289"/>
                  </a:lnTo>
                  <a:lnTo>
                    <a:pt x="158" y="298"/>
                  </a:lnTo>
                  <a:lnTo>
                    <a:pt x="154" y="308"/>
                  </a:lnTo>
                  <a:lnTo>
                    <a:pt x="144" y="317"/>
                  </a:lnTo>
                  <a:lnTo>
                    <a:pt x="139" y="327"/>
                  </a:lnTo>
                  <a:lnTo>
                    <a:pt x="129" y="337"/>
                  </a:lnTo>
                  <a:lnTo>
                    <a:pt x="120" y="346"/>
                  </a:lnTo>
                  <a:lnTo>
                    <a:pt x="110" y="351"/>
                  </a:lnTo>
                  <a:lnTo>
                    <a:pt x="101" y="356"/>
                  </a:lnTo>
                  <a:lnTo>
                    <a:pt x="91" y="361"/>
                  </a:lnTo>
                  <a:lnTo>
                    <a:pt x="77" y="370"/>
                  </a:lnTo>
                  <a:lnTo>
                    <a:pt x="67" y="370"/>
                  </a:lnTo>
                  <a:lnTo>
                    <a:pt x="53" y="375"/>
                  </a:lnTo>
                  <a:lnTo>
                    <a:pt x="0" y="188"/>
                  </a:lnTo>
                  <a:lnTo>
                    <a:pt x="48"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21" name="Freeform 560">
              <a:extLst>
                <a:ext uri="{FF2B5EF4-FFF2-40B4-BE49-F238E27FC236}">
                  <a16:creationId xmlns:a16="http://schemas.microsoft.com/office/drawing/2014/main" id="{8BC8F9B2-C06E-44F4-A5F0-F26DB026E9BF}"/>
                </a:ext>
              </a:extLst>
            </p:cNvPr>
            <p:cNvSpPr>
              <a:spLocks/>
            </p:cNvSpPr>
            <p:nvPr/>
          </p:nvSpPr>
          <p:spPr bwMode="auto">
            <a:xfrm>
              <a:off x="3097" y="1588"/>
              <a:ext cx="197" cy="375"/>
            </a:xfrm>
            <a:custGeom>
              <a:avLst/>
              <a:gdLst>
                <a:gd name="T0" fmla="*/ 48 w 197"/>
                <a:gd name="T1" fmla="*/ 0 h 375"/>
                <a:gd name="T2" fmla="*/ 62 w 197"/>
                <a:gd name="T3" fmla="*/ 5 h 375"/>
                <a:gd name="T4" fmla="*/ 72 w 197"/>
                <a:gd name="T5" fmla="*/ 5 h 375"/>
                <a:gd name="T6" fmla="*/ 82 w 197"/>
                <a:gd name="T7" fmla="*/ 15 h 375"/>
                <a:gd name="T8" fmla="*/ 91 w 197"/>
                <a:gd name="T9" fmla="*/ 15 h 375"/>
                <a:gd name="T10" fmla="*/ 105 w 197"/>
                <a:gd name="T11" fmla="*/ 24 h 375"/>
                <a:gd name="T12" fmla="*/ 110 w 197"/>
                <a:gd name="T13" fmla="*/ 29 h 375"/>
                <a:gd name="T14" fmla="*/ 125 w 197"/>
                <a:gd name="T15" fmla="*/ 39 h 375"/>
                <a:gd name="T16" fmla="*/ 134 w 197"/>
                <a:gd name="T17" fmla="*/ 48 h 375"/>
                <a:gd name="T18" fmla="*/ 139 w 197"/>
                <a:gd name="T19" fmla="*/ 53 h 375"/>
                <a:gd name="T20" fmla="*/ 149 w 197"/>
                <a:gd name="T21" fmla="*/ 63 h 375"/>
                <a:gd name="T22" fmla="*/ 158 w 197"/>
                <a:gd name="T23" fmla="*/ 72 h 375"/>
                <a:gd name="T24" fmla="*/ 163 w 197"/>
                <a:gd name="T25" fmla="*/ 82 h 375"/>
                <a:gd name="T26" fmla="*/ 168 w 197"/>
                <a:gd name="T27" fmla="*/ 92 h 375"/>
                <a:gd name="T28" fmla="*/ 177 w 197"/>
                <a:gd name="T29" fmla="*/ 101 h 375"/>
                <a:gd name="T30" fmla="*/ 182 w 197"/>
                <a:gd name="T31" fmla="*/ 116 h 375"/>
                <a:gd name="T32" fmla="*/ 187 w 197"/>
                <a:gd name="T33" fmla="*/ 125 h 375"/>
                <a:gd name="T34" fmla="*/ 187 w 197"/>
                <a:gd name="T35" fmla="*/ 140 h 375"/>
                <a:gd name="T36" fmla="*/ 192 w 197"/>
                <a:gd name="T37" fmla="*/ 149 h 375"/>
                <a:gd name="T38" fmla="*/ 192 w 197"/>
                <a:gd name="T39" fmla="*/ 164 h 375"/>
                <a:gd name="T40" fmla="*/ 197 w 197"/>
                <a:gd name="T41" fmla="*/ 173 h 375"/>
                <a:gd name="T42" fmla="*/ 197 w 197"/>
                <a:gd name="T43" fmla="*/ 188 h 375"/>
                <a:gd name="T44" fmla="*/ 197 w 197"/>
                <a:gd name="T45" fmla="*/ 197 h 375"/>
                <a:gd name="T46" fmla="*/ 197 w 197"/>
                <a:gd name="T47" fmla="*/ 207 h 375"/>
                <a:gd name="T48" fmla="*/ 192 w 197"/>
                <a:gd name="T49" fmla="*/ 221 h 375"/>
                <a:gd name="T50" fmla="*/ 192 w 197"/>
                <a:gd name="T51" fmla="*/ 231 h 375"/>
                <a:gd name="T52" fmla="*/ 187 w 197"/>
                <a:gd name="T53" fmla="*/ 245 h 375"/>
                <a:gd name="T54" fmla="*/ 182 w 197"/>
                <a:gd name="T55" fmla="*/ 255 h 375"/>
                <a:gd name="T56" fmla="*/ 177 w 197"/>
                <a:gd name="T57" fmla="*/ 269 h 375"/>
                <a:gd name="T58" fmla="*/ 173 w 197"/>
                <a:gd name="T59" fmla="*/ 279 h 375"/>
                <a:gd name="T60" fmla="*/ 168 w 197"/>
                <a:gd name="T61" fmla="*/ 289 h 375"/>
                <a:gd name="T62" fmla="*/ 158 w 197"/>
                <a:gd name="T63" fmla="*/ 298 h 375"/>
                <a:gd name="T64" fmla="*/ 154 w 197"/>
                <a:gd name="T65" fmla="*/ 308 h 375"/>
                <a:gd name="T66" fmla="*/ 144 w 197"/>
                <a:gd name="T67" fmla="*/ 317 h 375"/>
                <a:gd name="T68" fmla="*/ 139 w 197"/>
                <a:gd name="T69" fmla="*/ 327 h 375"/>
                <a:gd name="T70" fmla="*/ 129 w 197"/>
                <a:gd name="T71" fmla="*/ 337 h 375"/>
                <a:gd name="T72" fmla="*/ 120 w 197"/>
                <a:gd name="T73" fmla="*/ 346 h 375"/>
                <a:gd name="T74" fmla="*/ 110 w 197"/>
                <a:gd name="T75" fmla="*/ 351 h 375"/>
                <a:gd name="T76" fmla="*/ 101 w 197"/>
                <a:gd name="T77" fmla="*/ 356 h 375"/>
                <a:gd name="T78" fmla="*/ 91 w 197"/>
                <a:gd name="T79" fmla="*/ 361 h 375"/>
                <a:gd name="T80" fmla="*/ 77 w 197"/>
                <a:gd name="T81" fmla="*/ 370 h 375"/>
                <a:gd name="T82" fmla="*/ 67 w 197"/>
                <a:gd name="T83" fmla="*/ 370 h 375"/>
                <a:gd name="T84" fmla="*/ 53 w 197"/>
                <a:gd name="T85" fmla="*/ 375 h 375"/>
                <a:gd name="T86" fmla="*/ 0 w 197"/>
                <a:gd name="T87" fmla="*/ 188 h 375"/>
                <a:gd name="T88" fmla="*/ 48 w 197"/>
                <a:gd name="T89" fmla="*/ 0 h 37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97" h="375">
                  <a:moveTo>
                    <a:pt x="48" y="0"/>
                  </a:moveTo>
                  <a:lnTo>
                    <a:pt x="62" y="5"/>
                  </a:lnTo>
                  <a:lnTo>
                    <a:pt x="72" y="5"/>
                  </a:lnTo>
                  <a:lnTo>
                    <a:pt x="82" y="15"/>
                  </a:lnTo>
                  <a:lnTo>
                    <a:pt x="91" y="15"/>
                  </a:lnTo>
                  <a:lnTo>
                    <a:pt x="105" y="24"/>
                  </a:lnTo>
                  <a:lnTo>
                    <a:pt x="110" y="29"/>
                  </a:lnTo>
                  <a:lnTo>
                    <a:pt x="125" y="39"/>
                  </a:lnTo>
                  <a:lnTo>
                    <a:pt x="134" y="48"/>
                  </a:lnTo>
                  <a:lnTo>
                    <a:pt x="139" y="53"/>
                  </a:lnTo>
                  <a:lnTo>
                    <a:pt x="149" y="63"/>
                  </a:lnTo>
                  <a:lnTo>
                    <a:pt x="158" y="72"/>
                  </a:lnTo>
                  <a:lnTo>
                    <a:pt x="163" y="82"/>
                  </a:lnTo>
                  <a:lnTo>
                    <a:pt x="168" y="92"/>
                  </a:lnTo>
                  <a:lnTo>
                    <a:pt x="177" y="101"/>
                  </a:lnTo>
                  <a:lnTo>
                    <a:pt x="182" y="116"/>
                  </a:lnTo>
                  <a:lnTo>
                    <a:pt x="187" y="125"/>
                  </a:lnTo>
                  <a:lnTo>
                    <a:pt x="187" y="140"/>
                  </a:lnTo>
                  <a:lnTo>
                    <a:pt x="192" y="149"/>
                  </a:lnTo>
                  <a:lnTo>
                    <a:pt x="192" y="164"/>
                  </a:lnTo>
                  <a:lnTo>
                    <a:pt x="197" y="173"/>
                  </a:lnTo>
                  <a:lnTo>
                    <a:pt x="197" y="188"/>
                  </a:lnTo>
                  <a:lnTo>
                    <a:pt x="197" y="197"/>
                  </a:lnTo>
                  <a:lnTo>
                    <a:pt x="197" y="207"/>
                  </a:lnTo>
                  <a:lnTo>
                    <a:pt x="192" y="221"/>
                  </a:lnTo>
                  <a:lnTo>
                    <a:pt x="192" y="231"/>
                  </a:lnTo>
                  <a:lnTo>
                    <a:pt x="187" y="245"/>
                  </a:lnTo>
                  <a:lnTo>
                    <a:pt x="182" y="255"/>
                  </a:lnTo>
                  <a:lnTo>
                    <a:pt x="177" y="269"/>
                  </a:lnTo>
                  <a:lnTo>
                    <a:pt x="173" y="279"/>
                  </a:lnTo>
                  <a:lnTo>
                    <a:pt x="168" y="289"/>
                  </a:lnTo>
                  <a:lnTo>
                    <a:pt x="158" y="298"/>
                  </a:lnTo>
                  <a:lnTo>
                    <a:pt x="154" y="308"/>
                  </a:lnTo>
                  <a:lnTo>
                    <a:pt x="144" y="317"/>
                  </a:lnTo>
                  <a:lnTo>
                    <a:pt x="139" y="327"/>
                  </a:lnTo>
                  <a:lnTo>
                    <a:pt x="129" y="337"/>
                  </a:lnTo>
                  <a:lnTo>
                    <a:pt x="120" y="346"/>
                  </a:lnTo>
                  <a:lnTo>
                    <a:pt x="110" y="351"/>
                  </a:lnTo>
                  <a:lnTo>
                    <a:pt x="101" y="356"/>
                  </a:lnTo>
                  <a:lnTo>
                    <a:pt x="91" y="361"/>
                  </a:lnTo>
                  <a:lnTo>
                    <a:pt x="77" y="370"/>
                  </a:lnTo>
                  <a:lnTo>
                    <a:pt x="67" y="370"/>
                  </a:lnTo>
                  <a:lnTo>
                    <a:pt x="53" y="375"/>
                  </a:lnTo>
                  <a:lnTo>
                    <a:pt x="0" y="188"/>
                  </a:lnTo>
                  <a:lnTo>
                    <a:pt x="48"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68" name="Group 564">
            <a:extLst>
              <a:ext uri="{FF2B5EF4-FFF2-40B4-BE49-F238E27FC236}">
                <a16:creationId xmlns:a16="http://schemas.microsoft.com/office/drawing/2014/main" id="{91FCB175-6915-44C2-9D0F-9F6BFB39B01E}"/>
              </a:ext>
            </a:extLst>
          </p:cNvPr>
          <p:cNvGrpSpPr>
            <a:grpSpLocks/>
          </p:cNvGrpSpPr>
          <p:nvPr/>
        </p:nvGrpSpPr>
        <p:grpSpPr bwMode="auto">
          <a:xfrm>
            <a:off x="4611688" y="2513013"/>
            <a:ext cx="388937" cy="619125"/>
            <a:chOff x="2905" y="1583"/>
            <a:chExt cx="245" cy="390"/>
          </a:xfrm>
        </p:grpSpPr>
        <p:sp>
          <p:nvSpPr>
            <p:cNvPr id="12518" name="Freeform 562">
              <a:extLst>
                <a:ext uri="{FF2B5EF4-FFF2-40B4-BE49-F238E27FC236}">
                  <a16:creationId xmlns:a16="http://schemas.microsoft.com/office/drawing/2014/main" id="{2C2F6384-6BDB-462B-A300-09C4900DCBBB}"/>
                </a:ext>
              </a:extLst>
            </p:cNvPr>
            <p:cNvSpPr>
              <a:spLocks/>
            </p:cNvSpPr>
            <p:nvPr/>
          </p:nvSpPr>
          <p:spPr bwMode="auto">
            <a:xfrm>
              <a:off x="2905" y="1583"/>
              <a:ext cx="245" cy="390"/>
            </a:xfrm>
            <a:custGeom>
              <a:avLst/>
              <a:gdLst>
                <a:gd name="T0" fmla="*/ 245 w 245"/>
                <a:gd name="T1" fmla="*/ 380 h 390"/>
                <a:gd name="T2" fmla="*/ 235 w 245"/>
                <a:gd name="T3" fmla="*/ 385 h 390"/>
                <a:gd name="T4" fmla="*/ 225 w 245"/>
                <a:gd name="T5" fmla="*/ 385 h 390"/>
                <a:gd name="T6" fmla="*/ 211 w 245"/>
                <a:gd name="T7" fmla="*/ 390 h 390"/>
                <a:gd name="T8" fmla="*/ 197 w 245"/>
                <a:gd name="T9" fmla="*/ 390 h 390"/>
                <a:gd name="T10" fmla="*/ 187 w 245"/>
                <a:gd name="T11" fmla="*/ 390 h 390"/>
                <a:gd name="T12" fmla="*/ 173 w 245"/>
                <a:gd name="T13" fmla="*/ 390 h 390"/>
                <a:gd name="T14" fmla="*/ 163 w 245"/>
                <a:gd name="T15" fmla="*/ 385 h 390"/>
                <a:gd name="T16" fmla="*/ 149 w 245"/>
                <a:gd name="T17" fmla="*/ 385 h 390"/>
                <a:gd name="T18" fmla="*/ 134 w 245"/>
                <a:gd name="T19" fmla="*/ 380 h 390"/>
                <a:gd name="T20" fmla="*/ 125 w 245"/>
                <a:gd name="T21" fmla="*/ 375 h 390"/>
                <a:gd name="T22" fmla="*/ 115 w 245"/>
                <a:gd name="T23" fmla="*/ 370 h 390"/>
                <a:gd name="T24" fmla="*/ 101 w 245"/>
                <a:gd name="T25" fmla="*/ 366 h 390"/>
                <a:gd name="T26" fmla="*/ 91 w 245"/>
                <a:gd name="T27" fmla="*/ 361 h 390"/>
                <a:gd name="T28" fmla="*/ 81 w 245"/>
                <a:gd name="T29" fmla="*/ 351 h 390"/>
                <a:gd name="T30" fmla="*/ 72 w 245"/>
                <a:gd name="T31" fmla="*/ 346 h 390"/>
                <a:gd name="T32" fmla="*/ 62 w 245"/>
                <a:gd name="T33" fmla="*/ 337 h 390"/>
                <a:gd name="T34" fmla="*/ 52 w 245"/>
                <a:gd name="T35" fmla="*/ 327 h 390"/>
                <a:gd name="T36" fmla="*/ 48 w 245"/>
                <a:gd name="T37" fmla="*/ 322 h 390"/>
                <a:gd name="T38" fmla="*/ 38 w 245"/>
                <a:gd name="T39" fmla="*/ 313 h 390"/>
                <a:gd name="T40" fmla="*/ 29 w 245"/>
                <a:gd name="T41" fmla="*/ 298 h 390"/>
                <a:gd name="T42" fmla="*/ 24 w 245"/>
                <a:gd name="T43" fmla="*/ 294 h 390"/>
                <a:gd name="T44" fmla="*/ 19 w 245"/>
                <a:gd name="T45" fmla="*/ 279 h 390"/>
                <a:gd name="T46" fmla="*/ 14 w 245"/>
                <a:gd name="T47" fmla="*/ 269 h 390"/>
                <a:gd name="T48" fmla="*/ 9 w 245"/>
                <a:gd name="T49" fmla="*/ 255 h 390"/>
                <a:gd name="T50" fmla="*/ 4 w 245"/>
                <a:gd name="T51" fmla="*/ 245 h 390"/>
                <a:gd name="T52" fmla="*/ 4 w 245"/>
                <a:gd name="T53" fmla="*/ 236 h 390"/>
                <a:gd name="T54" fmla="*/ 0 w 245"/>
                <a:gd name="T55" fmla="*/ 221 h 390"/>
                <a:gd name="T56" fmla="*/ 0 w 245"/>
                <a:gd name="T57" fmla="*/ 207 h 390"/>
                <a:gd name="T58" fmla="*/ 0 w 245"/>
                <a:gd name="T59" fmla="*/ 197 h 390"/>
                <a:gd name="T60" fmla="*/ 0 w 245"/>
                <a:gd name="T61" fmla="*/ 183 h 390"/>
                <a:gd name="T62" fmla="*/ 0 w 245"/>
                <a:gd name="T63" fmla="*/ 169 h 390"/>
                <a:gd name="T64" fmla="*/ 0 w 245"/>
                <a:gd name="T65" fmla="*/ 159 h 390"/>
                <a:gd name="T66" fmla="*/ 4 w 245"/>
                <a:gd name="T67" fmla="*/ 145 h 390"/>
                <a:gd name="T68" fmla="*/ 9 w 245"/>
                <a:gd name="T69" fmla="*/ 135 h 390"/>
                <a:gd name="T70" fmla="*/ 9 w 245"/>
                <a:gd name="T71" fmla="*/ 125 h 390"/>
                <a:gd name="T72" fmla="*/ 19 w 245"/>
                <a:gd name="T73" fmla="*/ 111 h 390"/>
                <a:gd name="T74" fmla="*/ 19 w 245"/>
                <a:gd name="T75" fmla="*/ 101 h 390"/>
                <a:gd name="T76" fmla="*/ 29 w 245"/>
                <a:gd name="T77" fmla="*/ 92 h 390"/>
                <a:gd name="T78" fmla="*/ 33 w 245"/>
                <a:gd name="T79" fmla="*/ 77 h 390"/>
                <a:gd name="T80" fmla="*/ 43 w 245"/>
                <a:gd name="T81" fmla="*/ 72 h 390"/>
                <a:gd name="T82" fmla="*/ 52 w 245"/>
                <a:gd name="T83" fmla="*/ 63 h 390"/>
                <a:gd name="T84" fmla="*/ 57 w 245"/>
                <a:gd name="T85" fmla="*/ 53 h 390"/>
                <a:gd name="T86" fmla="*/ 67 w 245"/>
                <a:gd name="T87" fmla="*/ 44 h 390"/>
                <a:gd name="T88" fmla="*/ 77 w 245"/>
                <a:gd name="T89" fmla="*/ 34 h 390"/>
                <a:gd name="T90" fmla="*/ 86 w 245"/>
                <a:gd name="T91" fmla="*/ 29 h 390"/>
                <a:gd name="T92" fmla="*/ 101 w 245"/>
                <a:gd name="T93" fmla="*/ 24 h 390"/>
                <a:gd name="T94" fmla="*/ 110 w 245"/>
                <a:gd name="T95" fmla="*/ 20 h 390"/>
                <a:gd name="T96" fmla="*/ 120 w 245"/>
                <a:gd name="T97" fmla="*/ 15 h 390"/>
                <a:gd name="T98" fmla="*/ 134 w 245"/>
                <a:gd name="T99" fmla="*/ 10 h 390"/>
                <a:gd name="T100" fmla="*/ 144 w 245"/>
                <a:gd name="T101" fmla="*/ 5 h 390"/>
                <a:gd name="T102" fmla="*/ 158 w 245"/>
                <a:gd name="T103" fmla="*/ 0 h 390"/>
                <a:gd name="T104" fmla="*/ 168 w 245"/>
                <a:gd name="T105" fmla="*/ 0 h 390"/>
                <a:gd name="T106" fmla="*/ 177 w 245"/>
                <a:gd name="T107" fmla="*/ 0 h 390"/>
                <a:gd name="T108" fmla="*/ 192 w 245"/>
                <a:gd name="T109" fmla="*/ 0 h 390"/>
                <a:gd name="T110" fmla="*/ 192 w 245"/>
                <a:gd name="T111" fmla="*/ 193 h 390"/>
                <a:gd name="T112" fmla="*/ 245 w 245"/>
                <a:gd name="T113" fmla="*/ 380 h 39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45" h="390">
                  <a:moveTo>
                    <a:pt x="245" y="380"/>
                  </a:moveTo>
                  <a:lnTo>
                    <a:pt x="235" y="385"/>
                  </a:lnTo>
                  <a:lnTo>
                    <a:pt x="225" y="385"/>
                  </a:lnTo>
                  <a:lnTo>
                    <a:pt x="211" y="390"/>
                  </a:lnTo>
                  <a:lnTo>
                    <a:pt x="197" y="390"/>
                  </a:lnTo>
                  <a:lnTo>
                    <a:pt x="187" y="390"/>
                  </a:lnTo>
                  <a:lnTo>
                    <a:pt x="173" y="390"/>
                  </a:lnTo>
                  <a:lnTo>
                    <a:pt x="163" y="385"/>
                  </a:lnTo>
                  <a:lnTo>
                    <a:pt x="149" y="385"/>
                  </a:lnTo>
                  <a:lnTo>
                    <a:pt x="134" y="380"/>
                  </a:lnTo>
                  <a:lnTo>
                    <a:pt x="125" y="375"/>
                  </a:lnTo>
                  <a:lnTo>
                    <a:pt x="115" y="370"/>
                  </a:lnTo>
                  <a:lnTo>
                    <a:pt x="101" y="366"/>
                  </a:lnTo>
                  <a:lnTo>
                    <a:pt x="91" y="361"/>
                  </a:lnTo>
                  <a:lnTo>
                    <a:pt x="81" y="351"/>
                  </a:lnTo>
                  <a:lnTo>
                    <a:pt x="72" y="346"/>
                  </a:lnTo>
                  <a:lnTo>
                    <a:pt x="62" y="337"/>
                  </a:lnTo>
                  <a:lnTo>
                    <a:pt x="52" y="327"/>
                  </a:lnTo>
                  <a:lnTo>
                    <a:pt x="48" y="322"/>
                  </a:lnTo>
                  <a:lnTo>
                    <a:pt x="38" y="313"/>
                  </a:lnTo>
                  <a:lnTo>
                    <a:pt x="29" y="298"/>
                  </a:lnTo>
                  <a:lnTo>
                    <a:pt x="24" y="294"/>
                  </a:lnTo>
                  <a:lnTo>
                    <a:pt x="19" y="279"/>
                  </a:lnTo>
                  <a:lnTo>
                    <a:pt x="14" y="269"/>
                  </a:lnTo>
                  <a:lnTo>
                    <a:pt x="9" y="255"/>
                  </a:lnTo>
                  <a:lnTo>
                    <a:pt x="4" y="245"/>
                  </a:lnTo>
                  <a:lnTo>
                    <a:pt x="4" y="236"/>
                  </a:lnTo>
                  <a:lnTo>
                    <a:pt x="0" y="221"/>
                  </a:lnTo>
                  <a:lnTo>
                    <a:pt x="0" y="207"/>
                  </a:lnTo>
                  <a:lnTo>
                    <a:pt x="0" y="197"/>
                  </a:lnTo>
                  <a:lnTo>
                    <a:pt x="0" y="183"/>
                  </a:lnTo>
                  <a:lnTo>
                    <a:pt x="0" y="169"/>
                  </a:lnTo>
                  <a:lnTo>
                    <a:pt x="0" y="159"/>
                  </a:lnTo>
                  <a:lnTo>
                    <a:pt x="4" y="145"/>
                  </a:lnTo>
                  <a:lnTo>
                    <a:pt x="9" y="135"/>
                  </a:lnTo>
                  <a:lnTo>
                    <a:pt x="9" y="125"/>
                  </a:lnTo>
                  <a:lnTo>
                    <a:pt x="19" y="111"/>
                  </a:lnTo>
                  <a:lnTo>
                    <a:pt x="19" y="101"/>
                  </a:lnTo>
                  <a:lnTo>
                    <a:pt x="29" y="92"/>
                  </a:lnTo>
                  <a:lnTo>
                    <a:pt x="33" y="77"/>
                  </a:lnTo>
                  <a:lnTo>
                    <a:pt x="43" y="72"/>
                  </a:lnTo>
                  <a:lnTo>
                    <a:pt x="52" y="63"/>
                  </a:lnTo>
                  <a:lnTo>
                    <a:pt x="57" y="53"/>
                  </a:lnTo>
                  <a:lnTo>
                    <a:pt x="67" y="44"/>
                  </a:lnTo>
                  <a:lnTo>
                    <a:pt x="77" y="34"/>
                  </a:lnTo>
                  <a:lnTo>
                    <a:pt x="86" y="29"/>
                  </a:lnTo>
                  <a:lnTo>
                    <a:pt x="101" y="24"/>
                  </a:lnTo>
                  <a:lnTo>
                    <a:pt x="110" y="20"/>
                  </a:lnTo>
                  <a:lnTo>
                    <a:pt x="120" y="15"/>
                  </a:lnTo>
                  <a:lnTo>
                    <a:pt x="134" y="10"/>
                  </a:lnTo>
                  <a:lnTo>
                    <a:pt x="144" y="5"/>
                  </a:lnTo>
                  <a:lnTo>
                    <a:pt x="158" y="0"/>
                  </a:lnTo>
                  <a:lnTo>
                    <a:pt x="168" y="0"/>
                  </a:lnTo>
                  <a:lnTo>
                    <a:pt x="177" y="0"/>
                  </a:lnTo>
                  <a:lnTo>
                    <a:pt x="192" y="0"/>
                  </a:lnTo>
                  <a:lnTo>
                    <a:pt x="192" y="193"/>
                  </a:lnTo>
                  <a:lnTo>
                    <a:pt x="245" y="380"/>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19" name="Freeform 563">
              <a:extLst>
                <a:ext uri="{FF2B5EF4-FFF2-40B4-BE49-F238E27FC236}">
                  <a16:creationId xmlns:a16="http://schemas.microsoft.com/office/drawing/2014/main" id="{FAEBB277-E481-4FFB-8B28-0F9DA9DEF55D}"/>
                </a:ext>
              </a:extLst>
            </p:cNvPr>
            <p:cNvSpPr>
              <a:spLocks/>
            </p:cNvSpPr>
            <p:nvPr/>
          </p:nvSpPr>
          <p:spPr bwMode="auto">
            <a:xfrm>
              <a:off x="2905" y="1583"/>
              <a:ext cx="245" cy="390"/>
            </a:xfrm>
            <a:custGeom>
              <a:avLst/>
              <a:gdLst>
                <a:gd name="T0" fmla="*/ 245 w 245"/>
                <a:gd name="T1" fmla="*/ 380 h 390"/>
                <a:gd name="T2" fmla="*/ 235 w 245"/>
                <a:gd name="T3" fmla="*/ 385 h 390"/>
                <a:gd name="T4" fmla="*/ 225 w 245"/>
                <a:gd name="T5" fmla="*/ 385 h 390"/>
                <a:gd name="T6" fmla="*/ 211 w 245"/>
                <a:gd name="T7" fmla="*/ 390 h 390"/>
                <a:gd name="T8" fmla="*/ 197 w 245"/>
                <a:gd name="T9" fmla="*/ 390 h 390"/>
                <a:gd name="T10" fmla="*/ 187 w 245"/>
                <a:gd name="T11" fmla="*/ 390 h 390"/>
                <a:gd name="T12" fmla="*/ 173 w 245"/>
                <a:gd name="T13" fmla="*/ 390 h 390"/>
                <a:gd name="T14" fmla="*/ 163 w 245"/>
                <a:gd name="T15" fmla="*/ 385 h 390"/>
                <a:gd name="T16" fmla="*/ 149 w 245"/>
                <a:gd name="T17" fmla="*/ 385 h 390"/>
                <a:gd name="T18" fmla="*/ 134 w 245"/>
                <a:gd name="T19" fmla="*/ 380 h 390"/>
                <a:gd name="T20" fmla="*/ 125 w 245"/>
                <a:gd name="T21" fmla="*/ 375 h 390"/>
                <a:gd name="T22" fmla="*/ 115 w 245"/>
                <a:gd name="T23" fmla="*/ 370 h 390"/>
                <a:gd name="T24" fmla="*/ 101 w 245"/>
                <a:gd name="T25" fmla="*/ 366 h 390"/>
                <a:gd name="T26" fmla="*/ 91 w 245"/>
                <a:gd name="T27" fmla="*/ 361 h 390"/>
                <a:gd name="T28" fmla="*/ 81 w 245"/>
                <a:gd name="T29" fmla="*/ 351 h 390"/>
                <a:gd name="T30" fmla="*/ 72 w 245"/>
                <a:gd name="T31" fmla="*/ 346 h 390"/>
                <a:gd name="T32" fmla="*/ 62 w 245"/>
                <a:gd name="T33" fmla="*/ 337 h 390"/>
                <a:gd name="T34" fmla="*/ 52 w 245"/>
                <a:gd name="T35" fmla="*/ 327 h 390"/>
                <a:gd name="T36" fmla="*/ 48 w 245"/>
                <a:gd name="T37" fmla="*/ 322 h 390"/>
                <a:gd name="T38" fmla="*/ 38 w 245"/>
                <a:gd name="T39" fmla="*/ 313 h 390"/>
                <a:gd name="T40" fmla="*/ 29 w 245"/>
                <a:gd name="T41" fmla="*/ 298 h 390"/>
                <a:gd name="T42" fmla="*/ 24 w 245"/>
                <a:gd name="T43" fmla="*/ 294 h 390"/>
                <a:gd name="T44" fmla="*/ 19 w 245"/>
                <a:gd name="T45" fmla="*/ 279 h 390"/>
                <a:gd name="T46" fmla="*/ 14 w 245"/>
                <a:gd name="T47" fmla="*/ 269 h 390"/>
                <a:gd name="T48" fmla="*/ 9 w 245"/>
                <a:gd name="T49" fmla="*/ 255 h 390"/>
                <a:gd name="T50" fmla="*/ 4 w 245"/>
                <a:gd name="T51" fmla="*/ 245 h 390"/>
                <a:gd name="T52" fmla="*/ 4 w 245"/>
                <a:gd name="T53" fmla="*/ 236 h 390"/>
                <a:gd name="T54" fmla="*/ 0 w 245"/>
                <a:gd name="T55" fmla="*/ 221 h 390"/>
                <a:gd name="T56" fmla="*/ 0 w 245"/>
                <a:gd name="T57" fmla="*/ 207 h 390"/>
                <a:gd name="T58" fmla="*/ 0 w 245"/>
                <a:gd name="T59" fmla="*/ 197 h 390"/>
                <a:gd name="T60" fmla="*/ 0 w 245"/>
                <a:gd name="T61" fmla="*/ 183 h 390"/>
                <a:gd name="T62" fmla="*/ 0 w 245"/>
                <a:gd name="T63" fmla="*/ 169 h 390"/>
                <a:gd name="T64" fmla="*/ 0 w 245"/>
                <a:gd name="T65" fmla="*/ 159 h 390"/>
                <a:gd name="T66" fmla="*/ 4 w 245"/>
                <a:gd name="T67" fmla="*/ 145 h 390"/>
                <a:gd name="T68" fmla="*/ 9 w 245"/>
                <a:gd name="T69" fmla="*/ 135 h 390"/>
                <a:gd name="T70" fmla="*/ 9 w 245"/>
                <a:gd name="T71" fmla="*/ 125 h 390"/>
                <a:gd name="T72" fmla="*/ 19 w 245"/>
                <a:gd name="T73" fmla="*/ 111 h 390"/>
                <a:gd name="T74" fmla="*/ 19 w 245"/>
                <a:gd name="T75" fmla="*/ 101 h 390"/>
                <a:gd name="T76" fmla="*/ 29 w 245"/>
                <a:gd name="T77" fmla="*/ 92 h 390"/>
                <a:gd name="T78" fmla="*/ 33 w 245"/>
                <a:gd name="T79" fmla="*/ 77 h 390"/>
                <a:gd name="T80" fmla="*/ 43 w 245"/>
                <a:gd name="T81" fmla="*/ 72 h 390"/>
                <a:gd name="T82" fmla="*/ 52 w 245"/>
                <a:gd name="T83" fmla="*/ 63 h 390"/>
                <a:gd name="T84" fmla="*/ 57 w 245"/>
                <a:gd name="T85" fmla="*/ 53 h 390"/>
                <a:gd name="T86" fmla="*/ 67 w 245"/>
                <a:gd name="T87" fmla="*/ 44 h 390"/>
                <a:gd name="T88" fmla="*/ 77 w 245"/>
                <a:gd name="T89" fmla="*/ 34 h 390"/>
                <a:gd name="T90" fmla="*/ 86 w 245"/>
                <a:gd name="T91" fmla="*/ 29 h 390"/>
                <a:gd name="T92" fmla="*/ 101 w 245"/>
                <a:gd name="T93" fmla="*/ 24 h 390"/>
                <a:gd name="T94" fmla="*/ 110 w 245"/>
                <a:gd name="T95" fmla="*/ 20 h 390"/>
                <a:gd name="T96" fmla="*/ 120 w 245"/>
                <a:gd name="T97" fmla="*/ 15 h 390"/>
                <a:gd name="T98" fmla="*/ 134 w 245"/>
                <a:gd name="T99" fmla="*/ 10 h 390"/>
                <a:gd name="T100" fmla="*/ 144 w 245"/>
                <a:gd name="T101" fmla="*/ 5 h 390"/>
                <a:gd name="T102" fmla="*/ 158 w 245"/>
                <a:gd name="T103" fmla="*/ 0 h 390"/>
                <a:gd name="T104" fmla="*/ 168 w 245"/>
                <a:gd name="T105" fmla="*/ 0 h 390"/>
                <a:gd name="T106" fmla="*/ 177 w 245"/>
                <a:gd name="T107" fmla="*/ 0 h 390"/>
                <a:gd name="T108" fmla="*/ 192 w 245"/>
                <a:gd name="T109" fmla="*/ 0 h 390"/>
                <a:gd name="T110" fmla="*/ 192 w 245"/>
                <a:gd name="T111" fmla="*/ 193 h 390"/>
                <a:gd name="T112" fmla="*/ 245 w 245"/>
                <a:gd name="T113" fmla="*/ 380 h 39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45" h="390">
                  <a:moveTo>
                    <a:pt x="245" y="380"/>
                  </a:moveTo>
                  <a:lnTo>
                    <a:pt x="235" y="385"/>
                  </a:lnTo>
                  <a:lnTo>
                    <a:pt x="225" y="385"/>
                  </a:lnTo>
                  <a:lnTo>
                    <a:pt x="211" y="390"/>
                  </a:lnTo>
                  <a:lnTo>
                    <a:pt x="197" y="390"/>
                  </a:lnTo>
                  <a:lnTo>
                    <a:pt x="187" y="390"/>
                  </a:lnTo>
                  <a:lnTo>
                    <a:pt x="173" y="390"/>
                  </a:lnTo>
                  <a:lnTo>
                    <a:pt x="163" y="385"/>
                  </a:lnTo>
                  <a:lnTo>
                    <a:pt x="149" y="385"/>
                  </a:lnTo>
                  <a:lnTo>
                    <a:pt x="134" y="380"/>
                  </a:lnTo>
                  <a:lnTo>
                    <a:pt x="125" y="375"/>
                  </a:lnTo>
                  <a:lnTo>
                    <a:pt x="115" y="370"/>
                  </a:lnTo>
                  <a:lnTo>
                    <a:pt x="101" y="366"/>
                  </a:lnTo>
                  <a:lnTo>
                    <a:pt x="91" y="361"/>
                  </a:lnTo>
                  <a:lnTo>
                    <a:pt x="81" y="351"/>
                  </a:lnTo>
                  <a:lnTo>
                    <a:pt x="72" y="346"/>
                  </a:lnTo>
                  <a:lnTo>
                    <a:pt x="62" y="337"/>
                  </a:lnTo>
                  <a:lnTo>
                    <a:pt x="52" y="327"/>
                  </a:lnTo>
                  <a:lnTo>
                    <a:pt x="48" y="322"/>
                  </a:lnTo>
                  <a:lnTo>
                    <a:pt x="38" y="313"/>
                  </a:lnTo>
                  <a:lnTo>
                    <a:pt x="29" y="298"/>
                  </a:lnTo>
                  <a:lnTo>
                    <a:pt x="24" y="294"/>
                  </a:lnTo>
                  <a:lnTo>
                    <a:pt x="19" y="279"/>
                  </a:lnTo>
                  <a:lnTo>
                    <a:pt x="14" y="269"/>
                  </a:lnTo>
                  <a:lnTo>
                    <a:pt x="9" y="255"/>
                  </a:lnTo>
                  <a:lnTo>
                    <a:pt x="4" y="245"/>
                  </a:lnTo>
                  <a:lnTo>
                    <a:pt x="4" y="236"/>
                  </a:lnTo>
                  <a:lnTo>
                    <a:pt x="0" y="221"/>
                  </a:lnTo>
                  <a:lnTo>
                    <a:pt x="0" y="207"/>
                  </a:lnTo>
                  <a:lnTo>
                    <a:pt x="0" y="197"/>
                  </a:lnTo>
                  <a:lnTo>
                    <a:pt x="0" y="183"/>
                  </a:lnTo>
                  <a:lnTo>
                    <a:pt x="0" y="169"/>
                  </a:lnTo>
                  <a:lnTo>
                    <a:pt x="0" y="159"/>
                  </a:lnTo>
                  <a:lnTo>
                    <a:pt x="4" y="145"/>
                  </a:lnTo>
                  <a:lnTo>
                    <a:pt x="9" y="135"/>
                  </a:lnTo>
                  <a:lnTo>
                    <a:pt x="9" y="125"/>
                  </a:lnTo>
                  <a:lnTo>
                    <a:pt x="19" y="111"/>
                  </a:lnTo>
                  <a:lnTo>
                    <a:pt x="19" y="101"/>
                  </a:lnTo>
                  <a:lnTo>
                    <a:pt x="29" y="92"/>
                  </a:lnTo>
                  <a:lnTo>
                    <a:pt x="33" y="77"/>
                  </a:lnTo>
                  <a:lnTo>
                    <a:pt x="43" y="72"/>
                  </a:lnTo>
                  <a:lnTo>
                    <a:pt x="52" y="63"/>
                  </a:lnTo>
                  <a:lnTo>
                    <a:pt x="57" y="53"/>
                  </a:lnTo>
                  <a:lnTo>
                    <a:pt x="67" y="44"/>
                  </a:lnTo>
                  <a:lnTo>
                    <a:pt x="77" y="34"/>
                  </a:lnTo>
                  <a:lnTo>
                    <a:pt x="86" y="29"/>
                  </a:lnTo>
                  <a:lnTo>
                    <a:pt x="101" y="24"/>
                  </a:lnTo>
                  <a:lnTo>
                    <a:pt x="110" y="20"/>
                  </a:lnTo>
                  <a:lnTo>
                    <a:pt x="120" y="15"/>
                  </a:lnTo>
                  <a:lnTo>
                    <a:pt x="134" y="10"/>
                  </a:lnTo>
                  <a:lnTo>
                    <a:pt x="144" y="5"/>
                  </a:lnTo>
                  <a:lnTo>
                    <a:pt x="158" y="0"/>
                  </a:lnTo>
                  <a:lnTo>
                    <a:pt x="168" y="0"/>
                  </a:lnTo>
                  <a:lnTo>
                    <a:pt x="177" y="0"/>
                  </a:lnTo>
                  <a:lnTo>
                    <a:pt x="192" y="0"/>
                  </a:lnTo>
                  <a:lnTo>
                    <a:pt x="192" y="193"/>
                  </a:lnTo>
                  <a:lnTo>
                    <a:pt x="245" y="38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69" name="Group 567">
            <a:extLst>
              <a:ext uri="{FF2B5EF4-FFF2-40B4-BE49-F238E27FC236}">
                <a16:creationId xmlns:a16="http://schemas.microsoft.com/office/drawing/2014/main" id="{8A2C6E58-B1F7-4B47-9FA7-E4A0632D3671}"/>
              </a:ext>
            </a:extLst>
          </p:cNvPr>
          <p:cNvGrpSpPr>
            <a:grpSpLocks/>
          </p:cNvGrpSpPr>
          <p:nvPr/>
        </p:nvGrpSpPr>
        <p:grpSpPr bwMode="auto">
          <a:xfrm>
            <a:off x="4916488" y="1658938"/>
            <a:ext cx="38100" cy="306387"/>
            <a:chOff x="3097" y="1045"/>
            <a:chExt cx="24" cy="193"/>
          </a:xfrm>
        </p:grpSpPr>
        <p:sp>
          <p:nvSpPr>
            <p:cNvPr id="12516" name="Freeform 565">
              <a:extLst>
                <a:ext uri="{FF2B5EF4-FFF2-40B4-BE49-F238E27FC236}">
                  <a16:creationId xmlns:a16="http://schemas.microsoft.com/office/drawing/2014/main" id="{9EDA96FA-721C-4BEF-9F35-E619D2F61FBA}"/>
                </a:ext>
              </a:extLst>
            </p:cNvPr>
            <p:cNvSpPr>
              <a:spLocks/>
            </p:cNvSpPr>
            <p:nvPr/>
          </p:nvSpPr>
          <p:spPr bwMode="auto">
            <a:xfrm>
              <a:off x="3097" y="1045"/>
              <a:ext cx="24" cy="193"/>
            </a:xfrm>
            <a:custGeom>
              <a:avLst/>
              <a:gdLst>
                <a:gd name="T0" fmla="*/ 0 w 24"/>
                <a:gd name="T1" fmla="*/ 0 h 193"/>
                <a:gd name="T2" fmla="*/ 9 w 24"/>
                <a:gd name="T3" fmla="*/ 0 h 193"/>
                <a:gd name="T4" fmla="*/ 19 w 24"/>
                <a:gd name="T5" fmla="*/ 0 h 193"/>
                <a:gd name="T6" fmla="*/ 24 w 24"/>
                <a:gd name="T7" fmla="*/ 0 h 193"/>
                <a:gd name="T8" fmla="*/ 0 w 24"/>
                <a:gd name="T9" fmla="*/ 193 h 193"/>
                <a:gd name="T10" fmla="*/ 0 w 24"/>
                <a:gd name="T11" fmla="*/ 0 h 19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193">
                  <a:moveTo>
                    <a:pt x="0" y="0"/>
                  </a:moveTo>
                  <a:lnTo>
                    <a:pt x="9" y="0"/>
                  </a:lnTo>
                  <a:lnTo>
                    <a:pt x="19" y="0"/>
                  </a:lnTo>
                  <a:lnTo>
                    <a:pt x="24" y="0"/>
                  </a:lnTo>
                  <a:lnTo>
                    <a:pt x="0" y="193"/>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17" name="Freeform 566">
              <a:extLst>
                <a:ext uri="{FF2B5EF4-FFF2-40B4-BE49-F238E27FC236}">
                  <a16:creationId xmlns:a16="http://schemas.microsoft.com/office/drawing/2014/main" id="{46662CAF-3633-47C3-8E19-5D01055CCF12}"/>
                </a:ext>
              </a:extLst>
            </p:cNvPr>
            <p:cNvSpPr>
              <a:spLocks/>
            </p:cNvSpPr>
            <p:nvPr/>
          </p:nvSpPr>
          <p:spPr bwMode="auto">
            <a:xfrm>
              <a:off x="3097" y="1045"/>
              <a:ext cx="24" cy="193"/>
            </a:xfrm>
            <a:custGeom>
              <a:avLst/>
              <a:gdLst>
                <a:gd name="T0" fmla="*/ 0 w 24"/>
                <a:gd name="T1" fmla="*/ 0 h 193"/>
                <a:gd name="T2" fmla="*/ 9 w 24"/>
                <a:gd name="T3" fmla="*/ 0 h 193"/>
                <a:gd name="T4" fmla="*/ 19 w 24"/>
                <a:gd name="T5" fmla="*/ 0 h 193"/>
                <a:gd name="T6" fmla="*/ 24 w 24"/>
                <a:gd name="T7" fmla="*/ 0 h 193"/>
                <a:gd name="T8" fmla="*/ 0 w 24"/>
                <a:gd name="T9" fmla="*/ 193 h 193"/>
                <a:gd name="T10" fmla="*/ 0 w 24"/>
                <a:gd name="T11" fmla="*/ 0 h 19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193">
                  <a:moveTo>
                    <a:pt x="0" y="0"/>
                  </a:moveTo>
                  <a:lnTo>
                    <a:pt x="9" y="0"/>
                  </a:lnTo>
                  <a:lnTo>
                    <a:pt x="19" y="0"/>
                  </a:lnTo>
                  <a:lnTo>
                    <a:pt x="24" y="0"/>
                  </a:lnTo>
                  <a:lnTo>
                    <a:pt x="0" y="193"/>
                  </a:lnTo>
                  <a:lnTo>
                    <a:pt x="0"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70" name="Group 570">
            <a:extLst>
              <a:ext uri="{FF2B5EF4-FFF2-40B4-BE49-F238E27FC236}">
                <a16:creationId xmlns:a16="http://schemas.microsoft.com/office/drawing/2014/main" id="{1F602C8A-3674-4138-9E01-EC694E9DD71F}"/>
              </a:ext>
            </a:extLst>
          </p:cNvPr>
          <p:cNvGrpSpPr>
            <a:grpSpLocks/>
          </p:cNvGrpSpPr>
          <p:nvPr/>
        </p:nvGrpSpPr>
        <p:grpSpPr bwMode="auto">
          <a:xfrm>
            <a:off x="4916488" y="1658938"/>
            <a:ext cx="312737" cy="611187"/>
            <a:chOff x="3097" y="1045"/>
            <a:chExt cx="197" cy="385"/>
          </a:xfrm>
        </p:grpSpPr>
        <p:sp>
          <p:nvSpPr>
            <p:cNvPr id="12514" name="Freeform 568">
              <a:extLst>
                <a:ext uri="{FF2B5EF4-FFF2-40B4-BE49-F238E27FC236}">
                  <a16:creationId xmlns:a16="http://schemas.microsoft.com/office/drawing/2014/main" id="{779BABFC-7151-4EA3-AEE1-B9E6C3207E6B}"/>
                </a:ext>
              </a:extLst>
            </p:cNvPr>
            <p:cNvSpPr>
              <a:spLocks/>
            </p:cNvSpPr>
            <p:nvPr/>
          </p:nvSpPr>
          <p:spPr bwMode="auto">
            <a:xfrm>
              <a:off x="3097" y="1045"/>
              <a:ext cx="197" cy="385"/>
            </a:xfrm>
            <a:custGeom>
              <a:avLst/>
              <a:gdLst>
                <a:gd name="T0" fmla="*/ 24 w 197"/>
                <a:gd name="T1" fmla="*/ 0 h 385"/>
                <a:gd name="T2" fmla="*/ 38 w 197"/>
                <a:gd name="T3" fmla="*/ 0 h 385"/>
                <a:gd name="T4" fmla="*/ 48 w 197"/>
                <a:gd name="T5" fmla="*/ 5 h 385"/>
                <a:gd name="T6" fmla="*/ 62 w 197"/>
                <a:gd name="T7" fmla="*/ 10 h 385"/>
                <a:gd name="T8" fmla="*/ 72 w 197"/>
                <a:gd name="T9" fmla="*/ 10 h 385"/>
                <a:gd name="T10" fmla="*/ 82 w 197"/>
                <a:gd name="T11" fmla="*/ 20 h 385"/>
                <a:gd name="T12" fmla="*/ 96 w 197"/>
                <a:gd name="T13" fmla="*/ 24 h 385"/>
                <a:gd name="T14" fmla="*/ 105 w 197"/>
                <a:gd name="T15" fmla="*/ 29 h 385"/>
                <a:gd name="T16" fmla="*/ 115 w 197"/>
                <a:gd name="T17" fmla="*/ 34 h 385"/>
                <a:gd name="T18" fmla="*/ 125 w 197"/>
                <a:gd name="T19" fmla="*/ 44 h 385"/>
                <a:gd name="T20" fmla="*/ 134 w 197"/>
                <a:gd name="T21" fmla="*/ 53 h 385"/>
                <a:gd name="T22" fmla="*/ 144 w 197"/>
                <a:gd name="T23" fmla="*/ 63 h 385"/>
                <a:gd name="T24" fmla="*/ 149 w 197"/>
                <a:gd name="T25" fmla="*/ 68 h 385"/>
                <a:gd name="T26" fmla="*/ 158 w 197"/>
                <a:gd name="T27" fmla="*/ 77 h 385"/>
                <a:gd name="T28" fmla="*/ 168 w 197"/>
                <a:gd name="T29" fmla="*/ 92 h 385"/>
                <a:gd name="T30" fmla="*/ 173 w 197"/>
                <a:gd name="T31" fmla="*/ 101 h 385"/>
                <a:gd name="T32" fmla="*/ 177 w 197"/>
                <a:gd name="T33" fmla="*/ 111 h 385"/>
                <a:gd name="T34" fmla="*/ 182 w 197"/>
                <a:gd name="T35" fmla="*/ 125 h 385"/>
                <a:gd name="T36" fmla="*/ 187 w 197"/>
                <a:gd name="T37" fmla="*/ 135 h 385"/>
                <a:gd name="T38" fmla="*/ 192 w 197"/>
                <a:gd name="T39" fmla="*/ 145 h 385"/>
                <a:gd name="T40" fmla="*/ 192 w 197"/>
                <a:gd name="T41" fmla="*/ 159 h 385"/>
                <a:gd name="T42" fmla="*/ 192 w 197"/>
                <a:gd name="T43" fmla="*/ 169 h 385"/>
                <a:gd name="T44" fmla="*/ 197 w 197"/>
                <a:gd name="T45" fmla="*/ 183 h 385"/>
                <a:gd name="T46" fmla="*/ 197 w 197"/>
                <a:gd name="T47" fmla="*/ 193 h 385"/>
                <a:gd name="T48" fmla="*/ 197 w 197"/>
                <a:gd name="T49" fmla="*/ 207 h 385"/>
                <a:gd name="T50" fmla="*/ 192 w 197"/>
                <a:gd name="T51" fmla="*/ 221 h 385"/>
                <a:gd name="T52" fmla="*/ 192 w 197"/>
                <a:gd name="T53" fmla="*/ 231 h 385"/>
                <a:gd name="T54" fmla="*/ 187 w 197"/>
                <a:gd name="T55" fmla="*/ 245 h 385"/>
                <a:gd name="T56" fmla="*/ 187 w 197"/>
                <a:gd name="T57" fmla="*/ 255 h 385"/>
                <a:gd name="T58" fmla="*/ 182 w 197"/>
                <a:gd name="T59" fmla="*/ 265 h 385"/>
                <a:gd name="T60" fmla="*/ 177 w 197"/>
                <a:gd name="T61" fmla="*/ 279 h 385"/>
                <a:gd name="T62" fmla="*/ 173 w 197"/>
                <a:gd name="T63" fmla="*/ 289 h 385"/>
                <a:gd name="T64" fmla="*/ 163 w 197"/>
                <a:gd name="T65" fmla="*/ 298 h 385"/>
                <a:gd name="T66" fmla="*/ 158 w 197"/>
                <a:gd name="T67" fmla="*/ 313 h 385"/>
                <a:gd name="T68" fmla="*/ 149 w 197"/>
                <a:gd name="T69" fmla="*/ 317 h 385"/>
                <a:gd name="T70" fmla="*/ 139 w 197"/>
                <a:gd name="T71" fmla="*/ 327 h 385"/>
                <a:gd name="T72" fmla="*/ 134 w 197"/>
                <a:gd name="T73" fmla="*/ 337 h 385"/>
                <a:gd name="T74" fmla="*/ 125 w 197"/>
                <a:gd name="T75" fmla="*/ 346 h 385"/>
                <a:gd name="T76" fmla="*/ 110 w 197"/>
                <a:gd name="T77" fmla="*/ 351 h 385"/>
                <a:gd name="T78" fmla="*/ 105 w 197"/>
                <a:gd name="T79" fmla="*/ 361 h 385"/>
                <a:gd name="T80" fmla="*/ 91 w 197"/>
                <a:gd name="T81" fmla="*/ 365 h 385"/>
                <a:gd name="T82" fmla="*/ 82 w 197"/>
                <a:gd name="T83" fmla="*/ 370 h 385"/>
                <a:gd name="T84" fmla="*/ 72 w 197"/>
                <a:gd name="T85" fmla="*/ 375 h 385"/>
                <a:gd name="T86" fmla="*/ 57 w 197"/>
                <a:gd name="T87" fmla="*/ 380 h 385"/>
                <a:gd name="T88" fmla="*/ 48 w 197"/>
                <a:gd name="T89" fmla="*/ 385 h 385"/>
                <a:gd name="T90" fmla="*/ 33 w 197"/>
                <a:gd name="T91" fmla="*/ 385 h 385"/>
                <a:gd name="T92" fmla="*/ 0 w 197"/>
                <a:gd name="T93" fmla="*/ 193 h 385"/>
                <a:gd name="T94" fmla="*/ 24 w 197"/>
                <a:gd name="T95" fmla="*/ 0 h 38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97" h="385">
                  <a:moveTo>
                    <a:pt x="24" y="0"/>
                  </a:moveTo>
                  <a:lnTo>
                    <a:pt x="38" y="0"/>
                  </a:lnTo>
                  <a:lnTo>
                    <a:pt x="48" y="5"/>
                  </a:lnTo>
                  <a:lnTo>
                    <a:pt x="62" y="10"/>
                  </a:lnTo>
                  <a:lnTo>
                    <a:pt x="72" y="10"/>
                  </a:lnTo>
                  <a:lnTo>
                    <a:pt x="82" y="20"/>
                  </a:lnTo>
                  <a:lnTo>
                    <a:pt x="96" y="24"/>
                  </a:lnTo>
                  <a:lnTo>
                    <a:pt x="105" y="29"/>
                  </a:lnTo>
                  <a:lnTo>
                    <a:pt x="115" y="34"/>
                  </a:lnTo>
                  <a:lnTo>
                    <a:pt x="125" y="44"/>
                  </a:lnTo>
                  <a:lnTo>
                    <a:pt x="134" y="53"/>
                  </a:lnTo>
                  <a:lnTo>
                    <a:pt x="144" y="63"/>
                  </a:lnTo>
                  <a:lnTo>
                    <a:pt x="149" y="68"/>
                  </a:lnTo>
                  <a:lnTo>
                    <a:pt x="158" y="77"/>
                  </a:lnTo>
                  <a:lnTo>
                    <a:pt x="168" y="92"/>
                  </a:lnTo>
                  <a:lnTo>
                    <a:pt x="173" y="101"/>
                  </a:lnTo>
                  <a:lnTo>
                    <a:pt x="177" y="111"/>
                  </a:lnTo>
                  <a:lnTo>
                    <a:pt x="182" y="125"/>
                  </a:lnTo>
                  <a:lnTo>
                    <a:pt x="187" y="135"/>
                  </a:lnTo>
                  <a:lnTo>
                    <a:pt x="192" y="145"/>
                  </a:lnTo>
                  <a:lnTo>
                    <a:pt x="192" y="159"/>
                  </a:lnTo>
                  <a:lnTo>
                    <a:pt x="192" y="169"/>
                  </a:lnTo>
                  <a:lnTo>
                    <a:pt x="197" y="183"/>
                  </a:lnTo>
                  <a:lnTo>
                    <a:pt x="197" y="193"/>
                  </a:lnTo>
                  <a:lnTo>
                    <a:pt x="197" y="207"/>
                  </a:lnTo>
                  <a:lnTo>
                    <a:pt x="192" y="221"/>
                  </a:lnTo>
                  <a:lnTo>
                    <a:pt x="192" y="231"/>
                  </a:lnTo>
                  <a:lnTo>
                    <a:pt x="187" y="245"/>
                  </a:lnTo>
                  <a:lnTo>
                    <a:pt x="187" y="255"/>
                  </a:lnTo>
                  <a:lnTo>
                    <a:pt x="182" y="265"/>
                  </a:lnTo>
                  <a:lnTo>
                    <a:pt x="177" y="279"/>
                  </a:lnTo>
                  <a:lnTo>
                    <a:pt x="173" y="289"/>
                  </a:lnTo>
                  <a:lnTo>
                    <a:pt x="163" y="298"/>
                  </a:lnTo>
                  <a:lnTo>
                    <a:pt x="158" y="313"/>
                  </a:lnTo>
                  <a:lnTo>
                    <a:pt x="149" y="317"/>
                  </a:lnTo>
                  <a:lnTo>
                    <a:pt x="139" y="327"/>
                  </a:lnTo>
                  <a:lnTo>
                    <a:pt x="134" y="337"/>
                  </a:lnTo>
                  <a:lnTo>
                    <a:pt x="125" y="346"/>
                  </a:lnTo>
                  <a:lnTo>
                    <a:pt x="110" y="351"/>
                  </a:lnTo>
                  <a:lnTo>
                    <a:pt x="105" y="361"/>
                  </a:lnTo>
                  <a:lnTo>
                    <a:pt x="91" y="365"/>
                  </a:lnTo>
                  <a:lnTo>
                    <a:pt x="82" y="370"/>
                  </a:lnTo>
                  <a:lnTo>
                    <a:pt x="72" y="375"/>
                  </a:lnTo>
                  <a:lnTo>
                    <a:pt x="57" y="380"/>
                  </a:lnTo>
                  <a:lnTo>
                    <a:pt x="48" y="385"/>
                  </a:lnTo>
                  <a:lnTo>
                    <a:pt x="33" y="385"/>
                  </a:lnTo>
                  <a:lnTo>
                    <a:pt x="0" y="193"/>
                  </a:lnTo>
                  <a:lnTo>
                    <a:pt x="24"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15" name="Freeform 569">
              <a:extLst>
                <a:ext uri="{FF2B5EF4-FFF2-40B4-BE49-F238E27FC236}">
                  <a16:creationId xmlns:a16="http://schemas.microsoft.com/office/drawing/2014/main" id="{2CB0AED7-F1E7-4563-A5EA-25DFA16CE367}"/>
                </a:ext>
              </a:extLst>
            </p:cNvPr>
            <p:cNvSpPr>
              <a:spLocks/>
            </p:cNvSpPr>
            <p:nvPr/>
          </p:nvSpPr>
          <p:spPr bwMode="auto">
            <a:xfrm>
              <a:off x="3097" y="1045"/>
              <a:ext cx="197" cy="385"/>
            </a:xfrm>
            <a:custGeom>
              <a:avLst/>
              <a:gdLst>
                <a:gd name="T0" fmla="*/ 24 w 197"/>
                <a:gd name="T1" fmla="*/ 0 h 385"/>
                <a:gd name="T2" fmla="*/ 38 w 197"/>
                <a:gd name="T3" fmla="*/ 0 h 385"/>
                <a:gd name="T4" fmla="*/ 48 w 197"/>
                <a:gd name="T5" fmla="*/ 5 h 385"/>
                <a:gd name="T6" fmla="*/ 62 w 197"/>
                <a:gd name="T7" fmla="*/ 10 h 385"/>
                <a:gd name="T8" fmla="*/ 72 w 197"/>
                <a:gd name="T9" fmla="*/ 10 h 385"/>
                <a:gd name="T10" fmla="*/ 82 w 197"/>
                <a:gd name="T11" fmla="*/ 20 h 385"/>
                <a:gd name="T12" fmla="*/ 96 w 197"/>
                <a:gd name="T13" fmla="*/ 24 h 385"/>
                <a:gd name="T14" fmla="*/ 105 w 197"/>
                <a:gd name="T15" fmla="*/ 29 h 385"/>
                <a:gd name="T16" fmla="*/ 115 w 197"/>
                <a:gd name="T17" fmla="*/ 34 h 385"/>
                <a:gd name="T18" fmla="*/ 125 w 197"/>
                <a:gd name="T19" fmla="*/ 44 h 385"/>
                <a:gd name="T20" fmla="*/ 134 w 197"/>
                <a:gd name="T21" fmla="*/ 53 h 385"/>
                <a:gd name="T22" fmla="*/ 144 w 197"/>
                <a:gd name="T23" fmla="*/ 63 h 385"/>
                <a:gd name="T24" fmla="*/ 149 w 197"/>
                <a:gd name="T25" fmla="*/ 68 h 385"/>
                <a:gd name="T26" fmla="*/ 158 w 197"/>
                <a:gd name="T27" fmla="*/ 77 h 385"/>
                <a:gd name="T28" fmla="*/ 168 w 197"/>
                <a:gd name="T29" fmla="*/ 92 h 385"/>
                <a:gd name="T30" fmla="*/ 173 w 197"/>
                <a:gd name="T31" fmla="*/ 101 h 385"/>
                <a:gd name="T32" fmla="*/ 177 w 197"/>
                <a:gd name="T33" fmla="*/ 111 h 385"/>
                <a:gd name="T34" fmla="*/ 182 w 197"/>
                <a:gd name="T35" fmla="*/ 125 h 385"/>
                <a:gd name="T36" fmla="*/ 187 w 197"/>
                <a:gd name="T37" fmla="*/ 135 h 385"/>
                <a:gd name="T38" fmla="*/ 192 w 197"/>
                <a:gd name="T39" fmla="*/ 145 h 385"/>
                <a:gd name="T40" fmla="*/ 192 w 197"/>
                <a:gd name="T41" fmla="*/ 159 h 385"/>
                <a:gd name="T42" fmla="*/ 192 w 197"/>
                <a:gd name="T43" fmla="*/ 169 h 385"/>
                <a:gd name="T44" fmla="*/ 197 w 197"/>
                <a:gd name="T45" fmla="*/ 183 h 385"/>
                <a:gd name="T46" fmla="*/ 197 w 197"/>
                <a:gd name="T47" fmla="*/ 193 h 385"/>
                <a:gd name="T48" fmla="*/ 197 w 197"/>
                <a:gd name="T49" fmla="*/ 207 h 385"/>
                <a:gd name="T50" fmla="*/ 192 w 197"/>
                <a:gd name="T51" fmla="*/ 221 h 385"/>
                <a:gd name="T52" fmla="*/ 192 w 197"/>
                <a:gd name="T53" fmla="*/ 231 h 385"/>
                <a:gd name="T54" fmla="*/ 187 w 197"/>
                <a:gd name="T55" fmla="*/ 245 h 385"/>
                <a:gd name="T56" fmla="*/ 187 w 197"/>
                <a:gd name="T57" fmla="*/ 255 h 385"/>
                <a:gd name="T58" fmla="*/ 182 w 197"/>
                <a:gd name="T59" fmla="*/ 265 h 385"/>
                <a:gd name="T60" fmla="*/ 177 w 197"/>
                <a:gd name="T61" fmla="*/ 279 h 385"/>
                <a:gd name="T62" fmla="*/ 173 w 197"/>
                <a:gd name="T63" fmla="*/ 289 h 385"/>
                <a:gd name="T64" fmla="*/ 163 w 197"/>
                <a:gd name="T65" fmla="*/ 298 h 385"/>
                <a:gd name="T66" fmla="*/ 158 w 197"/>
                <a:gd name="T67" fmla="*/ 313 h 385"/>
                <a:gd name="T68" fmla="*/ 149 w 197"/>
                <a:gd name="T69" fmla="*/ 317 h 385"/>
                <a:gd name="T70" fmla="*/ 139 w 197"/>
                <a:gd name="T71" fmla="*/ 327 h 385"/>
                <a:gd name="T72" fmla="*/ 134 w 197"/>
                <a:gd name="T73" fmla="*/ 337 h 385"/>
                <a:gd name="T74" fmla="*/ 125 w 197"/>
                <a:gd name="T75" fmla="*/ 346 h 385"/>
                <a:gd name="T76" fmla="*/ 110 w 197"/>
                <a:gd name="T77" fmla="*/ 351 h 385"/>
                <a:gd name="T78" fmla="*/ 105 w 197"/>
                <a:gd name="T79" fmla="*/ 361 h 385"/>
                <a:gd name="T80" fmla="*/ 91 w 197"/>
                <a:gd name="T81" fmla="*/ 365 h 385"/>
                <a:gd name="T82" fmla="*/ 82 w 197"/>
                <a:gd name="T83" fmla="*/ 370 h 385"/>
                <a:gd name="T84" fmla="*/ 72 w 197"/>
                <a:gd name="T85" fmla="*/ 375 h 385"/>
                <a:gd name="T86" fmla="*/ 57 w 197"/>
                <a:gd name="T87" fmla="*/ 380 h 385"/>
                <a:gd name="T88" fmla="*/ 48 w 197"/>
                <a:gd name="T89" fmla="*/ 385 h 385"/>
                <a:gd name="T90" fmla="*/ 33 w 197"/>
                <a:gd name="T91" fmla="*/ 385 h 385"/>
                <a:gd name="T92" fmla="*/ 0 w 197"/>
                <a:gd name="T93" fmla="*/ 193 h 385"/>
                <a:gd name="T94" fmla="*/ 24 w 197"/>
                <a:gd name="T95" fmla="*/ 0 h 38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97" h="385">
                  <a:moveTo>
                    <a:pt x="24" y="0"/>
                  </a:moveTo>
                  <a:lnTo>
                    <a:pt x="38" y="0"/>
                  </a:lnTo>
                  <a:lnTo>
                    <a:pt x="48" y="5"/>
                  </a:lnTo>
                  <a:lnTo>
                    <a:pt x="62" y="10"/>
                  </a:lnTo>
                  <a:lnTo>
                    <a:pt x="72" y="10"/>
                  </a:lnTo>
                  <a:lnTo>
                    <a:pt x="82" y="20"/>
                  </a:lnTo>
                  <a:lnTo>
                    <a:pt x="96" y="24"/>
                  </a:lnTo>
                  <a:lnTo>
                    <a:pt x="105" y="29"/>
                  </a:lnTo>
                  <a:lnTo>
                    <a:pt x="115" y="34"/>
                  </a:lnTo>
                  <a:lnTo>
                    <a:pt x="125" y="44"/>
                  </a:lnTo>
                  <a:lnTo>
                    <a:pt x="134" y="53"/>
                  </a:lnTo>
                  <a:lnTo>
                    <a:pt x="144" y="63"/>
                  </a:lnTo>
                  <a:lnTo>
                    <a:pt x="149" y="68"/>
                  </a:lnTo>
                  <a:lnTo>
                    <a:pt x="158" y="77"/>
                  </a:lnTo>
                  <a:lnTo>
                    <a:pt x="168" y="92"/>
                  </a:lnTo>
                  <a:lnTo>
                    <a:pt x="173" y="101"/>
                  </a:lnTo>
                  <a:lnTo>
                    <a:pt x="177" y="111"/>
                  </a:lnTo>
                  <a:lnTo>
                    <a:pt x="182" y="125"/>
                  </a:lnTo>
                  <a:lnTo>
                    <a:pt x="187" y="135"/>
                  </a:lnTo>
                  <a:lnTo>
                    <a:pt x="192" y="145"/>
                  </a:lnTo>
                  <a:lnTo>
                    <a:pt x="192" y="159"/>
                  </a:lnTo>
                  <a:lnTo>
                    <a:pt x="192" y="169"/>
                  </a:lnTo>
                  <a:lnTo>
                    <a:pt x="197" y="183"/>
                  </a:lnTo>
                  <a:lnTo>
                    <a:pt x="197" y="193"/>
                  </a:lnTo>
                  <a:lnTo>
                    <a:pt x="197" y="207"/>
                  </a:lnTo>
                  <a:lnTo>
                    <a:pt x="192" y="221"/>
                  </a:lnTo>
                  <a:lnTo>
                    <a:pt x="192" y="231"/>
                  </a:lnTo>
                  <a:lnTo>
                    <a:pt x="187" y="245"/>
                  </a:lnTo>
                  <a:lnTo>
                    <a:pt x="187" y="255"/>
                  </a:lnTo>
                  <a:lnTo>
                    <a:pt x="182" y="265"/>
                  </a:lnTo>
                  <a:lnTo>
                    <a:pt x="177" y="279"/>
                  </a:lnTo>
                  <a:lnTo>
                    <a:pt x="173" y="289"/>
                  </a:lnTo>
                  <a:lnTo>
                    <a:pt x="163" y="298"/>
                  </a:lnTo>
                  <a:lnTo>
                    <a:pt x="158" y="313"/>
                  </a:lnTo>
                  <a:lnTo>
                    <a:pt x="149" y="317"/>
                  </a:lnTo>
                  <a:lnTo>
                    <a:pt x="139" y="327"/>
                  </a:lnTo>
                  <a:lnTo>
                    <a:pt x="134" y="337"/>
                  </a:lnTo>
                  <a:lnTo>
                    <a:pt x="125" y="346"/>
                  </a:lnTo>
                  <a:lnTo>
                    <a:pt x="110" y="351"/>
                  </a:lnTo>
                  <a:lnTo>
                    <a:pt x="105" y="361"/>
                  </a:lnTo>
                  <a:lnTo>
                    <a:pt x="91" y="365"/>
                  </a:lnTo>
                  <a:lnTo>
                    <a:pt x="82" y="370"/>
                  </a:lnTo>
                  <a:lnTo>
                    <a:pt x="72" y="375"/>
                  </a:lnTo>
                  <a:lnTo>
                    <a:pt x="57" y="380"/>
                  </a:lnTo>
                  <a:lnTo>
                    <a:pt x="48" y="385"/>
                  </a:lnTo>
                  <a:lnTo>
                    <a:pt x="33" y="385"/>
                  </a:lnTo>
                  <a:lnTo>
                    <a:pt x="0" y="193"/>
                  </a:lnTo>
                  <a:lnTo>
                    <a:pt x="24"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71" name="Group 573">
            <a:extLst>
              <a:ext uri="{FF2B5EF4-FFF2-40B4-BE49-F238E27FC236}">
                <a16:creationId xmlns:a16="http://schemas.microsoft.com/office/drawing/2014/main" id="{0B6212F2-50C9-455D-9465-34B688C32F2F}"/>
              </a:ext>
            </a:extLst>
          </p:cNvPr>
          <p:cNvGrpSpPr>
            <a:grpSpLocks/>
          </p:cNvGrpSpPr>
          <p:nvPr/>
        </p:nvGrpSpPr>
        <p:grpSpPr bwMode="auto">
          <a:xfrm>
            <a:off x="4611688" y="1658938"/>
            <a:ext cx="357187" cy="619125"/>
            <a:chOff x="2905" y="1045"/>
            <a:chExt cx="225" cy="390"/>
          </a:xfrm>
        </p:grpSpPr>
        <p:sp>
          <p:nvSpPr>
            <p:cNvPr id="12512" name="Freeform 571">
              <a:extLst>
                <a:ext uri="{FF2B5EF4-FFF2-40B4-BE49-F238E27FC236}">
                  <a16:creationId xmlns:a16="http://schemas.microsoft.com/office/drawing/2014/main" id="{C7B7FF75-8E27-4589-9903-E501DB97E313}"/>
                </a:ext>
              </a:extLst>
            </p:cNvPr>
            <p:cNvSpPr>
              <a:spLocks/>
            </p:cNvSpPr>
            <p:nvPr/>
          </p:nvSpPr>
          <p:spPr bwMode="auto">
            <a:xfrm>
              <a:off x="2905" y="1045"/>
              <a:ext cx="225" cy="390"/>
            </a:xfrm>
            <a:custGeom>
              <a:avLst/>
              <a:gdLst>
                <a:gd name="T0" fmla="*/ 225 w 225"/>
                <a:gd name="T1" fmla="*/ 385 h 390"/>
                <a:gd name="T2" fmla="*/ 211 w 225"/>
                <a:gd name="T3" fmla="*/ 390 h 390"/>
                <a:gd name="T4" fmla="*/ 201 w 225"/>
                <a:gd name="T5" fmla="*/ 390 h 390"/>
                <a:gd name="T6" fmla="*/ 192 w 225"/>
                <a:gd name="T7" fmla="*/ 390 h 390"/>
                <a:gd name="T8" fmla="*/ 177 w 225"/>
                <a:gd name="T9" fmla="*/ 390 h 390"/>
                <a:gd name="T10" fmla="*/ 168 w 225"/>
                <a:gd name="T11" fmla="*/ 385 h 390"/>
                <a:gd name="T12" fmla="*/ 158 w 225"/>
                <a:gd name="T13" fmla="*/ 385 h 390"/>
                <a:gd name="T14" fmla="*/ 144 w 225"/>
                <a:gd name="T15" fmla="*/ 380 h 390"/>
                <a:gd name="T16" fmla="*/ 134 w 225"/>
                <a:gd name="T17" fmla="*/ 380 h 390"/>
                <a:gd name="T18" fmla="*/ 120 w 225"/>
                <a:gd name="T19" fmla="*/ 375 h 390"/>
                <a:gd name="T20" fmla="*/ 110 w 225"/>
                <a:gd name="T21" fmla="*/ 370 h 390"/>
                <a:gd name="T22" fmla="*/ 101 w 225"/>
                <a:gd name="T23" fmla="*/ 365 h 390"/>
                <a:gd name="T24" fmla="*/ 91 w 225"/>
                <a:gd name="T25" fmla="*/ 361 h 390"/>
                <a:gd name="T26" fmla="*/ 77 w 225"/>
                <a:gd name="T27" fmla="*/ 351 h 390"/>
                <a:gd name="T28" fmla="*/ 72 w 225"/>
                <a:gd name="T29" fmla="*/ 346 h 390"/>
                <a:gd name="T30" fmla="*/ 62 w 225"/>
                <a:gd name="T31" fmla="*/ 337 h 390"/>
                <a:gd name="T32" fmla="*/ 52 w 225"/>
                <a:gd name="T33" fmla="*/ 327 h 390"/>
                <a:gd name="T34" fmla="*/ 43 w 225"/>
                <a:gd name="T35" fmla="*/ 317 h 390"/>
                <a:gd name="T36" fmla="*/ 38 w 225"/>
                <a:gd name="T37" fmla="*/ 313 h 390"/>
                <a:gd name="T38" fmla="*/ 29 w 225"/>
                <a:gd name="T39" fmla="*/ 298 h 390"/>
                <a:gd name="T40" fmla="*/ 24 w 225"/>
                <a:gd name="T41" fmla="*/ 293 h 390"/>
                <a:gd name="T42" fmla="*/ 19 w 225"/>
                <a:gd name="T43" fmla="*/ 279 h 390"/>
                <a:gd name="T44" fmla="*/ 14 w 225"/>
                <a:gd name="T45" fmla="*/ 269 h 390"/>
                <a:gd name="T46" fmla="*/ 9 w 225"/>
                <a:gd name="T47" fmla="*/ 255 h 390"/>
                <a:gd name="T48" fmla="*/ 4 w 225"/>
                <a:gd name="T49" fmla="*/ 245 h 390"/>
                <a:gd name="T50" fmla="*/ 4 w 225"/>
                <a:gd name="T51" fmla="*/ 236 h 390"/>
                <a:gd name="T52" fmla="*/ 0 w 225"/>
                <a:gd name="T53" fmla="*/ 226 h 390"/>
                <a:gd name="T54" fmla="*/ 0 w 225"/>
                <a:gd name="T55" fmla="*/ 212 h 390"/>
                <a:gd name="T56" fmla="*/ 0 w 225"/>
                <a:gd name="T57" fmla="*/ 197 h 390"/>
                <a:gd name="T58" fmla="*/ 0 w 225"/>
                <a:gd name="T59" fmla="*/ 188 h 390"/>
                <a:gd name="T60" fmla="*/ 0 w 225"/>
                <a:gd name="T61" fmla="*/ 173 h 390"/>
                <a:gd name="T62" fmla="*/ 0 w 225"/>
                <a:gd name="T63" fmla="*/ 164 h 390"/>
                <a:gd name="T64" fmla="*/ 4 w 225"/>
                <a:gd name="T65" fmla="*/ 149 h 390"/>
                <a:gd name="T66" fmla="*/ 4 w 225"/>
                <a:gd name="T67" fmla="*/ 140 h 390"/>
                <a:gd name="T68" fmla="*/ 9 w 225"/>
                <a:gd name="T69" fmla="*/ 125 h 390"/>
                <a:gd name="T70" fmla="*/ 14 w 225"/>
                <a:gd name="T71" fmla="*/ 116 h 390"/>
                <a:gd name="T72" fmla="*/ 19 w 225"/>
                <a:gd name="T73" fmla="*/ 106 h 390"/>
                <a:gd name="T74" fmla="*/ 24 w 225"/>
                <a:gd name="T75" fmla="*/ 97 h 390"/>
                <a:gd name="T76" fmla="*/ 33 w 225"/>
                <a:gd name="T77" fmla="*/ 87 h 390"/>
                <a:gd name="T78" fmla="*/ 38 w 225"/>
                <a:gd name="T79" fmla="*/ 77 h 390"/>
                <a:gd name="T80" fmla="*/ 48 w 225"/>
                <a:gd name="T81" fmla="*/ 68 h 390"/>
                <a:gd name="T82" fmla="*/ 52 w 225"/>
                <a:gd name="T83" fmla="*/ 58 h 390"/>
                <a:gd name="T84" fmla="*/ 62 w 225"/>
                <a:gd name="T85" fmla="*/ 48 h 390"/>
                <a:gd name="T86" fmla="*/ 72 w 225"/>
                <a:gd name="T87" fmla="*/ 44 h 390"/>
                <a:gd name="T88" fmla="*/ 81 w 225"/>
                <a:gd name="T89" fmla="*/ 34 h 390"/>
                <a:gd name="T90" fmla="*/ 91 w 225"/>
                <a:gd name="T91" fmla="*/ 29 h 390"/>
                <a:gd name="T92" fmla="*/ 101 w 225"/>
                <a:gd name="T93" fmla="*/ 20 h 390"/>
                <a:gd name="T94" fmla="*/ 110 w 225"/>
                <a:gd name="T95" fmla="*/ 20 h 390"/>
                <a:gd name="T96" fmla="*/ 125 w 225"/>
                <a:gd name="T97" fmla="*/ 10 h 390"/>
                <a:gd name="T98" fmla="*/ 134 w 225"/>
                <a:gd name="T99" fmla="*/ 10 h 390"/>
                <a:gd name="T100" fmla="*/ 144 w 225"/>
                <a:gd name="T101" fmla="*/ 5 h 390"/>
                <a:gd name="T102" fmla="*/ 158 w 225"/>
                <a:gd name="T103" fmla="*/ 0 h 390"/>
                <a:gd name="T104" fmla="*/ 168 w 225"/>
                <a:gd name="T105" fmla="*/ 0 h 390"/>
                <a:gd name="T106" fmla="*/ 177 w 225"/>
                <a:gd name="T107" fmla="*/ 0 h 390"/>
                <a:gd name="T108" fmla="*/ 192 w 225"/>
                <a:gd name="T109" fmla="*/ 0 h 390"/>
                <a:gd name="T110" fmla="*/ 192 w 225"/>
                <a:gd name="T111" fmla="*/ 193 h 390"/>
                <a:gd name="T112" fmla="*/ 225 w 225"/>
                <a:gd name="T113" fmla="*/ 385 h 39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25" h="390">
                  <a:moveTo>
                    <a:pt x="225" y="385"/>
                  </a:moveTo>
                  <a:lnTo>
                    <a:pt x="211" y="390"/>
                  </a:lnTo>
                  <a:lnTo>
                    <a:pt x="201" y="390"/>
                  </a:lnTo>
                  <a:lnTo>
                    <a:pt x="192" y="390"/>
                  </a:lnTo>
                  <a:lnTo>
                    <a:pt x="177" y="390"/>
                  </a:lnTo>
                  <a:lnTo>
                    <a:pt x="168" y="385"/>
                  </a:lnTo>
                  <a:lnTo>
                    <a:pt x="158" y="385"/>
                  </a:lnTo>
                  <a:lnTo>
                    <a:pt x="144" y="380"/>
                  </a:lnTo>
                  <a:lnTo>
                    <a:pt x="134" y="380"/>
                  </a:lnTo>
                  <a:lnTo>
                    <a:pt x="120" y="375"/>
                  </a:lnTo>
                  <a:lnTo>
                    <a:pt x="110" y="370"/>
                  </a:lnTo>
                  <a:lnTo>
                    <a:pt x="101" y="365"/>
                  </a:lnTo>
                  <a:lnTo>
                    <a:pt x="91" y="361"/>
                  </a:lnTo>
                  <a:lnTo>
                    <a:pt x="77" y="351"/>
                  </a:lnTo>
                  <a:lnTo>
                    <a:pt x="72" y="346"/>
                  </a:lnTo>
                  <a:lnTo>
                    <a:pt x="62" y="337"/>
                  </a:lnTo>
                  <a:lnTo>
                    <a:pt x="52" y="327"/>
                  </a:lnTo>
                  <a:lnTo>
                    <a:pt x="43" y="317"/>
                  </a:lnTo>
                  <a:lnTo>
                    <a:pt x="38" y="313"/>
                  </a:lnTo>
                  <a:lnTo>
                    <a:pt x="29" y="298"/>
                  </a:lnTo>
                  <a:lnTo>
                    <a:pt x="24" y="293"/>
                  </a:lnTo>
                  <a:lnTo>
                    <a:pt x="19" y="279"/>
                  </a:lnTo>
                  <a:lnTo>
                    <a:pt x="14" y="269"/>
                  </a:lnTo>
                  <a:lnTo>
                    <a:pt x="9" y="255"/>
                  </a:lnTo>
                  <a:lnTo>
                    <a:pt x="4" y="245"/>
                  </a:lnTo>
                  <a:lnTo>
                    <a:pt x="4" y="236"/>
                  </a:lnTo>
                  <a:lnTo>
                    <a:pt x="0" y="226"/>
                  </a:lnTo>
                  <a:lnTo>
                    <a:pt x="0" y="212"/>
                  </a:lnTo>
                  <a:lnTo>
                    <a:pt x="0" y="197"/>
                  </a:lnTo>
                  <a:lnTo>
                    <a:pt x="0" y="188"/>
                  </a:lnTo>
                  <a:lnTo>
                    <a:pt x="0" y="173"/>
                  </a:lnTo>
                  <a:lnTo>
                    <a:pt x="0" y="164"/>
                  </a:lnTo>
                  <a:lnTo>
                    <a:pt x="4" y="149"/>
                  </a:lnTo>
                  <a:lnTo>
                    <a:pt x="4" y="140"/>
                  </a:lnTo>
                  <a:lnTo>
                    <a:pt x="9" y="125"/>
                  </a:lnTo>
                  <a:lnTo>
                    <a:pt x="14" y="116"/>
                  </a:lnTo>
                  <a:lnTo>
                    <a:pt x="19" y="106"/>
                  </a:lnTo>
                  <a:lnTo>
                    <a:pt x="24" y="97"/>
                  </a:lnTo>
                  <a:lnTo>
                    <a:pt x="33" y="87"/>
                  </a:lnTo>
                  <a:lnTo>
                    <a:pt x="38" y="77"/>
                  </a:lnTo>
                  <a:lnTo>
                    <a:pt x="48" y="68"/>
                  </a:lnTo>
                  <a:lnTo>
                    <a:pt x="52" y="58"/>
                  </a:lnTo>
                  <a:lnTo>
                    <a:pt x="62" y="48"/>
                  </a:lnTo>
                  <a:lnTo>
                    <a:pt x="72" y="44"/>
                  </a:lnTo>
                  <a:lnTo>
                    <a:pt x="81" y="34"/>
                  </a:lnTo>
                  <a:lnTo>
                    <a:pt x="91" y="29"/>
                  </a:lnTo>
                  <a:lnTo>
                    <a:pt x="101" y="20"/>
                  </a:lnTo>
                  <a:lnTo>
                    <a:pt x="110" y="20"/>
                  </a:lnTo>
                  <a:lnTo>
                    <a:pt x="125" y="10"/>
                  </a:lnTo>
                  <a:lnTo>
                    <a:pt x="134" y="10"/>
                  </a:lnTo>
                  <a:lnTo>
                    <a:pt x="144" y="5"/>
                  </a:lnTo>
                  <a:lnTo>
                    <a:pt x="158" y="0"/>
                  </a:lnTo>
                  <a:lnTo>
                    <a:pt x="168" y="0"/>
                  </a:lnTo>
                  <a:lnTo>
                    <a:pt x="177" y="0"/>
                  </a:lnTo>
                  <a:lnTo>
                    <a:pt x="192" y="0"/>
                  </a:lnTo>
                  <a:lnTo>
                    <a:pt x="192" y="193"/>
                  </a:lnTo>
                  <a:lnTo>
                    <a:pt x="225" y="385"/>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13" name="Freeform 572">
              <a:extLst>
                <a:ext uri="{FF2B5EF4-FFF2-40B4-BE49-F238E27FC236}">
                  <a16:creationId xmlns:a16="http://schemas.microsoft.com/office/drawing/2014/main" id="{53450A8E-0806-4E9B-BF27-1D779D9CA269}"/>
                </a:ext>
              </a:extLst>
            </p:cNvPr>
            <p:cNvSpPr>
              <a:spLocks/>
            </p:cNvSpPr>
            <p:nvPr/>
          </p:nvSpPr>
          <p:spPr bwMode="auto">
            <a:xfrm>
              <a:off x="2905" y="1045"/>
              <a:ext cx="225" cy="390"/>
            </a:xfrm>
            <a:custGeom>
              <a:avLst/>
              <a:gdLst>
                <a:gd name="T0" fmla="*/ 225 w 225"/>
                <a:gd name="T1" fmla="*/ 385 h 390"/>
                <a:gd name="T2" fmla="*/ 211 w 225"/>
                <a:gd name="T3" fmla="*/ 390 h 390"/>
                <a:gd name="T4" fmla="*/ 201 w 225"/>
                <a:gd name="T5" fmla="*/ 390 h 390"/>
                <a:gd name="T6" fmla="*/ 192 w 225"/>
                <a:gd name="T7" fmla="*/ 390 h 390"/>
                <a:gd name="T8" fmla="*/ 177 w 225"/>
                <a:gd name="T9" fmla="*/ 390 h 390"/>
                <a:gd name="T10" fmla="*/ 168 w 225"/>
                <a:gd name="T11" fmla="*/ 385 h 390"/>
                <a:gd name="T12" fmla="*/ 158 w 225"/>
                <a:gd name="T13" fmla="*/ 385 h 390"/>
                <a:gd name="T14" fmla="*/ 144 w 225"/>
                <a:gd name="T15" fmla="*/ 380 h 390"/>
                <a:gd name="T16" fmla="*/ 134 w 225"/>
                <a:gd name="T17" fmla="*/ 380 h 390"/>
                <a:gd name="T18" fmla="*/ 120 w 225"/>
                <a:gd name="T19" fmla="*/ 375 h 390"/>
                <a:gd name="T20" fmla="*/ 110 w 225"/>
                <a:gd name="T21" fmla="*/ 370 h 390"/>
                <a:gd name="T22" fmla="*/ 101 w 225"/>
                <a:gd name="T23" fmla="*/ 365 h 390"/>
                <a:gd name="T24" fmla="*/ 91 w 225"/>
                <a:gd name="T25" fmla="*/ 361 h 390"/>
                <a:gd name="T26" fmla="*/ 77 w 225"/>
                <a:gd name="T27" fmla="*/ 351 h 390"/>
                <a:gd name="T28" fmla="*/ 72 w 225"/>
                <a:gd name="T29" fmla="*/ 346 h 390"/>
                <a:gd name="T30" fmla="*/ 62 w 225"/>
                <a:gd name="T31" fmla="*/ 337 h 390"/>
                <a:gd name="T32" fmla="*/ 52 w 225"/>
                <a:gd name="T33" fmla="*/ 327 h 390"/>
                <a:gd name="T34" fmla="*/ 43 w 225"/>
                <a:gd name="T35" fmla="*/ 317 h 390"/>
                <a:gd name="T36" fmla="*/ 38 w 225"/>
                <a:gd name="T37" fmla="*/ 313 h 390"/>
                <a:gd name="T38" fmla="*/ 29 w 225"/>
                <a:gd name="T39" fmla="*/ 298 h 390"/>
                <a:gd name="T40" fmla="*/ 24 w 225"/>
                <a:gd name="T41" fmla="*/ 293 h 390"/>
                <a:gd name="T42" fmla="*/ 19 w 225"/>
                <a:gd name="T43" fmla="*/ 279 h 390"/>
                <a:gd name="T44" fmla="*/ 14 w 225"/>
                <a:gd name="T45" fmla="*/ 269 h 390"/>
                <a:gd name="T46" fmla="*/ 9 w 225"/>
                <a:gd name="T47" fmla="*/ 255 h 390"/>
                <a:gd name="T48" fmla="*/ 4 w 225"/>
                <a:gd name="T49" fmla="*/ 245 h 390"/>
                <a:gd name="T50" fmla="*/ 4 w 225"/>
                <a:gd name="T51" fmla="*/ 236 h 390"/>
                <a:gd name="T52" fmla="*/ 0 w 225"/>
                <a:gd name="T53" fmla="*/ 226 h 390"/>
                <a:gd name="T54" fmla="*/ 0 w 225"/>
                <a:gd name="T55" fmla="*/ 212 h 390"/>
                <a:gd name="T56" fmla="*/ 0 w 225"/>
                <a:gd name="T57" fmla="*/ 197 h 390"/>
                <a:gd name="T58" fmla="*/ 0 w 225"/>
                <a:gd name="T59" fmla="*/ 188 h 390"/>
                <a:gd name="T60" fmla="*/ 0 w 225"/>
                <a:gd name="T61" fmla="*/ 173 h 390"/>
                <a:gd name="T62" fmla="*/ 0 w 225"/>
                <a:gd name="T63" fmla="*/ 164 h 390"/>
                <a:gd name="T64" fmla="*/ 4 w 225"/>
                <a:gd name="T65" fmla="*/ 149 h 390"/>
                <a:gd name="T66" fmla="*/ 4 w 225"/>
                <a:gd name="T67" fmla="*/ 140 h 390"/>
                <a:gd name="T68" fmla="*/ 9 w 225"/>
                <a:gd name="T69" fmla="*/ 125 h 390"/>
                <a:gd name="T70" fmla="*/ 14 w 225"/>
                <a:gd name="T71" fmla="*/ 116 h 390"/>
                <a:gd name="T72" fmla="*/ 19 w 225"/>
                <a:gd name="T73" fmla="*/ 106 h 390"/>
                <a:gd name="T74" fmla="*/ 24 w 225"/>
                <a:gd name="T75" fmla="*/ 97 h 390"/>
                <a:gd name="T76" fmla="*/ 33 w 225"/>
                <a:gd name="T77" fmla="*/ 87 h 390"/>
                <a:gd name="T78" fmla="*/ 38 w 225"/>
                <a:gd name="T79" fmla="*/ 77 h 390"/>
                <a:gd name="T80" fmla="*/ 48 w 225"/>
                <a:gd name="T81" fmla="*/ 68 h 390"/>
                <a:gd name="T82" fmla="*/ 52 w 225"/>
                <a:gd name="T83" fmla="*/ 58 h 390"/>
                <a:gd name="T84" fmla="*/ 62 w 225"/>
                <a:gd name="T85" fmla="*/ 48 h 390"/>
                <a:gd name="T86" fmla="*/ 72 w 225"/>
                <a:gd name="T87" fmla="*/ 44 h 390"/>
                <a:gd name="T88" fmla="*/ 81 w 225"/>
                <a:gd name="T89" fmla="*/ 34 h 390"/>
                <a:gd name="T90" fmla="*/ 91 w 225"/>
                <a:gd name="T91" fmla="*/ 29 h 390"/>
                <a:gd name="T92" fmla="*/ 101 w 225"/>
                <a:gd name="T93" fmla="*/ 20 h 390"/>
                <a:gd name="T94" fmla="*/ 110 w 225"/>
                <a:gd name="T95" fmla="*/ 20 h 390"/>
                <a:gd name="T96" fmla="*/ 125 w 225"/>
                <a:gd name="T97" fmla="*/ 10 h 390"/>
                <a:gd name="T98" fmla="*/ 134 w 225"/>
                <a:gd name="T99" fmla="*/ 10 h 390"/>
                <a:gd name="T100" fmla="*/ 144 w 225"/>
                <a:gd name="T101" fmla="*/ 5 h 390"/>
                <a:gd name="T102" fmla="*/ 158 w 225"/>
                <a:gd name="T103" fmla="*/ 0 h 390"/>
                <a:gd name="T104" fmla="*/ 168 w 225"/>
                <a:gd name="T105" fmla="*/ 0 h 390"/>
                <a:gd name="T106" fmla="*/ 177 w 225"/>
                <a:gd name="T107" fmla="*/ 0 h 390"/>
                <a:gd name="T108" fmla="*/ 192 w 225"/>
                <a:gd name="T109" fmla="*/ 0 h 390"/>
                <a:gd name="T110" fmla="*/ 192 w 225"/>
                <a:gd name="T111" fmla="*/ 193 h 390"/>
                <a:gd name="T112" fmla="*/ 225 w 225"/>
                <a:gd name="T113" fmla="*/ 385 h 39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25" h="390">
                  <a:moveTo>
                    <a:pt x="225" y="385"/>
                  </a:moveTo>
                  <a:lnTo>
                    <a:pt x="211" y="390"/>
                  </a:lnTo>
                  <a:lnTo>
                    <a:pt x="201" y="390"/>
                  </a:lnTo>
                  <a:lnTo>
                    <a:pt x="192" y="390"/>
                  </a:lnTo>
                  <a:lnTo>
                    <a:pt x="177" y="390"/>
                  </a:lnTo>
                  <a:lnTo>
                    <a:pt x="168" y="385"/>
                  </a:lnTo>
                  <a:lnTo>
                    <a:pt x="158" y="385"/>
                  </a:lnTo>
                  <a:lnTo>
                    <a:pt x="144" y="380"/>
                  </a:lnTo>
                  <a:lnTo>
                    <a:pt x="134" y="380"/>
                  </a:lnTo>
                  <a:lnTo>
                    <a:pt x="120" y="375"/>
                  </a:lnTo>
                  <a:lnTo>
                    <a:pt x="110" y="370"/>
                  </a:lnTo>
                  <a:lnTo>
                    <a:pt x="101" y="365"/>
                  </a:lnTo>
                  <a:lnTo>
                    <a:pt x="91" y="361"/>
                  </a:lnTo>
                  <a:lnTo>
                    <a:pt x="77" y="351"/>
                  </a:lnTo>
                  <a:lnTo>
                    <a:pt x="72" y="346"/>
                  </a:lnTo>
                  <a:lnTo>
                    <a:pt x="62" y="337"/>
                  </a:lnTo>
                  <a:lnTo>
                    <a:pt x="52" y="327"/>
                  </a:lnTo>
                  <a:lnTo>
                    <a:pt x="43" y="317"/>
                  </a:lnTo>
                  <a:lnTo>
                    <a:pt x="38" y="313"/>
                  </a:lnTo>
                  <a:lnTo>
                    <a:pt x="29" y="298"/>
                  </a:lnTo>
                  <a:lnTo>
                    <a:pt x="24" y="293"/>
                  </a:lnTo>
                  <a:lnTo>
                    <a:pt x="19" y="279"/>
                  </a:lnTo>
                  <a:lnTo>
                    <a:pt x="14" y="269"/>
                  </a:lnTo>
                  <a:lnTo>
                    <a:pt x="9" y="255"/>
                  </a:lnTo>
                  <a:lnTo>
                    <a:pt x="4" y="245"/>
                  </a:lnTo>
                  <a:lnTo>
                    <a:pt x="4" y="236"/>
                  </a:lnTo>
                  <a:lnTo>
                    <a:pt x="0" y="226"/>
                  </a:lnTo>
                  <a:lnTo>
                    <a:pt x="0" y="212"/>
                  </a:lnTo>
                  <a:lnTo>
                    <a:pt x="0" y="197"/>
                  </a:lnTo>
                  <a:lnTo>
                    <a:pt x="0" y="188"/>
                  </a:lnTo>
                  <a:lnTo>
                    <a:pt x="0" y="173"/>
                  </a:lnTo>
                  <a:lnTo>
                    <a:pt x="0" y="164"/>
                  </a:lnTo>
                  <a:lnTo>
                    <a:pt x="4" y="149"/>
                  </a:lnTo>
                  <a:lnTo>
                    <a:pt x="4" y="140"/>
                  </a:lnTo>
                  <a:lnTo>
                    <a:pt x="9" y="125"/>
                  </a:lnTo>
                  <a:lnTo>
                    <a:pt x="14" y="116"/>
                  </a:lnTo>
                  <a:lnTo>
                    <a:pt x="19" y="106"/>
                  </a:lnTo>
                  <a:lnTo>
                    <a:pt x="24" y="97"/>
                  </a:lnTo>
                  <a:lnTo>
                    <a:pt x="33" y="87"/>
                  </a:lnTo>
                  <a:lnTo>
                    <a:pt x="38" y="77"/>
                  </a:lnTo>
                  <a:lnTo>
                    <a:pt x="48" y="68"/>
                  </a:lnTo>
                  <a:lnTo>
                    <a:pt x="52" y="58"/>
                  </a:lnTo>
                  <a:lnTo>
                    <a:pt x="62" y="48"/>
                  </a:lnTo>
                  <a:lnTo>
                    <a:pt x="72" y="44"/>
                  </a:lnTo>
                  <a:lnTo>
                    <a:pt x="81" y="34"/>
                  </a:lnTo>
                  <a:lnTo>
                    <a:pt x="91" y="29"/>
                  </a:lnTo>
                  <a:lnTo>
                    <a:pt x="101" y="20"/>
                  </a:lnTo>
                  <a:lnTo>
                    <a:pt x="110" y="20"/>
                  </a:lnTo>
                  <a:lnTo>
                    <a:pt x="125" y="10"/>
                  </a:lnTo>
                  <a:lnTo>
                    <a:pt x="134" y="10"/>
                  </a:lnTo>
                  <a:lnTo>
                    <a:pt x="144" y="5"/>
                  </a:lnTo>
                  <a:lnTo>
                    <a:pt x="158" y="0"/>
                  </a:lnTo>
                  <a:lnTo>
                    <a:pt x="168" y="0"/>
                  </a:lnTo>
                  <a:lnTo>
                    <a:pt x="177" y="0"/>
                  </a:lnTo>
                  <a:lnTo>
                    <a:pt x="192" y="0"/>
                  </a:lnTo>
                  <a:lnTo>
                    <a:pt x="192" y="193"/>
                  </a:lnTo>
                  <a:lnTo>
                    <a:pt x="225" y="385"/>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12472" name="Rectangle 574">
            <a:extLst>
              <a:ext uri="{FF2B5EF4-FFF2-40B4-BE49-F238E27FC236}">
                <a16:creationId xmlns:a16="http://schemas.microsoft.com/office/drawing/2014/main" id="{36CB1904-C5B1-48FF-B281-82F0A7A5BBF0}"/>
              </a:ext>
            </a:extLst>
          </p:cNvPr>
          <p:cNvSpPr>
            <a:spLocks noChangeArrowheads="1"/>
          </p:cNvSpPr>
          <p:nvPr/>
        </p:nvSpPr>
        <p:spPr bwMode="auto">
          <a:xfrm>
            <a:off x="4770438" y="2022475"/>
            <a:ext cx="46037"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600">
                <a:solidFill>
                  <a:srgbClr val="000000"/>
                </a:solidFill>
                <a:latin typeface="Symbol" panose="05050102010706020507" pitchFamily="18" charset="2"/>
              </a:rPr>
              <a:t>¯</a:t>
            </a:r>
            <a:endParaRPr lang="pt-BR" altLang="en-US"/>
          </a:p>
        </p:txBody>
      </p:sp>
      <p:sp>
        <p:nvSpPr>
          <p:cNvPr id="12473" name="Rectangle 575">
            <a:extLst>
              <a:ext uri="{FF2B5EF4-FFF2-40B4-BE49-F238E27FC236}">
                <a16:creationId xmlns:a16="http://schemas.microsoft.com/office/drawing/2014/main" id="{36C6922A-1091-4A86-9B70-B5DFE7CD2AF0}"/>
              </a:ext>
            </a:extLst>
          </p:cNvPr>
          <p:cNvSpPr>
            <a:spLocks noChangeArrowheads="1"/>
          </p:cNvSpPr>
          <p:nvPr/>
        </p:nvSpPr>
        <p:spPr bwMode="auto">
          <a:xfrm>
            <a:off x="4816475" y="2030413"/>
            <a:ext cx="85725"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600">
                <a:solidFill>
                  <a:srgbClr val="000000"/>
                </a:solidFill>
              </a:rPr>
              <a:t>d7</a:t>
            </a:r>
            <a:endParaRPr lang="pt-BR" altLang="en-US"/>
          </a:p>
        </p:txBody>
      </p:sp>
      <p:sp>
        <p:nvSpPr>
          <p:cNvPr id="12474" name="Rectangle 576">
            <a:extLst>
              <a:ext uri="{FF2B5EF4-FFF2-40B4-BE49-F238E27FC236}">
                <a16:creationId xmlns:a16="http://schemas.microsoft.com/office/drawing/2014/main" id="{700430B5-0A80-4FB1-81AE-DDD0002B51E5}"/>
              </a:ext>
            </a:extLst>
          </p:cNvPr>
          <p:cNvSpPr>
            <a:spLocks noChangeArrowheads="1"/>
          </p:cNvSpPr>
          <p:nvPr/>
        </p:nvSpPr>
        <p:spPr bwMode="auto">
          <a:xfrm>
            <a:off x="4770438" y="2908300"/>
            <a:ext cx="46037"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600">
                <a:solidFill>
                  <a:srgbClr val="000000"/>
                </a:solidFill>
                <a:latin typeface="Symbol" panose="05050102010706020507" pitchFamily="18" charset="2"/>
              </a:rPr>
              <a:t>¯</a:t>
            </a:r>
            <a:endParaRPr lang="pt-BR" altLang="en-US"/>
          </a:p>
        </p:txBody>
      </p:sp>
      <p:sp>
        <p:nvSpPr>
          <p:cNvPr id="12475" name="Rectangle 577">
            <a:extLst>
              <a:ext uri="{FF2B5EF4-FFF2-40B4-BE49-F238E27FC236}">
                <a16:creationId xmlns:a16="http://schemas.microsoft.com/office/drawing/2014/main" id="{9BD6CB8D-7484-48FF-82DB-A15518C14B95}"/>
              </a:ext>
            </a:extLst>
          </p:cNvPr>
          <p:cNvSpPr>
            <a:spLocks noChangeArrowheads="1"/>
          </p:cNvSpPr>
          <p:nvPr/>
        </p:nvSpPr>
        <p:spPr bwMode="auto">
          <a:xfrm>
            <a:off x="4816475" y="2916238"/>
            <a:ext cx="85725"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600">
                <a:solidFill>
                  <a:srgbClr val="000000"/>
                </a:solidFill>
              </a:rPr>
              <a:t>d7</a:t>
            </a:r>
            <a:endParaRPr lang="pt-BR" altLang="en-US"/>
          </a:p>
        </p:txBody>
      </p:sp>
      <p:sp>
        <p:nvSpPr>
          <p:cNvPr id="12476" name="Rectangle 578">
            <a:extLst>
              <a:ext uri="{FF2B5EF4-FFF2-40B4-BE49-F238E27FC236}">
                <a16:creationId xmlns:a16="http://schemas.microsoft.com/office/drawing/2014/main" id="{F558D8FA-038F-4F52-89F4-6BBBECA537ED}"/>
              </a:ext>
            </a:extLst>
          </p:cNvPr>
          <p:cNvSpPr>
            <a:spLocks noChangeArrowheads="1"/>
          </p:cNvSpPr>
          <p:nvPr/>
        </p:nvSpPr>
        <p:spPr bwMode="auto">
          <a:xfrm>
            <a:off x="4672013" y="3598863"/>
            <a:ext cx="46037"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600">
                <a:solidFill>
                  <a:srgbClr val="000000"/>
                </a:solidFill>
                <a:latin typeface="Symbol" panose="05050102010706020507" pitchFamily="18" charset="2"/>
              </a:rPr>
              <a:t>¯</a:t>
            </a:r>
            <a:endParaRPr lang="pt-BR" altLang="en-US"/>
          </a:p>
        </p:txBody>
      </p:sp>
      <p:sp>
        <p:nvSpPr>
          <p:cNvPr id="12477" name="Rectangle 579">
            <a:extLst>
              <a:ext uri="{FF2B5EF4-FFF2-40B4-BE49-F238E27FC236}">
                <a16:creationId xmlns:a16="http://schemas.microsoft.com/office/drawing/2014/main" id="{5300775F-7F94-48FD-B9DE-535E67E524CF}"/>
              </a:ext>
            </a:extLst>
          </p:cNvPr>
          <p:cNvSpPr>
            <a:spLocks noChangeArrowheads="1"/>
          </p:cNvSpPr>
          <p:nvPr/>
        </p:nvSpPr>
        <p:spPr bwMode="auto">
          <a:xfrm>
            <a:off x="4725988" y="3606800"/>
            <a:ext cx="192087"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600">
                <a:solidFill>
                  <a:srgbClr val="000000"/>
                </a:solidFill>
              </a:rPr>
              <a:t>d0,14</a:t>
            </a:r>
            <a:endParaRPr lang="pt-BR" altLang="en-US"/>
          </a:p>
        </p:txBody>
      </p:sp>
      <p:sp>
        <p:nvSpPr>
          <p:cNvPr id="12478" name="Rectangle 580">
            <a:extLst>
              <a:ext uri="{FF2B5EF4-FFF2-40B4-BE49-F238E27FC236}">
                <a16:creationId xmlns:a16="http://schemas.microsoft.com/office/drawing/2014/main" id="{C2698504-0F13-4D51-A94F-1B6F3AC805EE}"/>
              </a:ext>
            </a:extLst>
          </p:cNvPr>
          <p:cNvSpPr>
            <a:spLocks noChangeArrowheads="1"/>
          </p:cNvSpPr>
          <p:nvPr/>
        </p:nvSpPr>
        <p:spPr bwMode="auto">
          <a:xfrm>
            <a:off x="4770438" y="4579938"/>
            <a:ext cx="46037"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600">
                <a:solidFill>
                  <a:srgbClr val="000000"/>
                </a:solidFill>
                <a:latin typeface="Symbol" panose="05050102010706020507" pitchFamily="18" charset="2"/>
              </a:rPr>
              <a:t>¯</a:t>
            </a:r>
            <a:endParaRPr lang="pt-BR" altLang="en-US"/>
          </a:p>
        </p:txBody>
      </p:sp>
      <p:sp>
        <p:nvSpPr>
          <p:cNvPr id="12479" name="Rectangle 581">
            <a:extLst>
              <a:ext uri="{FF2B5EF4-FFF2-40B4-BE49-F238E27FC236}">
                <a16:creationId xmlns:a16="http://schemas.microsoft.com/office/drawing/2014/main" id="{BDEA9E74-239D-4312-AD14-35BB475E4D3E}"/>
              </a:ext>
            </a:extLst>
          </p:cNvPr>
          <p:cNvSpPr>
            <a:spLocks noChangeArrowheads="1"/>
          </p:cNvSpPr>
          <p:nvPr/>
        </p:nvSpPr>
        <p:spPr bwMode="auto">
          <a:xfrm>
            <a:off x="4816475" y="4587875"/>
            <a:ext cx="85725"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600">
                <a:solidFill>
                  <a:srgbClr val="000000"/>
                </a:solidFill>
              </a:rPr>
              <a:t>d7</a:t>
            </a:r>
            <a:endParaRPr lang="pt-BR" altLang="en-US"/>
          </a:p>
        </p:txBody>
      </p:sp>
      <p:sp>
        <p:nvSpPr>
          <p:cNvPr id="12480" name="Rectangle 582">
            <a:extLst>
              <a:ext uri="{FF2B5EF4-FFF2-40B4-BE49-F238E27FC236}">
                <a16:creationId xmlns:a16="http://schemas.microsoft.com/office/drawing/2014/main" id="{83E3B867-BF6B-483A-AC69-1081D346EE4B}"/>
              </a:ext>
            </a:extLst>
          </p:cNvPr>
          <p:cNvSpPr>
            <a:spLocks noChangeArrowheads="1"/>
          </p:cNvSpPr>
          <p:nvPr/>
        </p:nvSpPr>
        <p:spPr bwMode="auto">
          <a:xfrm>
            <a:off x="4064000" y="2406650"/>
            <a:ext cx="46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600">
                <a:solidFill>
                  <a:srgbClr val="000000"/>
                </a:solidFill>
                <a:latin typeface="Symbol" panose="05050102010706020507" pitchFamily="18" charset="2"/>
              </a:rPr>
              <a:t>­</a:t>
            </a:r>
            <a:endParaRPr lang="pt-BR" altLang="en-US"/>
          </a:p>
        </p:txBody>
      </p:sp>
      <p:sp>
        <p:nvSpPr>
          <p:cNvPr id="12481" name="Rectangle 583">
            <a:extLst>
              <a:ext uri="{FF2B5EF4-FFF2-40B4-BE49-F238E27FC236}">
                <a16:creationId xmlns:a16="http://schemas.microsoft.com/office/drawing/2014/main" id="{9404BCBF-BC2A-4365-AE70-5642B8EAFCEC}"/>
              </a:ext>
            </a:extLst>
          </p:cNvPr>
          <p:cNvSpPr>
            <a:spLocks noChangeArrowheads="1"/>
          </p:cNvSpPr>
          <p:nvPr/>
        </p:nvSpPr>
        <p:spPr bwMode="auto">
          <a:xfrm>
            <a:off x="4132263" y="2414588"/>
            <a:ext cx="85725"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600">
                <a:solidFill>
                  <a:srgbClr val="000000"/>
                </a:solidFill>
              </a:rPr>
              <a:t>d7</a:t>
            </a:r>
            <a:endParaRPr lang="pt-BR" altLang="en-US"/>
          </a:p>
        </p:txBody>
      </p:sp>
      <p:sp>
        <p:nvSpPr>
          <p:cNvPr id="12482" name="Rectangle 584">
            <a:extLst>
              <a:ext uri="{FF2B5EF4-FFF2-40B4-BE49-F238E27FC236}">
                <a16:creationId xmlns:a16="http://schemas.microsoft.com/office/drawing/2014/main" id="{AE9A4924-C9D3-450A-9890-61C62CF7D4DF}"/>
              </a:ext>
            </a:extLst>
          </p:cNvPr>
          <p:cNvSpPr>
            <a:spLocks noChangeArrowheads="1"/>
          </p:cNvSpPr>
          <p:nvPr/>
        </p:nvSpPr>
        <p:spPr bwMode="auto">
          <a:xfrm>
            <a:off x="4899025" y="2409825"/>
            <a:ext cx="46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600">
                <a:solidFill>
                  <a:srgbClr val="000000"/>
                </a:solidFill>
                <a:latin typeface="Symbol" panose="05050102010706020507" pitchFamily="18" charset="2"/>
              </a:rPr>
              <a:t>­</a:t>
            </a:r>
            <a:endParaRPr lang="pt-BR" altLang="en-US"/>
          </a:p>
        </p:txBody>
      </p:sp>
      <p:sp>
        <p:nvSpPr>
          <p:cNvPr id="12483" name="Rectangle 585">
            <a:extLst>
              <a:ext uri="{FF2B5EF4-FFF2-40B4-BE49-F238E27FC236}">
                <a16:creationId xmlns:a16="http://schemas.microsoft.com/office/drawing/2014/main" id="{AEC29ACF-1D5A-43DA-AF7C-7B2DB7DE69A1}"/>
              </a:ext>
            </a:extLst>
          </p:cNvPr>
          <p:cNvSpPr>
            <a:spLocks noChangeArrowheads="1"/>
          </p:cNvSpPr>
          <p:nvPr/>
        </p:nvSpPr>
        <p:spPr bwMode="auto">
          <a:xfrm>
            <a:off x="4967288" y="2417763"/>
            <a:ext cx="85725"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600">
                <a:solidFill>
                  <a:srgbClr val="000000"/>
                </a:solidFill>
              </a:rPr>
              <a:t>d7</a:t>
            </a:r>
            <a:endParaRPr lang="pt-BR" altLang="en-US"/>
          </a:p>
        </p:txBody>
      </p:sp>
      <p:sp>
        <p:nvSpPr>
          <p:cNvPr id="12484" name="Rectangle 586">
            <a:extLst>
              <a:ext uri="{FF2B5EF4-FFF2-40B4-BE49-F238E27FC236}">
                <a16:creationId xmlns:a16="http://schemas.microsoft.com/office/drawing/2014/main" id="{5BB000EB-4049-41D4-9E9D-4C4E08D463F5}"/>
              </a:ext>
            </a:extLst>
          </p:cNvPr>
          <p:cNvSpPr>
            <a:spLocks noChangeArrowheads="1"/>
          </p:cNvSpPr>
          <p:nvPr/>
        </p:nvSpPr>
        <p:spPr bwMode="auto">
          <a:xfrm>
            <a:off x="3149600" y="3251200"/>
            <a:ext cx="46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600">
                <a:solidFill>
                  <a:srgbClr val="000000"/>
                </a:solidFill>
                <a:latin typeface="Symbol" panose="05050102010706020507" pitchFamily="18" charset="2"/>
              </a:rPr>
              <a:t>­</a:t>
            </a:r>
            <a:endParaRPr lang="pt-BR" altLang="en-US"/>
          </a:p>
        </p:txBody>
      </p:sp>
      <p:sp>
        <p:nvSpPr>
          <p:cNvPr id="12485" name="Rectangle 587">
            <a:extLst>
              <a:ext uri="{FF2B5EF4-FFF2-40B4-BE49-F238E27FC236}">
                <a16:creationId xmlns:a16="http://schemas.microsoft.com/office/drawing/2014/main" id="{963D51B5-8218-4A1B-A1B3-3BD463ABE888}"/>
              </a:ext>
            </a:extLst>
          </p:cNvPr>
          <p:cNvSpPr>
            <a:spLocks noChangeArrowheads="1"/>
          </p:cNvSpPr>
          <p:nvPr/>
        </p:nvSpPr>
        <p:spPr bwMode="auto">
          <a:xfrm>
            <a:off x="3217863" y="3259138"/>
            <a:ext cx="85725"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600">
                <a:solidFill>
                  <a:srgbClr val="000000"/>
                </a:solidFill>
              </a:rPr>
              <a:t>d0</a:t>
            </a:r>
            <a:endParaRPr lang="pt-BR" altLang="en-US"/>
          </a:p>
        </p:txBody>
      </p:sp>
      <p:sp>
        <p:nvSpPr>
          <p:cNvPr id="12486" name="Rectangle 588">
            <a:extLst>
              <a:ext uri="{FF2B5EF4-FFF2-40B4-BE49-F238E27FC236}">
                <a16:creationId xmlns:a16="http://schemas.microsoft.com/office/drawing/2014/main" id="{395789F5-3C27-408F-A677-BC18E3AFCF00}"/>
              </a:ext>
            </a:extLst>
          </p:cNvPr>
          <p:cNvSpPr>
            <a:spLocks noChangeArrowheads="1"/>
          </p:cNvSpPr>
          <p:nvPr/>
        </p:nvSpPr>
        <p:spPr bwMode="auto">
          <a:xfrm>
            <a:off x="4916488" y="3270250"/>
            <a:ext cx="46037"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600">
                <a:solidFill>
                  <a:srgbClr val="000000"/>
                </a:solidFill>
                <a:latin typeface="Symbol" panose="05050102010706020507" pitchFamily="18" charset="2"/>
              </a:rPr>
              <a:t>­</a:t>
            </a:r>
            <a:endParaRPr lang="pt-BR" altLang="en-US"/>
          </a:p>
        </p:txBody>
      </p:sp>
      <p:sp>
        <p:nvSpPr>
          <p:cNvPr id="12487" name="Rectangle 589">
            <a:extLst>
              <a:ext uri="{FF2B5EF4-FFF2-40B4-BE49-F238E27FC236}">
                <a16:creationId xmlns:a16="http://schemas.microsoft.com/office/drawing/2014/main" id="{A4346FAA-E07D-4AD5-8AA3-41BF166C4C3A}"/>
              </a:ext>
            </a:extLst>
          </p:cNvPr>
          <p:cNvSpPr>
            <a:spLocks noChangeArrowheads="1"/>
          </p:cNvSpPr>
          <p:nvPr/>
        </p:nvSpPr>
        <p:spPr bwMode="auto">
          <a:xfrm>
            <a:off x="4984750" y="3278188"/>
            <a:ext cx="85725"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600">
                <a:solidFill>
                  <a:srgbClr val="000000"/>
                </a:solidFill>
              </a:rPr>
              <a:t>d0</a:t>
            </a:r>
            <a:endParaRPr lang="pt-BR" altLang="en-US"/>
          </a:p>
        </p:txBody>
      </p:sp>
      <p:sp>
        <p:nvSpPr>
          <p:cNvPr id="12488" name="Rectangle 590">
            <a:extLst>
              <a:ext uri="{FF2B5EF4-FFF2-40B4-BE49-F238E27FC236}">
                <a16:creationId xmlns:a16="http://schemas.microsoft.com/office/drawing/2014/main" id="{BD269534-A3D8-4F69-B3AC-773232F318BE}"/>
              </a:ext>
            </a:extLst>
          </p:cNvPr>
          <p:cNvSpPr>
            <a:spLocks noChangeArrowheads="1"/>
          </p:cNvSpPr>
          <p:nvPr/>
        </p:nvSpPr>
        <p:spPr bwMode="auto">
          <a:xfrm>
            <a:off x="4968875" y="2779713"/>
            <a:ext cx="46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600">
                <a:solidFill>
                  <a:srgbClr val="FFFFFF"/>
                </a:solidFill>
                <a:latin typeface="Symbol" panose="05050102010706020507" pitchFamily="18" charset="2"/>
              </a:rPr>
              <a:t>­</a:t>
            </a:r>
            <a:endParaRPr lang="pt-BR" altLang="en-US"/>
          </a:p>
        </p:txBody>
      </p:sp>
      <p:sp>
        <p:nvSpPr>
          <p:cNvPr id="12489" name="Rectangle 591">
            <a:extLst>
              <a:ext uri="{FF2B5EF4-FFF2-40B4-BE49-F238E27FC236}">
                <a16:creationId xmlns:a16="http://schemas.microsoft.com/office/drawing/2014/main" id="{E9612AB7-42D4-44AF-84A2-716D46C7BB52}"/>
              </a:ext>
            </a:extLst>
          </p:cNvPr>
          <p:cNvSpPr>
            <a:spLocks noChangeArrowheads="1"/>
          </p:cNvSpPr>
          <p:nvPr/>
        </p:nvSpPr>
        <p:spPr bwMode="auto">
          <a:xfrm>
            <a:off x="5040313" y="2787650"/>
            <a:ext cx="149225"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600">
                <a:solidFill>
                  <a:srgbClr val="FFFFFF"/>
                </a:solidFill>
              </a:rPr>
              <a:t>d0,7</a:t>
            </a:r>
            <a:endParaRPr lang="pt-BR" altLang="en-US"/>
          </a:p>
        </p:txBody>
      </p:sp>
      <p:sp>
        <p:nvSpPr>
          <p:cNvPr id="12490" name="Rectangle 592">
            <a:extLst>
              <a:ext uri="{FF2B5EF4-FFF2-40B4-BE49-F238E27FC236}">
                <a16:creationId xmlns:a16="http://schemas.microsoft.com/office/drawing/2014/main" id="{318D1D80-C7D9-4D2B-9883-8C38AB278FDE}"/>
              </a:ext>
            </a:extLst>
          </p:cNvPr>
          <p:cNvSpPr>
            <a:spLocks noChangeArrowheads="1"/>
          </p:cNvSpPr>
          <p:nvPr/>
        </p:nvSpPr>
        <p:spPr bwMode="auto">
          <a:xfrm>
            <a:off x="4957763" y="3719513"/>
            <a:ext cx="46037"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600">
                <a:solidFill>
                  <a:srgbClr val="FFFFFF"/>
                </a:solidFill>
                <a:latin typeface="Symbol" panose="05050102010706020507" pitchFamily="18" charset="2"/>
              </a:rPr>
              <a:t>­</a:t>
            </a:r>
            <a:endParaRPr lang="pt-BR" altLang="en-US"/>
          </a:p>
        </p:txBody>
      </p:sp>
      <p:sp>
        <p:nvSpPr>
          <p:cNvPr id="12491" name="Rectangle 593">
            <a:extLst>
              <a:ext uri="{FF2B5EF4-FFF2-40B4-BE49-F238E27FC236}">
                <a16:creationId xmlns:a16="http://schemas.microsoft.com/office/drawing/2014/main" id="{087E29FF-E8F1-4472-B578-D5AB09AF654B}"/>
              </a:ext>
            </a:extLst>
          </p:cNvPr>
          <p:cNvSpPr>
            <a:spLocks noChangeArrowheads="1"/>
          </p:cNvSpPr>
          <p:nvPr/>
        </p:nvSpPr>
        <p:spPr bwMode="auto">
          <a:xfrm>
            <a:off x="5006975" y="3727450"/>
            <a:ext cx="12858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600">
                <a:solidFill>
                  <a:srgbClr val="FFFFFF"/>
                </a:solidFill>
              </a:rPr>
              <a:t>d14</a:t>
            </a:r>
            <a:endParaRPr lang="pt-BR" altLang="en-US"/>
          </a:p>
        </p:txBody>
      </p:sp>
      <p:sp>
        <p:nvSpPr>
          <p:cNvPr id="12492" name="Rectangle 594">
            <a:extLst>
              <a:ext uri="{FF2B5EF4-FFF2-40B4-BE49-F238E27FC236}">
                <a16:creationId xmlns:a16="http://schemas.microsoft.com/office/drawing/2014/main" id="{D494823F-152B-4C9D-8C6F-C42C02759E43}"/>
              </a:ext>
            </a:extLst>
          </p:cNvPr>
          <p:cNvSpPr>
            <a:spLocks noChangeArrowheads="1"/>
          </p:cNvSpPr>
          <p:nvPr/>
        </p:nvSpPr>
        <p:spPr bwMode="auto">
          <a:xfrm>
            <a:off x="5016500" y="4562475"/>
            <a:ext cx="46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600">
                <a:solidFill>
                  <a:srgbClr val="FFFFFF"/>
                </a:solidFill>
                <a:latin typeface="Symbol" panose="05050102010706020507" pitchFamily="18" charset="2"/>
              </a:rPr>
              <a:t>­</a:t>
            </a:r>
            <a:endParaRPr lang="pt-BR" altLang="en-US"/>
          </a:p>
        </p:txBody>
      </p:sp>
      <p:sp>
        <p:nvSpPr>
          <p:cNvPr id="12493" name="Rectangle 595">
            <a:extLst>
              <a:ext uri="{FF2B5EF4-FFF2-40B4-BE49-F238E27FC236}">
                <a16:creationId xmlns:a16="http://schemas.microsoft.com/office/drawing/2014/main" id="{5A66FE17-47EB-4E81-903F-C7F8E4D8B88D}"/>
              </a:ext>
            </a:extLst>
          </p:cNvPr>
          <p:cNvSpPr>
            <a:spLocks noChangeArrowheads="1"/>
          </p:cNvSpPr>
          <p:nvPr/>
        </p:nvSpPr>
        <p:spPr bwMode="auto">
          <a:xfrm>
            <a:off x="5083175" y="4570413"/>
            <a:ext cx="85725"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en-US" sz="600">
                <a:solidFill>
                  <a:srgbClr val="FFFFFF"/>
                </a:solidFill>
              </a:rPr>
              <a:t>d7</a:t>
            </a:r>
            <a:endParaRPr lang="pt-BR" altLang="en-US"/>
          </a:p>
        </p:txBody>
      </p:sp>
      <p:grpSp>
        <p:nvGrpSpPr>
          <p:cNvPr id="12494" name="Group 598">
            <a:extLst>
              <a:ext uri="{FF2B5EF4-FFF2-40B4-BE49-F238E27FC236}">
                <a16:creationId xmlns:a16="http://schemas.microsoft.com/office/drawing/2014/main" id="{4C8186B5-7120-4499-B2FD-16097C3169EB}"/>
              </a:ext>
            </a:extLst>
          </p:cNvPr>
          <p:cNvGrpSpPr>
            <a:grpSpLocks/>
          </p:cNvGrpSpPr>
          <p:nvPr/>
        </p:nvGrpSpPr>
        <p:grpSpPr bwMode="auto">
          <a:xfrm>
            <a:off x="2224088" y="3365500"/>
            <a:ext cx="36512" cy="306388"/>
            <a:chOff x="1401" y="2120"/>
            <a:chExt cx="23" cy="193"/>
          </a:xfrm>
        </p:grpSpPr>
        <p:sp>
          <p:nvSpPr>
            <p:cNvPr id="12510" name="Freeform 596">
              <a:extLst>
                <a:ext uri="{FF2B5EF4-FFF2-40B4-BE49-F238E27FC236}">
                  <a16:creationId xmlns:a16="http://schemas.microsoft.com/office/drawing/2014/main" id="{195E0EF0-0A24-4B00-BCA6-2DD064F81025}"/>
                </a:ext>
              </a:extLst>
            </p:cNvPr>
            <p:cNvSpPr>
              <a:spLocks/>
            </p:cNvSpPr>
            <p:nvPr/>
          </p:nvSpPr>
          <p:spPr bwMode="auto">
            <a:xfrm>
              <a:off x="1401" y="2120"/>
              <a:ext cx="23" cy="193"/>
            </a:xfrm>
            <a:custGeom>
              <a:avLst/>
              <a:gdLst>
                <a:gd name="T0" fmla="*/ 23 w 161"/>
                <a:gd name="T1" fmla="*/ 1 h 1339"/>
                <a:gd name="T2" fmla="*/ 0 w 161"/>
                <a:gd name="T3" fmla="*/ 0 h 1339"/>
                <a:gd name="T4" fmla="*/ 0 w 161"/>
                <a:gd name="T5" fmla="*/ 193 h 1339"/>
                <a:gd name="T6" fmla="*/ 23 w 161"/>
                <a:gd name="T7" fmla="*/ 1 h 133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1" h="1339">
                  <a:moveTo>
                    <a:pt x="161" y="10"/>
                  </a:moveTo>
                  <a:cubicBezTo>
                    <a:pt x="108" y="4"/>
                    <a:pt x="55" y="0"/>
                    <a:pt x="0" y="0"/>
                  </a:cubicBezTo>
                  <a:lnTo>
                    <a:pt x="0" y="1339"/>
                  </a:lnTo>
                  <a:lnTo>
                    <a:pt x="161" y="10"/>
                  </a:lnTo>
                  <a:close/>
                </a:path>
              </a:pathLst>
            </a:custGeom>
            <a:solidFill>
              <a:srgbClr val="C0C0C0"/>
            </a:solidFill>
            <a:ln w="0">
              <a:solidFill>
                <a:srgbClr val="000000"/>
              </a:solidFill>
              <a:prstDash val="solid"/>
              <a:round/>
              <a:headEnd/>
              <a:tailEnd/>
            </a:ln>
          </p:spPr>
          <p:txBody>
            <a:bodyPr/>
            <a:lstStyle/>
            <a:p>
              <a:endParaRPr lang="en-GB"/>
            </a:p>
          </p:txBody>
        </p:sp>
        <p:sp>
          <p:nvSpPr>
            <p:cNvPr id="12511" name="Freeform 597">
              <a:extLst>
                <a:ext uri="{FF2B5EF4-FFF2-40B4-BE49-F238E27FC236}">
                  <a16:creationId xmlns:a16="http://schemas.microsoft.com/office/drawing/2014/main" id="{F2413CF5-F14B-49F5-8F3B-34B32C17663E}"/>
                </a:ext>
              </a:extLst>
            </p:cNvPr>
            <p:cNvSpPr>
              <a:spLocks/>
            </p:cNvSpPr>
            <p:nvPr/>
          </p:nvSpPr>
          <p:spPr bwMode="auto">
            <a:xfrm>
              <a:off x="1401" y="2120"/>
              <a:ext cx="23" cy="193"/>
            </a:xfrm>
            <a:custGeom>
              <a:avLst/>
              <a:gdLst>
                <a:gd name="T0" fmla="*/ 23 w 161"/>
                <a:gd name="T1" fmla="*/ 1 h 1339"/>
                <a:gd name="T2" fmla="*/ 0 w 161"/>
                <a:gd name="T3" fmla="*/ 0 h 1339"/>
                <a:gd name="T4" fmla="*/ 0 w 161"/>
                <a:gd name="T5" fmla="*/ 193 h 1339"/>
                <a:gd name="T6" fmla="*/ 23 w 161"/>
                <a:gd name="T7" fmla="*/ 1 h 133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1" h="1339">
                  <a:moveTo>
                    <a:pt x="161" y="10"/>
                  </a:moveTo>
                  <a:cubicBezTo>
                    <a:pt x="108" y="4"/>
                    <a:pt x="55" y="0"/>
                    <a:pt x="0" y="0"/>
                  </a:cubicBezTo>
                  <a:lnTo>
                    <a:pt x="0" y="1339"/>
                  </a:lnTo>
                  <a:lnTo>
                    <a:pt x="161" y="1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95" name="Group 601">
            <a:extLst>
              <a:ext uri="{FF2B5EF4-FFF2-40B4-BE49-F238E27FC236}">
                <a16:creationId xmlns:a16="http://schemas.microsoft.com/office/drawing/2014/main" id="{D152B5C6-5331-4FE0-A042-0244C684B86C}"/>
              </a:ext>
            </a:extLst>
          </p:cNvPr>
          <p:cNvGrpSpPr>
            <a:grpSpLocks/>
          </p:cNvGrpSpPr>
          <p:nvPr/>
        </p:nvGrpSpPr>
        <p:grpSpPr bwMode="auto">
          <a:xfrm>
            <a:off x="2224088" y="3368675"/>
            <a:ext cx="344487" cy="539750"/>
            <a:chOff x="1401" y="2122"/>
            <a:chExt cx="217" cy="340"/>
          </a:xfrm>
        </p:grpSpPr>
        <p:sp>
          <p:nvSpPr>
            <p:cNvPr id="12508" name="Freeform 599">
              <a:extLst>
                <a:ext uri="{FF2B5EF4-FFF2-40B4-BE49-F238E27FC236}">
                  <a16:creationId xmlns:a16="http://schemas.microsoft.com/office/drawing/2014/main" id="{5101503E-15F4-43C3-8E58-C9A1DB217026}"/>
                </a:ext>
              </a:extLst>
            </p:cNvPr>
            <p:cNvSpPr>
              <a:spLocks/>
            </p:cNvSpPr>
            <p:nvPr/>
          </p:nvSpPr>
          <p:spPr bwMode="auto">
            <a:xfrm>
              <a:off x="1401" y="2122"/>
              <a:ext cx="217" cy="340"/>
            </a:xfrm>
            <a:custGeom>
              <a:avLst/>
              <a:gdLst>
                <a:gd name="T0" fmla="*/ 122 w 1506"/>
                <a:gd name="T1" fmla="*/ 340 h 2366"/>
                <a:gd name="T2" fmla="*/ 150 w 1506"/>
                <a:gd name="T3" fmla="*/ 70 h 2366"/>
                <a:gd name="T4" fmla="*/ 23 w 1506"/>
                <a:gd name="T5" fmla="*/ 0 h 2366"/>
                <a:gd name="T6" fmla="*/ 0 w 1506"/>
                <a:gd name="T7" fmla="*/ 191 h 2366"/>
                <a:gd name="T8" fmla="*/ 122 w 1506"/>
                <a:gd name="T9" fmla="*/ 340 h 23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06" h="2366">
                  <a:moveTo>
                    <a:pt x="846" y="2366"/>
                  </a:moveTo>
                  <a:cubicBezTo>
                    <a:pt x="1419" y="1899"/>
                    <a:pt x="1506" y="1055"/>
                    <a:pt x="1039" y="484"/>
                  </a:cubicBezTo>
                  <a:cubicBezTo>
                    <a:pt x="819" y="215"/>
                    <a:pt x="502" y="40"/>
                    <a:pt x="158" y="0"/>
                  </a:cubicBezTo>
                  <a:lnTo>
                    <a:pt x="0" y="1328"/>
                  </a:lnTo>
                  <a:lnTo>
                    <a:pt x="846" y="2366"/>
                  </a:lnTo>
                  <a:close/>
                </a:path>
              </a:pathLst>
            </a:custGeom>
            <a:solidFill>
              <a:srgbClr val="333333"/>
            </a:solidFill>
            <a:ln w="0">
              <a:solidFill>
                <a:srgbClr val="000000"/>
              </a:solidFill>
              <a:prstDash val="solid"/>
              <a:round/>
              <a:headEnd/>
              <a:tailEnd/>
            </a:ln>
          </p:spPr>
          <p:txBody>
            <a:bodyPr/>
            <a:lstStyle/>
            <a:p>
              <a:endParaRPr lang="en-GB"/>
            </a:p>
          </p:txBody>
        </p:sp>
        <p:sp>
          <p:nvSpPr>
            <p:cNvPr id="12509" name="Freeform 600">
              <a:extLst>
                <a:ext uri="{FF2B5EF4-FFF2-40B4-BE49-F238E27FC236}">
                  <a16:creationId xmlns:a16="http://schemas.microsoft.com/office/drawing/2014/main" id="{AF4FB336-4CAF-4F8D-BEFB-39D10F83AA6E}"/>
                </a:ext>
              </a:extLst>
            </p:cNvPr>
            <p:cNvSpPr>
              <a:spLocks/>
            </p:cNvSpPr>
            <p:nvPr/>
          </p:nvSpPr>
          <p:spPr bwMode="auto">
            <a:xfrm>
              <a:off x="1401" y="2122"/>
              <a:ext cx="217" cy="340"/>
            </a:xfrm>
            <a:custGeom>
              <a:avLst/>
              <a:gdLst>
                <a:gd name="T0" fmla="*/ 122 w 1506"/>
                <a:gd name="T1" fmla="*/ 340 h 2366"/>
                <a:gd name="T2" fmla="*/ 150 w 1506"/>
                <a:gd name="T3" fmla="*/ 70 h 2366"/>
                <a:gd name="T4" fmla="*/ 23 w 1506"/>
                <a:gd name="T5" fmla="*/ 0 h 2366"/>
                <a:gd name="T6" fmla="*/ 0 w 1506"/>
                <a:gd name="T7" fmla="*/ 191 h 2366"/>
                <a:gd name="T8" fmla="*/ 122 w 1506"/>
                <a:gd name="T9" fmla="*/ 340 h 23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06" h="2366">
                  <a:moveTo>
                    <a:pt x="846" y="2366"/>
                  </a:moveTo>
                  <a:cubicBezTo>
                    <a:pt x="1419" y="1899"/>
                    <a:pt x="1506" y="1055"/>
                    <a:pt x="1039" y="484"/>
                  </a:cubicBezTo>
                  <a:cubicBezTo>
                    <a:pt x="819" y="215"/>
                    <a:pt x="502" y="40"/>
                    <a:pt x="158" y="0"/>
                  </a:cubicBezTo>
                  <a:lnTo>
                    <a:pt x="0" y="1328"/>
                  </a:lnTo>
                  <a:lnTo>
                    <a:pt x="846" y="2366"/>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96" name="Group 604">
            <a:extLst>
              <a:ext uri="{FF2B5EF4-FFF2-40B4-BE49-F238E27FC236}">
                <a16:creationId xmlns:a16="http://schemas.microsoft.com/office/drawing/2014/main" id="{90F8F0E7-B74A-4591-81EF-14C8707FE574}"/>
              </a:ext>
            </a:extLst>
          </p:cNvPr>
          <p:cNvGrpSpPr>
            <a:grpSpLocks/>
          </p:cNvGrpSpPr>
          <p:nvPr/>
        </p:nvGrpSpPr>
        <p:grpSpPr bwMode="auto">
          <a:xfrm>
            <a:off x="1919288" y="3365500"/>
            <a:ext cx="498475" cy="611188"/>
            <a:chOff x="1209" y="2120"/>
            <a:chExt cx="314" cy="385"/>
          </a:xfrm>
        </p:grpSpPr>
        <p:sp>
          <p:nvSpPr>
            <p:cNvPr id="12506" name="Freeform 602">
              <a:extLst>
                <a:ext uri="{FF2B5EF4-FFF2-40B4-BE49-F238E27FC236}">
                  <a16:creationId xmlns:a16="http://schemas.microsoft.com/office/drawing/2014/main" id="{B05AE9D8-80FF-4784-976E-CE570BE30418}"/>
                </a:ext>
              </a:extLst>
            </p:cNvPr>
            <p:cNvSpPr>
              <a:spLocks/>
            </p:cNvSpPr>
            <p:nvPr/>
          </p:nvSpPr>
          <p:spPr bwMode="auto">
            <a:xfrm>
              <a:off x="1209" y="2120"/>
              <a:ext cx="314" cy="385"/>
            </a:xfrm>
            <a:custGeom>
              <a:avLst/>
              <a:gdLst>
                <a:gd name="T0" fmla="*/ 192 w 2178"/>
                <a:gd name="T1" fmla="*/ 0 h 2673"/>
                <a:gd name="T2" fmla="*/ 0 w 2178"/>
                <a:gd name="T3" fmla="*/ 193 h 2673"/>
                <a:gd name="T4" fmla="*/ 192 w 2178"/>
                <a:gd name="T5" fmla="*/ 385 h 2673"/>
                <a:gd name="T6" fmla="*/ 314 w 2178"/>
                <a:gd name="T7" fmla="*/ 342 h 2673"/>
                <a:gd name="T8" fmla="*/ 192 w 2178"/>
                <a:gd name="T9" fmla="*/ 193 h 2673"/>
                <a:gd name="T10" fmla="*/ 192 w 2178"/>
                <a:gd name="T11" fmla="*/ 0 h 267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78" h="2673">
                  <a:moveTo>
                    <a:pt x="1334" y="0"/>
                  </a:moveTo>
                  <a:cubicBezTo>
                    <a:pt x="598" y="0"/>
                    <a:pt x="0" y="599"/>
                    <a:pt x="0" y="1337"/>
                  </a:cubicBezTo>
                  <a:cubicBezTo>
                    <a:pt x="0" y="2076"/>
                    <a:pt x="598" y="2673"/>
                    <a:pt x="1334" y="2673"/>
                  </a:cubicBezTo>
                  <a:cubicBezTo>
                    <a:pt x="1643" y="2673"/>
                    <a:pt x="1940" y="2567"/>
                    <a:pt x="2178" y="2373"/>
                  </a:cubicBezTo>
                  <a:lnTo>
                    <a:pt x="1334" y="1337"/>
                  </a:lnTo>
                  <a:lnTo>
                    <a:pt x="1334" y="0"/>
                  </a:lnTo>
                  <a:close/>
                </a:path>
              </a:pathLst>
            </a:custGeom>
            <a:solidFill>
              <a:srgbClr val="969696"/>
            </a:solidFill>
            <a:ln w="0">
              <a:solidFill>
                <a:srgbClr val="000000"/>
              </a:solidFill>
              <a:prstDash val="solid"/>
              <a:round/>
              <a:headEnd/>
              <a:tailEnd/>
            </a:ln>
          </p:spPr>
          <p:txBody>
            <a:bodyPr/>
            <a:lstStyle/>
            <a:p>
              <a:endParaRPr lang="en-GB"/>
            </a:p>
          </p:txBody>
        </p:sp>
        <p:sp>
          <p:nvSpPr>
            <p:cNvPr id="12507" name="Freeform 603">
              <a:extLst>
                <a:ext uri="{FF2B5EF4-FFF2-40B4-BE49-F238E27FC236}">
                  <a16:creationId xmlns:a16="http://schemas.microsoft.com/office/drawing/2014/main" id="{AFC6763C-37D8-4D67-9E12-5C7C8FC9A194}"/>
                </a:ext>
              </a:extLst>
            </p:cNvPr>
            <p:cNvSpPr>
              <a:spLocks/>
            </p:cNvSpPr>
            <p:nvPr/>
          </p:nvSpPr>
          <p:spPr bwMode="auto">
            <a:xfrm>
              <a:off x="1209" y="2120"/>
              <a:ext cx="314" cy="385"/>
            </a:xfrm>
            <a:custGeom>
              <a:avLst/>
              <a:gdLst>
                <a:gd name="T0" fmla="*/ 192 w 2178"/>
                <a:gd name="T1" fmla="*/ 0 h 2673"/>
                <a:gd name="T2" fmla="*/ 0 w 2178"/>
                <a:gd name="T3" fmla="*/ 193 h 2673"/>
                <a:gd name="T4" fmla="*/ 192 w 2178"/>
                <a:gd name="T5" fmla="*/ 385 h 2673"/>
                <a:gd name="T6" fmla="*/ 314 w 2178"/>
                <a:gd name="T7" fmla="*/ 342 h 2673"/>
                <a:gd name="T8" fmla="*/ 192 w 2178"/>
                <a:gd name="T9" fmla="*/ 193 h 2673"/>
                <a:gd name="T10" fmla="*/ 192 w 2178"/>
                <a:gd name="T11" fmla="*/ 0 h 267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78" h="2673">
                  <a:moveTo>
                    <a:pt x="1334" y="0"/>
                  </a:moveTo>
                  <a:cubicBezTo>
                    <a:pt x="598" y="0"/>
                    <a:pt x="0" y="599"/>
                    <a:pt x="0" y="1337"/>
                  </a:cubicBezTo>
                  <a:cubicBezTo>
                    <a:pt x="0" y="2076"/>
                    <a:pt x="598" y="2673"/>
                    <a:pt x="1334" y="2673"/>
                  </a:cubicBezTo>
                  <a:cubicBezTo>
                    <a:pt x="1643" y="2673"/>
                    <a:pt x="1940" y="2567"/>
                    <a:pt x="2178" y="2373"/>
                  </a:cubicBezTo>
                  <a:lnTo>
                    <a:pt x="1334" y="1337"/>
                  </a:lnTo>
                  <a:lnTo>
                    <a:pt x="1334"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97" name="Group 607">
            <a:extLst>
              <a:ext uri="{FF2B5EF4-FFF2-40B4-BE49-F238E27FC236}">
                <a16:creationId xmlns:a16="http://schemas.microsoft.com/office/drawing/2014/main" id="{048398E6-BF53-444B-823E-B031FDE45C09}"/>
              </a:ext>
            </a:extLst>
          </p:cNvPr>
          <p:cNvGrpSpPr>
            <a:grpSpLocks/>
          </p:cNvGrpSpPr>
          <p:nvPr/>
        </p:nvGrpSpPr>
        <p:grpSpPr bwMode="auto">
          <a:xfrm>
            <a:off x="2224088" y="3365500"/>
            <a:ext cx="36512" cy="306388"/>
            <a:chOff x="1401" y="2120"/>
            <a:chExt cx="23" cy="193"/>
          </a:xfrm>
        </p:grpSpPr>
        <p:sp>
          <p:nvSpPr>
            <p:cNvPr id="12504" name="Freeform 605">
              <a:extLst>
                <a:ext uri="{FF2B5EF4-FFF2-40B4-BE49-F238E27FC236}">
                  <a16:creationId xmlns:a16="http://schemas.microsoft.com/office/drawing/2014/main" id="{DDB453BA-391F-42FD-9D00-101F8488777C}"/>
                </a:ext>
              </a:extLst>
            </p:cNvPr>
            <p:cNvSpPr>
              <a:spLocks/>
            </p:cNvSpPr>
            <p:nvPr/>
          </p:nvSpPr>
          <p:spPr bwMode="auto">
            <a:xfrm>
              <a:off x="1401" y="2120"/>
              <a:ext cx="23" cy="193"/>
            </a:xfrm>
            <a:custGeom>
              <a:avLst/>
              <a:gdLst>
                <a:gd name="T0" fmla="*/ 23 w 161"/>
                <a:gd name="T1" fmla="*/ 1 h 1339"/>
                <a:gd name="T2" fmla="*/ 0 w 161"/>
                <a:gd name="T3" fmla="*/ 0 h 1339"/>
                <a:gd name="T4" fmla="*/ 0 w 161"/>
                <a:gd name="T5" fmla="*/ 193 h 1339"/>
                <a:gd name="T6" fmla="*/ 23 w 161"/>
                <a:gd name="T7" fmla="*/ 1 h 133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1" h="1339">
                  <a:moveTo>
                    <a:pt x="161" y="10"/>
                  </a:moveTo>
                  <a:cubicBezTo>
                    <a:pt x="108" y="4"/>
                    <a:pt x="55" y="0"/>
                    <a:pt x="0" y="0"/>
                  </a:cubicBezTo>
                  <a:lnTo>
                    <a:pt x="0" y="1339"/>
                  </a:lnTo>
                  <a:lnTo>
                    <a:pt x="161" y="10"/>
                  </a:lnTo>
                  <a:close/>
                </a:path>
              </a:pathLst>
            </a:custGeom>
            <a:solidFill>
              <a:srgbClr val="C0C0C0"/>
            </a:solidFill>
            <a:ln w="0">
              <a:solidFill>
                <a:srgbClr val="000000"/>
              </a:solidFill>
              <a:prstDash val="solid"/>
              <a:round/>
              <a:headEnd/>
              <a:tailEnd/>
            </a:ln>
          </p:spPr>
          <p:txBody>
            <a:bodyPr/>
            <a:lstStyle/>
            <a:p>
              <a:endParaRPr lang="en-GB"/>
            </a:p>
          </p:txBody>
        </p:sp>
        <p:sp>
          <p:nvSpPr>
            <p:cNvPr id="12505" name="Freeform 606">
              <a:extLst>
                <a:ext uri="{FF2B5EF4-FFF2-40B4-BE49-F238E27FC236}">
                  <a16:creationId xmlns:a16="http://schemas.microsoft.com/office/drawing/2014/main" id="{86729D01-E403-44EF-98D1-591C19CAE00F}"/>
                </a:ext>
              </a:extLst>
            </p:cNvPr>
            <p:cNvSpPr>
              <a:spLocks/>
            </p:cNvSpPr>
            <p:nvPr/>
          </p:nvSpPr>
          <p:spPr bwMode="auto">
            <a:xfrm>
              <a:off x="1401" y="2120"/>
              <a:ext cx="23" cy="193"/>
            </a:xfrm>
            <a:custGeom>
              <a:avLst/>
              <a:gdLst>
                <a:gd name="T0" fmla="*/ 23 w 161"/>
                <a:gd name="T1" fmla="*/ 1 h 1339"/>
                <a:gd name="T2" fmla="*/ 0 w 161"/>
                <a:gd name="T3" fmla="*/ 0 h 1339"/>
                <a:gd name="T4" fmla="*/ 0 w 161"/>
                <a:gd name="T5" fmla="*/ 193 h 1339"/>
                <a:gd name="T6" fmla="*/ 23 w 161"/>
                <a:gd name="T7" fmla="*/ 1 h 133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1" h="1339">
                  <a:moveTo>
                    <a:pt x="161" y="10"/>
                  </a:moveTo>
                  <a:cubicBezTo>
                    <a:pt x="108" y="4"/>
                    <a:pt x="55" y="0"/>
                    <a:pt x="0" y="0"/>
                  </a:cubicBezTo>
                  <a:lnTo>
                    <a:pt x="0" y="1339"/>
                  </a:lnTo>
                  <a:lnTo>
                    <a:pt x="161" y="1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98" name="Group 610">
            <a:extLst>
              <a:ext uri="{FF2B5EF4-FFF2-40B4-BE49-F238E27FC236}">
                <a16:creationId xmlns:a16="http://schemas.microsoft.com/office/drawing/2014/main" id="{C7DA5B7A-64CA-4DF4-A51B-3EACDB671988}"/>
              </a:ext>
            </a:extLst>
          </p:cNvPr>
          <p:cNvGrpSpPr>
            <a:grpSpLocks/>
          </p:cNvGrpSpPr>
          <p:nvPr/>
        </p:nvGrpSpPr>
        <p:grpSpPr bwMode="auto">
          <a:xfrm>
            <a:off x="2224088" y="3368675"/>
            <a:ext cx="344487" cy="539750"/>
            <a:chOff x="1401" y="2122"/>
            <a:chExt cx="217" cy="340"/>
          </a:xfrm>
        </p:grpSpPr>
        <p:sp>
          <p:nvSpPr>
            <p:cNvPr id="12502" name="Freeform 608">
              <a:extLst>
                <a:ext uri="{FF2B5EF4-FFF2-40B4-BE49-F238E27FC236}">
                  <a16:creationId xmlns:a16="http://schemas.microsoft.com/office/drawing/2014/main" id="{60BFD9CB-8E97-4ABB-8030-3AFC8E966866}"/>
                </a:ext>
              </a:extLst>
            </p:cNvPr>
            <p:cNvSpPr>
              <a:spLocks/>
            </p:cNvSpPr>
            <p:nvPr/>
          </p:nvSpPr>
          <p:spPr bwMode="auto">
            <a:xfrm>
              <a:off x="1401" y="2122"/>
              <a:ext cx="217" cy="340"/>
            </a:xfrm>
            <a:custGeom>
              <a:avLst/>
              <a:gdLst>
                <a:gd name="T0" fmla="*/ 122 w 1506"/>
                <a:gd name="T1" fmla="*/ 340 h 2366"/>
                <a:gd name="T2" fmla="*/ 150 w 1506"/>
                <a:gd name="T3" fmla="*/ 70 h 2366"/>
                <a:gd name="T4" fmla="*/ 23 w 1506"/>
                <a:gd name="T5" fmla="*/ 0 h 2366"/>
                <a:gd name="T6" fmla="*/ 0 w 1506"/>
                <a:gd name="T7" fmla="*/ 191 h 2366"/>
                <a:gd name="T8" fmla="*/ 122 w 1506"/>
                <a:gd name="T9" fmla="*/ 340 h 23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06" h="2366">
                  <a:moveTo>
                    <a:pt x="846" y="2366"/>
                  </a:moveTo>
                  <a:cubicBezTo>
                    <a:pt x="1419" y="1899"/>
                    <a:pt x="1506" y="1055"/>
                    <a:pt x="1039" y="484"/>
                  </a:cubicBezTo>
                  <a:cubicBezTo>
                    <a:pt x="819" y="215"/>
                    <a:pt x="502" y="40"/>
                    <a:pt x="158" y="0"/>
                  </a:cubicBezTo>
                  <a:lnTo>
                    <a:pt x="0" y="1328"/>
                  </a:lnTo>
                  <a:lnTo>
                    <a:pt x="846" y="2366"/>
                  </a:lnTo>
                  <a:close/>
                </a:path>
              </a:pathLst>
            </a:custGeom>
            <a:solidFill>
              <a:srgbClr val="333333"/>
            </a:solidFill>
            <a:ln w="0">
              <a:solidFill>
                <a:srgbClr val="000000"/>
              </a:solidFill>
              <a:prstDash val="solid"/>
              <a:round/>
              <a:headEnd/>
              <a:tailEnd/>
            </a:ln>
          </p:spPr>
          <p:txBody>
            <a:bodyPr/>
            <a:lstStyle/>
            <a:p>
              <a:endParaRPr lang="en-GB"/>
            </a:p>
          </p:txBody>
        </p:sp>
        <p:sp>
          <p:nvSpPr>
            <p:cNvPr id="12503" name="Freeform 609">
              <a:extLst>
                <a:ext uri="{FF2B5EF4-FFF2-40B4-BE49-F238E27FC236}">
                  <a16:creationId xmlns:a16="http://schemas.microsoft.com/office/drawing/2014/main" id="{AFE13BC6-05EA-4BEC-AA5B-D03CF18BD3E6}"/>
                </a:ext>
              </a:extLst>
            </p:cNvPr>
            <p:cNvSpPr>
              <a:spLocks/>
            </p:cNvSpPr>
            <p:nvPr/>
          </p:nvSpPr>
          <p:spPr bwMode="auto">
            <a:xfrm>
              <a:off x="1401" y="2122"/>
              <a:ext cx="217" cy="340"/>
            </a:xfrm>
            <a:custGeom>
              <a:avLst/>
              <a:gdLst>
                <a:gd name="T0" fmla="*/ 122 w 1506"/>
                <a:gd name="T1" fmla="*/ 340 h 2366"/>
                <a:gd name="T2" fmla="*/ 150 w 1506"/>
                <a:gd name="T3" fmla="*/ 70 h 2366"/>
                <a:gd name="T4" fmla="*/ 23 w 1506"/>
                <a:gd name="T5" fmla="*/ 0 h 2366"/>
                <a:gd name="T6" fmla="*/ 0 w 1506"/>
                <a:gd name="T7" fmla="*/ 191 h 2366"/>
                <a:gd name="T8" fmla="*/ 122 w 1506"/>
                <a:gd name="T9" fmla="*/ 340 h 23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06" h="2366">
                  <a:moveTo>
                    <a:pt x="846" y="2366"/>
                  </a:moveTo>
                  <a:cubicBezTo>
                    <a:pt x="1419" y="1899"/>
                    <a:pt x="1506" y="1055"/>
                    <a:pt x="1039" y="484"/>
                  </a:cubicBezTo>
                  <a:cubicBezTo>
                    <a:pt x="819" y="215"/>
                    <a:pt x="502" y="40"/>
                    <a:pt x="158" y="0"/>
                  </a:cubicBezTo>
                  <a:lnTo>
                    <a:pt x="0" y="1328"/>
                  </a:lnTo>
                  <a:lnTo>
                    <a:pt x="846" y="2366"/>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499" name="Group 613">
            <a:extLst>
              <a:ext uri="{FF2B5EF4-FFF2-40B4-BE49-F238E27FC236}">
                <a16:creationId xmlns:a16="http://schemas.microsoft.com/office/drawing/2014/main" id="{6B373F51-D139-4374-9E4F-340AE2B7C139}"/>
              </a:ext>
            </a:extLst>
          </p:cNvPr>
          <p:cNvGrpSpPr>
            <a:grpSpLocks/>
          </p:cNvGrpSpPr>
          <p:nvPr/>
        </p:nvGrpSpPr>
        <p:grpSpPr bwMode="auto">
          <a:xfrm>
            <a:off x="1919288" y="3365500"/>
            <a:ext cx="498475" cy="611188"/>
            <a:chOff x="1209" y="2120"/>
            <a:chExt cx="314" cy="385"/>
          </a:xfrm>
        </p:grpSpPr>
        <p:sp>
          <p:nvSpPr>
            <p:cNvPr id="12500" name="Freeform 611">
              <a:extLst>
                <a:ext uri="{FF2B5EF4-FFF2-40B4-BE49-F238E27FC236}">
                  <a16:creationId xmlns:a16="http://schemas.microsoft.com/office/drawing/2014/main" id="{56F0B277-E36B-4D62-9D98-D47122F481CD}"/>
                </a:ext>
              </a:extLst>
            </p:cNvPr>
            <p:cNvSpPr>
              <a:spLocks/>
            </p:cNvSpPr>
            <p:nvPr/>
          </p:nvSpPr>
          <p:spPr bwMode="auto">
            <a:xfrm>
              <a:off x="1209" y="2120"/>
              <a:ext cx="314" cy="385"/>
            </a:xfrm>
            <a:custGeom>
              <a:avLst/>
              <a:gdLst>
                <a:gd name="T0" fmla="*/ 192 w 2178"/>
                <a:gd name="T1" fmla="*/ 0 h 2673"/>
                <a:gd name="T2" fmla="*/ 0 w 2178"/>
                <a:gd name="T3" fmla="*/ 193 h 2673"/>
                <a:gd name="T4" fmla="*/ 192 w 2178"/>
                <a:gd name="T5" fmla="*/ 385 h 2673"/>
                <a:gd name="T6" fmla="*/ 314 w 2178"/>
                <a:gd name="T7" fmla="*/ 342 h 2673"/>
                <a:gd name="T8" fmla="*/ 192 w 2178"/>
                <a:gd name="T9" fmla="*/ 193 h 2673"/>
                <a:gd name="T10" fmla="*/ 192 w 2178"/>
                <a:gd name="T11" fmla="*/ 0 h 267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78" h="2673">
                  <a:moveTo>
                    <a:pt x="1334" y="0"/>
                  </a:moveTo>
                  <a:cubicBezTo>
                    <a:pt x="598" y="0"/>
                    <a:pt x="0" y="599"/>
                    <a:pt x="0" y="1337"/>
                  </a:cubicBezTo>
                  <a:cubicBezTo>
                    <a:pt x="0" y="2076"/>
                    <a:pt x="598" y="2673"/>
                    <a:pt x="1334" y="2673"/>
                  </a:cubicBezTo>
                  <a:cubicBezTo>
                    <a:pt x="1643" y="2673"/>
                    <a:pt x="1940" y="2567"/>
                    <a:pt x="2178" y="2373"/>
                  </a:cubicBezTo>
                  <a:lnTo>
                    <a:pt x="1334" y="1337"/>
                  </a:lnTo>
                  <a:lnTo>
                    <a:pt x="1334" y="0"/>
                  </a:lnTo>
                  <a:close/>
                </a:path>
              </a:pathLst>
            </a:custGeom>
            <a:solidFill>
              <a:srgbClr val="969696"/>
            </a:solidFill>
            <a:ln w="0">
              <a:solidFill>
                <a:srgbClr val="000000"/>
              </a:solidFill>
              <a:prstDash val="solid"/>
              <a:round/>
              <a:headEnd/>
              <a:tailEnd/>
            </a:ln>
          </p:spPr>
          <p:txBody>
            <a:bodyPr/>
            <a:lstStyle/>
            <a:p>
              <a:endParaRPr lang="en-GB"/>
            </a:p>
          </p:txBody>
        </p:sp>
        <p:sp>
          <p:nvSpPr>
            <p:cNvPr id="12501" name="Freeform 612">
              <a:extLst>
                <a:ext uri="{FF2B5EF4-FFF2-40B4-BE49-F238E27FC236}">
                  <a16:creationId xmlns:a16="http://schemas.microsoft.com/office/drawing/2014/main" id="{8373F5E3-0F60-4313-B38D-4391D3606F1E}"/>
                </a:ext>
              </a:extLst>
            </p:cNvPr>
            <p:cNvSpPr>
              <a:spLocks/>
            </p:cNvSpPr>
            <p:nvPr/>
          </p:nvSpPr>
          <p:spPr bwMode="auto">
            <a:xfrm>
              <a:off x="1209" y="2120"/>
              <a:ext cx="314" cy="385"/>
            </a:xfrm>
            <a:custGeom>
              <a:avLst/>
              <a:gdLst>
                <a:gd name="T0" fmla="*/ 192 w 2178"/>
                <a:gd name="T1" fmla="*/ 0 h 2673"/>
                <a:gd name="T2" fmla="*/ 0 w 2178"/>
                <a:gd name="T3" fmla="*/ 193 h 2673"/>
                <a:gd name="T4" fmla="*/ 192 w 2178"/>
                <a:gd name="T5" fmla="*/ 385 h 2673"/>
                <a:gd name="T6" fmla="*/ 314 w 2178"/>
                <a:gd name="T7" fmla="*/ 342 h 2673"/>
                <a:gd name="T8" fmla="*/ 192 w 2178"/>
                <a:gd name="T9" fmla="*/ 193 h 2673"/>
                <a:gd name="T10" fmla="*/ 192 w 2178"/>
                <a:gd name="T11" fmla="*/ 0 h 267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78" h="2673">
                  <a:moveTo>
                    <a:pt x="1334" y="0"/>
                  </a:moveTo>
                  <a:cubicBezTo>
                    <a:pt x="598" y="0"/>
                    <a:pt x="0" y="599"/>
                    <a:pt x="0" y="1337"/>
                  </a:cubicBezTo>
                  <a:cubicBezTo>
                    <a:pt x="0" y="2076"/>
                    <a:pt x="598" y="2673"/>
                    <a:pt x="1334" y="2673"/>
                  </a:cubicBezTo>
                  <a:cubicBezTo>
                    <a:pt x="1643" y="2673"/>
                    <a:pt x="1940" y="2567"/>
                    <a:pt x="2178" y="2373"/>
                  </a:cubicBezTo>
                  <a:lnTo>
                    <a:pt x="1334" y="1337"/>
                  </a:lnTo>
                  <a:lnTo>
                    <a:pt x="1334"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a:extLst>
              <a:ext uri="{FF2B5EF4-FFF2-40B4-BE49-F238E27FC236}">
                <a16:creationId xmlns:a16="http://schemas.microsoft.com/office/drawing/2014/main" id="{0E9AF42A-CAD1-4A19-8239-C3C8F2C000D5}"/>
              </a:ext>
            </a:extLst>
          </p:cNvPr>
          <p:cNvSpPr>
            <a:spLocks noChangeAspect="1" noChangeArrowheads="1"/>
          </p:cNvSpPr>
          <p:nvPr/>
        </p:nvSpPr>
        <p:spPr bwMode="auto">
          <a:xfrm rot="-5400000">
            <a:off x="735807" y="1239044"/>
            <a:ext cx="6731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200">
                <a:latin typeface="Arial" panose="020B0604020202020204" pitchFamily="34" charset="0"/>
              </a:rPr>
              <a:t>Control</a:t>
            </a:r>
          </a:p>
        </p:txBody>
      </p:sp>
      <p:sp>
        <p:nvSpPr>
          <p:cNvPr id="13315" name="Rectangle 5">
            <a:extLst>
              <a:ext uri="{FF2B5EF4-FFF2-40B4-BE49-F238E27FC236}">
                <a16:creationId xmlns:a16="http://schemas.microsoft.com/office/drawing/2014/main" id="{8473E5ED-876D-4E4B-8D6B-AF726FBC87A8}"/>
              </a:ext>
            </a:extLst>
          </p:cNvPr>
          <p:cNvSpPr>
            <a:spLocks noChangeAspect="1" noChangeArrowheads="1"/>
          </p:cNvSpPr>
          <p:nvPr/>
        </p:nvSpPr>
        <p:spPr bwMode="auto">
          <a:xfrm rot="-5400000">
            <a:off x="730250" y="4452938"/>
            <a:ext cx="68421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200" i="1">
                <a:latin typeface="Arial" panose="020B0604020202020204" pitchFamily="34" charset="0"/>
              </a:rPr>
              <a:t>T. cruzi</a:t>
            </a:r>
          </a:p>
        </p:txBody>
      </p:sp>
      <p:sp>
        <p:nvSpPr>
          <p:cNvPr id="13316" name="Rectangle 6">
            <a:extLst>
              <a:ext uri="{FF2B5EF4-FFF2-40B4-BE49-F238E27FC236}">
                <a16:creationId xmlns:a16="http://schemas.microsoft.com/office/drawing/2014/main" id="{499DA320-D231-4CFD-BB7D-D5592B75824E}"/>
              </a:ext>
            </a:extLst>
          </p:cNvPr>
          <p:cNvSpPr>
            <a:spLocks noChangeAspect="1" noChangeArrowheads="1"/>
          </p:cNvSpPr>
          <p:nvPr/>
        </p:nvSpPr>
        <p:spPr bwMode="auto">
          <a:xfrm rot="-5400000">
            <a:off x="515937" y="2792413"/>
            <a:ext cx="110966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200">
                <a:latin typeface="Arial" panose="020B0604020202020204" pitchFamily="34" charset="0"/>
              </a:rPr>
              <a:t>Control +DFA</a:t>
            </a:r>
          </a:p>
        </p:txBody>
      </p:sp>
      <p:sp>
        <p:nvSpPr>
          <p:cNvPr id="13317" name="Rectangle 7">
            <a:extLst>
              <a:ext uri="{FF2B5EF4-FFF2-40B4-BE49-F238E27FC236}">
                <a16:creationId xmlns:a16="http://schemas.microsoft.com/office/drawing/2014/main" id="{D4E42BFC-E1C8-477D-88BB-CD4BB75852D0}"/>
              </a:ext>
            </a:extLst>
          </p:cNvPr>
          <p:cNvSpPr>
            <a:spLocks noChangeAspect="1" noChangeArrowheads="1"/>
          </p:cNvSpPr>
          <p:nvPr/>
        </p:nvSpPr>
        <p:spPr bwMode="auto">
          <a:xfrm rot="-5400000">
            <a:off x="490538" y="6040438"/>
            <a:ext cx="116363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200" i="1">
                <a:latin typeface="Arial" panose="020B0604020202020204" pitchFamily="34" charset="0"/>
              </a:rPr>
              <a:t>T. cruzi </a:t>
            </a:r>
            <a:r>
              <a:rPr lang="pt-BR" altLang="en-US" sz="1200">
                <a:latin typeface="Arial" panose="020B0604020202020204" pitchFamily="34" charset="0"/>
              </a:rPr>
              <a:t>+ DFA</a:t>
            </a:r>
          </a:p>
        </p:txBody>
      </p:sp>
      <p:sp>
        <p:nvSpPr>
          <p:cNvPr id="13318" name="Text Box 8">
            <a:extLst>
              <a:ext uri="{FF2B5EF4-FFF2-40B4-BE49-F238E27FC236}">
                <a16:creationId xmlns:a16="http://schemas.microsoft.com/office/drawing/2014/main" id="{096010B3-4610-4341-96EF-12B178BEC60A}"/>
              </a:ext>
            </a:extLst>
          </p:cNvPr>
          <p:cNvSpPr txBox="1">
            <a:spLocks noChangeAspect="1" noChangeArrowheads="1"/>
          </p:cNvSpPr>
          <p:nvPr/>
        </p:nvSpPr>
        <p:spPr bwMode="auto">
          <a:xfrm>
            <a:off x="2921000" y="7291388"/>
            <a:ext cx="15128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200">
                <a:latin typeface="Arial" panose="020B0604020202020204" pitchFamily="34" charset="0"/>
              </a:rPr>
              <a:t>Days After Infection</a:t>
            </a:r>
          </a:p>
        </p:txBody>
      </p:sp>
      <p:sp>
        <p:nvSpPr>
          <p:cNvPr id="13319" name="Text Box 10">
            <a:extLst>
              <a:ext uri="{FF2B5EF4-FFF2-40B4-BE49-F238E27FC236}">
                <a16:creationId xmlns:a16="http://schemas.microsoft.com/office/drawing/2014/main" id="{4A2D7400-A705-46D3-8A5E-95908C01701B}"/>
              </a:ext>
            </a:extLst>
          </p:cNvPr>
          <p:cNvSpPr txBox="1">
            <a:spLocks noChangeAspect="1" noChangeArrowheads="1"/>
          </p:cNvSpPr>
          <p:nvPr/>
        </p:nvSpPr>
        <p:spPr bwMode="auto">
          <a:xfrm>
            <a:off x="2006600" y="447675"/>
            <a:ext cx="1206500" cy="280988"/>
          </a:xfrm>
          <a:prstGeom prst="rect">
            <a:avLst/>
          </a:prstGeom>
          <a:solidFill>
            <a:schemeClr val="bg1"/>
          </a:solidFill>
          <a:ln w="6350" algn="ctr">
            <a:solidFill>
              <a:schemeClr val="tx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pt-BR" altLang="en-US" sz="1200">
                <a:latin typeface="Arial" panose="020B0604020202020204" pitchFamily="34" charset="0"/>
              </a:rPr>
              <a:t>CD4</a:t>
            </a:r>
            <a:r>
              <a:rPr lang="pt-BR" altLang="en-US" sz="1200" baseline="30000">
                <a:latin typeface="Arial" panose="020B0604020202020204" pitchFamily="34" charset="0"/>
              </a:rPr>
              <a:t>+</a:t>
            </a:r>
            <a:r>
              <a:rPr lang="pt-BR" altLang="en-US" sz="1200">
                <a:latin typeface="Arial" panose="020B0604020202020204" pitchFamily="34" charset="0"/>
              </a:rPr>
              <a:t> T-cells</a:t>
            </a:r>
          </a:p>
        </p:txBody>
      </p:sp>
      <p:sp>
        <p:nvSpPr>
          <p:cNvPr id="13320" name="Text Box 10">
            <a:extLst>
              <a:ext uri="{FF2B5EF4-FFF2-40B4-BE49-F238E27FC236}">
                <a16:creationId xmlns:a16="http://schemas.microsoft.com/office/drawing/2014/main" id="{C3E1A59D-981A-4FBC-B362-04AE8699C7E5}"/>
              </a:ext>
            </a:extLst>
          </p:cNvPr>
          <p:cNvSpPr txBox="1">
            <a:spLocks noChangeAspect="1" noChangeArrowheads="1"/>
          </p:cNvSpPr>
          <p:nvPr/>
        </p:nvSpPr>
        <p:spPr bwMode="auto">
          <a:xfrm>
            <a:off x="4206875" y="447675"/>
            <a:ext cx="1238250" cy="280988"/>
          </a:xfrm>
          <a:prstGeom prst="rect">
            <a:avLst/>
          </a:prstGeom>
          <a:solidFill>
            <a:schemeClr val="bg1"/>
          </a:solidFill>
          <a:ln w="6350" algn="ctr">
            <a:solidFill>
              <a:schemeClr val="tx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pt-BR" altLang="en-US" sz="1200">
                <a:latin typeface="Arial" panose="020B0604020202020204" pitchFamily="34" charset="0"/>
              </a:rPr>
              <a:t>CD8</a:t>
            </a:r>
            <a:r>
              <a:rPr lang="pt-BR" altLang="en-US" sz="1200" baseline="30000">
                <a:latin typeface="Arial" panose="020B0604020202020204" pitchFamily="34" charset="0"/>
              </a:rPr>
              <a:t>+</a:t>
            </a:r>
            <a:r>
              <a:rPr lang="pt-BR" altLang="en-US" sz="1200">
                <a:latin typeface="Arial" panose="020B0604020202020204" pitchFamily="34" charset="0"/>
              </a:rPr>
              <a:t> T-cells</a:t>
            </a:r>
          </a:p>
        </p:txBody>
      </p:sp>
      <p:sp>
        <p:nvSpPr>
          <p:cNvPr id="13321" name="Rectangle 7">
            <a:extLst>
              <a:ext uri="{FF2B5EF4-FFF2-40B4-BE49-F238E27FC236}">
                <a16:creationId xmlns:a16="http://schemas.microsoft.com/office/drawing/2014/main" id="{CEEA4758-9B30-412B-9341-50568667A8E0}"/>
              </a:ext>
            </a:extLst>
          </p:cNvPr>
          <p:cNvSpPr>
            <a:spLocks noChangeAspect="1" noChangeArrowheads="1"/>
          </p:cNvSpPr>
          <p:nvPr/>
        </p:nvSpPr>
        <p:spPr bwMode="auto">
          <a:xfrm>
            <a:off x="1824038" y="1428750"/>
            <a:ext cx="241300" cy="758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3322" name="Freeform 8">
            <a:extLst>
              <a:ext uri="{FF2B5EF4-FFF2-40B4-BE49-F238E27FC236}">
                <a16:creationId xmlns:a16="http://schemas.microsoft.com/office/drawing/2014/main" id="{8224867A-6240-430B-8EF8-75CD83112FBC}"/>
              </a:ext>
            </a:extLst>
          </p:cNvPr>
          <p:cNvSpPr>
            <a:spLocks noChangeAspect="1"/>
          </p:cNvSpPr>
          <p:nvPr/>
        </p:nvSpPr>
        <p:spPr bwMode="auto">
          <a:xfrm>
            <a:off x="1824038" y="1428750"/>
            <a:ext cx="241300" cy="757238"/>
          </a:xfrm>
          <a:custGeom>
            <a:avLst/>
            <a:gdLst>
              <a:gd name="T0" fmla="*/ 0 w 199"/>
              <a:gd name="T1" fmla="*/ 1151947396 h 623"/>
              <a:gd name="T2" fmla="*/ 0 w 199"/>
              <a:gd name="T3" fmla="*/ 1151947396 h 623"/>
              <a:gd name="T4" fmla="*/ 0 w 199"/>
              <a:gd name="T5" fmla="*/ 0 h 623"/>
              <a:gd name="T6" fmla="*/ 365739259 w 199"/>
              <a:gd name="T7" fmla="*/ 0 h 623"/>
              <a:gd name="T8" fmla="*/ 365739259 w 199"/>
              <a:gd name="T9" fmla="*/ 1151947396 h 623"/>
              <a:gd name="T10" fmla="*/ 0 60000 65536"/>
              <a:gd name="T11" fmla="*/ 0 60000 65536"/>
              <a:gd name="T12" fmla="*/ 0 60000 65536"/>
              <a:gd name="T13" fmla="*/ 0 60000 65536"/>
              <a:gd name="T14" fmla="*/ 0 60000 65536"/>
              <a:gd name="T15" fmla="*/ 0 w 199"/>
              <a:gd name="T16" fmla="*/ 0 h 623"/>
              <a:gd name="T17" fmla="*/ 199 w 199"/>
              <a:gd name="T18" fmla="*/ 623 h 623"/>
            </a:gdLst>
            <a:ahLst/>
            <a:cxnLst>
              <a:cxn ang="T10">
                <a:pos x="T0" y="T1"/>
              </a:cxn>
              <a:cxn ang="T11">
                <a:pos x="T2" y="T3"/>
              </a:cxn>
              <a:cxn ang="T12">
                <a:pos x="T4" y="T5"/>
              </a:cxn>
              <a:cxn ang="T13">
                <a:pos x="T6" y="T7"/>
              </a:cxn>
              <a:cxn ang="T14">
                <a:pos x="T8" y="T9"/>
              </a:cxn>
            </a:cxnLst>
            <a:rect l="T15" t="T16" r="T17" b="T18"/>
            <a:pathLst>
              <a:path w="199" h="623">
                <a:moveTo>
                  <a:pt x="0" y="623"/>
                </a:moveTo>
                <a:lnTo>
                  <a:pt x="0" y="623"/>
                </a:lnTo>
                <a:lnTo>
                  <a:pt x="0" y="0"/>
                </a:lnTo>
                <a:lnTo>
                  <a:pt x="199" y="0"/>
                </a:lnTo>
                <a:lnTo>
                  <a:pt x="199" y="623"/>
                </a:lnTo>
              </a:path>
            </a:pathLst>
          </a:custGeom>
          <a:noFill/>
          <a:ln w="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3323" name="Freeform 9">
            <a:extLst>
              <a:ext uri="{FF2B5EF4-FFF2-40B4-BE49-F238E27FC236}">
                <a16:creationId xmlns:a16="http://schemas.microsoft.com/office/drawing/2014/main" id="{F39A3520-0DDD-4CCB-9CED-4CEE8C6A9499}"/>
              </a:ext>
            </a:extLst>
          </p:cNvPr>
          <p:cNvSpPr>
            <a:spLocks noChangeAspect="1"/>
          </p:cNvSpPr>
          <p:nvPr/>
        </p:nvSpPr>
        <p:spPr bwMode="auto">
          <a:xfrm>
            <a:off x="1914525" y="1346200"/>
            <a:ext cx="60325" cy="1588"/>
          </a:xfrm>
          <a:custGeom>
            <a:avLst/>
            <a:gdLst>
              <a:gd name="T0" fmla="*/ 0 w 50"/>
              <a:gd name="T1" fmla="*/ 0 h 1588"/>
              <a:gd name="T2" fmla="*/ 91935300 w 50"/>
              <a:gd name="T3" fmla="*/ 0 h 1588"/>
              <a:gd name="T4" fmla="*/ 0 w 50"/>
              <a:gd name="T5" fmla="*/ 0 h 1588"/>
              <a:gd name="T6" fmla="*/ 0 60000 65536"/>
              <a:gd name="T7" fmla="*/ 0 60000 65536"/>
              <a:gd name="T8" fmla="*/ 0 60000 65536"/>
              <a:gd name="T9" fmla="*/ 0 w 50"/>
              <a:gd name="T10" fmla="*/ 0 h 1588"/>
              <a:gd name="T11" fmla="*/ 50 w 50"/>
              <a:gd name="T12" fmla="*/ 1588 h 1588"/>
            </a:gdLst>
            <a:ahLst/>
            <a:cxnLst>
              <a:cxn ang="T6">
                <a:pos x="T0" y="T1"/>
              </a:cxn>
              <a:cxn ang="T7">
                <a:pos x="T2" y="T3"/>
              </a:cxn>
              <a:cxn ang="T8">
                <a:pos x="T4" y="T5"/>
              </a:cxn>
            </a:cxnLst>
            <a:rect l="T9" t="T10" r="T11" b="T12"/>
            <a:pathLst>
              <a:path w="50" h="1588">
                <a:moveTo>
                  <a:pt x="0" y="0"/>
                </a:moveTo>
                <a:lnTo>
                  <a:pt x="50" y="0"/>
                </a:lnTo>
                <a:lnTo>
                  <a:pt x="0" y="0"/>
                </a:lnTo>
              </a:path>
            </a:pathLst>
          </a:custGeom>
          <a:noFill/>
          <a:ln w="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3324" name="Line 10">
            <a:extLst>
              <a:ext uri="{FF2B5EF4-FFF2-40B4-BE49-F238E27FC236}">
                <a16:creationId xmlns:a16="http://schemas.microsoft.com/office/drawing/2014/main" id="{539B15B1-43F8-4745-A3BD-A88497A04DC0}"/>
              </a:ext>
            </a:extLst>
          </p:cNvPr>
          <p:cNvSpPr>
            <a:spLocks noChangeAspect="1" noChangeShapeType="1"/>
          </p:cNvSpPr>
          <p:nvPr/>
        </p:nvSpPr>
        <p:spPr bwMode="auto">
          <a:xfrm>
            <a:off x="1944688" y="1346200"/>
            <a:ext cx="1587" cy="82550"/>
          </a:xfrm>
          <a:prstGeom prst="line">
            <a:avLst/>
          </a:prstGeom>
          <a:noFill/>
          <a:ln w="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325" name="Rectangle 11">
            <a:extLst>
              <a:ext uri="{FF2B5EF4-FFF2-40B4-BE49-F238E27FC236}">
                <a16:creationId xmlns:a16="http://schemas.microsoft.com/office/drawing/2014/main" id="{D3386DCA-E70E-4BB5-9633-468DDC07DF92}"/>
              </a:ext>
            </a:extLst>
          </p:cNvPr>
          <p:cNvSpPr>
            <a:spLocks noChangeAspect="1" noChangeArrowheads="1"/>
          </p:cNvSpPr>
          <p:nvPr/>
        </p:nvSpPr>
        <p:spPr bwMode="auto">
          <a:xfrm>
            <a:off x="2187575" y="1562100"/>
            <a:ext cx="242888" cy="6254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3326" name="Freeform 12">
            <a:extLst>
              <a:ext uri="{FF2B5EF4-FFF2-40B4-BE49-F238E27FC236}">
                <a16:creationId xmlns:a16="http://schemas.microsoft.com/office/drawing/2014/main" id="{0837E8BF-9E50-4227-922B-D8B8FC8D914B}"/>
              </a:ext>
            </a:extLst>
          </p:cNvPr>
          <p:cNvSpPr>
            <a:spLocks noChangeAspect="1"/>
          </p:cNvSpPr>
          <p:nvPr/>
        </p:nvSpPr>
        <p:spPr bwMode="auto">
          <a:xfrm>
            <a:off x="2187575" y="1562100"/>
            <a:ext cx="241300" cy="623888"/>
          </a:xfrm>
          <a:custGeom>
            <a:avLst/>
            <a:gdLst>
              <a:gd name="T0" fmla="*/ 0 w 199"/>
              <a:gd name="T1" fmla="*/ 949800024 h 512"/>
              <a:gd name="T2" fmla="*/ 0 w 199"/>
              <a:gd name="T3" fmla="*/ 949800024 h 512"/>
              <a:gd name="T4" fmla="*/ 0 w 199"/>
              <a:gd name="T5" fmla="*/ 0 h 512"/>
              <a:gd name="T6" fmla="*/ 365739259 w 199"/>
              <a:gd name="T7" fmla="*/ 0 h 512"/>
              <a:gd name="T8" fmla="*/ 365739259 w 199"/>
              <a:gd name="T9" fmla="*/ 949800024 h 512"/>
              <a:gd name="T10" fmla="*/ 0 60000 65536"/>
              <a:gd name="T11" fmla="*/ 0 60000 65536"/>
              <a:gd name="T12" fmla="*/ 0 60000 65536"/>
              <a:gd name="T13" fmla="*/ 0 60000 65536"/>
              <a:gd name="T14" fmla="*/ 0 60000 65536"/>
              <a:gd name="T15" fmla="*/ 0 w 199"/>
              <a:gd name="T16" fmla="*/ 0 h 512"/>
              <a:gd name="T17" fmla="*/ 199 w 199"/>
              <a:gd name="T18" fmla="*/ 512 h 512"/>
            </a:gdLst>
            <a:ahLst/>
            <a:cxnLst>
              <a:cxn ang="T10">
                <a:pos x="T0" y="T1"/>
              </a:cxn>
              <a:cxn ang="T11">
                <a:pos x="T2" y="T3"/>
              </a:cxn>
              <a:cxn ang="T12">
                <a:pos x="T4" y="T5"/>
              </a:cxn>
              <a:cxn ang="T13">
                <a:pos x="T6" y="T7"/>
              </a:cxn>
              <a:cxn ang="T14">
                <a:pos x="T8" y="T9"/>
              </a:cxn>
            </a:cxnLst>
            <a:rect l="T15" t="T16" r="T17" b="T18"/>
            <a:pathLst>
              <a:path w="199" h="512">
                <a:moveTo>
                  <a:pt x="0" y="512"/>
                </a:moveTo>
                <a:lnTo>
                  <a:pt x="0" y="512"/>
                </a:lnTo>
                <a:lnTo>
                  <a:pt x="0" y="0"/>
                </a:lnTo>
                <a:lnTo>
                  <a:pt x="199" y="0"/>
                </a:lnTo>
                <a:lnTo>
                  <a:pt x="199" y="512"/>
                </a:lnTo>
              </a:path>
            </a:pathLst>
          </a:custGeom>
          <a:noFill/>
          <a:ln w="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3327" name="Freeform 13">
            <a:extLst>
              <a:ext uri="{FF2B5EF4-FFF2-40B4-BE49-F238E27FC236}">
                <a16:creationId xmlns:a16="http://schemas.microsoft.com/office/drawing/2014/main" id="{78CFF6B1-8E96-432F-8629-326E5CC29E7D}"/>
              </a:ext>
            </a:extLst>
          </p:cNvPr>
          <p:cNvSpPr>
            <a:spLocks noChangeAspect="1"/>
          </p:cNvSpPr>
          <p:nvPr/>
        </p:nvSpPr>
        <p:spPr bwMode="auto">
          <a:xfrm>
            <a:off x="2278063" y="1506538"/>
            <a:ext cx="60325" cy="1587"/>
          </a:xfrm>
          <a:custGeom>
            <a:avLst/>
            <a:gdLst>
              <a:gd name="T0" fmla="*/ 0 w 50"/>
              <a:gd name="T1" fmla="*/ 0 h 1588"/>
              <a:gd name="T2" fmla="*/ 91935300 w 50"/>
              <a:gd name="T3" fmla="*/ 0 h 1588"/>
              <a:gd name="T4" fmla="*/ 0 w 50"/>
              <a:gd name="T5" fmla="*/ 0 h 1588"/>
              <a:gd name="T6" fmla="*/ 0 60000 65536"/>
              <a:gd name="T7" fmla="*/ 0 60000 65536"/>
              <a:gd name="T8" fmla="*/ 0 60000 65536"/>
              <a:gd name="T9" fmla="*/ 0 w 50"/>
              <a:gd name="T10" fmla="*/ 0 h 1588"/>
              <a:gd name="T11" fmla="*/ 50 w 50"/>
              <a:gd name="T12" fmla="*/ 1588 h 1588"/>
            </a:gdLst>
            <a:ahLst/>
            <a:cxnLst>
              <a:cxn ang="T6">
                <a:pos x="T0" y="T1"/>
              </a:cxn>
              <a:cxn ang="T7">
                <a:pos x="T2" y="T3"/>
              </a:cxn>
              <a:cxn ang="T8">
                <a:pos x="T4" y="T5"/>
              </a:cxn>
            </a:cxnLst>
            <a:rect l="T9" t="T10" r="T11" b="T12"/>
            <a:pathLst>
              <a:path w="50" h="1588">
                <a:moveTo>
                  <a:pt x="0" y="0"/>
                </a:moveTo>
                <a:lnTo>
                  <a:pt x="50" y="0"/>
                </a:lnTo>
                <a:lnTo>
                  <a:pt x="0" y="0"/>
                </a:lnTo>
              </a:path>
            </a:pathLst>
          </a:custGeom>
          <a:noFill/>
          <a:ln w="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3328" name="Line 14">
            <a:extLst>
              <a:ext uri="{FF2B5EF4-FFF2-40B4-BE49-F238E27FC236}">
                <a16:creationId xmlns:a16="http://schemas.microsoft.com/office/drawing/2014/main" id="{D5C61783-CC95-4899-8A8F-EF8261674566}"/>
              </a:ext>
            </a:extLst>
          </p:cNvPr>
          <p:cNvSpPr>
            <a:spLocks noChangeAspect="1" noChangeShapeType="1"/>
          </p:cNvSpPr>
          <p:nvPr/>
        </p:nvSpPr>
        <p:spPr bwMode="auto">
          <a:xfrm>
            <a:off x="2308225" y="1506538"/>
            <a:ext cx="1588" cy="55562"/>
          </a:xfrm>
          <a:prstGeom prst="line">
            <a:avLst/>
          </a:prstGeom>
          <a:noFill/>
          <a:ln w="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329" name="Rectangle 15">
            <a:extLst>
              <a:ext uri="{FF2B5EF4-FFF2-40B4-BE49-F238E27FC236}">
                <a16:creationId xmlns:a16="http://schemas.microsoft.com/office/drawing/2014/main" id="{82CF5078-5AD8-4451-AB8A-A8B99649BEF1}"/>
              </a:ext>
            </a:extLst>
          </p:cNvPr>
          <p:cNvSpPr>
            <a:spLocks noChangeAspect="1" noChangeArrowheads="1"/>
          </p:cNvSpPr>
          <p:nvPr/>
        </p:nvSpPr>
        <p:spPr bwMode="auto">
          <a:xfrm>
            <a:off x="2552700" y="1543050"/>
            <a:ext cx="241300" cy="6445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3330" name="Freeform 16">
            <a:extLst>
              <a:ext uri="{FF2B5EF4-FFF2-40B4-BE49-F238E27FC236}">
                <a16:creationId xmlns:a16="http://schemas.microsoft.com/office/drawing/2014/main" id="{C6C6DF9E-FEF0-4C3B-9435-1A80600044F7}"/>
              </a:ext>
            </a:extLst>
          </p:cNvPr>
          <p:cNvSpPr>
            <a:spLocks noChangeAspect="1"/>
          </p:cNvSpPr>
          <p:nvPr/>
        </p:nvSpPr>
        <p:spPr bwMode="auto">
          <a:xfrm>
            <a:off x="2552700" y="1543050"/>
            <a:ext cx="241300" cy="642938"/>
          </a:xfrm>
          <a:custGeom>
            <a:avLst/>
            <a:gdLst>
              <a:gd name="T0" fmla="*/ 0 w 199"/>
              <a:gd name="T1" fmla="*/ 978136405 h 528"/>
              <a:gd name="T2" fmla="*/ 0 w 199"/>
              <a:gd name="T3" fmla="*/ 978136405 h 528"/>
              <a:gd name="T4" fmla="*/ 0 w 199"/>
              <a:gd name="T5" fmla="*/ 0 h 528"/>
              <a:gd name="T6" fmla="*/ 365739259 w 199"/>
              <a:gd name="T7" fmla="*/ 0 h 528"/>
              <a:gd name="T8" fmla="*/ 365739259 w 199"/>
              <a:gd name="T9" fmla="*/ 978136405 h 528"/>
              <a:gd name="T10" fmla="*/ 0 60000 65536"/>
              <a:gd name="T11" fmla="*/ 0 60000 65536"/>
              <a:gd name="T12" fmla="*/ 0 60000 65536"/>
              <a:gd name="T13" fmla="*/ 0 60000 65536"/>
              <a:gd name="T14" fmla="*/ 0 60000 65536"/>
              <a:gd name="T15" fmla="*/ 0 w 199"/>
              <a:gd name="T16" fmla="*/ 0 h 528"/>
              <a:gd name="T17" fmla="*/ 199 w 199"/>
              <a:gd name="T18" fmla="*/ 528 h 528"/>
            </a:gdLst>
            <a:ahLst/>
            <a:cxnLst>
              <a:cxn ang="T10">
                <a:pos x="T0" y="T1"/>
              </a:cxn>
              <a:cxn ang="T11">
                <a:pos x="T2" y="T3"/>
              </a:cxn>
              <a:cxn ang="T12">
                <a:pos x="T4" y="T5"/>
              </a:cxn>
              <a:cxn ang="T13">
                <a:pos x="T6" y="T7"/>
              </a:cxn>
              <a:cxn ang="T14">
                <a:pos x="T8" y="T9"/>
              </a:cxn>
            </a:cxnLst>
            <a:rect l="T15" t="T16" r="T17" b="T18"/>
            <a:pathLst>
              <a:path w="199" h="528">
                <a:moveTo>
                  <a:pt x="0" y="528"/>
                </a:moveTo>
                <a:lnTo>
                  <a:pt x="0" y="528"/>
                </a:lnTo>
                <a:lnTo>
                  <a:pt x="0" y="0"/>
                </a:lnTo>
                <a:lnTo>
                  <a:pt x="199" y="0"/>
                </a:lnTo>
                <a:lnTo>
                  <a:pt x="199" y="528"/>
                </a:lnTo>
              </a:path>
            </a:pathLst>
          </a:custGeom>
          <a:noFill/>
          <a:ln w="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3331" name="Freeform 17">
            <a:extLst>
              <a:ext uri="{FF2B5EF4-FFF2-40B4-BE49-F238E27FC236}">
                <a16:creationId xmlns:a16="http://schemas.microsoft.com/office/drawing/2014/main" id="{E3E73902-75D4-4758-846A-2CD418D4A348}"/>
              </a:ext>
            </a:extLst>
          </p:cNvPr>
          <p:cNvSpPr>
            <a:spLocks noChangeAspect="1"/>
          </p:cNvSpPr>
          <p:nvPr/>
        </p:nvSpPr>
        <p:spPr bwMode="auto">
          <a:xfrm>
            <a:off x="2641600" y="1447800"/>
            <a:ext cx="61913" cy="0"/>
          </a:xfrm>
          <a:custGeom>
            <a:avLst/>
            <a:gdLst>
              <a:gd name="T0" fmla="*/ 0 w 50"/>
              <a:gd name="T1" fmla="*/ 0 h 1588"/>
              <a:gd name="T2" fmla="*/ 94355412 w 50"/>
              <a:gd name="T3" fmla="*/ 0 h 1588"/>
              <a:gd name="T4" fmla="*/ 0 w 50"/>
              <a:gd name="T5" fmla="*/ 0 h 1588"/>
              <a:gd name="T6" fmla="*/ 0 60000 65536"/>
              <a:gd name="T7" fmla="*/ 0 60000 65536"/>
              <a:gd name="T8" fmla="*/ 0 60000 65536"/>
              <a:gd name="T9" fmla="*/ 0 w 50"/>
              <a:gd name="T10" fmla="*/ 0 h 1588"/>
              <a:gd name="T11" fmla="*/ 50 w 50"/>
              <a:gd name="T12" fmla="*/ 0 h 1588"/>
            </a:gdLst>
            <a:ahLst/>
            <a:cxnLst>
              <a:cxn ang="T6">
                <a:pos x="T0" y="T1"/>
              </a:cxn>
              <a:cxn ang="T7">
                <a:pos x="T2" y="T3"/>
              </a:cxn>
              <a:cxn ang="T8">
                <a:pos x="T4" y="T5"/>
              </a:cxn>
            </a:cxnLst>
            <a:rect l="T9" t="T10" r="T11" b="T12"/>
            <a:pathLst>
              <a:path w="50" h="1588">
                <a:moveTo>
                  <a:pt x="0" y="0"/>
                </a:moveTo>
                <a:lnTo>
                  <a:pt x="50" y="0"/>
                </a:lnTo>
                <a:lnTo>
                  <a:pt x="0" y="0"/>
                </a:lnTo>
              </a:path>
            </a:pathLst>
          </a:custGeom>
          <a:noFill/>
          <a:ln w="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3332" name="Line 18">
            <a:extLst>
              <a:ext uri="{FF2B5EF4-FFF2-40B4-BE49-F238E27FC236}">
                <a16:creationId xmlns:a16="http://schemas.microsoft.com/office/drawing/2014/main" id="{F72E7836-6B01-41E6-A363-0189D337ECBE}"/>
              </a:ext>
            </a:extLst>
          </p:cNvPr>
          <p:cNvSpPr>
            <a:spLocks noChangeAspect="1" noChangeShapeType="1"/>
          </p:cNvSpPr>
          <p:nvPr/>
        </p:nvSpPr>
        <p:spPr bwMode="auto">
          <a:xfrm>
            <a:off x="2673350" y="1447800"/>
            <a:ext cx="0" cy="95250"/>
          </a:xfrm>
          <a:prstGeom prst="line">
            <a:avLst/>
          </a:prstGeom>
          <a:noFill/>
          <a:ln w="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333" name="Rectangle 19">
            <a:extLst>
              <a:ext uri="{FF2B5EF4-FFF2-40B4-BE49-F238E27FC236}">
                <a16:creationId xmlns:a16="http://schemas.microsoft.com/office/drawing/2014/main" id="{FADD23C8-DDCB-4E86-9470-E925C4D383F9}"/>
              </a:ext>
            </a:extLst>
          </p:cNvPr>
          <p:cNvSpPr>
            <a:spLocks noChangeAspect="1" noChangeArrowheads="1"/>
          </p:cNvSpPr>
          <p:nvPr/>
        </p:nvSpPr>
        <p:spPr bwMode="auto">
          <a:xfrm>
            <a:off x="2914650" y="1327150"/>
            <a:ext cx="244475" cy="8604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3334" name="Freeform 20">
            <a:extLst>
              <a:ext uri="{FF2B5EF4-FFF2-40B4-BE49-F238E27FC236}">
                <a16:creationId xmlns:a16="http://schemas.microsoft.com/office/drawing/2014/main" id="{FB5AE069-EF02-4754-8E1F-1F26381CF809}"/>
              </a:ext>
            </a:extLst>
          </p:cNvPr>
          <p:cNvSpPr>
            <a:spLocks noChangeAspect="1"/>
          </p:cNvSpPr>
          <p:nvPr/>
        </p:nvSpPr>
        <p:spPr bwMode="auto">
          <a:xfrm>
            <a:off x="2914650" y="1327150"/>
            <a:ext cx="242888" cy="858838"/>
          </a:xfrm>
          <a:custGeom>
            <a:avLst/>
            <a:gdLst>
              <a:gd name="T0" fmla="*/ 0 w 199"/>
              <a:gd name="T1" fmla="*/ 1307402032 h 706"/>
              <a:gd name="T2" fmla="*/ 0 w 199"/>
              <a:gd name="T3" fmla="*/ 1307402032 h 706"/>
              <a:gd name="T4" fmla="*/ 0 w 199"/>
              <a:gd name="T5" fmla="*/ 0 h 706"/>
              <a:gd name="T6" fmla="*/ 370084418 w 199"/>
              <a:gd name="T7" fmla="*/ 0 h 706"/>
              <a:gd name="T8" fmla="*/ 370084418 w 199"/>
              <a:gd name="T9" fmla="*/ 1307402032 h 706"/>
              <a:gd name="T10" fmla="*/ 0 60000 65536"/>
              <a:gd name="T11" fmla="*/ 0 60000 65536"/>
              <a:gd name="T12" fmla="*/ 0 60000 65536"/>
              <a:gd name="T13" fmla="*/ 0 60000 65536"/>
              <a:gd name="T14" fmla="*/ 0 60000 65536"/>
              <a:gd name="T15" fmla="*/ 0 w 199"/>
              <a:gd name="T16" fmla="*/ 0 h 706"/>
              <a:gd name="T17" fmla="*/ 199 w 199"/>
              <a:gd name="T18" fmla="*/ 706 h 706"/>
            </a:gdLst>
            <a:ahLst/>
            <a:cxnLst>
              <a:cxn ang="T10">
                <a:pos x="T0" y="T1"/>
              </a:cxn>
              <a:cxn ang="T11">
                <a:pos x="T2" y="T3"/>
              </a:cxn>
              <a:cxn ang="T12">
                <a:pos x="T4" y="T5"/>
              </a:cxn>
              <a:cxn ang="T13">
                <a:pos x="T6" y="T7"/>
              </a:cxn>
              <a:cxn ang="T14">
                <a:pos x="T8" y="T9"/>
              </a:cxn>
            </a:cxnLst>
            <a:rect l="T15" t="T16" r="T17" b="T18"/>
            <a:pathLst>
              <a:path w="199" h="706">
                <a:moveTo>
                  <a:pt x="0" y="706"/>
                </a:moveTo>
                <a:lnTo>
                  <a:pt x="0" y="706"/>
                </a:lnTo>
                <a:lnTo>
                  <a:pt x="0" y="0"/>
                </a:lnTo>
                <a:lnTo>
                  <a:pt x="199" y="0"/>
                </a:lnTo>
                <a:lnTo>
                  <a:pt x="199" y="706"/>
                </a:lnTo>
              </a:path>
            </a:pathLst>
          </a:custGeom>
          <a:noFill/>
          <a:ln w="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3335" name="Freeform 21">
            <a:extLst>
              <a:ext uri="{FF2B5EF4-FFF2-40B4-BE49-F238E27FC236}">
                <a16:creationId xmlns:a16="http://schemas.microsoft.com/office/drawing/2014/main" id="{D50A804D-BAA4-4C65-B2F3-B3BFEBA0E3B0}"/>
              </a:ext>
            </a:extLst>
          </p:cNvPr>
          <p:cNvSpPr>
            <a:spLocks noChangeAspect="1"/>
          </p:cNvSpPr>
          <p:nvPr/>
        </p:nvSpPr>
        <p:spPr bwMode="auto">
          <a:xfrm>
            <a:off x="3006725" y="1185863"/>
            <a:ext cx="60325" cy="1587"/>
          </a:xfrm>
          <a:custGeom>
            <a:avLst/>
            <a:gdLst>
              <a:gd name="T0" fmla="*/ 0 w 50"/>
              <a:gd name="T1" fmla="*/ 0 h 1588"/>
              <a:gd name="T2" fmla="*/ 91935300 w 50"/>
              <a:gd name="T3" fmla="*/ 0 h 1588"/>
              <a:gd name="T4" fmla="*/ 0 w 50"/>
              <a:gd name="T5" fmla="*/ 0 h 1588"/>
              <a:gd name="T6" fmla="*/ 0 60000 65536"/>
              <a:gd name="T7" fmla="*/ 0 60000 65536"/>
              <a:gd name="T8" fmla="*/ 0 60000 65536"/>
              <a:gd name="T9" fmla="*/ 0 w 50"/>
              <a:gd name="T10" fmla="*/ 0 h 1588"/>
              <a:gd name="T11" fmla="*/ 50 w 50"/>
              <a:gd name="T12" fmla="*/ 1588 h 1588"/>
            </a:gdLst>
            <a:ahLst/>
            <a:cxnLst>
              <a:cxn ang="T6">
                <a:pos x="T0" y="T1"/>
              </a:cxn>
              <a:cxn ang="T7">
                <a:pos x="T2" y="T3"/>
              </a:cxn>
              <a:cxn ang="T8">
                <a:pos x="T4" y="T5"/>
              </a:cxn>
            </a:cxnLst>
            <a:rect l="T9" t="T10" r="T11" b="T12"/>
            <a:pathLst>
              <a:path w="50" h="1588">
                <a:moveTo>
                  <a:pt x="0" y="0"/>
                </a:moveTo>
                <a:lnTo>
                  <a:pt x="50" y="0"/>
                </a:lnTo>
                <a:lnTo>
                  <a:pt x="0" y="0"/>
                </a:lnTo>
              </a:path>
            </a:pathLst>
          </a:custGeom>
          <a:noFill/>
          <a:ln w="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3336" name="Line 22">
            <a:extLst>
              <a:ext uri="{FF2B5EF4-FFF2-40B4-BE49-F238E27FC236}">
                <a16:creationId xmlns:a16="http://schemas.microsoft.com/office/drawing/2014/main" id="{5DFFA66E-6363-4C1A-B95C-4B693CE7D7A8}"/>
              </a:ext>
            </a:extLst>
          </p:cNvPr>
          <p:cNvSpPr>
            <a:spLocks noChangeAspect="1" noChangeShapeType="1"/>
          </p:cNvSpPr>
          <p:nvPr/>
        </p:nvSpPr>
        <p:spPr bwMode="auto">
          <a:xfrm>
            <a:off x="3036888" y="1185863"/>
            <a:ext cx="1587" cy="141287"/>
          </a:xfrm>
          <a:prstGeom prst="line">
            <a:avLst/>
          </a:prstGeom>
          <a:noFill/>
          <a:ln w="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337" name="Line 23">
            <a:extLst>
              <a:ext uri="{FF2B5EF4-FFF2-40B4-BE49-F238E27FC236}">
                <a16:creationId xmlns:a16="http://schemas.microsoft.com/office/drawing/2014/main" id="{C779010F-1566-4025-84E4-AF485595D057}"/>
              </a:ext>
            </a:extLst>
          </p:cNvPr>
          <p:cNvSpPr>
            <a:spLocks noChangeAspect="1" noChangeShapeType="1"/>
          </p:cNvSpPr>
          <p:nvPr/>
        </p:nvSpPr>
        <p:spPr bwMode="auto">
          <a:xfrm>
            <a:off x="1762125" y="2187575"/>
            <a:ext cx="1457325" cy="1588"/>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338" name="Line 24">
            <a:extLst>
              <a:ext uri="{FF2B5EF4-FFF2-40B4-BE49-F238E27FC236}">
                <a16:creationId xmlns:a16="http://schemas.microsoft.com/office/drawing/2014/main" id="{5B7AC6C4-732F-4E0F-9A62-1EC3691742B0}"/>
              </a:ext>
            </a:extLst>
          </p:cNvPr>
          <p:cNvSpPr>
            <a:spLocks noChangeAspect="1" noChangeShapeType="1"/>
          </p:cNvSpPr>
          <p:nvPr/>
        </p:nvSpPr>
        <p:spPr bwMode="auto">
          <a:xfrm flipV="1">
            <a:off x="1762125" y="725488"/>
            <a:ext cx="1588" cy="1462087"/>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339" name="Line 25">
            <a:extLst>
              <a:ext uri="{FF2B5EF4-FFF2-40B4-BE49-F238E27FC236}">
                <a16:creationId xmlns:a16="http://schemas.microsoft.com/office/drawing/2014/main" id="{63F93657-8072-4B4D-AA49-E34854814A3D}"/>
              </a:ext>
            </a:extLst>
          </p:cNvPr>
          <p:cNvSpPr>
            <a:spLocks noChangeAspect="1" noChangeShapeType="1"/>
          </p:cNvSpPr>
          <p:nvPr/>
        </p:nvSpPr>
        <p:spPr bwMode="auto">
          <a:xfrm flipH="1">
            <a:off x="1720850" y="2187575"/>
            <a:ext cx="41275" cy="1588"/>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340" name="Rectangle 26">
            <a:extLst>
              <a:ext uri="{FF2B5EF4-FFF2-40B4-BE49-F238E27FC236}">
                <a16:creationId xmlns:a16="http://schemas.microsoft.com/office/drawing/2014/main" id="{C2999575-D653-4EB6-BED3-7DB73C08A224}"/>
              </a:ext>
            </a:extLst>
          </p:cNvPr>
          <p:cNvSpPr>
            <a:spLocks noChangeAspect="1" noChangeArrowheads="1"/>
          </p:cNvSpPr>
          <p:nvPr/>
        </p:nvSpPr>
        <p:spPr bwMode="auto">
          <a:xfrm>
            <a:off x="1647825" y="2130425"/>
            <a:ext cx="69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000">
                <a:solidFill>
                  <a:srgbClr val="000000"/>
                </a:solidFill>
                <a:latin typeface="Arial" panose="020B0604020202020204" pitchFamily="34" charset="0"/>
              </a:rPr>
              <a:t>0</a:t>
            </a:r>
            <a:endParaRPr lang="pt-BR" altLang="en-US" sz="1000">
              <a:latin typeface="Arial" panose="020B0604020202020204" pitchFamily="34" charset="0"/>
            </a:endParaRPr>
          </a:p>
        </p:txBody>
      </p:sp>
      <p:sp>
        <p:nvSpPr>
          <p:cNvPr id="13341" name="Line 35">
            <a:extLst>
              <a:ext uri="{FF2B5EF4-FFF2-40B4-BE49-F238E27FC236}">
                <a16:creationId xmlns:a16="http://schemas.microsoft.com/office/drawing/2014/main" id="{41F78BC1-7ADB-4503-AD23-FECA5C580EB3}"/>
              </a:ext>
            </a:extLst>
          </p:cNvPr>
          <p:cNvSpPr>
            <a:spLocks noChangeAspect="1" noChangeShapeType="1"/>
          </p:cNvSpPr>
          <p:nvPr/>
        </p:nvSpPr>
        <p:spPr bwMode="auto">
          <a:xfrm flipH="1">
            <a:off x="1720850" y="725488"/>
            <a:ext cx="41275" cy="1587"/>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342" name="Rectangle 36">
            <a:extLst>
              <a:ext uri="{FF2B5EF4-FFF2-40B4-BE49-F238E27FC236}">
                <a16:creationId xmlns:a16="http://schemas.microsoft.com/office/drawing/2014/main" id="{AABA3251-285A-408C-8D07-98A8EB8D1E6C}"/>
              </a:ext>
            </a:extLst>
          </p:cNvPr>
          <p:cNvSpPr>
            <a:spLocks noChangeAspect="1" noChangeArrowheads="1"/>
          </p:cNvSpPr>
          <p:nvPr/>
        </p:nvSpPr>
        <p:spPr bwMode="auto">
          <a:xfrm>
            <a:off x="1585913" y="668338"/>
            <a:ext cx="1397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000">
                <a:solidFill>
                  <a:srgbClr val="000000"/>
                </a:solidFill>
                <a:latin typeface="Arial" panose="020B0604020202020204" pitchFamily="34" charset="0"/>
              </a:rPr>
              <a:t>50</a:t>
            </a:r>
            <a:endParaRPr lang="pt-BR" altLang="en-US" sz="1000">
              <a:latin typeface="Arial" panose="020B0604020202020204" pitchFamily="34" charset="0"/>
            </a:endParaRPr>
          </a:p>
        </p:txBody>
      </p:sp>
      <p:sp>
        <p:nvSpPr>
          <p:cNvPr id="13343" name="Rectangle 43">
            <a:extLst>
              <a:ext uri="{FF2B5EF4-FFF2-40B4-BE49-F238E27FC236}">
                <a16:creationId xmlns:a16="http://schemas.microsoft.com/office/drawing/2014/main" id="{A514CAEF-DAE7-43CA-A599-EDD4C0E5F76A}"/>
              </a:ext>
            </a:extLst>
          </p:cNvPr>
          <p:cNvSpPr>
            <a:spLocks noChangeAspect="1" noChangeArrowheads="1"/>
          </p:cNvSpPr>
          <p:nvPr/>
        </p:nvSpPr>
        <p:spPr bwMode="auto">
          <a:xfrm>
            <a:off x="1831975" y="3081338"/>
            <a:ext cx="241300" cy="6985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3344" name="Freeform 44">
            <a:extLst>
              <a:ext uri="{FF2B5EF4-FFF2-40B4-BE49-F238E27FC236}">
                <a16:creationId xmlns:a16="http://schemas.microsoft.com/office/drawing/2014/main" id="{5F375CDD-27CD-4DD6-8E4F-E9D257E5117A}"/>
              </a:ext>
            </a:extLst>
          </p:cNvPr>
          <p:cNvSpPr>
            <a:spLocks noChangeAspect="1"/>
          </p:cNvSpPr>
          <p:nvPr/>
        </p:nvSpPr>
        <p:spPr bwMode="auto">
          <a:xfrm>
            <a:off x="1831975" y="3081338"/>
            <a:ext cx="239713" cy="696912"/>
          </a:xfrm>
          <a:custGeom>
            <a:avLst/>
            <a:gdLst>
              <a:gd name="T0" fmla="*/ 0 w 199"/>
              <a:gd name="T1" fmla="*/ 1061861178 h 572"/>
              <a:gd name="T2" fmla="*/ 0 w 199"/>
              <a:gd name="T3" fmla="*/ 1061861178 h 572"/>
              <a:gd name="T4" fmla="*/ 0 w 199"/>
              <a:gd name="T5" fmla="*/ 0 h 572"/>
              <a:gd name="T6" fmla="*/ 363333837 w 199"/>
              <a:gd name="T7" fmla="*/ 0 h 572"/>
              <a:gd name="T8" fmla="*/ 363333837 w 199"/>
              <a:gd name="T9" fmla="*/ 1061861178 h 572"/>
              <a:gd name="T10" fmla="*/ 0 60000 65536"/>
              <a:gd name="T11" fmla="*/ 0 60000 65536"/>
              <a:gd name="T12" fmla="*/ 0 60000 65536"/>
              <a:gd name="T13" fmla="*/ 0 60000 65536"/>
              <a:gd name="T14" fmla="*/ 0 60000 65536"/>
              <a:gd name="T15" fmla="*/ 0 w 199"/>
              <a:gd name="T16" fmla="*/ 0 h 572"/>
              <a:gd name="T17" fmla="*/ 199 w 199"/>
              <a:gd name="T18" fmla="*/ 572 h 572"/>
            </a:gdLst>
            <a:ahLst/>
            <a:cxnLst>
              <a:cxn ang="T10">
                <a:pos x="T0" y="T1"/>
              </a:cxn>
              <a:cxn ang="T11">
                <a:pos x="T2" y="T3"/>
              </a:cxn>
              <a:cxn ang="T12">
                <a:pos x="T4" y="T5"/>
              </a:cxn>
              <a:cxn ang="T13">
                <a:pos x="T6" y="T7"/>
              </a:cxn>
              <a:cxn ang="T14">
                <a:pos x="T8" y="T9"/>
              </a:cxn>
            </a:cxnLst>
            <a:rect l="T15" t="T16" r="T17" b="T18"/>
            <a:pathLst>
              <a:path w="199" h="572">
                <a:moveTo>
                  <a:pt x="0" y="572"/>
                </a:moveTo>
                <a:lnTo>
                  <a:pt x="0" y="572"/>
                </a:lnTo>
                <a:lnTo>
                  <a:pt x="0" y="0"/>
                </a:lnTo>
                <a:lnTo>
                  <a:pt x="199" y="0"/>
                </a:lnTo>
                <a:lnTo>
                  <a:pt x="199" y="572"/>
                </a:lnTo>
              </a:path>
            </a:pathLst>
          </a:custGeom>
          <a:solidFill>
            <a:schemeClr val="bg1"/>
          </a:solidFill>
          <a:ln w="5">
            <a:solidFill>
              <a:srgbClr val="000000"/>
            </a:solidFill>
            <a:round/>
            <a:headEnd/>
            <a:tailEnd/>
          </a:ln>
        </p:spPr>
        <p:txBody>
          <a:bodyPr/>
          <a:lstStyle/>
          <a:p>
            <a:endParaRPr lang="en-GB"/>
          </a:p>
        </p:txBody>
      </p:sp>
      <p:sp>
        <p:nvSpPr>
          <p:cNvPr id="13345" name="Freeform 45">
            <a:extLst>
              <a:ext uri="{FF2B5EF4-FFF2-40B4-BE49-F238E27FC236}">
                <a16:creationId xmlns:a16="http://schemas.microsoft.com/office/drawing/2014/main" id="{54392728-46D9-45F5-BC55-8FC73D0DDF45}"/>
              </a:ext>
            </a:extLst>
          </p:cNvPr>
          <p:cNvSpPr>
            <a:spLocks noChangeAspect="1"/>
          </p:cNvSpPr>
          <p:nvPr/>
        </p:nvSpPr>
        <p:spPr bwMode="auto">
          <a:xfrm>
            <a:off x="1920875" y="2992438"/>
            <a:ext cx="61913" cy="1587"/>
          </a:xfrm>
          <a:custGeom>
            <a:avLst/>
            <a:gdLst>
              <a:gd name="T0" fmla="*/ 0 w 50"/>
              <a:gd name="T1" fmla="*/ 0 h 1588"/>
              <a:gd name="T2" fmla="*/ 94355412 w 50"/>
              <a:gd name="T3" fmla="*/ 0 h 1588"/>
              <a:gd name="T4" fmla="*/ 0 w 50"/>
              <a:gd name="T5" fmla="*/ 0 h 1588"/>
              <a:gd name="T6" fmla="*/ 0 60000 65536"/>
              <a:gd name="T7" fmla="*/ 0 60000 65536"/>
              <a:gd name="T8" fmla="*/ 0 60000 65536"/>
              <a:gd name="T9" fmla="*/ 0 w 50"/>
              <a:gd name="T10" fmla="*/ 0 h 1588"/>
              <a:gd name="T11" fmla="*/ 50 w 50"/>
              <a:gd name="T12" fmla="*/ 1588 h 1588"/>
            </a:gdLst>
            <a:ahLst/>
            <a:cxnLst>
              <a:cxn ang="T6">
                <a:pos x="T0" y="T1"/>
              </a:cxn>
              <a:cxn ang="T7">
                <a:pos x="T2" y="T3"/>
              </a:cxn>
              <a:cxn ang="T8">
                <a:pos x="T4" y="T5"/>
              </a:cxn>
            </a:cxnLst>
            <a:rect l="T9" t="T10" r="T11" b="T12"/>
            <a:pathLst>
              <a:path w="50" h="1588">
                <a:moveTo>
                  <a:pt x="0" y="0"/>
                </a:moveTo>
                <a:lnTo>
                  <a:pt x="50" y="0"/>
                </a:lnTo>
                <a:lnTo>
                  <a:pt x="0" y="0"/>
                </a:lnTo>
              </a:path>
            </a:pathLst>
          </a:custGeom>
          <a:solidFill>
            <a:schemeClr val="bg1"/>
          </a:solidFill>
          <a:ln w="5">
            <a:solidFill>
              <a:srgbClr val="000000"/>
            </a:solidFill>
            <a:round/>
            <a:headEnd/>
            <a:tailEnd/>
          </a:ln>
        </p:spPr>
        <p:txBody>
          <a:bodyPr/>
          <a:lstStyle/>
          <a:p>
            <a:endParaRPr lang="en-GB"/>
          </a:p>
        </p:txBody>
      </p:sp>
      <p:sp>
        <p:nvSpPr>
          <p:cNvPr id="13346" name="Line 46">
            <a:extLst>
              <a:ext uri="{FF2B5EF4-FFF2-40B4-BE49-F238E27FC236}">
                <a16:creationId xmlns:a16="http://schemas.microsoft.com/office/drawing/2014/main" id="{50449EB4-6E85-4138-8F42-42C53FBD3B89}"/>
              </a:ext>
            </a:extLst>
          </p:cNvPr>
          <p:cNvSpPr>
            <a:spLocks noChangeAspect="1" noChangeShapeType="1"/>
          </p:cNvSpPr>
          <p:nvPr/>
        </p:nvSpPr>
        <p:spPr bwMode="auto">
          <a:xfrm>
            <a:off x="1952625" y="2992438"/>
            <a:ext cx="0" cy="88900"/>
          </a:xfrm>
          <a:prstGeom prst="line">
            <a:avLst/>
          </a:prstGeom>
          <a:noFill/>
          <a:ln w="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347" name="Rectangle 47">
            <a:extLst>
              <a:ext uri="{FF2B5EF4-FFF2-40B4-BE49-F238E27FC236}">
                <a16:creationId xmlns:a16="http://schemas.microsoft.com/office/drawing/2014/main" id="{89E4C77C-7704-4DCD-AD63-27B6718539E5}"/>
              </a:ext>
            </a:extLst>
          </p:cNvPr>
          <p:cNvSpPr>
            <a:spLocks noChangeAspect="1" noChangeArrowheads="1"/>
          </p:cNvSpPr>
          <p:nvPr/>
        </p:nvSpPr>
        <p:spPr bwMode="auto">
          <a:xfrm>
            <a:off x="2195513" y="3098800"/>
            <a:ext cx="242887" cy="6810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3348" name="Freeform 48">
            <a:extLst>
              <a:ext uri="{FF2B5EF4-FFF2-40B4-BE49-F238E27FC236}">
                <a16:creationId xmlns:a16="http://schemas.microsoft.com/office/drawing/2014/main" id="{BD52F88F-33F6-4009-A5A0-5BD995ECFDE2}"/>
              </a:ext>
            </a:extLst>
          </p:cNvPr>
          <p:cNvSpPr>
            <a:spLocks noChangeAspect="1"/>
          </p:cNvSpPr>
          <p:nvPr/>
        </p:nvSpPr>
        <p:spPr bwMode="auto">
          <a:xfrm>
            <a:off x="2195513" y="3098800"/>
            <a:ext cx="241300" cy="679450"/>
          </a:xfrm>
          <a:custGeom>
            <a:avLst/>
            <a:gdLst>
              <a:gd name="T0" fmla="*/ 0 w 199"/>
              <a:gd name="T1" fmla="*/ 1034246878 h 559"/>
              <a:gd name="T2" fmla="*/ 0 w 199"/>
              <a:gd name="T3" fmla="*/ 1034246878 h 559"/>
              <a:gd name="T4" fmla="*/ 0 w 199"/>
              <a:gd name="T5" fmla="*/ 0 h 559"/>
              <a:gd name="T6" fmla="*/ 365739259 w 199"/>
              <a:gd name="T7" fmla="*/ 0 h 559"/>
              <a:gd name="T8" fmla="*/ 365739259 w 199"/>
              <a:gd name="T9" fmla="*/ 1034246878 h 559"/>
              <a:gd name="T10" fmla="*/ 0 60000 65536"/>
              <a:gd name="T11" fmla="*/ 0 60000 65536"/>
              <a:gd name="T12" fmla="*/ 0 60000 65536"/>
              <a:gd name="T13" fmla="*/ 0 60000 65536"/>
              <a:gd name="T14" fmla="*/ 0 60000 65536"/>
              <a:gd name="T15" fmla="*/ 0 w 199"/>
              <a:gd name="T16" fmla="*/ 0 h 559"/>
              <a:gd name="T17" fmla="*/ 199 w 199"/>
              <a:gd name="T18" fmla="*/ 559 h 559"/>
            </a:gdLst>
            <a:ahLst/>
            <a:cxnLst>
              <a:cxn ang="T10">
                <a:pos x="T0" y="T1"/>
              </a:cxn>
              <a:cxn ang="T11">
                <a:pos x="T2" y="T3"/>
              </a:cxn>
              <a:cxn ang="T12">
                <a:pos x="T4" y="T5"/>
              </a:cxn>
              <a:cxn ang="T13">
                <a:pos x="T6" y="T7"/>
              </a:cxn>
              <a:cxn ang="T14">
                <a:pos x="T8" y="T9"/>
              </a:cxn>
            </a:cxnLst>
            <a:rect l="T15" t="T16" r="T17" b="T18"/>
            <a:pathLst>
              <a:path w="199" h="559">
                <a:moveTo>
                  <a:pt x="0" y="559"/>
                </a:moveTo>
                <a:lnTo>
                  <a:pt x="0" y="559"/>
                </a:lnTo>
                <a:lnTo>
                  <a:pt x="0" y="0"/>
                </a:lnTo>
                <a:lnTo>
                  <a:pt x="199" y="0"/>
                </a:lnTo>
                <a:lnTo>
                  <a:pt x="199" y="559"/>
                </a:lnTo>
              </a:path>
            </a:pathLst>
          </a:custGeom>
          <a:solidFill>
            <a:schemeClr val="bg1"/>
          </a:solidFill>
          <a:ln w="5">
            <a:solidFill>
              <a:srgbClr val="000000"/>
            </a:solidFill>
            <a:round/>
            <a:headEnd/>
            <a:tailEnd/>
          </a:ln>
        </p:spPr>
        <p:txBody>
          <a:bodyPr/>
          <a:lstStyle/>
          <a:p>
            <a:endParaRPr lang="en-GB"/>
          </a:p>
        </p:txBody>
      </p:sp>
      <p:sp>
        <p:nvSpPr>
          <p:cNvPr id="13349" name="Freeform 49">
            <a:extLst>
              <a:ext uri="{FF2B5EF4-FFF2-40B4-BE49-F238E27FC236}">
                <a16:creationId xmlns:a16="http://schemas.microsoft.com/office/drawing/2014/main" id="{2B7A7267-53DD-439A-9B63-B8FAF1654705}"/>
              </a:ext>
            </a:extLst>
          </p:cNvPr>
          <p:cNvSpPr>
            <a:spLocks noChangeAspect="1"/>
          </p:cNvSpPr>
          <p:nvPr/>
        </p:nvSpPr>
        <p:spPr bwMode="auto">
          <a:xfrm>
            <a:off x="2286000" y="3046413"/>
            <a:ext cx="60325" cy="1587"/>
          </a:xfrm>
          <a:custGeom>
            <a:avLst/>
            <a:gdLst>
              <a:gd name="T0" fmla="*/ 0 w 50"/>
              <a:gd name="T1" fmla="*/ 0 h 1588"/>
              <a:gd name="T2" fmla="*/ 91935300 w 50"/>
              <a:gd name="T3" fmla="*/ 0 h 1588"/>
              <a:gd name="T4" fmla="*/ 0 w 50"/>
              <a:gd name="T5" fmla="*/ 0 h 1588"/>
              <a:gd name="T6" fmla="*/ 0 60000 65536"/>
              <a:gd name="T7" fmla="*/ 0 60000 65536"/>
              <a:gd name="T8" fmla="*/ 0 60000 65536"/>
              <a:gd name="T9" fmla="*/ 0 w 50"/>
              <a:gd name="T10" fmla="*/ 0 h 1588"/>
              <a:gd name="T11" fmla="*/ 50 w 50"/>
              <a:gd name="T12" fmla="*/ 1588 h 1588"/>
            </a:gdLst>
            <a:ahLst/>
            <a:cxnLst>
              <a:cxn ang="T6">
                <a:pos x="T0" y="T1"/>
              </a:cxn>
              <a:cxn ang="T7">
                <a:pos x="T2" y="T3"/>
              </a:cxn>
              <a:cxn ang="T8">
                <a:pos x="T4" y="T5"/>
              </a:cxn>
            </a:cxnLst>
            <a:rect l="T9" t="T10" r="T11" b="T12"/>
            <a:pathLst>
              <a:path w="50" h="1588">
                <a:moveTo>
                  <a:pt x="0" y="0"/>
                </a:moveTo>
                <a:lnTo>
                  <a:pt x="50" y="0"/>
                </a:lnTo>
                <a:lnTo>
                  <a:pt x="0" y="0"/>
                </a:lnTo>
              </a:path>
            </a:pathLst>
          </a:custGeom>
          <a:solidFill>
            <a:schemeClr val="bg1"/>
          </a:solidFill>
          <a:ln w="5">
            <a:solidFill>
              <a:srgbClr val="000000"/>
            </a:solidFill>
            <a:round/>
            <a:headEnd/>
            <a:tailEnd/>
          </a:ln>
        </p:spPr>
        <p:txBody>
          <a:bodyPr/>
          <a:lstStyle/>
          <a:p>
            <a:endParaRPr lang="en-GB"/>
          </a:p>
        </p:txBody>
      </p:sp>
      <p:sp>
        <p:nvSpPr>
          <p:cNvPr id="13350" name="Line 50">
            <a:extLst>
              <a:ext uri="{FF2B5EF4-FFF2-40B4-BE49-F238E27FC236}">
                <a16:creationId xmlns:a16="http://schemas.microsoft.com/office/drawing/2014/main" id="{1F245B31-5024-49D4-8B30-828792A78480}"/>
              </a:ext>
            </a:extLst>
          </p:cNvPr>
          <p:cNvSpPr>
            <a:spLocks noChangeAspect="1" noChangeShapeType="1"/>
          </p:cNvSpPr>
          <p:nvPr/>
        </p:nvSpPr>
        <p:spPr bwMode="auto">
          <a:xfrm>
            <a:off x="2316163" y="3046413"/>
            <a:ext cx="1587" cy="52387"/>
          </a:xfrm>
          <a:prstGeom prst="line">
            <a:avLst/>
          </a:prstGeom>
          <a:noFill/>
          <a:ln w="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351" name="Rectangle 51">
            <a:extLst>
              <a:ext uri="{FF2B5EF4-FFF2-40B4-BE49-F238E27FC236}">
                <a16:creationId xmlns:a16="http://schemas.microsoft.com/office/drawing/2014/main" id="{A603514D-0235-4917-AFDF-2D526EFAB0A5}"/>
              </a:ext>
            </a:extLst>
          </p:cNvPr>
          <p:cNvSpPr>
            <a:spLocks noChangeAspect="1" noChangeArrowheads="1"/>
          </p:cNvSpPr>
          <p:nvPr/>
        </p:nvSpPr>
        <p:spPr bwMode="auto">
          <a:xfrm>
            <a:off x="2559050" y="3022600"/>
            <a:ext cx="242888" cy="7572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3352" name="Freeform 52">
            <a:extLst>
              <a:ext uri="{FF2B5EF4-FFF2-40B4-BE49-F238E27FC236}">
                <a16:creationId xmlns:a16="http://schemas.microsoft.com/office/drawing/2014/main" id="{83C29B4B-322D-4ED9-86C9-02EA8CB9B08B}"/>
              </a:ext>
            </a:extLst>
          </p:cNvPr>
          <p:cNvSpPr>
            <a:spLocks noChangeAspect="1"/>
          </p:cNvSpPr>
          <p:nvPr/>
        </p:nvSpPr>
        <p:spPr bwMode="auto">
          <a:xfrm>
            <a:off x="2559050" y="3022600"/>
            <a:ext cx="241300" cy="755650"/>
          </a:xfrm>
          <a:custGeom>
            <a:avLst/>
            <a:gdLst>
              <a:gd name="T0" fmla="*/ 0 w 199"/>
              <a:gd name="T1" fmla="*/ 1149450559 h 622"/>
              <a:gd name="T2" fmla="*/ 0 w 199"/>
              <a:gd name="T3" fmla="*/ 1149450559 h 622"/>
              <a:gd name="T4" fmla="*/ 0 w 199"/>
              <a:gd name="T5" fmla="*/ 0 h 622"/>
              <a:gd name="T6" fmla="*/ 365739259 w 199"/>
              <a:gd name="T7" fmla="*/ 0 h 622"/>
              <a:gd name="T8" fmla="*/ 365739259 w 199"/>
              <a:gd name="T9" fmla="*/ 1149450559 h 622"/>
              <a:gd name="T10" fmla="*/ 0 60000 65536"/>
              <a:gd name="T11" fmla="*/ 0 60000 65536"/>
              <a:gd name="T12" fmla="*/ 0 60000 65536"/>
              <a:gd name="T13" fmla="*/ 0 60000 65536"/>
              <a:gd name="T14" fmla="*/ 0 60000 65536"/>
              <a:gd name="T15" fmla="*/ 0 w 199"/>
              <a:gd name="T16" fmla="*/ 0 h 622"/>
              <a:gd name="T17" fmla="*/ 199 w 199"/>
              <a:gd name="T18" fmla="*/ 622 h 622"/>
            </a:gdLst>
            <a:ahLst/>
            <a:cxnLst>
              <a:cxn ang="T10">
                <a:pos x="T0" y="T1"/>
              </a:cxn>
              <a:cxn ang="T11">
                <a:pos x="T2" y="T3"/>
              </a:cxn>
              <a:cxn ang="T12">
                <a:pos x="T4" y="T5"/>
              </a:cxn>
              <a:cxn ang="T13">
                <a:pos x="T6" y="T7"/>
              </a:cxn>
              <a:cxn ang="T14">
                <a:pos x="T8" y="T9"/>
              </a:cxn>
            </a:cxnLst>
            <a:rect l="T15" t="T16" r="T17" b="T18"/>
            <a:pathLst>
              <a:path w="199" h="622">
                <a:moveTo>
                  <a:pt x="0" y="622"/>
                </a:moveTo>
                <a:lnTo>
                  <a:pt x="0" y="622"/>
                </a:lnTo>
                <a:lnTo>
                  <a:pt x="0" y="0"/>
                </a:lnTo>
                <a:lnTo>
                  <a:pt x="199" y="0"/>
                </a:lnTo>
                <a:lnTo>
                  <a:pt x="199" y="622"/>
                </a:lnTo>
              </a:path>
            </a:pathLst>
          </a:custGeom>
          <a:solidFill>
            <a:schemeClr val="bg1"/>
          </a:solidFill>
          <a:ln w="5">
            <a:solidFill>
              <a:srgbClr val="000000"/>
            </a:solidFill>
            <a:round/>
            <a:headEnd/>
            <a:tailEnd/>
          </a:ln>
        </p:spPr>
        <p:txBody>
          <a:bodyPr/>
          <a:lstStyle/>
          <a:p>
            <a:endParaRPr lang="en-GB"/>
          </a:p>
        </p:txBody>
      </p:sp>
      <p:sp>
        <p:nvSpPr>
          <p:cNvPr id="13353" name="Freeform 53">
            <a:extLst>
              <a:ext uri="{FF2B5EF4-FFF2-40B4-BE49-F238E27FC236}">
                <a16:creationId xmlns:a16="http://schemas.microsoft.com/office/drawing/2014/main" id="{5BEB8992-614A-4BF6-B9D0-FFE8502310DD}"/>
              </a:ext>
            </a:extLst>
          </p:cNvPr>
          <p:cNvSpPr>
            <a:spLocks noChangeAspect="1"/>
          </p:cNvSpPr>
          <p:nvPr/>
        </p:nvSpPr>
        <p:spPr bwMode="auto">
          <a:xfrm>
            <a:off x="2649538" y="2925763"/>
            <a:ext cx="61912" cy="1587"/>
          </a:xfrm>
          <a:custGeom>
            <a:avLst/>
            <a:gdLst>
              <a:gd name="T0" fmla="*/ 0 w 50"/>
              <a:gd name="T1" fmla="*/ 0 h 1588"/>
              <a:gd name="T2" fmla="*/ 94353888 w 50"/>
              <a:gd name="T3" fmla="*/ 0 h 1588"/>
              <a:gd name="T4" fmla="*/ 0 w 50"/>
              <a:gd name="T5" fmla="*/ 0 h 1588"/>
              <a:gd name="T6" fmla="*/ 0 60000 65536"/>
              <a:gd name="T7" fmla="*/ 0 60000 65536"/>
              <a:gd name="T8" fmla="*/ 0 60000 65536"/>
              <a:gd name="T9" fmla="*/ 0 w 50"/>
              <a:gd name="T10" fmla="*/ 0 h 1588"/>
              <a:gd name="T11" fmla="*/ 50 w 50"/>
              <a:gd name="T12" fmla="*/ 1588 h 1588"/>
            </a:gdLst>
            <a:ahLst/>
            <a:cxnLst>
              <a:cxn ang="T6">
                <a:pos x="T0" y="T1"/>
              </a:cxn>
              <a:cxn ang="T7">
                <a:pos x="T2" y="T3"/>
              </a:cxn>
              <a:cxn ang="T8">
                <a:pos x="T4" y="T5"/>
              </a:cxn>
            </a:cxnLst>
            <a:rect l="T9" t="T10" r="T11" b="T12"/>
            <a:pathLst>
              <a:path w="50" h="1588">
                <a:moveTo>
                  <a:pt x="0" y="0"/>
                </a:moveTo>
                <a:lnTo>
                  <a:pt x="50" y="0"/>
                </a:lnTo>
                <a:lnTo>
                  <a:pt x="0" y="0"/>
                </a:lnTo>
              </a:path>
            </a:pathLst>
          </a:custGeom>
          <a:solidFill>
            <a:schemeClr val="bg1"/>
          </a:solidFill>
          <a:ln w="5">
            <a:solidFill>
              <a:srgbClr val="000000"/>
            </a:solidFill>
            <a:round/>
            <a:headEnd/>
            <a:tailEnd/>
          </a:ln>
        </p:spPr>
        <p:txBody>
          <a:bodyPr/>
          <a:lstStyle/>
          <a:p>
            <a:endParaRPr lang="en-GB"/>
          </a:p>
        </p:txBody>
      </p:sp>
      <p:sp>
        <p:nvSpPr>
          <p:cNvPr id="13354" name="Line 54">
            <a:extLst>
              <a:ext uri="{FF2B5EF4-FFF2-40B4-BE49-F238E27FC236}">
                <a16:creationId xmlns:a16="http://schemas.microsoft.com/office/drawing/2014/main" id="{57111013-E297-4238-A716-85097A3214A1}"/>
              </a:ext>
            </a:extLst>
          </p:cNvPr>
          <p:cNvSpPr>
            <a:spLocks noChangeAspect="1" noChangeShapeType="1"/>
          </p:cNvSpPr>
          <p:nvPr/>
        </p:nvSpPr>
        <p:spPr bwMode="auto">
          <a:xfrm>
            <a:off x="2679700" y="2925763"/>
            <a:ext cx="1588" cy="96837"/>
          </a:xfrm>
          <a:prstGeom prst="line">
            <a:avLst/>
          </a:prstGeom>
          <a:noFill/>
          <a:ln w="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355" name="Rectangle 55">
            <a:extLst>
              <a:ext uri="{FF2B5EF4-FFF2-40B4-BE49-F238E27FC236}">
                <a16:creationId xmlns:a16="http://schemas.microsoft.com/office/drawing/2014/main" id="{364B7EF0-995D-4E73-98BB-B115EA4929AF}"/>
              </a:ext>
            </a:extLst>
          </p:cNvPr>
          <p:cNvSpPr>
            <a:spLocks noChangeAspect="1" noChangeArrowheads="1"/>
          </p:cNvSpPr>
          <p:nvPr/>
        </p:nvSpPr>
        <p:spPr bwMode="auto">
          <a:xfrm>
            <a:off x="2922588" y="2921000"/>
            <a:ext cx="244475" cy="8588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3356" name="Freeform 56">
            <a:extLst>
              <a:ext uri="{FF2B5EF4-FFF2-40B4-BE49-F238E27FC236}">
                <a16:creationId xmlns:a16="http://schemas.microsoft.com/office/drawing/2014/main" id="{F3AB6C39-59DE-40D9-A81D-B15B53B54A0A}"/>
              </a:ext>
            </a:extLst>
          </p:cNvPr>
          <p:cNvSpPr>
            <a:spLocks noChangeAspect="1"/>
          </p:cNvSpPr>
          <p:nvPr/>
        </p:nvSpPr>
        <p:spPr bwMode="auto">
          <a:xfrm>
            <a:off x="2922588" y="2921000"/>
            <a:ext cx="242887" cy="857250"/>
          </a:xfrm>
          <a:custGeom>
            <a:avLst/>
            <a:gdLst>
              <a:gd name="T0" fmla="*/ 0 w 199"/>
              <a:gd name="T1" fmla="*/ 1304904734 h 705"/>
              <a:gd name="T2" fmla="*/ 0 w 199"/>
              <a:gd name="T3" fmla="*/ 1304904734 h 705"/>
              <a:gd name="T4" fmla="*/ 0 w 199"/>
              <a:gd name="T5" fmla="*/ 0 h 705"/>
              <a:gd name="T6" fmla="*/ 370082894 w 199"/>
              <a:gd name="T7" fmla="*/ 0 h 705"/>
              <a:gd name="T8" fmla="*/ 370082894 w 199"/>
              <a:gd name="T9" fmla="*/ 1304904734 h 705"/>
              <a:gd name="T10" fmla="*/ 0 60000 65536"/>
              <a:gd name="T11" fmla="*/ 0 60000 65536"/>
              <a:gd name="T12" fmla="*/ 0 60000 65536"/>
              <a:gd name="T13" fmla="*/ 0 60000 65536"/>
              <a:gd name="T14" fmla="*/ 0 60000 65536"/>
              <a:gd name="T15" fmla="*/ 0 w 199"/>
              <a:gd name="T16" fmla="*/ 0 h 705"/>
              <a:gd name="T17" fmla="*/ 199 w 199"/>
              <a:gd name="T18" fmla="*/ 705 h 705"/>
            </a:gdLst>
            <a:ahLst/>
            <a:cxnLst>
              <a:cxn ang="T10">
                <a:pos x="T0" y="T1"/>
              </a:cxn>
              <a:cxn ang="T11">
                <a:pos x="T2" y="T3"/>
              </a:cxn>
              <a:cxn ang="T12">
                <a:pos x="T4" y="T5"/>
              </a:cxn>
              <a:cxn ang="T13">
                <a:pos x="T6" y="T7"/>
              </a:cxn>
              <a:cxn ang="T14">
                <a:pos x="T8" y="T9"/>
              </a:cxn>
            </a:cxnLst>
            <a:rect l="T15" t="T16" r="T17" b="T18"/>
            <a:pathLst>
              <a:path w="199" h="705">
                <a:moveTo>
                  <a:pt x="0" y="705"/>
                </a:moveTo>
                <a:lnTo>
                  <a:pt x="0" y="705"/>
                </a:lnTo>
                <a:lnTo>
                  <a:pt x="0" y="0"/>
                </a:lnTo>
                <a:lnTo>
                  <a:pt x="199" y="0"/>
                </a:lnTo>
                <a:lnTo>
                  <a:pt x="199" y="705"/>
                </a:lnTo>
              </a:path>
            </a:pathLst>
          </a:custGeom>
          <a:solidFill>
            <a:schemeClr val="bg1"/>
          </a:solidFill>
          <a:ln w="5">
            <a:solidFill>
              <a:srgbClr val="000000"/>
            </a:solidFill>
            <a:round/>
            <a:headEnd/>
            <a:tailEnd/>
          </a:ln>
        </p:spPr>
        <p:txBody>
          <a:bodyPr/>
          <a:lstStyle/>
          <a:p>
            <a:endParaRPr lang="en-GB"/>
          </a:p>
        </p:txBody>
      </p:sp>
      <p:sp>
        <p:nvSpPr>
          <p:cNvPr id="13357" name="Freeform 57">
            <a:extLst>
              <a:ext uri="{FF2B5EF4-FFF2-40B4-BE49-F238E27FC236}">
                <a16:creationId xmlns:a16="http://schemas.microsoft.com/office/drawing/2014/main" id="{60C71118-25EB-4A37-A031-3C28516C8390}"/>
              </a:ext>
            </a:extLst>
          </p:cNvPr>
          <p:cNvSpPr>
            <a:spLocks noChangeAspect="1"/>
          </p:cNvSpPr>
          <p:nvPr/>
        </p:nvSpPr>
        <p:spPr bwMode="auto">
          <a:xfrm>
            <a:off x="3014663" y="2840038"/>
            <a:ext cx="60325" cy="0"/>
          </a:xfrm>
          <a:custGeom>
            <a:avLst/>
            <a:gdLst>
              <a:gd name="T0" fmla="*/ 0 w 50"/>
              <a:gd name="T1" fmla="*/ 0 h 1588"/>
              <a:gd name="T2" fmla="*/ 91935300 w 50"/>
              <a:gd name="T3" fmla="*/ 0 h 1588"/>
              <a:gd name="T4" fmla="*/ 0 w 50"/>
              <a:gd name="T5" fmla="*/ 0 h 1588"/>
              <a:gd name="T6" fmla="*/ 0 60000 65536"/>
              <a:gd name="T7" fmla="*/ 0 60000 65536"/>
              <a:gd name="T8" fmla="*/ 0 60000 65536"/>
              <a:gd name="T9" fmla="*/ 0 w 50"/>
              <a:gd name="T10" fmla="*/ 0 h 1588"/>
              <a:gd name="T11" fmla="*/ 50 w 50"/>
              <a:gd name="T12" fmla="*/ 0 h 1588"/>
            </a:gdLst>
            <a:ahLst/>
            <a:cxnLst>
              <a:cxn ang="T6">
                <a:pos x="T0" y="T1"/>
              </a:cxn>
              <a:cxn ang="T7">
                <a:pos x="T2" y="T3"/>
              </a:cxn>
              <a:cxn ang="T8">
                <a:pos x="T4" y="T5"/>
              </a:cxn>
            </a:cxnLst>
            <a:rect l="T9" t="T10" r="T11" b="T12"/>
            <a:pathLst>
              <a:path w="50" h="1588">
                <a:moveTo>
                  <a:pt x="0" y="0"/>
                </a:moveTo>
                <a:lnTo>
                  <a:pt x="50" y="0"/>
                </a:lnTo>
                <a:lnTo>
                  <a:pt x="0" y="0"/>
                </a:lnTo>
              </a:path>
            </a:pathLst>
          </a:custGeom>
          <a:solidFill>
            <a:schemeClr val="bg1"/>
          </a:solidFill>
          <a:ln w="5">
            <a:solidFill>
              <a:srgbClr val="000000"/>
            </a:solidFill>
            <a:round/>
            <a:headEnd/>
            <a:tailEnd/>
          </a:ln>
        </p:spPr>
        <p:txBody>
          <a:bodyPr/>
          <a:lstStyle/>
          <a:p>
            <a:endParaRPr lang="en-GB"/>
          </a:p>
        </p:txBody>
      </p:sp>
      <p:sp>
        <p:nvSpPr>
          <p:cNvPr id="13358" name="Line 58">
            <a:extLst>
              <a:ext uri="{FF2B5EF4-FFF2-40B4-BE49-F238E27FC236}">
                <a16:creationId xmlns:a16="http://schemas.microsoft.com/office/drawing/2014/main" id="{F50E6071-F7BB-4B7E-8F73-48A9D60C62A2}"/>
              </a:ext>
            </a:extLst>
          </p:cNvPr>
          <p:cNvSpPr>
            <a:spLocks noChangeAspect="1" noChangeShapeType="1"/>
          </p:cNvSpPr>
          <p:nvPr/>
        </p:nvSpPr>
        <p:spPr bwMode="auto">
          <a:xfrm>
            <a:off x="3044825" y="2840038"/>
            <a:ext cx="1588" cy="80962"/>
          </a:xfrm>
          <a:prstGeom prst="line">
            <a:avLst/>
          </a:prstGeom>
          <a:noFill/>
          <a:ln w="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359" name="Line 59">
            <a:extLst>
              <a:ext uri="{FF2B5EF4-FFF2-40B4-BE49-F238E27FC236}">
                <a16:creationId xmlns:a16="http://schemas.microsoft.com/office/drawing/2014/main" id="{40EFE91C-46FE-4F63-9C17-5CF405F5E4AD}"/>
              </a:ext>
            </a:extLst>
          </p:cNvPr>
          <p:cNvSpPr>
            <a:spLocks noChangeAspect="1" noChangeShapeType="1"/>
          </p:cNvSpPr>
          <p:nvPr/>
        </p:nvSpPr>
        <p:spPr bwMode="auto">
          <a:xfrm>
            <a:off x="1770063" y="3779838"/>
            <a:ext cx="1457325" cy="1587"/>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360" name="Line 60">
            <a:extLst>
              <a:ext uri="{FF2B5EF4-FFF2-40B4-BE49-F238E27FC236}">
                <a16:creationId xmlns:a16="http://schemas.microsoft.com/office/drawing/2014/main" id="{41AA7E37-1006-4E3B-BC9B-99535642EE9B}"/>
              </a:ext>
            </a:extLst>
          </p:cNvPr>
          <p:cNvSpPr>
            <a:spLocks noChangeAspect="1" noChangeShapeType="1"/>
          </p:cNvSpPr>
          <p:nvPr/>
        </p:nvSpPr>
        <p:spPr bwMode="auto">
          <a:xfrm flipV="1">
            <a:off x="1770063" y="2319338"/>
            <a:ext cx="1587" cy="146050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361" name="Line 61">
            <a:extLst>
              <a:ext uri="{FF2B5EF4-FFF2-40B4-BE49-F238E27FC236}">
                <a16:creationId xmlns:a16="http://schemas.microsoft.com/office/drawing/2014/main" id="{57F3954B-E7B6-4341-A4D8-E08345F9BBB3}"/>
              </a:ext>
            </a:extLst>
          </p:cNvPr>
          <p:cNvSpPr>
            <a:spLocks noChangeAspect="1" noChangeShapeType="1"/>
          </p:cNvSpPr>
          <p:nvPr/>
        </p:nvSpPr>
        <p:spPr bwMode="auto">
          <a:xfrm flipH="1">
            <a:off x="1728788" y="3779838"/>
            <a:ext cx="41275" cy="1587"/>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362" name="Rectangle 62">
            <a:extLst>
              <a:ext uri="{FF2B5EF4-FFF2-40B4-BE49-F238E27FC236}">
                <a16:creationId xmlns:a16="http://schemas.microsoft.com/office/drawing/2014/main" id="{DB4940E2-A2C2-40F9-9F55-2E5EDAC29794}"/>
              </a:ext>
            </a:extLst>
          </p:cNvPr>
          <p:cNvSpPr>
            <a:spLocks noChangeAspect="1" noChangeArrowheads="1"/>
          </p:cNvSpPr>
          <p:nvPr/>
        </p:nvSpPr>
        <p:spPr bwMode="auto">
          <a:xfrm>
            <a:off x="1654175" y="3724275"/>
            <a:ext cx="69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000">
                <a:solidFill>
                  <a:srgbClr val="000000"/>
                </a:solidFill>
                <a:latin typeface="Arial" panose="020B0604020202020204" pitchFamily="34" charset="0"/>
              </a:rPr>
              <a:t>0</a:t>
            </a:r>
            <a:endParaRPr lang="pt-BR" altLang="en-US" sz="1000">
              <a:latin typeface="Arial" panose="020B0604020202020204" pitchFamily="34" charset="0"/>
            </a:endParaRPr>
          </a:p>
        </p:txBody>
      </p:sp>
      <p:sp>
        <p:nvSpPr>
          <p:cNvPr id="13363" name="Line 71">
            <a:extLst>
              <a:ext uri="{FF2B5EF4-FFF2-40B4-BE49-F238E27FC236}">
                <a16:creationId xmlns:a16="http://schemas.microsoft.com/office/drawing/2014/main" id="{C17FD5FA-6FFC-4F58-9CEB-4FFEF53FC105}"/>
              </a:ext>
            </a:extLst>
          </p:cNvPr>
          <p:cNvSpPr>
            <a:spLocks noChangeAspect="1" noChangeShapeType="1"/>
          </p:cNvSpPr>
          <p:nvPr/>
        </p:nvSpPr>
        <p:spPr bwMode="auto">
          <a:xfrm flipH="1">
            <a:off x="1728788" y="2319338"/>
            <a:ext cx="41275" cy="1587"/>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364" name="Rectangle 72">
            <a:extLst>
              <a:ext uri="{FF2B5EF4-FFF2-40B4-BE49-F238E27FC236}">
                <a16:creationId xmlns:a16="http://schemas.microsoft.com/office/drawing/2014/main" id="{E583127B-6A33-404F-826B-D085AB79391B}"/>
              </a:ext>
            </a:extLst>
          </p:cNvPr>
          <p:cNvSpPr>
            <a:spLocks noChangeAspect="1" noChangeArrowheads="1"/>
          </p:cNvSpPr>
          <p:nvPr/>
        </p:nvSpPr>
        <p:spPr bwMode="auto">
          <a:xfrm>
            <a:off x="1593850" y="2263775"/>
            <a:ext cx="1397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000">
                <a:solidFill>
                  <a:srgbClr val="000000"/>
                </a:solidFill>
                <a:latin typeface="Arial" panose="020B0604020202020204" pitchFamily="34" charset="0"/>
              </a:rPr>
              <a:t>50</a:t>
            </a:r>
            <a:endParaRPr lang="pt-BR" altLang="en-US" sz="1000">
              <a:latin typeface="Arial" panose="020B0604020202020204" pitchFamily="34" charset="0"/>
            </a:endParaRPr>
          </a:p>
        </p:txBody>
      </p:sp>
      <p:sp>
        <p:nvSpPr>
          <p:cNvPr id="13365" name="Rectangle 79">
            <a:extLst>
              <a:ext uri="{FF2B5EF4-FFF2-40B4-BE49-F238E27FC236}">
                <a16:creationId xmlns:a16="http://schemas.microsoft.com/office/drawing/2014/main" id="{CD064EEF-AE85-432B-ADB5-9F21851D2E19}"/>
              </a:ext>
            </a:extLst>
          </p:cNvPr>
          <p:cNvSpPr>
            <a:spLocks noChangeAspect="1" noChangeArrowheads="1"/>
          </p:cNvSpPr>
          <p:nvPr/>
        </p:nvSpPr>
        <p:spPr bwMode="auto">
          <a:xfrm>
            <a:off x="2187575" y="4841875"/>
            <a:ext cx="242888" cy="5572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3366" name="Freeform 80">
            <a:extLst>
              <a:ext uri="{FF2B5EF4-FFF2-40B4-BE49-F238E27FC236}">
                <a16:creationId xmlns:a16="http://schemas.microsoft.com/office/drawing/2014/main" id="{E9703C3F-1BEC-4EF4-92EB-76D61523F1DC}"/>
              </a:ext>
            </a:extLst>
          </p:cNvPr>
          <p:cNvSpPr>
            <a:spLocks noChangeAspect="1"/>
          </p:cNvSpPr>
          <p:nvPr/>
        </p:nvSpPr>
        <p:spPr bwMode="auto">
          <a:xfrm>
            <a:off x="2187575" y="4841875"/>
            <a:ext cx="241300" cy="555625"/>
          </a:xfrm>
          <a:custGeom>
            <a:avLst/>
            <a:gdLst>
              <a:gd name="T0" fmla="*/ 0 w 199"/>
              <a:gd name="T1" fmla="*/ 845303018 h 456"/>
              <a:gd name="T2" fmla="*/ 0 w 199"/>
              <a:gd name="T3" fmla="*/ 845303018 h 456"/>
              <a:gd name="T4" fmla="*/ 0 w 199"/>
              <a:gd name="T5" fmla="*/ 0 h 456"/>
              <a:gd name="T6" fmla="*/ 365739259 w 199"/>
              <a:gd name="T7" fmla="*/ 0 h 456"/>
              <a:gd name="T8" fmla="*/ 365739259 w 199"/>
              <a:gd name="T9" fmla="*/ 845303018 h 456"/>
              <a:gd name="T10" fmla="*/ 0 60000 65536"/>
              <a:gd name="T11" fmla="*/ 0 60000 65536"/>
              <a:gd name="T12" fmla="*/ 0 60000 65536"/>
              <a:gd name="T13" fmla="*/ 0 60000 65536"/>
              <a:gd name="T14" fmla="*/ 0 60000 65536"/>
              <a:gd name="T15" fmla="*/ 0 w 199"/>
              <a:gd name="T16" fmla="*/ 0 h 456"/>
              <a:gd name="T17" fmla="*/ 199 w 199"/>
              <a:gd name="T18" fmla="*/ 456 h 456"/>
            </a:gdLst>
            <a:ahLst/>
            <a:cxnLst>
              <a:cxn ang="T10">
                <a:pos x="T0" y="T1"/>
              </a:cxn>
              <a:cxn ang="T11">
                <a:pos x="T2" y="T3"/>
              </a:cxn>
              <a:cxn ang="T12">
                <a:pos x="T4" y="T5"/>
              </a:cxn>
              <a:cxn ang="T13">
                <a:pos x="T6" y="T7"/>
              </a:cxn>
              <a:cxn ang="T14">
                <a:pos x="T8" y="T9"/>
              </a:cxn>
            </a:cxnLst>
            <a:rect l="T15" t="T16" r="T17" b="T18"/>
            <a:pathLst>
              <a:path w="199" h="456">
                <a:moveTo>
                  <a:pt x="0" y="456"/>
                </a:moveTo>
                <a:lnTo>
                  <a:pt x="0" y="456"/>
                </a:lnTo>
                <a:lnTo>
                  <a:pt x="0" y="0"/>
                </a:lnTo>
                <a:lnTo>
                  <a:pt x="199" y="0"/>
                </a:lnTo>
                <a:lnTo>
                  <a:pt x="199" y="456"/>
                </a:lnTo>
              </a:path>
            </a:pathLst>
          </a:custGeom>
          <a:solidFill>
            <a:schemeClr val="bg1"/>
          </a:solidFill>
          <a:ln w="5">
            <a:solidFill>
              <a:srgbClr val="000000"/>
            </a:solidFill>
            <a:round/>
            <a:headEnd/>
            <a:tailEnd/>
          </a:ln>
        </p:spPr>
        <p:txBody>
          <a:bodyPr/>
          <a:lstStyle/>
          <a:p>
            <a:endParaRPr lang="en-GB"/>
          </a:p>
        </p:txBody>
      </p:sp>
      <p:sp>
        <p:nvSpPr>
          <p:cNvPr id="13367" name="Freeform 81">
            <a:extLst>
              <a:ext uri="{FF2B5EF4-FFF2-40B4-BE49-F238E27FC236}">
                <a16:creationId xmlns:a16="http://schemas.microsoft.com/office/drawing/2014/main" id="{8ACA4D67-7ADF-408C-9682-CEB74612439C}"/>
              </a:ext>
            </a:extLst>
          </p:cNvPr>
          <p:cNvSpPr>
            <a:spLocks noChangeAspect="1"/>
          </p:cNvSpPr>
          <p:nvPr/>
        </p:nvSpPr>
        <p:spPr bwMode="auto">
          <a:xfrm>
            <a:off x="2278063" y="4835525"/>
            <a:ext cx="60325" cy="0"/>
          </a:xfrm>
          <a:custGeom>
            <a:avLst/>
            <a:gdLst>
              <a:gd name="T0" fmla="*/ 0 w 50"/>
              <a:gd name="T1" fmla="*/ 0 h 1588"/>
              <a:gd name="T2" fmla="*/ 91935300 w 50"/>
              <a:gd name="T3" fmla="*/ 0 h 1588"/>
              <a:gd name="T4" fmla="*/ 0 w 50"/>
              <a:gd name="T5" fmla="*/ 0 h 1588"/>
              <a:gd name="T6" fmla="*/ 0 60000 65536"/>
              <a:gd name="T7" fmla="*/ 0 60000 65536"/>
              <a:gd name="T8" fmla="*/ 0 60000 65536"/>
              <a:gd name="T9" fmla="*/ 0 w 50"/>
              <a:gd name="T10" fmla="*/ 0 h 1588"/>
              <a:gd name="T11" fmla="*/ 50 w 50"/>
              <a:gd name="T12" fmla="*/ 0 h 1588"/>
            </a:gdLst>
            <a:ahLst/>
            <a:cxnLst>
              <a:cxn ang="T6">
                <a:pos x="T0" y="T1"/>
              </a:cxn>
              <a:cxn ang="T7">
                <a:pos x="T2" y="T3"/>
              </a:cxn>
              <a:cxn ang="T8">
                <a:pos x="T4" y="T5"/>
              </a:cxn>
            </a:cxnLst>
            <a:rect l="T9" t="T10" r="T11" b="T12"/>
            <a:pathLst>
              <a:path w="50" h="1588">
                <a:moveTo>
                  <a:pt x="0" y="0"/>
                </a:moveTo>
                <a:lnTo>
                  <a:pt x="50" y="0"/>
                </a:lnTo>
                <a:lnTo>
                  <a:pt x="0" y="0"/>
                </a:lnTo>
              </a:path>
            </a:pathLst>
          </a:custGeom>
          <a:solidFill>
            <a:schemeClr val="bg1"/>
          </a:solidFill>
          <a:ln w="5">
            <a:solidFill>
              <a:srgbClr val="000000"/>
            </a:solidFill>
            <a:round/>
            <a:headEnd/>
            <a:tailEnd/>
          </a:ln>
        </p:spPr>
        <p:txBody>
          <a:bodyPr/>
          <a:lstStyle/>
          <a:p>
            <a:endParaRPr lang="en-GB"/>
          </a:p>
        </p:txBody>
      </p:sp>
      <p:sp>
        <p:nvSpPr>
          <p:cNvPr id="13368" name="Line 82">
            <a:extLst>
              <a:ext uri="{FF2B5EF4-FFF2-40B4-BE49-F238E27FC236}">
                <a16:creationId xmlns:a16="http://schemas.microsoft.com/office/drawing/2014/main" id="{31B6B31A-3751-4EEA-B242-4BA28C9D786D}"/>
              </a:ext>
            </a:extLst>
          </p:cNvPr>
          <p:cNvSpPr>
            <a:spLocks noChangeAspect="1" noChangeShapeType="1"/>
          </p:cNvSpPr>
          <p:nvPr/>
        </p:nvSpPr>
        <p:spPr bwMode="auto">
          <a:xfrm>
            <a:off x="2308225" y="4835525"/>
            <a:ext cx="1588" cy="6350"/>
          </a:xfrm>
          <a:prstGeom prst="line">
            <a:avLst/>
          </a:prstGeom>
          <a:noFill/>
          <a:ln w="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369" name="Rectangle 83">
            <a:extLst>
              <a:ext uri="{FF2B5EF4-FFF2-40B4-BE49-F238E27FC236}">
                <a16:creationId xmlns:a16="http://schemas.microsoft.com/office/drawing/2014/main" id="{8937099A-FF58-4192-9F5D-E18068038EB7}"/>
              </a:ext>
            </a:extLst>
          </p:cNvPr>
          <p:cNvSpPr>
            <a:spLocks noChangeAspect="1" noChangeArrowheads="1"/>
          </p:cNvSpPr>
          <p:nvPr/>
        </p:nvSpPr>
        <p:spPr bwMode="auto">
          <a:xfrm>
            <a:off x="2552700" y="4805363"/>
            <a:ext cx="241300" cy="5937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3370" name="Freeform 84">
            <a:extLst>
              <a:ext uri="{FF2B5EF4-FFF2-40B4-BE49-F238E27FC236}">
                <a16:creationId xmlns:a16="http://schemas.microsoft.com/office/drawing/2014/main" id="{76F30A39-DE12-4995-A206-8FAF08C502BE}"/>
              </a:ext>
            </a:extLst>
          </p:cNvPr>
          <p:cNvSpPr>
            <a:spLocks noChangeAspect="1"/>
          </p:cNvSpPr>
          <p:nvPr/>
        </p:nvSpPr>
        <p:spPr bwMode="auto">
          <a:xfrm>
            <a:off x="2552700" y="4805363"/>
            <a:ext cx="241300" cy="592137"/>
          </a:xfrm>
          <a:custGeom>
            <a:avLst/>
            <a:gdLst>
              <a:gd name="T0" fmla="*/ 0 w 199"/>
              <a:gd name="T1" fmla="*/ 901333640 h 486"/>
              <a:gd name="T2" fmla="*/ 0 w 199"/>
              <a:gd name="T3" fmla="*/ 901333640 h 486"/>
              <a:gd name="T4" fmla="*/ 0 w 199"/>
              <a:gd name="T5" fmla="*/ 0 h 486"/>
              <a:gd name="T6" fmla="*/ 365739259 w 199"/>
              <a:gd name="T7" fmla="*/ 0 h 486"/>
              <a:gd name="T8" fmla="*/ 365739259 w 199"/>
              <a:gd name="T9" fmla="*/ 901333640 h 486"/>
              <a:gd name="T10" fmla="*/ 0 60000 65536"/>
              <a:gd name="T11" fmla="*/ 0 60000 65536"/>
              <a:gd name="T12" fmla="*/ 0 60000 65536"/>
              <a:gd name="T13" fmla="*/ 0 60000 65536"/>
              <a:gd name="T14" fmla="*/ 0 60000 65536"/>
              <a:gd name="T15" fmla="*/ 0 w 199"/>
              <a:gd name="T16" fmla="*/ 0 h 486"/>
              <a:gd name="T17" fmla="*/ 199 w 199"/>
              <a:gd name="T18" fmla="*/ 486 h 486"/>
            </a:gdLst>
            <a:ahLst/>
            <a:cxnLst>
              <a:cxn ang="T10">
                <a:pos x="T0" y="T1"/>
              </a:cxn>
              <a:cxn ang="T11">
                <a:pos x="T2" y="T3"/>
              </a:cxn>
              <a:cxn ang="T12">
                <a:pos x="T4" y="T5"/>
              </a:cxn>
              <a:cxn ang="T13">
                <a:pos x="T6" y="T7"/>
              </a:cxn>
              <a:cxn ang="T14">
                <a:pos x="T8" y="T9"/>
              </a:cxn>
            </a:cxnLst>
            <a:rect l="T15" t="T16" r="T17" b="T18"/>
            <a:pathLst>
              <a:path w="199" h="486">
                <a:moveTo>
                  <a:pt x="0" y="486"/>
                </a:moveTo>
                <a:lnTo>
                  <a:pt x="0" y="486"/>
                </a:lnTo>
                <a:lnTo>
                  <a:pt x="0" y="0"/>
                </a:lnTo>
                <a:lnTo>
                  <a:pt x="199" y="0"/>
                </a:lnTo>
                <a:lnTo>
                  <a:pt x="199" y="486"/>
                </a:lnTo>
              </a:path>
            </a:pathLst>
          </a:custGeom>
          <a:solidFill>
            <a:schemeClr val="bg1"/>
          </a:solidFill>
          <a:ln w="5">
            <a:solidFill>
              <a:srgbClr val="000000"/>
            </a:solidFill>
            <a:round/>
            <a:headEnd/>
            <a:tailEnd/>
          </a:ln>
        </p:spPr>
        <p:txBody>
          <a:bodyPr/>
          <a:lstStyle/>
          <a:p>
            <a:endParaRPr lang="en-GB"/>
          </a:p>
        </p:txBody>
      </p:sp>
      <p:sp>
        <p:nvSpPr>
          <p:cNvPr id="13371" name="Freeform 85">
            <a:extLst>
              <a:ext uri="{FF2B5EF4-FFF2-40B4-BE49-F238E27FC236}">
                <a16:creationId xmlns:a16="http://schemas.microsoft.com/office/drawing/2014/main" id="{1A3A10F6-7FBF-4230-A2BF-3C3A51975E1E}"/>
              </a:ext>
            </a:extLst>
          </p:cNvPr>
          <p:cNvSpPr>
            <a:spLocks noChangeAspect="1"/>
          </p:cNvSpPr>
          <p:nvPr/>
        </p:nvSpPr>
        <p:spPr bwMode="auto">
          <a:xfrm>
            <a:off x="2641600" y="4676775"/>
            <a:ext cx="61913" cy="0"/>
          </a:xfrm>
          <a:custGeom>
            <a:avLst/>
            <a:gdLst>
              <a:gd name="T0" fmla="*/ 0 w 50"/>
              <a:gd name="T1" fmla="*/ 0 h 1588"/>
              <a:gd name="T2" fmla="*/ 94355412 w 50"/>
              <a:gd name="T3" fmla="*/ 0 h 1588"/>
              <a:gd name="T4" fmla="*/ 0 w 50"/>
              <a:gd name="T5" fmla="*/ 0 h 1588"/>
              <a:gd name="T6" fmla="*/ 0 60000 65536"/>
              <a:gd name="T7" fmla="*/ 0 60000 65536"/>
              <a:gd name="T8" fmla="*/ 0 60000 65536"/>
              <a:gd name="T9" fmla="*/ 0 w 50"/>
              <a:gd name="T10" fmla="*/ 0 h 1588"/>
              <a:gd name="T11" fmla="*/ 50 w 50"/>
              <a:gd name="T12" fmla="*/ 0 h 1588"/>
            </a:gdLst>
            <a:ahLst/>
            <a:cxnLst>
              <a:cxn ang="T6">
                <a:pos x="T0" y="T1"/>
              </a:cxn>
              <a:cxn ang="T7">
                <a:pos x="T2" y="T3"/>
              </a:cxn>
              <a:cxn ang="T8">
                <a:pos x="T4" y="T5"/>
              </a:cxn>
            </a:cxnLst>
            <a:rect l="T9" t="T10" r="T11" b="T12"/>
            <a:pathLst>
              <a:path w="50" h="1588">
                <a:moveTo>
                  <a:pt x="0" y="0"/>
                </a:moveTo>
                <a:lnTo>
                  <a:pt x="50" y="0"/>
                </a:lnTo>
                <a:lnTo>
                  <a:pt x="0" y="0"/>
                </a:lnTo>
              </a:path>
            </a:pathLst>
          </a:custGeom>
          <a:solidFill>
            <a:schemeClr val="bg1"/>
          </a:solidFill>
          <a:ln w="5">
            <a:solidFill>
              <a:srgbClr val="000000"/>
            </a:solidFill>
            <a:round/>
            <a:headEnd/>
            <a:tailEnd/>
          </a:ln>
        </p:spPr>
        <p:txBody>
          <a:bodyPr/>
          <a:lstStyle/>
          <a:p>
            <a:endParaRPr lang="en-GB"/>
          </a:p>
        </p:txBody>
      </p:sp>
      <p:sp>
        <p:nvSpPr>
          <p:cNvPr id="13372" name="Line 86">
            <a:extLst>
              <a:ext uri="{FF2B5EF4-FFF2-40B4-BE49-F238E27FC236}">
                <a16:creationId xmlns:a16="http://schemas.microsoft.com/office/drawing/2014/main" id="{C5CD6C55-D5D6-4E40-9589-23BE42876FB8}"/>
              </a:ext>
            </a:extLst>
          </p:cNvPr>
          <p:cNvSpPr>
            <a:spLocks noChangeAspect="1" noChangeShapeType="1"/>
          </p:cNvSpPr>
          <p:nvPr/>
        </p:nvSpPr>
        <p:spPr bwMode="auto">
          <a:xfrm>
            <a:off x="2673350" y="4676775"/>
            <a:ext cx="0" cy="128588"/>
          </a:xfrm>
          <a:prstGeom prst="line">
            <a:avLst/>
          </a:prstGeom>
          <a:noFill/>
          <a:ln w="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373" name="Rectangle 87">
            <a:extLst>
              <a:ext uri="{FF2B5EF4-FFF2-40B4-BE49-F238E27FC236}">
                <a16:creationId xmlns:a16="http://schemas.microsoft.com/office/drawing/2014/main" id="{FD309DCA-2E9B-41B4-AC74-142F2EA76E75}"/>
              </a:ext>
            </a:extLst>
          </p:cNvPr>
          <p:cNvSpPr>
            <a:spLocks noChangeAspect="1" noChangeArrowheads="1"/>
          </p:cNvSpPr>
          <p:nvPr/>
        </p:nvSpPr>
        <p:spPr bwMode="auto">
          <a:xfrm>
            <a:off x="2914650" y="4543425"/>
            <a:ext cx="244475" cy="8556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3374" name="Freeform 88">
            <a:extLst>
              <a:ext uri="{FF2B5EF4-FFF2-40B4-BE49-F238E27FC236}">
                <a16:creationId xmlns:a16="http://schemas.microsoft.com/office/drawing/2014/main" id="{CFD5B840-3C60-4E0B-B42F-45CA673AB725}"/>
              </a:ext>
            </a:extLst>
          </p:cNvPr>
          <p:cNvSpPr>
            <a:spLocks noChangeAspect="1"/>
          </p:cNvSpPr>
          <p:nvPr/>
        </p:nvSpPr>
        <p:spPr bwMode="auto">
          <a:xfrm>
            <a:off x="2914650" y="4543425"/>
            <a:ext cx="242888" cy="854075"/>
          </a:xfrm>
          <a:custGeom>
            <a:avLst/>
            <a:gdLst>
              <a:gd name="T0" fmla="*/ 0 w 199"/>
              <a:gd name="T1" fmla="*/ 1299753509 h 701"/>
              <a:gd name="T2" fmla="*/ 0 w 199"/>
              <a:gd name="T3" fmla="*/ 1299753509 h 701"/>
              <a:gd name="T4" fmla="*/ 0 w 199"/>
              <a:gd name="T5" fmla="*/ 0 h 701"/>
              <a:gd name="T6" fmla="*/ 370084418 w 199"/>
              <a:gd name="T7" fmla="*/ 0 h 701"/>
              <a:gd name="T8" fmla="*/ 370084418 w 199"/>
              <a:gd name="T9" fmla="*/ 1299753509 h 701"/>
              <a:gd name="T10" fmla="*/ 0 60000 65536"/>
              <a:gd name="T11" fmla="*/ 0 60000 65536"/>
              <a:gd name="T12" fmla="*/ 0 60000 65536"/>
              <a:gd name="T13" fmla="*/ 0 60000 65536"/>
              <a:gd name="T14" fmla="*/ 0 60000 65536"/>
              <a:gd name="T15" fmla="*/ 0 w 199"/>
              <a:gd name="T16" fmla="*/ 0 h 701"/>
              <a:gd name="T17" fmla="*/ 199 w 199"/>
              <a:gd name="T18" fmla="*/ 701 h 701"/>
            </a:gdLst>
            <a:ahLst/>
            <a:cxnLst>
              <a:cxn ang="T10">
                <a:pos x="T0" y="T1"/>
              </a:cxn>
              <a:cxn ang="T11">
                <a:pos x="T2" y="T3"/>
              </a:cxn>
              <a:cxn ang="T12">
                <a:pos x="T4" y="T5"/>
              </a:cxn>
              <a:cxn ang="T13">
                <a:pos x="T6" y="T7"/>
              </a:cxn>
              <a:cxn ang="T14">
                <a:pos x="T8" y="T9"/>
              </a:cxn>
            </a:cxnLst>
            <a:rect l="T15" t="T16" r="T17" b="T18"/>
            <a:pathLst>
              <a:path w="199" h="701">
                <a:moveTo>
                  <a:pt x="0" y="701"/>
                </a:moveTo>
                <a:lnTo>
                  <a:pt x="0" y="701"/>
                </a:lnTo>
                <a:lnTo>
                  <a:pt x="0" y="0"/>
                </a:lnTo>
                <a:lnTo>
                  <a:pt x="199" y="0"/>
                </a:lnTo>
                <a:lnTo>
                  <a:pt x="199" y="701"/>
                </a:lnTo>
              </a:path>
            </a:pathLst>
          </a:custGeom>
          <a:solidFill>
            <a:schemeClr val="bg1"/>
          </a:solidFill>
          <a:ln w="5">
            <a:solidFill>
              <a:srgbClr val="000000"/>
            </a:solidFill>
            <a:round/>
            <a:headEnd/>
            <a:tailEnd/>
          </a:ln>
        </p:spPr>
        <p:txBody>
          <a:bodyPr/>
          <a:lstStyle/>
          <a:p>
            <a:endParaRPr lang="en-GB"/>
          </a:p>
        </p:txBody>
      </p:sp>
      <p:sp>
        <p:nvSpPr>
          <p:cNvPr id="13375" name="Freeform 89">
            <a:extLst>
              <a:ext uri="{FF2B5EF4-FFF2-40B4-BE49-F238E27FC236}">
                <a16:creationId xmlns:a16="http://schemas.microsoft.com/office/drawing/2014/main" id="{1181F35E-960C-43EE-BB87-F3F884760BF6}"/>
              </a:ext>
            </a:extLst>
          </p:cNvPr>
          <p:cNvSpPr>
            <a:spLocks noChangeAspect="1"/>
          </p:cNvSpPr>
          <p:nvPr/>
        </p:nvSpPr>
        <p:spPr bwMode="auto">
          <a:xfrm>
            <a:off x="3006725" y="4543425"/>
            <a:ext cx="60325" cy="1588"/>
          </a:xfrm>
          <a:custGeom>
            <a:avLst/>
            <a:gdLst>
              <a:gd name="T0" fmla="*/ 0 w 50"/>
              <a:gd name="T1" fmla="*/ 0 h 1588"/>
              <a:gd name="T2" fmla="*/ 91935300 w 50"/>
              <a:gd name="T3" fmla="*/ 0 h 1588"/>
              <a:gd name="T4" fmla="*/ 0 w 50"/>
              <a:gd name="T5" fmla="*/ 0 h 1588"/>
              <a:gd name="T6" fmla="*/ 0 60000 65536"/>
              <a:gd name="T7" fmla="*/ 0 60000 65536"/>
              <a:gd name="T8" fmla="*/ 0 60000 65536"/>
              <a:gd name="T9" fmla="*/ 0 w 50"/>
              <a:gd name="T10" fmla="*/ 0 h 1588"/>
              <a:gd name="T11" fmla="*/ 50 w 50"/>
              <a:gd name="T12" fmla="*/ 1588 h 1588"/>
            </a:gdLst>
            <a:ahLst/>
            <a:cxnLst>
              <a:cxn ang="T6">
                <a:pos x="T0" y="T1"/>
              </a:cxn>
              <a:cxn ang="T7">
                <a:pos x="T2" y="T3"/>
              </a:cxn>
              <a:cxn ang="T8">
                <a:pos x="T4" y="T5"/>
              </a:cxn>
            </a:cxnLst>
            <a:rect l="T9" t="T10" r="T11" b="T12"/>
            <a:pathLst>
              <a:path w="50" h="1588">
                <a:moveTo>
                  <a:pt x="0" y="0"/>
                </a:moveTo>
                <a:lnTo>
                  <a:pt x="50" y="0"/>
                </a:lnTo>
                <a:lnTo>
                  <a:pt x="0" y="0"/>
                </a:lnTo>
              </a:path>
            </a:pathLst>
          </a:custGeom>
          <a:solidFill>
            <a:schemeClr val="bg1"/>
          </a:solidFill>
          <a:ln w="5">
            <a:solidFill>
              <a:srgbClr val="000000"/>
            </a:solidFill>
            <a:round/>
            <a:headEnd/>
            <a:tailEnd/>
          </a:ln>
        </p:spPr>
        <p:txBody>
          <a:bodyPr/>
          <a:lstStyle/>
          <a:p>
            <a:endParaRPr lang="en-GB"/>
          </a:p>
        </p:txBody>
      </p:sp>
      <p:sp>
        <p:nvSpPr>
          <p:cNvPr id="13376" name="Line 90">
            <a:extLst>
              <a:ext uri="{FF2B5EF4-FFF2-40B4-BE49-F238E27FC236}">
                <a16:creationId xmlns:a16="http://schemas.microsoft.com/office/drawing/2014/main" id="{4BBBC6A7-4A16-4CFA-8E2E-97C27C35699F}"/>
              </a:ext>
            </a:extLst>
          </p:cNvPr>
          <p:cNvSpPr>
            <a:spLocks noChangeAspect="1" noChangeShapeType="1"/>
          </p:cNvSpPr>
          <p:nvPr/>
        </p:nvSpPr>
        <p:spPr bwMode="auto">
          <a:xfrm>
            <a:off x="3036888" y="4543425"/>
            <a:ext cx="1587" cy="1588"/>
          </a:xfrm>
          <a:prstGeom prst="line">
            <a:avLst/>
          </a:prstGeom>
          <a:noFill/>
          <a:ln w="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377" name="Rectangle 91">
            <a:extLst>
              <a:ext uri="{FF2B5EF4-FFF2-40B4-BE49-F238E27FC236}">
                <a16:creationId xmlns:a16="http://schemas.microsoft.com/office/drawing/2014/main" id="{496BBF63-3A23-4F41-8308-E7994C18FBAA}"/>
              </a:ext>
            </a:extLst>
          </p:cNvPr>
          <p:cNvSpPr>
            <a:spLocks noChangeAspect="1" noChangeArrowheads="1"/>
          </p:cNvSpPr>
          <p:nvPr/>
        </p:nvSpPr>
        <p:spPr bwMode="auto">
          <a:xfrm>
            <a:off x="1824038" y="4638675"/>
            <a:ext cx="241300" cy="7604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3378" name="Freeform 92">
            <a:extLst>
              <a:ext uri="{FF2B5EF4-FFF2-40B4-BE49-F238E27FC236}">
                <a16:creationId xmlns:a16="http://schemas.microsoft.com/office/drawing/2014/main" id="{33AA2821-32C2-48E3-A686-1E2E75D5A285}"/>
              </a:ext>
            </a:extLst>
          </p:cNvPr>
          <p:cNvSpPr>
            <a:spLocks noChangeAspect="1"/>
          </p:cNvSpPr>
          <p:nvPr/>
        </p:nvSpPr>
        <p:spPr bwMode="auto">
          <a:xfrm>
            <a:off x="1824038" y="4638675"/>
            <a:ext cx="241300" cy="758825"/>
          </a:xfrm>
          <a:custGeom>
            <a:avLst/>
            <a:gdLst>
              <a:gd name="T0" fmla="*/ 0 w 199"/>
              <a:gd name="T1" fmla="*/ 1154361618 h 623"/>
              <a:gd name="T2" fmla="*/ 0 w 199"/>
              <a:gd name="T3" fmla="*/ 1154361618 h 623"/>
              <a:gd name="T4" fmla="*/ 0 w 199"/>
              <a:gd name="T5" fmla="*/ 0 h 623"/>
              <a:gd name="T6" fmla="*/ 365739259 w 199"/>
              <a:gd name="T7" fmla="*/ 0 h 623"/>
              <a:gd name="T8" fmla="*/ 365739259 w 199"/>
              <a:gd name="T9" fmla="*/ 1154361618 h 623"/>
              <a:gd name="T10" fmla="*/ 0 60000 65536"/>
              <a:gd name="T11" fmla="*/ 0 60000 65536"/>
              <a:gd name="T12" fmla="*/ 0 60000 65536"/>
              <a:gd name="T13" fmla="*/ 0 60000 65536"/>
              <a:gd name="T14" fmla="*/ 0 60000 65536"/>
              <a:gd name="T15" fmla="*/ 0 w 199"/>
              <a:gd name="T16" fmla="*/ 0 h 623"/>
              <a:gd name="T17" fmla="*/ 199 w 199"/>
              <a:gd name="T18" fmla="*/ 623 h 623"/>
            </a:gdLst>
            <a:ahLst/>
            <a:cxnLst>
              <a:cxn ang="T10">
                <a:pos x="T0" y="T1"/>
              </a:cxn>
              <a:cxn ang="T11">
                <a:pos x="T2" y="T3"/>
              </a:cxn>
              <a:cxn ang="T12">
                <a:pos x="T4" y="T5"/>
              </a:cxn>
              <a:cxn ang="T13">
                <a:pos x="T6" y="T7"/>
              </a:cxn>
              <a:cxn ang="T14">
                <a:pos x="T8" y="T9"/>
              </a:cxn>
            </a:cxnLst>
            <a:rect l="T15" t="T16" r="T17" b="T18"/>
            <a:pathLst>
              <a:path w="199" h="623">
                <a:moveTo>
                  <a:pt x="0" y="623"/>
                </a:moveTo>
                <a:lnTo>
                  <a:pt x="0" y="623"/>
                </a:lnTo>
                <a:lnTo>
                  <a:pt x="0" y="0"/>
                </a:lnTo>
                <a:lnTo>
                  <a:pt x="199" y="0"/>
                </a:lnTo>
                <a:lnTo>
                  <a:pt x="199" y="623"/>
                </a:lnTo>
              </a:path>
            </a:pathLst>
          </a:custGeom>
          <a:solidFill>
            <a:schemeClr val="bg1"/>
          </a:solidFill>
          <a:ln w="5">
            <a:solidFill>
              <a:srgbClr val="000000"/>
            </a:solidFill>
            <a:round/>
            <a:headEnd/>
            <a:tailEnd/>
          </a:ln>
        </p:spPr>
        <p:txBody>
          <a:bodyPr/>
          <a:lstStyle/>
          <a:p>
            <a:endParaRPr lang="en-GB"/>
          </a:p>
        </p:txBody>
      </p:sp>
      <p:sp>
        <p:nvSpPr>
          <p:cNvPr id="13379" name="Freeform 93">
            <a:extLst>
              <a:ext uri="{FF2B5EF4-FFF2-40B4-BE49-F238E27FC236}">
                <a16:creationId xmlns:a16="http://schemas.microsoft.com/office/drawing/2014/main" id="{41EDA883-E5DF-43E1-A428-0BE27BEEA3C4}"/>
              </a:ext>
            </a:extLst>
          </p:cNvPr>
          <p:cNvSpPr>
            <a:spLocks noChangeAspect="1"/>
          </p:cNvSpPr>
          <p:nvPr/>
        </p:nvSpPr>
        <p:spPr bwMode="auto">
          <a:xfrm>
            <a:off x="1914525" y="4557713"/>
            <a:ext cx="60325" cy="1587"/>
          </a:xfrm>
          <a:custGeom>
            <a:avLst/>
            <a:gdLst>
              <a:gd name="T0" fmla="*/ 0 w 50"/>
              <a:gd name="T1" fmla="*/ 0 h 1588"/>
              <a:gd name="T2" fmla="*/ 91935300 w 50"/>
              <a:gd name="T3" fmla="*/ 0 h 1588"/>
              <a:gd name="T4" fmla="*/ 0 w 50"/>
              <a:gd name="T5" fmla="*/ 0 h 1588"/>
              <a:gd name="T6" fmla="*/ 0 60000 65536"/>
              <a:gd name="T7" fmla="*/ 0 60000 65536"/>
              <a:gd name="T8" fmla="*/ 0 60000 65536"/>
              <a:gd name="T9" fmla="*/ 0 w 50"/>
              <a:gd name="T10" fmla="*/ 0 h 1588"/>
              <a:gd name="T11" fmla="*/ 50 w 50"/>
              <a:gd name="T12" fmla="*/ 1588 h 1588"/>
            </a:gdLst>
            <a:ahLst/>
            <a:cxnLst>
              <a:cxn ang="T6">
                <a:pos x="T0" y="T1"/>
              </a:cxn>
              <a:cxn ang="T7">
                <a:pos x="T2" y="T3"/>
              </a:cxn>
              <a:cxn ang="T8">
                <a:pos x="T4" y="T5"/>
              </a:cxn>
            </a:cxnLst>
            <a:rect l="T9" t="T10" r="T11" b="T12"/>
            <a:pathLst>
              <a:path w="50" h="1588">
                <a:moveTo>
                  <a:pt x="0" y="0"/>
                </a:moveTo>
                <a:lnTo>
                  <a:pt x="50" y="0"/>
                </a:lnTo>
                <a:lnTo>
                  <a:pt x="0" y="0"/>
                </a:lnTo>
              </a:path>
            </a:pathLst>
          </a:custGeom>
          <a:solidFill>
            <a:schemeClr val="bg1"/>
          </a:solidFill>
          <a:ln w="5">
            <a:solidFill>
              <a:srgbClr val="000000"/>
            </a:solidFill>
            <a:round/>
            <a:headEnd/>
            <a:tailEnd/>
          </a:ln>
        </p:spPr>
        <p:txBody>
          <a:bodyPr/>
          <a:lstStyle/>
          <a:p>
            <a:endParaRPr lang="en-GB"/>
          </a:p>
        </p:txBody>
      </p:sp>
      <p:sp>
        <p:nvSpPr>
          <p:cNvPr id="13380" name="Line 94">
            <a:extLst>
              <a:ext uri="{FF2B5EF4-FFF2-40B4-BE49-F238E27FC236}">
                <a16:creationId xmlns:a16="http://schemas.microsoft.com/office/drawing/2014/main" id="{63A6434B-A8D2-4014-AB31-555E1A005756}"/>
              </a:ext>
            </a:extLst>
          </p:cNvPr>
          <p:cNvSpPr>
            <a:spLocks noChangeAspect="1" noChangeShapeType="1"/>
          </p:cNvSpPr>
          <p:nvPr/>
        </p:nvSpPr>
        <p:spPr bwMode="auto">
          <a:xfrm>
            <a:off x="1944688" y="4557713"/>
            <a:ext cx="1587" cy="80962"/>
          </a:xfrm>
          <a:prstGeom prst="line">
            <a:avLst/>
          </a:prstGeom>
          <a:noFill/>
          <a:ln w="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381" name="Line 95">
            <a:extLst>
              <a:ext uri="{FF2B5EF4-FFF2-40B4-BE49-F238E27FC236}">
                <a16:creationId xmlns:a16="http://schemas.microsoft.com/office/drawing/2014/main" id="{8F32B19E-9147-411F-BFBF-ABE649D38598}"/>
              </a:ext>
            </a:extLst>
          </p:cNvPr>
          <p:cNvSpPr>
            <a:spLocks noChangeAspect="1" noChangeShapeType="1"/>
          </p:cNvSpPr>
          <p:nvPr/>
        </p:nvSpPr>
        <p:spPr bwMode="auto">
          <a:xfrm>
            <a:off x="1762125" y="5399088"/>
            <a:ext cx="1457325" cy="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382" name="Line 96">
            <a:extLst>
              <a:ext uri="{FF2B5EF4-FFF2-40B4-BE49-F238E27FC236}">
                <a16:creationId xmlns:a16="http://schemas.microsoft.com/office/drawing/2014/main" id="{92982103-EE9D-4988-9931-358E318AA322}"/>
              </a:ext>
            </a:extLst>
          </p:cNvPr>
          <p:cNvSpPr>
            <a:spLocks noChangeAspect="1" noChangeShapeType="1"/>
          </p:cNvSpPr>
          <p:nvPr/>
        </p:nvSpPr>
        <p:spPr bwMode="auto">
          <a:xfrm flipV="1">
            <a:off x="1762125" y="3937000"/>
            <a:ext cx="1588" cy="1462088"/>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383" name="Line 97">
            <a:extLst>
              <a:ext uri="{FF2B5EF4-FFF2-40B4-BE49-F238E27FC236}">
                <a16:creationId xmlns:a16="http://schemas.microsoft.com/office/drawing/2014/main" id="{8DC8F3D3-B424-42FB-9FF1-D3910F237049}"/>
              </a:ext>
            </a:extLst>
          </p:cNvPr>
          <p:cNvSpPr>
            <a:spLocks noChangeAspect="1" noChangeShapeType="1"/>
          </p:cNvSpPr>
          <p:nvPr/>
        </p:nvSpPr>
        <p:spPr bwMode="auto">
          <a:xfrm flipH="1">
            <a:off x="1720850" y="5399088"/>
            <a:ext cx="41275" cy="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384" name="Rectangle 98">
            <a:extLst>
              <a:ext uri="{FF2B5EF4-FFF2-40B4-BE49-F238E27FC236}">
                <a16:creationId xmlns:a16="http://schemas.microsoft.com/office/drawing/2014/main" id="{DFD1A6A1-A768-40AE-92F1-768BA378A006}"/>
              </a:ext>
            </a:extLst>
          </p:cNvPr>
          <p:cNvSpPr>
            <a:spLocks noChangeAspect="1" noChangeArrowheads="1"/>
          </p:cNvSpPr>
          <p:nvPr/>
        </p:nvSpPr>
        <p:spPr bwMode="auto">
          <a:xfrm>
            <a:off x="1647825" y="5341938"/>
            <a:ext cx="69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000">
                <a:solidFill>
                  <a:srgbClr val="000000"/>
                </a:solidFill>
                <a:latin typeface="Arial" panose="020B0604020202020204" pitchFamily="34" charset="0"/>
              </a:rPr>
              <a:t>0</a:t>
            </a:r>
            <a:endParaRPr lang="pt-BR" altLang="en-US" sz="1000">
              <a:latin typeface="Arial" panose="020B0604020202020204" pitchFamily="34" charset="0"/>
            </a:endParaRPr>
          </a:p>
        </p:txBody>
      </p:sp>
      <p:sp>
        <p:nvSpPr>
          <p:cNvPr id="13385" name="Line 107">
            <a:extLst>
              <a:ext uri="{FF2B5EF4-FFF2-40B4-BE49-F238E27FC236}">
                <a16:creationId xmlns:a16="http://schemas.microsoft.com/office/drawing/2014/main" id="{B5932C67-E47B-407B-870B-61185D64F707}"/>
              </a:ext>
            </a:extLst>
          </p:cNvPr>
          <p:cNvSpPr>
            <a:spLocks noChangeAspect="1" noChangeShapeType="1"/>
          </p:cNvSpPr>
          <p:nvPr/>
        </p:nvSpPr>
        <p:spPr bwMode="auto">
          <a:xfrm flipH="1">
            <a:off x="1720850" y="3937000"/>
            <a:ext cx="41275" cy="1588"/>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386" name="Rectangle 108">
            <a:extLst>
              <a:ext uri="{FF2B5EF4-FFF2-40B4-BE49-F238E27FC236}">
                <a16:creationId xmlns:a16="http://schemas.microsoft.com/office/drawing/2014/main" id="{00906D6F-8914-4A6E-94FC-5211CAD6694F}"/>
              </a:ext>
            </a:extLst>
          </p:cNvPr>
          <p:cNvSpPr>
            <a:spLocks noChangeAspect="1" noChangeArrowheads="1"/>
          </p:cNvSpPr>
          <p:nvPr/>
        </p:nvSpPr>
        <p:spPr bwMode="auto">
          <a:xfrm>
            <a:off x="1585913" y="3879850"/>
            <a:ext cx="1397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000">
                <a:solidFill>
                  <a:srgbClr val="000000"/>
                </a:solidFill>
                <a:latin typeface="Arial" panose="020B0604020202020204" pitchFamily="34" charset="0"/>
              </a:rPr>
              <a:t>50</a:t>
            </a:r>
            <a:endParaRPr lang="pt-BR" altLang="en-US" sz="1000">
              <a:latin typeface="Arial" panose="020B0604020202020204" pitchFamily="34" charset="0"/>
            </a:endParaRPr>
          </a:p>
        </p:txBody>
      </p:sp>
      <p:sp>
        <p:nvSpPr>
          <p:cNvPr id="13387" name="Rectangle 115">
            <a:extLst>
              <a:ext uri="{FF2B5EF4-FFF2-40B4-BE49-F238E27FC236}">
                <a16:creationId xmlns:a16="http://schemas.microsoft.com/office/drawing/2014/main" id="{A89DDBE8-5B1E-4C4F-8B66-DD48B78F5C36}"/>
              </a:ext>
            </a:extLst>
          </p:cNvPr>
          <p:cNvSpPr>
            <a:spLocks noChangeAspect="1" noChangeArrowheads="1"/>
          </p:cNvSpPr>
          <p:nvPr/>
        </p:nvSpPr>
        <p:spPr bwMode="auto">
          <a:xfrm>
            <a:off x="2189163" y="6307138"/>
            <a:ext cx="242887" cy="7127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3388" name="Freeform 116">
            <a:extLst>
              <a:ext uri="{FF2B5EF4-FFF2-40B4-BE49-F238E27FC236}">
                <a16:creationId xmlns:a16="http://schemas.microsoft.com/office/drawing/2014/main" id="{FDC7824E-EAD5-4E9F-BB7F-109ACAADE82B}"/>
              </a:ext>
            </a:extLst>
          </p:cNvPr>
          <p:cNvSpPr>
            <a:spLocks noChangeAspect="1"/>
          </p:cNvSpPr>
          <p:nvPr/>
        </p:nvSpPr>
        <p:spPr bwMode="auto">
          <a:xfrm>
            <a:off x="2189163" y="6307138"/>
            <a:ext cx="241300" cy="711200"/>
          </a:xfrm>
          <a:custGeom>
            <a:avLst/>
            <a:gdLst>
              <a:gd name="T0" fmla="*/ 0 w 199"/>
              <a:gd name="T1" fmla="*/ 1082631507 h 584"/>
              <a:gd name="T2" fmla="*/ 0 w 199"/>
              <a:gd name="T3" fmla="*/ 1082631507 h 584"/>
              <a:gd name="T4" fmla="*/ 0 w 199"/>
              <a:gd name="T5" fmla="*/ 0 h 584"/>
              <a:gd name="T6" fmla="*/ 365739259 w 199"/>
              <a:gd name="T7" fmla="*/ 0 h 584"/>
              <a:gd name="T8" fmla="*/ 365739259 w 199"/>
              <a:gd name="T9" fmla="*/ 1082631507 h 584"/>
              <a:gd name="T10" fmla="*/ 0 60000 65536"/>
              <a:gd name="T11" fmla="*/ 0 60000 65536"/>
              <a:gd name="T12" fmla="*/ 0 60000 65536"/>
              <a:gd name="T13" fmla="*/ 0 60000 65536"/>
              <a:gd name="T14" fmla="*/ 0 60000 65536"/>
              <a:gd name="T15" fmla="*/ 0 w 199"/>
              <a:gd name="T16" fmla="*/ 0 h 584"/>
              <a:gd name="T17" fmla="*/ 199 w 199"/>
              <a:gd name="T18" fmla="*/ 584 h 584"/>
            </a:gdLst>
            <a:ahLst/>
            <a:cxnLst>
              <a:cxn ang="T10">
                <a:pos x="T0" y="T1"/>
              </a:cxn>
              <a:cxn ang="T11">
                <a:pos x="T2" y="T3"/>
              </a:cxn>
              <a:cxn ang="T12">
                <a:pos x="T4" y="T5"/>
              </a:cxn>
              <a:cxn ang="T13">
                <a:pos x="T6" y="T7"/>
              </a:cxn>
              <a:cxn ang="T14">
                <a:pos x="T8" y="T9"/>
              </a:cxn>
            </a:cxnLst>
            <a:rect l="T15" t="T16" r="T17" b="T18"/>
            <a:pathLst>
              <a:path w="199" h="584">
                <a:moveTo>
                  <a:pt x="0" y="584"/>
                </a:moveTo>
                <a:lnTo>
                  <a:pt x="0" y="584"/>
                </a:lnTo>
                <a:lnTo>
                  <a:pt x="0" y="0"/>
                </a:lnTo>
                <a:lnTo>
                  <a:pt x="199" y="0"/>
                </a:lnTo>
                <a:lnTo>
                  <a:pt x="199" y="584"/>
                </a:lnTo>
              </a:path>
            </a:pathLst>
          </a:custGeom>
          <a:solidFill>
            <a:schemeClr val="bg1"/>
          </a:solidFill>
          <a:ln w="5">
            <a:solidFill>
              <a:srgbClr val="000000"/>
            </a:solidFill>
            <a:round/>
            <a:headEnd/>
            <a:tailEnd/>
          </a:ln>
        </p:spPr>
        <p:txBody>
          <a:bodyPr/>
          <a:lstStyle/>
          <a:p>
            <a:endParaRPr lang="en-GB"/>
          </a:p>
        </p:txBody>
      </p:sp>
      <p:sp>
        <p:nvSpPr>
          <p:cNvPr id="13389" name="Freeform 117">
            <a:extLst>
              <a:ext uri="{FF2B5EF4-FFF2-40B4-BE49-F238E27FC236}">
                <a16:creationId xmlns:a16="http://schemas.microsoft.com/office/drawing/2014/main" id="{AA6BFE82-A13A-429A-A966-86F505DFCE5B}"/>
              </a:ext>
            </a:extLst>
          </p:cNvPr>
          <p:cNvSpPr>
            <a:spLocks noChangeAspect="1"/>
          </p:cNvSpPr>
          <p:nvPr/>
        </p:nvSpPr>
        <p:spPr bwMode="auto">
          <a:xfrm>
            <a:off x="2279650" y="6224588"/>
            <a:ext cx="60325" cy="1587"/>
          </a:xfrm>
          <a:custGeom>
            <a:avLst/>
            <a:gdLst>
              <a:gd name="T0" fmla="*/ 0 w 50"/>
              <a:gd name="T1" fmla="*/ 0 h 1588"/>
              <a:gd name="T2" fmla="*/ 91935300 w 50"/>
              <a:gd name="T3" fmla="*/ 0 h 1588"/>
              <a:gd name="T4" fmla="*/ 0 w 50"/>
              <a:gd name="T5" fmla="*/ 0 h 1588"/>
              <a:gd name="T6" fmla="*/ 0 60000 65536"/>
              <a:gd name="T7" fmla="*/ 0 60000 65536"/>
              <a:gd name="T8" fmla="*/ 0 60000 65536"/>
              <a:gd name="T9" fmla="*/ 0 w 50"/>
              <a:gd name="T10" fmla="*/ 0 h 1588"/>
              <a:gd name="T11" fmla="*/ 50 w 50"/>
              <a:gd name="T12" fmla="*/ 1588 h 1588"/>
            </a:gdLst>
            <a:ahLst/>
            <a:cxnLst>
              <a:cxn ang="T6">
                <a:pos x="T0" y="T1"/>
              </a:cxn>
              <a:cxn ang="T7">
                <a:pos x="T2" y="T3"/>
              </a:cxn>
              <a:cxn ang="T8">
                <a:pos x="T4" y="T5"/>
              </a:cxn>
            </a:cxnLst>
            <a:rect l="T9" t="T10" r="T11" b="T12"/>
            <a:pathLst>
              <a:path w="50" h="1588">
                <a:moveTo>
                  <a:pt x="0" y="0"/>
                </a:moveTo>
                <a:lnTo>
                  <a:pt x="50" y="0"/>
                </a:lnTo>
                <a:lnTo>
                  <a:pt x="0" y="0"/>
                </a:lnTo>
              </a:path>
            </a:pathLst>
          </a:custGeom>
          <a:solidFill>
            <a:schemeClr val="bg1"/>
          </a:solidFill>
          <a:ln w="5">
            <a:solidFill>
              <a:srgbClr val="000000"/>
            </a:solidFill>
            <a:round/>
            <a:headEnd/>
            <a:tailEnd/>
          </a:ln>
        </p:spPr>
        <p:txBody>
          <a:bodyPr/>
          <a:lstStyle/>
          <a:p>
            <a:endParaRPr lang="en-GB"/>
          </a:p>
        </p:txBody>
      </p:sp>
      <p:sp>
        <p:nvSpPr>
          <p:cNvPr id="13390" name="Line 118">
            <a:extLst>
              <a:ext uri="{FF2B5EF4-FFF2-40B4-BE49-F238E27FC236}">
                <a16:creationId xmlns:a16="http://schemas.microsoft.com/office/drawing/2014/main" id="{6667600E-24E1-48FB-B0FF-105B884391EF}"/>
              </a:ext>
            </a:extLst>
          </p:cNvPr>
          <p:cNvSpPr>
            <a:spLocks noChangeAspect="1" noChangeShapeType="1"/>
          </p:cNvSpPr>
          <p:nvPr/>
        </p:nvSpPr>
        <p:spPr bwMode="auto">
          <a:xfrm>
            <a:off x="2309813" y="6224588"/>
            <a:ext cx="1587" cy="82550"/>
          </a:xfrm>
          <a:prstGeom prst="line">
            <a:avLst/>
          </a:prstGeom>
          <a:noFill/>
          <a:ln w="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391" name="Rectangle 119">
            <a:extLst>
              <a:ext uri="{FF2B5EF4-FFF2-40B4-BE49-F238E27FC236}">
                <a16:creationId xmlns:a16="http://schemas.microsoft.com/office/drawing/2014/main" id="{DCE28119-244C-4E0A-BFB9-2704750B3E0B}"/>
              </a:ext>
            </a:extLst>
          </p:cNvPr>
          <p:cNvSpPr>
            <a:spLocks noChangeAspect="1" noChangeArrowheads="1"/>
          </p:cNvSpPr>
          <p:nvPr/>
        </p:nvSpPr>
        <p:spPr bwMode="auto">
          <a:xfrm>
            <a:off x="2552700" y="5983288"/>
            <a:ext cx="242888" cy="10366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3392" name="Freeform 120">
            <a:extLst>
              <a:ext uri="{FF2B5EF4-FFF2-40B4-BE49-F238E27FC236}">
                <a16:creationId xmlns:a16="http://schemas.microsoft.com/office/drawing/2014/main" id="{1EF94F9F-54AF-404F-9C0F-3E6A46463AAB}"/>
              </a:ext>
            </a:extLst>
          </p:cNvPr>
          <p:cNvSpPr>
            <a:spLocks noChangeAspect="1"/>
          </p:cNvSpPr>
          <p:nvPr/>
        </p:nvSpPr>
        <p:spPr bwMode="auto">
          <a:xfrm>
            <a:off x="2552700" y="5983288"/>
            <a:ext cx="241300" cy="1035050"/>
          </a:xfrm>
          <a:custGeom>
            <a:avLst/>
            <a:gdLst>
              <a:gd name="T0" fmla="*/ 0 w 199"/>
              <a:gd name="T1" fmla="*/ 1575482483 h 850"/>
              <a:gd name="T2" fmla="*/ 0 w 199"/>
              <a:gd name="T3" fmla="*/ 1575482483 h 850"/>
              <a:gd name="T4" fmla="*/ 0 w 199"/>
              <a:gd name="T5" fmla="*/ 0 h 850"/>
              <a:gd name="T6" fmla="*/ 365739259 w 199"/>
              <a:gd name="T7" fmla="*/ 0 h 850"/>
              <a:gd name="T8" fmla="*/ 365739259 w 199"/>
              <a:gd name="T9" fmla="*/ 1575482483 h 850"/>
              <a:gd name="T10" fmla="*/ 0 60000 65536"/>
              <a:gd name="T11" fmla="*/ 0 60000 65536"/>
              <a:gd name="T12" fmla="*/ 0 60000 65536"/>
              <a:gd name="T13" fmla="*/ 0 60000 65536"/>
              <a:gd name="T14" fmla="*/ 0 60000 65536"/>
              <a:gd name="T15" fmla="*/ 0 w 199"/>
              <a:gd name="T16" fmla="*/ 0 h 850"/>
              <a:gd name="T17" fmla="*/ 199 w 199"/>
              <a:gd name="T18" fmla="*/ 850 h 850"/>
            </a:gdLst>
            <a:ahLst/>
            <a:cxnLst>
              <a:cxn ang="T10">
                <a:pos x="T0" y="T1"/>
              </a:cxn>
              <a:cxn ang="T11">
                <a:pos x="T2" y="T3"/>
              </a:cxn>
              <a:cxn ang="T12">
                <a:pos x="T4" y="T5"/>
              </a:cxn>
              <a:cxn ang="T13">
                <a:pos x="T6" y="T7"/>
              </a:cxn>
              <a:cxn ang="T14">
                <a:pos x="T8" y="T9"/>
              </a:cxn>
            </a:cxnLst>
            <a:rect l="T15" t="T16" r="T17" b="T18"/>
            <a:pathLst>
              <a:path w="199" h="850">
                <a:moveTo>
                  <a:pt x="0" y="850"/>
                </a:moveTo>
                <a:lnTo>
                  <a:pt x="0" y="850"/>
                </a:lnTo>
                <a:lnTo>
                  <a:pt x="0" y="0"/>
                </a:lnTo>
                <a:lnTo>
                  <a:pt x="199" y="0"/>
                </a:lnTo>
                <a:lnTo>
                  <a:pt x="199" y="850"/>
                </a:lnTo>
              </a:path>
            </a:pathLst>
          </a:custGeom>
          <a:solidFill>
            <a:schemeClr val="bg1"/>
          </a:solidFill>
          <a:ln w="5">
            <a:solidFill>
              <a:srgbClr val="000000"/>
            </a:solidFill>
            <a:round/>
            <a:headEnd/>
            <a:tailEnd/>
          </a:ln>
        </p:spPr>
        <p:txBody>
          <a:bodyPr/>
          <a:lstStyle/>
          <a:p>
            <a:endParaRPr lang="en-GB"/>
          </a:p>
        </p:txBody>
      </p:sp>
      <p:sp>
        <p:nvSpPr>
          <p:cNvPr id="13393" name="Freeform 121">
            <a:extLst>
              <a:ext uri="{FF2B5EF4-FFF2-40B4-BE49-F238E27FC236}">
                <a16:creationId xmlns:a16="http://schemas.microsoft.com/office/drawing/2014/main" id="{956C44A6-CE44-4D91-A5E4-7D02A405F855}"/>
              </a:ext>
            </a:extLst>
          </p:cNvPr>
          <p:cNvSpPr>
            <a:spLocks noChangeAspect="1"/>
          </p:cNvSpPr>
          <p:nvPr/>
        </p:nvSpPr>
        <p:spPr bwMode="auto">
          <a:xfrm>
            <a:off x="2643188" y="5754688"/>
            <a:ext cx="61912" cy="1587"/>
          </a:xfrm>
          <a:custGeom>
            <a:avLst/>
            <a:gdLst>
              <a:gd name="T0" fmla="*/ 0 w 50"/>
              <a:gd name="T1" fmla="*/ 0 h 1588"/>
              <a:gd name="T2" fmla="*/ 94353888 w 50"/>
              <a:gd name="T3" fmla="*/ 0 h 1588"/>
              <a:gd name="T4" fmla="*/ 0 w 50"/>
              <a:gd name="T5" fmla="*/ 0 h 1588"/>
              <a:gd name="T6" fmla="*/ 0 60000 65536"/>
              <a:gd name="T7" fmla="*/ 0 60000 65536"/>
              <a:gd name="T8" fmla="*/ 0 60000 65536"/>
              <a:gd name="T9" fmla="*/ 0 w 50"/>
              <a:gd name="T10" fmla="*/ 0 h 1588"/>
              <a:gd name="T11" fmla="*/ 50 w 50"/>
              <a:gd name="T12" fmla="*/ 1588 h 1588"/>
            </a:gdLst>
            <a:ahLst/>
            <a:cxnLst>
              <a:cxn ang="T6">
                <a:pos x="T0" y="T1"/>
              </a:cxn>
              <a:cxn ang="T7">
                <a:pos x="T2" y="T3"/>
              </a:cxn>
              <a:cxn ang="T8">
                <a:pos x="T4" y="T5"/>
              </a:cxn>
            </a:cxnLst>
            <a:rect l="T9" t="T10" r="T11" b="T12"/>
            <a:pathLst>
              <a:path w="50" h="1588">
                <a:moveTo>
                  <a:pt x="0" y="0"/>
                </a:moveTo>
                <a:lnTo>
                  <a:pt x="50" y="0"/>
                </a:lnTo>
                <a:lnTo>
                  <a:pt x="0" y="0"/>
                </a:lnTo>
              </a:path>
            </a:pathLst>
          </a:custGeom>
          <a:solidFill>
            <a:schemeClr val="bg1"/>
          </a:solidFill>
          <a:ln w="5">
            <a:solidFill>
              <a:srgbClr val="000000"/>
            </a:solidFill>
            <a:round/>
            <a:headEnd/>
            <a:tailEnd/>
          </a:ln>
        </p:spPr>
        <p:txBody>
          <a:bodyPr/>
          <a:lstStyle/>
          <a:p>
            <a:endParaRPr lang="en-GB"/>
          </a:p>
        </p:txBody>
      </p:sp>
      <p:sp>
        <p:nvSpPr>
          <p:cNvPr id="13394" name="Line 122">
            <a:extLst>
              <a:ext uri="{FF2B5EF4-FFF2-40B4-BE49-F238E27FC236}">
                <a16:creationId xmlns:a16="http://schemas.microsoft.com/office/drawing/2014/main" id="{5C312300-85BC-4B19-8A84-80C9FE022BE4}"/>
              </a:ext>
            </a:extLst>
          </p:cNvPr>
          <p:cNvSpPr>
            <a:spLocks noChangeAspect="1" noChangeShapeType="1"/>
          </p:cNvSpPr>
          <p:nvPr/>
        </p:nvSpPr>
        <p:spPr bwMode="auto">
          <a:xfrm>
            <a:off x="2673350" y="5754688"/>
            <a:ext cx="1588" cy="228600"/>
          </a:xfrm>
          <a:prstGeom prst="line">
            <a:avLst/>
          </a:prstGeom>
          <a:noFill/>
          <a:ln w="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395" name="Rectangle 123">
            <a:extLst>
              <a:ext uri="{FF2B5EF4-FFF2-40B4-BE49-F238E27FC236}">
                <a16:creationId xmlns:a16="http://schemas.microsoft.com/office/drawing/2014/main" id="{51FC54FD-1833-49B0-A913-60472E2A56F9}"/>
              </a:ext>
            </a:extLst>
          </p:cNvPr>
          <p:cNvSpPr>
            <a:spLocks noChangeAspect="1" noChangeArrowheads="1"/>
          </p:cNvSpPr>
          <p:nvPr/>
        </p:nvSpPr>
        <p:spPr bwMode="auto">
          <a:xfrm>
            <a:off x="2916238" y="6130925"/>
            <a:ext cx="244475" cy="889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3396" name="Freeform 124">
            <a:extLst>
              <a:ext uri="{FF2B5EF4-FFF2-40B4-BE49-F238E27FC236}">
                <a16:creationId xmlns:a16="http://schemas.microsoft.com/office/drawing/2014/main" id="{445C713F-A1E7-4FFF-A7F0-A9BB79A52B55}"/>
              </a:ext>
            </a:extLst>
          </p:cNvPr>
          <p:cNvSpPr>
            <a:spLocks noChangeAspect="1"/>
          </p:cNvSpPr>
          <p:nvPr/>
        </p:nvSpPr>
        <p:spPr bwMode="auto">
          <a:xfrm>
            <a:off x="2916238" y="6130925"/>
            <a:ext cx="242887" cy="887413"/>
          </a:xfrm>
          <a:custGeom>
            <a:avLst/>
            <a:gdLst>
              <a:gd name="T0" fmla="*/ 0 w 199"/>
              <a:gd name="T1" fmla="*/ 1350793531 h 729"/>
              <a:gd name="T2" fmla="*/ 0 w 199"/>
              <a:gd name="T3" fmla="*/ 1350793531 h 729"/>
              <a:gd name="T4" fmla="*/ 0 w 199"/>
              <a:gd name="T5" fmla="*/ 0 h 729"/>
              <a:gd name="T6" fmla="*/ 370081674 w 199"/>
              <a:gd name="T7" fmla="*/ 0 h 729"/>
              <a:gd name="T8" fmla="*/ 370081674 w 199"/>
              <a:gd name="T9" fmla="*/ 1350793531 h 729"/>
              <a:gd name="T10" fmla="*/ 0 60000 65536"/>
              <a:gd name="T11" fmla="*/ 0 60000 65536"/>
              <a:gd name="T12" fmla="*/ 0 60000 65536"/>
              <a:gd name="T13" fmla="*/ 0 60000 65536"/>
              <a:gd name="T14" fmla="*/ 0 60000 65536"/>
              <a:gd name="T15" fmla="*/ 0 w 199"/>
              <a:gd name="T16" fmla="*/ 0 h 729"/>
              <a:gd name="T17" fmla="*/ 199 w 199"/>
              <a:gd name="T18" fmla="*/ 729 h 729"/>
            </a:gdLst>
            <a:ahLst/>
            <a:cxnLst>
              <a:cxn ang="T10">
                <a:pos x="T0" y="T1"/>
              </a:cxn>
              <a:cxn ang="T11">
                <a:pos x="T2" y="T3"/>
              </a:cxn>
              <a:cxn ang="T12">
                <a:pos x="T4" y="T5"/>
              </a:cxn>
              <a:cxn ang="T13">
                <a:pos x="T6" y="T7"/>
              </a:cxn>
              <a:cxn ang="T14">
                <a:pos x="T8" y="T9"/>
              </a:cxn>
            </a:cxnLst>
            <a:rect l="T15" t="T16" r="T17" b="T18"/>
            <a:pathLst>
              <a:path w="199" h="729">
                <a:moveTo>
                  <a:pt x="0" y="729"/>
                </a:moveTo>
                <a:lnTo>
                  <a:pt x="0" y="729"/>
                </a:lnTo>
                <a:lnTo>
                  <a:pt x="0" y="0"/>
                </a:lnTo>
                <a:lnTo>
                  <a:pt x="199" y="0"/>
                </a:lnTo>
                <a:lnTo>
                  <a:pt x="199" y="729"/>
                </a:lnTo>
              </a:path>
            </a:pathLst>
          </a:custGeom>
          <a:solidFill>
            <a:schemeClr val="bg1"/>
          </a:solidFill>
          <a:ln w="5">
            <a:solidFill>
              <a:srgbClr val="000000"/>
            </a:solidFill>
            <a:round/>
            <a:headEnd/>
            <a:tailEnd/>
          </a:ln>
        </p:spPr>
        <p:txBody>
          <a:bodyPr/>
          <a:lstStyle/>
          <a:p>
            <a:endParaRPr lang="en-GB"/>
          </a:p>
        </p:txBody>
      </p:sp>
      <p:sp>
        <p:nvSpPr>
          <p:cNvPr id="13397" name="Freeform 125">
            <a:extLst>
              <a:ext uri="{FF2B5EF4-FFF2-40B4-BE49-F238E27FC236}">
                <a16:creationId xmlns:a16="http://schemas.microsoft.com/office/drawing/2014/main" id="{3D4D80E5-62B2-4096-B104-8CA7ED7F4CA2}"/>
              </a:ext>
            </a:extLst>
          </p:cNvPr>
          <p:cNvSpPr>
            <a:spLocks noChangeAspect="1"/>
          </p:cNvSpPr>
          <p:nvPr/>
        </p:nvSpPr>
        <p:spPr bwMode="auto">
          <a:xfrm>
            <a:off x="3008313" y="6019800"/>
            <a:ext cx="60325" cy="0"/>
          </a:xfrm>
          <a:custGeom>
            <a:avLst/>
            <a:gdLst>
              <a:gd name="T0" fmla="*/ 0 w 50"/>
              <a:gd name="T1" fmla="*/ 0 h 1588"/>
              <a:gd name="T2" fmla="*/ 91935300 w 50"/>
              <a:gd name="T3" fmla="*/ 0 h 1588"/>
              <a:gd name="T4" fmla="*/ 0 w 50"/>
              <a:gd name="T5" fmla="*/ 0 h 1588"/>
              <a:gd name="T6" fmla="*/ 0 60000 65536"/>
              <a:gd name="T7" fmla="*/ 0 60000 65536"/>
              <a:gd name="T8" fmla="*/ 0 60000 65536"/>
              <a:gd name="T9" fmla="*/ 0 w 50"/>
              <a:gd name="T10" fmla="*/ 0 h 1588"/>
              <a:gd name="T11" fmla="*/ 50 w 50"/>
              <a:gd name="T12" fmla="*/ 0 h 1588"/>
            </a:gdLst>
            <a:ahLst/>
            <a:cxnLst>
              <a:cxn ang="T6">
                <a:pos x="T0" y="T1"/>
              </a:cxn>
              <a:cxn ang="T7">
                <a:pos x="T2" y="T3"/>
              </a:cxn>
              <a:cxn ang="T8">
                <a:pos x="T4" y="T5"/>
              </a:cxn>
            </a:cxnLst>
            <a:rect l="T9" t="T10" r="T11" b="T12"/>
            <a:pathLst>
              <a:path w="50" h="1588">
                <a:moveTo>
                  <a:pt x="0" y="0"/>
                </a:moveTo>
                <a:lnTo>
                  <a:pt x="50" y="0"/>
                </a:lnTo>
                <a:lnTo>
                  <a:pt x="0" y="0"/>
                </a:lnTo>
              </a:path>
            </a:pathLst>
          </a:custGeom>
          <a:solidFill>
            <a:schemeClr val="bg1"/>
          </a:solidFill>
          <a:ln w="5">
            <a:solidFill>
              <a:srgbClr val="000000"/>
            </a:solidFill>
            <a:round/>
            <a:headEnd/>
            <a:tailEnd/>
          </a:ln>
        </p:spPr>
        <p:txBody>
          <a:bodyPr/>
          <a:lstStyle/>
          <a:p>
            <a:endParaRPr lang="en-GB"/>
          </a:p>
        </p:txBody>
      </p:sp>
      <p:sp>
        <p:nvSpPr>
          <p:cNvPr id="13398" name="Line 126">
            <a:extLst>
              <a:ext uri="{FF2B5EF4-FFF2-40B4-BE49-F238E27FC236}">
                <a16:creationId xmlns:a16="http://schemas.microsoft.com/office/drawing/2014/main" id="{D913DE87-F037-438A-B5F3-DAC69F7733EC}"/>
              </a:ext>
            </a:extLst>
          </p:cNvPr>
          <p:cNvSpPr>
            <a:spLocks noChangeAspect="1" noChangeShapeType="1"/>
          </p:cNvSpPr>
          <p:nvPr/>
        </p:nvSpPr>
        <p:spPr bwMode="auto">
          <a:xfrm>
            <a:off x="3038475" y="6019800"/>
            <a:ext cx="1588" cy="111125"/>
          </a:xfrm>
          <a:prstGeom prst="line">
            <a:avLst/>
          </a:prstGeom>
          <a:noFill/>
          <a:ln w="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399" name="Rectangle 127">
            <a:extLst>
              <a:ext uri="{FF2B5EF4-FFF2-40B4-BE49-F238E27FC236}">
                <a16:creationId xmlns:a16="http://schemas.microsoft.com/office/drawing/2014/main" id="{0F3F73A0-ABBA-4C7E-84B3-50DBCD9E7E2D}"/>
              </a:ext>
            </a:extLst>
          </p:cNvPr>
          <p:cNvSpPr>
            <a:spLocks noChangeAspect="1" noChangeArrowheads="1"/>
          </p:cNvSpPr>
          <p:nvPr/>
        </p:nvSpPr>
        <p:spPr bwMode="auto">
          <a:xfrm>
            <a:off x="1825625" y="6321425"/>
            <a:ext cx="241300" cy="6985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3400" name="Freeform 128">
            <a:extLst>
              <a:ext uri="{FF2B5EF4-FFF2-40B4-BE49-F238E27FC236}">
                <a16:creationId xmlns:a16="http://schemas.microsoft.com/office/drawing/2014/main" id="{3C8E4E7C-E4A9-4DE2-AAF3-FD6F6BBF9D5B}"/>
              </a:ext>
            </a:extLst>
          </p:cNvPr>
          <p:cNvSpPr>
            <a:spLocks noChangeAspect="1"/>
          </p:cNvSpPr>
          <p:nvPr/>
        </p:nvSpPr>
        <p:spPr bwMode="auto">
          <a:xfrm>
            <a:off x="1825625" y="6321425"/>
            <a:ext cx="239713" cy="696913"/>
          </a:xfrm>
          <a:custGeom>
            <a:avLst/>
            <a:gdLst>
              <a:gd name="T0" fmla="*/ 0 w 199"/>
              <a:gd name="T1" fmla="*/ 1061862702 h 572"/>
              <a:gd name="T2" fmla="*/ 0 w 199"/>
              <a:gd name="T3" fmla="*/ 1061862702 h 572"/>
              <a:gd name="T4" fmla="*/ 0 w 199"/>
              <a:gd name="T5" fmla="*/ 0 h 572"/>
              <a:gd name="T6" fmla="*/ 363333837 w 199"/>
              <a:gd name="T7" fmla="*/ 0 h 572"/>
              <a:gd name="T8" fmla="*/ 363333837 w 199"/>
              <a:gd name="T9" fmla="*/ 1061862702 h 572"/>
              <a:gd name="T10" fmla="*/ 0 60000 65536"/>
              <a:gd name="T11" fmla="*/ 0 60000 65536"/>
              <a:gd name="T12" fmla="*/ 0 60000 65536"/>
              <a:gd name="T13" fmla="*/ 0 60000 65536"/>
              <a:gd name="T14" fmla="*/ 0 60000 65536"/>
              <a:gd name="T15" fmla="*/ 0 w 199"/>
              <a:gd name="T16" fmla="*/ 0 h 572"/>
              <a:gd name="T17" fmla="*/ 199 w 199"/>
              <a:gd name="T18" fmla="*/ 572 h 572"/>
            </a:gdLst>
            <a:ahLst/>
            <a:cxnLst>
              <a:cxn ang="T10">
                <a:pos x="T0" y="T1"/>
              </a:cxn>
              <a:cxn ang="T11">
                <a:pos x="T2" y="T3"/>
              </a:cxn>
              <a:cxn ang="T12">
                <a:pos x="T4" y="T5"/>
              </a:cxn>
              <a:cxn ang="T13">
                <a:pos x="T6" y="T7"/>
              </a:cxn>
              <a:cxn ang="T14">
                <a:pos x="T8" y="T9"/>
              </a:cxn>
            </a:cxnLst>
            <a:rect l="T15" t="T16" r="T17" b="T18"/>
            <a:pathLst>
              <a:path w="199" h="572">
                <a:moveTo>
                  <a:pt x="0" y="572"/>
                </a:moveTo>
                <a:lnTo>
                  <a:pt x="0" y="572"/>
                </a:lnTo>
                <a:lnTo>
                  <a:pt x="0" y="0"/>
                </a:lnTo>
                <a:lnTo>
                  <a:pt x="199" y="0"/>
                </a:lnTo>
                <a:lnTo>
                  <a:pt x="199" y="572"/>
                </a:lnTo>
              </a:path>
            </a:pathLst>
          </a:custGeom>
          <a:solidFill>
            <a:schemeClr val="bg1"/>
          </a:solidFill>
          <a:ln w="5">
            <a:solidFill>
              <a:srgbClr val="000000"/>
            </a:solidFill>
            <a:round/>
            <a:headEnd/>
            <a:tailEnd/>
          </a:ln>
        </p:spPr>
        <p:txBody>
          <a:bodyPr/>
          <a:lstStyle/>
          <a:p>
            <a:endParaRPr lang="en-GB"/>
          </a:p>
        </p:txBody>
      </p:sp>
      <p:sp>
        <p:nvSpPr>
          <p:cNvPr id="13401" name="Freeform 129">
            <a:extLst>
              <a:ext uri="{FF2B5EF4-FFF2-40B4-BE49-F238E27FC236}">
                <a16:creationId xmlns:a16="http://schemas.microsoft.com/office/drawing/2014/main" id="{00330D32-92D0-4A16-A1E4-A17230CE5BD7}"/>
              </a:ext>
            </a:extLst>
          </p:cNvPr>
          <p:cNvSpPr>
            <a:spLocks noChangeAspect="1"/>
          </p:cNvSpPr>
          <p:nvPr/>
        </p:nvSpPr>
        <p:spPr bwMode="auto">
          <a:xfrm>
            <a:off x="1914525" y="6232525"/>
            <a:ext cx="61913" cy="1588"/>
          </a:xfrm>
          <a:custGeom>
            <a:avLst/>
            <a:gdLst>
              <a:gd name="T0" fmla="*/ 0 w 50"/>
              <a:gd name="T1" fmla="*/ 0 h 1588"/>
              <a:gd name="T2" fmla="*/ 94355412 w 50"/>
              <a:gd name="T3" fmla="*/ 0 h 1588"/>
              <a:gd name="T4" fmla="*/ 0 w 50"/>
              <a:gd name="T5" fmla="*/ 0 h 1588"/>
              <a:gd name="T6" fmla="*/ 0 60000 65536"/>
              <a:gd name="T7" fmla="*/ 0 60000 65536"/>
              <a:gd name="T8" fmla="*/ 0 60000 65536"/>
              <a:gd name="T9" fmla="*/ 0 w 50"/>
              <a:gd name="T10" fmla="*/ 0 h 1588"/>
              <a:gd name="T11" fmla="*/ 50 w 50"/>
              <a:gd name="T12" fmla="*/ 1588 h 1588"/>
            </a:gdLst>
            <a:ahLst/>
            <a:cxnLst>
              <a:cxn ang="T6">
                <a:pos x="T0" y="T1"/>
              </a:cxn>
              <a:cxn ang="T7">
                <a:pos x="T2" y="T3"/>
              </a:cxn>
              <a:cxn ang="T8">
                <a:pos x="T4" y="T5"/>
              </a:cxn>
            </a:cxnLst>
            <a:rect l="T9" t="T10" r="T11" b="T12"/>
            <a:pathLst>
              <a:path w="50" h="1588">
                <a:moveTo>
                  <a:pt x="0" y="0"/>
                </a:moveTo>
                <a:lnTo>
                  <a:pt x="50" y="0"/>
                </a:lnTo>
                <a:lnTo>
                  <a:pt x="0" y="0"/>
                </a:lnTo>
              </a:path>
            </a:pathLst>
          </a:custGeom>
          <a:solidFill>
            <a:schemeClr val="bg1"/>
          </a:solidFill>
          <a:ln w="5">
            <a:solidFill>
              <a:srgbClr val="000000"/>
            </a:solidFill>
            <a:round/>
            <a:headEnd/>
            <a:tailEnd/>
          </a:ln>
        </p:spPr>
        <p:txBody>
          <a:bodyPr/>
          <a:lstStyle/>
          <a:p>
            <a:endParaRPr lang="en-GB"/>
          </a:p>
        </p:txBody>
      </p:sp>
      <p:sp>
        <p:nvSpPr>
          <p:cNvPr id="13402" name="Line 130">
            <a:extLst>
              <a:ext uri="{FF2B5EF4-FFF2-40B4-BE49-F238E27FC236}">
                <a16:creationId xmlns:a16="http://schemas.microsoft.com/office/drawing/2014/main" id="{25957C34-DE9E-483E-BF20-628AB8107968}"/>
              </a:ext>
            </a:extLst>
          </p:cNvPr>
          <p:cNvSpPr>
            <a:spLocks noChangeAspect="1" noChangeShapeType="1"/>
          </p:cNvSpPr>
          <p:nvPr/>
        </p:nvSpPr>
        <p:spPr bwMode="auto">
          <a:xfrm>
            <a:off x="1946275" y="6232525"/>
            <a:ext cx="0" cy="88900"/>
          </a:xfrm>
          <a:prstGeom prst="line">
            <a:avLst/>
          </a:prstGeom>
          <a:noFill/>
          <a:ln w="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403" name="Line 131">
            <a:extLst>
              <a:ext uri="{FF2B5EF4-FFF2-40B4-BE49-F238E27FC236}">
                <a16:creationId xmlns:a16="http://schemas.microsoft.com/office/drawing/2014/main" id="{42D0FAA4-DA77-4506-9BDA-172E471BB101}"/>
              </a:ext>
            </a:extLst>
          </p:cNvPr>
          <p:cNvSpPr>
            <a:spLocks noChangeAspect="1" noChangeShapeType="1"/>
          </p:cNvSpPr>
          <p:nvPr/>
        </p:nvSpPr>
        <p:spPr bwMode="auto">
          <a:xfrm>
            <a:off x="1763713" y="7019925"/>
            <a:ext cx="1457325" cy="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404" name="Line 132">
            <a:extLst>
              <a:ext uri="{FF2B5EF4-FFF2-40B4-BE49-F238E27FC236}">
                <a16:creationId xmlns:a16="http://schemas.microsoft.com/office/drawing/2014/main" id="{228F49AB-41D5-4996-8F4D-A166FF7DE1DF}"/>
              </a:ext>
            </a:extLst>
          </p:cNvPr>
          <p:cNvSpPr>
            <a:spLocks noChangeAspect="1" noChangeShapeType="1"/>
          </p:cNvSpPr>
          <p:nvPr/>
        </p:nvSpPr>
        <p:spPr bwMode="auto">
          <a:xfrm flipV="1">
            <a:off x="1763713" y="5557838"/>
            <a:ext cx="1587" cy="1462087"/>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405" name="Line 133">
            <a:extLst>
              <a:ext uri="{FF2B5EF4-FFF2-40B4-BE49-F238E27FC236}">
                <a16:creationId xmlns:a16="http://schemas.microsoft.com/office/drawing/2014/main" id="{A606D5F3-3A24-49CE-899F-57916DDD88D2}"/>
              </a:ext>
            </a:extLst>
          </p:cNvPr>
          <p:cNvSpPr>
            <a:spLocks noChangeAspect="1" noChangeShapeType="1"/>
          </p:cNvSpPr>
          <p:nvPr/>
        </p:nvSpPr>
        <p:spPr bwMode="auto">
          <a:xfrm flipH="1">
            <a:off x="1722438" y="7019925"/>
            <a:ext cx="41275" cy="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406" name="Rectangle 134">
            <a:extLst>
              <a:ext uri="{FF2B5EF4-FFF2-40B4-BE49-F238E27FC236}">
                <a16:creationId xmlns:a16="http://schemas.microsoft.com/office/drawing/2014/main" id="{1427A43E-3EC9-4638-AF32-6A901749EABC}"/>
              </a:ext>
            </a:extLst>
          </p:cNvPr>
          <p:cNvSpPr>
            <a:spLocks noChangeAspect="1" noChangeArrowheads="1"/>
          </p:cNvSpPr>
          <p:nvPr/>
        </p:nvSpPr>
        <p:spPr bwMode="auto">
          <a:xfrm>
            <a:off x="1649413" y="6964363"/>
            <a:ext cx="69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000">
                <a:solidFill>
                  <a:srgbClr val="000000"/>
                </a:solidFill>
                <a:latin typeface="Arial" panose="020B0604020202020204" pitchFamily="34" charset="0"/>
              </a:rPr>
              <a:t>0</a:t>
            </a:r>
            <a:endParaRPr lang="pt-BR" altLang="en-US" sz="1000">
              <a:latin typeface="Arial" panose="020B0604020202020204" pitchFamily="34" charset="0"/>
            </a:endParaRPr>
          </a:p>
        </p:txBody>
      </p:sp>
      <p:sp>
        <p:nvSpPr>
          <p:cNvPr id="13407" name="Line 143">
            <a:extLst>
              <a:ext uri="{FF2B5EF4-FFF2-40B4-BE49-F238E27FC236}">
                <a16:creationId xmlns:a16="http://schemas.microsoft.com/office/drawing/2014/main" id="{09DDDB23-7A07-4BD2-A44A-54BD4DF0B50C}"/>
              </a:ext>
            </a:extLst>
          </p:cNvPr>
          <p:cNvSpPr>
            <a:spLocks noChangeAspect="1" noChangeShapeType="1"/>
          </p:cNvSpPr>
          <p:nvPr/>
        </p:nvSpPr>
        <p:spPr bwMode="auto">
          <a:xfrm flipH="1">
            <a:off x="1722438" y="5557838"/>
            <a:ext cx="41275" cy="1587"/>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408" name="Rectangle 144">
            <a:extLst>
              <a:ext uri="{FF2B5EF4-FFF2-40B4-BE49-F238E27FC236}">
                <a16:creationId xmlns:a16="http://schemas.microsoft.com/office/drawing/2014/main" id="{9D4C9E48-00E7-4E21-AF8A-01D569A4ED4C}"/>
              </a:ext>
            </a:extLst>
          </p:cNvPr>
          <p:cNvSpPr>
            <a:spLocks noChangeAspect="1" noChangeArrowheads="1"/>
          </p:cNvSpPr>
          <p:nvPr/>
        </p:nvSpPr>
        <p:spPr bwMode="auto">
          <a:xfrm>
            <a:off x="1589088" y="5502275"/>
            <a:ext cx="1397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000">
                <a:solidFill>
                  <a:srgbClr val="000000"/>
                </a:solidFill>
                <a:latin typeface="Arial" panose="020B0604020202020204" pitchFamily="34" charset="0"/>
              </a:rPr>
              <a:t>50</a:t>
            </a:r>
            <a:endParaRPr lang="pt-BR" altLang="en-US" sz="1000">
              <a:latin typeface="Arial" panose="020B0604020202020204" pitchFamily="34" charset="0"/>
            </a:endParaRPr>
          </a:p>
        </p:txBody>
      </p:sp>
      <p:sp>
        <p:nvSpPr>
          <p:cNvPr id="13409" name="Line 29">
            <a:extLst>
              <a:ext uri="{FF2B5EF4-FFF2-40B4-BE49-F238E27FC236}">
                <a16:creationId xmlns:a16="http://schemas.microsoft.com/office/drawing/2014/main" id="{3810F116-A746-48E5-84DD-85DACF1419EC}"/>
              </a:ext>
            </a:extLst>
          </p:cNvPr>
          <p:cNvSpPr>
            <a:spLocks noChangeAspect="1" noChangeShapeType="1"/>
          </p:cNvSpPr>
          <p:nvPr/>
        </p:nvSpPr>
        <p:spPr bwMode="auto">
          <a:xfrm flipH="1">
            <a:off x="1720850" y="1474788"/>
            <a:ext cx="41275" cy="1587"/>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410" name="Rectangle 30">
            <a:extLst>
              <a:ext uri="{FF2B5EF4-FFF2-40B4-BE49-F238E27FC236}">
                <a16:creationId xmlns:a16="http://schemas.microsoft.com/office/drawing/2014/main" id="{849A0DB7-FA71-423F-89A3-1CFBB15C36FB}"/>
              </a:ext>
            </a:extLst>
          </p:cNvPr>
          <p:cNvSpPr>
            <a:spLocks noChangeAspect="1" noChangeArrowheads="1"/>
          </p:cNvSpPr>
          <p:nvPr/>
        </p:nvSpPr>
        <p:spPr bwMode="auto">
          <a:xfrm>
            <a:off x="1585913" y="1417638"/>
            <a:ext cx="1397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000">
                <a:solidFill>
                  <a:srgbClr val="000000"/>
                </a:solidFill>
                <a:latin typeface="Arial" panose="020B0604020202020204" pitchFamily="34" charset="0"/>
              </a:rPr>
              <a:t>25</a:t>
            </a:r>
            <a:endParaRPr lang="pt-BR" altLang="en-US" sz="1000">
              <a:latin typeface="Arial" panose="020B0604020202020204" pitchFamily="34" charset="0"/>
            </a:endParaRPr>
          </a:p>
        </p:txBody>
      </p:sp>
      <p:sp>
        <p:nvSpPr>
          <p:cNvPr id="13411" name="Line 29">
            <a:extLst>
              <a:ext uri="{FF2B5EF4-FFF2-40B4-BE49-F238E27FC236}">
                <a16:creationId xmlns:a16="http://schemas.microsoft.com/office/drawing/2014/main" id="{7D5CA6B6-9771-4113-B8DF-CDE4B4D7308E}"/>
              </a:ext>
            </a:extLst>
          </p:cNvPr>
          <p:cNvSpPr>
            <a:spLocks noChangeAspect="1" noChangeShapeType="1"/>
          </p:cNvSpPr>
          <p:nvPr/>
        </p:nvSpPr>
        <p:spPr bwMode="auto">
          <a:xfrm flipH="1">
            <a:off x="1720850" y="3046413"/>
            <a:ext cx="41275" cy="1587"/>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412" name="Rectangle 30">
            <a:extLst>
              <a:ext uri="{FF2B5EF4-FFF2-40B4-BE49-F238E27FC236}">
                <a16:creationId xmlns:a16="http://schemas.microsoft.com/office/drawing/2014/main" id="{86C7D0C6-A893-4C33-8CC6-D6FE19496558}"/>
              </a:ext>
            </a:extLst>
          </p:cNvPr>
          <p:cNvSpPr>
            <a:spLocks noChangeAspect="1" noChangeArrowheads="1"/>
          </p:cNvSpPr>
          <p:nvPr/>
        </p:nvSpPr>
        <p:spPr bwMode="auto">
          <a:xfrm>
            <a:off x="1585913" y="2990850"/>
            <a:ext cx="1397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000">
                <a:solidFill>
                  <a:srgbClr val="000000"/>
                </a:solidFill>
                <a:latin typeface="Arial" panose="020B0604020202020204" pitchFamily="34" charset="0"/>
              </a:rPr>
              <a:t>25</a:t>
            </a:r>
            <a:endParaRPr lang="pt-BR" altLang="en-US" sz="1000">
              <a:latin typeface="Arial" panose="020B0604020202020204" pitchFamily="34" charset="0"/>
            </a:endParaRPr>
          </a:p>
        </p:txBody>
      </p:sp>
      <p:sp>
        <p:nvSpPr>
          <p:cNvPr id="13413" name="Line 29">
            <a:extLst>
              <a:ext uri="{FF2B5EF4-FFF2-40B4-BE49-F238E27FC236}">
                <a16:creationId xmlns:a16="http://schemas.microsoft.com/office/drawing/2014/main" id="{40B94AC5-F899-4B35-9537-E69FD2819C1D}"/>
              </a:ext>
            </a:extLst>
          </p:cNvPr>
          <p:cNvSpPr>
            <a:spLocks noChangeAspect="1" noChangeShapeType="1"/>
          </p:cNvSpPr>
          <p:nvPr/>
        </p:nvSpPr>
        <p:spPr bwMode="auto">
          <a:xfrm flipH="1">
            <a:off x="1720850" y="4673600"/>
            <a:ext cx="41275" cy="1588"/>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414" name="Rectangle 30">
            <a:extLst>
              <a:ext uri="{FF2B5EF4-FFF2-40B4-BE49-F238E27FC236}">
                <a16:creationId xmlns:a16="http://schemas.microsoft.com/office/drawing/2014/main" id="{6A0C9A50-F19C-4A62-AE0E-6860C4959E53}"/>
              </a:ext>
            </a:extLst>
          </p:cNvPr>
          <p:cNvSpPr>
            <a:spLocks noChangeAspect="1" noChangeArrowheads="1"/>
          </p:cNvSpPr>
          <p:nvPr/>
        </p:nvSpPr>
        <p:spPr bwMode="auto">
          <a:xfrm>
            <a:off x="1585913" y="4616450"/>
            <a:ext cx="1397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000">
                <a:solidFill>
                  <a:srgbClr val="000000"/>
                </a:solidFill>
                <a:latin typeface="Arial" panose="020B0604020202020204" pitchFamily="34" charset="0"/>
              </a:rPr>
              <a:t>25</a:t>
            </a:r>
            <a:endParaRPr lang="pt-BR" altLang="en-US" sz="1000">
              <a:latin typeface="Arial" panose="020B0604020202020204" pitchFamily="34" charset="0"/>
            </a:endParaRPr>
          </a:p>
        </p:txBody>
      </p:sp>
      <p:sp>
        <p:nvSpPr>
          <p:cNvPr id="13415" name="Line 29">
            <a:extLst>
              <a:ext uri="{FF2B5EF4-FFF2-40B4-BE49-F238E27FC236}">
                <a16:creationId xmlns:a16="http://schemas.microsoft.com/office/drawing/2014/main" id="{8220C74B-CE10-400F-B694-82974CDF55A5}"/>
              </a:ext>
            </a:extLst>
          </p:cNvPr>
          <p:cNvSpPr>
            <a:spLocks noChangeAspect="1" noChangeShapeType="1"/>
          </p:cNvSpPr>
          <p:nvPr/>
        </p:nvSpPr>
        <p:spPr bwMode="auto">
          <a:xfrm flipH="1">
            <a:off x="1720850" y="6284913"/>
            <a:ext cx="41275" cy="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416" name="Rectangle 30">
            <a:extLst>
              <a:ext uri="{FF2B5EF4-FFF2-40B4-BE49-F238E27FC236}">
                <a16:creationId xmlns:a16="http://schemas.microsoft.com/office/drawing/2014/main" id="{BEEE4748-5A13-42BF-9BE5-5AF310713E67}"/>
              </a:ext>
            </a:extLst>
          </p:cNvPr>
          <p:cNvSpPr>
            <a:spLocks noChangeAspect="1" noChangeArrowheads="1"/>
          </p:cNvSpPr>
          <p:nvPr/>
        </p:nvSpPr>
        <p:spPr bwMode="auto">
          <a:xfrm>
            <a:off x="1585913" y="6227763"/>
            <a:ext cx="1397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000">
                <a:solidFill>
                  <a:srgbClr val="000000"/>
                </a:solidFill>
                <a:latin typeface="Arial" panose="020B0604020202020204" pitchFamily="34" charset="0"/>
              </a:rPr>
              <a:t>25</a:t>
            </a:r>
            <a:endParaRPr lang="pt-BR" altLang="en-US" sz="1000">
              <a:latin typeface="Arial" panose="020B0604020202020204" pitchFamily="34" charset="0"/>
            </a:endParaRPr>
          </a:p>
        </p:txBody>
      </p:sp>
      <p:cxnSp>
        <p:nvCxnSpPr>
          <p:cNvPr id="166" name="Conector de seta reta 165">
            <a:extLst>
              <a:ext uri="{FF2B5EF4-FFF2-40B4-BE49-F238E27FC236}">
                <a16:creationId xmlns:a16="http://schemas.microsoft.com/office/drawing/2014/main" id="{736826CB-D2E9-4C18-AE0B-DD2B48D543A0}"/>
              </a:ext>
            </a:extLst>
          </p:cNvPr>
          <p:cNvCxnSpPr/>
          <p:nvPr/>
        </p:nvCxnSpPr>
        <p:spPr>
          <a:xfrm rot="5400000" flipH="1" flipV="1">
            <a:off x="-1834356" y="3779044"/>
            <a:ext cx="6454775" cy="1587"/>
          </a:xfrm>
          <a:prstGeom prst="straightConnector1">
            <a:avLst/>
          </a:prstGeom>
          <a:ln w="63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418" name="Rectangle 6">
            <a:extLst>
              <a:ext uri="{FF2B5EF4-FFF2-40B4-BE49-F238E27FC236}">
                <a16:creationId xmlns:a16="http://schemas.microsoft.com/office/drawing/2014/main" id="{31556A22-2A52-47FB-9330-164296E7DEFB}"/>
              </a:ext>
            </a:extLst>
          </p:cNvPr>
          <p:cNvSpPr>
            <a:spLocks noChangeAspect="1" noChangeArrowheads="1"/>
          </p:cNvSpPr>
          <p:nvPr/>
        </p:nvSpPr>
        <p:spPr bwMode="auto">
          <a:xfrm rot="-5400000">
            <a:off x="365919" y="3640931"/>
            <a:ext cx="2012950" cy="274638"/>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pt-BR" altLang="en-US" sz="1200">
                <a:latin typeface="Arial" panose="020B0604020202020204" pitchFamily="34" charset="0"/>
              </a:rPr>
              <a:t>% of splenic lymphocytes</a:t>
            </a:r>
          </a:p>
        </p:txBody>
      </p:sp>
      <p:sp>
        <p:nvSpPr>
          <p:cNvPr id="13419" name="Text Box 8">
            <a:extLst>
              <a:ext uri="{FF2B5EF4-FFF2-40B4-BE49-F238E27FC236}">
                <a16:creationId xmlns:a16="http://schemas.microsoft.com/office/drawing/2014/main" id="{3C03E4BA-2EC6-4710-A547-60B431FFF7AA}"/>
              </a:ext>
            </a:extLst>
          </p:cNvPr>
          <p:cNvSpPr txBox="1">
            <a:spLocks noChangeAspect="1" noChangeArrowheads="1"/>
          </p:cNvSpPr>
          <p:nvPr/>
        </p:nvSpPr>
        <p:spPr bwMode="auto">
          <a:xfrm>
            <a:off x="1838325" y="7024688"/>
            <a:ext cx="268288"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200">
                <a:latin typeface="Arial" panose="020B0604020202020204" pitchFamily="34" charset="0"/>
              </a:rPr>
              <a:t>0</a:t>
            </a:r>
          </a:p>
        </p:txBody>
      </p:sp>
      <p:sp>
        <p:nvSpPr>
          <p:cNvPr id="13420" name="Text Box 8">
            <a:extLst>
              <a:ext uri="{FF2B5EF4-FFF2-40B4-BE49-F238E27FC236}">
                <a16:creationId xmlns:a16="http://schemas.microsoft.com/office/drawing/2014/main" id="{94110028-B7CF-4B6D-8499-C3A2BDD2D096}"/>
              </a:ext>
            </a:extLst>
          </p:cNvPr>
          <p:cNvSpPr txBox="1">
            <a:spLocks noChangeAspect="1" noChangeArrowheads="1"/>
          </p:cNvSpPr>
          <p:nvPr/>
        </p:nvSpPr>
        <p:spPr bwMode="auto">
          <a:xfrm>
            <a:off x="2211388" y="7024688"/>
            <a:ext cx="268287"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200">
                <a:latin typeface="Arial" panose="020B0604020202020204" pitchFamily="34" charset="0"/>
              </a:rPr>
              <a:t>7</a:t>
            </a:r>
          </a:p>
        </p:txBody>
      </p:sp>
      <p:sp>
        <p:nvSpPr>
          <p:cNvPr id="13421" name="Text Box 8">
            <a:extLst>
              <a:ext uri="{FF2B5EF4-FFF2-40B4-BE49-F238E27FC236}">
                <a16:creationId xmlns:a16="http://schemas.microsoft.com/office/drawing/2014/main" id="{C83229A8-727D-4AE9-94DF-5FACFE5AC02E}"/>
              </a:ext>
            </a:extLst>
          </p:cNvPr>
          <p:cNvSpPr txBox="1">
            <a:spLocks noChangeAspect="1" noChangeArrowheads="1"/>
          </p:cNvSpPr>
          <p:nvPr/>
        </p:nvSpPr>
        <p:spPr bwMode="auto">
          <a:xfrm>
            <a:off x="2546350" y="7024688"/>
            <a:ext cx="352425"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200">
                <a:latin typeface="Arial" panose="020B0604020202020204" pitchFamily="34" charset="0"/>
              </a:rPr>
              <a:t>14</a:t>
            </a:r>
          </a:p>
        </p:txBody>
      </p:sp>
      <p:sp>
        <p:nvSpPr>
          <p:cNvPr id="13422" name="Text Box 8">
            <a:extLst>
              <a:ext uri="{FF2B5EF4-FFF2-40B4-BE49-F238E27FC236}">
                <a16:creationId xmlns:a16="http://schemas.microsoft.com/office/drawing/2014/main" id="{B11EFAD4-85F6-4776-8743-DA00FD8CDA9F}"/>
              </a:ext>
            </a:extLst>
          </p:cNvPr>
          <p:cNvSpPr txBox="1">
            <a:spLocks noChangeAspect="1" noChangeArrowheads="1"/>
          </p:cNvSpPr>
          <p:nvPr/>
        </p:nvSpPr>
        <p:spPr bwMode="auto">
          <a:xfrm>
            <a:off x="2889250" y="7024688"/>
            <a:ext cx="352425"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200">
                <a:latin typeface="Arial" panose="020B0604020202020204" pitchFamily="34" charset="0"/>
              </a:rPr>
              <a:t>21</a:t>
            </a:r>
          </a:p>
        </p:txBody>
      </p:sp>
      <p:sp>
        <p:nvSpPr>
          <p:cNvPr id="13423" name="Text Box 8">
            <a:extLst>
              <a:ext uri="{FF2B5EF4-FFF2-40B4-BE49-F238E27FC236}">
                <a16:creationId xmlns:a16="http://schemas.microsoft.com/office/drawing/2014/main" id="{37857D39-4049-4518-ABC6-462B806558E9}"/>
              </a:ext>
            </a:extLst>
          </p:cNvPr>
          <p:cNvSpPr txBox="1">
            <a:spLocks noChangeAspect="1" noChangeArrowheads="1"/>
          </p:cNvSpPr>
          <p:nvPr/>
        </p:nvSpPr>
        <p:spPr bwMode="auto">
          <a:xfrm>
            <a:off x="2908300" y="4313238"/>
            <a:ext cx="3524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200">
                <a:latin typeface="Arial" panose="020B0604020202020204" pitchFamily="34" charset="0"/>
              </a:rPr>
              <a:t>d7</a:t>
            </a:r>
          </a:p>
        </p:txBody>
      </p:sp>
      <p:sp>
        <p:nvSpPr>
          <p:cNvPr id="13424" name="Rectangle 187">
            <a:extLst>
              <a:ext uri="{FF2B5EF4-FFF2-40B4-BE49-F238E27FC236}">
                <a16:creationId xmlns:a16="http://schemas.microsoft.com/office/drawing/2014/main" id="{212EAB93-945A-4AD5-A685-E881E56F8BB9}"/>
              </a:ext>
            </a:extLst>
          </p:cNvPr>
          <p:cNvSpPr>
            <a:spLocks noChangeAspect="1" noChangeArrowheads="1"/>
          </p:cNvSpPr>
          <p:nvPr/>
        </p:nvSpPr>
        <p:spPr bwMode="auto">
          <a:xfrm>
            <a:off x="3965575" y="3125788"/>
            <a:ext cx="242888" cy="65246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3425" name="Freeform 188">
            <a:extLst>
              <a:ext uri="{FF2B5EF4-FFF2-40B4-BE49-F238E27FC236}">
                <a16:creationId xmlns:a16="http://schemas.microsoft.com/office/drawing/2014/main" id="{417D0D91-D439-45B0-B699-28670987DAC6}"/>
              </a:ext>
            </a:extLst>
          </p:cNvPr>
          <p:cNvSpPr>
            <a:spLocks noChangeAspect="1"/>
          </p:cNvSpPr>
          <p:nvPr/>
        </p:nvSpPr>
        <p:spPr bwMode="auto">
          <a:xfrm>
            <a:off x="3965575" y="3125788"/>
            <a:ext cx="241300" cy="650875"/>
          </a:xfrm>
          <a:custGeom>
            <a:avLst/>
            <a:gdLst>
              <a:gd name="T0" fmla="*/ 0 w 199"/>
              <a:gd name="T1" fmla="*/ 990774091 h 535"/>
              <a:gd name="T2" fmla="*/ 0 w 199"/>
              <a:gd name="T3" fmla="*/ 990774091 h 535"/>
              <a:gd name="T4" fmla="*/ 0 w 199"/>
              <a:gd name="T5" fmla="*/ 0 h 535"/>
              <a:gd name="T6" fmla="*/ 365739259 w 199"/>
              <a:gd name="T7" fmla="*/ 0 h 535"/>
              <a:gd name="T8" fmla="*/ 365739259 w 199"/>
              <a:gd name="T9" fmla="*/ 990774091 h 535"/>
              <a:gd name="T10" fmla="*/ 0 60000 65536"/>
              <a:gd name="T11" fmla="*/ 0 60000 65536"/>
              <a:gd name="T12" fmla="*/ 0 60000 65536"/>
              <a:gd name="T13" fmla="*/ 0 60000 65536"/>
              <a:gd name="T14" fmla="*/ 0 60000 65536"/>
              <a:gd name="T15" fmla="*/ 0 w 199"/>
              <a:gd name="T16" fmla="*/ 0 h 535"/>
              <a:gd name="T17" fmla="*/ 199 w 199"/>
              <a:gd name="T18" fmla="*/ 535 h 535"/>
            </a:gdLst>
            <a:ahLst/>
            <a:cxnLst>
              <a:cxn ang="T10">
                <a:pos x="T0" y="T1"/>
              </a:cxn>
              <a:cxn ang="T11">
                <a:pos x="T2" y="T3"/>
              </a:cxn>
              <a:cxn ang="T12">
                <a:pos x="T4" y="T5"/>
              </a:cxn>
              <a:cxn ang="T13">
                <a:pos x="T6" y="T7"/>
              </a:cxn>
              <a:cxn ang="T14">
                <a:pos x="T8" y="T9"/>
              </a:cxn>
            </a:cxnLst>
            <a:rect l="T15" t="T16" r="T17" b="T18"/>
            <a:pathLst>
              <a:path w="199" h="535">
                <a:moveTo>
                  <a:pt x="0" y="535"/>
                </a:moveTo>
                <a:lnTo>
                  <a:pt x="0" y="535"/>
                </a:lnTo>
                <a:lnTo>
                  <a:pt x="0" y="0"/>
                </a:lnTo>
                <a:lnTo>
                  <a:pt x="199" y="0"/>
                </a:lnTo>
                <a:lnTo>
                  <a:pt x="199" y="535"/>
                </a:lnTo>
              </a:path>
            </a:pathLst>
          </a:custGeom>
          <a:noFill/>
          <a:ln w="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3426" name="Freeform 189">
            <a:extLst>
              <a:ext uri="{FF2B5EF4-FFF2-40B4-BE49-F238E27FC236}">
                <a16:creationId xmlns:a16="http://schemas.microsoft.com/office/drawing/2014/main" id="{21759D1F-D827-469D-B344-9BE9108C29FC}"/>
              </a:ext>
            </a:extLst>
          </p:cNvPr>
          <p:cNvSpPr>
            <a:spLocks noChangeAspect="1"/>
          </p:cNvSpPr>
          <p:nvPr/>
        </p:nvSpPr>
        <p:spPr bwMode="auto">
          <a:xfrm>
            <a:off x="4056063" y="3038475"/>
            <a:ext cx="60325" cy="1588"/>
          </a:xfrm>
          <a:custGeom>
            <a:avLst/>
            <a:gdLst>
              <a:gd name="T0" fmla="*/ 0 w 50"/>
              <a:gd name="T1" fmla="*/ 0 h 1587"/>
              <a:gd name="T2" fmla="*/ 91935300 w 50"/>
              <a:gd name="T3" fmla="*/ 0 h 1587"/>
              <a:gd name="T4" fmla="*/ 0 w 50"/>
              <a:gd name="T5" fmla="*/ 0 h 1587"/>
              <a:gd name="T6" fmla="*/ 0 60000 65536"/>
              <a:gd name="T7" fmla="*/ 0 60000 65536"/>
              <a:gd name="T8" fmla="*/ 0 60000 65536"/>
              <a:gd name="T9" fmla="*/ 0 w 50"/>
              <a:gd name="T10" fmla="*/ 0 h 1587"/>
              <a:gd name="T11" fmla="*/ 50 w 50"/>
              <a:gd name="T12" fmla="*/ 1587 h 1587"/>
            </a:gdLst>
            <a:ahLst/>
            <a:cxnLst>
              <a:cxn ang="T6">
                <a:pos x="T0" y="T1"/>
              </a:cxn>
              <a:cxn ang="T7">
                <a:pos x="T2" y="T3"/>
              </a:cxn>
              <a:cxn ang="T8">
                <a:pos x="T4" y="T5"/>
              </a:cxn>
            </a:cxnLst>
            <a:rect l="T9" t="T10" r="T11" b="T12"/>
            <a:pathLst>
              <a:path w="50" h="1587">
                <a:moveTo>
                  <a:pt x="0" y="0"/>
                </a:moveTo>
                <a:lnTo>
                  <a:pt x="50" y="0"/>
                </a:lnTo>
                <a:lnTo>
                  <a:pt x="0" y="0"/>
                </a:lnTo>
              </a:path>
            </a:pathLst>
          </a:custGeom>
          <a:noFill/>
          <a:ln w="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3427" name="Line 190">
            <a:extLst>
              <a:ext uri="{FF2B5EF4-FFF2-40B4-BE49-F238E27FC236}">
                <a16:creationId xmlns:a16="http://schemas.microsoft.com/office/drawing/2014/main" id="{6F507B4A-D6FA-4234-BAE8-BE539848A8A3}"/>
              </a:ext>
            </a:extLst>
          </p:cNvPr>
          <p:cNvSpPr>
            <a:spLocks noChangeAspect="1" noChangeShapeType="1"/>
          </p:cNvSpPr>
          <p:nvPr/>
        </p:nvSpPr>
        <p:spPr bwMode="auto">
          <a:xfrm>
            <a:off x="4086225" y="3038475"/>
            <a:ext cx="1588" cy="87313"/>
          </a:xfrm>
          <a:prstGeom prst="line">
            <a:avLst/>
          </a:prstGeom>
          <a:noFill/>
          <a:ln w="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428" name="Rectangle 191">
            <a:extLst>
              <a:ext uri="{FF2B5EF4-FFF2-40B4-BE49-F238E27FC236}">
                <a16:creationId xmlns:a16="http://schemas.microsoft.com/office/drawing/2014/main" id="{658E0083-A27C-4BAA-AAEC-EA1839FB99ED}"/>
              </a:ext>
            </a:extLst>
          </p:cNvPr>
          <p:cNvSpPr>
            <a:spLocks noChangeAspect="1" noChangeArrowheads="1"/>
          </p:cNvSpPr>
          <p:nvPr/>
        </p:nvSpPr>
        <p:spPr bwMode="auto">
          <a:xfrm>
            <a:off x="4330700" y="3348038"/>
            <a:ext cx="241300" cy="4302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3429" name="Freeform 192">
            <a:extLst>
              <a:ext uri="{FF2B5EF4-FFF2-40B4-BE49-F238E27FC236}">
                <a16:creationId xmlns:a16="http://schemas.microsoft.com/office/drawing/2014/main" id="{47CCB63A-BD58-4722-B030-D8393BE46170}"/>
              </a:ext>
            </a:extLst>
          </p:cNvPr>
          <p:cNvSpPr>
            <a:spLocks noChangeAspect="1"/>
          </p:cNvSpPr>
          <p:nvPr/>
        </p:nvSpPr>
        <p:spPr bwMode="auto">
          <a:xfrm>
            <a:off x="4330700" y="3348038"/>
            <a:ext cx="241300" cy="428625"/>
          </a:xfrm>
          <a:custGeom>
            <a:avLst/>
            <a:gdLst>
              <a:gd name="T0" fmla="*/ 0 w 199"/>
              <a:gd name="T1" fmla="*/ 653301433 h 351"/>
              <a:gd name="T2" fmla="*/ 0 w 199"/>
              <a:gd name="T3" fmla="*/ 653301433 h 351"/>
              <a:gd name="T4" fmla="*/ 0 w 199"/>
              <a:gd name="T5" fmla="*/ 0 h 351"/>
              <a:gd name="T6" fmla="*/ 365739259 w 199"/>
              <a:gd name="T7" fmla="*/ 0 h 351"/>
              <a:gd name="T8" fmla="*/ 365739259 w 199"/>
              <a:gd name="T9" fmla="*/ 653301433 h 351"/>
              <a:gd name="T10" fmla="*/ 0 60000 65536"/>
              <a:gd name="T11" fmla="*/ 0 60000 65536"/>
              <a:gd name="T12" fmla="*/ 0 60000 65536"/>
              <a:gd name="T13" fmla="*/ 0 60000 65536"/>
              <a:gd name="T14" fmla="*/ 0 60000 65536"/>
              <a:gd name="T15" fmla="*/ 0 w 199"/>
              <a:gd name="T16" fmla="*/ 0 h 351"/>
              <a:gd name="T17" fmla="*/ 199 w 199"/>
              <a:gd name="T18" fmla="*/ 351 h 351"/>
            </a:gdLst>
            <a:ahLst/>
            <a:cxnLst>
              <a:cxn ang="T10">
                <a:pos x="T0" y="T1"/>
              </a:cxn>
              <a:cxn ang="T11">
                <a:pos x="T2" y="T3"/>
              </a:cxn>
              <a:cxn ang="T12">
                <a:pos x="T4" y="T5"/>
              </a:cxn>
              <a:cxn ang="T13">
                <a:pos x="T6" y="T7"/>
              </a:cxn>
              <a:cxn ang="T14">
                <a:pos x="T8" y="T9"/>
              </a:cxn>
            </a:cxnLst>
            <a:rect l="T15" t="T16" r="T17" b="T18"/>
            <a:pathLst>
              <a:path w="199" h="351">
                <a:moveTo>
                  <a:pt x="0" y="351"/>
                </a:moveTo>
                <a:lnTo>
                  <a:pt x="0" y="351"/>
                </a:lnTo>
                <a:lnTo>
                  <a:pt x="0" y="0"/>
                </a:lnTo>
                <a:lnTo>
                  <a:pt x="199" y="0"/>
                </a:lnTo>
                <a:lnTo>
                  <a:pt x="199" y="351"/>
                </a:lnTo>
              </a:path>
            </a:pathLst>
          </a:custGeom>
          <a:noFill/>
          <a:ln w="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3430" name="Freeform 193">
            <a:extLst>
              <a:ext uri="{FF2B5EF4-FFF2-40B4-BE49-F238E27FC236}">
                <a16:creationId xmlns:a16="http://schemas.microsoft.com/office/drawing/2014/main" id="{FA2F57AC-214B-4826-9DCB-0482BEDD701C}"/>
              </a:ext>
            </a:extLst>
          </p:cNvPr>
          <p:cNvSpPr>
            <a:spLocks noChangeAspect="1"/>
          </p:cNvSpPr>
          <p:nvPr/>
        </p:nvSpPr>
        <p:spPr bwMode="auto">
          <a:xfrm>
            <a:off x="4421188" y="3305175"/>
            <a:ext cx="60325" cy="1588"/>
          </a:xfrm>
          <a:custGeom>
            <a:avLst/>
            <a:gdLst>
              <a:gd name="T0" fmla="*/ 0 w 50"/>
              <a:gd name="T1" fmla="*/ 0 h 1587"/>
              <a:gd name="T2" fmla="*/ 91935300 w 50"/>
              <a:gd name="T3" fmla="*/ 0 h 1587"/>
              <a:gd name="T4" fmla="*/ 0 w 50"/>
              <a:gd name="T5" fmla="*/ 0 h 1587"/>
              <a:gd name="T6" fmla="*/ 0 60000 65536"/>
              <a:gd name="T7" fmla="*/ 0 60000 65536"/>
              <a:gd name="T8" fmla="*/ 0 60000 65536"/>
              <a:gd name="T9" fmla="*/ 0 w 50"/>
              <a:gd name="T10" fmla="*/ 0 h 1587"/>
              <a:gd name="T11" fmla="*/ 50 w 50"/>
              <a:gd name="T12" fmla="*/ 1587 h 1587"/>
            </a:gdLst>
            <a:ahLst/>
            <a:cxnLst>
              <a:cxn ang="T6">
                <a:pos x="T0" y="T1"/>
              </a:cxn>
              <a:cxn ang="T7">
                <a:pos x="T2" y="T3"/>
              </a:cxn>
              <a:cxn ang="T8">
                <a:pos x="T4" y="T5"/>
              </a:cxn>
            </a:cxnLst>
            <a:rect l="T9" t="T10" r="T11" b="T12"/>
            <a:pathLst>
              <a:path w="50" h="1587">
                <a:moveTo>
                  <a:pt x="0" y="0"/>
                </a:moveTo>
                <a:lnTo>
                  <a:pt x="50" y="0"/>
                </a:lnTo>
                <a:lnTo>
                  <a:pt x="0" y="0"/>
                </a:lnTo>
              </a:path>
            </a:pathLst>
          </a:custGeom>
          <a:noFill/>
          <a:ln w="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3431" name="Line 194">
            <a:extLst>
              <a:ext uri="{FF2B5EF4-FFF2-40B4-BE49-F238E27FC236}">
                <a16:creationId xmlns:a16="http://schemas.microsoft.com/office/drawing/2014/main" id="{68F54A9D-9114-40C2-9367-60F03DCB0FFA}"/>
              </a:ext>
            </a:extLst>
          </p:cNvPr>
          <p:cNvSpPr>
            <a:spLocks noChangeAspect="1" noChangeShapeType="1"/>
          </p:cNvSpPr>
          <p:nvPr/>
        </p:nvSpPr>
        <p:spPr bwMode="auto">
          <a:xfrm>
            <a:off x="4451350" y="3305175"/>
            <a:ext cx="0" cy="42863"/>
          </a:xfrm>
          <a:prstGeom prst="line">
            <a:avLst/>
          </a:prstGeom>
          <a:noFill/>
          <a:ln w="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432" name="Rectangle 195">
            <a:extLst>
              <a:ext uri="{FF2B5EF4-FFF2-40B4-BE49-F238E27FC236}">
                <a16:creationId xmlns:a16="http://schemas.microsoft.com/office/drawing/2014/main" id="{B21EB5CE-86D2-4768-9D14-46A88A00B2FA}"/>
              </a:ext>
            </a:extLst>
          </p:cNvPr>
          <p:cNvSpPr>
            <a:spLocks noChangeAspect="1" noChangeArrowheads="1"/>
          </p:cNvSpPr>
          <p:nvPr/>
        </p:nvSpPr>
        <p:spPr bwMode="auto">
          <a:xfrm>
            <a:off x="4694238" y="2982913"/>
            <a:ext cx="242887" cy="79533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3433" name="Freeform 196">
            <a:extLst>
              <a:ext uri="{FF2B5EF4-FFF2-40B4-BE49-F238E27FC236}">
                <a16:creationId xmlns:a16="http://schemas.microsoft.com/office/drawing/2014/main" id="{4FC7AE3D-49E3-4EB0-8145-466B4F421DEC}"/>
              </a:ext>
            </a:extLst>
          </p:cNvPr>
          <p:cNvSpPr>
            <a:spLocks noChangeAspect="1"/>
          </p:cNvSpPr>
          <p:nvPr/>
        </p:nvSpPr>
        <p:spPr bwMode="auto">
          <a:xfrm>
            <a:off x="4694238" y="2982913"/>
            <a:ext cx="241300" cy="793750"/>
          </a:xfrm>
          <a:custGeom>
            <a:avLst/>
            <a:gdLst>
              <a:gd name="T0" fmla="*/ 0 w 199"/>
              <a:gd name="T1" fmla="*/ 1207896367 h 652"/>
              <a:gd name="T2" fmla="*/ 0 w 199"/>
              <a:gd name="T3" fmla="*/ 1207896367 h 652"/>
              <a:gd name="T4" fmla="*/ 0 w 199"/>
              <a:gd name="T5" fmla="*/ 0 h 652"/>
              <a:gd name="T6" fmla="*/ 365739259 w 199"/>
              <a:gd name="T7" fmla="*/ 0 h 652"/>
              <a:gd name="T8" fmla="*/ 365739259 w 199"/>
              <a:gd name="T9" fmla="*/ 1207896367 h 652"/>
              <a:gd name="T10" fmla="*/ 0 60000 65536"/>
              <a:gd name="T11" fmla="*/ 0 60000 65536"/>
              <a:gd name="T12" fmla="*/ 0 60000 65536"/>
              <a:gd name="T13" fmla="*/ 0 60000 65536"/>
              <a:gd name="T14" fmla="*/ 0 60000 65536"/>
              <a:gd name="T15" fmla="*/ 0 w 199"/>
              <a:gd name="T16" fmla="*/ 0 h 652"/>
              <a:gd name="T17" fmla="*/ 199 w 199"/>
              <a:gd name="T18" fmla="*/ 652 h 652"/>
            </a:gdLst>
            <a:ahLst/>
            <a:cxnLst>
              <a:cxn ang="T10">
                <a:pos x="T0" y="T1"/>
              </a:cxn>
              <a:cxn ang="T11">
                <a:pos x="T2" y="T3"/>
              </a:cxn>
              <a:cxn ang="T12">
                <a:pos x="T4" y="T5"/>
              </a:cxn>
              <a:cxn ang="T13">
                <a:pos x="T6" y="T7"/>
              </a:cxn>
              <a:cxn ang="T14">
                <a:pos x="T8" y="T9"/>
              </a:cxn>
            </a:cxnLst>
            <a:rect l="T15" t="T16" r="T17" b="T18"/>
            <a:pathLst>
              <a:path w="199" h="652">
                <a:moveTo>
                  <a:pt x="0" y="652"/>
                </a:moveTo>
                <a:lnTo>
                  <a:pt x="0" y="652"/>
                </a:lnTo>
                <a:lnTo>
                  <a:pt x="0" y="0"/>
                </a:lnTo>
                <a:lnTo>
                  <a:pt x="199" y="0"/>
                </a:lnTo>
                <a:lnTo>
                  <a:pt x="199" y="652"/>
                </a:lnTo>
              </a:path>
            </a:pathLst>
          </a:custGeom>
          <a:noFill/>
          <a:ln w="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3434" name="Freeform 197">
            <a:extLst>
              <a:ext uri="{FF2B5EF4-FFF2-40B4-BE49-F238E27FC236}">
                <a16:creationId xmlns:a16="http://schemas.microsoft.com/office/drawing/2014/main" id="{0031F53A-AF8A-4A1C-8A70-E158B20761EC}"/>
              </a:ext>
            </a:extLst>
          </p:cNvPr>
          <p:cNvSpPr>
            <a:spLocks noChangeAspect="1"/>
          </p:cNvSpPr>
          <p:nvPr/>
        </p:nvSpPr>
        <p:spPr bwMode="auto">
          <a:xfrm>
            <a:off x="4784725" y="2932113"/>
            <a:ext cx="60325" cy="1587"/>
          </a:xfrm>
          <a:custGeom>
            <a:avLst/>
            <a:gdLst>
              <a:gd name="T0" fmla="*/ 0 w 50"/>
              <a:gd name="T1" fmla="*/ 0 h 1587"/>
              <a:gd name="T2" fmla="*/ 91935300 w 50"/>
              <a:gd name="T3" fmla="*/ 0 h 1587"/>
              <a:gd name="T4" fmla="*/ 0 w 50"/>
              <a:gd name="T5" fmla="*/ 0 h 1587"/>
              <a:gd name="T6" fmla="*/ 0 60000 65536"/>
              <a:gd name="T7" fmla="*/ 0 60000 65536"/>
              <a:gd name="T8" fmla="*/ 0 60000 65536"/>
              <a:gd name="T9" fmla="*/ 0 w 50"/>
              <a:gd name="T10" fmla="*/ 0 h 1587"/>
              <a:gd name="T11" fmla="*/ 50 w 50"/>
              <a:gd name="T12" fmla="*/ 1587 h 1587"/>
            </a:gdLst>
            <a:ahLst/>
            <a:cxnLst>
              <a:cxn ang="T6">
                <a:pos x="T0" y="T1"/>
              </a:cxn>
              <a:cxn ang="T7">
                <a:pos x="T2" y="T3"/>
              </a:cxn>
              <a:cxn ang="T8">
                <a:pos x="T4" y="T5"/>
              </a:cxn>
            </a:cxnLst>
            <a:rect l="T9" t="T10" r="T11" b="T12"/>
            <a:pathLst>
              <a:path w="50" h="1587">
                <a:moveTo>
                  <a:pt x="0" y="0"/>
                </a:moveTo>
                <a:lnTo>
                  <a:pt x="50" y="0"/>
                </a:lnTo>
                <a:lnTo>
                  <a:pt x="0" y="0"/>
                </a:lnTo>
              </a:path>
            </a:pathLst>
          </a:custGeom>
          <a:noFill/>
          <a:ln w="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3435" name="Line 198">
            <a:extLst>
              <a:ext uri="{FF2B5EF4-FFF2-40B4-BE49-F238E27FC236}">
                <a16:creationId xmlns:a16="http://schemas.microsoft.com/office/drawing/2014/main" id="{C6DC1128-C82B-4690-9D8A-0E08714D3F74}"/>
              </a:ext>
            </a:extLst>
          </p:cNvPr>
          <p:cNvSpPr>
            <a:spLocks noChangeAspect="1" noChangeShapeType="1"/>
          </p:cNvSpPr>
          <p:nvPr/>
        </p:nvSpPr>
        <p:spPr bwMode="auto">
          <a:xfrm>
            <a:off x="4814888" y="2932113"/>
            <a:ext cx="1587" cy="50800"/>
          </a:xfrm>
          <a:prstGeom prst="line">
            <a:avLst/>
          </a:prstGeom>
          <a:noFill/>
          <a:ln w="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436" name="Rectangle 199">
            <a:extLst>
              <a:ext uri="{FF2B5EF4-FFF2-40B4-BE49-F238E27FC236}">
                <a16:creationId xmlns:a16="http://schemas.microsoft.com/office/drawing/2014/main" id="{3E2144F1-14CB-4590-99EA-D3BA4A1005C3}"/>
              </a:ext>
            </a:extLst>
          </p:cNvPr>
          <p:cNvSpPr>
            <a:spLocks noChangeAspect="1" noChangeArrowheads="1"/>
          </p:cNvSpPr>
          <p:nvPr/>
        </p:nvSpPr>
        <p:spPr bwMode="auto">
          <a:xfrm>
            <a:off x="5057775" y="3052763"/>
            <a:ext cx="242888" cy="7254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3437" name="Freeform 200">
            <a:extLst>
              <a:ext uri="{FF2B5EF4-FFF2-40B4-BE49-F238E27FC236}">
                <a16:creationId xmlns:a16="http://schemas.microsoft.com/office/drawing/2014/main" id="{51A3B510-51D5-4958-ACAA-D713A30A5224}"/>
              </a:ext>
            </a:extLst>
          </p:cNvPr>
          <p:cNvSpPr>
            <a:spLocks noChangeAspect="1"/>
          </p:cNvSpPr>
          <p:nvPr/>
        </p:nvSpPr>
        <p:spPr bwMode="auto">
          <a:xfrm>
            <a:off x="5057775" y="3052763"/>
            <a:ext cx="242888" cy="723900"/>
          </a:xfrm>
          <a:custGeom>
            <a:avLst/>
            <a:gdLst>
              <a:gd name="T0" fmla="*/ 0 w 199"/>
              <a:gd name="T1" fmla="*/ 1102759280 h 594"/>
              <a:gd name="T2" fmla="*/ 0 w 199"/>
              <a:gd name="T3" fmla="*/ 1102759280 h 594"/>
              <a:gd name="T4" fmla="*/ 0 w 199"/>
              <a:gd name="T5" fmla="*/ 0 h 594"/>
              <a:gd name="T6" fmla="*/ 370084418 w 199"/>
              <a:gd name="T7" fmla="*/ 0 h 594"/>
              <a:gd name="T8" fmla="*/ 370084418 w 199"/>
              <a:gd name="T9" fmla="*/ 1102759280 h 594"/>
              <a:gd name="T10" fmla="*/ 0 60000 65536"/>
              <a:gd name="T11" fmla="*/ 0 60000 65536"/>
              <a:gd name="T12" fmla="*/ 0 60000 65536"/>
              <a:gd name="T13" fmla="*/ 0 60000 65536"/>
              <a:gd name="T14" fmla="*/ 0 60000 65536"/>
              <a:gd name="T15" fmla="*/ 0 w 199"/>
              <a:gd name="T16" fmla="*/ 0 h 594"/>
              <a:gd name="T17" fmla="*/ 199 w 199"/>
              <a:gd name="T18" fmla="*/ 594 h 594"/>
            </a:gdLst>
            <a:ahLst/>
            <a:cxnLst>
              <a:cxn ang="T10">
                <a:pos x="T0" y="T1"/>
              </a:cxn>
              <a:cxn ang="T11">
                <a:pos x="T2" y="T3"/>
              </a:cxn>
              <a:cxn ang="T12">
                <a:pos x="T4" y="T5"/>
              </a:cxn>
              <a:cxn ang="T13">
                <a:pos x="T6" y="T7"/>
              </a:cxn>
              <a:cxn ang="T14">
                <a:pos x="T8" y="T9"/>
              </a:cxn>
            </a:cxnLst>
            <a:rect l="T15" t="T16" r="T17" b="T18"/>
            <a:pathLst>
              <a:path w="199" h="594">
                <a:moveTo>
                  <a:pt x="0" y="594"/>
                </a:moveTo>
                <a:lnTo>
                  <a:pt x="0" y="594"/>
                </a:lnTo>
                <a:lnTo>
                  <a:pt x="0" y="0"/>
                </a:lnTo>
                <a:lnTo>
                  <a:pt x="199" y="0"/>
                </a:lnTo>
                <a:lnTo>
                  <a:pt x="199" y="594"/>
                </a:lnTo>
              </a:path>
            </a:pathLst>
          </a:custGeom>
          <a:noFill/>
          <a:ln w="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3438" name="Freeform 201">
            <a:extLst>
              <a:ext uri="{FF2B5EF4-FFF2-40B4-BE49-F238E27FC236}">
                <a16:creationId xmlns:a16="http://schemas.microsoft.com/office/drawing/2014/main" id="{F075C136-2FB1-4D6A-B46D-ED3331384CF1}"/>
              </a:ext>
            </a:extLst>
          </p:cNvPr>
          <p:cNvSpPr>
            <a:spLocks noChangeAspect="1"/>
          </p:cNvSpPr>
          <p:nvPr/>
        </p:nvSpPr>
        <p:spPr bwMode="auto">
          <a:xfrm>
            <a:off x="5148263" y="2997200"/>
            <a:ext cx="61912" cy="1588"/>
          </a:xfrm>
          <a:custGeom>
            <a:avLst/>
            <a:gdLst>
              <a:gd name="T0" fmla="*/ 0 w 50"/>
              <a:gd name="T1" fmla="*/ 0 h 1587"/>
              <a:gd name="T2" fmla="*/ 94353888 w 50"/>
              <a:gd name="T3" fmla="*/ 0 h 1587"/>
              <a:gd name="T4" fmla="*/ 0 w 50"/>
              <a:gd name="T5" fmla="*/ 0 h 1587"/>
              <a:gd name="T6" fmla="*/ 0 60000 65536"/>
              <a:gd name="T7" fmla="*/ 0 60000 65536"/>
              <a:gd name="T8" fmla="*/ 0 60000 65536"/>
              <a:gd name="T9" fmla="*/ 0 w 50"/>
              <a:gd name="T10" fmla="*/ 0 h 1587"/>
              <a:gd name="T11" fmla="*/ 50 w 50"/>
              <a:gd name="T12" fmla="*/ 1587 h 1587"/>
            </a:gdLst>
            <a:ahLst/>
            <a:cxnLst>
              <a:cxn ang="T6">
                <a:pos x="T0" y="T1"/>
              </a:cxn>
              <a:cxn ang="T7">
                <a:pos x="T2" y="T3"/>
              </a:cxn>
              <a:cxn ang="T8">
                <a:pos x="T4" y="T5"/>
              </a:cxn>
            </a:cxnLst>
            <a:rect l="T9" t="T10" r="T11" b="T12"/>
            <a:pathLst>
              <a:path w="50" h="1587">
                <a:moveTo>
                  <a:pt x="0" y="0"/>
                </a:moveTo>
                <a:lnTo>
                  <a:pt x="50" y="0"/>
                </a:lnTo>
                <a:lnTo>
                  <a:pt x="0" y="0"/>
                </a:lnTo>
              </a:path>
            </a:pathLst>
          </a:custGeom>
          <a:noFill/>
          <a:ln w="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3439" name="Line 202">
            <a:extLst>
              <a:ext uri="{FF2B5EF4-FFF2-40B4-BE49-F238E27FC236}">
                <a16:creationId xmlns:a16="http://schemas.microsoft.com/office/drawing/2014/main" id="{DEF2A795-A514-4EE0-93A2-29382EBB0F90}"/>
              </a:ext>
            </a:extLst>
          </p:cNvPr>
          <p:cNvSpPr>
            <a:spLocks noChangeAspect="1" noChangeShapeType="1"/>
          </p:cNvSpPr>
          <p:nvPr/>
        </p:nvSpPr>
        <p:spPr bwMode="auto">
          <a:xfrm>
            <a:off x="5180013" y="2997200"/>
            <a:ext cx="0" cy="55563"/>
          </a:xfrm>
          <a:prstGeom prst="line">
            <a:avLst/>
          </a:prstGeom>
          <a:noFill/>
          <a:ln w="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440" name="Line 203">
            <a:extLst>
              <a:ext uri="{FF2B5EF4-FFF2-40B4-BE49-F238E27FC236}">
                <a16:creationId xmlns:a16="http://schemas.microsoft.com/office/drawing/2014/main" id="{9B9DBB0C-44BA-4240-9A12-74ADB38B7711}"/>
              </a:ext>
            </a:extLst>
          </p:cNvPr>
          <p:cNvSpPr>
            <a:spLocks noChangeAspect="1" noChangeShapeType="1"/>
          </p:cNvSpPr>
          <p:nvPr/>
        </p:nvSpPr>
        <p:spPr bwMode="auto">
          <a:xfrm>
            <a:off x="3844925" y="3771900"/>
            <a:ext cx="1455738" cy="1588"/>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441" name="Line 204">
            <a:extLst>
              <a:ext uri="{FF2B5EF4-FFF2-40B4-BE49-F238E27FC236}">
                <a16:creationId xmlns:a16="http://schemas.microsoft.com/office/drawing/2014/main" id="{52CEEE8C-BF78-474C-A259-F109E53C8BD3}"/>
              </a:ext>
            </a:extLst>
          </p:cNvPr>
          <p:cNvSpPr>
            <a:spLocks noChangeAspect="1" noChangeShapeType="1"/>
          </p:cNvSpPr>
          <p:nvPr/>
        </p:nvSpPr>
        <p:spPr bwMode="auto">
          <a:xfrm flipV="1">
            <a:off x="3905250" y="2311400"/>
            <a:ext cx="1588" cy="146050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442" name="Line 205">
            <a:extLst>
              <a:ext uri="{FF2B5EF4-FFF2-40B4-BE49-F238E27FC236}">
                <a16:creationId xmlns:a16="http://schemas.microsoft.com/office/drawing/2014/main" id="{474D9E10-0816-47A2-B797-23B6FECFFFB4}"/>
              </a:ext>
            </a:extLst>
          </p:cNvPr>
          <p:cNvSpPr>
            <a:spLocks noChangeAspect="1" noChangeShapeType="1"/>
          </p:cNvSpPr>
          <p:nvPr/>
        </p:nvSpPr>
        <p:spPr bwMode="auto">
          <a:xfrm flipH="1">
            <a:off x="3802063" y="3771900"/>
            <a:ext cx="42862" cy="1588"/>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443" name="Rectangle 206">
            <a:extLst>
              <a:ext uri="{FF2B5EF4-FFF2-40B4-BE49-F238E27FC236}">
                <a16:creationId xmlns:a16="http://schemas.microsoft.com/office/drawing/2014/main" id="{657AF2F6-E85C-40B6-AEFB-F5C8973BD2FB}"/>
              </a:ext>
            </a:extLst>
          </p:cNvPr>
          <p:cNvSpPr>
            <a:spLocks noChangeAspect="1" noChangeArrowheads="1"/>
          </p:cNvSpPr>
          <p:nvPr/>
        </p:nvSpPr>
        <p:spPr bwMode="auto">
          <a:xfrm>
            <a:off x="3743325" y="3706813"/>
            <a:ext cx="69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000">
                <a:solidFill>
                  <a:srgbClr val="000000"/>
                </a:solidFill>
                <a:latin typeface="Arial" panose="020B0604020202020204" pitchFamily="34" charset="0"/>
              </a:rPr>
              <a:t>0</a:t>
            </a:r>
            <a:endParaRPr lang="pt-BR" altLang="en-US" sz="1000">
              <a:latin typeface="Arial" panose="020B0604020202020204" pitchFamily="34" charset="0"/>
            </a:endParaRPr>
          </a:p>
        </p:txBody>
      </p:sp>
      <p:sp>
        <p:nvSpPr>
          <p:cNvPr id="13444" name="Line 211">
            <a:extLst>
              <a:ext uri="{FF2B5EF4-FFF2-40B4-BE49-F238E27FC236}">
                <a16:creationId xmlns:a16="http://schemas.microsoft.com/office/drawing/2014/main" id="{89E193E5-4A48-4BBE-8414-274C451C6A93}"/>
              </a:ext>
            </a:extLst>
          </p:cNvPr>
          <p:cNvSpPr>
            <a:spLocks noChangeAspect="1" noChangeShapeType="1"/>
          </p:cNvSpPr>
          <p:nvPr/>
        </p:nvSpPr>
        <p:spPr bwMode="auto">
          <a:xfrm flipH="1">
            <a:off x="3863975" y="3019425"/>
            <a:ext cx="41275" cy="1588"/>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445" name="Line 215">
            <a:extLst>
              <a:ext uri="{FF2B5EF4-FFF2-40B4-BE49-F238E27FC236}">
                <a16:creationId xmlns:a16="http://schemas.microsoft.com/office/drawing/2014/main" id="{EE5A8147-49B9-479E-909F-241940FDEF5B}"/>
              </a:ext>
            </a:extLst>
          </p:cNvPr>
          <p:cNvSpPr>
            <a:spLocks noChangeAspect="1" noChangeShapeType="1"/>
          </p:cNvSpPr>
          <p:nvPr/>
        </p:nvSpPr>
        <p:spPr bwMode="auto">
          <a:xfrm flipH="1">
            <a:off x="3862388" y="2311400"/>
            <a:ext cx="41275" cy="1588"/>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446" name="Rectangle 216">
            <a:extLst>
              <a:ext uri="{FF2B5EF4-FFF2-40B4-BE49-F238E27FC236}">
                <a16:creationId xmlns:a16="http://schemas.microsoft.com/office/drawing/2014/main" id="{76BF4763-A1B9-42C5-AD8D-5E1363CABD26}"/>
              </a:ext>
            </a:extLst>
          </p:cNvPr>
          <p:cNvSpPr>
            <a:spLocks noChangeAspect="1" noChangeArrowheads="1"/>
          </p:cNvSpPr>
          <p:nvPr/>
        </p:nvSpPr>
        <p:spPr bwMode="auto">
          <a:xfrm>
            <a:off x="3708400" y="2246313"/>
            <a:ext cx="1397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000">
                <a:solidFill>
                  <a:srgbClr val="000000"/>
                </a:solidFill>
                <a:latin typeface="Arial" panose="020B0604020202020204" pitchFamily="34" charset="0"/>
              </a:rPr>
              <a:t>25</a:t>
            </a:r>
            <a:endParaRPr lang="pt-BR" altLang="en-US" sz="1000">
              <a:latin typeface="Arial" panose="020B0604020202020204" pitchFamily="34" charset="0"/>
            </a:endParaRPr>
          </a:p>
        </p:txBody>
      </p:sp>
      <p:sp>
        <p:nvSpPr>
          <p:cNvPr id="13447" name="Rectangle 295">
            <a:extLst>
              <a:ext uri="{FF2B5EF4-FFF2-40B4-BE49-F238E27FC236}">
                <a16:creationId xmlns:a16="http://schemas.microsoft.com/office/drawing/2014/main" id="{46BEED03-B3A5-43B1-B935-D1535075F5B6}"/>
              </a:ext>
            </a:extLst>
          </p:cNvPr>
          <p:cNvSpPr>
            <a:spLocks noChangeAspect="1" noChangeArrowheads="1"/>
          </p:cNvSpPr>
          <p:nvPr/>
        </p:nvSpPr>
        <p:spPr bwMode="auto">
          <a:xfrm>
            <a:off x="4332288" y="4805363"/>
            <a:ext cx="241300" cy="6064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3448" name="Freeform 296">
            <a:extLst>
              <a:ext uri="{FF2B5EF4-FFF2-40B4-BE49-F238E27FC236}">
                <a16:creationId xmlns:a16="http://schemas.microsoft.com/office/drawing/2014/main" id="{B83BB7A7-A4FD-4912-BC88-ADA56196A890}"/>
              </a:ext>
            </a:extLst>
          </p:cNvPr>
          <p:cNvSpPr>
            <a:spLocks noChangeAspect="1"/>
          </p:cNvSpPr>
          <p:nvPr/>
        </p:nvSpPr>
        <p:spPr bwMode="auto">
          <a:xfrm>
            <a:off x="4332288" y="4805363"/>
            <a:ext cx="239712" cy="606425"/>
          </a:xfrm>
          <a:custGeom>
            <a:avLst/>
            <a:gdLst>
              <a:gd name="T0" fmla="*/ 0 w 199"/>
              <a:gd name="T1" fmla="*/ 923958647 h 497"/>
              <a:gd name="T2" fmla="*/ 0 w 199"/>
              <a:gd name="T3" fmla="*/ 923958647 h 497"/>
              <a:gd name="T4" fmla="*/ 0 w 199"/>
              <a:gd name="T5" fmla="*/ 0 h 497"/>
              <a:gd name="T6" fmla="*/ 363332322 w 199"/>
              <a:gd name="T7" fmla="*/ 0 h 497"/>
              <a:gd name="T8" fmla="*/ 363332322 w 199"/>
              <a:gd name="T9" fmla="*/ 923958647 h 497"/>
              <a:gd name="T10" fmla="*/ 0 60000 65536"/>
              <a:gd name="T11" fmla="*/ 0 60000 65536"/>
              <a:gd name="T12" fmla="*/ 0 60000 65536"/>
              <a:gd name="T13" fmla="*/ 0 60000 65536"/>
              <a:gd name="T14" fmla="*/ 0 60000 65536"/>
              <a:gd name="T15" fmla="*/ 0 w 199"/>
              <a:gd name="T16" fmla="*/ 0 h 497"/>
              <a:gd name="T17" fmla="*/ 199 w 199"/>
              <a:gd name="T18" fmla="*/ 497 h 497"/>
            </a:gdLst>
            <a:ahLst/>
            <a:cxnLst>
              <a:cxn ang="T10">
                <a:pos x="T0" y="T1"/>
              </a:cxn>
              <a:cxn ang="T11">
                <a:pos x="T2" y="T3"/>
              </a:cxn>
              <a:cxn ang="T12">
                <a:pos x="T4" y="T5"/>
              </a:cxn>
              <a:cxn ang="T13">
                <a:pos x="T6" y="T7"/>
              </a:cxn>
              <a:cxn ang="T14">
                <a:pos x="T8" y="T9"/>
              </a:cxn>
            </a:cxnLst>
            <a:rect l="T15" t="T16" r="T17" b="T18"/>
            <a:pathLst>
              <a:path w="199" h="497">
                <a:moveTo>
                  <a:pt x="0" y="497"/>
                </a:moveTo>
                <a:lnTo>
                  <a:pt x="0" y="497"/>
                </a:lnTo>
                <a:lnTo>
                  <a:pt x="0" y="0"/>
                </a:lnTo>
                <a:lnTo>
                  <a:pt x="199" y="0"/>
                </a:lnTo>
                <a:lnTo>
                  <a:pt x="199" y="497"/>
                </a:lnTo>
              </a:path>
            </a:pathLst>
          </a:custGeom>
          <a:noFill/>
          <a:ln w="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3449" name="Freeform 297">
            <a:extLst>
              <a:ext uri="{FF2B5EF4-FFF2-40B4-BE49-F238E27FC236}">
                <a16:creationId xmlns:a16="http://schemas.microsoft.com/office/drawing/2014/main" id="{1A669B2C-5E43-4340-B988-7BFFE8D2B774}"/>
              </a:ext>
            </a:extLst>
          </p:cNvPr>
          <p:cNvSpPr>
            <a:spLocks noChangeAspect="1"/>
          </p:cNvSpPr>
          <p:nvPr/>
        </p:nvSpPr>
        <p:spPr bwMode="auto">
          <a:xfrm>
            <a:off x="4421188" y="4706938"/>
            <a:ext cx="61912" cy="1587"/>
          </a:xfrm>
          <a:custGeom>
            <a:avLst/>
            <a:gdLst>
              <a:gd name="T0" fmla="*/ 0 w 50"/>
              <a:gd name="T1" fmla="*/ 0 h 1587"/>
              <a:gd name="T2" fmla="*/ 94353888 w 50"/>
              <a:gd name="T3" fmla="*/ 0 h 1587"/>
              <a:gd name="T4" fmla="*/ 0 w 50"/>
              <a:gd name="T5" fmla="*/ 0 h 1587"/>
              <a:gd name="T6" fmla="*/ 0 60000 65536"/>
              <a:gd name="T7" fmla="*/ 0 60000 65536"/>
              <a:gd name="T8" fmla="*/ 0 60000 65536"/>
              <a:gd name="T9" fmla="*/ 0 w 50"/>
              <a:gd name="T10" fmla="*/ 0 h 1587"/>
              <a:gd name="T11" fmla="*/ 50 w 50"/>
              <a:gd name="T12" fmla="*/ 1587 h 1587"/>
            </a:gdLst>
            <a:ahLst/>
            <a:cxnLst>
              <a:cxn ang="T6">
                <a:pos x="T0" y="T1"/>
              </a:cxn>
              <a:cxn ang="T7">
                <a:pos x="T2" y="T3"/>
              </a:cxn>
              <a:cxn ang="T8">
                <a:pos x="T4" y="T5"/>
              </a:cxn>
            </a:cxnLst>
            <a:rect l="T9" t="T10" r="T11" b="T12"/>
            <a:pathLst>
              <a:path w="50" h="1587">
                <a:moveTo>
                  <a:pt x="0" y="0"/>
                </a:moveTo>
                <a:lnTo>
                  <a:pt x="50" y="0"/>
                </a:lnTo>
                <a:lnTo>
                  <a:pt x="0" y="0"/>
                </a:lnTo>
              </a:path>
            </a:pathLst>
          </a:custGeom>
          <a:noFill/>
          <a:ln w="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3450" name="Line 298">
            <a:extLst>
              <a:ext uri="{FF2B5EF4-FFF2-40B4-BE49-F238E27FC236}">
                <a16:creationId xmlns:a16="http://schemas.microsoft.com/office/drawing/2014/main" id="{8E2C2343-9549-4661-9A34-83572BE26A7C}"/>
              </a:ext>
            </a:extLst>
          </p:cNvPr>
          <p:cNvSpPr>
            <a:spLocks noChangeAspect="1" noChangeShapeType="1"/>
          </p:cNvSpPr>
          <p:nvPr/>
        </p:nvSpPr>
        <p:spPr bwMode="auto">
          <a:xfrm>
            <a:off x="4451350" y="4706938"/>
            <a:ext cx="1588" cy="98425"/>
          </a:xfrm>
          <a:prstGeom prst="line">
            <a:avLst/>
          </a:prstGeom>
          <a:noFill/>
          <a:ln w="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451" name="Rectangle 299">
            <a:extLst>
              <a:ext uri="{FF2B5EF4-FFF2-40B4-BE49-F238E27FC236}">
                <a16:creationId xmlns:a16="http://schemas.microsoft.com/office/drawing/2014/main" id="{B4E0F800-FD75-45DC-98A0-1AA7B5D245AD}"/>
              </a:ext>
            </a:extLst>
          </p:cNvPr>
          <p:cNvSpPr>
            <a:spLocks noChangeAspect="1" noChangeArrowheads="1"/>
          </p:cNvSpPr>
          <p:nvPr/>
        </p:nvSpPr>
        <p:spPr bwMode="auto">
          <a:xfrm>
            <a:off x="4695825" y="5016500"/>
            <a:ext cx="242888" cy="3952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3452" name="Freeform 300">
            <a:extLst>
              <a:ext uri="{FF2B5EF4-FFF2-40B4-BE49-F238E27FC236}">
                <a16:creationId xmlns:a16="http://schemas.microsoft.com/office/drawing/2014/main" id="{CF8F202A-D421-42CD-9DD1-B05945A130EF}"/>
              </a:ext>
            </a:extLst>
          </p:cNvPr>
          <p:cNvSpPr>
            <a:spLocks noChangeAspect="1"/>
          </p:cNvSpPr>
          <p:nvPr/>
        </p:nvSpPr>
        <p:spPr bwMode="auto">
          <a:xfrm>
            <a:off x="4695825" y="5016500"/>
            <a:ext cx="241300" cy="395288"/>
          </a:xfrm>
          <a:custGeom>
            <a:avLst/>
            <a:gdLst>
              <a:gd name="T0" fmla="*/ 0 w 199"/>
              <a:gd name="T1" fmla="*/ 602340830 h 324"/>
              <a:gd name="T2" fmla="*/ 0 w 199"/>
              <a:gd name="T3" fmla="*/ 602340830 h 324"/>
              <a:gd name="T4" fmla="*/ 0 w 199"/>
              <a:gd name="T5" fmla="*/ 0 h 324"/>
              <a:gd name="T6" fmla="*/ 365739259 w 199"/>
              <a:gd name="T7" fmla="*/ 0 h 324"/>
              <a:gd name="T8" fmla="*/ 365739259 w 199"/>
              <a:gd name="T9" fmla="*/ 602340830 h 324"/>
              <a:gd name="T10" fmla="*/ 0 60000 65536"/>
              <a:gd name="T11" fmla="*/ 0 60000 65536"/>
              <a:gd name="T12" fmla="*/ 0 60000 65536"/>
              <a:gd name="T13" fmla="*/ 0 60000 65536"/>
              <a:gd name="T14" fmla="*/ 0 60000 65536"/>
              <a:gd name="T15" fmla="*/ 0 w 199"/>
              <a:gd name="T16" fmla="*/ 0 h 324"/>
              <a:gd name="T17" fmla="*/ 199 w 199"/>
              <a:gd name="T18" fmla="*/ 324 h 324"/>
            </a:gdLst>
            <a:ahLst/>
            <a:cxnLst>
              <a:cxn ang="T10">
                <a:pos x="T0" y="T1"/>
              </a:cxn>
              <a:cxn ang="T11">
                <a:pos x="T2" y="T3"/>
              </a:cxn>
              <a:cxn ang="T12">
                <a:pos x="T4" y="T5"/>
              </a:cxn>
              <a:cxn ang="T13">
                <a:pos x="T6" y="T7"/>
              </a:cxn>
              <a:cxn ang="T14">
                <a:pos x="T8" y="T9"/>
              </a:cxn>
            </a:cxnLst>
            <a:rect l="T15" t="T16" r="T17" b="T18"/>
            <a:pathLst>
              <a:path w="199" h="324">
                <a:moveTo>
                  <a:pt x="0" y="324"/>
                </a:moveTo>
                <a:lnTo>
                  <a:pt x="0" y="324"/>
                </a:lnTo>
                <a:lnTo>
                  <a:pt x="0" y="0"/>
                </a:lnTo>
                <a:lnTo>
                  <a:pt x="199" y="0"/>
                </a:lnTo>
                <a:lnTo>
                  <a:pt x="199" y="324"/>
                </a:lnTo>
              </a:path>
            </a:pathLst>
          </a:custGeom>
          <a:noFill/>
          <a:ln w="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3453" name="Freeform 301">
            <a:extLst>
              <a:ext uri="{FF2B5EF4-FFF2-40B4-BE49-F238E27FC236}">
                <a16:creationId xmlns:a16="http://schemas.microsoft.com/office/drawing/2014/main" id="{F5A96234-BF91-4A21-8A02-18529CDEB846}"/>
              </a:ext>
            </a:extLst>
          </p:cNvPr>
          <p:cNvSpPr>
            <a:spLocks noChangeAspect="1"/>
          </p:cNvSpPr>
          <p:nvPr/>
        </p:nvSpPr>
        <p:spPr bwMode="auto">
          <a:xfrm>
            <a:off x="4786313" y="4941888"/>
            <a:ext cx="60325" cy="1587"/>
          </a:xfrm>
          <a:custGeom>
            <a:avLst/>
            <a:gdLst>
              <a:gd name="T0" fmla="*/ 0 w 50"/>
              <a:gd name="T1" fmla="*/ 0 h 1587"/>
              <a:gd name="T2" fmla="*/ 91935300 w 50"/>
              <a:gd name="T3" fmla="*/ 0 h 1587"/>
              <a:gd name="T4" fmla="*/ 0 w 50"/>
              <a:gd name="T5" fmla="*/ 0 h 1587"/>
              <a:gd name="T6" fmla="*/ 0 60000 65536"/>
              <a:gd name="T7" fmla="*/ 0 60000 65536"/>
              <a:gd name="T8" fmla="*/ 0 60000 65536"/>
              <a:gd name="T9" fmla="*/ 0 w 50"/>
              <a:gd name="T10" fmla="*/ 0 h 1587"/>
              <a:gd name="T11" fmla="*/ 50 w 50"/>
              <a:gd name="T12" fmla="*/ 1587 h 1587"/>
            </a:gdLst>
            <a:ahLst/>
            <a:cxnLst>
              <a:cxn ang="T6">
                <a:pos x="T0" y="T1"/>
              </a:cxn>
              <a:cxn ang="T7">
                <a:pos x="T2" y="T3"/>
              </a:cxn>
              <a:cxn ang="T8">
                <a:pos x="T4" y="T5"/>
              </a:cxn>
            </a:cxnLst>
            <a:rect l="T9" t="T10" r="T11" b="T12"/>
            <a:pathLst>
              <a:path w="50" h="1587">
                <a:moveTo>
                  <a:pt x="0" y="0"/>
                </a:moveTo>
                <a:lnTo>
                  <a:pt x="50" y="0"/>
                </a:lnTo>
                <a:lnTo>
                  <a:pt x="0" y="0"/>
                </a:lnTo>
              </a:path>
            </a:pathLst>
          </a:custGeom>
          <a:noFill/>
          <a:ln w="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3454" name="Line 302">
            <a:extLst>
              <a:ext uri="{FF2B5EF4-FFF2-40B4-BE49-F238E27FC236}">
                <a16:creationId xmlns:a16="http://schemas.microsoft.com/office/drawing/2014/main" id="{F4FD21C6-99FA-4412-AC3B-A59A3166BBFB}"/>
              </a:ext>
            </a:extLst>
          </p:cNvPr>
          <p:cNvSpPr>
            <a:spLocks noChangeAspect="1" noChangeShapeType="1"/>
          </p:cNvSpPr>
          <p:nvPr/>
        </p:nvSpPr>
        <p:spPr bwMode="auto">
          <a:xfrm>
            <a:off x="4816475" y="4941888"/>
            <a:ext cx="1588" cy="74612"/>
          </a:xfrm>
          <a:prstGeom prst="line">
            <a:avLst/>
          </a:prstGeom>
          <a:noFill/>
          <a:ln w="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455" name="Rectangle 303">
            <a:extLst>
              <a:ext uri="{FF2B5EF4-FFF2-40B4-BE49-F238E27FC236}">
                <a16:creationId xmlns:a16="http://schemas.microsoft.com/office/drawing/2014/main" id="{020DA460-7F38-4002-A9CD-B1118747A9AE}"/>
              </a:ext>
            </a:extLst>
          </p:cNvPr>
          <p:cNvSpPr>
            <a:spLocks noChangeAspect="1" noChangeArrowheads="1"/>
          </p:cNvSpPr>
          <p:nvPr/>
        </p:nvSpPr>
        <p:spPr bwMode="auto">
          <a:xfrm>
            <a:off x="5059363" y="4297363"/>
            <a:ext cx="242887" cy="11144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3456" name="Freeform 304">
            <a:extLst>
              <a:ext uri="{FF2B5EF4-FFF2-40B4-BE49-F238E27FC236}">
                <a16:creationId xmlns:a16="http://schemas.microsoft.com/office/drawing/2014/main" id="{68C046DB-9788-4E12-AEB4-8C73F05D7FF4}"/>
              </a:ext>
            </a:extLst>
          </p:cNvPr>
          <p:cNvSpPr>
            <a:spLocks noChangeAspect="1"/>
          </p:cNvSpPr>
          <p:nvPr/>
        </p:nvSpPr>
        <p:spPr bwMode="auto">
          <a:xfrm>
            <a:off x="5059363" y="4297363"/>
            <a:ext cx="241300" cy="1114425"/>
          </a:xfrm>
          <a:custGeom>
            <a:avLst/>
            <a:gdLst>
              <a:gd name="T0" fmla="*/ 0 w 199"/>
              <a:gd name="T1" fmla="*/ 1697531421 h 914"/>
              <a:gd name="T2" fmla="*/ 0 w 199"/>
              <a:gd name="T3" fmla="*/ 1697531421 h 914"/>
              <a:gd name="T4" fmla="*/ 0 w 199"/>
              <a:gd name="T5" fmla="*/ 0 h 914"/>
              <a:gd name="T6" fmla="*/ 367663596 w 199"/>
              <a:gd name="T7" fmla="*/ 0 h 914"/>
              <a:gd name="T8" fmla="*/ 367663596 w 199"/>
              <a:gd name="T9" fmla="*/ 1697531421 h 914"/>
              <a:gd name="T10" fmla="*/ 0 60000 65536"/>
              <a:gd name="T11" fmla="*/ 0 60000 65536"/>
              <a:gd name="T12" fmla="*/ 0 60000 65536"/>
              <a:gd name="T13" fmla="*/ 0 60000 65536"/>
              <a:gd name="T14" fmla="*/ 0 60000 65536"/>
              <a:gd name="T15" fmla="*/ 0 w 199"/>
              <a:gd name="T16" fmla="*/ 0 h 914"/>
              <a:gd name="T17" fmla="*/ 199 w 199"/>
              <a:gd name="T18" fmla="*/ 914 h 914"/>
            </a:gdLst>
            <a:ahLst/>
            <a:cxnLst>
              <a:cxn ang="T10">
                <a:pos x="T0" y="T1"/>
              </a:cxn>
              <a:cxn ang="T11">
                <a:pos x="T2" y="T3"/>
              </a:cxn>
              <a:cxn ang="T12">
                <a:pos x="T4" y="T5"/>
              </a:cxn>
              <a:cxn ang="T13">
                <a:pos x="T6" y="T7"/>
              </a:cxn>
              <a:cxn ang="T14">
                <a:pos x="T8" y="T9"/>
              </a:cxn>
            </a:cxnLst>
            <a:rect l="T15" t="T16" r="T17" b="T18"/>
            <a:pathLst>
              <a:path w="199" h="914">
                <a:moveTo>
                  <a:pt x="0" y="914"/>
                </a:moveTo>
                <a:lnTo>
                  <a:pt x="0" y="914"/>
                </a:lnTo>
                <a:lnTo>
                  <a:pt x="0" y="0"/>
                </a:lnTo>
                <a:lnTo>
                  <a:pt x="199" y="0"/>
                </a:lnTo>
                <a:lnTo>
                  <a:pt x="199" y="914"/>
                </a:lnTo>
              </a:path>
            </a:pathLst>
          </a:custGeom>
          <a:noFill/>
          <a:ln w="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3457" name="Freeform 305">
            <a:extLst>
              <a:ext uri="{FF2B5EF4-FFF2-40B4-BE49-F238E27FC236}">
                <a16:creationId xmlns:a16="http://schemas.microsoft.com/office/drawing/2014/main" id="{E636F9E7-63F7-419F-82C8-250BE2D544D7}"/>
              </a:ext>
            </a:extLst>
          </p:cNvPr>
          <p:cNvSpPr>
            <a:spLocks noChangeAspect="1"/>
          </p:cNvSpPr>
          <p:nvPr/>
        </p:nvSpPr>
        <p:spPr bwMode="auto">
          <a:xfrm>
            <a:off x="5149850" y="4176713"/>
            <a:ext cx="61913" cy="1587"/>
          </a:xfrm>
          <a:custGeom>
            <a:avLst/>
            <a:gdLst>
              <a:gd name="T0" fmla="*/ 0 w 50"/>
              <a:gd name="T1" fmla="*/ 0 h 1587"/>
              <a:gd name="T2" fmla="*/ 94355412 w 50"/>
              <a:gd name="T3" fmla="*/ 0 h 1587"/>
              <a:gd name="T4" fmla="*/ 0 w 50"/>
              <a:gd name="T5" fmla="*/ 0 h 1587"/>
              <a:gd name="T6" fmla="*/ 0 60000 65536"/>
              <a:gd name="T7" fmla="*/ 0 60000 65536"/>
              <a:gd name="T8" fmla="*/ 0 60000 65536"/>
              <a:gd name="T9" fmla="*/ 0 w 50"/>
              <a:gd name="T10" fmla="*/ 0 h 1587"/>
              <a:gd name="T11" fmla="*/ 50 w 50"/>
              <a:gd name="T12" fmla="*/ 1587 h 1587"/>
            </a:gdLst>
            <a:ahLst/>
            <a:cxnLst>
              <a:cxn ang="T6">
                <a:pos x="T0" y="T1"/>
              </a:cxn>
              <a:cxn ang="T7">
                <a:pos x="T2" y="T3"/>
              </a:cxn>
              <a:cxn ang="T8">
                <a:pos x="T4" y="T5"/>
              </a:cxn>
            </a:cxnLst>
            <a:rect l="T9" t="T10" r="T11" b="T12"/>
            <a:pathLst>
              <a:path w="50" h="1587">
                <a:moveTo>
                  <a:pt x="0" y="0"/>
                </a:moveTo>
                <a:lnTo>
                  <a:pt x="50" y="0"/>
                </a:lnTo>
                <a:lnTo>
                  <a:pt x="0" y="0"/>
                </a:lnTo>
              </a:path>
            </a:pathLst>
          </a:custGeom>
          <a:noFill/>
          <a:ln w="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3458" name="Line 306">
            <a:extLst>
              <a:ext uri="{FF2B5EF4-FFF2-40B4-BE49-F238E27FC236}">
                <a16:creationId xmlns:a16="http://schemas.microsoft.com/office/drawing/2014/main" id="{F4C7C91E-2B22-4335-8125-FB59A243CD86}"/>
              </a:ext>
            </a:extLst>
          </p:cNvPr>
          <p:cNvSpPr>
            <a:spLocks noChangeAspect="1" noChangeShapeType="1"/>
          </p:cNvSpPr>
          <p:nvPr/>
        </p:nvSpPr>
        <p:spPr bwMode="auto">
          <a:xfrm>
            <a:off x="5180013" y="4176713"/>
            <a:ext cx="1587" cy="120650"/>
          </a:xfrm>
          <a:prstGeom prst="line">
            <a:avLst/>
          </a:prstGeom>
          <a:noFill/>
          <a:ln w="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459" name="Rectangle 307">
            <a:extLst>
              <a:ext uri="{FF2B5EF4-FFF2-40B4-BE49-F238E27FC236}">
                <a16:creationId xmlns:a16="http://schemas.microsoft.com/office/drawing/2014/main" id="{0CB93C3F-D381-4E0A-ACDF-701A0D14F060}"/>
              </a:ext>
            </a:extLst>
          </p:cNvPr>
          <p:cNvSpPr>
            <a:spLocks noChangeAspect="1" noChangeArrowheads="1"/>
          </p:cNvSpPr>
          <p:nvPr/>
        </p:nvSpPr>
        <p:spPr bwMode="auto">
          <a:xfrm>
            <a:off x="3967163" y="4708525"/>
            <a:ext cx="242887" cy="70326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3460" name="Freeform 308">
            <a:extLst>
              <a:ext uri="{FF2B5EF4-FFF2-40B4-BE49-F238E27FC236}">
                <a16:creationId xmlns:a16="http://schemas.microsoft.com/office/drawing/2014/main" id="{AA7BBC36-CD7F-4B90-A5AF-4DC5BC710073}"/>
              </a:ext>
            </a:extLst>
          </p:cNvPr>
          <p:cNvSpPr>
            <a:spLocks noChangeAspect="1"/>
          </p:cNvSpPr>
          <p:nvPr/>
        </p:nvSpPr>
        <p:spPr bwMode="auto">
          <a:xfrm>
            <a:off x="3967163" y="4708525"/>
            <a:ext cx="241300" cy="703263"/>
          </a:xfrm>
          <a:custGeom>
            <a:avLst/>
            <a:gdLst>
              <a:gd name="T0" fmla="*/ 0 w 199"/>
              <a:gd name="T1" fmla="*/ 1069992106 h 577"/>
              <a:gd name="T2" fmla="*/ 0 w 199"/>
              <a:gd name="T3" fmla="*/ 1069992106 h 577"/>
              <a:gd name="T4" fmla="*/ 0 w 199"/>
              <a:gd name="T5" fmla="*/ 0 h 577"/>
              <a:gd name="T6" fmla="*/ 365739259 w 199"/>
              <a:gd name="T7" fmla="*/ 0 h 577"/>
              <a:gd name="T8" fmla="*/ 365739259 w 199"/>
              <a:gd name="T9" fmla="*/ 1069992106 h 577"/>
              <a:gd name="T10" fmla="*/ 0 60000 65536"/>
              <a:gd name="T11" fmla="*/ 0 60000 65536"/>
              <a:gd name="T12" fmla="*/ 0 60000 65536"/>
              <a:gd name="T13" fmla="*/ 0 60000 65536"/>
              <a:gd name="T14" fmla="*/ 0 60000 65536"/>
              <a:gd name="T15" fmla="*/ 0 w 199"/>
              <a:gd name="T16" fmla="*/ 0 h 577"/>
              <a:gd name="T17" fmla="*/ 199 w 199"/>
              <a:gd name="T18" fmla="*/ 577 h 577"/>
            </a:gdLst>
            <a:ahLst/>
            <a:cxnLst>
              <a:cxn ang="T10">
                <a:pos x="T0" y="T1"/>
              </a:cxn>
              <a:cxn ang="T11">
                <a:pos x="T2" y="T3"/>
              </a:cxn>
              <a:cxn ang="T12">
                <a:pos x="T4" y="T5"/>
              </a:cxn>
              <a:cxn ang="T13">
                <a:pos x="T6" y="T7"/>
              </a:cxn>
              <a:cxn ang="T14">
                <a:pos x="T8" y="T9"/>
              </a:cxn>
            </a:cxnLst>
            <a:rect l="T15" t="T16" r="T17" b="T18"/>
            <a:pathLst>
              <a:path w="199" h="577">
                <a:moveTo>
                  <a:pt x="0" y="577"/>
                </a:moveTo>
                <a:lnTo>
                  <a:pt x="0" y="577"/>
                </a:lnTo>
                <a:lnTo>
                  <a:pt x="0" y="0"/>
                </a:lnTo>
                <a:lnTo>
                  <a:pt x="199" y="0"/>
                </a:lnTo>
                <a:lnTo>
                  <a:pt x="199" y="577"/>
                </a:lnTo>
              </a:path>
            </a:pathLst>
          </a:custGeom>
          <a:noFill/>
          <a:ln w="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3461" name="Freeform 309">
            <a:extLst>
              <a:ext uri="{FF2B5EF4-FFF2-40B4-BE49-F238E27FC236}">
                <a16:creationId xmlns:a16="http://schemas.microsoft.com/office/drawing/2014/main" id="{A3371BC1-802C-4C19-9FB3-2AFEEF6FF8BE}"/>
              </a:ext>
            </a:extLst>
          </p:cNvPr>
          <p:cNvSpPr>
            <a:spLocks noChangeAspect="1"/>
          </p:cNvSpPr>
          <p:nvPr/>
        </p:nvSpPr>
        <p:spPr bwMode="auto">
          <a:xfrm>
            <a:off x="4057650" y="4649788"/>
            <a:ext cx="60325" cy="1587"/>
          </a:xfrm>
          <a:custGeom>
            <a:avLst/>
            <a:gdLst>
              <a:gd name="T0" fmla="*/ 0 w 50"/>
              <a:gd name="T1" fmla="*/ 0 h 1587"/>
              <a:gd name="T2" fmla="*/ 91935300 w 50"/>
              <a:gd name="T3" fmla="*/ 0 h 1587"/>
              <a:gd name="T4" fmla="*/ 0 w 50"/>
              <a:gd name="T5" fmla="*/ 0 h 1587"/>
              <a:gd name="T6" fmla="*/ 0 60000 65536"/>
              <a:gd name="T7" fmla="*/ 0 60000 65536"/>
              <a:gd name="T8" fmla="*/ 0 60000 65536"/>
              <a:gd name="T9" fmla="*/ 0 w 50"/>
              <a:gd name="T10" fmla="*/ 0 h 1587"/>
              <a:gd name="T11" fmla="*/ 50 w 50"/>
              <a:gd name="T12" fmla="*/ 1587 h 1587"/>
            </a:gdLst>
            <a:ahLst/>
            <a:cxnLst>
              <a:cxn ang="T6">
                <a:pos x="T0" y="T1"/>
              </a:cxn>
              <a:cxn ang="T7">
                <a:pos x="T2" y="T3"/>
              </a:cxn>
              <a:cxn ang="T8">
                <a:pos x="T4" y="T5"/>
              </a:cxn>
            </a:cxnLst>
            <a:rect l="T9" t="T10" r="T11" b="T12"/>
            <a:pathLst>
              <a:path w="50" h="1587">
                <a:moveTo>
                  <a:pt x="0" y="0"/>
                </a:moveTo>
                <a:lnTo>
                  <a:pt x="50" y="0"/>
                </a:lnTo>
                <a:lnTo>
                  <a:pt x="0" y="0"/>
                </a:lnTo>
              </a:path>
            </a:pathLst>
          </a:custGeom>
          <a:noFill/>
          <a:ln w="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3462" name="Line 310">
            <a:extLst>
              <a:ext uri="{FF2B5EF4-FFF2-40B4-BE49-F238E27FC236}">
                <a16:creationId xmlns:a16="http://schemas.microsoft.com/office/drawing/2014/main" id="{A1B4F116-0FD8-4FD4-8696-7ABB846590E9}"/>
              </a:ext>
            </a:extLst>
          </p:cNvPr>
          <p:cNvSpPr>
            <a:spLocks noChangeAspect="1" noChangeShapeType="1"/>
          </p:cNvSpPr>
          <p:nvPr/>
        </p:nvSpPr>
        <p:spPr bwMode="auto">
          <a:xfrm>
            <a:off x="4087813" y="4649788"/>
            <a:ext cx="1587" cy="58737"/>
          </a:xfrm>
          <a:prstGeom prst="line">
            <a:avLst/>
          </a:prstGeom>
          <a:noFill/>
          <a:ln w="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463" name="Line 311">
            <a:extLst>
              <a:ext uri="{FF2B5EF4-FFF2-40B4-BE49-F238E27FC236}">
                <a16:creationId xmlns:a16="http://schemas.microsoft.com/office/drawing/2014/main" id="{879F9675-41E8-4C98-AB1E-F18DCFD372BC}"/>
              </a:ext>
            </a:extLst>
          </p:cNvPr>
          <p:cNvSpPr>
            <a:spLocks noChangeAspect="1" noChangeShapeType="1"/>
          </p:cNvSpPr>
          <p:nvPr/>
        </p:nvSpPr>
        <p:spPr bwMode="auto">
          <a:xfrm>
            <a:off x="3870325" y="5407025"/>
            <a:ext cx="1455738" cy="1588"/>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464" name="Line 312">
            <a:extLst>
              <a:ext uri="{FF2B5EF4-FFF2-40B4-BE49-F238E27FC236}">
                <a16:creationId xmlns:a16="http://schemas.microsoft.com/office/drawing/2014/main" id="{328570CB-B712-4442-95F2-344B625F41EC}"/>
              </a:ext>
            </a:extLst>
          </p:cNvPr>
          <p:cNvSpPr>
            <a:spLocks noChangeAspect="1" noChangeShapeType="1"/>
          </p:cNvSpPr>
          <p:nvPr/>
        </p:nvSpPr>
        <p:spPr bwMode="auto">
          <a:xfrm flipV="1">
            <a:off x="3906838" y="3946525"/>
            <a:ext cx="1587" cy="146050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465" name="Line 313">
            <a:extLst>
              <a:ext uri="{FF2B5EF4-FFF2-40B4-BE49-F238E27FC236}">
                <a16:creationId xmlns:a16="http://schemas.microsoft.com/office/drawing/2014/main" id="{72ECEFBE-8C4F-431E-9CA2-6C7BE2449A2D}"/>
              </a:ext>
            </a:extLst>
          </p:cNvPr>
          <p:cNvSpPr>
            <a:spLocks noChangeAspect="1" noChangeShapeType="1"/>
          </p:cNvSpPr>
          <p:nvPr/>
        </p:nvSpPr>
        <p:spPr bwMode="auto">
          <a:xfrm flipH="1">
            <a:off x="3827463" y="5407025"/>
            <a:ext cx="42862" cy="1588"/>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466" name="Rectangle 314">
            <a:extLst>
              <a:ext uri="{FF2B5EF4-FFF2-40B4-BE49-F238E27FC236}">
                <a16:creationId xmlns:a16="http://schemas.microsoft.com/office/drawing/2014/main" id="{4ABA6E1B-A1C8-4244-8A9F-F41EF7894905}"/>
              </a:ext>
            </a:extLst>
          </p:cNvPr>
          <p:cNvSpPr>
            <a:spLocks noChangeAspect="1" noChangeArrowheads="1"/>
          </p:cNvSpPr>
          <p:nvPr/>
        </p:nvSpPr>
        <p:spPr bwMode="auto">
          <a:xfrm>
            <a:off x="3757613" y="5372100"/>
            <a:ext cx="69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000">
                <a:solidFill>
                  <a:srgbClr val="000000"/>
                </a:solidFill>
                <a:latin typeface="Arial" panose="020B0604020202020204" pitchFamily="34" charset="0"/>
              </a:rPr>
              <a:t>0</a:t>
            </a:r>
            <a:endParaRPr lang="pt-BR" altLang="en-US" sz="1000">
              <a:latin typeface="Arial" panose="020B0604020202020204" pitchFamily="34" charset="0"/>
            </a:endParaRPr>
          </a:p>
        </p:txBody>
      </p:sp>
      <p:sp>
        <p:nvSpPr>
          <p:cNvPr id="13467" name="Line 319">
            <a:extLst>
              <a:ext uri="{FF2B5EF4-FFF2-40B4-BE49-F238E27FC236}">
                <a16:creationId xmlns:a16="http://schemas.microsoft.com/office/drawing/2014/main" id="{030B7F8B-0213-4119-8289-F6E50AA9EBD1}"/>
              </a:ext>
            </a:extLst>
          </p:cNvPr>
          <p:cNvSpPr>
            <a:spLocks noChangeAspect="1" noChangeShapeType="1"/>
          </p:cNvSpPr>
          <p:nvPr/>
        </p:nvSpPr>
        <p:spPr bwMode="auto">
          <a:xfrm flipH="1">
            <a:off x="3865563" y="4654550"/>
            <a:ext cx="42862" cy="1588"/>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468" name="Line 323">
            <a:extLst>
              <a:ext uri="{FF2B5EF4-FFF2-40B4-BE49-F238E27FC236}">
                <a16:creationId xmlns:a16="http://schemas.microsoft.com/office/drawing/2014/main" id="{DCDBEE65-9E20-4736-BD1C-FD80E170A309}"/>
              </a:ext>
            </a:extLst>
          </p:cNvPr>
          <p:cNvSpPr>
            <a:spLocks noChangeAspect="1" noChangeShapeType="1"/>
          </p:cNvSpPr>
          <p:nvPr/>
        </p:nvSpPr>
        <p:spPr bwMode="auto">
          <a:xfrm flipH="1">
            <a:off x="3868738" y="3946525"/>
            <a:ext cx="41275" cy="1588"/>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469" name="Rectangle 324">
            <a:extLst>
              <a:ext uri="{FF2B5EF4-FFF2-40B4-BE49-F238E27FC236}">
                <a16:creationId xmlns:a16="http://schemas.microsoft.com/office/drawing/2014/main" id="{F334DF30-0033-4666-B8C7-E8585BA93F88}"/>
              </a:ext>
            </a:extLst>
          </p:cNvPr>
          <p:cNvSpPr>
            <a:spLocks noChangeAspect="1" noChangeArrowheads="1"/>
          </p:cNvSpPr>
          <p:nvPr/>
        </p:nvSpPr>
        <p:spPr bwMode="auto">
          <a:xfrm>
            <a:off x="3724275" y="3879850"/>
            <a:ext cx="1397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000">
                <a:solidFill>
                  <a:srgbClr val="000000"/>
                </a:solidFill>
                <a:latin typeface="Arial" panose="020B0604020202020204" pitchFamily="34" charset="0"/>
              </a:rPr>
              <a:t>25</a:t>
            </a:r>
            <a:endParaRPr lang="pt-BR" altLang="en-US" sz="1000">
              <a:latin typeface="Arial" panose="020B0604020202020204" pitchFamily="34" charset="0"/>
            </a:endParaRPr>
          </a:p>
        </p:txBody>
      </p:sp>
      <p:sp>
        <p:nvSpPr>
          <p:cNvPr id="13470" name="Rectangle 331">
            <a:extLst>
              <a:ext uri="{FF2B5EF4-FFF2-40B4-BE49-F238E27FC236}">
                <a16:creationId xmlns:a16="http://schemas.microsoft.com/office/drawing/2014/main" id="{8624C5D6-4AC4-4413-84EE-4F7A288088BC}"/>
              </a:ext>
            </a:extLst>
          </p:cNvPr>
          <p:cNvSpPr>
            <a:spLocks noChangeAspect="1" noChangeArrowheads="1"/>
          </p:cNvSpPr>
          <p:nvPr/>
        </p:nvSpPr>
        <p:spPr bwMode="auto">
          <a:xfrm>
            <a:off x="4337050" y="6678613"/>
            <a:ext cx="241300" cy="34766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3471" name="Freeform 332">
            <a:extLst>
              <a:ext uri="{FF2B5EF4-FFF2-40B4-BE49-F238E27FC236}">
                <a16:creationId xmlns:a16="http://schemas.microsoft.com/office/drawing/2014/main" id="{D623C0E3-4136-413A-8699-A885EC153A4B}"/>
              </a:ext>
            </a:extLst>
          </p:cNvPr>
          <p:cNvSpPr>
            <a:spLocks noChangeAspect="1"/>
          </p:cNvSpPr>
          <p:nvPr/>
        </p:nvSpPr>
        <p:spPr bwMode="auto">
          <a:xfrm>
            <a:off x="4337050" y="6678613"/>
            <a:ext cx="241300" cy="347662"/>
          </a:xfrm>
          <a:custGeom>
            <a:avLst/>
            <a:gdLst>
              <a:gd name="T0" fmla="*/ 0 w 199"/>
              <a:gd name="T1" fmla="*/ 528674355 h 285"/>
              <a:gd name="T2" fmla="*/ 0 w 199"/>
              <a:gd name="T3" fmla="*/ 528674355 h 285"/>
              <a:gd name="T4" fmla="*/ 0 w 199"/>
              <a:gd name="T5" fmla="*/ 0 h 285"/>
              <a:gd name="T6" fmla="*/ 365739259 w 199"/>
              <a:gd name="T7" fmla="*/ 0 h 285"/>
              <a:gd name="T8" fmla="*/ 365739259 w 199"/>
              <a:gd name="T9" fmla="*/ 528674355 h 285"/>
              <a:gd name="T10" fmla="*/ 0 60000 65536"/>
              <a:gd name="T11" fmla="*/ 0 60000 65536"/>
              <a:gd name="T12" fmla="*/ 0 60000 65536"/>
              <a:gd name="T13" fmla="*/ 0 60000 65536"/>
              <a:gd name="T14" fmla="*/ 0 60000 65536"/>
              <a:gd name="T15" fmla="*/ 0 w 199"/>
              <a:gd name="T16" fmla="*/ 0 h 285"/>
              <a:gd name="T17" fmla="*/ 199 w 199"/>
              <a:gd name="T18" fmla="*/ 285 h 285"/>
            </a:gdLst>
            <a:ahLst/>
            <a:cxnLst>
              <a:cxn ang="T10">
                <a:pos x="T0" y="T1"/>
              </a:cxn>
              <a:cxn ang="T11">
                <a:pos x="T2" y="T3"/>
              </a:cxn>
              <a:cxn ang="T12">
                <a:pos x="T4" y="T5"/>
              </a:cxn>
              <a:cxn ang="T13">
                <a:pos x="T6" y="T7"/>
              </a:cxn>
              <a:cxn ang="T14">
                <a:pos x="T8" y="T9"/>
              </a:cxn>
            </a:cxnLst>
            <a:rect l="T15" t="T16" r="T17" b="T18"/>
            <a:pathLst>
              <a:path w="199" h="285">
                <a:moveTo>
                  <a:pt x="0" y="285"/>
                </a:moveTo>
                <a:lnTo>
                  <a:pt x="0" y="285"/>
                </a:lnTo>
                <a:lnTo>
                  <a:pt x="0" y="0"/>
                </a:lnTo>
                <a:lnTo>
                  <a:pt x="199" y="0"/>
                </a:lnTo>
                <a:lnTo>
                  <a:pt x="199" y="285"/>
                </a:lnTo>
              </a:path>
            </a:pathLst>
          </a:custGeom>
          <a:noFill/>
          <a:ln w="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3472" name="Freeform 333">
            <a:extLst>
              <a:ext uri="{FF2B5EF4-FFF2-40B4-BE49-F238E27FC236}">
                <a16:creationId xmlns:a16="http://schemas.microsoft.com/office/drawing/2014/main" id="{35683C49-F7B1-4E0F-A1F2-3F37E5D87B28}"/>
              </a:ext>
            </a:extLst>
          </p:cNvPr>
          <p:cNvSpPr>
            <a:spLocks noChangeAspect="1"/>
          </p:cNvSpPr>
          <p:nvPr/>
        </p:nvSpPr>
        <p:spPr bwMode="auto">
          <a:xfrm>
            <a:off x="4427538" y="6646863"/>
            <a:ext cx="60325" cy="0"/>
          </a:xfrm>
          <a:custGeom>
            <a:avLst/>
            <a:gdLst>
              <a:gd name="T0" fmla="*/ 0 w 50"/>
              <a:gd name="T1" fmla="*/ 0 h 1587"/>
              <a:gd name="T2" fmla="*/ 91935300 w 50"/>
              <a:gd name="T3" fmla="*/ 0 h 1587"/>
              <a:gd name="T4" fmla="*/ 0 w 50"/>
              <a:gd name="T5" fmla="*/ 0 h 1587"/>
              <a:gd name="T6" fmla="*/ 0 60000 65536"/>
              <a:gd name="T7" fmla="*/ 0 60000 65536"/>
              <a:gd name="T8" fmla="*/ 0 60000 65536"/>
              <a:gd name="T9" fmla="*/ 0 w 50"/>
              <a:gd name="T10" fmla="*/ 0 h 1587"/>
              <a:gd name="T11" fmla="*/ 50 w 50"/>
              <a:gd name="T12" fmla="*/ 0 h 1587"/>
            </a:gdLst>
            <a:ahLst/>
            <a:cxnLst>
              <a:cxn ang="T6">
                <a:pos x="T0" y="T1"/>
              </a:cxn>
              <a:cxn ang="T7">
                <a:pos x="T2" y="T3"/>
              </a:cxn>
              <a:cxn ang="T8">
                <a:pos x="T4" y="T5"/>
              </a:cxn>
            </a:cxnLst>
            <a:rect l="T9" t="T10" r="T11" b="T12"/>
            <a:pathLst>
              <a:path w="50" h="1587">
                <a:moveTo>
                  <a:pt x="0" y="0"/>
                </a:moveTo>
                <a:lnTo>
                  <a:pt x="50" y="0"/>
                </a:lnTo>
                <a:lnTo>
                  <a:pt x="0" y="0"/>
                </a:lnTo>
              </a:path>
            </a:pathLst>
          </a:custGeom>
          <a:noFill/>
          <a:ln w="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3473" name="Line 334">
            <a:extLst>
              <a:ext uri="{FF2B5EF4-FFF2-40B4-BE49-F238E27FC236}">
                <a16:creationId xmlns:a16="http://schemas.microsoft.com/office/drawing/2014/main" id="{2566AB59-4968-465D-9346-EC08F3E2AAC4}"/>
              </a:ext>
            </a:extLst>
          </p:cNvPr>
          <p:cNvSpPr>
            <a:spLocks noChangeAspect="1" noChangeShapeType="1"/>
          </p:cNvSpPr>
          <p:nvPr/>
        </p:nvSpPr>
        <p:spPr bwMode="auto">
          <a:xfrm>
            <a:off x="4457700" y="6646863"/>
            <a:ext cx="0" cy="31750"/>
          </a:xfrm>
          <a:prstGeom prst="line">
            <a:avLst/>
          </a:prstGeom>
          <a:noFill/>
          <a:ln w="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474" name="Rectangle 335">
            <a:extLst>
              <a:ext uri="{FF2B5EF4-FFF2-40B4-BE49-F238E27FC236}">
                <a16:creationId xmlns:a16="http://schemas.microsoft.com/office/drawing/2014/main" id="{EB78501F-2423-4026-B791-720F6F16626B}"/>
              </a:ext>
            </a:extLst>
          </p:cNvPr>
          <p:cNvSpPr>
            <a:spLocks noChangeAspect="1" noChangeArrowheads="1"/>
          </p:cNvSpPr>
          <p:nvPr/>
        </p:nvSpPr>
        <p:spPr bwMode="auto">
          <a:xfrm>
            <a:off x="4700588" y="6416675"/>
            <a:ext cx="242887" cy="6096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3475" name="Freeform 336">
            <a:extLst>
              <a:ext uri="{FF2B5EF4-FFF2-40B4-BE49-F238E27FC236}">
                <a16:creationId xmlns:a16="http://schemas.microsoft.com/office/drawing/2014/main" id="{D801917A-3F1D-436E-A50E-0A3276C8E50E}"/>
              </a:ext>
            </a:extLst>
          </p:cNvPr>
          <p:cNvSpPr>
            <a:spLocks noChangeAspect="1"/>
          </p:cNvSpPr>
          <p:nvPr/>
        </p:nvSpPr>
        <p:spPr bwMode="auto">
          <a:xfrm>
            <a:off x="4700588" y="6416675"/>
            <a:ext cx="241300" cy="609600"/>
          </a:xfrm>
          <a:custGeom>
            <a:avLst/>
            <a:gdLst>
              <a:gd name="T0" fmla="*/ 0 w 199"/>
              <a:gd name="T1" fmla="*/ 927176048 h 501"/>
              <a:gd name="T2" fmla="*/ 0 w 199"/>
              <a:gd name="T3" fmla="*/ 927176048 h 501"/>
              <a:gd name="T4" fmla="*/ 0 w 199"/>
              <a:gd name="T5" fmla="*/ 0 h 501"/>
              <a:gd name="T6" fmla="*/ 365739259 w 199"/>
              <a:gd name="T7" fmla="*/ 0 h 501"/>
              <a:gd name="T8" fmla="*/ 365739259 w 199"/>
              <a:gd name="T9" fmla="*/ 927176048 h 501"/>
              <a:gd name="T10" fmla="*/ 0 60000 65536"/>
              <a:gd name="T11" fmla="*/ 0 60000 65536"/>
              <a:gd name="T12" fmla="*/ 0 60000 65536"/>
              <a:gd name="T13" fmla="*/ 0 60000 65536"/>
              <a:gd name="T14" fmla="*/ 0 60000 65536"/>
              <a:gd name="T15" fmla="*/ 0 w 199"/>
              <a:gd name="T16" fmla="*/ 0 h 501"/>
              <a:gd name="T17" fmla="*/ 199 w 199"/>
              <a:gd name="T18" fmla="*/ 501 h 501"/>
            </a:gdLst>
            <a:ahLst/>
            <a:cxnLst>
              <a:cxn ang="T10">
                <a:pos x="T0" y="T1"/>
              </a:cxn>
              <a:cxn ang="T11">
                <a:pos x="T2" y="T3"/>
              </a:cxn>
              <a:cxn ang="T12">
                <a:pos x="T4" y="T5"/>
              </a:cxn>
              <a:cxn ang="T13">
                <a:pos x="T6" y="T7"/>
              </a:cxn>
              <a:cxn ang="T14">
                <a:pos x="T8" y="T9"/>
              </a:cxn>
            </a:cxnLst>
            <a:rect l="T15" t="T16" r="T17" b="T18"/>
            <a:pathLst>
              <a:path w="199" h="501">
                <a:moveTo>
                  <a:pt x="0" y="501"/>
                </a:moveTo>
                <a:lnTo>
                  <a:pt x="0" y="501"/>
                </a:lnTo>
                <a:lnTo>
                  <a:pt x="0" y="0"/>
                </a:lnTo>
                <a:lnTo>
                  <a:pt x="199" y="0"/>
                </a:lnTo>
                <a:lnTo>
                  <a:pt x="199" y="501"/>
                </a:lnTo>
              </a:path>
            </a:pathLst>
          </a:custGeom>
          <a:noFill/>
          <a:ln w="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3476" name="Freeform 337">
            <a:extLst>
              <a:ext uri="{FF2B5EF4-FFF2-40B4-BE49-F238E27FC236}">
                <a16:creationId xmlns:a16="http://schemas.microsoft.com/office/drawing/2014/main" id="{DB89A648-7480-49D2-8C3F-089BF3E248CD}"/>
              </a:ext>
            </a:extLst>
          </p:cNvPr>
          <p:cNvSpPr>
            <a:spLocks noChangeAspect="1"/>
          </p:cNvSpPr>
          <p:nvPr/>
        </p:nvSpPr>
        <p:spPr bwMode="auto">
          <a:xfrm>
            <a:off x="4791075" y="6146800"/>
            <a:ext cx="60325" cy="1588"/>
          </a:xfrm>
          <a:custGeom>
            <a:avLst/>
            <a:gdLst>
              <a:gd name="T0" fmla="*/ 0 w 50"/>
              <a:gd name="T1" fmla="*/ 0 h 1587"/>
              <a:gd name="T2" fmla="*/ 91935300 w 50"/>
              <a:gd name="T3" fmla="*/ 0 h 1587"/>
              <a:gd name="T4" fmla="*/ 0 w 50"/>
              <a:gd name="T5" fmla="*/ 0 h 1587"/>
              <a:gd name="T6" fmla="*/ 0 60000 65536"/>
              <a:gd name="T7" fmla="*/ 0 60000 65536"/>
              <a:gd name="T8" fmla="*/ 0 60000 65536"/>
              <a:gd name="T9" fmla="*/ 0 w 50"/>
              <a:gd name="T10" fmla="*/ 0 h 1587"/>
              <a:gd name="T11" fmla="*/ 50 w 50"/>
              <a:gd name="T12" fmla="*/ 1587 h 1587"/>
            </a:gdLst>
            <a:ahLst/>
            <a:cxnLst>
              <a:cxn ang="T6">
                <a:pos x="T0" y="T1"/>
              </a:cxn>
              <a:cxn ang="T7">
                <a:pos x="T2" y="T3"/>
              </a:cxn>
              <a:cxn ang="T8">
                <a:pos x="T4" y="T5"/>
              </a:cxn>
            </a:cxnLst>
            <a:rect l="T9" t="T10" r="T11" b="T12"/>
            <a:pathLst>
              <a:path w="50" h="1587">
                <a:moveTo>
                  <a:pt x="0" y="0"/>
                </a:moveTo>
                <a:lnTo>
                  <a:pt x="50" y="0"/>
                </a:lnTo>
                <a:lnTo>
                  <a:pt x="0" y="0"/>
                </a:lnTo>
              </a:path>
            </a:pathLst>
          </a:custGeom>
          <a:noFill/>
          <a:ln w="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3477" name="Line 338">
            <a:extLst>
              <a:ext uri="{FF2B5EF4-FFF2-40B4-BE49-F238E27FC236}">
                <a16:creationId xmlns:a16="http://schemas.microsoft.com/office/drawing/2014/main" id="{2DD36F6D-CCD3-40E0-A082-733885DF8E0F}"/>
              </a:ext>
            </a:extLst>
          </p:cNvPr>
          <p:cNvSpPr>
            <a:spLocks noChangeAspect="1" noChangeShapeType="1"/>
          </p:cNvSpPr>
          <p:nvPr/>
        </p:nvSpPr>
        <p:spPr bwMode="auto">
          <a:xfrm>
            <a:off x="4821238" y="6146800"/>
            <a:ext cx="1587" cy="269875"/>
          </a:xfrm>
          <a:prstGeom prst="line">
            <a:avLst/>
          </a:prstGeom>
          <a:noFill/>
          <a:ln w="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478" name="Rectangle 339">
            <a:extLst>
              <a:ext uri="{FF2B5EF4-FFF2-40B4-BE49-F238E27FC236}">
                <a16:creationId xmlns:a16="http://schemas.microsoft.com/office/drawing/2014/main" id="{AAE24C3C-15E3-4E56-941B-10FFA43084AB}"/>
              </a:ext>
            </a:extLst>
          </p:cNvPr>
          <p:cNvSpPr>
            <a:spLocks noChangeAspect="1" noChangeArrowheads="1"/>
          </p:cNvSpPr>
          <p:nvPr/>
        </p:nvSpPr>
        <p:spPr bwMode="auto">
          <a:xfrm>
            <a:off x="5064125" y="6265863"/>
            <a:ext cx="242888" cy="7604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3479" name="Freeform 340">
            <a:extLst>
              <a:ext uri="{FF2B5EF4-FFF2-40B4-BE49-F238E27FC236}">
                <a16:creationId xmlns:a16="http://schemas.microsoft.com/office/drawing/2014/main" id="{A9301FF1-3F12-4B35-A79D-B6F9D5399A8B}"/>
              </a:ext>
            </a:extLst>
          </p:cNvPr>
          <p:cNvSpPr>
            <a:spLocks noChangeAspect="1"/>
          </p:cNvSpPr>
          <p:nvPr/>
        </p:nvSpPr>
        <p:spPr bwMode="auto">
          <a:xfrm>
            <a:off x="5064125" y="6265863"/>
            <a:ext cx="242888" cy="760412"/>
          </a:xfrm>
          <a:custGeom>
            <a:avLst/>
            <a:gdLst>
              <a:gd name="T0" fmla="*/ 0 w 199"/>
              <a:gd name="T1" fmla="*/ 1156855965 h 624"/>
              <a:gd name="T2" fmla="*/ 0 w 199"/>
              <a:gd name="T3" fmla="*/ 1156855965 h 624"/>
              <a:gd name="T4" fmla="*/ 0 w 199"/>
              <a:gd name="T5" fmla="*/ 0 h 624"/>
              <a:gd name="T6" fmla="*/ 370083197 w 199"/>
              <a:gd name="T7" fmla="*/ 0 h 624"/>
              <a:gd name="T8" fmla="*/ 370083197 w 199"/>
              <a:gd name="T9" fmla="*/ 1156855965 h 624"/>
              <a:gd name="T10" fmla="*/ 0 60000 65536"/>
              <a:gd name="T11" fmla="*/ 0 60000 65536"/>
              <a:gd name="T12" fmla="*/ 0 60000 65536"/>
              <a:gd name="T13" fmla="*/ 0 60000 65536"/>
              <a:gd name="T14" fmla="*/ 0 60000 65536"/>
              <a:gd name="T15" fmla="*/ 0 w 199"/>
              <a:gd name="T16" fmla="*/ 0 h 624"/>
              <a:gd name="T17" fmla="*/ 199 w 199"/>
              <a:gd name="T18" fmla="*/ 624 h 624"/>
            </a:gdLst>
            <a:ahLst/>
            <a:cxnLst>
              <a:cxn ang="T10">
                <a:pos x="T0" y="T1"/>
              </a:cxn>
              <a:cxn ang="T11">
                <a:pos x="T2" y="T3"/>
              </a:cxn>
              <a:cxn ang="T12">
                <a:pos x="T4" y="T5"/>
              </a:cxn>
              <a:cxn ang="T13">
                <a:pos x="T6" y="T7"/>
              </a:cxn>
              <a:cxn ang="T14">
                <a:pos x="T8" y="T9"/>
              </a:cxn>
            </a:cxnLst>
            <a:rect l="T15" t="T16" r="T17" b="T18"/>
            <a:pathLst>
              <a:path w="199" h="624">
                <a:moveTo>
                  <a:pt x="0" y="624"/>
                </a:moveTo>
                <a:lnTo>
                  <a:pt x="0" y="624"/>
                </a:lnTo>
                <a:lnTo>
                  <a:pt x="0" y="0"/>
                </a:lnTo>
                <a:lnTo>
                  <a:pt x="199" y="0"/>
                </a:lnTo>
                <a:lnTo>
                  <a:pt x="199" y="624"/>
                </a:lnTo>
              </a:path>
            </a:pathLst>
          </a:custGeom>
          <a:noFill/>
          <a:ln w="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3480" name="Freeform 341">
            <a:extLst>
              <a:ext uri="{FF2B5EF4-FFF2-40B4-BE49-F238E27FC236}">
                <a16:creationId xmlns:a16="http://schemas.microsoft.com/office/drawing/2014/main" id="{77EC1075-FFAD-4F8D-8F87-6B9C05A63C0D}"/>
              </a:ext>
            </a:extLst>
          </p:cNvPr>
          <p:cNvSpPr>
            <a:spLocks noChangeAspect="1"/>
          </p:cNvSpPr>
          <p:nvPr/>
        </p:nvSpPr>
        <p:spPr bwMode="auto">
          <a:xfrm>
            <a:off x="5154613" y="6238875"/>
            <a:ext cx="61912" cy="1588"/>
          </a:xfrm>
          <a:custGeom>
            <a:avLst/>
            <a:gdLst>
              <a:gd name="T0" fmla="*/ 0 w 50"/>
              <a:gd name="T1" fmla="*/ 0 h 1587"/>
              <a:gd name="T2" fmla="*/ 94353888 w 50"/>
              <a:gd name="T3" fmla="*/ 0 h 1587"/>
              <a:gd name="T4" fmla="*/ 0 w 50"/>
              <a:gd name="T5" fmla="*/ 0 h 1587"/>
              <a:gd name="T6" fmla="*/ 0 60000 65536"/>
              <a:gd name="T7" fmla="*/ 0 60000 65536"/>
              <a:gd name="T8" fmla="*/ 0 60000 65536"/>
              <a:gd name="T9" fmla="*/ 0 w 50"/>
              <a:gd name="T10" fmla="*/ 0 h 1587"/>
              <a:gd name="T11" fmla="*/ 50 w 50"/>
              <a:gd name="T12" fmla="*/ 1587 h 1587"/>
            </a:gdLst>
            <a:ahLst/>
            <a:cxnLst>
              <a:cxn ang="T6">
                <a:pos x="T0" y="T1"/>
              </a:cxn>
              <a:cxn ang="T7">
                <a:pos x="T2" y="T3"/>
              </a:cxn>
              <a:cxn ang="T8">
                <a:pos x="T4" y="T5"/>
              </a:cxn>
            </a:cxnLst>
            <a:rect l="T9" t="T10" r="T11" b="T12"/>
            <a:pathLst>
              <a:path w="50" h="1587">
                <a:moveTo>
                  <a:pt x="0" y="0"/>
                </a:moveTo>
                <a:lnTo>
                  <a:pt x="50" y="0"/>
                </a:lnTo>
                <a:lnTo>
                  <a:pt x="0" y="0"/>
                </a:lnTo>
              </a:path>
            </a:pathLst>
          </a:custGeom>
          <a:noFill/>
          <a:ln w="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3481" name="Line 342">
            <a:extLst>
              <a:ext uri="{FF2B5EF4-FFF2-40B4-BE49-F238E27FC236}">
                <a16:creationId xmlns:a16="http://schemas.microsoft.com/office/drawing/2014/main" id="{B2DE81BC-B2E8-4543-99C9-190AD480DDCB}"/>
              </a:ext>
            </a:extLst>
          </p:cNvPr>
          <p:cNvSpPr>
            <a:spLocks noChangeAspect="1" noChangeShapeType="1"/>
          </p:cNvSpPr>
          <p:nvPr/>
        </p:nvSpPr>
        <p:spPr bwMode="auto">
          <a:xfrm>
            <a:off x="5186363" y="6238875"/>
            <a:ext cx="0" cy="26988"/>
          </a:xfrm>
          <a:prstGeom prst="line">
            <a:avLst/>
          </a:prstGeom>
          <a:noFill/>
          <a:ln w="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482" name="Rectangle 343">
            <a:extLst>
              <a:ext uri="{FF2B5EF4-FFF2-40B4-BE49-F238E27FC236}">
                <a16:creationId xmlns:a16="http://schemas.microsoft.com/office/drawing/2014/main" id="{9B835FE4-434E-489A-8F48-6FFD1D4C490B}"/>
              </a:ext>
            </a:extLst>
          </p:cNvPr>
          <p:cNvSpPr>
            <a:spLocks noChangeAspect="1" noChangeArrowheads="1"/>
          </p:cNvSpPr>
          <p:nvPr/>
        </p:nvSpPr>
        <p:spPr bwMode="auto">
          <a:xfrm>
            <a:off x="3971925" y="6373813"/>
            <a:ext cx="242888" cy="65246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3483" name="Freeform 344">
            <a:extLst>
              <a:ext uri="{FF2B5EF4-FFF2-40B4-BE49-F238E27FC236}">
                <a16:creationId xmlns:a16="http://schemas.microsoft.com/office/drawing/2014/main" id="{8EC08AB0-1663-4ACB-80E6-F63F0ACC63D7}"/>
              </a:ext>
            </a:extLst>
          </p:cNvPr>
          <p:cNvSpPr>
            <a:spLocks noChangeAspect="1"/>
          </p:cNvSpPr>
          <p:nvPr/>
        </p:nvSpPr>
        <p:spPr bwMode="auto">
          <a:xfrm>
            <a:off x="3971925" y="6373813"/>
            <a:ext cx="241300" cy="652462"/>
          </a:xfrm>
          <a:custGeom>
            <a:avLst/>
            <a:gdLst>
              <a:gd name="T0" fmla="*/ 0 w 199"/>
              <a:gd name="T1" fmla="*/ 993189852 h 535"/>
              <a:gd name="T2" fmla="*/ 0 w 199"/>
              <a:gd name="T3" fmla="*/ 993189852 h 535"/>
              <a:gd name="T4" fmla="*/ 0 w 199"/>
              <a:gd name="T5" fmla="*/ 0 h 535"/>
              <a:gd name="T6" fmla="*/ 365739259 w 199"/>
              <a:gd name="T7" fmla="*/ 0 h 535"/>
              <a:gd name="T8" fmla="*/ 365739259 w 199"/>
              <a:gd name="T9" fmla="*/ 993189852 h 535"/>
              <a:gd name="T10" fmla="*/ 0 60000 65536"/>
              <a:gd name="T11" fmla="*/ 0 60000 65536"/>
              <a:gd name="T12" fmla="*/ 0 60000 65536"/>
              <a:gd name="T13" fmla="*/ 0 60000 65536"/>
              <a:gd name="T14" fmla="*/ 0 60000 65536"/>
              <a:gd name="T15" fmla="*/ 0 w 199"/>
              <a:gd name="T16" fmla="*/ 0 h 535"/>
              <a:gd name="T17" fmla="*/ 199 w 199"/>
              <a:gd name="T18" fmla="*/ 535 h 535"/>
            </a:gdLst>
            <a:ahLst/>
            <a:cxnLst>
              <a:cxn ang="T10">
                <a:pos x="T0" y="T1"/>
              </a:cxn>
              <a:cxn ang="T11">
                <a:pos x="T2" y="T3"/>
              </a:cxn>
              <a:cxn ang="T12">
                <a:pos x="T4" y="T5"/>
              </a:cxn>
              <a:cxn ang="T13">
                <a:pos x="T6" y="T7"/>
              </a:cxn>
              <a:cxn ang="T14">
                <a:pos x="T8" y="T9"/>
              </a:cxn>
            </a:cxnLst>
            <a:rect l="T15" t="T16" r="T17" b="T18"/>
            <a:pathLst>
              <a:path w="199" h="535">
                <a:moveTo>
                  <a:pt x="0" y="535"/>
                </a:moveTo>
                <a:lnTo>
                  <a:pt x="0" y="535"/>
                </a:lnTo>
                <a:lnTo>
                  <a:pt x="0" y="0"/>
                </a:lnTo>
                <a:lnTo>
                  <a:pt x="199" y="0"/>
                </a:lnTo>
                <a:lnTo>
                  <a:pt x="199" y="535"/>
                </a:lnTo>
              </a:path>
            </a:pathLst>
          </a:custGeom>
          <a:noFill/>
          <a:ln w="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3484" name="Freeform 345">
            <a:extLst>
              <a:ext uri="{FF2B5EF4-FFF2-40B4-BE49-F238E27FC236}">
                <a16:creationId xmlns:a16="http://schemas.microsoft.com/office/drawing/2014/main" id="{FCC8CF9E-9FE5-4B9E-9B89-D4DACE622FFF}"/>
              </a:ext>
            </a:extLst>
          </p:cNvPr>
          <p:cNvSpPr>
            <a:spLocks noChangeAspect="1"/>
          </p:cNvSpPr>
          <p:nvPr/>
        </p:nvSpPr>
        <p:spPr bwMode="auto">
          <a:xfrm>
            <a:off x="4062413" y="6288088"/>
            <a:ext cx="60325" cy="1587"/>
          </a:xfrm>
          <a:custGeom>
            <a:avLst/>
            <a:gdLst>
              <a:gd name="T0" fmla="*/ 0 w 50"/>
              <a:gd name="T1" fmla="*/ 0 h 1587"/>
              <a:gd name="T2" fmla="*/ 91935300 w 50"/>
              <a:gd name="T3" fmla="*/ 0 h 1587"/>
              <a:gd name="T4" fmla="*/ 0 w 50"/>
              <a:gd name="T5" fmla="*/ 0 h 1587"/>
              <a:gd name="T6" fmla="*/ 0 60000 65536"/>
              <a:gd name="T7" fmla="*/ 0 60000 65536"/>
              <a:gd name="T8" fmla="*/ 0 60000 65536"/>
              <a:gd name="T9" fmla="*/ 0 w 50"/>
              <a:gd name="T10" fmla="*/ 0 h 1587"/>
              <a:gd name="T11" fmla="*/ 50 w 50"/>
              <a:gd name="T12" fmla="*/ 1587 h 1587"/>
            </a:gdLst>
            <a:ahLst/>
            <a:cxnLst>
              <a:cxn ang="T6">
                <a:pos x="T0" y="T1"/>
              </a:cxn>
              <a:cxn ang="T7">
                <a:pos x="T2" y="T3"/>
              </a:cxn>
              <a:cxn ang="T8">
                <a:pos x="T4" y="T5"/>
              </a:cxn>
            </a:cxnLst>
            <a:rect l="T9" t="T10" r="T11" b="T12"/>
            <a:pathLst>
              <a:path w="50" h="1587">
                <a:moveTo>
                  <a:pt x="0" y="0"/>
                </a:moveTo>
                <a:lnTo>
                  <a:pt x="50" y="0"/>
                </a:lnTo>
                <a:lnTo>
                  <a:pt x="0" y="0"/>
                </a:lnTo>
              </a:path>
            </a:pathLst>
          </a:custGeom>
          <a:noFill/>
          <a:ln w="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3485" name="Line 346">
            <a:extLst>
              <a:ext uri="{FF2B5EF4-FFF2-40B4-BE49-F238E27FC236}">
                <a16:creationId xmlns:a16="http://schemas.microsoft.com/office/drawing/2014/main" id="{18F1F239-DB16-408F-B8BC-2AF9AA39AA39}"/>
              </a:ext>
            </a:extLst>
          </p:cNvPr>
          <p:cNvSpPr>
            <a:spLocks noChangeAspect="1" noChangeShapeType="1"/>
          </p:cNvSpPr>
          <p:nvPr/>
        </p:nvSpPr>
        <p:spPr bwMode="auto">
          <a:xfrm>
            <a:off x="4092575" y="6288088"/>
            <a:ext cx="1588" cy="85725"/>
          </a:xfrm>
          <a:prstGeom prst="line">
            <a:avLst/>
          </a:prstGeom>
          <a:noFill/>
          <a:ln w="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486" name="Line 347">
            <a:extLst>
              <a:ext uri="{FF2B5EF4-FFF2-40B4-BE49-F238E27FC236}">
                <a16:creationId xmlns:a16="http://schemas.microsoft.com/office/drawing/2014/main" id="{DDF04B29-4CA0-4C7F-AF2C-4B05ECDC2F5A}"/>
              </a:ext>
            </a:extLst>
          </p:cNvPr>
          <p:cNvSpPr>
            <a:spLocks noChangeAspect="1" noChangeShapeType="1"/>
          </p:cNvSpPr>
          <p:nvPr/>
        </p:nvSpPr>
        <p:spPr bwMode="auto">
          <a:xfrm>
            <a:off x="3911600" y="7021513"/>
            <a:ext cx="1457325" cy="1587"/>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487" name="Line 348">
            <a:extLst>
              <a:ext uri="{FF2B5EF4-FFF2-40B4-BE49-F238E27FC236}">
                <a16:creationId xmlns:a16="http://schemas.microsoft.com/office/drawing/2014/main" id="{C7B962DC-F9EE-4CA9-85BD-9196B2BE9B0F}"/>
              </a:ext>
            </a:extLst>
          </p:cNvPr>
          <p:cNvSpPr>
            <a:spLocks noChangeAspect="1" noChangeShapeType="1"/>
          </p:cNvSpPr>
          <p:nvPr/>
        </p:nvSpPr>
        <p:spPr bwMode="auto">
          <a:xfrm flipV="1">
            <a:off x="3911600" y="5561013"/>
            <a:ext cx="1588" cy="146050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488" name="Line 349">
            <a:extLst>
              <a:ext uri="{FF2B5EF4-FFF2-40B4-BE49-F238E27FC236}">
                <a16:creationId xmlns:a16="http://schemas.microsoft.com/office/drawing/2014/main" id="{F8389A6C-7DB5-4DC9-B3D3-AB7E86DA1895}"/>
              </a:ext>
            </a:extLst>
          </p:cNvPr>
          <p:cNvSpPr>
            <a:spLocks noChangeAspect="1" noChangeShapeType="1"/>
          </p:cNvSpPr>
          <p:nvPr/>
        </p:nvSpPr>
        <p:spPr bwMode="auto">
          <a:xfrm flipH="1">
            <a:off x="3870325" y="7021513"/>
            <a:ext cx="41275" cy="1587"/>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489" name="Rectangle 350">
            <a:extLst>
              <a:ext uri="{FF2B5EF4-FFF2-40B4-BE49-F238E27FC236}">
                <a16:creationId xmlns:a16="http://schemas.microsoft.com/office/drawing/2014/main" id="{52B1781A-2F74-49B9-BDF5-430D7BA7ED23}"/>
              </a:ext>
            </a:extLst>
          </p:cNvPr>
          <p:cNvSpPr>
            <a:spLocks noChangeAspect="1" noChangeArrowheads="1"/>
          </p:cNvSpPr>
          <p:nvPr/>
        </p:nvSpPr>
        <p:spPr bwMode="auto">
          <a:xfrm>
            <a:off x="3749675" y="6956425"/>
            <a:ext cx="69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000">
                <a:solidFill>
                  <a:srgbClr val="000000"/>
                </a:solidFill>
                <a:latin typeface="Arial" panose="020B0604020202020204" pitchFamily="34" charset="0"/>
              </a:rPr>
              <a:t>0</a:t>
            </a:r>
            <a:endParaRPr lang="pt-BR" altLang="en-US" sz="1000">
              <a:latin typeface="Arial" panose="020B0604020202020204" pitchFamily="34" charset="0"/>
            </a:endParaRPr>
          </a:p>
        </p:txBody>
      </p:sp>
      <p:sp>
        <p:nvSpPr>
          <p:cNvPr id="13490" name="Line 353">
            <a:extLst>
              <a:ext uri="{FF2B5EF4-FFF2-40B4-BE49-F238E27FC236}">
                <a16:creationId xmlns:a16="http://schemas.microsoft.com/office/drawing/2014/main" id="{6DD2A7C6-77BA-4376-BD64-696C4F7713E2}"/>
              </a:ext>
            </a:extLst>
          </p:cNvPr>
          <p:cNvSpPr>
            <a:spLocks noChangeAspect="1" noChangeShapeType="1"/>
          </p:cNvSpPr>
          <p:nvPr/>
        </p:nvSpPr>
        <p:spPr bwMode="auto">
          <a:xfrm flipH="1">
            <a:off x="3870325" y="6284913"/>
            <a:ext cx="41275" cy="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491" name="Line 359">
            <a:extLst>
              <a:ext uri="{FF2B5EF4-FFF2-40B4-BE49-F238E27FC236}">
                <a16:creationId xmlns:a16="http://schemas.microsoft.com/office/drawing/2014/main" id="{1B67A91B-E0FD-4D51-85B2-E401CC026371}"/>
              </a:ext>
            </a:extLst>
          </p:cNvPr>
          <p:cNvSpPr>
            <a:spLocks noChangeAspect="1" noChangeShapeType="1"/>
          </p:cNvSpPr>
          <p:nvPr/>
        </p:nvSpPr>
        <p:spPr bwMode="auto">
          <a:xfrm flipH="1">
            <a:off x="3859213" y="5561013"/>
            <a:ext cx="42862" cy="1587"/>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492" name="Rectangle 360">
            <a:extLst>
              <a:ext uri="{FF2B5EF4-FFF2-40B4-BE49-F238E27FC236}">
                <a16:creationId xmlns:a16="http://schemas.microsoft.com/office/drawing/2014/main" id="{04AF5731-A549-490A-B384-B7D9073E58BA}"/>
              </a:ext>
            </a:extLst>
          </p:cNvPr>
          <p:cNvSpPr>
            <a:spLocks noChangeAspect="1" noChangeArrowheads="1"/>
          </p:cNvSpPr>
          <p:nvPr/>
        </p:nvSpPr>
        <p:spPr bwMode="auto">
          <a:xfrm>
            <a:off x="3730625" y="5494338"/>
            <a:ext cx="139700" cy="15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000">
                <a:solidFill>
                  <a:srgbClr val="000000"/>
                </a:solidFill>
                <a:latin typeface="Arial" panose="020B0604020202020204" pitchFamily="34" charset="0"/>
              </a:rPr>
              <a:t>25</a:t>
            </a:r>
            <a:endParaRPr lang="pt-BR" altLang="en-US" sz="1000">
              <a:latin typeface="Arial" panose="020B0604020202020204" pitchFamily="34" charset="0"/>
            </a:endParaRPr>
          </a:p>
        </p:txBody>
      </p:sp>
      <p:sp>
        <p:nvSpPr>
          <p:cNvPr id="13493" name="Rectangle 367">
            <a:extLst>
              <a:ext uri="{FF2B5EF4-FFF2-40B4-BE49-F238E27FC236}">
                <a16:creationId xmlns:a16="http://schemas.microsoft.com/office/drawing/2014/main" id="{325B6285-0171-4C9A-A3A1-67338AE107C9}"/>
              </a:ext>
            </a:extLst>
          </p:cNvPr>
          <p:cNvSpPr>
            <a:spLocks noChangeAspect="1" noChangeArrowheads="1"/>
          </p:cNvSpPr>
          <p:nvPr/>
        </p:nvSpPr>
        <p:spPr bwMode="auto">
          <a:xfrm>
            <a:off x="3979863" y="1484313"/>
            <a:ext cx="242887" cy="70326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3494" name="Freeform 368">
            <a:extLst>
              <a:ext uri="{FF2B5EF4-FFF2-40B4-BE49-F238E27FC236}">
                <a16:creationId xmlns:a16="http://schemas.microsoft.com/office/drawing/2014/main" id="{86B2DE08-4CE2-43BC-A708-D154A2D9801D}"/>
              </a:ext>
            </a:extLst>
          </p:cNvPr>
          <p:cNvSpPr>
            <a:spLocks noChangeAspect="1"/>
          </p:cNvSpPr>
          <p:nvPr/>
        </p:nvSpPr>
        <p:spPr bwMode="auto">
          <a:xfrm>
            <a:off x="3979863" y="1484313"/>
            <a:ext cx="241300" cy="701675"/>
          </a:xfrm>
          <a:custGeom>
            <a:avLst/>
            <a:gdLst>
              <a:gd name="T0" fmla="*/ 0 w 199"/>
              <a:gd name="T1" fmla="*/ 1067577231 h 577"/>
              <a:gd name="T2" fmla="*/ 0 w 199"/>
              <a:gd name="T3" fmla="*/ 1067577231 h 577"/>
              <a:gd name="T4" fmla="*/ 0 w 199"/>
              <a:gd name="T5" fmla="*/ 0 h 577"/>
              <a:gd name="T6" fmla="*/ 365739259 w 199"/>
              <a:gd name="T7" fmla="*/ 0 h 577"/>
              <a:gd name="T8" fmla="*/ 365739259 w 199"/>
              <a:gd name="T9" fmla="*/ 1067577231 h 577"/>
              <a:gd name="T10" fmla="*/ 0 60000 65536"/>
              <a:gd name="T11" fmla="*/ 0 60000 65536"/>
              <a:gd name="T12" fmla="*/ 0 60000 65536"/>
              <a:gd name="T13" fmla="*/ 0 60000 65536"/>
              <a:gd name="T14" fmla="*/ 0 60000 65536"/>
              <a:gd name="T15" fmla="*/ 0 w 199"/>
              <a:gd name="T16" fmla="*/ 0 h 577"/>
              <a:gd name="T17" fmla="*/ 199 w 199"/>
              <a:gd name="T18" fmla="*/ 577 h 577"/>
            </a:gdLst>
            <a:ahLst/>
            <a:cxnLst>
              <a:cxn ang="T10">
                <a:pos x="T0" y="T1"/>
              </a:cxn>
              <a:cxn ang="T11">
                <a:pos x="T2" y="T3"/>
              </a:cxn>
              <a:cxn ang="T12">
                <a:pos x="T4" y="T5"/>
              </a:cxn>
              <a:cxn ang="T13">
                <a:pos x="T6" y="T7"/>
              </a:cxn>
              <a:cxn ang="T14">
                <a:pos x="T8" y="T9"/>
              </a:cxn>
            </a:cxnLst>
            <a:rect l="T15" t="T16" r="T17" b="T18"/>
            <a:pathLst>
              <a:path w="199" h="577">
                <a:moveTo>
                  <a:pt x="0" y="577"/>
                </a:moveTo>
                <a:lnTo>
                  <a:pt x="0" y="577"/>
                </a:lnTo>
                <a:lnTo>
                  <a:pt x="0" y="0"/>
                </a:lnTo>
                <a:lnTo>
                  <a:pt x="199" y="0"/>
                </a:lnTo>
                <a:lnTo>
                  <a:pt x="199" y="577"/>
                </a:lnTo>
              </a:path>
            </a:pathLst>
          </a:custGeom>
          <a:noFill/>
          <a:ln w="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3495" name="Freeform 369">
            <a:extLst>
              <a:ext uri="{FF2B5EF4-FFF2-40B4-BE49-F238E27FC236}">
                <a16:creationId xmlns:a16="http://schemas.microsoft.com/office/drawing/2014/main" id="{9872FB80-DEB4-417F-BDFE-A573709F07CC}"/>
              </a:ext>
            </a:extLst>
          </p:cNvPr>
          <p:cNvSpPr>
            <a:spLocks noChangeAspect="1"/>
          </p:cNvSpPr>
          <p:nvPr/>
        </p:nvSpPr>
        <p:spPr bwMode="auto">
          <a:xfrm>
            <a:off x="4070350" y="1423988"/>
            <a:ext cx="60325" cy="1587"/>
          </a:xfrm>
          <a:custGeom>
            <a:avLst/>
            <a:gdLst>
              <a:gd name="T0" fmla="*/ 0 w 50"/>
              <a:gd name="T1" fmla="*/ 0 h 1588"/>
              <a:gd name="T2" fmla="*/ 91935300 w 50"/>
              <a:gd name="T3" fmla="*/ 0 h 1588"/>
              <a:gd name="T4" fmla="*/ 0 w 50"/>
              <a:gd name="T5" fmla="*/ 0 h 1588"/>
              <a:gd name="T6" fmla="*/ 0 60000 65536"/>
              <a:gd name="T7" fmla="*/ 0 60000 65536"/>
              <a:gd name="T8" fmla="*/ 0 60000 65536"/>
              <a:gd name="T9" fmla="*/ 0 w 50"/>
              <a:gd name="T10" fmla="*/ 0 h 1588"/>
              <a:gd name="T11" fmla="*/ 50 w 50"/>
              <a:gd name="T12" fmla="*/ 1588 h 1588"/>
            </a:gdLst>
            <a:ahLst/>
            <a:cxnLst>
              <a:cxn ang="T6">
                <a:pos x="T0" y="T1"/>
              </a:cxn>
              <a:cxn ang="T7">
                <a:pos x="T2" y="T3"/>
              </a:cxn>
              <a:cxn ang="T8">
                <a:pos x="T4" y="T5"/>
              </a:cxn>
            </a:cxnLst>
            <a:rect l="T9" t="T10" r="T11" b="T12"/>
            <a:pathLst>
              <a:path w="50" h="1588">
                <a:moveTo>
                  <a:pt x="0" y="0"/>
                </a:moveTo>
                <a:lnTo>
                  <a:pt x="50" y="0"/>
                </a:lnTo>
                <a:lnTo>
                  <a:pt x="0" y="0"/>
                </a:lnTo>
              </a:path>
            </a:pathLst>
          </a:custGeom>
          <a:noFill/>
          <a:ln w="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3496" name="Line 370">
            <a:extLst>
              <a:ext uri="{FF2B5EF4-FFF2-40B4-BE49-F238E27FC236}">
                <a16:creationId xmlns:a16="http://schemas.microsoft.com/office/drawing/2014/main" id="{D1CBB9AE-D4DF-4A20-85C9-E75B3A803886}"/>
              </a:ext>
            </a:extLst>
          </p:cNvPr>
          <p:cNvSpPr>
            <a:spLocks noChangeAspect="1" noChangeShapeType="1"/>
          </p:cNvSpPr>
          <p:nvPr/>
        </p:nvSpPr>
        <p:spPr bwMode="auto">
          <a:xfrm>
            <a:off x="4100513" y="1423988"/>
            <a:ext cx="1587" cy="60325"/>
          </a:xfrm>
          <a:prstGeom prst="line">
            <a:avLst/>
          </a:prstGeom>
          <a:noFill/>
          <a:ln w="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497" name="Rectangle 371">
            <a:extLst>
              <a:ext uri="{FF2B5EF4-FFF2-40B4-BE49-F238E27FC236}">
                <a16:creationId xmlns:a16="http://schemas.microsoft.com/office/drawing/2014/main" id="{A5B4274A-A79E-4317-B603-DA2676CB0D9C}"/>
              </a:ext>
            </a:extLst>
          </p:cNvPr>
          <p:cNvSpPr>
            <a:spLocks noChangeAspect="1" noChangeArrowheads="1"/>
          </p:cNvSpPr>
          <p:nvPr/>
        </p:nvSpPr>
        <p:spPr bwMode="auto">
          <a:xfrm>
            <a:off x="4344988" y="1677988"/>
            <a:ext cx="241300" cy="509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3498" name="Freeform 372">
            <a:extLst>
              <a:ext uri="{FF2B5EF4-FFF2-40B4-BE49-F238E27FC236}">
                <a16:creationId xmlns:a16="http://schemas.microsoft.com/office/drawing/2014/main" id="{B11C1ED2-2B34-49F5-A009-A3F13D62F488}"/>
              </a:ext>
            </a:extLst>
          </p:cNvPr>
          <p:cNvSpPr>
            <a:spLocks noChangeAspect="1"/>
          </p:cNvSpPr>
          <p:nvPr/>
        </p:nvSpPr>
        <p:spPr bwMode="auto">
          <a:xfrm>
            <a:off x="4344988" y="1677988"/>
            <a:ext cx="239712" cy="508000"/>
          </a:xfrm>
          <a:custGeom>
            <a:avLst/>
            <a:gdLst>
              <a:gd name="T0" fmla="*/ 0 w 199"/>
              <a:gd name="T1" fmla="*/ 773573141 h 417"/>
              <a:gd name="T2" fmla="*/ 0 w 199"/>
              <a:gd name="T3" fmla="*/ 773573141 h 417"/>
              <a:gd name="T4" fmla="*/ 0 w 199"/>
              <a:gd name="T5" fmla="*/ 0 h 417"/>
              <a:gd name="T6" fmla="*/ 363332322 w 199"/>
              <a:gd name="T7" fmla="*/ 0 h 417"/>
              <a:gd name="T8" fmla="*/ 363332322 w 199"/>
              <a:gd name="T9" fmla="*/ 773573141 h 417"/>
              <a:gd name="T10" fmla="*/ 0 60000 65536"/>
              <a:gd name="T11" fmla="*/ 0 60000 65536"/>
              <a:gd name="T12" fmla="*/ 0 60000 65536"/>
              <a:gd name="T13" fmla="*/ 0 60000 65536"/>
              <a:gd name="T14" fmla="*/ 0 60000 65536"/>
              <a:gd name="T15" fmla="*/ 0 w 199"/>
              <a:gd name="T16" fmla="*/ 0 h 417"/>
              <a:gd name="T17" fmla="*/ 199 w 199"/>
              <a:gd name="T18" fmla="*/ 417 h 417"/>
            </a:gdLst>
            <a:ahLst/>
            <a:cxnLst>
              <a:cxn ang="T10">
                <a:pos x="T0" y="T1"/>
              </a:cxn>
              <a:cxn ang="T11">
                <a:pos x="T2" y="T3"/>
              </a:cxn>
              <a:cxn ang="T12">
                <a:pos x="T4" y="T5"/>
              </a:cxn>
              <a:cxn ang="T13">
                <a:pos x="T6" y="T7"/>
              </a:cxn>
              <a:cxn ang="T14">
                <a:pos x="T8" y="T9"/>
              </a:cxn>
            </a:cxnLst>
            <a:rect l="T15" t="T16" r="T17" b="T18"/>
            <a:pathLst>
              <a:path w="199" h="417">
                <a:moveTo>
                  <a:pt x="0" y="417"/>
                </a:moveTo>
                <a:lnTo>
                  <a:pt x="0" y="417"/>
                </a:lnTo>
                <a:lnTo>
                  <a:pt x="0" y="0"/>
                </a:lnTo>
                <a:lnTo>
                  <a:pt x="199" y="0"/>
                </a:lnTo>
                <a:lnTo>
                  <a:pt x="199" y="417"/>
                </a:lnTo>
              </a:path>
            </a:pathLst>
          </a:custGeom>
          <a:noFill/>
          <a:ln w="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3499" name="Freeform 373">
            <a:extLst>
              <a:ext uri="{FF2B5EF4-FFF2-40B4-BE49-F238E27FC236}">
                <a16:creationId xmlns:a16="http://schemas.microsoft.com/office/drawing/2014/main" id="{70BB5D22-BAAD-47CD-9DCD-309C7334F5DF}"/>
              </a:ext>
            </a:extLst>
          </p:cNvPr>
          <p:cNvSpPr>
            <a:spLocks noChangeAspect="1"/>
          </p:cNvSpPr>
          <p:nvPr/>
        </p:nvSpPr>
        <p:spPr bwMode="auto">
          <a:xfrm>
            <a:off x="4433888" y="1600200"/>
            <a:ext cx="61912" cy="0"/>
          </a:xfrm>
          <a:custGeom>
            <a:avLst/>
            <a:gdLst>
              <a:gd name="T0" fmla="*/ 0 w 50"/>
              <a:gd name="T1" fmla="*/ 0 h 1588"/>
              <a:gd name="T2" fmla="*/ 94353888 w 50"/>
              <a:gd name="T3" fmla="*/ 0 h 1588"/>
              <a:gd name="T4" fmla="*/ 0 w 50"/>
              <a:gd name="T5" fmla="*/ 0 h 1588"/>
              <a:gd name="T6" fmla="*/ 0 60000 65536"/>
              <a:gd name="T7" fmla="*/ 0 60000 65536"/>
              <a:gd name="T8" fmla="*/ 0 60000 65536"/>
              <a:gd name="T9" fmla="*/ 0 w 50"/>
              <a:gd name="T10" fmla="*/ 0 h 1588"/>
              <a:gd name="T11" fmla="*/ 50 w 50"/>
              <a:gd name="T12" fmla="*/ 0 h 1588"/>
            </a:gdLst>
            <a:ahLst/>
            <a:cxnLst>
              <a:cxn ang="T6">
                <a:pos x="T0" y="T1"/>
              </a:cxn>
              <a:cxn ang="T7">
                <a:pos x="T2" y="T3"/>
              </a:cxn>
              <a:cxn ang="T8">
                <a:pos x="T4" y="T5"/>
              </a:cxn>
            </a:cxnLst>
            <a:rect l="T9" t="T10" r="T11" b="T12"/>
            <a:pathLst>
              <a:path w="50" h="1588">
                <a:moveTo>
                  <a:pt x="0" y="0"/>
                </a:moveTo>
                <a:lnTo>
                  <a:pt x="50" y="0"/>
                </a:lnTo>
                <a:lnTo>
                  <a:pt x="0" y="0"/>
                </a:lnTo>
              </a:path>
            </a:pathLst>
          </a:custGeom>
          <a:noFill/>
          <a:ln w="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3500" name="Line 374">
            <a:extLst>
              <a:ext uri="{FF2B5EF4-FFF2-40B4-BE49-F238E27FC236}">
                <a16:creationId xmlns:a16="http://schemas.microsoft.com/office/drawing/2014/main" id="{05CC72EC-F642-4BD1-96D6-DEA518B3C4D8}"/>
              </a:ext>
            </a:extLst>
          </p:cNvPr>
          <p:cNvSpPr>
            <a:spLocks noChangeAspect="1" noChangeShapeType="1"/>
          </p:cNvSpPr>
          <p:nvPr/>
        </p:nvSpPr>
        <p:spPr bwMode="auto">
          <a:xfrm>
            <a:off x="4464050" y="1600200"/>
            <a:ext cx="1588" cy="77788"/>
          </a:xfrm>
          <a:prstGeom prst="line">
            <a:avLst/>
          </a:prstGeom>
          <a:noFill/>
          <a:ln w="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501" name="Rectangle 375">
            <a:extLst>
              <a:ext uri="{FF2B5EF4-FFF2-40B4-BE49-F238E27FC236}">
                <a16:creationId xmlns:a16="http://schemas.microsoft.com/office/drawing/2014/main" id="{8BB1BB19-7495-47AE-96EF-1C4D874D5E5B}"/>
              </a:ext>
            </a:extLst>
          </p:cNvPr>
          <p:cNvSpPr>
            <a:spLocks noChangeAspect="1" noChangeArrowheads="1"/>
          </p:cNvSpPr>
          <p:nvPr/>
        </p:nvSpPr>
        <p:spPr bwMode="auto">
          <a:xfrm>
            <a:off x="4708525" y="1522413"/>
            <a:ext cx="242888" cy="66516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3502" name="Freeform 376">
            <a:extLst>
              <a:ext uri="{FF2B5EF4-FFF2-40B4-BE49-F238E27FC236}">
                <a16:creationId xmlns:a16="http://schemas.microsoft.com/office/drawing/2014/main" id="{218D698A-87DE-48C5-9B85-9A7F2A81EFA5}"/>
              </a:ext>
            </a:extLst>
          </p:cNvPr>
          <p:cNvSpPr>
            <a:spLocks noChangeAspect="1"/>
          </p:cNvSpPr>
          <p:nvPr/>
        </p:nvSpPr>
        <p:spPr bwMode="auto">
          <a:xfrm>
            <a:off x="4708525" y="1522413"/>
            <a:ext cx="241300" cy="663575"/>
          </a:xfrm>
          <a:custGeom>
            <a:avLst/>
            <a:gdLst>
              <a:gd name="T0" fmla="*/ 0 w 199"/>
              <a:gd name="T1" fmla="*/ 1010902331 h 545"/>
              <a:gd name="T2" fmla="*/ 0 w 199"/>
              <a:gd name="T3" fmla="*/ 1010902331 h 545"/>
              <a:gd name="T4" fmla="*/ 0 w 199"/>
              <a:gd name="T5" fmla="*/ 0 h 545"/>
              <a:gd name="T6" fmla="*/ 365739259 w 199"/>
              <a:gd name="T7" fmla="*/ 0 h 545"/>
              <a:gd name="T8" fmla="*/ 365739259 w 199"/>
              <a:gd name="T9" fmla="*/ 1010902331 h 545"/>
              <a:gd name="T10" fmla="*/ 0 60000 65536"/>
              <a:gd name="T11" fmla="*/ 0 60000 65536"/>
              <a:gd name="T12" fmla="*/ 0 60000 65536"/>
              <a:gd name="T13" fmla="*/ 0 60000 65536"/>
              <a:gd name="T14" fmla="*/ 0 60000 65536"/>
              <a:gd name="T15" fmla="*/ 0 w 199"/>
              <a:gd name="T16" fmla="*/ 0 h 545"/>
              <a:gd name="T17" fmla="*/ 199 w 199"/>
              <a:gd name="T18" fmla="*/ 545 h 545"/>
            </a:gdLst>
            <a:ahLst/>
            <a:cxnLst>
              <a:cxn ang="T10">
                <a:pos x="T0" y="T1"/>
              </a:cxn>
              <a:cxn ang="T11">
                <a:pos x="T2" y="T3"/>
              </a:cxn>
              <a:cxn ang="T12">
                <a:pos x="T4" y="T5"/>
              </a:cxn>
              <a:cxn ang="T13">
                <a:pos x="T6" y="T7"/>
              </a:cxn>
              <a:cxn ang="T14">
                <a:pos x="T8" y="T9"/>
              </a:cxn>
            </a:cxnLst>
            <a:rect l="T15" t="T16" r="T17" b="T18"/>
            <a:pathLst>
              <a:path w="199" h="545">
                <a:moveTo>
                  <a:pt x="0" y="545"/>
                </a:moveTo>
                <a:lnTo>
                  <a:pt x="0" y="545"/>
                </a:lnTo>
                <a:lnTo>
                  <a:pt x="0" y="0"/>
                </a:lnTo>
                <a:lnTo>
                  <a:pt x="199" y="0"/>
                </a:lnTo>
                <a:lnTo>
                  <a:pt x="199" y="545"/>
                </a:lnTo>
              </a:path>
            </a:pathLst>
          </a:custGeom>
          <a:noFill/>
          <a:ln w="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3503" name="Freeform 377">
            <a:extLst>
              <a:ext uri="{FF2B5EF4-FFF2-40B4-BE49-F238E27FC236}">
                <a16:creationId xmlns:a16="http://schemas.microsoft.com/office/drawing/2014/main" id="{AEA001ED-A6AA-4BA4-B579-1EF02CDC01E2}"/>
              </a:ext>
            </a:extLst>
          </p:cNvPr>
          <p:cNvSpPr>
            <a:spLocks noChangeAspect="1"/>
          </p:cNvSpPr>
          <p:nvPr/>
        </p:nvSpPr>
        <p:spPr bwMode="auto">
          <a:xfrm>
            <a:off x="4799013" y="1500188"/>
            <a:ext cx="60325" cy="1587"/>
          </a:xfrm>
          <a:custGeom>
            <a:avLst/>
            <a:gdLst>
              <a:gd name="T0" fmla="*/ 0 w 50"/>
              <a:gd name="T1" fmla="*/ 0 h 1588"/>
              <a:gd name="T2" fmla="*/ 91935300 w 50"/>
              <a:gd name="T3" fmla="*/ 0 h 1588"/>
              <a:gd name="T4" fmla="*/ 0 w 50"/>
              <a:gd name="T5" fmla="*/ 0 h 1588"/>
              <a:gd name="T6" fmla="*/ 0 60000 65536"/>
              <a:gd name="T7" fmla="*/ 0 60000 65536"/>
              <a:gd name="T8" fmla="*/ 0 60000 65536"/>
              <a:gd name="T9" fmla="*/ 0 w 50"/>
              <a:gd name="T10" fmla="*/ 0 h 1588"/>
              <a:gd name="T11" fmla="*/ 50 w 50"/>
              <a:gd name="T12" fmla="*/ 1588 h 1588"/>
            </a:gdLst>
            <a:ahLst/>
            <a:cxnLst>
              <a:cxn ang="T6">
                <a:pos x="T0" y="T1"/>
              </a:cxn>
              <a:cxn ang="T7">
                <a:pos x="T2" y="T3"/>
              </a:cxn>
              <a:cxn ang="T8">
                <a:pos x="T4" y="T5"/>
              </a:cxn>
            </a:cxnLst>
            <a:rect l="T9" t="T10" r="T11" b="T12"/>
            <a:pathLst>
              <a:path w="50" h="1588">
                <a:moveTo>
                  <a:pt x="0" y="0"/>
                </a:moveTo>
                <a:lnTo>
                  <a:pt x="50" y="0"/>
                </a:lnTo>
                <a:lnTo>
                  <a:pt x="0" y="0"/>
                </a:lnTo>
              </a:path>
            </a:pathLst>
          </a:custGeom>
          <a:noFill/>
          <a:ln w="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3504" name="Line 378">
            <a:extLst>
              <a:ext uri="{FF2B5EF4-FFF2-40B4-BE49-F238E27FC236}">
                <a16:creationId xmlns:a16="http://schemas.microsoft.com/office/drawing/2014/main" id="{5B95313F-E630-4E9B-A078-919621C88BEE}"/>
              </a:ext>
            </a:extLst>
          </p:cNvPr>
          <p:cNvSpPr>
            <a:spLocks noChangeAspect="1" noChangeShapeType="1"/>
          </p:cNvSpPr>
          <p:nvPr/>
        </p:nvSpPr>
        <p:spPr bwMode="auto">
          <a:xfrm>
            <a:off x="4829175" y="1500188"/>
            <a:ext cx="1588" cy="22225"/>
          </a:xfrm>
          <a:prstGeom prst="line">
            <a:avLst/>
          </a:prstGeom>
          <a:noFill/>
          <a:ln w="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505" name="Rectangle 379">
            <a:extLst>
              <a:ext uri="{FF2B5EF4-FFF2-40B4-BE49-F238E27FC236}">
                <a16:creationId xmlns:a16="http://schemas.microsoft.com/office/drawing/2014/main" id="{4102D52C-8358-4A17-894D-F42BDCA695EF}"/>
              </a:ext>
            </a:extLst>
          </p:cNvPr>
          <p:cNvSpPr>
            <a:spLocks noChangeAspect="1" noChangeArrowheads="1"/>
          </p:cNvSpPr>
          <p:nvPr/>
        </p:nvSpPr>
        <p:spPr bwMode="auto">
          <a:xfrm>
            <a:off x="5072063" y="1339850"/>
            <a:ext cx="242887" cy="8477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3506" name="Freeform 380">
            <a:extLst>
              <a:ext uri="{FF2B5EF4-FFF2-40B4-BE49-F238E27FC236}">
                <a16:creationId xmlns:a16="http://schemas.microsoft.com/office/drawing/2014/main" id="{A71DE85D-FE80-4329-B902-7BD4175B5813}"/>
              </a:ext>
            </a:extLst>
          </p:cNvPr>
          <p:cNvSpPr>
            <a:spLocks noChangeAspect="1"/>
          </p:cNvSpPr>
          <p:nvPr/>
        </p:nvSpPr>
        <p:spPr bwMode="auto">
          <a:xfrm>
            <a:off x="5072063" y="1339850"/>
            <a:ext cx="241300" cy="846138"/>
          </a:xfrm>
          <a:custGeom>
            <a:avLst/>
            <a:gdLst>
              <a:gd name="T0" fmla="*/ 0 w 199"/>
              <a:gd name="T1" fmla="*/ 1289128376 h 695"/>
              <a:gd name="T2" fmla="*/ 0 w 199"/>
              <a:gd name="T3" fmla="*/ 1289128376 h 695"/>
              <a:gd name="T4" fmla="*/ 0 w 199"/>
              <a:gd name="T5" fmla="*/ 0 h 695"/>
              <a:gd name="T6" fmla="*/ 367663596 w 199"/>
              <a:gd name="T7" fmla="*/ 0 h 695"/>
              <a:gd name="T8" fmla="*/ 367663596 w 199"/>
              <a:gd name="T9" fmla="*/ 1289128376 h 695"/>
              <a:gd name="T10" fmla="*/ 0 60000 65536"/>
              <a:gd name="T11" fmla="*/ 0 60000 65536"/>
              <a:gd name="T12" fmla="*/ 0 60000 65536"/>
              <a:gd name="T13" fmla="*/ 0 60000 65536"/>
              <a:gd name="T14" fmla="*/ 0 60000 65536"/>
              <a:gd name="T15" fmla="*/ 0 w 199"/>
              <a:gd name="T16" fmla="*/ 0 h 695"/>
              <a:gd name="T17" fmla="*/ 199 w 199"/>
              <a:gd name="T18" fmla="*/ 695 h 695"/>
            </a:gdLst>
            <a:ahLst/>
            <a:cxnLst>
              <a:cxn ang="T10">
                <a:pos x="T0" y="T1"/>
              </a:cxn>
              <a:cxn ang="T11">
                <a:pos x="T2" y="T3"/>
              </a:cxn>
              <a:cxn ang="T12">
                <a:pos x="T4" y="T5"/>
              </a:cxn>
              <a:cxn ang="T13">
                <a:pos x="T6" y="T7"/>
              </a:cxn>
              <a:cxn ang="T14">
                <a:pos x="T8" y="T9"/>
              </a:cxn>
            </a:cxnLst>
            <a:rect l="T15" t="T16" r="T17" b="T18"/>
            <a:pathLst>
              <a:path w="199" h="695">
                <a:moveTo>
                  <a:pt x="0" y="695"/>
                </a:moveTo>
                <a:lnTo>
                  <a:pt x="0" y="695"/>
                </a:lnTo>
                <a:lnTo>
                  <a:pt x="0" y="0"/>
                </a:lnTo>
                <a:lnTo>
                  <a:pt x="199" y="0"/>
                </a:lnTo>
                <a:lnTo>
                  <a:pt x="199" y="695"/>
                </a:lnTo>
              </a:path>
            </a:pathLst>
          </a:custGeom>
          <a:noFill/>
          <a:ln w="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3507" name="Freeform 381">
            <a:extLst>
              <a:ext uri="{FF2B5EF4-FFF2-40B4-BE49-F238E27FC236}">
                <a16:creationId xmlns:a16="http://schemas.microsoft.com/office/drawing/2014/main" id="{43C055AD-E309-4DDD-B1B7-2923D889DCE9}"/>
              </a:ext>
            </a:extLst>
          </p:cNvPr>
          <p:cNvSpPr>
            <a:spLocks noChangeAspect="1"/>
          </p:cNvSpPr>
          <p:nvPr/>
        </p:nvSpPr>
        <p:spPr bwMode="auto">
          <a:xfrm>
            <a:off x="5162550" y="1243013"/>
            <a:ext cx="61913" cy="1587"/>
          </a:xfrm>
          <a:custGeom>
            <a:avLst/>
            <a:gdLst>
              <a:gd name="T0" fmla="*/ 0 w 50"/>
              <a:gd name="T1" fmla="*/ 0 h 1588"/>
              <a:gd name="T2" fmla="*/ 94355412 w 50"/>
              <a:gd name="T3" fmla="*/ 0 h 1588"/>
              <a:gd name="T4" fmla="*/ 0 w 50"/>
              <a:gd name="T5" fmla="*/ 0 h 1588"/>
              <a:gd name="T6" fmla="*/ 0 60000 65536"/>
              <a:gd name="T7" fmla="*/ 0 60000 65536"/>
              <a:gd name="T8" fmla="*/ 0 60000 65536"/>
              <a:gd name="T9" fmla="*/ 0 w 50"/>
              <a:gd name="T10" fmla="*/ 0 h 1588"/>
              <a:gd name="T11" fmla="*/ 50 w 50"/>
              <a:gd name="T12" fmla="*/ 1588 h 1588"/>
            </a:gdLst>
            <a:ahLst/>
            <a:cxnLst>
              <a:cxn ang="T6">
                <a:pos x="T0" y="T1"/>
              </a:cxn>
              <a:cxn ang="T7">
                <a:pos x="T2" y="T3"/>
              </a:cxn>
              <a:cxn ang="T8">
                <a:pos x="T4" y="T5"/>
              </a:cxn>
            </a:cxnLst>
            <a:rect l="T9" t="T10" r="T11" b="T12"/>
            <a:pathLst>
              <a:path w="50" h="1588">
                <a:moveTo>
                  <a:pt x="0" y="0"/>
                </a:moveTo>
                <a:lnTo>
                  <a:pt x="50" y="0"/>
                </a:lnTo>
                <a:lnTo>
                  <a:pt x="0" y="0"/>
                </a:lnTo>
              </a:path>
            </a:pathLst>
          </a:custGeom>
          <a:noFill/>
          <a:ln w="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3508" name="Line 382">
            <a:extLst>
              <a:ext uri="{FF2B5EF4-FFF2-40B4-BE49-F238E27FC236}">
                <a16:creationId xmlns:a16="http://schemas.microsoft.com/office/drawing/2014/main" id="{B93C4DCB-2378-4DAA-A7BE-40DFACD763EC}"/>
              </a:ext>
            </a:extLst>
          </p:cNvPr>
          <p:cNvSpPr>
            <a:spLocks noChangeAspect="1" noChangeShapeType="1"/>
          </p:cNvSpPr>
          <p:nvPr/>
        </p:nvSpPr>
        <p:spPr bwMode="auto">
          <a:xfrm>
            <a:off x="5192713" y="1243013"/>
            <a:ext cx="1587" cy="96837"/>
          </a:xfrm>
          <a:prstGeom prst="line">
            <a:avLst/>
          </a:prstGeom>
          <a:noFill/>
          <a:ln w="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509" name="Line 383">
            <a:extLst>
              <a:ext uri="{FF2B5EF4-FFF2-40B4-BE49-F238E27FC236}">
                <a16:creationId xmlns:a16="http://schemas.microsoft.com/office/drawing/2014/main" id="{279F853A-DF56-4331-9357-F30184F7537F}"/>
              </a:ext>
            </a:extLst>
          </p:cNvPr>
          <p:cNvSpPr>
            <a:spLocks noChangeAspect="1" noChangeShapeType="1"/>
          </p:cNvSpPr>
          <p:nvPr/>
        </p:nvSpPr>
        <p:spPr bwMode="auto">
          <a:xfrm>
            <a:off x="3919538" y="2187575"/>
            <a:ext cx="1457325" cy="1588"/>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510" name="Line 384">
            <a:extLst>
              <a:ext uri="{FF2B5EF4-FFF2-40B4-BE49-F238E27FC236}">
                <a16:creationId xmlns:a16="http://schemas.microsoft.com/office/drawing/2014/main" id="{A77DBDB1-8EA8-49F1-87AD-14CC8D321F31}"/>
              </a:ext>
            </a:extLst>
          </p:cNvPr>
          <p:cNvSpPr>
            <a:spLocks noChangeAspect="1" noChangeShapeType="1"/>
          </p:cNvSpPr>
          <p:nvPr/>
        </p:nvSpPr>
        <p:spPr bwMode="auto">
          <a:xfrm flipV="1">
            <a:off x="3919538" y="725488"/>
            <a:ext cx="1587" cy="1462087"/>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511" name="Line 385">
            <a:extLst>
              <a:ext uri="{FF2B5EF4-FFF2-40B4-BE49-F238E27FC236}">
                <a16:creationId xmlns:a16="http://schemas.microsoft.com/office/drawing/2014/main" id="{66F3F009-3A17-4954-99EB-39C3B9CAAB1B}"/>
              </a:ext>
            </a:extLst>
          </p:cNvPr>
          <p:cNvSpPr>
            <a:spLocks noChangeAspect="1" noChangeShapeType="1"/>
          </p:cNvSpPr>
          <p:nvPr/>
        </p:nvSpPr>
        <p:spPr bwMode="auto">
          <a:xfrm flipH="1">
            <a:off x="3876675" y="2187575"/>
            <a:ext cx="42863" cy="1588"/>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512" name="Rectangle 386">
            <a:extLst>
              <a:ext uri="{FF2B5EF4-FFF2-40B4-BE49-F238E27FC236}">
                <a16:creationId xmlns:a16="http://schemas.microsoft.com/office/drawing/2014/main" id="{DC3282AE-6319-41FF-A694-F2A21EAFC9AC}"/>
              </a:ext>
            </a:extLst>
          </p:cNvPr>
          <p:cNvSpPr>
            <a:spLocks noChangeAspect="1" noChangeArrowheads="1"/>
          </p:cNvSpPr>
          <p:nvPr/>
        </p:nvSpPr>
        <p:spPr bwMode="auto">
          <a:xfrm>
            <a:off x="3756025" y="2120900"/>
            <a:ext cx="69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000">
                <a:solidFill>
                  <a:srgbClr val="000000"/>
                </a:solidFill>
                <a:latin typeface="Arial" panose="020B0604020202020204" pitchFamily="34" charset="0"/>
              </a:rPr>
              <a:t>0</a:t>
            </a:r>
            <a:endParaRPr lang="pt-BR" altLang="en-US" sz="1000">
              <a:latin typeface="Arial" panose="020B0604020202020204" pitchFamily="34" charset="0"/>
            </a:endParaRPr>
          </a:p>
        </p:txBody>
      </p:sp>
      <p:sp>
        <p:nvSpPr>
          <p:cNvPr id="13513" name="Line 393">
            <a:extLst>
              <a:ext uri="{FF2B5EF4-FFF2-40B4-BE49-F238E27FC236}">
                <a16:creationId xmlns:a16="http://schemas.microsoft.com/office/drawing/2014/main" id="{4DADC706-D8F0-4413-933C-DF8068206296}"/>
              </a:ext>
            </a:extLst>
          </p:cNvPr>
          <p:cNvSpPr>
            <a:spLocks noChangeAspect="1" noChangeShapeType="1"/>
          </p:cNvSpPr>
          <p:nvPr/>
        </p:nvSpPr>
        <p:spPr bwMode="auto">
          <a:xfrm flipH="1">
            <a:off x="3876675" y="1435100"/>
            <a:ext cx="42863" cy="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514" name="Line 395">
            <a:extLst>
              <a:ext uri="{FF2B5EF4-FFF2-40B4-BE49-F238E27FC236}">
                <a16:creationId xmlns:a16="http://schemas.microsoft.com/office/drawing/2014/main" id="{E4F4AB9D-1777-4F91-937C-8FEB4E35E491}"/>
              </a:ext>
            </a:extLst>
          </p:cNvPr>
          <p:cNvSpPr>
            <a:spLocks noChangeAspect="1" noChangeShapeType="1"/>
          </p:cNvSpPr>
          <p:nvPr/>
        </p:nvSpPr>
        <p:spPr bwMode="auto">
          <a:xfrm flipH="1">
            <a:off x="3876675" y="725488"/>
            <a:ext cx="42863" cy="1587"/>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515" name="Rectangle 396">
            <a:extLst>
              <a:ext uri="{FF2B5EF4-FFF2-40B4-BE49-F238E27FC236}">
                <a16:creationId xmlns:a16="http://schemas.microsoft.com/office/drawing/2014/main" id="{D60800E9-5CBE-4523-9871-92FB6040E2A2}"/>
              </a:ext>
            </a:extLst>
          </p:cNvPr>
          <p:cNvSpPr>
            <a:spLocks noChangeAspect="1" noChangeArrowheads="1"/>
          </p:cNvSpPr>
          <p:nvPr/>
        </p:nvSpPr>
        <p:spPr bwMode="auto">
          <a:xfrm>
            <a:off x="3733800" y="660400"/>
            <a:ext cx="1397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000">
                <a:solidFill>
                  <a:srgbClr val="000000"/>
                </a:solidFill>
                <a:latin typeface="Arial" panose="020B0604020202020204" pitchFamily="34" charset="0"/>
              </a:rPr>
              <a:t>25</a:t>
            </a:r>
            <a:endParaRPr lang="pt-BR" altLang="en-US" sz="1000">
              <a:latin typeface="Arial" panose="020B0604020202020204" pitchFamily="34" charset="0"/>
            </a:endParaRPr>
          </a:p>
        </p:txBody>
      </p:sp>
      <p:sp>
        <p:nvSpPr>
          <p:cNvPr id="13516" name="Rectangle 352">
            <a:extLst>
              <a:ext uri="{FF2B5EF4-FFF2-40B4-BE49-F238E27FC236}">
                <a16:creationId xmlns:a16="http://schemas.microsoft.com/office/drawing/2014/main" id="{9F673491-49EB-4D03-8E50-BE16BD9422FA}"/>
              </a:ext>
            </a:extLst>
          </p:cNvPr>
          <p:cNvSpPr>
            <a:spLocks noChangeAspect="1" noChangeArrowheads="1"/>
          </p:cNvSpPr>
          <p:nvPr/>
        </p:nvSpPr>
        <p:spPr bwMode="auto">
          <a:xfrm>
            <a:off x="3651250" y="6202363"/>
            <a:ext cx="244475"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000">
                <a:solidFill>
                  <a:srgbClr val="000000"/>
                </a:solidFill>
                <a:latin typeface="Arial" panose="020B0604020202020204" pitchFamily="34" charset="0"/>
              </a:rPr>
              <a:t>12.5</a:t>
            </a:r>
            <a:endParaRPr lang="pt-BR" altLang="en-US" sz="1000">
              <a:latin typeface="Arial" panose="020B0604020202020204" pitchFamily="34" charset="0"/>
            </a:endParaRPr>
          </a:p>
        </p:txBody>
      </p:sp>
      <p:sp>
        <p:nvSpPr>
          <p:cNvPr id="13517" name="Rectangle 352">
            <a:extLst>
              <a:ext uri="{FF2B5EF4-FFF2-40B4-BE49-F238E27FC236}">
                <a16:creationId xmlns:a16="http://schemas.microsoft.com/office/drawing/2014/main" id="{DA4082C4-B94E-45CD-82E1-1460EBE6CFF0}"/>
              </a:ext>
            </a:extLst>
          </p:cNvPr>
          <p:cNvSpPr>
            <a:spLocks noChangeAspect="1" noChangeArrowheads="1"/>
          </p:cNvSpPr>
          <p:nvPr/>
        </p:nvSpPr>
        <p:spPr bwMode="auto">
          <a:xfrm>
            <a:off x="3616325" y="4579938"/>
            <a:ext cx="2444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000">
                <a:solidFill>
                  <a:srgbClr val="000000"/>
                </a:solidFill>
                <a:latin typeface="Arial" panose="020B0604020202020204" pitchFamily="34" charset="0"/>
              </a:rPr>
              <a:t>12.5</a:t>
            </a:r>
            <a:endParaRPr lang="pt-BR" altLang="en-US" sz="1000">
              <a:latin typeface="Arial" panose="020B0604020202020204" pitchFamily="34" charset="0"/>
            </a:endParaRPr>
          </a:p>
        </p:txBody>
      </p:sp>
      <p:sp>
        <p:nvSpPr>
          <p:cNvPr id="13518" name="Rectangle 352">
            <a:extLst>
              <a:ext uri="{FF2B5EF4-FFF2-40B4-BE49-F238E27FC236}">
                <a16:creationId xmlns:a16="http://schemas.microsoft.com/office/drawing/2014/main" id="{93D32243-BD1B-40C9-B34F-201E35A5C3DE}"/>
              </a:ext>
            </a:extLst>
          </p:cNvPr>
          <p:cNvSpPr>
            <a:spLocks noChangeAspect="1" noChangeArrowheads="1"/>
          </p:cNvSpPr>
          <p:nvPr/>
        </p:nvSpPr>
        <p:spPr bwMode="auto">
          <a:xfrm>
            <a:off x="3629025" y="2944813"/>
            <a:ext cx="3048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000">
                <a:solidFill>
                  <a:srgbClr val="000000"/>
                </a:solidFill>
                <a:latin typeface="Arial" panose="020B0604020202020204" pitchFamily="34" charset="0"/>
              </a:rPr>
              <a:t>12.5</a:t>
            </a:r>
            <a:endParaRPr lang="pt-BR" altLang="en-US" sz="1000">
              <a:latin typeface="Arial" panose="020B0604020202020204" pitchFamily="34" charset="0"/>
            </a:endParaRPr>
          </a:p>
        </p:txBody>
      </p:sp>
      <p:sp>
        <p:nvSpPr>
          <p:cNvPr id="13519" name="Rectangle 352">
            <a:extLst>
              <a:ext uri="{FF2B5EF4-FFF2-40B4-BE49-F238E27FC236}">
                <a16:creationId xmlns:a16="http://schemas.microsoft.com/office/drawing/2014/main" id="{1C16EC5C-B840-4522-9A34-ECFDF7708268}"/>
              </a:ext>
            </a:extLst>
          </p:cNvPr>
          <p:cNvSpPr>
            <a:spLocks noChangeAspect="1" noChangeArrowheads="1"/>
          </p:cNvSpPr>
          <p:nvPr/>
        </p:nvSpPr>
        <p:spPr bwMode="auto">
          <a:xfrm>
            <a:off x="3667125" y="1358900"/>
            <a:ext cx="2444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000">
                <a:solidFill>
                  <a:srgbClr val="000000"/>
                </a:solidFill>
                <a:latin typeface="Arial" panose="020B0604020202020204" pitchFamily="34" charset="0"/>
              </a:rPr>
              <a:t>12.5</a:t>
            </a:r>
            <a:endParaRPr lang="pt-BR" altLang="en-US" sz="1000">
              <a:latin typeface="Arial" panose="020B0604020202020204" pitchFamily="34" charset="0"/>
            </a:endParaRPr>
          </a:p>
        </p:txBody>
      </p:sp>
      <p:sp>
        <p:nvSpPr>
          <p:cNvPr id="13520" name="Text Box 8">
            <a:extLst>
              <a:ext uri="{FF2B5EF4-FFF2-40B4-BE49-F238E27FC236}">
                <a16:creationId xmlns:a16="http://schemas.microsoft.com/office/drawing/2014/main" id="{579F8B59-FE2B-4723-8302-566BC0B40FC7}"/>
              </a:ext>
            </a:extLst>
          </p:cNvPr>
          <p:cNvSpPr txBox="1">
            <a:spLocks noChangeAspect="1" noChangeArrowheads="1"/>
          </p:cNvSpPr>
          <p:nvPr/>
        </p:nvSpPr>
        <p:spPr bwMode="auto">
          <a:xfrm>
            <a:off x="3979863" y="7024688"/>
            <a:ext cx="268287"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200">
                <a:latin typeface="Arial" panose="020B0604020202020204" pitchFamily="34" charset="0"/>
              </a:rPr>
              <a:t>0</a:t>
            </a:r>
          </a:p>
        </p:txBody>
      </p:sp>
      <p:sp>
        <p:nvSpPr>
          <p:cNvPr id="13521" name="Text Box 8">
            <a:extLst>
              <a:ext uri="{FF2B5EF4-FFF2-40B4-BE49-F238E27FC236}">
                <a16:creationId xmlns:a16="http://schemas.microsoft.com/office/drawing/2014/main" id="{919BB530-FFA9-495B-9E73-6B2504BDBA30}"/>
              </a:ext>
            </a:extLst>
          </p:cNvPr>
          <p:cNvSpPr txBox="1">
            <a:spLocks noChangeAspect="1" noChangeArrowheads="1"/>
          </p:cNvSpPr>
          <p:nvPr/>
        </p:nvSpPr>
        <p:spPr bwMode="auto">
          <a:xfrm>
            <a:off x="4352925" y="7024688"/>
            <a:ext cx="268288"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200">
                <a:latin typeface="Arial" panose="020B0604020202020204" pitchFamily="34" charset="0"/>
              </a:rPr>
              <a:t>7</a:t>
            </a:r>
          </a:p>
        </p:txBody>
      </p:sp>
      <p:sp>
        <p:nvSpPr>
          <p:cNvPr id="13522" name="Text Box 8">
            <a:extLst>
              <a:ext uri="{FF2B5EF4-FFF2-40B4-BE49-F238E27FC236}">
                <a16:creationId xmlns:a16="http://schemas.microsoft.com/office/drawing/2014/main" id="{096AC625-A9C0-4F88-995D-FEF27DCC3ED6}"/>
              </a:ext>
            </a:extLst>
          </p:cNvPr>
          <p:cNvSpPr txBox="1">
            <a:spLocks noChangeAspect="1" noChangeArrowheads="1"/>
          </p:cNvSpPr>
          <p:nvPr/>
        </p:nvSpPr>
        <p:spPr bwMode="auto">
          <a:xfrm>
            <a:off x="4687888" y="7024688"/>
            <a:ext cx="352425"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200">
                <a:latin typeface="Arial" panose="020B0604020202020204" pitchFamily="34" charset="0"/>
              </a:rPr>
              <a:t>14</a:t>
            </a:r>
          </a:p>
        </p:txBody>
      </p:sp>
      <p:sp>
        <p:nvSpPr>
          <p:cNvPr id="13523" name="Text Box 8">
            <a:extLst>
              <a:ext uri="{FF2B5EF4-FFF2-40B4-BE49-F238E27FC236}">
                <a16:creationId xmlns:a16="http://schemas.microsoft.com/office/drawing/2014/main" id="{B1215B5B-C419-4DF2-A07B-6E03C0B52F3F}"/>
              </a:ext>
            </a:extLst>
          </p:cNvPr>
          <p:cNvSpPr txBox="1">
            <a:spLocks noChangeAspect="1" noChangeArrowheads="1"/>
          </p:cNvSpPr>
          <p:nvPr/>
        </p:nvSpPr>
        <p:spPr bwMode="auto">
          <a:xfrm>
            <a:off x="5030788" y="7024688"/>
            <a:ext cx="352425"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200">
                <a:latin typeface="Arial" panose="020B0604020202020204" pitchFamily="34" charset="0"/>
              </a:rPr>
              <a:t>21</a:t>
            </a:r>
          </a:p>
        </p:txBody>
      </p:sp>
      <p:cxnSp>
        <p:nvCxnSpPr>
          <p:cNvPr id="433" name="Conector de seta reta 432">
            <a:extLst>
              <a:ext uri="{FF2B5EF4-FFF2-40B4-BE49-F238E27FC236}">
                <a16:creationId xmlns:a16="http://schemas.microsoft.com/office/drawing/2014/main" id="{A65F3D50-581E-433C-9770-FC79583A72FA}"/>
              </a:ext>
            </a:extLst>
          </p:cNvPr>
          <p:cNvCxnSpPr/>
          <p:nvPr/>
        </p:nvCxnSpPr>
        <p:spPr>
          <a:xfrm>
            <a:off x="1450975" y="7235825"/>
            <a:ext cx="4225925" cy="0"/>
          </a:xfrm>
          <a:prstGeom prst="straightConnector1">
            <a:avLst/>
          </a:prstGeom>
          <a:ln w="63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525" name="Text Box 8">
            <a:extLst>
              <a:ext uri="{FF2B5EF4-FFF2-40B4-BE49-F238E27FC236}">
                <a16:creationId xmlns:a16="http://schemas.microsoft.com/office/drawing/2014/main" id="{DDC26D4F-293B-4725-8805-DEB3277D971A}"/>
              </a:ext>
            </a:extLst>
          </p:cNvPr>
          <p:cNvSpPr txBox="1">
            <a:spLocks noChangeAspect="1" noChangeArrowheads="1"/>
          </p:cNvSpPr>
          <p:nvPr/>
        </p:nvSpPr>
        <p:spPr bwMode="auto">
          <a:xfrm>
            <a:off x="4679950" y="2665413"/>
            <a:ext cx="3524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200">
                <a:latin typeface="Arial" panose="020B0604020202020204" pitchFamily="34" charset="0"/>
              </a:rPr>
              <a:t>d7</a:t>
            </a:r>
          </a:p>
        </p:txBody>
      </p:sp>
      <p:sp>
        <p:nvSpPr>
          <p:cNvPr id="13526" name="Text Box 8">
            <a:extLst>
              <a:ext uri="{FF2B5EF4-FFF2-40B4-BE49-F238E27FC236}">
                <a16:creationId xmlns:a16="http://schemas.microsoft.com/office/drawing/2014/main" id="{EDD5DB07-BB29-4ABB-BE19-889C1AD0B39B}"/>
              </a:ext>
            </a:extLst>
          </p:cNvPr>
          <p:cNvSpPr txBox="1">
            <a:spLocks noChangeAspect="1" noChangeArrowheads="1"/>
          </p:cNvSpPr>
          <p:nvPr/>
        </p:nvSpPr>
        <p:spPr bwMode="auto">
          <a:xfrm>
            <a:off x="5064125" y="2730500"/>
            <a:ext cx="3524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200">
                <a:latin typeface="Arial" panose="020B0604020202020204" pitchFamily="34" charset="0"/>
              </a:rPr>
              <a:t>d7</a:t>
            </a:r>
          </a:p>
        </p:txBody>
      </p:sp>
      <p:sp>
        <p:nvSpPr>
          <p:cNvPr id="13527" name="Text Box 8">
            <a:extLst>
              <a:ext uri="{FF2B5EF4-FFF2-40B4-BE49-F238E27FC236}">
                <a16:creationId xmlns:a16="http://schemas.microsoft.com/office/drawing/2014/main" id="{13318551-33D8-47BA-B64F-8EE5FAA31067}"/>
              </a:ext>
            </a:extLst>
          </p:cNvPr>
          <p:cNvSpPr txBox="1">
            <a:spLocks noChangeAspect="1" noChangeArrowheads="1"/>
          </p:cNvSpPr>
          <p:nvPr/>
        </p:nvSpPr>
        <p:spPr bwMode="auto">
          <a:xfrm>
            <a:off x="5048250" y="3922713"/>
            <a:ext cx="43656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200">
                <a:latin typeface="Arial" panose="020B0604020202020204" pitchFamily="34" charset="0"/>
              </a:rPr>
              <a:t>d14</a:t>
            </a:r>
          </a:p>
        </p:txBody>
      </p:sp>
      <p:sp>
        <p:nvSpPr>
          <p:cNvPr id="13528" name="Text Box 8">
            <a:extLst>
              <a:ext uri="{FF2B5EF4-FFF2-40B4-BE49-F238E27FC236}">
                <a16:creationId xmlns:a16="http://schemas.microsoft.com/office/drawing/2014/main" id="{09AADF4B-4190-48DE-82D4-CA28C41E0AC7}"/>
              </a:ext>
            </a:extLst>
          </p:cNvPr>
          <p:cNvSpPr txBox="1">
            <a:spLocks noChangeAspect="1" noChangeArrowheads="1"/>
          </p:cNvSpPr>
          <p:nvPr/>
        </p:nvSpPr>
        <p:spPr bwMode="auto">
          <a:xfrm>
            <a:off x="5056188" y="5986463"/>
            <a:ext cx="352425"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en-US" sz="1200">
                <a:latin typeface="Arial" panose="020B0604020202020204" pitchFamily="34" charset="0"/>
              </a:rPr>
              <a:t>d7</a:t>
            </a:r>
          </a:p>
        </p:txBody>
      </p:sp>
      <p:sp>
        <p:nvSpPr>
          <p:cNvPr id="13529" name="Text Box 10">
            <a:extLst>
              <a:ext uri="{FF2B5EF4-FFF2-40B4-BE49-F238E27FC236}">
                <a16:creationId xmlns:a16="http://schemas.microsoft.com/office/drawing/2014/main" id="{EB98864F-2A87-4DA6-BB09-C98A0F047E90}"/>
              </a:ext>
            </a:extLst>
          </p:cNvPr>
          <p:cNvSpPr txBox="1">
            <a:spLocks noChangeArrowheads="1"/>
          </p:cNvSpPr>
          <p:nvPr/>
        </p:nvSpPr>
        <p:spPr bwMode="auto">
          <a:xfrm>
            <a:off x="979488" y="7888288"/>
            <a:ext cx="5041900" cy="765175"/>
          </a:xfrm>
          <a:prstGeom prst="rect">
            <a:avLst/>
          </a:prstGeom>
          <a:solidFill>
            <a:schemeClr val="bg1"/>
          </a:solidFill>
          <a:ln>
            <a:noFill/>
          </a:ln>
          <a:extLst>
            <a:ext uri="{91240B29-F687-4F45-9708-019B960494DF}">
              <a14:hiddenLine xmlns:a14="http://schemas.microsoft.com/office/drawing/2010/main" w="6350"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pt-BR" altLang="en-US" sz="1100">
                <a:latin typeface="Arial" panose="020B0604020202020204" pitchFamily="34" charset="0"/>
              </a:rPr>
              <a:t>Figure 6: </a:t>
            </a:r>
            <a:r>
              <a:rPr lang="en-US" altLang="en-US" sz="1100">
                <a:latin typeface="Arial" panose="020B0604020202020204" pitchFamily="34" charset="0"/>
              </a:rPr>
              <a:t>Swiss mice (n=30) were or not inoculated with 500 </a:t>
            </a:r>
            <a:r>
              <a:rPr lang="en-US" altLang="en-US" sz="1100" i="1">
                <a:latin typeface="Arial" panose="020B0604020202020204" pitchFamily="34" charset="0"/>
              </a:rPr>
              <a:t>T. cruzi</a:t>
            </a:r>
            <a:r>
              <a:rPr lang="en-US" altLang="en-US" sz="1100">
                <a:latin typeface="Arial" panose="020B0604020202020204" pitchFamily="34" charset="0"/>
              </a:rPr>
              <a:t> Y strain trypomastigotes and received no treatment or desferrioxamine (DFA) for up to 35 days from 14 days before infection. </a:t>
            </a:r>
            <a:r>
              <a:rPr lang="pt-BR" altLang="en-US" sz="1100">
                <a:latin typeface="Arial" panose="020B0604020202020204" pitchFamily="34" charset="0"/>
              </a:rPr>
              <a:t>Splenocytes</a:t>
            </a:r>
            <a:r>
              <a:rPr lang="en-US" altLang="en-US" sz="1100">
                <a:latin typeface="Arial" panose="020B0604020202020204" pitchFamily="34" charset="0"/>
              </a:rPr>
              <a:t> were cultured for 12 hours in culture medium and stained with anti-</a:t>
            </a:r>
            <a:r>
              <a:rPr lang="pt-BR" altLang="en-US" sz="1100">
                <a:latin typeface="Arial" panose="020B0604020202020204" pitchFamily="34" charset="0"/>
              </a:rPr>
              <a:t>CD4 and anti-CD8.</a:t>
            </a:r>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1113</TotalTime>
  <Words>964</Words>
  <Application>Microsoft Office PowerPoint</Application>
  <PresentationFormat>On-screen Show (4:3)</PresentationFormat>
  <Paragraphs>293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Symbol</vt:lpstr>
      <vt:lpstr>Tema do Office</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Olindo</dc:creator>
  <cp:lastModifiedBy>Alice Fodor</cp:lastModifiedBy>
  <cp:revision>69</cp:revision>
  <dcterms:created xsi:type="dcterms:W3CDTF">2009-09-21T20:30:25Z</dcterms:created>
  <dcterms:modified xsi:type="dcterms:W3CDTF">2020-10-20T14:34:05Z</dcterms:modified>
</cp:coreProperties>
</file>