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7" r:id="rId2"/>
    <p:sldId id="279" r:id="rId3"/>
    <p:sldId id="273" r:id="rId4"/>
    <p:sldId id="264" r:id="rId5"/>
    <p:sldId id="275" r:id="rId6"/>
    <p:sldId id="263" r:id="rId7"/>
    <p:sldId id="265" r:id="rId8"/>
    <p:sldId id="267" r:id="rId9"/>
    <p:sldId id="281" r:id="rId10"/>
    <p:sldId id="269" r:id="rId11"/>
    <p:sldId id="270" r:id="rId12"/>
    <p:sldId id="271" r:id="rId13"/>
    <p:sldId id="272" r:id="rId14"/>
    <p:sldId id="282" r:id="rId15"/>
    <p:sldId id="26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  <a:srgbClr val="004800"/>
    <a:srgbClr val="00B8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39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62E3-780A-514C-B6A6-AAB4196CCE4F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5820-552F-894A-ABD3-AAB5E1E1C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3439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1"/>
                </a:solidFill>
                <a:latin typeface="Cambria" pitchFamily="18" charset="0"/>
                <a:cs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886200"/>
            <a:ext cx="83439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17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 b="1">
                <a:solidFill>
                  <a:schemeClr val="accent1"/>
                </a:solidFill>
                <a:latin typeface="Cambria" pitchFamily="18" charset="0"/>
                <a:cs typeface="Cambria" pitchFamily="18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1"/>
            <a:ext cx="83439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42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78300"/>
            <a:ext cx="8343900" cy="1302101"/>
          </a:xfrm>
        </p:spPr>
        <p:txBody>
          <a:bodyPr anchor="t"/>
          <a:lstStyle>
            <a:lvl1pPr algn="l">
              <a:defRPr sz="47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678113"/>
            <a:ext cx="83439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21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40386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4154488" cy="574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4154488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1"/>
            <a:ext cx="4041775" cy="574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74638"/>
            <a:ext cx="6070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74638"/>
            <a:ext cx="6070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8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46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98621"/>
            <a:ext cx="3122613" cy="750878"/>
          </a:xfrm>
        </p:spPr>
        <p:txBody>
          <a:bodyPr anchor="b"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513" y="1600201"/>
            <a:ext cx="5221287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351079"/>
            <a:ext cx="3122613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72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49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07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4" name="Content Placeholder 5" descr="IDEAS_ for print_300dpi_strapline copy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273556" y="5780088"/>
            <a:ext cx="1706622" cy="8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700" b="1" kern="1200" baseline="0">
          <a:solidFill>
            <a:schemeClr val="accent1"/>
          </a:solidFill>
          <a:latin typeface="Cambria" pitchFamily="18" charset="0"/>
          <a:ea typeface="+mj-ea"/>
          <a:cs typeface="Cambria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62" y="274638"/>
            <a:ext cx="8616461" cy="387008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6600"/>
                </a:solidFill>
              </a:rPr>
              <a:t>Aid effectiveness principles for scale-up of innovations to improve maternal and </a:t>
            </a:r>
            <a:r>
              <a:rPr lang="en-GB" dirty="0" err="1">
                <a:solidFill>
                  <a:srgbClr val="006600"/>
                </a:solidFill>
              </a:rPr>
              <a:t>newborn</a:t>
            </a:r>
            <a:r>
              <a:rPr lang="en-GB" dirty="0">
                <a:solidFill>
                  <a:srgbClr val="006600"/>
                </a:solidFill>
              </a:rPr>
              <a:t> survival in Northeast Nigeria, Ethiopia and Uttar Pradesh State, in India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56896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cs typeface="Arial Black"/>
              </a:rPr>
              <a:t>Improving health worldwide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300" y="6224201"/>
            <a:ext cx="6045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000000"/>
                </a:solidFill>
                <a:latin typeface="+mj-lt"/>
                <a:cs typeface="Arial Black"/>
              </a:rPr>
              <a:t>@LSHTM_IDEAS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8842" y="4220055"/>
            <a:ext cx="8620858" cy="1335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660066"/>
                </a:solidFill>
                <a:latin typeface="+mn-lt"/>
              </a:rPr>
              <a:t>Deepthi Wickremasinghe, Neil Spicer, Meenakshi Gautham, Nasir Umar, Della Berhanu, Joanna Schellenberg,</a:t>
            </a:r>
          </a:p>
          <a:p>
            <a:pPr marL="0" indent="0">
              <a:buNone/>
            </a:pPr>
            <a:r>
              <a:rPr lang="en-GB" b="1" dirty="0">
                <a:solidFill>
                  <a:srgbClr val="660066"/>
                </a:solidFill>
                <a:latin typeface="+mn-lt"/>
              </a:rPr>
              <a:t>London School of Hygiene &amp; Tropical Medicine</a:t>
            </a:r>
          </a:p>
        </p:txBody>
      </p:sp>
    </p:spTree>
    <p:extLst>
      <p:ext uri="{BB962C8B-B14F-4D97-AF65-F5344CB8AC3E}">
        <p14:creationId xmlns:p14="http://schemas.microsoft.com/office/powerpoint/2010/main" val="235100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61" y="281354"/>
            <a:ext cx="8563708" cy="78250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Harmonisation: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562" y="1151792"/>
            <a:ext cx="8563708" cy="4545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660066"/>
                </a:solidFill>
              </a:rPr>
              <a:t>Coordinating donors and implementers in planning and implementing health programmes, and using common systems and processes.</a:t>
            </a:r>
          </a:p>
          <a:p>
            <a:pPr marL="0" indent="0">
              <a:buNone/>
            </a:pPr>
            <a:endParaRPr lang="en-GB" sz="32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GB" sz="1800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GB" sz="1800" i="1" dirty="0">
              <a:solidFill>
                <a:srgbClr val="66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9043" y="3349864"/>
            <a:ext cx="6822832" cy="1160585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04549" y="3618026"/>
            <a:ext cx="66118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‘</a:t>
            </a:r>
            <a:r>
              <a:rPr lang="en-GB" sz="2800" i="1" dirty="0">
                <a:solidFill>
                  <a:schemeClr val="bg1"/>
                </a:solidFill>
              </a:rPr>
              <a:t>Donor coordination is key to any scale-up’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31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61" y="232740"/>
            <a:ext cx="8563708" cy="93870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6600"/>
                </a:solidFill>
              </a:rPr>
              <a:t>Transparency and accountability: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561" y="1143000"/>
            <a:ext cx="8343900" cy="4818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4800"/>
                </a:solidFill>
              </a:rPr>
              <a:t>Helps to build trust between donors, government and implementers, and effective information sharing can foster scale-up.</a:t>
            </a:r>
            <a:endParaRPr lang="en-GB" sz="3200" i="1" dirty="0">
              <a:solidFill>
                <a:srgbClr val="004800"/>
              </a:solidFill>
            </a:endParaRPr>
          </a:p>
          <a:p>
            <a:pPr marL="0" indent="0">
              <a:buNone/>
            </a:pPr>
            <a:endParaRPr lang="en-GB" sz="1600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GB" sz="1600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GB" sz="2800" i="1" dirty="0">
              <a:solidFill>
                <a:srgbClr val="66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0631" y="3358663"/>
            <a:ext cx="7816361" cy="1503483"/>
          </a:xfrm>
          <a:prstGeom prst="round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79230" y="3560885"/>
            <a:ext cx="73503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</a:rPr>
              <a:t>‘It’s no longer business as usual. People are asking questions, people want to be informed’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08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61" y="151541"/>
            <a:ext cx="8563708" cy="103542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Aid predictability: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38" y="1186962"/>
            <a:ext cx="8774724" cy="459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660066"/>
                </a:solidFill>
              </a:rPr>
              <a:t>A degree of financial stability, helps governments  make long-term health spending commitments, such as financing the scale-up of innovations introduced by externally funded implementers.</a:t>
            </a:r>
            <a:endParaRPr lang="en-GB" sz="4400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66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5463" y="3578490"/>
            <a:ext cx="7798776" cy="1354012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64931" y="3701402"/>
            <a:ext cx="75174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</a:rPr>
              <a:t>‘By the time the programme starts showing results, it is finishing’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9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133956"/>
            <a:ext cx="8299940" cy="136073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6600"/>
                </a:solidFill>
              </a:rPr>
              <a:t>Civil society engagement and participation: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" y="1494687"/>
            <a:ext cx="8695594" cy="4334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4800"/>
                </a:solidFill>
              </a:rPr>
              <a:t>Recognising the contribution civil society can make, and encouraging partnership working on decisions for health priorities and how to meet them.</a:t>
            </a:r>
          </a:p>
          <a:p>
            <a:pPr marL="0" indent="0">
              <a:buNone/>
            </a:pPr>
            <a:endParaRPr lang="en-GB" sz="3200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GB" sz="1800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GB" sz="1800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GB" sz="1800" i="1" dirty="0">
              <a:solidFill>
                <a:srgbClr val="66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0293" y="3516938"/>
            <a:ext cx="7869116" cy="1362797"/>
          </a:xfrm>
          <a:prstGeom prst="round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27588" y="3868644"/>
            <a:ext cx="71305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‘Civil society is now viewed as a force of change’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44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" y="160342"/>
            <a:ext cx="9082454" cy="87715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6600"/>
                </a:solidFill>
              </a:rPr>
              <a:t>Summary: comparison across settings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391863"/>
              </p:ext>
            </p:extLst>
          </p:nvPr>
        </p:nvGraphicFramePr>
        <p:xfrm>
          <a:off x="342899" y="1152524"/>
          <a:ext cx="8554916" cy="4448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7647">
                  <a:extLst>
                    <a:ext uri="{9D8B030D-6E8A-4147-A177-3AD203B41FA5}">
                      <a16:colId xmlns:a16="http://schemas.microsoft.com/office/drawing/2014/main" val="1682526385"/>
                    </a:ext>
                  </a:extLst>
                </a:gridCol>
                <a:gridCol w="1872762">
                  <a:extLst>
                    <a:ext uri="{9D8B030D-6E8A-4147-A177-3AD203B41FA5}">
                      <a16:colId xmlns:a16="http://schemas.microsoft.com/office/drawing/2014/main" val="153750744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1406063906"/>
                    </a:ext>
                  </a:extLst>
                </a:gridCol>
                <a:gridCol w="1670538">
                  <a:extLst>
                    <a:ext uri="{9D8B030D-6E8A-4147-A177-3AD203B41FA5}">
                      <a16:colId xmlns:a16="http://schemas.microsoft.com/office/drawing/2014/main" val="4140392830"/>
                    </a:ext>
                  </a:extLst>
                </a:gridCol>
              </a:tblGrid>
              <a:tr h="12181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660066"/>
                        </a:solidFill>
                      </a:endParaRPr>
                    </a:p>
                    <a:p>
                      <a:endParaRPr lang="en-GB" sz="2000" dirty="0">
                        <a:solidFill>
                          <a:srgbClr val="660066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rgbClr val="660066"/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660066"/>
                          </a:solidFill>
                        </a:rPr>
                        <a:t>Ethiopia</a:t>
                      </a:r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660066"/>
                        </a:solidFill>
                      </a:endParaRPr>
                    </a:p>
                    <a:p>
                      <a:endParaRPr lang="en-GB" sz="2000" dirty="0">
                        <a:solidFill>
                          <a:srgbClr val="660066"/>
                        </a:solidFill>
                      </a:endParaRPr>
                    </a:p>
                    <a:p>
                      <a:endParaRPr lang="en-GB" sz="1200" dirty="0">
                        <a:solidFill>
                          <a:srgbClr val="660066"/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660066"/>
                          </a:solidFill>
                        </a:rPr>
                        <a:t>NE</a:t>
                      </a:r>
                      <a:r>
                        <a:rPr lang="en-GB" sz="2000" b="1" baseline="0" dirty="0">
                          <a:solidFill>
                            <a:srgbClr val="660066"/>
                          </a:solidFill>
                        </a:rPr>
                        <a:t> Nigeria</a:t>
                      </a:r>
                      <a:endParaRPr lang="en-GB" sz="20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660066"/>
                        </a:solidFill>
                      </a:endParaRPr>
                    </a:p>
                    <a:p>
                      <a:endParaRPr lang="en-GB" sz="2000" dirty="0">
                        <a:solidFill>
                          <a:srgbClr val="660066"/>
                        </a:solidFill>
                      </a:endParaRPr>
                    </a:p>
                    <a:p>
                      <a:endParaRPr lang="en-GB" sz="1200" dirty="0">
                        <a:solidFill>
                          <a:srgbClr val="660066"/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660066"/>
                          </a:solidFill>
                        </a:rPr>
                        <a:t>Uttar Pradesh</a:t>
                      </a:r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12159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660066"/>
                          </a:solidFill>
                        </a:rPr>
                        <a:t>Country ownership</a:t>
                      </a:r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714256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660066"/>
                          </a:solidFill>
                        </a:rPr>
                        <a:t>Alignment</a:t>
                      </a:r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388894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660066"/>
                          </a:solidFill>
                        </a:rPr>
                        <a:t>Harmonisation</a:t>
                      </a:r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106919"/>
                  </a:ext>
                </a:extLst>
              </a:tr>
              <a:tr h="757051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660066"/>
                          </a:solidFill>
                        </a:rPr>
                        <a:t>Transparency &amp; accountability</a:t>
                      </a:r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822200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660066"/>
                          </a:solidFill>
                        </a:rPr>
                        <a:t>Aid predictability</a:t>
                      </a:r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126781"/>
                  </a:ext>
                </a:extLst>
              </a:tr>
              <a:tr h="757051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660066"/>
                          </a:solidFill>
                        </a:rPr>
                        <a:t>Civil society engagement</a:t>
                      </a:r>
                      <a:r>
                        <a:rPr lang="en-GB" sz="2200" b="1" baseline="0" dirty="0">
                          <a:solidFill>
                            <a:srgbClr val="660066"/>
                          </a:solidFill>
                        </a:rPr>
                        <a:t> &amp; </a:t>
                      </a:r>
                      <a:r>
                        <a:rPr lang="en-GB" sz="2200" b="1" dirty="0">
                          <a:solidFill>
                            <a:srgbClr val="660066"/>
                          </a:solidFill>
                        </a:rPr>
                        <a:t>participation </a:t>
                      </a:r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68266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68" y="1162514"/>
            <a:ext cx="1488831" cy="744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36" y="1161318"/>
            <a:ext cx="14986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84" y="1162514"/>
            <a:ext cx="1109783" cy="739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354" y="5603044"/>
            <a:ext cx="3329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6600"/>
                </a:solidFill>
              </a:rPr>
              <a:t>Credit: Tick and Cross by Thomas Le Bas for the Noun Project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24" y="2445348"/>
            <a:ext cx="375138" cy="2841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11" y="2443758"/>
            <a:ext cx="284195" cy="2841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84" y="2443757"/>
            <a:ext cx="375138" cy="284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24" y="2836769"/>
            <a:ext cx="375138" cy="2841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24" y="3795917"/>
            <a:ext cx="375138" cy="284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24" y="4466300"/>
            <a:ext cx="375138" cy="2841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58" y="4947010"/>
            <a:ext cx="375138" cy="2841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38" y="2840733"/>
            <a:ext cx="375138" cy="2841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84" y="3795916"/>
            <a:ext cx="375138" cy="2841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84" y="4462767"/>
            <a:ext cx="375138" cy="2841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90" y="4947010"/>
            <a:ext cx="375138" cy="2841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4" y="4935537"/>
            <a:ext cx="375138" cy="2841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24" y="3272227"/>
            <a:ext cx="375138" cy="2841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84" y="3272227"/>
            <a:ext cx="375138" cy="2841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00" y="3278993"/>
            <a:ext cx="284195" cy="2841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71" y="3270201"/>
            <a:ext cx="284195" cy="2841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15" y="2836769"/>
            <a:ext cx="284195" cy="2841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12" y="3796516"/>
            <a:ext cx="284195" cy="2841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34" y="4466300"/>
            <a:ext cx="284195" cy="2841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21" y="3272226"/>
            <a:ext cx="284195" cy="2841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81" y="3278992"/>
            <a:ext cx="375138" cy="2841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38" y="3796516"/>
            <a:ext cx="284195" cy="2841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21" y="4943833"/>
            <a:ext cx="284195" cy="2841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00" y="2841604"/>
            <a:ext cx="284195" cy="2841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05" y="2441044"/>
            <a:ext cx="284195" cy="2841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04" y="3801058"/>
            <a:ext cx="284195" cy="2841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03" y="4462768"/>
            <a:ext cx="284195" cy="2841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71" y="2441043"/>
            <a:ext cx="284195" cy="2841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71" y="4462766"/>
            <a:ext cx="284195" cy="2841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38" y="2834585"/>
            <a:ext cx="284195" cy="2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0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95510"/>
            <a:ext cx="6070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6600"/>
                </a:solidFill>
              </a:rPr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68316"/>
            <a:ext cx="8343900" cy="368677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solidFill>
                  <a:srgbClr val="660066"/>
                </a:solidFill>
              </a:rPr>
              <a:t>Donors, implementers and governments need to change how they work if they are to realise the aid effectiveness principles and this will take time</a:t>
            </a:r>
            <a:endParaRPr lang="en-GB" sz="3200" dirty="0"/>
          </a:p>
          <a:p>
            <a:endParaRPr lang="en-GB" sz="3200" dirty="0">
              <a:solidFill>
                <a:srgbClr val="660066"/>
              </a:solidFill>
            </a:endParaRPr>
          </a:p>
          <a:p>
            <a:r>
              <a:rPr lang="en-GB" sz="3200" dirty="0">
                <a:solidFill>
                  <a:srgbClr val="660066"/>
                </a:solidFill>
              </a:rPr>
              <a:t>Embracing aid effectiveness more strongly, would enhance prospects for scale-up, helping to implement improvements and innovations in health services and systems</a:t>
            </a:r>
          </a:p>
          <a:p>
            <a:pPr marL="0" indent="0">
              <a:buNone/>
            </a:pPr>
            <a:endParaRPr lang="en-GB" dirty="0">
              <a:solidFill>
                <a:srgbClr val="660066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34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1"/>
          <a:stretch/>
        </p:blipFill>
        <p:spPr>
          <a:xfrm>
            <a:off x="237395" y="267799"/>
            <a:ext cx="3938954" cy="6291256"/>
          </a:xfrm>
        </p:spPr>
      </p:pic>
      <p:sp>
        <p:nvSpPr>
          <p:cNvPr id="5" name="TextBox 4"/>
          <p:cNvSpPr txBox="1"/>
          <p:nvPr/>
        </p:nvSpPr>
        <p:spPr>
          <a:xfrm>
            <a:off x="2092367" y="6286496"/>
            <a:ext cx="2066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Photo: Lindsay Mangham-Jeffries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7700" y="509954"/>
            <a:ext cx="455441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pPr algn="ctr"/>
            <a:endParaRPr lang="en-US" sz="3200" b="1" dirty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Cambria" panose="02040503050406030204" pitchFamily="18" charset="0"/>
              </a:rPr>
              <a:t>With thanks to our colleagues at </a:t>
            </a:r>
            <a:r>
              <a:rPr lang="en-US" sz="22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JaRco</a:t>
            </a:r>
            <a:r>
              <a:rPr lang="en-US" sz="2200" b="1" dirty="0">
                <a:solidFill>
                  <a:srgbClr val="006600"/>
                </a:solidFill>
                <a:latin typeface="Cambria" panose="02040503050406030204" pitchFamily="18" charset="0"/>
              </a:rPr>
              <a:t> Consulting, Health Hub, and </a:t>
            </a:r>
            <a:r>
              <a:rPr lang="en-US" sz="2200" b="1" dirty="0" err="1">
                <a:solidFill>
                  <a:srgbClr val="006600"/>
                </a:solidFill>
                <a:latin typeface="Cambria" panose="02040503050406030204" pitchFamily="18" charset="0"/>
              </a:rPr>
              <a:t>Sambodhi</a:t>
            </a:r>
            <a:r>
              <a:rPr lang="en-US" sz="2200" b="1" dirty="0">
                <a:solidFill>
                  <a:srgbClr val="006600"/>
                </a:solidFill>
                <a:latin typeface="Cambria" panose="02040503050406030204" pitchFamily="18" charset="0"/>
              </a:rPr>
              <a:t>, who helped with data collection</a:t>
            </a:r>
            <a:endParaRPr lang="en-US" dirty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rgbClr val="006600"/>
              </a:solidFill>
            </a:endParaRPr>
          </a:p>
          <a:p>
            <a:endParaRPr lang="en-US" dirty="0">
              <a:solidFill>
                <a:srgbClr val="006600"/>
              </a:solidFill>
            </a:endParaRPr>
          </a:p>
          <a:p>
            <a:endParaRPr lang="en-US" dirty="0">
              <a:solidFill>
                <a:srgbClr val="006600"/>
              </a:solidFill>
            </a:endParaRPr>
          </a:p>
          <a:p>
            <a:pPr algn="ctr">
              <a:buNone/>
            </a:pPr>
            <a:endParaRPr lang="en-US" b="1" dirty="0">
              <a:solidFill>
                <a:srgbClr val="660066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b="1" dirty="0">
                <a:solidFill>
                  <a:srgbClr val="660066"/>
                </a:solidFill>
              </a:rPr>
              <a:t>IDEAS </a:t>
            </a:r>
            <a:r>
              <a:rPr lang="en-US" dirty="0">
                <a:solidFill>
                  <a:srgbClr val="660066"/>
                </a:solidFill>
              </a:rPr>
              <a:t>(Informed Decisions for Actions to improve maternal and newborn health)</a:t>
            </a:r>
          </a:p>
          <a:p>
            <a:pPr>
              <a:buNone/>
            </a:pPr>
            <a:r>
              <a:rPr lang="en-US" dirty="0">
                <a:solidFill>
                  <a:srgbClr val="660066"/>
                </a:solidFill>
              </a:rPr>
              <a:t>Website: </a:t>
            </a:r>
            <a:r>
              <a:rPr lang="en-US" dirty="0">
                <a:solidFill>
                  <a:srgbClr val="006600"/>
                </a:solidFill>
              </a:rPr>
              <a:t>ideas.lshtm.ac.uk</a:t>
            </a:r>
          </a:p>
          <a:p>
            <a:pPr>
              <a:buNone/>
            </a:pPr>
            <a:r>
              <a:rPr lang="en-US" dirty="0">
                <a:solidFill>
                  <a:srgbClr val="660066"/>
                </a:solidFill>
              </a:rPr>
              <a:t>Newsletter sign up: </a:t>
            </a:r>
            <a:r>
              <a:rPr lang="en-GB">
                <a:solidFill>
                  <a:srgbClr val="006600"/>
                </a:solidFill>
              </a:rPr>
              <a:t>bit.ly/ideas-newsletter</a:t>
            </a:r>
            <a:endParaRPr lang="en-GB" dirty="0">
              <a:solidFill>
                <a:srgbClr val="0066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660066"/>
                </a:solidFill>
              </a:rPr>
              <a:t>Twitter: </a:t>
            </a:r>
            <a:r>
              <a:rPr lang="en-US" dirty="0">
                <a:solidFill>
                  <a:srgbClr val="006600"/>
                </a:solidFill>
              </a:rPr>
              <a:t>@LSHTM_IDEAS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3" y="1047372"/>
            <a:ext cx="4067175" cy="499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6492" y="230065"/>
            <a:ext cx="4545623" cy="547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defTabSz="360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6600"/>
                </a:solidFill>
              </a:rPr>
              <a:t>Background to the study</a:t>
            </a:r>
          </a:p>
          <a:p>
            <a:pPr marL="252000" indent="-252000" defTabSz="360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6600"/>
                </a:solidFill>
              </a:rPr>
              <a:t>About the study</a:t>
            </a:r>
          </a:p>
          <a:p>
            <a:pPr marL="252000" indent="-252000" defTabSz="360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6600"/>
                </a:solidFill>
              </a:rPr>
              <a:t>Emergent themes relating to principles of aid effectiveness </a:t>
            </a:r>
          </a:p>
          <a:p>
            <a:pPr marL="252000" indent="-252000" defTabSz="360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6600"/>
                </a:solidFill>
              </a:rPr>
              <a:t>How those principles affect scale-up</a:t>
            </a:r>
          </a:p>
          <a:p>
            <a:pPr marL="252000" indent="-252000" defTabSz="360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6600"/>
                </a:solidFill>
              </a:rPr>
              <a:t>Enabling and challenging factors they present in three geographical settings </a:t>
            </a:r>
          </a:p>
          <a:p>
            <a:pPr marL="252000" indent="-252000" defTabSz="3600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6600"/>
                </a:solidFill>
              </a:rPr>
              <a:t>Key messages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6715"/>
            <a:ext cx="4134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6600"/>
                </a:solidFill>
                <a:latin typeface="Cambria" panose="02040503050406030204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8342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" y="776654"/>
            <a:ext cx="8845062" cy="5896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1428" y="6455712"/>
            <a:ext cx="2004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75000"/>
                  </a:schemeClr>
                </a:solidFill>
              </a:rPr>
              <a:t>©: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100" dirty="0">
                <a:solidFill>
                  <a:schemeClr val="bg1">
                    <a:lumMod val="75000"/>
                  </a:schemeClr>
                </a:solidFill>
              </a:rPr>
              <a:t>Paolo </a:t>
            </a:r>
            <a:r>
              <a:rPr lang="en-GB" sz="1100" dirty="0" err="1">
                <a:solidFill>
                  <a:schemeClr val="bg1">
                    <a:lumMod val="75000"/>
                  </a:schemeClr>
                </a:solidFill>
              </a:rPr>
              <a:t>Patruno</a:t>
            </a:r>
            <a:r>
              <a:rPr lang="en-GB" sz="1100" dirty="0">
                <a:solidFill>
                  <a:schemeClr val="bg1">
                    <a:lumMod val="75000"/>
                  </a:schemeClr>
                </a:solidFill>
              </a:rPr>
              <a:t> Photography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884" y="68768"/>
            <a:ext cx="873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6600"/>
                </a:solidFill>
                <a:latin typeface="Cambria" panose="02040503050406030204" pitchFamily="18" charset="0"/>
              </a:rPr>
              <a:t>Why aid effectiveness and scale-up?</a:t>
            </a:r>
          </a:p>
        </p:txBody>
      </p:sp>
    </p:spTree>
    <p:extLst>
      <p:ext uri="{BB962C8B-B14F-4D97-AF65-F5344CB8AC3E}">
        <p14:creationId xmlns:p14="http://schemas.microsoft.com/office/powerpoint/2010/main" val="12309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7616"/>
            <a:ext cx="6070600" cy="74543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6600"/>
                </a:solidFill>
              </a:rPr>
              <a:t>About our study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9"/>
          <a:stretch/>
        </p:blipFill>
        <p:spPr>
          <a:xfrm>
            <a:off x="650631" y="2488223"/>
            <a:ext cx="8159334" cy="4108455"/>
          </a:xfr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9786" y="4305082"/>
            <a:ext cx="205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60066"/>
                </a:solidFill>
              </a:rPr>
              <a:t>Northeast Nigeria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7124" y="5046783"/>
            <a:ext cx="1134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60066"/>
                </a:solidFill>
              </a:rPr>
              <a:t>Ethiopia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4908" y="2635586"/>
            <a:ext cx="21453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60066"/>
                </a:solidFill>
              </a:rPr>
              <a:t>Uttar</a:t>
            </a:r>
            <a:r>
              <a:rPr lang="en-GB" dirty="0">
                <a:solidFill>
                  <a:srgbClr val="660066"/>
                </a:solidFill>
              </a:rPr>
              <a:t> Pradesh, India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18485" y="2961499"/>
            <a:ext cx="342901" cy="564216"/>
          </a:xfrm>
          <a:prstGeom prst="line">
            <a:avLst/>
          </a:prstGeom>
          <a:ln w="127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53254" y="5240298"/>
            <a:ext cx="1063869" cy="268003"/>
          </a:xfrm>
          <a:prstGeom prst="line">
            <a:avLst/>
          </a:prstGeom>
          <a:ln w="127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67254" y="4598377"/>
            <a:ext cx="241789" cy="641921"/>
          </a:xfrm>
          <a:prstGeom prst="line">
            <a:avLst/>
          </a:prstGeom>
          <a:ln w="127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0293" y="1041820"/>
            <a:ext cx="8440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660066"/>
                </a:solidFill>
              </a:rPr>
              <a:t>Aim: </a:t>
            </a:r>
            <a:r>
              <a:rPr lang="en-GB" sz="2800" dirty="0">
                <a:solidFill>
                  <a:srgbClr val="660066"/>
                </a:solidFill>
              </a:rPr>
              <a:t>To understand how to catalyse scale-up of externally funded MNH care innovations and identify factors enabling or inhibiting their scale-up.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99" y="2582024"/>
            <a:ext cx="4360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rgbClr val="660066"/>
                </a:solidFill>
              </a:rPr>
              <a:t>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60066"/>
                </a:solidFill>
              </a:rPr>
              <a:t>150 in-depth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60066"/>
                </a:solidFill>
              </a:rPr>
              <a:t>2012-2013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60066"/>
                </a:solidFill>
              </a:rPr>
              <a:t>Purposively selected stakeholders</a:t>
            </a:r>
          </a:p>
        </p:txBody>
      </p:sp>
    </p:spTree>
    <p:extLst>
      <p:ext uri="{BB962C8B-B14F-4D97-AF65-F5344CB8AC3E}">
        <p14:creationId xmlns:p14="http://schemas.microsoft.com/office/powerpoint/2010/main" val="13302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16376"/>
            <a:ext cx="7798777" cy="9826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6600"/>
                </a:solidFill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1301261"/>
            <a:ext cx="8862645" cy="44752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660066"/>
                </a:solidFill>
                <a:latin typeface="+mn-lt"/>
                <a:cs typeface="Arial" pitchFamily="34" charset="0"/>
              </a:rPr>
              <a:t>Scale-up: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800" dirty="0">
                <a:solidFill>
                  <a:srgbClr val="660066"/>
                </a:solidFill>
                <a:latin typeface="+mn-lt"/>
                <a:cs typeface="Arial" pitchFamily="34" charset="0"/>
              </a:rPr>
              <a:t>Increasing the geographical reach of externally funded maternal and </a:t>
            </a:r>
            <a:r>
              <a:rPr lang="en-GB" sz="2800" dirty="0" err="1">
                <a:solidFill>
                  <a:srgbClr val="660066"/>
                </a:solidFill>
                <a:latin typeface="+mn-lt"/>
                <a:cs typeface="Arial" pitchFamily="34" charset="0"/>
              </a:rPr>
              <a:t>newborn</a:t>
            </a:r>
            <a:r>
              <a:rPr lang="en-GB" sz="2800" dirty="0">
                <a:solidFill>
                  <a:srgbClr val="660066"/>
                </a:solidFill>
                <a:latin typeface="+mn-lt"/>
                <a:cs typeface="Arial" pitchFamily="34" charset="0"/>
              </a:rPr>
              <a:t> health innovations to benefit a greater number of people </a:t>
            </a:r>
            <a:r>
              <a:rPr lang="en-GB" sz="2800" b="1" dirty="0">
                <a:solidFill>
                  <a:srgbClr val="660066"/>
                </a:solidFill>
                <a:latin typeface="+mn-lt"/>
                <a:cs typeface="Arial" pitchFamily="34" charset="0"/>
              </a:rPr>
              <a:t>beyond the initial programme districts</a:t>
            </a:r>
            <a:endParaRPr lang="en-GB" sz="1400" b="1" dirty="0">
              <a:solidFill>
                <a:srgbClr val="660066"/>
              </a:solidFill>
              <a:latin typeface="+mn-lt"/>
              <a:cs typeface="Arial" pitchFamily="34" charset="0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en-GB" sz="2800" b="1" dirty="0">
              <a:solidFill>
                <a:srgbClr val="660066"/>
              </a:solidFill>
              <a:latin typeface="+mn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660066"/>
                </a:solidFill>
                <a:latin typeface="+mn-lt"/>
                <a:cs typeface="Arial" pitchFamily="34" charset="0"/>
              </a:rPr>
              <a:t>Innovation: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 dirty="0">
                <a:solidFill>
                  <a:srgbClr val="660066"/>
                </a:solidFill>
                <a:latin typeface="+mn-lt"/>
                <a:cs typeface="Arial" pitchFamily="34" charset="0"/>
              </a:rPr>
              <a:t>A community-based </a:t>
            </a:r>
            <a:r>
              <a:rPr lang="en-GB" sz="3000" b="1" dirty="0">
                <a:solidFill>
                  <a:srgbClr val="660066"/>
                </a:solidFill>
                <a:latin typeface="+mn-lt"/>
                <a:cs typeface="Arial" pitchFamily="34" charset="0"/>
              </a:rPr>
              <a:t>approach to enhancing health</a:t>
            </a:r>
            <a:endParaRPr lang="en-GB" sz="2800" b="1" dirty="0">
              <a:solidFill>
                <a:srgbClr val="660066"/>
              </a:solidFill>
              <a:latin typeface="+mn-lt"/>
              <a:cs typeface="Arial" pitchFamily="34" charset="0"/>
            </a:endParaRPr>
          </a:p>
          <a:p>
            <a:endParaRPr lang="en-GB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9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677" y="896815"/>
            <a:ext cx="8845061" cy="5767754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43900" cy="1019175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6600"/>
                </a:solidFill>
              </a:rPr>
              <a:t>International agreements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0099" y="2897808"/>
            <a:ext cx="3279532" cy="880012"/>
          </a:xfrm>
          <a:prstGeom prst="round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Paris Declaration of Aid Effectiveness(2005)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59515" y="4015758"/>
            <a:ext cx="3564177" cy="88381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Accra Agenda for Action (2008)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69484" y="5141236"/>
            <a:ext cx="3859820" cy="8815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Busan Partnership for Effective Cooperation (2011)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29304" y="3048009"/>
            <a:ext cx="2787161" cy="6330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IHP+ (from 2007)</a:t>
            </a:r>
          </a:p>
        </p:txBody>
      </p:sp>
      <p:sp>
        <p:nvSpPr>
          <p:cNvPr id="9" name="Block Arc 8"/>
          <p:cNvSpPr/>
          <p:nvPr/>
        </p:nvSpPr>
        <p:spPr>
          <a:xfrm>
            <a:off x="501162" y="1068258"/>
            <a:ext cx="8308730" cy="3072927"/>
          </a:xfrm>
          <a:prstGeom prst="blockArc">
            <a:avLst>
              <a:gd name="adj1" fmla="val 10820989"/>
              <a:gd name="adj2" fmla="val 19240"/>
              <a:gd name="adj3" fmla="val 2540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6310" y="1088047"/>
            <a:ext cx="681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Global Partnership for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Effective Development Cooperation (from 2011)</a:t>
            </a:r>
          </a:p>
        </p:txBody>
      </p:sp>
    </p:spTree>
    <p:extLst>
      <p:ext uri="{BB962C8B-B14F-4D97-AF65-F5344CB8AC3E}">
        <p14:creationId xmlns:p14="http://schemas.microsoft.com/office/powerpoint/2010/main" val="22630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510954" cy="114300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6600"/>
                </a:solidFill>
              </a:rPr>
              <a:t>Aid effectiveness principles that emerged from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161" y="1995854"/>
            <a:ext cx="793945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60066"/>
                </a:solidFill>
              </a:rPr>
              <a:t>Country ownership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60066"/>
                </a:solidFill>
              </a:rPr>
              <a:t>Alignment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60066"/>
                </a:solidFill>
              </a:rPr>
              <a:t>Harmonisation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60066"/>
                </a:solidFill>
              </a:rPr>
              <a:t>Transparency and accountability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60066"/>
                </a:solidFill>
              </a:rPr>
              <a:t>Aid predictability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60066"/>
                </a:solidFill>
              </a:rPr>
              <a:t>Civil society engagement and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43687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61" y="239461"/>
            <a:ext cx="8563708" cy="8595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Country ownership: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02323"/>
            <a:ext cx="8343900" cy="4615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660066"/>
                </a:solidFill>
              </a:rPr>
              <a:t>A recipient country’s government leads on developing policies and strategies for health and development.</a:t>
            </a:r>
          </a:p>
          <a:p>
            <a:pPr marL="0" indent="0">
              <a:buNone/>
            </a:pPr>
            <a:endParaRPr lang="en-GB" sz="1800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rgbClr val="66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11115" y="3367464"/>
            <a:ext cx="6330462" cy="1318834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5657" y="3455192"/>
            <a:ext cx="57413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</a:rPr>
              <a:t>‘Ultimately the owner of scale-up is government’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7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61" y="301016"/>
            <a:ext cx="8563708" cy="8595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6600"/>
                </a:solidFill>
              </a:rPr>
              <a:t>Alignment: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55077"/>
            <a:ext cx="8343900" cy="4651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4800"/>
                </a:solidFill>
              </a:rPr>
              <a:t>Ensuring that the focus of aid fits with recipient countries’ national health priorities, policy frameworks and targets.</a:t>
            </a:r>
            <a:endParaRPr lang="en-GB" sz="4400" i="1" dirty="0">
              <a:solidFill>
                <a:srgbClr val="004800"/>
              </a:solidFill>
            </a:endParaRPr>
          </a:p>
          <a:p>
            <a:pPr marL="0" indent="0" algn="ctr">
              <a:buNone/>
            </a:pPr>
            <a:endParaRPr lang="en-GB" sz="1800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endParaRPr lang="en-GB" sz="1800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endParaRPr lang="en-GB" sz="1800" dirty="0">
              <a:solidFill>
                <a:srgbClr val="66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5267" y="3367440"/>
            <a:ext cx="7280032" cy="1644161"/>
          </a:xfrm>
          <a:prstGeom prst="round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18794" y="3433260"/>
            <a:ext cx="71129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</a:rPr>
              <a:t>‘It’s much easier to introduce an innovation within government systems than from outside, if you want it to be taken up’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273968"/>
      </p:ext>
    </p:extLst>
  </p:cSld>
  <p:clrMapOvr>
    <a:masterClrMapping/>
  </p:clrMapOvr>
</p:sld>
</file>

<file path=ppt/theme/theme1.xml><?xml version="1.0" encoding="utf-8"?>
<a:theme xmlns:a="http://schemas.openxmlformats.org/drawingml/2006/main" name="ppt_whit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ppt_white-1</Template>
  <TotalTime>2346</TotalTime>
  <Words>600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Cambria</vt:lpstr>
      <vt:lpstr>ppt_white-1</vt:lpstr>
      <vt:lpstr>Aid effectiveness principles for scale-up of innovations to improve maternal and newborn survival in Northeast Nigeria, Ethiopia and Uttar Pradesh State, in India</vt:lpstr>
      <vt:lpstr>PowerPoint Presentation</vt:lpstr>
      <vt:lpstr>PowerPoint Presentation</vt:lpstr>
      <vt:lpstr>About our study </vt:lpstr>
      <vt:lpstr>Definitions</vt:lpstr>
      <vt:lpstr>International agreements</vt:lpstr>
      <vt:lpstr>Aid effectiveness principles that emerged from analysis</vt:lpstr>
      <vt:lpstr>Country ownership:</vt:lpstr>
      <vt:lpstr>Alignment:</vt:lpstr>
      <vt:lpstr>Harmonisation:</vt:lpstr>
      <vt:lpstr>Transparency and accountability:</vt:lpstr>
      <vt:lpstr>Aid predictability:</vt:lpstr>
      <vt:lpstr>Civil society engagement and participation:</vt:lpstr>
      <vt:lpstr>Summary: comparison across settings</vt:lpstr>
      <vt:lpstr>Key messages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Tania Ghosh</dc:creator>
  <cp:lastModifiedBy>Rhys Williams</cp:lastModifiedBy>
  <cp:revision>121</cp:revision>
  <dcterms:created xsi:type="dcterms:W3CDTF">2012-03-14T10:45:18Z</dcterms:created>
  <dcterms:modified xsi:type="dcterms:W3CDTF">2016-12-12T11:51:58Z</dcterms:modified>
</cp:coreProperties>
</file>