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060" autoAdjust="0"/>
  </p:normalViewPr>
  <p:slideViewPr>
    <p:cSldViewPr>
      <p:cViewPr>
        <p:scale>
          <a:sx n="50" d="100"/>
          <a:sy n="50" d="100"/>
        </p:scale>
        <p:origin x="-1986" y="21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6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D1F45-20A2-42E5-A616-23E0A78641C4}" type="datetimeFigureOut">
              <a:rPr lang="en-GB" smtClean="0"/>
              <a:pPr/>
              <a:t>05/04/2016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C8140-01EA-4450-9269-75C0F28BF0A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National framework for renal services (DH 2005)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Chronic kidney disease in adults: UK guidelines for identification, management and referral (RCGP 2005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RCGP: Royal College of General Practitioners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Chronic kidney disease early identification and management of chronic kidney disease in adults in primary and secondary care (NICE 2008)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NICE:</a:t>
            </a:r>
            <a:r>
              <a:rPr lang="en-GB" baseline="0" dirty="0" smtClean="0"/>
              <a:t> National Institute of Health and </a:t>
            </a:r>
            <a:r>
              <a:rPr lang="en-GB" baseline="0" smtClean="0"/>
              <a:t>Clinical Excellence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C8140-01EA-4450-9269-75C0F28BF0A6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75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0B95-DE61-4107-A328-5A4D81684E26}" type="datetimeFigureOut">
              <a:rPr lang="en-GB" smtClean="0"/>
              <a:pPr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C95-85FF-493B-8D89-DC78AA122F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022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0B95-DE61-4107-A328-5A4D81684E26}" type="datetimeFigureOut">
              <a:rPr lang="en-GB" smtClean="0"/>
              <a:pPr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C95-85FF-493B-8D89-DC78AA122F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84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0B95-DE61-4107-A328-5A4D81684E26}" type="datetimeFigureOut">
              <a:rPr lang="en-GB" smtClean="0"/>
              <a:pPr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C95-85FF-493B-8D89-DC78AA122F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09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0B95-DE61-4107-A328-5A4D81684E26}" type="datetimeFigureOut">
              <a:rPr lang="en-GB" smtClean="0"/>
              <a:pPr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C95-85FF-493B-8D89-DC78AA122F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14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0B95-DE61-4107-A328-5A4D81684E26}" type="datetimeFigureOut">
              <a:rPr lang="en-GB" smtClean="0"/>
              <a:pPr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C95-85FF-493B-8D89-DC78AA122F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2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0B95-DE61-4107-A328-5A4D81684E26}" type="datetimeFigureOut">
              <a:rPr lang="en-GB" smtClean="0"/>
              <a:pPr/>
              <a:t>05/04/2016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C95-85FF-493B-8D89-DC78AA122F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04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0B95-DE61-4107-A328-5A4D81684E26}" type="datetimeFigureOut">
              <a:rPr lang="en-GB" smtClean="0"/>
              <a:pPr/>
              <a:t>05/04/2016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C95-85FF-493B-8D89-DC78AA122F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593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0B95-DE61-4107-A328-5A4D81684E26}" type="datetimeFigureOut">
              <a:rPr lang="en-GB" smtClean="0"/>
              <a:pPr/>
              <a:t>05/04/2016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C95-85FF-493B-8D89-DC78AA122F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554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0B95-DE61-4107-A328-5A4D81684E26}" type="datetimeFigureOut">
              <a:rPr lang="en-GB" smtClean="0"/>
              <a:pPr/>
              <a:t>05/04/2016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C95-85FF-493B-8D89-DC78AA122F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77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0B95-DE61-4107-A328-5A4D81684E26}" type="datetimeFigureOut">
              <a:rPr lang="en-GB" smtClean="0"/>
              <a:pPr/>
              <a:t>05/04/2016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C95-85FF-493B-8D89-DC78AA122F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577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90B95-DE61-4107-A328-5A4D81684E26}" type="datetimeFigureOut">
              <a:rPr lang="en-GB" smtClean="0"/>
              <a:pPr/>
              <a:t>05/04/2016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2C95-85FF-493B-8D89-DC78AA122F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48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90B95-DE61-4107-A328-5A4D81684E26}" type="datetimeFigureOut">
              <a:rPr lang="en-GB" smtClean="0"/>
              <a:pPr/>
              <a:t>05/04/2016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2C95-85FF-493B-8D89-DC78AA122F1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29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548680" y="251520"/>
            <a:ext cx="576064" cy="8640960"/>
          </a:xfrm>
          <a:prstGeom prst="downArrow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4624" y="31423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1997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846043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2011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980728" y="4994756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2005 RCGP and Department of Health guidelines published</a:t>
            </a:r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980729" y="6722948"/>
            <a:ext cx="453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2008 NICE guidelines published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980728" y="4346684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2004 </a:t>
            </a:r>
            <a:r>
              <a:rPr lang="en-GB" dirty="0" err="1" smtClean="0"/>
              <a:t>QOFintroduced</a:t>
            </a:r>
            <a:r>
              <a:rPr lang="en-GB" dirty="0" smtClean="0"/>
              <a:t>, incentivises annual </a:t>
            </a:r>
            <a:r>
              <a:rPr lang="en-GB" dirty="0" err="1" smtClean="0"/>
              <a:t>eGFR</a:t>
            </a:r>
            <a:r>
              <a:rPr lang="en-GB" dirty="0" smtClean="0"/>
              <a:t> monitoring among patients with diabetes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980728" y="5592886"/>
            <a:ext cx="57680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2006 QOF incentivised CKD register, phased introduction of laboratory-specific standardisation of serum creatinine tests and </a:t>
            </a:r>
            <a:r>
              <a:rPr lang="en-GB" dirty="0" err="1" smtClean="0"/>
              <a:t>eGFR</a:t>
            </a:r>
            <a:r>
              <a:rPr lang="en-GB" dirty="0" smtClean="0"/>
              <a:t> reporting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80728" y="1538372"/>
            <a:ext cx="3763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1999 MDRD Study equation published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980728" y="7299012"/>
            <a:ext cx="3318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2009 CKD-EPI equation published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980728" y="3266564"/>
            <a:ext cx="4329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2002 K/DOQI classification of CKD published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92696" y="82758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92696" y="140364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2696" y="197971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92696" y="255577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92696" y="313184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92696" y="370790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92696" y="428396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92696" y="486003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92696" y="543609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92696" y="6012160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692696" y="6588224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2696" y="7164288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92696" y="774035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92696" y="8316416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127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123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</dc:creator>
  <cp:lastModifiedBy>Helen</cp:lastModifiedBy>
  <cp:revision>48</cp:revision>
  <dcterms:created xsi:type="dcterms:W3CDTF">2014-09-23T18:09:14Z</dcterms:created>
  <dcterms:modified xsi:type="dcterms:W3CDTF">2016-04-05T20:42:20Z</dcterms:modified>
</cp:coreProperties>
</file>